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5"/>
  </p:notesMasterIdLst>
  <p:handoutMasterIdLst>
    <p:handoutMasterId r:id="rId6"/>
  </p:handoutMasterIdLst>
  <p:sldIdLst>
    <p:sldId id="294" r:id="rId2"/>
    <p:sldId id="349" r:id="rId3"/>
    <p:sldId id="370" r:id="rId4"/>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792" autoAdjust="0"/>
  </p:normalViewPr>
  <p:slideViewPr>
    <p:cSldViewPr snapToGrid="0" snapToObjects="1" showGuides="1">
      <p:cViewPr varScale="1">
        <p:scale>
          <a:sx n="86" d="100"/>
          <a:sy n="86" d="100"/>
        </p:scale>
        <p:origin x="1378"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4/14/2023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4/14/2023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04/14/2023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71550"/>
            <a:ext cx="8915400" cy="5059363"/>
          </a:xfrm>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dirty="0"/>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04/14/2023</a:t>
            </a:r>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8600" y="2219923"/>
            <a:ext cx="8016228"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 + </a:t>
            </a:r>
          </a:p>
          <a:p>
            <a:r>
              <a:rPr lang="en-US" sz="2000" dirty="0">
                <a:solidFill>
                  <a:srgbClr val="FF0000"/>
                </a:solidFill>
              </a:rPr>
              <a:t>Booster *+</a:t>
            </a:r>
          </a:p>
          <a:p>
            <a:r>
              <a:rPr lang="en-US" sz="2000" dirty="0">
                <a:solidFill>
                  <a:srgbClr val="FF0000"/>
                </a:solidFill>
              </a:rPr>
              <a:t>8  GeV *+</a:t>
            </a:r>
          </a:p>
          <a:p>
            <a:r>
              <a:rPr lang="en-US" sz="2000" dirty="0">
                <a:solidFill>
                  <a:srgbClr val="FF0000"/>
                </a:solidFill>
              </a:rPr>
              <a:t>BNB *</a:t>
            </a:r>
          </a:p>
          <a:p>
            <a:r>
              <a:rPr lang="en-US" sz="2000" dirty="0">
                <a:solidFill>
                  <a:srgbClr val="FF0000"/>
                </a:solidFill>
              </a:rPr>
              <a:t>MI-20—MI-62 *+</a:t>
            </a:r>
          </a:p>
          <a:p>
            <a:r>
              <a:rPr lang="en-US" sz="2000" dirty="0"/>
              <a:t>SY Encl C, D, E + – To be </a:t>
            </a:r>
            <a:r>
              <a:rPr lang="en-US" sz="2000" dirty="0" err="1"/>
              <a:t>downposted</a:t>
            </a:r>
            <a:r>
              <a:rPr lang="en-US" sz="2000" dirty="0"/>
              <a:t> at next opportunity</a:t>
            </a:r>
          </a:p>
          <a:p>
            <a:r>
              <a:rPr lang="en-US" sz="2000" dirty="0"/>
              <a:t>SY F1 Manhole + – To be </a:t>
            </a:r>
            <a:r>
              <a:rPr lang="en-US" sz="2000" dirty="0" err="1"/>
              <a:t>downposted</a:t>
            </a:r>
            <a:r>
              <a:rPr lang="en-US" sz="2000" dirty="0"/>
              <a:t> at next opportunity</a:t>
            </a:r>
          </a:p>
          <a:p>
            <a:r>
              <a:rPr lang="en-US" sz="2000" dirty="0"/>
              <a:t>NuMI Pre-Target / Target Hall *+%</a:t>
            </a:r>
          </a:p>
          <a:p>
            <a:r>
              <a:rPr lang="en-US" sz="2000" dirty="0">
                <a:solidFill>
                  <a:srgbClr val="FF0000"/>
                </a:solidFill>
              </a:rPr>
              <a:t>NuMI Absorber Hall *+</a:t>
            </a:r>
          </a:p>
          <a:p>
            <a:r>
              <a:rPr lang="en-US" sz="2000" dirty="0"/>
              <a:t>Muon Campus US/DS +</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205241"/>
            <a:ext cx="4001549" cy="2308324"/>
          </a:xfrm>
          <a:prstGeom prst="rect">
            <a:avLst/>
          </a:prstGeom>
          <a:noFill/>
        </p:spPr>
        <p:txBody>
          <a:bodyPr wrap="square" rtlCol="0">
            <a:spAutoFit/>
          </a:bodyPr>
          <a:lstStyle/>
          <a:p>
            <a:r>
              <a:rPr lang="nl-NL" sz="1600" dirty="0"/>
              <a:t>Contact RSO is you are unable to attend scheduled briefing.</a:t>
            </a:r>
          </a:p>
          <a:p>
            <a:endParaRPr lang="nl-NL" sz="1600" dirty="0"/>
          </a:p>
          <a:p>
            <a:r>
              <a:rPr lang="nl-NL" sz="1600" dirty="0"/>
              <a:t>Daily briefings for non-AD available on access days.</a:t>
            </a:r>
          </a:p>
          <a:p>
            <a:endParaRPr lang="nl-NL" sz="1600" dirty="0"/>
          </a:p>
          <a:p>
            <a:r>
              <a:rPr lang="nl-NL" sz="1600" dirty="0"/>
              <a:t>+ means Contamination Area</a:t>
            </a:r>
          </a:p>
          <a:p>
            <a:r>
              <a:rPr lang="nl-NL" sz="1600" dirty="0">
                <a:solidFill>
                  <a:srgbClr val="FF0000"/>
                </a:solidFill>
              </a:rPr>
              <a:t>* means High Radiation Area</a:t>
            </a:r>
          </a:p>
          <a:p>
            <a:r>
              <a:rPr lang="nl-NL" sz="1600" dirty="0"/>
              <a:t>% means only when shield blocks removed</a:t>
            </a:r>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923278"/>
            <a:ext cx="8711214" cy="1553594"/>
          </a:xfrm>
        </p:spPr>
        <p:txBody>
          <a:bodyPr/>
          <a:lstStyle/>
          <a:p>
            <a:pPr marL="0" indent="0">
              <a:buNone/>
            </a:pPr>
            <a:r>
              <a:rPr lang="en-US" b="1" dirty="0"/>
              <a:t>We are now in Quarter 2, please make sure your Blue dosimetry badges are turned in and you are now wearing Green dosimetry badges!!</a:t>
            </a:r>
          </a:p>
          <a:p>
            <a:pPr marL="0" indent="0">
              <a:buNone/>
            </a:pPr>
            <a:endParaRPr lang="en-US" b="1" dirty="0"/>
          </a:p>
          <a:p>
            <a:pPr marL="0" indent="0">
              <a:buNone/>
            </a:pPr>
            <a:r>
              <a:rPr lang="en-US" b="1" dirty="0"/>
              <a:t>Radiation Safety has a contractor assessing “Conduct of Operations” from April 10</a:t>
            </a:r>
            <a:r>
              <a:rPr lang="en-US" b="1" baseline="30000" dirty="0"/>
              <a:t>th</a:t>
            </a:r>
            <a:r>
              <a:rPr lang="en-US" b="1" dirty="0"/>
              <a:t> through April 21</a:t>
            </a:r>
            <a:r>
              <a:rPr lang="en-US" b="1" baseline="30000" dirty="0"/>
              <a:t>st</a:t>
            </a:r>
            <a:r>
              <a:rPr lang="en-US" b="1" dirty="0"/>
              <a:t>. If there is an access day we will take advantage to do work observations.</a:t>
            </a:r>
          </a:p>
          <a:p>
            <a:pPr marL="0" indent="0">
              <a:buNone/>
            </a:pPr>
            <a:endParaRPr lang="en-US" b="1" dirty="0"/>
          </a:p>
          <a:p>
            <a:pPr marL="0" indent="0">
              <a:buNone/>
            </a:pPr>
            <a:r>
              <a:rPr lang="en-US" b="1" dirty="0"/>
              <a:t>Office of Enforcement visit is April 24</a:t>
            </a:r>
            <a:r>
              <a:rPr lang="en-US" b="1" baseline="30000" dirty="0"/>
              <a:t>th</a:t>
            </a:r>
            <a:r>
              <a:rPr lang="en-US" b="1" dirty="0"/>
              <a:t> through April 28</a:t>
            </a:r>
            <a:r>
              <a:rPr lang="en-US" b="1" baseline="30000" dirty="0"/>
              <a:t>th</a:t>
            </a:r>
            <a:r>
              <a:rPr lang="en-US" b="1" dirty="0"/>
              <a:t>. They are assessing Fermilab Research Alliance, not looking to place blame on any one group or individual. If you are asked questions by the Office of Enforcement, be truthful and answer completely when possible.</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Other Information</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dirty="0"/>
              <a:t>04/14/2023</a:t>
            </a:r>
          </a:p>
        </p:txBody>
      </p:sp>
    </p:spTree>
    <p:extLst>
      <p:ext uri="{BB962C8B-B14F-4D97-AF65-F5344CB8AC3E}">
        <p14:creationId xmlns:p14="http://schemas.microsoft.com/office/powerpoint/2010/main" val="368256418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39959</TotalTime>
  <Words>256</Words>
  <Application>Microsoft Office PowerPoint</Application>
  <PresentationFormat>On-screen Show (4:3)</PresentationFormat>
  <Paragraphs>35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Fermilab_PPT_090815</vt:lpstr>
      <vt:lpstr>PowerPoint Presentation</vt:lpstr>
      <vt:lpstr>Enclosure Briefings</vt:lpstr>
      <vt:lpstr>Other Information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Benjamin R. Russell</cp:lastModifiedBy>
  <cp:revision>514</cp:revision>
  <cp:lastPrinted>2021-04-29T21:25:00Z</cp:lastPrinted>
  <dcterms:created xsi:type="dcterms:W3CDTF">2019-04-19T18:59:21Z</dcterms:created>
  <dcterms:modified xsi:type="dcterms:W3CDTF">2023-04-14T14:07:43Z</dcterms:modified>
</cp:coreProperties>
</file>