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265" r:id="rId3"/>
    <p:sldId id="286" r:id="rId4"/>
    <p:sldId id="292" r:id="rId5"/>
    <p:sldId id="290" r:id="rId6"/>
    <p:sldId id="293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292"/>
            <p14:sldId id="290"/>
            <p14:sldId id="293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57E"/>
    <a:srgbClr val="003087"/>
    <a:srgbClr val="B50BAD"/>
    <a:srgbClr val="004C97"/>
    <a:srgbClr val="404040"/>
    <a:srgbClr val="6600FF"/>
    <a:srgbClr val="E9EAF1"/>
    <a:srgbClr val="505050"/>
    <a:srgbClr val="63666A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79A61-A58B-45CA-840E-5EDE43DC5313}" v="7" dt="2023-04-14T13:12:51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4/13/2023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4/13/2023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Operation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Dean Still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Operation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Week of April 10,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FACFB9A0-A807-4055-DDE9-D137926AA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343" y="1029991"/>
            <a:ext cx="6224631" cy="50383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the Past Week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EE34BA-177D-4130-84D4-BFD9D948F5E3}"/>
              </a:ext>
            </a:extLst>
          </p:cNvPr>
          <p:cNvSpPr txBox="1"/>
          <p:nvPr/>
        </p:nvSpPr>
        <p:spPr>
          <a:xfrm>
            <a:off x="117446" y="979366"/>
            <a:ext cx="25103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Protons On Target</a:t>
            </a:r>
          </a:p>
          <a:p>
            <a:endParaRPr lang="en-US" sz="1800" dirty="0">
              <a:solidFill>
                <a:srgbClr val="00B050"/>
              </a:solidFill>
            </a:endParaRPr>
          </a:p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Avg Protons on Target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C000"/>
                </a:solidFill>
              </a:rPr>
              <a:t>Particles to Entrance of G-2 Ring</a:t>
            </a:r>
          </a:p>
          <a:p>
            <a:endParaRPr lang="en-US" sz="1800" dirty="0">
              <a:solidFill>
                <a:srgbClr val="FFC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Decay Positrons in G-2 Ring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G-2 Trolley Run</a:t>
            </a:r>
          </a:p>
          <a:p>
            <a:endParaRPr lang="en-US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BB057E"/>
                </a:solidFill>
              </a:rPr>
              <a:t>8Gev Delivery Ring beam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</a:t>
            </a:r>
          </a:p>
          <a:p>
            <a:endParaRPr lang="en-US" sz="1800" dirty="0">
              <a:solidFill>
                <a:srgbClr val="0070C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DC64F15-6149-476B-B01C-E865407CB530}"/>
              </a:ext>
            </a:extLst>
          </p:cNvPr>
          <p:cNvSpPr txBox="1">
            <a:spLocks/>
          </p:cNvSpPr>
          <p:nvPr/>
        </p:nvSpPr>
        <p:spPr>
          <a:xfrm>
            <a:off x="4225929" y="5079307"/>
            <a:ext cx="2067190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&lt;-------Weekend 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645234F-2652-4435-B9EF-645C09FBEDD2}"/>
              </a:ext>
            </a:extLst>
          </p:cNvPr>
          <p:cNvSpPr txBox="1">
            <a:spLocks/>
          </p:cNvSpPr>
          <p:nvPr/>
        </p:nvSpPr>
        <p:spPr>
          <a:xfrm>
            <a:off x="5940325" y="5079345"/>
            <a:ext cx="2673063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&lt;------------Week Days -------------------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76DB5FAF-37E4-46C7-BD89-ED709B41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A7473849-E2D3-4FD2-A91C-60D0DC52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627F79D4-D956-42A9-BC32-17F0E88F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A391D16A-C2E3-42F1-9F80-5ECB1F8510C9}"/>
              </a:ext>
            </a:extLst>
          </p:cNvPr>
          <p:cNvSpPr txBox="1">
            <a:spLocks/>
          </p:cNvSpPr>
          <p:nvPr/>
        </p:nvSpPr>
        <p:spPr>
          <a:xfrm rot="16200000">
            <a:off x="5196051" y="1509785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Booster maintenance -RF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4F56F85-F24A-7842-716F-A8FAC6C94BA5}"/>
              </a:ext>
            </a:extLst>
          </p:cNvPr>
          <p:cNvSpPr txBox="1">
            <a:spLocks/>
          </p:cNvSpPr>
          <p:nvPr/>
        </p:nvSpPr>
        <p:spPr>
          <a:xfrm rot="16200000">
            <a:off x="4706719" y="1555759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BPM &amp; Tune tracker  Studies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402561D-8274-E95D-F507-1B7F925F3B67}"/>
              </a:ext>
            </a:extLst>
          </p:cNvPr>
          <p:cNvSpPr txBox="1">
            <a:spLocks/>
          </p:cNvSpPr>
          <p:nvPr/>
        </p:nvSpPr>
        <p:spPr>
          <a:xfrm>
            <a:off x="5515925" y="3233748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&lt;- g-2 down-&gt;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   repairing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 </a:t>
            </a:r>
            <a:r>
              <a:rPr lang="en-US" sz="1200" dirty="0" err="1">
                <a:solidFill>
                  <a:schemeClr val="bg1"/>
                </a:solidFill>
              </a:rPr>
              <a:t>cryo</a:t>
            </a:r>
            <a:r>
              <a:rPr lang="en-US" sz="1200" dirty="0">
                <a:solidFill>
                  <a:schemeClr val="bg1"/>
                </a:solidFill>
              </a:rPr>
              <a:t> issues </a:t>
            </a:r>
            <a:endParaRPr lang="en-US" sz="1200" dirty="0">
              <a:solidFill>
                <a:schemeClr val="bg1"/>
              </a:solidFill>
              <a:sym typeface="Wingdings" panose="05000000000000000000" pitchFamily="2" charset="2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A3E21B7-A725-7598-D414-21852BCA0D2A}"/>
              </a:ext>
            </a:extLst>
          </p:cNvPr>
          <p:cNvSpPr txBox="1">
            <a:spLocks/>
          </p:cNvSpPr>
          <p:nvPr/>
        </p:nvSpPr>
        <p:spPr>
          <a:xfrm rot="16200000">
            <a:off x="5434415" y="1267068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300 </a:t>
            </a:r>
            <a:r>
              <a:rPr lang="en-US" sz="1200" dirty="0" err="1">
                <a:solidFill>
                  <a:schemeClr val="bg1"/>
                </a:solidFill>
                <a:sym typeface="Wingdings" panose="05000000000000000000" pitchFamily="2" charset="2"/>
              </a:rPr>
              <a:t>Mev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 Study for g-2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5D300FF-7A7F-609F-F233-BEF5F286A098}"/>
              </a:ext>
            </a:extLst>
          </p:cNvPr>
          <p:cNvSpPr txBox="1">
            <a:spLocks/>
          </p:cNvSpPr>
          <p:nvPr/>
        </p:nvSpPr>
        <p:spPr>
          <a:xfrm rot="16200000">
            <a:off x="5907383" y="1455649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MI/RR Studies – MC no beam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41E014C-65E1-0882-BB71-7BE220193DD3}"/>
              </a:ext>
            </a:extLst>
          </p:cNvPr>
          <p:cNvSpPr txBox="1">
            <a:spLocks/>
          </p:cNvSpPr>
          <p:nvPr/>
        </p:nvSpPr>
        <p:spPr>
          <a:xfrm rot="16200000">
            <a:off x="6910670" y="1596063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RR RF Amp Chiller down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C4F80B2-501E-3D9A-E639-A3A2951A9A50}"/>
              </a:ext>
            </a:extLst>
          </p:cNvPr>
          <p:cNvSpPr txBox="1">
            <a:spLocks/>
          </p:cNvSpPr>
          <p:nvPr/>
        </p:nvSpPr>
        <p:spPr>
          <a:xfrm rot="16200000">
            <a:off x="6562121" y="1473051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BPM  Studies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75EE807-ABE7-A30D-A2D6-A12885BD5C87}"/>
              </a:ext>
            </a:extLst>
          </p:cNvPr>
          <p:cNvSpPr txBox="1">
            <a:spLocks/>
          </p:cNvSpPr>
          <p:nvPr/>
        </p:nvSpPr>
        <p:spPr>
          <a:xfrm rot="16200000">
            <a:off x="6736396" y="1116312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300 </a:t>
            </a:r>
            <a:r>
              <a:rPr lang="en-US" sz="1200" dirty="0" err="1">
                <a:solidFill>
                  <a:schemeClr val="bg1"/>
                </a:solidFill>
                <a:sym typeface="Wingdings" panose="05000000000000000000" pitchFamily="2" charset="2"/>
              </a:rPr>
              <a:t>Mev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 Study for g-2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0C77-7CEC-429D-A486-2AD47B21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for the Past Week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0EA80E-D365-41BF-80F6-736B9EEE06AA}"/>
              </a:ext>
            </a:extLst>
          </p:cNvPr>
          <p:cNvSpPr/>
          <p:nvPr/>
        </p:nvSpPr>
        <p:spPr>
          <a:xfrm>
            <a:off x="153099" y="495731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G-2 Status: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Delivered beam to g-2</a:t>
            </a:r>
          </a:p>
          <a:p>
            <a:pPr lvl="1"/>
            <a:endParaRPr lang="en-US" sz="16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Work completed: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PRAC 40 required to be recovered.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Target blower maintenance.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MSD brought CUB column II on line to help clean up remnant LCW resistivity.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MSD  worked on AP50 RF cooling system to improve resistivity.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Repaired ESS2 power supply with noisy output.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AP0 water cage RAW samples and water make up.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RR RF Amp chiller compressor won’t stay on – currently no beam to g-2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8Gev Studies:  (2days)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BPM 8Gev beam studies.  New code to the digitizers &amp; period to retime BPMs.  (Patel +)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Worked on getting tune tracker data through the QX ramp.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Low Momentum 300 </a:t>
            </a:r>
            <a:r>
              <a:rPr lang="en-US" sz="1600" dirty="0" err="1">
                <a:solidFill>
                  <a:schemeClr val="accent6"/>
                </a:solidFill>
              </a:rPr>
              <a:t>Mev</a:t>
            </a:r>
            <a:r>
              <a:rPr lang="en-US" sz="1600" dirty="0">
                <a:solidFill>
                  <a:schemeClr val="accent6"/>
                </a:solidFill>
              </a:rPr>
              <a:t> Study for g-2.  (Morgan)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 fontAlgn="ctr"/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B7AC7C-AA28-43D7-A3AE-7EF4EBE3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D0537-C1BE-4455-B1C9-07342B87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F2402-7AD3-4125-B4CD-AA2D2D2E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91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EACAEF07-F600-5596-BFB1-9E7D09B446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66" r="2763"/>
          <a:stretch/>
        </p:blipFill>
        <p:spPr>
          <a:xfrm>
            <a:off x="391585" y="3788071"/>
            <a:ext cx="3525633" cy="26440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9C15E8-908A-4238-856D-C17BAFA7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Performance – Integrated for Run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5EC2-8FAF-415A-88B5-C0EC92989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27" y="658209"/>
            <a:ext cx="5061024" cy="1548424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1600" dirty="0">
                <a:solidFill>
                  <a:srgbClr val="004C97"/>
                </a:solidFill>
              </a:rPr>
              <a:t>G-2 Experiment POT Run Goal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	</a:t>
            </a:r>
            <a:r>
              <a:rPr lang="en-US" sz="1600" dirty="0">
                <a:solidFill>
                  <a:srgbClr val="00B050"/>
                </a:solidFill>
              </a:rPr>
              <a:t>~4.2E20 POT</a:t>
            </a:r>
          </a:p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1600" dirty="0">
                <a:solidFill>
                  <a:srgbClr val="004C97"/>
                </a:solidFill>
              </a:rPr>
              <a:t>Run 6 period is Nov 2022 – June 2023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	Run 6: </a:t>
            </a:r>
            <a:r>
              <a:rPr lang="en-US" sz="1600" dirty="0">
                <a:solidFill>
                  <a:srgbClr val="00B050"/>
                </a:solidFill>
              </a:rPr>
              <a:t>Goal of ~x 6 BNL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	Total Run: goal of x 21 BNL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         Currently running 6.6 Hz</a:t>
            </a:r>
          </a:p>
          <a:p>
            <a:endParaRPr lang="en-US" sz="2000" dirty="0">
              <a:solidFill>
                <a:srgbClr val="004C97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4C97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1E10-E3CC-4DFB-ABE9-CD5EAA39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D6BED-1AC8-49F5-ADF5-BED9112D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Dean Still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49EA7-DD75-4BEF-B0C6-9717F99A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BD586E-E116-4C33-B66B-237DC291B624}"/>
              </a:ext>
            </a:extLst>
          </p:cNvPr>
          <p:cNvSpPr txBox="1"/>
          <p:nvPr/>
        </p:nvSpPr>
        <p:spPr>
          <a:xfrm>
            <a:off x="5289624" y="738819"/>
            <a:ext cx="3213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6 # POT   </a:t>
            </a:r>
            <a:r>
              <a:rPr lang="en-US" sz="1200" dirty="0"/>
              <a:t>Delivered ~ 7.2E20 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BFAF90-AA3F-4984-B0AF-26DE19A5EF33}"/>
              </a:ext>
            </a:extLst>
          </p:cNvPr>
          <p:cNvSpPr txBox="1"/>
          <p:nvPr/>
        </p:nvSpPr>
        <p:spPr>
          <a:xfrm>
            <a:off x="3955212" y="60969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Plots as of 4/14/2023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C8084-E14B-40D9-B735-106BB4A17D85}"/>
              </a:ext>
            </a:extLst>
          </p:cNvPr>
          <p:cNvSpPr txBox="1"/>
          <p:nvPr/>
        </p:nvSpPr>
        <p:spPr>
          <a:xfrm>
            <a:off x="391585" y="3180606"/>
            <a:ext cx="393300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6 Integrated  ~ x 2.51 BNL</a:t>
            </a:r>
          </a:p>
          <a:p>
            <a:r>
              <a:rPr lang="en-US" sz="1400" dirty="0"/>
              <a:t>0.09 for the week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0966063-26A9-4F0E-8F02-5ECE8A9D7612}"/>
              </a:ext>
            </a:extLst>
          </p:cNvPr>
          <p:cNvCxnSpPr/>
          <p:nvPr/>
        </p:nvCxnSpPr>
        <p:spPr>
          <a:xfrm>
            <a:off x="3806872" y="3788071"/>
            <a:ext cx="0" cy="22365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2C6B19C-842C-4B1A-8959-F7B89873A43D}"/>
              </a:ext>
            </a:extLst>
          </p:cNvPr>
          <p:cNvSpPr txBox="1"/>
          <p:nvPr/>
        </p:nvSpPr>
        <p:spPr>
          <a:xfrm>
            <a:off x="3888188" y="4327563"/>
            <a:ext cx="7649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Start of 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Summer 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Shutdown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D60BE6-F382-4F88-A9EC-1FD4EE261BAE}"/>
              </a:ext>
            </a:extLst>
          </p:cNvPr>
          <p:cNvSpPr/>
          <p:nvPr/>
        </p:nvSpPr>
        <p:spPr>
          <a:xfrm>
            <a:off x="5088614" y="3692264"/>
            <a:ext cx="3975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Total Integrated  ~ x 21.46 BNL</a:t>
            </a:r>
          </a:p>
        </p:txBody>
      </p:sp>
      <p:pic>
        <p:nvPicPr>
          <p:cNvPr id="15" name="Picture 14" descr="Chart, line chart&#10;&#10;Description automatically generated">
            <a:extLst>
              <a:ext uri="{FF2B5EF4-FFF2-40B4-BE49-F238E27FC236}">
                <a16:creationId xmlns:a16="http://schemas.microsoft.com/office/drawing/2014/main" id="{1E74FB04-9F5C-6B5D-E93D-34A300779C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854"/>
          <a:stretch/>
        </p:blipFill>
        <p:spPr>
          <a:xfrm>
            <a:off x="5138856" y="4060797"/>
            <a:ext cx="3698637" cy="2221692"/>
          </a:xfrm>
          <a:prstGeom prst="rect">
            <a:avLst/>
          </a:prstGeom>
        </p:spPr>
      </p:pic>
      <p:pic>
        <p:nvPicPr>
          <p:cNvPr id="19" name="Picture 18" descr="Chart, line chart&#10;&#10;Description automatically generated">
            <a:extLst>
              <a:ext uri="{FF2B5EF4-FFF2-40B4-BE49-F238E27FC236}">
                <a16:creationId xmlns:a16="http://schemas.microsoft.com/office/drawing/2014/main" id="{8B3D8659-618D-E02A-2429-ED99AE5582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5264" y="1200485"/>
            <a:ext cx="3657151" cy="240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3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0C77-7CEC-429D-A486-2AD47B21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Next Week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B3860C-7E3A-44F4-AC5B-3B93EB179125}"/>
              </a:ext>
            </a:extLst>
          </p:cNvPr>
          <p:cNvSpPr/>
          <p:nvPr/>
        </p:nvSpPr>
        <p:spPr>
          <a:xfrm>
            <a:off x="201654" y="813440"/>
            <a:ext cx="8686800" cy="764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</a:rPr>
              <a:t>g-2 operation: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Deliver Beam to g-2 </a:t>
            </a:r>
          </a:p>
          <a:p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b="1" dirty="0">
                <a:solidFill>
                  <a:srgbClr val="0070C0"/>
                </a:solidFill>
              </a:rPr>
              <a:t>Muon Campus Study Plans :  </a:t>
            </a:r>
          </a:p>
          <a:p>
            <a:endParaRPr lang="en-US" sz="1600" b="1" dirty="0">
              <a:solidFill>
                <a:srgbClr val="0070C0"/>
              </a:solidFill>
            </a:endParaRPr>
          </a:p>
          <a:p>
            <a:r>
              <a:rPr lang="en-US" sz="1600" b="1" dirty="0">
                <a:solidFill>
                  <a:schemeClr val="accent6"/>
                </a:solidFill>
              </a:rPr>
              <a:t>Monday April 17 starts AP0 AC installation work.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/>
                </a:solidFill>
              </a:rPr>
              <a:t>Trend is probably going to be do AC work during day shift &amp; delivery beam to g-2 Evening &amp; Owls.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/>
                </a:solidFill>
              </a:rPr>
              <a:t>To work in AP0 water cage area requires 1.5 hour cool down.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/>
                </a:solidFill>
              </a:rPr>
              <a:t>Waiting on an operation note to allow to run Mu2e studies during the AC installation.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Friday         	– </a:t>
            </a:r>
            <a:r>
              <a:rPr lang="en-US" sz="1600" dirty="0">
                <a:solidFill>
                  <a:srgbClr val="00B050"/>
                </a:solidFill>
              </a:rPr>
              <a:t>1000 – 1430 --  BPM Studies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Saturday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Sunday  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Monday    	- </a:t>
            </a:r>
            <a:r>
              <a:rPr lang="en-US" sz="1600" dirty="0">
                <a:solidFill>
                  <a:srgbClr val="7030A0"/>
                </a:solidFill>
              </a:rPr>
              <a:t>0630 -1600  -   No Beam to g-2 – start of AP0 AC work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Tuesday     	- </a:t>
            </a:r>
            <a:r>
              <a:rPr lang="en-US" sz="1600" dirty="0">
                <a:solidFill>
                  <a:srgbClr val="7030A0"/>
                </a:solidFill>
              </a:rPr>
              <a:t>AP0 AC work - No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Wednesday 	- Booster Study Day – No beam to muon campus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Thursday       	– </a:t>
            </a:r>
            <a:r>
              <a:rPr lang="en-US" sz="1600" dirty="0">
                <a:solidFill>
                  <a:srgbClr val="7030A0"/>
                </a:solidFill>
              </a:rPr>
              <a:t>AP0 AC work - No Beam to g-2 </a:t>
            </a:r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Friday           	– </a:t>
            </a:r>
            <a:r>
              <a:rPr lang="en-US" sz="1600" dirty="0">
                <a:solidFill>
                  <a:srgbClr val="7030A0"/>
                </a:solidFill>
              </a:rPr>
              <a:t>AP0 AC work - No Beam to g-2 </a:t>
            </a: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b="1" dirty="0">
                <a:solidFill>
                  <a:schemeClr val="accent6"/>
                </a:solidFill>
              </a:rPr>
              <a:t>Future Planning : 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100" dirty="0">
                <a:solidFill>
                  <a:schemeClr val="accent6"/>
                </a:solidFill>
              </a:rPr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600" dirty="0">
                <a:solidFill>
                  <a:srgbClr val="00B050"/>
                </a:solidFill>
              </a:rPr>
              <a:t>  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4F616-0D62-49BC-85B8-568A1823A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4/14/2023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EBC19-7322-4A37-B499-4161AA65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Dean Still | Muon Campus Status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6AED7-4A6F-46D5-BB81-515674E25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115BBB-F0E3-4547-B246-E0AFC2B99924}"/>
              </a:ext>
            </a:extLst>
          </p:cNvPr>
          <p:cNvSpPr txBox="1"/>
          <p:nvPr/>
        </p:nvSpPr>
        <p:spPr>
          <a:xfrm flipH="1">
            <a:off x="8011658" y="5224257"/>
            <a:ext cx="1861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Mu2e M4</a:t>
            </a:r>
          </a:p>
          <a:p>
            <a:r>
              <a:rPr lang="en-US" sz="1200" dirty="0">
                <a:solidFill>
                  <a:schemeClr val="bg1"/>
                </a:solidFill>
              </a:rPr>
              <a:t> line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132497-4FB1-41CF-A7B6-C61FC369307B}"/>
              </a:ext>
            </a:extLst>
          </p:cNvPr>
          <p:cNvSpPr txBox="1"/>
          <p:nvPr/>
        </p:nvSpPr>
        <p:spPr>
          <a:xfrm flipH="1">
            <a:off x="8107030" y="4556822"/>
            <a:ext cx="1861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G-2 line</a:t>
            </a:r>
          </a:p>
        </p:txBody>
      </p:sp>
    </p:spTree>
    <p:extLst>
      <p:ext uri="{BB962C8B-B14F-4D97-AF65-F5344CB8AC3E}">
        <p14:creationId xmlns:p14="http://schemas.microsoft.com/office/powerpoint/2010/main" val="4180142570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525110</TotalTime>
  <Words>532</Words>
  <Application>Microsoft Office PowerPoint</Application>
  <PresentationFormat>On-screen Show (4:3)</PresentationFormat>
  <Paragraphs>122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FermilabTempate</vt:lpstr>
      <vt:lpstr>Fermilab: Footer Only</vt:lpstr>
      <vt:lpstr>Muon Campus Operation Report</vt:lpstr>
      <vt:lpstr>Performance for the Past Week</vt:lpstr>
      <vt:lpstr>Activities for the Past Week</vt:lpstr>
      <vt:lpstr>G-2 Performance – Integrated for Run 6</vt:lpstr>
      <vt:lpstr>Plan for Next Week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Dean A. Still</cp:lastModifiedBy>
  <cp:revision>1467</cp:revision>
  <cp:lastPrinted>2016-10-17T16:36:40Z</cp:lastPrinted>
  <dcterms:created xsi:type="dcterms:W3CDTF">2014-12-17T13:45:40Z</dcterms:created>
  <dcterms:modified xsi:type="dcterms:W3CDTF">2023-04-14T15:18:00Z</dcterms:modified>
</cp:coreProperties>
</file>