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68" r:id="rId3"/>
    <p:sldId id="952" r:id="rId4"/>
    <p:sldId id="925" r:id="rId5"/>
    <p:sldId id="938" r:id="rId6"/>
    <p:sldId id="939" r:id="rId7"/>
    <p:sldId id="940" r:id="rId8"/>
    <p:sldId id="943" r:id="rId9"/>
    <p:sldId id="941" r:id="rId10"/>
    <p:sldId id="942" r:id="rId11"/>
    <p:sldId id="945" r:id="rId12"/>
    <p:sldId id="937" r:id="rId13"/>
    <p:sldId id="946" r:id="rId14"/>
    <p:sldId id="944" r:id="rId15"/>
    <p:sldId id="947" r:id="rId16"/>
    <p:sldId id="948" r:id="rId17"/>
    <p:sldId id="949" r:id="rId18"/>
    <p:sldId id="950" r:id="rId19"/>
    <p:sldId id="951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8D6"/>
    <a:srgbClr val="FF5400"/>
    <a:srgbClr val="2B2AA6"/>
    <a:srgbClr val="35BC11"/>
    <a:srgbClr val="3EDB13"/>
    <a:srgbClr val="FF5300"/>
    <a:srgbClr val="6689FF"/>
    <a:srgbClr val="00DA66"/>
    <a:srgbClr val="E133A9"/>
    <a:srgbClr val="3C5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6FA8B1-B091-FE47-98CC-18F90443091F}" v="57" dt="2021-01-25T01:45:06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96" autoAdjust="0"/>
    <p:restoredTop sz="95321" autoAdjust="0"/>
  </p:normalViewPr>
  <p:slideViewPr>
    <p:cSldViewPr snapToGrid="0">
      <p:cViewPr>
        <p:scale>
          <a:sx n="100" d="100"/>
          <a:sy n="100" d="100"/>
        </p:scale>
        <p:origin x="1232" y="384"/>
      </p:cViewPr>
      <p:guideLst/>
    </p:cSldViewPr>
  </p:slideViewPr>
  <p:outlineViewPr>
    <p:cViewPr>
      <p:scale>
        <a:sx n="33" d="100"/>
        <a:sy n="33" d="100"/>
      </p:scale>
      <p:origin x="0" y="-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7" d="100"/>
        <a:sy n="117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1768" y="1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q6/0mrt6xrs5k5c01lzp7hlvly80000gp/T/com.microsoft.Outlook/Outlook%20Temp/Defocus_Scan_Mar_7_2023%20(version%201)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q6/0mrt6xrs5k5c01lzp7hlvly80000gp/T/com.microsoft.Outlook/Outlook%20Temp/Defocus_Scan_Mar_7_2023%20(version%201)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/folders/q6/0mrt6xrs5k5c01lzp7hlvly80000gp/T/com.microsoft.Outlook/Outlook%20Temp/Defocus_Scan_Mar_7_2023%20(version%201).xl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Typical </a:t>
            </a:r>
            <a:r>
              <a:rPr lang="en-US" baseline="0"/>
              <a:t>Laser Diode Characteristic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RT_Agg_PuW!$A$3:$A$18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RT_Agg_PuW!$B$3:$B$18</c:f>
              <c:numCache>
                <c:formatCode>General</c:formatCode>
                <c:ptCount val="16"/>
                <c:pt idx="0">
                  <c:v>7.1285303009999995E-2</c:v>
                </c:pt>
                <c:pt idx="1">
                  <c:v>0.21086281500000001</c:v>
                </c:pt>
                <c:pt idx="2">
                  <c:v>0.52601726640000002</c:v>
                </c:pt>
                <c:pt idx="3">
                  <c:v>2.387811283</c:v>
                </c:pt>
                <c:pt idx="4">
                  <c:v>51.99959965</c:v>
                </c:pt>
                <c:pt idx="5">
                  <c:v>108.3926914</c:v>
                </c:pt>
                <c:pt idx="6">
                  <c:v>165.95869070000001</c:v>
                </c:pt>
                <c:pt idx="7">
                  <c:v>223.87211389999999</c:v>
                </c:pt>
                <c:pt idx="8">
                  <c:v>281.19008300000002</c:v>
                </c:pt>
                <c:pt idx="9">
                  <c:v>336.51156939999998</c:v>
                </c:pt>
                <c:pt idx="10">
                  <c:v>393.55007549999999</c:v>
                </c:pt>
                <c:pt idx="11">
                  <c:v>446.68359220000002</c:v>
                </c:pt>
                <c:pt idx="12">
                  <c:v>504.66129760000001</c:v>
                </c:pt>
                <c:pt idx="13">
                  <c:v>559.75760149999996</c:v>
                </c:pt>
                <c:pt idx="14">
                  <c:v>610.94202489999998</c:v>
                </c:pt>
                <c:pt idx="15">
                  <c:v>669.88460940000004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43-F543-B2BF-BC990441A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9830832"/>
        <c:axId val="312813840"/>
      </c:scatterChart>
      <c:valAx>
        <c:axId val="269830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Diode</a:t>
                </a:r>
                <a:r>
                  <a:rPr lang="en-US" baseline="0"/>
                  <a:t> Current in mA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13840"/>
        <c:crosses val="autoZero"/>
        <c:crossBetween val="midCat"/>
      </c:valAx>
      <c:valAx>
        <c:axId val="3128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Optical Power in</a:t>
                </a:r>
                <a:r>
                  <a:rPr lang="en-US" baseline="0"/>
                  <a:t> microWatts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30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Laser Diode Characteristic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'1_1mm'!$D$24</c:f>
              <c:strCache>
                <c:ptCount val="1"/>
                <c:pt idx="0">
                  <c:v>Room Temp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'1_1mm'!$C$25:$C$40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'1_1mm'!$D$25:$D$40</c:f>
              <c:numCache>
                <c:formatCode>General</c:formatCode>
                <c:ptCount val="16"/>
                <c:pt idx="0">
                  <c:v>7.1285303009999995E-2</c:v>
                </c:pt>
                <c:pt idx="1">
                  <c:v>0.21086281500000001</c:v>
                </c:pt>
                <c:pt idx="2">
                  <c:v>0.52601726640000002</c:v>
                </c:pt>
                <c:pt idx="3">
                  <c:v>2.387811283</c:v>
                </c:pt>
                <c:pt idx="4">
                  <c:v>51.99959965</c:v>
                </c:pt>
                <c:pt idx="5">
                  <c:v>108.3926914</c:v>
                </c:pt>
                <c:pt idx="6">
                  <c:v>165.95869070000001</c:v>
                </c:pt>
                <c:pt idx="7">
                  <c:v>223.87211389999999</c:v>
                </c:pt>
                <c:pt idx="8">
                  <c:v>281.19008300000002</c:v>
                </c:pt>
                <c:pt idx="9">
                  <c:v>336.51156939999998</c:v>
                </c:pt>
                <c:pt idx="10">
                  <c:v>393.55007549999999</c:v>
                </c:pt>
                <c:pt idx="11">
                  <c:v>446.68359220000002</c:v>
                </c:pt>
                <c:pt idx="12">
                  <c:v>504.66129760000001</c:v>
                </c:pt>
                <c:pt idx="13">
                  <c:v>559.75760149999996</c:v>
                </c:pt>
                <c:pt idx="14">
                  <c:v>610.94202489999998</c:v>
                </c:pt>
                <c:pt idx="15">
                  <c:v>669.88460940000004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DA-B24E-A81C-743B6FBBB47C}"/>
            </c:ext>
          </c:extLst>
        </c:ser>
        <c:ser>
          <c:idx val="1"/>
          <c:order val="1"/>
          <c:tx>
            <c:strRef>
              <c:f>'1_1mm'!$E$24</c:f>
              <c:strCache>
                <c:ptCount val="1"/>
                <c:pt idx="0">
                  <c:v>Liquid Argon Temp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'1_1mm'!$C$25:$C$40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'1_1mm'!$E$25:$E$40</c:f>
              <c:numCache>
                <c:formatCode>General</c:formatCode>
                <c:ptCount val="16"/>
                <c:pt idx="0">
                  <c:v>10.351421670000001</c:v>
                </c:pt>
                <c:pt idx="1">
                  <c:v>46.34469197</c:v>
                </c:pt>
                <c:pt idx="2">
                  <c:v>82.224264989999995</c:v>
                </c:pt>
                <c:pt idx="3">
                  <c:v>117.76059739999999</c:v>
                </c:pt>
                <c:pt idx="4">
                  <c:v>156.31476430000001</c:v>
                </c:pt>
                <c:pt idx="5">
                  <c:v>194.0885878</c:v>
                </c:pt>
                <c:pt idx="6">
                  <c:v>231.739465</c:v>
                </c:pt>
                <c:pt idx="7">
                  <c:v>267.30064090000002</c:v>
                </c:pt>
                <c:pt idx="8">
                  <c:v>305.49211129999998</c:v>
                </c:pt>
                <c:pt idx="9">
                  <c:v>342.7677865</c:v>
                </c:pt>
                <c:pt idx="10">
                  <c:v>378.4425847</c:v>
                </c:pt>
                <c:pt idx="11">
                  <c:v>412.0975191</c:v>
                </c:pt>
                <c:pt idx="12">
                  <c:v>449.77985489999998</c:v>
                </c:pt>
                <c:pt idx="13">
                  <c:v>486.40720570000002</c:v>
                </c:pt>
                <c:pt idx="14">
                  <c:v>519.99599650000005</c:v>
                </c:pt>
                <c:pt idx="15">
                  <c:v>553.35010920000002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8DA-B24E-A81C-743B6FBBB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627040"/>
        <c:axId val="329040736"/>
      </c:scatterChart>
      <c:valAx>
        <c:axId val="327627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Laser Diode Current in 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040736"/>
        <c:crosses val="autoZero"/>
        <c:crossBetween val="midCat"/>
      </c:valAx>
      <c:valAx>
        <c:axId val="32904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Optical Power in microWatts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627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2.5mm Defocused LD Characteristic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'2_5mm'!$P$5</c:f>
              <c:strCache>
                <c:ptCount val="1"/>
                <c:pt idx="0">
                  <c:v>Room Temp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'2_5mm'!$O$6:$O$21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'2_5mm'!$P$6:$P$21</c:f>
              <c:numCache>
                <c:formatCode>General</c:formatCode>
                <c:ptCount val="16"/>
                <c:pt idx="0">
                  <c:v>1.6143585570000001E-2</c:v>
                </c:pt>
                <c:pt idx="1">
                  <c:v>4.7533522590000002E-2</c:v>
                </c:pt>
                <c:pt idx="2">
                  <c:v>0.1193988104</c:v>
                </c:pt>
                <c:pt idx="3">
                  <c:v>0.57942869640000005</c:v>
                </c:pt>
                <c:pt idx="4">
                  <c:v>11.58777356</c:v>
                </c:pt>
                <c:pt idx="5">
                  <c:v>23.014418169999999</c:v>
                </c:pt>
                <c:pt idx="6">
                  <c:v>34.593937779999997</c:v>
                </c:pt>
                <c:pt idx="7">
                  <c:v>45.603691599999998</c:v>
                </c:pt>
                <c:pt idx="8">
                  <c:v>56.885293079999997</c:v>
                </c:pt>
                <c:pt idx="9">
                  <c:v>68.706844000000004</c:v>
                </c:pt>
                <c:pt idx="10">
                  <c:v>79.0678628</c:v>
                </c:pt>
                <c:pt idx="11">
                  <c:v>89.742879450000004</c:v>
                </c:pt>
                <c:pt idx="12">
                  <c:v>100.69316689999999</c:v>
                </c:pt>
                <c:pt idx="13">
                  <c:v>110.153931</c:v>
                </c:pt>
                <c:pt idx="14">
                  <c:v>121.0598134</c:v>
                </c:pt>
                <c:pt idx="15">
                  <c:v>131.52248320000001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16-8E43-BF2D-ACD822D3DDBC}"/>
            </c:ext>
          </c:extLst>
        </c:ser>
        <c:ser>
          <c:idx val="1"/>
          <c:order val="1"/>
          <c:tx>
            <c:strRef>
              <c:f>'2_5mm'!$Q$5</c:f>
              <c:strCache>
                <c:ptCount val="1"/>
                <c:pt idx="0">
                  <c:v>Liquid Argon Temp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'2_5mm'!$O$6:$O$21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'2_5mm'!$Q$6:$Q$21</c:f>
              <c:numCache>
                <c:formatCode>General</c:formatCode>
                <c:ptCount val="16"/>
                <c:pt idx="0">
                  <c:v>20.044720269999999</c:v>
                </c:pt>
                <c:pt idx="1">
                  <c:v>91.411324149999999</c:v>
                </c:pt>
                <c:pt idx="2">
                  <c:v>167.1090614</c:v>
                </c:pt>
                <c:pt idx="3">
                  <c:v>244.9063242</c:v>
                </c:pt>
                <c:pt idx="4">
                  <c:v>319.15378550000003</c:v>
                </c:pt>
                <c:pt idx="5">
                  <c:v>396.2780343</c:v>
                </c:pt>
                <c:pt idx="6">
                  <c:v>470.97732639999998</c:v>
                </c:pt>
                <c:pt idx="7">
                  <c:v>542.0008904</c:v>
                </c:pt>
                <c:pt idx="8">
                  <c:v>613.76200519999998</c:v>
                </c:pt>
                <c:pt idx="9">
                  <c:v>691.83097090000001</c:v>
                </c:pt>
                <c:pt idx="10">
                  <c:v>763.83578360000001</c:v>
                </c:pt>
                <c:pt idx="11">
                  <c:v>827.94216370000004</c:v>
                </c:pt>
                <c:pt idx="12">
                  <c:v>903.64947370000004</c:v>
                </c:pt>
                <c:pt idx="13">
                  <c:v>981.74794299999996</c:v>
                </c:pt>
                <c:pt idx="14">
                  <c:v>1042.3174289999999</c:v>
                </c:pt>
                <c:pt idx="15">
                  <c:v>1111.7317270000001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16-8E43-BF2D-ACD822D3D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344576"/>
        <c:axId val="272346736"/>
      </c:scatterChart>
      <c:valAx>
        <c:axId val="272344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Laser Diode Current in 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346736"/>
        <c:crosses val="autoZero"/>
        <c:crossBetween val="midCat"/>
      </c:valAx>
      <c:valAx>
        <c:axId val="27234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Optical Power in microWatts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3445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4/15/23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4/15/23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6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FF54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FF54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38250"/>
            <a:ext cx="8232771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1248D6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1248D6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1248D6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1248D6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1248D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99316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Jan. 25,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99316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99316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 | DUNE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4029" y="1238250"/>
            <a:ext cx="4002017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1248D6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1248D6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1248D6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1248D6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1248D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666493" y="1238250"/>
            <a:ext cx="4002017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1248D6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1248D6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1248D6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1248D6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1248D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86253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Jan. 25,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86253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86253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 | DUNE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F5400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F5400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/>
          </p:nvPr>
        </p:nvSpPr>
        <p:spPr>
          <a:xfrm>
            <a:off x="454029" y="1238250"/>
            <a:ext cx="4002017" cy="3899105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1248D6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1248D6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1248D6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1248D6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1248D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/>
          </p:nvPr>
        </p:nvSpPr>
        <p:spPr>
          <a:xfrm>
            <a:off x="4684783" y="1238250"/>
            <a:ext cx="4002017" cy="3899105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1248D6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1248D6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1248D6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1248D6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1248D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86253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Jan. 25,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86253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86253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 | DUNE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1248D6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86253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Jan. 25,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86253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86253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 | DUNE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86253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Jan. 25,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86253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86253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 | DUNE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F5400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57204" y="1237610"/>
            <a:ext cx="3014278" cy="37092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1248D6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1248D6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1248D6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1248D6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1248D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4959767" cy="485298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1248D6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86253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Jan. 25,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86253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86253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 | DUNE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24185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1248D6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686118"/>
            <a:ext cx="8229596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F5400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45925"/>
            <a:ext cx="8229600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606657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Jan. 25,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606657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606657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David Christian | DUNE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 userDrawn="1"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FF5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FF5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0" y="5921975"/>
            <a:ext cx="2998033" cy="640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282" y="6514034"/>
            <a:ext cx="772868" cy="3260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57200" y="6500325"/>
            <a:ext cx="8229600" cy="0"/>
          </a:xfrm>
          <a:prstGeom prst="line">
            <a:avLst/>
          </a:prstGeom>
          <a:ln>
            <a:solidFill>
              <a:srgbClr val="FF5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606623"/>
            <a:ext cx="4189640" cy="15765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David Christian | DUNE Collaboration Meeting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606624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FF54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606624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FF54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Jan. 25, 2021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31" y="6540621"/>
            <a:ext cx="1307001" cy="279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9" y="2051224"/>
            <a:ext cx="7327556" cy="2613468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5400"/>
                </a:solidFill>
              </a:rPr>
              <a:t>Electrical Design 1</a:t>
            </a:r>
            <a:br>
              <a:rPr lang="en-US" sz="4000" dirty="0">
                <a:solidFill>
                  <a:srgbClr val="FF5400"/>
                </a:solidFill>
              </a:rPr>
            </a:br>
            <a:br>
              <a:rPr lang="en-US" sz="4000" dirty="0">
                <a:solidFill>
                  <a:srgbClr val="FF5400"/>
                </a:solidFill>
              </a:rPr>
            </a:br>
            <a:r>
              <a:rPr lang="en-US" sz="4000" dirty="0"/>
              <a:t>David Christian</a:t>
            </a:r>
            <a:br>
              <a:rPr lang="en-US" sz="4000" dirty="0"/>
            </a:br>
            <a:r>
              <a:rPr lang="en-US" sz="4000" dirty="0"/>
              <a:t>April 18, 2023</a:t>
            </a:r>
            <a:endParaRPr lang="en-US" sz="4000" dirty="0">
              <a:solidFill>
                <a:srgbClr val="FF5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91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33A25-2E6F-C67D-7E76-3A34BC292DA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Multiple DC/DC converter development paths have been pursued simultaneously.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cryo-compatible commercial option was identified (Pico).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Successful circuits have been designed and implemented by a group at LBL and also by a group at INFN Milano.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LBL version shown at right (top view, bottom view, &amp; with RF shield).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ProtoDUNE</a:t>
            </a:r>
            <a:r>
              <a:rPr lang="en-US" sz="2000" dirty="0"/>
              <a:t>-II (Vertical Drift) will include both LBL and INFN versions.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Cathode Mounted Modules – DC/DC Step-up Converter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pic>
        <p:nvPicPr>
          <p:cNvPr id="10" name="Picture 9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03757D4F-5802-FAD4-D63B-E4B85496E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09620"/>
            <a:ext cx="4137136" cy="356398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324FF4C-AF02-1267-D243-284ABE88F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56" y="4673600"/>
            <a:ext cx="4063548" cy="1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7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 – DCEM for Cathode Mounted Modules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2B64B8-704C-C238-1DA2-F8C36132E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8" y="1895708"/>
            <a:ext cx="8807144" cy="33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6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84BA-F716-8731-FB45-90C18B1AD36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Need to verify that XA module and readout are operational after installation and before the cryostat is sealed, but…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 err="1"/>
              <a:t>SiPM</a:t>
            </a:r>
            <a:r>
              <a:rPr lang="en-US" dirty="0"/>
              <a:t> breakdown voltage is lower cold than at room temperature.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dirty="0"/>
              <a:t>Laser diode threshold current is lower cold than at RT.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Solution: Use resistors with large negative temperature coefficient (NTC) to allow electronics to passively switch between cold &amp; RT configurations.  NTC resistors are essentially open switches at cryogenic temperature.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 &amp; Solution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EE5B188-A1B4-4B37-1D10-A0011C0BBECE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836776474"/>
              </p:ext>
            </p:extLst>
          </p:nvPr>
        </p:nvGraphicFramePr>
        <p:xfrm>
          <a:off x="4572000" y="786069"/>
          <a:ext cx="4000500" cy="26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 descr="Diagram, schematic&#10;&#10;Description automatically generated">
            <a:extLst>
              <a:ext uri="{FF2B5EF4-FFF2-40B4-BE49-F238E27FC236}">
                <a16:creationId xmlns:a16="http://schemas.microsoft.com/office/drawing/2014/main" id="{1665AB16-B4C9-9AF1-DFD7-203640F1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78" y="3548059"/>
            <a:ext cx="1778825" cy="284742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31DDBE-A8DD-E07B-F421-77B77B3A7073}"/>
              </a:ext>
            </a:extLst>
          </p:cNvPr>
          <p:cNvCxnSpPr>
            <a:cxnSpLocks/>
          </p:cNvCxnSpPr>
          <p:nvPr/>
        </p:nvCxnSpPr>
        <p:spPr>
          <a:xfrm flipH="1">
            <a:off x="7073900" y="5118100"/>
            <a:ext cx="571500" cy="355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4790FA-0900-6B07-D937-1EF0D5614CCC}"/>
              </a:ext>
            </a:extLst>
          </p:cNvPr>
          <p:cNvSpPr txBox="1"/>
          <p:nvPr/>
        </p:nvSpPr>
        <p:spPr>
          <a:xfrm>
            <a:off x="7479303" y="4635500"/>
            <a:ext cx="1514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NTC1 is 10 Ohms at RT; very large in </a:t>
            </a:r>
            <a:r>
              <a:rPr lang="en-US" sz="1600" dirty="0" err="1"/>
              <a:t>LAr</a:t>
            </a:r>
            <a:endParaRPr lang="en-US" sz="1600" dirty="0"/>
          </a:p>
          <a:p>
            <a:pPr algn="ctr"/>
            <a:r>
              <a:rPr lang="en-US" sz="1600" dirty="0"/>
              <a:t>(A. Kish)</a:t>
            </a:r>
          </a:p>
        </p:txBody>
      </p:sp>
    </p:spTree>
    <p:extLst>
      <p:ext uri="{BB962C8B-B14F-4D97-AF65-F5344CB8AC3E}">
        <p14:creationId xmlns:p14="http://schemas.microsoft.com/office/powerpoint/2010/main" val="79716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6BA339-F70E-00FB-97CC-4388AE27F48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9" y="1238250"/>
            <a:ext cx="5121271" cy="48466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Horizontal-drift style (default option):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Modified version of DCEM distributes input signals from 2 XAs to 4 HD cold amplifiers (same daughter cards as used in the HD XAs, but with slightly modified feedback).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 Readout board will be located between 2 membrane-mounted XAs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Outputs/bias circuits are routed on the DCEM to a single 15-pin D connector.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SiPM</a:t>
            </a:r>
            <a:r>
              <a:rPr lang="en-US" sz="2000" dirty="0"/>
              <a:t> Bias and CE power is provided by DAPHNE.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I/O cable is compatible with DAPHNE.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Board on the right has 3 of 4 HD-CE amplifiers mounted.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 for Membrane Mounted Modules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94C95-8D1F-F26C-575B-A1A50698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43520" y="2921794"/>
            <a:ext cx="5308309" cy="14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6BA339-F70E-00FB-97CC-4388AE27F48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9" y="1238250"/>
            <a:ext cx="4117971" cy="48466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Vertical-drift style readout of membrane-mounted XAs will also be deployed in PD-II.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Modified DCEM with differential output directly from the 1</a:t>
            </a:r>
            <a:r>
              <a:rPr lang="en-US" sz="1700" baseline="30000" dirty="0"/>
              <a:t>st</a:t>
            </a:r>
            <a:r>
              <a:rPr lang="en-US" sz="1700" dirty="0"/>
              <a:t> ganging stage.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I/O is compatible with DAPHNE if very minor modifications are made to the DAPHNE input stage (to separate signals from </a:t>
            </a:r>
            <a:r>
              <a:rPr lang="en-US" sz="1700" dirty="0" err="1"/>
              <a:t>SiPM</a:t>
            </a:r>
            <a:r>
              <a:rPr lang="en-US" sz="1700" dirty="0"/>
              <a:t> bias).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err="1"/>
              <a:t>SiPM</a:t>
            </a:r>
            <a:r>
              <a:rPr lang="en-US" sz="1700" dirty="0"/>
              <a:t> and CE bias provided by DAPHNE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Two twisted-pair cables are required for a 4-channel readout board, which is located between 2 membrane-mounted XAs.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Can also be read out using a warm board that is similar to the 2</a:t>
            </a:r>
            <a:r>
              <a:rPr lang="en-US" sz="1700" baseline="30000" dirty="0"/>
              <a:t>nd</a:t>
            </a:r>
            <a:r>
              <a:rPr lang="en-US" sz="1700" dirty="0"/>
              <a:t> stage of the DCEM (will be used in cold box tests with CAEN digitizer)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 for Membrane Mounted Modules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pic>
        <p:nvPicPr>
          <p:cNvPr id="9" name="Picture 8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BD6770A3-EAB5-24F9-007C-22A12783A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599" y="2397609"/>
            <a:ext cx="4312767" cy="20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Chart, diagram, box and whisker chart&#10;&#10;Description automatically generated">
            <a:extLst>
              <a:ext uri="{FF2B5EF4-FFF2-40B4-BE49-F238E27FC236}">
                <a16:creationId xmlns:a16="http://schemas.microsoft.com/office/drawing/2014/main" id="{39AA85E3-F3FF-409D-6EBC-C02C33B637E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70412" y="3655401"/>
            <a:ext cx="4002088" cy="2289429"/>
          </a:xfrm>
        </p:spPr>
      </p:pic>
      <p:pic>
        <p:nvPicPr>
          <p:cNvPr id="11" name="Content Placeholder 10" descr="Chart, diagram, box and whisker chart&#10;&#10;Description automatically generated">
            <a:extLst>
              <a:ext uri="{FF2B5EF4-FFF2-40B4-BE49-F238E27FC236}">
                <a16:creationId xmlns:a16="http://schemas.microsoft.com/office/drawing/2014/main" id="{67B9FC58-044E-977B-65E0-EDB90BEB8207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2288521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Problem - Laser Diodes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CBA0D5-E457-F314-0F5E-4D44CD8B2731}"/>
              </a:ext>
            </a:extLst>
          </p:cNvPr>
          <p:cNvCxnSpPr>
            <a:cxnSpLocks/>
          </p:cNvCxnSpPr>
          <p:nvPr/>
        </p:nvCxnSpPr>
        <p:spPr>
          <a:xfrm>
            <a:off x="6816436" y="4855611"/>
            <a:ext cx="1178452" cy="6845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C9C64D-09D5-174B-C5AA-0E52FAE89011}"/>
              </a:ext>
            </a:extLst>
          </p:cNvPr>
          <p:cNvCxnSpPr>
            <a:cxnSpLocks/>
          </p:cNvCxnSpPr>
          <p:nvPr/>
        </p:nvCxnSpPr>
        <p:spPr>
          <a:xfrm flipV="1">
            <a:off x="6816436" y="4987636"/>
            <a:ext cx="1178452" cy="6506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D2D0E4-41FD-84EE-7A34-7EC63F77E3A1}"/>
              </a:ext>
            </a:extLst>
          </p:cNvPr>
          <p:cNvCxnSpPr>
            <a:cxnSpLocks/>
          </p:cNvCxnSpPr>
          <p:nvPr/>
        </p:nvCxnSpPr>
        <p:spPr>
          <a:xfrm>
            <a:off x="6932468" y="1400175"/>
            <a:ext cx="116032" cy="982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EA0CEE-D730-D707-DB90-3CA159E0AF05}"/>
              </a:ext>
            </a:extLst>
          </p:cNvPr>
          <p:cNvCxnSpPr>
            <a:cxnSpLocks/>
          </p:cNvCxnSpPr>
          <p:nvPr/>
        </p:nvCxnSpPr>
        <p:spPr>
          <a:xfrm flipV="1">
            <a:off x="6816436" y="5052698"/>
            <a:ext cx="232064" cy="10198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B3418AE-74D2-3D39-F2E8-284C3EC73964}"/>
              </a:ext>
            </a:extLst>
          </p:cNvPr>
          <p:cNvSpPr txBox="1"/>
          <p:nvPr/>
        </p:nvSpPr>
        <p:spPr>
          <a:xfrm>
            <a:off x="5418990" y="1030843"/>
            <a:ext cx="257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Air; index of refraction ~1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E5820F-082E-6766-E4D3-DC4A43738EB0}"/>
              </a:ext>
            </a:extLst>
          </p:cNvPr>
          <p:cNvSpPr txBox="1"/>
          <p:nvPr/>
        </p:nvSpPr>
        <p:spPr>
          <a:xfrm>
            <a:off x="4573135" y="6082827"/>
            <a:ext cx="399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LAr</a:t>
            </a:r>
            <a:r>
              <a:rPr lang="en-US" dirty="0"/>
              <a:t>; index of refraction ~1.23 @1220 nm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C8D8216-97EB-20DE-9B67-88E1D92C8060}"/>
              </a:ext>
            </a:extLst>
          </p:cNvPr>
          <p:cNvSpPr txBox="1">
            <a:spLocks/>
          </p:cNvSpPr>
          <p:nvPr/>
        </p:nvSpPr>
        <p:spPr>
          <a:xfrm>
            <a:off x="454029" y="1238250"/>
            <a:ext cx="4117971" cy="4846638"/>
          </a:xfrm>
          <a:prstGeom prst="rect">
            <a:avLst/>
          </a:prstGeom>
        </p:spPr>
        <p:txBody>
          <a:bodyPr lIns="0" rIns="0"/>
          <a:lstStyle>
            <a:lvl1pPr marL="0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 kern="1200">
                <a:solidFill>
                  <a:srgbClr val="1248D6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27432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 kern="1200">
                <a:solidFill>
                  <a:srgbClr val="1248D6"/>
                </a:solidFill>
                <a:latin typeface="Helvetica"/>
                <a:ea typeface="Geneva" charset="0"/>
                <a:cs typeface="+mn-cs"/>
              </a:defRPr>
            </a:lvl2pPr>
            <a:lvl3pPr marL="274320" indent="18288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 kern="1200">
                <a:solidFill>
                  <a:srgbClr val="1248D6"/>
                </a:solidFill>
                <a:latin typeface="Helvetica"/>
                <a:ea typeface="Geneva" charset="0"/>
                <a:cs typeface="+mn-cs"/>
              </a:defRPr>
            </a:lvl3pPr>
            <a:lvl4pPr marL="548640" indent="18288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 kern="1200">
                <a:solidFill>
                  <a:srgbClr val="1248D6"/>
                </a:solidFill>
                <a:latin typeface="Helvetica"/>
                <a:ea typeface="Geneva" charset="0"/>
                <a:cs typeface="+mn-cs"/>
              </a:defRPr>
            </a:lvl4pPr>
            <a:lvl5pPr marL="822960" indent="18288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 kern="1200">
                <a:solidFill>
                  <a:srgbClr val="1248D6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The first FC LDs that we got from </a:t>
            </a:r>
            <a:r>
              <a:rPr lang="en-US" sz="1700" dirty="0" err="1"/>
              <a:t>Lasermate</a:t>
            </a:r>
            <a:r>
              <a:rPr lang="en-US" sz="1700" dirty="0"/>
              <a:t> produced much less light in the NP02 cold box run in Dec 2021 than in our tests with (shallow) LN2.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The next batch of LDs from </a:t>
            </a:r>
            <a:r>
              <a:rPr lang="en-US" sz="1700" dirty="0" err="1"/>
              <a:t>Lasermate</a:t>
            </a:r>
            <a:r>
              <a:rPr lang="en-US" sz="1700" dirty="0"/>
              <a:t> produced essentially no light in a subsequent cold box run.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We eventually understood that the problem was that the LD package became flooded with liquid argon.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This changed the optics such that much less light was captured in the (very fine) single mode fiber used in the package.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In response to a question, </a:t>
            </a:r>
            <a:r>
              <a:rPr lang="en-US" sz="1700" dirty="0" err="1"/>
              <a:t>Lasermate</a:t>
            </a:r>
            <a:r>
              <a:rPr lang="en-US" sz="1700" dirty="0"/>
              <a:t> said that they had changed the lens type between orders.</a:t>
            </a:r>
          </a:p>
        </p:txBody>
      </p:sp>
    </p:spTree>
    <p:extLst>
      <p:ext uri="{BB962C8B-B14F-4D97-AF65-F5344CB8AC3E}">
        <p14:creationId xmlns:p14="http://schemas.microsoft.com/office/powerpoint/2010/main" val="2733184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Flooded Laser Diode Problem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C8D8216-97EB-20DE-9B67-88E1D92C8060}"/>
              </a:ext>
            </a:extLst>
          </p:cNvPr>
          <p:cNvSpPr txBox="1">
            <a:spLocks/>
          </p:cNvSpPr>
          <p:nvPr/>
        </p:nvSpPr>
        <p:spPr>
          <a:xfrm>
            <a:off x="454029" y="1238250"/>
            <a:ext cx="8229600" cy="4846638"/>
          </a:xfrm>
          <a:prstGeom prst="rect">
            <a:avLst/>
          </a:prstGeom>
        </p:spPr>
        <p:txBody>
          <a:bodyPr lIns="0" rIns="0"/>
          <a:lstStyle>
            <a:lvl1pPr marL="0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 kern="1200">
                <a:solidFill>
                  <a:srgbClr val="1248D6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27432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 kern="1200">
                <a:solidFill>
                  <a:srgbClr val="1248D6"/>
                </a:solidFill>
                <a:latin typeface="Helvetica"/>
                <a:ea typeface="Geneva" charset="0"/>
                <a:cs typeface="+mn-cs"/>
              </a:defRPr>
            </a:lvl2pPr>
            <a:lvl3pPr marL="274320" indent="18288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 kern="1200">
                <a:solidFill>
                  <a:srgbClr val="1248D6"/>
                </a:solidFill>
                <a:latin typeface="Helvetica"/>
                <a:ea typeface="Geneva" charset="0"/>
                <a:cs typeface="+mn-cs"/>
              </a:defRPr>
            </a:lvl3pPr>
            <a:lvl4pPr marL="548640" indent="18288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 kern="1200">
                <a:solidFill>
                  <a:srgbClr val="1248D6"/>
                </a:solidFill>
                <a:latin typeface="Helvetica"/>
                <a:ea typeface="Geneva" charset="0"/>
                <a:cs typeface="+mn-cs"/>
              </a:defRPr>
            </a:lvl4pPr>
            <a:lvl5pPr marL="822960" indent="18288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 kern="1200">
                <a:solidFill>
                  <a:srgbClr val="1248D6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We tried sealing the LD package using cryogenic compatible epoxy.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This worked for a while… but eventually failed.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Lasermate</a:t>
            </a:r>
            <a:r>
              <a:rPr lang="en-US" sz="1600" dirty="0"/>
              <a:t> agreed to produce sealed LDs for us… but they also used glue and their FC and pigtailed diodes all eventually failed.  We did some tests in a pressurized </a:t>
            </a:r>
            <a:r>
              <a:rPr lang="en-US" sz="1600" dirty="0" err="1"/>
              <a:t>dewar</a:t>
            </a:r>
            <a:r>
              <a:rPr lang="en-US" sz="1600" dirty="0"/>
              <a:t> and failure occurred sooner than in relatively shallow liquid argon.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Lasermate</a:t>
            </a:r>
            <a:r>
              <a:rPr lang="en-US" sz="1800" dirty="0"/>
              <a:t> would not share the size or divergence of the Fabry-Perot laser diodes and would not share the lens shape or any other details of their package… but they did agree to produce samples in which a hole was made in the wall of the package to facilitate liquid argon infiltration and the fiber was moved away from its nominal position by 1mm and 1.5mm.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We measured both types and found that the 1.5mm defocused LDs produced more light at the end of an optical fiber in deep liquid argon than in air.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We then purchased a series of LDs with defocus distance between 1mm and 2.5mm (the maximum that </a:t>
            </a:r>
            <a:r>
              <a:rPr lang="en-US" sz="1800" dirty="0" err="1"/>
              <a:t>Lasermate</a:t>
            </a:r>
            <a:r>
              <a:rPr lang="en-US" sz="1800" dirty="0"/>
              <a:t> was willing to produce).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2.5mm defocused LDs are best in </a:t>
            </a:r>
            <a:r>
              <a:rPr lang="en-US" sz="1800" dirty="0" err="1"/>
              <a:t>LAr</a:t>
            </a:r>
            <a:r>
              <a:rPr lang="en-US" sz="1800" dirty="0"/>
              <a:t> and produce enough light in air that the function of the module can be verified at room temperature.</a:t>
            </a:r>
          </a:p>
        </p:txBody>
      </p:sp>
    </p:spTree>
    <p:extLst>
      <p:ext uri="{BB962C8B-B14F-4D97-AF65-F5344CB8AC3E}">
        <p14:creationId xmlns:p14="http://schemas.microsoft.com/office/powerpoint/2010/main" val="7413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Flooded Laser Diode Solution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C8D8216-97EB-20DE-9B67-88E1D92C8060}"/>
              </a:ext>
            </a:extLst>
          </p:cNvPr>
          <p:cNvSpPr txBox="1">
            <a:spLocks/>
          </p:cNvSpPr>
          <p:nvPr/>
        </p:nvSpPr>
        <p:spPr>
          <a:xfrm>
            <a:off x="454029" y="1238250"/>
            <a:ext cx="8229600" cy="4846638"/>
          </a:xfrm>
          <a:prstGeom prst="rect">
            <a:avLst/>
          </a:prstGeom>
        </p:spPr>
        <p:txBody>
          <a:bodyPr lIns="0" rIns="0"/>
          <a:lstStyle>
            <a:lvl1pPr marL="0" indent="0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 kern="1200">
                <a:solidFill>
                  <a:srgbClr val="1248D6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27432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 kern="1200">
                <a:solidFill>
                  <a:srgbClr val="1248D6"/>
                </a:solidFill>
                <a:latin typeface="Helvetica"/>
                <a:ea typeface="Geneva" charset="0"/>
                <a:cs typeface="+mn-cs"/>
              </a:defRPr>
            </a:lvl2pPr>
            <a:lvl3pPr marL="274320" indent="18288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 kern="1200">
                <a:solidFill>
                  <a:srgbClr val="1248D6"/>
                </a:solidFill>
                <a:latin typeface="Helvetica"/>
                <a:ea typeface="Geneva" charset="0"/>
                <a:cs typeface="+mn-cs"/>
              </a:defRPr>
            </a:lvl3pPr>
            <a:lvl4pPr marL="548640" indent="18288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 kern="1200">
                <a:solidFill>
                  <a:srgbClr val="1248D6"/>
                </a:solidFill>
                <a:latin typeface="Helvetica"/>
                <a:ea typeface="Geneva" charset="0"/>
                <a:cs typeface="+mn-cs"/>
              </a:defRPr>
            </a:lvl4pPr>
            <a:lvl5pPr marL="822960" indent="18288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 kern="1200">
                <a:solidFill>
                  <a:srgbClr val="1248D6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DE6A2B-DA14-3F40-9D1B-61E55C1B22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269530"/>
              </p:ext>
            </p:extLst>
          </p:nvPr>
        </p:nvGraphicFramePr>
        <p:xfrm>
          <a:off x="1071438" y="1052470"/>
          <a:ext cx="6994782" cy="370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403C9D-8152-DEC5-0ECE-667FD55B73DE}"/>
              </a:ext>
            </a:extLst>
          </p:cNvPr>
          <p:cNvSpPr txBox="1"/>
          <p:nvPr/>
        </p:nvSpPr>
        <p:spPr>
          <a:xfrm>
            <a:off x="593188" y="5111918"/>
            <a:ext cx="7489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48D6"/>
                </a:solidFill>
              </a:rPr>
              <a:t>This LD is made with a 2mW class diode </a:t>
            </a:r>
            <a:r>
              <a:rPr lang="en-US" sz="2000" dirty="0">
                <a:solidFill>
                  <a:srgbClr val="1248D6"/>
                </a:solidFill>
                <a:sym typeface="Wingdings" pitchFamily="2" charset="2"/>
              </a:rPr>
              <a:t> the light yield is ~50% of what it would be with optimal optics.</a:t>
            </a:r>
            <a:endParaRPr lang="en-US" sz="2000" dirty="0">
              <a:solidFill>
                <a:srgbClr val="1248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1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903EE2-CDD1-9694-A6CF-3086F393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Problem – Capacitor Failures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74B698-5956-FE06-6802-A96C6C14886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selected capacitors based on a list of components proven to be suitable for cryogenic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Nonetheless, we have had a number of capacitor failures.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issue is now top on our list of problems to solve.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problems have been associated with 4.7 </a:t>
            </a:r>
            <a:r>
              <a:rPr lang="en-US" sz="2000" dirty="0" err="1"/>
              <a:t>uF</a:t>
            </a:r>
            <a:r>
              <a:rPr lang="en-US" sz="2000" dirty="0"/>
              <a:t> X7S surface mount capacitors.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of the DCEMs used recently have been assembled by hand.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problem may be related to CTE induced stress associated with use in liquid argon, exacerbated by stress on the capacitor related to heating it with a soldering iron while the PCB as a whole is not heated.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have recently had two DCEMs assembled at U. Iowa using the wave soldering machine in their surface mount lab.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are confident that we will fully understand this problem soon and that it will be easy to solve.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C326B-54E7-4E5C-0C0A-3A796E6D55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Jan. 25, 2021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59BC1-9535-215A-03B4-CBF922E06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0ECA08-8FAF-068F-76E9-31DB63C37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Christian | DUNE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5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5314D-66F0-0B82-A179-41A5F58E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D6CBD5-52E7-CDF3-0BE8-CBE6C2E92EF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SiPM</a:t>
            </a:r>
            <a:r>
              <a:rPr lang="en-US" dirty="0"/>
              <a:t> hybrid (parallel/series) passive ganging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Signal processing for cathode-mounted modules (including one complication)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Signal processing for membrane-mounted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Unexpected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4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Passive Ganging of </a:t>
            </a:r>
            <a:r>
              <a:rPr lang="en-US" dirty="0" err="1"/>
              <a:t>SiPMs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pic>
        <p:nvPicPr>
          <p:cNvPr id="21" name="Picture 20" descr="Diagram, schematic&#10;&#10;Description automatically generated">
            <a:extLst>
              <a:ext uri="{FF2B5EF4-FFF2-40B4-BE49-F238E27FC236}">
                <a16:creationId xmlns:a16="http://schemas.microsoft.com/office/drawing/2014/main" id="{935D8B72-9229-1556-7736-048FB850E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6" y="1109620"/>
            <a:ext cx="7729275" cy="45019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3881124-3E12-6C18-A336-5D6E9BCA22DE}"/>
              </a:ext>
            </a:extLst>
          </p:cNvPr>
          <p:cNvSpPr txBox="1"/>
          <p:nvPr/>
        </p:nvSpPr>
        <p:spPr>
          <a:xfrm>
            <a:off x="454026" y="6169306"/>
            <a:ext cx="790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 from D. </a:t>
            </a:r>
            <a:r>
              <a:rPr lang="en-US" dirty="0" err="1"/>
              <a:t>Tonani</a:t>
            </a:r>
            <a:r>
              <a:rPr lang="en-US" dirty="0"/>
              <a:t> &amp; G. </a:t>
            </a:r>
            <a:r>
              <a:rPr lang="en-US" dirty="0" err="1"/>
              <a:t>Cancelo</a:t>
            </a:r>
            <a:r>
              <a:rPr lang="en-US" dirty="0"/>
              <a:t> 11/17/21; inspiration from K. </a:t>
            </a:r>
            <a:r>
              <a:rPr lang="en-US" dirty="0" err="1"/>
              <a:t>Ieki</a:t>
            </a:r>
            <a:r>
              <a:rPr lang="en-US" dirty="0"/>
              <a:t> (</a:t>
            </a:r>
            <a:r>
              <a:rPr lang="en-US" dirty="0" err="1"/>
              <a:t>XeSAT</a:t>
            </a:r>
            <a:r>
              <a:rPr lang="en-US" dirty="0"/>
              <a:t> 2017)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27D865-9D65-75B9-BA05-7798FD5ADE37}"/>
              </a:ext>
            </a:extLst>
          </p:cNvPr>
          <p:cNvSpPr txBox="1"/>
          <p:nvPr/>
        </p:nvSpPr>
        <p:spPr>
          <a:xfrm>
            <a:off x="454026" y="4835252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R=10k; C=.01uF</a:t>
            </a:r>
          </a:p>
        </p:txBody>
      </p:sp>
    </p:spTree>
    <p:extLst>
      <p:ext uri="{BB962C8B-B14F-4D97-AF65-F5344CB8AC3E}">
        <p14:creationId xmlns:p14="http://schemas.microsoft.com/office/powerpoint/2010/main" val="407737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37643D2-EE4A-2C7E-9A55-16392617D54E}"/>
              </a:ext>
            </a:extLst>
          </p:cNvPr>
          <p:cNvGrpSpPr/>
          <p:nvPr/>
        </p:nvGrpSpPr>
        <p:grpSpPr>
          <a:xfrm>
            <a:off x="454026" y="1109620"/>
            <a:ext cx="7729275" cy="4501964"/>
            <a:chOff x="454026" y="1109620"/>
            <a:chExt cx="7729275" cy="4501964"/>
          </a:xfrm>
        </p:grpSpPr>
        <p:pic>
          <p:nvPicPr>
            <p:cNvPr id="21" name="Picture 20" descr="Diagram, schematic&#10;&#10;Description automatically generated">
              <a:extLst>
                <a:ext uri="{FF2B5EF4-FFF2-40B4-BE49-F238E27FC236}">
                  <a16:creationId xmlns:a16="http://schemas.microsoft.com/office/drawing/2014/main" id="{935D8B72-9229-1556-7736-048FB850E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026" y="1109620"/>
              <a:ext cx="7729275" cy="4501964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62EBD9-1927-6E0A-9BAA-383CCFB7DD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9477" y="4411997"/>
              <a:ext cx="158675" cy="0"/>
            </a:xfrm>
            <a:prstGeom prst="line">
              <a:avLst/>
            </a:prstGeom>
            <a:ln>
              <a:solidFill>
                <a:srgbClr val="2B2A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0C57FCC3-5AD1-84C6-1D20-6CB8464674BC}"/>
                </a:ext>
              </a:extLst>
            </p:cNvPr>
            <p:cNvCxnSpPr>
              <a:cxnSpLocks/>
            </p:cNvCxnSpPr>
            <p:nvPr/>
          </p:nvCxnSpPr>
          <p:spPr>
            <a:xfrm>
              <a:off x="5629477" y="3724835"/>
              <a:ext cx="0" cy="679559"/>
            </a:xfrm>
            <a:prstGeom prst="line">
              <a:avLst/>
            </a:prstGeom>
            <a:ln>
              <a:solidFill>
                <a:srgbClr val="2B2A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B24D1EA-A8BF-774E-F446-846870A36D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5082" y="3651042"/>
              <a:ext cx="388718" cy="0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B8C2B9-9BA0-5D7E-C143-922CC699BF53}"/>
                </a:ext>
              </a:extLst>
            </p:cNvPr>
            <p:cNvCxnSpPr>
              <a:cxnSpLocks/>
            </p:cNvCxnSpPr>
            <p:nvPr/>
          </p:nvCxnSpPr>
          <p:spPr>
            <a:xfrm>
              <a:off x="1035423" y="2971483"/>
              <a:ext cx="0" cy="679559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593F478-77D3-5ACA-9292-0FBB0FBDEE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5423" y="2971483"/>
              <a:ext cx="509643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E80A84-4090-705C-BE15-CDEF0FAB1DF8}"/>
                </a:ext>
              </a:extLst>
            </p:cNvPr>
            <p:cNvCxnSpPr>
              <a:cxnSpLocks/>
            </p:cNvCxnSpPr>
            <p:nvPr/>
          </p:nvCxnSpPr>
          <p:spPr>
            <a:xfrm>
              <a:off x="5755341" y="1927095"/>
              <a:ext cx="0" cy="1044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2517"/>
            <a:ext cx="8232741" cy="1375566"/>
          </a:xfrm>
        </p:spPr>
        <p:txBody>
          <a:bodyPr/>
          <a:lstStyle/>
          <a:p>
            <a:r>
              <a:rPr lang="en-US" dirty="0"/>
              <a:t>Bias voltage is delivered in parallel to all 20 </a:t>
            </a:r>
            <a:r>
              <a:rPr lang="en-US" dirty="0" err="1"/>
              <a:t>SiPMs</a:t>
            </a:r>
            <a:r>
              <a:rPr lang="en-US" dirty="0"/>
              <a:t> (No high voltage required)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98B79F-58D2-16CC-4E60-C37D0CF438C5}"/>
              </a:ext>
            </a:extLst>
          </p:cNvPr>
          <p:cNvCxnSpPr>
            <a:cxnSpLocks/>
          </p:cNvCxnSpPr>
          <p:nvPr/>
        </p:nvCxnSpPr>
        <p:spPr>
          <a:xfrm flipH="1">
            <a:off x="5755341" y="1927095"/>
            <a:ext cx="1364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E832BEB-1640-5F39-BD96-851F463027A5}"/>
              </a:ext>
            </a:extLst>
          </p:cNvPr>
          <p:cNvCxnSpPr>
            <a:cxnSpLocks/>
          </p:cNvCxnSpPr>
          <p:nvPr/>
        </p:nvCxnSpPr>
        <p:spPr>
          <a:xfrm>
            <a:off x="1035423" y="2971483"/>
            <a:ext cx="0" cy="719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8D93EB-8270-8DB3-C3BF-E4BBB5436385}"/>
              </a:ext>
            </a:extLst>
          </p:cNvPr>
          <p:cNvCxnSpPr>
            <a:cxnSpLocks/>
          </p:cNvCxnSpPr>
          <p:nvPr/>
        </p:nvCxnSpPr>
        <p:spPr>
          <a:xfrm>
            <a:off x="2156011" y="3005101"/>
            <a:ext cx="0" cy="719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A2D643-3708-FB34-E5FC-4E3E705E7D88}"/>
              </a:ext>
            </a:extLst>
          </p:cNvPr>
          <p:cNvCxnSpPr>
            <a:cxnSpLocks/>
          </p:cNvCxnSpPr>
          <p:nvPr/>
        </p:nvCxnSpPr>
        <p:spPr>
          <a:xfrm>
            <a:off x="3056964" y="3005101"/>
            <a:ext cx="0" cy="719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6E59D0-79AE-E0B8-5DF3-AF25F41EBDBA}"/>
              </a:ext>
            </a:extLst>
          </p:cNvPr>
          <p:cNvCxnSpPr>
            <a:cxnSpLocks/>
          </p:cNvCxnSpPr>
          <p:nvPr/>
        </p:nvCxnSpPr>
        <p:spPr>
          <a:xfrm>
            <a:off x="3957917" y="2982689"/>
            <a:ext cx="0" cy="719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6559AFA-B69D-EDCE-C28E-9A79C966581C}"/>
              </a:ext>
            </a:extLst>
          </p:cNvPr>
          <p:cNvCxnSpPr>
            <a:cxnSpLocks/>
          </p:cNvCxnSpPr>
          <p:nvPr/>
        </p:nvCxnSpPr>
        <p:spPr>
          <a:xfrm>
            <a:off x="4939553" y="2982689"/>
            <a:ext cx="0" cy="719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7C15D50-1DEA-4359-42F5-DBE577B2EE67}"/>
              </a:ext>
            </a:extLst>
          </p:cNvPr>
          <p:cNvCxnSpPr>
            <a:cxnSpLocks/>
          </p:cNvCxnSpPr>
          <p:nvPr/>
        </p:nvCxnSpPr>
        <p:spPr>
          <a:xfrm flipH="1">
            <a:off x="1035423" y="3651042"/>
            <a:ext cx="3483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DABACE-3E7F-FB0C-3479-AF66F974B3EB}"/>
              </a:ext>
            </a:extLst>
          </p:cNvPr>
          <p:cNvCxnSpPr>
            <a:cxnSpLocks/>
          </p:cNvCxnSpPr>
          <p:nvPr/>
        </p:nvCxnSpPr>
        <p:spPr>
          <a:xfrm flipH="1" flipV="1">
            <a:off x="2131981" y="3709312"/>
            <a:ext cx="174189" cy="155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A0A5EF-5086-F388-A6CD-B6C91638FF00}"/>
              </a:ext>
            </a:extLst>
          </p:cNvPr>
          <p:cNvCxnSpPr>
            <a:cxnSpLocks/>
          </p:cNvCxnSpPr>
          <p:nvPr/>
        </p:nvCxnSpPr>
        <p:spPr>
          <a:xfrm flipH="1" flipV="1">
            <a:off x="3037413" y="3686901"/>
            <a:ext cx="174189" cy="155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84789FB-3F56-8D73-2A4C-E1819D6FA2E2}"/>
              </a:ext>
            </a:extLst>
          </p:cNvPr>
          <p:cNvCxnSpPr>
            <a:cxnSpLocks/>
          </p:cNvCxnSpPr>
          <p:nvPr/>
        </p:nvCxnSpPr>
        <p:spPr>
          <a:xfrm flipH="1" flipV="1">
            <a:off x="3942845" y="3718278"/>
            <a:ext cx="174189" cy="155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E27A842-EE5A-400F-4248-CFDCB5BC6922}"/>
              </a:ext>
            </a:extLst>
          </p:cNvPr>
          <p:cNvCxnSpPr>
            <a:cxnSpLocks/>
          </p:cNvCxnSpPr>
          <p:nvPr/>
        </p:nvCxnSpPr>
        <p:spPr>
          <a:xfrm flipH="1" flipV="1">
            <a:off x="4942406" y="3682420"/>
            <a:ext cx="174189" cy="155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426CC79-FF6A-A015-8789-786AAE4813EA}"/>
              </a:ext>
            </a:extLst>
          </p:cNvPr>
          <p:cNvCxnSpPr>
            <a:cxnSpLocks/>
          </p:cNvCxnSpPr>
          <p:nvPr/>
        </p:nvCxnSpPr>
        <p:spPr>
          <a:xfrm flipH="1">
            <a:off x="4572000" y="4404394"/>
            <a:ext cx="1057477" cy="1417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18B1F70-CEB4-CE84-D4C5-737177524A5B}"/>
              </a:ext>
            </a:extLst>
          </p:cNvPr>
          <p:cNvCxnSpPr>
            <a:cxnSpLocks/>
          </p:cNvCxnSpPr>
          <p:nvPr/>
        </p:nvCxnSpPr>
        <p:spPr>
          <a:xfrm>
            <a:off x="4572000" y="3691217"/>
            <a:ext cx="0" cy="720780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266B69E-6D14-4DC5-C0C8-33A8782AF880}"/>
              </a:ext>
            </a:extLst>
          </p:cNvPr>
          <p:cNvCxnSpPr>
            <a:cxnSpLocks/>
          </p:cNvCxnSpPr>
          <p:nvPr/>
        </p:nvCxnSpPr>
        <p:spPr>
          <a:xfrm flipH="1">
            <a:off x="3588295" y="4407388"/>
            <a:ext cx="1057477" cy="1417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EECBB2-15EC-8789-2E19-054574E2E85D}"/>
              </a:ext>
            </a:extLst>
          </p:cNvPr>
          <p:cNvCxnSpPr>
            <a:cxnSpLocks/>
          </p:cNvCxnSpPr>
          <p:nvPr/>
        </p:nvCxnSpPr>
        <p:spPr>
          <a:xfrm>
            <a:off x="3588295" y="3733801"/>
            <a:ext cx="0" cy="681190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BAB8192-0D0E-A2EB-1A78-CB26C1A3D5D8}"/>
              </a:ext>
            </a:extLst>
          </p:cNvPr>
          <p:cNvCxnSpPr>
            <a:cxnSpLocks/>
          </p:cNvCxnSpPr>
          <p:nvPr/>
        </p:nvCxnSpPr>
        <p:spPr>
          <a:xfrm flipH="1">
            <a:off x="2682863" y="4405811"/>
            <a:ext cx="1057477" cy="1417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0E97707-2E1B-708D-8B31-4FC26C3B0D5C}"/>
              </a:ext>
            </a:extLst>
          </p:cNvPr>
          <p:cNvCxnSpPr>
            <a:cxnSpLocks/>
          </p:cNvCxnSpPr>
          <p:nvPr/>
        </p:nvCxnSpPr>
        <p:spPr>
          <a:xfrm>
            <a:off x="2682863" y="3692634"/>
            <a:ext cx="0" cy="720780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590217F-2E9C-6292-546A-97CDA828FE3E}"/>
              </a:ext>
            </a:extLst>
          </p:cNvPr>
          <p:cNvCxnSpPr>
            <a:cxnSpLocks/>
          </p:cNvCxnSpPr>
          <p:nvPr/>
        </p:nvCxnSpPr>
        <p:spPr>
          <a:xfrm flipH="1">
            <a:off x="1783719" y="4402977"/>
            <a:ext cx="1057477" cy="1417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56C4EB-B23B-730C-B525-1B3D4D15BF0B}"/>
              </a:ext>
            </a:extLst>
          </p:cNvPr>
          <p:cNvCxnSpPr>
            <a:cxnSpLocks/>
          </p:cNvCxnSpPr>
          <p:nvPr/>
        </p:nvCxnSpPr>
        <p:spPr>
          <a:xfrm>
            <a:off x="1783719" y="3689800"/>
            <a:ext cx="0" cy="720780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733C058-58B0-1DDC-D99D-3DCEC6018BB0}"/>
              </a:ext>
            </a:extLst>
          </p:cNvPr>
          <p:cNvCxnSpPr>
            <a:cxnSpLocks/>
          </p:cNvCxnSpPr>
          <p:nvPr/>
        </p:nvCxnSpPr>
        <p:spPr>
          <a:xfrm>
            <a:off x="1632119" y="3692364"/>
            <a:ext cx="151600" cy="0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8D22441-3AF3-646F-ABBF-84443A46CFAE}"/>
              </a:ext>
            </a:extLst>
          </p:cNvPr>
          <p:cNvCxnSpPr>
            <a:cxnSpLocks/>
          </p:cNvCxnSpPr>
          <p:nvPr/>
        </p:nvCxnSpPr>
        <p:spPr>
          <a:xfrm>
            <a:off x="2535790" y="3697943"/>
            <a:ext cx="151600" cy="0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68D2D6-0D3E-B51F-BEEA-B30B9B52A06F}"/>
              </a:ext>
            </a:extLst>
          </p:cNvPr>
          <p:cNvCxnSpPr>
            <a:cxnSpLocks/>
          </p:cNvCxnSpPr>
          <p:nvPr/>
        </p:nvCxnSpPr>
        <p:spPr>
          <a:xfrm flipH="1">
            <a:off x="3466919" y="3742383"/>
            <a:ext cx="119623" cy="0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372E274-D313-9371-E6D7-A2C16A26B653}"/>
              </a:ext>
            </a:extLst>
          </p:cNvPr>
          <p:cNvCxnSpPr>
            <a:cxnSpLocks/>
          </p:cNvCxnSpPr>
          <p:nvPr/>
        </p:nvCxnSpPr>
        <p:spPr>
          <a:xfrm flipH="1">
            <a:off x="4360373" y="3697300"/>
            <a:ext cx="211627" cy="0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CF1C536-21C4-EE7D-5315-AF576013518D}"/>
              </a:ext>
            </a:extLst>
          </p:cNvPr>
          <p:cNvCxnSpPr>
            <a:cxnSpLocks/>
          </p:cNvCxnSpPr>
          <p:nvPr/>
        </p:nvCxnSpPr>
        <p:spPr>
          <a:xfrm flipH="1" flipV="1">
            <a:off x="5349167" y="3718278"/>
            <a:ext cx="280310" cy="6557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F5655E9-3664-E559-15B4-AE45EAF1EDCF}"/>
              </a:ext>
            </a:extLst>
          </p:cNvPr>
          <p:cNvCxnSpPr>
            <a:cxnSpLocks/>
          </p:cNvCxnSpPr>
          <p:nvPr/>
        </p:nvCxnSpPr>
        <p:spPr>
          <a:xfrm>
            <a:off x="5788152" y="4402977"/>
            <a:ext cx="0" cy="910077"/>
          </a:xfrm>
          <a:prstGeom prst="line">
            <a:avLst/>
          </a:prstGeom>
          <a:ln>
            <a:solidFill>
              <a:srgbClr val="2B2A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9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37643D2-EE4A-2C7E-9A55-16392617D54E}"/>
              </a:ext>
            </a:extLst>
          </p:cNvPr>
          <p:cNvGrpSpPr/>
          <p:nvPr/>
        </p:nvGrpSpPr>
        <p:grpSpPr>
          <a:xfrm>
            <a:off x="454026" y="1109620"/>
            <a:ext cx="7729275" cy="4501964"/>
            <a:chOff x="454026" y="1109620"/>
            <a:chExt cx="7729275" cy="4501964"/>
          </a:xfrm>
        </p:grpSpPr>
        <p:pic>
          <p:nvPicPr>
            <p:cNvPr id="21" name="Picture 20" descr="Diagram, schematic&#10;&#10;Description automatically generated">
              <a:extLst>
                <a:ext uri="{FF2B5EF4-FFF2-40B4-BE49-F238E27FC236}">
                  <a16:creationId xmlns:a16="http://schemas.microsoft.com/office/drawing/2014/main" id="{935D8B72-9229-1556-7736-048FB850E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026" y="1109620"/>
              <a:ext cx="7729275" cy="4501964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B7FB504-9A86-0F5F-7A13-19DBA3FEB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7096" y="4411997"/>
              <a:ext cx="933641" cy="0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62EBD9-1927-6E0A-9BAA-383CCFB7DD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7765" y="4404394"/>
              <a:ext cx="387901" cy="7603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0C57FCC3-5AD1-84C6-1D20-6CB8464674BC}"/>
                </a:ext>
              </a:extLst>
            </p:cNvPr>
            <p:cNvCxnSpPr>
              <a:cxnSpLocks/>
            </p:cNvCxnSpPr>
            <p:nvPr/>
          </p:nvCxnSpPr>
          <p:spPr>
            <a:xfrm>
              <a:off x="5647765" y="3724835"/>
              <a:ext cx="0" cy="679559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DE0030-E63B-9148-A450-4B75887D8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5376" y="3724835"/>
              <a:ext cx="282389" cy="0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229B625-0400-287C-677C-4F5476AB8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0294" y="3702423"/>
              <a:ext cx="717177" cy="22412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4D2FDC8-8FD4-0159-A5D1-673C431D0F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5553" y="3724835"/>
              <a:ext cx="721660" cy="0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B9808DC-A75E-32C4-88C0-EC40DA691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9251" y="3691217"/>
              <a:ext cx="663390" cy="11206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1CDF1AD-FE23-2663-16C7-C130749A4E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6201" y="3702423"/>
              <a:ext cx="729969" cy="0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B24D1EA-A8BF-774E-F446-846870A36D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5082" y="3651042"/>
              <a:ext cx="388718" cy="0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B8C2B9-9BA0-5D7E-C143-922CC699BF53}"/>
                </a:ext>
              </a:extLst>
            </p:cNvPr>
            <p:cNvCxnSpPr>
              <a:cxnSpLocks/>
            </p:cNvCxnSpPr>
            <p:nvPr/>
          </p:nvCxnSpPr>
          <p:spPr>
            <a:xfrm>
              <a:off x="1035423" y="2971483"/>
              <a:ext cx="0" cy="679559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593F478-77D3-5ACA-9292-0FBB0FBDEE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5423" y="2971483"/>
              <a:ext cx="5096436" cy="0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E80A84-4090-705C-BE15-CDEF0FAB1D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7096" y="2971483"/>
              <a:ext cx="1032253" cy="0"/>
            </a:xfrm>
            <a:prstGeom prst="line">
              <a:avLst/>
            </a:prstGeom>
            <a:ln>
              <a:solidFill>
                <a:srgbClr val="35BC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2517"/>
            <a:ext cx="8232741" cy="1375566"/>
          </a:xfrm>
        </p:spPr>
        <p:txBody>
          <a:bodyPr/>
          <a:lstStyle/>
          <a:p>
            <a:r>
              <a:rPr lang="en-US" dirty="0"/>
              <a:t>Readout path is through 5 groups of 4 </a:t>
            </a:r>
            <a:r>
              <a:rPr lang="en-US" dirty="0" err="1"/>
              <a:t>SiPMs</a:t>
            </a:r>
            <a:r>
              <a:rPr lang="en-US" dirty="0"/>
              <a:t> in </a:t>
            </a:r>
            <a:r>
              <a:rPr lang="en-US" i="1" dirty="0">
                <a:solidFill>
                  <a:srgbClr val="35BC11"/>
                </a:solidFill>
              </a:rPr>
              <a:t>series</a:t>
            </a:r>
            <a:r>
              <a:rPr lang="en-US" dirty="0">
                <a:solidFill>
                  <a:srgbClr val="35BC11"/>
                </a:solidFill>
              </a:rPr>
              <a:t>;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Signal is shorter than if all 20 were in parallel (capacitance adds in parallel)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4DCE7-2628-A43B-AF46-B579DCFFDDB4}"/>
              </a:ext>
            </a:extLst>
          </p:cNvPr>
          <p:cNvSpPr txBox="1"/>
          <p:nvPr/>
        </p:nvSpPr>
        <p:spPr>
          <a:xfrm>
            <a:off x="960699" y="5565045"/>
            <a:ext cx="7292898" cy="646331"/>
          </a:xfrm>
          <a:prstGeom prst="rect">
            <a:avLst/>
          </a:prstGeom>
          <a:noFill/>
          <a:ln w="12700">
            <a:solidFill>
              <a:srgbClr val="2B2A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Hybrid ganging yields good S/N with a larger number of </a:t>
            </a:r>
            <a:r>
              <a:rPr lang="en-US" dirty="0" err="1"/>
              <a:t>SiPMs</a:t>
            </a:r>
            <a:r>
              <a:rPr lang="en-US" dirty="0"/>
              <a:t> than is possible with parallel ganging while using the same bias voltage.</a:t>
            </a:r>
          </a:p>
        </p:txBody>
      </p:sp>
    </p:spTree>
    <p:extLst>
      <p:ext uri="{BB962C8B-B14F-4D97-AF65-F5344CB8AC3E}">
        <p14:creationId xmlns:p14="http://schemas.microsoft.com/office/powerpoint/2010/main" val="330611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482CF2FE-74A4-4F07-9DFD-EB4BCEC73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810" y="2960649"/>
            <a:ext cx="5256572" cy="34071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Cathode Mounted Modules – Signal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30CD-6B95-60CD-3CC7-FCF62B976D9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9" y="1238250"/>
            <a:ext cx="8232771" cy="17948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Structured as a motherboard with daughter cards to facilitate parallel development of key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Active ganging 1</a:t>
            </a:r>
            <a:r>
              <a:rPr lang="en-US" baseline="30000" dirty="0"/>
              <a:t>st</a:t>
            </a:r>
            <a:r>
              <a:rPr lang="en-US" dirty="0"/>
              <a:t> stage: op-amp with ~10x voltage 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stage establishes DC offset for laser diode (SE output)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stage (laser driver) on daughter card.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 led by APC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70DFC-5B07-8EF0-8107-4231A0AACC48}"/>
              </a:ext>
            </a:extLst>
          </p:cNvPr>
          <p:cNvSpPr txBox="1"/>
          <p:nvPr/>
        </p:nvSpPr>
        <p:spPr>
          <a:xfrm>
            <a:off x="454026" y="3467808"/>
            <a:ext cx="3056748" cy="1200329"/>
          </a:xfrm>
          <a:prstGeom prst="rect">
            <a:avLst/>
          </a:prstGeom>
          <a:noFill/>
          <a:ln>
            <a:solidFill>
              <a:srgbClr val="2B2AA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Decoupling capacitors are on the “DCEM” to minimize the number of components on the </a:t>
            </a:r>
            <a:r>
              <a:rPr lang="en-US" dirty="0" err="1"/>
              <a:t>SiPM</a:t>
            </a:r>
            <a:r>
              <a:rPr lang="en-US" dirty="0"/>
              <a:t> flexible circuits.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25DDC-9D52-17FE-EB30-CCEEA7248759}"/>
              </a:ext>
            </a:extLst>
          </p:cNvPr>
          <p:cNvSpPr txBox="1"/>
          <p:nvPr/>
        </p:nvSpPr>
        <p:spPr>
          <a:xfrm>
            <a:off x="454026" y="4828401"/>
            <a:ext cx="2844151" cy="1477328"/>
          </a:xfrm>
          <a:prstGeom prst="rect">
            <a:avLst/>
          </a:prstGeom>
          <a:noFill/>
          <a:ln>
            <a:solidFill>
              <a:srgbClr val="2B2AA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DCEM has 2 identical channels; each corresponding to 80 of the 160 </a:t>
            </a:r>
            <a:r>
              <a:rPr lang="en-US" dirty="0" err="1"/>
              <a:t>SiPMs</a:t>
            </a:r>
            <a:r>
              <a:rPr lang="en-US" dirty="0"/>
              <a:t> in an </a:t>
            </a:r>
            <a:r>
              <a:rPr lang="en-US" dirty="0" err="1"/>
              <a:t>XArapuca</a:t>
            </a:r>
            <a:r>
              <a:rPr lang="en-US" dirty="0"/>
              <a:t> module.</a:t>
            </a:r>
          </a:p>
        </p:txBody>
      </p:sp>
      <p:pic>
        <p:nvPicPr>
          <p:cNvPr id="19" name="Picture 18" descr="Diagram, schematic&#10;&#10;Description automatically generated">
            <a:extLst>
              <a:ext uri="{FF2B5EF4-FFF2-40B4-BE49-F238E27FC236}">
                <a16:creationId xmlns:a16="http://schemas.microsoft.com/office/drawing/2014/main" id="{61417877-24E6-1681-E74D-5B55F013A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958" y="5130656"/>
            <a:ext cx="2046954" cy="1352922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DB4062-636A-90C3-2032-F004211EF227}"/>
              </a:ext>
            </a:extLst>
          </p:cNvPr>
          <p:cNvCxnSpPr>
            <a:cxnSpLocks/>
          </p:cNvCxnSpPr>
          <p:nvPr/>
        </p:nvCxnSpPr>
        <p:spPr>
          <a:xfrm>
            <a:off x="4851400" y="4978400"/>
            <a:ext cx="1591558" cy="588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44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, schematic&#10;&#10;Description automatically generated">
            <a:extLst>
              <a:ext uri="{FF2B5EF4-FFF2-40B4-BE49-F238E27FC236}">
                <a16:creationId xmlns:a16="http://schemas.microsoft.com/office/drawing/2014/main" id="{24D46902-93CE-B78F-A483-84406E3F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685" y="3808567"/>
            <a:ext cx="4864954" cy="25590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CAF07-E8F6-ABE5-CF19-FA201B8D073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plot on the right shows the light output (measured after a length of 62.5 micron diameter multimode optical fiber at room temperature) as a function of diode current.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Since the </a:t>
            </a:r>
            <a:r>
              <a:rPr lang="en-US" dirty="0" err="1"/>
              <a:t>SiPM</a:t>
            </a:r>
            <a:r>
              <a:rPr lang="en-US" dirty="0"/>
              <a:t> signal is mostly unipolar, we would choose to bias the laser driver circuit so that the laser current with no signal is ~ 12.5 mA and arrange the circuit so that signals are positive going.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Cathode Mounted Modules – Laser Diode Characteristic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8B9D197-BCEF-BF50-147B-B4CE444346FF}"/>
              </a:ext>
            </a:extLst>
          </p:cNvPr>
          <p:cNvGraphicFramePr>
            <a:graphicFrameLocks noGrp="1"/>
          </p:cNvGraphicFramePr>
          <p:nvPr>
            <p:ph idx="12"/>
          </p:nvPr>
        </p:nvGraphicFramePr>
        <p:xfrm>
          <a:off x="4667250" y="1238250"/>
          <a:ext cx="4000500" cy="255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894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E729C7-2DC4-3415-E06E-D9756F78378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Optical signals are converted to electrical using a photodiode (board sold by </a:t>
            </a:r>
            <a:r>
              <a:rPr lang="en-US" sz="1900" dirty="0" err="1"/>
              <a:t>Koheron</a:t>
            </a:r>
            <a:r>
              <a:rPr lang="en-US" sz="1900" dirty="0"/>
              <a:t> includes also a transimpedance amplifier).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DAPHNE will digitize the signals and interface with the DAQ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We plan to design a version of DAPHNE in which the optical to electrical conversion replaces the differential to single ended conversion at the input of DAPHNE.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Alternatively, we could continue to use a separate module, which might even consist of </a:t>
            </a:r>
            <a:r>
              <a:rPr lang="en-US" sz="1900" dirty="0" err="1"/>
              <a:t>Koheron</a:t>
            </a:r>
            <a:r>
              <a:rPr lang="en-US" sz="1900" dirty="0"/>
              <a:t> cards.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Cathode Mounted Modules – Outside of Cryostat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  <p:pic>
        <p:nvPicPr>
          <p:cNvPr id="1026" name="Picture 2" descr="PD100 Low noise photodetector ">
            <a:extLst>
              <a:ext uri="{FF2B5EF4-FFF2-40B4-BE49-F238E27FC236}">
                <a16:creationId xmlns:a16="http://schemas.microsoft.com/office/drawing/2014/main" id="{C81BA724-49F7-87A7-E9BF-FDD08AC16735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56" y="874605"/>
            <a:ext cx="2734733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C69F49DB-267E-7CCB-B703-01C645B13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327" y="2690639"/>
            <a:ext cx="3411473" cy="37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6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D421D8-9F50-3A4F-B378-FC8A0D5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Cathode Mounted Modules – </a:t>
            </a:r>
            <a:r>
              <a:rPr lang="en-US" dirty="0" err="1"/>
              <a:t>SiPM</a:t>
            </a:r>
            <a:r>
              <a:rPr lang="en-US" dirty="0"/>
              <a:t> and circuit bias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5FE225-BCE8-69DF-6F2F-50549868A68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Early versions of the optical readout used 3 “Optical Power Converters” in series (with a Zener diode circuit to set the output voltage) to bias the </a:t>
            </a:r>
            <a:r>
              <a:rPr lang="en-US" dirty="0" err="1"/>
              <a:t>SiPMs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DCEM provides for up to 4 OPCs with jumper options to allow flexibility in how many are used for </a:t>
            </a:r>
            <a:r>
              <a:rPr lang="en-US" dirty="0" err="1"/>
              <a:t>SiPM</a:t>
            </a:r>
            <a:r>
              <a:rPr lang="en-US" dirty="0"/>
              <a:t> bias and how many are used for circuit bias.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Typically, 1 OPC (with a voltage regulator to set the output voltage) is used as input to a DC/DC step-up converter which generates the </a:t>
            </a:r>
            <a:r>
              <a:rPr lang="en-US" dirty="0" err="1"/>
              <a:t>SiPM</a:t>
            </a:r>
            <a:r>
              <a:rPr lang="en-US" dirty="0"/>
              <a:t> bias voltage.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Typically, 1-2 OPCs (with a voltage regulator to set the output voltage) is used to bias the readout electronics.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D42BA-21D3-D944-9ACB-46AF325424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April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30BF-E7CE-F14E-A595-216CE081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C7FB1-BCC9-5145-922B-1BB8758A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David Christian</a:t>
            </a:r>
          </a:p>
        </p:txBody>
      </p:sp>
    </p:spTree>
    <p:extLst>
      <p:ext uri="{BB962C8B-B14F-4D97-AF65-F5344CB8AC3E}">
        <p14:creationId xmlns:p14="http://schemas.microsoft.com/office/powerpoint/2010/main" val="4195097357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0615">
  <a:themeElements>
    <a:clrScheme name="DUNE 1">
      <a:dk1>
        <a:srgbClr val="BC5F2B"/>
      </a:dk1>
      <a:lt1>
        <a:srgbClr val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41321</TotalTime>
  <Words>1617</Words>
  <Application>Microsoft Macintosh PowerPoint</Application>
  <PresentationFormat>On-screen Show (4:3)</PresentationFormat>
  <Paragraphs>147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</vt:lpstr>
      <vt:lpstr>Lucida Grande</vt:lpstr>
      <vt:lpstr>Dune Template_050615</vt:lpstr>
      <vt:lpstr>LBNF Content-Footer Theme</vt:lpstr>
      <vt:lpstr>Electrical Design 1  David Christian April 18, 2023</vt:lpstr>
      <vt:lpstr>Outline</vt:lpstr>
      <vt:lpstr>Hybrid Passive Ganging of SiPMs</vt:lpstr>
      <vt:lpstr>Bias voltage is delivered in parallel to all 20 SiPMs (No high voltage required) </vt:lpstr>
      <vt:lpstr>Readout path is through 5 groups of 4 SiPMs in series; Signal is shorter than if all 20 were in parallel (capacitance adds in parallel)</vt:lpstr>
      <vt:lpstr>Cathode Mounted Modules – Signal Processing</vt:lpstr>
      <vt:lpstr>Cathode Mounted Modules – Laser Diode Characteristic</vt:lpstr>
      <vt:lpstr>Cathode Mounted Modules – Outside of Cryostat</vt:lpstr>
      <vt:lpstr>Cathode Mounted Modules – SiPM and circuit bias</vt:lpstr>
      <vt:lpstr>Cathode Mounted Modules – DC/DC Step-up Converter</vt:lpstr>
      <vt:lpstr>Signal Processing – DCEM for Cathode Mounted Modules</vt:lpstr>
      <vt:lpstr>Complication &amp; Solution</vt:lpstr>
      <vt:lpstr>Signal Processing for Membrane Mounted Modules</vt:lpstr>
      <vt:lpstr>Signal Processing for Membrane Mounted Modules</vt:lpstr>
      <vt:lpstr>Unexpected Problem - Laser Diodes</vt:lpstr>
      <vt:lpstr>Flooded Laser Diode Problem</vt:lpstr>
      <vt:lpstr>Flooded Laser Diode Solution</vt:lpstr>
      <vt:lpstr>Unexpected Problem – Capacitor Failures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Microsoft Office User</cp:lastModifiedBy>
  <cp:revision>802</cp:revision>
  <cp:lastPrinted>2018-02-01T06:37:46Z</cp:lastPrinted>
  <dcterms:created xsi:type="dcterms:W3CDTF">2015-04-30T14:29:22Z</dcterms:created>
  <dcterms:modified xsi:type="dcterms:W3CDTF">2023-04-16T11:34:22Z</dcterms:modified>
</cp:coreProperties>
</file>