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3"/>
  </p:notesMasterIdLst>
  <p:sldIdLst>
    <p:sldId id="294" r:id="rId5"/>
    <p:sldId id="295" r:id="rId6"/>
    <p:sldId id="328" r:id="rId7"/>
    <p:sldId id="296" r:id="rId8"/>
    <p:sldId id="298" r:id="rId9"/>
    <p:sldId id="299" r:id="rId10"/>
    <p:sldId id="300" r:id="rId11"/>
    <p:sldId id="301" r:id="rId12"/>
    <p:sldId id="302" r:id="rId13"/>
    <p:sldId id="327" r:id="rId14"/>
    <p:sldId id="303" r:id="rId15"/>
    <p:sldId id="329" r:id="rId16"/>
    <p:sldId id="322" r:id="rId17"/>
    <p:sldId id="326" r:id="rId18"/>
    <p:sldId id="330" r:id="rId19"/>
    <p:sldId id="332" r:id="rId20"/>
    <p:sldId id="331" r:id="rId21"/>
    <p:sldId id="30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B48C56-BECD-40FD-8892-5A9EE839BA91}">
          <p14:sldIdLst>
            <p14:sldId id="294"/>
            <p14:sldId id="295"/>
            <p14:sldId id="328"/>
            <p14:sldId id="296"/>
            <p14:sldId id="298"/>
            <p14:sldId id="299"/>
            <p14:sldId id="300"/>
            <p14:sldId id="301"/>
            <p14:sldId id="302"/>
            <p14:sldId id="327"/>
            <p14:sldId id="303"/>
            <p14:sldId id="329"/>
            <p14:sldId id="322"/>
            <p14:sldId id="326"/>
            <p14:sldId id="330"/>
            <p14:sldId id="332"/>
            <p14:sldId id="331"/>
            <p14:sldId id="304"/>
          </p14:sldIdLst>
        </p14:section>
        <p14:section name="extra" id="{FF48409D-8532-4B31-BB66-C962C59D64CB}">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A Pellico" initials="WAP" lastIdx="2" clrIdx="0">
    <p:extLst>
      <p:ext uri="{19B8F6BF-5375-455C-9EA6-DF929625EA0E}">
        <p15:presenceInfo xmlns:p15="http://schemas.microsoft.com/office/powerpoint/2012/main" userId="S::pellico@services.fnal.gov::edf09f41-7f29-4d85-8472-a0a0aefc63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D1D1D1"/>
    <a:srgbClr val="DBDBDB"/>
    <a:srgbClr val="D5D5D5"/>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57" autoAdjust="0"/>
    <p:restoredTop sz="94762"/>
  </p:normalViewPr>
  <p:slideViewPr>
    <p:cSldViewPr snapToGrid="0" snapToObjects="1">
      <p:cViewPr varScale="1">
        <p:scale>
          <a:sx n="58" d="100"/>
          <a:sy n="58" d="100"/>
        </p:scale>
        <p:origin x="1008"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2932B4-112B-4B8D-A135-6EBA930A0C03}" type="datetimeFigureOut">
              <a:rPr lang="en-US" smtClean="0"/>
              <a:t>9/5/2022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83371-F5FE-40D0-A3C3-3D07B04FDDEC}" type="slidenum">
              <a:rPr lang="en-US" smtClean="0"/>
              <a:t>‹#›</a:t>
            </a:fld>
            <a:endParaRPr lang="en-US"/>
          </a:p>
        </p:txBody>
      </p:sp>
    </p:spTree>
    <p:extLst>
      <p:ext uri="{BB962C8B-B14F-4D97-AF65-F5344CB8AC3E}">
        <p14:creationId xmlns:p14="http://schemas.microsoft.com/office/powerpoint/2010/main" val="2835705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83371-F5FE-40D0-A3C3-3D07B04FDDEC}" type="slidenum">
              <a:rPr lang="en-US" smtClean="0"/>
              <a:t>14</a:t>
            </a:fld>
            <a:endParaRPr lang="en-US"/>
          </a:p>
        </p:txBody>
      </p:sp>
    </p:spTree>
    <p:extLst>
      <p:ext uri="{BB962C8B-B14F-4D97-AF65-F5344CB8AC3E}">
        <p14:creationId xmlns:p14="http://schemas.microsoft.com/office/powerpoint/2010/main" val="1363385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483371-F5FE-40D0-A3C3-3D07B04FDDEC}" type="slidenum">
              <a:rPr lang="en-US" smtClean="0"/>
              <a:t>15</a:t>
            </a:fld>
            <a:endParaRPr lang="en-US"/>
          </a:p>
        </p:txBody>
      </p:sp>
    </p:spTree>
    <p:extLst>
      <p:ext uri="{BB962C8B-B14F-4D97-AF65-F5344CB8AC3E}">
        <p14:creationId xmlns:p14="http://schemas.microsoft.com/office/powerpoint/2010/main" val="3340223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86BBB-01B4-9C43-AEAF-EBDE8D9552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0C361C-4EAF-384E-9D8A-8A435C17C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4BD6A5-86F4-B04F-ACA1-92EBA6CF046A}"/>
              </a:ext>
            </a:extLst>
          </p:cNvPr>
          <p:cNvSpPr>
            <a:spLocks noGrp="1"/>
          </p:cNvSpPr>
          <p:nvPr>
            <p:ph type="dt" sz="half" idx="10"/>
          </p:nvPr>
        </p:nvSpPr>
        <p:spPr/>
        <p:txBody>
          <a:bodyPr/>
          <a:lstStyle/>
          <a:p>
            <a:fld id="{A26DF079-CA5C-406C-AC8F-DB478B584830}" type="datetime1">
              <a:rPr lang="en-US" smtClean="0"/>
              <a:t>9/5/2022</a:t>
            </a:fld>
            <a:endParaRPr lang="en-US"/>
          </a:p>
        </p:txBody>
      </p:sp>
      <p:sp>
        <p:nvSpPr>
          <p:cNvPr id="5" name="Footer Placeholder 4">
            <a:extLst>
              <a:ext uri="{FF2B5EF4-FFF2-40B4-BE49-F238E27FC236}">
                <a16:creationId xmlns:a16="http://schemas.microsoft.com/office/drawing/2014/main" id="{4E7A2C95-200D-964C-BB92-EC77A20D1E46}"/>
              </a:ext>
            </a:extLst>
          </p:cNvPr>
          <p:cNvSpPr>
            <a:spLocks noGrp="1"/>
          </p:cNvSpPr>
          <p:nvPr>
            <p:ph type="ftr" sz="quarter" idx="11"/>
          </p:nvPr>
        </p:nvSpPr>
        <p:spPr/>
        <p:txBody>
          <a:bodyPr/>
          <a:lstStyle/>
          <a:p>
            <a:r>
              <a:rPr lang="es-ES"/>
              <a:t>W. Pellico, VD PD PoF 2022</a:t>
            </a:r>
            <a:endParaRPr lang="en-US"/>
          </a:p>
        </p:txBody>
      </p:sp>
      <p:sp>
        <p:nvSpPr>
          <p:cNvPr id="6" name="Slide Number Placeholder 5">
            <a:extLst>
              <a:ext uri="{FF2B5EF4-FFF2-40B4-BE49-F238E27FC236}">
                <a16:creationId xmlns:a16="http://schemas.microsoft.com/office/drawing/2014/main" id="{773F2F0D-7878-984F-B40B-4D8E6DCE1C73}"/>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1181584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FA4FF-7EA1-4B42-8D0B-DCBC524D96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22618F-390D-654F-B036-1EAED9101C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05CC4-FD95-084F-A241-301C0662D60B}"/>
              </a:ext>
            </a:extLst>
          </p:cNvPr>
          <p:cNvSpPr>
            <a:spLocks noGrp="1"/>
          </p:cNvSpPr>
          <p:nvPr>
            <p:ph type="dt" sz="half" idx="10"/>
          </p:nvPr>
        </p:nvSpPr>
        <p:spPr/>
        <p:txBody>
          <a:bodyPr/>
          <a:lstStyle/>
          <a:p>
            <a:fld id="{B2E26F37-D0F6-4FAB-9185-64D3C59B186C}" type="datetime1">
              <a:rPr lang="en-US" smtClean="0"/>
              <a:t>9/5/2022</a:t>
            </a:fld>
            <a:endParaRPr lang="en-US"/>
          </a:p>
        </p:txBody>
      </p:sp>
      <p:sp>
        <p:nvSpPr>
          <p:cNvPr id="5" name="Footer Placeholder 4">
            <a:extLst>
              <a:ext uri="{FF2B5EF4-FFF2-40B4-BE49-F238E27FC236}">
                <a16:creationId xmlns:a16="http://schemas.microsoft.com/office/drawing/2014/main" id="{2E546063-AA6B-B547-9C13-F74DD6647D39}"/>
              </a:ext>
            </a:extLst>
          </p:cNvPr>
          <p:cNvSpPr>
            <a:spLocks noGrp="1"/>
          </p:cNvSpPr>
          <p:nvPr>
            <p:ph type="ftr" sz="quarter" idx="11"/>
          </p:nvPr>
        </p:nvSpPr>
        <p:spPr/>
        <p:txBody>
          <a:bodyPr/>
          <a:lstStyle/>
          <a:p>
            <a:r>
              <a:rPr lang="es-ES"/>
              <a:t>W. Pellico, VD PD PoF 2022</a:t>
            </a:r>
            <a:endParaRPr lang="en-US"/>
          </a:p>
        </p:txBody>
      </p:sp>
      <p:sp>
        <p:nvSpPr>
          <p:cNvPr id="6" name="Slide Number Placeholder 5">
            <a:extLst>
              <a:ext uri="{FF2B5EF4-FFF2-40B4-BE49-F238E27FC236}">
                <a16:creationId xmlns:a16="http://schemas.microsoft.com/office/drawing/2014/main" id="{BF2A9382-AA04-6545-A6AC-20023BF6957F}"/>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3849465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61D150-D1B5-A947-A53D-0CCBA773D1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A01B75-8E0E-554A-8AC8-55FD041AF3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581A9-3ADF-824B-939A-BAE7D1F4FA37}"/>
              </a:ext>
            </a:extLst>
          </p:cNvPr>
          <p:cNvSpPr>
            <a:spLocks noGrp="1"/>
          </p:cNvSpPr>
          <p:nvPr>
            <p:ph type="dt" sz="half" idx="10"/>
          </p:nvPr>
        </p:nvSpPr>
        <p:spPr/>
        <p:txBody>
          <a:bodyPr/>
          <a:lstStyle/>
          <a:p>
            <a:fld id="{2C5E0722-8727-4F0C-99B0-48AFB41F17F3}" type="datetime1">
              <a:rPr lang="en-US" smtClean="0"/>
              <a:t>9/5/2022</a:t>
            </a:fld>
            <a:endParaRPr lang="en-US"/>
          </a:p>
        </p:txBody>
      </p:sp>
      <p:sp>
        <p:nvSpPr>
          <p:cNvPr id="5" name="Footer Placeholder 4">
            <a:extLst>
              <a:ext uri="{FF2B5EF4-FFF2-40B4-BE49-F238E27FC236}">
                <a16:creationId xmlns:a16="http://schemas.microsoft.com/office/drawing/2014/main" id="{D438FAD2-0D58-C142-98E2-668E394F63AD}"/>
              </a:ext>
            </a:extLst>
          </p:cNvPr>
          <p:cNvSpPr>
            <a:spLocks noGrp="1"/>
          </p:cNvSpPr>
          <p:nvPr>
            <p:ph type="ftr" sz="quarter" idx="11"/>
          </p:nvPr>
        </p:nvSpPr>
        <p:spPr/>
        <p:txBody>
          <a:bodyPr/>
          <a:lstStyle/>
          <a:p>
            <a:r>
              <a:rPr lang="es-ES"/>
              <a:t>W. Pellico, VD PD PoF 2022</a:t>
            </a:r>
            <a:endParaRPr lang="en-US"/>
          </a:p>
        </p:txBody>
      </p:sp>
      <p:sp>
        <p:nvSpPr>
          <p:cNvPr id="6" name="Slide Number Placeholder 5">
            <a:extLst>
              <a:ext uri="{FF2B5EF4-FFF2-40B4-BE49-F238E27FC236}">
                <a16:creationId xmlns:a16="http://schemas.microsoft.com/office/drawing/2014/main" id="{6CF7F5D9-2490-4C4E-AFEF-0C0D3B00DD1F}"/>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2593836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899" y="4963773"/>
            <a:ext cx="11332308"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455899" y="3951842"/>
            <a:ext cx="11332309"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23683" y="817011"/>
            <a:ext cx="1225296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81" y="249844"/>
            <a:ext cx="12014381" cy="301891"/>
          </a:xfrm>
          <a:prstGeom prst="rect">
            <a:avLst/>
          </a:prstGeom>
        </p:spPr>
      </p:pic>
    </p:spTree>
    <p:extLst>
      <p:ext uri="{BB962C8B-B14F-4D97-AF65-F5344CB8AC3E}">
        <p14:creationId xmlns:p14="http://schemas.microsoft.com/office/powerpoint/2010/main" val="3451566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6F24E-6DD6-1743-99A5-F07F73B018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2FC07C-2B88-C348-BEE9-171EB14B9F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76528-5F05-5E47-874A-213B1C84E4E2}"/>
              </a:ext>
            </a:extLst>
          </p:cNvPr>
          <p:cNvSpPr>
            <a:spLocks noGrp="1"/>
          </p:cNvSpPr>
          <p:nvPr>
            <p:ph type="dt" sz="half" idx="10"/>
          </p:nvPr>
        </p:nvSpPr>
        <p:spPr/>
        <p:txBody>
          <a:bodyPr/>
          <a:lstStyle/>
          <a:p>
            <a:fld id="{E5F0F3E6-29AC-4FFD-896B-4CB18C910E58}" type="datetime1">
              <a:rPr lang="en-US" smtClean="0"/>
              <a:t>9/5/2022</a:t>
            </a:fld>
            <a:endParaRPr lang="en-US"/>
          </a:p>
        </p:txBody>
      </p:sp>
      <p:sp>
        <p:nvSpPr>
          <p:cNvPr id="5" name="Footer Placeholder 4">
            <a:extLst>
              <a:ext uri="{FF2B5EF4-FFF2-40B4-BE49-F238E27FC236}">
                <a16:creationId xmlns:a16="http://schemas.microsoft.com/office/drawing/2014/main" id="{8FF9F9B9-C860-1C4F-8905-BD5C89C517C7}"/>
              </a:ext>
            </a:extLst>
          </p:cNvPr>
          <p:cNvSpPr>
            <a:spLocks noGrp="1"/>
          </p:cNvSpPr>
          <p:nvPr>
            <p:ph type="ftr" sz="quarter" idx="11"/>
          </p:nvPr>
        </p:nvSpPr>
        <p:spPr/>
        <p:txBody>
          <a:bodyPr/>
          <a:lstStyle/>
          <a:p>
            <a:r>
              <a:rPr lang="es-ES"/>
              <a:t>W. Pellico, VD PD PoF 2022</a:t>
            </a:r>
            <a:endParaRPr lang="en-US"/>
          </a:p>
        </p:txBody>
      </p:sp>
      <p:sp>
        <p:nvSpPr>
          <p:cNvPr id="6" name="Slide Number Placeholder 5">
            <a:extLst>
              <a:ext uri="{FF2B5EF4-FFF2-40B4-BE49-F238E27FC236}">
                <a16:creationId xmlns:a16="http://schemas.microsoft.com/office/drawing/2014/main" id="{2BF42239-DB7A-BB4B-AB03-5C8A65B44B57}"/>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1103484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4F23-7C9E-4D43-A463-2E24C31F06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EA0BB1-FED7-B64F-AD57-A2397510F9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B9C722-E633-4A41-833B-F2AD350923A8}"/>
              </a:ext>
            </a:extLst>
          </p:cNvPr>
          <p:cNvSpPr>
            <a:spLocks noGrp="1"/>
          </p:cNvSpPr>
          <p:nvPr>
            <p:ph type="dt" sz="half" idx="10"/>
          </p:nvPr>
        </p:nvSpPr>
        <p:spPr/>
        <p:txBody>
          <a:bodyPr/>
          <a:lstStyle/>
          <a:p>
            <a:fld id="{47D76552-E342-442D-8BB4-0B8AC53830B4}" type="datetime1">
              <a:rPr lang="en-US" smtClean="0"/>
              <a:t>9/5/2022</a:t>
            </a:fld>
            <a:endParaRPr lang="en-US"/>
          </a:p>
        </p:txBody>
      </p:sp>
      <p:sp>
        <p:nvSpPr>
          <p:cNvPr id="5" name="Footer Placeholder 4">
            <a:extLst>
              <a:ext uri="{FF2B5EF4-FFF2-40B4-BE49-F238E27FC236}">
                <a16:creationId xmlns:a16="http://schemas.microsoft.com/office/drawing/2014/main" id="{00199565-CBD8-C644-8C97-A979B0E48D18}"/>
              </a:ext>
            </a:extLst>
          </p:cNvPr>
          <p:cNvSpPr>
            <a:spLocks noGrp="1"/>
          </p:cNvSpPr>
          <p:nvPr>
            <p:ph type="ftr" sz="quarter" idx="11"/>
          </p:nvPr>
        </p:nvSpPr>
        <p:spPr/>
        <p:txBody>
          <a:bodyPr/>
          <a:lstStyle/>
          <a:p>
            <a:r>
              <a:rPr lang="es-ES"/>
              <a:t>W. Pellico, VD PD PoF 2022</a:t>
            </a:r>
            <a:endParaRPr lang="en-US"/>
          </a:p>
        </p:txBody>
      </p:sp>
      <p:sp>
        <p:nvSpPr>
          <p:cNvPr id="6" name="Slide Number Placeholder 5">
            <a:extLst>
              <a:ext uri="{FF2B5EF4-FFF2-40B4-BE49-F238E27FC236}">
                <a16:creationId xmlns:a16="http://schemas.microsoft.com/office/drawing/2014/main" id="{DE740C2C-2396-9044-B714-51D0C8C3A3DE}"/>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3847882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40D2-2C22-624A-8476-7083343C83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12B632-516F-A647-BF2A-6AE90FF182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286DD3-99AE-EC4E-A8EB-E6A8593123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53D2A6-5E62-B648-9FCB-8084DD6B311B}"/>
              </a:ext>
            </a:extLst>
          </p:cNvPr>
          <p:cNvSpPr>
            <a:spLocks noGrp="1"/>
          </p:cNvSpPr>
          <p:nvPr>
            <p:ph type="dt" sz="half" idx="10"/>
          </p:nvPr>
        </p:nvSpPr>
        <p:spPr/>
        <p:txBody>
          <a:bodyPr/>
          <a:lstStyle/>
          <a:p>
            <a:fld id="{D516ED12-7DC7-441A-A923-67C57EAC9532}" type="datetime1">
              <a:rPr lang="en-US" smtClean="0"/>
              <a:t>9/5/2022</a:t>
            </a:fld>
            <a:endParaRPr lang="en-US"/>
          </a:p>
        </p:txBody>
      </p:sp>
      <p:sp>
        <p:nvSpPr>
          <p:cNvPr id="6" name="Footer Placeholder 5">
            <a:extLst>
              <a:ext uri="{FF2B5EF4-FFF2-40B4-BE49-F238E27FC236}">
                <a16:creationId xmlns:a16="http://schemas.microsoft.com/office/drawing/2014/main" id="{3D64BEE5-1BC2-3741-A2BB-968D9AC1E5AF}"/>
              </a:ext>
            </a:extLst>
          </p:cNvPr>
          <p:cNvSpPr>
            <a:spLocks noGrp="1"/>
          </p:cNvSpPr>
          <p:nvPr>
            <p:ph type="ftr" sz="quarter" idx="11"/>
          </p:nvPr>
        </p:nvSpPr>
        <p:spPr/>
        <p:txBody>
          <a:bodyPr/>
          <a:lstStyle/>
          <a:p>
            <a:r>
              <a:rPr lang="es-ES"/>
              <a:t>W. Pellico, VD PD PoF 2022</a:t>
            </a:r>
            <a:endParaRPr lang="en-US"/>
          </a:p>
        </p:txBody>
      </p:sp>
      <p:sp>
        <p:nvSpPr>
          <p:cNvPr id="7" name="Slide Number Placeholder 6">
            <a:extLst>
              <a:ext uri="{FF2B5EF4-FFF2-40B4-BE49-F238E27FC236}">
                <a16:creationId xmlns:a16="http://schemas.microsoft.com/office/drawing/2014/main" id="{5DD04F48-089B-6140-ACA1-15F6ED0E76ED}"/>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200503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0B6D-3DAE-8045-BD27-AC1A29BD86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E1FB96-F042-3249-98C8-838C29056C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6664A9-2F81-284A-AB23-02EBF49EAE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17A549-AEE3-594D-822D-2A4B590FDD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4D5C50-BDA5-4846-9955-18D2A1CFDA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1B3BEE-2422-E745-ABE1-CD2BA2408801}"/>
              </a:ext>
            </a:extLst>
          </p:cNvPr>
          <p:cNvSpPr>
            <a:spLocks noGrp="1"/>
          </p:cNvSpPr>
          <p:nvPr>
            <p:ph type="dt" sz="half" idx="10"/>
          </p:nvPr>
        </p:nvSpPr>
        <p:spPr/>
        <p:txBody>
          <a:bodyPr/>
          <a:lstStyle/>
          <a:p>
            <a:fld id="{51CD091A-5C25-403F-83D5-0FAB2501EC0A}" type="datetime1">
              <a:rPr lang="en-US" smtClean="0"/>
              <a:t>9/5/2022</a:t>
            </a:fld>
            <a:endParaRPr lang="en-US"/>
          </a:p>
        </p:txBody>
      </p:sp>
      <p:sp>
        <p:nvSpPr>
          <p:cNvPr id="8" name="Footer Placeholder 7">
            <a:extLst>
              <a:ext uri="{FF2B5EF4-FFF2-40B4-BE49-F238E27FC236}">
                <a16:creationId xmlns:a16="http://schemas.microsoft.com/office/drawing/2014/main" id="{F1766ABE-9024-6248-9D0A-FCF8C88B76D2}"/>
              </a:ext>
            </a:extLst>
          </p:cNvPr>
          <p:cNvSpPr>
            <a:spLocks noGrp="1"/>
          </p:cNvSpPr>
          <p:nvPr>
            <p:ph type="ftr" sz="quarter" idx="11"/>
          </p:nvPr>
        </p:nvSpPr>
        <p:spPr/>
        <p:txBody>
          <a:bodyPr/>
          <a:lstStyle/>
          <a:p>
            <a:r>
              <a:rPr lang="es-ES"/>
              <a:t>W. Pellico, VD PD PoF 2022</a:t>
            </a:r>
            <a:endParaRPr lang="en-US"/>
          </a:p>
        </p:txBody>
      </p:sp>
      <p:sp>
        <p:nvSpPr>
          <p:cNvPr id="9" name="Slide Number Placeholder 8">
            <a:extLst>
              <a:ext uri="{FF2B5EF4-FFF2-40B4-BE49-F238E27FC236}">
                <a16:creationId xmlns:a16="http://schemas.microsoft.com/office/drawing/2014/main" id="{F3ED5787-4436-C949-A73E-A6668E62C6A4}"/>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3124945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AB1B-8582-7143-BC7A-76E91F9FF2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816C48-AD24-C147-A57B-92871C51EDB7}"/>
              </a:ext>
            </a:extLst>
          </p:cNvPr>
          <p:cNvSpPr>
            <a:spLocks noGrp="1"/>
          </p:cNvSpPr>
          <p:nvPr>
            <p:ph type="dt" sz="half" idx="10"/>
          </p:nvPr>
        </p:nvSpPr>
        <p:spPr/>
        <p:txBody>
          <a:bodyPr/>
          <a:lstStyle/>
          <a:p>
            <a:fld id="{CC9577A0-2A63-452E-88F0-60C33172C94A}" type="datetime1">
              <a:rPr lang="en-US" smtClean="0"/>
              <a:t>9/5/2022</a:t>
            </a:fld>
            <a:endParaRPr lang="en-US"/>
          </a:p>
        </p:txBody>
      </p:sp>
      <p:sp>
        <p:nvSpPr>
          <p:cNvPr id="4" name="Footer Placeholder 3">
            <a:extLst>
              <a:ext uri="{FF2B5EF4-FFF2-40B4-BE49-F238E27FC236}">
                <a16:creationId xmlns:a16="http://schemas.microsoft.com/office/drawing/2014/main" id="{980D9582-6CD3-3A4F-947D-B39268B489E3}"/>
              </a:ext>
            </a:extLst>
          </p:cNvPr>
          <p:cNvSpPr>
            <a:spLocks noGrp="1"/>
          </p:cNvSpPr>
          <p:nvPr>
            <p:ph type="ftr" sz="quarter" idx="11"/>
          </p:nvPr>
        </p:nvSpPr>
        <p:spPr/>
        <p:txBody>
          <a:bodyPr/>
          <a:lstStyle/>
          <a:p>
            <a:r>
              <a:rPr lang="es-ES"/>
              <a:t>W. Pellico, VD PD PoF 2022</a:t>
            </a:r>
            <a:endParaRPr lang="en-US"/>
          </a:p>
        </p:txBody>
      </p:sp>
      <p:sp>
        <p:nvSpPr>
          <p:cNvPr id="5" name="Slide Number Placeholder 4">
            <a:extLst>
              <a:ext uri="{FF2B5EF4-FFF2-40B4-BE49-F238E27FC236}">
                <a16:creationId xmlns:a16="http://schemas.microsoft.com/office/drawing/2014/main" id="{EFFDFA45-C2B9-0446-916C-462C537FF695}"/>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2456470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2B8451-16B5-6F41-B46A-F0A2C40C1C52}"/>
              </a:ext>
            </a:extLst>
          </p:cNvPr>
          <p:cNvSpPr>
            <a:spLocks noGrp="1"/>
          </p:cNvSpPr>
          <p:nvPr>
            <p:ph type="dt" sz="half" idx="10"/>
          </p:nvPr>
        </p:nvSpPr>
        <p:spPr/>
        <p:txBody>
          <a:bodyPr/>
          <a:lstStyle/>
          <a:p>
            <a:fld id="{6D2E3912-0290-4A30-A51F-28FD15FD8204}" type="datetime1">
              <a:rPr lang="en-US" smtClean="0"/>
              <a:t>9/5/2022</a:t>
            </a:fld>
            <a:endParaRPr lang="en-US"/>
          </a:p>
        </p:txBody>
      </p:sp>
      <p:sp>
        <p:nvSpPr>
          <p:cNvPr id="3" name="Footer Placeholder 2">
            <a:extLst>
              <a:ext uri="{FF2B5EF4-FFF2-40B4-BE49-F238E27FC236}">
                <a16:creationId xmlns:a16="http://schemas.microsoft.com/office/drawing/2014/main" id="{C2994206-32E9-9045-B03D-5AA428B2DAB6}"/>
              </a:ext>
            </a:extLst>
          </p:cNvPr>
          <p:cNvSpPr>
            <a:spLocks noGrp="1"/>
          </p:cNvSpPr>
          <p:nvPr>
            <p:ph type="ftr" sz="quarter" idx="11"/>
          </p:nvPr>
        </p:nvSpPr>
        <p:spPr/>
        <p:txBody>
          <a:bodyPr/>
          <a:lstStyle/>
          <a:p>
            <a:r>
              <a:rPr lang="es-ES"/>
              <a:t>W. Pellico, VD PD PoF 2022</a:t>
            </a:r>
            <a:endParaRPr lang="en-US"/>
          </a:p>
        </p:txBody>
      </p:sp>
      <p:sp>
        <p:nvSpPr>
          <p:cNvPr id="4" name="Slide Number Placeholder 3">
            <a:extLst>
              <a:ext uri="{FF2B5EF4-FFF2-40B4-BE49-F238E27FC236}">
                <a16:creationId xmlns:a16="http://schemas.microsoft.com/office/drawing/2014/main" id="{2323506D-95F8-DB4F-B33C-41E8CF2EEF44}"/>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2344049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BC0E-81C3-6E45-9BFB-4FEE4C02D4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BF2265-8437-AB4D-ADD1-6AE390ABC9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BFB8B7-1881-334E-B21A-E250184E64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7457C1-C442-EC49-80E4-2427A6E684A9}"/>
              </a:ext>
            </a:extLst>
          </p:cNvPr>
          <p:cNvSpPr>
            <a:spLocks noGrp="1"/>
          </p:cNvSpPr>
          <p:nvPr>
            <p:ph type="dt" sz="half" idx="10"/>
          </p:nvPr>
        </p:nvSpPr>
        <p:spPr/>
        <p:txBody>
          <a:bodyPr/>
          <a:lstStyle/>
          <a:p>
            <a:fld id="{104E4DD1-1CB6-4D3B-AA9D-C6CDAD648383}" type="datetime1">
              <a:rPr lang="en-US" smtClean="0"/>
              <a:t>9/5/2022</a:t>
            </a:fld>
            <a:endParaRPr lang="en-US"/>
          </a:p>
        </p:txBody>
      </p:sp>
      <p:sp>
        <p:nvSpPr>
          <p:cNvPr id="6" name="Footer Placeholder 5">
            <a:extLst>
              <a:ext uri="{FF2B5EF4-FFF2-40B4-BE49-F238E27FC236}">
                <a16:creationId xmlns:a16="http://schemas.microsoft.com/office/drawing/2014/main" id="{869F6C14-FD9E-A742-9138-7FD11576A5B1}"/>
              </a:ext>
            </a:extLst>
          </p:cNvPr>
          <p:cNvSpPr>
            <a:spLocks noGrp="1"/>
          </p:cNvSpPr>
          <p:nvPr>
            <p:ph type="ftr" sz="quarter" idx="11"/>
          </p:nvPr>
        </p:nvSpPr>
        <p:spPr/>
        <p:txBody>
          <a:bodyPr/>
          <a:lstStyle/>
          <a:p>
            <a:r>
              <a:rPr lang="es-ES"/>
              <a:t>W. Pellico, VD PD PoF 2022</a:t>
            </a:r>
            <a:endParaRPr lang="en-US"/>
          </a:p>
        </p:txBody>
      </p:sp>
      <p:sp>
        <p:nvSpPr>
          <p:cNvPr id="7" name="Slide Number Placeholder 6">
            <a:extLst>
              <a:ext uri="{FF2B5EF4-FFF2-40B4-BE49-F238E27FC236}">
                <a16:creationId xmlns:a16="http://schemas.microsoft.com/office/drawing/2014/main" id="{B494255F-C9D8-1646-A0A1-B77D52A4DCF2}"/>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3526389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90E0F-F34E-854A-83CE-3A9CF0905B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42714A-4F70-A74A-9FFB-1EFDC67E64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1E68D3-1EFE-184B-9AD6-EEE9E60320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817CF-7993-1543-91A1-F6A14B1A4585}"/>
              </a:ext>
            </a:extLst>
          </p:cNvPr>
          <p:cNvSpPr>
            <a:spLocks noGrp="1"/>
          </p:cNvSpPr>
          <p:nvPr>
            <p:ph type="dt" sz="half" idx="10"/>
          </p:nvPr>
        </p:nvSpPr>
        <p:spPr/>
        <p:txBody>
          <a:bodyPr/>
          <a:lstStyle/>
          <a:p>
            <a:fld id="{7FA01A51-F69F-4B3C-B4ED-EDD85B5AC351}" type="datetime1">
              <a:rPr lang="en-US" smtClean="0"/>
              <a:t>9/5/2022</a:t>
            </a:fld>
            <a:endParaRPr lang="en-US"/>
          </a:p>
        </p:txBody>
      </p:sp>
      <p:sp>
        <p:nvSpPr>
          <p:cNvPr id="6" name="Footer Placeholder 5">
            <a:extLst>
              <a:ext uri="{FF2B5EF4-FFF2-40B4-BE49-F238E27FC236}">
                <a16:creationId xmlns:a16="http://schemas.microsoft.com/office/drawing/2014/main" id="{E029C627-9D59-DA44-B8D4-1313BEA721EF}"/>
              </a:ext>
            </a:extLst>
          </p:cNvPr>
          <p:cNvSpPr>
            <a:spLocks noGrp="1"/>
          </p:cNvSpPr>
          <p:nvPr>
            <p:ph type="ftr" sz="quarter" idx="11"/>
          </p:nvPr>
        </p:nvSpPr>
        <p:spPr/>
        <p:txBody>
          <a:bodyPr/>
          <a:lstStyle/>
          <a:p>
            <a:r>
              <a:rPr lang="es-ES"/>
              <a:t>W. Pellico, VD PD PoF 2022</a:t>
            </a:r>
            <a:endParaRPr lang="en-US"/>
          </a:p>
        </p:txBody>
      </p:sp>
      <p:sp>
        <p:nvSpPr>
          <p:cNvPr id="7" name="Slide Number Placeholder 6">
            <a:extLst>
              <a:ext uri="{FF2B5EF4-FFF2-40B4-BE49-F238E27FC236}">
                <a16:creationId xmlns:a16="http://schemas.microsoft.com/office/drawing/2014/main" id="{0D65A357-7C85-F74E-972C-114270582830}"/>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1655492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D0EA8-9553-7E40-92A6-6A3C35C481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D85591-D18C-1D47-AB78-97C7187B3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428D3-AFD8-814F-903A-F17E69D682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FD67E-86A9-4956-89C0-A59420CA61EE}" type="datetime1">
              <a:rPr lang="en-US" smtClean="0"/>
              <a:t>9/5/2022</a:t>
            </a:fld>
            <a:endParaRPr lang="en-US"/>
          </a:p>
        </p:txBody>
      </p:sp>
      <p:sp>
        <p:nvSpPr>
          <p:cNvPr id="5" name="Footer Placeholder 4">
            <a:extLst>
              <a:ext uri="{FF2B5EF4-FFF2-40B4-BE49-F238E27FC236}">
                <a16:creationId xmlns:a16="http://schemas.microsoft.com/office/drawing/2014/main" id="{77438F4D-9902-9641-8B91-DC993E9B70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W. Pellico, VD PD PoF 2022</a:t>
            </a:r>
            <a:endParaRPr lang="en-US"/>
          </a:p>
        </p:txBody>
      </p:sp>
      <p:sp>
        <p:nvSpPr>
          <p:cNvPr id="6" name="Slide Number Placeholder 5">
            <a:extLst>
              <a:ext uri="{FF2B5EF4-FFF2-40B4-BE49-F238E27FC236}">
                <a16:creationId xmlns:a16="http://schemas.microsoft.com/office/drawing/2014/main" id="{7EAE21CE-A448-5941-B2F8-387A539837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25B83-39CE-004C-9B34-2F2DD9832F37}" type="slidenum">
              <a:rPr lang="en-US" smtClean="0"/>
              <a:t>‹#›</a:t>
            </a:fld>
            <a:endParaRPr lang="en-US"/>
          </a:p>
        </p:txBody>
      </p:sp>
    </p:spTree>
    <p:extLst>
      <p:ext uri="{BB962C8B-B14F-4D97-AF65-F5344CB8AC3E}">
        <p14:creationId xmlns:p14="http://schemas.microsoft.com/office/powerpoint/2010/main" val="3092791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65925" y="5045613"/>
            <a:ext cx="8499231" cy="1390219"/>
          </a:xfrm>
        </p:spPr>
        <p:txBody>
          <a:bodyPr/>
          <a:lstStyle/>
          <a:p>
            <a:r>
              <a:rPr lang="en-US" dirty="0"/>
              <a:t>W Pellico	</a:t>
            </a:r>
          </a:p>
          <a:p>
            <a:r>
              <a:rPr lang="en-US" dirty="0"/>
              <a:t>Vertical Drift Photon Detector </a:t>
            </a:r>
          </a:p>
          <a:p>
            <a:r>
              <a:rPr lang="en-US" dirty="0"/>
              <a:t>Power over Fiber </a:t>
            </a:r>
            <a:r>
              <a:rPr lang="en-US" dirty="0" err="1"/>
              <a:t>PoF</a:t>
            </a:r>
            <a:endParaRPr lang="en-US" dirty="0"/>
          </a:p>
        </p:txBody>
      </p:sp>
      <p:sp>
        <p:nvSpPr>
          <p:cNvPr id="3" name="Text Placeholder 2"/>
          <p:cNvSpPr>
            <a:spLocks noGrp="1"/>
          </p:cNvSpPr>
          <p:nvPr>
            <p:ph type="body" sz="quarter" idx="11"/>
          </p:nvPr>
        </p:nvSpPr>
        <p:spPr/>
        <p:txBody>
          <a:bodyPr>
            <a:noAutofit/>
          </a:bodyPr>
          <a:lstStyle/>
          <a:p>
            <a:r>
              <a:rPr lang="en-US" dirty="0" err="1"/>
              <a:t>NuFact</a:t>
            </a:r>
            <a:r>
              <a:rPr lang="en-US" dirty="0"/>
              <a:t> 2022 Meeting</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4B6B3-8344-FE8F-CE3D-A53D9B0FCD76}"/>
              </a:ext>
            </a:extLst>
          </p:cNvPr>
          <p:cNvSpPr>
            <a:spLocks noGrp="1"/>
          </p:cNvSpPr>
          <p:nvPr>
            <p:ph type="title"/>
          </p:nvPr>
        </p:nvSpPr>
        <p:spPr>
          <a:xfrm>
            <a:off x="214184" y="-65903"/>
            <a:ext cx="11673016" cy="1070919"/>
          </a:xfrm>
        </p:spPr>
        <p:txBody>
          <a:bodyPr/>
          <a:lstStyle/>
          <a:p>
            <a:r>
              <a:rPr lang="en-US" dirty="0"/>
              <a:t>Moving from R&amp;D (Mostly) to Certification Testing</a:t>
            </a:r>
          </a:p>
        </p:txBody>
      </p:sp>
      <p:sp>
        <p:nvSpPr>
          <p:cNvPr id="3" name="Content Placeholder 2">
            <a:extLst>
              <a:ext uri="{FF2B5EF4-FFF2-40B4-BE49-F238E27FC236}">
                <a16:creationId xmlns:a16="http://schemas.microsoft.com/office/drawing/2014/main" id="{BD69C544-EFC7-E3B9-51B7-67BCD8D3200A}"/>
              </a:ext>
            </a:extLst>
          </p:cNvPr>
          <p:cNvSpPr>
            <a:spLocks noGrp="1"/>
          </p:cNvSpPr>
          <p:nvPr>
            <p:ph idx="1"/>
          </p:nvPr>
        </p:nvSpPr>
        <p:spPr>
          <a:xfrm>
            <a:off x="838200" y="782595"/>
            <a:ext cx="10867768" cy="5799437"/>
          </a:xfrm>
        </p:spPr>
        <p:txBody>
          <a:bodyPr>
            <a:normAutofit/>
          </a:bodyPr>
          <a:lstStyle/>
          <a:p>
            <a:r>
              <a:rPr lang="en-US" dirty="0"/>
              <a:t>Certification of Hardware</a:t>
            </a:r>
          </a:p>
          <a:p>
            <a:pPr lvl="1"/>
            <a:r>
              <a:rPr lang="en-US" dirty="0"/>
              <a:t>Fibers: Two Viable Candidates which have been used for years in </a:t>
            </a:r>
            <a:r>
              <a:rPr lang="en-US" dirty="0" err="1"/>
              <a:t>PoF</a:t>
            </a:r>
            <a:r>
              <a:rPr lang="en-US" dirty="0"/>
              <a:t> systems</a:t>
            </a:r>
          </a:p>
          <a:p>
            <a:pPr lvl="2"/>
            <a:r>
              <a:rPr lang="en-US" dirty="0"/>
              <a:t>Bending, Installment constraints (SDSM)</a:t>
            </a:r>
          </a:p>
          <a:p>
            <a:pPr lvl="2"/>
            <a:r>
              <a:rPr lang="en-US" dirty="0"/>
              <a:t>Splices (SDSM)</a:t>
            </a:r>
          </a:p>
          <a:p>
            <a:pPr lvl="2"/>
            <a:r>
              <a:rPr lang="en-US" dirty="0"/>
              <a:t>Light leakage (FNAL)</a:t>
            </a:r>
          </a:p>
          <a:p>
            <a:pPr lvl="1"/>
            <a:r>
              <a:rPr lang="en-US" dirty="0"/>
              <a:t>Laser,</a:t>
            </a:r>
          </a:p>
          <a:p>
            <a:pPr lvl="2"/>
            <a:r>
              <a:rPr lang="en-US" dirty="0"/>
              <a:t>Two Viable Candidates (SDSM, FNAL, Italy, UIUC, Broadcom)</a:t>
            </a:r>
          </a:p>
          <a:p>
            <a:pPr lvl="2"/>
            <a:r>
              <a:rPr lang="en-US" dirty="0"/>
              <a:t>Laser safety concepts/layout now in development for implementation at </a:t>
            </a:r>
            <a:r>
              <a:rPr lang="en-US" dirty="0" err="1"/>
              <a:t>farsite</a:t>
            </a:r>
            <a:r>
              <a:rPr lang="en-US" dirty="0"/>
              <a:t>.</a:t>
            </a:r>
          </a:p>
          <a:p>
            <a:pPr lvl="1"/>
            <a:r>
              <a:rPr lang="en-US" dirty="0"/>
              <a:t>Connectors</a:t>
            </a:r>
          </a:p>
          <a:p>
            <a:pPr lvl="2"/>
            <a:r>
              <a:rPr lang="en-US" dirty="0"/>
              <a:t>Lots of options  (SDSM)</a:t>
            </a:r>
          </a:p>
          <a:p>
            <a:pPr lvl="1"/>
            <a:r>
              <a:rPr lang="en-US" dirty="0"/>
              <a:t>OPCs</a:t>
            </a:r>
          </a:p>
          <a:p>
            <a:pPr lvl="2"/>
            <a:r>
              <a:rPr lang="en-US" dirty="0"/>
              <a:t>Units currently being tested are ready to purchase</a:t>
            </a:r>
          </a:p>
          <a:p>
            <a:pPr lvl="2"/>
            <a:r>
              <a:rPr lang="en-US" dirty="0"/>
              <a:t>Units meet the DUNE needs</a:t>
            </a:r>
          </a:p>
          <a:p>
            <a:pPr lvl="2"/>
            <a:r>
              <a:rPr lang="en-US" dirty="0"/>
              <a:t>Next version are pin for pin compatible and will be delivered by EOY</a:t>
            </a:r>
          </a:p>
          <a:p>
            <a:pPr lvl="3"/>
            <a:r>
              <a:rPr lang="en-US" dirty="0"/>
              <a:t>Hope to exploit the higher performance – requiring fewer units/less heat loss/fully modeled</a:t>
            </a:r>
          </a:p>
          <a:p>
            <a:pPr lvl="3"/>
            <a:r>
              <a:rPr lang="en-US" dirty="0"/>
              <a:t>This does not impact DUNE installation plans</a:t>
            </a:r>
          </a:p>
          <a:p>
            <a:pPr lvl="1"/>
            <a:endParaRPr lang="en-US" dirty="0"/>
          </a:p>
        </p:txBody>
      </p:sp>
      <p:sp>
        <p:nvSpPr>
          <p:cNvPr id="4" name="Date Placeholder 3">
            <a:extLst>
              <a:ext uri="{FF2B5EF4-FFF2-40B4-BE49-F238E27FC236}">
                <a16:creationId xmlns:a16="http://schemas.microsoft.com/office/drawing/2014/main" id="{B765F195-B2F2-17BD-4EEB-4ED6DFD7E588}"/>
              </a:ext>
            </a:extLst>
          </p:cNvPr>
          <p:cNvSpPr>
            <a:spLocks noGrp="1"/>
          </p:cNvSpPr>
          <p:nvPr>
            <p:ph type="dt" sz="half" idx="10"/>
          </p:nvPr>
        </p:nvSpPr>
        <p:spPr/>
        <p:txBody>
          <a:bodyPr/>
          <a:lstStyle/>
          <a:p>
            <a:fld id="{E5F0F3E6-29AC-4FFD-896B-4CB18C910E58}" type="datetime1">
              <a:rPr lang="en-US" smtClean="0"/>
              <a:t>9/5/2022</a:t>
            </a:fld>
            <a:endParaRPr lang="en-US"/>
          </a:p>
        </p:txBody>
      </p:sp>
      <p:sp>
        <p:nvSpPr>
          <p:cNvPr id="5" name="Footer Placeholder 4">
            <a:extLst>
              <a:ext uri="{FF2B5EF4-FFF2-40B4-BE49-F238E27FC236}">
                <a16:creationId xmlns:a16="http://schemas.microsoft.com/office/drawing/2014/main" id="{8C62888B-8BE3-7355-2C3A-116B651CA71E}"/>
              </a:ext>
            </a:extLst>
          </p:cNvPr>
          <p:cNvSpPr>
            <a:spLocks noGrp="1"/>
          </p:cNvSpPr>
          <p:nvPr>
            <p:ph type="ftr" sz="quarter" idx="11"/>
          </p:nvPr>
        </p:nvSpPr>
        <p:spPr/>
        <p:txBody>
          <a:bodyPr/>
          <a:lstStyle/>
          <a:p>
            <a:r>
              <a:rPr lang="es-ES"/>
              <a:t>W. Pellico, VD PD PoF 2022</a:t>
            </a:r>
            <a:endParaRPr lang="en-US"/>
          </a:p>
        </p:txBody>
      </p:sp>
      <p:sp>
        <p:nvSpPr>
          <p:cNvPr id="6" name="Slide Number Placeholder 5">
            <a:extLst>
              <a:ext uri="{FF2B5EF4-FFF2-40B4-BE49-F238E27FC236}">
                <a16:creationId xmlns:a16="http://schemas.microsoft.com/office/drawing/2014/main" id="{837716ED-BF6C-89C9-75A8-DC8B6C1DEA9E}"/>
              </a:ext>
            </a:extLst>
          </p:cNvPr>
          <p:cNvSpPr>
            <a:spLocks noGrp="1"/>
          </p:cNvSpPr>
          <p:nvPr>
            <p:ph type="sldNum" sz="quarter" idx="12"/>
          </p:nvPr>
        </p:nvSpPr>
        <p:spPr/>
        <p:txBody>
          <a:bodyPr/>
          <a:lstStyle/>
          <a:p>
            <a:fld id="{E9F25B83-39CE-004C-9B34-2F2DD9832F37}" type="slidenum">
              <a:rPr lang="en-US" smtClean="0"/>
              <a:t>10</a:t>
            </a:fld>
            <a:endParaRPr lang="en-US"/>
          </a:p>
        </p:txBody>
      </p:sp>
    </p:spTree>
    <p:extLst>
      <p:ext uri="{BB962C8B-B14F-4D97-AF65-F5344CB8AC3E}">
        <p14:creationId xmlns:p14="http://schemas.microsoft.com/office/powerpoint/2010/main" val="687016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8002D-1A9E-7578-7606-07ABDE13F346}"/>
              </a:ext>
            </a:extLst>
          </p:cNvPr>
          <p:cNvSpPr>
            <a:spLocks noGrp="1"/>
          </p:cNvSpPr>
          <p:nvPr>
            <p:ph type="title"/>
          </p:nvPr>
        </p:nvSpPr>
        <p:spPr>
          <a:xfrm>
            <a:off x="838200" y="61298"/>
            <a:ext cx="10515600" cy="797649"/>
          </a:xfrm>
        </p:spPr>
        <p:txBody>
          <a:bodyPr/>
          <a:lstStyle/>
          <a:p>
            <a:pPr algn="ctr"/>
            <a:r>
              <a:rPr lang="en-US" dirty="0"/>
              <a:t>Fiber Testing (DUNE and for Others)</a:t>
            </a:r>
          </a:p>
        </p:txBody>
      </p:sp>
      <p:pic>
        <p:nvPicPr>
          <p:cNvPr id="8" name="Content Placeholder 7">
            <a:extLst>
              <a:ext uri="{FF2B5EF4-FFF2-40B4-BE49-F238E27FC236}">
                <a16:creationId xmlns:a16="http://schemas.microsoft.com/office/drawing/2014/main" id="{CADE63A6-08AC-AA8C-92CB-F4DC29438061}"/>
              </a:ext>
            </a:extLst>
          </p:cNvPr>
          <p:cNvPicPr>
            <a:picLocks noGrp="1" noChangeAspect="1"/>
          </p:cNvPicPr>
          <p:nvPr>
            <p:ph idx="1"/>
          </p:nvPr>
        </p:nvPicPr>
        <p:blipFill>
          <a:blip r:embed="rId2"/>
          <a:stretch>
            <a:fillRect/>
          </a:stretch>
        </p:blipFill>
        <p:spPr>
          <a:xfrm>
            <a:off x="7465079" y="3095582"/>
            <a:ext cx="4307569" cy="3260768"/>
          </a:xfrm>
        </p:spPr>
      </p:pic>
      <p:sp>
        <p:nvSpPr>
          <p:cNvPr id="4" name="Date Placeholder 3">
            <a:extLst>
              <a:ext uri="{FF2B5EF4-FFF2-40B4-BE49-F238E27FC236}">
                <a16:creationId xmlns:a16="http://schemas.microsoft.com/office/drawing/2014/main" id="{C156AC7C-BF71-37F8-D6EC-6B55466931CE}"/>
              </a:ext>
            </a:extLst>
          </p:cNvPr>
          <p:cNvSpPr>
            <a:spLocks noGrp="1"/>
          </p:cNvSpPr>
          <p:nvPr>
            <p:ph type="dt" sz="half" idx="10"/>
          </p:nvPr>
        </p:nvSpPr>
        <p:spPr/>
        <p:txBody>
          <a:bodyPr/>
          <a:lstStyle/>
          <a:p>
            <a:fld id="{E5F0F3E6-29AC-4FFD-896B-4CB18C910E58}" type="datetime1">
              <a:rPr lang="en-US" smtClean="0"/>
              <a:t>9/5/2022</a:t>
            </a:fld>
            <a:endParaRPr lang="en-US"/>
          </a:p>
        </p:txBody>
      </p:sp>
      <p:sp>
        <p:nvSpPr>
          <p:cNvPr id="5" name="Footer Placeholder 4">
            <a:extLst>
              <a:ext uri="{FF2B5EF4-FFF2-40B4-BE49-F238E27FC236}">
                <a16:creationId xmlns:a16="http://schemas.microsoft.com/office/drawing/2014/main" id="{631D1A4A-C5B8-6822-97CB-BDBCDF7DD918}"/>
              </a:ext>
            </a:extLst>
          </p:cNvPr>
          <p:cNvSpPr>
            <a:spLocks noGrp="1"/>
          </p:cNvSpPr>
          <p:nvPr>
            <p:ph type="ftr" sz="quarter" idx="11"/>
          </p:nvPr>
        </p:nvSpPr>
        <p:spPr/>
        <p:txBody>
          <a:bodyPr/>
          <a:lstStyle/>
          <a:p>
            <a:r>
              <a:rPr lang="es-ES"/>
              <a:t>W. Pellico, VD PD PoF 2022</a:t>
            </a:r>
            <a:endParaRPr lang="en-US"/>
          </a:p>
        </p:txBody>
      </p:sp>
      <p:sp>
        <p:nvSpPr>
          <p:cNvPr id="6" name="Slide Number Placeholder 5">
            <a:extLst>
              <a:ext uri="{FF2B5EF4-FFF2-40B4-BE49-F238E27FC236}">
                <a16:creationId xmlns:a16="http://schemas.microsoft.com/office/drawing/2014/main" id="{57501A6F-AE90-A116-5C41-BC6C19707C31}"/>
              </a:ext>
            </a:extLst>
          </p:cNvPr>
          <p:cNvSpPr>
            <a:spLocks noGrp="1"/>
          </p:cNvSpPr>
          <p:nvPr>
            <p:ph type="sldNum" sz="quarter" idx="12"/>
          </p:nvPr>
        </p:nvSpPr>
        <p:spPr/>
        <p:txBody>
          <a:bodyPr/>
          <a:lstStyle/>
          <a:p>
            <a:fld id="{E9F25B83-39CE-004C-9B34-2F2DD9832F37}" type="slidenum">
              <a:rPr lang="en-US" smtClean="0"/>
              <a:t>11</a:t>
            </a:fld>
            <a:endParaRPr lang="en-US"/>
          </a:p>
        </p:txBody>
      </p:sp>
      <p:sp>
        <p:nvSpPr>
          <p:cNvPr id="9" name="TextBox 8">
            <a:extLst>
              <a:ext uri="{FF2B5EF4-FFF2-40B4-BE49-F238E27FC236}">
                <a16:creationId xmlns:a16="http://schemas.microsoft.com/office/drawing/2014/main" id="{6FC8CA1E-667E-C5F3-44CE-0D75C22F4F9E}"/>
              </a:ext>
            </a:extLst>
          </p:cNvPr>
          <p:cNvSpPr txBox="1"/>
          <p:nvPr/>
        </p:nvSpPr>
        <p:spPr>
          <a:xfrm>
            <a:off x="7328743" y="694190"/>
            <a:ext cx="4909752" cy="2246769"/>
          </a:xfrm>
          <a:prstGeom prst="rect">
            <a:avLst/>
          </a:prstGeom>
          <a:noFill/>
        </p:spPr>
        <p:txBody>
          <a:bodyPr wrap="square" rtlCol="0">
            <a:spAutoFit/>
          </a:bodyPr>
          <a:lstStyle/>
          <a:p>
            <a:r>
              <a:rPr lang="en-US" sz="2000" dirty="0"/>
              <a:t>Where has all the light gone?</a:t>
            </a:r>
          </a:p>
          <a:p>
            <a:r>
              <a:rPr lang="en-US" sz="2000" dirty="0"/>
              <a:t>We wanted to know about the optical power</a:t>
            </a:r>
          </a:p>
          <a:p>
            <a:r>
              <a:rPr lang="en-US" sz="2000" dirty="0"/>
              <a:t>How was it distributed</a:t>
            </a:r>
          </a:p>
          <a:p>
            <a:r>
              <a:rPr lang="en-US" sz="2000" dirty="0"/>
              <a:t>What happened at the OPC unit</a:t>
            </a:r>
          </a:p>
          <a:p>
            <a:r>
              <a:rPr lang="en-US" sz="2000" dirty="0"/>
              <a:t>What about leakage</a:t>
            </a:r>
          </a:p>
          <a:p>
            <a:r>
              <a:rPr lang="en-US" sz="2000" dirty="0"/>
              <a:t>Using a ‘bare’ fiber – you can see with IR the points of interest</a:t>
            </a:r>
          </a:p>
        </p:txBody>
      </p:sp>
      <p:sp>
        <p:nvSpPr>
          <p:cNvPr id="10" name="TextBox 9">
            <a:extLst>
              <a:ext uri="{FF2B5EF4-FFF2-40B4-BE49-F238E27FC236}">
                <a16:creationId xmlns:a16="http://schemas.microsoft.com/office/drawing/2014/main" id="{FDB56D1A-46A8-3779-5594-2694A0DDFF6E}"/>
              </a:ext>
            </a:extLst>
          </p:cNvPr>
          <p:cNvSpPr txBox="1"/>
          <p:nvPr/>
        </p:nvSpPr>
        <p:spPr>
          <a:xfrm>
            <a:off x="3512409" y="2864923"/>
            <a:ext cx="4021662" cy="4247317"/>
          </a:xfrm>
          <a:prstGeom prst="rect">
            <a:avLst/>
          </a:prstGeom>
          <a:noFill/>
        </p:spPr>
        <p:txBody>
          <a:bodyPr wrap="square" rtlCol="0">
            <a:spAutoFit/>
          </a:bodyPr>
          <a:lstStyle/>
          <a:p>
            <a:r>
              <a:rPr lang="en-US" dirty="0"/>
              <a:t>Fiber light is largely contained in the core</a:t>
            </a:r>
          </a:p>
          <a:p>
            <a:r>
              <a:rPr lang="en-US" dirty="0"/>
              <a:t>Some OPA leakage on backend </a:t>
            </a:r>
          </a:p>
          <a:p>
            <a:r>
              <a:rPr lang="en-US" dirty="0"/>
              <a:t>Backscatter at fiber to OPA</a:t>
            </a:r>
          </a:p>
          <a:p>
            <a:endParaRPr lang="en-US" dirty="0"/>
          </a:p>
          <a:p>
            <a:r>
              <a:rPr lang="en-US" dirty="0"/>
              <a:t>Not able to see this is a jacketed fiber </a:t>
            </a:r>
          </a:p>
          <a:p>
            <a:r>
              <a:rPr lang="en-US" dirty="0"/>
              <a:t>But using </a:t>
            </a:r>
            <a:r>
              <a:rPr lang="en-US" dirty="0" err="1"/>
              <a:t>SiPM</a:t>
            </a:r>
            <a:r>
              <a:rPr lang="en-US" dirty="0"/>
              <a:t> or similar device can isolate loss points.</a:t>
            </a:r>
          </a:p>
          <a:p>
            <a:r>
              <a:rPr lang="en-US" dirty="0"/>
              <a:t>Backend is simply due to clear epoxy where GaAs cell is inserted.</a:t>
            </a:r>
          </a:p>
          <a:p>
            <a:r>
              <a:rPr lang="en-US" dirty="0"/>
              <a:t>Jacket type and thickness removes fiber leakage.</a:t>
            </a:r>
          </a:p>
          <a:p>
            <a:r>
              <a:rPr lang="en-US" dirty="0"/>
              <a:t>Connection point requires a slightly thicker jacket.</a:t>
            </a:r>
          </a:p>
          <a:p>
            <a:endParaRPr lang="en-US" dirty="0"/>
          </a:p>
          <a:p>
            <a:endParaRPr lang="en-US" dirty="0"/>
          </a:p>
        </p:txBody>
      </p:sp>
      <p:pic>
        <p:nvPicPr>
          <p:cNvPr id="13" name="Picture 12">
            <a:extLst>
              <a:ext uri="{FF2B5EF4-FFF2-40B4-BE49-F238E27FC236}">
                <a16:creationId xmlns:a16="http://schemas.microsoft.com/office/drawing/2014/main" id="{BD620E40-001B-9B61-3D22-BAC2D5EDA9B5}"/>
              </a:ext>
            </a:extLst>
          </p:cNvPr>
          <p:cNvPicPr>
            <a:picLocks noChangeAspect="1"/>
          </p:cNvPicPr>
          <p:nvPr/>
        </p:nvPicPr>
        <p:blipFill>
          <a:blip r:embed="rId3"/>
          <a:stretch>
            <a:fillRect/>
          </a:stretch>
        </p:blipFill>
        <p:spPr>
          <a:xfrm>
            <a:off x="573318" y="4004485"/>
            <a:ext cx="2725148" cy="2127688"/>
          </a:xfrm>
          <a:prstGeom prst="rect">
            <a:avLst/>
          </a:prstGeom>
        </p:spPr>
      </p:pic>
      <p:sp>
        <p:nvSpPr>
          <p:cNvPr id="14" name="TextBox 13">
            <a:extLst>
              <a:ext uri="{FF2B5EF4-FFF2-40B4-BE49-F238E27FC236}">
                <a16:creationId xmlns:a16="http://schemas.microsoft.com/office/drawing/2014/main" id="{0F616487-4473-DE68-9482-06A80FBA84EC}"/>
              </a:ext>
            </a:extLst>
          </p:cNvPr>
          <p:cNvSpPr txBox="1"/>
          <p:nvPr/>
        </p:nvSpPr>
        <p:spPr>
          <a:xfrm>
            <a:off x="177487" y="1247171"/>
            <a:ext cx="6807826" cy="1200329"/>
          </a:xfrm>
          <a:prstGeom prst="rect">
            <a:avLst/>
          </a:prstGeom>
          <a:solidFill>
            <a:schemeClr val="accent5">
              <a:lumMod val="40000"/>
              <a:lumOff val="60000"/>
            </a:schemeClr>
          </a:solidFill>
        </p:spPr>
        <p:txBody>
          <a:bodyPr wrap="none" rtlCol="0">
            <a:spAutoFit/>
          </a:bodyPr>
          <a:lstStyle/>
          <a:p>
            <a:r>
              <a:rPr lang="en-US" sz="2400" b="1" dirty="0"/>
              <a:t>Fiber down select completed</a:t>
            </a:r>
          </a:p>
          <a:p>
            <a:r>
              <a:rPr lang="en-US" sz="2400" dirty="0"/>
              <a:t>Good understanding of principles at work for </a:t>
            </a:r>
            <a:r>
              <a:rPr lang="en-US" sz="2400" dirty="0" err="1"/>
              <a:t>PoF</a:t>
            </a:r>
            <a:r>
              <a:rPr lang="en-US" sz="2400" dirty="0"/>
              <a:t> use</a:t>
            </a:r>
          </a:p>
          <a:p>
            <a:r>
              <a:rPr lang="en-US" sz="2400" dirty="0"/>
              <a:t>Placing large bulk orders to distribute to test teams</a:t>
            </a:r>
            <a:endParaRPr lang="en-US" dirty="0"/>
          </a:p>
        </p:txBody>
      </p:sp>
    </p:spTree>
    <p:extLst>
      <p:ext uri="{BB962C8B-B14F-4D97-AF65-F5344CB8AC3E}">
        <p14:creationId xmlns:p14="http://schemas.microsoft.com/office/powerpoint/2010/main" val="3880290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BE203-67D0-90B2-EAC0-168BC5F28C5B}"/>
              </a:ext>
            </a:extLst>
          </p:cNvPr>
          <p:cNvSpPr>
            <a:spLocks noGrp="1"/>
          </p:cNvSpPr>
          <p:nvPr>
            <p:ph type="title"/>
          </p:nvPr>
        </p:nvSpPr>
        <p:spPr>
          <a:xfrm>
            <a:off x="418070" y="0"/>
            <a:ext cx="11254946" cy="1325563"/>
          </a:xfrm>
        </p:spPr>
        <p:txBody>
          <a:bodyPr/>
          <a:lstStyle/>
          <a:p>
            <a:pPr algn="ctr"/>
            <a:r>
              <a:rPr lang="en-US" dirty="0"/>
              <a:t>SDSM Team – Testing fibers, connectors, lasers</a:t>
            </a:r>
            <a:br>
              <a:rPr lang="en-US" dirty="0"/>
            </a:br>
            <a:r>
              <a:rPr lang="en-US" sz="3000" dirty="0"/>
              <a:t>Installation and long-term viability minded </a:t>
            </a:r>
          </a:p>
        </p:txBody>
      </p:sp>
      <p:sp>
        <p:nvSpPr>
          <p:cNvPr id="3" name="Date Placeholder 2">
            <a:extLst>
              <a:ext uri="{FF2B5EF4-FFF2-40B4-BE49-F238E27FC236}">
                <a16:creationId xmlns:a16="http://schemas.microsoft.com/office/drawing/2014/main" id="{D80387D8-A330-D446-1532-DEDA39FD57E1}"/>
              </a:ext>
            </a:extLst>
          </p:cNvPr>
          <p:cNvSpPr>
            <a:spLocks noGrp="1"/>
          </p:cNvSpPr>
          <p:nvPr>
            <p:ph type="dt" sz="half" idx="10"/>
          </p:nvPr>
        </p:nvSpPr>
        <p:spPr/>
        <p:txBody>
          <a:bodyPr/>
          <a:lstStyle/>
          <a:p>
            <a:fld id="{CC9577A0-2A63-452E-88F0-60C33172C94A}" type="datetime1">
              <a:rPr lang="en-US" smtClean="0"/>
              <a:t>9/5/2022</a:t>
            </a:fld>
            <a:endParaRPr lang="en-US"/>
          </a:p>
        </p:txBody>
      </p:sp>
      <p:sp>
        <p:nvSpPr>
          <p:cNvPr id="4" name="Footer Placeholder 3">
            <a:extLst>
              <a:ext uri="{FF2B5EF4-FFF2-40B4-BE49-F238E27FC236}">
                <a16:creationId xmlns:a16="http://schemas.microsoft.com/office/drawing/2014/main" id="{443D7EBD-270B-7C4B-A3DB-1AF03DE6B277}"/>
              </a:ext>
            </a:extLst>
          </p:cNvPr>
          <p:cNvSpPr>
            <a:spLocks noGrp="1"/>
          </p:cNvSpPr>
          <p:nvPr>
            <p:ph type="ftr" sz="quarter" idx="11"/>
          </p:nvPr>
        </p:nvSpPr>
        <p:spPr/>
        <p:txBody>
          <a:bodyPr/>
          <a:lstStyle/>
          <a:p>
            <a:r>
              <a:rPr lang="es-ES"/>
              <a:t>W. Pellico, VD PD PoF 2022</a:t>
            </a:r>
            <a:endParaRPr lang="en-US"/>
          </a:p>
        </p:txBody>
      </p:sp>
      <p:sp>
        <p:nvSpPr>
          <p:cNvPr id="5" name="Slide Number Placeholder 4">
            <a:extLst>
              <a:ext uri="{FF2B5EF4-FFF2-40B4-BE49-F238E27FC236}">
                <a16:creationId xmlns:a16="http://schemas.microsoft.com/office/drawing/2014/main" id="{01691DFE-31DD-EE05-F7DB-6976F19686DF}"/>
              </a:ext>
            </a:extLst>
          </p:cNvPr>
          <p:cNvSpPr>
            <a:spLocks noGrp="1"/>
          </p:cNvSpPr>
          <p:nvPr>
            <p:ph type="sldNum" sz="quarter" idx="12"/>
          </p:nvPr>
        </p:nvSpPr>
        <p:spPr/>
        <p:txBody>
          <a:bodyPr/>
          <a:lstStyle/>
          <a:p>
            <a:fld id="{E9F25B83-39CE-004C-9B34-2F2DD9832F37}" type="slidenum">
              <a:rPr lang="en-US" smtClean="0"/>
              <a:t>12</a:t>
            </a:fld>
            <a:endParaRPr lang="en-US"/>
          </a:p>
        </p:txBody>
      </p:sp>
      <p:pic>
        <p:nvPicPr>
          <p:cNvPr id="7" name="Picture 6">
            <a:extLst>
              <a:ext uri="{FF2B5EF4-FFF2-40B4-BE49-F238E27FC236}">
                <a16:creationId xmlns:a16="http://schemas.microsoft.com/office/drawing/2014/main" id="{D54CF3E4-DD9D-D36F-388A-F0CE98AAB7FB}"/>
              </a:ext>
            </a:extLst>
          </p:cNvPr>
          <p:cNvPicPr>
            <a:picLocks noChangeAspect="1"/>
          </p:cNvPicPr>
          <p:nvPr/>
        </p:nvPicPr>
        <p:blipFill>
          <a:blip r:embed="rId2"/>
          <a:stretch>
            <a:fillRect/>
          </a:stretch>
        </p:blipFill>
        <p:spPr>
          <a:xfrm>
            <a:off x="4965125" y="2042984"/>
            <a:ext cx="7152975" cy="4181606"/>
          </a:xfrm>
          <a:prstGeom prst="rect">
            <a:avLst/>
          </a:prstGeom>
        </p:spPr>
      </p:pic>
      <p:pic>
        <p:nvPicPr>
          <p:cNvPr id="9" name="Picture 8">
            <a:extLst>
              <a:ext uri="{FF2B5EF4-FFF2-40B4-BE49-F238E27FC236}">
                <a16:creationId xmlns:a16="http://schemas.microsoft.com/office/drawing/2014/main" id="{067D05E8-9EF9-74B6-65E4-76D4AF44827B}"/>
              </a:ext>
            </a:extLst>
          </p:cNvPr>
          <p:cNvPicPr>
            <a:picLocks noChangeAspect="1"/>
          </p:cNvPicPr>
          <p:nvPr/>
        </p:nvPicPr>
        <p:blipFill>
          <a:blip r:embed="rId3"/>
          <a:stretch>
            <a:fillRect/>
          </a:stretch>
        </p:blipFill>
        <p:spPr>
          <a:xfrm>
            <a:off x="269785" y="4174224"/>
            <a:ext cx="4843621" cy="2182126"/>
          </a:xfrm>
          <a:prstGeom prst="rect">
            <a:avLst/>
          </a:prstGeom>
        </p:spPr>
      </p:pic>
      <p:pic>
        <p:nvPicPr>
          <p:cNvPr id="11" name="Picture 10">
            <a:extLst>
              <a:ext uri="{FF2B5EF4-FFF2-40B4-BE49-F238E27FC236}">
                <a16:creationId xmlns:a16="http://schemas.microsoft.com/office/drawing/2014/main" id="{40924369-BD85-5C3D-E96A-4E836EE13EAF}"/>
              </a:ext>
            </a:extLst>
          </p:cNvPr>
          <p:cNvPicPr>
            <a:picLocks noChangeAspect="1"/>
          </p:cNvPicPr>
          <p:nvPr/>
        </p:nvPicPr>
        <p:blipFill>
          <a:blip r:embed="rId4"/>
          <a:stretch>
            <a:fillRect/>
          </a:stretch>
        </p:blipFill>
        <p:spPr>
          <a:xfrm>
            <a:off x="199981" y="1256702"/>
            <a:ext cx="4843621" cy="2877086"/>
          </a:xfrm>
          <a:prstGeom prst="rect">
            <a:avLst/>
          </a:prstGeom>
        </p:spPr>
      </p:pic>
    </p:spTree>
    <p:extLst>
      <p:ext uri="{BB962C8B-B14F-4D97-AF65-F5344CB8AC3E}">
        <p14:creationId xmlns:p14="http://schemas.microsoft.com/office/powerpoint/2010/main" val="564762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1">
            <a:extLst>
              <a:ext uri="{FF2B5EF4-FFF2-40B4-BE49-F238E27FC236}">
                <a16:creationId xmlns:a16="http://schemas.microsoft.com/office/drawing/2014/main" id="{F1CD846D-ECE8-ED46-A018-6ACAB1F64F5B}"/>
              </a:ext>
            </a:extLst>
          </p:cNvPr>
          <p:cNvSpPr txBox="1">
            <a:spLocks/>
          </p:cNvSpPr>
          <p:nvPr/>
        </p:nvSpPr>
        <p:spPr>
          <a:xfrm>
            <a:off x="6260349" y="1210722"/>
            <a:ext cx="5410021" cy="5491414"/>
          </a:xfrm>
          <a:prstGeom prst="rect">
            <a:avLst/>
          </a:prstGeom>
        </p:spPr>
        <p:txBody>
          <a:bodyPr vert="horz" lIns="91440" tIns="45720" rIns="91440" bIns="45720" rtlCol="0">
            <a:noAutofit/>
          </a:bodyPr>
          <a:lstStyle>
            <a:lvl1pPr marL="228600" indent="-228600" algn="l" defTabSz="914400" rtl="0" eaLnBrk="1" latinLnBrk="0" hangingPunct="1">
              <a:lnSpc>
                <a:spcPts val="24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ts val="24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ts val="24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ts val="24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ts val="24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2900">
              <a:lnSpc>
                <a:spcPct val="100000"/>
              </a:lnSpc>
              <a:spcAft>
                <a:spcPts val="1400"/>
              </a:spcAft>
              <a:buClrTx/>
            </a:pPr>
            <a:r>
              <a:rPr lang="en-US" b="1" dirty="0">
                <a:solidFill>
                  <a:prstClr val="black"/>
                </a:solidFill>
                <a:latin typeface="Arial" panose="020B0604020202020204" pitchFamily="34" charset="0"/>
                <a:cs typeface="Arial" panose="020B0604020202020204" pitchFamily="34" charset="0"/>
              </a:rPr>
              <a:t>Aspects expected to be improved</a:t>
            </a:r>
            <a:endParaRPr lang="en-US" sz="2200" b="1" dirty="0">
              <a:solidFill>
                <a:prstClr val="black"/>
              </a:solidFill>
              <a:latin typeface="Arial" panose="020B0604020202020204" pitchFamily="34" charset="0"/>
              <a:cs typeface="Arial" panose="020B0604020202020204" pitchFamily="34" charset="0"/>
            </a:endParaRPr>
          </a:p>
          <a:p>
            <a:pPr marL="530352" indent="-342900">
              <a:lnSpc>
                <a:spcPct val="100000"/>
              </a:lnSpc>
              <a:spcAft>
                <a:spcPts val="1400"/>
              </a:spcAft>
              <a:buClrTx/>
            </a:pPr>
            <a:r>
              <a:rPr lang="en-US" sz="2200" dirty="0">
                <a:solidFill>
                  <a:prstClr val="black"/>
                </a:solidFill>
                <a:latin typeface="Arial" panose="020B0604020202020204" pitchFamily="34" charset="0"/>
                <a:cs typeface="Arial" panose="020B0604020202020204" pitchFamily="34" charset="0"/>
              </a:rPr>
              <a:t>Low R</a:t>
            </a:r>
            <a:r>
              <a:rPr lang="en-US" sz="2200" baseline="-25000" dirty="0">
                <a:solidFill>
                  <a:prstClr val="black"/>
                </a:solidFill>
                <a:latin typeface="Arial" panose="020B0604020202020204" pitchFamily="34" charset="0"/>
                <a:cs typeface="Arial" panose="020B0604020202020204" pitchFamily="34" charset="0"/>
              </a:rPr>
              <a:t>S</a:t>
            </a:r>
            <a:r>
              <a:rPr lang="en-US" sz="2200" dirty="0">
                <a:solidFill>
                  <a:prstClr val="black"/>
                </a:solidFill>
                <a:latin typeface="Arial" panose="020B0604020202020204" pitchFamily="34" charset="0"/>
                <a:cs typeface="Arial" panose="020B0604020202020204" pitchFamily="34" charset="0"/>
              </a:rPr>
              <a:t> enabled by thick, n+-</a:t>
            </a:r>
            <a:r>
              <a:rPr lang="en-US" sz="2200" dirty="0" err="1">
                <a:solidFill>
                  <a:prstClr val="black"/>
                </a:solidFill>
                <a:latin typeface="Arial" panose="020B0604020202020204" pitchFamily="34" charset="0"/>
                <a:cs typeface="Arial" panose="020B0604020202020204" pitchFamily="34" charset="0"/>
              </a:rPr>
              <a:t>InGaP</a:t>
            </a:r>
            <a:endParaRPr lang="en-US" sz="2200" baseline="-25000" dirty="0">
              <a:solidFill>
                <a:prstClr val="black"/>
              </a:solidFill>
              <a:latin typeface="Arial" panose="020B0604020202020204" pitchFamily="34" charset="0"/>
              <a:cs typeface="Arial" panose="020B0604020202020204" pitchFamily="34" charset="0"/>
            </a:endParaRPr>
          </a:p>
          <a:p>
            <a:pPr marL="804672" indent="-342900">
              <a:lnSpc>
                <a:spcPct val="100000"/>
              </a:lnSpc>
              <a:spcAft>
                <a:spcPts val="1400"/>
              </a:spcAft>
              <a:buClrTx/>
            </a:pPr>
            <a:r>
              <a:rPr lang="en-US" sz="2000" dirty="0">
                <a:solidFill>
                  <a:prstClr val="black"/>
                </a:solidFill>
                <a:latin typeface="Arial" panose="020B0604020202020204" pitchFamily="34" charset="0"/>
                <a:cs typeface="Arial" panose="020B0604020202020204" pitchFamily="34" charset="0"/>
              </a:rPr>
              <a:t>Suppressed majority carrier blocking</a:t>
            </a:r>
          </a:p>
          <a:p>
            <a:pPr marL="804672" indent="-342900">
              <a:lnSpc>
                <a:spcPct val="100000"/>
              </a:lnSpc>
              <a:spcAft>
                <a:spcPts val="1400"/>
              </a:spcAft>
              <a:buClrTx/>
            </a:pPr>
            <a:endParaRPr lang="en-US" sz="2000" dirty="0">
              <a:solidFill>
                <a:prstClr val="black"/>
              </a:solidFill>
              <a:latin typeface="Arial" panose="020B0604020202020204" pitchFamily="34" charset="0"/>
              <a:cs typeface="Arial" panose="020B0604020202020204" pitchFamily="34" charset="0"/>
            </a:endParaRPr>
          </a:p>
          <a:p>
            <a:pPr marL="804672" indent="-342900">
              <a:lnSpc>
                <a:spcPct val="100000"/>
              </a:lnSpc>
              <a:spcAft>
                <a:spcPts val="1400"/>
              </a:spcAft>
              <a:buClrTx/>
            </a:pPr>
            <a:endParaRPr lang="en-US" sz="2000" dirty="0">
              <a:solidFill>
                <a:prstClr val="black"/>
              </a:solidFill>
              <a:latin typeface="Arial" panose="020B0604020202020204" pitchFamily="34" charset="0"/>
              <a:cs typeface="Arial" panose="020B0604020202020204" pitchFamily="34" charset="0"/>
            </a:endParaRPr>
          </a:p>
          <a:p>
            <a:pPr marL="804672" indent="-342900">
              <a:lnSpc>
                <a:spcPct val="100000"/>
              </a:lnSpc>
              <a:spcAft>
                <a:spcPts val="1400"/>
              </a:spcAft>
              <a:buClrTx/>
            </a:pPr>
            <a:endParaRPr lang="en-US" sz="2000" dirty="0">
              <a:solidFill>
                <a:prstClr val="black"/>
              </a:solidFill>
              <a:latin typeface="Arial" panose="020B0604020202020204" pitchFamily="34" charset="0"/>
              <a:cs typeface="Arial" panose="020B0604020202020204" pitchFamily="34" charset="0"/>
            </a:endParaRPr>
          </a:p>
          <a:p>
            <a:pPr marL="804672" indent="-342900">
              <a:lnSpc>
                <a:spcPct val="100000"/>
              </a:lnSpc>
              <a:spcAft>
                <a:spcPts val="1400"/>
              </a:spcAft>
              <a:buClrTx/>
            </a:pPr>
            <a:endParaRPr lang="en-US" sz="2000" dirty="0">
              <a:solidFill>
                <a:prstClr val="black"/>
              </a:solidFill>
              <a:latin typeface="Arial" panose="020B0604020202020204" pitchFamily="34" charset="0"/>
              <a:cs typeface="Arial" panose="020B0604020202020204" pitchFamily="34" charset="0"/>
            </a:endParaRPr>
          </a:p>
          <a:p>
            <a:pPr marL="461772" indent="0">
              <a:lnSpc>
                <a:spcPct val="100000"/>
              </a:lnSpc>
              <a:spcAft>
                <a:spcPts val="1400"/>
              </a:spcAft>
              <a:buClrTx/>
              <a:buNone/>
            </a:pPr>
            <a:endParaRPr lang="en-US" sz="2000" dirty="0">
              <a:solidFill>
                <a:prstClr val="black"/>
              </a:solidFill>
              <a:latin typeface="Arial" panose="020B0604020202020204" pitchFamily="34" charset="0"/>
              <a:cs typeface="Arial" panose="020B0604020202020204" pitchFamily="34" charset="0"/>
            </a:endParaRPr>
          </a:p>
          <a:p>
            <a:pPr marL="461772" indent="0">
              <a:lnSpc>
                <a:spcPct val="100000"/>
              </a:lnSpc>
              <a:spcAft>
                <a:spcPts val="1400"/>
              </a:spcAft>
              <a:buClrTx/>
              <a:buNone/>
            </a:pPr>
            <a:endParaRPr lang="en-US" sz="2000" dirty="0">
              <a:solidFill>
                <a:prstClr val="black"/>
              </a:solidFill>
              <a:latin typeface="Arial" panose="020B0604020202020204" pitchFamily="34" charset="0"/>
              <a:cs typeface="Arial" panose="020B0604020202020204" pitchFamily="34" charset="0"/>
            </a:endParaRPr>
          </a:p>
          <a:p>
            <a:pPr marL="804672" indent="-342900">
              <a:lnSpc>
                <a:spcPct val="100000"/>
              </a:lnSpc>
              <a:spcAft>
                <a:spcPts val="1400"/>
              </a:spcAft>
              <a:buClrTx/>
            </a:pPr>
            <a:r>
              <a:rPr lang="en-US" sz="2000" dirty="0">
                <a:solidFill>
                  <a:prstClr val="black"/>
                </a:solidFill>
                <a:latin typeface="Arial" panose="020B0604020202020204" pitchFamily="34" charset="0"/>
                <a:cs typeface="Arial" panose="020B0604020202020204" pitchFamily="34" charset="0"/>
              </a:rPr>
              <a:t>Low </a:t>
            </a:r>
            <a:r>
              <a:rPr lang="en-US" sz="2000" dirty="0" err="1">
                <a:solidFill>
                  <a:prstClr val="black"/>
                </a:solidFill>
                <a:latin typeface="Arial" panose="020B0604020202020204" pitchFamily="34" charset="0"/>
                <a:cs typeface="Arial" panose="020B0604020202020204" pitchFamily="34" charset="0"/>
              </a:rPr>
              <a:t>R</a:t>
            </a:r>
            <a:r>
              <a:rPr lang="en-US" sz="2000" baseline="-25000" dirty="0" err="1">
                <a:solidFill>
                  <a:prstClr val="black"/>
                </a:solidFill>
                <a:latin typeface="Arial" panose="020B0604020202020204" pitchFamily="34" charset="0"/>
                <a:cs typeface="Arial" panose="020B0604020202020204" pitchFamily="34" charset="0"/>
              </a:rPr>
              <a:t>sheet</a:t>
            </a:r>
            <a:r>
              <a:rPr lang="en-US" sz="2000" dirty="0">
                <a:solidFill>
                  <a:prstClr val="black"/>
                </a:solidFill>
                <a:latin typeface="Arial" panose="020B0604020202020204" pitchFamily="34" charset="0"/>
                <a:cs typeface="Arial" panose="020B0604020202020204" pitchFamily="34" charset="0"/>
              </a:rPr>
              <a:t> (33-35 ohm/sq)</a:t>
            </a:r>
          </a:p>
          <a:p>
            <a:pPr marL="530352" indent="-342900">
              <a:lnSpc>
                <a:spcPct val="100000"/>
              </a:lnSpc>
              <a:spcAft>
                <a:spcPts val="1400"/>
              </a:spcAft>
            </a:pPr>
            <a:r>
              <a:rPr lang="en-US" sz="2200" dirty="0">
                <a:solidFill>
                  <a:prstClr val="black"/>
                </a:solidFill>
                <a:latin typeface="Arial" panose="020B0604020202020204" pitchFamily="34" charset="0"/>
                <a:cs typeface="Arial" panose="020B0604020202020204" pitchFamily="34" charset="0"/>
              </a:rPr>
              <a:t>EQE enhancement by DLARC</a:t>
            </a:r>
            <a:endParaRPr lang="en-US" sz="2200" baseline="-25000" dirty="0">
              <a:solidFill>
                <a:prstClr val="black"/>
              </a:solidFill>
              <a:latin typeface="Arial" panose="020B0604020202020204" pitchFamily="34" charset="0"/>
              <a:cs typeface="Arial" panose="020B0604020202020204" pitchFamily="34" charset="0"/>
            </a:endParaRPr>
          </a:p>
          <a:p>
            <a:pPr marL="685800" indent="-342900">
              <a:lnSpc>
                <a:spcPct val="100000"/>
              </a:lnSpc>
              <a:spcAft>
                <a:spcPts val="1400"/>
              </a:spcAft>
            </a:pPr>
            <a:endParaRPr lang="en-US" sz="2000" dirty="0">
              <a:solidFill>
                <a:prstClr val="black"/>
              </a:solidFill>
              <a:latin typeface="Arial" panose="020B0604020202020204" pitchFamily="34" charset="0"/>
              <a:cs typeface="Arial" panose="020B0604020202020204" pitchFamily="34" charset="0"/>
            </a:endParaRPr>
          </a:p>
        </p:txBody>
      </p:sp>
      <p:pic>
        <p:nvPicPr>
          <p:cNvPr id="51" name="Picture 50" descr="Chart&#10;&#10;Description automatically generated">
            <a:extLst>
              <a:ext uri="{FF2B5EF4-FFF2-40B4-BE49-F238E27FC236}">
                <a16:creationId xmlns:a16="http://schemas.microsoft.com/office/drawing/2014/main" id="{F617D030-02A6-B442-823A-272DAF26F61C}"/>
              </a:ext>
            </a:extLst>
          </p:cNvPr>
          <p:cNvPicPr>
            <a:picLocks noChangeAspect="1"/>
          </p:cNvPicPr>
          <p:nvPr/>
        </p:nvPicPr>
        <p:blipFill>
          <a:blip r:embed="rId2"/>
          <a:stretch>
            <a:fillRect/>
          </a:stretch>
        </p:blipFill>
        <p:spPr>
          <a:xfrm>
            <a:off x="7019094" y="2858669"/>
            <a:ext cx="3969772" cy="2656486"/>
          </a:xfrm>
          <a:prstGeom prst="rect">
            <a:avLst/>
          </a:prstGeom>
        </p:spPr>
      </p:pic>
      <p:sp>
        <p:nvSpPr>
          <p:cNvPr id="4" name="TextBox 3">
            <a:extLst>
              <a:ext uri="{FF2B5EF4-FFF2-40B4-BE49-F238E27FC236}">
                <a16:creationId xmlns:a16="http://schemas.microsoft.com/office/drawing/2014/main" id="{FF2A7C06-DFD0-434B-9CFC-2CE51355A858}"/>
              </a:ext>
            </a:extLst>
          </p:cNvPr>
          <p:cNvSpPr txBox="1"/>
          <p:nvPr/>
        </p:nvSpPr>
        <p:spPr>
          <a:xfrm>
            <a:off x="316003" y="237530"/>
            <a:ext cx="11225207"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UIUC New LPC Design to Lower Series Resistance (R</a:t>
            </a:r>
            <a:r>
              <a:rPr lang="en-US" sz="3200" b="1" baseline="-25000" dirty="0">
                <a:latin typeface="Arial" panose="020B0604020202020204" pitchFamily="34" charset="0"/>
                <a:cs typeface="Arial" panose="020B0604020202020204" pitchFamily="34" charset="0"/>
              </a:rPr>
              <a:t>S</a:t>
            </a:r>
            <a:r>
              <a:rPr lang="en-US" sz="3200" b="1"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99F2B89A-419E-FA46-B17A-920AD091E08F}"/>
              </a:ext>
            </a:extLst>
          </p:cNvPr>
          <p:cNvSpPr txBox="1"/>
          <p:nvPr/>
        </p:nvSpPr>
        <p:spPr>
          <a:xfrm>
            <a:off x="519016" y="1208154"/>
            <a:ext cx="1947334" cy="461665"/>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Design</a:t>
            </a:r>
          </a:p>
        </p:txBody>
      </p:sp>
      <p:grpSp>
        <p:nvGrpSpPr>
          <p:cNvPr id="21" name="Group 20">
            <a:extLst>
              <a:ext uri="{FF2B5EF4-FFF2-40B4-BE49-F238E27FC236}">
                <a16:creationId xmlns:a16="http://schemas.microsoft.com/office/drawing/2014/main" id="{C4A4EC08-5950-CF43-AA5F-FBE43C704C53}"/>
              </a:ext>
            </a:extLst>
          </p:cNvPr>
          <p:cNvGrpSpPr/>
          <p:nvPr/>
        </p:nvGrpSpPr>
        <p:grpSpPr>
          <a:xfrm>
            <a:off x="3485961" y="2271446"/>
            <a:ext cx="2484094" cy="3920912"/>
            <a:chOff x="2894291" y="1516695"/>
            <a:chExt cx="2484094" cy="3920912"/>
          </a:xfrm>
        </p:grpSpPr>
        <p:sp>
          <p:nvSpPr>
            <p:cNvPr id="10" name="Rectangle 9">
              <a:extLst>
                <a:ext uri="{FF2B5EF4-FFF2-40B4-BE49-F238E27FC236}">
                  <a16:creationId xmlns:a16="http://schemas.microsoft.com/office/drawing/2014/main" id="{09BA09E6-0C43-3648-A1A0-4467C9912C25}"/>
                </a:ext>
              </a:extLst>
            </p:cNvPr>
            <p:cNvSpPr/>
            <p:nvPr/>
          </p:nvSpPr>
          <p:spPr>
            <a:xfrm>
              <a:off x="2894291" y="4623791"/>
              <a:ext cx="2478286" cy="411480"/>
            </a:xfrm>
            <a:prstGeom prst="rect">
              <a:avLst/>
            </a:prstGeom>
            <a:noFill/>
            <a:ln w="28575" cap="flat" cmpd="sng" algn="ctr">
              <a:solidFill>
                <a:srgbClr val="000000"/>
              </a:solidFill>
              <a:prstDash val="solid"/>
            </a:ln>
            <a:effectLst/>
          </p:spPr>
          <p:txBody>
            <a:bodyPr rtlCol="0" anchor="ctr"/>
            <a:lstStyle/>
            <a:p>
              <a:pPr lvl="0" algn="ctr">
                <a:defRPr/>
              </a:pPr>
              <a:r>
                <a:rPr lang="en-US" sz="1200" dirty="0">
                  <a:latin typeface="Arial" panose="020B0604020202020204" pitchFamily="34" charset="0"/>
                  <a:cs typeface="Arial" panose="020B0604020202020204" pitchFamily="34" charset="0"/>
                </a:rPr>
                <a:t>600nm p-GaAs substrate</a:t>
              </a:r>
              <a:endParaRPr lang="en-US" sz="1200" kern="0" dirty="0">
                <a:solidFill>
                  <a:srgbClr val="000000"/>
                </a:solidFill>
                <a:latin typeface="Arial" panose="020B0604020202020204" pitchFamily="34" charset="0"/>
                <a:cs typeface="Arial" panose="020B0604020202020204" pitchFamily="34" charset="0"/>
                <a:sym typeface="Arial"/>
              </a:endParaRPr>
            </a:p>
          </p:txBody>
        </p:sp>
        <p:sp>
          <p:nvSpPr>
            <p:cNvPr id="11" name="Rectangle 10">
              <a:extLst>
                <a:ext uri="{FF2B5EF4-FFF2-40B4-BE49-F238E27FC236}">
                  <a16:creationId xmlns:a16="http://schemas.microsoft.com/office/drawing/2014/main" id="{5A93EE73-EDF4-AD44-B59A-E08C72B63CD9}"/>
                </a:ext>
              </a:extLst>
            </p:cNvPr>
            <p:cNvSpPr/>
            <p:nvPr/>
          </p:nvSpPr>
          <p:spPr>
            <a:xfrm>
              <a:off x="2895598" y="4254858"/>
              <a:ext cx="2475673" cy="365760"/>
            </a:xfrm>
            <a:prstGeom prst="rect">
              <a:avLst/>
            </a:prstGeom>
            <a:noFill/>
            <a:ln w="285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400nm p-GaAs buffer, p=7e18</a:t>
              </a:r>
            </a:p>
          </p:txBody>
        </p:sp>
        <p:sp>
          <p:nvSpPr>
            <p:cNvPr id="12" name="Rectangle 11">
              <a:extLst>
                <a:ext uri="{FF2B5EF4-FFF2-40B4-BE49-F238E27FC236}">
                  <a16:creationId xmlns:a16="http://schemas.microsoft.com/office/drawing/2014/main" id="{408527DA-16DF-4F40-A3D8-C53089C818BC}"/>
                </a:ext>
              </a:extLst>
            </p:cNvPr>
            <p:cNvSpPr/>
            <p:nvPr/>
          </p:nvSpPr>
          <p:spPr>
            <a:xfrm>
              <a:off x="2894292" y="3931899"/>
              <a:ext cx="2478286" cy="320040"/>
            </a:xfrm>
            <a:prstGeom prst="rect">
              <a:avLst/>
            </a:prstGeom>
            <a:noFill/>
            <a:ln w="285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100nm p-GaAs BSF,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p=7e18 </a:t>
              </a:r>
              <a:r>
                <a:rPr kumimoji="0" lang="en-US" sz="1200" b="0" i="0" u="none" strike="noStrike" kern="0" cap="none" spc="0" normalizeH="0" baseline="0" noProof="0" dirty="0">
                  <a:ln>
                    <a:noFill/>
                  </a:ln>
                  <a:solidFill>
                    <a:srgbClr val="000000"/>
                  </a:solidFill>
                  <a:effectLst/>
                  <a:uLnTx/>
                  <a:uFillTx/>
                  <a:latin typeface="Arial"/>
                  <a:ea typeface="+mn-ea"/>
                  <a:cs typeface="+mn-cs"/>
                  <a:sym typeface="Wingdings" pitchFamily="2" charset="2"/>
                </a:rPr>
                <a:t> 1e17</a:t>
              </a:r>
              <a:endParaRPr kumimoji="0" lang="en-US" sz="12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E85F4EC8-6929-F84A-9D71-17FB141D833D}"/>
                </a:ext>
              </a:extLst>
            </p:cNvPr>
            <p:cNvSpPr/>
            <p:nvPr/>
          </p:nvSpPr>
          <p:spPr>
            <a:xfrm>
              <a:off x="2895785" y="2961447"/>
              <a:ext cx="2478286" cy="970705"/>
            </a:xfrm>
            <a:prstGeom prst="rect">
              <a:avLst/>
            </a:prstGeom>
            <a:noFill/>
            <a:ln w="285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2um p-GaAs base, p=1e17</a:t>
              </a:r>
            </a:p>
          </p:txBody>
        </p:sp>
        <p:sp>
          <p:nvSpPr>
            <p:cNvPr id="14" name="Rectangle 13">
              <a:extLst>
                <a:ext uri="{FF2B5EF4-FFF2-40B4-BE49-F238E27FC236}">
                  <a16:creationId xmlns:a16="http://schemas.microsoft.com/office/drawing/2014/main" id="{ED766E75-6487-0C4C-88B1-02F85155E353}"/>
                </a:ext>
              </a:extLst>
            </p:cNvPr>
            <p:cNvSpPr/>
            <p:nvPr/>
          </p:nvSpPr>
          <p:spPr>
            <a:xfrm>
              <a:off x="2897485" y="2687127"/>
              <a:ext cx="2478286" cy="274320"/>
            </a:xfrm>
            <a:prstGeom prst="rect">
              <a:avLst/>
            </a:prstGeom>
            <a:noFill/>
            <a:ln w="285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80nm n-GaAs emitter, n=1e18</a:t>
              </a:r>
            </a:p>
          </p:txBody>
        </p:sp>
        <p:sp>
          <p:nvSpPr>
            <p:cNvPr id="15" name="Rectangle 14">
              <a:extLst>
                <a:ext uri="{FF2B5EF4-FFF2-40B4-BE49-F238E27FC236}">
                  <a16:creationId xmlns:a16="http://schemas.microsoft.com/office/drawing/2014/main" id="{35F93BE5-DED6-4C42-ACF5-59276B98147D}"/>
                </a:ext>
              </a:extLst>
            </p:cNvPr>
            <p:cNvSpPr/>
            <p:nvPr/>
          </p:nvSpPr>
          <p:spPr>
            <a:xfrm>
              <a:off x="2897768" y="2286454"/>
              <a:ext cx="2478286" cy="400295"/>
            </a:xfrm>
            <a:prstGeom prst="rect">
              <a:avLst/>
            </a:prstGeom>
            <a:solidFill>
              <a:schemeClr val="accent2">
                <a:lumMod val="20000"/>
                <a:lumOff val="80000"/>
              </a:schemeClr>
            </a:solidFill>
            <a:ln w="285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500nm n-</a:t>
              </a:r>
              <a:r>
                <a:rPr kumimoji="0" lang="en-US" sz="1200" b="0" i="0" u="none" strike="noStrike" kern="0" cap="none" spc="0" normalizeH="0" baseline="0" noProof="0" dirty="0" err="1">
                  <a:ln>
                    <a:noFill/>
                  </a:ln>
                  <a:solidFill>
                    <a:srgbClr val="000000"/>
                  </a:solidFill>
                  <a:effectLst/>
                  <a:uLnTx/>
                  <a:uFillTx/>
                  <a:latin typeface="Arial"/>
                  <a:ea typeface="+mn-ea"/>
                  <a:cs typeface="+mn-cs"/>
                  <a:sym typeface="Arial"/>
                </a:rPr>
                <a:t>InGaP</a:t>
              </a: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 window, n=8e18</a:t>
              </a:r>
            </a:p>
          </p:txBody>
        </p:sp>
        <p:sp>
          <p:nvSpPr>
            <p:cNvPr id="16" name="Rectangle 15">
              <a:extLst>
                <a:ext uri="{FF2B5EF4-FFF2-40B4-BE49-F238E27FC236}">
                  <a16:creationId xmlns:a16="http://schemas.microsoft.com/office/drawing/2014/main" id="{8D80EA34-0140-1946-A183-BA84852CC23E}"/>
                </a:ext>
              </a:extLst>
            </p:cNvPr>
            <p:cNvSpPr/>
            <p:nvPr/>
          </p:nvSpPr>
          <p:spPr>
            <a:xfrm>
              <a:off x="2895599" y="1924338"/>
              <a:ext cx="629464" cy="357187"/>
            </a:xfrm>
            <a:prstGeom prst="rect">
              <a:avLst/>
            </a:prstGeom>
            <a:noFill/>
            <a:ln w="28575" cap="flat" cmpd="sng" algn="ctr">
              <a:solidFill>
                <a:srgbClr val="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rgbClr val="000000"/>
                  </a:solidFill>
                  <a:effectLst/>
                  <a:uLnTx/>
                  <a:uFillTx/>
                  <a:latin typeface="Arial"/>
                  <a:ea typeface="+mn-ea"/>
                  <a:cs typeface="+mn-cs"/>
                  <a:sym typeface="Arial"/>
                </a:rPr>
                <a:t>n-GaAs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rgbClr val="000000"/>
                  </a:solidFill>
                  <a:effectLst/>
                  <a:uLnTx/>
                  <a:uFillTx/>
                  <a:latin typeface="Arial"/>
                  <a:ea typeface="+mn-ea"/>
                  <a:cs typeface="+mn-cs"/>
                  <a:sym typeface="Arial"/>
                </a:rPr>
                <a:t>contact</a:t>
              </a:r>
            </a:p>
          </p:txBody>
        </p:sp>
        <p:sp>
          <p:nvSpPr>
            <p:cNvPr id="17" name="Rectangle 16">
              <a:extLst>
                <a:ext uri="{FF2B5EF4-FFF2-40B4-BE49-F238E27FC236}">
                  <a16:creationId xmlns:a16="http://schemas.microsoft.com/office/drawing/2014/main" id="{C8224606-106F-F54A-AAFE-CEBFEB47EAA8}"/>
                </a:ext>
              </a:extLst>
            </p:cNvPr>
            <p:cNvSpPr/>
            <p:nvPr/>
          </p:nvSpPr>
          <p:spPr>
            <a:xfrm>
              <a:off x="3527677" y="2080357"/>
              <a:ext cx="1850708" cy="201168"/>
            </a:xfrm>
            <a:prstGeom prst="rect">
              <a:avLst/>
            </a:prstGeom>
            <a:solidFill>
              <a:schemeClr val="accent5">
                <a:lumMod val="60000"/>
                <a:lumOff val="40000"/>
              </a:schemeClr>
            </a:solidFill>
            <a:ln w="285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rgbClr val="000000"/>
                  </a:solidFill>
                  <a:effectLst/>
                  <a:uLnTx/>
                  <a:uFillTx/>
                  <a:latin typeface="Arial"/>
                  <a:ea typeface="+mn-ea"/>
                  <a:cs typeface="+mn-cs"/>
                  <a:sym typeface="Arial"/>
                </a:rPr>
                <a:t>TiO</a:t>
              </a:r>
              <a:r>
                <a:rPr kumimoji="0" lang="en-US" sz="1200" i="0" u="none" strike="noStrike" kern="0" cap="none" spc="0" normalizeH="0" baseline="-25000" noProof="0" dirty="0">
                  <a:ln>
                    <a:noFill/>
                  </a:ln>
                  <a:solidFill>
                    <a:srgbClr val="000000"/>
                  </a:solidFill>
                  <a:effectLst/>
                  <a:uLnTx/>
                  <a:uFillTx/>
                  <a:latin typeface="Arial"/>
                  <a:ea typeface="+mn-ea"/>
                  <a:cs typeface="+mn-cs"/>
                  <a:sym typeface="Arial"/>
                </a:rPr>
                <a:t>2</a:t>
              </a:r>
              <a:r>
                <a:rPr kumimoji="0" lang="en-US" sz="1200" i="0" u="none" strike="noStrike" kern="0" cap="none" spc="0" normalizeH="0" noProof="0" dirty="0">
                  <a:ln>
                    <a:noFill/>
                  </a:ln>
                  <a:solidFill>
                    <a:srgbClr val="000000"/>
                  </a:solidFill>
                  <a:effectLst/>
                  <a:uLnTx/>
                  <a:uFillTx/>
                  <a:latin typeface="Arial"/>
                  <a:ea typeface="+mn-ea"/>
                  <a:cs typeface="+mn-cs"/>
                  <a:sym typeface="Arial"/>
                </a:rPr>
                <a:t>/SiO</a:t>
              </a:r>
              <a:r>
                <a:rPr kumimoji="0" lang="en-US" sz="1200" i="0" u="none" strike="noStrike" kern="0" cap="none" spc="0" normalizeH="0" baseline="-25000" noProof="0" dirty="0">
                  <a:ln>
                    <a:noFill/>
                  </a:ln>
                  <a:solidFill>
                    <a:srgbClr val="000000"/>
                  </a:solidFill>
                  <a:effectLst/>
                  <a:uLnTx/>
                  <a:uFillTx/>
                  <a:latin typeface="Arial"/>
                  <a:ea typeface="+mn-ea"/>
                  <a:cs typeface="+mn-cs"/>
                  <a:sym typeface="Arial"/>
                </a:rPr>
                <a:t>2</a:t>
              </a:r>
              <a:r>
                <a:rPr kumimoji="0" lang="en-US" sz="1200" i="0" u="none" strike="noStrike" kern="0" cap="none" spc="0" normalizeH="0" noProof="0" dirty="0">
                  <a:ln>
                    <a:noFill/>
                  </a:ln>
                  <a:solidFill>
                    <a:srgbClr val="000000"/>
                  </a:solidFill>
                  <a:effectLst/>
                  <a:uLnTx/>
                  <a:uFillTx/>
                  <a:latin typeface="Arial"/>
                  <a:ea typeface="+mn-ea"/>
                  <a:cs typeface="+mn-cs"/>
                  <a:sym typeface="Arial"/>
                </a:rPr>
                <a:t> DLARC</a:t>
              </a:r>
              <a:endParaRPr kumimoji="0" lang="en-US" sz="120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8" name="Rectangle 17">
              <a:extLst>
                <a:ext uri="{FF2B5EF4-FFF2-40B4-BE49-F238E27FC236}">
                  <a16:creationId xmlns:a16="http://schemas.microsoft.com/office/drawing/2014/main" id="{CEFF4822-E353-C64C-BDD1-33B6785F727E}"/>
                </a:ext>
              </a:extLst>
            </p:cNvPr>
            <p:cNvSpPr/>
            <p:nvPr/>
          </p:nvSpPr>
          <p:spPr>
            <a:xfrm>
              <a:off x="2895599" y="1516695"/>
              <a:ext cx="629464" cy="402336"/>
            </a:xfrm>
            <a:prstGeom prst="rect">
              <a:avLst/>
            </a:prstGeom>
            <a:solidFill>
              <a:schemeClr val="accent4">
                <a:lumMod val="60000"/>
                <a:lumOff val="40000"/>
              </a:schemeClr>
            </a:solidFill>
            <a:ln w="285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rgbClr val="000000"/>
                  </a:solidFill>
                  <a:effectLst/>
                  <a:uLnTx/>
                  <a:uFillTx/>
                  <a:latin typeface="Arial"/>
                  <a:ea typeface="+mn-ea"/>
                  <a:cs typeface="+mn-cs"/>
                  <a:sym typeface="Arial"/>
                </a:rPr>
                <a:t>Au/</a:t>
              </a:r>
              <a:r>
                <a:rPr kumimoji="0" lang="en-US" sz="1200" i="0" u="none" strike="noStrike" kern="0" cap="none" spc="0" normalizeH="0" baseline="0" noProof="0" dirty="0" err="1">
                  <a:ln>
                    <a:noFill/>
                  </a:ln>
                  <a:solidFill>
                    <a:srgbClr val="000000"/>
                  </a:solidFill>
                  <a:effectLst/>
                  <a:uLnTx/>
                  <a:uFillTx/>
                  <a:latin typeface="Arial"/>
                  <a:ea typeface="+mn-ea"/>
                  <a:cs typeface="+mn-cs"/>
                  <a:sym typeface="Arial"/>
                </a:rPr>
                <a:t>Ti</a:t>
              </a:r>
              <a:endParaRPr kumimoji="0" lang="en-US" sz="120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9" name="Rectangle 18">
              <a:extLst>
                <a:ext uri="{FF2B5EF4-FFF2-40B4-BE49-F238E27FC236}">
                  <a16:creationId xmlns:a16="http://schemas.microsoft.com/office/drawing/2014/main" id="{A3A7CF86-4324-0B40-99F9-3131F847E465}"/>
                </a:ext>
              </a:extLst>
            </p:cNvPr>
            <p:cNvSpPr/>
            <p:nvPr/>
          </p:nvSpPr>
          <p:spPr>
            <a:xfrm>
              <a:off x="2895597" y="5035271"/>
              <a:ext cx="2475674" cy="402336"/>
            </a:xfrm>
            <a:prstGeom prst="rect">
              <a:avLst/>
            </a:prstGeom>
            <a:solidFill>
              <a:schemeClr val="accent4">
                <a:lumMod val="60000"/>
                <a:lumOff val="40000"/>
              </a:schemeClr>
            </a:solidFill>
            <a:ln w="285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rgbClr val="000000"/>
                  </a:solidFill>
                  <a:effectLst/>
                  <a:uLnTx/>
                  <a:uFillTx/>
                  <a:latin typeface="Arial"/>
                  <a:ea typeface="+mn-ea"/>
                  <a:cs typeface="+mn-cs"/>
                  <a:sym typeface="Arial"/>
                </a:rPr>
                <a:t>Au/Cr</a:t>
              </a:r>
            </a:p>
          </p:txBody>
        </p:sp>
      </p:grpSp>
      <p:sp>
        <p:nvSpPr>
          <p:cNvPr id="23" name="Rectangle 22">
            <a:extLst>
              <a:ext uri="{FF2B5EF4-FFF2-40B4-BE49-F238E27FC236}">
                <a16:creationId xmlns:a16="http://schemas.microsoft.com/office/drawing/2014/main" id="{38B3BE41-DF42-B54B-8DA5-EFE2676B0521}"/>
              </a:ext>
            </a:extLst>
          </p:cNvPr>
          <p:cNvSpPr/>
          <p:nvPr/>
        </p:nvSpPr>
        <p:spPr>
          <a:xfrm>
            <a:off x="526710" y="5433257"/>
            <a:ext cx="2478286" cy="411480"/>
          </a:xfrm>
          <a:prstGeom prst="rect">
            <a:avLst/>
          </a:prstGeom>
          <a:noFill/>
          <a:ln w="28575" cap="flat" cmpd="sng" algn="ctr">
            <a:solidFill>
              <a:srgbClr val="000000"/>
            </a:solidFill>
            <a:prstDash val="solid"/>
          </a:ln>
          <a:effectLst/>
        </p:spPr>
        <p:txBody>
          <a:bodyPr rtlCol="0" anchor="ctr"/>
          <a:lstStyle/>
          <a:p>
            <a:pPr lvl="0" algn="ctr">
              <a:defRPr/>
            </a:pPr>
            <a:r>
              <a:rPr lang="en-US" sz="1200" dirty="0">
                <a:latin typeface="Arial" panose="020B0604020202020204" pitchFamily="34" charset="0"/>
                <a:cs typeface="Arial" panose="020B0604020202020204" pitchFamily="34" charset="0"/>
              </a:rPr>
              <a:t>600nm p-GaAs substrate</a:t>
            </a:r>
            <a:endParaRPr lang="en-US" sz="1200" kern="0" dirty="0">
              <a:solidFill>
                <a:srgbClr val="000000"/>
              </a:solidFill>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B3296463-E815-814E-8D27-A338CCCB112B}"/>
              </a:ext>
            </a:extLst>
          </p:cNvPr>
          <p:cNvSpPr/>
          <p:nvPr/>
        </p:nvSpPr>
        <p:spPr>
          <a:xfrm>
            <a:off x="528930" y="5085785"/>
            <a:ext cx="2475673" cy="347472"/>
          </a:xfrm>
          <a:prstGeom prst="rect">
            <a:avLst/>
          </a:prstGeom>
          <a:noFill/>
          <a:ln w="285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rgbClr val="000000"/>
                </a:solidFill>
                <a:latin typeface="Arial"/>
                <a:sym typeface="Arial"/>
              </a:rPr>
              <a:t>2</a:t>
            </a: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00nm p-GaAs buffer, p=7e18</a:t>
            </a:r>
          </a:p>
        </p:txBody>
      </p:sp>
      <p:sp>
        <p:nvSpPr>
          <p:cNvPr id="25" name="Rectangle 24">
            <a:extLst>
              <a:ext uri="{FF2B5EF4-FFF2-40B4-BE49-F238E27FC236}">
                <a16:creationId xmlns:a16="http://schemas.microsoft.com/office/drawing/2014/main" id="{B10C3455-B109-C442-9C76-77D46A4C71E8}"/>
              </a:ext>
            </a:extLst>
          </p:cNvPr>
          <p:cNvSpPr/>
          <p:nvPr/>
        </p:nvSpPr>
        <p:spPr>
          <a:xfrm>
            <a:off x="526971" y="4815378"/>
            <a:ext cx="2478286" cy="274320"/>
          </a:xfrm>
          <a:prstGeom prst="rect">
            <a:avLst/>
          </a:prstGeom>
          <a:solidFill>
            <a:schemeClr val="accent2">
              <a:lumMod val="20000"/>
              <a:lumOff val="80000"/>
            </a:schemeClr>
          </a:solidFill>
          <a:ln w="285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rgbClr val="000000"/>
                </a:solidFill>
                <a:latin typeface="Arial"/>
                <a:sym typeface="Arial"/>
              </a:rPr>
              <a:t>50</a:t>
            </a: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nm p-</a:t>
            </a:r>
            <a:r>
              <a:rPr kumimoji="0" lang="en-US" sz="1200" b="0" i="0" u="none" strike="noStrike" kern="0" cap="none" spc="0" normalizeH="0" baseline="0" noProof="0" dirty="0" err="1">
                <a:ln>
                  <a:noFill/>
                </a:ln>
                <a:solidFill>
                  <a:srgbClr val="000000"/>
                </a:solidFill>
                <a:effectLst/>
                <a:uLnTx/>
                <a:uFillTx/>
                <a:latin typeface="Arial"/>
                <a:ea typeface="+mn-ea"/>
                <a:cs typeface="+mn-cs"/>
                <a:sym typeface="Arial"/>
              </a:rPr>
              <a:t>InGaP</a:t>
            </a: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 BSF, p=1e18</a:t>
            </a:r>
          </a:p>
        </p:txBody>
      </p:sp>
      <p:sp>
        <p:nvSpPr>
          <p:cNvPr id="26" name="Rectangle 25">
            <a:extLst>
              <a:ext uri="{FF2B5EF4-FFF2-40B4-BE49-F238E27FC236}">
                <a16:creationId xmlns:a16="http://schemas.microsoft.com/office/drawing/2014/main" id="{B992566F-4BBA-7340-A41E-D1DD6C4A67C4}"/>
              </a:ext>
            </a:extLst>
          </p:cNvPr>
          <p:cNvSpPr/>
          <p:nvPr/>
        </p:nvSpPr>
        <p:spPr>
          <a:xfrm>
            <a:off x="526710" y="3568107"/>
            <a:ext cx="2478286" cy="970705"/>
          </a:xfrm>
          <a:prstGeom prst="rect">
            <a:avLst/>
          </a:prstGeom>
          <a:noFill/>
          <a:ln w="285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2um p-GaAs base, p=1e17</a:t>
            </a:r>
          </a:p>
        </p:txBody>
      </p:sp>
      <p:sp>
        <p:nvSpPr>
          <p:cNvPr id="27" name="Rectangle 26">
            <a:extLst>
              <a:ext uri="{FF2B5EF4-FFF2-40B4-BE49-F238E27FC236}">
                <a16:creationId xmlns:a16="http://schemas.microsoft.com/office/drawing/2014/main" id="{FE975941-95B6-1844-96B0-0939E75B729F}"/>
              </a:ext>
            </a:extLst>
          </p:cNvPr>
          <p:cNvSpPr/>
          <p:nvPr/>
        </p:nvSpPr>
        <p:spPr>
          <a:xfrm>
            <a:off x="526710" y="3290867"/>
            <a:ext cx="2478286" cy="274320"/>
          </a:xfrm>
          <a:prstGeom prst="rect">
            <a:avLst/>
          </a:prstGeom>
          <a:noFill/>
          <a:ln w="285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rgbClr val="000000"/>
                </a:solidFill>
                <a:latin typeface="Arial"/>
                <a:sym typeface="Arial"/>
              </a:rPr>
              <a:t>5</a:t>
            </a: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0nm n-GaAs emitter, n=1e18</a:t>
            </a:r>
          </a:p>
        </p:txBody>
      </p:sp>
      <p:sp>
        <p:nvSpPr>
          <p:cNvPr id="28" name="Rectangle 27">
            <a:extLst>
              <a:ext uri="{FF2B5EF4-FFF2-40B4-BE49-F238E27FC236}">
                <a16:creationId xmlns:a16="http://schemas.microsoft.com/office/drawing/2014/main" id="{EDE2BBE6-454B-0D42-BF1F-0679305CC3FE}"/>
              </a:ext>
            </a:extLst>
          </p:cNvPr>
          <p:cNvSpPr/>
          <p:nvPr/>
        </p:nvSpPr>
        <p:spPr>
          <a:xfrm>
            <a:off x="523799" y="3041205"/>
            <a:ext cx="2478286" cy="256032"/>
          </a:xfrm>
          <a:prstGeom prst="rect">
            <a:avLst/>
          </a:prstGeom>
          <a:solidFill>
            <a:schemeClr val="accent6">
              <a:lumMod val="20000"/>
              <a:lumOff val="80000"/>
            </a:schemeClr>
          </a:solidFill>
          <a:ln w="285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rgbClr val="000000"/>
                </a:solidFill>
                <a:latin typeface="Arial"/>
                <a:sym typeface="Arial"/>
              </a:rPr>
              <a:t>2</a:t>
            </a: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0nm n-</a:t>
            </a:r>
            <a:r>
              <a:rPr kumimoji="0" lang="en-US" sz="1200" b="0" i="0" u="none" strike="noStrike" kern="0" cap="none" spc="0" normalizeH="0" baseline="0" noProof="0" dirty="0" err="1">
                <a:ln>
                  <a:noFill/>
                </a:ln>
                <a:solidFill>
                  <a:srgbClr val="000000"/>
                </a:solidFill>
                <a:effectLst/>
                <a:uLnTx/>
                <a:uFillTx/>
                <a:latin typeface="Arial"/>
                <a:ea typeface="+mn-ea"/>
                <a:cs typeface="+mn-cs"/>
                <a:sym typeface="Arial"/>
              </a:rPr>
              <a:t>AlInP</a:t>
            </a: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 window, n=1e18</a:t>
            </a:r>
          </a:p>
        </p:txBody>
      </p:sp>
      <p:sp>
        <p:nvSpPr>
          <p:cNvPr id="29" name="Rectangle 28">
            <a:extLst>
              <a:ext uri="{FF2B5EF4-FFF2-40B4-BE49-F238E27FC236}">
                <a16:creationId xmlns:a16="http://schemas.microsoft.com/office/drawing/2014/main" id="{FB2163BA-2D8C-874A-B26B-7D3F88E1CDD7}"/>
              </a:ext>
            </a:extLst>
          </p:cNvPr>
          <p:cNvSpPr/>
          <p:nvPr/>
        </p:nvSpPr>
        <p:spPr>
          <a:xfrm>
            <a:off x="521630" y="2679089"/>
            <a:ext cx="629464" cy="357187"/>
          </a:xfrm>
          <a:prstGeom prst="rect">
            <a:avLst/>
          </a:prstGeom>
          <a:noFill/>
          <a:ln w="28575" cap="flat" cmpd="sng" algn="ctr">
            <a:solidFill>
              <a:srgbClr val="0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rgbClr val="000000"/>
                </a:solidFill>
                <a:effectLst/>
                <a:uLnTx/>
                <a:uFillTx/>
                <a:latin typeface="Arial"/>
                <a:ea typeface="+mn-ea"/>
                <a:cs typeface="+mn-cs"/>
                <a:sym typeface="Arial"/>
              </a:rPr>
              <a:t>n-GaAs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rgbClr val="000000"/>
                </a:solidFill>
                <a:effectLst/>
                <a:uLnTx/>
                <a:uFillTx/>
                <a:latin typeface="Arial"/>
                <a:ea typeface="+mn-ea"/>
                <a:cs typeface="+mn-cs"/>
                <a:sym typeface="Arial"/>
              </a:rPr>
              <a:t>contact</a:t>
            </a:r>
          </a:p>
        </p:txBody>
      </p:sp>
      <p:sp>
        <p:nvSpPr>
          <p:cNvPr id="31" name="Rectangle 30">
            <a:extLst>
              <a:ext uri="{FF2B5EF4-FFF2-40B4-BE49-F238E27FC236}">
                <a16:creationId xmlns:a16="http://schemas.microsoft.com/office/drawing/2014/main" id="{D5EA1DE7-D984-7443-A7EC-EB638B590FCA}"/>
              </a:ext>
            </a:extLst>
          </p:cNvPr>
          <p:cNvSpPr/>
          <p:nvPr/>
        </p:nvSpPr>
        <p:spPr>
          <a:xfrm>
            <a:off x="519016" y="2343544"/>
            <a:ext cx="629464" cy="338328"/>
          </a:xfrm>
          <a:prstGeom prst="rect">
            <a:avLst/>
          </a:prstGeom>
          <a:solidFill>
            <a:schemeClr val="accent4">
              <a:lumMod val="60000"/>
              <a:lumOff val="40000"/>
            </a:schemeClr>
          </a:solidFill>
          <a:ln w="285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rgbClr val="000000"/>
                </a:solidFill>
                <a:effectLst/>
                <a:uLnTx/>
                <a:uFillTx/>
                <a:latin typeface="Arial"/>
                <a:ea typeface="+mn-ea"/>
                <a:cs typeface="+mn-cs"/>
                <a:sym typeface="Arial"/>
              </a:rPr>
              <a:t>Au/</a:t>
            </a:r>
            <a:r>
              <a:rPr kumimoji="0" lang="en-US" sz="1200" i="0" u="none" strike="noStrike" kern="0" cap="none" spc="0" normalizeH="0" baseline="0" noProof="0" dirty="0" err="1">
                <a:ln>
                  <a:noFill/>
                </a:ln>
                <a:solidFill>
                  <a:srgbClr val="000000"/>
                </a:solidFill>
                <a:effectLst/>
                <a:uLnTx/>
                <a:uFillTx/>
                <a:latin typeface="Arial"/>
                <a:ea typeface="+mn-ea"/>
                <a:cs typeface="+mn-cs"/>
                <a:sym typeface="Arial"/>
              </a:rPr>
              <a:t>Ti</a:t>
            </a:r>
            <a:endParaRPr kumimoji="0" lang="en-US" sz="120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32" name="Rectangle 31">
            <a:extLst>
              <a:ext uri="{FF2B5EF4-FFF2-40B4-BE49-F238E27FC236}">
                <a16:creationId xmlns:a16="http://schemas.microsoft.com/office/drawing/2014/main" id="{89FEEB93-7B68-504B-A239-40A194FA9D08}"/>
              </a:ext>
            </a:extLst>
          </p:cNvPr>
          <p:cNvSpPr/>
          <p:nvPr/>
        </p:nvSpPr>
        <p:spPr>
          <a:xfrm>
            <a:off x="526411" y="5844737"/>
            <a:ext cx="2475674" cy="338328"/>
          </a:xfrm>
          <a:prstGeom prst="rect">
            <a:avLst/>
          </a:prstGeom>
          <a:solidFill>
            <a:schemeClr val="accent4">
              <a:lumMod val="60000"/>
              <a:lumOff val="40000"/>
            </a:schemeClr>
          </a:solidFill>
          <a:ln w="285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rgbClr val="000000"/>
                </a:solidFill>
                <a:effectLst/>
                <a:uLnTx/>
                <a:uFillTx/>
                <a:latin typeface="Arial"/>
                <a:ea typeface="+mn-ea"/>
                <a:cs typeface="+mn-cs"/>
                <a:sym typeface="Arial"/>
              </a:rPr>
              <a:t>Au/Cr</a:t>
            </a:r>
          </a:p>
        </p:txBody>
      </p:sp>
      <p:sp>
        <p:nvSpPr>
          <p:cNvPr id="33" name="Rectangle 32">
            <a:extLst>
              <a:ext uri="{FF2B5EF4-FFF2-40B4-BE49-F238E27FC236}">
                <a16:creationId xmlns:a16="http://schemas.microsoft.com/office/drawing/2014/main" id="{4CE614B2-A6E2-0849-984C-E932BF600F5E}"/>
              </a:ext>
            </a:extLst>
          </p:cNvPr>
          <p:cNvSpPr/>
          <p:nvPr/>
        </p:nvSpPr>
        <p:spPr>
          <a:xfrm>
            <a:off x="524358" y="4538812"/>
            <a:ext cx="2478286" cy="274320"/>
          </a:xfrm>
          <a:prstGeom prst="rect">
            <a:avLst/>
          </a:prstGeom>
          <a:noFill/>
          <a:ln w="285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rgbClr val="000000"/>
                </a:solidFill>
                <a:latin typeface="Arial"/>
                <a:sym typeface="Arial"/>
              </a:rPr>
              <a:t>50</a:t>
            </a: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nm p-GaAs base I, p=2e18</a:t>
            </a:r>
          </a:p>
        </p:txBody>
      </p:sp>
      <p:sp>
        <p:nvSpPr>
          <p:cNvPr id="34" name="TextBox 33">
            <a:extLst>
              <a:ext uri="{FF2B5EF4-FFF2-40B4-BE49-F238E27FC236}">
                <a16:creationId xmlns:a16="http://schemas.microsoft.com/office/drawing/2014/main" id="{848DA166-4110-C346-B0F4-1936CEA7ACCB}"/>
              </a:ext>
            </a:extLst>
          </p:cNvPr>
          <p:cNvSpPr txBox="1"/>
          <p:nvPr/>
        </p:nvSpPr>
        <p:spPr>
          <a:xfrm>
            <a:off x="519016" y="1732399"/>
            <a:ext cx="1947334" cy="430887"/>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#1</a:t>
            </a:r>
          </a:p>
        </p:txBody>
      </p:sp>
      <p:sp>
        <p:nvSpPr>
          <p:cNvPr id="36" name="TextBox 35">
            <a:extLst>
              <a:ext uri="{FF2B5EF4-FFF2-40B4-BE49-F238E27FC236}">
                <a16:creationId xmlns:a16="http://schemas.microsoft.com/office/drawing/2014/main" id="{1E2693A2-B326-344C-90E3-2A531CC8B0A7}"/>
              </a:ext>
            </a:extLst>
          </p:cNvPr>
          <p:cNvSpPr txBox="1"/>
          <p:nvPr/>
        </p:nvSpPr>
        <p:spPr>
          <a:xfrm>
            <a:off x="3363958" y="1729715"/>
            <a:ext cx="1947334" cy="430887"/>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#3</a:t>
            </a:r>
          </a:p>
        </p:txBody>
      </p:sp>
      <p:grpSp>
        <p:nvGrpSpPr>
          <p:cNvPr id="40" name="Group 39">
            <a:extLst>
              <a:ext uri="{FF2B5EF4-FFF2-40B4-BE49-F238E27FC236}">
                <a16:creationId xmlns:a16="http://schemas.microsoft.com/office/drawing/2014/main" id="{7B4E9C7E-55C7-4444-A93C-14BBF73927EB}"/>
              </a:ext>
            </a:extLst>
          </p:cNvPr>
          <p:cNvGrpSpPr/>
          <p:nvPr/>
        </p:nvGrpSpPr>
        <p:grpSpPr>
          <a:xfrm>
            <a:off x="10767783" y="3171201"/>
            <a:ext cx="221083" cy="338555"/>
            <a:chOff x="9756231" y="4340156"/>
            <a:chExt cx="113240" cy="173410"/>
          </a:xfrm>
        </p:grpSpPr>
        <p:sp>
          <p:nvSpPr>
            <p:cNvPr id="41" name="Oval 40">
              <a:extLst>
                <a:ext uri="{FF2B5EF4-FFF2-40B4-BE49-F238E27FC236}">
                  <a16:creationId xmlns:a16="http://schemas.microsoft.com/office/drawing/2014/main" id="{0FE4ABDB-0E85-E542-B3CC-D6ECC2D4EA4F}"/>
                </a:ext>
              </a:extLst>
            </p:cNvPr>
            <p:cNvSpPr/>
            <p:nvPr/>
          </p:nvSpPr>
          <p:spPr>
            <a:xfrm>
              <a:off x="9775382" y="4398172"/>
              <a:ext cx="74938" cy="74938"/>
            </a:xfrm>
            <a:prstGeom prst="ellipse">
              <a:avLst/>
            </a:prstGeom>
            <a:solidFill>
              <a:srgbClr val="2F5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TextBox 41">
              <a:extLst>
                <a:ext uri="{FF2B5EF4-FFF2-40B4-BE49-F238E27FC236}">
                  <a16:creationId xmlns:a16="http://schemas.microsoft.com/office/drawing/2014/main" id="{11FA10C6-B1DB-F143-B2E9-52CCC523949B}"/>
                </a:ext>
              </a:extLst>
            </p:cNvPr>
            <p:cNvSpPr txBox="1"/>
            <p:nvPr/>
          </p:nvSpPr>
          <p:spPr>
            <a:xfrm>
              <a:off x="9756231" y="4340156"/>
              <a:ext cx="113240" cy="173410"/>
            </a:xfrm>
            <a:prstGeom prst="rect">
              <a:avLst/>
            </a:prstGeom>
            <a:noFill/>
          </p:spPr>
          <p:txBody>
            <a:bodyPr wrap="square">
              <a:spAutoFit/>
            </a:bodyPr>
            <a:lstStyle/>
            <a:p>
              <a:pPr algn="ctr"/>
              <a:r>
                <a:rPr lang="en-US" sz="1600" dirty="0">
                  <a:solidFill>
                    <a:schemeClr val="bg1"/>
                  </a:solidFill>
                  <a:latin typeface="Arial" panose="020B0604020202020204" pitchFamily="34" charset="0"/>
                  <a:cs typeface="Arial" panose="020B0604020202020204" pitchFamily="34" charset="0"/>
                </a:rPr>
                <a:t>-</a:t>
              </a:r>
            </a:p>
          </p:txBody>
        </p:sp>
      </p:grpSp>
      <p:grpSp>
        <p:nvGrpSpPr>
          <p:cNvPr id="52" name="Group 51">
            <a:extLst>
              <a:ext uri="{FF2B5EF4-FFF2-40B4-BE49-F238E27FC236}">
                <a16:creationId xmlns:a16="http://schemas.microsoft.com/office/drawing/2014/main" id="{D43A255E-A0EC-864C-B72D-0A3CA5CE30A7}"/>
              </a:ext>
            </a:extLst>
          </p:cNvPr>
          <p:cNvGrpSpPr/>
          <p:nvPr/>
        </p:nvGrpSpPr>
        <p:grpSpPr>
          <a:xfrm>
            <a:off x="10588737" y="4267207"/>
            <a:ext cx="1158874" cy="729732"/>
            <a:chOff x="10592720" y="4578845"/>
            <a:chExt cx="1158874" cy="729732"/>
          </a:xfrm>
        </p:grpSpPr>
        <p:grpSp>
          <p:nvGrpSpPr>
            <p:cNvPr id="43" name="Group 42">
              <a:extLst>
                <a:ext uri="{FF2B5EF4-FFF2-40B4-BE49-F238E27FC236}">
                  <a16:creationId xmlns:a16="http://schemas.microsoft.com/office/drawing/2014/main" id="{BD8CE02C-6588-F240-8C7F-31366380359C}"/>
                </a:ext>
              </a:extLst>
            </p:cNvPr>
            <p:cNvGrpSpPr/>
            <p:nvPr/>
          </p:nvGrpSpPr>
          <p:grpSpPr>
            <a:xfrm>
              <a:off x="10805172" y="4578845"/>
              <a:ext cx="146304" cy="338554"/>
              <a:chOff x="7194569" y="5860937"/>
              <a:chExt cx="146304" cy="338554"/>
            </a:xfrm>
          </p:grpSpPr>
          <p:sp>
            <p:nvSpPr>
              <p:cNvPr id="44" name="Oval 43">
                <a:extLst>
                  <a:ext uri="{FF2B5EF4-FFF2-40B4-BE49-F238E27FC236}">
                    <a16:creationId xmlns:a16="http://schemas.microsoft.com/office/drawing/2014/main" id="{FD8D41B8-64D6-CC40-8B64-F8FE9BCB2132}"/>
                  </a:ext>
                </a:extLst>
              </p:cNvPr>
              <p:cNvSpPr/>
              <p:nvPr/>
            </p:nvSpPr>
            <p:spPr>
              <a:xfrm>
                <a:off x="7194569" y="5957062"/>
                <a:ext cx="146304" cy="14630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TextBox 44">
                <a:extLst>
                  <a:ext uri="{FF2B5EF4-FFF2-40B4-BE49-F238E27FC236}">
                    <a16:creationId xmlns:a16="http://schemas.microsoft.com/office/drawing/2014/main" id="{A7AD50D6-CDAE-E049-8A8C-58B43849826F}"/>
                  </a:ext>
                </a:extLst>
              </p:cNvPr>
              <p:cNvSpPr txBox="1"/>
              <p:nvPr/>
            </p:nvSpPr>
            <p:spPr>
              <a:xfrm>
                <a:off x="7210748" y="5860937"/>
                <a:ext cx="113240" cy="338554"/>
              </a:xfrm>
              <a:prstGeom prst="rect">
                <a:avLst/>
              </a:prstGeom>
              <a:noFill/>
            </p:spPr>
            <p:txBody>
              <a:bodyPr wrap="square">
                <a:spAutoFit/>
              </a:bodyPr>
              <a:lstStyle/>
              <a:p>
                <a:pPr algn="ctr"/>
                <a:r>
                  <a:rPr lang="en-US" sz="1600" dirty="0">
                    <a:solidFill>
                      <a:schemeClr val="bg1"/>
                    </a:solidFill>
                    <a:latin typeface="Arial" panose="020B0604020202020204" pitchFamily="34" charset="0"/>
                    <a:cs typeface="Arial" panose="020B0604020202020204" pitchFamily="34" charset="0"/>
                  </a:rPr>
                  <a:t>+</a:t>
                </a:r>
              </a:p>
            </p:txBody>
          </p:sp>
        </p:grpSp>
        <p:sp>
          <p:nvSpPr>
            <p:cNvPr id="46" name="Freeform 45">
              <a:extLst>
                <a:ext uri="{FF2B5EF4-FFF2-40B4-BE49-F238E27FC236}">
                  <a16:creationId xmlns:a16="http://schemas.microsoft.com/office/drawing/2014/main" id="{A30665FE-1D10-7F4C-9C30-02F179B7ACEC}"/>
                </a:ext>
              </a:extLst>
            </p:cNvPr>
            <p:cNvSpPr/>
            <p:nvPr/>
          </p:nvSpPr>
          <p:spPr>
            <a:xfrm rot="10800000">
              <a:off x="10701358" y="4773379"/>
              <a:ext cx="398470" cy="204431"/>
            </a:xfrm>
            <a:custGeom>
              <a:avLst/>
              <a:gdLst>
                <a:gd name="connsiteX0" fmla="*/ 342163 w 436679"/>
                <a:gd name="connsiteY0" fmla="*/ 96318 h 96318"/>
                <a:gd name="connsiteX1" fmla="*/ 436552 w 436679"/>
                <a:gd name="connsiteY1" fmla="*/ 37324 h 96318"/>
                <a:gd name="connsiteX2" fmla="*/ 324465 w 436679"/>
                <a:gd name="connsiteY2" fmla="*/ 1928 h 96318"/>
                <a:gd name="connsiteX3" fmla="*/ 0 w 436679"/>
                <a:gd name="connsiteY3" fmla="*/ 7827 h 96318"/>
                <a:gd name="connsiteX0" fmla="*/ 389459 w 440612"/>
                <a:gd name="connsiteY0" fmla="*/ 149157 h 149157"/>
                <a:gd name="connsiteX1" fmla="*/ 436552 w 440612"/>
                <a:gd name="connsiteY1" fmla="*/ 37324 h 149157"/>
                <a:gd name="connsiteX2" fmla="*/ 324465 w 440612"/>
                <a:gd name="connsiteY2" fmla="*/ 1928 h 149157"/>
                <a:gd name="connsiteX3" fmla="*/ 0 w 440612"/>
                <a:gd name="connsiteY3" fmla="*/ 7827 h 149157"/>
                <a:gd name="connsiteX0" fmla="*/ 389459 w 442273"/>
                <a:gd name="connsiteY0" fmla="*/ 185361 h 185361"/>
                <a:gd name="connsiteX1" fmla="*/ 436552 w 442273"/>
                <a:gd name="connsiteY1" fmla="*/ 73528 h 185361"/>
                <a:gd name="connsiteX2" fmla="*/ 300816 w 442273"/>
                <a:gd name="connsiteY2" fmla="*/ 389 h 185361"/>
                <a:gd name="connsiteX3" fmla="*/ 0 w 442273"/>
                <a:gd name="connsiteY3" fmla="*/ 44031 h 185361"/>
                <a:gd name="connsiteX0" fmla="*/ 389459 w 442273"/>
                <a:gd name="connsiteY0" fmla="*/ 186900 h 186900"/>
                <a:gd name="connsiteX1" fmla="*/ 436552 w 442273"/>
                <a:gd name="connsiteY1" fmla="*/ 75067 h 186900"/>
                <a:gd name="connsiteX2" fmla="*/ 300816 w 442273"/>
                <a:gd name="connsiteY2" fmla="*/ 1928 h 186900"/>
                <a:gd name="connsiteX3" fmla="*/ 0 w 442273"/>
                <a:gd name="connsiteY3" fmla="*/ 7828 h 186900"/>
                <a:gd name="connsiteX0" fmla="*/ 373694 w 426508"/>
                <a:gd name="connsiteY0" fmla="*/ 195762 h 195762"/>
                <a:gd name="connsiteX1" fmla="*/ 420787 w 426508"/>
                <a:gd name="connsiteY1" fmla="*/ 83929 h 195762"/>
                <a:gd name="connsiteX2" fmla="*/ 285051 w 426508"/>
                <a:gd name="connsiteY2" fmla="*/ 10790 h 195762"/>
                <a:gd name="connsiteX3" fmla="*/ 0 w 426508"/>
                <a:gd name="connsiteY3" fmla="*/ 1593 h 195762"/>
                <a:gd name="connsiteX0" fmla="*/ 420990 w 473804"/>
                <a:gd name="connsiteY0" fmla="*/ 195762 h 195762"/>
                <a:gd name="connsiteX1" fmla="*/ 468083 w 473804"/>
                <a:gd name="connsiteY1" fmla="*/ 83929 h 195762"/>
                <a:gd name="connsiteX2" fmla="*/ 332347 w 473804"/>
                <a:gd name="connsiteY2" fmla="*/ 10790 h 195762"/>
                <a:gd name="connsiteX3" fmla="*/ 0 w 473804"/>
                <a:gd name="connsiteY3" fmla="*/ 1593 h 195762"/>
              </a:gdLst>
              <a:ahLst/>
              <a:cxnLst>
                <a:cxn ang="0">
                  <a:pos x="connsiteX0" y="connsiteY0"/>
                </a:cxn>
                <a:cxn ang="0">
                  <a:pos x="connsiteX1" y="connsiteY1"/>
                </a:cxn>
                <a:cxn ang="0">
                  <a:pos x="connsiteX2" y="connsiteY2"/>
                </a:cxn>
                <a:cxn ang="0">
                  <a:pos x="connsiteX3" y="connsiteY3"/>
                </a:cxn>
              </a:cxnLst>
              <a:rect l="l" t="t" r="r" b="b"/>
              <a:pathLst>
                <a:path w="473804" h="195762">
                  <a:moveTo>
                    <a:pt x="420990" y="195762"/>
                  </a:moveTo>
                  <a:cubicBezTo>
                    <a:pt x="469659" y="174131"/>
                    <a:pt x="482857" y="114758"/>
                    <a:pt x="468083" y="83929"/>
                  </a:cubicBezTo>
                  <a:cubicBezTo>
                    <a:pt x="453309" y="53100"/>
                    <a:pt x="405106" y="15706"/>
                    <a:pt x="332347" y="10790"/>
                  </a:cubicBezTo>
                  <a:cubicBezTo>
                    <a:pt x="259588" y="5874"/>
                    <a:pt x="125853" y="-3815"/>
                    <a:pt x="0" y="1593"/>
                  </a:cubicBezTo>
                </a:path>
              </a:pathLst>
            </a:custGeom>
            <a:noFill/>
            <a:ln w="28575">
              <a:solidFill>
                <a:srgbClr val="AD030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2">
              <a:extLst>
                <a:ext uri="{FF2B5EF4-FFF2-40B4-BE49-F238E27FC236}">
                  <a16:creationId xmlns:a16="http://schemas.microsoft.com/office/drawing/2014/main" id="{188E091F-AF21-8046-B75F-989226DCCB8F}"/>
                </a:ext>
              </a:extLst>
            </p:cNvPr>
            <p:cNvSpPr txBox="1">
              <a:spLocks/>
            </p:cNvSpPr>
            <p:nvPr/>
          </p:nvSpPr>
          <p:spPr>
            <a:xfrm>
              <a:off x="10592720" y="4970025"/>
              <a:ext cx="1158874" cy="33855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rgbClr val="000000"/>
                  </a:solidFill>
                  <a:latin typeface="Arial"/>
                  <a:cs typeface="Arial"/>
                </a:rPr>
                <a:t>h</a:t>
              </a:r>
              <a:r>
                <a:rPr lang="en-US" sz="1800" baseline="30000" dirty="0">
                  <a:solidFill>
                    <a:srgbClr val="000000"/>
                  </a:solidFill>
                  <a:latin typeface="Arial"/>
                  <a:cs typeface="Arial"/>
                </a:rPr>
                <a:t>+</a:t>
              </a:r>
              <a:r>
                <a:rPr lang="en-US" sz="1800" dirty="0">
                  <a:solidFill>
                    <a:srgbClr val="000000"/>
                  </a:solidFill>
                  <a:latin typeface="Arial"/>
                  <a:cs typeface="Arial"/>
                </a:rPr>
                <a:t> barrier</a:t>
              </a:r>
            </a:p>
            <a:p>
              <a:pPr marL="0" indent="0">
                <a:buNone/>
              </a:pPr>
              <a:endParaRPr lang="en-US" sz="2000" dirty="0">
                <a:solidFill>
                  <a:srgbClr val="000000"/>
                </a:solidFill>
              </a:endParaRPr>
            </a:p>
          </p:txBody>
        </p:sp>
      </p:grpSp>
      <p:cxnSp>
        <p:nvCxnSpPr>
          <p:cNvPr id="48" name="Straight Arrow Connector 47">
            <a:extLst>
              <a:ext uri="{FF2B5EF4-FFF2-40B4-BE49-F238E27FC236}">
                <a16:creationId xmlns:a16="http://schemas.microsoft.com/office/drawing/2014/main" id="{4AADA771-83FE-2846-A3AA-7AEF5A01F25B}"/>
              </a:ext>
            </a:extLst>
          </p:cNvPr>
          <p:cNvCxnSpPr>
            <a:cxnSpLocks/>
          </p:cNvCxnSpPr>
          <p:nvPr/>
        </p:nvCxnSpPr>
        <p:spPr>
          <a:xfrm flipH="1">
            <a:off x="10318932" y="3355432"/>
            <a:ext cx="433486" cy="0"/>
          </a:xfrm>
          <a:prstGeom prst="straightConnector1">
            <a:avLst/>
          </a:prstGeom>
          <a:ln w="28575">
            <a:solidFill>
              <a:srgbClr val="2F528F"/>
            </a:solidFill>
            <a:tailEnd type="triangle"/>
          </a:ln>
        </p:spPr>
        <p:style>
          <a:lnRef idx="1">
            <a:schemeClr val="accent1"/>
          </a:lnRef>
          <a:fillRef idx="0">
            <a:schemeClr val="accent1"/>
          </a:fillRef>
          <a:effectRef idx="0">
            <a:schemeClr val="accent1"/>
          </a:effectRef>
          <a:fontRef idx="minor">
            <a:schemeClr val="tx1"/>
          </a:fontRef>
        </p:style>
      </p:cxnSp>
      <p:sp>
        <p:nvSpPr>
          <p:cNvPr id="49" name="Content Placeholder 2">
            <a:extLst>
              <a:ext uri="{FF2B5EF4-FFF2-40B4-BE49-F238E27FC236}">
                <a16:creationId xmlns:a16="http://schemas.microsoft.com/office/drawing/2014/main" id="{8A95DE70-2844-884F-A5CD-1BA35E6CCE32}"/>
              </a:ext>
            </a:extLst>
          </p:cNvPr>
          <p:cNvSpPr txBox="1">
            <a:spLocks/>
          </p:cNvSpPr>
          <p:nvPr/>
        </p:nvSpPr>
        <p:spPr>
          <a:xfrm>
            <a:off x="10622511" y="2947978"/>
            <a:ext cx="433486" cy="2757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rgbClr val="000000"/>
                </a:solidFill>
                <a:latin typeface="Arial"/>
                <a:cs typeface="Arial"/>
              </a:rPr>
              <a:t>e-</a:t>
            </a:r>
            <a:endParaRPr lang="en-US" sz="1800" dirty="0">
              <a:solidFill>
                <a:srgbClr val="000000"/>
              </a:solidFill>
            </a:endParaRPr>
          </a:p>
        </p:txBody>
      </p:sp>
      <p:cxnSp>
        <p:nvCxnSpPr>
          <p:cNvPr id="53" name="Straight Connector 52">
            <a:extLst>
              <a:ext uri="{FF2B5EF4-FFF2-40B4-BE49-F238E27FC236}">
                <a16:creationId xmlns:a16="http://schemas.microsoft.com/office/drawing/2014/main" id="{C0B338F8-ECDC-2A41-84F0-7E2BC0D4D604}"/>
              </a:ext>
            </a:extLst>
          </p:cNvPr>
          <p:cNvCxnSpPr>
            <a:cxnSpLocks/>
          </p:cNvCxnSpPr>
          <p:nvPr/>
        </p:nvCxnSpPr>
        <p:spPr>
          <a:xfrm>
            <a:off x="7422752" y="3446585"/>
            <a:ext cx="356611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4" name="Content Placeholder 2">
            <a:extLst>
              <a:ext uri="{FF2B5EF4-FFF2-40B4-BE49-F238E27FC236}">
                <a16:creationId xmlns:a16="http://schemas.microsoft.com/office/drawing/2014/main" id="{8FCDC748-3ABA-154C-8C44-E8CFAD261D9A}"/>
              </a:ext>
            </a:extLst>
          </p:cNvPr>
          <p:cNvSpPr txBox="1">
            <a:spLocks/>
          </p:cNvSpPr>
          <p:nvPr/>
        </p:nvSpPr>
        <p:spPr>
          <a:xfrm>
            <a:off x="10622511" y="3544554"/>
            <a:ext cx="1188888" cy="31330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solidFill>
                  <a:srgbClr val="000000"/>
                </a:solidFill>
                <a:highlight>
                  <a:srgbClr val="FFFF00"/>
                </a:highlight>
                <a:latin typeface="Arial"/>
                <a:cs typeface="Arial"/>
              </a:rPr>
              <a:t>Emitter</a:t>
            </a:r>
          </a:p>
          <a:p>
            <a:pPr marL="0" indent="0">
              <a:buNone/>
            </a:pPr>
            <a:endParaRPr lang="en-US" sz="1600" dirty="0">
              <a:solidFill>
                <a:srgbClr val="000000"/>
              </a:solidFill>
            </a:endParaRPr>
          </a:p>
        </p:txBody>
      </p:sp>
      <p:sp>
        <p:nvSpPr>
          <p:cNvPr id="55" name="Content Placeholder 2">
            <a:extLst>
              <a:ext uri="{FF2B5EF4-FFF2-40B4-BE49-F238E27FC236}">
                <a16:creationId xmlns:a16="http://schemas.microsoft.com/office/drawing/2014/main" id="{29D30FDC-B883-3449-A932-BCA3623475C4}"/>
              </a:ext>
            </a:extLst>
          </p:cNvPr>
          <p:cNvSpPr txBox="1">
            <a:spLocks/>
          </p:cNvSpPr>
          <p:nvPr/>
        </p:nvSpPr>
        <p:spPr>
          <a:xfrm>
            <a:off x="9056423" y="3549702"/>
            <a:ext cx="2229851" cy="31330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solidFill>
                  <a:srgbClr val="000000"/>
                </a:solidFill>
                <a:highlight>
                  <a:srgbClr val="FFFF00"/>
                </a:highlight>
                <a:latin typeface="Arial"/>
                <a:cs typeface="Arial"/>
              </a:rPr>
              <a:t>Window</a:t>
            </a:r>
          </a:p>
        </p:txBody>
      </p:sp>
      <p:sp>
        <p:nvSpPr>
          <p:cNvPr id="56" name="Content Placeholder 2">
            <a:extLst>
              <a:ext uri="{FF2B5EF4-FFF2-40B4-BE49-F238E27FC236}">
                <a16:creationId xmlns:a16="http://schemas.microsoft.com/office/drawing/2014/main" id="{C79A3FE2-876E-C042-B2B7-8254491788E6}"/>
              </a:ext>
            </a:extLst>
          </p:cNvPr>
          <p:cNvSpPr txBox="1">
            <a:spLocks/>
          </p:cNvSpPr>
          <p:nvPr/>
        </p:nvSpPr>
        <p:spPr>
          <a:xfrm>
            <a:off x="7527682" y="3544554"/>
            <a:ext cx="1422652" cy="31330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solidFill>
                  <a:srgbClr val="000000"/>
                </a:solidFill>
                <a:highlight>
                  <a:srgbClr val="FFFF00"/>
                </a:highlight>
                <a:latin typeface="Arial"/>
                <a:cs typeface="Arial"/>
              </a:rPr>
              <a:t>Contact</a:t>
            </a:r>
          </a:p>
        </p:txBody>
      </p:sp>
      <p:cxnSp>
        <p:nvCxnSpPr>
          <p:cNvPr id="3" name="Straight Arrow Connector 2">
            <a:extLst>
              <a:ext uri="{FF2B5EF4-FFF2-40B4-BE49-F238E27FC236}">
                <a16:creationId xmlns:a16="http://schemas.microsoft.com/office/drawing/2014/main" id="{198FE3C2-FD9A-DE44-9859-249ACE969F10}"/>
              </a:ext>
            </a:extLst>
          </p:cNvPr>
          <p:cNvCxnSpPr/>
          <p:nvPr/>
        </p:nvCxnSpPr>
        <p:spPr>
          <a:xfrm>
            <a:off x="1953491" y="1967345"/>
            <a:ext cx="12192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565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
            <a:extLst>
              <a:ext uri="{FF2B5EF4-FFF2-40B4-BE49-F238E27FC236}">
                <a16:creationId xmlns:a16="http://schemas.microsoft.com/office/drawing/2014/main" id="{9C223712-1E72-264D-BFC7-A382EEE4511A}"/>
              </a:ext>
            </a:extLst>
          </p:cNvPr>
          <p:cNvSpPr txBox="1">
            <a:spLocks/>
          </p:cNvSpPr>
          <p:nvPr/>
        </p:nvSpPr>
        <p:spPr>
          <a:xfrm>
            <a:off x="481697" y="822305"/>
            <a:ext cx="6301977" cy="5491414"/>
          </a:xfrm>
          <a:prstGeom prst="rect">
            <a:avLst/>
          </a:prstGeom>
        </p:spPr>
        <p:txBody>
          <a:bodyPr vert="horz" lIns="91440" tIns="45720" rIns="91440" bIns="45720" rtlCol="0">
            <a:noAutofit/>
          </a:bodyPr>
          <a:lstStyle>
            <a:lvl1pPr marL="228600" indent="-228600" algn="l" defTabSz="914400" rtl="0" eaLnBrk="1" latinLnBrk="0" hangingPunct="1">
              <a:lnSpc>
                <a:spcPts val="24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ts val="24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ts val="24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ts val="24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ts val="24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2900">
              <a:lnSpc>
                <a:spcPct val="100000"/>
              </a:lnSpc>
              <a:spcAft>
                <a:spcPts val="1400"/>
              </a:spcAft>
              <a:buClrTx/>
            </a:pPr>
            <a:r>
              <a:rPr lang="en-US" b="1" dirty="0">
                <a:solidFill>
                  <a:prstClr val="black"/>
                </a:solidFill>
                <a:latin typeface="Arial" panose="020B0604020202020204" pitchFamily="34" charset="0"/>
                <a:cs typeface="Arial" panose="020B0604020202020204" pitchFamily="34" charset="0"/>
              </a:rPr>
              <a:t>EQE boost with optimized ARC</a:t>
            </a:r>
          </a:p>
          <a:p>
            <a:pPr marL="530352" indent="-342900">
              <a:lnSpc>
                <a:spcPct val="100000"/>
              </a:lnSpc>
              <a:spcAft>
                <a:spcPts val="1400"/>
              </a:spcAft>
              <a:buClrTx/>
            </a:pPr>
            <a:r>
              <a:rPr lang="en-US" sz="2000" dirty="0">
                <a:solidFill>
                  <a:prstClr val="black"/>
                </a:solidFill>
                <a:latin typeface="Arial" panose="020B0604020202020204" pitchFamily="34" charset="0"/>
                <a:cs typeface="Arial" panose="020B0604020202020204" pitchFamily="34" charset="0"/>
              </a:rPr>
              <a:t>Simply, with optimum ARC, efficiency at 190˚C will be ↑ to -54%.</a:t>
            </a:r>
          </a:p>
          <a:p>
            <a:pPr marL="461772" indent="0">
              <a:lnSpc>
                <a:spcPct val="100000"/>
              </a:lnSpc>
              <a:spcAft>
                <a:spcPts val="1400"/>
              </a:spcAft>
              <a:buClrTx/>
              <a:buNone/>
            </a:pPr>
            <a:endParaRPr lang="en-US" sz="2000" dirty="0">
              <a:solidFill>
                <a:prstClr val="black"/>
              </a:solidFill>
              <a:latin typeface="Arial" panose="020B0604020202020204" pitchFamily="34" charset="0"/>
              <a:cs typeface="Arial" panose="020B0604020202020204" pitchFamily="34" charset="0"/>
            </a:endParaRPr>
          </a:p>
          <a:p>
            <a:pPr marL="461772" indent="0">
              <a:lnSpc>
                <a:spcPct val="100000"/>
              </a:lnSpc>
              <a:spcAft>
                <a:spcPts val="1400"/>
              </a:spcAft>
              <a:buClrTx/>
              <a:buNone/>
            </a:pPr>
            <a:endParaRPr lang="en-US" sz="2000" dirty="0">
              <a:solidFill>
                <a:prstClr val="black"/>
              </a:solidFill>
              <a:latin typeface="Arial" panose="020B0604020202020204" pitchFamily="34" charset="0"/>
              <a:cs typeface="Arial" panose="020B0604020202020204" pitchFamily="34" charset="0"/>
            </a:endParaRPr>
          </a:p>
          <a:p>
            <a:pPr marL="461772" indent="0">
              <a:lnSpc>
                <a:spcPct val="100000"/>
              </a:lnSpc>
              <a:spcAft>
                <a:spcPts val="1400"/>
              </a:spcAft>
              <a:buClrTx/>
              <a:buNone/>
            </a:pPr>
            <a:r>
              <a:rPr lang="en-US" sz="1600" dirty="0">
                <a:solidFill>
                  <a:prstClr val="black"/>
                </a:solidFill>
                <a:latin typeface="Arial" panose="020B0604020202020204" pitchFamily="34" charset="0"/>
                <a:cs typeface="Arial" panose="020B0604020202020204" pitchFamily="34" charset="0"/>
              </a:rPr>
              <a:t>                                                 (* expected values)</a:t>
            </a:r>
          </a:p>
          <a:p>
            <a:pPr marL="347472" indent="-342900">
              <a:lnSpc>
                <a:spcPct val="100000"/>
              </a:lnSpc>
              <a:spcAft>
                <a:spcPts val="1400"/>
              </a:spcAft>
              <a:buClrTx/>
            </a:pPr>
            <a:r>
              <a:rPr lang="en-US" b="1" dirty="0">
                <a:solidFill>
                  <a:prstClr val="black"/>
                </a:solidFill>
                <a:latin typeface="Arial" panose="020B0604020202020204" pitchFamily="34" charset="0"/>
                <a:cs typeface="Arial" panose="020B0604020202020204" pitchFamily="34" charset="0"/>
              </a:rPr>
              <a:t>p+Al</a:t>
            </a:r>
            <a:r>
              <a:rPr lang="en-US" b="1" baseline="-25000" dirty="0">
                <a:solidFill>
                  <a:prstClr val="black"/>
                </a:solidFill>
                <a:latin typeface="Arial" panose="020B0604020202020204" pitchFamily="34" charset="0"/>
                <a:cs typeface="Arial" panose="020B0604020202020204" pitchFamily="34" charset="0"/>
              </a:rPr>
              <a:t>0.1</a:t>
            </a:r>
            <a:r>
              <a:rPr lang="en-US" b="1" dirty="0">
                <a:solidFill>
                  <a:prstClr val="black"/>
                </a:solidFill>
                <a:latin typeface="Arial" panose="020B0604020202020204" pitchFamily="34" charset="0"/>
                <a:cs typeface="Arial" panose="020B0604020202020204" pitchFamily="34" charset="0"/>
              </a:rPr>
              <a:t>GaAs BSF</a:t>
            </a:r>
          </a:p>
          <a:p>
            <a:pPr marL="530352" indent="-342900">
              <a:lnSpc>
                <a:spcPct val="100000"/>
              </a:lnSpc>
              <a:spcAft>
                <a:spcPts val="1400"/>
              </a:spcAft>
            </a:pPr>
            <a:r>
              <a:rPr lang="en-US" sz="2000" dirty="0">
                <a:solidFill>
                  <a:prstClr val="black"/>
                </a:solidFill>
                <a:latin typeface="Arial" panose="020B0604020202020204" pitchFamily="34" charset="0"/>
                <a:cs typeface="Arial" panose="020B0604020202020204" pitchFamily="34" charset="0"/>
              </a:rPr>
              <a:t>Diffusion length ↑, barrier for minority carrier</a:t>
            </a:r>
          </a:p>
          <a:p>
            <a:pPr marL="530352" indent="-342900">
              <a:lnSpc>
                <a:spcPct val="100000"/>
              </a:lnSpc>
              <a:spcAft>
                <a:spcPts val="1400"/>
              </a:spcAft>
            </a:pPr>
            <a:r>
              <a:rPr lang="en-US" sz="2000" dirty="0">
                <a:solidFill>
                  <a:prstClr val="black"/>
                </a:solidFill>
                <a:latin typeface="Arial" panose="020B0604020202020204" pitchFamily="34" charset="0"/>
                <a:cs typeface="Arial" panose="020B0604020202020204" pitchFamily="34" charset="0"/>
                <a:sym typeface="Wingdings" pitchFamily="2" charset="2"/>
              </a:rPr>
              <a:t> suppress decrease in EQE at low T</a:t>
            </a:r>
            <a:endParaRPr lang="en-US" sz="2000" dirty="0">
              <a:solidFill>
                <a:prstClr val="black"/>
              </a:solidFill>
              <a:latin typeface="Arial" panose="020B0604020202020204" pitchFamily="34" charset="0"/>
              <a:cs typeface="Arial" panose="020B0604020202020204" pitchFamily="34" charset="0"/>
            </a:endParaRPr>
          </a:p>
          <a:p>
            <a:pPr marL="347472" indent="-342900">
              <a:lnSpc>
                <a:spcPct val="100000"/>
              </a:lnSpc>
              <a:spcAft>
                <a:spcPts val="1400"/>
              </a:spcAft>
              <a:buClrTx/>
            </a:pPr>
            <a:endParaRPr lang="en-US" b="1" dirty="0">
              <a:solidFill>
                <a:prstClr val="black"/>
              </a:solidFill>
              <a:latin typeface="Arial" panose="020B0604020202020204" pitchFamily="34" charset="0"/>
              <a:cs typeface="Arial" panose="020B0604020202020204" pitchFamily="34" charset="0"/>
            </a:endParaRPr>
          </a:p>
          <a:p>
            <a:pPr marL="187452" indent="0">
              <a:lnSpc>
                <a:spcPct val="100000"/>
              </a:lnSpc>
              <a:spcAft>
                <a:spcPts val="1400"/>
              </a:spcAft>
              <a:buNone/>
            </a:pPr>
            <a:endParaRPr lang="en-US" sz="2200" dirty="0">
              <a:solidFill>
                <a:prstClr val="black"/>
              </a:solidFill>
              <a:latin typeface="Arial" panose="020B0604020202020204" pitchFamily="34" charset="0"/>
              <a:cs typeface="Arial" panose="020B0604020202020204" pitchFamily="34" charset="0"/>
            </a:endParaRPr>
          </a:p>
          <a:p>
            <a:pPr marL="685800" indent="-342900">
              <a:lnSpc>
                <a:spcPct val="100000"/>
              </a:lnSpc>
              <a:spcAft>
                <a:spcPts val="1400"/>
              </a:spcAft>
            </a:pPr>
            <a:endParaRPr lang="en-US" sz="2000" dirty="0">
              <a:solidFill>
                <a:prstClr val="black"/>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6117F83-1F30-694F-B569-5F9A865C665F}"/>
              </a:ext>
            </a:extLst>
          </p:cNvPr>
          <p:cNvSpPr txBox="1"/>
          <p:nvPr/>
        </p:nvSpPr>
        <p:spPr>
          <a:xfrm>
            <a:off x="97654" y="237530"/>
            <a:ext cx="11908079"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Near-Term Roadmap for &gt;60% Efficiency GaAs LPC at Low T</a:t>
            </a:r>
          </a:p>
        </p:txBody>
      </p:sp>
      <p:grpSp>
        <p:nvGrpSpPr>
          <p:cNvPr id="15" name="Group 14">
            <a:extLst>
              <a:ext uri="{FF2B5EF4-FFF2-40B4-BE49-F238E27FC236}">
                <a16:creationId xmlns:a16="http://schemas.microsoft.com/office/drawing/2014/main" id="{0688E4FE-1794-1549-89E9-B174528F7DAE}"/>
              </a:ext>
            </a:extLst>
          </p:cNvPr>
          <p:cNvGrpSpPr/>
          <p:nvPr/>
        </p:nvGrpSpPr>
        <p:grpSpPr>
          <a:xfrm>
            <a:off x="7183278" y="3885786"/>
            <a:ext cx="3570583" cy="2816350"/>
            <a:chOff x="316003" y="1945847"/>
            <a:chExt cx="3760697" cy="2966305"/>
          </a:xfrm>
        </p:grpSpPr>
        <p:pic>
          <p:nvPicPr>
            <p:cNvPr id="7" name="Picture 6" descr="Diagram, schematic&#10;&#10;Description automatically generated">
              <a:extLst>
                <a:ext uri="{FF2B5EF4-FFF2-40B4-BE49-F238E27FC236}">
                  <a16:creationId xmlns:a16="http://schemas.microsoft.com/office/drawing/2014/main" id="{BF065C58-99EA-E94C-88FB-B2EA50B54D49}"/>
                </a:ext>
              </a:extLst>
            </p:cNvPr>
            <p:cNvPicPr>
              <a:picLocks noChangeAspect="1"/>
            </p:cNvPicPr>
            <p:nvPr/>
          </p:nvPicPr>
          <p:blipFill>
            <a:blip r:embed="rId3"/>
            <a:stretch>
              <a:fillRect/>
            </a:stretch>
          </p:blipFill>
          <p:spPr>
            <a:xfrm>
              <a:off x="316003" y="1945847"/>
              <a:ext cx="3760697" cy="2966305"/>
            </a:xfrm>
            <a:prstGeom prst="rect">
              <a:avLst/>
            </a:prstGeom>
          </p:spPr>
        </p:pic>
        <p:cxnSp>
          <p:nvCxnSpPr>
            <p:cNvPr id="9" name="Straight Connector 8">
              <a:extLst>
                <a:ext uri="{FF2B5EF4-FFF2-40B4-BE49-F238E27FC236}">
                  <a16:creationId xmlns:a16="http://schemas.microsoft.com/office/drawing/2014/main" id="{270824E2-759E-EE48-A331-CD5DF43E242A}"/>
                </a:ext>
              </a:extLst>
            </p:cNvPr>
            <p:cNvCxnSpPr>
              <a:cxnSpLocks/>
            </p:cNvCxnSpPr>
            <p:nvPr/>
          </p:nvCxnSpPr>
          <p:spPr>
            <a:xfrm flipV="1">
              <a:off x="3352177" y="2022231"/>
              <a:ext cx="0" cy="2373923"/>
            </a:xfrm>
            <a:prstGeom prst="line">
              <a:avLst/>
            </a:prstGeom>
            <a:ln w="12700">
              <a:solidFill>
                <a:srgbClr val="FF40FF"/>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1E4AB3C-E57E-1746-8A7F-47873DAE763F}"/>
                </a:ext>
              </a:extLst>
            </p:cNvPr>
            <p:cNvCxnSpPr/>
            <p:nvPr/>
          </p:nvCxnSpPr>
          <p:spPr>
            <a:xfrm>
              <a:off x="3272639" y="2545704"/>
              <a:ext cx="0" cy="317771"/>
            </a:xfrm>
            <a:prstGeom prst="straightConnector1">
              <a:avLst/>
            </a:prstGeom>
            <a:ln w="38100">
              <a:solidFill>
                <a:srgbClr val="FF40FF"/>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0" name="Table 14">
            <a:extLst>
              <a:ext uri="{FF2B5EF4-FFF2-40B4-BE49-F238E27FC236}">
                <a16:creationId xmlns:a16="http://schemas.microsoft.com/office/drawing/2014/main" id="{9D6EF4C2-4A0A-3742-9CFE-2E0910BE0A4E}"/>
              </a:ext>
            </a:extLst>
          </p:cNvPr>
          <p:cNvGraphicFramePr>
            <a:graphicFrameLocks noGrp="1"/>
          </p:cNvGraphicFramePr>
          <p:nvPr/>
        </p:nvGraphicFramePr>
        <p:xfrm>
          <a:off x="1079906" y="2364041"/>
          <a:ext cx="4632270" cy="1094294"/>
        </p:xfrm>
        <a:graphic>
          <a:graphicData uri="http://schemas.openxmlformats.org/drawingml/2006/table">
            <a:tbl>
              <a:tblPr firstRow="1" bandRow="1">
                <a:tableStyleId>{073A0DAA-6AF3-43AB-8588-CEC1D06C72B9}</a:tableStyleId>
              </a:tblPr>
              <a:tblGrid>
                <a:gridCol w="1923519">
                  <a:extLst>
                    <a:ext uri="{9D8B030D-6E8A-4147-A177-3AD203B41FA5}">
                      <a16:colId xmlns:a16="http://schemas.microsoft.com/office/drawing/2014/main" val="3158808717"/>
                    </a:ext>
                  </a:extLst>
                </a:gridCol>
                <a:gridCol w="736297">
                  <a:extLst>
                    <a:ext uri="{9D8B030D-6E8A-4147-A177-3AD203B41FA5}">
                      <a16:colId xmlns:a16="http://schemas.microsoft.com/office/drawing/2014/main" val="433761332"/>
                    </a:ext>
                  </a:extLst>
                </a:gridCol>
                <a:gridCol w="986227">
                  <a:extLst>
                    <a:ext uri="{9D8B030D-6E8A-4147-A177-3AD203B41FA5}">
                      <a16:colId xmlns:a16="http://schemas.microsoft.com/office/drawing/2014/main" val="2471687531"/>
                    </a:ext>
                  </a:extLst>
                </a:gridCol>
                <a:gridCol w="986227">
                  <a:extLst>
                    <a:ext uri="{9D8B030D-6E8A-4147-A177-3AD203B41FA5}">
                      <a16:colId xmlns:a16="http://schemas.microsoft.com/office/drawing/2014/main" val="2680345161"/>
                    </a:ext>
                  </a:extLst>
                </a:gridCol>
              </a:tblGrid>
              <a:tr h="510454">
                <a:tc>
                  <a:txBody>
                    <a:bodyPr/>
                    <a:lstStyle/>
                    <a:p>
                      <a:r>
                        <a:rPr lang="en-US" sz="1400" dirty="0">
                          <a:latin typeface="Arial" panose="020B0604020202020204" pitchFamily="34" charset="0"/>
                          <a:cs typeface="Arial" panose="020B0604020202020204" pitchFamily="34" charset="0"/>
                        </a:rPr>
                        <a:t>ID</a:t>
                      </a:r>
                    </a:p>
                  </a:txBody>
                  <a:tcPr marL="71981" marR="71981" marT="35990" marB="35990"/>
                </a:tc>
                <a:tc>
                  <a:txBody>
                    <a:bodyPr/>
                    <a:lstStyle/>
                    <a:p>
                      <a:r>
                        <a:rPr lang="en-US" sz="1400" dirty="0">
                          <a:latin typeface="Arial" panose="020B0604020202020204" pitchFamily="34" charset="0"/>
                          <a:cs typeface="Arial" panose="020B0604020202020204" pitchFamily="34" charset="0"/>
                        </a:rPr>
                        <a:t>R</a:t>
                      </a:r>
                      <a:r>
                        <a:rPr lang="en-US" sz="1400" baseline="-25000" dirty="0">
                          <a:latin typeface="Arial" panose="020B0604020202020204" pitchFamily="34" charset="0"/>
                          <a:cs typeface="Arial" panose="020B0604020202020204" pitchFamily="34" charset="0"/>
                        </a:rPr>
                        <a:t>808 nm</a:t>
                      </a:r>
                      <a:endParaRPr lang="en-US" sz="1400" baseline="0" dirty="0">
                        <a:latin typeface="Arial" panose="020B0604020202020204" pitchFamily="34" charset="0"/>
                        <a:cs typeface="Arial" panose="020B0604020202020204" pitchFamily="34" charset="0"/>
                      </a:endParaRPr>
                    </a:p>
                    <a:p>
                      <a:r>
                        <a:rPr lang="en-US" sz="1400" baseline="0" dirty="0">
                          <a:latin typeface="Arial" panose="020B0604020202020204" pitchFamily="34" charset="0"/>
                          <a:cs typeface="Arial" panose="020B0604020202020204" pitchFamily="34" charset="0"/>
                        </a:rPr>
                        <a:t>at RT</a:t>
                      </a:r>
                      <a:endParaRPr lang="en-US" sz="1400" dirty="0">
                        <a:latin typeface="Arial" panose="020B0604020202020204" pitchFamily="34" charset="0"/>
                        <a:cs typeface="Arial" panose="020B0604020202020204" pitchFamily="34" charset="0"/>
                      </a:endParaRPr>
                    </a:p>
                  </a:txBody>
                  <a:tcPr marL="71981" marR="71981" marT="35990" marB="359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Arial" panose="020B0604020202020204" pitchFamily="34" charset="0"/>
                          <a:cs typeface="Arial" panose="020B0604020202020204" pitchFamily="34" charset="0"/>
                        </a:rPr>
                        <a:t>EQE</a:t>
                      </a:r>
                      <a:r>
                        <a:rPr lang="en-US" sz="1400" baseline="-25000" dirty="0">
                          <a:latin typeface="Arial" panose="020B0604020202020204" pitchFamily="34" charset="0"/>
                          <a:cs typeface="Arial" panose="020B0604020202020204" pitchFamily="34" charset="0"/>
                        </a:rPr>
                        <a:t>808 nm</a:t>
                      </a:r>
                      <a:endParaRPr lang="en-US" sz="14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Arial" panose="020B0604020202020204" pitchFamily="34" charset="0"/>
                          <a:cs typeface="Arial" panose="020B0604020202020204" pitchFamily="34" charset="0"/>
                        </a:rPr>
                        <a:t>at RT</a:t>
                      </a:r>
                      <a:endParaRPr lang="en-US" sz="1400" dirty="0">
                        <a:latin typeface="Arial" panose="020B0604020202020204" pitchFamily="34" charset="0"/>
                        <a:cs typeface="Arial" panose="020B0604020202020204" pitchFamily="34" charset="0"/>
                      </a:endParaRPr>
                    </a:p>
                  </a:txBody>
                  <a:tcPr marL="71981" marR="71981" marT="35990" marB="359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Arial" panose="020B0604020202020204" pitchFamily="34" charset="0"/>
                          <a:cs typeface="Arial" panose="020B0604020202020204" pitchFamily="34" charset="0"/>
                        </a:rPr>
                        <a:t>EQE</a:t>
                      </a:r>
                      <a:r>
                        <a:rPr lang="en-US" sz="1400" baseline="-25000" dirty="0">
                          <a:latin typeface="Arial" panose="020B0604020202020204" pitchFamily="34" charset="0"/>
                          <a:cs typeface="Arial" panose="020B0604020202020204" pitchFamily="34" charset="0"/>
                        </a:rPr>
                        <a:t>808 nm</a:t>
                      </a:r>
                      <a:endParaRPr lang="en-US" sz="14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Arial" panose="020B0604020202020204" pitchFamily="34" charset="0"/>
                          <a:cs typeface="Arial" panose="020B0604020202020204" pitchFamily="34" charset="0"/>
                        </a:rPr>
                        <a:t>at -190˚C</a:t>
                      </a:r>
                      <a:endParaRPr lang="en-US" sz="1400" dirty="0">
                        <a:latin typeface="Arial" panose="020B0604020202020204" pitchFamily="34" charset="0"/>
                        <a:cs typeface="Arial" panose="020B0604020202020204" pitchFamily="34" charset="0"/>
                      </a:endParaRPr>
                    </a:p>
                  </a:txBody>
                  <a:tcPr marL="71981" marR="71981" marT="35990" marB="35990"/>
                </a:tc>
                <a:extLst>
                  <a:ext uri="{0D108BD9-81ED-4DB2-BD59-A6C34878D82A}">
                    <a16:rowId xmlns:a16="http://schemas.microsoft.com/office/drawing/2014/main" val="1381439707"/>
                  </a:ext>
                </a:extLst>
              </a:tr>
              <a:tr h="291920">
                <a:tc>
                  <a:txBody>
                    <a:bodyPr/>
                    <a:lstStyle/>
                    <a:p>
                      <a:r>
                        <a:rPr lang="en-US" sz="1400" dirty="0">
                          <a:latin typeface="Arial" panose="020B0604020202020204" pitchFamily="34" charset="0"/>
                          <a:cs typeface="Arial" panose="020B0604020202020204" pitchFamily="34" charset="0"/>
                        </a:rPr>
                        <a:t>#3</a:t>
                      </a:r>
                    </a:p>
                  </a:txBody>
                  <a:tcPr marL="71981" marR="71981" marT="35990" marB="35990"/>
                </a:tc>
                <a:tc>
                  <a:txBody>
                    <a:bodyPr/>
                    <a:lstStyle/>
                    <a:p>
                      <a:r>
                        <a:rPr lang="en-US" sz="1400" dirty="0">
                          <a:latin typeface="Arial" panose="020B0604020202020204" pitchFamily="34" charset="0"/>
                          <a:cs typeface="Arial" panose="020B0604020202020204" pitchFamily="34" charset="0"/>
                        </a:rPr>
                        <a:t>7.0%</a:t>
                      </a:r>
                    </a:p>
                  </a:txBody>
                  <a:tcPr marL="71981" marR="71981" marT="35990" marB="35990"/>
                </a:tc>
                <a:tc>
                  <a:txBody>
                    <a:bodyPr/>
                    <a:lstStyle/>
                    <a:p>
                      <a:r>
                        <a:rPr lang="en-US" sz="1400" dirty="0">
                          <a:latin typeface="Arial" panose="020B0604020202020204" pitchFamily="34" charset="0"/>
                          <a:cs typeface="Arial" panose="020B0604020202020204" pitchFamily="34" charset="0"/>
                        </a:rPr>
                        <a:t>75.4%</a:t>
                      </a:r>
                    </a:p>
                  </a:txBody>
                  <a:tcPr marL="71981" marR="71981" marT="35990" marB="35990"/>
                </a:tc>
                <a:tc>
                  <a:txBody>
                    <a:bodyPr/>
                    <a:lstStyle/>
                    <a:p>
                      <a:r>
                        <a:rPr lang="en-US" sz="1400" dirty="0">
                          <a:latin typeface="Arial" panose="020B0604020202020204" pitchFamily="34" charset="0"/>
                          <a:cs typeface="Arial" panose="020B0604020202020204" pitchFamily="34" charset="0"/>
                        </a:rPr>
                        <a:t>62.2%</a:t>
                      </a:r>
                    </a:p>
                  </a:txBody>
                  <a:tcPr marL="71981" marR="71981" marT="35990" marB="35990"/>
                </a:tc>
                <a:extLst>
                  <a:ext uri="{0D108BD9-81ED-4DB2-BD59-A6C34878D82A}">
                    <a16:rowId xmlns:a16="http://schemas.microsoft.com/office/drawing/2014/main" val="2642179228"/>
                  </a:ext>
                </a:extLst>
              </a:tr>
              <a:tr h="291920">
                <a:tc>
                  <a:txBody>
                    <a:bodyPr/>
                    <a:lstStyle/>
                    <a:p>
                      <a:r>
                        <a:rPr lang="en-US" sz="1400" dirty="0">
                          <a:latin typeface="Arial" panose="020B0604020202020204" pitchFamily="34" charset="0"/>
                          <a:cs typeface="Arial" panose="020B0604020202020204" pitchFamily="34" charset="0"/>
                        </a:rPr>
                        <a:t>#3 with optimum ARC</a:t>
                      </a:r>
                    </a:p>
                  </a:txBody>
                  <a:tcPr marL="71981" marR="71981" marT="35990" marB="35990"/>
                </a:tc>
                <a:tc>
                  <a:txBody>
                    <a:bodyPr/>
                    <a:lstStyle/>
                    <a:p>
                      <a:r>
                        <a:rPr lang="en-US" sz="1400" dirty="0">
                          <a:latin typeface="Arial" panose="020B0604020202020204" pitchFamily="34" charset="0"/>
                          <a:cs typeface="Arial" panose="020B0604020202020204" pitchFamily="34" charset="0"/>
                        </a:rPr>
                        <a:t>0.2%</a:t>
                      </a:r>
                    </a:p>
                  </a:txBody>
                  <a:tcPr marL="71981" marR="71981" marT="35990" marB="35990"/>
                </a:tc>
                <a:tc>
                  <a:txBody>
                    <a:bodyPr/>
                    <a:lstStyle/>
                    <a:p>
                      <a:r>
                        <a:rPr lang="en-US" sz="1400" dirty="0">
                          <a:latin typeface="Arial" panose="020B0604020202020204" pitchFamily="34" charset="0"/>
                          <a:cs typeface="Arial" panose="020B0604020202020204" pitchFamily="34" charset="0"/>
                        </a:rPr>
                        <a:t>80.9%</a:t>
                      </a:r>
                      <a:r>
                        <a:rPr lang="en-US" sz="1400" baseline="300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marL="71981" marR="71981" marT="35990" marB="35990"/>
                </a:tc>
                <a:tc>
                  <a:txBody>
                    <a:bodyPr/>
                    <a:lstStyle/>
                    <a:p>
                      <a:r>
                        <a:rPr lang="en-US" sz="1400" dirty="0">
                          <a:latin typeface="Arial" panose="020B0604020202020204" pitchFamily="34" charset="0"/>
                          <a:cs typeface="Arial" panose="020B0604020202020204" pitchFamily="34" charset="0"/>
                        </a:rPr>
                        <a:t>66.8%*</a:t>
                      </a:r>
                    </a:p>
                  </a:txBody>
                  <a:tcPr marL="71981" marR="71981" marT="35990" marB="35990"/>
                </a:tc>
                <a:extLst>
                  <a:ext uri="{0D108BD9-81ED-4DB2-BD59-A6C34878D82A}">
                    <a16:rowId xmlns:a16="http://schemas.microsoft.com/office/drawing/2014/main" val="1598145813"/>
                  </a:ext>
                </a:extLst>
              </a:tr>
            </a:tbl>
          </a:graphicData>
        </a:graphic>
      </p:graphicFrame>
      <p:grpSp>
        <p:nvGrpSpPr>
          <p:cNvPr id="5" name="Group 4">
            <a:extLst>
              <a:ext uri="{FF2B5EF4-FFF2-40B4-BE49-F238E27FC236}">
                <a16:creationId xmlns:a16="http://schemas.microsoft.com/office/drawing/2014/main" id="{C20F15CC-89D3-5147-9453-A13B91A69EB6}"/>
              </a:ext>
            </a:extLst>
          </p:cNvPr>
          <p:cNvGrpSpPr/>
          <p:nvPr/>
        </p:nvGrpSpPr>
        <p:grpSpPr>
          <a:xfrm>
            <a:off x="7309551" y="1016659"/>
            <a:ext cx="3746914" cy="2816350"/>
            <a:chOff x="6266042" y="1133375"/>
            <a:chExt cx="4200342" cy="3157167"/>
          </a:xfrm>
        </p:grpSpPr>
        <p:pic>
          <p:nvPicPr>
            <p:cNvPr id="17" name="Picture 16" descr="Chart, line chart&#10;&#10;Description automatically generated">
              <a:extLst>
                <a:ext uri="{FF2B5EF4-FFF2-40B4-BE49-F238E27FC236}">
                  <a16:creationId xmlns:a16="http://schemas.microsoft.com/office/drawing/2014/main" id="{E9FAC9F5-CE9C-FC49-B464-9A26D964CAD4}"/>
                </a:ext>
              </a:extLst>
            </p:cNvPr>
            <p:cNvPicPr>
              <a:picLocks noChangeAspect="1"/>
            </p:cNvPicPr>
            <p:nvPr/>
          </p:nvPicPr>
          <p:blipFill>
            <a:blip r:embed="rId4"/>
            <a:stretch>
              <a:fillRect/>
            </a:stretch>
          </p:blipFill>
          <p:spPr>
            <a:xfrm>
              <a:off x="6266042" y="1133375"/>
              <a:ext cx="3976585" cy="3157167"/>
            </a:xfrm>
            <a:prstGeom prst="rect">
              <a:avLst/>
            </a:prstGeom>
          </p:spPr>
        </p:pic>
        <p:cxnSp>
          <p:nvCxnSpPr>
            <p:cNvPr id="22" name="Straight Connector 21">
              <a:extLst>
                <a:ext uri="{FF2B5EF4-FFF2-40B4-BE49-F238E27FC236}">
                  <a16:creationId xmlns:a16="http://schemas.microsoft.com/office/drawing/2014/main" id="{810B1023-F13A-1F42-80EF-37A43E2F0B4B}"/>
                </a:ext>
              </a:extLst>
            </p:cNvPr>
            <p:cNvCxnSpPr>
              <a:cxnSpLocks/>
            </p:cNvCxnSpPr>
            <p:nvPr/>
          </p:nvCxnSpPr>
          <p:spPr>
            <a:xfrm flipV="1">
              <a:off x="9469317" y="1167055"/>
              <a:ext cx="0" cy="253931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F7666EC-76A6-0348-85DA-AE354D074086}"/>
                </a:ext>
              </a:extLst>
            </p:cNvPr>
            <p:cNvSpPr txBox="1"/>
            <p:nvPr/>
          </p:nvSpPr>
          <p:spPr>
            <a:xfrm>
              <a:off x="8948339" y="1936347"/>
              <a:ext cx="1518045" cy="369332"/>
            </a:xfrm>
            <a:prstGeom prst="rect">
              <a:avLst/>
            </a:prstGeom>
            <a:noFill/>
          </p:spPr>
          <p:txBody>
            <a:bodyPr wrap="square">
              <a:spAutoFit/>
            </a:bodyPr>
            <a:lstStyle/>
            <a:p>
              <a:pPr algn="ctr"/>
              <a:r>
                <a:rPr lang="en-US" dirty="0">
                  <a:solidFill>
                    <a:schemeClr val="tx1"/>
                  </a:solidFill>
                  <a:latin typeface="Arial" panose="020B0604020202020204" pitchFamily="34" charset="0"/>
                  <a:cs typeface="Arial" panose="020B0604020202020204" pitchFamily="34" charset="0"/>
                </a:rPr>
                <a:t>808 nm</a:t>
              </a:r>
            </a:p>
          </p:txBody>
        </p:sp>
      </p:grpSp>
      <p:pic>
        <p:nvPicPr>
          <p:cNvPr id="3" name="Picture 2" descr="Graphical user interface, application&#10;&#10;Description automatically generated">
            <a:extLst>
              <a:ext uri="{FF2B5EF4-FFF2-40B4-BE49-F238E27FC236}">
                <a16:creationId xmlns:a16="http://schemas.microsoft.com/office/drawing/2014/main" id="{3D44565C-AB14-B04B-860F-822F44CD6918}"/>
              </a:ext>
            </a:extLst>
          </p:cNvPr>
          <p:cNvPicPr>
            <a:picLocks noChangeAspect="1"/>
          </p:cNvPicPr>
          <p:nvPr/>
        </p:nvPicPr>
        <p:blipFill>
          <a:blip r:embed="rId5"/>
          <a:stretch>
            <a:fillRect/>
          </a:stretch>
        </p:blipFill>
        <p:spPr>
          <a:xfrm>
            <a:off x="2191340" y="5028851"/>
            <a:ext cx="2882689" cy="1591619"/>
          </a:xfrm>
          <a:prstGeom prst="rect">
            <a:avLst/>
          </a:prstGeom>
        </p:spPr>
      </p:pic>
    </p:spTree>
    <p:extLst>
      <p:ext uri="{BB962C8B-B14F-4D97-AF65-F5344CB8AC3E}">
        <p14:creationId xmlns:p14="http://schemas.microsoft.com/office/powerpoint/2010/main" val="3043449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DF741-6A8C-08D1-7B8A-FA8CFE04FF61}"/>
              </a:ext>
            </a:extLst>
          </p:cNvPr>
          <p:cNvSpPr>
            <a:spLocks noGrp="1"/>
          </p:cNvSpPr>
          <p:nvPr>
            <p:ph type="title"/>
          </p:nvPr>
        </p:nvSpPr>
        <p:spPr>
          <a:xfrm>
            <a:off x="628650" y="21195"/>
            <a:ext cx="10515600" cy="668166"/>
          </a:xfrm>
        </p:spPr>
        <p:txBody>
          <a:bodyPr>
            <a:normAutofit fontScale="90000"/>
          </a:bodyPr>
          <a:lstStyle/>
          <a:p>
            <a:pPr algn="ctr"/>
            <a:r>
              <a:rPr lang="en-US" dirty="0"/>
              <a:t>Summary</a:t>
            </a:r>
          </a:p>
        </p:txBody>
      </p:sp>
      <p:sp>
        <p:nvSpPr>
          <p:cNvPr id="3" name="Content Placeholder 2">
            <a:extLst>
              <a:ext uri="{FF2B5EF4-FFF2-40B4-BE49-F238E27FC236}">
                <a16:creationId xmlns:a16="http://schemas.microsoft.com/office/drawing/2014/main" id="{8B3E9F68-CC5E-2197-84F1-849BFE95865A}"/>
              </a:ext>
            </a:extLst>
          </p:cNvPr>
          <p:cNvSpPr>
            <a:spLocks noGrp="1"/>
          </p:cNvSpPr>
          <p:nvPr>
            <p:ph idx="1"/>
          </p:nvPr>
        </p:nvSpPr>
        <p:spPr>
          <a:xfrm>
            <a:off x="268760" y="1015957"/>
            <a:ext cx="7465540" cy="5213135"/>
          </a:xfrm>
        </p:spPr>
        <p:txBody>
          <a:bodyPr>
            <a:normAutofit fontScale="85000" lnSpcReduction="20000"/>
          </a:bodyPr>
          <a:lstStyle/>
          <a:p>
            <a:pPr marL="0" indent="0">
              <a:buNone/>
            </a:pPr>
            <a:r>
              <a:rPr lang="en-US" dirty="0"/>
              <a:t>From black board to a product that will impact DUNE and others.  </a:t>
            </a:r>
          </a:p>
          <a:p>
            <a:pPr marL="0" indent="0">
              <a:buNone/>
            </a:pPr>
            <a:r>
              <a:rPr lang="en-US" b="1" dirty="0" err="1"/>
              <a:t>PoF</a:t>
            </a:r>
            <a:r>
              <a:rPr lang="en-US" b="1" dirty="0"/>
              <a:t> has worked and delivered the clean power as expected to the VD cathode plane.  </a:t>
            </a:r>
          </a:p>
          <a:p>
            <a:pPr marL="0" indent="0">
              <a:buNone/>
            </a:pPr>
            <a:endParaRPr lang="en-US" dirty="0"/>
          </a:p>
          <a:p>
            <a:pPr marL="0" indent="0">
              <a:buNone/>
            </a:pPr>
            <a:r>
              <a:rPr lang="en-US" dirty="0"/>
              <a:t>Industry has already taken notice of this development</a:t>
            </a:r>
          </a:p>
          <a:p>
            <a:pPr marL="0" indent="0">
              <a:buNone/>
            </a:pPr>
            <a:endParaRPr lang="en-US" dirty="0"/>
          </a:p>
          <a:p>
            <a:pPr marL="0" indent="0">
              <a:buNone/>
            </a:pPr>
            <a:r>
              <a:rPr lang="en-US" dirty="0"/>
              <a:t>The </a:t>
            </a:r>
            <a:r>
              <a:rPr lang="en-US" dirty="0" err="1"/>
              <a:t>PoF</a:t>
            </a:r>
            <a:r>
              <a:rPr lang="en-US" dirty="0"/>
              <a:t> system demonstrated about a year ago it’s capability.  The system installed has operated without any failures or faults.  Not a single Si laser module or OPC has had to be replaced.  The recently GaAs system will show improved performance and reliability.</a:t>
            </a:r>
          </a:p>
          <a:p>
            <a:endParaRPr lang="en-US" dirty="0"/>
          </a:p>
          <a:p>
            <a:pPr marL="0" indent="0">
              <a:buNone/>
            </a:pPr>
            <a:r>
              <a:rPr lang="en-US" dirty="0"/>
              <a:t>The </a:t>
            </a:r>
            <a:r>
              <a:rPr lang="en-US" dirty="0" err="1"/>
              <a:t>PoF</a:t>
            </a:r>
            <a:r>
              <a:rPr lang="en-US" dirty="0"/>
              <a:t> system not only works, but it will also most certainly be expanded to others in HEP and industry.</a:t>
            </a:r>
          </a:p>
        </p:txBody>
      </p:sp>
      <p:sp>
        <p:nvSpPr>
          <p:cNvPr id="4" name="Date Placeholder 3">
            <a:extLst>
              <a:ext uri="{FF2B5EF4-FFF2-40B4-BE49-F238E27FC236}">
                <a16:creationId xmlns:a16="http://schemas.microsoft.com/office/drawing/2014/main" id="{6F538B75-FF1C-F35B-D32F-C9919E03DEE4}"/>
              </a:ext>
            </a:extLst>
          </p:cNvPr>
          <p:cNvSpPr>
            <a:spLocks noGrp="1"/>
          </p:cNvSpPr>
          <p:nvPr>
            <p:ph type="dt" sz="half" idx="10"/>
          </p:nvPr>
        </p:nvSpPr>
        <p:spPr/>
        <p:txBody>
          <a:bodyPr/>
          <a:lstStyle/>
          <a:p>
            <a:fld id="{E5F0F3E6-29AC-4FFD-896B-4CB18C910E58}" type="datetime1">
              <a:rPr lang="en-US" smtClean="0"/>
              <a:t>9/5/2022</a:t>
            </a:fld>
            <a:endParaRPr lang="en-US"/>
          </a:p>
        </p:txBody>
      </p:sp>
      <p:sp>
        <p:nvSpPr>
          <p:cNvPr id="5" name="Footer Placeholder 4">
            <a:extLst>
              <a:ext uri="{FF2B5EF4-FFF2-40B4-BE49-F238E27FC236}">
                <a16:creationId xmlns:a16="http://schemas.microsoft.com/office/drawing/2014/main" id="{E04F6DCD-6BA1-5057-4503-6BF37BC05172}"/>
              </a:ext>
            </a:extLst>
          </p:cNvPr>
          <p:cNvSpPr>
            <a:spLocks noGrp="1"/>
          </p:cNvSpPr>
          <p:nvPr>
            <p:ph type="ftr" sz="quarter" idx="11"/>
          </p:nvPr>
        </p:nvSpPr>
        <p:spPr/>
        <p:txBody>
          <a:bodyPr/>
          <a:lstStyle/>
          <a:p>
            <a:r>
              <a:rPr lang="es-ES"/>
              <a:t>W. Pellico, VD PD PoF 2022</a:t>
            </a:r>
            <a:endParaRPr lang="en-US"/>
          </a:p>
        </p:txBody>
      </p:sp>
      <p:sp>
        <p:nvSpPr>
          <p:cNvPr id="6" name="Slide Number Placeholder 5">
            <a:extLst>
              <a:ext uri="{FF2B5EF4-FFF2-40B4-BE49-F238E27FC236}">
                <a16:creationId xmlns:a16="http://schemas.microsoft.com/office/drawing/2014/main" id="{BA6F5884-1FB1-3E80-E823-B19D33CF067A}"/>
              </a:ext>
            </a:extLst>
          </p:cNvPr>
          <p:cNvSpPr>
            <a:spLocks noGrp="1"/>
          </p:cNvSpPr>
          <p:nvPr>
            <p:ph type="sldNum" sz="quarter" idx="12"/>
          </p:nvPr>
        </p:nvSpPr>
        <p:spPr/>
        <p:txBody>
          <a:bodyPr/>
          <a:lstStyle/>
          <a:p>
            <a:fld id="{E9F25B83-39CE-004C-9B34-2F2DD9832F37}" type="slidenum">
              <a:rPr lang="en-US" smtClean="0"/>
              <a:t>15</a:t>
            </a:fld>
            <a:endParaRPr lang="en-US"/>
          </a:p>
        </p:txBody>
      </p:sp>
      <p:pic>
        <p:nvPicPr>
          <p:cNvPr id="8" name="Picture 7">
            <a:extLst>
              <a:ext uri="{FF2B5EF4-FFF2-40B4-BE49-F238E27FC236}">
                <a16:creationId xmlns:a16="http://schemas.microsoft.com/office/drawing/2014/main" id="{7C2869D5-B49C-198E-E981-FC5382FA6253}"/>
              </a:ext>
            </a:extLst>
          </p:cNvPr>
          <p:cNvPicPr>
            <a:picLocks noChangeAspect="1"/>
          </p:cNvPicPr>
          <p:nvPr/>
        </p:nvPicPr>
        <p:blipFill>
          <a:blip r:embed="rId3"/>
          <a:stretch>
            <a:fillRect/>
          </a:stretch>
        </p:blipFill>
        <p:spPr>
          <a:xfrm>
            <a:off x="7734300" y="275710"/>
            <a:ext cx="4495800" cy="6191250"/>
          </a:xfrm>
          <a:prstGeom prst="rect">
            <a:avLst/>
          </a:prstGeom>
        </p:spPr>
      </p:pic>
    </p:spTree>
    <p:extLst>
      <p:ext uri="{BB962C8B-B14F-4D97-AF65-F5344CB8AC3E}">
        <p14:creationId xmlns:p14="http://schemas.microsoft.com/office/powerpoint/2010/main" val="163808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45792-4D3B-D2C0-D470-A7008C83C0A9}"/>
              </a:ext>
            </a:extLst>
          </p:cNvPr>
          <p:cNvSpPr>
            <a:spLocks noGrp="1"/>
          </p:cNvSpPr>
          <p:nvPr>
            <p:ph type="title"/>
          </p:nvPr>
        </p:nvSpPr>
        <p:spPr>
          <a:xfrm>
            <a:off x="558112" y="10433"/>
            <a:ext cx="11238471" cy="627363"/>
          </a:xfrm>
        </p:spPr>
        <p:txBody>
          <a:bodyPr>
            <a:normAutofit fontScale="90000"/>
          </a:bodyPr>
          <a:lstStyle/>
          <a:p>
            <a:pPr algn="ctr"/>
            <a:r>
              <a:rPr lang="en-US" b="1" dirty="0"/>
              <a:t>Backup</a:t>
            </a:r>
            <a:r>
              <a:rPr lang="en-US" dirty="0"/>
              <a:t> –Reliability Examples (More from JPL)</a:t>
            </a:r>
          </a:p>
        </p:txBody>
      </p:sp>
      <p:sp>
        <p:nvSpPr>
          <p:cNvPr id="3" name="Date Placeholder 2">
            <a:extLst>
              <a:ext uri="{FF2B5EF4-FFF2-40B4-BE49-F238E27FC236}">
                <a16:creationId xmlns:a16="http://schemas.microsoft.com/office/drawing/2014/main" id="{27DA9AAC-245D-F787-61C1-E795033092FE}"/>
              </a:ext>
            </a:extLst>
          </p:cNvPr>
          <p:cNvSpPr>
            <a:spLocks noGrp="1"/>
          </p:cNvSpPr>
          <p:nvPr>
            <p:ph type="dt" sz="half" idx="10"/>
          </p:nvPr>
        </p:nvSpPr>
        <p:spPr/>
        <p:txBody>
          <a:bodyPr/>
          <a:lstStyle/>
          <a:p>
            <a:fld id="{CC9577A0-2A63-452E-88F0-60C33172C94A}" type="datetime1">
              <a:rPr lang="en-US" smtClean="0"/>
              <a:t>9/5/2022</a:t>
            </a:fld>
            <a:endParaRPr lang="en-US"/>
          </a:p>
        </p:txBody>
      </p:sp>
      <p:sp>
        <p:nvSpPr>
          <p:cNvPr id="4" name="Footer Placeholder 3">
            <a:extLst>
              <a:ext uri="{FF2B5EF4-FFF2-40B4-BE49-F238E27FC236}">
                <a16:creationId xmlns:a16="http://schemas.microsoft.com/office/drawing/2014/main" id="{266D6419-E2D6-85C5-4DC9-582ABDBF495C}"/>
              </a:ext>
            </a:extLst>
          </p:cNvPr>
          <p:cNvSpPr>
            <a:spLocks noGrp="1"/>
          </p:cNvSpPr>
          <p:nvPr>
            <p:ph type="ftr" sz="quarter" idx="11"/>
          </p:nvPr>
        </p:nvSpPr>
        <p:spPr/>
        <p:txBody>
          <a:bodyPr/>
          <a:lstStyle/>
          <a:p>
            <a:r>
              <a:rPr lang="es-ES"/>
              <a:t>W. Pellico, VD PD PoF 2022</a:t>
            </a:r>
            <a:endParaRPr lang="en-US"/>
          </a:p>
        </p:txBody>
      </p:sp>
      <p:sp>
        <p:nvSpPr>
          <p:cNvPr id="5" name="Slide Number Placeholder 4">
            <a:extLst>
              <a:ext uri="{FF2B5EF4-FFF2-40B4-BE49-F238E27FC236}">
                <a16:creationId xmlns:a16="http://schemas.microsoft.com/office/drawing/2014/main" id="{57332EBC-6E3B-3FA2-B282-23457FA5ACAF}"/>
              </a:ext>
            </a:extLst>
          </p:cNvPr>
          <p:cNvSpPr>
            <a:spLocks noGrp="1"/>
          </p:cNvSpPr>
          <p:nvPr>
            <p:ph type="sldNum" sz="quarter" idx="12"/>
          </p:nvPr>
        </p:nvSpPr>
        <p:spPr/>
        <p:txBody>
          <a:bodyPr/>
          <a:lstStyle/>
          <a:p>
            <a:fld id="{E9F25B83-39CE-004C-9B34-2F2DD9832F37}" type="slidenum">
              <a:rPr lang="en-US" smtClean="0"/>
              <a:t>16</a:t>
            </a:fld>
            <a:endParaRPr lang="en-US"/>
          </a:p>
        </p:txBody>
      </p:sp>
      <p:sp>
        <p:nvSpPr>
          <p:cNvPr id="9" name="TextBox 8">
            <a:extLst>
              <a:ext uri="{FF2B5EF4-FFF2-40B4-BE49-F238E27FC236}">
                <a16:creationId xmlns:a16="http://schemas.microsoft.com/office/drawing/2014/main" id="{C4CE49FA-E4B2-4EC4-3749-0848E8648600}"/>
              </a:ext>
            </a:extLst>
          </p:cNvPr>
          <p:cNvSpPr txBox="1"/>
          <p:nvPr/>
        </p:nvSpPr>
        <p:spPr>
          <a:xfrm>
            <a:off x="5782962" y="629602"/>
            <a:ext cx="6096000" cy="5909310"/>
          </a:xfrm>
          <a:prstGeom prst="rect">
            <a:avLst/>
          </a:prstGeom>
          <a:noFill/>
        </p:spPr>
        <p:txBody>
          <a:bodyPr wrap="square">
            <a:spAutoFit/>
          </a:bodyPr>
          <a:lstStyle/>
          <a:p>
            <a:pPr marL="0" marR="0">
              <a:spcBef>
                <a:spcPts val="0"/>
              </a:spcBef>
              <a:spcAft>
                <a:spcPts val="0"/>
              </a:spcAft>
            </a:pPr>
            <a:r>
              <a:rPr lang="en-US" dirty="0">
                <a:effectLst/>
                <a:latin typeface="Calibri" panose="020F0502020204030204" pitchFamily="34" charset="0"/>
                <a:ea typeface="Calibri" panose="020F0502020204030204" pitchFamily="34" charset="0"/>
              </a:rPr>
              <a:t>I was recently told by Siemens, one of the first to deploy </a:t>
            </a:r>
            <a:r>
              <a:rPr lang="en-US" dirty="0" err="1">
                <a:effectLst/>
                <a:latin typeface="Calibri" panose="020F0502020204030204" pitchFamily="34" charset="0"/>
                <a:ea typeface="Calibri" panose="020F0502020204030204" pitchFamily="34" charset="0"/>
              </a:rPr>
              <a:t>PoF</a:t>
            </a:r>
            <a:r>
              <a:rPr lang="en-US" dirty="0">
                <a:effectLst/>
                <a:latin typeface="Calibri" panose="020F0502020204030204" pitchFamily="34" charset="0"/>
                <a:ea typeface="Calibri" panose="020F0502020204030204" pitchFamily="34" charset="0"/>
              </a:rPr>
              <a:t> in the late 90’s that an HVDC installation between Australia and Tasmania has been running non-stop without any component failure, incl OPC, laser and fiber, for more than 23 years. Likewise, even earlier installations by ABB in the north of Sweden have been, and still are, running non-stop since 1997. In fact, at one point I was there to replace all lasers which had been sourced from ……. The problem was that on very cold nights (-35C), the current sensing system had stopped working. It turned out that using 850nm lasers with OPCs optimized for 808nm meant that at the cold temperatures for the OPCs, they no longer responded to 850nm light. At least not as long as the lasers were comfortably located inside a control room at room temperature….; after switching all the lasers to 808nm, the problem disappeared. Little did I know back then that fast-forward 25 years, we’d be pushing the OPC to longer wavelengths for ostensibly the same reason albeit lowering the operating temperature by another 150 K.</a:t>
            </a:r>
          </a:p>
          <a:p>
            <a:pPr marL="0" marR="0">
              <a:spcBef>
                <a:spcPts val="0"/>
              </a:spcBef>
              <a:spcAft>
                <a:spcPts val="0"/>
              </a:spcAft>
            </a:pPr>
            <a:r>
              <a:rPr lang="en-US" dirty="0">
                <a:effectLst/>
                <a:latin typeface="Calibri" panose="020F0502020204030204" pitchFamily="34" charset="0"/>
                <a:ea typeface="Calibri" panose="020F0502020204030204" pitchFamily="34" charset="0"/>
              </a:rPr>
              <a:t>Best regards</a:t>
            </a:r>
          </a:p>
          <a:p>
            <a:pPr marL="0" marR="0">
              <a:spcBef>
                <a:spcPts val="0"/>
              </a:spcBef>
              <a:spcAft>
                <a:spcPts val="0"/>
              </a:spcAft>
            </a:pPr>
            <a:r>
              <a:rPr lang="en-US" dirty="0">
                <a:effectLst/>
                <a:latin typeface="Calibri" panose="020F0502020204030204" pitchFamily="34" charset="0"/>
                <a:ea typeface="Calibri" panose="020F0502020204030204" pitchFamily="34" charset="0"/>
              </a:rPr>
              <a:t>Jan </a:t>
            </a:r>
          </a:p>
          <a:p>
            <a:pPr marL="0" marR="0">
              <a:spcBef>
                <a:spcPts val="0"/>
              </a:spcBef>
              <a:spcAft>
                <a:spcPts val="0"/>
              </a:spcAft>
            </a:pPr>
            <a:r>
              <a:rPr lang="en-US" dirty="0">
                <a:latin typeface="Calibri" panose="020F0502020204030204" pitchFamily="34" charset="0"/>
                <a:ea typeface="Calibri" panose="020F0502020204030204" pitchFamily="34" charset="0"/>
              </a:rPr>
              <a:t>Chief Photonics Scientist, Broadcom</a:t>
            </a:r>
            <a:endParaRPr lang="en-US" dirty="0">
              <a:effectLst/>
              <a:latin typeface="Calibri" panose="020F0502020204030204" pitchFamily="34" charset="0"/>
              <a:ea typeface="Calibri" panose="020F0502020204030204" pitchFamily="34" charset="0"/>
            </a:endParaRPr>
          </a:p>
        </p:txBody>
      </p:sp>
      <p:sp>
        <p:nvSpPr>
          <p:cNvPr id="10" name="Smiley Face 9">
            <a:extLst>
              <a:ext uri="{FF2B5EF4-FFF2-40B4-BE49-F238E27FC236}">
                <a16:creationId xmlns:a16="http://schemas.microsoft.com/office/drawing/2014/main" id="{74FF30E2-C3BB-C26C-52DB-6725C78E610D}"/>
              </a:ext>
            </a:extLst>
          </p:cNvPr>
          <p:cNvSpPr/>
          <p:nvPr/>
        </p:nvSpPr>
        <p:spPr>
          <a:xfrm>
            <a:off x="7677665" y="2592258"/>
            <a:ext cx="403654" cy="36512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0CF6635-13F6-AF5F-46DC-88A9E6A1D355}"/>
              </a:ext>
            </a:extLst>
          </p:cNvPr>
          <p:cNvSpPr txBox="1"/>
          <p:nvPr/>
        </p:nvSpPr>
        <p:spPr>
          <a:xfrm>
            <a:off x="181232" y="703699"/>
            <a:ext cx="5404022" cy="4401205"/>
          </a:xfrm>
          <a:prstGeom prst="rect">
            <a:avLst/>
          </a:prstGeom>
          <a:noFill/>
        </p:spPr>
        <p:txBody>
          <a:bodyPr wrap="square">
            <a:spAutoFit/>
          </a:bodyPr>
          <a:lstStyle/>
          <a:p>
            <a:pPr marL="0" marR="0">
              <a:spcBef>
                <a:spcPts val="0"/>
              </a:spcBef>
              <a:spcAft>
                <a:spcPts val="0"/>
              </a:spcAft>
            </a:pPr>
            <a:r>
              <a:rPr lang="en-US" sz="2000" dirty="0">
                <a:solidFill>
                  <a:srgbClr val="1F497D"/>
                </a:solidFill>
                <a:effectLst/>
                <a:latin typeface="Calibri" panose="020F0502020204030204" pitchFamily="34" charset="0"/>
                <a:ea typeface="PMingLiU" panose="02020500000000000000" pitchFamily="18" charset="-120"/>
              </a:rPr>
              <a:t>We did conduct some reliability tests over the 62.5um black fiber in the past. The fibers are installed in an outdoor high voltage (22.4kV) environment, one end was secured on the high voltage busbar and the other end on the ground. In this test setup, the fibers were exposed to high voltage, high humidity (with rain falls), and UV from the sun. Over 3 years of testing, we did not see any problem with the fibers.</a:t>
            </a:r>
            <a:endParaRPr lang="en-US" sz="20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2000" dirty="0">
                <a:solidFill>
                  <a:srgbClr val="1F497D"/>
                </a:solidFill>
                <a:effectLst/>
                <a:latin typeface="Calibri" panose="020F0502020204030204" pitchFamily="34" charset="0"/>
                <a:ea typeface="PMingLiU" panose="02020500000000000000" pitchFamily="18" charset="-120"/>
              </a:rPr>
              <a:t> </a:t>
            </a:r>
            <a:endParaRPr lang="en-US" sz="20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2000" dirty="0">
                <a:solidFill>
                  <a:srgbClr val="1F497D"/>
                </a:solidFill>
                <a:effectLst/>
                <a:latin typeface="Calibri" panose="020F0502020204030204" pitchFamily="34" charset="0"/>
                <a:ea typeface="PMingLiU" panose="02020500000000000000" pitchFamily="18" charset="-120"/>
              </a:rPr>
              <a:t>Regards,</a:t>
            </a:r>
            <a:endParaRPr lang="en-US" sz="20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2000" dirty="0">
                <a:solidFill>
                  <a:srgbClr val="1F497D"/>
                </a:solidFill>
                <a:effectLst/>
                <a:latin typeface="Calibri" panose="020F0502020204030204" pitchFamily="34" charset="0"/>
                <a:ea typeface="PMingLiU" panose="02020500000000000000" pitchFamily="18" charset="-120"/>
              </a:rPr>
              <a:t> </a:t>
            </a:r>
            <a:endParaRPr lang="en-US" sz="20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2000" dirty="0">
                <a:solidFill>
                  <a:srgbClr val="002776"/>
                </a:solidFill>
                <a:effectLst/>
                <a:latin typeface="Calibri" panose="020F0502020204030204" pitchFamily="34" charset="0"/>
                <a:ea typeface="PMingLiU" panose="02020500000000000000" pitchFamily="18" charset="-120"/>
              </a:rPr>
              <a:t>John Wu</a:t>
            </a:r>
            <a:endParaRPr lang="en-US" sz="20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2000" dirty="0">
                <a:solidFill>
                  <a:srgbClr val="002776"/>
                </a:solidFill>
                <a:effectLst/>
                <a:latin typeface="Calibri" panose="020F0502020204030204" pitchFamily="34" charset="0"/>
                <a:ea typeface="PMingLiU" panose="02020500000000000000" pitchFamily="18" charset="-120"/>
              </a:rPr>
              <a:t>VP, System Engineering Dept.</a:t>
            </a:r>
            <a:endParaRPr lang="en-US" sz="2000" dirty="0">
              <a:effectLst/>
              <a:latin typeface="Calibri" panose="020F0502020204030204" pitchFamily="34" charset="0"/>
              <a:ea typeface="PMingLiU" panose="02020500000000000000" pitchFamily="18" charset="-120"/>
            </a:endParaRPr>
          </a:p>
        </p:txBody>
      </p:sp>
    </p:spTree>
    <p:extLst>
      <p:ext uri="{BB962C8B-B14F-4D97-AF65-F5344CB8AC3E}">
        <p14:creationId xmlns:p14="http://schemas.microsoft.com/office/powerpoint/2010/main" val="2695892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BFB17-0C49-E77A-3F38-06070FD9E27A}"/>
              </a:ext>
            </a:extLst>
          </p:cNvPr>
          <p:cNvSpPr>
            <a:spLocks noGrp="1"/>
          </p:cNvSpPr>
          <p:nvPr>
            <p:ph type="title"/>
          </p:nvPr>
        </p:nvSpPr>
        <p:spPr>
          <a:xfrm>
            <a:off x="912341" y="-15146"/>
            <a:ext cx="10515600" cy="1325563"/>
          </a:xfrm>
        </p:spPr>
        <p:txBody>
          <a:bodyPr>
            <a:normAutofit fontScale="90000"/>
          </a:bodyPr>
          <a:lstStyle/>
          <a:p>
            <a:r>
              <a:rPr lang="en-US" dirty="0"/>
              <a:t>Full set of tests for each OPC unit</a:t>
            </a:r>
            <a:br>
              <a:rPr lang="en-US" dirty="0"/>
            </a:br>
            <a:r>
              <a:rPr lang="en-US" dirty="0"/>
              <a:t>Power, Efficiency, Leakage (I-V curves across loads)</a:t>
            </a:r>
          </a:p>
        </p:txBody>
      </p:sp>
      <p:sp>
        <p:nvSpPr>
          <p:cNvPr id="3" name="Date Placeholder 2">
            <a:extLst>
              <a:ext uri="{FF2B5EF4-FFF2-40B4-BE49-F238E27FC236}">
                <a16:creationId xmlns:a16="http://schemas.microsoft.com/office/drawing/2014/main" id="{E6AD6D1E-C563-68FD-8ADF-807AC6C2604A}"/>
              </a:ext>
            </a:extLst>
          </p:cNvPr>
          <p:cNvSpPr>
            <a:spLocks noGrp="1"/>
          </p:cNvSpPr>
          <p:nvPr>
            <p:ph type="dt" sz="half" idx="10"/>
          </p:nvPr>
        </p:nvSpPr>
        <p:spPr/>
        <p:txBody>
          <a:bodyPr/>
          <a:lstStyle/>
          <a:p>
            <a:fld id="{CC9577A0-2A63-452E-88F0-60C33172C94A}" type="datetime1">
              <a:rPr lang="en-US" smtClean="0"/>
              <a:t>9/5/2022</a:t>
            </a:fld>
            <a:endParaRPr lang="en-US"/>
          </a:p>
        </p:txBody>
      </p:sp>
      <p:sp>
        <p:nvSpPr>
          <p:cNvPr id="4" name="Footer Placeholder 3">
            <a:extLst>
              <a:ext uri="{FF2B5EF4-FFF2-40B4-BE49-F238E27FC236}">
                <a16:creationId xmlns:a16="http://schemas.microsoft.com/office/drawing/2014/main" id="{846ECD0B-4A44-8FAA-C4BD-1CA0357DB305}"/>
              </a:ext>
            </a:extLst>
          </p:cNvPr>
          <p:cNvSpPr>
            <a:spLocks noGrp="1"/>
          </p:cNvSpPr>
          <p:nvPr>
            <p:ph type="ftr" sz="quarter" idx="11"/>
          </p:nvPr>
        </p:nvSpPr>
        <p:spPr/>
        <p:txBody>
          <a:bodyPr/>
          <a:lstStyle/>
          <a:p>
            <a:r>
              <a:rPr lang="es-ES"/>
              <a:t>W. Pellico, VD PD PoF 2022</a:t>
            </a:r>
            <a:endParaRPr lang="en-US"/>
          </a:p>
        </p:txBody>
      </p:sp>
      <p:sp>
        <p:nvSpPr>
          <p:cNvPr id="5" name="Slide Number Placeholder 4">
            <a:extLst>
              <a:ext uri="{FF2B5EF4-FFF2-40B4-BE49-F238E27FC236}">
                <a16:creationId xmlns:a16="http://schemas.microsoft.com/office/drawing/2014/main" id="{97C42C43-8F4E-51B8-B2D2-A1A8FC19D418}"/>
              </a:ext>
            </a:extLst>
          </p:cNvPr>
          <p:cNvSpPr>
            <a:spLocks noGrp="1"/>
          </p:cNvSpPr>
          <p:nvPr>
            <p:ph type="sldNum" sz="quarter" idx="12"/>
          </p:nvPr>
        </p:nvSpPr>
        <p:spPr/>
        <p:txBody>
          <a:bodyPr/>
          <a:lstStyle/>
          <a:p>
            <a:fld id="{E9F25B83-39CE-004C-9B34-2F2DD9832F37}" type="slidenum">
              <a:rPr lang="en-US" smtClean="0"/>
              <a:t>17</a:t>
            </a:fld>
            <a:endParaRPr lang="en-US"/>
          </a:p>
        </p:txBody>
      </p:sp>
      <p:pic>
        <p:nvPicPr>
          <p:cNvPr id="7" name="Picture 6">
            <a:extLst>
              <a:ext uri="{FF2B5EF4-FFF2-40B4-BE49-F238E27FC236}">
                <a16:creationId xmlns:a16="http://schemas.microsoft.com/office/drawing/2014/main" id="{F71F52DC-6AA7-065B-4100-0775ABC1F71C}"/>
              </a:ext>
            </a:extLst>
          </p:cNvPr>
          <p:cNvPicPr>
            <a:picLocks noChangeAspect="1"/>
          </p:cNvPicPr>
          <p:nvPr/>
        </p:nvPicPr>
        <p:blipFill>
          <a:blip r:embed="rId2"/>
          <a:stretch>
            <a:fillRect/>
          </a:stretch>
        </p:blipFill>
        <p:spPr>
          <a:xfrm>
            <a:off x="5618206" y="2152711"/>
            <a:ext cx="6432483" cy="3667322"/>
          </a:xfrm>
          <a:prstGeom prst="rect">
            <a:avLst/>
          </a:prstGeom>
        </p:spPr>
      </p:pic>
      <p:pic>
        <p:nvPicPr>
          <p:cNvPr id="9" name="Picture 8">
            <a:extLst>
              <a:ext uri="{FF2B5EF4-FFF2-40B4-BE49-F238E27FC236}">
                <a16:creationId xmlns:a16="http://schemas.microsoft.com/office/drawing/2014/main" id="{94ABB620-DBA6-3879-C585-D6795EA971F5}"/>
              </a:ext>
            </a:extLst>
          </p:cNvPr>
          <p:cNvPicPr>
            <a:picLocks noChangeAspect="1"/>
          </p:cNvPicPr>
          <p:nvPr/>
        </p:nvPicPr>
        <p:blipFill>
          <a:blip r:embed="rId3"/>
          <a:stretch>
            <a:fillRect/>
          </a:stretch>
        </p:blipFill>
        <p:spPr>
          <a:xfrm>
            <a:off x="141311" y="2463113"/>
            <a:ext cx="5565708" cy="3259095"/>
          </a:xfrm>
          <a:prstGeom prst="rect">
            <a:avLst/>
          </a:prstGeom>
        </p:spPr>
      </p:pic>
      <p:sp>
        <p:nvSpPr>
          <p:cNvPr id="10" name="TextBox 9">
            <a:extLst>
              <a:ext uri="{FF2B5EF4-FFF2-40B4-BE49-F238E27FC236}">
                <a16:creationId xmlns:a16="http://schemas.microsoft.com/office/drawing/2014/main" id="{09ABF81F-8367-5BB9-9106-79D79DDA45C6}"/>
              </a:ext>
            </a:extLst>
          </p:cNvPr>
          <p:cNvSpPr txBox="1"/>
          <p:nvPr/>
        </p:nvSpPr>
        <p:spPr>
          <a:xfrm>
            <a:off x="477795" y="1441958"/>
            <a:ext cx="6656173" cy="923330"/>
          </a:xfrm>
          <a:prstGeom prst="rect">
            <a:avLst/>
          </a:prstGeom>
          <a:noFill/>
        </p:spPr>
        <p:txBody>
          <a:bodyPr wrap="square" rtlCol="0">
            <a:spAutoFit/>
          </a:bodyPr>
          <a:lstStyle/>
          <a:p>
            <a:r>
              <a:rPr lang="en-US" dirty="0"/>
              <a:t>We have been putting together a testing and assembly standards.</a:t>
            </a:r>
          </a:p>
          <a:p>
            <a:r>
              <a:rPr lang="en-US" dirty="0"/>
              <a:t>Each laser, fiber and OPC will have a traveler that provides information on assembly and test performance.</a:t>
            </a:r>
          </a:p>
        </p:txBody>
      </p:sp>
    </p:spTree>
    <p:extLst>
      <p:ext uri="{BB962C8B-B14F-4D97-AF65-F5344CB8AC3E}">
        <p14:creationId xmlns:p14="http://schemas.microsoft.com/office/powerpoint/2010/main" val="3049530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3529-8EFD-2191-8904-4428DA16491D}"/>
              </a:ext>
            </a:extLst>
          </p:cNvPr>
          <p:cNvSpPr>
            <a:spLocks noGrp="1"/>
          </p:cNvSpPr>
          <p:nvPr>
            <p:ph type="title"/>
          </p:nvPr>
        </p:nvSpPr>
        <p:spPr>
          <a:xfrm>
            <a:off x="-1" y="-14459"/>
            <a:ext cx="12019005" cy="1325563"/>
          </a:xfrm>
        </p:spPr>
        <p:txBody>
          <a:bodyPr/>
          <a:lstStyle/>
          <a:p>
            <a:r>
              <a:rPr lang="en-US" dirty="0"/>
              <a:t>R&amp;D for DUNE and Others (State of the art laser lab)</a:t>
            </a:r>
          </a:p>
        </p:txBody>
      </p:sp>
      <p:pic>
        <p:nvPicPr>
          <p:cNvPr id="8" name="Content Placeholder 7">
            <a:extLst>
              <a:ext uri="{FF2B5EF4-FFF2-40B4-BE49-F238E27FC236}">
                <a16:creationId xmlns:a16="http://schemas.microsoft.com/office/drawing/2014/main" id="{80BE90B1-267E-D5EF-9369-D073034CC9B2}"/>
              </a:ext>
            </a:extLst>
          </p:cNvPr>
          <p:cNvPicPr>
            <a:picLocks noGrp="1" noChangeAspect="1"/>
          </p:cNvPicPr>
          <p:nvPr>
            <p:ph idx="1"/>
          </p:nvPr>
        </p:nvPicPr>
        <p:blipFill>
          <a:blip r:embed="rId2"/>
          <a:stretch>
            <a:fillRect/>
          </a:stretch>
        </p:blipFill>
        <p:spPr>
          <a:xfrm>
            <a:off x="8610600" y="1542407"/>
            <a:ext cx="3263503" cy="4351338"/>
          </a:xfrm>
        </p:spPr>
      </p:pic>
      <p:sp>
        <p:nvSpPr>
          <p:cNvPr id="4" name="Date Placeholder 3">
            <a:extLst>
              <a:ext uri="{FF2B5EF4-FFF2-40B4-BE49-F238E27FC236}">
                <a16:creationId xmlns:a16="http://schemas.microsoft.com/office/drawing/2014/main" id="{08FFB5A6-8160-1A43-18C2-F76BDB881D59}"/>
              </a:ext>
            </a:extLst>
          </p:cNvPr>
          <p:cNvSpPr>
            <a:spLocks noGrp="1"/>
          </p:cNvSpPr>
          <p:nvPr>
            <p:ph type="dt" sz="half" idx="10"/>
          </p:nvPr>
        </p:nvSpPr>
        <p:spPr/>
        <p:txBody>
          <a:bodyPr/>
          <a:lstStyle/>
          <a:p>
            <a:fld id="{E5F0F3E6-29AC-4FFD-896B-4CB18C910E58}" type="datetime1">
              <a:rPr lang="en-US" smtClean="0"/>
              <a:t>9/5/2022</a:t>
            </a:fld>
            <a:endParaRPr lang="en-US"/>
          </a:p>
        </p:txBody>
      </p:sp>
      <p:sp>
        <p:nvSpPr>
          <p:cNvPr id="5" name="Footer Placeholder 4">
            <a:extLst>
              <a:ext uri="{FF2B5EF4-FFF2-40B4-BE49-F238E27FC236}">
                <a16:creationId xmlns:a16="http://schemas.microsoft.com/office/drawing/2014/main" id="{A02340F8-7CB3-8510-362A-47A3A09FEBFA}"/>
              </a:ext>
            </a:extLst>
          </p:cNvPr>
          <p:cNvSpPr>
            <a:spLocks noGrp="1"/>
          </p:cNvSpPr>
          <p:nvPr>
            <p:ph type="ftr" sz="quarter" idx="11"/>
          </p:nvPr>
        </p:nvSpPr>
        <p:spPr/>
        <p:txBody>
          <a:bodyPr/>
          <a:lstStyle/>
          <a:p>
            <a:r>
              <a:rPr lang="es-ES"/>
              <a:t>W. Pellico, VD PD PoF 2022</a:t>
            </a:r>
            <a:endParaRPr lang="en-US"/>
          </a:p>
        </p:txBody>
      </p:sp>
      <p:sp>
        <p:nvSpPr>
          <p:cNvPr id="6" name="Slide Number Placeholder 5">
            <a:extLst>
              <a:ext uri="{FF2B5EF4-FFF2-40B4-BE49-F238E27FC236}">
                <a16:creationId xmlns:a16="http://schemas.microsoft.com/office/drawing/2014/main" id="{6BB48DD1-7714-2FC0-BF57-BB1839F8F7DA}"/>
              </a:ext>
            </a:extLst>
          </p:cNvPr>
          <p:cNvSpPr>
            <a:spLocks noGrp="1"/>
          </p:cNvSpPr>
          <p:nvPr>
            <p:ph type="sldNum" sz="quarter" idx="12"/>
          </p:nvPr>
        </p:nvSpPr>
        <p:spPr/>
        <p:txBody>
          <a:bodyPr/>
          <a:lstStyle/>
          <a:p>
            <a:fld id="{E9F25B83-39CE-004C-9B34-2F2DD9832F37}" type="slidenum">
              <a:rPr lang="en-US" smtClean="0"/>
              <a:t>18</a:t>
            </a:fld>
            <a:endParaRPr lang="en-US"/>
          </a:p>
        </p:txBody>
      </p:sp>
      <p:sp>
        <p:nvSpPr>
          <p:cNvPr id="11" name="TextBox 10">
            <a:extLst>
              <a:ext uri="{FF2B5EF4-FFF2-40B4-BE49-F238E27FC236}">
                <a16:creationId xmlns:a16="http://schemas.microsoft.com/office/drawing/2014/main" id="{69E7A789-60CA-FF17-38D2-060A371343E6}"/>
              </a:ext>
            </a:extLst>
          </p:cNvPr>
          <p:cNvSpPr txBox="1"/>
          <p:nvPr/>
        </p:nvSpPr>
        <p:spPr>
          <a:xfrm>
            <a:off x="838200" y="1845275"/>
            <a:ext cx="6147517" cy="923330"/>
          </a:xfrm>
          <a:prstGeom prst="rect">
            <a:avLst/>
          </a:prstGeom>
          <a:noFill/>
        </p:spPr>
        <p:txBody>
          <a:bodyPr wrap="none" rtlCol="0">
            <a:spAutoFit/>
          </a:bodyPr>
          <a:lstStyle/>
          <a:p>
            <a:r>
              <a:rPr lang="en-US" dirty="0"/>
              <a:t>We are building a more practical fiber feedthrough:</a:t>
            </a:r>
          </a:p>
          <a:p>
            <a:r>
              <a:rPr lang="en-US" dirty="0"/>
              <a:t>One that does not require fibers be inserted before termination</a:t>
            </a:r>
          </a:p>
          <a:p>
            <a:r>
              <a:rPr lang="en-US" dirty="0"/>
              <a:t>One that can be adjusted to the fiber dimensions and count.</a:t>
            </a:r>
          </a:p>
        </p:txBody>
      </p:sp>
    </p:spTree>
    <p:extLst>
      <p:ext uri="{BB962C8B-B14F-4D97-AF65-F5344CB8AC3E}">
        <p14:creationId xmlns:p14="http://schemas.microsoft.com/office/powerpoint/2010/main" val="798704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26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DD33B3-62C5-EBE9-3A2F-982C21505BB4}"/>
              </a:ext>
            </a:extLst>
          </p:cNvPr>
          <p:cNvPicPr>
            <a:picLocks noChangeAspect="1"/>
          </p:cNvPicPr>
          <p:nvPr/>
        </p:nvPicPr>
        <p:blipFill>
          <a:blip r:embed="rId2">
            <a:alphaModFix amt="17000"/>
          </a:blip>
          <a:stretch>
            <a:fillRect/>
          </a:stretch>
        </p:blipFill>
        <p:spPr>
          <a:xfrm>
            <a:off x="-1" y="0"/>
            <a:ext cx="12249665" cy="6858000"/>
          </a:xfrm>
          <a:prstGeom prst="rect">
            <a:avLst/>
          </a:prstGeom>
        </p:spPr>
      </p:pic>
      <p:sp>
        <p:nvSpPr>
          <p:cNvPr id="2" name="Title 1">
            <a:extLst>
              <a:ext uri="{FF2B5EF4-FFF2-40B4-BE49-F238E27FC236}">
                <a16:creationId xmlns:a16="http://schemas.microsoft.com/office/drawing/2014/main" id="{CBE6FBF1-A169-9948-079F-092563FCD3BD}"/>
              </a:ext>
            </a:extLst>
          </p:cNvPr>
          <p:cNvSpPr>
            <a:spLocks noGrp="1"/>
          </p:cNvSpPr>
          <p:nvPr>
            <p:ph type="title"/>
          </p:nvPr>
        </p:nvSpPr>
        <p:spPr/>
        <p:txBody>
          <a:bodyPr/>
          <a:lstStyle/>
          <a:p>
            <a:pPr algn="ctr"/>
            <a:r>
              <a:rPr lang="en-US" dirty="0"/>
              <a:t>Today</a:t>
            </a:r>
          </a:p>
        </p:txBody>
      </p:sp>
      <p:sp>
        <p:nvSpPr>
          <p:cNvPr id="3" name="Content Placeholder 2">
            <a:extLst>
              <a:ext uri="{FF2B5EF4-FFF2-40B4-BE49-F238E27FC236}">
                <a16:creationId xmlns:a16="http://schemas.microsoft.com/office/drawing/2014/main" id="{54966ECB-69C2-6D2B-97D4-573BD878025C}"/>
              </a:ext>
            </a:extLst>
          </p:cNvPr>
          <p:cNvSpPr>
            <a:spLocks noGrp="1"/>
          </p:cNvSpPr>
          <p:nvPr>
            <p:ph idx="1"/>
          </p:nvPr>
        </p:nvSpPr>
        <p:spPr>
          <a:xfrm>
            <a:off x="685800" y="1825625"/>
            <a:ext cx="11094720" cy="4351338"/>
          </a:xfrm>
        </p:spPr>
        <p:txBody>
          <a:bodyPr/>
          <a:lstStyle/>
          <a:p>
            <a:r>
              <a:rPr lang="en-US" dirty="0" err="1"/>
              <a:t>PoF</a:t>
            </a:r>
            <a:r>
              <a:rPr lang="en-US" dirty="0"/>
              <a:t> has moved beyond a concept – It has been successfully demonstrated</a:t>
            </a:r>
          </a:p>
          <a:p>
            <a:endParaRPr lang="en-US" dirty="0"/>
          </a:p>
          <a:p>
            <a:r>
              <a:rPr lang="en-US" dirty="0" err="1"/>
              <a:t>PoF</a:t>
            </a:r>
            <a:r>
              <a:rPr lang="en-US" dirty="0"/>
              <a:t> has proven itself in VD PD but also industry</a:t>
            </a:r>
          </a:p>
          <a:p>
            <a:endParaRPr lang="en-US" dirty="0"/>
          </a:p>
          <a:p>
            <a:r>
              <a:rPr lang="en-US" dirty="0" err="1"/>
              <a:t>PoF</a:t>
            </a:r>
            <a:r>
              <a:rPr lang="en-US" dirty="0"/>
              <a:t> will play a role in HEP detectors which require power delivery that offers low noise, isolation and long term viability </a:t>
            </a:r>
          </a:p>
        </p:txBody>
      </p:sp>
      <p:sp>
        <p:nvSpPr>
          <p:cNvPr id="4" name="Date Placeholder 3">
            <a:extLst>
              <a:ext uri="{FF2B5EF4-FFF2-40B4-BE49-F238E27FC236}">
                <a16:creationId xmlns:a16="http://schemas.microsoft.com/office/drawing/2014/main" id="{F367E7A4-6EA0-17C3-FC40-23C80BF19669}"/>
              </a:ext>
            </a:extLst>
          </p:cNvPr>
          <p:cNvSpPr>
            <a:spLocks noGrp="1"/>
          </p:cNvSpPr>
          <p:nvPr>
            <p:ph type="dt" sz="half" idx="10"/>
          </p:nvPr>
        </p:nvSpPr>
        <p:spPr/>
        <p:txBody>
          <a:bodyPr/>
          <a:lstStyle/>
          <a:p>
            <a:fld id="{4FCF51D1-AB1A-41D8-9E0A-A79A07E311C4}" type="datetime1">
              <a:rPr lang="en-US" smtClean="0"/>
              <a:t>9/5/2022</a:t>
            </a:fld>
            <a:endParaRPr lang="en-US"/>
          </a:p>
        </p:txBody>
      </p:sp>
      <p:sp>
        <p:nvSpPr>
          <p:cNvPr id="5" name="Footer Placeholder 4">
            <a:extLst>
              <a:ext uri="{FF2B5EF4-FFF2-40B4-BE49-F238E27FC236}">
                <a16:creationId xmlns:a16="http://schemas.microsoft.com/office/drawing/2014/main" id="{55936CDC-6032-732A-19B4-AA4BB4B7F2A2}"/>
              </a:ext>
            </a:extLst>
          </p:cNvPr>
          <p:cNvSpPr>
            <a:spLocks noGrp="1"/>
          </p:cNvSpPr>
          <p:nvPr>
            <p:ph type="ftr" sz="quarter" idx="11"/>
          </p:nvPr>
        </p:nvSpPr>
        <p:spPr/>
        <p:txBody>
          <a:bodyPr/>
          <a:lstStyle/>
          <a:p>
            <a:r>
              <a:rPr lang="es-ES"/>
              <a:t>W. Pellico, VD PD PoF 2022</a:t>
            </a:r>
            <a:endParaRPr lang="en-US"/>
          </a:p>
        </p:txBody>
      </p:sp>
      <p:sp>
        <p:nvSpPr>
          <p:cNvPr id="6" name="Slide Number Placeholder 5">
            <a:extLst>
              <a:ext uri="{FF2B5EF4-FFF2-40B4-BE49-F238E27FC236}">
                <a16:creationId xmlns:a16="http://schemas.microsoft.com/office/drawing/2014/main" id="{94B9C0A5-8DD6-088A-E8E6-4B6339E47881}"/>
              </a:ext>
            </a:extLst>
          </p:cNvPr>
          <p:cNvSpPr>
            <a:spLocks noGrp="1"/>
          </p:cNvSpPr>
          <p:nvPr>
            <p:ph type="sldNum" sz="quarter" idx="12"/>
          </p:nvPr>
        </p:nvSpPr>
        <p:spPr/>
        <p:txBody>
          <a:bodyPr/>
          <a:lstStyle/>
          <a:p>
            <a:fld id="{E9F25B83-39CE-004C-9B34-2F2DD9832F37}" type="slidenum">
              <a:rPr lang="en-US" smtClean="0"/>
              <a:t>2</a:t>
            </a:fld>
            <a:endParaRPr lang="en-US"/>
          </a:p>
        </p:txBody>
      </p:sp>
    </p:spTree>
    <p:extLst>
      <p:ext uri="{BB962C8B-B14F-4D97-AF65-F5344CB8AC3E}">
        <p14:creationId xmlns:p14="http://schemas.microsoft.com/office/powerpoint/2010/main" val="3992027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2523D-0191-D3F0-94BF-A6023947FFA8}"/>
              </a:ext>
            </a:extLst>
          </p:cNvPr>
          <p:cNvSpPr>
            <a:spLocks noGrp="1"/>
          </p:cNvSpPr>
          <p:nvPr>
            <p:ph type="title"/>
          </p:nvPr>
        </p:nvSpPr>
        <p:spPr/>
        <p:txBody>
          <a:bodyPr/>
          <a:lstStyle/>
          <a:p>
            <a:pPr algn="ctr"/>
            <a:r>
              <a:rPr lang="en-US" dirty="0"/>
              <a:t>Thanks </a:t>
            </a:r>
          </a:p>
        </p:txBody>
      </p:sp>
      <p:sp>
        <p:nvSpPr>
          <p:cNvPr id="3" name="Content Placeholder 2">
            <a:extLst>
              <a:ext uri="{FF2B5EF4-FFF2-40B4-BE49-F238E27FC236}">
                <a16:creationId xmlns:a16="http://schemas.microsoft.com/office/drawing/2014/main" id="{0FBD8F78-2996-F976-A53A-979934519D05}"/>
              </a:ext>
            </a:extLst>
          </p:cNvPr>
          <p:cNvSpPr>
            <a:spLocks noGrp="1"/>
          </p:cNvSpPr>
          <p:nvPr>
            <p:ph idx="1"/>
          </p:nvPr>
        </p:nvSpPr>
        <p:spPr/>
        <p:txBody>
          <a:bodyPr/>
          <a:lstStyle/>
          <a:p>
            <a:pPr marL="0" indent="0" algn="ctr">
              <a:buNone/>
            </a:pPr>
            <a:r>
              <a:rPr lang="en-US" b="1" dirty="0"/>
              <a:t>People that made this effort successful </a:t>
            </a:r>
          </a:p>
          <a:p>
            <a:pPr lvl="1"/>
            <a:r>
              <a:rPr lang="en-US" dirty="0"/>
              <a:t>Broadcom (Led by Jan Werthen with more than 40 years of expertise)</a:t>
            </a:r>
          </a:p>
          <a:p>
            <a:pPr lvl="1"/>
            <a:r>
              <a:rPr lang="en-US" dirty="0"/>
              <a:t>UIUC (Led by Professor Larry Lee and Student Bora Kim)</a:t>
            </a:r>
          </a:p>
          <a:p>
            <a:pPr lvl="1"/>
            <a:r>
              <a:rPr lang="en-US" dirty="0"/>
              <a:t>MH </a:t>
            </a:r>
            <a:r>
              <a:rPr lang="en-US" dirty="0" err="1"/>
              <a:t>GoPower</a:t>
            </a:r>
            <a:r>
              <a:rPr lang="en-US" dirty="0"/>
              <a:t> ( Led by John Wu and MHG (president and owner))</a:t>
            </a:r>
          </a:p>
          <a:p>
            <a:pPr lvl="1"/>
            <a:r>
              <a:rPr lang="en-US" dirty="0"/>
              <a:t>NASA ( Space Systems – JPL)</a:t>
            </a:r>
          </a:p>
          <a:p>
            <a:pPr lvl="1"/>
            <a:r>
              <a:rPr lang="en-US" dirty="0"/>
              <a:t>FNAL (Led by Andrew Feld, Ken Koch and William Pellico)</a:t>
            </a:r>
          </a:p>
          <a:p>
            <a:pPr lvl="1"/>
            <a:r>
              <a:rPr lang="en-US" dirty="0"/>
              <a:t>SDSM ( Led by David Martinez, Students Diana Leon, Alex </a:t>
            </a:r>
            <a:r>
              <a:rPr lang="en-US" dirty="0" err="1"/>
              <a:t>Heindel</a:t>
            </a:r>
            <a:endParaRPr lang="en-US" dirty="0"/>
          </a:p>
          <a:p>
            <a:pPr marL="457200" lvl="1" indent="0">
              <a:buNone/>
            </a:pPr>
            <a:endParaRPr lang="en-US" dirty="0"/>
          </a:p>
          <a:p>
            <a:pPr lvl="1"/>
            <a:endParaRPr lang="en-US" dirty="0"/>
          </a:p>
          <a:p>
            <a:pPr lvl="1"/>
            <a:r>
              <a:rPr lang="en-US" dirty="0"/>
              <a:t>Many in the field who have help test, poke and prod our </a:t>
            </a:r>
            <a:r>
              <a:rPr lang="en-US" dirty="0" err="1"/>
              <a:t>PoF</a:t>
            </a:r>
            <a:r>
              <a:rPr lang="en-US" dirty="0"/>
              <a:t> systems</a:t>
            </a:r>
          </a:p>
        </p:txBody>
      </p:sp>
      <p:sp>
        <p:nvSpPr>
          <p:cNvPr id="4" name="Date Placeholder 3">
            <a:extLst>
              <a:ext uri="{FF2B5EF4-FFF2-40B4-BE49-F238E27FC236}">
                <a16:creationId xmlns:a16="http://schemas.microsoft.com/office/drawing/2014/main" id="{5FA37BF6-8488-EBA4-B628-5DD1920AAC23}"/>
              </a:ext>
            </a:extLst>
          </p:cNvPr>
          <p:cNvSpPr>
            <a:spLocks noGrp="1"/>
          </p:cNvSpPr>
          <p:nvPr>
            <p:ph type="dt" sz="half" idx="10"/>
          </p:nvPr>
        </p:nvSpPr>
        <p:spPr/>
        <p:txBody>
          <a:bodyPr/>
          <a:lstStyle/>
          <a:p>
            <a:fld id="{E5F0F3E6-29AC-4FFD-896B-4CB18C910E58}" type="datetime1">
              <a:rPr lang="en-US" smtClean="0"/>
              <a:t>9/5/2022</a:t>
            </a:fld>
            <a:endParaRPr lang="en-US"/>
          </a:p>
        </p:txBody>
      </p:sp>
      <p:sp>
        <p:nvSpPr>
          <p:cNvPr id="5" name="Footer Placeholder 4">
            <a:extLst>
              <a:ext uri="{FF2B5EF4-FFF2-40B4-BE49-F238E27FC236}">
                <a16:creationId xmlns:a16="http://schemas.microsoft.com/office/drawing/2014/main" id="{B5E02F26-9D9C-3909-3569-F64157B4F1CC}"/>
              </a:ext>
            </a:extLst>
          </p:cNvPr>
          <p:cNvSpPr>
            <a:spLocks noGrp="1"/>
          </p:cNvSpPr>
          <p:nvPr>
            <p:ph type="ftr" sz="quarter" idx="11"/>
          </p:nvPr>
        </p:nvSpPr>
        <p:spPr/>
        <p:txBody>
          <a:bodyPr/>
          <a:lstStyle/>
          <a:p>
            <a:r>
              <a:rPr lang="es-ES"/>
              <a:t>W. Pellico, VD PD PoF 2022</a:t>
            </a:r>
            <a:endParaRPr lang="en-US"/>
          </a:p>
        </p:txBody>
      </p:sp>
      <p:sp>
        <p:nvSpPr>
          <p:cNvPr id="6" name="Slide Number Placeholder 5">
            <a:extLst>
              <a:ext uri="{FF2B5EF4-FFF2-40B4-BE49-F238E27FC236}">
                <a16:creationId xmlns:a16="http://schemas.microsoft.com/office/drawing/2014/main" id="{F07C6D9F-1E91-FE96-CA0E-4701CB292530}"/>
              </a:ext>
            </a:extLst>
          </p:cNvPr>
          <p:cNvSpPr>
            <a:spLocks noGrp="1"/>
          </p:cNvSpPr>
          <p:nvPr>
            <p:ph type="sldNum" sz="quarter" idx="12"/>
          </p:nvPr>
        </p:nvSpPr>
        <p:spPr/>
        <p:txBody>
          <a:bodyPr/>
          <a:lstStyle/>
          <a:p>
            <a:fld id="{E9F25B83-39CE-004C-9B34-2F2DD9832F37}" type="slidenum">
              <a:rPr lang="en-US" smtClean="0"/>
              <a:t>3</a:t>
            </a:fld>
            <a:endParaRPr lang="en-US"/>
          </a:p>
        </p:txBody>
      </p:sp>
    </p:spTree>
    <p:extLst>
      <p:ext uri="{BB962C8B-B14F-4D97-AF65-F5344CB8AC3E}">
        <p14:creationId xmlns:p14="http://schemas.microsoft.com/office/powerpoint/2010/main" val="198131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DCA61-6F4C-B641-1C1D-043A94B6F744}"/>
              </a:ext>
            </a:extLst>
          </p:cNvPr>
          <p:cNvSpPr>
            <a:spLocks noGrp="1"/>
          </p:cNvSpPr>
          <p:nvPr>
            <p:ph type="title"/>
          </p:nvPr>
        </p:nvSpPr>
        <p:spPr>
          <a:xfrm>
            <a:off x="838200" y="136525"/>
            <a:ext cx="10515600" cy="893205"/>
          </a:xfrm>
        </p:spPr>
        <p:txBody>
          <a:bodyPr/>
          <a:lstStyle/>
          <a:p>
            <a:pPr algn="ctr"/>
            <a:r>
              <a:rPr lang="en-US" dirty="0"/>
              <a:t>-How did we get here  - </a:t>
            </a:r>
          </a:p>
        </p:txBody>
      </p:sp>
      <p:sp>
        <p:nvSpPr>
          <p:cNvPr id="3" name="Content Placeholder 2">
            <a:extLst>
              <a:ext uri="{FF2B5EF4-FFF2-40B4-BE49-F238E27FC236}">
                <a16:creationId xmlns:a16="http://schemas.microsoft.com/office/drawing/2014/main" id="{6FDC4C9F-917A-D79B-5F8E-E2C5D0AFA47E}"/>
              </a:ext>
            </a:extLst>
          </p:cNvPr>
          <p:cNvSpPr>
            <a:spLocks noGrp="1"/>
          </p:cNvSpPr>
          <p:nvPr>
            <p:ph idx="1"/>
          </p:nvPr>
        </p:nvSpPr>
        <p:spPr>
          <a:xfrm>
            <a:off x="535460" y="983564"/>
            <a:ext cx="11145794" cy="4351338"/>
          </a:xfrm>
        </p:spPr>
        <p:txBody>
          <a:bodyPr>
            <a:normAutofit fontScale="92500" lnSpcReduction="10000"/>
          </a:bodyPr>
          <a:lstStyle/>
          <a:p>
            <a:r>
              <a:rPr lang="en-US" b="1" dirty="0"/>
              <a:t>Almost a year ago we did our first </a:t>
            </a:r>
            <a:r>
              <a:rPr lang="en-US" b="1" dirty="0" err="1"/>
              <a:t>PoF</a:t>
            </a:r>
            <a:r>
              <a:rPr lang="en-US" b="1" dirty="0"/>
              <a:t> </a:t>
            </a:r>
          </a:p>
          <a:p>
            <a:pPr lvl="1"/>
            <a:r>
              <a:rPr lang="en-US" dirty="0"/>
              <a:t>First </a:t>
            </a:r>
            <a:r>
              <a:rPr lang="en-US" dirty="0" err="1"/>
              <a:t>PoF</a:t>
            </a:r>
            <a:r>
              <a:rPr lang="en-US" dirty="0"/>
              <a:t> system based upon Si optical photovoltaic cells (OPC) </a:t>
            </a:r>
          </a:p>
          <a:p>
            <a:pPr lvl="1"/>
            <a:r>
              <a:rPr lang="en-US" dirty="0"/>
              <a:t>Operating at wavelengths of 971 nm</a:t>
            </a:r>
          </a:p>
          <a:p>
            <a:pPr lvl="1"/>
            <a:r>
              <a:rPr lang="en-US" dirty="0"/>
              <a:t>Lasers power between 2 and 3 W</a:t>
            </a:r>
          </a:p>
          <a:p>
            <a:pPr lvl="1"/>
            <a:r>
              <a:rPr lang="en-US" dirty="0"/>
              <a:t>Efficiencies between 16 and 23 percent</a:t>
            </a:r>
          </a:p>
          <a:p>
            <a:pPr lvl="1"/>
            <a:r>
              <a:rPr lang="en-US" dirty="0"/>
              <a:t>20 systems were built and operated</a:t>
            </a:r>
          </a:p>
          <a:p>
            <a:pPr lvl="1"/>
            <a:endParaRPr lang="en-US" dirty="0"/>
          </a:p>
          <a:p>
            <a:pPr marL="457200" lvl="1" indent="0">
              <a:buNone/>
            </a:pPr>
            <a:r>
              <a:rPr lang="en-US" dirty="0"/>
              <a:t>After multiple cathode removals, </a:t>
            </a:r>
            <a:r>
              <a:rPr lang="en-US" dirty="0" err="1"/>
              <a:t>cryo</a:t>
            </a:r>
            <a:r>
              <a:rPr lang="en-US" dirty="0"/>
              <a:t> cycling and system connections/disconnection – not a single OPC or laser system failure or even any issue found.</a:t>
            </a:r>
          </a:p>
          <a:p>
            <a:pPr marL="457200" lvl="1" indent="0">
              <a:buNone/>
            </a:pPr>
            <a:endParaRPr lang="en-US" dirty="0"/>
          </a:p>
          <a:p>
            <a:pPr marL="457200" lvl="1" indent="0" algn="ctr">
              <a:buNone/>
            </a:pPr>
            <a:r>
              <a:rPr lang="en-US" sz="3200" b="1" dirty="0"/>
              <a:t>Si </a:t>
            </a:r>
            <a:r>
              <a:rPr lang="en-US" sz="3200" b="1" dirty="0" err="1"/>
              <a:t>PoF</a:t>
            </a:r>
            <a:r>
              <a:rPr lang="en-US" sz="3200" b="1" dirty="0"/>
              <a:t> based system met all the requirements of power, noise, and existing in the VD high voltage environment</a:t>
            </a:r>
          </a:p>
          <a:p>
            <a:pPr lvl="1"/>
            <a:endParaRPr lang="en-US" dirty="0"/>
          </a:p>
          <a:p>
            <a:pPr marL="457200" lvl="1" indent="0">
              <a:buNone/>
            </a:pPr>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445B79ED-2EA2-69BD-4651-646ED28F90C8}"/>
              </a:ext>
            </a:extLst>
          </p:cNvPr>
          <p:cNvSpPr>
            <a:spLocks noGrp="1"/>
          </p:cNvSpPr>
          <p:nvPr>
            <p:ph type="dt" sz="half" idx="10"/>
          </p:nvPr>
        </p:nvSpPr>
        <p:spPr/>
        <p:txBody>
          <a:bodyPr/>
          <a:lstStyle/>
          <a:p>
            <a:fld id="{9F8FF9FF-95D4-413F-8DBF-ED23AAF6E95C}" type="datetime1">
              <a:rPr lang="en-US" smtClean="0"/>
              <a:t>9/5/2022</a:t>
            </a:fld>
            <a:endParaRPr lang="en-US" dirty="0"/>
          </a:p>
        </p:txBody>
      </p:sp>
      <p:sp>
        <p:nvSpPr>
          <p:cNvPr id="5" name="Footer Placeholder 4">
            <a:extLst>
              <a:ext uri="{FF2B5EF4-FFF2-40B4-BE49-F238E27FC236}">
                <a16:creationId xmlns:a16="http://schemas.microsoft.com/office/drawing/2014/main" id="{FC9E0DA9-3846-CCE3-B0A7-9CF63C6BE580}"/>
              </a:ext>
            </a:extLst>
          </p:cNvPr>
          <p:cNvSpPr>
            <a:spLocks noGrp="1"/>
          </p:cNvSpPr>
          <p:nvPr>
            <p:ph type="ftr" sz="quarter" idx="11"/>
          </p:nvPr>
        </p:nvSpPr>
        <p:spPr/>
        <p:txBody>
          <a:bodyPr/>
          <a:lstStyle/>
          <a:p>
            <a:r>
              <a:rPr lang="es-ES"/>
              <a:t>W. Pellico, VD PD PoF 2022</a:t>
            </a:r>
            <a:endParaRPr lang="en-US" dirty="0"/>
          </a:p>
        </p:txBody>
      </p:sp>
      <p:sp>
        <p:nvSpPr>
          <p:cNvPr id="6" name="Slide Number Placeholder 5">
            <a:extLst>
              <a:ext uri="{FF2B5EF4-FFF2-40B4-BE49-F238E27FC236}">
                <a16:creationId xmlns:a16="http://schemas.microsoft.com/office/drawing/2014/main" id="{6316562D-ECCB-CDB4-E493-F3117616DA24}"/>
              </a:ext>
            </a:extLst>
          </p:cNvPr>
          <p:cNvSpPr>
            <a:spLocks noGrp="1"/>
          </p:cNvSpPr>
          <p:nvPr>
            <p:ph type="sldNum" sz="quarter" idx="12"/>
          </p:nvPr>
        </p:nvSpPr>
        <p:spPr/>
        <p:txBody>
          <a:bodyPr/>
          <a:lstStyle/>
          <a:p>
            <a:fld id="{E9F25B83-39CE-004C-9B34-2F2DD9832F37}" type="slidenum">
              <a:rPr lang="en-US" smtClean="0"/>
              <a:t>4</a:t>
            </a:fld>
            <a:endParaRPr lang="en-US"/>
          </a:p>
        </p:txBody>
      </p:sp>
    </p:spTree>
    <p:extLst>
      <p:ext uri="{BB962C8B-B14F-4D97-AF65-F5344CB8AC3E}">
        <p14:creationId xmlns:p14="http://schemas.microsoft.com/office/powerpoint/2010/main" val="649840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796-395C-6FD5-BBEA-2D7B3EC117D5}"/>
              </a:ext>
            </a:extLst>
          </p:cNvPr>
          <p:cNvSpPr>
            <a:spLocks noGrp="1"/>
          </p:cNvSpPr>
          <p:nvPr>
            <p:ph type="title"/>
          </p:nvPr>
        </p:nvSpPr>
        <p:spPr>
          <a:xfrm>
            <a:off x="696157" y="243016"/>
            <a:ext cx="10515600" cy="976184"/>
          </a:xfrm>
        </p:spPr>
        <p:txBody>
          <a:bodyPr>
            <a:normAutofit fontScale="90000"/>
          </a:bodyPr>
          <a:lstStyle/>
          <a:p>
            <a:pPr algn="ctr"/>
            <a:r>
              <a:rPr lang="en-US" dirty="0"/>
              <a:t>Path to Present</a:t>
            </a:r>
            <a:br>
              <a:rPr lang="en-US" dirty="0"/>
            </a:br>
            <a:r>
              <a:rPr lang="en-US" sz="2700" dirty="0"/>
              <a:t>Desire to deliver a more cost effective, lower loss </a:t>
            </a:r>
            <a:r>
              <a:rPr lang="en-US" sz="2700" dirty="0" err="1"/>
              <a:t>PoF</a:t>
            </a:r>
            <a:r>
              <a:rPr lang="en-US" sz="2700" dirty="0"/>
              <a:t> system</a:t>
            </a:r>
            <a:br>
              <a:rPr lang="en-US" dirty="0"/>
            </a:br>
            <a:endParaRPr lang="en-US" dirty="0"/>
          </a:p>
        </p:txBody>
      </p:sp>
      <p:sp>
        <p:nvSpPr>
          <p:cNvPr id="3" name="Content Placeholder 2">
            <a:extLst>
              <a:ext uri="{FF2B5EF4-FFF2-40B4-BE49-F238E27FC236}">
                <a16:creationId xmlns:a16="http://schemas.microsoft.com/office/drawing/2014/main" id="{3E8B6F69-8BB6-582A-957F-88BC2AA72887}"/>
              </a:ext>
            </a:extLst>
          </p:cNvPr>
          <p:cNvSpPr>
            <a:spLocks noGrp="1"/>
          </p:cNvSpPr>
          <p:nvPr>
            <p:ph idx="1"/>
          </p:nvPr>
        </p:nvSpPr>
        <p:spPr>
          <a:xfrm>
            <a:off x="129807" y="1069676"/>
            <a:ext cx="10142778" cy="5714742"/>
          </a:xfrm>
        </p:spPr>
        <p:txBody>
          <a:bodyPr>
            <a:normAutofit/>
          </a:bodyPr>
          <a:lstStyle/>
          <a:p>
            <a:r>
              <a:rPr lang="en-US" dirty="0"/>
              <a:t>Si was successful and delivered as expected</a:t>
            </a:r>
          </a:p>
          <a:p>
            <a:pPr lvl="1"/>
            <a:r>
              <a:rPr lang="en-US" dirty="0"/>
              <a:t>Si has known limitations at cold temperatures (well document over 30 years) </a:t>
            </a:r>
          </a:p>
          <a:p>
            <a:pPr lvl="2"/>
            <a:r>
              <a:rPr lang="en-US" dirty="0"/>
              <a:t>Si is not well suited for space applications </a:t>
            </a:r>
          </a:p>
          <a:p>
            <a:pPr lvl="2"/>
            <a:r>
              <a:rPr lang="en-US" dirty="0"/>
              <a:t>Si OPCs semiconductor design has efficiency limitations at any temperatures</a:t>
            </a:r>
          </a:p>
          <a:p>
            <a:pPr lvl="1"/>
            <a:r>
              <a:rPr lang="en-US" dirty="0"/>
              <a:t>Si popularity is due to cost</a:t>
            </a:r>
          </a:p>
          <a:p>
            <a:pPr lvl="1"/>
            <a:r>
              <a:rPr lang="en-US" dirty="0"/>
              <a:t>Si Vendor (</a:t>
            </a:r>
            <a:r>
              <a:rPr lang="en-US" dirty="0" err="1"/>
              <a:t>GoPower</a:t>
            </a:r>
            <a:r>
              <a:rPr lang="en-US" dirty="0"/>
              <a:t>) was/is extremely helpful and suppurative of expanding use. </a:t>
            </a:r>
          </a:p>
          <a:p>
            <a:pPr lvl="2"/>
            <a:r>
              <a:rPr lang="en-US" dirty="0"/>
              <a:t>Chief scientist/engineers visited FNAL twice</a:t>
            </a:r>
          </a:p>
          <a:p>
            <a:pPr lvl="2"/>
            <a:r>
              <a:rPr lang="en-US" dirty="0"/>
              <a:t>Vendor did initial testing of products in liquid nitrogen at their facility before shipping</a:t>
            </a:r>
          </a:p>
          <a:p>
            <a:r>
              <a:rPr lang="en-US" dirty="0"/>
              <a:t>From the start, options were available, but the </a:t>
            </a:r>
            <a:r>
              <a:rPr lang="en-US" dirty="0">
                <a:solidFill>
                  <a:srgbClr val="FF0000"/>
                </a:solidFill>
              </a:rPr>
              <a:t>rapid VD PD time scale </a:t>
            </a:r>
            <a:r>
              <a:rPr lang="en-US" dirty="0"/>
              <a:t>required we first demonstrate the </a:t>
            </a:r>
            <a:r>
              <a:rPr lang="en-US" dirty="0" err="1"/>
              <a:t>PoF</a:t>
            </a:r>
            <a:r>
              <a:rPr lang="en-US" dirty="0"/>
              <a:t> concept before we could test and implement a more ideal solution. </a:t>
            </a:r>
          </a:p>
          <a:p>
            <a:pPr lvl="1"/>
            <a:r>
              <a:rPr lang="en-US" dirty="0" err="1"/>
              <a:t>GaAS</a:t>
            </a:r>
            <a:r>
              <a:rPr lang="en-US" dirty="0"/>
              <a:t> and similar semiconductors</a:t>
            </a:r>
          </a:p>
        </p:txBody>
      </p:sp>
      <p:sp>
        <p:nvSpPr>
          <p:cNvPr id="4" name="Date Placeholder 3">
            <a:extLst>
              <a:ext uri="{FF2B5EF4-FFF2-40B4-BE49-F238E27FC236}">
                <a16:creationId xmlns:a16="http://schemas.microsoft.com/office/drawing/2014/main" id="{8ECF9A49-D76A-C918-4E4E-A89959CB9EC9}"/>
              </a:ext>
            </a:extLst>
          </p:cNvPr>
          <p:cNvSpPr>
            <a:spLocks noGrp="1"/>
          </p:cNvSpPr>
          <p:nvPr>
            <p:ph type="dt" sz="half" idx="10"/>
          </p:nvPr>
        </p:nvSpPr>
        <p:spPr/>
        <p:txBody>
          <a:bodyPr/>
          <a:lstStyle/>
          <a:p>
            <a:fld id="{E5F0F3E6-29AC-4FFD-896B-4CB18C910E58}" type="datetime1">
              <a:rPr lang="en-US" smtClean="0"/>
              <a:t>9/5/2022</a:t>
            </a:fld>
            <a:endParaRPr lang="en-US"/>
          </a:p>
        </p:txBody>
      </p:sp>
      <p:sp>
        <p:nvSpPr>
          <p:cNvPr id="5" name="Footer Placeholder 4">
            <a:extLst>
              <a:ext uri="{FF2B5EF4-FFF2-40B4-BE49-F238E27FC236}">
                <a16:creationId xmlns:a16="http://schemas.microsoft.com/office/drawing/2014/main" id="{DB6BA03A-8A17-175E-A29F-AAEF93B27079}"/>
              </a:ext>
            </a:extLst>
          </p:cNvPr>
          <p:cNvSpPr>
            <a:spLocks noGrp="1"/>
          </p:cNvSpPr>
          <p:nvPr>
            <p:ph type="ftr" sz="quarter" idx="11"/>
          </p:nvPr>
        </p:nvSpPr>
        <p:spPr/>
        <p:txBody>
          <a:bodyPr/>
          <a:lstStyle/>
          <a:p>
            <a:r>
              <a:rPr lang="es-ES"/>
              <a:t>W. Pellico, VD PD PoF 2022</a:t>
            </a:r>
            <a:endParaRPr lang="en-US"/>
          </a:p>
        </p:txBody>
      </p:sp>
      <p:sp>
        <p:nvSpPr>
          <p:cNvPr id="6" name="Slide Number Placeholder 5">
            <a:extLst>
              <a:ext uri="{FF2B5EF4-FFF2-40B4-BE49-F238E27FC236}">
                <a16:creationId xmlns:a16="http://schemas.microsoft.com/office/drawing/2014/main" id="{C844D096-3B40-1E91-1FFE-9415C59CC690}"/>
              </a:ext>
            </a:extLst>
          </p:cNvPr>
          <p:cNvSpPr>
            <a:spLocks noGrp="1"/>
          </p:cNvSpPr>
          <p:nvPr>
            <p:ph type="sldNum" sz="quarter" idx="12"/>
          </p:nvPr>
        </p:nvSpPr>
        <p:spPr/>
        <p:txBody>
          <a:bodyPr/>
          <a:lstStyle/>
          <a:p>
            <a:fld id="{E9F25B83-39CE-004C-9B34-2F2DD9832F37}" type="slidenum">
              <a:rPr lang="en-US" smtClean="0"/>
              <a:t>5</a:t>
            </a:fld>
            <a:endParaRPr lang="en-US"/>
          </a:p>
        </p:txBody>
      </p:sp>
      <p:pic>
        <p:nvPicPr>
          <p:cNvPr id="8" name="Picture 7">
            <a:extLst>
              <a:ext uri="{FF2B5EF4-FFF2-40B4-BE49-F238E27FC236}">
                <a16:creationId xmlns:a16="http://schemas.microsoft.com/office/drawing/2014/main" id="{E5CE9276-D644-DEFB-473B-62EFB6BAECC5}"/>
              </a:ext>
            </a:extLst>
          </p:cNvPr>
          <p:cNvPicPr>
            <a:picLocks noChangeAspect="1"/>
          </p:cNvPicPr>
          <p:nvPr/>
        </p:nvPicPr>
        <p:blipFill>
          <a:blip r:embed="rId2"/>
          <a:stretch>
            <a:fillRect/>
          </a:stretch>
        </p:blipFill>
        <p:spPr>
          <a:xfrm rot="5400000">
            <a:off x="8336692" y="2628663"/>
            <a:ext cx="5420499" cy="1843258"/>
          </a:xfrm>
          <a:prstGeom prst="rect">
            <a:avLst/>
          </a:prstGeom>
        </p:spPr>
      </p:pic>
    </p:spTree>
    <p:extLst>
      <p:ext uri="{BB962C8B-B14F-4D97-AF65-F5344CB8AC3E}">
        <p14:creationId xmlns:p14="http://schemas.microsoft.com/office/powerpoint/2010/main" val="3015839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3B69E-BFD3-798B-BB16-09B22F89D10B}"/>
              </a:ext>
            </a:extLst>
          </p:cNvPr>
          <p:cNvSpPr>
            <a:spLocks noGrp="1"/>
          </p:cNvSpPr>
          <p:nvPr>
            <p:ph type="title"/>
          </p:nvPr>
        </p:nvSpPr>
        <p:spPr>
          <a:xfrm>
            <a:off x="838200" y="136525"/>
            <a:ext cx="10515600" cy="1097471"/>
          </a:xfrm>
        </p:spPr>
        <p:txBody>
          <a:bodyPr/>
          <a:lstStyle/>
          <a:p>
            <a:pPr algn="ctr"/>
            <a:r>
              <a:rPr lang="en-US" dirty="0"/>
              <a:t>GaAs</a:t>
            </a:r>
          </a:p>
        </p:txBody>
      </p:sp>
      <p:sp>
        <p:nvSpPr>
          <p:cNvPr id="3" name="Content Placeholder 2">
            <a:extLst>
              <a:ext uri="{FF2B5EF4-FFF2-40B4-BE49-F238E27FC236}">
                <a16:creationId xmlns:a16="http://schemas.microsoft.com/office/drawing/2014/main" id="{7F718BD3-FD58-A6A0-D2BE-D91E92134203}"/>
              </a:ext>
            </a:extLst>
          </p:cNvPr>
          <p:cNvSpPr>
            <a:spLocks noGrp="1"/>
          </p:cNvSpPr>
          <p:nvPr>
            <p:ph idx="1"/>
          </p:nvPr>
        </p:nvSpPr>
        <p:spPr>
          <a:xfrm>
            <a:off x="386898" y="1079337"/>
            <a:ext cx="11418203" cy="5299968"/>
          </a:xfrm>
        </p:spPr>
        <p:txBody>
          <a:bodyPr>
            <a:normAutofit/>
          </a:bodyPr>
          <a:lstStyle/>
          <a:p>
            <a:r>
              <a:rPr lang="en-US" dirty="0"/>
              <a:t>Two GaAs products were available that looked to meet the needs of VD </a:t>
            </a:r>
            <a:r>
              <a:rPr lang="en-US" dirty="0" err="1"/>
              <a:t>PoF</a:t>
            </a:r>
            <a:endParaRPr lang="en-US" dirty="0"/>
          </a:p>
          <a:p>
            <a:pPr lvl="1"/>
            <a:r>
              <a:rPr lang="en-US" dirty="0"/>
              <a:t>Both vendors were contacted, and we started an extended period of discussions.</a:t>
            </a:r>
          </a:p>
          <a:p>
            <a:pPr lvl="1" algn="ctr"/>
            <a:r>
              <a:rPr lang="en-US" dirty="0"/>
              <a:t>Vendor One </a:t>
            </a:r>
          </a:p>
          <a:p>
            <a:pPr lvl="2"/>
            <a:r>
              <a:rPr lang="en-US" dirty="0"/>
              <a:t>Deals exclusively in space use </a:t>
            </a:r>
            <a:r>
              <a:rPr lang="en-US" dirty="0" err="1"/>
              <a:t>PoF</a:t>
            </a:r>
            <a:r>
              <a:rPr lang="en-US" dirty="0"/>
              <a:t> and related technology </a:t>
            </a:r>
          </a:p>
          <a:p>
            <a:pPr lvl="2"/>
            <a:r>
              <a:rPr lang="en-US" dirty="0"/>
              <a:t>Low voltage options geared to digital use in space missions (heat applied to boost efficiency)</a:t>
            </a:r>
          </a:p>
          <a:p>
            <a:pPr lvl="2"/>
            <a:r>
              <a:rPr lang="en-US" dirty="0"/>
              <a:t>Limited desire to collaborate and develop </a:t>
            </a:r>
            <a:r>
              <a:rPr lang="en-US" dirty="0" err="1"/>
              <a:t>cryo</a:t>
            </a:r>
            <a:r>
              <a:rPr lang="en-US" dirty="0"/>
              <a:t> temp usage ( not part of business model)</a:t>
            </a:r>
          </a:p>
          <a:p>
            <a:pPr lvl="1" algn="ctr"/>
            <a:r>
              <a:rPr lang="en-US" dirty="0"/>
              <a:t>Vendor Two</a:t>
            </a:r>
          </a:p>
          <a:p>
            <a:pPr lvl="2"/>
            <a:r>
              <a:rPr lang="en-US" dirty="0"/>
              <a:t>Broadcom has been a leader in communications for some time and had purchased a leader in developing of </a:t>
            </a:r>
            <a:r>
              <a:rPr lang="en-US" dirty="0" err="1"/>
              <a:t>PoF</a:t>
            </a:r>
            <a:r>
              <a:rPr lang="en-US" dirty="0"/>
              <a:t> technology</a:t>
            </a:r>
          </a:p>
          <a:p>
            <a:pPr lvl="3"/>
            <a:r>
              <a:rPr lang="en-US" dirty="0"/>
              <a:t>New uses of </a:t>
            </a:r>
            <a:r>
              <a:rPr lang="en-US" dirty="0" err="1"/>
              <a:t>PoF</a:t>
            </a:r>
            <a:r>
              <a:rPr lang="en-US" dirty="0"/>
              <a:t> has made technology desirable – bought a company with 30+ years of experience</a:t>
            </a:r>
          </a:p>
          <a:p>
            <a:pPr lvl="3"/>
            <a:r>
              <a:rPr lang="en-US" dirty="0"/>
              <a:t>Most importantly – they kept the original scientists who were still interested in further development</a:t>
            </a:r>
          </a:p>
          <a:p>
            <a:pPr lvl="3"/>
            <a:r>
              <a:rPr lang="en-US" dirty="0"/>
              <a:t>FNAL Purchased several </a:t>
            </a:r>
            <a:r>
              <a:rPr lang="en-US" dirty="0" err="1"/>
              <a:t>PoF</a:t>
            </a:r>
            <a:r>
              <a:rPr lang="en-US" dirty="0"/>
              <a:t> units – tested and characterized at FNAL in argon and nitrogen</a:t>
            </a:r>
          </a:p>
          <a:p>
            <a:pPr lvl="3"/>
            <a:r>
              <a:rPr lang="en-US" dirty="0"/>
              <a:t>Vendor lead </a:t>
            </a:r>
            <a:r>
              <a:rPr lang="en-US" dirty="0" err="1"/>
              <a:t>PoF</a:t>
            </a:r>
            <a:r>
              <a:rPr lang="en-US" dirty="0"/>
              <a:t> scientist (several visits with various tech people) is very interested in development</a:t>
            </a:r>
          </a:p>
          <a:p>
            <a:pPr lvl="4"/>
            <a:r>
              <a:rPr lang="en-US" dirty="0"/>
              <a:t>Vendor has provided over 30k in free lasers and </a:t>
            </a:r>
            <a:r>
              <a:rPr lang="en-US" dirty="0" err="1"/>
              <a:t>PoF</a:t>
            </a:r>
            <a:r>
              <a:rPr lang="en-US" dirty="0"/>
              <a:t> modules for FNAL evaluation</a:t>
            </a:r>
          </a:p>
          <a:p>
            <a:pPr lvl="4"/>
            <a:r>
              <a:rPr lang="en-US" dirty="0"/>
              <a:t>FNAL provided insight into operations and some modeling of devices</a:t>
            </a:r>
          </a:p>
        </p:txBody>
      </p:sp>
      <p:sp>
        <p:nvSpPr>
          <p:cNvPr id="4" name="Date Placeholder 3">
            <a:extLst>
              <a:ext uri="{FF2B5EF4-FFF2-40B4-BE49-F238E27FC236}">
                <a16:creationId xmlns:a16="http://schemas.microsoft.com/office/drawing/2014/main" id="{C1FD6EE4-11E7-C5A9-4E81-3A1038976185}"/>
              </a:ext>
            </a:extLst>
          </p:cNvPr>
          <p:cNvSpPr>
            <a:spLocks noGrp="1"/>
          </p:cNvSpPr>
          <p:nvPr>
            <p:ph type="dt" sz="half" idx="10"/>
          </p:nvPr>
        </p:nvSpPr>
        <p:spPr/>
        <p:txBody>
          <a:bodyPr/>
          <a:lstStyle/>
          <a:p>
            <a:fld id="{E5F0F3E6-29AC-4FFD-896B-4CB18C910E58}" type="datetime1">
              <a:rPr lang="en-US" smtClean="0"/>
              <a:t>9/5/2022</a:t>
            </a:fld>
            <a:endParaRPr lang="en-US"/>
          </a:p>
        </p:txBody>
      </p:sp>
      <p:sp>
        <p:nvSpPr>
          <p:cNvPr id="5" name="Footer Placeholder 4">
            <a:extLst>
              <a:ext uri="{FF2B5EF4-FFF2-40B4-BE49-F238E27FC236}">
                <a16:creationId xmlns:a16="http://schemas.microsoft.com/office/drawing/2014/main" id="{EE453B41-74D6-F2A2-335E-01A3AF479D96}"/>
              </a:ext>
            </a:extLst>
          </p:cNvPr>
          <p:cNvSpPr>
            <a:spLocks noGrp="1"/>
          </p:cNvSpPr>
          <p:nvPr>
            <p:ph type="ftr" sz="quarter" idx="11"/>
          </p:nvPr>
        </p:nvSpPr>
        <p:spPr/>
        <p:txBody>
          <a:bodyPr/>
          <a:lstStyle/>
          <a:p>
            <a:r>
              <a:rPr lang="es-ES"/>
              <a:t>W. Pellico, VD PD PoF 2022</a:t>
            </a:r>
            <a:endParaRPr lang="en-US"/>
          </a:p>
        </p:txBody>
      </p:sp>
      <p:sp>
        <p:nvSpPr>
          <p:cNvPr id="6" name="Slide Number Placeholder 5">
            <a:extLst>
              <a:ext uri="{FF2B5EF4-FFF2-40B4-BE49-F238E27FC236}">
                <a16:creationId xmlns:a16="http://schemas.microsoft.com/office/drawing/2014/main" id="{A32FB3BD-4645-A4F3-2773-481A295DC878}"/>
              </a:ext>
            </a:extLst>
          </p:cNvPr>
          <p:cNvSpPr>
            <a:spLocks noGrp="1"/>
          </p:cNvSpPr>
          <p:nvPr>
            <p:ph type="sldNum" sz="quarter" idx="12"/>
          </p:nvPr>
        </p:nvSpPr>
        <p:spPr/>
        <p:txBody>
          <a:bodyPr/>
          <a:lstStyle/>
          <a:p>
            <a:fld id="{E9F25B83-39CE-004C-9B34-2F2DD9832F37}" type="slidenum">
              <a:rPr lang="en-US" smtClean="0"/>
              <a:t>6</a:t>
            </a:fld>
            <a:endParaRPr lang="en-US"/>
          </a:p>
        </p:txBody>
      </p:sp>
    </p:spTree>
    <p:extLst>
      <p:ext uri="{BB962C8B-B14F-4D97-AF65-F5344CB8AC3E}">
        <p14:creationId xmlns:p14="http://schemas.microsoft.com/office/powerpoint/2010/main" val="2817338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0DCC9-E00D-9805-C8C8-CD34FC3B1988}"/>
              </a:ext>
            </a:extLst>
          </p:cNvPr>
          <p:cNvSpPr>
            <a:spLocks noGrp="1"/>
          </p:cNvSpPr>
          <p:nvPr>
            <p:ph type="title"/>
          </p:nvPr>
        </p:nvSpPr>
        <p:spPr>
          <a:xfrm>
            <a:off x="838200" y="232878"/>
            <a:ext cx="10515600" cy="1002036"/>
          </a:xfrm>
        </p:spPr>
        <p:txBody>
          <a:bodyPr/>
          <a:lstStyle/>
          <a:p>
            <a:pPr algn="ctr"/>
            <a:r>
              <a:rPr lang="en-US" dirty="0"/>
              <a:t>GaAs</a:t>
            </a:r>
          </a:p>
        </p:txBody>
      </p:sp>
      <p:sp>
        <p:nvSpPr>
          <p:cNvPr id="3" name="Content Placeholder 2">
            <a:extLst>
              <a:ext uri="{FF2B5EF4-FFF2-40B4-BE49-F238E27FC236}">
                <a16:creationId xmlns:a16="http://schemas.microsoft.com/office/drawing/2014/main" id="{53DFBA48-A183-8E6A-DD11-98AB4C2B6182}"/>
              </a:ext>
            </a:extLst>
          </p:cNvPr>
          <p:cNvSpPr>
            <a:spLocks noGrp="1"/>
          </p:cNvSpPr>
          <p:nvPr>
            <p:ph idx="1"/>
          </p:nvPr>
        </p:nvSpPr>
        <p:spPr>
          <a:xfrm>
            <a:off x="395416" y="1234914"/>
            <a:ext cx="11796583" cy="4942049"/>
          </a:xfrm>
        </p:spPr>
        <p:txBody>
          <a:bodyPr>
            <a:normAutofit/>
          </a:bodyPr>
          <a:lstStyle/>
          <a:p>
            <a:r>
              <a:rPr lang="en-US" dirty="0"/>
              <a:t>During the development of the GaAs </a:t>
            </a:r>
            <a:r>
              <a:rPr lang="en-US" dirty="0" err="1"/>
              <a:t>cryo</a:t>
            </a:r>
            <a:r>
              <a:rPr lang="en-US" dirty="0"/>
              <a:t> use – additional R&amp;D was/is desired.</a:t>
            </a:r>
          </a:p>
          <a:p>
            <a:pPr lvl="1"/>
            <a:r>
              <a:rPr lang="en-US" dirty="0"/>
              <a:t>A one year contract with University of Illinois school of engineering was started</a:t>
            </a:r>
          </a:p>
          <a:p>
            <a:pPr lvl="2"/>
            <a:r>
              <a:rPr lang="en-US" dirty="0"/>
              <a:t>GaAs potential at </a:t>
            </a:r>
            <a:r>
              <a:rPr lang="en-US" dirty="0" err="1"/>
              <a:t>cryo</a:t>
            </a:r>
            <a:r>
              <a:rPr lang="en-US" dirty="0"/>
              <a:t> temps was not fully investigated</a:t>
            </a:r>
          </a:p>
          <a:p>
            <a:pPr lvl="3"/>
            <a:r>
              <a:rPr lang="en-US" dirty="0"/>
              <a:t>Carrier freeze out was evident </a:t>
            </a:r>
          </a:p>
          <a:p>
            <a:pPr lvl="3"/>
            <a:r>
              <a:rPr lang="en-US" dirty="0"/>
              <a:t>Tunnel junctions at cold temp became more resistive</a:t>
            </a:r>
          </a:p>
          <a:p>
            <a:pPr lvl="2"/>
            <a:r>
              <a:rPr lang="en-US" dirty="0"/>
              <a:t>Build units that meet VD PD specification </a:t>
            </a:r>
          </a:p>
          <a:p>
            <a:pPr lvl="3"/>
            <a:r>
              <a:rPr lang="en-US" dirty="0"/>
              <a:t>Extreme low temp ops with efficiencies of room temp devices</a:t>
            </a:r>
          </a:p>
          <a:p>
            <a:pPr lvl="3"/>
            <a:r>
              <a:rPr lang="en-US" dirty="0"/>
              <a:t>No contaminants</a:t>
            </a:r>
          </a:p>
          <a:p>
            <a:pPr lvl="3"/>
            <a:r>
              <a:rPr lang="en-US" dirty="0"/>
              <a:t>Use of approved material – namely epoxies/sealants</a:t>
            </a:r>
          </a:p>
          <a:p>
            <a:pPr lvl="2"/>
            <a:endParaRPr lang="en-US" dirty="0"/>
          </a:p>
          <a:p>
            <a:pPr lvl="2"/>
            <a:endParaRPr lang="en-US" dirty="0"/>
          </a:p>
          <a:p>
            <a:pPr marL="0" indent="0">
              <a:buNone/>
            </a:pPr>
            <a:r>
              <a:rPr lang="en-US" dirty="0">
                <a:solidFill>
                  <a:srgbClr val="FF0000"/>
                </a:solidFill>
              </a:rPr>
              <a:t>In the end a partnership between FNAL, Broadcom, UIUC and </a:t>
            </a:r>
            <a:r>
              <a:rPr lang="en-US" dirty="0" err="1">
                <a:solidFill>
                  <a:srgbClr val="FF0000"/>
                </a:solidFill>
              </a:rPr>
              <a:t>GoPower</a:t>
            </a:r>
            <a:endParaRPr lang="en-US" dirty="0">
              <a:solidFill>
                <a:srgbClr val="FF0000"/>
              </a:solidFill>
            </a:endParaRPr>
          </a:p>
          <a:p>
            <a:pPr lvl="3"/>
            <a:endParaRPr lang="en-US" dirty="0"/>
          </a:p>
        </p:txBody>
      </p:sp>
      <p:sp>
        <p:nvSpPr>
          <p:cNvPr id="4" name="Date Placeholder 3">
            <a:extLst>
              <a:ext uri="{FF2B5EF4-FFF2-40B4-BE49-F238E27FC236}">
                <a16:creationId xmlns:a16="http://schemas.microsoft.com/office/drawing/2014/main" id="{B2336B29-0B84-8587-7636-956E85DE8DA1}"/>
              </a:ext>
            </a:extLst>
          </p:cNvPr>
          <p:cNvSpPr>
            <a:spLocks noGrp="1"/>
          </p:cNvSpPr>
          <p:nvPr>
            <p:ph type="dt" sz="half" idx="10"/>
          </p:nvPr>
        </p:nvSpPr>
        <p:spPr/>
        <p:txBody>
          <a:bodyPr/>
          <a:lstStyle/>
          <a:p>
            <a:fld id="{E5F0F3E6-29AC-4FFD-896B-4CB18C910E58}" type="datetime1">
              <a:rPr lang="en-US" smtClean="0"/>
              <a:t>9/5/2022</a:t>
            </a:fld>
            <a:endParaRPr lang="en-US"/>
          </a:p>
        </p:txBody>
      </p:sp>
      <p:sp>
        <p:nvSpPr>
          <p:cNvPr id="5" name="Footer Placeholder 4">
            <a:extLst>
              <a:ext uri="{FF2B5EF4-FFF2-40B4-BE49-F238E27FC236}">
                <a16:creationId xmlns:a16="http://schemas.microsoft.com/office/drawing/2014/main" id="{C7A3FE1C-7121-D025-3DF4-81C2229A5A65}"/>
              </a:ext>
            </a:extLst>
          </p:cNvPr>
          <p:cNvSpPr>
            <a:spLocks noGrp="1"/>
          </p:cNvSpPr>
          <p:nvPr>
            <p:ph type="ftr" sz="quarter" idx="11"/>
          </p:nvPr>
        </p:nvSpPr>
        <p:spPr/>
        <p:txBody>
          <a:bodyPr/>
          <a:lstStyle/>
          <a:p>
            <a:r>
              <a:rPr lang="es-ES"/>
              <a:t>W. Pellico, VD PD PoF 2022</a:t>
            </a:r>
            <a:endParaRPr lang="en-US"/>
          </a:p>
        </p:txBody>
      </p:sp>
      <p:sp>
        <p:nvSpPr>
          <p:cNvPr id="6" name="Slide Number Placeholder 5">
            <a:extLst>
              <a:ext uri="{FF2B5EF4-FFF2-40B4-BE49-F238E27FC236}">
                <a16:creationId xmlns:a16="http://schemas.microsoft.com/office/drawing/2014/main" id="{70F4A85E-D14A-39D9-CF38-21B33D66C857}"/>
              </a:ext>
            </a:extLst>
          </p:cNvPr>
          <p:cNvSpPr>
            <a:spLocks noGrp="1"/>
          </p:cNvSpPr>
          <p:nvPr>
            <p:ph type="sldNum" sz="quarter" idx="12"/>
          </p:nvPr>
        </p:nvSpPr>
        <p:spPr/>
        <p:txBody>
          <a:bodyPr/>
          <a:lstStyle/>
          <a:p>
            <a:fld id="{E9F25B83-39CE-004C-9B34-2F2DD9832F37}" type="slidenum">
              <a:rPr lang="en-US" smtClean="0"/>
              <a:t>7</a:t>
            </a:fld>
            <a:endParaRPr lang="en-US"/>
          </a:p>
        </p:txBody>
      </p:sp>
      <p:pic>
        <p:nvPicPr>
          <p:cNvPr id="8" name="Picture 7">
            <a:extLst>
              <a:ext uri="{FF2B5EF4-FFF2-40B4-BE49-F238E27FC236}">
                <a16:creationId xmlns:a16="http://schemas.microsoft.com/office/drawing/2014/main" id="{66E8C0B9-B7E8-5F5B-E91E-8C20454F80A4}"/>
              </a:ext>
            </a:extLst>
          </p:cNvPr>
          <p:cNvPicPr>
            <a:picLocks noChangeAspect="1"/>
          </p:cNvPicPr>
          <p:nvPr/>
        </p:nvPicPr>
        <p:blipFill>
          <a:blip r:embed="rId2"/>
          <a:stretch>
            <a:fillRect/>
          </a:stretch>
        </p:blipFill>
        <p:spPr>
          <a:xfrm>
            <a:off x="8805862" y="2236950"/>
            <a:ext cx="2352675" cy="2638425"/>
          </a:xfrm>
          <a:prstGeom prst="rect">
            <a:avLst/>
          </a:prstGeom>
        </p:spPr>
      </p:pic>
    </p:spTree>
    <p:extLst>
      <p:ext uri="{BB962C8B-B14F-4D97-AF65-F5344CB8AC3E}">
        <p14:creationId xmlns:p14="http://schemas.microsoft.com/office/powerpoint/2010/main" val="2567108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40F7-F19B-6AEB-104B-5012322B02DF}"/>
              </a:ext>
            </a:extLst>
          </p:cNvPr>
          <p:cNvSpPr>
            <a:spLocks noGrp="1"/>
          </p:cNvSpPr>
          <p:nvPr>
            <p:ph type="title"/>
          </p:nvPr>
        </p:nvSpPr>
        <p:spPr>
          <a:xfrm>
            <a:off x="838200" y="161694"/>
            <a:ext cx="10515600" cy="963936"/>
          </a:xfrm>
        </p:spPr>
        <p:txBody>
          <a:bodyPr/>
          <a:lstStyle/>
          <a:p>
            <a:pPr algn="ctr"/>
            <a:r>
              <a:rPr lang="en-US" dirty="0"/>
              <a:t>GaAs</a:t>
            </a:r>
          </a:p>
        </p:txBody>
      </p:sp>
      <p:sp>
        <p:nvSpPr>
          <p:cNvPr id="3" name="Content Placeholder 2">
            <a:extLst>
              <a:ext uri="{FF2B5EF4-FFF2-40B4-BE49-F238E27FC236}">
                <a16:creationId xmlns:a16="http://schemas.microsoft.com/office/drawing/2014/main" id="{2E270D7C-2ADA-556C-9CB4-0BFC4A131693}"/>
              </a:ext>
            </a:extLst>
          </p:cNvPr>
          <p:cNvSpPr>
            <a:spLocks noGrp="1"/>
          </p:cNvSpPr>
          <p:nvPr>
            <p:ph idx="1"/>
          </p:nvPr>
        </p:nvSpPr>
        <p:spPr>
          <a:xfrm>
            <a:off x="953530" y="993026"/>
            <a:ext cx="10515600" cy="5363323"/>
          </a:xfrm>
        </p:spPr>
        <p:txBody>
          <a:bodyPr>
            <a:normAutofit fontScale="92500" lnSpcReduction="20000"/>
          </a:bodyPr>
          <a:lstStyle/>
          <a:p>
            <a:r>
              <a:rPr lang="en-US" dirty="0"/>
              <a:t>UIUC has led the modeling – </a:t>
            </a:r>
          </a:p>
          <a:p>
            <a:r>
              <a:rPr lang="en-US" dirty="0"/>
              <a:t>Broadcom has led the rapid improvement of their product to meet our initial needs and longer-term product development/distribution.</a:t>
            </a:r>
          </a:p>
          <a:p>
            <a:r>
              <a:rPr lang="en-US" dirty="0" err="1"/>
              <a:t>GoPower</a:t>
            </a:r>
            <a:r>
              <a:rPr lang="en-US" dirty="0"/>
              <a:t> has supplied all the fibers and OPC packaging options</a:t>
            </a:r>
          </a:p>
          <a:p>
            <a:r>
              <a:rPr lang="en-US" dirty="0"/>
              <a:t>FNAL has done most of the testing and guided the partnership to meet the VD PD needs.</a:t>
            </a:r>
          </a:p>
          <a:p>
            <a:endParaRPr lang="en-US" dirty="0"/>
          </a:p>
          <a:p>
            <a:r>
              <a:rPr lang="en-US" dirty="0"/>
              <a:t>Products being tested today are twice as efficient</a:t>
            </a:r>
          </a:p>
          <a:p>
            <a:r>
              <a:rPr lang="en-US" dirty="0"/>
              <a:t>We are moving up the power (I-V) curve meeting our needs and aligning to theoretical predictions</a:t>
            </a:r>
          </a:p>
          <a:p>
            <a:pPr lvl="1"/>
            <a:r>
              <a:rPr lang="en-US" dirty="0"/>
              <a:t>Final product run is expected by the end of the year (approx. 2 dozen units)</a:t>
            </a:r>
          </a:p>
          <a:p>
            <a:pPr lvl="2"/>
            <a:r>
              <a:rPr lang="en-US" dirty="0"/>
              <a:t>Power &gt; 1 W with efficiency above 65% (expect about 72%)</a:t>
            </a:r>
          </a:p>
          <a:p>
            <a:pPr lvl="2"/>
            <a:r>
              <a:rPr lang="en-US" dirty="0"/>
              <a:t>All known materials and processes - </a:t>
            </a:r>
          </a:p>
          <a:p>
            <a:pPr marL="457200" lvl="1" indent="0" algn="ctr">
              <a:buNone/>
            </a:pPr>
            <a:endParaRPr lang="en-US" dirty="0">
              <a:solidFill>
                <a:srgbClr val="FF0000"/>
              </a:solidFill>
            </a:endParaRPr>
          </a:p>
          <a:p>
            <a:pPr marL="457200" lvl="1" indent="0" algn="ctr">
              <a:buNone/>
            </a:pPr>
            <a:r>
              <a:rPr lang="en-US" dirty="0">
                <a:solidFill>
                  <a:srgbClr val="FF0000"/>
                </a:solidFill>
              </a:rPr>
              <a:t>SOME PICTURES PLEASE</a:t>
            </a:r>
          </a:p>
        </p:txBody>
      </p:sp>
      <p:sp>
        <p:nvSpPr>
          <p:cNvPr id="4" name="Date Placeholder 3">
            <a:extLst>
              <a:ext uri="{FF2B5EF4-FFF2-40B4-BE49-F238E27FC236}">
                <a16:creationId xmlns:a16="http://schemas.microsoft.com/office/drawing/2014/main" id="{7F899A34-90A9-02AC-2805-6ED5BFC6FD70}"/>
              </a:ext>
            </a:extLst>
          </p:cNvPr>
          <p:cNvSpPr>
            <a:spLocks noGrp="1"/>
          </p:cNvSpPr>
          <p:nvPr>
            <p:ph type="dt" sz="half" idx="10"/>
          </p:nvPr>
        </p:nvSpPr>
        <p:spPr/>
        <p:txBody>
          <a:bodyPr/>
          <a:lstStyle/>
          <a:p>
            <a:fld id="{E5F0F3E6-29AC-4FFD-896B-4CB18C910E58}" type="datetime1">
              <a:rPr lang="en-US" smtClean="0"/>
              <a:t>9/5/2022</a:t>
            </a:fld>
            <a:endParaRPr lang="en-US"/>
          </a:p>
        </p:txBody>
      </p:sp>
      <p:sp>
        <p:nvSpPr>
          <p:cNvPr id="5" name="Footer Placeholder 4">
            <a:extLst>
              <a:ext uri="{FF2B5EF4-FFF2-40B4-BE49-F238E27FC236}">
                <a16:creationId xmlns:a16="http://schemas.microsoft.com/office/drawing/2014/main" id="{3D55A690-0EAD-B4C1-E807-78B351701F90}"/>
              </a:ext>
            </a:extLst>
          </p:cNvPr>
          <p:cNvSpPr>
            <a:spLocks noGrp="1"/>
          </p:cNvSpPr>
          <p:nvPr>
            <p:ph type="ftr" sz="quarter" idx="11"/>
          </p:nvPr>
        </p:nvSpPr>
        <p:spPr/>
        <p:txBody>
          <a:bodyPr/>
          <a:lstStyle/>
          <a:p>
            <a:r>
              <a:rPr lang="es-ES"/>
              <a:t>W. Pellico, VD PD PoF 2022</a:t>
            </a:r>
            <a:endParaRPr lang="en-US"/>
          </a:p>
        </p:txBody>
      </p:sp>
      <p:sp>
        <p:nvSpPr>
          <p:cNvPr id="6" name="Slide Number Placeholder 5">
            <a:extLst>
              <a:ext uri="{FF2B5EF4-FFF2-40B4-BE49-F238E27FC236}">
                <a16:creationId xmlns:a16="http://schemas.microsoft.com/office/drawing/2014/main" id="{2DDEBF3E-1E54-4640-22FE-BF30FC705A3B}"/>
              </a:ext>
            </a:extLst>
          </p:cNvPr>
          <p:cNvSpPr>
            <a:spLocks noGrp="1"/>
          </p:cNvSpPr>
          <p:nvPr>
            <p:ph type="sldNum" sz="quarter" idx="12"/>
          </p:nvPr>
        </p:nvSpPr>
        <p:spPr/>
        <p:txBody>
          <a:bodyPr/>
          <a:lstStyle/>
          <a:p>
            <a:fld id="{E9F25B83-39CE-004C-9B34-2F2DD9832F37}" type="slidenum">
              <a:rPr lang="en-US" smtClean="0"/>
              <a:t>8</a:t>
            </a:fld>
            <a:endParaRPr lang="en-US"/>
          </a:p>
        </p:txBody>
      </p:sp>
    </p:spTree>
    <p:extLst>
      <p:ext uri="{BB962C8B-B14F-4D97-AF65-F5344CB8AC3E}">
        <p14:creationId xmlns:p14="http://schemas.microsoft.com/office/powerpoint/2010/main" val="1701594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D1B3E-0044-51D7-F654-0D2CEBB5A14E}"/>
              </a:ext>
            </a:extLst>
          </p:cNvPr>
          <p:cNvSpPr>
            <a:spLocks noGrp="1"/>
          </p:cNvSpPr>
          <p:nvPr>
            <p:ph type="title"/>
          </p:nvPr>
        </p:nvSpPr>
        <p:spPr>
          <a:xfrm>
            <a:off x="0" y="0"/>
            <a:ext cx="12192000" cy="705783"/>
          </a:xfrm>
        </p:spPr>
        <p:txBody>
          <a:bodyPr>
            <a:normAutofit fontScale="90000"/>
          </a:bodyPr>
          <a:lstStyle/>
          <a:p>
            <a:pPr algn="ctr"/>
            <a:r>
              <a:rPr lang="en-US" dirty="0"/>
              <a:t>GaAs Lasers now at CERN CB, FNAL TS, Italy, SDSM,UIUC</a:t>
            </a:r>
          </a:p>
        </p:txBody>
      </p:sp>
      <p:sp>
        <p:nvSpPr>
          <p:cNvPr id="4" name="Date Placeholder 3">
            <a:extLst>
              <a:ext uri="{FF2B5EF4-FFF2-40B4-BE49-F238E27FC236}">
                <a16:creationId xmlns:a16="http://schemas.microsoft.com/office/drawing/2014/main" id="{6BB8D12C-7283-BC2A-8CD6-77D604911B17}"/>
              </a:ext>
            </a:extLst>
          </p:cNvPr>
          <p:cNvSpPr>
            <a:spLocks noGrp="1"/>
          </p:cNvSpPr>
          <p:nvPr>
            <p:ph type="dt" sz="half" idx="10"/>
          </p:nvPr>
        </p:nvSpPr>
        <p:spPr/>
        <p:txBody>
          <a:bodyPr/>
          <a:lstStyle/>
          <a:p>
            <a:fld id="{E5F0F3E6-29AC-4FFD-896B-4CB18C910E58}" type="datetime1">
              <a:rPr lang="en-US" smtClean="0"/>
              <a:t>9/5/2022</a:t>
            </a:fld>
            <a:endParaRPr lang="en-US"/>
          </a:p>
        </p:txBody>
      </p:sp>
      <p:sp>
        <p:nvSpPr>
          <p:cNvPr id="5" name="Footer Placeholder 4">
            <a:extLst>
              <a:ext uri="{FF2B5EF4-FFF2-40B4-BE49-F238E27FC236}">
                <a16:creationId xmlns:a16="http://schemas.microsoft.com/office/drawing/2014/main" id="{4439EED5-9035-B691-CC5C-D1AC3EAE7965}"/>
              </a:ext>
            </a:extLst>
          </p:cNvPr>
          <p:cNvSpPr>
            <a:spLocks noGrp="1"/>
          </p:cNvSpPr>
          <p:nvPr>
            <p:ph type="ftr" sz="quarter" idx="11"/>
          </p:nvPr>
        </p:nvSpPr>
        <p:spPr/>
        <p:txBody>
          <a:bodyPr/>
          <a:lstStyle/>
          <a:p>
            <a:r>
              <a:rPr lang="es-ES"/>
              <a:t>W. Pellico, VD PD PoF 2022</a:t>
            </a:r>
            <a:endParaRPr lang="en-US"/>
          </a:p>
        </p:txBody>
      </p:sp>
      <p:sp>
        <p:nvSpPr>
          <p:cNvPr id="6" name="Slide Number Placeholder 5">
            <a:extLst>
              <a:ext uri="{FF2B5EF4-FFF2-40B4-BE49-F238E27FC236}">
                <a16:creationId xmlns:a16="http://schemas.microsoft.com/office/drawing/2014/main" id="{0BBFE953-D777-0D12-C54A-B45FBFC21581}"/>
              </a:ext>
            </a:extLst>
          </p:cNvPr>
          <p:cNvSpPr>
            <a:spLocks noGrp="1"/>
          </p:cNvSpPr>
          <p:nvPr>
            <p:ph type="sldNum" sz="quarter" idx="12"/>
          </p:nvPr>
        </p:nvSpPr>
        <p:spPr/>
        <p:txBody>
          <a:bodyPr/>
          <a:lstStyle/>
          <a:p>
            <a:fld id="{E9F25B83-39CE-004C-9B34-2F2DD9832F37}" type="slidenum">
              <a:rPr lang="en-US" smtClean="0"/>
              <a:t>9</a:t>
            </a:fld>
            <a:endParaRPr lang="en-US"/>
          </a:p>
        </p:txBody>
      </p:sp>
      <p:pic>
        <p:nvPicPr>
          <p:cNvPr id="8" name="Picture 7">
            <a:extLst>
              <a:ext uri="{FF2B5EF4-FFF2-40B4-BE49-F238E27FC236}">
                <a16:creationId xmlns:a16="http://schemas.microsoft.com/office/drawing/2014/main" id="{440BEE0E-2A49-BE93-DDDD-A2FBDC16E6E7}"/>
              </a:ext>
            </a:extLst>
          </p:cNvPr>
          <p:cNvPicPr>
            <a:picLocks noChangeAspect="1"/>
          </p:cNvPicPr>
          <p:nvPr/>
        </p:nvPicPr>
        <p:blipFill rotWithShape="1">
          <a:blip r:embed="rId2"/>
          <a:srcRect r="38910"/>
          <a:stretch/>
        </p:blipFill>
        <p:spPr>
          <a:xfrm>
            <a:off x="7393765" y="720433"/>
            <a:ext cx="4656132" cy="5776549"/>
          </a:xfrm>
          <a:prstGeom prst="rect">
            <a:avLst/>
          </a:prstGeom>
        </p:spPr>
      </p:pic>
      <p:sp>
        <p:nvSpPr>
          <p:cNvPr id="11" name="TextBox 10">
            <a:extLst>
              <a:ext uri="{FF2B5EF4-FFF2-40B4-BE49-F238E27FC236}">
                <a16:creationId xmlns:a16="http://schemas.microsoft.com/office/drawing/2014/main" id="{3DC12848-C31C-0C68-2A93-978C845AD5C0}"/>
              </a:ext>
            </a:extLst>
          </p:cNvPr>
          <p:cNvSpPr txBox="1"/>
          <p:nvPr/>
        </p:nvSpPr>
        <p:spPr>
          <a:xfrm>
            <a:off x="205946" y="515154"/>
            <a:ext cx="7045716" cy="6555641"/>
          </a:xfrm>
          <a:prstGeom prst="rect">
            <a:avLst/>
          </a:prstGeom>
          <a:noFill/>
        </p:spPr>
        <p:txBody>
          <a:bodyPr wrap="square" rtlCol="0">
            <a:spAutoFit/>
          </a:bodyPr>
          <a:lstStyle/>
          <a:p>
            <a:r>
              <a:rPr lang="en-US" sz="3200" dirty="0"/>
              <a:t>Two types of lasers</a:t>
            </a:r>
            <a:endParaRPr lang="en-US" dirty="0"/>
          </a:p>
          <a:p>
            <a:pPr marL="285750" indent="-285750">
              <a:buFont typeface="Arial" panose="020B0604020202020204" pitchFamily="34" charset="0"/>
              <a:buChar char="•"/>
            </a:pPr>
            <a:r>
              <a:rPr lang="en-US" dirty="0" err="1"/>
              <a:t>Civilaser</a:t>
            </a:r>
            <a:endParaRPr lang="en-US" dirty="0"/>
          </a:p>
          <a:p>
            <a:pPr marL="742950" lvl="1" indent="-285750">
              <a:buFont typeface="Arial" panose="020B0604020202020204" pitchFamily="34" charset="0"/>
              <a:buChar char="•"/>
            </a:pPr>
            <a:r>
              <a:rPr lang="en-US" dirty="0"/>
              <a:t>Lots of functionality</a:t>
            </a:r>
          </a:p>
          <a:p>
            <a:pPr marL="1200150" lvl="2" indent="-285750">
              <a:buFont typeface="Arial" panose="020B0604020202020204" pitchFamily="34" charset="0"/>
              <a:buChar char="•"/>
            </a:pPr>
            <a:r>
              <a:rPr lang="en-US" dirty="0"/>
              <a:t>Precise temp regulation</a:t>
            </a:r>
          </a:p>
          <a:p>
            <a:pPr marL="1200150" lvl="2" indent="-285750">
              <a:buFont typeface="Arial" panose="020B0604020202020204" pitchFamily="34" charset="0"/>
              <a:buChar char="•"/>
            </a:pPr>
            <a:r>
              <a:rPr lang="en-US" dirty="0"/>
              <a:t>Modulation capable</a:t>
            </a:r>
          </a:p>
          <a:p>
            <a:pPr marL="1657350" lvl="3" indent="-285750">
              <a:buFont typeface="Arial" panose="020B0604020202020204" pitchFamily="34" charset="0"/>
              <a:buChar char="•"/>
            </a:pPr>
            <a:r>
              <a:rPr lang="en-US" dirty="0"/>
              <a:t>DUNE doesn’t need (looking to get basic system)</a:t>
            </a:r>
          </a:p>
          <a:p>
            <a:pPr marL="1657350" lvl="3" indent="-285750">
              <a:buFont typeface="Arial" panose="020B0604020202020204" pitchFamily="34" charset="0"/>
              <a:buChar char="•"/>
            </a:pPr>
            <a:r>
              <a:rPr lang="en-US" dirty="0"/>
              <a:t>Could send power and control</a:t>
            </a:r>
          </a:p>
          <a:p>
            <a:pPr marL="742950" lvl="1" indent="-285750">
              <a:buFont typeface="Arial" panose="020B0604020202020204" pitchFamily="34" charset="0"/>
              <a:buChar char="•"/>
            </a:pPr>
            <a:r>
              <a:rPr lang="en-US" dirty="0"/>
              <a:t>Cost effective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Broadcom compact unit</a:t>
            </a:r>
          </a:p>
          <a:p>
            <a:pPr marL="742950" lvl="1" indent="-285750">
              <a:buFont typeface="Arial" panose="020B0604020202020204" pitchFamily="34" charset="0"/>
              <a:buChar char="•"/>
            </a:pPr>
            <a:r>
              <a:rPr lang="en-US" dirty="0"/>
              <a:t>2 W capability</a:t>
            </a:r>
          </a:p>
          <a:p>
            <a:pPr marL="742950" lvl="1" indent="-285750">
              <a:buFont typeface="Arial" panose="020B0604020202020204" pitchFamily="34" charset="0"/>
              <a:buChar char="•"/>
            </a:pPr>
            <a:r>
              <a:rPr lang="en-US" dirty="0"/>
              <a:t>25+ years CW operations</a:t>
            </a:r>
          </a:p>
          <a:p>
            <a:pPr marL="742950" lvl="1" indent="-285750">
              <a:buFont typeface="Arial" panose="020B0604020202020204" pitchFamily="34" charset="0"/>
              <a:buChar char="•"/>
            </a:pPr>
            <a:r>
              <a:rPr lang="en-US" dirty="0"/>
              <a:t>20 units have been tested</a:t>
            </a:r>
          </a:p>
          <a:p>
            <a:pPr marL="742950" lvl="1" indent="-285750">
              <a:buFont typeface="Arial" panose="020B0604020202020204" pitchFamily="34" charset="0"/>
              <a:buChar char="•"/>
            </a:pPr>
            <a:r>
              <a:rPr lang="en-US" dirty="0"/>
              <a:t>Housing and controls developed</a:t>
            </a:r>
          </a:p>
          <a:p>
            <a:pPr marL="742950" lvl="1" indent="-285750">
              <a:buFont typeface="Arial" panose="020B0604020202020204" pitchFamily="34" charset="0"/>
              <a:buChar char="•"/>
            </a:pPr>
            <a:r>
              <a:rPr lang="en-US" dirty="0"/>
              <a:t>Shipped to several DUNE partners</a:t>
            </a:r>
          </a:p>
          <a:p>
            <a:pPr marL="742950" lvl="1" indent="-285750">
              <a:buFont typeface="Arial" panose="020B0604020202020204" pitchFamily="34" charset="0"/>
              <a:buChar char="•"/>
            </a:pPr>
            <a:r>
              <a:rPr lang="en-US" dirty="0"/>
              <a:t>I adapted controls for our use – (Vendor gave all drawings)</a:t>
            </a:r>
          </a:p>
          <a:p>
            <a:pPr marL="1200150" lvl="2" indent="-285750">
              <a:buFont typeface="Arial" panose="020B0604020202020204" pitchFamily="34" charset="0"/>
              <a:buChar char="•"/>
            </a:pPr>
            <a:r>
              <a:rPr lang="en-US" dirty="0"/>
              <a:t>To allow safe commissioning</a:t>
            </a:r>
          </a:p>
          <a:p>
            <a:pPr marL="1200150" lvl="2" indent="-285750">
              <a:buFont typeface="Arial" panose="020B0604020202020204" pitchFamily="34" charset="0"/>
              <a:buChar char="•"/>
            </a:pPr>
            <a:r>
              <a:rPr lang="en-US" dirty="0"/>
              <a:t>To allow for OPC full range testing </a:t>
            </a:r>
          </a:p>
          <a:p>
            <a:pPr lvl="2"/>
            <a:endParaRPr lang="en-US" sz="1800" dirty="0"/>
          </a:p>
          <a:p>
            <a:pPr lvl="2"/>
            <a:r>
              <a:rPr lang="en-US" sz="2800" dirty="0"/>
              <a:t>Last step is DUNE housing/layout</a:t>
            </a:r>
          </a:p>
          <a:p>
            <a:pPr marL="1200150" lvl="2" indent="-285750">
              <a:buFont typeface="Arial" panose="020B0604020202020204" pitchFamily="34" charset="0"/>
              <a:buChar char="•"/>
            </a:pPr>
            <a:endParaRPr lang="en-US" dirty="0"/>
          </a:p>
          <a:p>
            <a:endParaRPr lang="en-US" dirty="0"/>
          </a:p>
        </p:txBody>
      </p:sp>
      <p:pic>
        <p:nvPicPr>
          <p:cNvPr id="13" name="Picture 12">
            <a:extLst>
              <a:ext uri="{FF2B5EF4-FFF2-40B4-BE49-F238E27FC236}">
                <a16:creationId xmlns:a16="http://schemas.microsoft.com/office/drawing/2014/main" id="{EBEB0D61-09CA-E253-82B8-C81F00A1D58E}"/>
              </a:ext>
            </a:extLst>
          </p:cNvPr>
          <p:cNvPicPr>
            <a:picLocks noChangeAspect="1"/>
          </p:cNvPicPr>
          <p:nvPr/>
        </p:nvPicPr>
        <p:blipFill rotWithShape="1">
          <a:blip r:embed="rId3"/>
          <a:srcRect t="11196"/>
          <a:stretch/>
        </p:blipFill>
        <p:spPr>
          <a:xfrm>
            <a:off x="7562335" y="3429000"/>
            <a:ext cx="4487562" cy="3082632"/>
          </a:xfrm>
          <a:prstGeom prst="rect">
            <a:avLst/>
          </a:prstGeom>
        </p:spPr>
      </p:pic>
      <p:cxnSp>
        <p:nvCxnSpPr>
          <p:cNvPr id="7" name="Straight Arrow Connector 6">
            <a:extLst>
              <a:ext uri="{FF2B5EF4-FFF2-40B4-BE49-F238E27FC236}">
                <a16:creationId xmlns:a16="http://schemas.microsoft.com/office/drawing/2014/main" id="{89173F0F-3018-3F54-8563-18D9BA414913}"/>
              </a:ext>
            </a:extLst>
          </p:cNvPr>
          <p:cNvCxnSpPr/>
          <p:nvPr/>
        </p:nvCxnSpPr>
        <p:spPr>
          <a:xfrm>
            <a:off x="1556951" y="1210962"/>
            <a:ext cx="5694711" cy="3624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DC1E234-3AF6-D417-6C75-47E9BF8B785B}"/>
              </a:ext>
            </a:extLst>
          </p:cNvPr>
          <p:cNvCxnSpPr/>
          <p:nvPr/>
        </p:nvCxnSpPr>
        <p:spPr>
          <a:xfrm>
            <a:off x="2891481" y="3429000"/>
            <a:ext cx="4242487" cy="79701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249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13A158B6CF1942A8E4C66ADD4C29A2" ma:contentTypeVersion="7" ma:contentTypeDescription="Create a new document." ma:contentTypeScope="" ma:versionID="d68f98df2ab1d70b1b54163df50c7ff3">
  <xsd:schema xmlns:xsd="http://www.w3.org/2001/XMLSchema" xmlns:xs="http://www.w3.org/2001/XMLSchema" xmlns:p="http://schemas.microsoft.com/office/2006/metadata/properties" xmlns:ns3="41ffd1a0-94dc-43ab-a856-3f671abd15fd" xmlns:ns4="4015de2c-2a62-45ba-8285-bdf4ae027a83" targetNamespace="http://schemas.microsoft.com/office/2006/metadata/properties" ma:root="true" ma:fieldsID="771ada7fab3af128d72d28c3c84af3ae" ns3:_="" ns4:_="">
    <xsd:import namespace="41ffd1a0-94dc-43ab-a856-3f671abd15fd"/>
    <xsd:import namespace="4015de2c-2a62-45ba-8285-bdf4ae027a8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ffd1a0-94dc-43ab-a856-3f671abd15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15de2c-2a62-45ba-8285-bdf4ae027a8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E405E3-DAC8-4B53-8DB7-3EE5D7E06A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ffd1a0-94dc-43ab-a856-3f671abd15fd"/>
    <ds:schemaRef ds:uri="4015de2c-2a62-45ba-8285-bdf4ae027a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9ECCB4-5A81-48A3-809C-56E4861967DA}">
  <ds:schemaRefs>
    <ds:schemaRef ds:uri="http://schemas.microsoft.com/sharepoint/v3/contenttype/forms"/>
  </ds:schemaRefs>
</ds:datastoreItem>
</file>

<file path=customXml/itemProps3.xml><?xml version="1.0" encoding="utf-8"?>
<ds:datastoreItem xmlns:ds="http://schemas.openxmlformats.org/officeDocument/2006/customXml" ds:itemID="{769B8FAC-DDE5-4540-AE3D-CA85E5A4255A}">
  <ds:schemaRefs>
    <ds:schemaRef ds:uri="http://purl.org/dc/elements/1.1/"/>
    <ds:schemaRef ds:uri="http://schemas.microsoft.com/office/2006/documentManagement/types"/>
    <ds:schemaRef ds:uri="4015de2c-2a62-45ba-8285-bdf4ae027a83"/>
    <ds:schemaRef ds:uri="41ffd1a0-94dc-43ab-a856-3f671abd15fd"/>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18704</TotalTime>
  <Words>2116</Words>
  <Application>Microsoft Office PowerPoint</Application>
  <PresentationFormat>Widescreen</PresentationFormat>
  <Paragraphs>289</Paragraphs>
  <Slides>18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Helvetica</vt:lpstr>
      <vt:lpstr>Office Theme</vt:lpstr>
      <vt:lpstr>PowerPoint Presentation</vt:lpstr>
      <vt:lpstr>Today</vt:lpstr>
      <vt:lpstr>Thanks </vt:lpstr>
      <vt:lpstr>-How did we get here  - </vt:lpstr>
      <vt:lpstr>Path to Present Desire to deliver a more cost effective, lower loss PoF system </vt:lpstr>
      <vt:lpstr>GaAs</vt:lpstr>
      <vt:lpstr>GaAs</vt:lpstr>
      <vt:lpstr>GaAs</vt:lpstr>
      <vt:lpstr>GaAs Lasers now at CERN CB, FNAL TS, Italy, SDSM,UIUC</vt:lpstr>
      <vt:lpstr>Moving from R&amp;D (Mostly) to Certification Testing</vt:lpstr>
      <vt:lpstr>Fiber Testing (DUNE and for Others)</vt:lpstr>
      <vt:lpstr>SDSM Team – Testing fibers, connectors, lasers Installation and long-term viability minded </vt:lpstr>
      <vt:lpstr>PowerPoint Presentation</vt:lpstr>
      <vt:lpstr>PowerPoint Presentation</vt:lpstr>
      <vt:lpstr>Summary</vt:lpstr>
      <vt:lpstr>Backup –Reliability Examples (More from JPL)</vt:lpstr>
      <vt:lpstr>Full set of tests for each OPC unit Power, Efficiency, Leakage (I-V curves across loads)</vt:lpstr>
      <vt:lpstr>R&amp;D for DUNE and Others (State of the art laser lab)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Booster Accumulator Ring</dc:title>
  <dc:creator>William A Pellico</dc:creator>
  <cp:lastModifiedBy>William A Pellico</cp:lastModifiedBy>
  <cp:revision>149</cp:revision>
  <dcterms:created xsi:type="dcterms:W3CDTF">2020-12-09T02:42:34Z</dcterms:created>
  <dcterms:modified xsi:type="dcterms:W3CDTF">2022-09-05T18:43:35Z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0x010100BF13A158B6CF1942A8E4C66ADD4C29A2</vt:lpwstr>
  </property>
</Properties>
</file>