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2"/>
  </p:notesMasterIdLst>
  <p:handoutMasterIdLst>
    <p:handoutMasterId r:id="rId23"/>
  </p:handoutMasterIdLst>
  <p:sldIdLst>
    <p:sldId id="263" r:id="rId3"/>
    <p:sldId id="354" r:id="rId4"/>
    <p:sldId id="353" r:id="rId5"/>
    <p:sldId id="359" r:id="rId6"/>
    <p:sldId id="355" r:id="rId7"/>
    <p:sldId id="365" r:id="rId8"/>
    <p:sldId id="367" r:id="rId9"/>
    <p:sldId id="368" r:id="rId10"/>
    <p:sldId id="366" r:id="rId11"/>
    <p:sldId id="360" r:id="rId12"/>
    <p:sldId id="361" r:id="rId13"/>
    <p:sldId id="363" r:id="rId14"/>
    <p:sldId id="369" r:id="rId15"/>
    <p:sldId id="364" r:id="rId16"/>
    <p:sldId id="358" r:id="rId17"/>
    <p:sldId id="370" r:id="rId18"/>
    <p:sldId id="371" r:id="rId19"/>
    <p:sldId id="356" r:id="rId20"/>
    <p:sldId id="357" r:id="rId21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>
          <p15:clr>
            <a:srgbClr val="A4A3A4"/>
          </p15:clr>
        </p15:guide>
        <p15:guide id="2" orient="horz" pos="4186">
          <p15:clr>
            <a:srgbClr val="A4A3A4"/>
          </p15:clr>
        </p15:guide>
        <p15:guide id="3" orient="horz" pos="3394">
          <p15:clr>
            <a:srgbClr val="A4A3A4"/>
          </p15:clr>
        </p15:guide>
        <p15:guide id="4" orient="horz" pos="777">
          <p15:clr>
            <a:srgbClr val="A4A3A4"/>
          </p15:clr>
        </p15:guide>
        <p15:guide id="5" orient="horz" pos="1749">
          <p15:clr>
            <a:srgbClr val="A4A3A4"/>
          </p15:clr>
        </p15:guide>
        <p15:guide id="6" orient="horz" pos="457">
          <p15:clr>
            <a:srgbClr val="A4A3A4"/>
          </p15:clr>
        </p15:guide>
        <p15:guide id="7" pos="285">
          <p15:clr>
            <a:srgbClr val="A4A3A4"/>
          </p15:clr>
        </p15:guide>
        <p15:guide id="8" pos="55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79646"/>
    <a:srgbClr val="4F81BD"/>
    <a:srgbClr val="C0504D"/>
    <a:srgbClr val="004C97"/>
    <a:srgbClr val="00B5E2"/>
    <a:srgbClr val="63666A"/>
    <a:srgbClr val="5A5A5A"/>
    <a:srgbClr val="67676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47" autoAdjust="0"/>
    <p:restoredTop sz="98464" autoAdjust="0"/>
  </p:normalViewPr>
  <p:slideViewPr>
    <p:cSldViewPr snapToGrid="0" snapToObjects="1">
      <p:cViewPr varScale="1">
        <p:scale>
          <a:sx n="138" d="100"/>
          <a:sy n="138" d="100"/>
        </p:scale>
        <p:origin x="1952" y="84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285"/>
        <p:guide pos="55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1746"/>
            <a:ext cx="8293100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3209907"/>
            <a:ext cx="8296275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AAE906-8AAE-4B53-A6A5-981574B10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57BC82D-A827-42AE-A090-8B827C4B3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0F84C3-AAAD-42A4-BF3D-6ACE9E350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3F8F6C8-BAAF-4D4A-A3A0-448596DDB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C23A2E0-AF67-414B-A4B4-E66525B2D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9DBF6E-42F6-4744-BB00-707B0BEDC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457200" y="475760"/>
            <a:ext cx="8302625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154906"/>
            <a:ext cx="1594477" cy="28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57200" y="5728951"/>
            <a:ext cx="830262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56" y="6003296"/>
            <a:ext cx="6540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24" y="5916605"/>
            <a:ext cx="1857669" cy="6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09" y="6083428"/>
            <a:ext cx="2202053" cy="3680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6C1517-621B-43C2-9BA9-5BF605AF91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20000" y="131012"/>
            <a:ext cx="1359282" cy="2809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David Warner | Photon Detector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0F08D-1383-4141-915C-29DECEA73C8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829886" y="6451676"/>
            <a:ext cx="1136650" cy="2349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document/2883232/1" TargetMode="External"/><Relationship Id="rId2" Type="http://schemas.openxmlformats.org/officeDocument/2006/relationships/hyperlink" Target="https://edms.cern.ch/document/2883231/1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 bwMode="auto">
          <a:xfrm>
            <a:off x="457200" y="1711325"/>
            <a:ext cx="8218488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FD2 Photon Detector System: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Final Design Review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Mechanical Design Overview</a:t>
            </a: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23297" y="3824938"/>
            <a:ext cx="8221663" cy="95488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Helvetica" charset="0"/>
              </a:rPr>
              <a:t>David Warner for the Photon Detector Consortium</a:t>
            </a:r>
          </a:p>
          <a:p>
            <a:pPr algn="ctr"/>
            <a:r>
              <a:rPr lang="en-US" dirty="0">
                <a:latin typeface="Helvetica" charset="0"/>
              </a:rPr>
              <a:t>4/18/23</a:t>
            </a:r>
          </a:p>
        </p:txBody>
      </p:sp>
      <p:pic>
        <p:nvPicPr>
          <p:cNvPr id="4" name="Picture 2" descr="Hans Hochheim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032" y="5795965"/>
            <a:ext cx="1009087" cy="100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01F92-E602-41DE-CFA9-56602F7A7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5284"/>
            <a:ext cx="8293100" cy="548785"/>
          </a:xfrm>
        </p:spPr>
        <p:txBody>
          <a:bodyPr/>
          <a:lstStyle/>
          <a:p>
            <a:r>
              <a:rPr lang="en-US" dirty="0"/>
              <a:t>Spring-loaded SiPM mounting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837BA5-E940-4D13-3F61-44A33303D43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1B9E5-CC71-B1F0-376D-B4B14E59F73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F58B2A-3FE5-95E8-0EC2-6D9F7778D83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93700" y="682388"/>
            <a:ext cx="3998912" cy="2398783"/>
          </a:xfrm>
        </p:spPr>
        <p:txBody>
          <a:bodyPr/>
          <a:lstStyle/>
          <a:p>
            <a:r>
              <a:rPr lang="en-US" dirty="0"/>
              <a:t>2 springs push SiPMs against WLS plate</a:t>
            </a:r>
          </a:p>
          <a:p>
            <a:r>
              <a:rPr lang="en-US" dirty="0"/>
              <a:t>Designed to accommodate full relative WLS plat motion during cooldown (~6mm)</a:t>
            </a:r>
          </a:p>
          <a:p>
            <a:r>
              <a:rPr lang="en-US" dirty="0"/>
              <a:t>Acrylic shoe behind flexi PCB to manage contraction of PCB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58720A1-D1FF-3967-6F2B-D21B1156874E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4687888" y="432609"/>
            <a:ext cx="3998912" cy="2713359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F18DF-97D7-D10D-41A9-ACF5E5F2FE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CE9042-1C3B-8167-CED2-929361AD3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888" y="3255819"/>
            <a:ext cx="3988530" cy="2752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F413CB-21F7-71E7-FF09-697859B83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56" y="3255819"/>
            <a:ext cx="3682291" cy="299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02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1DC3B-C0BF-3670-33A3-FF077AF9E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63" y="134337"/>
            <a:ext cx="8293100" cy="548785"/>
          </a:xfrm>
        </p:spPr>
        <p:txBody>
          <a:bodyPr/>
          <a:lstStyle/>
          <a:p>
            <a:r>
              <a:rPr lang="en-US" dirty="0"/>
              <a:t>Electronics enclosures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EDA4F5-A8F7-D54C-EF2F-30CCE9A2161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82803-9FF4-DD72-2358-2E04EC9F87B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769615-52A7-0DA8-2671-699627062F3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8663" y="563995"/>
            <a:ext cx="3998846" cy="4846638"/>
          </a:xfrm>
        </p:spPr>
        <p:txBody>
          <a:bodyPr/>
          <a:lstStyle/>
          <a:p>
            <a:r>
              <a:rPr lang="en-US" dirty="0"/>
              <a:t>Folded stainless-steel sheet metal box.</a:t>
            </a:r>
          </a:p>
          <a:p>
            <a:endParaRPr lang="en-US" dirty="0"/>
          </a:p>
          <a:p>
            <a:r>
              <a:rPr lang="en-US" dirty="0"/>
              <a:t>Top cover can be removed after assembly to allow electronics hookup following installation in cryostat.</a:t>
            </a:r>
          </a:p>
          <a:p>
            <a:endParaRPr lang="en-US" dirty="0"/>
          </a:p>
          <a:p>
            <a:r>
              <a:rPr lang="en-US" dirty="0"/>
              <a:t>Extends module Faraday cage around electronics.</a:t>
            </a:r>
          </a:p>
          <a:p>
            <a:endParaRPr lang="en-US" dirty="0"/>
          </a:p>
          <a:p>
            <a:r>
              <a:rPr lang="en-US" dirty="0"/>
              <a:t>Provides light shield around POF and SOF to protect module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359432-5617-50D6-E69C-B0B73B7A00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C9BE34F-39B1-398C-168E-44430B300C40}"/>
              </a:ext>
            </a:extLst>
          </p:cNvPr>
          <p:cNvPicPr>
            <a:picLocks noGrp="1" noChangeAspect="1" noChangeArrowheads="1"/>
          </p:cNvPicPr>
          <p:nvPr>
            <p:ph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024" y="4498004"/>
            <a:ext cx="3425276" cy="143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DBED21-D4DB-E3F5-50F3-2B6E5A160C7E}"/>
              </a:ext>
            </a:extLst>
          </p:cNvPr>
          <p:cNvSpPr txBox="1"/>
          <p:nvPr/>
        </p:nvSpPr>
        <p:spPr>
          <a:xfrm>
            <a:off x="5325024" y="6061022"/>
            <a:ext cx="2825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Membrane module shared electronics box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29CF7F-78FD-AF17-5BCE-67714CEC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024" y="2271478"/>
            <a:ext cx="3425276" cy="22113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7EFDFD-1647-23A1-BAA7-2C520A0A7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024" y="115643"/>
            <a:ext cx="3425276" cy="21781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409FB8-0D5E-648C-2949-8918FE0C7A82}"/>
              </a:ext>
            </a:extLst>
          </p:cNvPr>
          <p:cNvSpPr txBox="1"/>
          <p:nvPr/>
        </p:nvSpPr>
        <p:spPr>
          <a:xfrm>
            <a:off x="5624945" y="1717527"/>
            <a:ext cx="168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Cathode electronics box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7B2C11-1780-5D20-3361-4D22DB12ACAB}"/>
              </a:ext>
            </a:extLst>
          </p:cNvPr>
          <p:cNvSpPr txBox="1"/>
          <p:nvPr/>
        </p:nvSpPr>
        <p:spPr>
          <a:xfrm>
            <a:off x="6805536" y="3825182"/>
            <a:ext cx="1854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Membrane electronics box</a:t>
            </a:r>
          </a:p>
          <a:p>
            <a:r>
              <a:rPr lang="en-US" sz="1200" dirty="0"/>
              <a:t>(note openings in back)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101DFB-E16D-9D57-B0F4-F2EABAC6D05A}"/>
              </a:ext>
            </a:extLst>
          </p:cNvPr>
          <p:cNvCxnSpPr/>
          <p:nvPr/>
        </p:nvCxnSpPr>
        <p:spPr>
          <a:xfrm flipH="1">
            <a:off x="6128327" y="4065401"/>
            <a:ext cx="677209" cy="1941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A336A60-5C6B-8F3A-9A31-E4065A1E2D47}"/>
              </a:ext>
            </a:extLst>
          </p:cNvPr>
          <p:cNvCxnSpPr>
            <a:stCxn id="15" idx="0"/>
          </p:cNvCxnSpPr>
          <p:nvPr/>
        </p:nvCxnSpPr>
        <p:spPr>
          <a:xfrm flipV="1">
            <a:off x="7732713" y="2841701"/>
            <a:ext cx="927177" cy="9834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03FD8A6-DADE-1717-AC6E-CC88C3D03047}"/>
              </a:ext>
            </a:extLst>
          </p:cNvPr>
          <p:cNvSpPr txBox="1"/>
          <p:nvPr/>
        </p:nvSpPr>
        <p:spPr>
          <a:xfrm>
            <a:off x="5522029" y="2570701"/>
            <a:ext cx="1779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“Fork lift” mounting arms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0950E39-0BAF-0180-3073-B9A27EAADFBF}"/>
              </a:ext>
            </a:extLst>
          </p:cNvPr>
          <p:cNvCxnSpPr/>
          <p:nvPr/>
        </p:nvCxnSpPr>
        <p:spPr>
          <a:xfrm flipH="1">
            <a:off x="5477164" y="2847700"/>
            <a:ext cx="902038" cy="10159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564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B5BFE-6800-0634-3C69-BE69462F7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03" y="194599"/>
            <a:ext cx="4959205" cy="548785"/>
          </a:xfrm>
        </p:spPr>
        <p:txBody>
          <a:bodyPr/>
          <a:lstStyle/>
          <a:p>
            <a:r>
              <a:rPr lang="en-US" dirty="0"/>
              <a:t>Cathode HV breakdown protection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BFB32-E43A-72F4-21C7-0BC05C9A55E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3748D-B59F-F639-E590-06F6E7E5B18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26A06D-C357-C2C9-97FC-0792EAFC689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50104" y="941489"/>
            <a:ext cx="4428114" cy="2578716"/>
          </a:xfrm>
        </p:spPr>
        <p:txBody>
          <a:bodyPr/>
          <a:lstStyle/>
          <a:p>
            <a:r>
              <a:rPr lang="en-US" sz="1800" dirty="0"/>
              <a:t>3-sided Faraday cage (single-sided copper-clad FR4, stainless steel backing channel) provides protection for SiPMs and cables.</a:t>
            </a:r>
          </a:p>
          <a:p>
            <a:r>
              <a:rPr lang="en-US" sz="1800" dirty="0"/>
              <a:t>Connected to electronics box ground.</a:t>
            </a:r>
          </a:p>
          <a:p>
            <a:r>
              <a:rPr lang="en-US" sz="1800" dirty="0"/>
              <a:t>Enclosure designed to protect SiPMs after thermal contraction of WLS plate.</a:t>
            </a:r>
          </a:p>
          <a:p>
            <a:r>
              <a:rPr lang="en-US" sz="1800" dirty="0"/>
              <a:t>Validated by simulations at FNAL, BNL.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CE6DC41-FA14-FC09-D6C7-77E2F73C50A7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4751388" y="182245"/>
            <a:ext cx="3998912" cy="2882608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10DD0F-E586-9FB8-8938-88EAFD3B09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F0D957-E095-F152-F1A3-27FB05506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388" y="3535603"/>
            <a:ext cx="4048551" cy="2711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45445A-676F-FF1E-2C5B-E43ACA169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61" y="3602182"/>
            <a:ext cx="3470458" cy="257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99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6664-C283-FEBD-800C-758534B0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07" y="196748"/>
            <a:ext cx="4424218" cy="548785"/>
          </a:xfrm>
        </p:spPr>
        <p:txBody>
          <a:bodyPr/>
          <a:lstStyle/>
          <a:p>
            <a:r>
              <a:rPr lang="en-US" dirty="0"/>
              <a:t>Filter Frame Assembly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960BF6-A918-A31F-307F-5961ABF7759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4576A-6196-951B-0318-25FCE882AB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414696-12BA-15BF-548E-C67339EF2A7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00207" y="702540"/>
            <a:ext cx="3998846" cy="4846638"/>
          </a:xfrm>
        </p:spPr>
        <p:txBody>
          <a:bodyPr/>
          <a:lstStyle/>
          <a:p>
            <a:r>
              <a:rPr lang="en-US" dirty="0"/>
              <a:t>Dichroic filters are supported in pockets in FR-4 G-10 frames.</a:t>
            </a:r>
          </a:p>
          <a:p>
            <a:endParaRPr lang="en-US" dirty="0"/>
          </a:p>
          <a:p>
            <a:r>
              <a:rPr lang="en-US" dirty="0"/>
              <a:t>Held in place by polycarbonate washers with M3 screws.</a:t>
            </a:r>
          </a:p>
          <a:p>
            <a:endParaRPr lang="en-US" dirty="0"/>
          </a:p>
          <a:p>
            <a:r>
              <a:rPr lang="en-US" dirty="0"/>
              <a:t>Assembly time is approximately 30 minutes per frame</a:t>
            </a:r>
          </a:p>
          <a:p>
            <a:endParaRPr lang="en-US" dirty="0"/>
          </a:p>
          <a:p>
            <a:r>
              <a:rPr lang="en-US" dirty="0"/>
              <a:t>Frame ribs covered with </a:t>
            </a:r>
            <a:r>
              <a:rPr lang="en-US" dirty="0" err="1"/>
              <a:t>Vikuiti</a:t>
            </a:r>
            <a:r>
              <a:rPr lang="en-US" dirty="0"/>
              <a:t> to increase light collection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195353-0A3E-BBAE-1D95-D57874F39C95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5033679" y="83871"/>
            <a:ext cx="3690755" cy="3218187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602D8B-881D-A0B6-8216-A9AE39BAE3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AF51D4-9A29-8BE5-4792-310B1E7ED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680" y="3429000"/>
            <a:ext cx="3690755" cy="28576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223B31-CFA6-C396-7746-0DE53F28697F}"/>
              </a:ext>
            </a:extLst>
          </p:cNvPr>
          <p:cNvSpPr txBox="1"/>
          <p:nvPr/>
        </p:nvSpPr>
        <p:spPr>
          <a:xfrm>
            <a:off x="7609004" y="3522302"/>
            <a:ext cx="1077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Polycarbonate</a:t>
            </a:r>
          </a:p>
          <a:p>
            <a:r>
              <a:rPr lang="en-US" sz="1200" dirty="0"/>
              <a:t>Washers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A66E68-B78B-97CB-18BB-4BBF536BC340}"/>
              </a:ext>
            </a:extLst>
          </p:cNvPr>
          <p:cNvCxnSpPr/>
          <p:nvPr/>
        </p:nvCxnSpPr>
        <p:spPr>
          <a:xfrm flipH="1">
            <a:off x="6996545" y="3782291"/>
            <a:ext cx="612459" cy="2355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D7C4E8-2D02-2F78-1BF1-E8F76073E704}"/>
              </a:ext>
            </a:extLst>
          </p:cNvPr>
          <p:cNvCxnSpPr>
            <a:stCxn id="12" idx="1"/>
          </p:cNvCxnSpPr>
          <p:nvPr/>
        </p:nvCxnSpPr>
        <p:spPr>
          <a:xfrm>
            <a:off x="7609004" y="3753135"/>
            <a:ext cx="805323" cy="11046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238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E869B-52FB-AA95-3363-CE41C2DA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3998846" cy="548785"/>
          </a:xfrm>
        </p:spPr>
        <p:txBody>
          <a:bodyPr/>
          <a:lstStyle/>
          <a:p>
            <a:r>
              <a:rPr lang="en-US" dirty="0"/>
              <a:t>Shipping/ underground assembly plan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12865E-44FA-302E-B4DD-7AFF879435E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71700-5A30-E3AF-0FD4-1F80D2AE5A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C918D9-648E-259C-250F-7AA655408C6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0748" y="587087"/>
            <a:ext cx="4177434" cy="5424478"/>
          </a:xfrm>
        </p:spPr>
        <p:txBody>
          <a:bodyPr/>
          <a:lstStyle/>
          <a:p>
            <a:r>
              <a:rPr lang="en-US" dirty="0"/>
              <a:t>PD modules were designed to be shipped in 3 pieces:</a:t>
            </a:r>
          </a:p>
          <a:p>
            <a:pPr lvl="1"/>
            <a:r>
              <a:rPr lang="en-US" dirty="0"/>
              <a:t>Core assembly (including SiPMs, WLS, electronics box, Faraday cage) pre-assembled at assembly sites</a:t>
            </a:r>
          </a:p>
          <a:p>
            <a:pPr lvl="1"/>
            <a:r>
              <a:rPr lang="en-US" dirty="0"/>
              <a:t>Filter frame assemblies (or filter frame and backing plate for membrane module</a:t>
            </a:r>
          </a:p>
          <a:p>
            <a:pPr lvl="1"/>
            <a:r>
              <a:rPr lang="en-US" dirty="0"/>
              <a:t>Dichroic filter plates</a:t>
            </a:r>
          </a:p>
          <a:p>
            <a:r>
              <a:rPr lang="en-US" dirty="0"/>
              <a:t>Assembly at SURF will consist of</a:t>
            </a:r>
          </a:p>
          <a:p>
            <a:pPr lvl="1"/>
            <a:r>
              <a:rPr lang="en-US" dirty="0"/>
              <a:t>Loading filters into frame (~ 30 minutes per frame</a:t>
            </a:r>
          </a:p>
          <a:p>
            <a:pPr lvl="1"/>
            <a:r>
              <a:rPr lang="en-US" dirty="0"/>
              <a:t>Screwing frames to module core (~10 minutes per frame)</a:t>
            </a:r>
          </a:p>
          <a:p>
            <a:pPr lvl="1"/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C6E999B-920D-81D0-D90B-77E3D072B092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5250007" y="2838913"/>
            <a:ext cx="3453245" cy="3447217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DAFAAD-D20A-7189-358D-2F6D323231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99B245-D85F-6EF0-1E6C-9DC2BF9FE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007" y="236822"/>
            <a:ext cx="3436793" cy="26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91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39AF8-B327-C264-2C07-F526AE77CDB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04562-E6EC-B86C-1132-1F8B8D8257F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8C57F1-7177-C8C5-404E-2917246CA4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  <p:sp>
        <p:nvSpPr>
          <p:cNvPr id="21" name="Title 7">
            <a:extLst>
              <a:ext uri="{FF2B5EF4-FFF2-40B4-BE49-F238E27FC236}">
                <a16:creationId xmlns:a16="http://schemas.microsoft.com/office/drawing/2014/main" id="{08FCCD82-A84F-49C9-8519-D76A53C37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1" y="333867"/>
            <a:ext cx="8293100" cy="569268"/>
          </a:xfrm>
        </p:spPr>
        <p:txBody>
          <a:bodyPr/>
          <a:lstStyle/>
          <a:p>
            <a:r>
              <a:rPr lang="en-US" dirty="0"/>
              <a:t>Monitoring system mechanicals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EC03D37-0EC1-C5F2-C257-629C10D31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3845"/>
            <a:ext cx="8741730" cy="49619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FC3B-DF05-3D3D-4285-D6017BBE3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618" y="3429000"/>
            <a:ext cx="1130746" cy="109541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1C4DED3-F620-EBDC-797A-DDB717218796}"/>
              </a:ext>
            </a:extLst>
          </p:cNvPr>
          <p:cNvSpPr txBox="1"/>
          <p:nvPr/>
        </p:nvSpPr>
        <p:spPr>
          <a:xfrm>
            <a:off x="7817088" y="4558105"/>
            <a:ext cx="1019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Possible fiber</a:t>
            </a:r>
          </a:p>
          <a:p>
            <a:pPr algn="ctr"/>
            <a:r>
              <a:rPr lang="en-US" sz="1200" dirty="0">
                <a:solidFill>
                  <a:schemeClr val="accent1"/>
                </a:solidFill>
              </a:rPr>
              <a:t>end diffusers</a:t>
            </a:r>
          </a:p>
        </p:txBody>
      </p:sp>
    </p:spTree>
    <p:extLst>
      <p:ext uri="{BB962C8B-B14F-4D97-AF65-F5344CB8AC3E}">
        <p14:creationId xmlns:p14="http://schemas.microsoft.com/office/powerpoint/2010/main" val="1770803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89DC8-0B3E-2E2A-885C-E6236762C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64" y="144943"/>
            <a:ext cx="8293100" cy="548785"/>
          </a:xfrm>
        </p:spPr>
        <p:txBody>
          <a:bodyPr/>
          <a:lstStyle/>
          <a:p>
            <a:r>
              <a:rPr lang="en-US" dirty="0"/>
              <a:t>Compliance Office Analysis </a:t>
            </a:r>
            <a:br>
              <a:rPr lang="en-US" dirty="0"/>
            </a:br>
            <a:r>
              <a:rPr lang="en-US" dirty="0"/>
              <a:t>Documents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63382E-9D81-7F80-AE6E-CE1C10C177D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3AA04-7786-55D6-A67A-77818ECB552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3928F0-148C-08CE-22F0-253510B3653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54024" y="896746"/>
            <a:ext cx="4117975" cy="2705601"/>
          </a:xfrm>
        </p:spPr>
        <p:txBody>
          <a:bodyPr/>
          <a:lstStyle/>
          <a:p>
            <a:r>
              <a:rPr lang="en-US" sz="1800" dirty="0"/>
              <a:t>Analysis plan submitted to compliance office. </a:t>
            </a:r>
            <a:r>
              <a:rPr lang="en-US" sz="1400" i="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https://edms.cern.ch/document/2883231/1</a:t>
            </a:r>
            <a:endParaRPr lang="en-US" sz="1400" i="0" u="sng" dirty="0">
              <a:solidFill>
                <a:srgbClr val="1155CC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800" dirty="0"/>
              <a:t>Analysis report submitted to compliance office.</a:t>
            </a:r>
            <a:r>
              <a:rPr lang="en-US" sz="1800" i="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 </a:t>
            </a:r>
            <a:r>
              <a:rPr lang="en-US" sz="1400" i="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https://edms.cern.ch/document/2883232/1</a:t>
            </a:r>
            <a:endParaRPr lang="en-US" sz="1400" dirty="0"/>
          </a:p>
          <a:p>
            <a:r>
              <a:rPr lang="en-US" sz="1800" dirty="0"/>
              <a:t>All loads and deflections within reasonable safety factors</a:t>
            </a:r>
          </a:p>
          <a:p>
            <a:r>
              <a:rPr lang="en-US" sz="1800" dirty="0"/>
              <a:t>Awaiting reply from compliance office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4927B76-6D22-E402-B74C-CBFF2E50786E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4"/>
          <a:stretch>
            <a:fillRect/>
          </a:stretch>
        </p:blipFill>
        <p:spPr>
          <a:xfrm>
            <a:off x="4924425" y="896746"/>
            <a:ext cx="3998912" cy="1682857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0F8691-4483-59DD-9D07-F69A8147CA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345CE0-6B00-E6FE-5FFA-E1CDC0F27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68" y="3685310"/>
            <a:ext cx="3998846" cy="24061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C6CFAB-2969-03ED-37EA-C384655AB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503" y="2969248"/>
            <a:ext cx="4014834" cy="2591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C4BF1D-7ECB-7340-2085-89A39CD0DD28}"/>
              </a:ext>
            </a:extLst>
          </p:cNvPr>
          <p:cNvSpPr txBox="1"/>
          <p:nvPr/>
        </p:nvSpPr>
        <p:spPr>
          <a:xfrm>
            <a:off x="5344816" y="574611"/>
            <a:ext cx="3142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Analysis results for membrane mount supports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038E5D-4DD0-CE0E-BC32-7958E0A3C05A}"/>
              </a:ext>
            </a:extLst>
          </p:cNvPr>
          <p:cNvSpPr txBox="1"/>
          <p:nvPr/>
        </p:nvSpPr>
        <p:spPr>
          <a:xfrm>
            <a:off x="550266" y="6035894"/>
            <a:ext cx="3806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Analysis results for module deflections in cathode support </a:t>
            </a:r>
          </a:p>
        </p:txBody>
      </p:sp>
    </p:spTree>
    <p:extLst>
      <p:ext uri="{BB962C8B-B14F-4D97-AF65-F5344CB8AC3E}">
        <p14:creationId xmlns:p14="http://schemas.microsoft.com/office/powerpoint/2010/main" val="2594972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1EE2C6B-AE63-EBFD-A1A6-DB64BB389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211782"/>
            <a:ext cx="8293100" cy="569268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71962-211A-09B5-9CC4-FF4E06157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7F191-A735-2F08-C75E-B8C7CBE83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9CEC3C-885F-171C-0FC7-7823122DE43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4025" y="684068"/>
            <a:ext cx="8293100" cy="4846638"/>
          </a:xfrm>
        </p:spPr>
        <p:txBody>
          <a:bodyPr/>
          <a:lstStyle/>
          <a:p>
            <a:r>
              <a:rPr lang="en-US" sz="2000" dirty="0"/>
              <a:t>Extensive testing in the NP02 cold box and Module 0 have resulted in a well-proven mechanical system.</a:t>
            </a:r>
          </a:p>
          <a:p>
            <a:endParaRPr lang="en-US" sz="2000" dirty="0"/>
          </a:p>
          <a:p>
            <a:r>
              <a:rPr lang="en-US" sz="2000" dirty="0"/>
              <a:t>Multiple phases of design evolution and internal reviews have led to an easy to assemble, reliable module design.</a:t>
            </a:r>
          </a:p>
          <a:p>
            <a:endParaRPr lang="en-US" sz="2000" dirty="0"/>
          </a:p>
          <a:p>
            <a:r>
              <a:rPr lang="en-US" sz="2000" dirty="0"/>
              <a:t>Engineering analysis show that the support systems are reliable and meet required safety factors.</a:t>
            </a:r>
          </a:p>
          <a:p>
            <a:endParaRPr lang="en-US" sz="2000" dirty="0"/>
          </a:p>
          <a:p>
            <a:r>
              <a:rPr lang="en-US" sz="2000" dirty="0"/>
              <a:t>Manufacturing and QC plans are well advanced and reasonable.</a:t>
            </a:r>
          </a:p>
          <a:p>
            <a:endParaRPr lang="en-US" sz="2000" dirty="0"/>
          </a:p>
          <a:p>
            <a:r>
              <a:rPr lang="en-US" sz="2000" dirty="0"/>
              <a:t>The PD mechanical system is well advanced and ready to prepare for the Production Readiness Review.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B4C010-D685-FAC5-8030-ADC1235A1F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69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3FFEE-6537-BAB9-8056-A3C2F01C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C58D8-05A4-A150-8BD5-6418E84A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2CFE545-45DE-FA23-FF68-18EA5699ACE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4073" y="2623339"/>
            <a:ext cx="8213148" cy="475461"/>
          </a:xfrm>
        </p:spPr>
        <p:txBody>
          <a:bodyPr/>
          <a:lstStyle/>
          <a:p>
            <a:pPr lvl="1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Backups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3E3822-1CE2-0509-C59D-9DBBF311B0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537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3FFEE-6537-BAB9-8056-A3C2F01C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C58D8-05A4-A150-8BD5-6418E84A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2CFE545-45DE-FA23-FF68-18EA5699ACE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4073" y="2623339"/>
            <a:ext cx="8213148" cy="475461"/>
          </a:xfrm>
        </p:spPr>
        <p:txBody>
          <a:bodyPr/>
          <a:lstStyle/>
          <a:p>
            <a:pPr lvl="1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Many selected drawings from drawing packages here…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3E3822-1CE2-0509-C59D-9DBBF311B0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9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4A4E3D1-886A-4037-D9A9-7B1BE06A0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2136"/>
            <a:ext cx="8293100" cy="569268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3FFEE-6537-BAB9-8056-A3C2F01C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C58D8-05A4-A150-8BD5-6418E84A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2CFE545-45DE-FA23-FF68-18EA5699ACE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4049" y="268066"/>
            <a:ext cx="8213148" cy="5842231"/>
          </a:xfrm>
          <a:ln>
            <a:noFill/>
          </a:ln>
        </p:spPr>
        <p:txBody>
          <a:bodyPr/>
          <a:lstStyle/>
          <a:p>
            <a:r>
              <a:rPr lang="en-US" sz="1600" dirty="0"/>
              <a:t>PD mounting in detector</a:t>
            </a:r>
          </a:p>
          <a:p>
            <a:pPr lvl="1"/>
            <a:r>
              <a:rPr lang="en-US" sz="1400" dirty="0"/>
              <a:t>Cathode mounting </a:t>
            </a:r>
          </a:p>
          <a:p>
            <a:pPr lvl="1"/>
            <a:r>
              <a:rPr lang="en-US" sz="1400" dirty="0"/>
              <a:t>Membrane mounting </a:t>
            </a:r>
          </a:p>
          <a:p>
            <a:pPr lvl="1"/>
            <a:r>
              <a:rPr lang="en-US" sz="1400" dirty="0"/>
              <a:t>Cable trays, routing, monitoring system mounting</a:t>
            </a:r>
          </a:p>
          <a:p>
            <a:r>
              <a:rPr lang="en-US" sz="1600" dirty="0"/>
              <a:t>PD module description</a:t>
            </a:r>
          </a:p>
          <a:p>
            <a:pPr lvl="1"/>
            <a:r>
              <a:rPr lang="en-US" sz="1400" dirty="0"/>
              <a:t>Module dimensions, general design outline</a:t>
            </a:r>
          </a:p>
          <a:p>
            <a:pPr lvl="1"/>
            <a:r>
              <a:rPr lang="en-US" sz="1400" dirty="0"/>
              <a:t>SiPM spring loading</a:t>
            </a:r>
          </a:p>
          <a:p>
            <a:pPr lvl="1"/>
            <a:r>
              <a:rPr lang="en-US" sz="1400" dirty="0"/>
              <a:t>Electronics housing </a:t>
            </a:r>
          </a:p>
          <a:p>
            <a:pPr lvl="1"/>
            <a:r>
              <a:rPr lang="en-US" sz="1400" dirty="0"/>
              <a:t>HV protection </a:t>
            </a:r>
          </a:p>
          <a:p>
            <a:pPr lvl="1"/>
            <a:r>
              <a:rPr lang="en-US" sz="1400" dirty="0"/>
              <a:t>Filter plate mounting </a:t>
            </a:r>
          </a:p>
          <a:p>
            <a:pPr lvl="1"/>
            <a:r>
              <a:rPr lang="en-US" sz="1400" dirty="0"/>
              <a:t>Assembly and shipping plan </a:t>
            </a:r>
          </a:p>
          <a:p>
            <a:r>
              <a:rPr lang="en-US" sz="1600" dirty="0"/>
              <a:t>Monitoring system mechanics </a:t>
            </a:r>
          </a:p>
          <a:p>
            <a:r>
              <a:rPr lang="en-US" sz="1600" dirty="0"/>
              <a:t>Engineering analysis/Compliance office status</a:t>
            </a:r>
          </a:p>
          <a:p>
            <a:r>
              <a:rPr lang="en-US" sz="1600" dirty="0"/>
              <a:t>Conclusion</a:t>
            </a:r>
          </a:p>
          <a:p>
            <a:pPr lvl="1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3E3822-1CE2-0509-C59D-9DBBF311B0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203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9E630-F5E3-3E50-A4A6-065FBBB55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158216"/>
            <a:ext cx="8293100" cy="548785"/>
          </a:xfrm>
        </p:spPr>
        <p:txBody>
          <a:bodyPr/>
          <a:lstStyle/>
          <a:p>
            <a:r>
              <a:rPr lang="en-US" dirty="0"/>
              <a:t>PD module arrangement on TPC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E6DE5-487D-6CD2-C0A2-757554B3E7E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918E4-8F25-EAA2-389C-E2BC3D4E67A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920295-24FA-E19D-8454-8319FA0F6D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  <p:pic>
        <p:nvPicPr>
          <p:cNvPr id="2050" name="Picture 2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A604279A-C4FD-49A4-B437-FC0480F39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48" y="877818"/>
            <a:ext cx="7985903" cy="51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7F295F-751C-E9D2-302A-2BE5D67A752C}"/>
              </a:ext>
            </a:extLst>
          </p:cNvPr>
          <p:cNvSpPr txBox="1"/>
          <p:nvPr/>
        </p:nvSpPr>
        <p:spPr>
          <a:xfrm>
            <a:off x="1021543" y="1293213"/>
            <a:ext cx="2602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Flange crossing tube rows</a:t>
            </a:r>
          </a:p>
          <a:p>
            <a:r>
              <a:rPr lang="en-US" dirty="0"/>
              <a:t>(20/side)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03C336-CC61-1E8F-9DD8-94A19FB866C4}"/>
              </a:ext>
            </a:extLst>
          </p:cNvPr>
          <p:cNvCxnSpPr>
            <a:stCxn id="8" idx="2"/>
          </p:cNvCxnSpPr>
          <p:nvPr/>
        </p:nvCxnSpPr>
        <p:spPr>
          <a:xfrm>
            <a:off x="2322797" y="1939544"/>
            <a:ext cx="1191639" cy="2679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F3F753-C0ED-8AC1-785F-DEA4D0848113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2322797" y="1939544"/>
            <a:ext cx="1473348" cy="6747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EE8B8D8-7735-B1DF-6DB2-9EEDBC9F21ED}"/>
              </a:ext>
            </a:extLst>
          </p:cNvPr>
          <p:cNvCxnSpPr/>
          <p:nvPr/>
        </p:nvCxnSpPr>
        <p:spPr>
          <a:xfrm flipV="1">
            <a:off x="1639455" y="1173322"/>
            <a:ext cx="5569527" cy="158373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FC6463-FCE2-7C80-1A84-E23A718A3973}"/>
              </a:ext>
            </a:extLst>
          </p:cNvPr>
          <p:cNvCxnSpPr/>
          <p:nvPr/>
        </p:nvCxnSpPr>
        <p:spPr>
          <a:xfrm flipV="1">
            <a:off x="2299855" y="1445795"/>
            <a:ext cx="5569527" cy="158373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621CB62-B0AD-9541-C063-5A4F8AEA7FDB}"/>
              </a:ext>
            </a:extLst>
          </p:cNvPr>
          <p:cNvSpPr txBox="1"/>
          <p:nvPr/>
        </p:nvSpPr>
        <p:spPr>
          <a:xfrm>
            <a:off x="5869710" y="4073390"/>
            <a:ext cx="2765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Membrane mount modules</a:t>
            </a:r>
          </a:p>
          <a:p>
            <a:r>
              <a:rPr lang="en-US" dirty="0"/>
              <a:t>(20 strings of 8 modules</a:t>
            </a:r>
          </a:p>
          <a:p>
            <a:r>
              <a:rPr lang="en-US" dirty="0"/>
              <a:t>Per side, 320 total)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749832-C264-D4E4-4F19-D2BE7F907D5B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5190836" y="3953268"/>
            <a:ext cx="678874" cy="5817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D37C70D-7144-A12D-7AF7-7625BEB4E13A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5190836" y="2891460"/>
            <a:ext cx="678874" cy="16435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E405BEF-AAD0-44F6-B9DC-1EF485A04A27}"/>
              </a:ext>
            </a:extLst>
          </p:cNvPr>
          <p:cNvSpPr txBox="1"/>
          <p:nvPr/>
        </p:nvSpPr>
        <p:spPr>
          <a:xfrm>
            <a:off x="4013775" y="5076051"/>
            <a:ext cx="2482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Cathode modules</a:t>
            </a:r>
          </a:p>
          <a:p>
            <a:r>
              <a:rPr lang="en-US" dirty="0"/>
              <a:t>(80 cathodes, 4 modules</a:t>
            </a:r>
          </a:p>
          <a:p>
            <a:r>
              <a:rPr lang="en-US" dirty="0"/>
              <a:t>Per cathode, 320 total)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EA96540-5BCC-03C1-C1B5-A1034D93E1B8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4410364" y="3429000"/>
            <a:ext cx="844681" cy="16470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F967990-BD38-AA3E-D8A8-8057C827DAB5}"/>
              </a:ext>
            </a:extLst>
          </p:cNvPr>
          <p:cNvSpPr txBox="1"/>
          <p:nvPr/>
        </p:nvSpPr>
        <p:spPr>
          <a:xfrm>
            <a:off x="900545" y="5417189"/>
            <a:ext cx="256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wall modules (16 per</a:t>
            </a:r>
          </a:p>
          <a:p>
            <a:r>
              <a:rPr lang="en-US" dirty="0"/>
              <a:t>End, 32 total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65F6378-8086-0A87-4196-2B9DFB5890D4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1854467" y="4839855"/>
            <a:ext cx="326557" cy="5773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663142F-9114-5195-403C-8FFF58A2AD07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1854467" y="3657600"/>
            <a:ext cx="326557" cy="17595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175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4A4E3D1-886A-4037-D9A9-7B1BE06A0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2136"/>
            <a:ext cx="8293100" cy="569268"/>
          </a:xfrm>
        </p:spPr>
        <p:txBody>
          <a:bodyPr/>
          <a:lstStyle/>
          <a:p>
            <a:r>
              <a:rPr lang="en-US" dirty="0"/>
              <a:t>PD system layout (by the numbers)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3FFEE-6537-BAB9-8056-A3C2F01C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C58D8-05A4-A150-8BD5-6418E84A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3E3822-1CE2-0509-C59D-9DBBF311B0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0747B21C-D2EF-58C0-25BA-3F4668FFF75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4025" y="353642"/>
            <a:ext cx="3845502" cy="5700793"/>
          </a:xfrm>
        </p:spPr>
        <p:txBody>
          <a:bodyPr/>
          <a:lstStyle/>
          <a:p>
            <a:r>
              <a:rPr lang="en-US" dirty="0"/>
              <a:t>320 Cathode modules</a:t>
            </a:r>
          </a:p>
          <a:p>
            <a:pPr lvl="1"/>
            <a:r>
              <a:rPr lang="en-US" sz="1600" dirty="0"/>
              <a:t>73.4 X 65.3 X 3cm</a:t>
            </a:r>
            <a:r>
              <a:rPr lang="en-US" sz="1600" baseline="30000" dirty="0"/>
              <a:t>3</a:t>
            </a:r>
            <a:endParaRPr lang="en-US" sz="1600" dirty="0"/>
          </a:p>
          <a:p>
            <a:pPr lvl="1"/>
            <a:r>
              <a:rPr lang="en-US" sz="1600" dirty="0"/>
              <a:t>8.8 kg (dry) 2.7kg (submerged)</a:t>
            </a:r>
          </a:p>
          <a:p>
            <a:pPr lvl="1"/>
            <a:r>
              <a:rPr lang="en-US" sz="1600" dirty="0"/>
              <a:t>160 SiPMs (51,200 total)</a:t>
            </a:r>
          </a:p>
          <a:p>
            <a:pPr lvl="1"/>
            <a:r>
              <a:rPr lang="en-US" sz="1600" dirty="0"/>
              <a:t>2 readout channels</a:t>
            </a:r>
          </a:p>
          <a:p>
            <a:pPr lvl="1"/>
            <a:r>
              <a:rPr lang="en-US" sz="1600" dirty="0"/>
              <a:t>32 WLS plates (144 X 144mm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</a:p>
          <a:p>
            <a:pPr lvl="1"/>
            <a:r>
              <a:rPr lang="en-US" sz="1600" dirty="0"/>
              <a:t>2-sided readout</a:t>
            </a:r>
          </a:p>
          <a:p>
            <a:pPr lvl="1"/>
            <a:r>
              <a:rPr lang="en-US" sz="1600" dirty="0"/>
              <a:t>1 WLS plate</a:t>
            </a:r>
          </a:p>
          <a:p>
            <a:r>
              <a:rPr lang="en-US" dirty="0"/>
              <a:t>352 Membrane modules</a:t>
            </a:r>
          </a:p>
          <a:p>
            <a:pPr lvl="1"/>
            <a:r>
              <a:rPr lang="en-US" sz="1600" dirty="0"/>
              <a:t>74.6 X 65.3 X 2.6cm</a:t>
            </a:r>
            <a:r>
              <a:rPr lang="en-US" sz="1600" baseline="30000" dirty="0"/>
              <a:t>3</a:t>
            </a:r>
            <a:endParaRPr lang="en-US" sz="1600" dirty="0"/>
          </a:p>
          <a:p>
            <a:pPr lvl="1"/>
            <a:r>
              <a:rPr lang="en-US" sz="1600" dirty="0"/>
              <a:t>8.8 kg (dry) 2.7kg (submerged)</a:t>
            </a:r>
          </a:p>
          <a:p>
            <a:pPr lvl="1"/>
            <a:r>
              <a:rPr lang="en-US" sz="1600" dirty="0"/>
              <a:t>44 readout columns (8 modules each)</a:t>
            </a:r>
          </a:p>
          <a:p>
            <a:pPr lvl="1"/>
            <a:r>
              <a:rPr lang="en-US" sz="1600" dirty="0"/>
              <a:t>160 SiPMs (51,200 total)</a:t>
            </a:r>
          </a:p>
          <a:p>
            <a:pPr lvl="1"/>
            <a:r>
              <a:rPr lang="en-US" sz="1600" dirty="0"/>
              <a:t>2 readout channels</a:t>
            </a:r>
          </a:p>
          <a:p>
            <a:pPr lvl="1"/>
            <a:r>
              <a:rPr lang="en-US" sz="1600" dirty="0"/>
              <a:t>16 WLS plates (144 X 144mm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</a:p>
          <a:p>
            <a:pPr lvl="1"/>
            <a:r>
              <a:rPr lang="en-US" sz="1600" dirty="0"/>
              <a:t>2-sided readout</a:t>
            </a:r>
          </a:p>
          <a:p>
            <a:pPr lvl="1"/>
            <a:r>
              <a:rPr lang="en-US" sz="1600" dirty="0"/>
              <a:t>1 WLS plate</a:t>
            </a:r>
          </a:p>
          <a:p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3DC3CFE-6193-EED0-5F49-1D349FE88E40}"/>
              </a:ext>
            </a:extLst>
          </p:cNvPr>
          <p:cNvSpPr txBox="1">
            <a:spLocks/>
          </p:cNvSpPr>
          <p:nvPr/>
        </p:nvSpPr>
        <p:spPr>
          <a:xfrm>
            <a:off x="4633479" y="353641"/>
            <a:ext cx="3845502" cy="5700793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44 Membrane mount module support assemblies</a:t>
            </a:r>
          </a:p>
          <a:p>
            <a:r>
              <a:rPr lang="en-US" dirty="0"/>
              <a:t>40 flange assemblies</a:t>
            </a:r>
          </a:p>
          <a:p>
            <a:r>
              <a:rPr lang="en-US" dirty="0"/>
              <a:t>88 monitoring system kits</a:t>
            </a:r>
          </a:p>
          <a:p>
            <a:pPr lvl="1"/>
            <a:r>
              <a:rPr lang="en-US" sz="1600" dirty="0"/>
              <a:t>44 top, 44 bottom kits</a:t>
            </a:r>
          </a:p>
          <a:p>
            <a:pPr lvl="1"/>
            <a:r>
              <a:rPr lang="en-US" sz="1600" dirty="0"/>
              <a:t>176 light diffusers (mounted to field cage supports, one per membrane mount column)</a:t>
            </a:r>
          </a:p>
          <a:p>
            <a:pPr lvl="1"/>
            <a:r>
              <a:rPr lang="en-US" sz="1600" dirty="0"/>
              <a:t>176 flasher channels</a:t>
            </a:r>
          </a:p>
          <a:p>
            <a:pPr lvl="1"/>
            <a:endParaRPr lang="en-US" sz="1600" dirty="0"/>
          </a:p>
          <a:p>
            <a:r>
              <a:rPr lang="en-US" dirty="0"/>
              <a:t>All inner module surfaces lined with </a:t>
            </a:r>
            <a:r>
              <a:rPr lang="en-US" dirty="0" err="1"/>
              <a:t>Vikuiti</a:t>
            </a:r>
            <a:r>
              <a:rPr lang="en-US" dirty="0"/>
              <a:t> reflective foil to increase light collection</a:t>
            </a:r>
          </a:p>
        </p:txBody>
      </p:sp>
    </p:spTree>
    <p:extLst>
      <p:ext uri="{BB962C8B-B14F-4D97-AF65-F5344CB8AC3E}">
        <p14:creationId xmlns:p14="http://schemas.microsoft.com/office/powerpoint/2010/main" val="344978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4A4E3D1-886A-4037-D9A9-7B1BE06A0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64" y="59347"/>
            <a:ext cx="8293100" cy="569268"/>
          </a:xfrm>
        </p:spPr>
        <p:txBody>
          <a:bodyPr/>
          <a:lstStyle/>
          <a:p>
            <a:r>
              <a:rPr lang="en-US" dirty="0"/>
              <a:t>Cathode mounted modules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3FFEE-6537-BAB9-8056-A3C2F01C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C58D8-05A4-A150-8BD5-6418E84A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3E3822-1CE2-0509-C59D-9DBBF311B0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B112C84-E9A6-7B35-4A07-E40028C5D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11398" y="3345746"/>
            <a:ext cx="1288705" cy="323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9EDDCA-26A4-9AE0-3015-12F71D679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24858" y="761994"/>
            <a:ext cx="3261787" cy="3232728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040650B-5821-BC5A-2D02-AA3C276BC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82" y="461818"/>
            <a:ext cx="5471886" cy="455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C88B32-68A6-08CF-2041-2859DCB4584E}"/>
              </a:ext>
            </a:extLst>
          </p:cNvPr>
          <p:cNvCxnSpPr/>
          <p:nvPr/>
        </p:nvCxnSpPr>
        <p:spPr>
          <a:xfrm flipV="1">
            <a:off x="457200" y="669904"/>
            <a:ext cx="83127" cy="7712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E0B3D5-FD3E-A50D-B9C3-34FF495D2598}"/>
              </a:ext>
            </a:extLst>
          </p:cNvPr>
          <p:cNvCxnSpPr/>
          <p:nvPr/>
        </p:nvCxnSpPr>
        <p:spPr>
          <a:xfrm>
            <a:off x="540327" y="669904"/>
            <a:ext cx="4798291" cy="1644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2B31E7-A24C-82A0-AA3E-9343CDE443D0}"/>
              </a:ext>
            </a:extLst>
          </p:cNvPr>
          <p:cNvCxnSpPr>
            <a:cxnSpLocks/>
          </p:cNvCxnSpPr>
          <p:nvPr/>
        </p:nvCxnSpPr>
        <p:spPr>
          <a:xfrm flipV="1">
            <a:off x="1727200" y="1090158"/>
            <a:ext cx="46182" cy="3509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379772-F688-59E5-818A-FA35B9B92EAF}"/>
              </a:ext>
            </a:extLst>
          </p:cNvPr>
          <p:cNvCxnSpPr>
            <a:cxnSpLocks/>
          </p:cNvCxnSpPr>
          <p:nvPr/>
        </p:nvCxnSpPr>
        <p:spPr>
          <a:xfrm flipV="1">
            <a:off x="2939472" y="1529087"/>
            <a:ext cx="85437" cy="8356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1B311E8-7AFD-00F3-291E-3EBB88961D23}"/>
              </a:ext>
            </a:extLst>
          </p:cNvPr>
          <p:cNvCxnSpPr/>
          <p:nvPr/>
        </p:nvCxnSpPr>
        <p:spPr>
          <a:xfrm flipV="1">
            <a:off x="4202545" y="1928358"/>
            <a:ext cx="32328" cy="2701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300C91D-B8A3-C449-CA12-B4FAAA4F5C0E}"/>
              </a:ext>
            </a:extLst>
          </p:cNvPr>
          <p:cNvCxnSpPr/>
          <p:nvPr/>
        </p:nvCxnSpPr>
        <p:spPr>
          <a:xfrm flipH="1">
            <a:off x="5287818" y="2313976"/>
            <a:ext cx="50800" cy="965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B1A6D73-AC57-6E8D-7392-2259C50C9909}"/>
              </a:ext>
            </a:extLst>
          </p:cNvPr>
          <p:cNvCxnSpPr/>
          <p:nvPr/>
        </p:nvCxnSpPr>
        <p:spPr>
          <a:xfrm flipH="1">
            <a:off x="5098473" y="3279176"/>
            <a:ext cx="189345" cy="1477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39C8D5C-1310-37BE-AFDE-EE35E64CD806}"/>
              </a:ext>
            </a:extLst>
          </p:cNvPr>
          <p:cNvCxnSpPr/>
          <p:nvPr/>
        </p:nvCxnSpPr>
        <p:spPr>
          <a:xfrm flipH="1">
            <a:off x="854364" y="3131012"/>
            <a:ext cx="41563" cy="3381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FF867D9-A044-19ED-7330-BE53D41EF68A}"/>
              </a:ext>
            </a:extLst>
          </p:cNvPr>
          <p:cNvCxnSpPr/>
          <p:nvPr/>
        </p:nvCxnSpPr>
        <p:spPr>
          <a:xfrm>
            <a:off x="854364" y="3469192"/>
            <a:ext cx="4244109" cy="14494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5870EBE-2795-81E9-039E-B626B2697626}"/>
              </a:ext>
            </a:extLst>
          </p:cNvPr>
          <p:cNvCxnSpPr/>
          <p:nvPr/>
        </p:nvCxnSpPr>
        <p:spPr>
          <a:xfrm flipV="1">
            <a:off x="5098473" y="4027322"/>
            <a:ext cx="94672" cy="8913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3905188-8C48-3B96-49DD-78B794DF4420}"/>
              </a:ext>
            </a:extLst>
          </p:cNvPr>
          <p:cNvCxnSpPr/>
          <p:nvPr/>
        </p:nvCxnSpPr>
        <p:spPr>
          <a:xfrm flipH="1">
            <a:off x="5024582" y="4064267"/>
            <a:ext cx="168563" cy="1988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5C4C91E-04CF-F38E-FE58-30AC1C9AFA85}"/>
              </a:ext>
            </a:extLst>
          </p:cNvPr>
          <p:cNvCxnSpPr>
            <a:cxnSpLocks/>
          </p:cNvCxnSpPr>
          <p:nvPr/>
        </p:nvCxnSpPr>
        <p:spPr>
          <a:xfrm flipH="1">
            <a:off x="2059709" y="3094297"/>
            <a:ext cx="106218" cy="8037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AAFA5A3-49B0-E33D-50E7-CEB14C4A9F3B}"/>
              </a:ext>
            </a:extLst>
          </p:cNvPr>
          <p:cNvCxnSpPr/>
          <p:nvPr/>
        </p:nvCxnSpPr>
        <p:spPr>
          <a:xfrm flipH="1">
            <a:off x="3315855" y="4128922"/>
            <a:ext cx="32327" cy="1964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B406DEA-9412-1EC6-7089-44517A78DCBE}"/>
              </a:ext>
            </a:extLst>
          </p:cNvPr>
          <p:cNvCxnSpPr/>
          <p:nvPr/>
        </p:nvCxnSpPr>
        <p:spPr>
          <a:xfrm flipH="1">
            <a:off x="4022436" y="3777698"/>
            <a:ext cx="73891" cy="7668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476DADB-A070-8C5A-896A-61E8FB04730D}"/>
              </a:ext>
            </a:extLst>
          </p:cNvPr>
          <p:cNvSpPr txBox="1"/>
          <p:nvPr/>
        </p:nvSpPr>
        <p:spPr>
          <a:xfrm>
            <a:off x="3057236" y="1090158"/>
            <a:ext cx="187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Fiber routing path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36AB09C-13D9-6D85-86A5-EB89CF85D16D}"/>
              </a:ext>
            </a:extLst>
          </p:cNvPr>
          <p:cNvCxnSpPr>
            <a:stCxn id="43" idx="2"/>
          </p:cNvCxnSpPr>
          <p:nvPr/>
        </p:nvCxnSpPr>
        <p:spPr>
          <a:xfrm flipH="1">
            <a:off x="3736109" y="1459490"/>
            <a:ext cx="259333" cy="26078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771D1B4-A5AE-DA58-0890-B7D01A7AC261}"/>
              </a:ext>
            </a:extLst>
          </p:cNvPr>
          <p:cNvCxnSpPr/>
          <p:nvPr/>
        </p:nvCxnSpPr>
        <p:spPr>
          <a:xfrm flipH="1">
            <a:off x="2902210" y="1459490"/>
            <a:ext cx="1093231" cy="260477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311CC86-67EE-6FED-51BD-9BEAA9C39305}"/>
              </a:ext>
            </a:extLst>
          </p:cNvPr>
          <p:cNvSpPr txBox="1"/>
          <p:nvPr/>
        </p:nvSpPr>
        <p:spPr>
          <a:xfrm>
            <a:off x="5800661" y="182720"/>
            <a:ext cx="3071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 modules are offset from </a:t>
            </a:r>
          </a:p>
          <a:p>
            <a:r>
              <a:rPr lang="en-US" dirty="0"/>
              <a:t>cathode edge to HV protection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0F496EF-01EB-9ECA-A574-CD2A70FEDA21}"/>
              </a:ext>
            </a:extLst>
          </p:cNvPr>
          <p:cNvSpPr txBox="1"/>
          <p:nvPr/>
        </p:nvSpPr>
        <p:spPr>
          <a:xfrm>
            <a:off x="7336499" y="3893051"/>
            <a:ext cx="169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Fiber exit points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99ACC69-1E47-DDB4-7A21-897EBA73905D}"/>
              </a:ext>
            </a:extLst>
          </p:cNvPr>
          <p:cNvCxnSpPr>
            <a:stCxn id="49" idx="0"/>
          </p:cNvCxnSpPr>
          <p:nvPr/>
        </p:nvCxnSpPr>
        <p:spPr>
          <a:xfrm flipH="1" flipV="1">
            <a:off x="8003309" y="3132506"/>
            <a:ext cx="178550" cy="7605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A261B32-FD3A-73FD-218E-3622DD0CF41C}"/>
              </a:ext>
            </a:extLst>
          </p:cNvPr>
          <p:cNvCxnSpPr>
            <a:stCxn id="49" idx="0"/>
          </p:cNvCxnSpPr>
          <p:nvPr/>
        </p:nvCxnSpPr>
        <p:spPr>
          <a:xfrm flipV="1">
            <a:off x="8181859" y="2486991"/>
            <a:ext cx="192237" cy="14060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1CB334EF-1094-5B24-FCE8-CDD9661D552E}"/>
              </a:ext>
            </a:extLst>
          </p:cNvPr>
          <p:cNvSpPr txBox="1"/>
          <p:nvPr/>
        </p:nvSpPr>
        <p:spPr>
          <a:xfrm>
            <a:off x="8551735" y="4946379"/>
            <a:ext cx="6412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</a:t>
            </a:r>
          </a:p>
          <a:p>
            <a:r>
              <a:rPr lang="en-US" dirty="0"/>
              <a:t>Cage</a:t>
            </a:r>
          </a:p>
          <a:p>
            <a:r>
              <a:rPr lang="en-US" dirty="0"/>
              <a:t>Side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25D3DE0-900E-C71C-47B9-CC0FE873828A}"/>
              </a:ext>
            </a:extLst>
          </p:cNvPr>
          <p:cNvSpPr/>
          <p:nvPr/>
        </p:nvSpPr>
        <p:spPr>
          <a:xfrm>
            <a:off x="5938982" y="4946379"/>
            <a:ext cx="475673" cy="359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69512AD-68A7-D9B6-83AC-921B490CFBA7}"/>
              </a:ext>
            </a:extLst>
          </p:cNvPr>
          <p:cNvSpPr/>
          <p:nvPr/>
        </p:nvSpPr>
        <p:spPr>
          <a:xfrm>
            <a:off x="6448645" y="5198219"/>
            <a:ext cx="475673" cy="359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721F79A-6285-C7FA-1769-6A7E30C7E330}"/>
              </a:ext>
            </a:extLst>
          </p:cNvPr>
          <p:cNvSpPr/>
          <p:nvPr/>
        </p:nvSpPr>
        <p:spPr>
          <a:xfrm>
            <a:off x="7015928" y="4731986"/>
            <a:ext cx="475673" cy="359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4BC2EEC-F410-9073-D71D-9129DB08407C}"/>
              </a:ext>
            </a:extLst>
          </p:cNvPr>
          <p:cNvSpPr/>
          <p:nvPr/>
        </p:nvSpPr>
        <p:spPr>
          <a:xfrm>
            <a:off x="7652327" y="5228088"/>
            <a:ext cx="475673" cy="359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9D47774-52F2-4B5F-3A5D-99652596DBF9}"/>
              </a:ext>
            </a:extLst>
          </p:cNvPr>
          <p:cNvSpPr/>
          <p:nvPr/>
        </p:nvSpPr>
        <p:spPr>
          <a:xfrm>
            <a:off x="7944022" y="4700921"/>
            <a:ext cx="475673" cy="359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173514D-D7C8-846D-32F0-F281022756CC}"/>
              </a:ext>
            </a:extLst>
          </p:cNvPr>
          <p:cNvSpPr/>
          <p:nvPr/>
        </p:nvSpPr>
        <p:spPr>
          <a:xfrm>
            <a:off x="7732713" y="4465590"/>
            <a:ext cx="475673" cy="359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4FB1C7E-5318-557D-CA14-D57E4D77940B}"/>
              </a:ext>
            </a:extLst>
          </p:cNvPr>
          <p:cNvSpPr/>
          <p:nvPr/>
        </p:nvSpPr>
        <p:spPr>
          <a:xfrm>
            <a:off x="6481618" y="4494057"/>
            <a:ext cx="475673" cy="359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722059-02F1-79A3-5A96-C6E4B38CAD43}"/>
              </a:ext>
            </a:extLst>
          </p:cNvPr>
          <p:cNvSpPr txBox="1"/>
          <p:nvPr/>
        </p:nvSpPr>
        <p:spPr>
          <a:xfrm>
            <a:off x="222299" y="4121675"/>
            <a:ext cx="2689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Note:  field cage side</a:t>
            </a:r>
          </a:p>
          <a:p>
            <a:pPr algn="r"/>
            <a:r>
              <a:rPr lang="en-US" dirty="0"/>
              <a:t>Modules stepped back</a:t>
            </a:r>
          </a:p>
          <a:p>
            <a:pPr algn="r"/>
            <a:r>
              <a:rPr lang="en-US" dirty="0"/>
              <a:t>From edge (HV protection)</a:t>
            </a:r>
          </a:p>
        </p:txBody>
      </p:sp>
      <p:cxnSp>
        <p:nvCxnSpPr>
          <p:cNvPr id="4097" name="Straight Arrow Connector 4096">
            <a:extLst>
              <a:ext uri="{FF2B5EF4-FFF2-40B4-BE49-F238E27FC236}">
                <a16:creationId xmlns:a16="http://schemas.microsoft.com/office/drawing/2014/main" id="{877C20E1-8782-310B-B944-4BA1095E48A7}"/>
              </a:ext>
            </a:extLst>
          </p:cNvPr>
          <p:cNvCxnSpPr>
            <a:cxnSpLocks/>
          </p:cNvCxnSpPr>
          <p:nvPr/>
        </p:nvCxnSpPr>
        <p:spPr>
          <a:xfrm flipV="1">
            <a:off x="2911818" y="3632138"/>
            <a:ext cx="1363059" cy="95120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181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CF0C4-DC58-3A08-EE2D-6942CC4B9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Cathode mounting points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65936A-F453-2C80-1D89-7C18C1C259D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3A55F-00B4-57FB-BBF5-8768C3F5A75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24AFAB-178E-F32A-0679-7AA44D4408B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49366" y="864107"/>
            <a:ext cx="3998846" cy="2507024"/>
          </a:xfrm>
        </p:spPr>
        <p:txBody>
          <a:bodyPr/>
          <a:lstStyle/>
          <a:p>
            <a:r>
              <a:rPr lang="en-US" dirty="0"/>
              <a:t>PD modules mounted in cathode with 3-point suspension</a:t>
            </a:r>
          </a:p>
          <a:p>
            <a:endParaRPr lang="en-US" dirty="0"/>
          </a:p>
          <a:p>
            <a:r>
              <a:rPr lang="en-US" dirty="0"/>
              <a:t>Two configurations:  Perimeter and interior mounting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C5C6190-5EED-C0EE-0CCD-BC8E55068372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4795790" y="1501487"/>
            <a:ext cx="3910110" cy="4846638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C614E7-AAC3-AF78-0810-91334E4D51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D329F9-FD15-BB35-5FDF-7EE48FA70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44" y="3371130"/>
            <a:ext cx="3752467" cy="273388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63F2CE5-3EDD-1735-A812-7FFDA6CBA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04903" y="-890542"/>
            <a:ext cx="1288705" cy="323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D8837C-794F-3BB4-333F-8467FAE646AA}"/>
              </a:ext>
            </a:extLst>
          </p:cNvPr>
          <p:cNvSpPr txBox="1"/>
          <p:nvPr/>
        </p:nvSpPr>
        <p:spPr>
          <a:xfrm>
            <a:off x="5329383" y="1447753"/>
            <a:ext cx="805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Perimeter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BE94F0-F5F1-3445-83F0-F7974310C5D7}"/>
              </a:ext>
            </a:extLst>
          </p:cNvPr>
          <p:cNvCxnSpPr>
            <a:stCxn id="13" idx="0"/>
          </p:cNvCxnSpPr>
          <p:nvPr/>
        </p:nvCxnSpPr>
        <p:spPr>
          <a:xfrm flipV="1">
            <a:off x="5732314" y="1197471"/>
            <a:ext cx="1351977" cy="2502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CAA9CCC-0C30-C41B-579A-7B03C0047AAB}"/>
              </a:ext>
            </a:extLst>
          </p:cNvPr>
          <p:cNvSpPr txBox="1"/>
          <p:nvPr/>
        </p:nvSpPr>
        <p:spPr>
          <a:xfrm>
            <a:off x="7407078" y="1447753"/>
            <a:ext cx="651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Interior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E82F23-EF63-1205-378F-4A3232B49367}"/>
              </a:ext>
            </a:extLst>
          </p:cNvPr>
          <p:cNvCxnSpPr>
            <a:stCxn id="16" idx="0"/>
          </p:cNvCxnSpPr>
          <p:nvPr/>
        </p:nvCxnSpPr>
        <p:spPr>
          <a:xfrm flipH="1" flipV="1">
            <a:off x="7487222" y="707001"/>
            <a:ext cx="245491" cy="7407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564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19A19-4248-EE32-0968-8BAB52CAF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73" y="130928"/>
            <a:ext cx="7943273" cy="301682"/>
          </a:xfrm>
        </p:spPr>
        <p:txBody>
          <a:bodyPr/>
          <a:lstStyle/>
          <a:p>
            <a:r>
              <a:rPr lang="en-US" dirty="0"/>
              <a:t>Membrane mount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3ABE46-ACC9-8FDC-4669-A35ECB38A38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E0EEE-F157-631B-42D0-F487CD0AEC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DF2D811-EAB9-5E6F-E562-10761852ADC6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178913" y="2581836"/>
            <a:ext cx="3492969" cy="3709586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E9E5AD-7705-A4D3-D40A-24E0D463D0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D3BAD2-48A0-7341-19D6-EC60A3097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90269" y="2411841"/>
            <a:ext cx="5998149" cy="17514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616778-B729-C427-37C4-86076741D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227" y="2631381"/>
            <a:ext cx="2817391" cy="36552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AE22D5-1B4A-6B31-E297-194E0C621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9741" y="718319"/>
            <a:ext cx="2868877" cy="1821682"/>
          </a:xfrm>
          <a:prstGeom prst="rect">
            <a:avLst/>
          </a:prstGeom>
        </p:spPr>
      </p:pic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5503AD0F-B13F-1FC9-CE00-02D307C16872}"/>
              </a:ext>
            </a:extLst>
          </p:cNvPr>
          <p:cNvSpPr txBox="1">
            <a:spLocks/>
          </p:cNvSpPr>
          <p:nvPr/>
        </p:nvSpPr>
        <p:spPr>
          <a:xfrm>
            <a:off x="178913" y="437734"/>
            <a:ext cx="3492969" cy="2144101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PD modules mounted in cathode with 3-point suspension</a:t>
            </a:r>
          </a:p>
          <a:p>
            <a:r>
              <a:rPr lang="en-US" dirty="0"/>
              <a:t>Two configurations:  Perimeter and interior mounting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14D6C-36A7-A179-F676-C6EDBB57A6AE}"/>
              </a:ext>
            </a:extLst>
          </p:cNvPr>
          <p:cNvSpPr txBox="1"/>
          <p:nvPr/>
        </p:nvSpPr>
        <p:spPr>
          <a:xfrm>
            <a:off x="6608618" y="3925454"/>
            <a:ext cx="837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HV</a:t>
            </a:r>
          </a:p>
          <a:p>
            <a:r>
              <a:rPr lang="en-US" sz="1200" dirty="0"/>
              <a:t>Protection</a:t>
            </a:r>
          </a:p>
          <a:p>
            <a:r>
              <a:rPr lang="en-US" sz="1200" dirty="0"/>
              <a:t>Mesh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CBF11BC-D1C6-5ECE-E552-2A186B254A0F}"/>
              </a:ext>
            </a:extLst>
          </p:cNvPr>
          <p:cNvCxnSpPr>
            <a:cxnSpLocks/>
          </p:cNvCxnSpPr>
          <p:nvPr/>
        </p:nvCxnSpPr>
        <p:spPr>
          <a:xfrm flipV="1">
            <a:off x="7107382" y="3773055"/>
            <a:ext cx="411018" cy="3463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77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ED88-8A59-D147-17B8-07679BCA2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13302"/>
            <a:ext cx="4285673" cy="890443"/>
          </a:xfrm>
        </p:spPr>
        <p:txBody>
          <a:bodyPr/>
          <a:lstStyle/>
          <a:p>
            <a:r>
              <a:rPr lang="en-US" dirty="0"/>
              <a:t>Module mounts to suspension lines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55CBDE-86D5-3919-4777-A5E21BA917E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298AD-2514-6868-4AD9-E20FA322FAE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01AC03-147D-03EF-8D14-56B8C36F750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92795" y="882650"/>
            <a:ext cx="3998846" cy="5411932"/>
          </a:xfrm>
        </p:spPr>
        <p:txBody>
          <a:bodyPr/>
          <a:lstStyle/>
          <a:p>
            <a:r>
              <a:rPr lang="en-US" dirty="0"/>
              <a:t>Modules attach to suspension lines at 4 points using a single M5 screw for each support</a:t>
            </a:r>
          </a:p>
          <a:p>
            <a:r>
              <a:rPr lang="en-US" dirty="0"/>
              <a:t>Mounting system designed to address thermal expansion of module relative to suspension lines:</a:t>
            </a:r>
          </a:p>
          <a:p>
            <a:pPr lvl="1"/>
            <a:r>
              <a:rPr lang="en-US" dirty="0"/>
              <a:t>Upper supports carry weight, restricts motion in plane perpendicular to cable</a:t>
            </a:r>
          </a:p>
          <a:p>
            <a:pPr lvl="1"/>
            <a:r>
              <a:rPr lang="en-US" dirty="0"/>
              <a:t>Lower supports allow motion along suspension line, restrict motion in plane perpendicular to cable</a:t>
            </a:r>
          </a:p>
          <a:p>
            <a:r>
              <a:rPr lang="en-US" dirty="0"/>
              <a:t>HV shielding meshes attach with similar supports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6FF0429-3AC9-B890-2EE8-A2A200D4D8C5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4687955" y="605539"/>
            <a:ext cx="4136011" cy="2258948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DB0EF5-E1C8-B884-75B1-8811FEED42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53D0F2-B9C4-D514-5D6E-90E0AABA0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956" y="3450767"/>
            <a:ext cx="4136011" cy="19514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B51E4A-941D-5982-43C2-1B99E2AFA2D7}"/>
              </a:ext>
            </a:extLst>
          </p:cNvPr>
          <p:cNvSpPr txBox="1"/>
          <p:nvPr/>
        </p:nvSpPr>
        <p:spPr>
          <a:xfrm>
            <a:off x="5648001" y="2936803"/>
            <a:ext cx="1874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Upper constraint.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89355E-352B-1803-D894-86F841F180C5}"/>
              </a:ext>
            </a:extLst>
          </p:cNvPr>
          <p:cNvSpPr txBox="1"/>
          <p:nvPr/>
        </p:nvSpPr>
        <p:spPr>
          <a:xfrm>
            <a:off x="5740398" y="5402179"/>
            <a:ext cx="1781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Constraint</a:t>
            </a:r>
          </a:p>
        </p:txBody>
      </p:sp>
    </p:spTree>
    <p:extLst>
      <p:ext uri="{BB962C8B-B14F-4D97-AF65-F5344CB8AC3E}">
        <p14:creationId xmlns:p14="http://schemas.microsoft.com/office/powerpoint/2010/main" val="888369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4A54D-886B-B540-75DA-12DE85BB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9" y="246625"/>
            <a:ext cx="3745346" cy="548785"/>
          </a:xfrm>
        </p:spPr>
        <p:txBody>
          <a:bodyPr/>
          <a:lstStyle/>
          <a:p>
            <a:r>
              <a:rPr lang="en-US" dirty="0"/>
              <a:t>Module dimensions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20AAF1-32D4-4F21-AC96-9DB73FE4895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934D3-530A-DF45-DE9C-22C826D0EEA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41E19CC-A500-560B-55C9-8012860F08F0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4017818" y="113134"/>
            <a:ext cx="4732481" cy="6144436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7EA04D-93B9-8D93-8530-7418A08F3E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18, 2020</a:t>
            </a:r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3D144AA-A9D0-1A36-9BA9-31CA0F9FB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1" y="4394553"/>
            <a:ext cx="3699164" cy="154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8A895A-4219-5F08-7854-7662D5031B52}"/>
              </a:ext>
            </a:extLst>
          </p:cNvPr>
          <p:cNvSpPr txBox="1"/>
          <p:nvPr/>
        </p:nvSpPr>
        <p:spPr>
          <a:xfrm>
            <a:off x="6991998" y="415764"/>
            <a:ext cx="1758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Cathode Module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21B032-62E2-011D-C0E8-3F56BC971AE6}"/>
              </a:ext>
            </a:extLst>
          </p:cNvPr>
          <p:cNvSpPr txBox="1"/>
          <p:nvPr/>
        </p:nvSpPr>
        <p:spPr>
          <a:xfrm>
            <a:off x="-28777" y="5967650"/>
            <a:ext cx="4289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Membrane modules sharing electronics box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891412-BDB4-EC19-A22D-43D72FAF8CF7}"/>
              </a:ext>
            </a:extLst>
          </p:cNvPr>
          <p:cNvSpPr txBox="1"/>
          <p:nvPr/>
        </p:nvSpPr>
        <p:spPr>
          <a:xfrm>
            <a:off x="6853562" y="5563359"/>
            <a:ext cx="206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Membrane Module</a:t>
            </a:r>
          </a:p>
        </p:txBody>
      </p:sp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B300D774-0C55-573A-99EB-E1DD41F66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6" y="1393019"/>
            <a:ext cx="3998912" cy="264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66437"/>
      </p:ext>
    </p:extLst>
  </p:cSld>
  <p:clrMapOvr>
    <a:masterClrMapping/>
  </p:clrMapOvr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28579</TotalTime>
  <Words>1059</Words>
  <Application>Microsoft Office PowerPoint</Application>
  <PresentationFormat>On-screen Show (4:3)</PresentationFormat>
  <Paragraphs>207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Helvetica</vt:lpstr>
      <vt:lpstr>Lucida Grande</vt:lpstr>
      <vt:lpstr>LBNF Template_051215</vt:lpstr>
      <vt:lpstr>LBNF Content-Footer Theme</vt:lpstr>
      <vt:lpstr>FD2 Photon Detector System: Final Design Review Mechanical Design Overview</vt:lpstr>
      <vt:lpstr>Outline</vt:lpstr>
      <vt:lpstr>PD module arrangement on TPC</vt:lpstr>
      <vt:lpstr>PD system layout (by the numbers)</vt:lpstr>
      <vt:lpstr>Cathode mounted modules</vt:lpstr>
      <vt:lpstr>Cathode mounting points</vt:lpstr>
      <vt:lpstr>Membrane mount </vt:lpstr>
      <vt:lpstr>Module mounts to suspension lines</vt:lpstr>
      <vt:lpstr>Module dimensions</vt:lpstr>
      <vt:lpstr>Spring-loaded SiPM mounting </vt:lpstr>
      <vt:lpstr>Electronics enclosures</vt:lpstr>
      <vt:lpstr>Cathode HV breakdown protection</vt:lpstr>
      <vt:lpstr>Filter Frame Assembly</vt:lpstr>
      <vt:lpstr>Shipping/ underground assembly plan</vt:lpstr>
      <vt:lpstr>Monitoring system mechanicals</vt:lpstr>
      <vt:lpstr>Compliance Office Analysis  Documents</vt:lpstr>
      <vt:lpstr>Conclusions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Warner,David</cp:lastModifiedBy>
  <cp:revision>443</cp:revision>
  <cp:lastPrinted>2015-05-22T11:54:13Z</cp:lastPrinted>
  <dcterms:created xsi:type="dcterms:W3CDTF">2015-04-30T14:29:22Z</dcterms:created>
  <dcterms:modified xsi:type="dcterms:W3CDTF">2023-04-15T11:12:11Z</dcterms:modified>
</cp:coreProperties>
</file>