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0" r:id="rId3"/>
    <p:sldId id="261" r:id="rId4"/>
    <p:sldId id="281" r:id="rId5"/>
    <p:sldId id="258" r:id="rId6"/>
    <p:sldId id="284" r:id="rId7"/>
    <p:sldId id="268" r:id="rId8"/>
    <p:sldId id="285" r:id="rId9"/>
    <p:sldId id="279" r:id="rId10"/>
    <p:sldId id="283" r:id="rId11"/>
    <p:sldId id="280" r:id="rId12"/>
    <p:sldId id="288" r:id="rId13"/>
    <p:sldId id="263" r:id="rId14"/>
    <p:sldId id="262" r:id="rId15"/>
    <p:sldId id="271" r:id="rId16"/>
    <p:sldId id="265" r:id="rId17"/>
    <p:sldId id="287" r:id="rId18"/>
    <p:sldId id="345" r:id="rId19"/>
    <p:sldId id="289" r:id="rId20"/>
    <p:sldId id="290" r:id="rId21"/>
    <p:sldId id="291" r:id="rId22"/>
    <p:sldId id="292" r:id="rId23"/>
    <p:sldId id="302" r:id="rId24"/>
    <p:sldId id="301" r:id="rId25"/>
    <p:sldId id="303" r:id="rId26"/>
    <p:sldId id="296" r:id="rId27"/>
    <p:sldId id="298" r:id="rId28"/>
    <p:sldId id="299" r:id="rId29"/>
    <p:sldId id="346" r:id="rId30"/>
    <p:sldId id="3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8F00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25"/>
    <p:restoredTop sz="94778"/>
  </p:normalViewPr>
  <p:slideViewPr>
    <p:cSldViewPr snapToGrid="0" snapToObjects="1" showGuides="1">
      <p:cViewPr varScale="1">
        <p:scale>
          <a:sx n="167" d="100"/>
          <a:sy n="167" d="100"/>
        </p:scale>
        <p:origin x="176" y="320"/>
      </p:cViewPr>
      <p:guideLst>
        <p:guide orient="horz" pos="2160"/>
        <p:guide pos="4200"/>
      </p:guideLst>
    </p:cSldViewPr>
  </p:slideViewPr>
  <p:outlineViewPr>
    <p:cViewPr>
      <p:scale>
        <a:sx n="33" d="100"/>
        <a:sy n="33" d="100"/>
      </p:scale>
      <p:origin x="0" y="-7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F21FC-EB34-5240-96A2-AAD0CC63DF25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ACB35-305A-FE4A-B8C8-DDD70F5C8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04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CB35-305A-FE4A-B8C8-DDD70F5C8D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4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D3D7-782C-4E07-BC04-FA518D37C9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1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6755C-B8CC-5F40-8075-CA3572C56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640F3-C659-2F47-AADC-BC6D88433E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08E8E-FA65-BA4F-B967-873DAFB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90B67-BF22-EC45-8A5F-F4FEF13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DCE4A-6865-754E-8BF4-758C1944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8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F4D1-0927-B242-8062-484FCD5D4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C2AB18-D653-9145-BFB2-8468BF64F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28F65-05A6-7D4E-B6C0-32F3D43DD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0B51D-5B7C-A746-B202-937B9884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1E879-9AE2-5E45-89DD-A573D2BC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CB534E-88A0-4241-848B-61B689083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E389D-7DCC-1846-9CB7-B947B39FB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F8B3D-EE5B-A343-8583-361AD245E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AC9B2-F456-924A-BB11-3386392AE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AF92D-580E-6147-A6C3-C7D0E9F9B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80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0628" y="228600"/>
            <a:ext cx="10946715" cy="430887"/>
          </a:xfrm>
        </p:spPr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506200" y="94391"/>
            <a:ext cx="548639" cy="268418"/>
          </a:xfrm>
        </p:spPr>
        <p:txBody>
          <a:bodyPr/>
          <a:lstStyle>
            <a:lvl1pPr algn="ctr">
              <a:defRPr/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3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06FB4-D875-7044-AD0A-DCBCA63A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71027-E99D-244B-8F60-7F6486BB5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3BE26-E9C7-BF41-873C-A68F7382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CC2F5-2883-DE49-8662-4754CB4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0A991-6A81-F043-BED9-1DF3CFA9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1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CD4E9-42B3-3844-BFD4-89723CB1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7E940-8295-9447-A165-8F7632B34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356C7-813C-F549-95F7-4A200FD06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ACADA-260A-BD46-9D4B-D809B299F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74FEB-496E-C043-B865-BFEE6F0C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5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D3D9-ABCA-4346-BC1B-00AB6D1D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6F2B5-BE07-3049-91C9-5EF9D58ED2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DB6FF-68AD-954F-968B-4A7F0C2B8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069F1-276D-A74D-BF62-CE24501C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BA6F3-7879-1F4F-A22F-E9BC3C3B5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EE6F1-18F7-CD4E-A65F-EA59D156F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1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55C7A-E02F-B441-85D5-8155AF844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3AD84-1363-5043-A40F-F756F77C8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E4AE8-D2BA-B54E-8A80-32F7F4A1B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9624E-0100-C84B-9120-F71BA3077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10B7E6-F1D7-1146-8AFD-492E7D5EE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89FDE4-BC27-0048-AFBA-49F7F8A5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1393B-ACC2-854F-958D-116F5793A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E78F1D-FEB8-5A45-8615-BE35AC50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2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37353-D542-E74E-8016-A0711961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0634A-0B2E-8F45-BF3B-38907B40B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9A36D-4A32-F04C-A0F7-0EC602C72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03F0C-F8E7-B74C-9EA4-B7858F70A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8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C964E-A9E7-B342-A869-D48B7000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50717-6981-8E4B-8DEC-814DFC30C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AD975-307A-F844-AE52-D0CDBD3B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6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AC8A-BC5D-D04E-B8E8-155953EC1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2E9-7388-0141-BF44-19E69C8D7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802CC-7B3A-E34E-AECF-807484F0F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A114A-5117-284A-B565-216BB4ED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5AC82-F83F-8841-8C9C-CF9E833EC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58C95-5E70-A44E-9EF4-94EE7BB3C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9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A94C-3CBC-B149-B6C0-F3C97A7B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2B017A-DC31-2C49-9E1F-D7BBD88DE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ADB45-0B5D-3449-97AE-E614D2456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9D4C2-D172-D946-A8FB-BEDF43F8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43800-7804-3747-BEE0-A0322AF3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B7AF8-C706-0E40-87D3-9C9A0095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4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B3214-B674-5145-9D2B-94C01ED32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7D923-FFE9-7148-A73F-C0B311B70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B831A-AC08-DE41-81D3-0DB6BE2A9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4/23/23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087A0-9DD2-334A-8FD7-B69049D54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Levin,  U.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A3724-35DE-4149-9F50-7CBB89F1A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84B94-B5C0-0340-8AB6-139D38DE6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6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8EA03-274B-4244-9066-04105A232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3380" y="653143"/>
            <a:ext cx="4166992" cy="1038906"/>
          </a:xfrm>
        </p:spPr>
        <p:txBody>
          <a:bodyPr>
            <a:normAutofit/>
          </a:bodyPr>
          <a:lstStyle/>
          <a:p>
            <a:r>
              <a:rPr lang="en-US" sz="3200" dirty="0"/>
              <a:t> Test beam at Notre Dame Radiation Lab</a:t>
            </a:r>
          </a:p>
        </p:txBody>
      </p:sp>
      <p:pic>
        <p:nvPicPr>
          <p:cNvPr id="5" name="Picture 4" descr="A statue of a horse&#10;&#10;Description automatically generated with low confidence">
            <a:extLst>
              <a:ext uri="{FF2B5EF4-FFF2-40B4-BE49-F238E27FC236}">
                <a16:creationId xmlns:a16="http://schemas.microsoft.com/office/drawing/2014/main" id="{28BD466F-51E5-3148-98FA-92CEA757E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90A9E5-19A4-3815-0E2F-040146F407EC}"/>
              </a:ext>
            </a:extLst>
          </p:cNvPr>
          <p:cNvSpPr txBox="1"/>
          <p:nvPr/>
        </p:nvSpPr>
        <p:spPr>
          <a:xfrm>
            <a:off x="8145517" y="2795751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Dan Levin,  </a:t>
            </a:r>
            <a:r>
              <a:rPr lang="en-US" dirty="0" err="1"/>
              <a:t>Yuxiang</a:t>
            </a:r>
            <a:r>
              <a:rPr lang="en-US" dirty="0"/>
              <a:t> Guo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UM </a:t>
            </a:r>
            <a:r>
              <a:rPr lang="en-US" dirty="0" err="1"/>
              <a:t>Calvision</a:t>
            </a:r>
            <a:r>
              <a:rPr lang="en-US" dirty="0"/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3635880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2FBD0-72BA-370B-C16F-9E5B0D2C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B640D-AA10-A78E-E7AF-46EEB8D8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1E858-438B-29AC-BCBE-09907CB0F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998" y="679498"/>
            <a:ext cx="8171154" cy="549900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0301-0A43-26BF-95C0-9894A18D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286863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F407-55A3-691A-C212-07559A406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62412-B579-F4F1-C3F5-316FA2C1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7EDAB2-DDDC-F3FA-4935-41F514702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FD321D-440E-FCF4-59D3-B35E78732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3457012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8E41C-C7EA-6897-5179-7F7A664F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656A4-CC39-0608-20FB-84EF58F8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picture containing indoor, messy, cluttered&#10;&#10;Description automatically generated">
            <a:extLst>
              <a:ext uri="{FF2B5EF4-FFF2-40B4-BE49-F238E27FC236}">
                <a16:creationId xmlns:a16="http://schemas.microsoft.com/office/drawing/2014/main" id="{2E755465-F6EE-697F-4F6D-44A22EE6E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66" y="319088"/>
            <a:ext cx="5270229" cy="5270229"/>
          </a:xfrm>
          <a:prstGeom prst="rect">
            <a:avLst/>
          </a:prstGeom>
        </p:spPr>
      </p:pic>
      <p:pic>
        <p:nvPicPr>
          <p:cNvPr id="8" name="Picture 7" descr="A picture containing indoor, cluttered, equipment, appliance&#10;&#10;Description automatically generated">
            <a:extLst>
              <a:ext uri="{FF2B5EF4-FFF2-40B4-BE49-F238E27FC236}">
                <a16:creationId xmlns:a16="http://schemas.microsoft.com/office/drawing/2014/main" id="{AAE0C90D-0650-E80C-49D3-ED78850A2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68" y="319088"/>
            <a:ext cx="5376746" cy="537674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A00045-0F7F-2C43-8438-AF1316C1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2846468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33FC34-E22B-D986-2A92-3F626D9C03BA}"/>
              </a:ext>
            </a:extLst>
          </p:cNvPr>
          <p:cNvSpPr txBox="1"/>
          <p:nvPr/>
        </p:nvSpPr>
        <p:spPr>
          <a:xfrm>
            <a:off x="871020" y="606175"/>
            <a:ext cx="2075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samples: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EB9B85F-6132-F2FA-0463-DC435748D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005257"/>
              </p:ext>
            </p:extLst>
          </p:nvPr>
        </p:nvGraphicFramePr>
        <p:xfrm>
          <a:off x="124691" y="1431799"/>
          <a:ext cx="11664851" cy="4352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382">
                  <a:extLst>
                    <a:ext uri="{9D8B030D-6E8A-4147-A177-3AD203B41FA5}">
                      <a16:colId xmlns:a16="http://schemas.microsoft.com/office/drawing/2014/main" val="2144335003"/>
                    </a:ext>
                  </a:extLst>
                </a:gridCol>
                <a:gridCol w="900545">
                  <a:extLst>
                    <a:ext uri="{9D8B030D-6E8A-4147-A177-3AD203B41FA5}">
                      <a16:colId xmlns:a16="http://schemas.microsoft.com/office/drawing/2014/main" val="3106488508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3932913146"/>
                    </a:ext>
                  </a:extLst>
                </a:gridCol>
                <a:gridCol w="1457902">
                  <a:extLst>
                    <a:ext uri="{9D8B030D-6E8A-4147-A177-3AD203B41FA5}">
                      <a16:colId xmlns:a16="http://schemas.microsoft.com/office/drawing/2014/main" val="376903843"/>
                    </a:ext>
                  </a:extLst>
                </a:gridCol>
                <a:gridCol w="1288632">
                  <a:extLst>
                    <a:ext uri="{9D8B030D-6E8A-4147-A177-3AD203B41FA5}">
                      <a16:colId xmlns:a16="http://schemas.microsoft.com/office/drawing/2014/main" val="2727820595"/>
                    </a:ext>
                  </a:extLst>
                </a:gridCol>
                <a:gridCol w="1288632">
                  <a:extLst>
                    <a:ext uri="{9D8B030D-6E8A-4147-A177-3AD203B41FA5}">
                      <a16:colId xmlns:a16="http://schemas.microsoft.com/office/drawing/2014/main" val="786431980"/>
                    </a:ext>
                  </a:extLst>
                </a:gridCol>
                <a:gridCol w="1420358">
                  <a:extLst>
                    <a:ext uri="{9D8B030D-6E8A-4147-A177-3AD203B41FA5}">
                      <a16:colId xmlns:a16="http://schemas.microsoft.com/office/drawing/2014/main" val="2171731996"/>
                    </a:ext>
                  </a:extLst>
                </a:gridCol>
                <a:gridCol w="1185809">
                  <a:extLst>
                    <a:ext uri="{9D8B030D-6E8A-4147-A177-3AD203B41FA5}">
                      <a16:colId xmlns:a16="http://schemas.microsoft.com/office/drawing/2014/main" val="2050086445"/>
                    </a:ext>
                  </a:extLst>
                </a:gridCol>
                <a:gridCol w="1185809">
                  <a:extLst>
                    <a:ext uri="{9D8B030D-6E8A-4147-A177-3AD203B41FA5}">
                      <a16:colId xmlns:a16="http://schemas.microsoft.com/office/drawing/2014/main" val="3982882497"/>
                    </a:ext>
                  </a:extLst>
                </a:gridCol>
              </a:tblGrid>
              <a:tr h="571946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Chemical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Density g/cm</a:t>
                      </a:r>
                      <a:r>
                        <a:rPr lang="en-US" baseline="30000" dirty="0"/>
                        <a:t>3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Index refraction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dE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dX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8 MeV </a:t>
                      </a:r>
                      <a:r>
                        <a:rPr lang="en-US" dirty="0" err="1"/>
                        <a:t>ele</a:t>
                      </a:r>
                      <a:r>
                        <a:rPr lang="en-US" dirty="0"/>
                        <a:t>.</a:t>
                      </a:r>
                    </a:p>
                    <a:p>
                      <a:pPr algn="ctr"/>
                      <a:r>
                        <a:rPr lang="en-US" dirty="0"/>
                        <a:t>(range cm)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Cerenkov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Scintillation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38257"/>
                  </a:ext>
                </a:extLst>
              </a:tr>
              <a:tr h="8007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Threshold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[MeV]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Yield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ph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/MeV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Peak 𝜆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Yield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ph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/MeV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Decay time [ns]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763137"/>
                  </a:ext>
                </a:extLst>
              </a:tr>
              <a:tr h="80072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PbWO</a:t>
                      </a:r>
                      <a:r>
                        <a:rPr lang="en-US" b="1" baseline="-25000" dirty="0"/>
                        <a:t>4 </a:t>
                      </a:r>
                      <a:r>
                        <a:rPr lang="en-US" b="1" baseline="0" dirty="0"/>
                        <a:t>(PWO)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2.1</a:t>
                      </a:r>
                    </a:p>
                    <a:p>
                      <a:pPr algn="ctr"/>
                      <a:r>
                        <a:rPr lang="en-US" b="1"/>
                        <a:t>(0.3 )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 0.066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tbd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83432"/>
                  </a:ext>
                </a:extLst>
              </a:tr>
              <a:tr h="80072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Bi</a:t>
                      </a:r>
                      <a:r>
                        <a:rPr lang="en-US" b="1" baseline="-25000" dirty="0"/>
                        <a:t>4</a:t>
                      </a:r>
                      <a:r>
                        <a:rPr lang="en-US" b="1" dirty="0"/>
                        <a:t>Ge</a:t>
                      </a:r>
                      <a:r>
                        <a:rPr lang="en-US" b="1" baseline="-25000" dirty="0"/>
                        <a:t>3</a:t>
                      </a:r>
                      <a:r>
                        <a:rPr lang="en-US" b="1" dirty="0"/>
                        <a:t>O</a:t>
                      </a:r>
                      <a:r>
                        <a:rPr lang="en-US" b="1" baseline="-25000" dirty="0"/>
                        <a:t>12  </a:t>
                      </a:r>
                      <a:r>
                        <a:rPr lang="en-US" b="1" baseline="0" dirty="0"/>
                        <a:t>(BGO)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2.03</a:t>
                      </a:r>
                    </a:p>
                    <a:p>
                      <a:pPr algn="ctr"/>
                      <a:r>
                        <a:rPr lang="en-US" b="1" dirty="0"/>
                        <a:t>(.72)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 0.066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8K-10K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47513"/>
                  </a:ext>
                </a:extLst>
              </a:tr>
              <a:tr h="463912">
                <a:tc>
                  <a:txBody>
                    <a:bodyPr/>
                    <a:lstStyle/>
                    <a:p>
                      <a:pPr algn="ctr"/>
                      <a:r>
                        <a:rPr lang="en-US" b="1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PBF</a:t>
                      </a:r>
                      <a:r>
                        <a:rPr lang="en-US" b="1" strike="noStrike" baseline="-25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</a:t>
                      </a:r>
                      <a:endParaRPr lang="en-US" b="1" strike="noStrike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strike="noStrike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0.103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strike="noStrike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strike="noStrike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~500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strike="noStrike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128543"/>
                  </a:ext>
                </a:extLst>
              </a:tr>
              <a:tr h="4639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Optical glass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Silica (59%) + </a:t>
                      </a:r>
                      <a:r>
                        <a:rPr lang="en-US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PbO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? unknown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2.05</a:t>
                      </a:r>
                    </a:p>
                    <a:p>
                      <a:pPr algn="ctr"/>
                      <a:r>
                        <a:rPr lang="en-US" b="1" dirty="0"/>
                        <a:t>(2.3)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tbd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2402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08530-AD64-E550-F186-3391B96B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0923B-65B1-D860-C932-D17B34242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090F-E16D-9C4B-B2BA-FDE346EE8682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BB463-E805-A215-7377-28BF638A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212546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11AC2-3051-822E-7625-8AB10ACF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18" y="136525"/>
            <a:ext cx="10515600" cy="389476"/>
          </a:xfrm>
        </p:spPr>
        <p:txBody>
          <a:bodyPr>
            <a:noAutofit/>
          </a:bodyPr>
          <a:lstStyle/>
          <a:p>
            <a:r>
              <a:rPr lang="en-US" sz="2400" b="1" u="sng" dirty="0"/>
              <a:t>Experimental considerations: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95D3C-901B-4EAB-5715-CF68B020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37" y="907102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Look for Cerenkov signal features:</a:t>
            </a:r>
          </a:p>
          <a:p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 optical glass block  as reference without scintillation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evaluate with </a:t>
            </a:r>
            <a:r>
              <a:rPr lang="en-US" sz="2000" dirty="0" err="1"/>
              <a:t>SiPMs</a:t>
            </a:r>
            <a:r>
              <a:rPr lang="en-US" sz="2000" dirty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with/without  the U330 notch filter 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With/without long wavelength pass filter</a:t>
            </a:r>
          </a:p>
          <a:p>
            <a:pPr marL="914400" lvl="1" indent="-457200">
              <a:buFont typeface="+mj-lt"/>
              <a:buAutoNum type="arabicPeriod"/>
            </a:pPr>
            <a:endParaRPr lang="en-US" sz="1800" dirty="0"/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Evaluate for BGO, PWO, Optical glass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Evaluate usefulness of NDRL for future experiments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32D70-DA4C-D0E5-C12F-20539F18C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E326E-9A42-911C-0291-6BBCEC77B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1D43D-00BC-FE68-0223-EAE274185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1172623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174D4-D66A-2DC1-AD18-46A7DF44A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80AE8-7ECA-941D-7173-2ABD17A4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909F4-D693-AB96-C11F-3E50716AACF8}"/>
              </a:ext>
            </a:extLst>
          </p:cNvPr>
          <p:cNvSpPr txBox="1"/>
          <p:nvPr/>
        </p:nvSpPr>
        <p:spPr>
          <a:xfrm>
            <a:off x="922538" y="235105"/>
            <a:ext cx="76880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DAQ/readout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Photodetectors are the 4 channel </a:t>
            </a:r>
            <a:r>
              <a:rPr lang="en-US" dirty="0" err="1"/>
              <a:t>SiPM</a:t>
            </a:r>
            <a:r>
              <a:rPr lang="en-US" dirty="0"/>
              <a:t> board.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Use the fast Tektronix (1 GHz BW) digital scope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Readout rate capability  =  45 </a:t>
            </a:r>
            <a:r>
              <a:rPr lang="en-US" dirty="0" err="1"/>
              <a:t>hz</a:t>
            </a:r>
            <a:r>
              <a:rPr lang="en-US" dirty="0"/>
              <a:t>, four channels at 2000 points/scan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A5F4B3-530F-3574-1C9E-FAC2CE32D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131483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D9981-147A-696F-BD2C-27B5D39E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62" y="1"/>
            <a:ext cx="5799338" cy="861134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Program</a:t>
            </a:r>
            <a:r>
              <a:rPr lang="en-US" sz="2800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168D3-3870-A690-6ED8-1A168194D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90" y="1324352"/>
            <a:ext cx="11279820" cy="5262879"/>
          </a:xfrm>
        </p:spPr>
        <p:txBody>
          <a:bodyPr>
            <a:noAutofit/>
          </a:bodyPr>
          <a:lstStyle/>
          <a:p>
            <a:r>
              <a:rPr lang="en-US" sz="2000" dirty="0"/>
              <a:t>Dataset: 1 minute runs  at 45 Hz:  ~2K events/run</a:t>
            </a:r>
          </a:p>
          <a:p>
            <a:pPr lvl="1"/>
            <a:r>
              <a:rPr lang="en-US" sz="1600" dirty="0"/>
              <a:t>2 samples: BGO, PWO, Optical Glass)</a:t>
            </a:r>
            <a:endParaRPr lang="en-US" sz="1600" baseline="-25000" dirty="0"/>
          </a:p>
          <a:p>
            <a:pPr lvl="1"/>
            <a:r>
              <a:rPr lang="en-US" sz="1600" dirty="0"/>
              <a:t>each sample: data at. 60, 40, 20, 0 , -20 degrees</a:t>
            </a:r>
          </a:p>
          <a:p>
            <a:pPr lvl="1"/>
            <a:r>
              <a:rPr lang="en-US" sz="1600" dirty="0"/>
              <a:t>each sample with and without filters on end </a:t>
            </a:r>
            <a:r>
              <a:rPr lang="en-US" sz="1600" dirty="0" err="1"/>
              <a:t>SiPMs</a:t>
            </a:r>
            <a:r>
              <a:rPr lang="en-US" sz="1600" dirty="0"/>
              <a:t> only.</a:t>
            </a:r>
            <a:endParaRPr lang="en-US" sz="1600" dirty="0">
              <a:sym typeface="Wingdings" pitchFamily="2" charset="2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000" dirty="0"/>
              <a:t>Trigger:</a:t>
            </a:r>
          </a:p>
          <a:p>
            <a:pPr lvl="1"/>
            <a:r>
              <a:rPr lang="en-US" sz="1600" dirty="0"/>
              <a:t>Option 1: two side </a:t>
            </a:r>
            <a:r>
              <a:rPr lang="en-US" sz="1600" dirty="0" err="1"/>
              <a:t>SiPms</a:t>
            </a:r>
            <a:r>
              <a:rPr lang="en-US" sz="1600" dirty="0"/>
              <a:t> in coincidence  </a:t>
            </a:r>
            <a:r>
              <a:rPr lang="en-US" sz="1600" b="1" i="1" u="sng" dirty="0">
                <a:solidFill>
                  <a:srgbClr val="FF0000"/>
                </a:solidFill>
              </a:rPr>
              <a:t>No filter.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000" dirty="0"/>
              <a:t>Readout :</a:t>
            </a:r>
          </a:p>
          <a:p>
            <a:pPr lvl="1"/>
            <a:r>
              <a:rPr lang="en-US" sz="2000" dirty="0"/>
              <a:t> two side </a:t>
            </a:r>
            <a:r>
              <a:rPr lang="en-US" sz="2000" dirty="0" err="1"/>
              <a:t>SiPMs</a:t>
            </a:r>
            <a:r>
              <a:rPr lang="en-US" sz="2000" dirty="0"/>
              <a:t> and two End </a:t>
            </a:r>
            <a:r>
              <a:rPr lang="en-US" sz="2000" dirty="0" err="1"/>
              <a:t>SiPMs</a:t>
            </a:r>
            <a:r>
              <a:rPr lang="en-US" sz="2000" dirty="0"/>
              <a:t> (same row).  </a:t>
            </a:r>
          </a:p>
          <a:p>
            <a:pPr lvl="1"/>
            <a:r>
              <a:rPr lang="en-US" sz="2000" dirty="0"/>
              <a:t>Many other possible combinations using linear analogue fan in- but we did not pursue this.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3BADA-D4C9-5BAC-A1D6-A323B41A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39304-DC2C-DC0F-1CAA-1B731CB5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E0E93-EA5D-5E13-3394-DB5318C1B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2062015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FFD72-4A87-2B9C-1E79-36527F74B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B2364-FBD4-15D0-F7A1-ED238B49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8BBF5A-21C4-19CB-4C11-31CE20CC78D2}"/>
              </a:ext>
            </a:extLst>
          </p:cNvPr>
          <p:cNvSpPr txBox="1"/>
          <p:nvPr/>
        </p:nvSpPr>
        <p:spPr>
          <a:xfrm>
            <a:off x="838200" y="136525"/>
            <a:ext cx="976846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Preliminary results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Total of 49 data runs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Evaluated  PWO, BGO, Glass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Tested with and without long pass PWO and B˝O and notch filter on BGO only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Most runs were ~ 1 minute, about 500 events each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Conducted one long run of 15 minutes to check beam stability.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Data consists of full waveform in the DSO readout window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  Beam diameter measured using a beam monitor imager. 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4E26A-AF97-6A36-AD04-7D61C1311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4147842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9393" y="187134"/>
            <a:ext cx="8153400" cy="4276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000" dirty="0">
                <a:solidFill>
                  <a:srgbClr val="1B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U330 notch filter</a:t>
            </a:r>
            <a:endParaRPr sz="3000" b="0" dirty="0">
              <a:latin typeface="Arial"/>
              <a:cs typeface="Arial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11667432" y="86017"/>
            <a:ext cx="548639" cy="156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rgbClr val="8A8A8A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en-US" sz="1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marL="25400">
                <a:lnSpc>
                  <a:spcPts val="1240"/>
                </a:lnSpc>
              </a:pPr>
              <a:t>18</a:t>
            </a:fld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225" y="3752912"/>
            <a:ext cx="3544972" cy="2554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59550" y="446498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U330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476" y="308321"/>
            <a:ext cx="4018767" cy="318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8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8E011-62DB-68C9-2568-6A9EB00F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52CB1A-AB05-577E-B44C-8821A8CC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5AA64-0EBF-C781-EB93-A128BB474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97" y="381541"/>
            <a:ext cx="5598691" cy="6146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C32D35-1C03-B4E3-C977-56918F986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380" y="191220"/>
            <a:ext cx="4919352" cy="4855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754AFD-86F0-D27C-768C-DA574302FC3E}"/>
              </a:ext>
            </a:extLst>
          </p:cNvPr>
          <p:cNvSpPr txBox="1"/>
          <p:nvPr/>
        </p:nvSpPr>
        <p:spPr>
          <a:xfrm>
            <a:off x="7366363" y="1200115"/>
            <a:ext cx="1874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3.2 </a:t>
            </a:r>
            <a:r>
              <a:rPr lang="en-US" dirty="0" err="1"/>
              <a:t>nC</a:t>
            </a:r>
            <a:r>
              <a:rPr lang="en-US" dirty="0"/>
              <a:t>/pulse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FWHM = 8.7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FD814D-C967-7CF1-CDE4-4591E3A69852}"/>
              </a:ext>
            </a:extLst>
          </p:cNvPr>
          <p:cNvSpPr txBox="1"/>
          <p:nvPr/>
        </p:nvSpPr>
        <p:spPr>
          <a:xfrm>
            <a:off x="6392286" y="5164784"/>
            <a:ext cx="5723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 is at 9 cm from 5 mm aperture</a:t>
            </a:r>
          </a:p>
          <a:p>
            <a:r>
              <a:rPr lang="en-US" dirty="0"/>
              <a:t>Crystal surface is 20 cm from aperture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dirty="0"/>
              <a:t>FWHM at crystal surface ~ 1.4 cm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dirty="0"/>
              <a:t>beam used for crystal test ~0.3 </a:t>
            </a:r>
            <a:r>
              <a:rPr lang="en-US" dirty="0" err="1"/>
              <a:t>nC</a:t>
            </a:r>
            <a:r>
              <a:rPr lang="en-US" dirty="0"/>
              <a:t>/pulse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41CE1-8D4F-35B8-8EB8-4D3BDCD3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AD1D2-EFA3-7656-127B-754B04A5B6DA}"/>
              </a:ext>
            </a:extLst>
          </p:cNvPr>
          <p:cNvSpPr txBox="1"/>
          <p:nvPr/>
        </p:nvSpPr>
        <p:spPr>
          <a:xfrm>
            <a:off x="1173480" y="518160"/>
            <a:ext cx="4328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from the prototype Fast Scintillator Beam Monitor</a:t>
            </a:r>
          </a:p>
        </p:txBody>
      </p:sp>
    </p:spTree>
    <p:extLst>
      <p:ext uri="{BB962C8B-B14F-4D97-AF65-F5344CB8AC3E}">
        <p14:creationId xmlns:p14="http://schemas.microsoft.com/office/powerpoint/2010/main" val="1862074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FAB8D9-2325-E8DA-0792-EFE6DB715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93" y="250485"/>
            <a:ext cx="6105865" cy="610586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E1A75-61D9-6F85-C1C9-C697BEA1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76E44-0016-0795-86EE-EE03F90E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B98EC7-D8FE-AD51-CF9D-4827B1306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94461" y="362682"/>
            <a:ext cx="5629746" cy="56297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8DF8B5-FD80-105E-E1E1-8D12BB0031C2}"/>
              </a:ext>
            </a:extLst>
          </p:cNvPr>
          <p:cNvSpPr txBox="1"/>
          <p:nvPr/>
        </p:nvSpPr>
        <p:spPr>
          <a:xfrm>
            <a:off x="67793" y="270817"/>
            <a:ext cx="221054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Beam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D880BF-4921-4DFC-8E97-EF7450BF3EC2}"/>
              </a:ext>
            </a:extLst>
          </p:cNvPr>
          <p:cNvSpPr txBox="1"/>
          <p:nvPr/>
        </p:nvSpPr>
        <p:spPr>
          <a:xfrm>
            <a:off x="7570904" y="362682"/>
            <a:ext cx="221054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electron source - injector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60963C-5D30-2B57-5CB0-51EB30612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595339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315E54B-FEC5-1374-F3C2-4364BA5C0C2F}"/>
              </a:ext>
            </a:extLst>
          </p:cNvPr>
          <p:cNvSpPr/>
          <p:nvPr/>
        </p:nvSpPr>
        <p:spPr>
          <a:xfrm>
            <a:off x="9896354" y="312516"/>
            <a:ext cx="1180617" cy="608828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1C89D5-82DD-3880-75E6-939AEAA268C9}"/>
              </a:ext>
            </a:extLst>
          </p:cNvPr>
          <p:cNvSpPr/>
          <p:nvPr/>
        </p:nvSpPr>
        <p:spPr>
          <a:xfrm>
            <a:off x="0" y="1655180"/>
            <a:ext cx="1979271" cy="3356658"/>
          </a:xfrm>
          <a:prstGeom prst="rect">
            <a:avLst/>
          </a:prstGeom>
          <a:solidFill>
            <a:schemeClr val="accent1">
              <a:alpha val="499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E1B8EE-FD8A-793E-B3A5-A165A34C2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F6ED10-A419-9C27-525C-9CF4C53F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20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40079-ED90-2DE9-EA52-3540BB2E8B5A}"/>
              </a:ext>
            </a:extLst>
          </p:cNvPr>
          <p:cNvSpPr/>
          <p:nvPr/>
        </p:nvSpPr>
        <p:spPr>
          <a:xfrm>
            <a:off x="1" y="2789499"/>
            <a:ext cx="1967696" cy="11574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452756-F279-8B9E-8A0B-4B69CB73F6AE}"/>
              </a:ext>
            </a:extLst>
          </p:cNvPr>
          <p:cNvCxnSpPr>
            <a:cxnSpLocks/>
            <a:stCxn id="4" idx="1"/>
          </p:cNvCxnSpPr>
          <p:nvPr/>
        </p:nvCxnSpPr>
        <p:spPr>
          <a:xfrm>
            <a:off x="1" y="3368233"/>
            <a:ext cx="985005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528E21-5AEC-C466-59F6-C849951AA9C7}"/>
              </a:ext>
            </a:extLst>
          </p:cNvPr>
          <p:cNvCxnSpPr>
            <a:cxnSpLocks/>
          </p:cNvCxnSpPr>
          <p:nvPr/>
        </p:nvCxnSpPr>
        <p:spPr>
          <a:xfrm flipV="1">
            <a:off x="1979271" y="694481"/>
            <a:ext cx="7824486" cy="20950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3EE575-171E-DAB8-E073-800A1352C285}"/>
              </a:ext>
            </a:extLst>
          </p:cNvPr>
          <p:cNvCxnSpPr/>
          <p:nvPr/>
        </p:nvCxnSpPr>
        <p:spPr>
          <a:xfrm flipV="1">
            <a:off x="1967696" y="2650603"/>
            <a:ext cx="7870785" cy="1504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7D442E-E5E8-8D4D-9C5B-D6E1813AC92A}"/>
              </a:ext>
            </a:extLst>
          </p:cNvPr>
          <p:cNvCxnSpPr/>
          <p:nvPr/>
        </p:nvCxnSpPr>
        <p:spPr>
          <a:xfrm flipV="1">
            <a:off x="9861630" y="694481"/>
            <a:ext cx="0" cy="18866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E1F4BB8-9B2E-55A4-145D-6C6B73FCD964}"/>
              </a:ext>
            </a:extLst>
          </p:cNvPr>
          <p:cNvSpPr txBox="1"/>
          <p:nvPr/>
        </p:nvSpPr>
        <p:spPr>
          <a:xfrm rot="16200000">
            <a:off x="335666" y="3171464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mm </a:t>
            </a:r>
            <a:r>
              <a:rPr lang="en-US" dirty="0" err="1"/>
              <a:t>dia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5A3C52-7DDE-3583-DA7E-499DBEA8EDD7}"/>
              </a:ext>
            </a:extLst>
          </p:cNvPr>
          <p:cNvSpPr txBox="1"/>
          <p:nvPr/>
        </p:nvSpPr>
        <p:spPr>
          <a:xfrm>
            <a:off x="2213425" y="2895602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 = 2.5 mm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4095B9-E1A9-6AFF-04D5-2ECD4AF3AD74}"/>
              </a:ext>
            </a:extLst>
          </p:cNvPr>
          <p:cNvCxnSpPr>
            <a:cxnSpLocks/>
          </p:cNvCxnSpPr>
          <p:nvPr/>
        </p:nvCxnSpPr>
        <p:spPr>
          <a:xfrm flipV="1">
            <a:off x="5546202" y="1817225"/>
            <a:ext cx="0" cy="15876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1D17D98-44FC-9DA1-70F9-23C78F1CEE05}"/>
              </a:ext>
            </a:extLst>
          </p:cNvPr>
          <p:cNvSpPr txBox="1"/>
          <p:nvPr/>
        </p:nvSpPr>
        <p:spPr>
          <a:xfrm>
            <a:off x="5706317" y="5069711"/>
            <a:ext cx="57410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FWHM @ 9 cm = 2(</a:t>
            </a:r>
            <a:r>
              <a:rPr lang="en-US" dirty="0" err="1"/>
              <a:t>h+r</a:t>
            </a:r>
            <a:r>
              <a:rPr lang="en-US" dirty="0"/>
              <a:t>) =9 mm   </a:t>
            </a:r>
            <a:r>
              <a:rPr lang="en-US" dirty="0">
                <a:sym typeface="Wingdings" pitchFamily="2" charset="2"/>
              </a:rPr>
              <a:t> h= 2mm</a:t>
            </a:r>
            <a:endParaRPr lang="en-US" dirty="0"/>
          </a:p>
          <a:p>
            <a:endParaRPr lang="en-US" dirty="0"/>
          </a:p>
          <a:p>
            <a:r>
              <a:rPr lang="en-US" dirty="0"/>
              <a:t>H=h(X/x) </a:t>
            </a:r>
            <a:r>
              <a:rPr lang="en-US" dirty="0">
                <a:sym typeface="Wingdings" pitchFamily="2" charset="2"/>
              </a:rPr>
              <a:t> = 4.4 mm </a:t>
            </a:r>
            <a:endParaRPr lang="en-US" dirty="0"/>
          </a:p>
          <a:p>
            <a:endParaRPr lang="en-US" dirty="0"/>
          </a:p>
          <a:p>
            <a:r>
              <a:rPr lang="en-US" dirty="0"/>
              <a:t>FWHM @ 20 cm = 2*(</a:t>
            </a:r>
            <a:r>
              <a:rPr lang="en-US" dirty="0" err="1"/>
              <a:t>H+r</a:t>
            </a:r>
            <a:r>
              <a:rPr lang="en-US" dirty="0"/>
              <a:t>)  ~ 1.4 cm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E39192-0EB7-858F-363A-DE4C98C17020}"/>
              </a:ext>
            </a:extLst>
          </p:cNvPr>
          <p:cNvSpPr txBox="1"/>
          <p:nvPr/>
        </p:nvSpPr>
        <p:spPr>
          <a:xfrm>
            <a:off x="5025340" y="2108520"/>
            <a:ext cx="46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372CA8-F0DF-93EF-74F0-2C1497E1DCC9}"/>
              </a:ext>
            </a:extLst>
          </p:cNvPr>
          <p:cNvCxnSpPr/>
          <p:nvPr/>
        </p:nvCxnSpPr>
        <p:spPr>
          <a:xfrm>
            <a:off x="3449256" y="2812648"/>
            <a:ext cx="0" cy="54401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09D2872-FBE1-34B2-7EA5-1A65F9DB35D3}"/>
              </a:ext>
            </a:extLst>
          </p:cNvPr>
          <p:cNvCxnSpPr/>
          <p:nvPr/>
        </p:nvCxnSpPr>
        <p:spPr>
          <a:xfrm>
            <a:off x="5324354" y="1909823"/>
            <a:ext cx="0" cy="83337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EAD729-7DD5-726F-966E-B79F7B7C4B58}"/>
              </a:ext>
            </a:extLst>
          </p:cNvPr>
          <p:cNvCxnSpPr>
            <a:cxnSpLocks/>
          </p:cNvCxnSpPr>
          <p:nvPr/>
        </p:nvCxnSpPr>
        <p:spPr>
          <a:xfrm>
            <a:off x="10118202" y="625033"/>
            <a:ext cx="0" cy="200242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774D7E2-DDDB-3AD1-9E17-DB35D9D98FA4}"/>
              </a:ext>
            </a:extLst>
          </p:cNvPr>
          <p:cNvSpPr txBox="1"/>
          <p:nvPr/>
        </p:nvSpPr>
        <p:spPr>
          <a:xfrm>
            <a:off x="10166429" y="1415968"/>
            <a:ext cx="46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A4C6EF-E550-92A6-914E-E1715EE82DE8}"/>
              </a:ext>
            </a:extLst>
          </p:cNvPr>
          <p:cNvCxnSpPr/>
          <p:nvPr/>
        </p:nvCxnSpPr>
        <p:spPr>
          <a:xfrm>
            <a:off x="1990846" y="3576577"/>
            <a:ext cx="356500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D3E1887-28E0-7607-58A7-94CFBFC6B0ED}"/>
              </a:ext>
            </a:extLst>
          </p:cNvPr>
          <p:cNvSpPr txBox="1"/>
          <p:nvPr/>
        </p:nvSpPr>
        <p:spPr>
          <a:xfrm>
            <a:off x="2794089" y="3395243"/>
            <a:ext cx="9573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 = 9 cm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FBE2E53-BAAD-38F0-2FF9-33DEAB00FC19}"/>
              </a:ext>
            </a:extLst>
          </p:cNvPr>
          <p:cNvCxnSpPr>
            <a:cxnSpLocks/>
          </p:cNvCxnSpPr>
          <p:nvPr/>
        </p:nvCxnSpPr>
        <p:spPr>
          <a:xfrm>
            <a:off x="2143246" y="3914172"/>
            <a:ext cx="781098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1C3691-ED9F-2807-6F61-022A6FF68406}"/>
              </a:ext>
            </a:extLst>
          </p:cNvPr>
          <p:cNvSpPr txBox="1"/>
          <p:nvPr/>
        </p:nvSpPr>
        <p:spPr>
          <a:xfrm>
            <a:off x="5377172" y="3721263"/>
            <a:ext cx="10951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 = 20 cm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7850D81-06F1-E0A5-EF39-3C7802C66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517" y="448250"/>
            <a:ext cx="1258114" cy="124177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B74DC-9BF1-C071-660C-961EC8F0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2536204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71A184-C498-4F47-0A57-626FB9800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15C9AF-EBFC-CB5E-D00F-A7A31957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CC333-BBF4-9BE9-DDF2-8C67B8AF2B8B}"/>
              </a:ext>
            </a:extLst>
          </p:cNvPr>
          <p:cNvSpPr txBox="1"/>
          <p:nvPr/>
        </p:nvSpPr>
        <p:spPr>
          <a:xfrm>
            <a:off x="648182" y="0"/>
            <a:ext cx="103940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Data prep: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49 runs in hdf5 binary Digital Sampling Oscilloscope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readout into temporary text files using  python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all data files from all runs merged into a single root tree (with  thanks to Claudio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File is </a:t>
            </a:r>
            <a:r>
              <a:rPr lang="en-US" dirty="0" err="1"/>
              <a:t>NDRL.root</a:t>
            </a:r>
            <a:r>
              <a:rPr lang="en-US" dirty="0"/>
              <a:t> 12 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Analysis conducted on the root 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u="sng" dirty="0"/>
              <a:t>Analysis considerations:</a:t>
            </a:r>
          </a:p>
          <a:p>
            <a:endParaRPr lang="en-US" u="sng" dirty="0"/>
          </a:p>
          <a:p>
            <a:r>
              <a:rPr lang="en-US" b="1" dirty="0"/>
              <a:t>Due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Variations in beam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intensity changes due to  incidence angle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diameter of beam at crystal surface also introduces systematic change WRT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ym typeface="Wingdings" pitchFamily="2" charset="2"/>
              </a:rPr>
              <a:t> develop a metric that is insensitive to these factors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7C27C-F9AE-E484-DC73-B40CB774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3492478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15EA5754-4D41-F021-F225-0F4F6C466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986" y="1705261"/>
            <a:ext cx="5363566" cy="4140935"/>
          </a:xfrm>
          <a:prstGeom prst="rect">
            <a:avLst/>
          </a:prstGeom>
        </p:spPr>
      </p:pic>
      <p:pic>
        <p:nvPicPr>
          <p:cNvPr id="19" name="Picture 18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04725221-BF92-BB32-D01A-20D976887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76" y="1510623"/>
            <a:ext cx="5555848" cy="418158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15619-8878-5C3E-D9C9-C9F83D6E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75B9D8-A338-D3FE-2141-49FBC76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22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FE831-003A-32DC-B7DA-182E0337EDAA}"/>
              </a:ext>
            </a:extLst>
          </p:cNvPr>
          <p:cNvSpPr txBox="1"/>
          <p:nvPr/>
        </p:nvSpPr>
        <p:spPr>
          <a:xfrm>
            <a:off x="10170887" y="2533875"/>
            <a:ext cx="71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</a:t>
            </a:r>
          </a:p>
          <a:p>
            <a:r>
              <a:rPr lang="en-US" dirty="0"/>
              <a:t>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BE751-D47E-835E-0AB2-97686261E21D}"/>
              </a:ext>
            </a:extLst>
          </p:cNvPr>
          <p:cNvSpPr txBox="1"/>
          <p:nvPr/>
        </p:nvSpPr>
        <p:spPr>
          <a:xfrm>
            <a:off x="425024" y="136525"/>
            <a:ext cx="5555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of 500 waveforms: </a:t>
            </a:r>
          </a:p>
          <a:p>
            <a:r>
              <a:rPr lang="en-US" dirty="0"/>
              <a:t>no filter</a:t>
            </a:r>
          </a:p>
          <a:p>
            <a:r>
              <a:rPr lang="en-US" dirty="0"/>
              <a:t>0 degree incidence angle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43F013-107B-0B0C-6B02-9FE1BCE8B56E}"/>
              </a:ext>
            </a:extLst>
          </p:cNvPr>
          <p:cNvSpPr txBox="1"/>
          <p:nvPr/>
        </p:nvSpPr>
        <p:spPr>
          <a:xfrm>
            <a:off x="4027859" y="2533875"/>
            <a:ext cx="71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</a:t>
            </a:r>
          </a:p>
          <a:p>
            <a:r>
              <a:rPr lang="en-US" dirty="0"/>
              <a:t>side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AD074-794D-E7BB-42C5-A527C82DA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3814277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7617517F-A05A-1948-EA55-55736CDE8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25" y="1366345"/>
            <a:ext cx="5676722" cy="4298731"/>
          </a:xfrm>
          <a:prstGeom prst="rect">
            <a:avLst/>
          </a:prstGeom>
        </p:spPr>
      </p:pic>
      <p:pic>
        <p:nvPicPr>
          <p:cNvPr id="9" name="Picture 8" descr="A picture containing diagram, plot, text, line&#10;&#10;Description automatically generated">
            <a:extLst>
              <a:ext uri="{FF2B5EF4-FFF2-40B4-BE49-F238E27FC236}">
                <a16:creationId xmlns:a16="http://schemas.microsoft.com/office/drawing/2014/main" id="{667AB291-1DE8-22AE-9F22-7B707A35C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294" y="1332186"/>
            <a:ext cx="5608611" cy="419362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15619-8878-5C3E-D9C9-C9F83D6E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75B9D8-A338-D3FE-2141-49FBC76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FE831-003A-32DC-B7DA-182E0337EDAA}"/>
              </a:ext>
            </a:extLst>
          </p:cNvPr>
          <p:cNvSpPr txBox="1"/>
          <p:nvPr/>
        </p:nvSpPr>
        <p:spPr>
          <a:xfrm>
            <a:off x="9582991" y="2617541"/>
            <a:ext cx="123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BGO</a:t>
            </a:r>
          </a:p>
          <a:p>
            <a:r>
              <a:rPr lang="en-US" dirty="0"/>
              <a:t>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BE751-D47E-835E-0AB2-97686261E21D}"/>
              </a:ext>
            </a:extLst>
          </p:cNvPr>
          <p:cNvSpPr txBox="1"/>
          <p:nvPr/>
        </p:nvSpPr>
        <p:spPr>
          <a:xfrm>
            <a:off x="425024" y="136525"/>
            <a:ext cx="5555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of 500 waveforms: </a:t>
            </a:r>
          </a:p>
          <a:p>
            <a:r>
              <a:rPr lang="en-US" dirty="0"/>
              <a:t>no filter</a:t>
            </a:r>
          </a:p>
          <a:p>
            <a:r>
              <a:rPr lang="en-US" dirty="0"/>
              <a:t>0 degree incidence angle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43F013-107B-0B0C-6B02-9FE1BCE8B56E}"/>
              </a:ext>
            </a:extLst>
          </p:cNvPr>
          <p:cNvSpPr txBox="1"/>
          <p:nvPr/>
        </p:nvSpPr>
        <p:spPr>
          <a:xfrm>
            <a:off x="4027859" y="2533875"/>
            <a:ext cx="71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BGO </a:t>
            </a:r>
          </a:p>
          <a:p>
            <a:r>
              <a:rPr lang="en-US" dirty="0"/>
              <a:t>side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4696-934A-1DEE-F92C-7A2936AD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725104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15619-8878-5C3E-D9C9-C9F83D6E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75B9D8-A338-D3FE-2141-49FBC76C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24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F2B687-D85C-0F03-3EAF-B7C601569750}"/>
              </a:ext>
            </a:extLst>
          </p:cNvPr>
          <p:cNvGrpSpPr/>
          <p:nvPr/>
        </p:nvGrpSpPr>
        <p:grpSpPr>
          <a:xfrm>
            <a:off x="7288924" y="2714888"/>
            <a:ext cx="4568960" cy="3557796"/>
            <a:chOff x="7288924" y="2714888"/>
            <a:chExt cx="4568960" cy="3557796"/>
          </a:xfrm>
        </p:grpSpPr>
        <p:pic>
          <p:nvPicPr>
            <p:cNvPr id="18" name="Picture 17" descr="A picture containing text, diagram, line, plot&#10;&#10;Description automatically generated">
              <a:extLst>
                <a:ext uri="{FF2B5EF4-FFF2-40B4-BE49-F238E27FC236}">
                  <a16:creationId xmlns:a16="http://schemas.microsoft.com/office/drawing/2014/main" id="{5E33DBC4-85AF-DE06-2000-3A292FCE3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8924" y="2714888"/>
              <a:ext cx="4568960" cy="35577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1FE831-003A-32DC-B7DA-182E0337EDAA}"/>
                </a:ext>
              </a:extLst>
            </p:cNvPr>
            <p:cNvSpPr txBox="1"/>
            <p:nvPr/>
          </p:nvSpPr>
          <p:spPr>
            <a:xfrm>
              <a:off x="10120963" y="3668575"/>
              <a:ext cx="12328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glass</a:t>
              </a:r>
            </a:p>
            <a:p>
              <a:r>
                <a:rPr lang="en-US" dirty="0"/>
                <a:t>end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66BE751-D47E-835E-0AB2-97686261E21D}"/>
              </a:ext>
            </a:extLst>
          </p:cNvPr>
          <p:cNvSpPr txBox="1"/>
          <p:nvPr/>
        </p:nvSpPr>
        <p:spPr>
          <a:xfrm>
            <a:off x="425024" y="136525"/>
            <a:ext cx="5555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of 500 waveforms: </a:t>
            </a:r>
          </a:p>
          <a:p>
            <a:r>
              <a:rPr lang="en-US" dirty="0"/>
              <a:t>no filter</a:t>
            </a:r>
          </a:p>
          <a:p>
            <a:r>
              <a:rPr lang="en-US" dirty="0"/>
              <a:t>0 degree incidence angle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C51F50-0287-4A7E-2E3D-D490A4DCC6C5}"/>
              </a:ext>
            </a:extLst>
          </p:cNvPr>
          <p:cNvGrpSpPr/>
          <p:nvPr/>
        </p:nvGrpSpPr>
        <p:grpSpPr>
          <a:xfrm>
            <a:off x="838200" y="2571441"/>
            <a:ext cx="4817492" cy="3701243"/>
            <a:chOff x="838200" y="1662259"/>
            <a:chExt cx="4817492" cy="3701243"/>
          </a:xfrm>
        </p:grpSpPr>
        <p:pic>
          <p:nvPicPr>
            <p:cNvPr id="20" name="Picture 19" descr="A picture containing text, diagram, plot, line&#10;&#10;Description automatically generated">
              <a:extLst>
                <a:ext uri="{FF2B5EF4-FFF2-40B4-BE49-F238E27FC236}">
                  <a16:creationId xmlns:a16="http://schemas.microsoft.com/office/drawing/2014/main" id="{8A711648-CF7C-5B0D-075D-15D6A3756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662259"/>
              <a:ext cx="4817492" cy="37012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43F013-107B-0B0C-6B02-9FE1BCE8B56E}"/>
                </a:ext>
              </a:extLst>
            </p:cNvPr>
            <p:cNvSpPr txBox="1"/>
            <p:nvPr/>
          </p:nvSpPr>
          <p:spPr>
            <a:xfrm>
              <a:off x="4027859" y="2533875"/>
              <a:ext cx="7157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glass </a:t>
              </a:r>
            </a:p>
            <a:p>
              <a:r>
                <a:rPr lang="en-US" dirty="0"/>
                <a:t>side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DDDBA18-CA01-B5CC-374D-806AFC3A70BC}"/>
              </a:ext>
            </a:extLst>
          </p:cNvPr>
          <p:cNvSpPr txBox="1"/>
          <p:nvPr/>
        </p:nvSpPr>
        <p:spPr>
          <a:xfrm flipH="1">
            <a:off x="4108829" y="78384"/>
            <a:ext cx="57993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glass sample for Cerenkov only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Side vs End readout channels  similar </a:t>
            </a:r>
          </a:p>
          <a:p>
            <a:pPr lvl="1"/>
            <a:r>
              <a:rPr lang="en-US" dirty="0"/>
              <a:t>- same FWHM = 7 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Cerenkov signal is delta function:</a:t>
            </a:r>
          </a:p>
          <a:p>
            <a:pPr lvl="1"/>
            <a:r>
              <a:rPr lang="en-US" dirty="0"/>
              <a:t>- FWHM and decay  is feature of the </a:t>
            </a:r>
            <a:r>
              <a:rPr lang="en-US" dirty="0" err="1"/>
              <a:t>SiPMs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FA44CC-2FD0-EEEA-99EC-D0F5397B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3137655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54637D78-AF64-B47A-D490-648506C3A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37" y="233541"/>
            <a:ext cx="5676722" cy="429873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1911D-59C3-CD41-2032-E96BB8AF4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807F0-5ADF-FF19-88CA-A037EDF2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A picture containing text, line, screenshot, diagram&#10;&#10;Description automatically generated">
            <a:extLst>
              <a:ext uri="{FF2B5EF4-FFF2-40B4-BE49-F238E27FC236}">
                <a16:creationId xmlns:a16="http://schemas.microsoft.com/office/drawing/2014/main" id="{BA2B5F2A-BD43-761C-5DA6-AC501B6C8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679" y="0"/>
            <a:ext cx="5502666" cy="4181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30F00F-F9B2-499F-9095-9DB594B980E3}"/>
              </a:ext>
            </a:extLst>
          </p:cNvPr>
          <p:cNvSpPr txBox="1"/>
          <p:nvPr/>
        </p:nvSpPr>
        <p:spPr>
          <a:xfrm>
            <a:off x="3729186" y="1735222"/>
            <a:ext cx="1597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BGO </a:t>
            </a:r>
          </a:p>
          <a:p>
            <a:r>
              <a:rPr lang="en-US" dirty="0"/>
              <a:t>Side</a:t>
            </a:r>
          </a:p>
          <a:p>
            <a:r>
              <a:rPr lang="en-US" dirty="0"/>
              <a:t>No filter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32BCD6-806F-B65E-C39F-FECBD1FF98F0}"/>
              </a:ext>
            </a:extLst>
          </p:cNvPr>
          <p:cNvSpPr txBox="1"/>
          <p:nvPr/>
        </p:nvSpPr>
        <p:spPr>
          <a:xfrm>
            <a:off x="9888846" y="1228745"/>
            <a:ext cx="1597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BGO </a:t>
            </a:r>
          </a:p>
          <a:p>
            <a:r>
              <a:rPr lang="en-US" dirty="0"/>
              <a:t>Side</a:t>
            </a:r>
          </a:p>
          <a:p>
            <a:r>
              <a:rPr lang="en-US" dirty="0"/>
              <a:t>UV330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400-600 nm notch filter</a:t>
            </a:r>
          </a:p>
          <a:p>
            <a:r>
              <a:rPr lang="en-US" dirty="0"/>
              <a:t>Removes most scintillation</a:t>
            </a:r>
          </a:p>
        </p:txBody>
      </p:sp>
      <p:pic>
        <p:nvPicPr>
          <p:cNvPr id="10" name="Picture 9" descr="A graph with a green line drawn on it&#10;&#10;Description automatically generated with low confidence">
            <a:extLst>
              <a:ext uri="{FF2B5EF4-FFF2-40B4-BE49-F238E27FC236}">
                <a16:creationId xmlns:a16="http://schemas.microsoft.com/office/drawing/2014/main" id="{D04883E4-6E38-F1ED-AA24-79AB70258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242" y="3950934"/>
            <a:ext cx="3511029" cy="2635612"/>
          </a:xfrm>
          <a:prstGeom prst="rect">
            <a:avLst/>
          </a:prstGeom>
        </p:spPr>
      </p:pic>
      <p:pic>
        <p:nvPicPr>
          <p:cNvPr id="12" name="Picture 11" descr="A graph with a purple line&#10;&#10;Description automatically generated with low confidence">
            <a:extLst>
              <a:ext uri="{FF2B5EF4-FFF2-40B4-BE49-F238E27FC236}">
                <a16:creationId xmlns:a16="http://schemas.microsoft.com/office/drawing/2014/main" id="{24AC7B4F-DC50-53B1-025D-DCB99D171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964" y="3897386"/>
            <a:ext cx="3582205" cy="26356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BBE975-CEC9-EDAC-09CD-047DBA9857A5}"/>
              </a:ext>
            </a:extLst>
          </p:cNvPr>
          <p:cNvSpPr txBox="1"/>
          <p:nvPr/>
        </p:nvSpPr>
        <p:spPr>
          <a:xfrm>
            <a:off x="4476066" y="5401774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FWHM= 40 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4058D-F2D1-F2D4-2534-60801E714A74}"/>
              </a:ext>
            </a:extLst>
          </p:cNvPr>
          <p:cNvSpPr txBox="1"/>
          <p:nvPr/>
        </p:nvSpPr>
        <p:spPr>
          <a:xfrm>
            <a:off x="9507036" y="5030526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FWHM= 15 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D7487F-E35C-1E76-5A2E-A4662E2EA8B1}"/>
              </a:ext>
            </a:extLst>
          </p:cNvPr>
          <p:cNvCxnSpPr>
            <a:cxnSpLocks/>
          </p:cNvCxnSpPr>
          <p:nvPr/>
        </p:nvCxnSpPr>
        <p:spPr>
          <a:xfrm>
            <a:off x="2476982" y="2824223"/>
            <a:ext cx="1252204" cy="15047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CB1B95-0C9C-733D-A64C-87D0B2939D70}"/>
              </a:ext>
            </a:extLst>
          </p:cNvPr>
          <p:cNvCxnSpPr>
            <a:cxnSpLocks/>
          </p:cNvCxnSpPr>
          <p:nvPr/>
        </p:nvCxnSpPr>
        <p:spPr>
          <a:xfrm>
            <a:off x="8403220" y="2789499"/>
            <a:ext cx="841837" cy="183398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6BEE7-690C-CF67-B52F-7A5F979B0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FFEFA-F279-84E3-904C-05692F158FD2}"/>
              </a:ext>
            </a:extLst>
          </p:cNvPr>
          <p:cNvSpPr txBox="1"/>
          <p:nvPr/>
        </p:nvSpPr>
        <p:spPr>
          <a:xfrm>
            <a:off x="4393753" y="3038816"/>
            <a:ext cx="158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Reduced signal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6A0DEA-E6AF-2D43-8C3F-51BCBA44EB9F}"/>
              </a:ext>
            </a:extLst>
          </p:cNvPr>
          <p:cNvCxnSpPr>
            <a:cxnSpLocks/>
          </p:cNvCxnSpPr>
          <p:nvPr/>
        </p:nvCxnSpPr>
        <p:spPr>
          <a:xfrm>
            <a:off x="6053959" y="3237186"/>
            <a:ext cx="1986455" cy="5255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561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1BB4F3-A093-587C-829F-3442ADA12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F1D5A-D591-1525-D428-2BE9EF53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3FFF3-F5D6-7A85-2298-733B43BDA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918" y="1390999"/>
            <a:ext cx="6404405" cy="4698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78A65F-B55E-5E8F-89FA-03C92627DEED}"/>
              </a:ext>
            </a:extLst>
          </p:cNvPr>
          <p:cNvSpPr txBox="1"/>
          <p:nvPr/>
        </p:nvSpPr>
        <p:spPr>
          <a:xfrm>
            <a:off x="511445" y="867905"/>
            <a:ext cx="37660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method:</a:t>
            </a:r>
          </a:p>
          <a:p>
            <a:endParaRPr lang="en-US" dirty="0"/>
          </a:p>
          <a:p>
            <a:r>
              <a:rPr lang="en-US" dirty="0"/>
              <a:t>Define a metric that is insensitive to beam conditions:</a:t>
            </a:r>
          </a:p>
          <a:p>
            <a:endParaRPr lang="en-US" dirty="0"/>
          </a:p>
          <a:p>
            <a:r>
              <a:rPr lang="en-US" dirty="0"/>
              <a:t>Take ratio of  the presumed</a:t>
            </a:r>
          </a:p>
          <a:p>
            <a:r>
              <a:rPr lang="en-US" dirty="0"/>
              <a:t>Cerenkov to scintillation components of the waveform: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i.e</a:t>
            </a:r>
            <a:r>
              <a:rPr lang="en-US" dirty="0"/>
              <a:t> the ratio of   leading integral to the trailing integral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a fixed limit of integration set by the glass sample</a:t>
            </a:r>
          </a:p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188B2-B69C-4BC4-8214-7FB4581120C3}"/>
              </a:ext>
            </a:extLst>
          </p:cNvPr>
          <p:cNvSpPr txBox="1"/>
          <p:nvPr/>
        </p:nvSpPr>
        <p:spPr>
          <a:xfrm>
            <a:off x="6199323" y="402956"/>
            <a:ext cx="686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</a:t>
            </a:r>
            <a:r>
              <a:rPr lang="en-US" dirty="0" err="1"/>
              <a:t>I</a:t>
            </a:r>
            <a:r>
              <a:rPr lang="en-US" baseline="-25000" dirty="0" err="1"/>
              <a:t>low</a:t>
            </a:r>
            <a:r>
              <a:rPr lang="en-US" dirty="0"/>
              <a:t> = 1% above baseline to 1.5 ns</a:t>
            </a:r>
          </a:p>
          <a:p>
            <a:r>
              <a:rPr lang="en-US" dirty="0"/>
              <a:t>	</a:t>
            </a:r>
            <a:r>
              <a:rPr lang="en-US" dirty="0" err="1"/>
              <a:t>I</a:t>
            </a:r>
            <a:r>
              <a:rPr lang="en-US" baseline="-25000" dirty="0" err="1"/>
              <a:t>high</a:t>
            </a:r>
            <a:r>
              <a:rPr lang="en-US" dirty="0"/>
              <a:t> = 1.5 ns to 100 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404CB-AA78-3CA9-3462-07AA84F7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2523182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7AC56-095D-F108-4840-FF70D1D6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B5116-A3B2-15C9-4588-4D02C500E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0AD12-446F-33BE-CD2E-4DF1624DD893}"/>
              </a:ext>
            </a:extLst>
          </p:cNvPr>
          <p:cNvSpPr txBox="1"/>
          <p:nvPr/>
        </p:nvSpPr>
        <p:spPr>
          <a:xfrm>
            <a:off x="9226330" y="1804473"/>
            <a:ext cx="2433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no filter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FBD1D9-15E5-65B4-D6AF-2E18A89406D5}"/>
              </a:ext>
            </a:extLst>
          </p:cNvPr>
          <p:cNvSpPr txBox="1"/>
          <p:nvPr/>
        </p:nvSpPr>
        <p:spPr>
          <a:xfrm>
            <a:off x="5231757" y="405114"/>
            <a:ext cx="328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Towards </a:t>
            </a:r>
            <a:r>
              <a:rPr lang="en-US" dirty="0" err="1"/>
              <a:t>SiPM</a:t>
            </a:r>
            <a:r>
              <a:rPr lang="en-US" dirty="0"/>
              <a:t> end of crystal 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058B1D-9447-8EBA-5B82-5F56545EC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39" y="1192193"/>
            <a:ext cx="7772400" cy="527462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C32CF-5869-CB7F-53D0-9E6AFC16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719267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7AC56-095D-F108-4840-FF70D1D6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B5116-A3B2-15C9-4588-4D02C500E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BB6FB-FB83-9516-EFBD-2F67013F2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38" y="659757"/>
            <a:ext cx="7772400" cy="510904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A82A3-2675-36C7-6AD1-1BBB7355B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2893580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38C504-641A-F4A0-3A0D-E4A2F7EED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45824-F96C-41B2-F334-91932A2D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9A1CC-E044-99AB-9527-483D686A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D6FA9-62EB-D4DD-2577-8432BA3F7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202" y="399357"/>
            <a:ext cx="5719502" cy="54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4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E1A75-61D9-6F85-C1C9-C697BEA1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76E44-0016-0795-86EE-EE03F90E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276CA-BDB3-678E-025E-DCFB21F00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5" y="136525"/>
            <a:ext cx="6716201" cy="6716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15194-0158-B710-F0F5-2BE460E46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7" t="19577" r="26386" b="27349"/>
          <a:stretch/>
        </p:blipFill>
        <p:spPr>
          <a:xfrm>
            <a:off x="7028515" y="275208"/>
            <a:ext cx="5241074" cy="4172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47F4F-3053-7D40-BC51-5C4D1CC897D7}"/>
              </a:ext>
            </a:extLst>
          </p:cNvPr>
          <p:cNvSpPr txBox="1"/>
          <p:nvPr/>
        </p:nvSpPr>
        <p:spPr>
          <a:xfrm>
            <a:off x="4583536" y="145403"/>
            <a:ext cx="221054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Control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7444A9-289A-A8DD-DDBE-067227AC3E6E}"/>
              </a:ext>
            </a:extLst>
          </p:cNvPr>
          <p:cNvSpPr txBox="1"/>
          <p:nvPr/>
        </p:nvSpPr>
        <p:spPr>
          <a:xfrm>
            <a:off x="8153400" y="4447713"/>
            <a:ext cx="30001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pulse measurement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FEBB86-37B8-6D82-0D75-6CD13360D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4118594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867E26-A028-77D8-A589-5BCDC6079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2EE00-A4C0-C6FB-DD55-3C53432B2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6F864-182E-4CAB-3E39-8A6EF7C15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4B7DD-A582-24A4-4CE0-32DD289994C4}"/>
              </a:ext>
            </a:extLst>
          </p:cNvPr>
          <p:cNvSpPr txBox="1"/>
          <p:nvPr/>
        </p:nvSpPr>
        <p:spPr>
          <a:xfrm>
            <a:off x="2280212" y="810227"/>
            <a:ext cx="87851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 Conclusions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Conducted first beam test with at NDRL</a:t>
            </a:r>
          </a:p>
          <a:p>
            <a:r>
              <a:rPr lang="en-US" dirty="0"/>
              <a:t>	</a:t>
            </a:r>
          </a:p>
          <a:p>
            <a:pPr marL="342900" indent="-342900">
              <a:buAutoNum type="arabicParenR" startAt="2"/>
            </a:pPr>
            <a:r>
              <a:rPr lang="en-US" dirty="0"/>
              <a:t>There samples tested – glass, PWO, BGO</a:t>
            </a:r>
          </a:p>
          <a:p>
            <a:pPr marL="342900" indent="-342900">
              <a:buAutoNum type="arabicParenR" startAt="2"/>
            </a:pPr>
            <a:endParaRPr lang="en-US" dirty="0"/>
          </a:p>
          <a:p>
            <a:pPr marL="342900" indent="-342900">
              <a:buAutoNum type="arabicParenR" startAt="2"/>
            </a:pPr>
            <a:r>
              <a:rPr lang="en-US" dirty="0"/>
              <a:t>Developing a beam current insensitive metric to gauge Cerenkov vs scintillation components</a:t>
            </a:r>
          </a:p>
          <a:p>
            <a:pPr marL="342900" indent="-342900">
              <a:buAutoNum type="arabicParenR" startAt="2"/>
            </a:pPr>
            <a:endParaRPr lang="en-US" dirty="0"/>
          </a:p>
          <a:p>
            <a:pPr marL="342900" indent="-342900">
              <a:buAutoNum type="arabicParenR" startAt="2"/>
            </a:pPr>
            <a:r>
              <a:rPr lang="en-US" dirty="0"/>
              <a:t>Hints of angular effect from Cerenkov signal in scintillator, none in glass</a:t>
            </a:r>
          </a:p>
          <a:p>
            <a:pPr marL="342900" indent="-342900">
              <a:buAutoNum type="arabicParenR" startAt="2"/>
            </a:pPr>
            <a:endParaRPr lang="en-US" dirty="0"/>
          </a:p>
          <a:p>
            <a:pPr marL="342900" indent="-342900">
              <a:buAutoNum type="arabicParenR" startAt="2"/>
            </a:pPr>
            <a:r>
              <a:rPr lang="en-US" dirty="0"/>
              <a:t>UV filter affect pulse width – removes most scintillation light.</a:t>
            </a:r>
          </a:p>
          <a:p>
            <a:pPr marL="342900" indent="-342900">
              <a:buAutoNum type="arabicParenR" startAt="2"/>
            </a:pPr>
            <a:endParaRPr lang="en-US" dirty="0"/>
          </a:p>
          <a:p>
            <a:pPr marL="342900" indent="-342900">
              <a:buAutoNum type="arabicParenR" startAt="2"/>
            </a:pPr>
            <a:r>
              <a:rPr lang="en-US" dirty="0"/>
              <a:t>UV filter also removes most of the signal. (slide 20)</a:t>
            </a:r>
          </a:p>
          <a:p>
            <a:pPr marL="342900" indent="-342900">
              <a:buAutoNum type="arabicParenR" startAt="2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0CF31-E2A8-DA4F-B56D-8E9266886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61" y="721502"/>
            <a:ext cx="11653183" cy="4035961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1800" dirty="0">
                <a:solidFill>
                  <a:srgbClr val="0432FF"/>
                </a:solidFill>
              </a:rPr>
              <a:t>Generates 8 MeV electrons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dirty="0">
                <a:solidFill>
                  <a:srgbClr val="0432FF"/>
                </a:solidFill>
              </a:rPr>
              <a:t>pulsed beam with injector:  width </a:t>
            </a:r>
            <a:r>
              <a:rPr lang="en-US" sz="1800" dirty="0">
                <a:solidFill>
                  <a:srgbClr val="0432FF"/>
                </a:solidFill>
                <a:sym typeface="Wingdings" pitchFamily="2" charset="2"/>
              </a:rPr>
              <a:t>= </a:t>
            </a:r>
            <a:r>
              <a:rPr lang="en-US" sz="1800" dirty="0">
                <a:solidFill>
                  <a:srgbClr val="0432FF"/>
                </a:solidFill>
              </a:rPr>
              <a:t> 1 ns to 1.6 us  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dirty="0">
                <a:solidFill>
                  <a:srgbClr val="0432FF"/>
                </a:solidFill>
              </a:rPr>
              <a:t>Pulsed beam with injector </a:t>
            </a:r>
            <a:r>
              <a:rPr lang="en-US" sz="1800" dirty="0">
                <a:solidFill>
                  <a:srgbClr val="0432FF"/>
                </a:solidFill>
                <a:sym typeface="Wingdings" pitchFamily="2" charset="2"/>
              </a:rPr>
              <a:t> : repetition rate. Was 30 Hz (normally can be 60 Hz) </a:t>
            </a:r>
          </a:p>
          <a:p>
            <a:pPr marL="514350" indent="-514350">
              <a:buFont typeface="+mj-lt"/>
              <a:buAutoNum type="romanUcPeriod"/>
            </a:pPr>
            <a:endParaRPr lang="en-US" sz="1800" dirty="0">
              <a:solidFill>
                <a:srgbClr val="0432FF"/>
              </a:solidFill>
              <a:sym typeface="Wingdings" pitchFamily="2" charset="2"/>
            </a:endParaRPr>
          </a:p>
          <a:p>
            <a:pPr marL="514350" indent="-514350">
              <a:buFont typeface="+mj-lt"/>
              <a:buAutoNum type="romanUcPeriod"/>
            </a:pPr>
            <a:endParaRPr lang="en-US" sz="1800" dirty="0">
              <a:solidFill>
                <a:srgbClr val="0432FF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1800" dirty="0">
              <a:solidFill>
                <a:srgbClr val="0432FF"/>
              </a:solidFill>
              <a:sym typeface="Wingdings" pitchFamily="2" charset="2"/>
            </a:endParaRPr>
          </a:p>
          <a:p>
            <a:pPr marL="514350" indent="-514350">
              <a:buFont typeface="+mj-lt"/>
              <a:buAutoNum type="romanUcPeriod"/>
            </a:pPr>
            <a:endParaRPr lang="en-US" sz="1800" dirty="0">
              <a:solidFill>
                <a:srgbClr val="0432FF"/>
              </a:solidFill>
              <a:sym typeface="Wingdings" pitchFamily="2" charset="2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800" dirty="0">
                <a:solidFill>
                  <a:srgbClr val="0432FF"/>
                </a:solidFill>
                <a:sym typeface="Wingdings" pitchFamily="2" charset="2"/>
              </a:rPr>
              <a:t>We ramped down to  very  short  ~ 1 ns (FWHM) pulse of many particles. </a:t>
            </a:r>
            <a:endParaRPr lang="en-US" sz="1800" dirty="0">
              <a:solidFill>
                <a:srgbClr val="0432FF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800" dirty="0">
                <a:solidFill>
                  <a:srgbClr val="0432FF"/>
                </a:solidFill>
              </a:rPr>
              <a:t>max current &gt; 1 amp. We lowered the current to lowest measurable using beam transformer and Faraday Cup/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dirty="0">
                <a:solidFill>
                  <a:srgbClr val="0432FF"/>
                </a:solidFill>
              </a:rPr>
              <a:t> minimum measurable charge per pulse </a:t>
            </a:r>
          </a:p>
          <a:p>
            <a:pPr lvl="1"/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 0.09 </a:t>
            </a:r>
            <a:r>
              <a:rPr lang="en-US" sz="1600" dirty="0" err="1">
                <a:solidFill>
                  <a:srgbClr val="0432FF"/>
                </a:solidFill>
                <a:sym typeface="Wingdings" pitchFamily="2" charset="2"/>
              </a:rPr>
              <a:t>nC</a:t>
            </a:r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 using in-line inductive pickup</a:t>
            </a:r>
          </a:p>
          <a:p>
            <a:pPr marL="514350" indent="-514350">
              <a:buFont typeface="+mj-lt"/>
              <a:buAutoNum type="romanUcPeriod" startAt="7"/>
            </a:pPr>
            <a:r>
              <a:rPr lang="en-US" sz="2000" dirty="0">
                <a:solidFill>
                  <a:srgbClr val="0432FF"/>
                </a:solidFill>
              </a:rPr>
              <a:t>defocus to achieve arbitrarily low rates. </a:t>
            </a:r>
          </a:p>
          <a:p>
            <a:pPr lvl="1"/>
            <a:r>
              <a:rPr lang="en-US" sz="1600" dirty="0">
                <a:solidFill>
                  <a:srgbClr val="0432FF"/>
                </a:solidFill>
              </a:rPr>
              <a:t>Cannot directly measure with in-house instrumentation !</a:t>
            </a:r>
          </a:p>
          <a:p>
            <a:pPr lvl="1"/>
            <a:r>
              <a:rPr lang="en-US" sz="1600" dirty="0">
                <a:solidFill>
                  <a:srgbClr val="0432FF"/>
                </a:solidFill>
              </a:rPr>
              <a:t>Gauge pulse intensity using  the known average pulse height from CR muons in PWO </a:t>
            </a:r>
          </a:p>
          <a:p>
            <a:pPr lvl="1"/>
            <a:endParaRPr lang="en-US" sz="1600" dirty="0">
              <a:solidFill>
                <a:srgbClr val="0432FF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EDF65-4AE0-F246-828A-6B9F5574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18F10-7671-DD4A-AEE1-50CD4ABB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4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02D593-6749-7B56-C9E5-C5197128CB32}"/>
              </a:ext>
            </a:extLst>
          </p:cNvPr>
          <p:cNvGrpSpPr/>
          <p:nvPr/>
        </p:nvGrpSpPr>
        <p:grpSpPr>
          <a:xfrm>
            <a:off x="1094734" y="2717250"/>
            <a:ext cx="7341833" cy="711750"/>
            <a:chOff x="731668" y="4074989"/>
            <a:chExt cx="7341833" cy="71175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C19AC8-4E35-FBCD-E21C-700FBF2B50A2}"/>
                </a:ext>
              </a:extLst>
            </p:cNvPr>
            <p:cNvSpPr txBox="1"/>
            <p:nvPr/>
          </p:nvSpPr>
          <p:spPr>
            <a:xfrm>
              <a:off x="1564570" y="4478962"/>
              <a:ext cx="2189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  ns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91FC755-3B62-EF97-FE23-9735B19923BB}"/>
                </a:ext>
              </a:extLst>
            </p:cNvPr>
            <p:cNvSpPr/>
            <p:nvPr/>
          </p:nvSpPr>
          <p:spPr>
            <a:xfrm>
              <a:off x="731668" y="4074989"/>
              <a:ext cx="7341833" cy="381740"/>
            </a:xfrm>
            <a:custGeom>
              <a:avLst/>
              <a:gdLst>
                <a:gd name="connsiteX0" fmla="*/ 0 w 7341833"/>
                <a:gd name="connsiteY0" fmla="*/ 0 h 381740"/>
                <a:gd name="connsiteX1" fmla="*/ 905522 w 7341833"/>
                <a:gd name="connsiteY1" fmla="*/ 0 h 381740"/>
                <a:gd name="connsiteX2" fmla="*/ 941033 w 7341833"/>
                <a:gd name="connsiteY2" fmla="*/ 142043 h 381740"/>
                <a:gd name="connsiteX3" fmla="*/ 1029809 w 7341833"/>
                <a:gd name="connsiteY3" fmla="*/ 372862 h 381740"/>
                <a:gd name="connsiteX4" fmla="*/ 1091953 w 7341833"/>
                <a:gd name="connsiteY4" fmla="*/ 275208 h 381740"/>
                <a:gd name="connsiteX5" fmla="*/ 1171852 w 7341833"/>
                <a:gd name="connsiteY5" fmla="*/ 106532 h 381740"/>
                <a:gd name="connsiteX6" fmla="*/ 1251751 w 7341833"/>
                <a:gd name="connsiteY6" fmla="*/ 53266 h 381740"/>
                <a:gd name="connsiteX7" fmla="*/ 1349405 w 7341833"/>
                <a:gd name="connsiteY7" fmla="*/ 8878 h 381740"/>
                <a:gd name="connsiteX8" fmla="*/ 4563122 w 7341833"/>
                <a:gd name="connsiteY8" fmla="*/ 8878 h 381740"/>
                <a:gd name="connsiteX9" fmla="*/ 4607510 w 7341833"/>
                <a:gd name="connsiteY9" fmla="*/ 142043 h 381740"/>
                <a:gd name="connsiteX10" fmla="*/ 4722920 w 7341833"/>
                <a:gd name="connsiteY10" fmla="*/ 355107 h 381740"/>
                <a:gd name="connsiteX11" fmla="*/ 4785064 w 7341833"/>
                <a:gd name="connsiteY11" fmla="*/ 381740 h 381740"/>
                <a:gd name="connsiteX12" fmla="*/ 4864963 w 7341833"/>
                <a:gd name="connsiteY12" fmla="*/ 221942 h 381740"/>
                <a:gd name="connsiteX13" fmla="*/ 4953739 w 7341833"/>
                <a:gd name="connsiteY13" fmla="*/ 106532 h 381740"/>
                <a:gd name="connsiteX14" fmla="*/ 5166803 w 7341833"/>
                <a:gd name="connsiteY14" fmla="*/ 8878 h 381740"/>
                <a:gd name="connsiteX15" fmla="*/ 7341833 w 7341833"/>
                <a:gd name="connsiteY15" fmla="*/ 8878 h 38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41833" h="381740">
                  <a:moveTo>
                    <a:pt x="0" y="0"/>
                  </a:moveTo>
                  <a:lnTo>
                    <a:pt x="905522" y="0"/>
                  </a:lnTo>
                  <a:lnTo>
                    <a:pt x="941033" y="142043"/>
                  </a:lnTo>
                  <a:lnTo>
                    <a:pt x="1029809" y="372862"/>
                  </a:lnTo>
                  <a:lnTo>
                    <a:pt x="1091953" y="275208"/>
                  </a:lnTo>
                  <a:lnTo>
                    <a:pt x="1171852" y="106532"/>
                  </a:lnTo>
                  <a:lnTo>
                    <a:pt x="1251751" y="53266"/>
                  </a:lnTo>
                  <a:lnTo>
                    <a:pt x="1349405" y="8878"/>
                  </a:lnTo>
                  <a:lnTo>
                    <a:pt x="4563122" y="8878"/>
                  </a:lnTo>
                  <a:lnTo>
                    <a:pt x="4607510" y="142043"/>
                  </a:lnTo>
                  <a:lnTo>
                    <a:pt x="4722920" y="355107"/>
                  </a:lnTo>
                  <a:lnTo>
                    <a:pt x="4785064" y="381740"/>
                  </a:lnTo>
                  <a:lnTo>
                    <a:pt x="4864963" y="221942"/>
                  </a:lnTo>
                  <a:lnTo>
                    <a:pt x="4953739" y="106532"/>
                  </a:lnTo>
                  <a:lnTo>
                    <a:pt x="5166803" y="8878"/>
                  </a:lnTo>
                  <a:lnTo>
                    <a:pt x="7341833" y="8878"/>
                  </a:ln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814E5B-8712-7941-4DE7-5D4B0221DFBC}"/>
                </a:ext>
              </a:extLst>
            </p:cNvPr>
            <p:cNvSpPr txBox="1"/>
            <p:nvPr/>
          </p:nvSpPr>
          <p:spPr>
            <a:xfrm>
              <a:off x="3064814" y="4097222"/>
              <a:ext cx="18006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rep rate = 30 Hz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0AB4DC5-1B60-E2DE-8869-C1549C82CCB3}"/>
              </a:ext>
            </a:extLst>
          </p:cNvPr>
          <p:cNvSpPr txBox="1"/>
          <p:nvPr/>
        </p:nvSpPr>
        <p:spPr>
          <a:xfrm>
            <a:off x="331313" y="281438"/>
            <a:ext cx="586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kind of pulse 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59DFB-6B7B-AB45-CAAC-366EA0DC7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268798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EDF65-4AE0-F246-828A-6B9F5574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18F10-7671-DD4A-AEE1-50CD4ABB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9344F0-98B7-E930-2853-D7F131C8A5FA}"/>
              </a:ext>
            </a:extLst>
          </p:cNvPr>
          <p:cNvGrpSpPr/>
          <p:nvPr/>
        </p:nvGrpSpPr>
        <p:grpSpPr>
          <a:xfrm>
            <a:off x="346272" y="787704"/>
            <a:ext cx="11499455" cy="4903678"/>
            <a:chOff x="517712" y="1589103"/>
            <a:chExt cx="11499455" cy="4903678"/>
          </a:xfrm>
        </p:grpSpPr>
        <p:sp>
          <p:nvSpPr>
            <p:cNvPr id="16" name="Can 15">
              <a:extLst>
                <a:ext uri="{FF2B5EF4-FFF2-40B4-BE49-F238E27FC236}">
                  <a16:creationId xmlns:a16="http://schemas.microsoft.com/office/drawing/2014/main" id="{C4CC122F-11A8-FB90-03AF-188477C4CDE9}"/>
                </a:ext>
              </a:extLst>
            </p:cNvPr>
            <p:cNvSpPr/>
            <p:nvPr/>
          </p:nvSpPr>
          <p:spPr>
            <a:xfrm rot="5400000">
              <a:off x="4499733" y="-489042"/>
              <a:ext cx="1357514" cy="9321556"/>
            </a:xfrm>
            <a:prstGeom prst="can">
              <a:avLst/>
            </a:prstGeom>
            <a:gradFill flip="none" rotWithShape="1">
              <a:gsLst>
                <a:gs pos="43000">
                  <a:schemeClr val="accent1">
                    <a:lumMod val="5000"/>
                    <a:lumOff val="95000"/>
                  </a:schemeClr>
                </a:gs>
                <a:gs pos="4000">
                  <a:schemeClr val="bg1">
                    <a:lumMod val="50000"/>
                  </a:schemeClr>
                </a:gs>
                <a:gs pos="9800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559D7E08-3223-4252-81B4-F98E61E6B364}"/>
                </a:ext>
              </a:extLst>
            </p:cNvPr>
            <p:cNvSpPr/>
            <p:nvPr/>
          </p:nvSpPr>
          <p:spPr>
            <a:xfrm rot="16200000">
              <a:off x="2740977" y="-605510"/>
              <a:ext cx="4903678" cy="9292904"/>
            </a:xfrm>
            <a:prstGeom prst="triangle">
              <a:avLst/>
            </a:prstGeom>
            <a:gradFill>
              <a:gsLst>
                <a:gs pos="43000">
                  <a:srgbClr val="FFC000">
                    <a:lumMod val="45536"/>
                    <a:alpha val="29503"/>
                  </a:srgbClr>
                </a:gs>
                <a:gs pos="4000">
                  <a:srgbClr val="FFFF00">
                    <a:alpha val="34953"/>
                  </a:srgbClr>
                </a:gs>
                <a:gs pos="98000">
                  <a:srgbClr val="FFFF00">
                    <a:alpha val="39000"/>
                  </a:srgbClr>
                </a:gs>
                <a:gs pos="92000">
                  <a:srgbClr val="FFFF00">
                    <a:alpha val="61042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C915318-78DA-ED26-3D05-D6D2148D7978}"/>
                </a:ext>
              </a:extLst>
            </p:cNvPr>
            <p:cNvGrpSpPr/>
            <p:nvPr/>
          </p:nvGrpSpPr>
          <p:grpSpPr>
            <a:xfrm>
              <a:off x="9387911" y="2108714"/>
              <a:ext cx="902713" cy="3865957"/>
              <a:chOff x="9839268" y="2264043"/>
              <a:chExt cx="902713" cy="366177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A79AD22-330F-E691-9CFE-F21FD91B4E2E}"/>
                  </a:ext>
                </a:extLst>
              </p:cNvPr>
              <p:cNvSpPr/>
              <p:nvPr/>
            </p:nvSpPr>
            <p:spPr>
              <a:xfrm>
                <a:off x="9839268" y="2264043"/>
                <a:ext cx="902713" cy="3661770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/>
                  </a:gs>
                  <a:gs pos="0">
                    <a:schemeClr val="bg1"/>
                  </a:gs>
                  <a:gs pos="98000">
                    <a:schemeClr val="bg1">
                      <a:lumMod val="95000"/>
                    </a:schemeClr>
                  </a:gs>
                  <a:gs pos="93000">
                    <a:schemeClr val="bg1">
                      <a:lumMod val="5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F86CC2A-47F6-5E1A-15F4-F4E77B9726D3}"/>
                  </a:ext>
                </a:extLst>
              </p:cNvPr>
              <p:cNvSpPr/>
              <p:nvPr/>
            </p:nvSpPr>
            <p:spPr>
              <a:xfrm>
                <a:off x="9839268" y="4051525"/>
                <a:ext cx="902713" cy="1920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C19AC8-4E35-FBCD-E21C-700FBF2B50A2}"/>
                </a:ext>
              </a:extLst>
            </p:cNvPr>
            <p:cNvSpPr txBox="1"/>
            <p:nvPr/>
          </p:nvSpPr>
          <p:spPr>
            <a:xfrm>
              <a:off x="1304189" y="4442933"/>
              <a:ext cx="2189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 –1600 ns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91FC755-3B62-EF97-FE23-9735B19923BB}"/>
                </a:ext>
              </a:extLst>
            </p:cNvPr>
            <p:cNvSpPr/>
            <p:nvPr/>
          </p:nvSpPr>
          <p:spPr>
            <a:xfrm>
              <a:off x="731668" y="4074989"/>
              <a:ext cx="7341833" cy="381740"/>
            </a:xfrm>
            <a:custGeom>
              <a:avLst/>
              <a:gdLst>
                <a:gd name="connsiteX0" fmla="*/ 0 w 7341833"/>
                <a:gd name="connsiteY0" fmla="*/ 0 h 381740"/>
                <a:gd name="connsiteX1" fmla="*/ 905522 w 7341833"/>
                <a:gd name="connsiteY1" fmla="*/ 0 h 381740"/>
                <a:gd name="connsiteX2" fmla="*/ 941033 w 7341833"/>
                <a:gd name="connsiteY2" fmla="*/ 142043 h 381740"/>
                <a:gd name="connsiteX3" fmla="*/ 1029809 w 7341833"/>
                <a:gd name="connsiteY3" fmla="*/ 372862 h 381740"/>
                <a:gd name="connsiteX4" fmla="*/ 1091953 w 7341833"/>
                <a:gd name="connsiteY4" fmla="*/ 275208 h 381740"/>
                <a:gd name="connsiteX5" fmla="*/ 1171852 w 7341833"/>
                <a:gd name="connsiteY5" fmla="*/ 106532 h 381740"/>
                <a:gd name="connsiteX6" fmla="*/ 1251751 w 7341833"/>
                <a:gd name="connsiteY6" fmla="*/ 53266 h 381740"/>
                <a:gd name="connsiteX7" fmla="*/ 1349405 w 7341833"/>
                <a:gd name="connsiteY7" fmla="*/ 8878 h 381740"/>
                <a:gd name="connsiteX8" fmla="*/ 4563122 w 7341833"/>
                <a:gd name="connsiteY8" fmla="*/ 8878 h 381740"/>
                <a:gd name="connsiteX9" fmla="*/ 4607510 w 7341833"/>
                <a:gd name="connsiteY9" fmla="*/ 142043 h 381740"/>
                <a:gd name="connsiteX10" fmla="*/ 4722920 w 7341833"/>
                <a:gd name="connsiteY10" fmla="*/ 355107 h 381740"/>
                <a:gd name="connsiteX11" fmla="*/ 4785064 w 7341833"/>
                <a:gd name="connsiteY11" fmla="*/ 381740 h 381740"/>
                <a:gd name="connsiteX12" fmla="*/ 4864963 w 7341833"/>
                <a:gd name="connsiteY12" fmla="*/ 221942 h 381740"/>
                <a:gd name="connsiteX13" fmla="*/ 4953739 w 7341833"/>
                <a:gd name="connsiteY13" fmla="*/ 106532 h 381740"/>
                <a:gd name="connsiteX14" fmla="*/ 5166803 w 7341833"/>
                <a:gd name="connsiteY14" fmla="*/ 8878 h 381740"/>
                <a:gd name="connsiteX15" fmla="*/ 7341833 w 7341833"/>
                <a:gd name="connsiteY15" fmla="*/ 8878 h 38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41833" h="381740">
                  <a:moveTo>
                    <a:pt x="0" y="0"/>
                  </a:moveTo>
                  <a:lnTo>
                    <a:pt x="905522" y="0"/>
                  </a:lnTo>
                  <a:lnTo>
                    <a:pt x="941033" y="142043"/>
                  </a:lnTo>
                  <a:lnTo>
                    <a:pt x="1029809" y="372862"/>
                  </a:lnTo>
                  <a:lnTo>
                    <a:pt x="1091953" y="275208"/>
                  </a:lnTo>
                  <a:lnTo>
                    <a:pt x="1171852" y="106532"/>
                  </a:lnTo>
                  <a:lnTo>
                    <a:pt x="1251751" y="53266"/>
                  </a:lnTo>
                  <a:lnTo>
                    <a:pt x="1349405" y="8878"/>
                  </a:lnTo>
                  <a:lnTo>
                    <a:pt x="4563122" y="8878"/>
                  </a:lnTo>
                  <a:lnTo>
                    <a:pt x="4607510" y="142043"/>
                  </a:lnTo>
                  <a:lnTo>
                    <a:pt x="4722920" y="355107"/>
                  </a:lnTo>
                  <a:lnTo>
                    <a:pt x="4785064" y="381740"/>
                  </a:lnTo>
                  <a:lnTo>
                    <a:pt x="4864963" y="221942"/>
                  </a:lnTo>
                  <a:lnTo>
                    <a:pt x="4953739" y="106532"/>
                  </a:lnTo>
                  <a:lnTo>
                    <a:pt x="5166803" y="8878"/>
                  </a:lnTo>
                  <a:lnTo>
                    <a:pt x="7341833" y="8878"/>
                  </a:ln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814E5B-8712-7941-4DE7-5D4B0221DFBC}"/>
                </a:ext>
              </a:extLst>
            </p:cNvPr>
            <p:cNvSpPr txBox="1"/>
            <p:nvPr/>
          </p:nvSpPr>
          <p:spPr>
            <a:xfrm>
              <a:off x="3064814" y="4097222"/>
              <a:ext cx="18006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rep rate = 30 Hz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DD15DD5-0887-58EB-6D96-FE018696675D}"/>
                </a:ext>
              </a:extLst>
            </p:cNvPr>
            <p:cNvSpPr txBox="1"/>
            <p:nvPr/>
          </p:nvSpPr>
          <p:spPr>
            <a:xfrm>
              <a:off x="10216554" y="3746346"/>
              <a:ext cx="18006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5 mm bore</a:t>
              </a:r>
            </a:p>
            <a:p>
              <a:r>
                <a:rPr lang="en-US" sz="1400" dirty="0"/>
                <a:t>low particle count per pulse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D517D6D-83E8-08B2-3E90-83015FF15869}"/>
              </a:ext>
            </a:extLst>
          </p:cNvPr>
          <p:cNvSpPr txBox="1"/>
          <p:nvPr/>
        </p:nvSpPr>
        <p:spPr>
          <a:xfrm>
            <a:off x="480643" y="253296"/>
            <a:ext cx="9638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432FF"/>
                </a:solidFill>
              </a:rPr>
              <a:t>We provided our own beam collimator: ¾ inch thick steel with 4.9 mm aperture</a:t>
            </a:r>
          </a:p>
          <a:p>
            <a:pPr lvl="1"/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E8B3A3-E46A-D3BE-3F14-40D7D25F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520392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6518FD-0DD6-C2D5-5268-BA51326D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9499A-451C-4FC2-799D-5D9F8080B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94A3B-BE64-39B5-2BBE-2D647D50446F}"/>
              </a:ext>
            </a:extLst>
          </p:cNvPr>
          <p:cNvSpPr txBox="1"/>
          <p:nvPr/>
        </p:nvSpPr>
        <p:spPr>
          <a:xfrm>
            <a:off x="419876" y="653143"/>
            <a:ext cx="116565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Estimate the charge /pulse using PWO– normalized to CR muons as follows: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Average pulse amplitude = 100 mV from CR muon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Average energy loss in PWO for 8 MeV electrons  </a:t>
            </a:r>
            <a:r>
              <a:rPr lang="en-US" dirty="0" err="1"/>
              <a:t>dE</a:t>
            </a:r>
            <a:r>
              <a:rPr lang="en-US" dirty="0"/>
              <a:t>/</a:t>
            </a:r>
            <a:r>
              <a:rPr lang="en-US" dirty="0" err="1"/>
              <a:t>dX</a:t>
            </a:r>
            <a:r>
              <a:rPr lang="en-US" dirty="0"/>
              <a:t> = 2.1 MeV cm</a:t>
            </a:r>
            <a:r>
              <a:rPr lang="en-US" baseline="30000" dirty="0"/>
              <a:t>2</a:t>
            </a:r>
            <a:r>
              <a:rPr lang="en-US" dirty="0"/>
              <a:t>/g   (from </a:t>
            </a:r>
            <a:r>
              <a:rPr lang="en-US" i="1" dirty="0" err="1"/>
              <a:t>estar</a:t>
            </a:r>
            <a:r>
              <a:rPr lang="en-US" i="1" dirty="0"/>
              <a:t> </a:t>
            </a:r>
            <a:r>
              <a:rPr lang="en-US" dirty="0"/>
              <a:t>NIST database)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PWO density = 8.28 ,  approx. pathlength (avg =2.5 cm)  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==&gt; total muon energy  loss = 44  MeV ==&gt; this is equal to about 5 electrons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During beam set up we defocused to get abut 400 mV signal  </a:t>
            </a:r>
            <a:endParaRPr lang="en-US" b="1" dirty="0">
              <a:solidFill>
                <a:srgbClr val="0432FF"/>
              </a:solidFill>
            </a:endParaRPr>
          </a:p>
          <a:p>
            <a:pPr marL="342900" indent="-342900">
              <a:buAutoNum type="arabicParenR"/>
            </a:pPr>
            <a:endParaRPr lang="en-US" b="1" dirty="0">
              <a:solidFill>
                <a:srgbClr val="0432FF"/>
              </a:solidFill>
            </a:endParaRPr>
          </a:p>
          <a:p>
            <a:pPr lvl="1"/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 </a:t>
            </a:r>
            <a:r>
              <a:rPr lang="en-US" b="1" dirty="0">
                <a:solidFill>
                  <a:srgbClr val="0432FF"/>
                </a:solidFill>
              </a:rPr>
              <a:t>about 50 electrons/pulse.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C0AE4-883A-395D-D738-C7628A7A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1147256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540A53-957E-0E1A-AD0F-AD6047016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6CD35-384A-DE7E-13AF-9EB22D0C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7</a:t>
            </a:fld>
            <a:endParaRPr lang="en-US"/>
          </a:p>
        </p:txBody>
      </p:sp>
      <p:sp>
        <p:nvSpPr>
          <p:cNvPr id="20" name="Can 19">
            <a:extLst>
              <a:ext uri="{FF2B5EF4-FFF2-40B4-BE49-F238E27FC236}">
                <a16:creationId xmlns:a16="http://schemas.microsoft.com/office/drawing/2014/main" id="{E00017D3-1C8B-522C-01B7-97894D9DB88F}"/>
              </a:ext>
            </a:extLst>
          </p:cNvPr>
          <p:cNvSpPr/>
          <p:nvPr/>
        </p:nvSpPr>
        <p:spPr>
          <a:xfrm rot="5400000">
            <a:off x="956931" y="1867991"/>
            <a:ext cx="1162800" cy="3033178"/>
          </a:xfrm>
          <a:prstGeom prst="can">
            <a:avLst/>
          </a:prstGeom>
          <a:gradFill flip="none" rotWithShape="1">
            <a:gsLst>
              <a:gs pos="43000">
                <a:schemeClr val="accent1">
                  <a:lumMod val="5000"/>
                  <a:lumOff val="95000"/>
                </a:schemeClr>
              </a:gs>
              <a:gs pos="4000">
                <a:schemeClr val="bg1">
                  <a:lumMod val="50000"/>
                </a:schemeClr>
              </a:gs>
              <a:gs pos="9800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151929-8938-CD51-A9D6-67FBC6BCE289}"/>
              </a:ext>
            </a:extLst>
          </p:cNvPr>
          <p:cNvSpPr/>
          <p:nvPr/>
        </p:nvSpPr>
        <p:spPr>
          <a:xfrm>
            <a:off x="2342708" y="1473138"/>
            <a:ext cx="902713" cy="3865957"/>
          </a:xfrm>
          <a:prstGeom prst="rect">
            <a:avLst/>
          </a:prstGeom>
          <a:gradFill flip="none" rotWithShape="1">
            <a:gsLst>
              <a:gs pos="37000">
                <a:schemeClr val="tx1"/>
              </a:gs>
              <a:gs pos="0">
                <a:schemeClr val="bg1"/>
              </a:gs>
              <a:gs pos="98000">
                <a:schemeClr val="bg1">
                  <a:lumMod val="95000"/>
                </a:schemeClr>
              </a:gs>
              <a:gs pos="93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F1B865-E4CC-5BCC-C61F-9193FBF5760A}"/>
              </a:ext>
            </a:extLst>
          </p:cNvPr>
          <p:cNvSpPr/>
          <p:nvPr/>
        </p:nvSpPr>
        <p:spPr>
          <a:xfrm>
            <a:off x="2314701" y="3304763"/>
            <a:ext cx="930720" cy="19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DFFD81-711C-DE8D-3941-D6894420EB31}"/>
              </a:ext>
            </a:extLst>
          </p:cNvPr>
          <p:cNvSpPr txBox="1"/>
          <p:nvPr/>
        </p:nvSpPr>
        <p:spPr>
          <a:xfrm>
            <a:off x="5727227" y="412810"/>
            <a:ext cx="15879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Rotatable platform</a:t>
            </a:r>
          </a:p>
          <a:p>
            <a:r>
              <a:rPr lang="en-US" sz="1400" dirty="0"/>
              <a:t>Use worm-gear drive, remote control stepper motor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9F7CC0-333A-5858-898A-F32CA4A9E2F0}"/>
              </a:ext>
            </a:extLst>
          </p:cNvPr>
          <p:cNvSpPr txBox="1"/>
          <p:nvPr/>
        </p:nvSpPr>
        <p:spPr>
          <a:xfrm flipH="1">
            <a:off x="140926" y="2746546"/>
            <a:ext cx="128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pipe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AA4C2D-3BBE-8843-5B78-FD46679F3D17}"/>
              </a:ext>
            </a:extLst>
          </p:cNvPr>
          <p:cNvSpPr txBox="1"/>
          <p:nvPr/>
        </p:nvSpPr>
        <p:spPr>
          <a:xfrm flipH="1">
            <a:off x="2209800" y="1103806"/>
            <a:ext cx="129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collimator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41C476-7EF1-570C-B3EE-B94016AF69EF}"/>
              </a:ext>
            </a:extLst>
          </p:cNvPr>
          <p:cNvSpPr/>
          <p:nvPr/>
        </p:nvSpPr>
        <p:spPr>
          <a:xfrm rot="16200000">
            <a:off x="6594526" y="2205476"/>
            <a:ext cx="73748" cy="1580997"/>
          </a:xfrm>
          <a:prstGeom prst="rect">
            <a:avLst/>
          </a:prstGeom>
          <a:solidFill>
            <a:srgbClr val="008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4AB5EF-415A-527D-9F5E-596CD4171FD9}"/>
              </a:ext>
            </a:extLst>
          </p:cNvPr>
          <p:cNvGrpSpPr/>
          <p:nvPr/>
        </p:nvGrpSpPr>
        <p:grpSpPr>
          <a:xfrm rot="5400000">
            <a:off x="3217415" y="230249"/>
            <a:ext cx="6764785" cy="6308663"/>
            <a:chOff x="3217415" y="230249"/>
            <a:chExt cx="6764785" cy="630866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C8ECC4C-F3FC-EEA2-16C4-1E4F1C22D7F1}"/>
                </a:ext>
              </a:extLst>
            </p:cNvPr>
            <p:cNvGrpSpPr/>
            <p:nvPr/>
          </p:nvGrpSpPr>
          <p:grpSpPr>
            <a:xfrm>
              <a:off x="3217415" y="230249"/>
              <a:ext cx="6764785" cy="6308663"/>
              <a:chOff x="3204838" y="136525"/>
              <a:chExt cx="6764785" cy="630866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E72E194-ED59-F568-F576-A736FC8B18CA}"/>
                  </a:ext>
                </a:extLst>
              </p:cNvPr>
              <p:cNvSpPr/>
              <p:nvPr/>
            </p:nvSpPr>
            <p:spPr>
              <a:xfrm>
                <a:off x="3204838" y="136525"/>
                <a:ext cx="6764785" cy="6308663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49905D83-C8CE-7DD8-1F12-95487BA10149}"/>
                  </a:ext>
                </a:extLst>
              </p:cNvPr>
              <p:cNvGrpSpPr/>
              <p:nvPr/>
            </p:nvGrpSpPr>
            <p:grpSpPr>
              <a:xfrm>
                <a:off x="4038600" y="1629849"/>
                <a:ext cx="5256320" cy="3322014"/>
                <a:chOff x="355107" y="399495"/>
                <a:chExt cx="5557421" cy="3506679"/>
              </a:xfrm>
              <a:effectLst>
                <a:outerShdw blurRad="175008" dist="180046" sx="103037" sy="103037" algn="t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47EDE54-794D-9639-D2DE-E3BE6B9C90D0}"/>
                    </a:ext>
                  </a:extLst>
                </p:cNvPr>
                <p:cNvGrpSpPr/>
                <p:nvPr/>
              </p:nvGrpSpPr>
              <p:grpSpPr>
                <a:xfrm>
                  <a:off x="355107" y="399495"/>
                  <a:ext cx="5557421" cy="3506679"/>
                  <a:chOff x="2636668" y="665825"/>
                  <a:chExt cx="6960093" cy="4607511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2CBE445C-0A00-AA42-6B9A-75A32EDEE4F7}"/>
                      </a:ext>
                    </a:extLst>
                  </p:cNvPr>
                  <p:cNvSpPr/>
                  <p:nvPr/>
                </p:nvSpPr>
                <p:spPr>
                  <a:xfrm>
                    <a:off x="2636668" y="665825"/>
                    <a:ext cx="6960093" cy="4607511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547DE4FA-3440-A4B2-5A55-F1545ED56D25}"/>
                      </a:ext>
                    </a:extLst>
                  </p:cNvPr>
                  <p:cNvSpPr/>
                  <p:nvPr/>
                </p:nvSpPr>
                <p:spPr>
                  <a:xfrm>
                    <a:off x="4038600" y="2467991"/>
                    <a:ext cx="3605074" cy="1207363"/>
                  </a:xfrm>
                  <a:prstGeom prst="rect">
                    <a:avLst/>
                  </a:prstGeom>
                  <a:gradFill flip="none" rotWithShape="1">
                    <a:gsLst>
                      <a:gs pos="100000">
                        <a:schemeClr val="bg1">
                          <a:alpha val="97103"/>
                        </a:schemeClr>
                      </a:gs>
                      <a:gs pos="11000">
                        <a:srgbClr val="0432FF"/>
                      </a:gs>
                      <a:gs pos="44000">
                        <a:srgbClr val="0432FF"/>
                      </a:gs>
                      <a:gs pos="100000">
                        <a:srgbClr val="0432FF"/>
                      </a:gs>
                    </a:gsLst>
                    <a:path path="rect">
                      <a:fillToRect l="100000" t="100000"/>
                    </a:path>
                    <a:tileRect r="-100000" b="-100000"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4F56980E-CA7B-C48D-814C-846A53E3D5B6}"/>
                      </a:ext>
                    </a:extLst>
                  </p:cNvPr>
                  <p:cNvSpPr/>
                  <p:nvPr/>
                </p:nvSpPr>
                <p:spPr>
                  <a:xfrm>
                    <a:off x="7643674" y="2077376"/>
                    <a:ext cx="97653" cy="2192784"/>
                  </a:xfrm>
                  <a:prstGeom prst="rect">
                    <a:avLst/>
                  </a:prstGeom>
                  <a:solidFill>
                    <a:srgbClr val="008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020B8004-C567-6498-D6C1-FBBF216644F1}"/>
                    </a:ext>
                  </a:extLst>
                </p:cNvPr>
                <p:cNvSpPr/>
                <p:nvPr/>
              </p:nvSpPr>
              <p:spPr>
                <a:xfrm>
                  <a:off x="1813220" y="2710915"/>
                  <a:ext cx="2539828" cy="213190"/>
                </a:xfrm>
                <a:prstGeom prst="rect">
                  <a:avLst/>
                </a:prstGeom>
                <a:solidFill>
                  <a:schemeClr val="accent2"/>
                </a:solidFill>
                <a:ln w="222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9D59AA0-A082-0E32-E2D2-57496C4F5CE7}"/>
                    </a:ext>
                  </a:extLst>
                </p:cNvPr>
                <p:cNvSpPr txBox="1"/>
                <p:nvPr/>
              </p:nvSpPr>
              <p:spPr>
                <a:xfrm>
                  <a:off x="2223909" y="2045868"/>
                  <a:ext cx="1379738" cy="324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Test crystal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B12B704-10C5-85BB-5181-5A7612F16D76}"/>
                    </a:ext>
                  </a:extLst>
                </p:cNvPr>
                <p:cNvSpPr txBox="1"/>
                <p:nvPr/>
              </p:nvSpPr>
              <p:spPr>
                <a:xfrm>
                  <a:off x="2550505" y="2828844"/>
                  <a:ext cx="1379738" cy="324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cradle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5529AE7-ECF3-EC07-3AAB-6FEF51496200}"/>
                    </a:ext>
                  </a:extLst>
                </p:cNvPr>
                <p:cNvSpPr txBox="1"/>
                <p:nvPr/>
              </p:nvSpPr>
              <p:spPr>
                <a:xfrm rot="16200000">
                  <a:off x="4174348" y="1863485"/>
                  <a:ext cx="1377526" cy="5531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err="1"/>
                    <a:t>SiPM</a:t>
                  </a:r>
                  <a:r>
                    <a:rPr lang="en-US" sz="1400" dirty="0"/>
                    <a:t> readout</a:t>
                  </a:r>
                </a:p>
                <a:p>
                  <a:r>
                    <a:rPr lang="en-US" sz="1400" dirty="0"/>
                    <a:t>board</a:t>
                  </a:r>
                </a:p>
              </p:txBody>
            </p:sp>
          </p:grpSp>
        </p:grp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91F8894-4F9C-A80C-D9D8-5A3A97E71B5C}"/>
                </a:ext>
              </a:extLst>
            </p:cNvPr>
            <p:cNvSpPr/>
            <p:nvPr/>
          </p:nvSpPr>
          <p:spPr>
            <a:xfrm>
              <a:off x="4552103" y="3089591"/>
              <a:ext cx="557824" cy="730946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1C675A9-61FB-D22C-B391-BD89072D1B32}"/>
              </a:ext>
            </a:extLst>
          </p:cNvPr>
          <p:cNvSpPr/>
          <p:nvPr/>
        </p:nvSpPr>
        <p:spPr>
          <a:xfrm>
            <a:off x="6964595" y="2594081"/>
            <a:ext cx="73748" cy="1580997"/>
          </a:xfrm>
          <a:prstGeom prst="rect">
            <a:avLst/>
          </a:prstGeom>
          <a:solidFill>
            <a:srgbClr val="008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AE6417-41F5-FE58-1B66-E46396563713}"/>
              </a:ext>
            </a:extLst>
          </p:cNvPr>
          <p:cNvSpPr txBox="1"/>
          <p:nvPr/>
        </p:nvSpPr>
        <p:spPr>
          <a:xfrm>
            <a:off x="6985716" y="3107568"/>
            <a:ext cx="1304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SiPM</a:t>
            </a:r>
            <a:r>
              <a:rPr lang="en-US" sz="1400" dirty="0"/>
              <a:t> readout</a:t>
            </a:r>
          </a:p>
          <a:p>
            <a:r>
              <a:rPr lang="en-US" sz="1400" dirty="0"/>
              <a:t>board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B61DBC-F3A2-A923-41A4-FE555016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1078369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6F1CC-09CF-1250-021F-B6372F8B1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020BB-44E4-0057-6943-E7EEF4E5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84B94-B5C0-0340-8AB6-139D38DE6B58}" type="slidenum">
              <a:rPr lang="en-US" smtClean="0"/>
              <a:t>8</a:t>
            </a:fld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531A1FB4-3FA8-1188-3161-88FBC9A47DF5}"/>
              </a:ext>
            </a:extLst>
          </p:cNvPr>
          <p:cNvSpPr/>
          <p:nvPr/>
        </p:nvSpPr>
        <p:spPr>
          <a:xfrm>
            <a:off x="2629674" y="1062459"/>
            <a:ext cx="6784914" cy="3190209"/>
          </a:xfrm>
          <a:prstGeom prst="cub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9FA47506-D55F-66C5-CFF7-BC5971E4BF08}"/>
              </a:ext>
            </a:extLst>
          </p:cNvPr>
          <p:cNvSpPr/>
          <p:nvPr/>
        </p:nvSpPr>
        <p:spPr>
          <a:xfrm>
            <a:off x="9098904" y="1492523"/>
            <a:ext cx="315684" cy="627404"/>
          </a:xfrm>
          <a:prstGeom prst="cub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e11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65CD77-2C63-F0CB-3E00-231595AFA85D}"/>
              </a:ext>
            </a:extLst>
          </p:cNvPr>
          <p:cNvGrpSpPr/>
          <p:nvPr/>
        </p:nvGrpSpPr>
        <p:grpSpPr>
          <a:xfrm>
            <a:off x="4775333" y="2467894"/>
            <a:ext cx="1419995" cy="1237590"/>
            <a:chOff x="4775333" y="2467894"/>
            <a:chExt cx="1419995" cy="1237590"/>
          </a:xfrm>
        </p:grpSpPr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E13C8FE9-2EA5-F07A-3F9B-253B589F6FFD}"/>
                </a:ext>
              </a:extLst>
            </p:cNvPr>
            <p:cNvSpPr/>
            <p:nvPr/>
          </p:nvSpPr>
          <p:spPr>
            <a:xfrm>
              <a:off x="4838700" y="2467894"/>
              <a:ext cx="527566" cy="363894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s12</a:t>
              </a:r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C02855DE-E6BD-411F-80CF-6D7F97A2BDDE}"/>
                </a:ext>
              </a:extLst>
            </p:cNvPr>
            <p:cNvSpPr/>
            <p:nvPr/>
          </p:nvSpPr>
          <p:spPr>
            <a:xfrm>
              <a:off x="5666401" y="2475617"/>
              <a:ext cx="528927" cy="363894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s11</a:t>
              </a:r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99000AE7-2D38-E911-839C-425732208407}"/>
                </a:ext>
              </a:extLst>
            </p:cNvPr>
            <p:cNvSpPr/>
            <p:nvPr/>
          </p:nvSpPr>
          <p:spPr>
            <a:xfrm>
              <a:off x="4775333" y="3282602"/>
              <a:ext cx="531845" cy="415159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s22</a:t>
              </a:r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A447ECF-BFFE-11F4-7750-899603E99EB7}"/>
                </a:ext>
              </a:extLst>
            </p:cNvPr>
            <p:cNvSpPr/>
            <p:nvPr/>
          </p:nvSpPr>
          <p:spPr>
            <a:xfrm>
              <a:off x="5663484" y="3290325"/>
              <a:ext cx="531844" cy="415159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s21</a:t>
              </a:r>
            </a:p>
          </p:txBody>
        </p:sp>
      </p:grpSp>
      <p:sp>
        <p:nvSpPr>
          <p:cNvPr id="25" name="Cube 24">
            <a:extLst>
              <a:ext uri="{FF2B5EF4-FFF2-40B4-BE49-F238E27FC236}">
                <a16:creationId xmlns:a16="http://schemas.microsoft.com/office/drawing/2014/main" id="{FB0A3691-2D3C-78B0-DFCA-2FFF5D2970A8}"/>
              </a:ext>
            </a:extLst>
          </p:cNvPr>
          <p:cNvSpPr/>
          <p:nvPr/>
        </p:nvSpPr>
        <p:spPr>
          <a:xfrm>
            <a:off x="8702351" y="1848213"/>
            <a:ext cx="315684" cy="627404"/>
          </a:xfrm>
          <a:prstGeom prst="cub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e12</a:t>
            </a:r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54329A4A-81D2-77F7-4B4F-B7D568F4C534}"/>
              </a:ext>
            </a:extLst>
          </p:cNvPr>
          <p:cNvSpPr/>
          <p:nvPr/>
        </p:nvSpPr>
        <p:spPr>
          <a:xfrm>
            <a:off x="9091130" y="2620933"/>
            <a:ext cx="315684" cy="627404"/>
          </a:xfrm>
          <a:prstGeom prst="cub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e21</a:t>
            </a: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78FA52A0-B2D0-0A19-E93D-DC7BCDA5934E}"/>
              </a:ext>
            </a:extLst>
          </p:cNvPr>
          <p:cNvSpPr/>
          <p:nvPr/>
        </p:nvSpPr>
        <p:spPr>
          <a:xfrm>
            <a:off x="8694577" y="2976623"/>
            <a:ext cx="315684" cy="627404"/>
          </a:xfrm>
          <a:prstGeom prst="cub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5C5F7F-8DE7-172B-8C38-96CF249D0321}"/>
              </a:ext>
            </a:extLst>
          </p:cNvPr>
          <p:cNvSpPr txBox="1"/>
          <p:nvPr/>
        </p:nvSpPr>
        <p:spPr>
          <a:xfrm>
            <a:off x="838200" y="378372"/>
            <a:ext cx="199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SiPM</a:t>
            </a:r>
            <a:r>
              <a:rPr lang="en-US" dirty="0"/>
              <a:t> placement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508A77-3487-6558-0DD1-DA6CFB0F81BC}"/>
              </a:ext>
            </a:extLst>
          </p:cNvPr>
          <p:cNvCxnSpPr/>
          <p:nvPr/>
        </p:nvCxnSpPr>
        <p:spPr>
          <a:xfrm>
            <a:off x="2869324" y="4824248"/>
            <a:ext cx="5433848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50CEEC-30C8-9AD5-1BFB-FE67D11A7009}"/>
              </a:ext>
            </a:extLst>
          </p:cNvPr>
          <p:cNvCxnSpPr/>
          <p:nvPr/>
        </p:nvCxnSpPr>
        <p:spPr>
          <a:xfrm>
            <a:off x="10405241" y="1062459"/>
            <a:ext cx="0" cy="2541568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2888F2-F9AD-00EC-01AA-F5CE94B61703}"/>
              </a:ext>
            </a:extLst>
          </p:cNvPr>
          <p:cNvSpPr txBox="1"/>
          <p:nvPr/>
        </p:nvSpPr>
        <p:spPr>
          <a:xfrm>
            <a:off x="10738624" y="1848213"/>
            <a:ext cx="88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0902A6-B2FA-88AE-D72C-400444C69CEA}"/>
              </a:ext>
            </a:extLst>
          </p:cNvPr>
          <p:cNvSpPr txBox="1"/>
          <p:nvPr/>
        </p:nvSpPr>
        <p:spPr>
          <a:xfrm>
            <a:off x="4778496" y="4779875"/>
            <a:ext cx="88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 mm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72D05-D992-0000-0D21-BD9C25AEE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4214456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FB9A1-C804-0789-E35D-4D6618150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4/23/23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DE465-6A12-1960-3741-7FDA9795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2090F-E16D-9C4B-B2BA-FDE346EE8682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4BBC0-D2E5-BE2E-8A8E-0D6139E06FE8}"/>
              </a:ext>
            </a:extLst>
          </p:cNvPr>
          <p:cNvSpPr/>
          <p:nvPr/>
        </p:nvSpPr>
        <p:spPr>
          <a:xfrm>
            <a:off x="4263775" y="2506894"/>
            <a:ext cx="2746625" cy="92210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ADF4E57-039E-FC8E-D49C-18C14617B1E8}"/>
              </a:ext>
            </a:extLst>
          </p:cNvPr>
          <p:cNvSpPr/>
          <p:nvPr/>
        </p:nvSpPr>
        <p:spPr>
          <a:xfrm>
            <a:off x="3581400" y="2558786"/>
            <a:ext cx="682375" cy="8183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PMT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842CE03-EA92-B583-910A-A074F5A9160E}"/>
              </a:ext>
            </a:extLst>
          </p:cNvPr>
          <p:cNvSpPr/>
          <p:nvPr/>
        </p:nvSpPr>
        <p:spPr>
          <a:xfrm>
            <a:off x="5295900" y="2332382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112B42-CCD6-F681-3055-BC7C55370DFA}"/>
              </a:ext>
            </a:extLst>
          </p:cNvPr>
          <p:cNvSpPr/>
          <p:nvPr/>
        </p:nvSpPr>
        <p:spPr>
          <a:xfrm>
            <a:off x="5752216" y="2332382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67C5D59-D14D-B5F0-18AA-3936DBFA385F}"/>
              </a:ext>
            </a:extLst>
          </p:cNvPr>
          <p:cNvSpPr/>
          <p:nvPr/>
        </p:nvSpPr>
        <p:spPr>
          <a:xfrm>
            <a:off x="5293800" y="2298957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B7B74BE-AB41-D944-DE3C-27342506D091}"/>
              </a:ext>
            </a:extLst>
          </p:cNvPr>
          <p:cNvSpPr/>
          <p:nvPr/>
        </p:nvSpPr>
        <p:spPr>
          <a:xfrm>
            <a:off x="5750116" y="2298957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9A2123-07A6-3F7E-F49E-18B1A17CDF11}"/>
              </a:ext>
            </a:extLst>
          </p:cNvPr>
          <p:cNvSpPr txBox="1"/>
          <p:nvPr/>
        </p:nvSpPr>
        <p:spPr>
          <a:xfrm>
            <a:off x="5001038" y="1668791"/>
            <a:ext cx="2189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 </a:t>
            </a:r>
            <a:r>
              <a:rPr lang="en-US" sz="1200" dirty="0" err="1"/>
              <a:t>SiPMs</a:t>
            </a:r>
            <a:endParaRPr lang="en-US" sz="1200" dirty="0"/>
          </a:p>
          <a:p>
            <a:r>
              <a:rPr lang="en-US" sz="1200" dirty="0"/>
              <a:t>area of each  = 6mm x6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2D9FD-D0AF-B297-289E-DF408629EE6F}"/>
              </a:ext>
            </a:extLst>
          </p:cNvPr>
          <p:cNvSpPr txBox="1"/>
          <p:nvPr/>
        </p:nvSpPr>
        <p:spPr>
          <a:xfrm>
            <a:off x="1798974" y="5183850"/>
            <a:ext cx="3821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Beam angles:  -60 &lt; 𝜃 &lt; 30</a:t>
            </a:r>
          </a:p>
          <a:p>
            <a:r>
              <a:rPr lang="en-US" sz="2000" dirty="0"/>
              <a:t>Beam max radius   ~ 1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DF4279-4A32-98A8-1C13-746995FA7D62}"/>
              </a:ext>
            </a:extLst>
          </p:cNvPr>
          <p:cNvSpPr txBox="1"/>
          <p:nvPr/>
        </p:nvSpPr>
        <p:spPr>
          <a:xfrm>
            <a:off x="5601982" y="3726556"/>
            <a:ext cx="29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𝜃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0CC51F8-734B-508D-F5F3-087C542016C2}"/>
              </a:ext>
            </a:extLst>
          </p:cNvPr>
          <p:cNvSpPr/>
          <p:nvPr/>
        </p:nvSpPr>
        <p:spPr>
          <a:xfrm rot="5400000">
            <a:off x="6988577" y="2630385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35BB570-9F16-3E67-84AD-4F4AB33F3C25}"/>
              </a:ext>
            </a:extLst>
          </p:cNvPr>
          <p:cNvSpPr/>
          <p:nvPr/>
        </p:nvSpPr>
        <p:spPr>
          <a:xfrm rot="5400000">
            <a:off x="6988577" y="3043630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DEBDDF2-29A1-2A77-3D2F-00183B5B8323}"/>
              </a:ext>
            </a:extLst>
          </p:cNvPr>
          <p:cNvSpPr/>
          <p:nvPr/>
        </p:nvSpPr>
        <p:spPr>
          <a:xfrm rot="5400000">
            <a:off x="7047462" y="2630386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605D97F-DE95-6AFB-8EF4-65377FC67C32}"/>
              </a:ext>
            </a:extLst>
          </p:cNvPr>
          <p:cNvSpPr/>
          <p:nvPr/>
        </p:nvSpPr>
        <p:spPr>
          <a:xfrm rot="5400000">
            <a:off x="7047462" y="3043631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FFAE17-979C-EBAC-37DC-FFBA3C22494D}"/>
              </a:ext>
            </a:extLst>
          </p:cNvPr>
          <p:cNvSpPr txBox="1"/>
          <p:nvPr/>
        </p:nvSpPr>
        <p:spPr>
          <a:xfrm>
            <a:off x="7515638" y="2669220"/>
            <a:ext cx="2189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 </a:t>
            </a:r>
            <a:r>
              <a:rPr lang="en-US" sz="1200" dirty="0" err="1"/>
              <a:t>SiPMs</a:t>
            </a:r>
            <a:endParaRPr lang="en-US" sz="1200" dirty="0"/>
          </a:p>
          <a:p>
            <a:r>
              <a:rPr lang="en-US" sz="1200" dirty="0"/>
              <a:t>area of each  = 6mm x6 mm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66CE1E-512C-08CB-9C84-7CD3ABD3A86C}"/>
              </a:ext>
            </a:extLst>
          </p:cNvPr>
          <p:cNvSpPr/>
          <p:nvPr/>
        </p:nvSpPr>
        <p:spPr>
          <a:xfrm>
            <a:off x="7259597" y="1597316"/>
            <a:ext cx="75479" cy="2676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38938C-5413-61B9-9BA1-E50EEB26B9E2}"/>
              </a:ext>
            </a:extLst>
          </p:cNvPr>
          <p:cNvSpPr/>
          <p:nvPr/>
        </p:nvSpPr>
        <p:spPr>
          <a:xfrm rot="5400000">
            <a:off x="5608973" y="921730"/>
            <a:ext cx="75479" cy="2676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DF443E-CFA6-F6D3-F67C-082B80689889}"/>
              </a:ext>
            </a:extLst>
          </p:cNvPr>
          <p:cNvSpPr txBox="1"/>
          <p:nvPr/>
        </p:nvSpPr>
        <p:spPr>
          <a:xfrm>
            <a:off x="1198484" y="230819"/>
            <a:ext cx="7572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Signals available:  total 9 channels (8 </a:t>
            </a:r>
            <a:r>
              <a:rPr lang="en-US" dirty="0" err="1"/>
              <a:t>SiPMs</a:t>
            </a:r>
            <a:r>
              <a:rPr lang="en-US" dirty="0"/>
              <a:t>, + 1 PMT) </a:t>
            </a:r>
          </a:p>
          <a:p>
            <a:r>
              <a:rPr lang="en-US" dirty="0"/>
              <a:t>DAQ channels = 4 </a:t>
            </a:r>
          </a:p>
          <a:p>
            <a:endParaRPr lang="en-US" dirty="0"/>
          </a:p>
          <a:p>
            <a:r>
              <a:rPr lang="en-US" dirty="0"/>
              <a:t>All readout conducted with S11, S12 and E11, E12. (two side and two end rows)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F877875F-ED35-D971-147A-88DD5ECBA245}"/>
              </a:ext>
            </a:extLst>
          </p:cNvPr>
          <p:cNvSpPr/>
          <p:nvPr/>
        </p:nvSpPr>
        <p:spPr>
          <a:xfrm rot="19937205">
            <a:off x="1503123" y="4207257"/>
            <a:ext cx="4156897" cy="303600"/>
          </a:xfrm>
          <a:prstGeom prst="rightArrow">
            <a:avLst/>
          </a:prstGeom>
          <a:solidFill>
            <a:schemeClr val="bg2">
              <a:lumMod val="50000"/>
              <a:alpha val="66667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02AAD112-0F00-7662-BBFD-3C28ACF4E130}"/>
              </a:ext>
            </a:extLst>
          </p:cNvPr>
          <p:cNvSpPr/>
          <p:nvPr/>
        </p:nvSpPr>
        <p:spPr>
          <a:xfrm rot="16200000">
            <a:off x="4049071" y="4912124"/>
            <a:ext cx="2949975" cy="303600"/>
          </a:xfrm>
          <a:prstGeom prst="rightArrow">
            <a:avLst/>
          </a:prstGeom>
          <a:solidFill>
            <a:schemeClr val="bg2">
              <a:lumMod val="50000"/>
              <a:alpha val="56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F1F95EA-1A86-CF4C-E20F-81E227581961}"/>
              </a:ext>
            </a:extLst>
          </p:cNvPr>
          <p:cNvSpPr/>
          <p:nvPr/>
        </p:nvSpPr>
        <p:spPr>
          <a:xfrm rot="14435074">
            <a:off x="4824254" y="4803034"/>
            <a:ext cx="3404883" cy="276500"/>
          </a:xfrm>
          <a:prstGeom prst="rightArrow">
            <a:avLst/>
          </a:prstGeom>
          <a:solidFill>
            <a:schemeClr val="bg2">
              <a:lumMod val="50000"/>
              <a:alpha val="51981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E7637-CBD6-9CB0-78A2-B5A1A623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Levin,  U. Michigan</a:t>
            </a:r>
          </a:p>
        </p:txBody>
      </p:sp>
    </p:spTree>
    <p:extLst>
      <p:ext uri="{BB962C8B-B14F-4D97-AF65-F5344CB8AC3E}">
        <p14:creationId xmlns:p14="http://schemas.microsoft.com/office/powerpoint/2010/main" val="9969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57635</TotalTime>
  <Words>1467</Words>
  <Application>Microsoft Macintosh PowerPoint</Application>
  <PresentationFormat>Widescreen</PresentationFormat>
  <Paragraphs>380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Office Theme</vt:lpstr>
      <vt:lpstr> Test beam at Notre Dame Radiation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considerations:</vt:lpstr>
      <vt:lpstr>PowerPoint Presentation</vt:lpstr>
      <vt:lpstr>Program </vt:lpstr>
      <vt:lpstr>PowerPoint Presentation</vt:lpstr>
      <vt:lpstr>U330 notch filter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NDRL Test Beam 1 Results </dc:title>
  <dc:creator>Levin, Daniel</dc:creator>
  <cp:lastModifiedBy>Levin, Daniel</cp:lastModifiedBy>
  <cp:revision>142</cp:revision>
  <dcterms:created xsi:type="dcterms:W3CDTF">2022-03-17T20:20:17Z</dcterms:created>
  <dcterms:modified xsi:type="dcterms:W3CDTF">2023-05-11T19:13:17Z</dcterms:modified>
</cp:coreProperties>
</file>