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9" r:id="rId5"/>
    <p:sldId id="277" r:id="rId6"/>
    <p:sldId id="276" r:id="rId7"/>
    <p:sldId id="274" r:id="rId8"/>
    <p:sldId id="270" r:id="rId9"/>
    <p:sldId id="273" r:id="rId10"/>
    <p:sldId id="272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71" r:id="rId24"/>
    <p:sldId id="275" r:id="rId25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5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1052">
          <p15:clr>
            <a:srgbClr val="A4A3A4"/>
          </p15:clr>
        </p15:guide>
        <p15:guide id="6" orient="horz" pos="174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566">
          <p15:clr>
            <a:srgbClr val="A4A3A4"/>
          </p15:clr>
        </p15:guide>
        <p15:guide id="9" orient="horz" pos="2808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31"/>
    <p:restoredTop sz="94660"/>
  </p:normalViewPr>
  <p:slideViewPr>
    <p:cSldViewPr snapToObjects="1" showGuides="1">
      <p:cViewPr varScale="1">
        <p:scale>
          <a:sx n="144" d="100"/>
          <a:sy n="144" d="100"/>
        </p:scale>
        <p:origin x="344" y="192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5/17/23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681036"/>
            <a:ext cx="7886700" cy="549592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228600">
              <a:buSzTx/>
              <a:buFontTx/>
              <a:buNone/>
            </a:lvl2pPr>
            <a:lvl3pPr marL="0" indent="457200">
              <a:buSzTx/>
              <a:buFontTx/>
              <a:buNone/>
            </a:lvl3pPr>
            <a:lvl4pPr marL="0" indent="685800">
              <a:buSzTx/>
              <a:buFontTx/>
              <a:buNone/>
            </a:lvl4pPr>
            <a:lvl5pPr marL="0" indent="91440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70D4E48-9886-EA79-0127-00DA08778E7F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543635-24D5-E644-9BB7-D903CB379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66214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  <p:sldLayoutId id="2147483675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iaza@caltech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gemc.jlab.org/gemc/html/documentation/gdmlCadFactorie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205787" cy="2246313"/>
          </a:xfrm>
        </p:spPr>
        <p:txBody>
          <a:bodyPr/>
          <a:lstStyle/>
          <a:p>
            <a:r>
              <a:rPr lang="en-CA" dirty="0"/>
              <a:t>Geometry Updates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57213" y="3429000"/>
            <a:ext cx="7989887" cy="2187702"/>
          </a:xfrm>
        </p:spPr>
        <p:txBody>
          <a:bodyPr/>
          <a:lstStyle/>
          <a:p>
            <a:endParaRPr lang="en-CA" b="1" dirty="0"/>
          </a:p>
          <a:p>
            <a:pPr algn="l"/>
            <a:r>
              <a:rPr lang="en-CA" b="1" dirty="0"/>
              <a:t>Zach Hulcher, Alejandro Diaz</a:t>
            </a:r>
          </a:p>
          <a:p>
            <a:pPr algn="l"/>
            <a:r>
              <a:rPr lang="en-CA" b="1" i="0" dirty="0">
                <a:solidFill>
                  <a:srgbClr val="D1D2D3"/>
                </a:solidFill>
                <a:effectLst/>
                <a:latin typeface="Slack-Lato"/>
              </a:rPr>
              <a:t>zhulcher@slac.Stanford.edu, </a:t>
            </a:r>
            <a:r>
              <a:rPr lang="en-US" b="1" dirty="0">
                <a:solidFill>
                  <a:srgbClr val="D1D2D3"/>
                </a:solidFill>
                <a:latin typeface="Slack-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diaza@caltech.edu</a:t>
            </a:r>
            <a:br>
              <a:rPr lang="en-US" b="0" i="0" dirty="0">
                <a:solidFill>
                  <a:srgbClr val="D1D2D3"/>
                </a:solidFill>
                <a:effectLst/>
                <a:latin typeface="Slack-Lato"/>
              </a:rPr>
            </a:br>
            <a:endParaRPr lang="en-US" b="0" i="0" dirty="0">
              <a:solidFill>
                <a:srgbClr val="D1D2D3"/>
              </a:solidFill>
              <a:effectLst/>
              <a:latin typeface="Slack-Lato"/>
            </a:endParaRPr>
          </a:p>
          <a:p>
            <a:endParaRPr lang="en-US" dirty="0"/>
          </a:p>
          <a:p>
            <a:r>
              <a:rPr lang="en-CA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074" name="Picture 2" descr="Caltech Logo [California Institute of Technology ...">
            <a:extLst>
              <a:ext uri="{FF2B5EF4-FFF2-40B4-BE49-F238E27FC236}">
                <a16:creationId xmlns:a16="http://schemas.microsoft.com/office/drawing/2014/main" id="{217E8280-16CC-05C8-027C-1F26DE27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902325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" descr="Image">
            <a:extLst>
              <a:ext uri="{FF2B5EF4-FFF2-40B4-BE49-F238E27FC236}">
                <a16:creationId xmlns:a16="http://schemas.microsoft.com/office/drawing/2014/main" id="{05518BAD-29A9-EDED-8ECE-D64E0B319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r="48161"/>
          <a:stretch>
            <a:fillRect/>
          </a:stretch>
        </p:blipFill>
        <p:spPr bwMode="auto">
          <a:xfrm>
            <a:off x="3736975" y="1019175"/>
            <a:ext cx="4440238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123" name="Next up: Cryostat Shape">
            <a:extLst>
              <a:ext uri="{FF2B5EF4-FFF2-40B4-BE49-F238E27FC236}">
                <a16:creationId xmlns:a16="http://schemas.microsoft.com/office/drawing/2014/main" id="{C1985B2E-E5FD-9564-2CB5-735C3EC81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323975"/>
            <a:ext cx="2605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/>
          <a:p>
            <a:pPr eaLnBrk="1"/>
            <a:r>
              <a:rPr lang="en-US" altLang="en-US"/>
              <a:t>Next up: Cryostat Shape</a:t>
            </a:r>
          </a:p>
        </p:txBody>
      </p:sp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6531AA0-AD3F-89C5-6319-64BE1CD8F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708" y="6434138"/>
            <a:ext cx="936292" cy="4238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" descr="Image">
            <a:extLst>
              <a:ext uri="{FF2B5EF4-FFF2-40B4-BE49-F238E27FC236}">
                <a16:creationId xmlns:a16="http://schemas.microsoft.com/office/drawing/2014/main" id="{D6144514-663C-9B61-7665-9CE881951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4" y="585788"/>
            <a:ext cx="4389437" cy="534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147" name="Image" descr="Image">
            <a:extLst>
              <a:ext uri="{FF2B5EF4-FFF2-40B4-BE49-F238E27FC236}">
                <a16:creationId xmlns:a16="http://schemas.microsoft.com/office/drawing/2014/main" id="{0667AF19-988B-F7EF-4536-7DDC275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r="48161"/>
          <a:stretch>
            <a:fillRect/>
          </a:stretch>
        </p:blipFill>
        <p:spPr bwMode="auto">
          <a:xfrm>
            <a:off x="3736975" y="1019175"/>
            <a:ext cx="4440238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148" name="Next up: Cryostat Shape">
            <a:extLst>
              <a:ext uri="{FF2B5EF4-FFF2-40B4-BE49-F238E27FC236}">
                <a16:creationId xmlns:a16="http://schemas.microsoft.com/office/drawing/2014/main" id="{84ED8A25-A1AC-BD8E-B365-800E2AD45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323975"/>
            <a:ext cx="2605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/>
          <a:p>
            <a:pPr eaLnBrk="1"/>
            <a:r>
              <a:rPr lang="en-US" altLang="en-US"/>
              <a:t>Next up: Cryostat Shape</a:t>
            </a:r>
          </a:p>
        </p:txBody>
      </p:sp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E84B34FD-B5B6-E3FA-3B8B-659CE3525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708" y="6434138"/>
            <a:ext cx="936292" cy="4238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" descr="Image">
            <a:extLst>
              <a:ext uri="{FF2B5EF4-FFF2-40B4-BE49-F238E27FC236}">
                <a16:creationId xmlns:a16="http://schemas.microsoft.com/office/drawing/2014/main" id="{22871F16-12EF-04D6-84F1-0CB58B12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1279525"/>
            <a:ext cx="364013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171" name="Image" descr="Image">
            <a:extLst>
              <a:ext uri="{FF2B5EF4-FFF2-40B4-BE49-F238E27FC236}">
                <a16:creationId xmlns:a16="http://schemas.microsoft.com/office/drawing/2014/main" id="{0E0FC39D-8619-38EF-0C06-9422BE6FE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147763"/>
            <a:ext cx="4506912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172" name="Image" descr="Image">
            <a:extLst>
              <a:ext uri="{FF2B5EF4-FFF2-40B4-BE49-F238E27FC236}">
                <a16:creationId xmlns:a16="http://schemas.microsoft.com/office/drawing/2014/main" id="{C90BA2E2-9699-2C48-9BBC-08AE5AE4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" y="3481389"/>
            <a:ext cx="33305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7B8115B3-A6E5-CE67-33F9-154CF3C28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708" y="6434138"/>
            <a:ext cx="936292" cy="4238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" descr="Image">
            <a:extLst>
              <a:ext uri="{FF2B5EF4-FFF2-40B4-BE49-F238E27FC236}">
                <a16:creationId xmlns:a16="http://schemas.microsoft.com/office/drawing/2014/main" id="{47A8E37E-16F0-4934-D338-58D07EFDF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" t="65878" r="54147" b="13504"/>
          <a:stretch>
            <a:fillRect/>
          </a:stretch>
        </p:blipFill>
        <p:spPr bwMode="auto">
          <a:xfrm>
            <a:off x="1147764" y="2473325"/>
            <a:ext cx="778033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195" name="Image" descr="Image">
            <a:extLst>
              <a:ext uri="{FF2B5EF4-FFF2-40B4-BE49-F238E27FC236}">
                <a16:creationId xmlns:a16="http://schemas.microsoft.com/office/drawing/2014/main" id="{22AAEA4D-E238-1B42-C247-1AE132017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3476626"/>
            <a:ext cx="77216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196" name="Line">
            <a:extLst>
              <a:ext uri="{FF2B5EF4-FFF2-40B4-BE49-F238E27FC236}">
                <a16:creationId xmlns:a16="http://schemas.microsoft.com/office/drawing/2014/main" id="{DCB1B5E9-52D3-EB3F-A7E3-CFD3D3C38B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925638"/>
            <a:ext cx="7086600" cy="0"/>
          </a:xfrm>
          <a:prstGeom prst="line">
            <a:avLst/>
          </a:prstGeom>
          <a:noFill/>
          <a:ln w="25400">
            <a:solidFill>
              <a:srgbClr val="000000"/>
            </a:solidFill>
            <a:miter lim="4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en-US"/>
          </a:p>
        </p:txBody>
      </p:sp>
      <p:sp>
        <p:nvSpPr>
          <p:cNvPr id="127" name="Text">
            <a:extLst>
              <a:ext uri="{FF2B5EF4-FFF2-40B4-BE49-F238E27FC236}">
                <a16:creationId xmlns:a16="http://schemas.microsoft.com/office/drawing/2014/main" id="{A4B7B05D-A892-D3BC-7484-A9215A3FE0C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02779" y="1514090"/>
            <a:ext cx="1301912" cy="348475"/>
          </a:xfrm>
          <a:prstGeom prst="rect">
            <a:avLst/>
          </a:prstGeom>
          <a:blipFill>
            <a:blip r:embed="rId4"/>
            <a:stretch>
              <a:fillRect l="-3286" r="-3286" b="-5263"/>
            </a:stretch>
          </a:blipFill>
          <a:ln w="12700">
            <a:miter lim="400000"/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198" name="Line">
            <a:extLst>
              <a:ext uri="{FF2B5EF4-FFF2-40B4-BE49-F238E27FC236}">
                <a16:creationId xmlns:a16="http://schemas.microsoft.com/office/drawing/2014/main" id="{C31B2E70-E268-BEA7-6791-B5A39CF81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4900" y="4378325"/>
            <a:ext cx="0" cy="731838"/>
          </a:xfrm>
          <a:prstGeom prst="line">
            <a:avLst/>
          </a:prstGeom>
          <a:noFill/>
          <a:ln w="12700">
            <a:solidFill>
              <a:srgbClr val="BE05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en-US"/>
          </a:p>
        </p:txBody>
      </p:sp>
      <p:sp>
        <p:nvSpPr>
          <p:cNvPr id="8199" name="Line">
            <a:extLst>
              <a:ext uri="{FF2B5EF4-FFF2-40B4-BE49-F238E27FC236}">
                <a16:creationId xmlns:a16="http://schemas.microsoft.com/office/drawing/2014/main" id="{543FDC66-0014-CC52-9AF4-18390CD42B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95438" y="3727450"/>
            <a:ext cx="425450" cy="425450"/>
          </a:xfrm>
          <a:prstGeom prst="line">
            <a:avLst/>
          </a:prstGeom>
          <a:noFill/>
          <a:ln w="12700">
            <a:solidFill>
              <a:srgbClr val="BE05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9" rIns="45719"/>
          <a:lstStyle/>
          <a:p>
            <a:endParaRPr lang="en-US"/>
          </a:p>
        </p:txBody>
      </p:sp>
      <p:sp>
        <p:nvSpPr>
          <p:cNvPr id="130" name="Text">
            <a:extLst>
              <a:ext uri="{FF2B5EF4-FFF2-40B4-BE49-F238E27FC236}">
                <a16:creationId xmlns:a16="http://schemas.microsoft.com/office/drawing/2014/main" id="{84C753E6-C899-7306-49BE-93CACFE73AAF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39380" y="4447790"/>
            <a:ext cx="744689" cy="342771"/>
          </a:xfrm>
          <a:prstGeom prst="rect">
            <a:avLst/>
          </a:prstGeom>
          <a:blipFill>
            <a:blip r:embed="rId5"/>
            <a:stretch>
              <a:fillRect l="-5738" r="-6557" b="-7143"/>
            </a:stretch>
          </a:blipFill>
          <a:ln w="12700">
            <a:miter lim="400000"/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31" name="Text">
            <a:extLst>
              <a:ext uri="{FF2B5EF4-FFF2-40B4-BE49-F238E27FC236}">
                <a16:creationId xmlns:a16="http://schemas.microsoft.com/office/drawing/2014/main" id="{A0CD9B88-6267-FDD2-AAE5-85F3F3A51805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72847" y="3888990"/>
            <a:ext cx="1262999" cy="348475"/>
          </a:xfrm>
          <a:prstGeom prst="rect">
            <a:avLst/>
          </a:prstGeom>
          <a:blipFill>
            <a:blip r:embed="rId6"/>
            <a:stretch>
              <a:fillRect l="-1449" r="-6763" b="-5263"/>
            </a:stretch>
          </a:blipFill>
          <a:ln w="12700">
            <a:miter lim="400000"/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C1907701-C73C-68C3-923B-9A5D0BA67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7708" y="6434138"/>
            <a:ext cx="936292" cy="4238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" descr="Image">
            <a:extLst>
              <a:ext uri="{FF2B5EF4-FFF2-40B4-BE49-F238E27FC236}">
                <a16:creationId xmlns:a16="http://schemas.microsoft.com/office/drawing/2014/main" id="{0CBAB2BA-A4C8-1869-40A4-25BDE069C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r="48161"/>
          <a:stretch>
            <a:fillRect/>
          </a:stretch>
        </p:blipFill>
        <p:spPr bwMode="auto">
          <a:xfrm>
            <a:off x="2281238" y="1003300"/>
            <a:ext cx="44386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0BF4634B-793F-CDDB-68E9-448442116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708" y="6434138"/>
            <a:ext cx="936292" cy="4238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" descr="Image">
            <a:extLst>
              <a:ext uri="{FF2B5EF4-FFF2-40B4-BE49-F238E27FC236}">
                <a16:creationId xmlns:a16="http://schemas.microsoft.com/office/drawing/2014/main" id="{C9F6198C-FD5F-498C-0B83-032963098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569913"/>
            <a:ext cx="4387850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243" name="Image" descr="Image">
            <a:extLst>
              <a:ext uri="{FF2B5EF4-FFF2-40B4-BE49-F238E27FC236}">
                <a16:creationId xmlns:a16="http://schemas.microsoft.com/office/drawing/2014/main" id="{22F2824D-5DAD-562B-C49F-71F645D7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r="48161"/>
          <a:stretch>
            <a:fillRect/>
          </a:stretch>
        </p:blipFill>
        <p:spPr bwMode="auto">
          <a:xfrm>
            <a:off x="2281238" y="1003300"/>
            <a:ext cx="44386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244" name="With new bottom,">
            <a:extLst>
              <a:ext uri="{FF2B5EF4-FFF2-40B4-BE49-F238E27FC236}">
                <a16:creationId xmlns:a16="http://schemas.microsoft.com/office/drawing/2014/main" id="{D14D69B3-C80C-C0A4-4529-C2B154F87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1298575"/>
            <a:ext cx="1898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/>
          <a:p>
            <a:pPr eaLnBrk="1"/>
            <a:r>
              <a:rPr lang="en-US" altLang="en-US"/>
              <a:t>With new bottom,</a:t>
            </a:r>
          </a:p>
        </p:txBody>
      </p:sp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8D0F9D0A-F959-468F-B95F-A2CE999A4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708" y="6434138"/>
            <a:ext cx="936292" cy="4238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" descr="Image">
            <a:extLst>
              <a:ext uri="{FF2B5EF4-FFF2-40B4-BE49-F238E27FC236}">
                <a16:creationId xmlns:a16="http://schemas.microsoft.com/office/drawing/2014/main" id="{E1818F96-EA68-AE00-20B4-F3DFBA63E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r="48161"/>
          <a:stretch>
            <a:fillRect/>
          </a:stretch>
        </p:blipFill>
        <p:spPr bwMode="auto">
          <a:xfrm>
            <a:off x="2281238" y="1003300"/>
            <a:ext cx="44386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267" name="Image" descr="Image">
            <a:extLst>
              <a:ext uri="{FF2B5EF4-FFF2-40B4-BE49-F238E27FC236}">
                <a16:creationId xmlns:a16="http://schemas.microsoft.com/office/drawing/2014/main" id="{40BDC9AF-FC55-2283-F2C1-95D277A17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9" y="1008063"/>
            <a:ext cx="4440237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EC85CE36-CC44-0AB2-BDCF-7DD7B3C34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708" y="6434138"/>
            <a:ext cx="936292" cy="4238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" descr="Image">
            <a:extLst>
              <a:ext uri="{FF2B5EF4-FFF2-40B4-BE49-F238E27FC236}">
                <a16:creationId xmlns:a16="http://schemas.microsoft.com/office/drawing/2014/main" id="{4ADDFECB-7CCE-62A6-6DF7-2F5D6E233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4" y="1000125"/>
            <a:ext cx="35718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291" name="Image" descr="Image">
            <a:extLst>
              <a:ext uri="{FF2B5EF4-FFF2-40B4-BE49-F238E27FC236}">
                <a16:creationId xmlns:a16="http://schemas.microsoft.com/office/drawing/2014/main" id="{6121AF58-C7AA-E117-11DC-91DB761CB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" b="7932"/>
          <a:stretch>
            <a:fillRect/>
          </a:stretch>
        </p:blipFill>
        <p:spPr bwMode="auto">
          <a:xfrm>
            <a:off x="376239" y="706437"/>
            <a:ext cx="36607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FF7D838F-E710-8B4A-2060-C3E7D60F0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708" y="6434138"/>
            <a:ext cx="936292" cy="4238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" descr="Image">
            <a:extLst>
              <a:ext uri="{FF2B5EF4-FFF2-40B4-BE49-F238E27FC236}">
                <a16:creationId xmlns:a16="http://schemas.microsoft.com/office/drawing/2014/main" id="{16F5C572-3234-C2B5-9AF3-4EC723F59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4" y="1000125"/>
            <a:ext cx="35718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315" name="Image" descr="Image">
            <a:extLst>
              <a:ext uri="{FF2B5EF4-FFF2-40B4-BE49-F238E27FC236}">
                <a16:creationId xmlns:a16="http://schemas.microsoft.com/office/drawing/2014/main" id="{E8E2F93D-1EC6-DBDF-4FD1-50D77D2F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9" y="796925"/>
            <a:ext cx="4071937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316" name="Image" descr="Image">
            <a:extLst>
              <a:ext uri="{FF2B5EF4-FFF2-40B4-BE49-F238E27FC236}">
                <a16:creationId xmlns:a16="http://schemas.microsoft.com/office/drawing/2014/main" id="{884A6350-CC2A-642E-7658-36AB64ECF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" b="7932"/>
          <a:stretch>
            <a:fillRect/>
          </a:stretch>
        </p:blipFill>
        <p:spPr bwMode="auto">
          <a:xfrm>
            <a:off x="376239" y="706437"/>
            <a:ext cx="36607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2FDE99BA-FAB8-64D7-F217-323EFF185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708" y="6434138"/>
            <a:ext cx="936292" cy="4238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" descr="Image">
            <a:extLst>
              <a:ext uri="{FF2B5EF4-FFF2-40B4-BE49-F238E27FC236}">
                <a16:creationId xmlns:a16="http://schemas.microsoft.com/office/drawing/2014/main" id="{6C06851B-426F-4839-16EB-0EBD649AC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4" y="927100"/>
            <a:ext cx="3824287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4339" name="Image" descr="Image">
            <a:extLst>
              <a:ext uri="{FF2B5EF4-FFF2-40B4-BE49-F238E27FC236}">
                <a16:creationId xmlns:a16="http://schemas.microsoft.com/office/drawing/2014/main" id="{5CD995AC-819B-31DF-B476-2FAB27A0B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r="48161"/>
          <a:stretch>
            <a:fillRect/>
          </a:stretch>
        </p:blipFill>
        <p:spPr bwMode="auto">
          <a:xfrm>
            <a:off x="4238626" y="730251"/>
            <a:ext cx="4329113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1" name="Questions:…">
            <a:extLst>
              <a:ext uri="{FF2B5EF4-FFF2-40B4-BE49-F238E27FC236}">
                <a16:creationId xmlns:a16="http://schemas.microsoft.com/office/drawing/2014/main" id="{345FB8F7-C281-E71B-D486-53E871B4642F}"/>
              </a:ext>
            </a:extLst>
          </p:cNvPr>
          <p:cNvSpPr txBox="1"/>
          <p:nvPr/>
        </p:nvSpPr>
        <p:spPr>
          <a:xfrm>
            <a:off x="461963" y="1298575"/>
            <a:ext cx="3492500" cy="480131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/>
            </a:pPr>
            <a:r>
              <a:rPr kern="0">
                <a:sym typeface="Calibri"/>
              </a:rPr>
              <a:t>Questions: </a:t>
            </a:r>
          </a:p>
          <a:p>
            <a:pPr marL="240631" indent="-240631">
              <a:buSzPct val="100000"/>
              <a:buFontTx/>
              <a:buAutoNum type="arabicPeriod"/>
              <a:defRPr/>
            </a:pPr>
            <a:r>
              <a:rPr kern="0">
                <a:sym typeface="Calibri"/>
              </a:rPr>
              <a:t>I’m using Autocad to view the Parasolid CAD file. Is it possible to get the underlying parameters to construct the CAD geometries with Parasolid? If so, does someone here have Parasolid? </a:t>
            </a:r>
          </a:p>
          <a:p>
            <a:pPr marL="240631" indent="-240631">
              <a:buSzPct val="100000"/>
              <a:buFontTx/>
              <a:buAutoNum type="arabicPeriod"/>
              <a:defRPr/>
            </a:pPr>
            <a:r>
              <a:rPr kern="0">
                <a:sym typeface="Calibri"/>
              </a:rPr>
              <a:t>Besides the CAD file, do there exist more blueprints?</a:t>
            </a:r>
          </a:p>
          <a:p>
            <a:pPr marL="240631" indent="-240631">
              <a:buSzPct val="100000"/>
              <a:buFontTx/>
              <a:buAutoNum type="arabicPeriod"/>
              <a:defRPr/>
            </a:pPr>
            <a:r>
              <a:rPr kern="0">
                <a:sym typeface="Calibri"/>
              </a:rPr>
              <a:t>Maybe the details of the cryostat model don’t matter too much in principle. But, in the current implementation, the height of the module depend on the cryostat. </a:t>
            </a:r>
          </a:p>
        </p:txBody>
      </p:sp>
      <p:pic>
        <p:nvPicPr>
          <p:cNvPr id="3" name="Picture 2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3E27125-FC1D-FCC4-452F-C6E3E2608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708" y="6434138"/>
            <a:ext cx="936292" cy="4238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403E95-020D-8441-36D9-A665D785E5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D2BBA7-1B2B-A853-3A9F-5D2B4B29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Overarching Goal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66B4B-A712-12D4-96A7-E9505C1B155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7391400" cy="5065522"/>
          </a:xfrm>
        </p:spPr>
        <p:txBody>
          <a:bodyPr/>
          <a:lstStyle/>
          <a:p>
            <a:r>
              <a:rPr lang="en-US" dirty="0"/>
              <a:t>Convert 2x2 geometry from CAD/ drawings to GDML (</a:t>
            </a:r>
            <a:r>
              <a:rPr lang="en-US" b="0" i="0" dirty="0">
                <a:solidFill>
                  <a:srgbClr val="BDC1C6"/>
                </a:solidFill>
                <a:effectLst/>
                <a:latin typeface="Roboto" panose="020F0502020204030204" pitchFamily="34" charset="0"/>
              </a:rPr>
              <a:t>Geometry Description Markup Language)</a:t>
            </a:r>
            <a:endParaRPr lang="en-US" dirty="0"/>
          </a:p>
          <a:p>
            <a:r>
              <a:rPr lang="en-US" dirty="0">
                <a:hlinkClick r:id="rId2"/>
              </a:rPr>
              <a:t>https://gemc.jlab.org/gemc/html/documentation/gdmlCadFactories.html</a:t>
            </a:r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97E80-49E5-0B53-36BB-BDFC3698F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22" y="3276600"/>
            <a:ext cx="3657600" cy="2924423"/>
          </a:xfrm>
          <a:prstGeom prst="rect">
            <a:avLst/>
          </a:prstGeom>
        </p:spPr>
      </p:pic>
      <p:pic>
        <p:nvPicPr>
          <p:cNvPr id="2056" name="Picture 8" descr="Set 3d shapes vocabulary in english with their name clip art collection for  child learning, colorful geometric shapes flash card of preschool kids,  simple symbol geometric 3d shapes for kindergarten | Download">
            <a:extLst>
              <a:ext uri="{FF2B5EF4-FFF2-40B4-BE49-F238E27FC236}">
                <a16:creationId xmlns:a16="http://schemas.microsoft.com/office/drawing/2014/main" id="{098C332D-F6A3-3718-1FCA-9EBDBB137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r="1610" b="3279"/>
          <a:stretch/>
        </p:blipFill>
        <p:spPr bwMode="auto">
          <a:xfrm>
            <a:off x="4419600" y="3036418"/>
            <a:ext cx="2977178" cy="340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632C95-5E6B-3194-2627-7A76D367C2E4}"/>
              </a:ext>
            </a:extLst>
          </p:cNvPr>
          <p:cNvSpPr txBox="1"/>
          <p:nvPr/>
        </p:nvSpPr>
        <p:spPr>
          <a:xfrm>
            <a:off x="4013710" y="6359577"/>
            <a:ext cx="4541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representative of all GDML shapes</a:t>
            </a:r>
          </a:p>
        </p:txBody>
      </p:sp>
    </p:spTree>
    <p:extLst>
      <p:ext uri="{BB962C8B-B14F-4D97-AF65-F5344CB8AC3E}">
        <p14:creationId xmlns:p14="http://schemas.microsoft.com/office/powerpoint/2010/main" val="1413890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1C04F0-72FF-E710-75C7-22C31C22F5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5F286D-530E-E048-2E9E-EECA321C2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to Do</a:t>
            </a:r>
          </a:p>
        </p:txBody>
      </p:sp>
      <p:pic>
        <p:nvPicPr>
          <p:cNvPr id="16" name="Content Placeholder 15" descr="A picture containing LEGO&#10;&#10;Description automatically generated">
            <a:extLst>
              <a:ext uri="{FF2B5EF4-FFF2-40B4-BE49-F238E27FC236}">
                <a16:creationId xmlns:a16="http://schemas.microsoft.com/office/drawing/2014/main" id="{D9458508-63BF-3CCF-7A03-B8CFE1EA005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924181" y="1371600"/>
            <a:ext cx="3657600" cy="263925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0C80ED-48E1-8A4A-C35D-B9375570D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1778"/>
            <a:ext cx="3657600" cy="2924423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9F09D70-F122-7205-56A0-00DC12A801A0}"/>
              </a:ext>
            </a:extLst>
          </p:cNvPr>
          <p:cNvSpPr txBox="1">
            <a:spLocks/>
          </p:cNvSpPr>
          <p:nvPr/>
        </p:nvSpPr>
        <p:spPr>
          <a:xfrm>
            <a:off x="449132" y="4739449"/>
            <a:ext cx="4472118" cy="198946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dimensions need fixing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overlaps need squashing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masses need adding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detectors need aligning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materials need defining</a:t>
            </a:r>
          </a:p>
        </p:txBody>
      </p:sp>
      <p:pic>
        <p:nvPicPr>
          <p:cNvPr id="4098" name="Picture 2" descr="17 Memes You'll Only Giggle At If You've Been To An IKEA">
            <a:extLst>
              <a:ext uri="{FF2B5EF4-FFF2-40B4-BE49-F238E27FC236}">
                <a16:creationId xmlns:a16="http://schemas.microsoft.com/office/drawing/2014/main" id="{65C66082-CA96-8093-62D8-D139473DD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85001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738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AEC7F1-DA92-0575-B644-FC979E2F0D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712946-E86D-E979-5ECE-A7F51459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Forward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049B669-135B-EA41-8F35-3AA01C13BEF7}"/>
                  </a:ext>
                </a:extLst>
              </p:cNvPr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0" y="1243583"/>
                <a:ext cx="9144000" cy="5614417"/>
              </a:xfrm>
            </p:spPr>
            <p:txBody>
              <a:bodyPr>
                <a:normAutofit fontScale="70000" lnSpcReduction="20000"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Possible that Dune git repo of </a:t>
                </a:r>
                <a:r>
                  <a:rPr lang="en-US" b="1" dirty="0" err="1"/>
                  <a:t>edep</a:t>
                </a:r>
                <a:r>
                  <a:rPr lang="en-US" b="1" dirty="0"/>
                  <a:t>-sim should be maintained as official version</a:t>
                </a:r>
                <a:endParaRPr lang="en-US" dirty="0"/>
              </a:p>
              <a:p>
                <a:pPr marL="800100" lvl="1" indent="-342900"/>
                <a:r>
                  <a:rPr lang="en-US" dirty="0"/>
                  <a:t>New shapes necessary, and DUNE specific changes needed in real time.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Current workflow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Look at CAD geometry, note important details, ignore screw holes, etc.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Guess shape and hope it’s available (or add it in yourself)</a:t>
                </a:r>
              </a:p>
              <a:p>
                <a:pPr marL="1033463" lvl="2" indent="-342900"/>
                <a:r>
                  <a:rPr lang="en-US" dirty="0"/>
                  <a:t>measure relevant sizes, angles from CAD (</a:t>
                </a:r>
                <a:r>
                  <a:rPr lang="en-US" b="0" i="1" dirty="0" err="1">
                    <a:solidFill>
                      <a:srgbClr val="E06C75"/>
                    </a:solidFill>
                    <a:effectLst/>
                    <a:latin typeface="Menlo" panose="020B0609030804020204" pitchFamily="49" charset="0"/>
                  </a:rPr>
                  <a:t>geom</a:t>
                </a:r>
                <a:r>
                  <a:rPr lang="en-US" b="0" dirty="0" err="1">
                    <a:solidFill>
                      <a:srgbClr val="ABB2BF"/>
                    </a:solidFill>
                    <a:effectLst/>
                    <a:latin typeface="Menlo" panose="020B0609030804020204" pitchFamily="49" charset="0"/>
                  </a:rPr>
                  <a:t>.shapes</a:t>
                </a:r>
                <a:r>
                  <a:rPr lang="en-US" b="0" dirty="0">
                    <a:solidFill>
                      <a:srgbClr val="ABB2BF"/>
                    </a:solidFill>
                    <a:effectLst/>
                    <a:latin typeface="Menlo" panose="020B0609030804020204" pitchFamily="49" charset="0"/>
                  </a:rPr>
                  <a:t>)</a:t>
                </a:r>
                <a:endParaRPr lang="en-US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record materials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Record position/ relative positions/ orientation (</a:t>
                </a:r>
                <a:r>
                  <a:rPr lang="en-US" b="0" i="1" dirty="0" err="1">
                    <a:solidFill>
                      <a:srgbClr val="E06C75"/>
                    </a:solidFill>
                    <a:effectLst/>
                    <a:latin typeface="Menlo" panose="020B0609030804020204" pitchFamily="49" charset="0"/>
                  </a:rPr>
                  <a:t>geom</a:t>
                </a:r>
                <a:r>
                  <a:rPr lang="en-US" b="0" dirty="0" err="1">
                    <a:solidFill>
                      <a:srgbClr val="ABB2BF"/>
                    </a:solidFill>
                    <a:effectLst/>
                    <a:latin typeface="Menlo" panose="020B0609030804020204" pitchFamily="49" charset="0"/>
                  </a:rPr>
                  <a:t>.structure.</a:t>
                </a:r>
                <a:r>
                  <a:rPr lang="en-US" b="0" dirty="0" err="1">
                    <a:solidFill>
                      <a:srgbClr val="61AFEF"/>
                    </a:solidFill>
                    <a:effectLst/>
                    <a:latin typeface="Menlo" panose="020B0609030804020204" pitchFamily="49" charset="0"/>
                  </a:rPr>
                  <a:t>Position</a:t>
                </a:r>
                <a:r>
                  <a:rPr lang="en-US" b="0" dirty="0">
                    <a:solidFill>
                      <a:srgbClr val="61AFEF"/>
                    </a:solidFill>
                    <a:effectLst/>
                    <a:latin typeface="Menlo" panose="020B0609030804020204" pitchFamily="49" charset="0"/>
                  </a:rPr>
                  <a:t>/</a:t>
                </a:r>
                <a:r>
                  <a:rPr lang="en-US" dirty="0">
                    <a:solidFill>
                      <a:srgbClr val="61AFEF"/>
                    </a:solidFill>
                    <a:latin typeface="Menlo" panose="020B0609030804020204" pitchFamily="49" charset="0"/>
                  </a:rPr>
                  <a:t>Rotation</a:t>
                </a:r>
                <a:r>
                  <a:rPr lang="en-US" dirty="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Combine shapes (</a:t>
                </a:r>
                <a:r>
                  <a:rPr lang="en-US" b="0" i="1" dirty="0" err="1">
                    <a:solidFill>
                      <a:srgbClr val="E06C75"/>
                    </a:solidFill>
                    <a:effectLst/>
                    <a:latin typeface="Menlo" panose="020B0609030804020204" pitchFamily="49" charset="0"/>
                  </a:rPr>
                  <a:t>geom</a:t>
                </a:r>
                <a:r>
                  <a:rPr lang="en-US" b="0" dirty="0" err="1">
                    <a:solidFill>
                      <a:srgbClr val="ABB2BF"/>
                    </a:solidFill>
                    <a:effectLst/>
                    <a:latin typeface="Menlo" panose="020B0609030804020204" pitchFamily="49" charset="0"/>
                  </a:rPr>
                  <a:t>.shapes.</a:t>
                </a:r>
                <a:r>
                  <a:rPr lang="en-US" b="0" dirty="0" err="1">
                    <a:solidFill>
                      <a:srgbClr val="61AFEF"/>
                    </a:solidFill>
                    <a:effectLst/>
                    <a:latin typeface="Menlo" panose="020B0609030804020204" pitchFamily="49" charset="0"/>
                  </a:rPr>
                  <a:t>Boolean</a:t>
                </a:r>
                <a:r>
                  <a:rPr lang="en-US" dirty="0"/>
                  <a:t>, </a:t>
                </a:r>
                <a:r>
                  <a:rPr lang="en-US" dirty="0" err="1"/>
                  <a:t>etc</a:t>
                </a:r>
                <a:r>
                  <a:rPr lang="en-US" dirty="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Place objects with correct orientation (</a:t>
                </a:r>
                <a:r>
                  <a:rPr lang="en-US" i="1" dirty="0" err="1">
                    <a:solidFill>
                      <a:srgbClr val="E06C75"/>
                    </a:solidFill>
                    <a:latin typeface="Menlo" panose="020B0609030804020204" pitchFamily="49" charset="0"/>
                  </a:rPr>
                  <a:t>geom</a:t>
                </a:r>
                <a:r>
                  <a:rPr lang="en-US" dirty="0" err="1">
                    <a:solidFill>
                      <a:srgbClr val="ABB2BF"/>
                    </a:solidFill>
                    <a:latin typeface="Menlo" panose="020B0609030804020204" pitchFamily="49" charset="0"/>
                  </a:rPr>
                  <a:t>.structure.</a:t>
                </a:r>
                <a:r>
                  <a:rPr lang="en-US" dirty="0" err="1">
                    <a:solidFill>
                      <a:srgbClr val="61AFEF"/>
                    </a:solidFill>
                    <a:latin typeface="Menlo" panose="020B0609030804020204" pitchFamily="49" charset="0"/>
                  </a:rPr>
                  <a:t>Placement</a:t>
                </a:r>
                <a:r>
                  <a:rPr lang="en-US" dirty="0">
                    <a:solidFill>
                      <a:srgbClr val="ABB2BF"/>
                    </a:solidFill>
                    <a:latin typeface="Menlo" panose="020B0609030804020204" pitchFamily="49" charset="0"/>
                  </a:rPr>
                  <a:t>)</a:t>
                </a:r>
                <a:endParaRPr lang="en-US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Add to relevant volume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Realize you’ve just created 100 overlaps that need to be sorted individually</a:t>
                </a:r>
              </a:p>
              <a:p>
                <a:pPr marL="1147763" lvl="2" indent="-457200"/>
                <a:r>
                  <a:rPr lang="en-US" dirty="0"/>
                  <a:t>Go back to step 2,4,5 as needed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/>
                  <a:t>Combine objects/volumes hierarchically into existing volumes</a:t>
                </a:r>
              </a:p>
              <a:p>
                <a:pPr marL="1033463" lvl="2" indent="-342900"/>
                <a:r>
                  <a:rPr lang="en-US" dirty="0"/>
                  <a:t>Give appropriate volume sizes and place appropriately relative to local geometry</a:t>
                </a:r>
              </a:p>
              <a:p>
                <a:pPr marL="1033463" lvl="2" indent="-342900"/>
                <a:r>
                  <a:rPr lang="en-US" dirty="0"/>
                  <a:t>Don’t over-define objects</a:t>
                </a:r>
              </a:p>
              <a:p>
                <a:pPr marL="800100" lvl="1" indent="-342900">
                  <a:buFont typeface="Wingdings" pitchFamily="2" charset="2"/>
                  <a:buChar char="Ø"/>
                </a:pPr>
                <a:r>
                  <a:rPr lang="en-US" dirty="0"/>
                  <a:t>Repeat for every object in CAD/ Drawings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Automatic file converter w/o tessellation?</a:t>
                </a:r>
              </a:p>
              <a:p>
                <a:pPr marL="800100" lvl="1" indent="-342900"/>
                <a:r>
                  <a:rPr lang="en-US" dirty="0"/>
                  <a:t>Convert from arbitrary 3-d CAD shapes to “best” possible combination of smaller number of shapes, Best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low number of shapes/operations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GDML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⋂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𝐶𝐴𝐷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GDML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𝐶𝐴𝐷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</m:t>
                    </m:r>
                  </m:oMath>
                </a14:m>
                <a:endParaRPr lang="en-US" dirty="0"/>
              </a:p>
              <a:p>
                <a:pPr lvl="1" indent="0">
                  <a:buNone/>
                </a:pPr>
                <a:endParaRPr lang="en-US" dirty="0"/>
              </a:p>
              <a:p>
                <a:pPr marL="342900" indent="-342900"/>
                <a:endParaRPr lang="en-US" dirty="0"/>
              </a:p>
              <a:p>
                <a:pPr marL="342900" indent="-342900"/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049B669-135B-EA41-8F35-3AA01C13BE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0" y="1243583"/>
                <a:ext cx="9144000" cy="5614417"/>
              </a:xfrm>
              <a:blipFill>
                <a:blip r:embed="rId2"/>
                <a:stretch>
                  <a:fillRect l="-1389" t="-1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07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41C22-7BF3-3840-871D-033A4D4412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59B72E-3CE9-B54C-63AB-AD277AFB0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38A42-B7B8-F172-CFEC-4182D587CBD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95F88-ABB3-4E59-DD66-4AE1FFD01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043534"/>
            <a:ext cx="3657600" cy="2924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08D576-B5CF-8924-12D8-317CB4231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2043534"/>
            <a:ext cx="3873409" cy="1714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238CC-B1A1-8D73-88A7-D15C08FD7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4003566"/>
            <a:ext cx="1852083" cy="266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2EEADC-D1A2-D394-3AEF-83CBDF777958}"/>
              </a:ext>
            </a:extLst>
          </p:cNvPr>
          <p:cNvSpPr txBox="1"/>
          <p:nvPr/>
        </p:nvSpPr>
        <p:spPr>
          <a:xfrm>
            <a:off x="1507434" y="143167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Hall Geometry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7D239-FE70-7741-381D-E5D7DDBAC3B4}"/>
              </a:ext>
            </a:extLst>
          </p:cNvPr>
          <p:cNvSpPr txBox="1"/>
          <p:nvPr/>
        </p:nvSpPr>
        <p:spPr>
          <a:xfrm>
            <a:off x="5913019" y="142899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2x2 and Friends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B083B-4E24-F0CF-B169-8D839E81FB99}"/>
              </a:ext>
            </a:extLst>
          </p:cNvPr>
          <p:cNvSpPr txBox="1"/>
          <p:nvPr/>
        </p:nvSpPr>
        <p:spPr>
          <a:xfrm>
            <a:off x="3948505" y="543354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Cryostat Geometry</a:t>
            </a:r>
          </a:p>
        </p:txBody>
      </p:sp>
    </p:spTree>
    <p:extLst>
      <p:ext uri="{BB962C8B-B14F-4D97-AF65-F5344CB8AC3E}">
        <p14:creationId xmlns:p14="http://schemas.microsoft.com/office/powerpoint/2010/main" val="4049411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519597-8E1A-22F2-A03C-BE2A8E2FD1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543AD-92C0-5679-31B0-C9984F09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in Progress </a:t>
            </a:r>
          </a:p>
        </p:txBody>
      </p:sp>
      <p:pic>
        <p:nvPicPr>
          <p:cNvPr id="6" name="Content Placeholder 15" descr="A picture containing LEGO&#10;&#10;Description automatically generated">
            <a:extLst>
              <a:ext uri="{FF2B5EF4-FFF2-40B4-BE49-F238E27FC236}">
                <a16:creationId xmlns:a16="http://schemas.microsoft.com/office/drawing/2014/main" id="{E5649C16-A497-39AA-647B-2FA713F7D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199" y="1793845"/>
            <a:ext cx="3940603" cy="2843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DE5C4-6955-C6D7-63B1-5CF3C646DE0B}"/>
              </a:ext>
            </a:extLst>
          </p:cNvPr>
          <p:cNvSpPr txBox="1"/>
          <p:nvPr/>
        </p:nvSpPr>
        <p:spPr>
          <a:xfrm>
            <a:off x="1507434" y="143167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Hall Geometry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E2034E-2493-ED05-715F-41E43A1A8711}"/>
              </a:ext>
            </a:extLst>
          </p:cNvPr>
          <p:cNvSpPr txBox="1"/>
          <p:nvPr/>
        </p:nvSpPr>
        <p:spPr>
          <a:xfrm>
            <a:off x="5913019" y="142899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2x2 and Friends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948A25FF-9E84-25D6-D7CD-7C95D56EB1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A picture containing cylinder&#10;&#10;Description automatically generated">
            <a:extLst>
              <a:ext uri="{FF2B5EF4-FFF2-40B4-BE49-F238E27FC236}">
                <a16:creationId xmlns:a16="http://schemas.microsoft.com/office/drawing/2014/main" id="{5EF74E0B-1F9C-A2FC-0A01-C751C7FE7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734411"/>
            <a:ext cx="2235200" cy="2971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FA27F2-B4E3-E898-51A2-666ED84DC53A}"/>
              </a:ext>
            </a:extLst>
          </p:cNvPr>
          <p:cNvSpPr txBox="1"/>
          <p:nvPr/>
        </p:nvSpPr>
        <p:spPr>
          <a:xfrm>
            <a:off x="2040451" y="349042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Cryostat</a:t>
            </a:r>
          </a:p>
        </p:txBody>
      </p:sp>
      <p:pic>
        <p:nvPicPr>
          <p:cNvPr id="7" name="Picture 6" descr="A picture containing lever&#10;&#10;Description automatically generated with medium confidence">
            <a:extLst>
              <a:ext uri="{FF2B5EF4-FFF2-40B4-BE49-F238E27FC236}">
                <a16:creationId xmlns:a16="http://schemas.microsoft.com/office/drawing/2014/main" id="{6F731A2C-0E47-3A24-6831-465AD5A9B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283" y="1898946"/>
            <a:ext cx="4784981" cy="21277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47BF85-D71E-77BC-726E-D4BD9D1A0F66}"/>
              </a:ext>
            </a:extLst>
          </p:cNvPr>
          <p:cNvSpPr txBox="1"/>
          <p:nvPr/>
        </p:nvSpPr>
        <p:spPr>
          <a:xfrm>
            <a:off x="3948505" y="543354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Cryostat Geometry</a:t>
            </a:r>
          </a:p>
        </p:txBody>
      </p:sp>
    </p:spTree>
    <p:extLst>
      <p:ext uri="{BB962C8B-B14F-4D97-AF65-F5344CB8AC3E}">
        <p14:creationId xmlns:p14="http://schemas.microsoft.com/office/powerpoint/2010/main" val="2765416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E683C5-0FCA-318A-A6A0-BCA59644C2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B00CE2-26DD-CA26-380F-8E2AD2E57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2x2 GDML TODO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67750-2052-333C-3389-07893A29BC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3"/>
            <a:ext cx="8534400" cy="5614417"/>
          </a:xfrm>
        </p:spPr>
        <p:txBody>
          <a:bodyPr>
            <a:normAutofit fontScale="70000" lnSpcReduction="20000"/>
          </a:bodyPr>
          <a:lstStyle/>
          <a:p>
            <a:pPr marL="742950" lvl="1" indent="-285750">
              <a:spcAft>
                <a:spcPts val="1200"/>
              </a:spcAft>
            </a:pPr>
            <a:r>
              <a:rPr lang="en-US" strike="sngStrike" dirty="0"/>
              <a:t>Get CAD and hall 2d drawings</a:t>
            </a:r>
          </a:p>
          <a:p>
            <a:pPr marL="976313" lvl="2" indent="-285750">
              <a:spcAft>
                <a:spcPts val="1200"/>
              </a:spcAft>
            </a:pPr>
            <a:r>
              <a:rPr lang="en-US" sz="2100" b="1" strike="sngStrike" dirty="0"/>
              <a:t>Provided by Min </a:t>
            </a:r>
            <a:r>
              <a:rPr lang="en-US" sz="2100" b="1" strike="sngStrike" dirty="0" err="1"/>
              <a:t>Jeong</a:t>
            </a:r>
            <a:r>
              <a:rPr lang="en-US" sz="2100" b="1" strike="sngStrike" dirty="0"/>
              <a:t> and Fermilab engineers, Thank you!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strike="sngStrike" dirty="0" err="1"/>
              <a:t>MINERvA</a:t>
            </a:r>
            <a:endParaRPr lang="en-US" strike="sngStrike" dirty="0"/>
          </a:p>
          <a:p>
            <a:pPr marL="976313" lvl="2" indent="-285750">
              <a:spcAft>
                <a:spcPts val="1200"/>
              </a:spcAft>
            </a:pPr>
            <a:r>
              <a:rPr lang="en-US" b="1" strike="sngStrike" dirty="0"/>
              <a:t>Provided by Tammy and Minerva group. </a:t>
            </a:r>
          </a:p>
          <a:p>
            <a:pPr marL="976313" lvl="2" indent="-285750">
              <a:spcAft>
                <a:spcPts val="1200"/>
              </a:spcAft>
            </a:pPr>
            <a:r>
              <a:rPr lang="en-US" b="1" strike="sngStrike" dirty="0"/>
              <a:t>Directly import that into rest of 2x2 GDML (Thanks Callum)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strike="sngStrike" dirty="0"/>
              <a:t>Upper platform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strike="sngStrike" dirty="0"/>
              <a:t>2x2 Base 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strike="sngStrike" dirty="0"/>
              <a:t>Rock Hall (but more structure added anyways) 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strike="sngStrike" dirty="0" err="1"/>
              <a:t>MINERvA</a:t>
            </a:r>
            <a:r>
              <a:rPr lang="en-US" strike="sngStrike" dirty="0"/>
              <a:t> Support Structure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strike="sngStrike" dirty="0"/>
              <a:t>Redo of Cryostat flange and bottom (Partial Completion) (Alex will talk about this </a:t>
            </a:r>
            <a:r>
              <a:rPr lang="en-US" strike="sngStrike" dirty="0">
                <a:sym typeface="Wingdings" pitchFamily="2" charset="2"/>
              </a:rPr>
              <a:t>)</a:t>
            </a:r>
            <a:endParaRPr lang="en-US" strike="sngStrike" dirty="0"/>
          </a:p>
          <a:p>
            <a:pPr marL="742950" lvl="1" indent="-285750">
              <a:spcAft>
                <a:spcPts val="1200"/>
              </a:spcAft>
            </a:pPr>
            <a:r>
              <a:rPr lang="en-US" strike="sngStrike" dirty="0"/>
              <a:t>Putting it all together</a:t>
            </a:r>
            <a:r>
              <a:rPr lang="en-US" dirty="0"/>
              <a:t> + remove overlaps + relative placements of MINERvA+2x2, </a:t>
            </a:r>
            <a:r>
              <a:rPr lang="en-US" dirty="0" err="1"/>
              <a:t>etc</a:t>
            </a:r>
            <a:endParaRPr lang="en-US" dirty="0"/>
          </a:p>
          <a:p>
            <a:pPr marL="742950" lvl="1" indent="-285750">
              <a:spcAft>
                <a:spcPts val="1200"/>
              </a:spcAft>
            </a:pPr>
            <a:r>
              <a:rPr lang="en-US" dirty="0"/>
              <a:t>Large Mass Additions 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dirty="0"/>
              <a:t>Ensure correct materials (Missing in my Parasolid viewer </a:t>
            </a:r>
            <a:r>
              <a:rPr lang="en-US" dirty="0">
                <a:sym typeface="Wingdings" pitchFamily="2" charset="2"/>
              </a:rPr>
              <a:t>)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62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4B4CD2-7A50-D5EF-F7E2-8BDC7F15D8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792BC5-3CCF-83A7-587A-ABE449E1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Shapes for </a:t>
            </a:r>
            <a:r>
              <a:rPr lang="en-US" dirty="0" err="1"/>
              <a:t>gegede</a:t>
            </a:r>
            <a:r>
              <a:rPr lang="en-US" dirty="0"/>
              <a:t> + </a:t>
            </a:r>
            <a:r>
              <a:rPr lang="en-US" dirty="0" err="1"/>
              <a:t>Edep</a:t>
            </a:r>
            <a:r>
              <a:rPr lang="en-US" dirty="0"/>
              <a:t>-Sim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4704B-C9E6-72BE-7534-80664F7B0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60441" cy="50655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Required before-unimplemented shapes</a:t>
            </a:r>
          </a:p>
          <a:p>
            <a:pPr marL="800100" lvl="1" indent="-342900"/>
            <a:r>
              <a:rPr lang="en-US" dirty="0"/>
              <a:t>Arb8 (arbitrary trapezoidal prism)</a:t>
            </a:r>
          </a:p>
          <a:p>
            <a:pPr marL="800100" lvl="1" indent="-342900"/>
            <a:r>
              <a:rPr lang="en-US" dirty="0" err="1"/>
              <a:t>Toruses</a:t>
            </a:r>
            <a:endParaRPr lang="en-US" dirty="0"/>
          </a:p>
          <a:p>
            <a:r>
              <a:rPr lang="en-US" b="1" dirty="0"/>
              <a:t>Both shapes will need to be added to </a:t>
            </a:r>
            <a:r>
              <a:rPr lang="en-US" b="1" dirty="0" err="1"/>
              <a:t>edep</a:t>
            </a:r>
            <a:r>
              <a:rPr lang="en-US" b="1" dirty="0"/>
              <a:t>-sim for simulation to run! </a:t>
            </a:r>
          </a:p>
          <a:p>
            <a:r>
              <a:rPr lang="en-US" b="1" dirty="0"/>
              <a:t>Pull requests done for all. </a:t>
            </a:r>
          </a:p>
        </p:txBody>
      </p:sp>
      <p:pic>
        <p:nvPicPr>
          <p:cNvPr id="6" name="Picture 5" descr="A drawing of a pyramid&#10;&#10;Description automatically generated with low confidence">
            <a:extLst>
              <a:ext uri="{FF2B5EF4-FFF2-40B4-BE49-F238E27FC236}">
                <a16:creationId xmlns:a16="http://schemas.microsoft.com/office/drawing/2014/main" id="{C37C556D-B4F3-4B28-4E47-63774E46B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107" y="3171457"/>
            <a:ext cx="2590800" cy="2174258"/>
          </a:xfrm>
          <a:prstGeom prst="rect">
            <a:avLst/>
          </a:prstGeom>
        </p:spPr>
      </p:pic>
      <p:pic>
        <p:nvPicPr>
          <p:cNvPr id="8" name="Picture 7" descr="A picture containing circle&#10;&#10;Description automatically generated">
            <a:extLst>
              <a:ext uri="{FF2B5EF4-FFF2-40B4-BE49-F238E27FC236}">
                <a16:creationId xmlns:a16="http://schemas.microsoft.com/office/drawing/2014/main" id="{E3A7BC5C-E0AA-68CA-DB61-74B0CCEFC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413790"/>
            <a:ext cx="2133601" cy="1689592"/>
          </a:xfrm>
          <a:prstGeom prst="rect">
            <a:avLst/>
          </a:prstGeo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050161A1-3693-5D17-36D1-846301EC5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558882"/>
              </p:ext>
            </p:extLst>
          </p:nvPr>
        </p:nvGraphicFramePr>
        <p:xfrm>
          <a:off x="228599" y="5569303"/>
          <a:ext cx="8497017" cy="1163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62486287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3084560729"/>
                    </a:ext>
                  </a:extLst>
                </a:gridCol>
                <a:gridCol w="2934417">
                  <a:extLst>
                    <a:ext uri="{9D8B030D-6E8A-4147-A177-3AD203B41FA5}">
                      <a16:colId xmlns:a16="http://schemas.microsoft.com/office/drawing/2014/main" val="2011282071"/>
                    </a:ext>
                  </a:extLst>
                </a:gridCol>
              </a:tblGrid>
              <a:tr h="421640">
                <a:tc>
                  <a:txBody>
                    <a:bodyPr/>
                    <a:lstStyle/>
                    <a:p>
                      <a:r>
                        <a:rPr lang="en-US" dirty="0"/>
                        <a:t>Required Shapes (so far)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gegede</a:t>
                      </a:r>
                      <a:r>
                        <a:rPr lang="en-US" dirty="0"/>
                        <a:t> implemented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Edep</a:t>
                      </a:r>
                      <a:r>
                        <a:rPr lang="en-US" dirty="0"/>
                        <a:t>-sim implemented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99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25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Arb8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152839"/>
                  </a:ext>
                </a:extLst>
              </a:tr>
            </a:tbl>
          </a:graphicData>
        </a:graphic>
      </p:graphicFrame>
      <p:pic>
        <p:nvPicPr>
          <p:cNvPr id="1028" name="Picture 4" descr="Kid Lol GIF - Kid Lol Shape GIFs">
            <a:extLst>
              <a:ext uri="{FF2B5EF4-FFF2-40B4-BE49-F238E27FC236}">
                <a16:creationId xmlns:a16="http://schemas.microsoft.com/office/drawing/2014/main" id="{716C285B-AC22-73C4-3E44-9A83B0BE4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857" y="1403295"/>
            <a:ext cx="1675943" cy="202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57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7530F4-B6E2-5A7F-246B-11C6DF17C5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89D890-6ACC-7D9B-6F2A-ACFE20B8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 Hall</a:t>
            </a:r>
          </a:p>
        </p:txBody>
      </p:sp>
      <p:pic>
        <p:nvPicPr>
          <p:cNvPr id="5" name="Picture 4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476370B4-A602-9FC4-15DB-F28894B1B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542" y="1385995"/>
            <a:ext cx="3886200" cy="1814334"/>
          </a:xfrm>
          <a:prstGeom prst="rect">
            <a:avLst/>
          </a:prstGeom>
        </p:spPr>
      </p:pic>
      <p:pic>
        <p:nvPicPr>
          <p:cNvPr id="6" name="Picture 5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66CDD2ED-1AD5-9763-3EB8-D174B4E3D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200329"/>
            <a:ext cx="4049121" cy="1917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59EBFA-64B4-F4CA-CA16-09FCEA380E5F}"/>
              </a:ext>
            </a:extLst>
          </p:cNvPr>
          <p:cNvSpPr txBox="1"/>
          <p:nvPr/>
        </p:nvSpPr>
        <p:spPr>
          <a:xfrm>
            <a:off x="369829" y="5057655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b="1" dirty="0"/>
              <a:t>Rock hall completed for rock muon simulation.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b="1" dirty="0"/>
              <a:t>10m downstream rock, ~30m upstream rock (from safety hazard shaft)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b="1" dirty="0"/>
              <a:t>~30m rock above/below hall</a:t>
            </a:r>
          </a:p>
          <a:p>
            <a:endParaRPr lang="en-US" b="1" dirty="0"/>
          </a:p>
        </p:txBody>
      </p:sp>
      <p:pic>
        <p:nvPicPr>
          <p:cNvPr id="4" name="Picture 3" descr="A picture containing lever&#10;&#10;Description automatically generated with medium confidence">
            <a:extLst>
              <a:ext uri="{FF2B5EF4-FFF2-40B4-BE49-F238E27FC236}">
                <a16:creationId xmlns:a16="http://schemas.microsoft.com/office/drawing/2014/main" id="{2F15E1C5-6C8A-0234-D2EE-C0689251F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22" y="1259370"/>
            <a:ext cx="4353921" cy="1936095"/>
          </a:xfrm>
          <a:prstGeom prst="rect">
            <a:avLst/>
          </a:prstGeom>
        </p:spPr>
      </p:pic>
      <p:pic>
        <p:nvPicPr>
          <p:cNvPr id="8" name="Picture 7" descr="A picture containing screenshot, line, rectangle, design&#10;&#10;Description automatically generated">
            <a:extLst>
              <a:ext uri="{FF2B5EF4-FFF2-40B4-BE49-F238E27FC236}">
                <a16:creationId xmlns:a16="http://schemas.microsoft.com/office/drawing/2014/main" id="{8A684B75-8F61-C92E-1E73-7B4F4BC0D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49" y="2931107"/>
            <a:ext cx="4610980" cy="2186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61F838-A296-0799-05A4-D392E8EC9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7541" y="5014663"/>
            <a:ext cx="3873409" cy="17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83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Integrate the updated 2x2 module geometry into the cryostat.…">
            <a:extLst>
              <a:ext uri="{FF2B5EF4-FFF2-40B4-BE49-F238E27FC236}">
                <a16:creationId xmlns:a16="http://schemas.microsoft.com/office/drawing/2014/main" id="{399A4D74-2DAD-2D9C-DA4F-1E7F65A267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28650" y="1368425"/>
            <a:ext cx="7886700" cy="4121150"/>
          </a:xfrm>
        </p:spPr>
        <p:txBody>
          <a:bodyPr/>
          <a:lstStyle/>
          <a:p>
            <a:pPr eaLnBrk="1" hangingPunct="1"/>
            <a:r>
              <a:rPr lang="en-US" altLang="en-US"/>
              <a:t>Integrate the updated 2x2 module geometry into the cryostat. </a:t>
            </a:r>
          </a:p>
          <a:p>
            <a:pPr eaLnBrk="1" hangingPunct="1"/>
            <a:r>
              <a:rPr lang="en-US" altLang="en-US"/>
              <a:t>Make rough improvements to cryostat shape. </a:t>
            </a:r>
          </a:p>
        </p:txBody>
      </p:sp>
      <p:pic>
        <p:nvPicPr>
          <p:cNvPr id="3075" name="Image" descr="Image">
            <a:extLst>
              <a:ext uri="{FF2B5EF4-FFF2-40B4-BE49-F238E27FC236}">
                <a16:creationId xmlns:a16="http://schemas.microsoft.com/office/drawing/2014/main" id="{AE9C3D1C-1625-69BD-F435-11EEC3896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2817814"/>
            <a:ext cx="294640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076" name="Image" descr="Image">
            <a:extLst>
              <a:ext uri="{FF2B5EF4-FFF2-40B4-BE49-F238E27FC236}">
                <a16:creationId xmlns:a16="http://schemas.microsoft.com/office/drawing/2014/main" id="{E01650C0-7B1E-223B-7918-ECFD216BE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4" y="3201988"/>
            <a:ext cx="20415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5" name="Approved">
            <a:extLst>
              <a:ext uri="{FF2B5EF4-FFF2-40B4-BE49-F238E27FC236}">
                <a16:creationId xmlns:a16="http://schemas.microsoft.com/office/drawing/2014/main" id="{D3A62F4F-24EE-C6F9-D0A6-EB3A0E9AA6C2}"/>
              </a:ext>
            </a:extLst>
          </p:cNvPr>
          <p:cNvSpPr/>
          <p:nvPr/>
        </p:nvSpPr>
        <p:spPr>
          <a:xfrm>
            <a:off x="7518400" y="1271588"/>
            <a:ext cx="514350" cy="514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kern="0">
              <a:solidFill>
                <a:srgbClr val="FFFFFF"/>
              </a:solidFill>
              <a:sym typeface="Calibri"/>
            </a:endParaRPr>
          </a:p>
        </p:txBody>
      </p:sp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6A570F5D-3BCC-F765-2D00-7EDA30DA3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708" y="6434138"/>
            <a:ext cx="936292" cy="4238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" descr="Image">
            <a:extLst>
              <a:ext uri="{FF2B5EF4-FFF2-40B4-BE49-F238E27FC236}">
                <a16:creationId xmlns:a16="http://schemas.microsoft.com/office/drawing/2014/main" id="{3923A86B-80E6-5404-5B28-953A5EF5C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1" y="3381376"/>
            <a:ext cx="2028825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099" name="Image" descr="Image">
            <a:extLst>
              <a:ext uri="{FF2B5EF4-FFF2-40B4-BE49-F238E27FC236}">
                <a16:creationId xmlns:a16="http://schemas.microsoft.com/office/drawing/2014/main" id="{DA15FCC8-0CF3-9B52-6900-269CA96B7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912813"/>
            <a:ext cx="200660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9" name="Turns out gegede, can’t couldn’t make toruses.…">
            <a:extLst>
              <a:ext uri="{FF2B5EF4-FFF2-40B4-BE49-F238E27FC236}">
                <a16:creationId xmlns:a16="http://schemas.microsoft.com/office/drawing/2014/main" id="{AB5DB875-E937-6559-3817-430BB3F54E2D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28650" y="1368027"/>
            <a:ext cx="4434788" cy="4121947"/>
          </a:xfrm>
          <a:ln w="12700">
            <a:miter lim="400000"/>
          </a:ln>
        </p:spPr>
        <p:txBody>
          <a:bodyPr>
            <a:normAutofit fontScale="92500" lnSpcReduction="20000"/>
          </a:bodyPr>
          <a:lstStyle/>
          <a:p>
            <a:pPr defTabSz="665226">
              <a:spcBef>
                <a:spcPts val="600"/>
              </a:spcBef>
              <a:spcAft>
                <a:spcPts val="0"/>
              </a:spcAft>
              <a:defRPr sz="2037"/>
            </a:pPr>
            <a:r>
              <a:rPr sz="2037">
                <a:sym typeface="Calibri"/>
              </a:rPr>
              <a:t>Turns out gegede, </a:t>
            </a:r>
            <a:r>
              <a:rPr sz="2037" strike="sngStrike">
                <a:sym typeface="Calibri"/>
              </a:rPr>
              <a:t>can’t</a:t>
            </a:r>
            <a:r>
              <a:rPr sz="2037">
                <a:sym typeface="Calibri"/>
              </a:rPr>
              <a:t> couldn’t make toruses. </a:t>
            </a:r>
          </a:p>
          <a:p>
            <a:pPr defTabSz="665226">
              <a:spcBef>
                <a:spcPts val="600"/>
              </a:spcBef>
              <a:spcAft>
                <a:spcPts val="0"/>
              </a:spcAft>
              <a:defRPr sz="2037"/>
            </a:pPr>
            <a:endParaRPr sz="2037">
              <a:sym typeface="Calibri"/>
            </a:endParaRPr>
          </a:p>
          <a:p>
            <a:pPr defTabSz="665226">
              <a:spcBef>
                <a:spcPts val="600"/>
              </a:spcBef>
              <a:spcAft>
                <a:spcPts val="0"/>
              </a:spcAft>
              <a:defRPr sz="2037"/>
            </a:pPr>
            <a:endParaRPr sz="2037">
              <a:sym typeface="Calibri"/>
            </a:endParaRPr>
          </a:p>
          <a:p>
            <a:pPr defTabSz="665226">
              <a:spcBef>
                <a:spcPts val="600"/>
              </a:spcBef>
              <a:spcAft>
                <a:spcPts val="0"/>
              </a:spcAft>
              <a:defRPr sz="2037"/>
            </a:pPr>
            <a:endParaRPr sz="2037">
              <a:sym typeface="Calibri"/>
            </a:endParaRPr>
          </a:p>
          <a:p>
            <a:pPr defTabSz="665226">
              <a:spcBef>
                <a:spcPts val="600"/>
              </a:spcBef>
              <a:spcAft>
                <a:spcPts val="0"/>
              </a:spcAft>
              <a:defRPr sz="2037"/>
            </a:pPr>
            <a:endParaRPr sz="2037">
              <a:sym typeface="Calibri"/>
            </a:endParaRPr>
          </a:p>
          <a:p>
            <a:pPr defTabSz="665226">
              <a:spcBef>
                <a:spcPts val="600"/>
              </a:spcBef>
              <a:spcAft>
                <a:spcPts val="0"/>
              </a:spcAft>
              <a:defRPr sz="2037"/>
            </a:pPr>
            <a:endParaRPr sz="2037">
              <a:sym typeface="Calibri"/>
            </a:endParaRPr>
          </a:p>
          <a:p>
            <a:pPr defTabSz="665226">
              <a:spcBef>
                <a:spcPts val="600"/>
              </a:spcBef>
              <a:spcAft>
                <a:spcPts val="0"/>
              </a:spcAft>
              <a:defRPr sz="2037"/>
            </a:pPr>
            <a:endParaRPr sz="2037">
              <a:sym typeface="Calibri"/>
            </a:endParaRPr>
          </a:p>
          <a:p>
            <a:pPr defTabSz="665226">
              <a:spcBef>
                <a:spcPts val="600"/>
              </a:spcBef>
              <a:spcAft>
                <a:spcPts val="0"/>
              </a:spcAft>
              <a:defRPr sz="2037"/>
            </a:pPr>
            <a:r>
              <a:rPr sz="2037">
                <a:sym typeface="Calibri"/>
              </a:rPr>
              <a:t>It was already half implemented, so I made a pull request and gegede can now make toruses. </a:t>
            </a:r>
          </a:p>
          <a:p>
            <a:pPr defTabSz="665226">
              <a:spcBef>
                <a:spcPts val="600"/>
              </a:spcBef>
              <a:spcAft>
                <a:spcPts val="0"/>
              </a:spcAft>
              <a:defRPr sz="2037"/>
            </a:pPr>
            <a:r>
              <a:rPr sz="2037">
                <a:sym typeface="Calibri"/>
              </a:rPr>
              <a:t>  </a:t>
            </a:r>
          </a:p>
        </p:txBody>
      </p:sp>
      <p:pic>
        <p:nvPicPr>
          <p:cNvPr id="4101" name="Image" descr="Image">
            <a:extLst>
              <a:ext uri="{FF2B5EF4-FFF2-40B4-BE49-F238E27FC236}">
                <a16:creationId xmlns:a16="http://schemas.microsoft.com/office/drawing/2014/main" id="{82A13BD9-40FC-E36F-FA7D-614FD294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9" y="3673476"/>
            <a:ext cx="2251075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102" name="Image" descr="Image">
            <a:extLst>
              <a:ext uri="{FF2B5EF4-FFF2-40B4-BE49-F238E27FC236}">
                <a16:creationId xmlns:a16="http://schemas.microsoft.com/office/drawing/2014/main" id="{9DEEB4FD-52A2-39E3-F53B-55A4AFD4C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r="48161"/>
          <a:stretch>
            <a:fillRect/>
          </a:stretch>
        </p:blipFill>
        <p:spPr bwMode="auto">
          <a:xfrm>
            <a:off x="7004050" y="1077914"/>
            <a:ext cx="2249488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" name="Picture 1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73F29365-9913-3BA0-6BFA-BB9198E28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708" y="6434138"/>
            <a:ext cx="936292" cy="4238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09C022A5BACE4D8A86646BFE6F373A" ma:contentTypeVersion="6" ma:contentTypeDescription="Create a new document." ma:contentTypeScope="" ma:versionID="fa09eca8e9885d653412965b564ef40e">
  <xsd:schema xmlns:xsd="http://www.w3.org/2001/XMLSchema" xmlns:xs="http://www.w3.org/2001/XMLSchema" xmlns:p="http://schemas.microsoft.com/office/2006/metadata/properties" xmlns:ns1="http://schemas.microsoft.com/sharepoint/v3" xmlns:ns2="be4c3ea6-cad5-4867-91d9-7216788d6e80" targetNamespace="http://schemas.microsoft.com/office/2006/metadata/properties" ma:root="true" ma:fieldsID="5e650a32204f281424193f6b0635a9f5" ns1:_="" ns2:_="">
    <xsd:import namespace="http://schemas.microsoft.com/sharepoint/v3"/>
    <xsd:import namespace="be4c3ea6-cad5-4867-91d9-7216788d6e8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AreasOfScience" minOccurs="0"/>
                <xsd:element ref="ns2:Instruments" minOccurs="0"/>
                <xsd:element ref="ns2:ContentCategory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c3ea6-cad5-4867-91d9-7216788d6e80" elementFormDefault="qualified">
    <xsd:import namespace="http://schemas.microsoft.com/office/2006/documentManagement/types"/>
    <xsd:import namespace="http://schemas.microsoft.com/office/infopath/2007/PartnerControls"/>
    <xsd:element name="AreasOfScience" ma:index="10" nillable="true" ma:displayName="AreasOfScience" ma:list="{e1f02b6c-c9b2-4349-9939-471bf3a1aa7d}" ma:internalName="AreasOfScience" ma:showField="Title" ma:web="be4c3ea6-cad5-4867-91d9-7216788d6e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struments" ma:index="11" nillable="true" ma:displayName="Instruments" ma:list="{b890da74-bd63-4911-b17a-af6e8f3c956b}" ma:internalName="Instruments" ma:showField="Title" ma:web="be4c3ea6-cad5-4867-91d9-7216788d6e80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ntentCategory1" ma:index="12" nillable="true" ma:displayName="ContentCategory" ma:format="Dropdown" ma:internalName="ContentCategory1">
      <xsd:simpleType>
        <xsd:restriction base="dms:Choice">
          <xsd:enumeration value="Articles"/>
          <xsd:enumeration value="Design Documents"/>
          <xsd:enumeration value="Posters"/>
          <xsd:enumeration value="Talks"/>
          <xsd:enumeration value="XFEL Facilities"/>
          <xsd:enumeration value="X-Ray Interes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easOfScience xmlns="be4c3ea6-cad5-4867-91d9-7216788d6e80"/>
    <ContentCategory1 xmlns="be4c3ea6-cad5-4867-91d9-7216788d6e80">Talks</ContentCategory1>
    <PublishingExpirationDate xmlns="http://schemas.microsoft.com/sharepoint/v3" xsi:nil="true"/>
    <Instruments xmlns="be4c3ea6-cad5-4867-91d9-7216788d6e80">
      <Value>7</Value>
    </Instruments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0C2239-B20E-4DE6-814B-AECCA40A8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e4c3ea6-cad5-4867-91d9-7216788d6e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DC465C-0AFA-4B02-8D00-CB14DF55DD98}">
  <ds:schemaRefs>
    <ds:schemaRef ds:uri="http://schemas.microsoft.com/office/2006/metadata/properties"/>
    <ds:schemaRef ds:uri="http://schemas.microsoft.com/office/infopath/2007/PartnerControls"/>
    <ds:schemaRef ds:uri="be4c3ea6-cad5-4867-91d9-7216788d6e80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D38D205-A273-4ABA-A83A-77DB3B1F88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646</Words>
  <Application>Microsoft Macintosh PowerPoint</Application>
  <PresentationFormat>On-screen Show (4:3)</PresentationFormat>
  <Paragraphs>111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Menlo</vt:lpstr>
      <vt:lpstr>Roboto</vt:lpstr>
      <vt:lpstr>Slack-Lato</vt:lpstr>
      <vt:lpstr>Wingdings</vt:lpstr>
      <vt:lpstr>Blank</vt:lpstr>
      <vt:lpstr>Geometry Updates</vt:lpstr>
      <vt:lpstr>Overarching Goal</vt:lpstr>
      <vt:lpstr>Goals</vt:lpstr>
      <vt:lpstr>Work in Progress </vt:lpstr>
      <vt:lpstr>2x2 GDML TODO</vt:lpstr>
      <vt:lpstr>New Shapes for gegede + Edep-Sim</vt:lpstr>
      <vt:lpstr>Rock Hall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to Do</vt:lpstr>
      <vt:lpstr>Going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SLAC Presentation Template - White</dc:title>
  <dc:creator/>
  <cp:lastModifiedBy/>
  <cp:revision>1</cp:revision>
  <cp:lastPrinted>2023-05-04T17:36:08Z</cp:lastPrinted>
  <dcterms:created xsi:type="dcterms:W3CDTF">2012-06-11T23:50:00Z</dcterms:created>
  <dcterms:modified xsi:type="dcterms:W3CDTF">2023-05-19T14:20:32Z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0x0101003309C022A5BACE4D8A86646BFE6F373A</vt:lpwstr>
  </property>
</Properties>
</file>