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Source Code Pro"/>
      <p:regular r:id="rId21"/>
      <p:bold r:id="rId22"/>
      <p:italic r:id="rId23"/>
      <p:boldItalic r:id="rId24"/>
    </p:embeddedFont>
    <p:embeddedFont>
      <p:font typeface="Merriweather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SourceCodePro-bold.fntdata"/><Relationship Id="rId21" Type="http://schemas.openxmlformats.org/officeDocument/2006/relationships/font" Target="fonts/SourceCodePro-regular.fntdata"/><Relationship Id="rId24" Type="http://schemas.openxmlformats.org/officeDocument/2006/relationships/font" Target="fonts/SourceCodePro-boldItalic.fntdata"/><Relationship Id="rId23" Type="http://schemas.openxmlformats.org/officeDocument/2006/relationships/font" Target="fonts/SourceCodePr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-bold.fntdata"/><Relationship Id="rId25" Type="http://schemas.openxmlformats.org/officeDocument/2006/relationships/font" Target="fonts/Merriweather-regular.fntdata"/><Relationship Id="rId28" Type="http://schemas.openxmlformats.org/officeDocument/2006/relationships/font" Target="fonts/Merriweather-boldItalic.fntdata"/><Relationship Id="rId27" Type="http://schemas.openxmlformats.org/officeDocument/2006/relationships/font" Target="fonts/Merriweather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554dfe6d54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554dfe6d54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546ca72cf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2546ca72cf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54f339ae43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54f339ae43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546ca72cf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546ca72cf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546ca72cf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2546ca72cf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2546ca72cf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2546ca72cf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554dfe6d54_0_8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554dfe6d54_0_8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46ca72c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46ca72c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546ca72cf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546ca72cf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554dfe6d5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554dfe6d5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554dfe6d54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554dfe6d5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54e79c81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54e79c81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54f339ae43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54f339ae43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54f339ae43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54f339ae43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Char char="●"/>
              <a:defRPr sz="18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"/>
              <a:buChar char="○"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"/>
              <a:buChar char="■"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"/>
              <a:buChar char="●"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"/>
              <a:buChar char="○"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"/>
              <a:buChar char="■"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"/>
              <a:buChar char="●"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"/>
              <a:buChar char="○"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"/>
              <a:buChar char="■"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132600" y="4703625"/>
            <a:ext cx="234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 </a:t>
            </a:r>
            <a:r>
              <a:rPr lang="en"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FERMILAB-SLIDES-23-113-V</a:t>
            </a:r>
            <a:endParaRPr sz="10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n60igHsvTDAPGcJxvxtHRk9WUCqmR8sTqO3R61eXAJc/edit?usp=sharing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hyperlink" Target="mailto:rachanayajur@uchicago.edu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hyperlink" Target="https://journals.aps.org/prd/abstract/10.1103/PhysRevD.94.082007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5.jpg"/><Relationship Id="rId6" Type="http://schemas.openxmlformats.org/officeDocument/2006/relationships/image" Target="../media/image3.png"/><Relationship Id="rId7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0.gif"/><Relationship Id="rId5" Type="http://schemas.openxmlformats.org/officeDocument/2006/relationships/hyperlink" Target="https://journals.aps.org/prd/abstract/10.1103/PhysRevD.106.092001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hyperlink" Target="https://journals.aps.org/prd/abstract/10.1103/PhysRevD.106.092001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hyperlink" Target="https://journals.aps.org/prd/abstract/10.1103/PhysRevD.106.092001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hyperlink" Target="https://journals.aps.org/prd/abstract/10.1103/PhysRevD.106.0920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159308" y="439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457200" rtl="0" algn="ctr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en" sz="3000"/>
              <a:t>Precision Ionization Calibrations of Silicon Skipper CCDs for Dark Matter Detection</a:t>
            </a:r>
            <a:endParaRPr sz="300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408725" y="2854775"/>
            <a:ext cx="85206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820">
                <a:solidFill>
                  <a:schemeClr val="dk1"/>
                </a:solidFill>
              </a:rPr>
              <a:t>New Perspectives 2023</a:t>
            </a:r>
            <a:endParaRPr sz="182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4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420"/>
              <a:t>Rachana Yajur, </a:t>
            </a:r>
            <a:endParaRPr sz="14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420"/>
              <a:t>for the DAMIC-M collaboration</a:t>
            </a:r>
            <a:endParaRPr sz="14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4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420" u="sng">
                <a:solidFill>
                  <a:schemeClr val="hlink"/>
                </a:solidFill>
                <a:hlinkClick r:id="rId3"/>
              </a:rPr>
              <a:t>June 27</a:t>
            </a:r>
            <a:endParaRPr sz="142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0000" y="3523500"/>
            <a:ext cx="1175900" cy="11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2622" y="2932550"/>
            <a:ext cx="1410650" cy="4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425" y="3201750"/>
            <a:ext cx="1894288" cy="11759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3809150" y="4009775"/>
            <a:ext cx="1785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7"/>
              </a:rPr>
              <a:t>rachanayajur@uchicago.edu</a:t>
            </a:r>
            <a:endParaRPr sz="8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"/>
          <p:cNvSpPr txBox="1"/>
          <p:nvPr>
            <p:ph type="title"/>
          </p:nvPr>
        </p:nvSpPr>
        <p:spPr>
          <a:xfrm>
            <a:off x="277750" y="407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Neutron scattering in silicon</a:t>
            </a:r>
            <a:endParaRPr/>
          </a:p>
        </p:txBody>
      </p:sp>
      <p:sp>
        <p:nvSpPr>
          <p:cNvPr id="290" name="Google Shape;29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1" name="Google Shape;291;p22"/>
          <p:cNvSpPr/>
          <p:nvPr/>
        </p:nvSpPr>
        <p:spPr>
          <a:xfrm rot="-6522893">
            <a:off x="1346181" y="1441904"/>
            <a:ext cx="5164883" cy="3336842"/>
          </a:xfrm>
          <a:prstGeom prst="parallelogram">
            <a:avLst>
              <a:gd fmla="val 34992" name="adj"/>
            </a:avLst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2" name="Google Shape;292;p22"/>
          <p:cNvGrpSpPr/>
          <p:nvPr/>
        </p:nvGrpSpPr>
        <p:grpSpPr>
          <a:xfrm>
            <a:off x="2401683" y="1704073"/>
            <a:ext cx="481512" cy="622538"/>
            <a:chOff x="2805058" y="2176142"/>
            <a:chExt cx="548731" cy="572554"/>
          </a:xfrm>
        </p:grpSpPr>
        <p:sp>
          <p:nvSpPr>
            <p:cNvPr id="293" name="Google Shape;293;p22"/>
            <p:cNvSpPr/>
            <p:nvPr/>
          </p:nvSpPr>
          <p:spPr>
            <a:xfrm>
              <a:off x="3004976" y="2459904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2"/>
            <p:cNvSpPr/>
            <p:nvPr/>
          </p:nvSpPr>
          <p:spPr>
            <a:xfrm>
              <a:off x="3164916" y="230517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2"/>
            <p:cNvSpPr/>
            <p:nvPr/>
          </p:nvSpPr>
          <p:spPr>
            <a:xfrm>
              <a:off x="2820101" y="22639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2"/>
            <p:cNvSpPr/>
            <p:nvPr/>
          </p:nvSpPr>
          <p:spPr>
            <a:xfrm>
              <a:off x="2900622" y="2333839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3006801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2"/>
            <p:cNvSpPr/>
            <p:nvPr/>
          </p:nvSpPr>
          <p:spPr>
            <a:xfrm>
              <a:off x="3114742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2"/>
            <p:cNvSpPr/>
            <p:nvPr/>
          </p:nvSpPr>
          <p:spPr>
            <a:xfrm>
              <a:off x="2945749" y="2608896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2"/>
            <p:cNvSpPr/>
            <p:nvPr/>
          </p:nvSpPr>
          <p:spPr>
            <a:xfrm>
              <a:off x="3195263" y="255025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2"/>
            <p:cNvSpPr/>
            <p:nvPr/>
          </p:nvSpPr>
          <p:spPr>
            <a:xfrm>
              <a:off x="3148373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2"/>
            <p:cNvSpPr/>
            <p:nvPr/>
          </p:nvSpPr>
          <p:spPr>
            <a:xfrm>
              <a:off x="2805058" y="250966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2"/>
            <p:cNvSpPr/>
            <p:nvPr/>
          </p:nvSpPr>
          <p:spPr>
            <a:xfrm>
              <a:off x="3030686" y="250310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2"/>
            <p:cNvSpPr/>
            <p:nvPr/>
          </p:nvSpPr>
          <p:spPr>
            <a:xfrm>
              <a:off x="3195283" y="23606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2"/>
            <p:cNvSpPr/>
            <p:nvPr/>
          </p:nvSpPr>
          <p:spPr>
            <a:xfrm>
              <a:off x="2943666" y="224066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2"/>
            <p:cNvSpPr/>
            <p:nvPr/>
          </p:nvSpPr>
          <p:spPr>
            <a:xfrm>
              <a:off x="2943666" y="236865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2"/>
            <p:cNvSpPr/>
            <p:nvPr/>
          </p:nvSpPr>
          <p:spPr>
            <a:xfrm>
              <a:off x="3084241" y="230460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2"/>
            <p:cNvSpPr/>
            <p:nvPr/>
          </p:nvSpPr>
          <p:spPr>
            <a:xfrm>
              <a:off x="3189672" y="2614216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2"/>
            <p:cNvSpPr/>
            <p:nvPr/>
          </p:nvSpPr>
          <p:spPr>
            <a:xfrm>
              <a:off x="2872923" y="257314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2"/>
            <p:cNvSpPr/>
            <p:nvPr/>
          </p:nvSpPr>
          <p:spPr>
            <a:xfrm>
              <a:off x="2894697" y="2361047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2"/>
            <p:cNvSpPr/>
            <p:nvPr/>
          </p:nvSpPr>
          <p:spPr>
            <a:xfrm>
              <a:off x="3065771" y="217614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2"/>
            <p:cNvSpPr/>
            <p:nvPr/>
          </p:nvSpPr>
          <p:spPr>
            <a:xfrm>
              <a:off x="2989351" y="252346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2"/>
            <p:cNvSpPr/>
            <p:nvPr/>
          </p:nvSpPr>
          <p:spPr>
            <a:xfrm>
              <a:off x="3213390" y="245940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2"/>
            <p:cNvSpPr/>
            <p:nvPr/>
          </p:nvSpPr>
          <p:spPr>
            <a:xfrm>
              <a:off x="3084241" y="243259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2"/>
            <p:cNvSpPr/>
            <p:nvPr/>
          </p:nvSpPr>
          <p:spPr>
            <a:xfrm>
              <a:off x="2871621" y="225521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2"/>
            <p:cNvSpPr/>
            <p:nvPr/>
          </p:nvSpPr>
          <p:spPr>
            <a:xfrm>
              <a:off x="3076407" y="261797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2"/>
            <p:cNvSpPr/>
            <p:nvPr/>
          </p:nvSpPr>
          <p:spPr>
            <a:xfrm>
              <a:off x="2900622" y="24737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2"/>
            <p:cNvSpPr/>
            <p:nvPr/>
          </p:nvSpPr>
          <p:spPr>
            <a:xfrm>
              <a:off x="3099389" y="2482488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2"/>
            <p:cNvSpPr/>
            <p:nvPr/>
          </p:nvSpPr>
          <p:spPr>
            <a:xfrm>
              <a:off x="3022724" y="2348437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2820101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1" name="Google Shape;321;p22"/>
          <p:cNvGrpSpPr/>
          <p:nvPr/>
        </p:nvGrpSpPr>
        <p:grpSpPr>
          <a:xfrm>
            <a:off x="3296453" y="1780273"/>
            <a:ext cx="523215" cy="622538"/>
            <a:chOff x="2805058" y="2176142"/>
            <a:chExt cx="548731" cy="572554"/>
          </a:xfrm>
        </p:grpSpPr>
        <p:sp>
          <p:nvSpPr>
            <p:cNvPr id="322" name="Google Shape;322;p22"/>
            <p:cNvSpPr/>
            <p:nvPr/>
          </p:nvSpPr>
          <p:spPr>
            <a:xfrm>
              <a:off x="3004976" y="2459904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3164916" y="230517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2820101" y="22639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2900622" y="2333839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3006801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3114742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2945749" y="2608896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3195263" y="255025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3148373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2805058" y="250966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3030686" y="250310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3195283" y="23606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2943666" y="224066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2943666" y="236865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3084241" y="230460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3189672" y="2614216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2872923" y="257314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2894697" y="2361047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3065771" y="217614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2989351" y="252346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3213390" y="245940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3084241" y="243259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2871621" y="225521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3076407" y="261797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2900622" y="24737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3099389" y="2482488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2"/>
            <p:cNvSpPr/>
            <p:nvPr/>
          </p:nvSpPr>
          <p:spPr>
            <a:xfrm>
              <a:off x="3022724" y="2348437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2"/>
            <p:cNvSpPr/>
            <p:nvPr/>
          </p:nvSpPr>
          <p:spPr>
            <a:xfrm>
              <a:off x="2820101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0" name="Google Shape;350;p22"/>
          <p:cNvGrpSpPr/>
          <p:nvPr/>
        </p:nvGrpSpPr>
        <p:grpSpPr>
          <a:xfrm>
            <a:off x="4267385" y="1780273"/>
            <a:ext cx="481512" cy="622538"/>
            <a:chOff x="2805058" y="2176142"/>
            <a:chExt cx="548731" cy="572554"/>
          </a:xfrm>
        </p:grpSpPr>
        <p:sp>
          <p:nvSpPr>
            <p:cNvPr id="351" name="Google Shape;351;p22"/>
            <p:cNvSpPr/>
            <p:nvPr/>
          </p:nvSpPr>
          <p:spPr>
            <a:xfrm>
              <a:off x="3004976" y="2459904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3164916" y="230517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2"/>
            <p:cNvSpPr/>
            <p:nvPr/>
          </p:nvSpPr>
          <p:spPr>
            <a:xfrm>
              <a:off x="2820101" y="22639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2"/>
            <p:cNvSpPr/>
            <p:nvPr/>
          </p:nvSpPr>
          <p:spPr>
            <a:xfrm>
              <a:off x="2900622" y="2333839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2"/>
            <p:cNvSpPr/>
            <p:nvPr/>
          </p:nvSpPr>
          <p:spPr>
            <a:xfrm>
              <a:off x="3006801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2"/>
            <p:cNvSpPr/>
            <p:nvPr/>
          </p:nvSpPr>
          <p:spPr>
            <a:xfrm>
              <a:off x="3114742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2"/>
            <p:cNvSpPr/>
            <p:nvPr/>
          </p:nvSpPr>
          <p:spPr>
            <a:xfrm>
              <a:off x="2945749" y="2608896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3195263" y="255025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3148373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2805058" y="250966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2"/>
            <p:cNvSpPr/>
            <p:nvPr/>
          </p:nvSpPr>
          <p:spPr>
            <a:xfrm>
              <a:off x="3030686" y="250310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3195283" y="23606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2943666" y="224066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2943666" y="236865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3084241" y="230460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3189672" y="2614216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2872923" y="257314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2894697" y="2361047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3065771" y="217614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2989351" y="252346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3213390" y="245940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3084241" y="243259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2871621" y="225521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3076407" y="261797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2900622" y="24737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3099389" y="2482488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3022724" y="2348437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2820101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9" name="Google Shape;379;p22"/>
          <p:cNvGrpSpPr/>
          <p:nvPr/>
        </p:nvGrpSpPr>
        <p:grpSpPr>
          <a:xfrm>
            <a:off x="2648978" y="2812299"/>
            <a:ext cx="451332" cy="622538"/>
            <a:chOff x="2805058" y="2176142"/>
            <a:chExt cx="548731" cy="572554"/>
          </a:xfrm>
        </p:grpSpPr>
        <p:sp>
          <p:nvSpPr>
            <p:cNvPr id="380" name="Google Shape;380;p22"/>
            <p:cNvSpPr/>
            <p:nvPr/>
          </p:nvSpPr>
          <p:spPr>
            <a:xfrm>
              <a:off x="3004976" y="2459904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3164916" y="230517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2820101" y="22639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2900622" y="2333839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3006801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3114742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2945749" y="2608896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3195263" y="255025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3148373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2805058" y="250966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3030686" y="250310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3195283" y="23606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2943666" y="224066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2943666" y="236865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3084241" y="230460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3189672" y="2614216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2"/>
            <p:cNvSpPr/>
            <p:nvPr/>
          </p:nvSpPr>
          <p:spPr>
            <a:xfrm>
              <a:off x="2872923" y="257314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2894697" y="2361047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3065771" y="217614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2989351" y="252346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3213390" y="245940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3084241" y="243259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2871621" y="225521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3076407" y="261797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2900622" y="24737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099389" y="2482488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3022724" y="2348437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2820101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8" name="Google Shape;408;p22"/>
          <p:cNvGrpSpPr/>
          <p:nvPr/>
        </p:nvGrpSpPr>
        <p:grpSpPr>
          <a:xfrm>
            <a:off x="3620058" y="2812299"/>
            <a:ext cx="451332" cy="622538"/>
            <a:chOff x="2805058" y="2176142"/>
            <a:chExt cx="548731" cy="572554"/>
          </a:xfrm>
        </p:grpSpPr>
        <p:sp>
          <p:nvSpPr>
            <p:cNvPr id="409" name="Google Shape;409;p22"/>
            <p:cNvSpPr/>
            <p:nvPr/>
          </p:nvSpPr>
          <p:spPr>
            <a:xfrm>
              <a:off x="3004976" y="2459904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3164916" y="230517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2820101" y="22639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2900622" y="2333839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3006801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3114742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2945749" y="2608896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3195263" y="255025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3148373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2"/>
            <p:cNvSpPr/>
            <p:nvPr/>
          </p:nvSpPr>
          <p:spPr>
            <a:xfrm>
              <a:off x="2805058" y="250966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3030686" y="250310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3195283" y="23606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2943666" y="224066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2943666" y="236865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2"/>
            <p:cNvSpPr/>
            <p:nvPr/>
          </p:nvSpPr>
          <p:spPr>
            <a:xfrm>
              <a:off x="3084241" y="230460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2"/>
            <p:cNvSpPr/>
            <p:nvPr/>
          </p:nvSpPr>
          <p:spPr>
            <a:xfrm>
              <a:off x="3189672" y="2614216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2872923" y="257314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2"/>
            <p:cNvSpPr/>
            <p:nvPr/>
          </p:nvSpPr>
          <p:spPr>
            <a:xfrm>
              <a:off x="2894697" y="2361047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3065771" y="217614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2989351" y="252346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2"/>
            <p:cNvSpPr/>
            <p:nvPr/>
          </p:nvSpPr>
          <p:spPr>
            <a:xfrm>
              <a:off x="3213390" y="245940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2"/>
            <p:cNvSpPr/>
            <p:nvPr/>
          </p:nvSpPr>
          <p:spPr>
            <a:xfrm>
              <a:off x="3084241" y="243259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2871621" y="225521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3076407" y="261797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2"/>
            <p:cNvSpPr/>
            <p:nvPr/>
          </p:nvSpPr>
          <p:spPr>
            <a:xfrm>
              <a:off x="2900622" y="24737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3099389" y="2482488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3022724" y="2348437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2"/>
            <p:cNvSpPr/>
            <p:nvPr/>
          </p:nvSpPr>
          <p:spPr>
            <a:xfrm>
              <a:off x="2820101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7" name="Google Shape;437;p22"/>
          <p:cNvGrpSpPr/>
          <p:nvPr/>
        </p:nvGrpSpPr>
        <p:grpSpPr>
          <a:xfrm>
            <a:off x="4590908" y="2812299"/>
            <a:ext cx="481512" cy="622538"/>
            <a:chOff x="2805058" y="2176142"/>
            <a:chExt cx="548731" cy="572554"/>
          </a:xfrm>
        </p:grpSpPr>
        <p:sp>
          <p:nvSpPr>
            <p:cNvPr id="438" name="Google Shape;438;p22"/>
            <p:cNvSpPr/>
            <p:nvPr/>
          </p:nvSpPr>
          <p:spPr>
            <a:xfrm>
              <a:off x="3004976" y="2459904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3164916" y="230517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2820101" y="22639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2900622" y="2333839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3006801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3114742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2945749" y="2608896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3195263" y="255025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3148373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2805058" y="250966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3030686" y="250310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3195283" y="23606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2943666" y="224066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2"/>
            <p:cNvSpPr/>
            <p:nvPr/>
          </p:nvSpPr>
          <p:spPr>
            <a:xfrm>
              <a:off x="2943666" y="236865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3084241" y="230460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3189672" y="2614216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2872923" y="257314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2894697" y="2361047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3065771" y="217614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2989351" y="252346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3213390" y="245940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2"/>
            <p:cNvSpPr/>
            <p:nvPr/>
          </p:nvSpPr>
          <p:spPr>
            <a:xfrm>
              <a:off x="3084241" y="243259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2871621" y="225521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3076407" y="261797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2900622" y="24737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3099389" y="2482488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3022724" y="2348437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2820101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6" name="Google Shape;466;p22"/>
          <p:cNvGrpSpPr/>
          <p:nvPr/>
        </p:nvGrpSpPr>
        <p:grpSpPr>
          <a:xfrm>
            <a:off x="3053558" y="3958999"/>
            <a:ext cx="481512" cy="622538"/>
            <a:chOff x="2805058" y="2176142"/>
            <a:chExt cx="548731" cy="572554"/>
          </a:xfrm>
        </p:grpSpPr>
        <p:sp>
          <p:nvSpPr>
            <p:cNvPr id="467" name="Google Shape;467;p22"/>
            <p:cNvSpPr/>
            <p:nvPr/>
          </p:nvSpPr>
          <p:spPr>
            <a:xfrm>
              <a:off x="3004976" y="2459904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2"/>
            <p:cNvSpPr/>
            <p:nvPr/>
          </p:nvSpPr>
          <p:spPr>
            <a:xfrm>
              <a:off x="3164916" y="230517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2"/>
            <p:cNvSpPr/>
            <p:nvPr/>
          </p:nvSpPr>
          <p:spPr>
            <a:xfrm>
              <a:off x="2820101" y="22639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2"/>
            <p:cNvSpPr/>
            <p:nvPr/>
          </p:nvSpPr>
          <p:spPr>
            <a:xfrm>
              <a:off x="2900622" y="2333839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2"/>
            <p:cNvSpPr/>
            <p:nvPr/>
          </p:nvSpPr>
          <p:spPr>
            <a:xfrm>
              <a:off x="3006801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2"/>
            <p:cNvSpPr/>
            <p:nvPr/>
          </p:nvSpPr>
          <p:spPr>
            <a:xfrm>
              <a:off x="3114742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2"/>
            <p:cNvSpPr/>
            <p:nvPr/>
          </p:nvSpPr>
          <p:spPr>
            <a:xfrm>
              <a:off x="2945749" y="2608896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2"/>
            <p:cNvSpPr/>
            <p:nvPr/>
          </p:nvSpPr>
          <p:spPr>
            <a:xfrm>
              <a:off x="3195263" y="255025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3148373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2"/>
            <p:cNvSpPr/>
            <p:nvPr/>
          </p:nvSpPr>
          <p:spPr>
            <a:xfrm>
              <a:off x="2805058" y="250966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3030686" y="250310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3195283" y="23606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2943666" y="224066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2943666" y="236865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3084241" y="230460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2"/>
            <p:cNvSpPr/>
            <p:nvPr/>
          </p:nvSpPr>
          <p:spPr>
            <a:xfrm>
              <a:off x="3189672" y="2614216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2"/>
            <p:cNvSpPr/>
            <p:nvPr/>
          </p:nvSpPr>
          <p:spPr>
            <a:xfrm>
              <a:off x="2872923" y="257314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2894697" y="2361047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3065771" y="217614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2989351" y="252346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3213390" y="245940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3084241" y="243259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2871621" y="225521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3076407" y="261797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2900622" y="24737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2"/>
            <p:cNvSpPr/>
            <p:nvPr/>
          </p:nvSpPr>
          <p:spPr>
            <a:xfrm>
              <a:off x="3099389" y="2482488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3022724" y="2348437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2820101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5" name="Google Shape;495;p22"/>
          <p:cNvGrpSpPr/>
          <p:nvPr/>
        </p:nvGrpSpPr>
        <p:grpSpPr>
          <a:xfrm>
            <a:off x="4024509" y="3958999"/>
            <a:ext cx="481512" cy="622538"/>
            <a:chOff x="2805058" y="2176142"/>
            <a:chExt cx="548731" cy="572554"/>
          </a:xfrm>
        </p:grpSpPr>
        <p:sp>
          <p:nvSpPr>
            <p:cNvPr id="496" name="Google Shape;496;p22"/>
            <p:cNvSpPr/>
            <p:nvPr/>
          </p:nvSpPr>
          <p:spPr>
            <a:xfrm>
              <a:off x="3004976" y="2459904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3164916" y="230517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2820101" y="22639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2900622" y="2333839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2"/>
            <p:cNvSpPr/>
            <p:nvPr/>
          </p:nvSpPr>
          <p:spPr>
            <a:xfrm>
              <a:off x="3006801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2"/>
            <p:cNvSpPr/>
            <p:nvPr/>
          </p:nvSpPr>
          <p:spPr>
            <a:xfrm>
              <a:off x="3114742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2945749" y="2608896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3195263" y="255025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3148373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2805058" y="250966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3030686" y="250310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3195283" y="23606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2943666" y="224066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2943666" y="236865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3084241" y="230460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3189672" y="2614216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2872923" y="257314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2894697" y="2361047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3065771" y="217614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2989351" y="252346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2"/>
            <p:cNvSpPr/>
            <p:nvPr/>
          </p:nvSpPr>
          <p:spPr>
            <a:xfrm>
              <a:off x="3213390" y="245940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2"/>
            <p:cNvSpPr/>
            <p:nvPr/>
          </p:nvSpPr>
          <p:spPr>
            <a:xfrm>
              <a:off x="3084241" y="243259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2871621" y="225521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2"/>
            <p:cNvSpPr/>
            <p:nvPr/>
          </p:nvSpPr>
          <p:spPr>
            <a:xfrm>
              <a:off x="3076407" y="261797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2900622" y="24737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3099389" y="2482488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3022724" y="2348437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2820101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4" name="Google Shape;524;p22"/>
          <p:cNvGrpSpPr/>
          <p:nvPr/>
        </p:nvGrpSpPr>
        <p:grpSpPr>
          <a:xfrm>
            <a:off x="4995481" y="3958999"/>
            <a:ext cx="481512" cy="622538"/>
            <a:chOff x="2805058" y="2176142"/>
            <a:chExt cx="548731" cy="572554"/>
          </a:xfrm>
        </p:grpSpPr>
        <p:sp>
          <p:nvSpPr>
            <p:cNvPr id="525" name="Google Shape;525;p22"/>
            <p:cNvSpPr/>
            <p:nvPr/>
          </p:nvSpPr>
          <p:spPr>
            <a:xfrm>
              <a:off x="3004976" y="2459904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3164916" y="230517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2820101" y="22639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2900622" y="2333839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3006801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3114742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2945749" y="2608896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3195263" y="255025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148373" y="22344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2805058" y="250966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3030686" y="2503105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3195283" y="2360630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2943666" y="224066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2943666" y="2368653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3084241" y="230460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3189672" y="2614216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2872923" y="257314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2894697" y="2361047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3065771" y="217614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2989351" y="2523461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3213390" y="2459409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3084241" y="243259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2871621" y="2255210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2"/>
            <p:cNvSpPr/>
            <p:nvPr/>
          </p:nvSpPr>
          <p:spPr>
            <a:xfrm>
              <a:off x="3076407" y="2617972"/>
              <a:ext cx="140400" cy="1278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2"/>
            <p:cNvSpPr/>
            <p:nvPr/>
          </p:nvSpPr>
          <p:spPr>
            <a:xfrm>
              <a:off x="2900622" y="2473783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2"/>
            <p:cNvSpPr/>
            <p:nvPr/>
          </p:nvSpPr>
          <p:spPr>
            <a:xfrm>
              <a:off x="3099389" y="2482488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2"/>
            <p:cNvSpPr/>
            <p:nvPr/>
          </p:nvSpPr>
          <p:spPr>
            <a:xfrm>
              <a:off x="3022724" y="2348437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2820101" y="2403874"/>
              <a:ext cx="141600" cy="1398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3" name="Google Shape;553;p22"/>
          <p:cNvSpPr/>
          <p:nvPr/>
        </p:nvSpPr>
        <p:spPr>
          <a:xfrm>
            <a:off x="277749" y="2703322"/>
            <a:ext cx="391800" cy="392700"/>
          </a:xfrm>
          <a:prstGeom prst="ellipse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54" name="Google Shape;554;p22"/>
          <p:cNvCxnSpPr>
            <a:stCxn id="553" idx="6"/>
            <a:endCxn id="406" idx="5"/>
          </p:cNvCxnSpPr>
          <p:nvPr/>
        </p:nvCxnSpPr>
        <p:spPr>
          <a:xfrm>
            <a:off x="669549" y="2899672"/>
            <a:ext cx="2257800" cy="2298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5" name="Google Shape;555;p22"/>
          <p:cNvCxnSpPr/>
          <p:nvPr/>
        </p:nvCxnSpPr>
        <p:spPr>
          <a:xfrm flipH="1" rot="10800000">
            <a:off x="2964074" y="2488639"/>
            <a:ext cx="410700" cy="471000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6" name="Google Shape;556;p22"/>
          <p:cNvCxnSpPr/>
          <p:nvPr/>
        </p:nvCxnSpPr>
        <p:spPr>
          <a:xfrm>
            <a:off x="4075944" y="3219941"/>
            <a:ext cx="481500" cy="229500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7" name="Google Shape;557;p22"/>
          <p:cNvCxnSpPr/>
          <p:nvPr/>
        </p:nvCxnSpPr>
        <p:spPr>
          <a:xfrm flipH="1" rot="10800000">
            <a:off x="4366651" y="3611872"/>
            <a:ext cx="410700" cy="471000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8" name="Google Shape;558;p22"/>
          <p:cNvCxnSpPr/>
          <p:nvPr/>
        </p:nvCxnSpPr>
        <p:spPr>
          <a:xfrm rot="10800000">
            <a:off x="4426185" y="2530991"/>
            <a:ext cx="403200" cy="392700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9" name="Google Shape;559;p22"/>
          <p:cNvCxnSpPr>
            <a:endCxn id="378" idx="1"/>
          </p:cNvCxnSpPr>
          <p:nvPr/>
        </p:nvCxnSpPr>
        <p:spPr>
          <a:xfrm flipH="1" rot="10800000">
            <a:off x="3775582" y="2050146"/>
            <a:ext cx="523200" cy="217800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0" name="Google Shape;560;p22"/>
          <p:cNvSpPr/>
          <p:nvPr/>
        </p:nvSpPr>
        <p:spPr>
          <a:xfrm>
            <a:off x="6639450" y="1105596"/>
            <a:ext cx="159300" cy="207300"/>
          </a:xfrm>
          <a:prstGeom prst="ellipse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22"/>
          <p:cNvSpPr/>
          <p:nvPr/>
        </p:nvSpPr>
        <p:spPr>
          <a:xfrm>
            <a:off x="7333607" y="1105596"/>
            <a:ext cx="159300" cy="207300"/>
          </a:xfrm>
          <a:prstGeom prst="ellipse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22"/>
          <p:cNvSpPr/>
          <p:nvPr/>
        </p:nvSpPr>
        <p:spPr>
          <a:xfrm>
            <a:off x="7946470" y="1601675"/>
            <a:ext cx="159300" cy="207300"/>
          </a:xfrm>
          <a:prstGeom prst="ellipse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22"/>
          <p:cNvSpPr/>
          <p:nvPr/>
        </p:nvSpPr>
        <p:spPr>
          <a:xfrm>
            <a:off x="8366353" y="1394421"/>
            <a:ext cx="159300" cy="207300"/>
          </a:xfrm>
          <a:prstGeom prst="ellipse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22"/>
          <p:cNvSpPr/>
          <p:nvPr/>
        </p:nvSpPr>
        <p:spPr>
          <a:xfrm>
            <a:off x="7045764" y="733050"/>
            <a:ext cx="159300" cy="207300"/>
          </a:xfrm>
          <a:prstGeom prst="ellipse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22"/>
          <p:cNvSpPr/>
          <p:nvPr/>
        </p:nvSpPr>
        <p:spPr>
          <a:xfrm>
            <a:off x="7875372" y="1105596"/>
            <a:ext cx="159300" cy="207300"/>
          </a:xfrm>
          <a:prstGeom prst="ellipse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6" name="Google Shape;566;p22"/>
          <p:cNvCxnSpPr/>
          <p:nvPr/>
        </p:nvCxnSpPr>
        <p:spPr>
          <a:xfrm flipH="1" rot="10800000">
            <a:off x="5375070" y="1245486"/>
            <a:ext cx="2407800" cy="22596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7" name="Google Shape;567;p22"/>
          <p:cNvSpPr txBox="1"/>
          <p:nvPr/>
        </p:nvSpPr>
        <p:spPr>
          <a:xfrm>
            <a:off x="323250" y="2675825"/>
            <a:ext cx="30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n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68" name="Google Shape;568;p22"/>
          <p:cNvSpPr/>
          <p:nvPr/>
        </p:nvSpPr>
        <p:spPr>
          <a:xfrm>
            <a:off x="7646772" y="800796"/>
            <a:ext cx="159300" cy="207300"/>
          </a:xfrm>
          <a:prstGeom prst="ellipse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22"/>
          <p:cNvSpPr txBox="1"/>
          <p:nvPr/>
        </p:nvSpPr>
        <p:spPr>
          <a:xfrm>
            <a:off x="8101500" y="644950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Merriweather"/>
                <a:ea typeface="Merriweather"/>
                <a:cs typeface="Merriweather"/>
                <a:sym typeface="Merriweather"/>
              </a:rPr>
              <a:t>e</a:t>
            </a:r>
            <a:r>
              <a:rPr baseline="30000" lang="en">
                <a:solidFill>
                  <a:srgbClr val="FFFF00"/>
                </a:solidFill>
                <a:latin typeface="Merriweather"/>
                <a:ea typeface="Merriweather"/>
                <a:cs typeface="Merriweather"/>
                <a:sym typeface="Merriweather"/>
              </a:rPr>
              <a:t>-</a:t>
            </a:r>
            <a:endParaRPr baseline="30000">
              <a:solidFill>
                <a:srgbClr val="FFFF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570" name="Google Shape;570;p22"/>
          <p:cNvCxnSpPr>
            <a:stCxn id="406" idx="5"/>
            <a:endCxn id="571" idx="2"/>
          </p:cNvCxnSpPr>
          <p:nvPr/>
        </p:nvCxnSpPr>
        <p:spPr>
          <a:xfrm>
            <a:off x="2927419" y="3129380"/>
            <a:ext cx="4132200" cy="8370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1" name="Google Shape;571;p22"/>
          <p:cNvSpPr/>
          <p:nvPr/>
        </p:nvSpPr>
        <p:spPr>
          <a:xfrm>
            <a:off x="7059549" y="3770122"/>
            <a:ext cx="391800" cy="392700"/>
          </a:xfrm>
          <a:prstGeom prst="ellipse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22"/>
          <p:cNvSpPr txBox="1"/>
          <p:nvPr/>
        </p:nvSpPr>
        <p:spPr>
          <a:xfrm>
            <a:off x="7103650" y="3792850"/>
            <a:ext cx="30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n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73" name="Google Shape;573;p22"/>
          <p:cNvSpPr txBox="1"/>
          <p:nvPr/>
        </p:nvSpPr>
        <p:spPr>
          <a:xfrm>
            <a:off x="1684375" y="1167825"/>
            <a:ext cx="222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Si lattice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Silicon nuclear recoil measurement </a:t>
            </a:r>
            <a:endParaRPr/>
          </a:p>
        </p:txBody>
      </p:sp>
      <p:sp>
        <p:nvSpPr>
          <p:cNvPr id="579" name="Google Shape;579;p23"/>
          <p:cNvSpPr txBox="1"/>
          <p:nvPr>
            <p:ph idx="1" type="body"/>
          </p:nvPr>
        </p:nvSpPr>
        <p:spPr>
          <a:xfrm>
            <a:off x="311700" y="1152475"/>
            <a:ext cx="542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Measurement of nuclear recoil in silicon produced by low energy neutrons (&lt;22.6 keV)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aseline="30000" lang="en"/>
              <a:t>124</a:t>
            </a:r>
            <a:r>
              <a:rPr lang="en"/>
              <a:t>Sb-</a:t>
            </a:r>
            <a:r>
              <a:rPr baseline="30000" lang="en"/>
              <a:t>9</a:t>
            </a:r>
            <a:r>
              <a:rPr lang="en"/>
              <a:t>Be photoneutron source was used to produce the necessary neutrons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Measurement with conventional CCDs found deviations from the lindhard model</a:t>
            </a:r>
            <a:endParaRPr/>
          </a:p>
        </p:txBody>
      </p:sp>
      <p:sp>
        <p:nvSpPr>
          <p:cNvPr id="580" name="Google Shape;58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1" name="Google Shape;58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4050" y="747900"/>
            <a:ext cx="284673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23"/>
          <p:cNvSpPr txBox="1"/>
          <p:nvPr/>
        </p:nvSpPr>
        <p:spPr>
          <a:xfrm>
            <a:off x="6620300" y="4629175"/>
            <a:ext cx="2095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Phys. Rev. D 94, 082007 (2016)</a:t>
            </a:r>
            <a:endParaRPr sz="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Nuclear recoil measurement setup</a:t>
            </a:r>
            <a:endParaRPr/>
          </a:p>
        </p:txBody>
      </p:sp>
      <p:sp>
        <p:nvSpPr>
          <p:cNvPr id="588" name="Google Shape;588;p24"/>
          <p:cNvSpPr txBox="1"/>
          <p:nvPr>
            <p:ph idx="1" type="body"/>
          </p:nvPr>
        </p:nvSpPr>
        <p:spPr>
          <a:xfrm>
            <a:off x="311700" y="1152475"/>
            <a:ext cx="3492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Similar setup to that of Compton measurement was used.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 lead castle was built to house the photoneutron source to </a:t>
            </a:r>
            <a:r>
              <a:rPr lang="en"/>
              <a:t>shield</a:t>
            </a:r>
            <a:r>
              <a:rPr lang="en"/>
              <a:t> the CCD from high energy gammas.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source setup was alternated between SbBe and SbAl to account for background due to gammas.</a:t>
            </a:r>
            <a:endParaRPr/>
          </a:p>
        </p:txBody>
      </p:sp>
      <p:sp>
        <p:nvSpPr>
          <p:cNvPr id="589" name="Google Shape;58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0" name="Google Shape;590;p24"/>
          <p:cNvPicPr preferRelativeResize="0"/>
          <p:nvPr/>
        </p:nvPicPr>
        <p:blipFill rotWithShape="1">
          <a:blip r:embed="rId3">
            <a:alphaModFix/>
          </a:blip>
          <a:srcRect b="15628" l="0" r="23739" t="29687"/>
          <a:stretch/>
        </p:blipFill>
        <p:spPr>
          <a:xfrm>
            <a:off x="4286820" y="1117600"/>
            <a:ext cx="2027543" cy="196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4"/>
          <p:cNvPicPr preferRelativeResize="0"/>
          <p:nvPr/>
        </p:nvPicPr>
        <p:blipFill rotWithShape="1">
          <a:blip r:embed="rId4">
            <a:alphaModFix/>
          </a:blip>
          <a:srcRect b="0" l="18230" r="15354" t="29052"/>
          <a:stretch/>
        </p:blipFill>
        <p:spPr>
          <a:xfrm>
            <a:off x="6433963" y="1145985"/>
            <a:ext cx="1807788" cy="260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8074" y="2702563"/>
            <a:ext cx="3954397" cy="1963912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 txBox="1"/>
          <p:nvPr/>
        </p:nvSpPr>
        <p:spPr>
          <a:xfrm>
            <a:off x="5018150" y="4090500"/>
            <a:ext cx="219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GEANT4 geometry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Preliminary results</a:t>
            </a:r>
            <a:endParaRPr/>
          </a:p>
        </p:txBody>
      </p:sp>
      <p:sp>
        <p:nvSpPr>
          <p:cNvPr id="599" name="Google Shape;59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0" name="Google Shape;60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1908" y="1114388"/>
            <a:ext cx="3513442" cy="2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47275"/>
            <a:ext cx="3513601" cy="231944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25"/>
          <p:cNvSpPr txBox="1"/>
          <p:nvPr/>
        </p:nvSpPr>
        <p:spPr>
          <a:xfrm>
            <a:off x="1148425" y="1848350"/>
            <a:ext cx="164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Preliminary</a:t>
            </a:r>
            <a:endParaRPr b="1" sz="16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3" name="Google Shape;603;p25"/>
          <p:cNvSpPr txBox="1"/>
          <p:nvPr/>
        </p:nvSpPr>
        <p:spPr>
          <a:xfrm>
            <a:off x="1811675" y="4296350"/>
            <a:ext cx="5004600" cy="400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Obtaining the quenching </a:t>
            </a: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factor</a:t>
            </a: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is work in progress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04" name="Google Shape;604;p25"/>
          <p:cNvSpPr txBox="1"/>
          <p:nvPr/>
        </p:nvSpPr>
        <p:spPr>
          <a:xfrm>
            <a:off x="459975" y="3596275"/>
            <a:ext cx="3309600" cy="615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Background subtracted nuclear recoil ionization spectrum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05" name="Google Shape;605;p25"/>
          <p:cNvSpPr txBox="1"/>
          <p:nvPr/>
        </p:nvSpPr>
        <p:spPr>
          <a:xfrm>
            <a:off x="4611825" y="3579800"/>
            <a:ext cx="3513600" cy="615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Flux of neutrons seen at the CCD as simulated by GEANT4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 </a:t>
            </a:r>
            <a:endParaRPr/>
          </a:p>
        </p:txBody>
      </p:sp>
      <p:sp>
        <p:nvSpPr>
          <p:cNvPr id="611" name="Google Shape;611;p26"/>
          <p:cNvSpPr txBox="1"/>
          <p:nvPr>
            <p:ph idx="1" type="body"/>
          </p:nvPr>
        </p:nvSpPr>
        <p:spPr>
          <a:xfrm>
            <a:off x="228075" y="1123600"/>
            <a:ext cx="8520600" cy="20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have measured Compton scattering down to 23 eV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Obtaining</a:t>
            </a:r>
            <a:r>
              <a:rPr lang="en"/>
              <a:t> the nuclear recoil quenching factor at energies &lt; 20 eV is in progress.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precision ionization measurements at low energies aid in calibrating the detector behaviour to backgrounds and improve limits in DM detections.</a:t>
            </a:r>
            <a:endParaRPr/>
          </a:p>
        </p:txBody>
      </p:sp>
      <p:sp>
        <p:nvSpPr>
          <p:cNvPr id="612" name="Google Shape;61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26"/>
          <p:cNvGrpSpPr/>
          <p:nvPr/>
        </p:nvGrpSpPr>
        <p:grpSpPr>
          <a:xfrm>
            <a:off x="3787310" y="3381186"/>
            <a:ext cx="939793" cy="866234"/>
            <a:chOff x="3348375" y="2911375"/>
            <a:chExt cx="1964450" cy="1857675"/>
          </a:xfrm>
        </p:grpSpPr>
        <p:sp>
          <p:nvSpPr>
            <p:cNvPr id="614" name="Google Shape;614;p26"/>
            <p:cNvSpPr/>
            <p:nvPr/>
          </p:nvSpPr>
          <p:spPr>
            <a:xfrm>
              <a:off x="3416850" y="2974750"/>
              <a:ext cx="1811100" cy="179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3681900" y="3266650"/>
              <a:ext cx="1281000" cy="1210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16" name="Google Shape;616;p26"/>
            <p:cNvGrpSpPr/>
            <p:nvPr/>
          </p:nvGrpSpPr>
          <p:grpSpPr>
            <a:xfrm>
              <a:off x="4013208" y="3566517"/>
              <a:ext cx="548702" cy="572698"/>
              <a:chOff x="3556000" y="2308713"/>
              <a:chExt cx="684850" cy="687512"/>
            </a:xfrm>
          </p:grpSpPr>
          <p:sp>
            <p:nvSpPr>
              <p:cNvPr id="617" name="Google Shape;617;p26"/>
              <p:cNvSpPr/>
              <p:nvPr/>
            </p:nvSpPr>
            <p:spPr>
              <a:xfrm>
                <a:off x="3805522" y="2649363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" name="Google Shape;618;p26"/>
              <p:cNvSpPr/>
              <p:nvPr/>
            </p:nvSpPr>
            <p:spPr>
              <a:xfrm>
                <a:off x="4005148" y="2463619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" name="Google Shape;619;p26"/>
              <p:cNvSpPr/>
              <p:nvPr/>
            </p:nvSpPr>
            <p:spPr>
              <a:xfrm>
                <a:off x="3574775" y="2414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26"/>
              <p:cNvSpPr/>
              <p:nvPr/>
            </p:nvSpPr>
            <p:spPr>
              <a:xfrm>
                <a:off x="3675275" y="24980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26"/>
              <p:cNvSpPr/>
              <p:nvPr/>
            </p:nvSpPr>
            <p:spPr>
              <a:xfrm>
                <a:off x="3807800" y="237875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26"/>
              <p:cNvSpPr/>
              <p:nvPr/>
            </p:nvSpPr>
            <p:spPr>
              <a:xfrm>
                <a:off x="3942525" y="2582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26"/>
              <p:cNvSpPr/>
              <p:nvPr/>
            </p:nvSpPr>
            <p:spPr>
              <a:xfrm>
                <a:off x="3731600" y="28282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26"/>
              <p:cNvSpPr/>
              <p:nvPr/>
            </p:nvSpPr>
            <p:spPr>
              <a:xfrm>
                <a:off x="4043025" y="27578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26"/>
              <p:cNvSpPr/>
              <p:nvPr/>
            </p:nvSpPr>
            <p:spPr>
              <a:xfrm>
                <a:off x="3984500" y="237875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26"/>
              <p:cNvSpPr/>
              <p:nvPr/>
            </p:nvSpPr>
            <p:spPr>
              <a:xfrm>
                <a:off x="3556000" y="2709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26"/>
              <p:cNvSpPr/>
              <p:nvPr/>
            </p:nvSpPr>
            <p:spPr>
              <a:xfrm>
                <a:off x="3837613" y="27012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26"/>
              <p:cNvSpPr/>
              <p:nvPr/>
            </p:nvSpPr>
            <p:spPr>
              <a:xfrm>
                <a:off x="4043050" y="2530188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26"/>
              <p:cNvSpPr/>
              <p:nvPr/>
            </p:nvSpPr>
            <p:spPr>
              <a:xfrm>
                <a:off x="3729000" y="2386168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26"/>
              <p:cNvSpPr/>
              <p:nvPr/>
            </p:nvSpPr>
            <p:spPr>
              <a:xfrm>
                <a:off x="3729000" y="2539819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26"/>
              <p:cNvSpPr/>
              <p:nvPr/>
            </p:nvSpPr>
            <p:spPr>
              <a:xfrm>
                <a:off x="3904456" y="2462925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" name="Google Shape;632;p26"/>
              <p:cNvSpPr/>
              <p:nvPr/>
            </p:nvSpPr>
            <p:spPr>
              <a:xfrm>
                <a:off x="4036047" y="2834612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3" name="Google Shape;633;p26"/>
              <p:cNvSpPr/>
              <p:nvPr/>
            </p:nvSpPr>
            <p:spPr>
              <a:xfrm>
                <a:off x="3640704" y="2785301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" name="Google Shape;634;p26"/>
              <p:cNvSpPr/>
              <p:nvPr/>
            </p:nvSpPr>
            <p:spPr>
              <a:xfrm>
                <a:off x="3667881" y="2530688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26"/>
              <p:cNvSpPr/>
              <p:nvPr/>
            </p:nvSpPr>
            <p:spPr>
              <a:xfrm>
                <a:off x="3881403" y="2308713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26"/>
              <p:cNvSpPr/>
              <p:nvPr/>
            </p:nvSpPr>
            <p:spPr>
              <a:xfrm>
                <a:off x="3786021" y="2725662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26"/>
              <p:cNvSpPr/>
              <p:nvPr/>
            </p:nvSpPr>
            <p:spPr>
              <a:xfrm>
                <a:off x="4065650" y="2648769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26"/>
              <p:cNvSpPr/>
              <p:nvPr/>
            </p:nvSpPr>
            <p:spPr>
              <a:xfrm>
                <a:off x="3904456" y="2616575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26"/>
              <p:cNvSpPr/>
              <p:nvPr/>
            </p:nvSpPr>
            <p:spPr>
              <a:xfrm>
                <a:off x="3639079" y="2403632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26"/>
              <p:cNvSpPr/>
              <p:nvPr/>
            </p:nvSpPr>
            <p:spPr>
              <a:xfrm>
                <a:off x="3894678" y="2839121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26"/>
              <p:cNvSpPr/>
              <p:nvPr/>
            </p:nvSpPr>
            <p:spPr>
              <a:xfrm>
                <a:off x="3675275" y="26660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26"/>
              <p:cNvSpPr/>
              <p:nvPr/>
            </p:nvSpPr>
            <p:spPr>
              <a:xfrm>
                <a:off x="3923363" y="267647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26"/>
              <p:cNvSpPr/>
              <p:nvPr/>
            </p:nvSpPr>
            <p:spPr>
              <a:xfrm>
                <a:off x="3827675" y="251555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26"/>
              <p:cNvSpPr/>
              <p:nvPr/>
            </p:nvSpPr>
            <p:spPr>
              <a:xfrm>
                <a:off x="3574775" y="2582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45" name="Google Shape;645;p26"/>
            <p:cNvSpPr/>
            <p:nvPr/>
          </p:nvSpPr>
          <p:spPr>
            <a:xfrm>
              <a:off x="4202050" y="31682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DCECD5"/>
                </a:gs>
                <a:gs pos="100000">
                  <a:srgbClr val="93BC8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6"/>
            <p:cNvSpPr/>
            <p:nvPr/>
          </p:nvSpPr>
          <p:spPr>
            <a:xfrm>
              <a:off x="4236900" y="43497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DCECD5"/>
                </a:gs>
                <a:gs pos="100000">
                  <a:srgbClr val="93BC8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6"/>
            <p:cNvSpPr/>
            <p:nvPr/>
          </p:nvSpPr>
          <p:spPr>
            <a:xfrm>
              <a:off x="3416850" y="33560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48375" y="4031300"/>
              <a:ext cx="171000" cy="187800"/>
            </a:xfrm>
            <a:prstGeom prst="ellipse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4827750" y="309917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5063450" y="33825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4987250" y="4289350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4684625" y="45375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5141825" y="39279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4561900" y="291137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5" name="Google Shape;655;p26"/>
          <p:cNvGrpSpPr/>
          <p:nvPr/>
        </p:nvGrpSpPr>
        <p:grpSpPr>
          <a:xfrm>
            <a:off x="4752135" y="3381186"/>
            <a:ext cx="939793" cy="866234"/>
            <a:chOff x="3348375" y="2911375"/>
            <a:chExt cx="1964450" cy="1857675"/>
          </a:xfrm>
        </p:grpSpPr>
        <p:sp>
          <p:nvSpPr>
            <p:cNvPr id="656" name="Google Shape;656;p26"/>
            <p:cNvSpPr/>
            <p:nvPr/>
          </p:nvSpPr>
          <p:spPr>
            <a:xfrm>
              <a:off x="3416850" y="2974750"/>
              <a:ext cx="1811100" cy="179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26"/>
            <p:cNvSpPr/>
            <p:nvPr/>
          </p:nvSpPr>
          <p:spPr>
            <a:xfrm>
              <a:off x="3681900" y="3266650"/>
              <a:ext cx="1281000" cy="1210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8" name="Google Shape;658;p26"/>
            <p:cNvGrpSpPr/>
            <p:nvPr/>
          </p:nvGrpSpPr>
          <p:grpSpPr>
            <a:xfrm>
              <a:off x="4013208" y="3566517"/>
              <a:ext cx="548702" cy="572698"/>
              <a:chOff x="3556000" y="2308713"/>
              <a:chExt cx="684850" cy="687512"/>
            </a:xfrm>
          </p:grpSpPr>
          <p:sp>
            <p:nvSpPr>
              <p:cNvPr id="659" name="Google Shape;659;p26"/>
              <p:cNvSpPr/>
              <p:nvPr/>
            </p:nvSpPr>
            <p:spPr>
              <a:xfrm>
                <a:off x="3805522" y="2649363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26"/>
              <p:cNvSpPr/>
              <p:nvPr/>
            </p:nvSpPr>
            <p:spPr>
              <a:xfrm>
                <a:off x="4005148" y="2463619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1" name="Google Shape;661;p26"/>
              <p:cNvSpPr/>
              <p:nvPr/>
            </p:nvSpPr>
            <p:spPr>
              <a:xfrm>
                <a:off x="3574775" y="2414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26"/>
              <p:cNvSpPr/>
              <p:nvPr/>
            </p:nvSpPr>
            <p:spPr>
              <a:xfrm>
                <a:off x="3675275" y="24980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26"/>
              <p:cNvSpPr/>
              <p:nvPr/>
            </p:nvSpPr>
            <p:spPr>
              <a:xfrm>
                <a:off x="3807800" y="237875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4" name="Google Shape;664;p26"/>
              <p:cNvSpPr/>
              <p:nvPr/>
            </p:nvSpPr>
            <p:spPr>
              <a:xfrm>
                <a:off x="3942525" y="2582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5" name="Google Shape;665;p26"/>
              <p:cNvSpPr/>
              <p:nvPr/>
            </p:nvSpPr>
            <p:spPr>
              <a:xfrm>
                <a:off x="3731600" y="28282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26"/>
              <p:cNvSpPr/>
              <p:nvPr/>
            </p:nvSpPr>
            <p:spPr>
              <a:xfrm>
                <a:off x="4043025" y="27578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p26"/>
              <p:cNvSpPr/>
              <p:nvPr/>
            </p:nvSpPr>
            <p:spPr>
              <a:xfrm>
                <a:off x="3984500" y="237875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8" name="Google Shape;668;p26"/>
              <p:cNvSpPr/>
              <p:nvPr/>
            </p:nvSpPr>
            <p:spPr>
              <a:xfrm>
                <a:off x="3556000" y="2709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9" name="Google Shape;669;p26"/>
              <p:cNvSpPr/>
              <p:nvPr/>
            </p:nvSpPr>
            <p:spPr>
              <a:xfrm>
                <a:off x="3837613" y="27012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0" name="Google Shape;670;p26"/>
              <p:cNvSpPr/>
              <p:nvPr/>
            </p:nvSpPr>
            <p:spPr>
              <a:xfrm>
                <a:off x="4043050" y="2530188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26"/>
              <p:cNvSpPr/>
              <p:nvPr/>
            </p:nvSpPr>
            <p:spPr>
              <a:xfrm>
                <a:off x="3729000" y="2386168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26"/>
              <p:cNvSpPr/>
              <p:nvPr/>
            </p:nvSpPr>
            <p:spPr>
              <a:xfrm>
                <a:off x="3729000" y="2539819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26"/>
              <p:cNvSpPr/>
              <p:nvPr/>
            </p:nvSpPr>
            <p:spPr>
              <a:xfrm>
                <a:off x="3904456" y="2462925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>
                <a:off x="4036047" y="2834612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>
                <a:off x="3640704" y="2785301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6" name="Google Shape;676;p26"/>
              <p:cNvSpPr/>
              <p:nvPr/>
            </p:nvSpPr>
            <p:spPr>
              <a:xfrm>
                <a:off x="3667881" y="2530688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7" name="Google Shape;677;p26"/>
              <p:cNvSpPr/>
              <p:nvPr/>
            </p:nvSpPr>
            <p:spPr>
              <a:xfrm>
                <a:off x="3881403" y="2308713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>
                <a:off x="3786021" y="2725662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>
                <a:off x="4065650" y="2648769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>
                <a:off x="3904456" y="2616575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>
                <a:off x="3639079" y="2403632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2" name="Google Shape;682;p26"/>
              <p:cNvSpPr/>
              <p:nvPr/>
            </p:nvSpPr>
            <p:spPr>
              <a:xfrm>
                <a:off x="3894678" y="2839121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3" name="Google Shape;683;p26"/>
              <p:cNvSpPr/>
              <p:nvPr/>
            </p:nvSpPr>
            <p:spPr>
              <a:xfrm>
                <a:off x="3675275" y="26660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>
                <a:off x="3923363" y="267647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>
                <a:off x="3827675" y="251555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>
                <a:off x="3574775" y="2582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87" name="Google Shape;687;p26"/>
            <p:cNvSpPr/>
            <p:nvPr/>
          </p:nvSpPr>
          <p:spPr>
            <a:xfrm>
              <a:off x="4202050" y="31682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DCECD5"/>
                </a:gs>
                <a:gs pos="100000">
                  <a:srgbClr val="93BC8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26"/>
            <p:cNvSpPr/>
            <p:nvPr/>
          </p:nvSpPr>
          <p:spPr>
            <a:xfrm>
              <a:off x="4236900" y="43497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DCECD5"/>
                </a:gs>
                <a:gs pos="100000">
                  <a:srgbClr val="93BC8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26"/>
            <p:cNvSpPr/>
            <p:nvPr/>
          </p:nvSpPr>
          <p:spPr>
            <a:xfrm>
              <a:off x="3416850" y="33560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26"/>
            <p:cNvSpPr/>
            <p:nvPr/>
          </p:nvSpPr>
          <p:spPr>
            <a:xfrm>
              <a:off x="3348375" y="4031300"/>
              <a:ext cx="171000" cy="187800"/>
            </a:xfrm>
            <a:prstGeom prst="ellipse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4827750" y="309917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5063450" y="33825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26"/>
            <p:cNvSpPr/>
            <p:nvPr/>
          </p:nvSpPr>
          <p:spPr>
            <a:xfrm>
              <a:off x="4987250" y="4289350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26"/>
            <p:cNvSpPr/>
            <p:nvPr/>
          </p:nvSpPr>
          <p:spPr>
            <a:xfrm>
              <a:off x="4684625" y="45375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26"/>
            <p:cNvSpPr/>
            <p:nvPr/>
          </p:nvSpPr>
          <p:spPr>
            <a:xfrm>
              <a:off x="5141825" y="39279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4561900" y="291137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7" name="Google Shape;697;p26"/>
          <p:cNvGrpSpPr/>
          <p:nvPr/>
        </p:nvGrpSpPr>
        <p:grpSpPr>
          <a:xfrm>
            <a:off x="5758810" y="3381186"/>
            <a:ext cx="939793" cy="866234"/>
            <a:chOff x="3348375" y="2911375"/>
            <a:chExt cx="1964450" cy="1857675"/>
          </a:xfrm>
        </p:grpSpPr>
        <p:sp>
          <p:nvSpPr>
            <p:cNvPr id="698" name="Google Shape;698;p26"/>
            <p:cNvSpPr/>
            <p:nvPr/>
          </p:nvSpPr>
          <p:spPr>
            <a:xfrm>
              <a:off x="3416850" y="2974750"/>
              <a:ext cx="1811100" cy="179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26"/>
            <p:cNvSpPr/>
            <p:nvPr/>
          </p:nvSpPr>
          <p:spPr>
            <a:xfrm>
              <a:off x="3681900" y="3266650"/>
              <a:ext cx="1281000" cy="1210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00" name="Google Shape;700;p26"/>
            <p:cNvGrpSpPr/>
            <p:nvPr/>
          </p:nvGrpSpPr>
          <p:grpSpPr>
            <a:xfrm>
              <a:off x="4013208" y="3566517"/>
              <a:ext cx="548702" cy="572698"/>
              <a:chOff x="3556000" y="2308713"/>
              <a:chExt cx="684850" cy="687512"/>
            </a:xfrm>
          </p:grpSpPr>
          <p:sp>
            <p:nvSpPr>
              <p:cNvPr id="701" name="Google Shape;701;p26"/>
              <p:cNvSpPr/>
              <p:nvPr/>
            </p:nvSpPr>
            <p:spPr>
              <a:xfrm>
                <a:off x="3805522" y="2649363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2" name="Google Shape;702;p26"/>
              <p:cNvSpPr/>
              <p:nvPr/>
            </p:nvSpPr>
            <p:spPr>
              <a:xfrm>
                <a:off x="4005148" y="2463619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" name="Google Shape;703;p26"/>
              <p:cNvSpPr/>
              <p:nvPr/>
            </p:nvSpPr>
            <p:spPr>
              <a:xfrm>
                <a:off x="3574775" y="2414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4" name="Google Shape;704;p26"/>
              <p:cNvSpPr/>
              <p:nvPr/>
            </p:nvSpPr>
            <p:spPr>
              <a:xfrm>
                <a:off x="3675275" y="24980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26"/>
              <p:cNvSpPr/>
              <p:nvPr/>
            </p:nvSpPr>
            <p:spPr>
              <a:xfrm>
                <a:off x="3807800" y="237875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26"/>
              <p:cNvSpPr/>
              <p:nvPr/>
            </p:nvSpPr>
            <p:spPr>
              <a:xfrm>
                <a:off x="3942525" y="2582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7" name="Google Shape;707;p26"/>
              <p:cNvSpPr/>
              <p:nvPr/>
            </p:nvSpPr>
            <p:spPr>
              <a:xfrm>
                <a:off x="3731600" y="28282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26"/>
              <p:cNvSpPr/>
              <p:nvPr/>
            </p:nvSpPr>
            <p:spPr>
              <a:xfrm>
                <a:off x="4043025" y="27578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9" name="Google Shape;709;p26"/>
              <p:cNvSpPr/>
              <p:nvPr/>
            </p:nvSpPr>
            <p:spPr>
              <a:xfrm>
                <a:off x="3984500" y="237875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0" name="Google Shape;710;p26"/>
              <p:cNvSpPr/>
              <p:nvPr/>
            </p:nvSpPr>
            <p:spPr>
              <a:xfrm>
                <a:off x="3556000" y="2709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1" name="Google Shape;711;p26"/>
              <p:cNvSpPr/>
              <p:nvPr/>
            </p:nvSpPr>
            <p:spPr>
              <a:xfrm>
                <a:off x="3837613" y="27012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2" name="Google Shape;712;p26"/>
              <p:cNvSpPr/>
              <p:nvPr/>
            </p:nvSpPr>
            <p:spPr>
              <a:xfrm>
                <a:off x="4043050" y="2530188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3" name="Google Shape;713;p26"/>
              <p:cNvSpPr/>
              <p:nvPr/>
            </p:nvSpPr>
            <p:spPr>
              <a:xfrm>
                <a:off x="3729000" y="2386168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4" name="Google Shape;714;p26"/>
              <p:cNvSpPr/>
              <p:nvPr/>
            </p:nvSpPr>
            <p:spPr>
              <a:xfrm>
                <a:off x="3729000" y="2539819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5" name="Google Shape;715;p26"/>
              <p:cNvSpPr/>
              <p:nvPr/>
            </p:nvSpPr>
            <p:spPr>
              <a:xfrm>
                <a:off x="3904456" y="2462925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6" name="Google Shape;716;p26"/>
              <p:cNvSpPr/>
              <p:nvPr/>
            </p:nvSpPr>
            <p:spPr>
              <a:xfrm>
                <a:off x="4036047" y="2834612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7" name="Google Shape;717;p26"/>
              <p:cNvSpPr/>
              <p:nvPr/>
            </p:nvSpPr>
            <p:spPr>
              <a:xfrm>
                <a:off x="3640704" y="2785301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8" name="Google Shape;718;p26"/>
              <p:cNvSpPr/>
              <p:nvPr/>
            </p:nvSpPr>
            <p:spPr>
              <a:xfrm>
                <a:off x="3667881" y="2530688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9" name="Google Shape;719;p26"/>
              <p:cNvSpPr/>
              <p:nvPr/>
            </p:nvSpPr>
            <p:spPr>
              <a:xfrm>
                <a:off x="3881403" y="2308713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0" name="Google Shape;720;p26"/>
              <p:cNvSpPr/>
              <p:nvPr/>
            </p:nvSpPr>
            <p:spPr>
              <a:xfrm>
                <a:off x="3786021" y="2725662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1" name="Google Shape;721;p26"/>
              <p:cNvSpPr/>
              <p:nvPr/>
            </p:nvSpPr>
            <p:spPr>
              <a:xfrm>
                <a:off x="4065650" y="2648769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2" name="Google Shape;722;p26"/>
              <p:cNvSpPr/>
              <p:nvPr/>
            </p:nvSpPr>
            <p:spPr>
              <a:xfrm>
                <a:off x="3904456" y="2616575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3" name="Google Shape;723;p26"/>
              <p:cNvSpPr/>
              <p:nvPr/>
            </p:nvSpPr>
            <p:spPr>
              <a:xfrm>
                <a:off x="3639079" y="2403632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4" name="Google Shape;724;p26"/>
              <p:cNvSpPr/>
              <p:nvPr/>
            </p:nvSpPr>
            <p:spPr>
              <a:xfrm>
                <a:off x="3894678" y="2839121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5" name="Google Shape;725;p26"/>
              <p:cNvSpPr/>
              <p:nvPr/>
            </p:nvSpPr>
            <p:spPr>
              <a:xfrm>
                <a:off x="3675275" y="26660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6" name="Google Shape;726;p26"/>
              <p:cNvSpPr/>
              <p:nvPr/>
            </p:nvSpPr>
            <p:spPr>
              <a:xfrm>
                <a:off x="3923363" y="267647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7" name="Google Shape;727;p26"/>
              <p:cNvSpPr/>
              <p:nvPr/>
            </p:nvSpPr>
            <p:spPr>
              <a:xfrm>
                <a:off x="3827675" y="251555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8" name="Google Shape;728;p26"/>
              <p:cNvSpPr/>
              <p:nvPr/>
            </p:nvSpPr>
            <p:spPr>
              <a:xfrm>
                <a:off x="3574775" y="2582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29" name="Google Shape;729;p26"/>
            <p:cNvSpPr/>
            <p:nvPr/>
          </p:nvSpPr>
          <p:spPr>
            <a:xfrm>
              <a:off x="4202050" y="31682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DCECD5"/>
                </a:gs>
                <a:gs pos="100000">
                  <a:srgbClr val="93BC8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26"/>
            <p:cNvSpPr/>
            <p:nvPr/>
          </p:nvSpPr>
          <p:spPr>
            <a:xfrm>
              <a:off x="4236900" y="43497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DCECD5"/>
                </a:gs>
                <a:gs pos="100000">
                  <a:srgbClr val="93BC8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26"/>
            <p:cNvSpPr/>
            <p:nvPr/>
          </p:nvSpPr>
          <p:spPr>
            <a:xfrm>
              <a:off x="3416850" y="33560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26"/>
            <p:cNvSpPr/>
            <p:nvPr/>
          </p:nvSpPr>
          <p:spPr>
            <a:xfrm>
              <a:off x="3348375" y="4031300"/>
              <a:ext cx="171000" cy="187800"/>
            </a:xfrm>
            <a:prstGeom prst="ellipse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26"/>
            <p:cNvSpPr/>
            <p:nvPr/>
          </p:nvSpPr>
          <p:spPr>
            <a:xfrm>
              <a:off x="4827750" y="309917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26"/>
            <p:cNvSpPr/>
            <p:nvPr/>
          </p:nvSpPr>
          <p:spPr>
            <a:xfrm>
              <a:off x="5063450" y="33825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26"/>
            <p:cNvSpPr/>
            <p:nvPr/>
          </p:nvSpPr>
          <p:spPr>
            <a:xfrm>
              <a:off x="4987250" y="4289350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26"/>
            <p:cNvSpPr/>
            <p:nvPr/>
          </p:nvSpPr>
          <p:spPr>
            <a:xfrm>
              <a:off x="4684625" y="45375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26"/>
            <p:cNvSpPr/>
            <p:nvPr/>
          </p:nvSpPr>
          <p:spPr>
            <a:xfrm>
              <a:off x="5141825" y="39279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26"/>
            <p:cNvSpPr/>
            <p:nvPr/>
          </p:nvSpPr>
          <p:spPr>
            <a:xfrm>
              <a:off x="4561900" y="291137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9" name="Google Shape;739;p26"/>
          <p:cNvGrpSpPr/>
          <p:nvPr/>
        </p:nvGrpSpPr>
        <p:grpSpPr>
          <a:xfrm>
            <a:off x="2762985" y="3381186"/>
            <a:ext cx="939793" cy="866234"/>
            <a:chOff x="3348375" y="2911375"/>
            <a:chExt cx="1964450" cy="1857675"/>
          </a:xfrm>
        </p:grpSpPr>
        <p:sp>
          <p:nvSpPr>
            <p:cNvPr id="740" name="Google Shape;740;p26"/>
            <p:cNvSpPr/>
            <p:nvPr/>
          </p:nvSpPr>
          <p:spPr>
            <a:xfrm>
              <a:off x="3416850" y="2974750"/>
              <a:ext cx="1811100" cy="179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26"/>
            <p:cNvSpPr/>
            <p:nvPr/>
          </p:nvSpPr>
          <p:spPr>
            <a:xfrm>
              <a:off x="3681900" y="3266650"/>
              <a:ext cx="1281000" cy="1210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42" name="Google Shape;742;p26"/>
            <p:cNvGrpSpPr/>
            <p:nvPr/>
          </p:nvGrpSpPr>
          <p:grpSpPr>
            <a:xfrm>
              <a:off x="4013208" y="3566517"/>
              <a:ext cx="548702" cy="572698"/>
              <a:chOff x="3556000" y="2308713"/>
              <a:chExt cx="684850" cy="687512"/>
            </a:xfrm>
          </p:grpSpPr>
          <p:sp>
            <p:nvSpPr>
              <p:cNvPr id="743" name="Google Shape;743;p26"/>
              <p:cNvSpPr/>
              <p:nvPr/>
            </p:nvSpPr>
            <p:spPr>
              <a:xfrm>
                <a:off x="3805522" y="2649363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4" name="Google Shape;744;p26"/>
              <p:cNvSpPr/>
              <p:nvPr/>
            </p:nvSpPr>
            <p:spPr>
              <a:xfrm>
                <a:off x="4005148" y="2463619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5" name="Google Shape;745;p26"/>
              <p:cNvSpPr/>
              <p:nvPr/>
            </p:nvSpPr>
            <p:spPr>
              <a:xfrm>
                <a:off x="3574775" y="2414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6" name="Google Shape;746;p26"/>
              <p:cNvSpPr/>
              <p:nvPr/>
            </p:nvSpPr>
            <p:spPr>
              <a:xfrm>
                <a:off x="3675275" y="24980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7" name="Google Shape;747;p26"/>
              <p:cNvSpPr/>
              <p:nvPr/>
            </p:nvSpPr>
            <p:spPr>
              <a:xfrm>
                <a:off x="3807800" y="237875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8" name="Google Shape;748;p26"/>
              <p:cNvSpPr/>
              <p:nvPr/>
            </p:nvSpPr>
            <p:spPr>
              <a:xfrm>
                <a:off x="3942525" y="2582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9" name="Google Shape;749;p26"/>
              <p:cNvSpPr/>
              <p:nvPr/>
            </p:nvSpPr>
            <p:spPr>
              <a:xfrm>
                <a:off x="3731600" y="28282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0" name="Google Shape;750;p26"/>
              <p:cNvSpPr/>
              <p:nvPr/>
            </p:nvSpPr>
            <p:spPr>
              <a:xfrm>
                <a:off x="4043025" y="27578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1" name="Google Shape;751;p26"/>
              <p:cNvSpPr/>
              <p:nvPr/>
            </p:nvSpPr>
            <p:spPr>
              <a:xfrm>
                <a:off x="3984500" y="237875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2" name="Google Shape;752;p26"/>
              <p:cNvSpPr/>
              <p:nvPr/>
            </p:nvSpPr>
            <p:spPr>
              <a:xfrm>
                <a:off x="3556000" y="2709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3" name="Google Shape;753;p26"/>
              <p:cNvSpPr/>
              <p:nvPr/>
            </p:nvSpPr>
            <p:spPr>
              <a:xfrm>
                <a:off x="3837613" y="27012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4" name="Google Shape;754;p26"/>
              <p:cNvSpPr/>
              <p:nvPr/>
            </p:nvSpPr>
            <p:spPr>
              <a:xfrm>
                <a:off x="4043050" y="2530188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5" name="Google Shape;755;p26"/>
              <p:cNvSpPr/>
              <p:nvPr/>
            </p:nvSpPr>
            <p:spPr>
              <a:xfrm>
                <a:off x="3729000" y="2386168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6" name="Google Shape;756;p26"/>
              <p:cNvSpPr/>
              <p:nvPr/>
            </p:nvSpPr>
            <p:spPr>
              <a:xfrm>
                <a:off x="3729000" y="2539819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7" name="Google Shape;757;p26"/>
              <p:cNvSpPr/>
              <p:nvPr/>
            </p:nvSpPr>
            <p:spPr>
              <a:xfrm>
                <a:off x="3904456" y="2462925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8" name="Google Shape;758;p26"/>
              <p:cNvSpPr/>
              <p:nvPr/>
            </p:nvSpPr>
            <p:spPr>
              <a:xfrm>
                <a:off x="4036047" y="2834612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9" name="Google Shape;759;p26"/>
              <p:cNvSpPr/>
              <p:nvPr/>
            </p:nvSpPr>
            <p:spPr>
              <a:xfrm>
                <a:off x="3640704" y="2785301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0" name="Google Shape;760;p26"/>
              <p:cNvSpPr/>
              <p:nvPr/>
            </p:nvSpPr>
            <p:spPr>
              <a:xfrm>
                <a:off x="3667881" y="2530688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1" name="Google Shape;761;p26"/>
              <p:cNvSpPr/>
              <p:nvPr/>
            </p:nvSpPr>
            <p:spPr>
              <a:xfrm>
                <a:off x="3881403" y="2308713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2" name="Google Shape;762;p26"/>
              <p:cNvSpPr/>
              <p:nvPr/>
            </p:nvSpPr>
            <p:spPr>
              <a:xfrm>
                <a:off x="3786021" y="2725662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3" name="Google Shape;763;p26"/>
              <p:cNvSpPr/>
              <p:nvPr/>
            </p:nvSpPr>
            <p:spPr>
              <a:xfrm>
                <a:off x="4065650" y="2648769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4" name="Google Shape;764;p26"/>
              <p:cNvSpPr/>
              <p:nvPr/>
            </p:nvSpPr>
            <p:spPr>
              <a:xfrm>
                <a:off x="3904456" y="2616575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5" name="Google Shape;765;p26"/>
              <p:cNvSpPr/>
              <p:nvPr/>
            </p:nvSpPr>
            <p:spPr>
              <a:xfrm>
                <a:off x="3639079" y="2403632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6" name="Google Shape;766;p26"/>
              <p:cNvSpPr/>
              <p:nvPr/>
            </p:nvSpPr>
            <p:spPr>
              <a:xfrm>
                <a:off x="3894678" y="2839121"/>
                <a:ext cx="175200" cy="153600"/>
              </a:xfrm>
              <a:prstGeom prst="ellipse">
                <a:avLst/>
              </a:prstGeom>
              <a:gradFill>
                <a:gsLst>
                  <a:gs pos="0">
                    <a:srgbClr val="DFE9FB"/>
                  </a:gs>
                  <a:gs pos="100000">
                    <a:srgbClr val="6E9BE7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7" name="Google Shape;767;p26"/>
              <p:cNvSpPr/>
              <p:nvPr/>
            </p:nvSpPr>
            <p:spPr>
              <a:xfrm>
                <a:off x="3675275" y="266602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8" name="Google Shape;768;p26"/>
              <p:cNvSpPr/>
              <p:nvPr/>
            </p:nvSpPr>
            <p:spPr>
              <a:xfrm>
                <a:off x="3923363" y="2676475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9" name="Google Shape;769;p26"/>
              <p:cNvSpPr/>
              <p:nvPr/>
            </p:nvSpPr>
            <p:spPr>
              <a:xfrm>
                <a:off x="3827675" y="251555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0" name="Google Shape;770;p26"/>
              <p:cNvSpPr/>
              <p:nvPr/>
            </p:nvSpPr>
            <p:spPr>
              <a:xfrm>
                <a:off x="3574775" y="2582100"/>
                <a:ext cx="176700" cy="168000"/>
              </a:xfrm>
              <a:prstGeom prst="ellipse">
                <a:avLst/>
              </a:prstGeom>
              <a:gradFill>
                <a:gsLst>
                  <a:gs pos="0">
                    <a:srgbClr val="F5D0D0"/>
                  </a:gs>
                  <a:gs pos="100000">
                    <a:srgbClr val="D96868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71" name="Google Shape;771;p26"/>
            <p:cNvSpPr/>
            <p:nvPr/>
          </p:nvSpPr>
          <p:spPr>
            <a:xfrm>
              <a:off x="4202050" y="31682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DCECD5"/>
                </a:gs>
                <a:gs pos="100000">
                  <a:srgbClr val="93BC8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26"/>
            <p:cNvSpPr/>
            <p:nvPr/>
          </p:nvSpPr>
          <p:spPr>
            <a:xfrm>
              <a:off x="4236900" y="43497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DCECD5"/>
                </a:gs>
                <a:gs pos="100000">
                  <a:srgbClr val="93BC8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26"/>
            <p:cNvSpPr/>
            <p:nvPr/>
          </p:nvSpPr>
          <p:spPr>
            <a:xfrm>
              <a:off x="3416850" y="33560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26"/>
            <p:cNvSpPr/>
            <p:nvPr/>
          </p:nvSpPr>
          <p:spPr>
            <a:xfrm>
              <a:off x="3348375" y="4031300"/>
              <a:ext cx="171000" cy="187800"/>
            </a:xfrm>
            <a:prstGeom prst="ellipse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26"/>
            <p:cNvSpPr/>
            <p:nvPr/>
          </p:nvSpPr>
          <p:spPr>
            <a:xfrm>
              <a:off x="4827750" y="309917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26"/>
            <p:cNvSpPr/>
            <p:nvPr/>
          </p:nvSpPr>
          <p:spPr>
            <a:xfrm>
              <a:off x="5063450" y="33825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26"/>
            <p:cNvSpPr/>
            <p:nvPr/>
          </p:nvSpPr>
          <p:spPr>
            <a:xfrm>
              <a:off x="4987250" y="4289350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26"/>
            <p:cNvSpPr/>
            <p:nvPr/>
          </p:nvSpPr>
          <p:spPr>
            <a:xfrm>
              <a:off x="4684625" y="45375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26"/>
            <p:cNvSpPr/>
            <p:nvPr/>
          </p:nvSpPr>
          <p:spPr>
            <a:xfrm>
              <a:off x="5141825" y="392792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26"/>
            <p:cNvSpPr/>
            <p:nvPr/>
          </p:nvSpPr>
          <p:spPr>
            <a:xfrm>
              <a:off x="4561900" y="2911375"/>
              <a:ext cx="171000" cy="1878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1" name="Google Shape;781;p26"/>
          <p:cNvSpPr/>
          <p:nvPr/>
        </p:nvSpPr>
        <p:spPr>
          <a:xfrm>
            <a:off x="2800425" y="44148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26"/>
          <p:cNvSpPr/>
          <p:nvPr/>
        </p:nvSpPr>
        <p:spPr>
          <a:xfrm>
            <a:off x="3042363" y="44148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26"/>
          <p:cNvSpPr/>
          <p:nvPr/>
        </p:nvSpPr>
        <p:spPr>
          <a:xfrm>
            <a:off x="8496144" y="38052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26"/>
          <p:cNvSpPr/>
          <p:nvPr/>
        </p:nvSpPr>
        <p:spPr>
          <a:xfrm>
            <a:off x="3586725" y="44148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26"/>
          <p:cNvSpPr/>
          <p:nvPr/>
        </p:nvSpPr>
        <p:spPr>
          <a:xfrm>
            <a:off x="3791025" y="44148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26"/>
          <p:cNvSpPr/>
          <p:nvPr/>
        </p:nvSpPr>
        <p:spPr>
          <a:xfrm>
            <a:off x="7766763" y="42624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26"/>
          <p:cNvSpPr/>
          <p:nvPr/>
        </p:nvSpPr>
        <p:spPr>
          <a:xfrm>
            <a:off x="4305144" y="44148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26"/>
          <p:cNvSpPr/>
          <p:nvPr/>
        </p:nvSpPr>
        <p:spPr>
          <a:xfrm>
            <a:off x="4577325" y="44148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26"/>
          <p:cNvSpPr/>
          <p:nvPr/>
        </p:nvSpPr>
        <p:spPr>
          <a:xfrm>
            <a:off x="4781625" y="31956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26"/>
          <p:cNvSpPr/>
          <p:nvPr/>
        </p:nvSpPr>
        <p:spPr>
          <a:xfrm>
            <a:off x="8071563" y="32718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26"/>
          <p:cNvSpPr/>
          <p:nvPr/>
        </p:nvSpPr>
        <p:spPr>
          <a:xfrm>
            <a:off x="5295744" y="31956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26"/>
          <p:cNvSpPr/>
          <p:nvPr/>
        </p:nvSpPr>
        <p:spPr>
          <a:xfrm>
            <a:off x="5567925" y="31956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26"/>
          <p:cNvSpPr/>
          <p:nvPr/>
        </p:nvSpPr>
        <p:spPr>
          <a:xfrm>
            <a:off x="5848425" y="31956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26"/>
          <p:cNvSpPr/>
          <p:nvPr/>
        </p:nvSpPr>
        <p:spPr>
          <a:xfrm>
            <a:off x="6090363" y="31956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26"/>
          <p:cNvSpPr/>
          <p:nvPr/>
        </p:nvSpPr>
        <p:spPr>
          <a:xfrm>
            <a:off x="6362544" y="31956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26"/>
          <p:cNvSpPr/>
          <p:nvPr/>
        </p:nvSpPr>
        <p:spPr>
          <a:xfrm>
            <a:off x="6634725" y="3195625"/>
            <a:ext cx="67800" cy="720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26"/>
          <p:cNvSpPr/>
          <p:nvPr/>
        </p:nvSpPr>
        <p:spPr>
          <a:xfrm>
            <a:off x="1410325" y="4216182"/>
            <a:ext cx="303300" cy="300000"/>
          </a:xfrm>
          <a:prstGeom prst="ellipse">
            <a:avLst/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26"/>
          <p:cNvSpPr/>
          <p:nvPr/>
        </p:nvSpPr>
        <p:spPr>
          <a:xfrm>
            <a:off x="403650" y="4035657"/>
            <a:ext cx="303300" cy="300000"/>
          </a:xfrm>
          <a:prstGeom prst="ellipse">
            <a:avLst/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26"/>
          <p:cNvSpPr/>
          <p:nvPr/>
        </p:nvSpPr>
        <p:spPr>
          <a:xfrm>
            <a:off x="1794450" y="3381182"/>
            <a:ext cx="303300" cy="300000"/>
          </a:xfrm>
          <a:prstGeom prst="ellipse">
            <a:avLst/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26"/>
          <p:cNvSpPr/>
          <p:nvPr/>
        </p:nvSpPr>
        <p:spPr>
          <a:xfrm flipH="1">
            <a:off x="1744475" y="3330625"/>
            <a:ext cx="388200" cy="300000"/>
          </a:xfrm>
          <a:prstGeom prst="arc">
            <a:avLst>
              <a:gd fmla="val 16200000" name="adj1"/>
              <a:gd fmla="val 23113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26"/>
          <p:cNvSpPr/>
          <p:nvPr/>
        </p:nvSpPr>
        <p:spPr>
          <a:xfrm flipH="1">
            <a:off x="1668275" y="3254425"/>
            <a:ext cx="388200" cy="300000"/>
          </a:xfrm>
          <a:prstGeom prst="arc">
            <a:avLst>
              <a:gd fmla="val 16200000" name="adj1"/>
              <a:gd fmla="val 23113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26"/>
          <p:cNvSpPr/>
          <p:nvPr/>
        </p:nvSpPr>
        <p:spPr>
          <a:xfrm flipH="1" rot="-4367000">
            <a:off x="1287332" y="4168813"/>
            <a:ext cx="388194" cy="299946"/>
          </a:xfrm>
          <a:prstGeom prst="arc">
            <a:avLst>
              <a:gd fmla="val 16200000" name="adj1"/>
              <a:gd fmla="val 23113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26"/>
          <p:cNvSpPr/>
          <p:nvPr/>
        </p:nvSpPr>
        <p:spPr>
          <a:xfrm flipH="1" rot="-4367000">
            <a:off x="1211132" y="4168813"/>
            <a:ext cx="388194" cy="299946"/>
          </a:xfrm>
          <a:prstGeom prst="arc">
            <a:avLst>
              <a:gd fmla="val 16200000" name="adj1"/>
              <a:gd fmla="val 23113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26"/>
          <p:cNvSpPr/>
          <p:nvPr/>
        </p:nvSpPr>
        <p:spPr>
          <a:xfrm flipH="1" rot="-4367000">
            <a:off x="296732" y="4016413"/>
            <a:ext cx="388194" cy="299946"/>
          </a:xfrm>
          <a:prstGeom prst="arc">
            <a:avLst>
              <a:gd fmla="val 16200000" name="adj1"/>
              <a:gd fmla="val 23113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26"/>
          <p:cNvSpPr/>
          <p:nvPr/>
        </p:nvSpPr>
        <p:spPr>
          <a:xfrm flipH="1" rot="-4367000">
            <a:off x="220532" y="4016413"/>
            <a:ext cx="388194" cy="299946"/>
          </a:xfrm>
          <a:prstGeom prst="arc">
            <a:avLst>
              <a:gd fmla="val 16200000" name="adj1"/>
              <a:gd fmla="val 23113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06" name="Google Shape;806;p26"/>
          <p:cNvCxnSpPr/>
          <p:nvPr/>
        </p:nvCxnSpPr>
        <p:spPr>
          <a:xfrm>
            <a:off x="7819925" y="3270625"/>
            <a:ext cx="173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7" name="Google Shape;807;p26"/>
          <p:cNvCxnSpPr/>
          <p:nvPr/>
        </p:nvCxnSpPr>
        <p:spPr>
          <a:xfrm>
            <a:off x="7819925" y="3346825"/>
            <a:ext cx="173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8" name="Google Shape;808;p26"/>
          <p:cNvCxnSpPr/>
          <p:nvPr/>
        </p:nvCxnSpPr>
        <p:spPr>
          <a:xfrm>
            <a:off x="8277125" y="3804025"/>
            <a:ext cx="173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9" name="Google Shape;809;p26"/>
          <p:cNvCxnSpPr/>
          <p:nvPr/>
        </p:nvCxnSpPr>
        <p:spPr>
          <a:xfrm>
            <a:off x="8277125" y="3880225"/>
            <a:ext cx="173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0" name="Google Shape;810;p26"/>
          <p:cNvCxnSpPr/>
          <p:nvPr/>
        </p:nvCxnSpPr>
        <p:spPr>
          <a:xfrm>
            <a:off x="7515125" y="4261225"/>
            <a:ext cx="173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1" name="Google Shape;811;p26"/>
          <p:cNvCxnSpPr/>
          <p:nvPr/>
        </p:nvCxnSpPr>
        <p:spPr>
          <a:xfrm>
            <a:off x="7515125" y="4337425"/>
            <a:ext cx="173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7" name="Google Shape;8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6725" y="378712"/>
            <a:ext cx="5848100" cy="43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Dark matter detection with silicon CCDs</a:t>
            </a:r>
            <a:endParaRPr/>
          </a:p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38890" l="0" r="0" t="0"/>
          <a:stretch/>
        </p:blipFill>
        <p:spPr>
          <a:xfrm>
            <a:off x="152400" y="894825"/>
            <a:ext cx="8679899" cy="34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375" y="2265075"/>
            <a:ext cx="2244474" cy="168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4725" y="3127300"/>
            <a:ext cx="1844301" cy="138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5725" y="3280000"/>
            <a:ext cx="1626575" cy="100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76620" y="3811772"/>
            <a:ext cx="1767775" cy="6987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5327375" y="1157350"/>
            <a:ext cx="234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Modane, France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759750" y="2219250"/>
            <a:ext cx="187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Frejus Tunnel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1914950" y="3072300"/>
            <a:ext cx="187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LSM, cleanroom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Skipper CCDs</a:t>
            </a:r>
            <a:endParaRPr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11700" y="1217750"/>
            <a:ext cx="5199600" cy="18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Measures charge multiple times when compared to conventional CCDs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achieve single electron resolution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 each Non Destructive Charge Measurement [NDCM] the readout noise reduces by 1/√N</a:t>
            </a:r>
            <a:r>
              <a:rPr baseline="-25000" lang="en"/>
              <a:t>skips</a:t>
            </a:r>
            <a:endParaRPr/>
          </a:p>
        </p:txBody>
      </p:sp>
      <p:sp>
        <p:nvSpPr>
          <p:cNvPr id="81" name="Google Shape;8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3750" y="306413"/>
            <a:ext cx="2656359" cy="345962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4606250" y="4521750"/>
            <a:ext cx="1484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Courtesy: J.Cuevas-Zepeda</a:t>
            </a:r>
            <a:endParaRPr sz="7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80650"/>
            <a:ext cx="5696800" cy="14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6113700" y="3906825"/>
            <a:ext cx="299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5"/>
              </a:rPr>
              <a:t>PRD 106, 092001(2022)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Detection</a:t>
            </a:r>
            <a:endParaRPr/>
          </a:p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311700" y="1152475"/>
            <a:ext cx="364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Dark matter </a:t>
            </a:r>
            <a:r>
              <a:rPr lang="en"/>
              <a:t>interaction</a:t>
            </a:r>
            <a:r>
              <a:rPr lang="en"/>
              <a:t> in the CCDs can occur in 2 ways:</a:t>
            </a:r>
            <a:endParaRPr/>
          </a:p>
          <a:p>
            <a:pPr indent="-30861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b="1" lang="en">
                <a:solidFill>
                  <a:schemeClr val="dk1"/>
                </a:solidFill>
              </a:rPr>
              <a:t>Electron recoil</a:t>
            </a:r>
            <a:r>
              <a:rPr lang="en"/>
              <a:t>: Resulting in the excitation of electrons from the silicon atomic and band structure. The recoil energy is directly </a:t>
            </a:r>
            <a:r>
              <a:rPr lang="en"/>
              <a:t>proportional</a:t>
            </a:r>
            <a:r>
              <a:rPr lang="en"/>
              <a:t> to the number of electron hole pairs generated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>
                <a:solidFill>
                  <a:schemeClr val="dk1"/>
                </a:solidFill>
              </a:rPr>
              <a:t>Nuclear recoil</a:t>
            </a:r>
            <a:r>
              <a:rPr lang="en"/>
              <a:t>: When a DM particle interacts</a:t>
            </a:r>
            <a:r>
              <a:rPr lang="en"/>
              <a:t> with the silicon nucleus, part of the nuclear recoil energy gets transferred to ionisation of electrons. A quenching factor quantifies the relationship between the nuclear recoil energy and the ionization electrons.</a:t>
            </a:r>
            <a:endParaRPr/>
          </a:p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3" name="Google Shape;93;p16"/>
          <p:cNvGrpSpPr/>
          <p:nvPr/>
        </p:nvGrpSpPr>
        <p:grpSpPr>
          <a:xfrm>
            <a:off x="6271083" y="3330542"/>
            <a:ext cx="548702" cy="572698"/>
            <a:chOff x="3556000" y="2308713"/>
            <a:chExt cx="684850" cy="687512"/>
          </a:xfrm>
        </p:grpSpPr>
        <p:sp>
          <p:nvSpPr>
            <p:cNvPr id="94" name="Google Shape;94;p16"/>
            <p:cNvSpPr/>
            <p:nvPr/>
          </p:nvSpPr>
          <p:spPr>
            <a:xfrm>
              <a:off x="3805522" y="2649363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005148" y="2463619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3574775" y="241410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3675275" y="24980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3807800" y="237875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3942525" y="258210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3731600" y="28282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4043025" y="27578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3984500" y="237875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3556000" y="270910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3837613" y="27012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4043050" y="2530188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3729000" y="2386168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3729000" y="2539819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3904456" y="2462925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4036047" y="2834612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3640704" y="2785301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3667881" y="2530688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3881403" y="2308713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3786021" y="2725662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4065650" y="2648769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3904456" y="2616575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3639079" y="2403632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3894678" y="2839121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3675275" y="26660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3923363" y="267647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3827675" y="251555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3574775" y="258210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16"/>
          <p:cNvSpPr/>
          <p:nvPr/>
        </p:nvSpPr>
        <p:spPr>
          <a:xfrm>
            <a:off x="4781250" y="3435207"/>
            <a:ext cx="303300" cy="300000"/>
          </a:xfrm>
          <a:prstGeom prst="ellipse">
            <a:avLst/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3" name="Google Shape;123;p16"/>
          <p:cNvCxnSpPr>
            <a:stCxn id="122" idx="6"/>
            <a:endCxn id="121" idx="1"/>
          </p:cNvCxnSpPr>
          <p:nvPr/>
        </p:nvCxnSpPr>
        <p:spPr>
          <a:xfrm flipH="1" rot="10800000">
            <a:off x="5084550" y="3578907"/>
            <a:ext cx="1222200" cy="6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4" name="Google Shape;124;p16"/>
          <p:cNvSpPr txBox="1"/>
          <p:nvPr/>
        </p:nvSpPr>
        <p:spPr>
          <a:xfrm>
            <a:off x="4734750" y="3405038"/>
            <a:ext cx="54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erriweather"/>
                <a:ea typeface="Merriweather"/>
                <a:cs typeface="Merriweather"/>
                <a:sym typeface="Merriweather"/>
              </a:rPr>
              <a:t>DM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5904925" y="3030663"/>
            <a:ext cx="1281000" cy="12105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6"/>
          <p:cNvSpPr/>
          <p:nvPr/>
        </p:nvSpPr>
        <p:spPr>
          <a:xfrm>
            <a:off x="6459925" y="4113738"/>
            <a:ext cx="171000" cy="1878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7" name="Google Shape;127;p16"/>
          <p:cNvCxnSpPr/>
          <p:nvPr/>
        </p:nvCxnSpPr>
        <p:spPr>
          <a:xfrm flipH="1" rot="10800000">
            <a:off x="7011125" y="2720600"/>
            <a:ext cx="960300" cy="483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8" name="Google Shape;128;p16"/>
          <p:cNvCxnSpPr/>
          <p:nvPr/>
        </p:nvCxnSpPr>
        <p:spPr>
          <a:xfrm>
            <a:off x="6819775" y="3578907"/>
            <a:ext cx="950700" cy="590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9" name="Google Shape;129;p16"/>
          <p:cNvSpPr/>
          <p:nvPr/>
        </p:nvSpPr>
        <p:spPr>
          <a:xfrm>
            <a:off x="7816975" y="4060807"/>
            <a:ext cx="303300" cy="300000"/>
          </a:xfrm>
          <a:prstGeom prst="ellipse">
            <a:avLst/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6"/>
          <p:cNvSpPr txBox="1"/>
          <p:nvPr/>
        </p:nvSpPr>
        <p:spPr>
          <a:xfrm>
            <a:off x="7770475" y="4011613"/>
            <a:ext cx="54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erriweather"/>
                <a:ea typeface="Merriweather"/>
                <a:cs typeface="Merriweather"/>
                <a:sym typeface="Merriweather"/>
              </a:rPr>
              <a:t>DM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5860650" y="1075013"/>
            <a:ext cx="1281000" cy="12105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grpSp>
        <p:nvGrpSpPr>
          <p:cNvPr id="132" name="Google Shape;132;p16"/>
          <p:cNvGrpSpPr/>
          <p:nvPr/>
        </p:nvGrpSpPr>
        <p:grpSpPr>
          <a:xfrm>
            <a:off x="6191958" y="1374880"/>
            <a:ext cx="548702" cy="572698"/>
            <a:chOff x="3556000" y="2308713"/>
            <a:chExt cx="684850" cy="687512"/>
          </a:xfrm>
        </p:grpSpPr>
        <p:sp>
          <p:nvSpPr>
            <p:cNvPr id="133" name="Google Shape;133;p16"/>
            <p:cNvSpPr/>
            <p:nvPr/>
          </p:nvSpPr>
          <p:spPr>
            <a:xfrm>
              <a:off x="3805522" y="2649363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4005148" y="2463619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3574775" y="241410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3675275" y="24980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3807800" y="237875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3942525" y="258210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3731600" y="28282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4043025" y="27578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3984500" y="237875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3556000" y="270910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3837613" y="27012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4043050" y="2530188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3729000" y="2386168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3729000" y="2539819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3904456" y="2462925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4036047" y="2834612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3640704" y="2785301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3667881" y="2530688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3881403" y="2308713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3786021" y="2725662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4065650" y="2648769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3904456" y="2616575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3639079" y="2403632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3894678" y="2839121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3675275" y="26660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3923363" y="267647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3827675" y="251555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3574775" y="258210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1" name="Google Shape;161;p16"/>
          <p:cNvSpPr/>
          <p:nvPr/>
        </p:nvSpPr>
        <p:spPr>
          <a:xfrm>
            <a:off x="6380800" y="976588"/>
            <a:ext cx="171000" cy="1878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62" name="Google Shape;162;p16"/>
          <p:cNvSpPr/>
          <p:nvPr/>
        </p:nvSpPr>
        <p:spPr>
          <a:xfrm>
            <a:off x="6415650" y="2158088"/>
            <a:ext cx="171000" cy="1878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63" name="Google Shape;163;p16"/>
          <p:cNvSpPr/>
          <p:nvPr/>
        </p:nvSpPr>
        <p:spPr>
          <a:xfrm>
            <a:off x="4929000" y="893507"/>
            <a:ext cx="303300" cy="300000"/>
          </a:xfrm>
          <a:prstGeom prst="ellipse">
            <a:avLst/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4" name="Google Shape;164;p16"/>
          <p:cNvCxnSpPr>
            <a:endCxn id="161" idx="2"/>
          </p:cNvCxnSpPr>
          <p:nvPr/>
        </p:nvCxnSpPr>
        <p:spPr>
          <a:xfrm flipH="1" rot="10800000">
            <a:off x="5255500" y="1070488"/>
            <a:ext cx="1125300" cy="45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5" name="Google Shape;165;p16"/>
          <p:cNvSpPr txBox="1"/>
          <p:nvPr/>
        </p:nvSpPr>
        <p:spPr>
          <a:xfrm>
            <a:off x="4855950" y="893500"/>
            <a:ext cx="54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erriweather"/>
                <a:ea typeface="Merriweather"/>
                <a:cs typeface="Merriweather"/>
                <a:sym typeface="Merriweather"/>
              </a:rPr>
              <a:t>DM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166" name="Google Shape;166;p16"/>
          <p:cNvCxnSpPr/>
          <p:nvPr/>
        </p:nvCxnSpPr>
        <p:spPr>
          <a:xfrm flipH="1" rot="10800000">
            <a:off x="6551800" y="558625"/>
            <a:ext cx="960300" cy="483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" name="Google Shape;167;p16"/>
          <p:cNvCxnSpPr/>
          <p:nvPr/>
        </p:nvCxnSpPr>
        <p:spPr>
          <a:xfrm>
            <a:off x="6625875" y="1075032"/>
            <a:ext cx="950700" cy="590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" name="Google Shape;168;p16"/>
          <p:cNvSpPr/>
          <p:nvPr/>
        </p:nvSpPr>
        <p:spPr>
          <a:xfrm>
            <a:off x="7574250" y="1549307"/>
            <a:ext cx="303300" cy="300000"/>
          </a:xfrm>
          <a:prstGeom prst="ellipse">
            <a:avLst/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6"/>
          <p:cNvSpPr txBox="1"/>
          <p:nvPr/>
        </p:nvSpPr>
        <p:spPr>
          <a:xfrm>
            <a:off x="7527750" y="1509988"/>
            <a:ext cx="54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erriweather"/>
                <a:ea typeface="Merriweather"/>
                <a:cs typeface="Merriweather"/>
                <a:sym typeface="Merriweather"/>
              </a:rPr>
              <a:t>DM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0" name="Google Shape;170;p16"/>
          <p:cNvSpPr/>
          <p:nvPr/>
        </p:nvSpPr>
        <p:spPr>
          <a:xfrm>
            <a:off x="7959325" y="2571738"/>
            <a:ext cx="171000" cy="1878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6"/>
          <p:cNvSpPr/>
          <p:nvPr/>
        </p:nvSpPr>
        <p:spPr>
          <a:xfrm>
            <a:off x="7523800" y="443188"/>
            <a:ext cx="171000" cy="1878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72" name="Google Shape;172;p16"/>
          <p:cNvSpPr/>
          <p:nvPr/>
        </p:nvSpPr>
        <p:spPr>
          <a:xfrm flipH="1">
            <a:off x="6240275" y="3254425"/>
            <a:ext cx="388200" cy="300000"/>
          </a:xfrm>
          <a:prstGeom prst="arc">
            <a:avLst>
              <a:gd fmla="val 16200000" name="adj1"/>
              <a:gd fmla="val 23113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6"/>
          <p:cNvSpPr/>
          <p:nvPr/>
        </p:nvSpPr>
        <p:spPr>
          <a:xfrm flipH="1">
            <a:off x="6164075" y="3178225"/>
            <a:ext cx="388200" cy="300000"/>
          </a:xfrm>
          <a:prstGeom prst="arc">
            <a:avLst>
              <a:gd fmla="val 16200000" name="adj1"/>
              <a:gd fmla="val 23113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6"/>
          <p:cNvSpPr/>
          <p:nvPr/>
        </p:nvSpPr>
        <p:spPr>
          <a:xfrm flipH="1" rot="-10568681">
            <a:off x="6468843" y="3711553"/>
            <a:ext cx="388178" cy="300074"/>
          </a:xfrm>
          <a:prstGeom prst="arc">
            <a:avLst>
              <a:gd fmla="val 16200000" name="adj1"/>
              <a:gd fmla="val 23113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6"/>
          <p:cNvSpPr/>
          <p:nvPr/>
        </p:nvSpPr>
        <p:spPr>
          <a:xfrm flipH="1" rot="-10568681">
            <a:off x="6545043" y="3787753"/>
            <a:ext cx="388178" cy="300074"/>
          </a:xfrm>
          <a:prstGeom prst="arc">
            <a:avLst>
              <a:gd fmla="val 16200000" name="adj1"/>
              <a:gd fmla="val 23113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Compton scattering</a:t>
            </a:r>
            <a:endParaRPr/>
          </a:p>
        </p:txBody>
      </p:sp>
      <p:sp>
        <p:nvSpPr>
          <p:cNvPr id="181" name="Google Shape;18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2" name="Google Shape;182;p17"/>
          <p:cNvSpPr/>
          <p:nvPr/>
        </p:nvSpPr>
        <p:spPr>
          <a:xfrm>
            <a:off x="6257250" y="2030900"/>
            <a:ext cx="609600" cy="6096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3" name="Google Shape;183;p17"/>
          <p:cNvCxnSpPr/>
          <p:nvPr/>
        </p:nvCxnSpPr>
        <p:spPr>
          <a:xfrm flipH="1" rot="10800000">
            <a:off x="6787450" y="1076850"/>
            <a:ext cx="2129100" cy="1068900"/>
          </a:xfrm>
          <a:prstGeom prst="straightConnector1">
            <a:avLst/>
          </a:prstGeom>
          <a:noFill/>
          <a:ln cap="flat" cmpd="sng" w="28575">
            <a:solidFill>
              <a:srgbClr val="A2C4C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4" name="Google Shape;184;p17"/>
          <p:cNvSpPr txBox="1"/>
          <p:nvPr/>
        </p:nvSpPr>
        <p:spPr>
          <a:xfrm>
            <a:off x="6358400" y="213560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e</a:t>
            </a:r>
            <a:r>
              <a:rPr baseline="30000" lang="en">
                <a:latin typeface="Merriweather"/>
                <a:ea typeface="Merriweather"/>
                <a:cs typeface="Merriweather"/>
                <a:sym typeface="Merriweather"/>
              </a:rPr>
              <a:t>-</a:t>
            </a:r>
            <a:endParaRPr baseline="30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5" name="Google Shape;185;p17"/>
          <p:cNvSpPr txBox="1"/>
          <p:nvPr/>
        </p:nvSpPr>
        <p:spPr>
          <a:xfrm>
            <a:off x="4469475" y="1838300"/>
            <a:ext cx="77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599"/>
                </a:solidFill>
                <a:latin typeface="Merriweather"/>
                <a:ea typeface="Merriweather"/>
                <a:cs typeface="Merriweather"/>
                <a:sym typeface="Merriweather"/>
              </a:rPr>
              <a:t>γ</a:t>
            </a:r>
            <a:endParaRPr>
              <a:solidFill>
                <a:srgbClr val="FFE599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86" name="Google Shape;186;p17"/>
          <p:cNvGrpSpPr/>
          <p:nvPr/>
        </p:nvGrpSpPr>
        <p:grpSpPr>
          <a:xfrm>
            <a:off x="3949150" y="2238508"/>
            <a:ext cx="2155700" cy="346800"/>
            <a:chOff x="591925" y="2764733"/>
            <a:chExt cx="2155700" cy="346800"/>
          </a:xfrm>
        </p:grpSpPr>
        <p:sp>
          <p:nvSpPr>
            <p:cNvPr id="187" name="Google Shape;187;p17"/>
            <p:cNvSpPr/>
            <p:nvPr/>
          </p:nvSpPr>
          <p:spPr>
            <a:xfrm>
              <a:off x="591925" y="2764733"/>
              <a:ext cx="2155700" cy="346800"/>
            </a:xfrm>
            <a:custGeom>
              <a:rect b="b" l="l" r="r" t="t"/>
              <a:pathLst>
                <a:path extrusionOk="0" h="13872" w="86228">
                  <a:moveTo>
                    <a:pt x="0" y="4342"/>
                  </a:moveTo>
                  <a:cubicBezTo>
                    <a:pt x="0" y="7643"/>
                    <a:pt x="2970" y="14389"/>
                    <a:pt x="5655" y="12470"/>
                  </a:cubicBezTo>
                  <a:cubicBezTo>
                    <a:pt x="9129" y="9988"/>
                    <a:pt x="6849" y="1981"/>
                    <a:pt x="10955" y="808"/>
                  </a:cubicBezTo>
                  <a:cubicBezTo>
                    <a:pt x="17307" y="-1007"/>
                    <a:pt x="20079" y="16133"/>
                    <a:pt x="26151" y="13530"/>
                  </a:cubicBezTo>
                  <a:cubicBezTo>
                    <a:pt x="30658" y="11598"/>
                    <a:pt x="27322" y="-704"/>
                    <a:pt x="32159" y="101"/>
                  </a:cubicBezTo>
                  <a:cubicBezTo>
                    <a:pt x="36482" y="821"/>
                    <a:pt x="36176" y="8449"/>
                    <a:pt x="39934" y="10703"/>
                  </a:cubicBezTo>
                  <a:cubicBezTo>
                    <a:pt x="43863" y="13060"/>
                    <a:pt x="44928" y="1376"/>
                    <a:pt x="49475" y="808"/>
                  </a:cubicBezTo>
                  <a:cubicBezTo>
                    <a:pt x="54193" y="219"/>
                    <a:pt x="54310" y="10737"/>
                    <a:pt x="59017" y="11410"/>
                  </a:cubicBezTo>
                  <a:cubicBezTo>
                    <a:pt x="62417" y="11896"/>
                    <a:pt x="59959" y="3635"/>
                    <a:pt x="62904" y="1868"/>
                  </a:cubicBezTo>
                  <a:cubicBezTo>
                    <a:pt x="67331" y="-788"/>
                    <a:pt x="70534" y="9853"/>
                    <a:pt x="75626" y="10703"/>
                  </a:cubicBezTo>
                  <a:cubicBezTo>
                    <a:pt x="79691" y="11382"/>
                    <a:pt x="82543" y="2497"/>
                    <a:pt x="86228" y="4342"/>
                  </a:cubicBezTo>
                </a:path>
              </a:pathLst>
            </a:custGeom>
            <a:noFill/>
            <a:ln cap="flat" cmpd="sng" w="19050">
              <a:solidFill>
                <a:srgbClr val="FFE599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188" name="Google Shape;188;p17"/>
            <p:cNvCxnSpPr/>
            <p:nvPr/>
          </p:nvCxnSpPr>
          <p:spPr>
            <a:xfrm>
              <a:off x="2694600" y="2853625"/>
              <a:ext cx="9000" cy="18300"/>
            </a:xfrm>
            <a:prstGeom prst="straightConnector1">
              <a:avLst/>
            </a:prstGeom>
            <a:noFill/>
            <a:ln cap="flat" cmpd="sng" w="28575">
              <a:solidFill>
                <a:srgbClr val="FFE59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89" name="Google Shape;189;p17"/>
          <p:cNvGrpSpPr/>
          <p:nvPr/>
        </p:nvGrpSpPr>
        <p:grpSpPr>
          <a:xfrm rot="2934278">
            <a:off x="6367933" y="3182581"/>
            <a:ext cx="2155653" cy="346792"/>
            <a:chOff x="591925" y="2764733"/>
            <a:chExt cx="2155700" cy="346800"/>
          </a:xfrm>
        </p:grpSpPr>
        <p:sp>
          <p:nvSpPr>
            <p:cNvPr id="190" name="Google Shape;190;p17"/>
            <p:cNvSpPr/>
            <p:nvPr/>
          </p:nvSpPr>
          <p:spPr>
            <a:xfrm>
              <a:off x="591925" y="2764733"/>
              <a:ext cx="2155700" cy="346800"/>
            </a:xfrm>
            <a:custGeom>
              <a:rect b="b" l="l" r="r" t="t"/>
              <a:pathLst>
                <a:path extrusionOk="0" h="13872" w="86228">
                  <a:moveTo>
                    <a:pt x="0" y="4342"/>
                  </a:moveTo>
                  <a:cubicBezTo>
                    <a:pt x="0" y="7643"/>
                    <a:pt x="2970" y="14389"/>
                    <a:pt x="5655" y="12470"/>
                  </a:cubicBezTo>
                  <a:cubicBezTo>
                    <a:pt x="9129" y="9988"/>
                    <a:pt x="6849" y="1981"/>
                    <a:pt x="10955" y="808"/>
                  </a:cubicBezTo>
                  <a:cubicBezTo>
                    <a:pt x="17307" y="-1007"/>
                    <a:pt x="20079" y="16133"/>
                    <a:pt x="26151" y="13530"/>
                  </a:cubicBezTo>
                  <a:cubicBezTo>
                    <a:pt x="30658" y="11598"/>
                    <a:pt x="27322" y="-704"/>
                    <a:pt x="32159" y="101"/>
                  </a:cubicBezTo>
                  <a:cubicBezTo>
                    <a:pt x="36482" y="821"/>
                    <a:pt x="36176" y="8449"/>
                    <a:pt x="39934" y="10703"/>
                  </a:cubicBezTo>
                  <a:cubicBezTo>
                    <a:pt x="43863" y="13060"/>
                    <a:pt x="44928" y="1376"/>
                    <a:pt x="49475" y="808"/>
                  </a:cubicBezTo>
                  <a:cubicBezTo>
                    <a:pt x="54193" y="219"/>
                    <a:pt x="54310" y="10737"/>
                    <a:pt x="59017" y="11410"/>
                  </a:cubicBezTo>
                  <a:cubicBezTo>
                    <a:pt x="62417" y="11896"/>
                    <a:pt x="59959" y="3635"/>
                    <a:pt x="62904" y="1868"/>
                  </a:cubicBezTo>
                  <a:cubicBezTo>
                    <a:pt x="67331" y="-788"/>
                    <a:pt x="70534" y="9853"/>
                    <a:pt x="75626" y="10703"/>
                  </a:cubicBezTo>
                  <a:cubicBezTo>
                    <a:pt x="79691" y="11382"/>
                    <a:pt x="82543" y="2497"/>
                    <a:pt x="86228" y="4342"/>
                  </a:cubicBezTo>
                </a:path>
              </a:pathLst>
            </a:custGeom>
            <a:noFill/>
            <a:ln cap="flat" cmpd="sng" w="19050">
              <a:solidFill>
                <a:srgbClr val="F9CB9C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191" name="Google Shape;191;p17"/>
            <p:cNvCxnSpPr/>
            <p:nvPr/>
          </p:nvCxnSpPr>
          <p:spPr>
            <a:xfrm>
              <a:off x="2694600" y="2853625"/>
              <a:ext cx="9000" cy="18300"/>
            </a:xfrm>
            <a:prstGeom prst="straightConnector1">
              <a:avLst/>
            </a:prstGeom>
            <a:noFill/>
            <a:ln cap="flat" cmpd="sng" w="28575">
              <a:solidFill>
                <a:srgbClr val="F9CB9C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192" name="Google Shape;192;p17"/>
          <p:cNvCxnSpPr/>
          <p:nvPr/>
        </p:nvCxnSpPr>
        <p:spPr>
          <a:xfrm>
            <a:off x="6891700" y="2335700"/>
            <a:ext cx="2073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93" name="Google Shape;193;p17"/>
          <p:cNvSpPr/>
          <p:nvPr/>
        </p:nvSpPr>
        <p:spPr>
          <a:xfrm>
            <a:off x="7095450" y="2353300"/>
            <a:ext cx="151267" cy="346809"/>
          </a:xfrm>
          <a:custGeom>
            <a:rect b="b" l="l" r="r" t="t"/>
            <a:pathLst>
              <a:path extrusionOk="0" h="11191" w="6677">
                <a:moveTo>
                  <a:pt x="1526" y="0"/>
                </a:moveTo>
                <a:cubicBezTo>
                  <a:pt x="2374" y="1272"/>
                  <a:pt x="6867" y="5766"/>
                  <a:pt x="6613" y="7631"/>
                </a:cubicBezTo>
                <a:cubicBezTo>
                  <a:pt x="6359" y="9496"/>
                  <a:pt x="1102" y="10598"/>
                  <a:pt x="0" y="11191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4" name="Google Shape;194;p17"/>
          <p:cNvSpPr txBox="1"/>
          <p:nvPr/>
        </p:nvSpPr>
        <p:spPr>
          <a:xfrm>
            <a:off x="7246725" y="2429725"/>
            <a:ext cx="60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θ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5" name="Google Shape;195;p17"/>
          <p:cNvSpPr txBox="1"/>
          <p:nvPr>
            <p:ph idx="1" type="body"/>
          </p:nvPr>
        </p:nvSpPr>
        <p:spPr>
          <a:xfrm>
            <a:off x="311700" y="1152475"/>
            <a:ext cx="364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Signals from background gamma rays can mimic DM electron recoil signals.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Hence it is important to understand the detector response to gammas low energies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/>
          <p:nvPr/>
        </p:nvSpPr>
        <p:spPr>
          <a:xfrm>
            <a:off x="2386500" y="1971250"/>
            <a:ext cx="1281000" cy="1210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Compton scattering in Silicon</a:t>
            </a:r>
            <a:endParaRPr/>
          </a:p>
        </p:txBody>
      </p:sp>
      <p:sp>
        <p:nvSpPr>
          <p:cNvPr id="202" name="Google Shape;20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03" name="Google Shape;203;p18"/>
          <p:cNvGrpSpPr/>
          <p:nvPr/>
        </p:nvGrpSpPr>
        <p:grpSpPr>
          <a:xfrm>
            <a:off x="2717808" y="2271117"/>
            <a:ext cx="548702" cy="572698"/>
            <a:chOff x="3556000" y="2308713"/>
            <a:chExt cx="684850" cy="687512"/>
          </a:xfrm>
        </p:grpSpPr>
        <p:sp>
          <p:nvSpPr>
            <p:cNvPr id="204" name="Google Shape;204;p18"/>
            <p:cNvSpPr/>
            <p:nvPr/>
          </p:nvSpPr>
          <p:spPr>
            <a:xfrm>
              <a:off x="3805522" y="2649363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8"/>
            <p:cNvSpPr/>
            <p:nvPr/>
          </p:nvSpPr>
          <p:spPr>
            <a:xfrm>
              <a:off x="4005148" y="2463619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3574775" y="241410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8"/>
            <p:cNvSpPr/>
            <p:nvPr/>
          </p:nvSpPr>
          <p:spPr>
            <a:xfrm>
              <a:off x="3675275" y="24980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3807800" y="237875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3942525" y="258210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8"/>
            <p:cNvSpPr/>
            <p:nvPr/>
          </p:nvSpPr>
          <p:spPr>
            <a:xfrm>
              <a:off x="3731600" y="28282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8"/>
            <p:cNvSpPr/>
            <p:nvPr/>
          </p:nvSpPr>
          <p:spPr>
            <a:xfrm>
              <a:off x="4043025" y="27578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8"/>
            <p:cNvSpPr/>
            <p:nvPr/>
          </p:nvSpPr>
          <p:spPr>
            <a:xfrm>
              <a:off x="3984500" y="237875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8"/>
            <p:cNvSpPr/>
            <p:nvPr/>
          </p:nvSpPr>
          <p:spPr>
            <a:xfrm>
              <a:off x="3556000" y="270910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8"/>
            <p:cNvSpPr/>
            <p:nvPr/>
          </p:nvSpPr>
          <p:spPr>
            <a:xfrm>
              <a:off x="3837613" y="27012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8"/>
            <p:cNvSpPr/>
            <p:nvPr/>
          </p:nvSpPr>
          <p:spPr>
            <a:xfrm>
              <a:off x="4043050" y="2530188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8"/>
            <p:cNvSpPr/>
            <p:nvPr/>
          </p:nvSpPr>
          <p:spPr>
            <a:xfrm>
              <a:off x="3729000" y="2386168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8"/>
            <p:cNvSpPr/>
            <p:nvPr/>
          </p:nvSpPr>
          <p:spPr>
            <a:xfrm>
              <a:off x="3729000" y="2539819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8"/>
            <p:cNvSpPr/>
            <p:nvPr/>
          </p:nvSpPr>
          <p:spPr>
            <a:xfrm>
              <a:off x="3904456" y="2462925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8"/>
            <p:cNvSpPr/>
            <p:nvPr/>
          </p:nvSpPr>
          <p:spPr>
            <a:xfrm>
              <a:off x="4036047" y="2834612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8"/>
            <p:cNvSpPr/>
            <p:nvPr/>
          </p:nvSpPr>
          <p:spPr>
            <a:xfrm>
              <a:off x="3640704" y="2785301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8"/>
            <p:cNvSpPr/>
            <p:nvPr/>
          </p:nvSpPr>
          <p:spPr>
            <a:xfrm>
              <a:off x="3667881" y="2530688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8"/>
            <p:cNvSpPr/>
            <p:nvPr/>
          </p:nvSpPr>
          <p:spPr>
            <a:xfrm>
              <a:off x="3881403" y="2308713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8"/>
            <p:cNvSpPr/>
            <p:nvPr/>
          </p:nvSpPr>
          <p:spPr>
            <a:xfrm>
              <a:off x="3786021" y="2725662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8"/>
            <p:cNvSpPr/>
            <p:nvPr/>
          </p:nvSpPr>
          <p:spPr>
            <a:xfrm>
              <a:off x="4065650" y="2648769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3904456" y="2616575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3639079" y="2403632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3894678" y="2839121"/>
              <a:ext cx="175200" cy="153600"/>
            </a:xfrm>
            <a:prstGeom prst="ellipse">
              <a:avLst/>
            </a:pr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3675275" y="266602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3923363" y="2676475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3827675" y="251555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3574775" y="2582100"/>
              <a:ext cx="176700" cy="1680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2" name="Google Shape;232;p18"/>
          <p:cNvSpPr txBox="1"/>
          <p:nvPr/>
        </p:nvSpPr>
        <p:spPr>
          <a:xfrm>
            <a:off x="2708700" y="2376400"/>
            <a:ext cx="63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">
                <a:latin typeface="Merriweather"/>
                <a:ea typeface="Merriweather"/>
                <a:cs typeface="Merriweather"/>
                <a:sym typeface="Merriweather"/>
              </a:rPr>
              <a:t>28</a:t>
            </a: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Si</a:t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33" name="Google Shape;2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1061829"/>
            <a:ext cx="4244074" cy="276842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8"/>
          <p:cNvSpPr/>
          <p:nvPr/>
        </p:nvSpPr>
        <p:spPr>
          <a:xfrm>
            <a:off x="2121450" y="1679350"/>
            <a:ext cx="1811100" cy="17943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8"/>
          <p:cNvSpPr/>
          <p:nvPr/>
        </p:nvSpPr>
        <p:spPr>
          <a:xfrm>
            <a:off x="2906650" y="1872825"/>
            <a:ext cx="171000" cy="1878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8"/>
          <p:cNvSpPr/>
          <p:nvPr/>
        </p:nvSpPr>
        <p:spPr>
          <a:xfrm>
            <a:off x="2941500" y="3054325"/>
            <a:ext cx="171000" cy="1878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8"/>
          <p:cNvSpPr txBox="1"/>
          <p:nvPr/>
        </p:nvSpPr>
        <p:spPr>
          <a:xfrm>
            <a:off x="3480900" y="2259500"/>
            <a:ext cx="27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D7A8"/>
                </a:solidFill>
                <a:latin typeface="Merriweather"/>
                <a:ea typeface="Merriweather"/>
                <a:cs typeface="Merriweather"/>
                <a:sym typeface="Merriweather"/>
              </a:rPr>
              <a:t>K</a:t>
            </a:r>
            <a:endParaRPr>
              <a:solidFill>
                <a:srgbClr val="B6D7A8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2121450" y="2060625"/>
            <a:ext cx="171000" cy="187800"/>
          </a:xfrm>
          <a:prstGeom prst="ellipse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8"/>
          <p:cNvSpPr/>
          <p:nvPr/>
        </p:nvSpPr>
        <p:spPr>
          <a:xfrm>
            <a:off x="2052975" y="2735900"/>
            <a:ext cx="171000" cy="187800"/>
          </a:xfrm>
          <a:prstGeom prst="ellipse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8"/>
          <p:cNvSpPr/>
          <p:nvPr/>
        </p:nvSpPr>
        <p:spPr>
          <a:xfrm>
            <a:off x="3532350" y="1803775"/>
            <a:ext cx="171000" cy="187800"/>
          </a:xfrm>
          <a:prstGeom prst="ellipse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3768050" y="2087125"/>
            <a:ext cx="171000" cy="187800"/>
          </a:xfrm>
          <a:prstGeom prst="ellipse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8"/>
          <p:cNvSpPr/>
          <p:nvPr/>
        </p:nvSpPr>
        <p:spPr>
          <a:xfrm>
            <a:off x="3691850" y="2993950"/>
            <a:ext cx="171000" cy="187800"/>
          </a:xfrm>
          <a:prstGeom prst="ellipse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8"/>
          <p:cNvSpPr/>
          <p:nvPr/>
        </p:nvSpPr>
        <p:spPr>
          <a:xfrm>
            <a:off x="3389225" y="3242125"/>
            <a:ext cx="171000" cy="187800"/>
          </a:xfrm>
          <a:prstGeom prst="ellipse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8"/>
          <p:cNvSpPr txBox="1"/>
          <p:nvPr/>
        </p:nvSpPr>
        <p:spPr>
          <a:xfrm>
            <a:off x="1959125" y="2271650"/>
            <a:ext cx="40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2CC"/>
                </a:solidFill>
                <a:latin typeface="Merriweather"/>
                <a:ea typeface="Merriweather"/>
                <a:cs typeface="Merriweather"/>
                <a:sym typeface="Merriweather"/>
              </a:rPr>
              <a:t>L</a:t>
            </a:r>
            <a:r>
              <a:rPr baseline="-25000" lang="en">
                <a:solidFill>
                  <a:srgbClr val="FFF2CC"/>
                </a:solidFill>
                <a:latin typeface="Merriweather"/>
                <a:ea typeface="Merriweather"/>
                <a:cs typeface="Merriweather"/>
                <a:sym typeface="Merriweather"/>
              </a:rPr>
              <a:t>1</a:t>
            </a:r>
            <a:endParaRPr baseline="-25000">
              <a:solidFill>
                <a:srgbClr val="FFF2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3801000" y="2271650"/>
            <a:ext cx="5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CB9C"/>
                </a:solidFill>
                <a:latin typeface="Merriweather"/>
                <a:ea typeface="Merriweather"/>
                <a:cs typeface="Merriweather"/>
                <a:sym typeface="Merriweather"/>
              </a:rPr>
              <a:t>L</a:t>
            </a:r>
            <a:r>
              <a:rPr baseline="-25000" lang="en">
                <a:solidFill>
                  <a:srgbClr val="F9CB9C"/>
                </a:solidFill>
                <a:latin typeface="Merriweather"/>
                <a:ea typeface="Merriweather"/>
                <a:cs typeface="Merriweather"/>
                <a:sym typeface="Merriweather"/>
              </a:rPr>
              <a:t>2,3</a:t>
            </a:r>
            <a:endParaRPr baseline="-25000">
              <a:solidFill>
                <a:srgbClr val="F9CB9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6" name="Google Shape;246;p18"/>
          <p:cNvSpPr/>
          <p:nvPr/>
        </p:nvSpPr>
        <p:spPr>
          <a:xfrm>
            <a:off x="3846425" y="2632525"/>
            <a:ext cx="171000" cy="187800"/>
          </a:xfrm>
          <a:prstGeom prst="ellipse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8"/>
          <p:cNvSpPr/>
          <p:nvPr/>
        </p:nvSpPr>
        <p:spPr>
          <a:xfrm>
            <a:off x="3266500" y="1615975"/>
            <a:ext cx="171000" cy="187800"/>
          </a:xfrm>
          <a:prstGeom prst="ellipse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8"/>
          <p:cNvSpPr/>
          <p:nvPr/>
        </p:nvSpPr>
        <p:spPr>
          <a:xfrm>
            <a:off x="1992250" y="3841925"/>
            <a:ext cx="171000" cy="1878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8"/>
          <p:cNvSpPr/>
          <p:nvPr/>
        </p:nvSpPr>
        <p:spPr>
          <a:xfrm>
            <a:off x="2601850" y="3841925"/>
            <a:ext cx="171000" cy="1878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8"/>
          <p:cNvSpPr/>
          <p:nvPr/>
        </p:nvSpPr>
        <p:spPr>
          <a:xfrm>
            <a:off x="3287650" y="3841925"/>
            <a:ext cx="171000" cy="1878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8"/>
          <p:cNvSpPr/>
          <p:nvPr/>
        </p:nvSpPr>
        <p:spPr>
          <a:xfrm>
            <a:off x="3973450" y="3841925"/>
            <a:ext cx="171000" cy="187800"/>
          </a:xfrm>
          <a:prstGeom prst="ellipse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8"/>
          <p:cNvSpPr txBox="1"/>
          <p:nvPr/>
        </p:nvSpPr>
        <p:spPr>
          <a:xfrm>
            <a:off x="2525050" y="4053875"/>
            <a:ext cx="10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4A7D6"/>
                </a:solidFill>
                <a:latin typeface="Merriweather"/>
                <a:ea typeface="Merriweather"/>
                <a:cs typeface="Merriweather"/>
                <a:sym typeface="Merriweather"/>
              </a:rPr>
              <a:t>Valence</a:t>
            </a:r>
            <a:endParaRPr>
              <a:solidFill>
                <a:srgbClr val="B4A7D6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3" name="Google Shape;253;p18"/>
          <p:cNvSpPr txBox="1"/>
          <p:nvPr/>
        </p:nvSpPr>
        <p:spPr>
          <a:xfrm>
            <a:off x="836775" y="1377038"/>
            <a:ext cx="77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  <a:latin typeface="Merriweather"/>
                <a:ea typeface="Merriweather"/>
                <a:cs typeface="Merriweather"/>
                <a:sym typeface="Merriweather"/>
              </a:rPr>
              <a:t>γ</a:t>
            </a:r>
            <a:endParaRPr>
              <a:solidFill>
                <a:srgbClr val="FFD966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254" name="Google Shape;254;p18"/>
          <p:cNvGrpSpPr/>
          <p:nvPr/>
        </p:nvGrpSpPr>
        <p:grpSpPr>
          <a:xfrm rot="2688364">
            <a:off x="197583" y="2008503"/>
            <a:ext cx="2026582" cy="347902"/>
            <a:chOff x="591925" y="2764733"/>
            <a:chExt cx="2155700" cy="346800"/>
          </a:xfrm>
        </p:grpSpPr>
        <p:sp>
          <p:nvSpPr>
            <p:cNvPr id="255" name="Google Shape;255;p18"/>
            <p:cNvSpPr/>
            <p:nvPr/>
          </p:nvSpPr>
          <p:spPr>
            <a:xfrm>
              <a:off x="591925" y="2764733"/>
              <a:ext cx="2155700" cy="346800"/>
            </a:xfrm>
            <a:custGeom>
              <a:rect b="b" l="l" r="r" t="t"/>
              <a:pathLst>
                <a:path extrusionOk="0" h="13872" w="86228">
                  <a:moveTo>
                    <a:pt x="0" y="4342"/>
                  </a:moveTo>
                  <a:cubicBezTo>
                    <a:pt x="0" y="7643"/>
                    <a:pt x="2970" y="14389"/>
                    <a:pt x="5655" y="12470"/>
                  </a:cubicBezTo>
                  <a:cubicBezTo>
                    <a:pt x="9129" y="9988"/>
                    <a:pt x="6849" y="1981"/>
                    <a:pt x="10955" y="808"/>
                  </a:cubicBezTo>
                  <a:cubicBezTo>
                    <a:pt x="17307" y="-1007"/>
                    <a:pt x="20079" y="16133"/>
                    <a:pt x="26151" y="13530"/>
                  </a:cubicBezTo>
                  <a:cubicBezTo>
                    <a:pt x="30658" y="11598"/>
                    <a:pt x="27322" y="-704"/>
                    <a:pt x="32159" y="101"/>
                  </a:cubicBezTo>
                  <a:cubicBezTo>
                    <a:pt x="36482" y="821"/>
                    <a:pt x="36176" y="8449"/>
                    <a:pt x="39934" y="10703"/>
                  </a:cubicBezTo>
                  <a:cubicBezTo>
                    <a:pt x="43863" y="13060"/>
                    <a:pt x="44928" y="1376"/>
                    <a:pt x="49475" y="808"/>
                  </a:cubicBezTo>
                  <a:cubicBezTo>
                    <a:pt x="54193" y="219"/>
                    <a:pt x="54310" y="10737"/>
                    <a:pt x="59017" y="11410"/>
                  </a:cubicBezTo>
                  <a:cubicBezTo>
                    <a:pt x="62417" y="11896"/>
                    <a:pt x="59959" y="3635"/>
                    <a:pt x="62904" y="1868"/>
                  </a:cubicBezTo>
                  <a:cubicBezTo>
                    <a:pt x="67331" y="-788"/>
                    <a:pt x="70534" y="9853"/>
                    <a:pt x="75626" y="10703"/>
                  </a:cubicBezTo>
                  <a:cubicBezTo>
                    <a:pt x="79691" y="11382"/>
                    <a:pt x="82543" y="2497"/>
                    <a:pt x="86228" y="4342"/>
                  </a:cubicBezTo>
                </a:path>
              </a:pathLst>
            </a:custGeom>
            <a:noFill/>
            <a:ln cap="flat" cmpd="sng" w="19050">
              <a:solidFill>
                <a:srgbClr val="FFD966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256" name="Google Shape;256;p18"/>
            <p:cNvCxnSpPr/>
            <p:nvPr/>
          </p:nvCxnSpPr>
          <p:spPr>
            <a:xfrm>
              <a:off x="2694600" y="2853625"/>
              <a:ext cx="9000" cy="18300"/>
            </a:xfrm>
            <a:prstGeom prst="straightConnector1">
              <a:avLst/>
            </a:prstGeom>
            <a:noFill/>
            <a:ln cap="flat" cmpd="sng" w="28575">
              <a:solidFill>
                <a:srgbClr val="FFD966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257" name="Google Shape;257;p18"/>
          <p:cNvSpPr txBox="1"/>
          <p:nvPr/>
        </p:nvSpPr>
        <p:spPr>
          <a:xfrm>
            <a:off x="4648200" y="4116725"/>
            <a:ext cx="469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Relativistic Impulse Approximation [RIA] model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8" name="Google Shape;258;p18"/>
          <p:cNvSpPr txBox="1"/>
          <p:nvPr/>
        </p:nvSpPr>
        <p:spPr>
          <a:xfrm>
            <a:off x="5580300" y="3754425"/>
            <a:ext cx="299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PRD 106, 092001(2022)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Setup and Data collection</a:t>
            </a:r>
            <a:endParaRPr/>
          </a:p>
        </p:txBody>
      </p:sp>
      <p:sp>
        <p:nvSpPr>
          <p:cNvPr id="264" name="Google Shape;264;p19"/>
          <p:cNvSpPr txBox="1"/>
          <p:nvPr>
            <p:ph idx="1" type="body"/>
          </p:nvPr>
        </p:nvSpPr>
        <p:spPr>
          <a:xfrm>
            <a:off x="311700" y="1152475"/>
            <a:ext cx="4158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Skipper CCD with 1024 x 6176 pixels is used as the silicon target detector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aseline="30000" lang="en"/>
              <a:t>241</a:t>
            </a:r>
            <a:r>
              <a:rPr lang="en"/>
              <a:t>Am was used as the gamma ray source, emitting 59.54 keV γ rays was mounted to illuminate the backside of the CCD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CCD was cooled to 126 K and under pressure of 10</a:t>
            </a:r>
            <a:r>
              <a:rPr baseline="30000" lang="en"/>
              <a:t>-7</a:t>
            </a:r>
            <a:r>
              <a:rPr lang="en"/>
              <a:t> mbar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Images with N</a:t>
            </a:r>
            <a:r>
              <a:rPr baseline="-25000" lang="en"/>
              <a:t>skip</a:t>
            </a:r>
            <a:r>
              <a:rPr lang="en"/>
              <a:t> = 64 were taken with a total exposure of 105.5 days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Background images with no source and </a:t>
            </a:r>
            <a:r>
              <a:rPr i="1" lang="en"/>
              <a:t>serial register</a:t>
            </a:r>
            <a:r>
              <a:rPr lang="en"/>
              <a:t> images with source but clocking the CCD in the opposite direction were taken</a:t>
            </a:r>
            <a:endParaRPr/>
          </a:p>
        </p:txBody>
      </p:sp>
      <p:sp>
        <p:nvSpPr>
          <p:cNvPr id="265" name="Google Shape;26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6" name="Google Shape;2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125" y="1349325"/>
            <a:ext cx="4158424" cy="274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272" name="Google Shape;272;p20"/>
          <p:cNvSpPr txBox="1"/>
          <p:nvPr>
            <p:ph idx="1" type="body"/>
          </p:nvPr>
        </p:nvSpPr>
        <p:spPr>
          <a:xfrm>
            <a:off x="311700" y="1102175"/>
            <a:ext cx="5206500" cy="3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Images were processed so as to reconstruct clusters of pixels associated with each event to obtain their full </a:t>
            </a:r>
            <a:r>
              <a:rPr lang="en"/>
              <a:t>energy</a:t>
            </a:r>
            <a:r>
              <a:rPr lang="en"/>
              <a:t>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Events occurring at the serial register present as </a:t>
            </a:r>
            <a:r>
              <a:rPr i="1" lang="en"/>
              <a:t>horizontal </a:t>
            </a:r>
            <a:r>
              <a:rPr lang="en"/>
              <a:t>clusters throughout the image posing as significant background.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Exposure normalized background and serial register data were subtracted from the source data to obtain the final spectrum.</a:t>
            </a:r>
            <a:endParaRPr/>
          </a:p>
        </p:txBody>
      </p:sp>
      <p:sp>
        <p:nvSpPr>
          <p:cNvPr id="273" name="Google Shape;27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4" name="Google Shape;274;p20"/>
          <p:cNvPicPr preferRelativeResize="0"/>
          <p:nvPr/>
        </p:nvPicPr>
        <p:blipFill rotWithShape="1">
          <a:blip r:embed="rId3">
            <a:alphaModFix/>
          </a:blip>
          <a:srcRect b="0" l="3788" r="5145" t="0"/>
          <a:stretch/>
        </p:blipFill>
        <p:spPr>
          <a:xfrm>
            <a:off x="5518200" y="1343977"/>
            <a:ext cx="3444525" cy="237577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0"/>
          <p:cNvSpPr txBox="1"/>
          <p:nvPr/>
        </p:nvSpPr>
        <p:spPr>
          <a:xfrm>
            <a:off x="6037500" y="3754425"/>
            <a:ext cx="29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PRD 106, 092001(2022)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281" name="Google Shape;281;p21"/>
          <p:cNvSpPr txBox="1"/>
          <p:nvPr>
            <p:ph idx="1" type="body"/>
          </p:nvPr>
        </p:nvSpPr>
        <p:spPr>
          <a:xfrm>
            <a:off x="311700" y="1152475"/>
            <a:ext cx="3965700" cy="35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final spectrum was compared with GEANT4 simulations.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While the K-step showed perfect agreement with GEANT4, discrepancies arose at lower energies near the L</a:t>
            </a:r>
            <a:r>
              <a:rPr baseline="-25000" lang="en"/>
              <a:t>1</a:t>
            </a:r>
            <a:r>
              <a:rPr lang="en"/>
              <a:t> and L</a:t>
            </a:r>
            <a:r>
              <a:rPr baseline="-25000" lang="en"/>
              <a:t>2,3</a:t>
            </a:r>
            <a:r>
              <a:rPr lang="en"/>
              <a:t> steps.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An </a:t>
            </a:r>
            <a:r>
              <a:rPr i="1" lang="en"/>
              <a:t>ab initio</a:t>
            </a:r>
            <a:r>
              <a:rPr lang="en"/>
              <a:t> calculation framework called FEFF was used to model the spectrum, which showed agreements with our </a:t>
            </a:r>
            <a:r>
              <a:rPr lang="en"/>
              <a:t>measured</a:t>
            </a:r>
            <a:r>
              <a:rPr lang="en"/>
              <a:t> spectrum. 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Hence we have successfully measured the compton </a:t>
            </a:r>
            <a:r>
              <a:rPr lang="en"/>
              <a:t>scattering</a:t>
            </a:r>
            <a:r>
              <a:rPr lang="en"/>
              <a:t> spectrum in Silicon down to 23 eV. 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This result will be used to model the </a:t>
            </a:r>
            <a:r>
              <a:rPr lang="en"/>
              <a:t>uncertainties</a:t>
            </a:r>
            <a:r>
              <a:rPr lang="en"/>
              <a:t> in the gamma </a:t>
            </a:r>
            <a:r>
              <a:rPr lang="en"/>
              <a:t>backgrounds for DAMIC-M DM searches.</a:t>
            </a:r>
            <a:endParaRPr/>
          </a:p>
        </p:txBody>
      </p:sp>
      <p:sp>
        <p:nvSpPr>
          <p:cNvPr id="282" name="Google Shape;28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3" name="Google Shape;283;p21"/>
          <p:cNvPicPr preferRelativeResize="0"/>
          <p:nvPr/>
        </p:nvPicPr>
        <p:blipFill rotWithShape="1">
          <a:blip r:embed="rId3">
            <a:alphaModFix/>
          </a:blip>
          <a:srcRect b="0" l="2648" r="2067" t="0"/>
          <a:stretch/>
        </p:blipFill>
        <p:spPr>
          <a:xfrm>
            <a:off x="4384050" y="1471350"/>
            <a:ext cx="4637097" cy="291701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1"/>
          <p:cNvSpPr txBox="1"/>
          <p:nvPr/>
        </p:nvSpPr>
        <p:spPr>
          <a:xfrm>
            <a:off x="5427900" y="4364025"/>
            <a:ext cx="29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PRD 106, 092001(2022)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