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Karla ExtraBold"/>
      <p:bold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Brian Nor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7C328E-39BE-4EC3-AFC4-D2DBDF41922D}">
  <a:tblStyle styleId="{5E7C328E-39BE-4EC3-AFC4-D2DBDF4192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KarlaExtraBold-bold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regular.fntdata"/><Relationship Id="rId25" Type="http://schemas.openxmlformats.org/officeDocument/2006/relationships/font" Target="fonts/KarlaExtraBold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HelveticaNeue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26T23:41:22.159">
    <p:pos x="6000" y="0"/>
    <p:text>please see the same comments as on some previous slides about helping the audience understand what you're trying to convey with at least a little bit of text.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6-26T23:42:05.498">
    <p:pos x="6000" y="0"/>
    <p:text>There's a lot of text on this slide.</p:text>
  </p:cm>
  <p:cm authorId="0" idx="3" dt="2023-06-26T23:42:05.498">
    <p:pos x="6000" y="0"/>
    <p:text>Please provide images or make the text more concise.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6-26T23:43:25.880">
    <p:pos x="6000" y="0"/>
    <p:text>Please make this slide more accessible to people.</p:text>
  </p:cm>
  <p:cm authorId="0" idx="5" dt="2023-06-26T23:42:57.042">
    <p:pos x="6000" y="0"/>
    <p:text>This is an opportunity to invite questions and new ideas.</p:text>
  </p:cm>
  <p:cm authorId="0" idx="6" dt="2023-06-26T23:43:25.880">
    <p:pos x="6000" y="0"/>
    <p:text>Please avoid using complete sentences for so much of the slide. You don't want people to read prose while you're speaking, and you don't want to read your slides.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4a54df4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04a54df4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af47fb80a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af47fb80a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4ee1b402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4ee1b402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480c7476e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5480c7476e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caabe922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caabe92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480c7476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480c7476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529eb543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529eb543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af47fb80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af47fb80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af47fb80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af47fb80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4ee1b40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4ee1b40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ee1b402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ee1b402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4ee1b40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4ee1b40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swierc@uchicago.edu" TargetMode="External"/><Relationship Id="rId4" Type="http://schemas.openxmlformats.org/officeDocument/2006/relationships/hyperlink" Target="mailto:yifanzyf@uchicago.edu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2.xml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1" Type="http://schemas.openxmlformats.org/officeDocument/2006/relationships/image" Target="../media/image21.png"/><Relationship Id="rId10" Type="http://schemas.openxmlformats.org/officeDocument/2006/relationships/image" Target="../media/image5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01199" y="2169500"/>
            <a:ext cx="3537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Paxson Swierc </a:t>
            </a:r>
            <a:endParaRPr b="1" sz="146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Yifan (Megan) Zhao</a:t>
            </a:r>
            <a:endParaRPr b="1" sz="146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Department of Astronomy and Astrophysics, </a:t>
            </a: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University of Chicago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227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pswierc@uchicago.edu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227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yifanzyf@uchicago.edu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7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97">
              <a:solidFill>
                <a:srgbClr val="1C4587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017">
              <a:solidFill>
                <a:srgbClr val="1C4587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>
              <a:solidFill>
                <a:srgbClr val="1C4587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1200" y="4612100"/>
            <a:ext cx="37113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4C97"/>
                </a:solidFill>
              </a:rPr>
              <a:t>New Perspectives 2023 </a:t>
            </a:r>
            <a:r>
              <a:rPr lang="en" sz="1300">
                <a:solidFill>
                  <a:srgbClr val="004C97"/>
                </a:solidFill>
              </a:rPr>
              <a:t>June</a:t>
            </a:r>
            <a:r>
              <a:rPr lang="en" sz="1300">
                <a:solidFill>
                  <a:srgbClr val="004C97"/>
                </a:solidFill>
              </a:rPr>
              <a:t>,</a:t>
            </a:r>
            <a:r>
              <a:rPr b="0" i="0" lang="en" sz="13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" sz="1300">
                <a:solidFill>
                  <a:srgbClr val="004C97"/>
                </a:solidFill>
              </a:rPr>
              <a:t>3</a:t>
            </a:r>
            <a:endParaRPr b="0" i="0" sz="14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1200" y="369175"/>
            <a:ext cx="8541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Karla ExtraBold"/>
                <a:ea typeface="Karla ExtraBold"/>
                <a:cs typeface="Karla ExtraBold"/>
                <a:sym typeface="Karla ExtraBold"/>
              </a:rPr>
              <a:t>Domain Adaptation in Gravitational Lens Analysis</a:t>
            </a:r>
            <a:endParaRPr sz="2400">
              <a:solidFill>
                <a:srgbClr val="1C4587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897436" y="2169500"/>
            <a:ext cx="49452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Brian Nord</a:t>
            </a:r>
            <a:r>
              <a:rPr b="1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baseline="30000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1 2 3 4</a:t>
            </a:r>
            <a:endParaRPr b="1" baseline="30000" sz="146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rPr b="1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Aleksandra Ciprijanovic </a:t>
            </a:r>
            <a:r>
              <a:rPr b="1" baseline="30000" lang="en" sz="1464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1 2</a:t>
            </a:r>
            <a:endParaRPr b="1" baseline="30000" sz="146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Fermi National Accelerator Laboratory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Department of Astronomy and Astrophysics, University of Chicago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3 </a:t>
            </a: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Kavli Institute for Cosmological Physics, University of Chicago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</a:t>
            </a: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Laboratory for Nuclear Science, MIT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"/>
              <a:buFont typeface="Arial"/>
              <a:buNone/>
            </a:pPr>
            <a:r>
              <a:t/>
            </a:r>
            <a:endParaRPr b="1" sz="1274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97">
              <a:solidFill>
                <a:srgbClr val="1C4587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017">
              <a:solidFill>
                <a:srgbClr val="1C4587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>
              <a:solidFill>
                <a:srgbClr val="1C4587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8100" y="4253400"/>
            <a:ext cx="724574" cy="7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8047" y="4253434"/>
            <a:ext cx="724575" cy="7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23203" l="33062" r="34443" t="39139"/>
          <a:stretch/>
        </p:blipFill>
        <p:spPr>
          <a:xfrm>
            <a:off x="6073373" y="4253400"/>
            <a:ext cx="1126579" cy="738499"/>
          </a:xfrm>
          <a:prstGeom prst="rect">
            <a:avLst/>
          </a:prstGeom>
          <a:noFill/>
          <a:ln cap="flat" cmpd="sng" w="9525">
            <a:solidFill>
              <a:srgbClr val="0FEB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3"/>
          <p:cNvSpPr txBox="1"/>
          <p:nvPr/>
        </p:nvSpPr>
        <p:spPr>
          <a:xfrm>
            <a:off x="301200" y="4278100"/>
            <a:ext cx="2745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27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FERMILAB-SLIDES-23-131-CSAID</a:t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227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DANN Results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9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4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22"/>
          <p:cNvGraphicFramePr/>
          <p:nvPr/>
        </p:nvGraphicFramePr>
        <p:xfrm>
          <a:off x="355313" y="1943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{5E7C328E-39BE-4EC3-AFC4-D2DBDF41922D}</a:tableStyleId>
              </a:tblPr>
              <a:tblGrid>
                <a:gridCol w="934475"/>
                <a:gridCol w="934475"/>
                <a:gridCol w="934475"/>
              </a:tblGrid>
              <a:tr h="57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Target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DA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-0.7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DANN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97"/>
                          </a:solidFill>
                        </a:rPr>
                        <a:t>0.93</a:t>
                      </a:r>
                      <a:endParaRPr b="1">
                        <a:solidFill>
                          <a:srgbClr val="004C97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p22"/>
          <p:cNvSpPr txBox="1"/>
          <p:nvPr/>
        </p:nvSpPr>
        <p:spPr>
          <a:xfrm>
            <a:off x="1403475" y="3345200"/>
            <a:ext cx="82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R2 score</a:t>
            </a:r>
            <a:endParaRPr sz="1200"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626" y="373650"/>
            <a:ext cx="2392375" cy="24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550" y="373643"/>
            <a:ext cx="2392375" cy="243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6101" y="2805549"/>
            <a:ext cx="2803425" cy="184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6025" y="2805550"/>
            <a:ext cx="2803425" cy="184649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130200" y="817225"/>
            <a:ext cx="325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Training with DANN significantly improves CNN performance on the target domain (-0.7 to 0.93)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Discussion - the limit of feature based DA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10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82450" y="1051600"/>
            <a:ext cx="8961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Thinking About the Domain Shift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Both these techniques teach the network to find invariant features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 the network learns to ignore whatever difference characterizes the two domains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This is amazing when the difference is noise, but what if the domain shift contains informative information?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Example in our context - if the domain shift is two different distributions of Einstein Radius values, b</a:t>
            </a:r>
            <a:r>
              <a:rPr lang="en"/>
              <a:t>oth MMD and DANN may be a detriment to performance.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Since the DA methods will teach the networks to ignore differences between domains, but in this context the domain difference is the same value that we want to estimate.</a:t>
            </a:r>
            <a:endParaRPr/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/>
        </p:nvSpPr>
        <p:spPr>
          <a:xfrm>
            <a:off x="301200" y="369175"/>
            <a:ext cx="85416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 sz="2400">
              <a:solidFill>
                <a:srgbClr val="1C4587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301200" y="4612100"/>
            <a:ext cx="37113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4C97"/>
                </a:solidFill>
              </a:rPr>
              <a:t>New Perspectives 2023 June,</a:t>
            </a:r>
            <a:r>
              <a:rPr b="0" i="0" lang="en" sz="13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" sz="1300">
                <a:solidFill>
                  <a:srgbClr val="004C97"/>
                </a:solidFill>
              </a:rPr>
              <a:t>3</a:t>
            </a:r>
            <a:endParaRPr b="0" i="0" sz="14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182450" y="1051600"/>
            <a:ext cx="853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show that both DA technique improves target domain R2 score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DANN got better results on target data, but did worse on source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MMD did worse on target data, but maintained better performance on source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Although we are using simulated data, DA has potential for real survey data application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Further research in other DA methods needed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Talk Outline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1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</a:t>
            </a:r>
            <a:r>
              <a:rPr lang="en" sz="1000">
                <a:solidFill>
                  <a:srgbClr val="004C97"/>
                </a:solidFill>
              </a:rPr>
              <a:t>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89350" y="1045400"/>
            <a:ext cx="7790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Introduction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Project motivation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What is domain adaptation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Our dataset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Technique #1: Maximum Mean Discrepancy (MMD)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What is MMD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Results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Technique #2: </a:t>
            </a:r>
            <a:r>
              <a:rPr lang="en">
                <a:solidFill>
                  <a:schemeClr val="dk1"/>
                </a:solidFill>
              </a:rPr>
              <a:t>Domain Adversarial Neural Network (DANN)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What is DANN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Results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Discussion &amp; </a:t>
            </a:r>
            <a:r>
              <a:rPr lang="en">
                <a:solidFill>
                  <a:schemeClr val="dk1"/>
                </a:solidFill>
              </a:rPr>
              <a:t>Conclusion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Limitation of our work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Summary of our work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2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35375" y="693600"/>
            <a:ext cx="5672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Motivation</a:t>
            </a:r>
            <a:r>
              <a:rPr lang="en"/>
              <a:t>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Large number of gravitational lens data in upcoming surveys makes machine learning necessary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Lack sufficient real lensing data for training machine learning algorithm, must use simulated data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Algorithms trained on simulated data perform poorly on real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Question: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can we </a:t>
            </a:r>
            <a:r>
              <a:rPr b="1" lang="en"/>
              <a:t>bridge the gap between simulated data and real data</a:t>
            </a:r>
            <a:r>
              <a:rPr lang="en"/>
              <a:t>, when we have large amounts of labeled simulated data and few labeled real samples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Solution: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>
                <a:solidFill>
                  <a:srgbClr val="004C97"/>
                </a:solidFill>
              </a:rPr>
              <a:t>Domain Adaptation</a:t>
            </a:r>
            <a:r>
              <a:rPr lang="en"/>
              <a:t>: apply algorithm trained on “source domain” to a different “target domain”, without access to target domain labels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6900" y="1252163"/>
            <a:ext cx="2776125" cy="26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807775" y="3930575"/>
            <a:ext cx="310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</a:rPr>
              <a:t>Maheshwari, Harsh. “Understanding Domain Adaptation.” Medium, 10 Sept. 2021, towardsdatascience.com/understanding-domain-adaptation-5baa723ac71f. </a:t>
            </a:r>
            <a:endParaRPr sz="9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This work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3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b="76913" l="1347" r="76740" t="1130"/>
          <a:stretch/>
        </p:blipFill>
        <p:spPr>
          <a:xfrm>
            <a:off x="337425" y="933450"/>
            <a:ext cx="781125" cy="7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118550" y="833575"/>
            <a:ext cx="2657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Source: s</a:t>
            </a:r>
            <a:r>
              <a:rPr lang="en" sz="1300"/>
              <a:t>imulated galaxy-galaxy strong lens using deeplenstronomy</a:t>
            </a:r>
            <a:endParaRPr sz="1300"/>
          </a:p>
        </p:txBody>
      </p:sp>
      <p:sp>
        <p:nvSpPr>
          <p:cNvPr id="91" name="Google Shape;91;p16"/>
          <p:cNvSpPr txBox="1"/>
          <p:nvPr/>
        </p:nvSpPr>
        <p:spPr>
          <a:xfrm>
            <a:off x="1118550" y="1475500"/>
            <a:ext cx="7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+label</a:t>
            </a:r>
            <a:endParaRPr b="1" sz="1300"/>
          </a:p>
        </p:txBody>
      </p:sp>
      <p:sp>
        <p:nvSpPr>
          <p:cNvPr id="92" name="Google Shape;92;p16"/>
          <p:cNvSpPr/>
          <p:nvPr/>
        </p:nvSpPr>
        <p:spPr>
          <a:xfrm>
            <a:off x="3784700" y="1187650"/>
            <a:ext cx="4428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4322700" y="934200"/>
            <a:ext cx="1360200" cy="77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Convolutional Neural Network (CNN)</a:t>
            </a:r>
            <a:endParaRPr sz="1200"/>
          </a:p>
        </p:txBody>
      </p:sp>
      <p:sp>
        <p:nvSpPr>
          <p:cNvPr id="94" name="Google Shape;94;p16"/>
          <p:cNvSpPr/>
          <p:nvPr/>
        </p:nvSpPr>
        <p:spPr>
          <a:xfrm>
            <a:off x="5839300" y="1187650"/>
            <a:ext cx="4428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6417625" y="934200"/>
            <a:ext cx="1175700" cy="77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Estimated Einstein Radius</a:t>
            </a:r>
            <a:endParaRPr sz="1200"/>
          </a:p>
        </p:txBody>
      </p:sp>
      <p:sp>
        <p:nvSpPr>
          <p:cNvPr id="96" name="Google Shape;96;p16"/>
          <p:cNvSpPr txBox="1"/>
          <p:nvPr/>
        </p:nvSpPr>
        <p:spPr>
          <a:xfrm>
            <a:off x="1118550" y="3158625"/>
            <a:ext cx="2657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Target</a:t>
            </a:r>
            <a:r>
              <a:rPr lang="en" sz="1300"/>
              <a:t>: simulated galaxy-galaxy strong lens with </a:t>
            </a:r>
            <a:r>
              <a:rPr b="1" lang="en" sz="1300">
                <a:solidFill>
                  <a:srgbClr val="004C97"/>
                </a:solidFill>
              </a:rPr>
              <a:t>real survey like conditions</a:t>
            </a:r>
            <a:endParaRPr b="1" sz="1300">
              <a:solidFill>
                <a:srgbClr val="004C97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76913" l="1347" r="76740" t="1130"/>
          <a:stretch/>
        </p:blipFill>
        <p:spPr>
          <a:xfrm>
            <a:off x="566025" y="2457025"/>
            <a:ext cx="781125" cy="7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118550" y="3771025"/>
            <a:ext cx="119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(no label)</a:t>
            </a:r>
            <a:endParaRPr b="1" sz="1300"/>
          </a:p>
        </p:txBody>
      </p:sp>
      <p:sp>
        <p:nvSpPr>
          <p:cNvPr id="99" name="Google Shape;99;p16"/>
          <p:cNvSpPr txBox="1"/>
          <p:nvPr/>
        </p:nvSpPr>
        <p:spPr>
          <a:xfrm>
            <a:off x="1347150" y="2747275"/>
            <a:ext cx="7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+label</a:t>
            </a:r>
            <a:endParaRPr b="1" sz="1300"/>
          </a:p>
        </p:txBody>
      </p:sp>
      <p:sp>
        <p:nvSpPr>
          <p:cNvPr id="100" name="Google Shape;100;p16"/>
          <p:cNvSpPr/>
          <p:nvPr/>
        </p:nvSpPr>
        <p:spPr>
          <a:xfrm>
            <a:off x="3784700" y="3099625"/>
            <a:ext cx="4428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4322700" y="2815325"/>
            <a:ext cx="1360200" cy="77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CNN + </a:t>
            </a:r>
            <a:r>
              <a:rPr b="1" lang="en" sz="1200">
                <a:solidFill>
                  <a:srgbClr val="004C97"/>
                </a:solidFill>
              </a:rPr>
              <a:t>Domain adaptation</a:t>
            </a:r>
            <a:endParaRPr b="1" sz="1200">
              <a:solidFill>
                <a:srgbClr val="004C97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5839288" y="3099625"/>
            <a:ext cx="4428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6417625" y="2815325"/>
            <a:ext cx="1175700" cy="77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Estimated Einstein Radius</a:t>
            </a:r>
            <a:endParaRPr sz="1200"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5">
            <a:alphaModFix/>
          </a:blip>
          <a:srcRect b="76914" l="76738" r="1349" t="0"/>
          <a:stretch/>
        </p:blipFill>
        <p:spPr>
          <a:xfrm>
            <a:off x="3497900" y="1860399"/>
            <a:ext cx="729600" cy="763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2363850" y="1934525"/>
            <a:ext cx="13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Testing on target:</a:t>
            </a:r>
            <a:endParaRPr b="1"/>
          </a:p>
        </p:txBody>
      </p:sp>
      <p:sp>
        <p:nvSpPr>
          <p:cNvPr id="106" name="Google Shape;106;p16"/>
          <p:cNvSpPr/>
          <p:nvPr/>
        </p:nvSpPr>
        <p:spPr>
          <a:xfrm>
            <a:off x="4322700" y="1998000"/>
            <a:ext cx="19593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Estimate Einstein radius</a:t>
            </a:r>
            <a:endParaRPr sz="1200"/>
          </a:p>
        </p:txBody>
      </p:sp>
      <p:sp>
        <p:nvSpPr>
          <p:cNvPr id="107" name="Google Shape;107;p16"/>
          <p:cNvSpPr txBox="1"/>
          <p:nvPr/>
        </p:nvSpPr>
        <p:spPr>
          <a:xfrm>
            <a:off x="6417625" y="1976250"/>
            <a:ext cx="14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Low R2 score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76914" l="76738" r="1349" t="0"/>
          <a:stretch/>
        </p:blipFill>
        <p:spPr>
          <a:xfrm>
            <a:off x="3497888" y="3948936"/>
            <a:ext cx="729600" cy="763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363838" y="4023063"/>
            <a:ext cx="13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Testing on target:</a:t>
            </a:r>
            <a:endParaRPr b="1"/>
          </a:p>
        </p:txBody>
      </p:sp>
      <p:sp>
        <p:nvSpPr>
          <p:cNvPr id="110" name="Google Shape;110;p16"/>
          <p:cNvSpPr/>
          <p:nvPr/>
        </p:nvSpPr>
        <p:spPr>
          <a:xfrm>
            <a:off x="4322688" y="4086538"/>
            <a:ext cx="1959300" cy="35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Estimate Einstein radius</a:t>
            </a:r>
            <a:endParaRPr sz="1200"/>
          </a:p>
        </p:txBody>
      </p:sp>
      <p:sp>
        <p:nvSpPr>
          <p:cNvPr id="111" name="Google Shape;111;p16"/>
          <p:cNvSpPr txBox="1"/>
          <p:nvPr/>
        </p:nvSpPr>
        <p:spPr>
          <a:xfrm>
            <a:off x="6417613" y="4064788"/>
            <a:ext cx="1411800" cy="4002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High R2 score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76915" l="76738" r="1349" t="1522"/>
          <a:stretch/>
        </p:blipFill>
        <p:spPr>
          <a:xfrm>
            <a:off x="337425" y="3099626"/>
            <a:ext cx="781125" cy="7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The Dataset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4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175" y="625703"/>
            <a:ext cx="2086805" cy="136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8175" y="2117206"/>
            <a:ext cx="2086805" cy="136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2548" y="625703"/>
            <a:ext cx="2086805" cy="136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2548" y="2117197"/>
            <a:ext cx="2086805" cy="13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7877" y="625703"/>
            <a:ext cx="2086805" cy="136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32221" y="2117197"/>
            <a:ext cx="2086805" cy="136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6811" y="920099"/>
            <a:ext cx="1662026" cy="165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289350" y="625700"/>
            <a:ext cx="193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Source domain (has labels)</a:t>
            </a:r>
            <a:r>
              <a:rPr lang="en"/>
              <a:t> 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289350" y="2544150"/>
            <a:ext cx="182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Target domain (unlabeled for training)</a:t>
            </a:r>
            <a:r>
              <a:rPr lang="en"/>
              <a:t> 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728" y="3009813"/>
            <a:ext cx="1664208" cy="1655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733900" y="3667200"/>
            <a:ext cx="2642700" cy="400200"/>
          </a:xfrm>
          <a:prstGeom prst="rect">
            <a:avLst/>
          </a:prstGeom>
          <a:noFill/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Simulated data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5376600" y="3667175"/>
            <a:ext cx="945000" cy="400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4C97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bridge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321650" y="3667175"/>
            <a:ext cx="2643000" cy="400200"/>
          </a:xfrm>
          <a:prstGeom prst="rect">
            <a:avLst/>
          </a:prstGeom>
          <a:noFill/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data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733900" y="4069950"/>
            <a:ext cx="264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domain:</a:t>
            </a:r>
            <a:r>
              <a:rPr b="1" lang="en"/>
              <a:t> </a:t>
            </a:r>
            <a:r>
              <a:rPr lang="en"/>
              <a:t>No real-survey like conditions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321600" y="4069950"/>
            <a:ext cx="269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domain</a:t>
            </a:r>
            <a:r>
              <a:rPr lang="en"/>
              <a:t>: </a:t>
            </a:r>
            <a:r>
              <a:rPr b="1" lang="en"/>
              <a:t>Dark Energy Survey</a:t>
            </a:r>
            <a:r>
              <a:rPr lang="en"/>
              <a:t> like conditions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Performance Without Domain Adaptation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5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18"/>
          <p:cNvGraphicFramePr/>
          <p:nvPr/>
        </p:nvGraphicFramePr>
        <p:xfrm>
          <a:off x="355313" y="1943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{5E7C328E-39BE-4EC3-AFC4-D2DBDF41922D}</a:tableStyleId>
              </a:tblPr>
              <a:tblGrid>
                <a:gridCol w="934475"/>
                <a:gridCol w="934475"/>
                <a:gridCol w="934475"/>
              </a:tblGrid>
              <a:tr h="57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Target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DA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-0.7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5" name="Google Shape;145;p18"/>
          <p:cNvSpPr txBox="1"/>
          <p:nvPr/>
        </p:nvSpPr>
        <p:spPr>
          <a:xfrm>
            <a:off x="1346638" y="2962150"/>
            <a:ext cx="82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R2 score</a:t>
            </a:r>
            <a:endParaRPr sz="1200"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712" y="1454750"/>
            <a:ext cx="2197650" cy="22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6375" y="1454750"/>
            <a:ext cx="2118981" cy="22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35375" y="817225"/>
            <a:ext cx="888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When trained only on source domain, CNN performs poorly on target domain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Maximum Mean Discrepancy (MMD)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6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35375" y="817225"/>
            <a:ext cx="8774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MMD: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Minimize distance between means of source and target domain </a:t>
            </a:r>
            <a:r>
              <a:rPr lang="en">
                <a:solidFill>
                  <a:srgbClr val="004C97"/>
                </a:solidFill>
              </a:rPr>
              <a:t>distributions</a:t>
            </a:r>
            <a:endParaRPr>
              <a:solidFill>
                <a:srgbClr val="004C9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Kernel</a:t>
            </a:r>
            <a:r>
              <a:rPr lang="en"/>
              <a:t> method: minimize distance = maximize kernel that describe similarities in distributions =&gt; domain invariant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Total loss: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73" y="2073900"/>
            <a:ext cx="1804245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b="0" l="0" r="0" t="6820"/>
          <a:stretch/>
        </p:blipFill>
        <p:spPr>
          <a:xfrm>
            <a:off x="2498925" y="2488000"/>
            <a:ext cx="3859499" cy="1857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9"/>
          <p:cNvCxnSpPr/>
          <p:nvPr/>
        </p:nvCxnSpPr>
        <p:spPr>
          <a:xfrm flipH="1" rot="10800000">
            <a:off x="2717675" y="2006375"/>
            <a:ext cx="291900" cy="1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9"/>
          <p:cNvCxnSpPr/>
          <p:nvPr/>
        </p:nvCxnSpPr>
        <p:spPr>
          <a:xfrm rot="10800000">
            <a:off x="2717675" y="2170475"/>
            <a:ext cx="291900" cy="1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19"/>
          <p:cNvSpPr txBox="1"/>
          <p:nvPr/>
        </p:nvSpPr>
        <p:spPr>
          <a:xfrm>
            <a:off x="3128050" y="1770275"/>
            <a:ext cx="56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squared error (MSE) used in regular training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3128050" y="2170475"/>
            <a:ext cx="56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MMD loss weighted by constant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2515725" y="4145600"/>
            <a:ext cx="389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Comparison of two distributions with different means</a:t>
            </a:r>
            <a:endParaRPr sz="1100"/>
          </a:p>
        </p:txBody>
      </p:sp>
      <p:sp>
        <p:nvSpPr>
          <p:cNvPr id="165" name="Google Shape;165;p19"/>
          <p:cNvSpPr txBox="1"/>
          <p:nvPr/>
        </p:nvSpPr>
        <p:spPr>
          <a:xfrm>
            <a:off x="2498925" y="4291925"/>
            <a:ext cx="3914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</a:rPr>
              <a:t>Maximum Mean Discrepancy (MMD) in Machine Learning, 8 Mar. 2019, www.onurtunali.com/ml/2019/03/08/maximum-mean-discrepancy-in-machine-learning.html. </a:t>
            </a:r>
            <a:endParaRPr sz="9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MMD results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7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82450" y="1051600"/>
            <a:ext cx="85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20"/>
          <p:cNvGraphicFramePr/>
          <p:nvPr/>
        </p:nvGraphicFramePr>
        <p:xfrm>
          <a:off x="355313" y="1943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{5E7C328E-39BE-4EC3-AFC4-D2DBDF41922D}</a:tableStyleId>
              </a:tblPr>
              <a:tblGrid>
                <a:gridCol w="934475"/>
                <a:gridCol w="934475"/>
                <a:gridCol w="934475"/>
              </a:tblGrid>
              <a:tr h="57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Source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Target domain 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DA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-0.7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MMD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97"/>
                          </a:solidFill>
                        </a:rPr>
                        <a:t>0.95</a:t>
                      </a:r>
                      <a:endParaRPr b="1">
                        <a:solidFill>
                          <a:srgbClr val="004C97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6" name="Google Shape;176;p20"/>
          <p:cNvSpPr txBox="1"/>
          <p:nvPr/>
        </p:nvSpPr>
        <p:spPr>
          <a:xfrm>
            <a:off x="1403475" y="3345200"/>
            <a:ext cx="82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R2 score</a:t>
            </a:r>
            <a:endParaRPr sz="1200"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950" y="2935388"/>
            <a:ext cx="1765249" cy="1783354"/>
          </a:xfrm>
          <a:prstGeom prst="rect">
            <a:avLst/>
          </a:prstGeom>
          <a:noFill/>
          <a:ln cap="flat" cmpd="sng" w="19050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1675" y="2944775"/>
            <a:ext cx="1773936" cy="177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650" y="1188727"/>
            <a:ext cx="5358386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130200" y="817225"/>
            <a:ext cx="888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Training with MMD significantly improves CNN performance on the target domain (-0.7 to 0.95)</a:t>
            </a: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1550" y="3027475"/>
            <a:ext cx="1581912" cy="15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35375" y="138925"/>
            <a:ext cx="8586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97"/>
                </a:solidFill>
                <a:latin typeface="Lato"/>
                <a:ea typeface="Lato"/>
                <a:cs typeface="Lato"/>
                <a:sym typeface="Lato"/>
              </a:rPr>
              <a:t>Domain Adversarial Neural Network (DANN)</a:t>
            </a:r>
            <a:endParaRPr b="1">
              <a:solidFill>
                <a:srgbClr val="004C9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135363" y="4352650"/>
            <a:ext cx="4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289338" y="4840500"/>
            <a:ext cx="38595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04C97"/>
                </a:solidFill>
              </a:rPr>
              <a:t>8</a:t>
            </a:r>
            <a:r>
              <a:rPr b="0" i="0" lang="en" sz="1000" u="none" cap="none" strike="noStrike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" sz="1000">
                <a:solidFill>
                  <a:srgbClr val="004C97"/>
                </a:solidFill>
              </a:rPr>
              <a:t>New Perspectives | June 2023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58925" y="644600"/>
            <a:ext cx="8539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DANN: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Approach to find domain invariant features, using an added domain classifier head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Architecture: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Features found by convolutional layers are </a:t>
            </a:r>
            <a:r>
              <a:rPr lang="en"/>
              <a:t>fed</a:t>
            </a:r>
            <a:r>
              <a:rPr lang="en"/>
              <a:t> into two heads, the losses of which are summed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 training, labeled source data is given to the label predictor, which </a:t>
            </a:r>
            <a:r>
              <a:rPr lang="en"/>
              <a:t>handles</a:t>
            </a:r>
            <a:r>
              <a:rPr lang="en"/>
              <a:t> the main task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Unlabeled source and target data is given to the domain classifier, which tells the difference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Gradient reversal layer is used to teach the convolutional layers to confuse the domain classifier</a:t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b="26058" l="21037" r="21982" t="70822"/>
          <a:stretch/>
        </p:blipFill>
        <p:spPr>
          <a:xfrm>
            <a:off x="0" y="4664575"/>
            <a:ext cx="9019025" cy="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 b="0" l="0" r="0" t="4315"/>
          <a:stretch/>
        </p:blipFill>
        <p:spPr>
          <a:xfrm>
            <a:off x="1679325" y="2259650"/>
            <a:ext cx="4860875" cy="209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21"/>
          <p:cNvSpPr txBox="1"/>
          <p:nvPr/>
        </p:nvSpPr>
        <p:spPr>
          <a:xfrm>
            <a:off x="1691463" y="4260400"/>
            <a:ext cx="483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9E9E"/>
                </a:solidFill>
              </a:rPr>
              <a:t>Ganin, Yaroslav, et al. “Domain-adversarial training of neural networks.” The journal of machine learning research 17.1 (2016)</a:t>
            </a:r>
            <a:endParaRPr sz="110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