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5" r:id="rId3"/>
    <p:sldId id="270" r:id="rId4"/>
    <p:sldId id="289" r:id="rId5"/>
    <p:sldId id="257" r:id="rId6"/>
    <p:sldId id="260" r:id="rId7"/>
    <p:sldId id="261" r:id="rId8"/>
    <p:sldId id="286" r:id="rId9"/>
    <p:sldId id="287" r:id="rId10"/>
    <p:sldId id="273" r:id="rId11"/>
    <p:sldId id="292" r:id="rId12"/>
    <p:sldId id="288" r:id="rId13"/>
    <p:sldId id="269" r:id="rId14"/>
    <p:sldId id="271" r:id="rId15"/>
    <p:sldId id="272" r:id="rId16"/>
    <p:sldId id="277" r:id="rId17"/>
    <p:sldId id="278" r:id="rId18"/>
    <p:sldId id="291" r:id="rId19"/>
    <p:sldId id="290" r:id="rId20"/>
    <p:sldId id="262" r:id="rId21"/>
    <p:sldId id="263" r:id="rId22"/>
    <p:sldId id="267" r:id="rId23"/>
    <p:sldId id="264"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8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95"/>
    <p:restoredTop sz="96331"/>
  </p:normalViewPr>
  <p:slideViewPr>
    <p:cSldViewPr snapToGrid="0">
      <p:cViewPr>
        <p:scale>
          <a:sx n="100" d="100"/>
          <a:sy n="100" d="100"/>
        </p:scale>
        <p:origin x="344" y="10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2" d="100"/>
          <a:sy n="112" d="100"/>
        </p:scale>
        <p:origin x="356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28159-BF71-4B41-BB67-CA916F25F6BD}" type="datetimeFigureOut">
              <a:rPr lang="en-US" smtClean="0"/>
              <a:t>6/19/23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29F40-5259-034A-A596-35E9168E685C}" type="slidenum">
              <a:rPr lang="en-US" smtClean="0"/>
              <a:t>‹#›</a:t>
            </a:fld>
            <a:endParaRPr lang="en-US"/>
          </a:p>
        </p:txBody>
      </p:sp>
    </p:spTree>
    <p:extLst>
      <p:ext uri="{BB962C8B-B14F-4D97-AF65-F5344CB8AC3E}">
        <p14:creationId xmlns:p14="http://schemas.microsoft.com/office/powerpoint/2010/main" val="106249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Alright. Hello. My name is Leon Tong. I’m a post-bachelor intern at Los Alamos National Laboratory and will be presenting to you today on behalf of the </a:t>
            </a:r>
            <a:r>
              <a:rPr lang="en-US" sz="1800" dirty="0" err="1">
                <a:effectLst/>
                <a:latin typeface="Times New Roman" panose="02020603050405020304" pitchFamily="18" charset="0"/>
                <a:ea typeface="Calibri" panose="020F0502020204030204" pitchFamily="34" charset="0"/>
              </a:rPr>
              <a:t>MicroBooNE</a:t>
            </a:r>
            <a:r>
              <a:rPr lang="en-US" sz="1800" dirty="0">
                <a:effectLst/>
                <a:latin typeface="Times New Roman" panose="02020603050405020304" pitchFamily="18" charset="0"/>
                <a:ea typeface="Calibri" panose="020F0502020204030204" pitchFamily="34" charset="0"/>
              </a:rPr>
              <a:t> Collaboration about exploring the dark sector in </a:t>
            </a:r>
            <a:r>
              <a:rPr lang="en-US" sz="1800" dirty="0" err="1">
                <a:effectLst/>
                <a:latin typeface="Times New Roman" panose="02020603050405020304" pitchFamily="18" charset="0"/>
                <a:ea typeface="Calibri" panose="020F0502020204030204" pitchFamily="34" charset="0"/>
              </a:rPr>
              <a:t>MicroBooNE</a:t>
            </a:r>
            <a:r>
              <a:rPr lang="en-US" sz="1800" dirty="0">
                <a:effectLst/>
                <a:latin typeface="Times New Roman" panose="02020603050405020304" pitchFamily="18" charset="0"/>
                <a:ea typeface="Calibri" panose="020F0502020204030204" pitchFamily="34" charset="0"/>
              </a:rPr>
              <a:t> through </a:t>
            </a:r>
            <a:r>
              <a:rPr lang="en-US" sz="1800" dirty="0" err="1">
                <a:effectLst/>
                <a:latin typeface="Times New Roman" panose="02020603050405020304" pitchFamily="18" charset="0"/>
                <a:ea typeface="Calibri" panose="020F0502020204030204" pitchFamily="34" charset="0"/>
              </a:rPr>
              <a:t>e+e</a:t>
            </a:r>
            <a:r>
              <a:rPr lang="en-US" sz="1800" dirty="0">
                <a:effectLst/>
                <a:latin typeface="Times New Roman" panose="02020603050405020304" pitchFamily="18" charset="0"/>
                <a:ea typeface="Calibri" panose="020F0502020204030204" pitchFamily="34" charset="0"/>
              </a:rPr>
              <a:t>- final states.</a:t>
            </a:r>
            <a:r>
              <a:rPr lang="en-US" sz="2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1</a:t>
            </a:fld>
            <a:endParaRPr lang="en-US"/>
          </a:p>
        </p:txBody>
      </p:sp>
    </p:spTree>
    <p:extLst>
      <p:ext uri="{BB962C8B-B14F-4D97-AF65-F5344CB8AC3E}">
        <p14:creationId xmlns:p14="http://schemas.microsoft.com/office/powerpoint/2010/main" val="337343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here’s the takeaway conclusions from our traditional line-fitting algorithm.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It’s able to reconstruct angles above 20 degrees somewhat accurately, even if the spread is a bit wide for our liking, but it systematically overestimates low opening angles, which are the ones we care about most for distinguishing dark sector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pairs from true photons.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simple algorithm is unable to make use of fine structures that might signal important points for reconstruction, nor is it able to throw away poorly reconstructed points.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Further tweaks might have led to incremental improvements, but these would likely give diminishing returns, so we moved on instead to our next method.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10</a:t>
            </a:fld>
            <a:endParaRPr lang="en-US"/>
          </a:p>
        </p:txBody>
      </p:sp>
    </p:spTree>
    <p:extLst>
      <p:ext uri="{BB962C8B-B14F-4D97-AF65-F5344CB8AC3E}">
        <p14:creationId xmlns:p14="http://schemas.microsoft.com/office/powerpoint/2010/main" val="319411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a graph neural network that that runs directly on our 3D space points. Now, what is a graph neural network?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11</a:t>
            </a:fld>
            <a:endParaRPr lang="en-US"/>
          </a:p>
        </p:txBody>
      </p:sp>
    </p:spTree>
    <p:extLst>
      <p:ext uri="{BB962C8B-B14F-4D97-AF65-F5344CB8AC3E}">
        <p14:creationId xmlns:p14="http://schemas.microsoft.com/office/powerpoint/2010/main" val="325797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graph neural network is a type of neural network that processes unordered data sets as opposed, for example, to language learning models, which operate on linear, one dimensional text and convolutional neural networks, which operate on grid-based, pixel-based images.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Graph neural networks operate on graphs, which consist of nodes and edge connections. They’re particularly suited for learning the relations between nodes, for instance relationships within a social network.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in particular, a point cloud neural network, among the first of its kind. It operates directly on point clouds, which are unordered points in 3D space with no intrinsic relations between one another. These are usually generated by things like 3D scanners, but our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space points can be considered point clouds as well.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029F40-5259-034A-A596-35E9168E685C}" type="slidenum">
              <a:rPr lang="en-US" smtClean="0"/>
              <a:t>12</a:t>
            </a:fld>
            <a:endParaRPr lang="en-US"/>
          </a:p>
        </p:txBody>
      </p:sp>
    </p:spTree>
    <p:extLst>
      <p:ext uri="{BB962C8B-B14F-4D97-AF65-F5344CB8AC3E}">
        <p14:creationId xmlns:p14="http://schemas.microsoft.com/office/powerpoint/2010/main" val="29219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samples and groups input point clouds into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neighorhoods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points and extracts features from each one using a network called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then repeats this process at larger scales to ultimately learn from features at a hierarchy of scales.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developed for classification and segmentation, such as identifying the different parts of a 3D object. In our case, we had to modify the network for regression, making it output a numerical angle.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13</a:t>
            </a:fld>
            <a:endParaRPr lang="en-US"/>
          </a:p>
        </p:txBody>
      </p:sp>
    </p:spTree>
    <p:extLst>
      <p:ext uri="{BB962C8B-B14F-4D97-AF65-F5344CB8AC3E}">
        <p14:creationId xmlns:p14="http://schemas.microsoft.com/office/powerpoint/2010/main" val="191351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network is still in its early stages, but already it obtains a better overall result than line-fitting with combined space points. It is difficult to compare visually due to the sparser data since we take 75% of events for training, leaving only 25% for validation. However, the neural network achieves a standard deviation in the degree error of 7.3 compared to 8.34 from before.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However, the reconstructed angle distribution plateaus at high and low angles, presumably due to edge issues in training at least for the upper plateau.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Normalizing the scale of inputs before training improves the network’s performance despite the fact that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supposed to be transformation invariant.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Finally, limiting the input to points within a radius, in my current implementation 10 cm, also improves performance, presumably also because of more consistent scaling.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14</a:t>
            </a:fld>
            <a:endParaRPr lang="en-US"/>
          </a:p>
        </p:txBody>
      </p:sp>
    </p:spTree>
    <p:extLst>
      <p:ext uri="{BB962C8B-B14F-4D97-AF65-F5344CB8AC3E}">
        <p14:creationId xmlns:p14="http://schemas.microsoft.com/office/powerpoint/2010/main" val="1742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the future,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have much work to do refining and improving our current neural network.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More events would improve training and reduce over-fitting to our current set of 8,000 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also want to add features to points other than their coordinates, for instance the energy of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its distance to a reconstructed vertex.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Additionally, we want to improve the visualization of our results, breaking them down by event attributes and adding statistical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also plan to look at other point cloud architectures such as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PointNeXT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PointTransformer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need to generate true photon events and test our network on them, using both regression, where hopefully the angle should be close to 0, and classification, which would identify an event as a photon event or not.</a:t>
            </a: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Finally, when our algorithm is at a mature stage, we will use it to look for dark sector candidates in real 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15</a:t>
            </a:fld>
            <a:endParaRPr lang="en-US"/>
          </a:p>
        </p:txBody>
      </p:sp>
    </p:spTree>
    <p:extLst>
      <p:ext uri="{BB962C8B-B14F-4D97-AF65-F5344CB8AC3E}">
        <p14:creationId xmlns:p14="http://schemas.microsoft.com/office/powerpoint/2010/main" val="212571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I thank everyone who was involved in this project for their help and support. Thank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16</a:t>
            </a:fld>
            <a:endParaRPr lang="en-US"/>
          </a:p>
        </p:txBody>
      </p:sp>
    </p:spTree>
    <p:extLst>
      <p:ext uri="{BB962C8B-B14F-4D97-AF65-F5344CB8AC3E}">
        <p14:creationId xmlns:p14="http://schemas.microsoft.com/office/powerpoint/2010/main" val="2047607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Here’s the range of parameters we used in generating our events. The true angles are between 0 and 45 degrees. The energy asymmetry is between 0.5 and 0.9. That’s the percent of total energy contained in the more energetic shower. The total energy of the events is between 100 and 800 MeV. Additionally, we filter out events where the reconstructed vertex is greater than 1 cm from the true vertex.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19</a:t>
            </a:fld>
            <a:endParaRPr lang="en-US"/>
          </a:p>
        </p:txBody>
      </p:sp>
    </p:spTree>
    <p:extLst>
      <p:ext uri="{BB962C8B-B14F-4D97-AF65-F5344CB8AC3E}">
        <p14:creationId xmlns:p14="http://schemas.microsoft.com/office/powerpoint/2010/main" val="276950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the first step in our analysis is to determine an optimal fitting radius.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 we have a histogram distribution for Pandora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with Pandora vertices. On the y axis is the percent error in the reconstructed opening angle. If the value is negative, it means our algorithm underestimates the opening angle, and the opposite is true if the y value is positive. On the x axis is the fitting radius. The color represents the density of events in a given bin. And finally, the red bars are candle plots showing the interquartile range, meaning they contain 50% of the events for a given radius. The red line near the middle is the median error for a radius, and the red dot is the mean. So, having said all that, let’s look at the dependence of the percent error on radius.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 is the same plot using Pandora space points with Wire-Cell vertices.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20</a:t>
            </a:fld>
            <a:endParaRPr lang="en-US"/>
          </a:p>
        </p:txBody>
      </p:sp>
    </p:spTree>
    <p:extLst>
      <p:ext uri="{BB962C8B-B14F-4D97-AF65-F5344CB8AC3E}">
        <p14:creationId xmlns:p14="http://schemas.microsoft.com/office/powerpoint/2010/main" val="233106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Next, we’ll look at the distribution with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Wirecell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Wirecell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with Pandora vertices.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thing that you’ll notice is the sort of tongue of very negative errors, especially at low radius.  You’ll see it again in other plots. It probably corresponds to a large number of events where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Wirecell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reconstruction misses part or all of one shower.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wirecell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with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Wirecell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vertices.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Once again, you see the concentration of negative errors. In all cases, you see an optimal range of about 8-12 cm, which is why we use 10 cm as the default.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21</a:t>
            </a:fld>
            <a:endParaRPr lang="en-US"/>
          </a:p>
        </p:txBody>
      </p:sp>
    </p:spTree>
    <p:extLst>
      <p:ext uri="{BB962C8B-B14F-4D97-AF65-F5344CB8AC3E}">
        <p14:creationId xmlns:p14="http://schemas.microsoft.com/office/powerpoint/2010/main" val="406508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Natsumi mentioned,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MicroBooNE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a liquid argon time projection chamber here at Fermilab. It tracks the path of charged particles produced by neutrino interactions within the detector.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each event, it spatially resolves the trail of electrons produced by each charged particle. Here, for example, we have a neutrino interaction that produces 4 protons and a muon, and each particle type has distinct signatures.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2</a:t>
            </a:fld>
            <a:endParaRPr lang="en-US"/>
          </a:p>
        </p:txBody>
      </p:sp>
    </p:spTree>
    <p:extLst>
      <p:ext uri="{BB962C8B-B14F-4D97-AF65-F5344CB8AC3E}">
        <p14:creationId xmlns:p14="http://schemas.microsoft.com/office/powerpoint/2010/main" val="8948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we zoom in on the 10 cm radius,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can look at the actual distribution of reconstructed angle to true angle rather than just the error. Here, we have our reconstructed angle on the y axis and the true angle on the x axis. Once again, the candle bars display the interquartile range, the circle represents the mean, and the line in the middle, which is sort of difficult to see, shows the median. I’ve also drawn a 45 degree line, which would be where the reconstructed angle matches the true angle. Pandora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result in a fairly symmetric distribution, where the error is evenly about the 45 degree line. However, it does pull away from that line at the lower end, around the 20 degree mark, and below 9 or 10 degrees, the distribution becomes almost flat, making it impossible to differentiate between any angles lower than that. I use a metric here, the standard deviation in the degree error, to assess the overall performance of our algorithm.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Wirecell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present a narrower central distribution that is also roughly symmetric, except for the tongue of events mentioned earlier near 0 degrees. Note that the color bar is not consistent across the plots, so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Wirecell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appears to have a dimmer yellow in the center despite a narrower distribution.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Wirecell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also pulls away from 45 degrees at the lower end later than Pandora does and to a lesser extent. However, it still becomes impossible to distinguish between angles in the very lowest region, below around 9 degrees.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22</a:t>
            </a:fld>
            <a:endParaRPr lang="en-US"/>
          </a:p>
        </p:txBody>
      </p:sp>
    </p:spTree>
    <p:extLst>
      <p:ext uri="{BB962C8B-B14F-4D97-AF65-F5344CB8AC3E}">
        <p14:creationId xmlns:p14="http://schemas.microsoft.com/office/powerpoint/2010/main" val="384488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Well, we confirm that the combined distribution still has an optimal value of around 10 cm, and we use the Pandora vertex because it gives slightly better results with the combined space points.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23</a:t>
            </a:fld>
            <a:endParaRPr lang="en-US"/>
          </a:p>
        </p:txBody>
      </p:sp>
    </p:spTree>
    <p:extLst>
      <p:ext uri="{BB962C8B-B14F-4D97-AF65-F5344CB8AC3E}">
        <p14:creationId xmlns:p14="http://schemas.microsoft.com/office/powerpoint/2010/main" val="748906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how does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produce features from a collection of points? Well, for each point, we start with just its Cartesian coordinates and its identity as a Pandora or Wire-Cell point as its features. Its coordinates are fed into a trainable T-Net layer, which produces a unique 3x3 transformation matrix for each point and applies it to the point. This makes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transformation invariant.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Each point is then independently processed by a shared MLP to produce new features for each point. The new point features are then pooled using a symmetric function to get neighborhood features or global features. For example, if we had 16 points with 1,024 output features, a max pool takes the maximum value of each feature in any of the 16 points, and that becomes the value for the corresponding neighborhood or global feature. This structure allows for an arbitrary number of points and is also invariant to the order of the points, which is convenient for our use case.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Neighborhood features get passed on as point features for the next iteration of sampling and grouping, while the final layer groups all remaining points together and produces a set of global features, which get passed through a final MLP that outputs the final results, in our case an opening angle.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24</a:t>
            </a:fld>
            <a:endParaRPr lang="en-US"/>
          </a:p>
        </p:txBody>
      </p:sp>
    </p:spTree>
    <p:extLst>
      <p:ext uri="{BB962C8B-B14F-4D97-AF65-F5344CB8AC3E}">
        <p14:creationId xmlns:p14="http://schemas.microsoft.com/office/powerpoint/2010/main" val="3586321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MicroBooNE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designed to explore an anomaly detected by its predecessor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MiniBooNE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which observed a low-energy excess of electron or photon events that it couldn’t tell apart.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Certain dark sector models predict the production of electron positron pairs with low opening angles. Here, an incoming neutrino interacts with an Argon atom and becomes a dark sector heavy neutrino, which decays after a short time into 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pair. I have here the opening angle distribution predicted by one such model. As you can see, it has a mode of roughly 5 degrees, although it stretches out further.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Could such events be mistaken for single photons or electrons and explain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MiniBooNE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excess?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spatial resolution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MicroBooNE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we can see the paths taken by the electron and positron. On the left here is a simulated photon event, which pair produces 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with a 0 degree opening angle. On the right is 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pair with a roughly 4 degree opening angle, as might be produced by a dark sector neutrino. The question is, can we distinguish between these two types of 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3</a:t>
            </a:fld>
            <a:endParaRPr lang="en-US"/>
          </a:p>
        </p:txBody>
      </p:sp>
    </p:spTree>
    <p:extLst>
      <p:ext uri="{BB962C8B-B14F-4D97-AF65-F5344CB8AC3E}">
        <p14:creationId xmlns:p14="http://schemas.microsoft.com/office/powerpoint/2010/main" val="146670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goal of our work is, given a pair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showers, to calculate the opening angle between those showers, and we developed two methods of doing so. The first is a conventional line-fitting algorithm. I will describe the steps to our algorithm, show a few examples of the difficulties it faces, and finally the results it produces on simulated events. The second method uses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which is a pioneering point cloud neural network. I will describe to you what that is, how it works, and the results from this second method.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4</a:t>
            </a:fld>
            <a:endParaRPr lang="en-US"/>
          </a:p>
        </p:txBody>
      </p:sp>
    </p:spTree>
    <p:extLst>
      <p:ext uri="{BB962C8B-B14F-4D97-AF65-F5344CB8AC3E}">
        <p14:creationId xmlns:p14="http://schemas.microsoft.com/office/powerpoint/2010/main" val="31106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First, let’s go over the line-fitting method.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 are the basic steps we take to calculate the opening angle for a single event.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First, we retrieve the reconstructed 3D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which are represented by the blue dots, and the reconstructed vertex, which is represented by a red star. These are reconstructed by complex reconstruction frameworks upstream from our program.</a:t>
            </a: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Next, we weight the space points according to their distance from the reconstructed vertex using a logistic function. You can see a pink circle here with a 10 cm radius that corresponds to the midpoint of the logistic function, which I call the fitting radius.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Once we’ve chosen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use, we fit a line to those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through the vertex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then fit a plane to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spacepoints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through the line. All the points on one side of the plane are grouped into one shower, and all the points on the other side are grouped into the other shower.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here are the results of that division. This bottom row of plots shows only the points within the fitting radius and splits them by color into the two showers using the methodology above.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Once we have those, we fit a line to each shower and calculate the angle between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Here’s the final result of the calculation. We reconstruct an opening angle of 33.6 degrees, compared to true angle of 33.4 degrees, which is pretty good. We also have some extra information like energy asymmetry, total energy in MeV, and the number of reconstructed tracks and showers.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5</a:t>
            </a:fld>
            <a:endParaRPr lang="en-US"/>
          </a:p>
        </p:txBody>
      </p:sp>
    </p:spTree>
    <p:extLst>
      <p:ext uri="{BB962C8B-B14F-4D97-AF65-F5344CB8AC3E}">
        <p14:creationId xmlns:p14="http://schemas.microsoft.com/office/powerpoint/2010/main" val="208344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Not all events are so clean and easy to fit. Here are some of the situations in which our program fails.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Sometimes, the reconstruction misses part or all of a shower.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this case, it misses the portion of the right shower that is within our fitting radius, so it fits only to the left shower, and you can see the consequence on the reconstructed angle.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the electron or positron starts showering too early 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can also influence the fit in unpredictable ways.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are also poorly reconstructed events where you just have no idea what is going 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6</a:t>
            </a:fld>
            <a:endParaRPr lang="en-US"/>
          </a:p>
        </p:txBody>
      </p:sp>
    </p:spTree>
    <p:extLst>
      <p:ext uri="{BB962C8B-B14F-4D97-AF65-F5344CB8AC3E}">
        <p14:creationId xmlns:p14="http://schemas.microsoft.com/office/powerpoint/2010/main" val="37850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what determines how accurate our model 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fitting radius, which, as a reminder, is just the midpoint of our logistic weighting curve, is a major factor.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also have 2 sets of reconstruction frameworks to take our space points and vertices from: Pandora and Wire-Cell. </a:t>
            </a:r>
            <a:r>
              <a:rPr lang="en-US" sz="1800" dirty="0">
                <a:effectLst/>
                <a:latin typeface="Times New Roman" panose="02020603050405020304" pitchFamily="18" charset="0"/>
                <a:ea typeface="Calibri" panose="020F0502020204030204" pitchFamily="34" charset="0"/>
              </a:rPr>
              <a:t>As mentioned, these are complex reconstruction toolkits that were independently developed to convert raw detector hits to a 3D event.</a:t>
            </a:r>
            <a:r>
              <a:rPr lang="en-US" sz="2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7</a:t>
            </a:fld>
            <a:endParaRPr lang="en-US"/>
          </a:p>
        </p:txBody>
      </p:sp>
    </p:spTree>
    <p:extLst>
      <p:ext uri="{BB962C8B-B14F-4D97-AF65-F5344CB8AC3E}">
        <p14:creationId xmlns:p14="http://schemas.microsoft.com/office/powerpoint/2010/main" val="87079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Well, we actually found that we got best overall results by combining Pandora and Wire-Cell space points for fitting. The idea is that poorly reconstructed regions such as a missing shower in one reconstruction can be augmented by points from the other set.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should note that Pandora space points were given a greatly reduced weight to compensate for the fact that it produces several times more points on average that Wire-Cell. 169 compared to 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8</a:t>
            </a:fld>
            <a:endParaRPr lang="en-US"/>
          </a:p>
        </p:txBody>
      </p:sp>
    </p:spTree>
    <p:extLst>
      <p:ext uri="{BB962C8B-B14F-4D97-AF65-F5344CB8AC3E}">
        <p14:creationId xmlns:p14="http://schemas.microsoft.com/office/powerpoint/2010/main" val="252433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the combined space points and Pandora vertices, which performed better than Wire-Cell vertices, we first determine an optimal fitting radius. On the y axis of this histogram is the percent error in the reconstructed opening angle. On the x axis is the fitting radius. The red bars are candle plots showing the interquartile range, meaning they contain 50% of the events for a given radius. As you can see, we get an optimal fitting radius of about 10 cm.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we zoom in on the 10 cm radius, we can look at the actual distribution of reconstructed angle to true angle rather than just the error. Here, we have our reconstructed angle on the y axis and the true angle on the x axis. Once again, the candle bars display the interquartile range. I’ve also drawn a 45 degree line, which would be where the reconstructed angle matches the true angle. There is a fairly symmetric distribution above roughly 20 degrees, where the error is evenly about the 45 degree line.</a:t>
            </a: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However, it does pull away from that line at the lower end, and below 9 or 10 degrees, the reconstructed angle plateaus.</a:t>
            </a:r>
          </a:p>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also use a metric here, the standard deviation in the degree error, to assess the overall performance of our algorithm. We’ll see how this value of 8.34 degrees compares to our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PointNet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predictions.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029F40-5259-034A-A596-35E9168E685C}" type="slidenum">
              <a:rPr lang="en-US" smtClean="0"/>
              <a:t>9</a:t>
            </a:fld>
            <a:endParaRPr lang="en-US"/>
          </a:p>
        </p:txBody>
      </p:sp>
    </p:spTree>
    <p:extLst>
      <p:ext uri="{BB962C8B-B14F-4D97-AF65-F5344CB8AC3E}">
        <p14:creationId xmlns:p14="http://schemas.microsoft.com/office/powerpoint/2010/main" val="12062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F8F3-3A9B-C7F7-B352-B1D92E328C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D55B5E-8780-B99E-F7C3-80EBB1CE9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DA8F15-3752-9453-1FDB-4F332B8263E1}"/>
              </a:ext>
            </a:extLst>
          </p:cNvPr>
          <p:cNvSpPr>
            <a:spLocks noGrp="1"/>
          </p:cNvSpPr>
          <p:nvPr>
            <p:ph type="dt" sz="half" idx="10"/>
          </p:nvPr>
        </p:nvSpPr>
        <p:spPr/>
        <p:txBody>
          <a:bodyPr/>
          <a:lstStyle/>
          <a:p>
            <a:fld id="{851D8007-19A5-6642-BB22-AB259DD936DD}" type="datetime1">
              <a:rPr lang="en-US" smtClean="0"/>
              <a:t>6/19/23</a:t>
            </a:fld>
            <a:endParaRPr lang="en-US"/>
          </a:p>
        </p:txBody>
      </p:sp>
      <p:sp>
        <p:nvSpPr>
          <p:cNvPr id="5" name="Footer Placeholder 4">
            <a:extLst>
              <a:ext uri="{FF2B5EF4-FFF2-40B4-BE49-F238E27FC236}">
                <a16:creationId xmlns:a16="http://schemas.microsoft.com/office/drawing/2014/main" id="{C693580B-62D2-8C39-B864-C4B084733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3F0F1-93F9-82CC-DA40-370E334FDCA5}"/>
              </a:ext>
            </a:extLst>
          </p:cNvPr>
          <p:cNvSpPr>
            <a:spLocks noGrp="1"/>
          </p:cNvSpPr>
          <p:nvPr>
            <p:ph type="sldNum" sz="quarter" idx="12"/>
          </p:nvPr>
        </p:nvSpPr>
        <p:spPr>
          <a:xfrm>
            <a:off x="0" y="0"/>
            <a:ext cx="381000" cy="365125"/>
          </a:xfrm>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160996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FD83-CAD3-D393-D71E-9C219CE84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FC196-A994-EA30-BFDA-301C7902C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77422-225A-9E70-AFB9-F18818F78EB0}"/>
              </a:ext>
            </a:extLst>
          </p:cNvPr>
          <p:cNvSpPr>
            <a:spLocks noGrp="1"/>
          </p:cNvSpPr>
          <p:nvPr>
            <p:ph type="dt" sz="half" idx="10"/>
          </p:nvPr>
        </p:nvSpPr>
        <p:spPr/>
        <p:txBody>
          <a:bodyPr/>
          <a:lstStyle/>
          <a:p>
            <a:fld id="{FAC06F9A-99E1-DC4A-9411-80F7FC1CDD67}" type="datetime1">
              <a:rPr lang="en-US" smtClean="0"/>
              <a:t>6/19/23</a:t>
            </a:fld>
            <a:endParaRPr lang="en-US"/>
          </a:p>
        </p:txBody>
      </p:sp>
      <p:sp>
        <p:nvSpPr>
          <p:cNvPr id="5" name="Footer Placeholder 4">
            <a:extLst>
              <a:ext uri="{FF2B5EF4-FFF2-40B4-BE49-F238E27FC236}">
                <a16:creationId xmlns:a16="http://schemas.microsoft.com/office/drawing/2014/main" id="{3773F40B-D8B7-97B4-DABC-5A914A031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A114F-9B16-8B14-E40E-FA25A70D2E79}"/>
              </a:ext>
            </a:extLst>
          </p:cNvPr>
          <p:cNvSpPr>
            <a:spLocks noGrp="1"/>
          </p:cNvSpPr>
          <p:nvPr>
            <p:ph type="sldNum" sz="quarter" idx="12"/>
          </p:nvPr>
        </p:nvSpPr>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46895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DF6DC-42E0-96FF-4BB0-3BE9055606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694B23-BC24-300C-030E-5DD85FFB22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BCCAC-943B-9DDA-36A0-ED0F641FC6CC}"/>
              </a:ext>
            </a:extLst>
          </p:cNvPr>
          <p:cNvSpPr>
            <a:spLocks noGrp="1"/>
          </p:cNvSpPr>
          <p:nvPr>
            <p:ph type="dt" sz="half" idx="10"/>
          </p:nvPr>
        </p:nvSpPr>
        <p:spPr/>
        <p:txBody>
          <a:bodyPr/>
          <a:lstStyle/>
          <a:p>
            <a:fld id="{D294422B-C3BF-A44C-B38D-B9107CF90AD7}" type="datetime1">
              <a:rPr lang="en-US" smtClean="0"/>
              <a:t>6/19/23</a:t>
            </a:fld>
            <a:endParaRPr lang="en-US"/>
          </a:p>
        </p:txBody>
      </p:sp>
      <p:sp>
        <p:nvSpPr>
          <p:cNvPr id="5" name="Footer Placeholder 4">
            <a:extLst>
              <a:ext uri="{FF2B5EF4-FFF2-40B4-BE49-F238E27FC236}">
                <a16:creationId xmlns:a16="http://schemas.microsoft.com/office/drawing/2014/main" id="{A30F5785-ABC7-BB61-76A1-B4B1EB667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5FC94-51F1-BF8D-AC83-B111F3E46F64}"/>
              </a:ext>
            </a:extLst>
          </p:cNvPr>
          <p:cNvSpPr>
            <a:spLocks noGrp="1"/>
          </p:cNvSpPr>
          <p:nvPr>
            <p:ph type="sldNum" sz="quarter" idx="12"/>
          </p:nvPr>
        </p:nvSpPr>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421972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EDA6-CB45-D739-3564-EBB487A99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1290A-D76F-60D1-B1B9-E0E403BC4D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95AAD-71B7-E222-2A98-86005A480FEA}"/>
              </a:ext>
            </a:extLst>
          </p:cNvPr>
          <p:cNvSpPr>
            <a:spLocks noGrp="1"/>
          </p:cNvSpPr>
          <p:nvPr>
            <p:ph type="dt" sz="half" idx="10"/>
          </p:nvPr>
        </p:nvSpPr>
        <p:spPr/>
        <p:txBody>
          <a:bodyPr/>
          <a:lstStyle/>
          <a:p>
            <a:fld id="{1684B7A6-964B-3D45-AA21-34A8D9329009}" type="datetime1">
              <a:rPr lang="en-US" smtClean="0"/>
              <a:t>6/19/23</a:t>
            </a:fld>
            <a:endParaRPr lang="en-US"/>
          </a:p>
        </p:txBody>
      </p:sp>
      <p:sp>
        <p:nvSpPr>
          <p:cNvPr id="5" name="Footer Placeholder 4">
            <a:extLst>
              <a:ext uri="{FF2B5EF4-FFF2-40B4-BE49-F238E27FC236}">
                <a16:creationId xmlns:a16="http://schemas.microsoft.com/office/drawing/2014/main" id="{03449EC4-ABA8-0378-679C-3DEB3E79B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06CB6-DF57-7038-1B41-4845107012A6}"/>
              </a:ext>
            </a:extLst>
          </p:cNvPr>
          <p:cNvSpPr>
            <a:spLocks noGrp="1"/>
          </p:cNvSpPr>
          <p:nvPr>
            <p:ph type="sldNum" sz="quarter" idx="12"/>
          </p:nvPr>
        </p:nvSpPr>
        <p:spPr>
          <a:xfrm>
            <a:off x="0" y="0"/>
            <a:ext cx="393700" cy="365125"/>
          </a:xfrm>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347030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AF4E-D8DD-DB30-B1B8-E96CCCF45E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9A9878-8254-B20F-2090-76DE2CC8E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1B7721-7162-1613-8A69-C478220FB31B}"/>
              </a:ext>
            </a:extLst>
          </p:cNvPr>
          <p:cNvSpPr>
            <a:spLocks noGrp="1"/>
          </p:cNvSpPr>
          <p:nvPr>
            <p:ph type="dt" sz="half" idx="10"/>
          </p:nvPr>
        </p:nvSpPr>
        <p:spPr/>
        <p:txBody>
          <a:bodyPr/>
          <a:lstStyle/>
          <a:p>
            <a:fld id="{67897ED7-4C3D-044B-9740-BA862A425E05}" type="datetime1">
              <a:rPr lang="en-US" smtClean="0"/>
              <a:t>6/19/23</a:t>
            </a:fld>
            <a:endParaRPr lang="en-US"/>
          </a:p>
        </p:txBody>
      </p:sp>
      <p:sp>
        <p:nvSpPr>
          <p:cNvPr id="5" name="Footer Placeholder 4">
            <a:extLst>
              <a:ext uri="{FF2B5EF4-FFF2-40B4-BE49-F238E27FC236}">
                <a16:creationId xmlns:a16="http://schemas.microsoft.com/office/drawing/2014/main" id="{7E87BBF3-07B8-6F4D-33B8-BDEFAA41C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207FA-6BF3-5BC7-4D0F-6B1A13A8FB5C}"/>
              </a:ext>
            </a:extLst>
          </p:cNvPr>
          <p:cNvSpPr>
            <a:spLocks noGrp="1"/>
          </p:cNvSpPr>
          <p:nvPr>
            <p:ph type="sldNum" sz="quarter" idx="12"/>
          </p:nvPr>
        </p:nvSpPr>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236216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4045-3B56-18A7-2DD5-12D4A1F8A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17E3D-60B7-1BFD-DE0E-5B16254E7B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40A1D2-6137-1C9A-9797-26ADE69D83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7B61D7-F81C-2035-05F0-8E4C99B999C7}"/>
              </a:ext>
            </a:extLst>
          </p:cNvPr>
          <p:cNvSpPr>
            <a:spLocks noGrp="1"/>
          </p:cNvSpPr>
          <p:nvPr>
            <p:ph type="dt" sz="half" idx="10"/>
          </p:nvPr>
        </p:nvSpPr>
        <p:spPr/>
        <p:txBody>
          <a:bodyPr/>
          <a:lstStyle/>
          <a:p>
            <a:fld id="{02320DDD-D416-0F4A-9A32-739CF08E847E}" type="datetime1">
              <a:rPr lang="en-US" smtClean="0"/>
              <a:t>6/19/23</a:t>
            </a:fld>
            <a:endParaRPr lang="en-US"/>
          </a:p>
        </p:txBody>
      </p:sp>
      <p:sp>
        <p:nvSpPr>
          <p:cNvPr id="6" name="Footer Placeholder 5">
            <a:extLst>
              <a:ext uri="{FF2B5EF4-FFF2-40B4-BE49-F238E27FC236}">
                <a16:creationId xmlns:a16="http://schemas.microsoft.com/office/drawing/2014/main" id="{EA0399F8-D41A-6FA0-9646-681FBCAAF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40144-BB49-E48F-0F35-6BBFF1225597}"/>
              </a:ext>
            </a:extLst>
          </p:cNvPr>
          <p:cNvSpPr>
            <a:spLocks noGrp="1"/>
          </p:cNvSpPr>
          <p:nvPr>
            <p:ph type="sldNum" sz="quarter" idx="12"/>
          </p:nvPr>
        </p:nvSpPr>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427163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E279-68FF-11CF-03A5-75EADF29B9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15E4F-32B9-EC00-E430-98C8CAD22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6B9AA-A171-3869-34A9-7BBDC8B300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618A18-F58B-A9D8-ECE8-E9C67DA6FA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A1CF7-FD47-57D6-CAAD-F0A6CEAFB0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A6991-0135-85BF-557E-9D1E085FFE9F}"/>
              </a:ext>
            </a:extLst>
          </p:cNvPr>
          <p:cNvSpPr>
            <a:spLocks noGrp="1"/>
          </p:cNvSpPr>
          <p:nvPr>
            <p:ph type="dt" sz="half" idx="10"/>
          </p:nvPr>
        </p:nvSpPr>
        <p:spPr/>
        <p:txBody>
          <a:bodyPr/>
          <a:lstStyle/>
          <a:p>
            <a:fld id="{67423DB3-D106-7644-8144-7AEE64B2F9EF}" type="datetime1">
              <a:rPr lang="en-US" smtClean="0"/>
              <a:t>6/19/23</a:t>
            </a:fld>
            <a:endParaRPr lang="en-US"/>
          </a:p>
        </p:txBody>
      </p:sp>
      <p:sp>
        <p:nvSpPr>
          <p:cNvPr id="8" name="Footer Placeholder 7">
            <a:extLst>
              <a:ext uri="{FF2B5EF4-FFF2-40B4-BE49-F238E27FC236}">
                <a16:creationId xmlns:a16="http://schemas.microsoft.com/office/drawing/2014/main" id="{F61B2E97-7721-9F8E-5851-59422F338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CC144B-68E2-277E-195E-5DA9D9444648}"/>
              </a:ext>
            </a:extLst>
          </p:cNvPr>
          <p:cNvSpPr>
            <a:spLocks noGrp="1"/>
          </p:cNvSpPr>
          <p:nvPr>
            <p:ph type="sldNum" sz="quarter" idx="12"/>
          </p:nvPr>
        </p:nvSpPr>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269777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0965-9BAD-D5AC-6EBC-4A3562F2B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EBA9BA-C161-DF6A-ED2D-648EECD92957}"/>
              </a:ext>
            </a:extLst>
          </p:cNvPr>
          <p:cNvSpPr>
            <a:spLocks noGrp="1"/>
          </p:cNvSpPr>
          <p:nvPr>
            <p:ph type="dt" sz="half" idx="10"/>
          </p:nvPr>
        </p:nvSpPr>
        <p:spPr/>
        <p:txBody>
          <a:bodyPr/>
          <a:lstStyle/>
          <a:p>
            <a:fld id="{E12A55F9-9FB1-2248-9D29-520D21304E6E}" type="datetime1">
              <a:rPr lang="en-US" smtClean="0"/>
              <a:t>6/19/23</a:t>
            </a:fld>
            <a:endParaRPr lang="en-US"/>
          </a:p>
        </p:txBody>
      </p:sp>
      <p:sp>
        <p:nvSpPr>
          <p:cNvPr id="4" name="Footer Placeholder 3">
            <a:extLst>
              <a:ext uri="{FF2B5EF4-FFF2-40B4-BE49-F238E27FC236}">
                <a16:creationId xmlns:a16="http://schemas.microsoft.com/office/drawing/2014/main" id="{4A6ECB3F-A6EE-EFEE-5EE5-61AD893E82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4DE4F7-BC78-3D9B-3F0D-87D1A602ABEF}"/>
              </a:ext>
            </a:extLst>
          </p:cNvPr>
          <p:cNvSpPr>
            <a:spLocks noGrp="1"/>
          </p:cNvSpPr>
          <p:nvPr>
            <p:ph type="sldNum" sz="quarter" idx="12"/>
          </p:nvPr>
        </p:nvSpPr>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343721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14276-CC76-7033-82E8-7380DB357D65}"/>
              </a:ext>
            </a:extLst>
          </p:cNvPr>
          <p:cNvSpPr>
            <a:spLocks noGrp="1"/>
          </p:cNvSpPr>
          <p:nvPr>
            <p:ph type="dt" sz="half" idx="10"/>
          </p:nvPr>
        </p:nvSpPr>
        <p:spPr/>
        <p:txBody>
          <a:bodyPr/>
          <a:lstStyle/>
          <a:p>
            <a:fld id="{1CCBC62C-1D50-FF44-99D3-3A7D49C81AAA}" type="datetime1">
              <a:rPr lang="en-US" smtClean="0"/>
              <a:t>6/19/23</a:t>
            </a:fld>
            <a:endParaRPr lang="en-US"/>
          </a:p>
        </p:txBody>
      </p:sp>
      <p:sp>
        <p:nvSpPr>
          <p:cNvPr id="3" name="Footer Placeholder 2">
            <a:extLst>
              <a:ext uri="{FF2B5EF4-FFF2-40B4-BE49-F238E27FC236}">
                <a16:creationId xmlns:a16="http://schemas.microsoft.com/office/drawing/2014/main" id="{802444CC-EA1E-183C-EFFD-D509CA1E56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92532-0F6B-7889-9CF4-C92366D9FC37}"/>
              </a:ext>
            </a:extLst>
          </p:cNvPr>
          <p:cNvSpPr>
            <a:spLocks noGrp="1"/>
          </p:cNvSpPr>
          <p:nvPr>
            <p:ph type="sldNum" sz="quarter" idx="12"/>
          </p:nvPr>
        </p:nvSpPr>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270392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251D-4690-F252-6A22-AD772317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837091-000D-0415-63CB-30E9B6D6B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C2E6AE-5315-20A0-9356-727CEE391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728C8-40E0-DEAB-4CDE-AB4F364D7BCA}"/>
              </a:ext>
            </a:extLst>
          </p:cNvPr>
          <p:cNvSpPr>
            <a:spLocks noGrp="1"/>
          </p:cNvSpPr>
          <p:nvPr>
            <p:ph type="dt" sz="half" idx="10"/>
          </p:nvPr>
        </p:nvSpPr>
        <p:spPr/>
        <p:txBody>
          <a:bodyPr/>
          <a:lstStyle/>
          <a:p>
            <a:fld id="{979E5CF4-7959-994B-B414-0425783E7E9B}" type="datetime1">
              <a:rPr lang="en-US" smtClean="0"/>
              <a:t>6/19/23</a:t>
            </a:fld>
            <a:endParaRPr lang="en-US"/>
          </a:p>
        </p:txBody>
      </p:sp>
      <p:sp>
        <p:nvSpPr>
          <p:cNvPr id="6" name="Footer Placeholder 5">
            <a:extLst>
              <a:ext uri="{FF2B5EF4-FFF2-40B4-BE49-F238E27FC236}">
                <a16:creationId xmlns:a16="http://schemas.microsoft.com/office/drawing/2014/main" id="{DA0D17B5-D5C5-26C4-4188-BAF66A3E2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DEB0B-23FE-E07B-C804-496F36475851}"/>
              </a:ext>
            </a:extLst>
          </p:cNvPr>
          <p:cNvSpPr>
            <a:spLocks noGrp="1"/>
          </p:cNvSpPr>
          <p:nvPr>
            <p:ph type="sldNum" sz="quarter" idx="12"/>
          </p:nvPr>
        </p:nvSpPr>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427099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9E29-F897-3B97-C3BD-DBD356AEC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94DAC4-E8DC-C559-12E6-288D57BD7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678BAE-BCCC-467B-DBEC-D34EABD16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392F2-B3F0-EBCB-AAC9-E5ABDF060F47}"/>
              </a:ext>
            </a:extLst>
          </p:cNvPr>
          <p:cNvSpPr>
            <a:spLocks noGrp="1"/>
          </p:cNvSpPr>
          <p:nvPr>
            <p:ph type="dt" sz="half" idx="10"/>
          </p:nvPr>
        </p:nvSpPr>
        <p:spPr/>
        <p:txBody>
          <a:bodyPr/>
          <a:lstStyle/>
          <a:p>
            <a:fld id="{D4BF4CC8-B7AA-7F4C-92BC-7BBDC0E9F3E0}" type="datetime1">
              <a:rPr lang="en-US" smtClean="0"/>
              <a:t>6/19/23</a:t>
            </a:fld>
            <a:endParaRPr lang="en-US"/>
          </a:p>
        </p:txBody>
      </p:sp>
      <p:sp>
        <p:nvSpPr>
          <p:cNvPr id="6" name="Footer Placeholder 5">
            <a:extLst>
              <a:ext uri="{FF2B5EF4-FFF2-40B4-BE49-F238E27FC236}">
                <a16:creationId xmlns:a16="http://schemas.microsoft.com/office/drawing/2014/main" id="{F5727312-1B30-27D2-E16E-644574598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20436-FA7E-66B6-4486-30F3C217D69F}"/>
              </a:ext>
            </a:extLst>
          </p:cNvPr>
          <p:cNvSpPr>
            <a:spLocks noGrp="1"/>
          </p:cNvSpPr>
          <p:nvPr>
            <p:ph type="sldNum" sz="quarter" idx="12"/>
          </p:nvPr>
        </p:nvSpPr>
        <p:spPr/>
        <p:txBody>
          <a:bodyPr/>
          <a:lstStyle/>
          <a:p>
            <a:fld id="{506D23F4-62AE-6A4F-B90A-D571CCA2A3A6}" type="slidenum">
              <a:rPr lang="en-US" smtClean="0"/>
              <a:t>‹#›</a:t>
            </a:fld>
            <a:endParaRPr lang="en-US"/>
          </a:p>
        </p:txBody>
      </p:sp>
    </p:spTree>
    <p:extLst>
      <p:ext uri="{BB962C8B-B14F-4D97-AF65-F5344CB8AC3E}">
        <p14:creationId xmlns:p14="http://schemas.microsoft.com/office/powerpoint/2010/main" val="100995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A2192-DE2B-1FDB-9F0E-86217E4B4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41E099-6E8A-1E65-6BF5-97519DDCC5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256CF-6D15-3769-138A-DBE3284F33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6E1AF-E8F6-A94E-B894-A387BA73BFE7}" type="datetime1">
              <a:rPr lang="en-US" smtClean="0"/>
              <a:t>6/19/23</a:t>
            </a:fld>
            <a:endParaRPr lang="en-US"/>
          </a:p>
        </p:txBody>
      </p:sp>
      <p:sp>
        <p:nvSpPr>
          <p:cNvPr id="5" name="Footer Placeholder 4">
            <a:extLst>
              <a:ext uri="{FF2B5EF4-FFF2-40B4-BE49-F238E27FC236}">
                <a16:creationId xmlns:a16="http://schemas.microsoft.com/office/drawing/2014/main" id="{4E24B57F-18D9-B203-3C47-5157BCAC5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D220D4-FC76-5A4D-9709-151DC3473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D23F4-62AE-6A4F-B90A-D571CCA2A3A6}" type="slidenum">
              <a:rPr lang="en-US" smtClean="0"/>
              <a:t>‹#›</a:t>
            </a:fld>
            <a:endParaRPr lang="en-US"/>
          </a:p>
        </p:txBody>
      </p:sp>
    </p:spTree>
    <p:extLst>
      <p:ext uri="{BB962C8B-B14F-4D97-AF65-F5344CB8AC3E}">
        <p14:creationId xmlns:p14="http://schemas.microsoft.com/office/powerpoint/2010/main" val="3541031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1000" r="-4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027F-880B-93F9-F8B6-A3E9969A6A4D}"/>
              </a:ext>
            </a:extLst>
          </p:cNvPr>
          <p:cNvSpPr>
            <a:spLocks noGrp="1"/>
          </p:cNvSpPr>
          <p:nvPr>
            <p:ph type="ctrTitle"/>
          </p:nvPr>
        </p:nvSpPr>
        <p:spPr>
          <a:xfrm>
            <a:off x="711200" y="373063"/>
            <a:ext cx="10769600" cy="2387600"/>
          </a:xfrm>
        </p:spPr>
        <p:txBody>
          <a:bodyPr>
            <a:normAutofit fontScale="90000"/>
          </a:bodyPr>
          <a:lstStyle/>
          <a:p>
            <a:r>
              <a:rPr lang="en-US" dirty="0">
                <a:solidFill>
                  <a:schemeClr val="bg1"/>
                </a:solidFill>
              </a:rPr>
              <a:t>Exploring the Dark Sector in </a:t>
            </a:r>
            <a:r>
              <a:rPr lang="en-US" dirty="0" err="1">
                <a:solidFill>
                  <a:schemeClr val="bg1"/>
                </a:solidFill>
              </a:rPr>
              <a:t>MicroBooNE</a:t>
            </a:r>
            <a:r>
              <a:rPr lang="en-US" dirty="0">
                <a:solidFill>
                  <a:schemeClr val="bg1"/>
                </a:solidFill>
              </a:rPr>
              <a:t> Through </a:t>
            </a:r>
            <a:r>
              <a:rPr lang="en-US" dirty="0" err="1">
                <a:solidFill>
                  <a:schemeClr val="bg1"/>
                </a:solidFill>
              </a:rPr>
              <a:t>e</a:t>
            </a:r>
            <a:r>
              <a:rPr lang="en-US" baseline="30000" dirty="0" err="1">
                <a:solidFill>
                  <a:schemeClr val="bg1"/>
                </a:solidFill>
              </a:rPr>
              <a:t>+</a:t>
            </a:r>
            <a:r>
              <a:rPr lang="en-US" dirty="0" err="1">
                <a:solidFill>
                  <a:schemeClr val="bg1"/>
                </a:solidFill>
              </a:rPr>
              <a:t>e</a:t>
            </a:r>
            <a:r>
              <a:rPr lang="en-US" baseline="30000" dirty="0">
                <a:solidFill>
                  <a:schemeClr val="bg1"/>
                </a:solidFill>
              </a:rPr>
              <a:t>-</a:t>
            </a:r>
            <a:r>
              <a:rPr lang="en-US" dirty="0">
                <a:solidFill>
                  <a:schemeClr val="bg1"/>
                </a:solidFill>
              </a:rPr>
              <a:t> Final States</a:t>
            </a:r>
          </a:p>
        </p:txBody>
      </p:sp>
      <p:sp>
        <p:nvSpPr>
          <p:cNvPr id="3" name="Subtitle 2">
            <a:extLst>
              <a:ext uri="{FF2B5EF4-FFF2-40B4-BE49-F238E27FC236}">
                <a16:creationId xmlns:a16="http://schemas.microsoft.com/office/drawing/2014/main" id="{F7CB0D7E-C39E-7623-AB81-39CB47EF4D63}"/>
              </a:ext>
            </a:extLst>
          </p:cNvPr>
          <p:cNvSpPr>
            <a:spLocks noGrp="1"/>
          </p:cNvSpPr>
          <p:nvPr>
            <p:ph type="subTitle" idx="1"/>
          </p:nvPr>
        </p:nvSpPr>
        <p:spPr>
          <a:xfrm>
            <a:off x="1422400" y="2852737"/>
            <a:ext cx="9144000" cy="2489971"/>
          </a:xfrm>
        </p:spPr>
        <p:txBody>
          <a:bodyPr>
            <a:normAutofit/>
          </a:bodyPr>
          <a:lstStyle/>
          <a:p>
            <a:r>
              <a:rPr lang="en-US" dirty="0">
                <a:solidFill>
                  <a:schemeClr val="bg1"/>
                </a:solidFill>
              </a:rPr>
              <a:t>Leon </a:t>
            </a:r>
            <a:r>
              <a:rPr lang="en-US" dirty="0" err="1">
                <a:solidFill>
                  <a:schemeClr val="bg1"/>
                </a:solidFill>
              </a:rPr>
              <a:t>Niu</a:t>
            </a:r>
            <a:r>
              <a:rPr lang="en-US" dirty="0">
                <a:solidFill>
                  <a:schemeClr val="bg1"/>
                </a:solidFill>
              </a:rPr>
              <a:t> Tong, on behalf of the </a:t>
            </a:r>
            <a:r>
              <a:rPr lang="en-US" dirty="0" err="1">
                <a:solidFill>
                  <a:schemeClr val="bg1"/>
                </a:solidFill>
              </a:rPr>
              <a:t>MicroBooNE</a:t>
            </a:r>
            <a:r>
              <a:rPr lang="en-US" dirty="0">
                <a:solidFill>
                  <a:schemeClr val="bg1"/>
                </a:solidFill>
              </a:rPr>
              <a:t> Collaboration</a:t>
            </a:r>
          </a:p>
          <a:p>
            <a:r>
              <a:rPr lang="en-US" dirty="0">
                <a:solidFill>
                  <a:schemeClr val="bg1"/>
                </a:solidFill>
              </a:rPr>
              <a:t>New Perspectives 2023</a:t>
            </a:r>
          </a:p>
          <a:p>
            <a:r>
              <a:rPr lang="en-US" dirty="0">
                <a:solidFill>
                  <a:schemeClr val="bg1"/>
                </a:solidFill>
              </a:rPr>
              <a:t>June 26, 2023</a:t>
            </a:r>
          </a:p>
        </p:txBody>
      </p:sp>
      <p:sp>
        <p:nvSpPr>
          <p:cNvPr id="7" name="Slide Number Placeholder 6">
            <a:extLst>
              <a:ext uri="{FF2B5EF4-FFF2-40B4-BE49-F238E27FC236}">
                <a16:creationId xmlns:a16="http://schemas.microsoft.com/office/drawing/2014/main" id="{933C9083-87A5-948D-2A35-AF4FA22BAA76}"/>
              </a:ext>
            </a:extLst>
          </p:cNvPr>
          <p:cNvSpPr>
            <a:spLocks noGrp="1"/>
          </p:cNvSpPr>
          <p:nvPr>
            <p:ph type="sldNum" sz="quarter" idx="12"/>
          </p:nvPr>
        </p:nvSpPr>
        <p:spPr/>
        <p:txBody>
          <a:bodyPr/>
          <a:lstStyle/>
          <a:p>
            <a:fld id="{506D23F4-62AE-6A4F-B90A-D571CCA2A3A6}" type="slidenum">
              <a:rPr lang="en-US" smtClean="0"/>
              <a:t>1</a:t>
            </a:fld>
            <a:endParaRPr lang="en-US"/>
          </a:p>
        </p:txBody>
      </p:sp>
      <p:pic>
        <p:nvPicPr>
          <p:cNvPr id="6" name="Picture 4">
            <a:extLst>
              <a:ext uri="{FF2B5EF4-FFF2-40B4-BE49-F238E27FC236}">
                <a16:creationId xmlns:a16="http://schemas.microsoft.com/office/drawing/2014/main" id="{79649226-31A5-0D53-70A6-A3AEB89A8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752" y="3891069"/>
            <a:ext cx="4045747" cy="15437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AEB2A268-C797-2774-408F-04D6084B51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2025" y="6361480"/>
            <a:ext cx="2870200" cy="4965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CC8BA10-7745-E608-21D5-93AEEE6FCBA3}"/>
              </a:ext>
            </a:extLst>
          </p:cNvPr>
          <p:cNvSpPr txBox="1"/>
          <p:nvPr/>
        </p:nvSpPr>
        <p:spPr>
          <a:xfrm>
            <a:off x="10294301" y="182562"/>
            <a:ext cx="1897699" cy="461665"/>
          </a:xfrm>
          <a:prstGeom prst="rect">
            <a:avLst/>
          </a:prstGeom>
          <a:noFill/>
        </p:spPr>
        <p:txBody>
          <a:bodyPr wrap="none" rtlCol="0">
            <a:spAutoFit/>
          </a:bodyPr>
          <a:lstStyle/>
          <a:p>
            <a:r>
              <a:rPr lang="en-US" sz="1200" dirty="0">
                <a:solidFill>
                  <a:schemeClr val="bg1"/>
                </a:solidFill>
              </a:rPr>
              <a:t>FERMILAB-SLIDES-23-119-V</a:t>
            </a:r>
          </a:p>
          <a:p>
            <a:r>
              <a:rPr lang="en-US" sz="1200" dirty="0">
                <a:solidFill>
                  <a:schemeClr val="bg1"/>
                </a:solidFill>
              </a:rPr>
              <a:t>LA-UR-23-26783</a:t>
            </a:r>
          </a:p>
        </p:txBody>
      </p:sp>
      <p:sp>
        <p:nvSpPr>
          <p:cNvPr id="20" name="TextBox 19">
            <a:extLst>
              <a:ext uri="{FF2B5EF4-FFF2-40B4-BE49-F238E27FC236}">
                <a16:creationId xmlns:a16="http://schemas.microsoft.com/office/drawing/2014/main" id="{B03B03B3-CA25-3DC8-B7CC-4953C9A01C3D}"/>
              </a:ext>
            </a:extLst>
          </p:cNvPr>
          <p:cNvSpPr txBox="1"/>
          <p:nvPr/>
        </p:nvSpPr>
        <p:spPr>
          <a:xfrm>
            <a:off x="190500" y="5905789"/>
            <a:ext cx="5410200" cy="461665"/>
          </a:xfrm>
          <a:prstGeom prst="rect">
            <a:avLst/>
          </a:prstGeom>
          <a:noFill/>
        </p:spPr>
        <p:txBody>
          <a:bodyPr wrap="square" rtlCol="0">
            <a:spAutoFit/>
          </a:bodyPr>
          <a:lstStyle/>
          <a:p>
            <a:r>
              <a:rPr lang="en-US" sz="800" dirty="0">
                <a:solidFill>
                  <a:schemeClr val="bg1"/>
                </a:solidFill>
              </a:rPr>
              <a:t>This document was prepared by </a:t>
            </a:r>
            <a:r>
              <a:rPr lang="en-US" sz="800" dirty="0" err="1">
                <a:solidFill>
                  <a:schemeClr val="bg1"/>
                </a:solidFill>
              </a:rPr>
              <a:t>MicroBooNE</a:t>
            </a:r>
            <a:r>
              <a:rPr lang="en-US" sz="800" dirty="0">
                <a:solidFill>
                  <a:schemeClr val="bg1"/>
                </a:solidFill>
              </a:rPr>
              <a:t> using the resources of the Fermi National Accelerator Laboratory (Fermilab), a U.S. Department of Energy, Office of Science, HEP User Facility. Fermilab is managed by Fermi Research Alliance, LLC (FRA), acting under Contract No. DE-AC02-07CH11359.</a:t>
            </a:r>
          </a:p>
        </p:txBody>
      </p:sp>
      <p:pic>
        <p:nvPicPr>
          <p:cNvPr id="22" name="Picture 21">
            <a:extLst>
              <a:ext uri="{FF2B5EF4-FFF2-40B4-BE49-F238E27FC236}">
                <a16:creationId xmlns:a16="http://schemas.microsoft.com/office/drawing/2014/main" id="{87272F7D-7581-35CB-1210-54489A1A0B7D}"/>
              </a:ext>
            </a:extLst>
          </p:cNvPr>
          <p:cNvPicPr>
            <a:picLocks noChangeAspect="1"/>
          </p:cNvPicPr>
          <p:nvPr/>
        </p:nvPicPr>
        <p:blipFill>
          <a:blip r:embed="rId6"/>
          <a:stretch>
            <a:fillRect/>
          </a:stretch>
        </p:blipFill>
        <p:spPr>
          <a:xfrm>
            <a:off x="88900" y="6357112"/>
            <a:ext cx="9144000" cy="500888"/>
          </a:xfrm>
          <a:prstGeom prst="rect">
            <a:avLst/>
          </a:prstGeom>
        </p:spPr>
      </p:pic>
      <p:pic>
        <p:nvPicPr>
          <p:cNvPr id="26" name="Picture 25">
            <a:extLst>
              <a:ext uri="{FF2B5EF4-FFF2-40B4-BE49-F238E27FC236}">
                <a16:creationId xmlns:a16="http://schemas.microsoft.com/office/drawing/2014/main" id="{A4FCBF4E-6A5C-9F72-2C54-5E09613D6F60}"/>
              </a:ext>
            </a:extLst>
          </p:cNvPr>
          <p:cNvPicPr>
            <a:picLocks noChangeAspect="1"/>
          </p:cNvPicPr>
          <p:nvPr/>
        </p:nvPicPr>
        <p:blipFill>
          <a:blip r:embed="rId7"/>
          <a:stretch>
            <a:fillRect/>
          </a:stretch>
        </p:blipFill>
        <p:spPr>
          <a:xfrm>
            <a:off x="190500" y="3891068"/>
            <a:ext cx="3859283" cy="1543713"/>
          </a:xfrm>
          <a:prstGeom prst="rect">
            <a:avLst/>
          </a:prstGeom>
        </p:spPr>
      </p:pic>
    </p:spTree>
    <p:extLst>
      <p:ext uri="{BB962C8B-B14F-4D97-AF65-F5344CB8AC3E}">
        <p14:creationId xmlns:p14="http://schemas.microsoft.com/office/powerpoint/2010/main" val="2547364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6EDC-6A3A-A035-0A05-402F0419B7EA}"/>
              </a:ext>
            </a:extLst>
          </p:cNvPr>
          <p:cNvSpPr>
            <a:spLocks noGrp="1"/>
          </p:cNvSpPr>
          <p:nvPr>
            <p:ph type="title"/>
          </p:nvPr>
        </p:nvSpPr>
        <p:spPr/>
        <p:txBody>
          <a:bodyPr/>
          <a:lstStyle/>
          <a:p>
            <a:r>
              <a:rPr lang="en-US" dirty="0"/>
              <a:t>Line-fitting Method Conclusions</a:t>
            </a:r>
          </a:p>
        </p:txBody>
      </p:sp>
      <p:sp>
        <p:nvSpPr>
          <p:cNvPr id="3" name="Content Placeholder 2">
            <a:extLst>
              <a:ext uri="{FF2B5EF4-FFF2-40B4-BE49-F238E27FC236}">
                <a16:creationId xmlns:a16="http://schemas.microsoft.com/office/drawing/2014/main" id="{2A9C8AA9-CFDB-5B89-56D8-0C41372A701C}"/>
              </a:ext>
            </a:extLst>
          </p:cNvPr>
          <p:cNvSpPr>
            <a:spLocks noGrp="1"/>
          </p:cNvSpPr>
          <p:nvPr>
            <p:ph idx="1"/>
          </p:nvPr>
        </p:nvSpPr>
        <p:spPr/>
        <p:txBody>
          <a:bodyPr/>
          <a:lstStyle/>
          <a:p>
            <a:r>
              <a:rPr lang="en-US" dirty="0"/>
              <a:t>Accurate reconstruction above 20° but overestimates low angles</a:t>
            </a:r>
          </a:p>
          <a:p>
            <a:r>
              <a:rPr lang="en-US" dirty="0"/>
              <a:t>Unable to exploit fine structures or recognize signs of poor reconstruction</a:t>
            </a:r>
          </a:p>
          <a:p>
            <a:r>
              <a:rPr lang="en-US" dirty="0"/>
              <a:t>Further tweaks may have improved the algorithm but would likely result in diminishing returns.</a:t>
            </a:r>
          </a:p>
        </p:txBody>
      </p:sp>
      <p:sp>
        <p:nvSpPr>
          <p:cNvPr id="4" name="Slide Number Placeholder 3">
            <a:extLst>
              <a:ext uri="{FF2B5EF4-FFF2-40B4-BE49-F238E27FC236}">
                <a16:creationId xmlns:a16="http://schemas.microsoft.com/office/drawing/2014/main" id="{C49C91CB-236C-679A-C1F5-736196789BD3}"/>
              </a:ext>
            </a:extLst>
          </p:cNvPr>
          <p:cNvSpPr>
            <a:spLocks noGrp="1"/>
          </p:cNvSpPr>
          <p:nvPr>
            <p:ph type="sldNum" sz="quarter" idx="12"/>
          </p:nvPr>
        </p:nvSpPr>
        <p:spPr/>
        <p:txBody>
          <a:bodyPr/>
          <a:lstStyle/>
          <a:p>
            <a:fld id="{506D23F4-62AE-6A4F-B90A-D571CCA2A3A6}" type="slidenum">
              <a:rPr lang="en-US" smtClean="0"/>
              <a:t>10</a:t>
            </a:fld>
            <a:endParaRPr lang="en-US"/>
          </a:p>
        </p:txBody>
      </p:sp>
    </p:spTree>
    <p:extLst>
      <p:ext uri="{BB962C8B-B14F-4D97-AF65-F5344CB8AC3E}">
        <p14:creationId xmlns:p14="http://schemas.microsoft.com/office/powerpoint/2010/main" val="322505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972D5-9E12-8FE8-9F35-915023F875A0}"/>
              </a:ext>
            </a:extLst>
          </p:cNvPr>
          <p:cNvSpPr>
            <a:spLocks noGrp="1"/>
          </p:cNvSpPr>
          <p:nvPr>
            <p:ph type="title"/>
          </p:nvPr>
        </p:nvSpPr>
        <p:spPr/>
        <p:txBody>
          <a:bodyPr/>
          <a:lstStyle/>
          <a:p>
            <a:r>
              <a:rPr lang="en-US" dirty="0" err="1"/>
              <a:t>PointNet</a:t>
            </a:r>
            <a:r>
              <a:rPr lang="en-US" dirty="0"/>
              <a:t>++</a:t>
            </a:r>
          </a:p>
        </p:txBody>
      </p:sp>
      <p:sp>
        <p:nvSpPr>
          <p:cNvPr id="9" name="Content Placeholder 8">
            <a:extLst>
              <a:ext uri="{FF2B5EF4-FFF2-40B4-BE49-F238E27FC236}">
                <a16:creationId xmlns:a16="http://schemas.microsoft.com/office/drawing/2014/main" id="{7CA424DD-D92E-47BF-BD72-7ADF60586F83}"/>
              </a:ext>
            </a:extLst>
          </p:cNvPr>
          <p:cNvSpPr>
            <a:spLocks noGrp="1"/>
          </p:cNvSpPr>
          <p:nvPr>
            <p:ph idx="1"/>
          </p:nvPr>
        </p:nvSpPr>
        <p:spPr>
          <a:xfrm>
            <a:off x="838200" y="1825625"/>
            <a:ext cx="5980612" cy="4952718"/>
          </a:xfrm>
        </p:spPr>
        <p:txBody>
          <a:bodyPr>
            <a:normAutofit/>
          </a:bodyPr>
          <a:lstStyle/>
          <a:p>
            <a:r>
              <a:rPr lang="en-US" dirty="0"/>
              <a:t>A graph neural network that runs directly on 3D space points!</a:t>
            </a:r>
          </a:p>
        </p:txBody>
      </p:sp>
      <p:pic>
        <p:nvPicPr>
          <p:cNvPr id="2" name="Picture 1">
            <a:extLst>
              <a:ext uri="{FF2B5EF4-FFF2-40B4-BE49-F238E27FC236}">
                <a16:creationId xmlns:a16="http://schemas.microsoft.com/office/drawing/2014/main" id="{A407B4CC-36A8-7CE5-280B-325A74D42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812" y="1405155"/>
            <a:ext cx="5373188" cy="5373188"/>
          </a:xfrm>
          <a:prstGeom prst="rect">
            <a:avLst/>
          </a:prstGeom>
        </p:spPr>
      </p:pic>
    </p:spTree>
    <p:extLst>
      <p:ext uri="{BB962C8B-B14F-4D97-AF65-F5344CB8AC3E}">
        <p14:creationId xmlns:p14="http://schemas.microsoft.com/office/powerpoint/2010/main" val="13904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B18C-446D-4831-5E21-D79772CD9FB2}"/>
              </a:ext>
            </a:extLst>
          </p:cNvPr>
          <p:cNvSpPr>
            <a:spLocks noGrp="1"/>
          </p:cNvSpPr>
          <p:nvPr>
            <p:ph type="title"/>
          </p:nvPr>
        </p:nvSpPr>
        <p:spPr/>
        <p:txBody>
          <a:bodyPr/>
          <a:lstStyle/>
          <a:p>
            <a:r>
              <a:rPr lang="en-US" dirty="0"/>
              <a:t>Graph Neural Network</a:t>
            </a:r>
          </a:p>
        </p:txBody>
      </p:sp>
      <p:sp>
        <p:nvSpPr>
          <p:cNvPr id="3" name="Content Placeholder 2">
            <a:extLst>
              <a:ext uri="{FF2B5EF4-FFF2-40B4-BE49-F238E27FC236}">
                <a16:creationId xmlns:a16="http://schemas.microsoft.com/office/drawing/2014/main" id="{8C52E6E5-3C87-30F1-9898-87DF64A177C5}"/>
              </a:ext>
            </a:extLst>
          </p:cNvPr>
          <p:cNvSpPr>
            <a:spLocks noGrp="1"/>
          </p:cNvSpPr>
          <p:nvPr>
            <p:ph idx="1"/>
          </p:nvPr>
        </p:nvSpPr>
        <p:spPr>
          <a:xfrm>
            <a:off x="838200" y="1825625"/>
            <a:ext cx="4508500" cy="4351338"/>
          </a:xfrm>
        </p:spPr>
        <p:txBody>
          <a:bodyPr/>
          <a:lstStyle/>
          <a:p>
            <a:r>
              <a:rPr lang="en-US" dirty="0"/>
              <a:t>Processes unordered data sets</a:t>
            </a:r>
          </a:p>
          <a:p>
            <a:r>
              <a:rPr lang="en-US" dirty="0"/>
              <a:t>Operates on graphs, made up of nodes and edge connections.</a:t>
            </a:r>
          </a:p>
          <a:p>
            <a:r>
              <a:rPr lang="en-US" dirty="0"/>
              <a:t>Point cloud neural networks are a subset that operate on point clouds, unordered points in 3D space with no intrinsic connections.</a:t>
            </a:r>
          </a:p>
        </p:txBody>
      </p:sp>
      <p:sp>
        <p:nvSpPr>
          <p:cNvPr id="4" name="Slide Number Placeholder 3">
            <a:extLst>
              <a:ext uri="{FF2B5EF4-FFF2-40B4-BE49-F238E27FC236}">
                <a16:creationId xmlns:a16="http://schemas.microsoft.com/office/drawing/2014/main" id="{B0EB8208-258D-D967-337E-E5A8B2E2A2D1}"/>
              </a:ext>
            </a:extLst>
          </p:cNvPr>
          <p:cNvSpPr>
            <a:spLocks noGrp="1"/>
          </p:cNvSpPr>
          <p:nvPr>
            <p:ph type="sldNum" sz="quarter" idx="12"/>
          </p:nvPr>
        </p:nvSpPr>
        <p:spPr/>
        <p:txBody>
          <a:bodyPr/>
          <a:lstStyle/>
          <a:p>
            <a:fld id="{506D23F4-62AE-6A4F-B90A-D571CCA2A3A6}" type="slidenum">
              <a:rPr lang="en-US" smtClean="0"/>
              <a:t>12</a:t>
            </a:fld>
            <a:endParaRPr lang="en-US"/>
          </a:p>
        </p:txBody>
      </p:sp>
      <p:pic>
        <p:nvPicPr>
          <p:cNvPr id="4102" name="Picture 6" descr="graph neural network">
            <a:extLst>
              <a:ext uri="{FF2B5EF4-FFF2-40B4-BE49-F238E27FC236}">
                <a16:creationId xmlns:a16="http://schemas.microsoft.com/office/drawing/2014/main" id="{FC150917-330A-7C45-ACC6-6352DFE69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3305175"/>
            <a:ext cx="10261600" cy="3187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9B9EDCD-931B-0536-6794-391F0FA20D1B}"/>
              </a:ext>
            </a:extLst>
          </p:cNvPr>
          <p:cNvSpPr/>
          <p:nvPr/>
        </p:nvSpPr>
        <p:spPr>
          <a:xfrm>
            <a:off x="965200" y="3305175"/>
            <a:ext cx="3098800" cy="31877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E9BCCD-B2AD-B093-336F-DEAAC94A6FBF}"/>
              </a:ext>
            </a:extLst>
          </p:cNvPr>
          <p:cNvSpPr txBox="1"/>
          <p:nvPr/>
        </p:nvSpPr>
        <p:spPr>
          <a:xfrm>
            <a:off x="5605000" y="6488668"/>
            <a:ext cx="982000" cy="369332"/>
          </a:xfrm>
          <a:prstGeom prst="rect">
            <a:avLst/>
          </a:prstGeom>
          <a:noFill/>
        </p:spPr>
        <p:txBody>
          <a:bodyPr wrap="none" rtlCol="0">
            <a:spAutoFit/>
          </a:bodyPr>
          <a:lstStyle/>
          <a:p>
            <a:r>
              <a:rPr lang="en-US" dirty="0"/>
              <a:t>Stanford</a:t>
            </a:r>
          </a:p>
        </p:txBody>
      </p:sp>
      <p:pic>
        <p:nvPicPr>
          <p:cNvPr id="4104" name="Picture 8" descr="Fig. 1">
            <a:extLst>
              <a:ext uri="{FF2B5EF4-FFF2-40B4-BE49-F238E27FC236}">
                <a16:creationId xmlns:a16="http://schemas.microsoft.com/office/drawing/2014/main" id="{11A406F5-17F2-54E1-610B-776AAF76F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30737"/>
            <a:ext cx="5354875" cy="47579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BBCF16-59E7-A42F-4C6B-AC47405BABB7}"/>
              </a:ext>
            </a:extLst>
          </p:cNvPr>
          <p:cNvSpPr txBox="1"/>
          <p:nvPr/>
        </p:nvSpPr>
        <p:spPr>
          <a:xfrm>
            <a:off x="8141341" y="6486565"/>
            <a:ext cx="1264192" cy="369332"/>
          </a:xfrm>
          <a:prstGeom prst="rect">
            <a:avLst/>
          </a:prstGeom>
          <a:noFill/>
        </p:spPr>
        <p:txBody>
          <a:bodyPr wrap="none" rtlCol="0">
            <a:spAutoFit/>
          </a:bodyPr>
          <a:lstStyle/>
          <a:p>
            <a:r>
              <a:rPr lang="en-US" dirty="0"/>
              <a:t>Mittal et al.</a:t>
            </a:r>
          </a:p>
        </p:txBody>
      </p:sp>
      <p:pic>
        <p:nvPicPr>
          <p:cNvPr id="4106" name="Picture 10">
            <a:extLst>
              <a:ext uri="{FF2B5EF4-FFF2-40B4-BE49-F238E27FC236}">
                <a16:creationId xmlns:a16="http://schemas.microsoft.com/office/drawing/2014/main" id="{CC6E0574-4368-C118-7B78-D1421E5F6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000" y="1825625"/>
            <a:ext cx="6127004" cy="44402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BB2A279-2613-6B4B-FD06-C13D72350DA0}"/>
              </a:ext>
            </a:extLst>
          </p:cNvPr>
          <p:cNvSpPr txBox="1"/>
          <p:nvPr/>
        </p:nvSpPr>
        <p:spPr>
          <a:xfrm>
            <a:off x="8048623" y="6300847"/>
            <a:ext cx="1449628" cy="369332"/>
          </a:xfrm>
          <a:prstGeom prst="rect">
            <a:avLst/>
          </a:prstGeom>
          <a:noFill/>
        </p:spPr>
        <p:txBody>
          <a:bodyPr wrap="none" rtlCol="0">
            <a:spAutoFit/>
          </a:bodyPr>
          <a:lstStyle/>
          <a:p>
            <a:r>
              <a:rPr lang="en-US" dirty="0" err="1"/>
              <a:t>Revopoint</a:t>
            </a:r>
            <a:r>
              <a:rPr lang="en-US" dirty="0"/>
              <a:t> 3D</a:t>
            </a:r>
          </a:p>
        </p:txBody>
      </p:sp>
    </p:spTree>
    <p:extLst>
      <p:ext uri="{BB962C8B-B14F-4D97-AF65-F5344CB8AC3E}">
        <p14:creationId xmlns:p14="http://schemas.microsoft.com/office/powerpoint/2010/main" val="6263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10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10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p:bldP spid="7"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972D5-9E12-8FE8-9F35-915023F875A0}"/>
              </a:ext>
            </a:extLst>
          </p:cNvPr>
          <p:cNvSpPr>
            <a:spLocks noGrp="1"/>
          </p:cNvSpPr>
          <p:nvPr>
            <p:ph type="title"/>
          </p:nvPr>
        </p:nvSpPr>
        <p:spPr/>
        <p:txBody>
          <a:bodyPr/>
          <a:lstStyle/>
          <a:p>
            <a:r>
              <a:rPr lang="en-US" dirty="0" err="1"/>
              <a:t>PointNet</a:t>
            </a:r>
            <a:r>
              <a:rPr lang="en-US" dirty="0"/>
              <a:t>++</a:t>
            </a:r>
          </a:p>
        </p:txBody>
      </p:sp>
      <p:sp>
        <p:nvSpPr>
          <p:cNvPr id="9" name="Content Placeholder 8">
            <a:extLst>
              <a:ext uri="{FF2B5EF4-FFF2-40B4-BE49-F238E27FC236}">
                <a16:creationId xmlns:a16="http://schemas.microsoft.com/office/drawing/2014/main" id="{7CA424DD-D92E-47BF-BD72-7ADF60586F83}"/>
              </a:ext>
            </a:extLst>
          </p:cNvPr>
          <p:cNvSpPr>
            <a:spLocks noGrp="1"/>
          </p:cNvSpPr>
          <p:nvPr>
            <p:ph idx="1"/>
          </p:nvPr>
        </p:nvSpPr>
        <p:spPr>
          <a:xfrm>
            <a:off x="632910" y="1825625"/>
            <a:ext cx="5980612" cy="4952718"/>
          </a:xfrm>
        </p:spPr>
        <p:txBody>
          <a:bodyPr>
            <a:normAutofit/>
          </a:bodyPr>
          <a:lstStyle/>
          <a:p>
            <a:r>
              <a:rPr lang="en-US" dirty="0"/>
              <a:t>A graph neural network that runs directly on 3D space points!</a:t>
            </a:r>
          </a:p>
          <a:p>
            <a:r>
              <a:rPr lang="en-US" dirty="0"/>
              <a:t>Samples and groups points into neighborhoods and extracts features from each one using </a:t>
            </a:r>
            <a:r>
              <a:rPr lang="en-US" dirty="0" err="1"/>
              <a:t>PointNet</a:t>
            </a:r>
            <a:r>
              <a:rPr lang="en-US" dirty="0"/>
              <a:t>.</a:t>
            </a:r>
          </a:p>
          <a:p>
            <a:r>
              <a:rPr lang="en-US" dirty="0"/>
              <a:t>Repeats the above to learn from features at a hierarchy of scales.</a:t>
            </a:r>
          </a:p>
          <a:p>
            <a:r>
              <a:rPr lang="en-US" dirty="0"/>
              <a:t>Traditionally used for classification and segmentation rather than numerical regression.</a:t>
            </a:r>
          </a:p>
        </p:txBody>
      </p:sp>
      <p:pic>
        <p:nvPicPr>
          <p:cNvPr id="2" name="Picture 1">
            <a:extLst>
              <a:ext uri="{FF2B5EF4-FFF2-40B4-BE49-F238E27FC236}">
                <a16:creationId xmlns:a16="http://schemas.microsoft.com/office/drawing/2014/main" id="{A407B4CC-36A8-7CE5-280B-325A74D42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812" y="1405155"/>
            <a:ext cx="5373188" cy="5373188"/>
          </a:xfrm>
          <a:prstGeom prst="rect">
            <a:avLst/>
          </a:prstGeom>
        </p:spPr>
      </p:pic>
      <p:pic>
        <p:nvPicPr>
          <p:cNvPr id="4" name="Picture 4">
            <a:extLst>
              <a:ext uri="{FF2B5EF4-FFF2-40B4-BE49-F238E27FC236}">
                <a16:creationId xmlns:a16="http://schemas.microsoft.com/office/drawing/2014/main" id="{5CBF3E6A-F7AE-9479-0973-4DEC3C0CC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812" y="2284510"/>
            <a:ext cx="5373188" cy="228897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232C41E7-C8E9-75C8-60A4-6A8070264734}"/>
              </a:ext>
            </a:extLst>
          </p:cNvPr>
          <p:cNvGrpSpPr/>
          <p:nvPr/>
        </p:nvGrpSpPr>
        <p:grpSpPr>
          <a:xfrm>
            <a:off x="6533417" y="658574"/>
            <a:ext cx="5455383" cy="5591823"/>
            <a:chOff x="6533417" y="658574"/>
            <a:chExt cx="5455383" cy="5591823"/>
          </a:xfrm>
        </p:grpSpPr>
        <p:pic>
          <p:nvPicPr>
            <p:cNvPr id="7" name="Picture 2" descr="PointNet++">
              <a:extLst>
                <a:ext uri="{FF2B5EF4-FFF2-40B4-BE49-F238E27FC236}">
                  <a16:creationId xmlns:a16="http://schemas.microsoft.com/office/drawing/2014/main" id="{2AE03CE0-45D3-6AF2-331F-38A01AAD25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3417" y="1248759"/>
              <a:ext cx="5455383" cy="226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47D6FC-0EDE-C79D-3FC2-7A9EC93616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3417" y="3918120"/>
              <a:ext cx="5455383" cy="19912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FF10C96-9A54-E907-3C2A-57E5F3A42800}"/>
                </a:ext>
              </a:extLst>
            </p:cNvPr>
            <p:cNvSpPr txBox="1"/>
            <p:nvPr/>
          </p:nvSpPr>
          <p:spPr>
            <a:xfrm>
              <a:off x="8897447" y="658574"/>
              <a:ext cx="1443216" cy="369332"/>
            </a:xfrm>
            <a:prstGeom prst="rect">
              <a:avLst/>
            </a:prstGeom>
            <a:noFill/>
          </p:spPr>
          <p:txBody>
            <a:bodyPr wrap="none" rtlCol="0">
              <a:spAutoFit/>
            </a:bodyPr>
            <a:lstStyle/>
            <a:p>
              <a:r>
                <a:rPr lang="en-US" b="1" dirty="0" err="1"/>
                <a:t>PointNet</a:t>
              </a:r>
              <a:r>
                <a:rPr lang="en-US" b="1" dirty="0"/>
                <a:t>++</a:t>
              </a:r>
              <a:r>
                <a:rPr lang="en-US" b="1" baseline="30000" dirty="0"/>
                <a:t>[7]</a:t>
              </a:r>
              <a:endParaRPr lang="en-US" b="1" dirty="0"/>
            </a:p>
          </p:txBody>
        </p:sp>
        <p:sp>
          <p:nvSpPr>
            <p:cNvPr id="12" name="TextBox 11">
              <a:extLst>
                <a:ext uri="{FF2B5EF4-FFF2-40B4-BE49-F238E27FC236}">
                  <a16:creationId xmlns:a16="http://schemas.microsoft.com/office/drawing/2014/main" id="{A9BDDB95-B8A7-4EBC-1417-81800275AF5B}"/>
                </a:ext>
              </a:extLst>
            </p:cNvPr>
            <p:cNvSpPr txBox="1"/>
            <p:nvPr/>
          </p:nvSpPr>
          <p:spPr>
            <a:xfrm>
              <a:off x="8897447" y="3733454"/>
              <a:ext cx="1209562" cy="369332"/>
            </a:xfrm>
            <a:prstGeom prst="rect">
              <a:avLst/>
            </a:prstGeom>
            <a:noFill/>
          </p:spPr>
          <p:txBody>
            <a:bodyPr wrap="none" rtlCol="0">
              <a:spAutoFit/>
            </a:bodyPr>
            <a:lstStyle/>
            <a:p>
              <a:r>
                <a:rPr lang="en-US" b="1" dirty="0" err="1"/>
                <a:t>PointNet</a:t>
              </a:r>
              <a:r>
                <a:rPr lang="en-US" b="1" baseline="30000" dirty="0"/>
                <a:t>[8]</a:t>
              </a:r>
              <a:endParaRPr lang="en-US" b="1" dirty="0"/>
            </a:p>
          </p:txBody>
        </p:sp>
        <p:cxnSp>
          <p:nvCxnSpPr>
            <p:cNvPr id="14" name="Straight Arrow Connector 13">
              <a:extLst>
                <a:ext uri="{FF2B5EF4-FFF2-40B4-BE49-F238E27FC236}">
                  <a16:creationId xmlns:a16="http://schemas.microsoft.com/office/drawing/2014/main" id="{6744AE73-59CB-BB2B-F60D-FDCA04CAE78F}"/>
                </a:ext>
              </a:extLst>
            </p:cNvPr>
            <p:cNvCxnSpPr>
              <a:cxnSpLocks/>
              <a:stCxn id="12" idx="0"/>
            </p:cNvCxnSpPr>
            <p:nvPr/>
          </p:nvCxnSpPr>
          <p:spPr>
            <a:xfrm flipH="1" flipV="1">
              <a:off x="7493000" y="3035300"/>
              <a:ext cx="2009228" cy="698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8C7BDF49-CA6D-23A3-9627-8576A4655368}"/>
                </a:ext>
              </a:extLst>
            </p:cNvPr>
            <p:cNvCxnSpPr>
              <a:cxnSpLocks/>
              <a:stCxn id="12" idx="0"/>
            </p:cNvCxnSpPr>
            <p:nvPr/>
          </p:nvCxnSpPr>
          <p:spPr>
            <a:xfrm flipV="1">
              <a:off x="9502228" y="3502408"/>
              <a:ext cx="566161" cy="231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D0E02D5-A14B-E857-2646-BF1EA3E17F36}"/>
                </a:ext>
              </a:extLst>
            </p:cNvPr>
            <p:cNvCxnSpPr>
              <a:cxnSpLocks/>
              <a:stCxn id="12" idx="0"/>
            </p:cNvCxnSpPr>
            <p:nvPr/>
          </p:nvCxnSpPr>
          <p:spPr>
            <a:xfrm flipH="1" flipV="1">
              <a:off x="8610600" y="3035300"/>
              <a:ext cx="891628" cy="698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F430E247-2555-674D-D565-BF55FDEC0BC3}"/>
                </a:ext>
              </a:extLst>
            </p:cNvPr>
            <p:cNvSpPr txBox="1"/>
            <p:nvPr/>
          </p:nvSpPr>
          <p:spPr>
            <a:xfrm>
              <a:off x="8805502" y="5881065"/>
              <a:ext cx="911211" cy="369332"/>
            </a:xfrm>
            <a:prstGeom prst="rect">
              <a:avLst/>
            </a:prstGeom>
            <a:noFill/>
          </p:spPr>
          <p:txBody>
            <a:bodyPr wrap="none" rtlCol="0">
              <a:spAutoFit/>
            </a:bodyPr>
            <a:lstStyle/>
            <a:p>
              <a:r>
                <a:rPr lang="en-US" dirty="0"/>
                <a:t>Qi et al.</a:t>
              </a:r>
            </a:p>
          </p:txBody>
        </p:sp>
      </p:grpSp>
    </p:spTree>
    <p:extLst>
      <p:ext uri="{BB962C8B-B14F-4D97-AF65-F5344CB8AC3E}">
        <p14:creationId xmlns:p14="http://schemas.microsoft.com/office/powerpoint/2010/main" val="235546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CDE3-1A38-5EE7-6063-2B1B1E1B4924}"/>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B7EEEE7-BD99-BC9C-8EBB-37C000D99F00}"/>
              </a:ext>
            </a:extLst>
          </p:cNvPr>
          <p:cNvSpPr>
            <a:spLocks noGrp="1"/>
          </p:cNvSpPr>
          <p:nvPr>
            <p:ph idx="1"/>
          </p:nvPr>
        </p:nvSpPr>
        <p:spPr>
          <a:xfrm>
            <a:off x="838200" y="1825625"/>
            <a:ext cx="5257800" cy="4351338"/>
          </a:xfrm>
        </p:spPr>
        <p:txBody>
          <a:bodyPr/>
          <a:lstStyle/>
          <a:p>
            <a:r>
              <a:rPr lang="en-US" dirty="0"/>
              <a:t>Early results are better than those from combined line-fitting (</a:t>
            </a:r>
            <a:r>
              <a:rPr lang="en-US" dirty="0" err="1"/>
              <a:t>σ</a:t>
            </a:r>
            <a:r>
              <a:rPr lang="en-US" baseline="-25000" dirty="0" err="1"/>
              <a:t>err</a:t>
            </a:r>
            <a:r>
              <a:rPr lang="en-US" dirty="0"/>
              <a:t> = 7.30° vs. 8.34°)</a:t>
            </a:r>
          </a:p>
          <a:p>
            <a:r>
              <a:rPr lang="en-US" dirty="0"/>
              <a:t>Plateaus at upper and lower ends</a:t>
            </a:r>
          </a:p>
          <a:p>
            <a:r>
              <a:rPr lang="en-US" dirty="0"/>
              <a:t>Normalizing the scale of inputs improves performance despite </a:t>
            </a:r>
            <a:r>
              <a:rPr lang="en-US"/>
              <a:t>transformation invariance</a:t>
            </a:r>
            <a:endParaRPr lang="en-US" dirty="0"/>
          </a:p>
          <a:p>
            <a:r>
              <a:rPr lang="en-US" dirty="0"/>
              <a:t>Does best when limiting input to space points within radius</a:t>
            </a:r>
          </a:p>
        </p:txBody>
      </p:sp>
      <p:sp>
        <p:nvSpPr>
          <p:cNvPr id="4" name="Slide Number Placeholder 3">
            <a:extLst>
              <a:ext uri="{FF2B5EF4-FFF2-40B4-BE49-F238E27FC236}">
                <a16:creationId xmlns:a16="http://schemas.microsoft.com/office/drawing/2014/main" id="{C1A4AAFE-0566-5C98-1BE2-515DFA2BCC18}"/>
              </a:ext>
            </a:extLst>
          </p:cNvPr>
          <p:cNvSpPr>
            <a:spLocks noGrp="1"/>
          </p:cNvSpPr>
          <p:nvPr>
            <p:ph type="sldNum" sz="quarter" idx="12"/>
          </p:nvPr>
        </p:nvSpPr>
        <p:spPr/>
        <p:txBody>
          <a:bodyPr/>
          <a:lstStyle/>
          <a:p>
            <a:fld id="{506D23F4-62AE-6A4F-B90A-D571CCA2A3A6}" type="slidenum">
              <a:rPr lang="en-US" smtClean="0"/>
              <a:t>14</a:t>
            </a:fld>
            <a:endParaRPr lang="en-US"/>
          </a:p>
        </p:txBody>
      </p:sp>
      <p:pic>
        <p:nvPicPr>
          <p:cNvPr id="6" name="Picture 5" descr="Chart, scatter chart&#10;&#10;Description automatically generated">
            <a:extLst>
              <a:ext uri="{FF2B5EF4-FFF2-40B4-BE49-F238E27FC236}">
                <a16:creationId xmlns:a16="http://schemas.microsoft.com/office/drawing/2014/main" id="{F809CA10-F33B-B0FD-2257-FE87563B3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412875"/>
            <a:ext cx="5943600" cy="5445125"/>
          </a:xfrm>
          <a:prstGeom prst="rect">
            <a:avLst/>
          </a:prstGeom>
        </p:spPr>
      </p:pic>
    </p:spTree>
    <p:extLst>
      <p:ext uri="{BB962C8B-B14F-4D97-AF65-F5344CB8AC3E}">
        <p14:creationId xmlns:p14="http://schemas.microsoft.com/office/powerpoint/2010/main" val="351839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367D-1B7B-5F6D-73B7-9BF4DF4A8184}"/>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E0A54B45-94AE-86EA-D74A-311D9F843090}"/>
              </a:ext>
            </a:extLst>
          </p:cNvPr>
          <p:cNvSpPr>
            <a:spLocks noGrp="1"/>
          </p:cNvSpPr>
          <p:nvPr>
            <p:ph idx="1"/>
          </p:nvPr>
        </p:nvSpPr>
        <p:spPr/>
        <p:txBody>
          <a:bodyPr/>
          <a:lstStyle/>
          <a:p>
            <a:r>
              <a:rPr lang="en-US" dirty="0"/>
              <a:t>Refine and improve current neural network</a:t>
            </a:r>
          </a:p>
          <a:p>
            <a:r>
              <a:rPr lang="en-US" dirty="0"/>
              <a:t>Produce more events</a:t>
            </a:r>
          </a:p>
          <a:p>
            <a:r>
              <a:rPr lang="en-US" dirty="0"/>
              <a:t>Add point features</a:t>
            </a:r>
          </a:p>
          <a:p>
            <a:r>
              <a:rPr lang="en-US" dirty="0"/>
              <a:t>Improve visualization of results</a:t>
            </a:r>
          </a:p>
          <a:p>
            <a:r>
              <a:rPr lang="en-US" dirty="0"/>
              <a:t>Explore other point cloud architectures</a:t>
            </a:r>
          </a:p>
          <a:p>
            <a:r>
              <a:rPr lang="en-US" dirty="0"/>
              <a:t>Test on true photons</a:t>
            </a:r>
          </a:p>
          <a:p>
            <a:r>
              <a:rPr lang="en-US" dirty="0"/>
              <a:t>Search for dark sector candidates in real events</a:t>
            </a:r>
          </a:p>
        </p:txBody>
      </p:sp>
      <p:sp>
        <p:nvSpPr>
          <p:cNvPr id="4" name="Slide Number Placeholder 3">
            <a:extLst>
              <a:ext uri="{FF2B5EF4-FFF2-40B4-BE49-F238E27FC236}">
                <a16:creationId xmlns:a16="http://schemas.microsoft.com/office/drawing/2014/main" id="{C61CDCC6-C2CB-B0CB-8A09-29C35CED2121}"/>
              </a:ext>
            </a:extLst>
          </p:cNvPr>
          <p:cNvSpPr>
            <a:spLocks noGrp="1"/>
          </p:cNvSpPr>
          <p:nvPr>
            <p:ph type="sldNum" sz="quarter" idx="12"/>
          </p:nvPr>
        </p:nvSpPr>
        <p:spPr/>
        <p:txBody>
          <a:bodyPr/>
          <a:lstStyle/>
          <a:p>
            <a:fld id="{506D23F4-62AE-6A4F-B90A-D571CCA2A3A6}" type="slidenum">
              <a:rPr lang="en-US" smtClean="0"/>
              <a:t>15</a:t>
            </a:fld>
            <a:endParaRPr lang="en-US"/>
          </a:p>
        </p:txBody>
      </p:sp>
    </p:spTree>
    <p:extLst>
      <p:ext uri="{BB962C8B-B14F-4D97-AF65-F5344CB8AC3E}">
        <p14:creationId xmlns:p14="http://schemas.microsoft.com/office/powerpoint/2010/main" val="306913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B51A-4797-0045-CC04-E546AA721D40}"/>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02E30761-B88F-49BB-EE00-F55AD4AC724E}"/>
              </a:ext>
            </a:extLst>
          </p:cNvPr>
          <p:cNvSpPr>
            <a:spLocks noGrp="1"/>
          </p:cNvSpPr>
          <p:nvPr>
            <p:ph idx="1"/>
          </p:nvPr>
        </p:nvSpPr>
        <p:spPr/>
        <p:txBody>
          <a:bodyPr/>
          <a:lstStyle/>
          <a:p>
            <a:pPr marL="0" indent="0">
              <a:buNone/>
            </a:pPr>
            <a:r>
              <a:rPr lang="en-US" dirty="0"/>
              <a:t>I would like to thank Dr. </a:t>
            </a:r>
            <a:r>
              <a:rPr lang="en-US" dirty="0" err="1"/>
              <a:t>Sowjanya</a:t>
            </a:r>
            <a:r>
              <a:rPr lang="en-US" dirty="0"/>
              <a:t> </a:t>
            </a:r>
            <a:r>
              <a:rPr lang="en-US" dirty="0" err="1"/>
              <a:t>Gollapinni</a:t>
            </a:r>
            <a:r>
              <a:rPr lang="en-US" dirty="0"/>
              <a:t> for mentoring me in this internship. This project would not have been possible without the help of Dr. Mark Ross-Lonergan, who worked closely with me on all aspects of it. I am grateful to Lee </a:t>
            </a:r>
            <a:r>
              <a:rPr lang="en-US" dirty="0" err="1"/>
              <a:t>Hagaman</a:t>
            </a:r>
            <a:r>
              <a:rPr lang="en-US" dirty="0"/>
              <a:t> and Erin Yandel for obtaining the Wire-Cell 3D space points and combining them with Pandora data for ease of comparison. Finally, I thank the </a:t>
            </a:r>
            <a:r>
              <a:rPr lang="en-US" dirty="0" err="1"/>
              <a:t>MicroBooNE</a:t>
            </a:r>
            <a:r>
              <a:rPr lang="en-US" dirty="0"/>
              <a:t> Collaboration for their input on my research and this presentation.</a:t>
            </a:r>
          </a:p>
        </p:txBody>
      </p:sp>
      <p:sp>
        <p:nvSpPr>
          <p:cNvPr id="4" name="Slide Number Placeholder 3">
            <a:extLst>
              <a:ext uri="{FF2B5EF4-FFF2-40B4-BE49-F238E27FC236}">
                <a16:creationId xmlns:a16="http://schemas.microsoft.com/office/drawing/2014/main" id="{094976FF-62BE-B6FE-D48E-0A94EDE25F36}"/>
              </a:ext>
            </a:extLst>
          </p:cNvPr>
          <p:cNvSpPr>
            <a:spLocks noGrp="1"/>
          </p:cNvSpPr>
          <p:nvPr>
            <p:ph type="sldNum" sz="quarter" idx="12"/>
          </p:nvPr>
        </p:nvSpPr>
        <p:spPr/>
        <p:txBody>
          <a:bodyPr/>
          <a:lstStyle/>
          <a:p>
            <a:fld id="{506D23F4-62AE-6A4F-B90A-D571CCA2A3A6}" type="slidenum">
              <a:rPr lang="en-US" smtClean="0"/>
              <a:t>16</a:t>
            </a:fld>
            <a:endParaRPr lang="en-US"/>
          </a:p>
        </p:txBody>
      </p:sp>
    </p:spTree>
    <p:extLst>
      <p:ext uri="{BB962C8B-B14F-4D97-AF65-F5344CB8AC3E}">
        <p14:creationId xmlns:p14="http://schemas.microsoft.com/office/powerpoint/2010/main" val="345544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7DBF-76C0-6808-2139-5FB380EB9B2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DE64EAA-F24E-0F49-DFB6-25BD29FDAD33}"/>
              </a:ext>
            </a:extLst>
          </p:cNvPr>
          <p:cNvSpPr>
            <a:spLocks noGrp="1"/>
          </p:cNvSpPr>
          <p:nvPr>
            <p:ph idx="1"/>
          </p:nvPr>
        </p:nvSpPr>
        <p:spPr>
          <a:xfrm>
            <a:off x="838200" y="1825624"/>
            <a:ext cx="10515600" cy="4667251"/>
          </a:xfrm>
        </p:spPr>
        <p:txBody>
          <a:bodyPr>
            <a:normAutofit fontScale="47500" lnSpcReduction="20000"/>
          </a:bodyPr>
          <a:lstStyle/>
          <a:p>
            <a:pPr marL="0" indent="0">
              <a:lnSpc>
                <a:spcPct val="120000"/>
              </a:lnSpc>
              <a:buNone/>
            </a:pPr>
            <a:r>
              <a:rPr lang="en-US" dirty="0"/>
              <a:t>[1] </a:t>
            </a:r>
            <a:r>
              <a:rPr lang="en-US" dirty="0">
                <a:effectLst/>
                <a:latin typeface="Arial" panose="020B0604020202020204" pitchFamily="34" charset="0"/>
              </a:rPr>
              <a:t>A. Aguilar-Arevalo et al., “Significant excess of electronlike events in the </a:t>
            </a:r>
            <a:r>
              <a:rPr lang="en-US" dirty="0" err="1">
                <a:effectLst/>
                <a:latin typeface="Arial" panose="020B0604020202020204" pitchFamily="34" charset="0"/>
              </a:rPr>
              <a:t>MiniBooNE</a:t>
            </a:r>
            <a:r>
              <a:rPr lang="en-US" dirty="0">
                <a:effectLst/>
                <a:latin typeface="Arial" panose="020B0604020202020204" pitchFamily="34" charset="0"/>
              </a:rPr>
              <a:t> short-baseline neutrino experiment,” Physical Review Letters </a:t>
            </a:r>
            <a:r>
              <a:rPr lang="en-US" dirty="0">
                <a:effectLst/>
                <a:latin typeface="Courier New" panose="02070309020205020404" pitchFamily="49" charset="0"/>
              </a:rPr>
              <a:t>121 </a:t>
            </a:r>
            <a:r>
              <a:rPr lang="en-US" dirty="0">
                <a:effectLst/>
                <a:latin typeface="Arial" panose="020B0604020202020204" pitchFamily="34" charset="0"/>
              </a:rPr>
              <a:t>(2018), 10.1103/physrevlett.121.221801.</a:t>
            </a:r>
          </a:p>
          <a:p>
            <a:pPr marL="0" indent="0">
              <a:lnSpc>
                <a:spcPct val="120000"/>
              </a:lnSpc>
              <a:buNone/>
            </a:pPr>
            <a:r>
              <a:rPr lang="en-US" dirty="0">
                <a:latin typeface="Arial" panose="020B0604020202020204" pitchFamily="34" charset="0"/>
              </a:rPr>
              <a:t>[2] </a:t>
            </a:r>
            <a:r>
              <a:rPr lang="en-US" dirty="0">
                <a:effectLst/>
                <a:latin typeface="Arial" panose="020B0604020202020204" pitchFamily="34" charset="0"/>
              </a:rPr>
              <a:t>E. </a:t>
            </a:r>
            <a:r>
              <a:rPr lang="en-US" dirty="0" err="1">
                <a:effectLst/>
                <a:latin typeface="Arial" panose="020B0604020202020204" pitchFamily="34" charset="0"/>
              </a:rPr>
              <a:t>Bertuzzo</a:t>
            </a:r>
            <a:r>
              <a:rPr lang="en-US" dirty="0">
                <a:effectLst/>
                <a:latin typeface="Arial" panose="020B0604020202020204" pitchFamily="34" charset="0"/>
              </a:rPr>
              <a:t>, S. Jana, P. A. Machado, and R. Z. Funchal, “Dark neutrino portal to explain </a:t>
            </a:r>
            <a:r>
              <a:rPr lang="en-US" dirty="0" err="1">
                <a:effectLst/>
                <a:latin typeface="Arial" panose="020B0604020202020204" pitchFamily="34" charset="0"/>
              </a:rPr>
              <a:t>MiniBooNE</a:t>
            </a:r>
            <a:r>
              <a:rPr lang="en-US" dirty="0">
                <a:effectLst/>
                <a:latin typeface="Arial" panose="020B0604020202020204" pitchFamily="34" charset="0"/>
              </a:rPr>
              <a:t> excess,” Physical Review Letters </a:t>
            </a:r>
            <a:r>
              <a:rPr lang="en-US" dirty="0">
                <a:effectLst/>
                <a:latin typeface="Courier New" panose="02070309020205020404" pitchFamily="49" charset="0"/>
              </a:rPr>
              <a:t>121 </a:t>
            </a:r>
            <a:r>
              <a:rPr lang="en-US" dirty="0">
                <a:effectLst/>
                <a:latin typeface="Arial" panose="020B0604020202020204" pitchFamily="34" charset="0"/>
              </a:rPr>
              <a:t>(2018), 10.1103/physrevlett.121.241801.</a:t>
            </a:r>
          </a:p>
          <a:p>
            <a:pPr marL="0" indent="0">
              <a:lnSpc>
                <a:spcPct val="120000"/>
              </a:lnSpc>
              <a:buNone/>
            </a:pPr>
            <a:r>
              <a:rPr lang="en-US" dirty="0">
                <a:latin typeface="Arial" panose="020B0604020202020204" pitchFamily="34" charset="0"/>
              </a:rPr>
              <a:t>[3] </a:t>
            </a:r>
            <a:r>
              <a:rPr lang="en-US" dirty="0">
                <a:effectLst/>
                <a:latin typeface="Arial" panose="020B0604020202020204" pitchFamily="34" charset="0"/>
              </a:rPr>
              <a:t>P. </a:t>
            </a:r>
            <a:r>
              <a:rPr lang="en-US" dirty="0" err="1">
                <a:effectLst/>
                <a:latin typeface="Arial" panose="020B0604020202020204" pitchFamily="34" charset="0"/>
              </a:rPr>
              <a:t>Ballett</a:t>
            </a:r>
            <a:r>
              <a:rPr lang="en-US" dirty="0">
                <a:effectLst/>
                <a:latin typeface="Arial" panose="020B0604020202020204" pitchFamily="34" charset="0"/>
              </a:rPr>
              <a:t>, S. </a:t>
            </a:r>
            <a:r>
              <a:rPr lang="en-US" dirty="0" err="1">
                <a:effectLst/>
                <a:latin typeface="Arial" panose="020B0604020202020204" pitchFamily="34" charset="0"/>
              </a:rPr>
              <a:t>Pascoli</a:t>
            </a:r>
            <a:r>
              <a:rPr lang="en-US" dirty="0">
                <a:effectLst/>
                <a:latin typeface="Arial" panose="020B0604020202020204" pitchFamily="34" charset="0"/>
              </a:rPr>
              <a:t>, and M. Ross-Lonergan, “U(1)’ mediated decays of heavy sterile neutrinos in </a:t>
            </a:r>
            <a:r>
              <a:rPr lang="en-US" dirty="0" err="1">
                <a:effectLst/>
                <a:latin typeface="Arial" panose="020B0604020202020204" pitchFamily="34" charset="0"/>
              </a:rPr>
              <a:t>MiniBooNE</a:t>
            </a:r>
            <a:r>
              <a:rPr lang="en-US" dirty="0">
                <a:effectLst/>
                <a:latin typeface="Arial" panose="020B0604020202020204" pitchFamily="34" charset="0"/>
              </a:rPr>
              <a:t>,” Phys. Rev. D </a:t>
            </a:r>
            <a:r>
              <a:rPr lang="en-US" dirty="0">
                <a:effectLst/>
                <a:latin typeface="Courier New" panose="02070309020205020404" pitchFamily="49" charset="0"/>
              </a:rPr>
              <a:t>99</a:t>
            </a:r>
            <a:r>
              <a:rPr lang="en-US" dirty="0">
                <a:effectLst/>
                <a:latin typeface="Arial" panose="020B0604020202020204" pitchFamily="34" charset="0"/>
              </a:rPr>
              <a:t>, 071701 (2019), arXiv:1808.02915 [hep-</a:t>
            </a:r>
            <a:r>
              <a:rPr lang="en-US" dirty="0" err="1">
                <a:effectLst/>
                <a:latin typeface="Arial" panose="020B0604020202020204" pitchFamily="34" charset="0"/>
              </a:rPr>
              <a:t>ph</a:t>
            </a:r>
            <a:r>
              <a:rPr lang="en-US" dirty="0">
                <a:effectLst/>
                <a:latin typeface="Arial" panose="020B0604020202020204" pitchFamily="34" charset="0"/>
              </a:rPr>
              <a:t>].</a:t>
            </a:r>
          </a:p>
          <a:p>
            <a:pPr marL="0" indent="0">
              <a:lnSpc>
                <a:spcPct val="120000"/>
              </a:lnSpc>
              <a:buNone/>
            </a:pPr>
            <a:r>
              <a:rPr lang="en-US" dirty="0">
                <a:latin typeface="Arial" panose="020B0604020202020204" pitchFamily="34" charset="0"/>
              </a:rPr>
              <a:t>[4] </a:t>
            </a:r>
            <a:r>
              <a:rPr lang="en-US" dirty="0">
                <a:effectLst/>
                <a:latin typeface="Arial" panose="020B0604020202020204" pitchFamily="34" charset="0"/>
              </a:rPr>
              <a:t>A. M. Abdullahi, J. H. Zink, M. </a:t>
            </a:r>
            <a:r>
              <a:rPr lang="en-US" dirty="0" err="1">
                <a:effectLst/>
                <a:latin typeface="Arial" panose="020B0604020202020204" pitchFamily="34" charset="0"/>
              </a:rPr>
              <a:t>Hostert</a:t>
            </a:r>
            <a:r>
              <a:rPr lang="en-US" dirty="0">
                <a:effectLst/>
                <a:latin typeface="Arial" panose="020B0604020202020204" pitchFamily="34" charset="0"/>
              </a:rPr>
              <a:t>, D. Massaro, and S. </a:t>
            </a:r>
            <a:r>
              <a:rPr lang="en-US" dirty="0" err="1">
                <a:effectLst/>
                <a:latin typeface="Arial" panose="020B0604020202020204" pitchFamily="34" charset="0"/>
              </a:rPr>
              <a:t>Pascoli</a:t>
            </a:r>
            <a:r>
              <a:rPr lang="en-US" dirty="0">
                <a:effectLst/>
                <a:latin typeface="Arial" panose="020B0604020202020204" pitchFamily="34" charset="0"/>
              </a:rPr>
              <a:t>, “Dark-news: a python-based event generator for heavy neutral lepton production in neutrino-nucleus scattering,” (2022), arXiv:2207.04137 [hep-</a:t>
            </a:r>
            <a:r>
              <a:rPr lang="en-US" dirty="0" err="1">
                <a:effectLst/>
                <a:latin typeface="Arial" panose="020B0604020202020204" pitchFamily="34" charset="0"/>
              </a:rPr>
              <a:t>ph</a:t>
            </a:r>
            <a:r>
              <a:rPr lang="en-US" dirty="0">
                <a:effectLst/>
                <a:latin typeface="Arial" panose="020B0604020202020204" pitchFamily="34" charset="0"/>
              </a:rPr>
              <a:t>].</a:t>
            </a:r>
          </a:p>
          <a:p>
            <a:pPr marL="0" indent="0">
              <a:lnSpc>
                <a:spcPct val="120000"/>
              </a:lnSpc>
              <a:buNone/>
            </a:pPr>
            <a:r>
              <a:rPr lang="en-US" dirty="0">
                <a:effectLst/>
                <a:latin typeface="Arial" panose="020B0604020202020204" pitchFamily="34" charset="0"/>
              </a:rPr>
              <a:t>[5] </a:t>
            </a:r>
            <a:r>
              <a:rPr lang="en-US" dirty="0" err="1">
                <a:effectLst/>
                <a:latin typeface="Arial" panose="020B0604020202020204" pitchFamily="34" charset="0"/>
              </a:rPr>
              <a:t>MicroBooNE</a:t>
            </a:r>
            <a:r>
              <a:rPr lang="en-US" dirty="0">
                <a:effectLst/>
                <a:latin typeface="Arial" panose="020B0604020202020204" pitchFamily="34" charset="0"/>
              </a:rPr>
              <a:t> collaboration et al., “The pandora multi-algorithm approach to automated pattern recognition of cosmic-ray muon and neutrino events in the </a:t>
            </a:r>
            <a:r>
              <a:rPr lang="en-US" dirty="0" err="1">
                <a:effectLst/>
                <a:latin typeface="Arial" panose="020B0604020202020204" pitchFamily="34" charset="0"/>
              </a:rPr>
              <a:t>microboone</a:t>
            </a:r>
            <a:r>
              <a:rPr lang="en-US" dirty="0">
                <a:effectLst/>
                <a:latin typeface="Arial" panose="020B0604020202020204" pitchFamily="34" charset="0"/>
              </a:rPr>
              <a:t> detector,” (2017), arXiv:1708.03135 [hep-ex].</a:t>
            </a:r>
          </a:p>
          <a:p>
            <a:pPr marL="0" indent="0">
              <a:lnSpc>
                <a:spcPct val="120000"/>
              </a:lnSpc>
              <a:buNone/>
            </a:pPr>
            <a:r>
              <a:rPr lang="en-US" dirty="0">
                <a:latin typeface="Arial" panose="020B0604020202020204" pitchFamily="34" charset="0"/>
              </a:rPr>
              <a:t>[6]</a:t>
            </a:r>
            <a:r>
              <a:rPr lang="en-US" dirty="0">
                <a:effectLst/>
                <a:latin typeface="Arial" panose="020B0604020202020204" pitchFamily="34" charset="0"/>
              </a:rPr>
              <a:t> P. </a:t>
            </a:r>
            <a:r>
              <a:rPr lang="en-US" dirty="0" err="1">
                <a:effectLst/>
                <a:latin typeface="Arial" panose="020B0604020202020204" pitchFamily="34" charset="0"/>
              </a:rPr>
              <a:t>Abratenko</a:t>
            </a:r>
            <a:r>
              <a:rPr lang="en-US" dirty="0">
                <a:effectLst/>
                <a:latin typeface="Arial" panose="020B0604020202020204" pitchFamily="34" charset="0"/>
              </a:rPr>
              <a:t> et al., “Wire-cell 3d pattern recognition techniques for neutrino event reconstruction in large </a:t>
            </a:r>
            <a:r>
              <a:rPr lang="en-US" dirty="0" err="1">
                <a:effectLst/>
                <a:latin typeface="Arial" panose="020B0604020202020204" pitchFamily="34" charset="0"/>
              </a:rPr>
              <a:t>LArTPCs</a:t>
            </a:r>
            <a:r>
              <a:rPr lang="en-US" dirty="0">
                <a:effectLst/>
                <a:latin typeface="Arial" panose="020B0604020202020204" pitchFamily="34" charset="0"/>
              </a:rPr>
              <a:t>: algorithm description and quantitative evaluation with </a:t>
            </a:r>
            <a:r>
              <a:rPr lang="en-US" dirty="0" err="1">
                <a:effectLst/>
                <a:latin typeface="Arial" panose="020B0604020202020204" pitchFamily="34" charset="0"/>
              </a:rPr>
              <a:t>MicroBooNE</a:t>
            </a:r>
            <a:r>
              <a:rPr lang="en-US" dirty="0">
                <a:effectLst/>
                <a:latin typeface="Arial" panose="020B0604020202020204" pitchFamily="34" charset="0"/>
              </a:rPr>
              <a:t> simulation,” Journal of Instrumentation </a:t>
            </a:r>
            <a:r>
              <a:rPr lang="en-US" dirty="0">
                <a:effectLst/>
                <a:latin typeface="Courier New" panose="02070309020205020404" pitchFamily="49" charset="0"/>
              </a:rPr>
              <a:t>17</a:t>
            </a:r>
            <a:r>
              <a:rPr lang="en-US" dirty="0">
                <a:effectLst/>
                <a:latin typeface="Arial" panose="020B0604020202020204" pitchFamily="34" charset="0"/>
              </a:rPr>
              <a:t>, P01037 (2022).</a:t>
            </a:r>
          </a:p>
          <a:p>
            <a:pPr marL="0" indent="0">
              <a:lnSpc>
                <a:spcPct val="120000"/>
              </a:lnSpc>
              <a:buNone/>
            </a:pPr>
            <a:r>
              <a:rPr lang="en-US" dirty="0">
                <a:latin typeface="Arial" panose="020B0604020202020204" pitchFamily="34" charset="0"/>
              </a:rPr>
              <a:t>[7] </a:t>
            </a:r>
            <a:r>
              <a:rPr lang="en-US" dirty="0">
                <a:effectLst/>
                <a:latin typeface="Arial" panose="020B0604020202020204" pitchFamily="34" charset="0"/>
              </a:rPr>
              <a:t>C. R. Qi, L. Yi, H. </a:t>
            </a:r>
            <a:r>
              <a:rPr lang="en-US" dirty="0" err="1">
                <a:effectLst/>
                <a:latin typeface="Arial" panose="020B0604020202020204" pitchFamily="34" charset="0"/>
              </a:rPr>
              <a:t>Su</a:t>
            </a:r>
            <a:r>
              <a:rPr lang="en-US" dirty="0">
                <a:effectLst/>
                <a:latin typeface="Arial" panose="020B0604020202020204" pitchFamily="34" charset="0"/>
              </a:rPr>
              <a:t>, and L. J. </a:t>
            </a:r>
            <a:r>
              <a:rPr lang="en-US" dirty="0" err="1">
                <a:effectLst/>
                <a:latin typeface="Arial" panose="020B0604020202020204" pitchFamily="34" charset="0"/>
              </a:rPr>
              <a:t>Guibas</a:t>
            </a:r>
            <a:r>
              <a:rPr lang="en-US" dirty="0">
                <a:effectLst/>
                <a:latin typeface="Arial" panose="020B0604020202020204" pitchFamily="34" charset="0"/>
              </a:rPr>
              <a:t>, “</a:t>
            </a:r>
            <a:r>
              <a:rPr lang="en-US" dirty="0" err="1">
                <a:effectLst/>
                <a:latin typeface="Arial" panose="020B0604020202020204" pitchFamily="34" charset="0"/>
              </a:rPr>
              <a:t>Pointnet</a:t>
            </a:r>
            <a:r>
              <a:rPr lang="en-US" dirty="0">
                <a:effectLst/>
                <a:latin typeface="Arial" panose="020B0604020202020204" pitchFamily="34" charset="0"/>
              </a:rPr>
              <a:t>++: Deep hierarchical feature learning on point sets in a metric space,” (2017), arXiv:1706.02413 [</a:t>
            </a:r>
            <a:r>
              <a:rPr lang="en-US" dirty="0" err="1">
                <a:effectLst/>
                <a:latin typeface="Arial" panose="020B0604020202020204" pitchFamily="34" charset="0"/>
              </a:rPr>
              <a:t>cs.CV</a:t>
            </a:r>
            <a:r>
              <a:rPr lang="en-US" dirty="0">
                <a:effectLst/>
                <a:latin typeface="Arial" panose="020B0604020202020204" pitchFamily="34" charset="0"/>
              </a:rPr>
              <a:t>].</a:t>
            </a:r>
          </a:p>
          <a:p>
            <a:pPr marL="0" indent="0">
              <a:lnSpc>
                <a:spcPct val="120000"/>
              </a:lnSpc>
              <a:buNone/>
            </a:pPr>
            <a:r>
              <a:rPr lang="en-US" dirty="0">
                <a:latin typeface="Arial" panose="020B0604020202020204" pitchFamily="34" charset="0"/>
              </a:rPr>
              <a:t>[8] </a:t>
            </a:r>
            <a:r>
              <a:rPr lang="en-US" dirty="0">
                <a:effectLst/>
                <a:latin typeface="Arial" panose="020B0604020202020204" pitchFamily="34" charset="0"/>
              </a:rPr>
              <a:t>C. R. Qi, H. </a:t>
            </a:r>
            <a:r>
              <a:rPr lang="en-US" dirty="0" err="1">
                <a:effectLst/>
                <a:latin typeface="Arial" panose="020B0604020202020204" pitchFamily="34" charset="0"/>
              </a:rPr>
              <a:t>Su</a:t>
            </a:r>
            <a:r>
              <a:rPr lang="en-US" dirty="0">
                <a:effectLst/>
                <a:latin typeface="Arial" panose="020B0604020202020204" pitchFamily="34" charset="0"/>
              </a:rPr>
              <a:t>, K. Mo, and L. J. </a:t>
            </a:r>
            <a:r>
              <a:rPr lang="en-US" dirty="0" err="1">
                <a:effectLst/>
                <a:latin typeface="Arial" panose="020B0604020202020204" pitchFamily="34" charset="0"/>
              </a:rPr>
              <a:t>Guibas</a:t>
            </a:r>
            <a:r>
              <a:rPr lang="en-US" dirty="0">
                <a:effectLst/>
                <a:latin typeface="Arial" panose="020B0604020202020204" pitchFamily="34" charset="0"/>
              </a:rPr>
              <a:t>, “</a:t>
            </a:r>
            <a:r>
              <a:rPr lang="en-US" dirty="0" err="1">
                <a:effectLst/>
                <a:latin typeface="Arial" panose="020B0604020202020204" pitchFamily="34" charset="0"/>
              </a:rPr>
              <a:t>Pointnet</a:t>
            </a:r>
            <a:r>
              <a:rPr lang="en-US" dirty="0">
                <a:effectLst/>
                <a:latin typeface="Arial" panose="020B0604020202020204" pitchFamily="34" charset="0"/>
              </a:rPr>
              <a:t>: Deep learning on point sets for 3d classification and segmentation,” (2017), arXiv:1612.00593 [</a:t>
            </a:r>
            <a:r>
              <a:rPr lang="en-US" dirty="0" err="1">
                <a:effectLst/>
                <a:latin typeface="Arial" panose="020B0604020202020204" pitchFamily="34" charset="0"/>
              </a:rPr>
              <a:t>cs.CV</a:t>
            </a:r>
            <a:r>
              <a:rPr lang="en-US" dirty="0">
                <a:effectLst/>
                <a:latin typeface="Arial" panose="020B0604020202020204" pitchFamily="34" charset="0"/>
              </a:rPr>
              <a:t>].</a:t>
            </a:r>
            <a:endParaRPr lang="en-US" dirty="0"/>
          </a:p>
        </p:txBody>
      </p:sp>
      <p:sp>
        <p:nvSpPr>
          <p:cNvPr id="4" name="Slide Number Placeholder 3">
            <a:extLst>
              <a:ext uri="{FF2B5EF4-FFF2-40B4-BE49-F238E27FC236}">
                <a16:creationId xmlns:a16="http://schemas.microsoft.com/office/drawing/2014/main" id="{010D31C0-55CF-B1DB-8B70-903E1CE1599D}"/>
              </a:ext>
            </a:extLst>
          </p:cNvPr>
          <p:cNvSpPr>
            <a:spLocks noGrp="1"/>
          </p:cNvSpPr>
          <p:nvPr>
            <p:ph type="sldNum" sz="quarter" idx="12"/>
          </p:nvPr>
        </p:nvSpPr>
        <p:spPr/>
        <p:txBody>
          <a:bodyPr/>
          <a:lstStyle/>
          <a:p>
            <a:fld id="{506D23F4-62AE-6A4F-B90A-D571CCA2A3A6}" type="slidenum">
              <a:rPr lang="en-US" smtClean="0"/>
              <a:t>17</a:t>
            </a:fld>
            <a:endParaRPr lang="en-US"/>
          </a:p>
        </p:txBody>
      </p:sp>
    </p:spTree>
    <p:extLst>
      <p:ext uri="{BB962C8B-B14F-4D97-AF65-F5344CB8AC3E}">
        <p14:creationId xmlns:p14="http://schemas.microsoft.com/office/powerpoint/2010/main" val="69213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8A7C-013C-F90A-5952-8F75C27ED528}"/>
              </a:ext>
            </a:extLst>
          </p:cNvPr>
          <p:cNvSpPr>
            <a:spLocks noGrp="1"/>
          </p:cNvSpPr>
          <p:nvPr>
            <p:ph type="title"/>
          </p:nvPr>
        </p:nvSpPr>
        <p:spPr>
          <a:xfrm>
            <a:off x="838200" y="2766218"/>
            <a:ext cx="10515600" cy="1325563"/>
          </a:xfrm>
        </p:spPr>
        <p:txBody>
          <a:bodyPr/>
          <a:lstStyle/>
          <a:p>
            <a:pPr algn="ctr"/>
            <a:r>
              <a:rPr lang="en-US" dirty="0"/>
              <a:t>Backup Slides</a:t>
            </a:r>
          </a:p>
        </p:txBody>
      </p:sp>
      <p:sp>
        <p:nvSpPr>
          <p:cNvPr id="4" name="Slide Number Placeholder 3">
            <a:extLst>
              <a:ext uri="{FF2B5EF4-FFF2-40B4-BE49-F238E27FC236}">
                <a16:creationId xmlns:a16="http://schemas.microsoft.com/office/drawing/2014/main" id="{19691461-B889-B6AF-30F0-A442611C4DDF}"/>
              </a:ext>
            </a:extLst>
          </p:cNvPr>
          <p:cNvSpPr>
            <a:spLocks noGrp="1"/>
          </p:cNvSpPr>
          <p:nvPr>
            <p:ph type="sldNum" sz="quarter" idx="12"/>
          </p:nvPr>
        </p:nvSpPr>
        <p:spPr/>
        <p:txBody>
          <a:bodyPr/>
          <a:lstStyle/>
          <a:p>
            <a:fld id="{506D23F4-62AE-6A4F-B90A-D571CCA2A3A6}" type="slidenum">
              <a:rPr lang="en-US" smtClean="0"/>
              <a:t>18</a:t>
            </a:fld>
            <a:endParaRPr lang="en-US"/>
          </a:p>
        </p:txBody>
      </p:sp>
    </p:spTree>
    <p:extLst>
      <p:ext uri="{BB962C8B-B14F-4D97-AF65-F5344CB8AC3E}">
        <p14:creationId xmlns:p14="http://schemas.microsoft.com/office/powerpoint/2010/main" val="68235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7835-AFC2-7D5A-2196-7F84AB375DFF}"/>
              </a:ext>
            </a:extLst>
          </p:cNvPr>
          <p:cNvSpPr>
            <a:spLocks noGrp="1"/>
          </p:cNvSpPr>
          <p:nvPr>
            <p:ph type="title"/>
          </p:nvPr>
        </p:nvSpPr>
        <p:spPr/>
        <p:txBody>
          <a:bodyPr/>
          <a:lstStyle/>
          <a:p>
            <a:r>
              <a:rPr lang="en-US" dirty="0"/>
              <a:t>Event Sampling Range</a:t>
            </a:r>
          </a:p>
        </p:txBody>
      </p:sp>
      <p:sp>
        <p:nvSpPr>
          <p:cNvPr id="3" name="Content Placeholder 2">
            <a:extLst>
              <a:ext uri="{FF2B5EF4-FFF2-40B4-BE49-F238E27FC236}">
                <a16:creationId xmlns:a16="http://schemas.microsoft.com/office/drawing/2014/main" id="{12D0602B-1E0E-EE8A-26FF-DE80347FCE1D}"/>
              </a:ext>
            </a:extLst>
          </p:cNvPr>
          <p:cNvSpPr>
            <a:spLocks noGrp="1"/>
          </p:cNvSpPr>
          <p:nvPr>
            <p:ph idx="1"/>
          </p:nvPr>
        </p:nvSpPr>
        <p:spPr/>
        <p:txBody>
          <a:bodyPr/>
          <a:lstStyle/>
          <a:p>
            <a:r>
              <a:rPr lang="en-US" dirty="0"/>
              <a:t>True 𝛳: 0° – 45°</a:t>
            </a:r>
          </a:p>
          <a:p>
            <a:r>
              <a:rPr lang="en-US" dirty="0" err="1"/>
              <a:t>E</a:t>
            </a:r>
            <a:r>
              <a:rPr lang="en-US" baseline="-25000" dirty="0" err="1"/>
              <a:t>assymetry</a:t>
            </a:r>
            <a:r>
              <a:rPr lang="en-US" dirty="0"/>
              <a:t>: 0.50 – 0.90</a:t>
            </a:r>
          </a:p>
          <a:p>
            <a:r>
              <a:rPr lang="en-US" dirty="0" err="1"/>
              <a:t>E</a:t>
            </a:r>
            <a:r>
              <a:rPr lang="en-US" baseline="-25000" dirty="0" err="1"/>
              <a:t>tot</a:t>
            </a:r>
            <a:r>
              <a:rPr lang="en-US" dirty="0"/>
              <a:t>: 100 – 800 MeV</a:t>
            </a:r>
          </a:p>
          <a:p>
            <a:endParaRPr lang="en-US" dirty="0"/>
          </a:p>
          <a:p>
            <a:pPr marL="0" indent="0">
              <a:buNone/>
            </a:pPr>
            <a:r>
              <a:rPr lang="en-US" dirty="0"/>
              <a:t>Events with reconstructed vertices greater than 1 cm from the true vertex were also removed from analysis since an accurate vertex is crucial for an accurate fit, but the vertex is reconstructed upstream from our program and out of our control.</a:t>
            </a:r>
          </a:p>
        </p:txBody>
      </p:sp>
      <p:sp>
        <p:nvSpPr>
          <p:cNvPr id="4" name="Slide Number Placeholder 3">
            <a:extLst>
              <a:ext uri="{FF2B5EF4-FFF2-40B4-BE49-F238E27FC236}">
                <a16:creationId xmlns:a16="http://schemas.microsoft.com/office/drawing/2014/main" id="{19814A8A-E033-83D6-1140-4759E2D6AAAC}"/>
              </a:ext>
            </a:extLst>
          </p:cNvPr>
          <p:cNvSpPr>
            <a:spLocks noGrp="1"/>
          </p:cNvSpPr>
          <p:nvPr>
            <p:ph type="sldNum" sz="quarter" idx="12"/>
          </p:nvPr>
        </p:nvSpPr>
        <p:spPr/>
        <p:txBody>
          <a:bodyPr/>
          <a:lstStyle/>
          <a:p>
            <a:fld id="{506D23F4-62AE-6A4F-B90A-D571CCA2A3A6}" type="slidenum">
              <a:rPr lang="en-US" smtClean="0"/>
              <a:t>19</a:t>
            </a:fld>
            <a:endParaRPr lang="en-US"/>
          </a:p>
        </p:txBody>
      </p:sp>
    </p:spTree>
    <p:extLst>
      <p:ext uri="{BB962C8B-B14F-4D97-AF65-F5344CB8AC3E}">
        <p14:creationId xmlns:p14="http://schemas.microsoft.com/office/powerpoint/2010/main" val="190519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7285-9CEF-D88A-6046-0981047627AF}"/>
              </a:ext>
            </a:extLst>
          </p:cNvPr>
          <p:cNvSpPr>
            <a:spLocks noGrp="1"/>
          </p:cNvSpPr>
          <p:nvPr>
            <p:ph type="title"/>
          </p:nvPr>
        </p:nvSpPr>
        <p:spPr/>
        <p:txBody>
          <a:bodyPr/>
          <a:lstStyle/>
          <a:p>
            <a:r>
              <a:rPr lang="en-US" dirty="0" err="1"/>
              <a:t>MicroBooNE</a:t>
            </a:r>
            <a:endParaRPr lang="en-US" dirty="0"/>
          </a:p>
        </p:txBody>
      </p:sp>
      <p:sp>
        <p:nvSpPr>
          <p:cNvPr id="3" name="Content Placeholder 2">
            <a:extLst>
              <a:ext uri="{FF2B5EF4-FFF2-40B4-BE49-F238E27FC236}">
                <a16:creationId xmlns:a16="http://schemas.microsoft.com/office/drawing/2014/main" id="{73724931-37BB-4A16-F6FA-5483D7C21FBC}"/>
              </a:ext>
            </a:extLst>
          </p:cNvPr>
          <p:cNvSpPr>
            <a:spLocks noGrp="1"/>
          </p:cNvSpPr>
          <p:nvPr>
            <p:ph idx="1"/>
          </p:nvPr>
        </p:nvSpPr>
        <p:spPr>
          <a:xfrm>
            <a:off x="838200" y="1825625"/>
            <a:ext cx="4536440" cy="4351338"/>
          </a:xfrm>
        </p:spPr>
        <p:txBody>
          <a:bodyPr/>
          <a:lstStyle/>
          <a:p>
            <a:r>
              <a:rPr lang="en-US" dirty="0"/>
              <a:t>A liquid Argon time projection chamber that detects charged particles produced in neutrino events</a:t>
            </a:r>
          </a:p>
          <a:p>
            <a:r>
              <a:rPr lang="en-US" dirty="0"/>
              <a:t>Spatially resolves the trail of electrons produced by a charged particle through ionization</a:t>
            </a:r>
          </a:p>
        </p:txBody>
      </p:sp>
      <p:pic>
        <p:nvPicPr>
          <p:cNvPr id="35844" name="Picture 4" descr="A diagram of the time projection chamber of the MicroBooNE detector... |  Download Scientific Diagram">
            <a:extLst>
              <a:ext uri="{FF2B5EF4-FFF2-40B4-BE49-F238E27FC236}">
                <a16:creationId xmlns:a16="http://schemas.microsoft.com/office/drawing/2014/main" id="{07F43C83-672F-1CF2-93F7-F4E721712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640" y="794271"/>
            <a:ext cx="6817360" cy="526945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9AE1682-A917-AA1F-E990-CB134BA372D4}"/>
              </a:ext>
            </a:extLst>
          </p:cNvPr>
          <p:cNvSpPr>
            <a:spLocks noGrp="1"/>
          </p:cNvSpPr>
          <p:nvPr>
            <p:ph type="sldNum" sz="quarter" idx="12"/>
          </p:nvPr>
        </p:nvSpPr>
        <p:spPr/>
        <p:txBody>
          <a:bodyPr/>
          <a:lstStyle/>
          <a:p>
            <a:fld id="{E004D6E8-D1F8-EA44-8E51-1CA16E76D369}" type="slidenum">
              <a:rPr lang="en-US" smtClean="0"/>
              <a:t>2</a:t>
            </a:fld>
            <a:endParaRPr lang="en-US"/>
          </a:p>
        </p:txBody>
      </p:sp>
      <p:pic>
        <p:nvPicPr>
          <p:cNvPr id="6" name="Picture 2" descr="High-resolution MicroBooNE detector provides new details in neutrino-argon  interaction measurement">
            <a:extLst>
              <a:ext uri="{FF2B5EF4-FFF2-40B4-BE49-F238E27FC236}">
                <a16:creationId xmlns:a16="http://schemas.microsoft.com/office/drawing/2014/main" id="{6018F0BC-62B1-1F3F-1CD2-71638DCA5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640" y="1690688"/>
            <a:ext cx="6815834" cy="48056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0160049-D37D-D062-FAD5-049D017A69EF}"/>
              </a:ext>
            </a:extLst>
          </p:cNvPr>
          <p:cNvSpPr txBox="1"/>
          <p:nvPr/>
        </p:nvSpPr>
        <p:spPr>
          <a:xfrm>
            <a:off x="7647021" y="6488668"/>
            <a:ext cx="2271071" cy="369332"/>
          </a:xfrm>
          <a:prstGeom prst="rect">
            <a:avLst/>
          </a:prstGeom>
          <a:noFill/>
        </p:spPr>
        <p:txBody>
          <a:bodyPr wrap="none" rtlCol="0">
            <a:spAutoFit/>
          </a:bodyPr>
          <a:lstStyle/>
          <a:p>
            <a:r>
              <a:rPr lang="en-US" dirty="0"/>
              <a:t>Fermilab/</a:t>
            </a:r>
            <a:r>
              <a:rPr lang="en-US" dirty="0" err="1"/>
              <a:t>MicroBooNE</a:t>
            </a:r>
            <a:endParaRPr lang="en-US" dirty="0"/>
          </a:p>
        </p:txBody>
      </p:sp>
    </p:spTree>
    <p:extLst>
      <p:ext uri="{BB962C8B-B14F-4D97-AF65-F5344CB8AC3E}">
        <p14:creationId xmlns:p14="http://schemas.microsoft.com/office/powerpoint/2010/main" val="36408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E804-4C9E-7D97-AE38-7B35DECD36FC}"/>
              </a:ext>
            </a:extLst>
          </p:cNvPr>
          <p:cNvSpPr>
            <a:spLocks noGrp="1"/>
          </p:cNvSpPr>
          <p:nvPr>
            <p:ph type="title"/>
          </p:nvPr>
        </p:nvSpPr>
        <p:spPr/>
        <p:txBody>
          <a:bodyPr/>
          <a:lstStyle/>
          <a:p>
            <a:r>
              <a:rPr lang="en-US" dirty="0"/>
              <a:t>Pandora Space Points</a:t>
            </a:r>
          </a:p>
        </p:txBody>
      </p:sp>
      <p:sp>
        <p:nvSpPr>
          <p:cNvPr id="3" name="Content Placeholder 2">
            <a:extLst>
              <a:ext uri="{FF2B5EF4-FFF2-40B4-BE49-F238E27FC236}">
                <a16:creationId xmlns:a16="http://schemas.microsoft.com/office/drawing/2014/main" id="{52CAA119-27C7-33C9-3F2D-9F85F6447321}"/>
              </a:ext>
            </a:extLst>
          </p:cNvPr>
          <p:cNvSpPr>
            <a:spLocks noGrp="1"/>
          </p:cNvSpPr>
          <p:nvPr>
            <p:ph idx="1"/>
          </p:nvPr>
        </p:nvSpPr>
        <p:spPr>
          <a:xfrm>
            <a:off x="838200" y="1825625"/>
            <a:ext cx="3467100" cy="4351338"/>
          </a:xfrm>
        </p:spPr>
        <p:txBody>
          <a:bodyPr/>
          <a:lstStyle/>
          <a:p>
            <a:r>
              <a:rPr lang="en-US" dirty="0"/>
              <a:t>Pandora Vertex</a:t>
            </a:r>
          </a:p>
          <a:p>
            <a:r>
              <a:rPr lang="en-US" dirty="0" err="1"/>
              <a:t>Wirecell</a:t>
            </a:r>
            <a:r>
              <a:rPr lang="en-US" dirty="0"/>
              <a:t> Vertex</a:t>
            </a:r>
          </a:p>
        </p:txBody>
      </p:sp>
      <p:sp>
        <p:nvSpPr>
          <p:cNvPr id="12" name="Slide Number Placeholder 11">
            <a:extLst>
              <a:ext uri="{FF2B5EF4-FFF2-40B4-BE49-F238E27FC236}">
                <a16:creationId xmlns:a16="http://schemas.microsoft.com/office/drawing/2014/main" id="{98065546-C2B7-0CA2-B6FD-AA825C2E2E04}"/>
              </a:ext>
            </a:extLst>
          </p:cNvPr>
          <p:cNvSpPr>
            <a:spLocks noGrp="1"/>
          </p:cNvSpPr>
          <p:nvPr>
            <p:ph type="sldNum" sz="quarter" idx="12"/>
          </p:nvPr>
        </p:nvSpPr>
        <p:spPr/>
        <p:txBody>
          <a:bodyPr/>
          <a:lstStyle/>
          <a:p>
            <a:fld id="{506D23F4-62AE-6A4F-B90A-D571CCA2A3A6}" type="slidenum">
              <a:rPr lang="en-US" smtClean="0"/>
              <a:t>20</a:t>
            </a:fld>
            <a:endParaRPr lang="en-US"/>
          </a:p>
        </p:txBody>
      </p:sp>
      <p:pic>
        <p:nvPicPr>
          <p:cNvPr id="4" name="Picture 3">
            <a:extLst>
              <a:ext uri="{FF2B5EF4-FFF2-40B4-BE49-F238E27FC236}">
                <a16:creationId xmlns:a16="http://schemas.microsoft.com/office/drawing/2014/main" id="{F2A39EE0-5309-24C9-04D8-DC16A69F5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86" y="1690688"/>
            <a:ext cx="6824614" cy="5167312"/>
          </a:xfrm>
          <a:prstGeom prst="rect">
            <a:avLst/>
          </a:prstGeom>
        </p:spPr>
      </p:pic>
      <p:pic>
        <p:nvPicPr>
          <p:cNvPr id="5" name="Picture 4">
            <a:extLst>
              <a:ext uri="{FF2B5EF4-FFF2-40B4-BE49-F238E27FC236}">
                <a16:creationId xmlns:a16="http://schemas.microsoft.com/office/drawing/2014/main" id="{76FF1ED6-02AE-2613-0EA8-B7076850B1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186" y="1690688"/>
            <a:ext cx="6824614" cy="5167312"/>
          </a:xfrm>
          <a:prstGeom prst="rect">
            <a:avLst/>
          </a:prstGeom>
        </p:spPr>
      </p:pic>
    </p:spTree>
    <p:extLst>
      <p:ext uri="{BB962C8B-B14F-4D97-AF65-F5344CB8AC3E}">
        <p14:creationId xmlns:p14="http://schemas.microsoft.com/office/powerpoint/2010/main" val="43883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7B896D-A463-8544-BB6A-0AE24694F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1142" y="1690688"/>
            <a:ext cx="6820315" cy="5164057"/>
          </a:xfrm>
          <a:prstGeom prst="rect">
            <a:avLst/>
          </a:prstGeom>
        </p:spPr>
      </p:pic>
      <p:sp>
        <p:nvSpPr>
          <p:cNvPr id="2" name="Title 1">
            <a:extLst>
              <a:ext uri="{FF2B5EF4-FFF2-40B4-BE49-F238E27FC236}">
                <a16:creationId xmlns:a16="http://schemas.microsoft.com/office/drawing/2014/main" id="{90E57E60-800D-F863-6E9A-F01157D026BC}"/>
              </a:ext>
            </a:extLst>
          </p:cNvPr>
          <p:cNvSpPr>
            <a:spLocks noGrp="1"/>
          </p:cNvSpPr>
          <p:nvPr>
            <p:ph type="title"/>
          </p:nvPr>
        </p:nvSpPr>
        <p:spPr/>
        <p:txBody>
          <a:bodyPr/>
          <a:lstStyle/>
          <a:p>
            <a:r>
              <a:rPr lang="en-US" dirty="0" err="1"/>
              <a:t>Wirecell</a:t>
            </a:r>
            <a:r>
              <a:rPr lang="en-US" dirty="0"/>
              <a:t> Space Points</a:t>
            </a:r>
          </a:p>
        </p:txBody>
      </p:sp>
      <p:sp>
        <p:nvSpPr>
          <p:cNvPr id="3" name="Content Placeholder 2">
            <a:extLst>
              <a:ext uri="{FF2B5EF4-FFF2-40B4-BE49-F238E27FC236}">
                <a16:creationId xmlns:a16="http://schemas.microsoft.com/office/drawing/2014/main" id="{E4CE393F-F49C-1214-C21F-C0CDB770C4ED}"/>
              </a:ext>
            </a:extLst>
          </p:cNvPr>
          <p:cNvSpPr>
            <a:spLocks noGrp="1"/>
          </p:cNvSpPr>
          <p:nvPr>
            <p:ph idx="1"/>
          </p:nvPr>
        </p:nvSpPr>
        <p:spPr>
          <a:xfrm>
            <a:off x="838200" y="1825625"/>
            <a:ext cx="3505200" cy="4351338"/>
          </a:xfrm>
        </p:spPr>
        <p:txBody>
          <a:bodyPr/>
          <a:lstStyle/>
          <a:p>
            <a:r>
              <a:rPr lang="en-US" dirty="0"/>
              <a:t>Pandora Vertex</a:t>
            </a:r>
          </a:p>
          <a:p>
            <a:r>
              <a:rPr lang="en-US" dirty="0" err="1"/>
              <a:t>Wirecell</a:t>
            </a:r>
            <a:r>
              <a:rPr lang="en-US" dirty="0"/>
              <a:t> Vertex</a:t>
            </a:r>
          </a:p>
        </p:txBody>
      </p:sp>
      <p:sp>
        <p:nvSpPr>
          <p:cNvPr id="10" name="Slide Number Placeholder 9">
            <a:extLst>
              <a:ext uri="{FF2B5EF4-FFF2-40B4-BE49-F238E27FC236}">
                <a16:creationId xmlns:a16="http://schemas.microsoft.com/office/drawing/2014/main" id="{33C1BE6D-C8F0-5525-2EAC-9A6C3DC4FC09}"/>
              </a:ext>
            </a:extLst>
          </p:cNvPr>
          <p:cNvSpPr>
            <a:spLocks noGrp="1"/>
          </p:cNvSpPr>
          <p:nvPr>
            <p:ph type="sldNum" sz="quarter" idx="12"/>
          </p:nvPr>
        </p:nvSpPr>
        <p:spPr/>
        <p:txBody>
          <a:bodyPr/>
          <a:lstStyle/>
          <a:p>
            <a:fld id="{506D23F4-62AE-6A4F-B90A-D571CCA2A3A6}" type="slidenum">
              <a:rPr lang="en-US" smtClean="0"/>
              <a:t>21</a:t>
            </a:fld>
            <a:endParaRPr lang="en-US"/>
          </a:p>
        </p:txBody>
      </p:sp>
      <p:pic>
        <p:nvPicPr>
          <p:cNvPr id="6" name="Picture 5">
            <a:extLst>
              <a:ext uri="{FF2B5EF4-FFF2-40B4-BE49-F238E27FC236}">
                <a16:creationId xmlns:a16="http://schemas.microsoft.com/office/drawing/2014/main" id="{B1EE401D-9950-162B-7C5E-9B06F3113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1142" y="1696085"/>
            <a:ext cx="6777800" cy="5158659"/>
          </a:xfrm>
          <a:prstGeom prst="rect">
            <a:avLst/>
          </a:prstGeom>
        </p:spPr>
      </p:pic>
      <p:sp>
        <p:nvSpPr>
          <p:cNvPr id="11" name="Oval 10">
            <a:extLst>
              <a:ext uri="{FF2B5EF4-FFF2-40B4-BE49-F238E27FC236}">
                <a16:creationId xmlns:a16="http://schemas.microsoft.com/office/drawing/2014/main" id="{F0F89063-3AD9-2466-8250-2D3686694A14}"/>
              </a:ext>
            </a:extLst>
          </p:cNvPr>
          <p:cNvSpPr/>
          <p:nvPr/>
        </p:nvSpPr>
        <p:spPr>
          <a:xfrm>
            <a:off x="5206999" y="5534026"/>
            <a:ext cx="26543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EBA9-CBA1-84DE-C514-DB01B39294D9}"/>
              </a:ext>
            </a:extLst>
          </p:cNvPr>
          <p:cNvSpPr>
            <a:spLocks noGrp="1"/>
          </p:cNvSpPr>
          <p:nvPr>
            <p:ph type="title"/>
          </p:nvPr>
        </p:nvSpPr>
        <p:spPr>
          <a:xfrm>
            <a:off x="838200" y="365125"/>
            <a:ext cx="6971270" cy="1325563"/>
          </a:xfrm>
        </p:spPr>
        <p:txBody>
          <a:bodyPr/>
          <a:lstStyle/>
          <a:p>
            <a:r>
              <a:rPr lang="en-US" dirty="0"/>
              <a:t>Reconstructed Angle vs. True Angle Distribution (10 cm)</a:t>
            </a:r>
          </a:p>
        </p:txBody>
      </p:sp>
      <p:sp>
        <p:nvSpPr>
          <p:cNvPr id="3" name="Content Placeholder 2">
            <a:extLst>
              <a:ext uri="{FF2B5EF4-FFF2-40B4-BE49-F238E27FC236}">
                <a16:creationId xmlns:a16="http://schemas.microsoft.com/office/drawing/2014/main" id="{DEE9725B-F260-82A3-1F18-029C876230E6}"/>
              </a:ext>
            </a:extLst>
          </p:cNvPr>
          <p:cNvSpPr>
            <a:spLocks noGrp="1"/>
          </p:cNvSpPr>
          <p:nvPr>
            <p:ph idx="1"/>
          </p:nvPr>
        </p:nvSpPr>
        <p:spPr/>
        <p:txBody>
          <a:bodyPr/>
          <a:lstStyle/>
          <a:p>
            <a:r>
              <a:rPr lang="en-US" dirty="0"/>
              <a:t>Pandora (</a:t>
            </a:r>
            <a:r>
              <a:rPr lang="en-US" dirty="0" err="1"/>
              <a:t>σ</a:t>
            </a:r>
            <a:r>
              <a:rPr lang="en-US" baseline="-25000" dirty="0" err="1"/>
              <a:t>err</a:t>
            </a:r>
            <a:r>
              <a:rPr lang="en-US" dirty="0"/>
              <a:t> = 10.41°)</a:t>
            </a:r>
          </a:p>
          <a:p>
            <a:r>
              <a:rPr lang="en-US" dirty="0" err="1"/>
              <a:t>Wirecell</a:t>
            </a:r>
            <a:r>
              <a:rPr lang="en-US" dirty="0"/>
              <a:t> (</a:t>
            </a:r>
            <a:r>
              <a:rPr lang="en-US" dirty="0" err="1"/>
              <a:t>σ</a:t>
            </a:r>
            <a:r>
              <a:rPr lang="en-US" baseline="-25000" dirty="0" err="1"/>
              <a:t>err</a:t>
            </a:r>
            <a:r>
              <a:rPr lang="en-US" dirty="0"/>
              <a:t> = 9.95°)</a:t>
            </a:r>
          </a:p>
          <a:p>
            <a:r>
              <a:rPr lang="en-US" dirty="0"/>
              <a:t>Combined (</a:t>
            </a:r>
            <a:r>
              <a:rPr lang="en-US" dirty="0" err="1"/>
              <a:t>σ</a:t>
            </a:r>
            <a:r>
              <a:rPr lang="en-US" baseline="-25000" dirty="0" err="1"/>
              <a:t>err</a:t>
            </a:r>
            <a:r>
              <a:rPr lang="en-US" dirty="0"/>
              <a:t> = 8.34°)</a:t>
            </a:r>
          </a:p>
        </p:txBody>
      </p:sp>
      <p:sp>
        <p:nvSpPr>
          <p:cNvPr id="14" name="Slide Number Placeholder 13">
            <a:extLst>
              <a:ext uri="{FF2B5EF4-FFF2-40B4-BE49-F238E27FC236}">
                <a16:creationId xmlns:a16="http://schemas.microsoft.com/office/drawing/2014/main" id="{59F4F955-E9B3-F660-2AA3-C0EE39A22F7E}"/>
              </a:ext>
            </a:extLst>
          </p:cNvPr>
          <p:cNvSpPr>
            <a:spLocks noGrp="1"/>
          </p:cNvSpPr>
          <p:nvPr>
            <p:ph type="sldNum" sz="quarter" idx="12"/>
          </p:nvPr>
        </p:nvSpPr>
        <p:spPr/>
        <p:txBody>
          <a:bodyPr/>
          <a:lstStyle/>
          <a:p>
            <a:fld id="{506D23F4-62AE-6A4F-B90A-D571CCA2A3A6}" type="slidenum">
              <a:rPr lang="en-US" smtClean="0"/>
              <a:t>22</a:t>
            </a:fld>
            <a:endParaRPr lang="en-US"/>
          </a:p>
        </p:txBody>
      </p:sp>
      <p:pic>
        <p:nvPicPr>
          <p:cNvPr id="4" name="Picture 3">
            <a:extLst>
              <a:ext uri="{FF2B5EF4-FFF2-40B4-BE49-F238E27FC236}">
                <a16:creationId xmlns:a16="http://schemas.microsoft.com/office/drawing/2014/main" id="{1C8E9E8A-C272-CBD3-6E61-3E3E4E33E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470" y="1"/>
            <a:ext cx="4122013" cy="6858000"/>
          </a:xfrm>
          <a:prstGeom prst="rect">
            <a:avLst/>
          </a:prstGeom>
        </p:spPr>
      </p:pic>
      <p:pic>
        <p:nvPicPr>
          <p:cNvPr id="6" name="Picture 5">
            <a:extLst>
              <a:ext uri="{FF2B5EF4-FFF2-40B4-BE49-F238E27FC236}">
                <a16:creationId xmlns:a16="http://schemas.microsoft.com/office/drawing/2014/main" id="{9AD845BD-6381-C3E7-2AC6-43F18F10C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470" y="1"/>
            <a:ext cx="4121929" cy="6857999"/>
          </a:xfrm>
          <a:prstGeom prst="rect">
            <a:avLst/>
          </a:prstGeom>
        </p:spPr>
      </p:pic>
      <p:pic>
        <p:nvPicPr>
          <p:cNvPr id="8" name="Picture 7" descr="Chart, scatter chart&#10;&#10;Description automatically generated">
            <a:extLst>
              <a:ext uri="{FF2B5EF4-FFF2-40B4-BE49-F238E27FC236}">
                <a16:creationId xmlns:a16="http://schemas.microsoft.com/office/drawing/2014/main" id="{4486CBCD-4C31-579B-0B86-FC4D2C1AA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9919" y="0"/>
            <a:ext cx="4121480" cy="6858000"/>
          </a:xfrm>
          <a:prstGeom prst="rect">
            <a:avLst/>
          </a:prstGeom>
        </p:spPr>
      </p:pic>
    </p:spTree>
    <p:extLst>
      <p:ext uri="{BB962C8B-B14F-4D97-AF65-F5344CB8AC3E}">
        <p14:creationId xmlns:p14="http://schemas.microsoft.com/office/powerpoint/2010/main" val="75024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6629-0E7E-9101-DD62-4EA24252E1C5}"/>
              </a:ext>
            </a:extLst>
          </p:cNvPr>
          <p:cNvSpPr>
            <a:spLocks noGrp="1"/>
          </p:cNvSpPr>
          <p:nvPr>
            <p:ph type="title"/>
          </p:nvPr>
        </p:nvSpPr>
        <p:spPr/>
        <p:txBody>
          <a:bodyPr/>
          <a:lstStyle/>
          <a:p>
            <a:r>
              <a:rPr lang="en-US" dirty="0"/>
              <a:t>Pandora Vertex</a:t>
            </a:r>
          </a:p>
        </p:txBody>
      </p:sp>
      <p:sp>
        <p:nvSpPr>
          <p:cNvPr id="3" name="Content Placeholder 2">
            <a:extLst>
              <a:ext uri="{FF2B5EF4-FFF2-40B4-BE49-F238E27FC236}">
                <a16:creationId xmlns:a16="http://schemas.microsoft.com/office/drawing/2014/main" id="{BB6BAC61-76A8-0356-C1BD-FED070BFEA74}"/>
              </a:ext>
            </a:extLst>
          </p:cNvPr>
          <p:cNvSpPr>
            <a:spLocks noGrp="1"/>
          </p:cNvSpPr>
          <p:nvPr>
            <p:ph idx="1"/>
          </p:nvPr>
        </p:nvSpPr>
        <p:spPr>
          <a:xfrm>
            <a:off x="838200" y="1825625"/>
            <a:ext cx="3835400" cy="4351338"/>
          </a:xfrm>
        </p:spPr>
        <p:txBody>
          <a:bodyPr/>
          <a:lstStyle/>
          <a:p>
            <a:r>
              <a:rPr lang="en-US" dirty="0"/>
              <a:t>Pandora Space Points</a:t>
            </a:r>
          </a:p>
          <a:p>
            <a:r>
              <a:rPr lang="en-US" dirty="0" err="1"/>
              <a:t>Wirecell</a:t>
            </a:r>
            <a:r>
              <a:rPr lang="en-US" dirty="0"/>
              <a:t> Space Points</a:t>
            </a:r>
          </a:p>
          <a:p>
            <a:r>
              <a:rPr lang="en-US" dirty="0"/>
              <a:t>Combined Space Points</a:t>
            </a:r>
          </a:p>
        </p:txBody>
      </p:sp>
      <p:sp>
        <p:nvSpPr>
          <p:cNvPr id="7" name="Slide Number Placeholder 6">
            <a:extLst>
              <a:ext uri="{FF2B5EF4-FFF2-40B4-BE49-F238E27FC236}">
                <a16:creationId xmlns:a16="http://schemas.microsoft.com/office/drawing/2014/main" id="{983D90D7-90FF-CA10-BA4C-87FB498FB9DF}"/>
              </a:ext>
            </a:extLst>
          </p:cNvPr>
          <p:cNvSpPr>
            <a:spLocks noGrp="1"/>
          </p:cNvSpPr>
          <p:nvPr>
            <p:ph type="sldNum" sz="quarter" idx="12"/>
          </p:nvPr>
        </p:nvSpPr>
        <p:spPr/>
        <p:txBody>
          <a:bodyPr/>
          <a:lstStyle/>
          <a:p>
            <a:fld id="{506D23F4-62AE-6A4F-B90A-D571CCA2A3A6}" type="slidenum">
              <a:rPr lang="en-US" smtClean="0"/>
              <a:t>23</a:t>
            </a:fld>
            <a:endParaRPr lang="en-US"/>
          </a:p>
        </p:txBody>
      </p:sp>
      <p:pic>
        <p:nvPicPr>
          <p:cNvPr id="4" name="Picture 3">
            <a:extLst>
              <a:ext uri="{FF2B5EF4-FFF2-40B4-BE49-F238E27FC236}">
                <a16:creationId xmlns:a16="http://schemas.microsoft.com/office/drawing/2014/main" id="{54592C22-E386-936A-1AFF-DD19ACB15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3686" y="1690688"/>
            <a:ext cx="6824614" cy="5167312"/>
          </a:xfrm>
          <a:prstGeom prst="rect">
            <a:avLst/>
          </a:prstGeom>
        </p:spPr>
      </p:pic>
      <p:pic>
        <p:nvPicPr>
          <p:cNvPr id="8" name="Picture 7" descr="Chart&#10;&#10;Description automatically generated">
            <a:extLst>
              <a:ext uri="{FF2B5EF4-FFF2-40B4-BE49-F238E27FC236}">
                <a16:creationId xmlns:a16="http://schemas.microsoft.com/office/drawing/2014/main" id="{C842703D-6A1D-B43E-BFC9-581F567A6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686" y="1690688"/>
            <a:ext cx="6794892" cy="5167312"/>
          </a:xfrm>
          <a:prstGeom prst="rect">
            <a:avLst/>
          </a:prstGeom>
        </p:spPr>
      </p:pic>
    </p:spTree>
    <p:extLst>
      <p:ext uri="{BB962C8B-B14F-4D97-AF65-F5344CB8AC3E}">
        <p14:creationId xmlns:p14="http://schemas.microsoft.com/office/powerpoint/2010/main" val="10736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6430-15C8-2EAE-FD65-EC2585AD2E73}"/>
              </a:ext>
            </a:extLst>
          </p:cNvPr>
          <p:cNvSpPr>
            <a:spLocks noGrp="1"/>
          </p:cNvSpPr>
          <p:nvPr>
            <p:ph type="title"/>
          </p:nvPr>
        </p:nvSpPr>
        <p:spPr/>
        <p:txBody>
          <a:bodyPr/>
          <a:lstStyle/>
          <a:p>
            <a:r>
              <a:rPr lang="en-US" dirty="0" err="1"/>
              <a:t>PointNet</a:t>
            </a:r>
            <a:endParaRPr lang="en-US" dirty="0"/>
          </a:p>
        </p:txBody>
      </p:sp>
      <p:sp>
        <p:nvSpPr>
          <p:cNvPr id="3" name="Content Placeholder 2">
            <a:extLst>
              <a:ext uri="{FF2B5EF4-FFF2-40B4-BE49-F238E27FC236}">
                <a16:creationId xmlns:a16="http://schemas.microsoft.com/office/drawing/2014/main" id="{82433FDF-91B9-23D0-FC31-3C42C0FA25A7}"/>
              </a:ext>
            </a:extLst>
          </p:cNvPr>
          <p:cNvSpPr>
            <a:spLocks noGrp="1"/>
          </p:cNvSpPr>
          <p:nvPr>
            <p:ph idx="1"/>
          </p:nvPr>
        </p:nvSpPr>
        <p:spPr>
          <a:xfrm>
            <a:off x="246917" y="1825625"/>
            <a:ext cx="6286500" cy="4351338"/>
          </a:xfrm>
        </p:spPr>
        <p:txBody>
          <a:bodyPr/>
          <a:lstStyle/>
          <a:p>
            <a:r>
              <a:rPr lang="en-US" dirty="0"/>
              <a:t>Trainable T-Net layer independently transforms each point coordinate, making </a:t>
            </a:r>
            <a:r>
              <a:rPr lang="en-US" dirty="0" err="1"/>
              <a:t>PointNet</a:t>
            </a:r>
            <a:r>
              <a:rPr lang="en-US" dirty="0"/>
              <a:t> transformation invariant.</a:t>
            </a:r>
          </a:p>
          <a:p>
            <a:r>
              <a:rPr lang="en-US" dirty="0"/>
              <a:t>Each point is processed by a shared MLP, and the output layers are pooled with a symmetric function to obtain overall features for the processed points.</a:t>
            </a:r>
          </a:p>
          <a:p>
            <a:r>
              <a:rPr lang="en-US" dirty="0"/>
              <a:t>Global features are processed by an MLP, outputting a final result (the angle)</a:t>
            </a:r>
          </a:p>
        </p:txBody>
      </p:sp>
      <p:sp>
        <p:nvSpPr>
          <p:cNvPr id="4" name="Slide Number Placeholder 3">
            <a:extLst>
              <a:ext uri="{FF2B5EF4-FFF2-40B4-BE49-F238E27FC236}">
                <a16:creationId xmlns:a16="http://schemas.microsoft.com/office/drawing/2014/main" id="{4599050B-6D8C-7D22-3916-F7BA6949B860}"/>
              </a:ext>
            </a:extLst>
          </p:cNvPr>
          <p:cNvSpPr>
            <a:spLocks noGrp="1"/>
          </p:cNvSpPr>
          <p:nvPr>
            <p:ph type="sldNum" sz="quarter" idx="12"/>
          </p:nvPr>
        </p:nvSpPr>
        <p:spPr/>
        <p:txBody>
          <a:bodyPr/>
          <a:lstStyle/>
          <a:p>
            <a:fld id="{506D23F4-62AE-6A4F-B90A-D571CCA2A3A6}" type="slidenum">
              <a:rPr lang="en-US" smtClean="0"/>
              <a:t>24</a:t>
            </a:fld>
            <a:endParaRPr lang="en-US"/>
          </a:p>
        </p:txBody>
      </p:sp>
      <p:pic>
        <p:nvPicPr>
          <p:cNvPr id="6" name="Picture 2" descr="PointNet++">
            <a:extLst>
              <a:ext uri="{FF2B5EF4-FFF2-40B4-BE49-F238E27FC236}">
                <a16:creationId xmlns:a16="http://schemas.microsoft.com/office/drawing/2014/main" id="{90C114D4-B5EA-AFA1-7D64-28F07E2F5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417" y="1248759"/>
            <a:ext cx="5455383" cy="2263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CE77290-D3B9-6306-3E33-E75E78952F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417" y="3918120"/>
            <a:ext cx="5455383" cy="19912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2E6DCC-C02E-3523-8446-1907B987C703}"/>
              </a:ext>
            </a:extLst>
          </p:cNvPr>
          <p:cNvSpPr txBox="1"/>
          <p:nvPr/>
        </p:nvSpPr>
        <p:spPr>
          <a:xfrm>
            <a:off x="8897447" y="658574"/>
            <a:ext cx="1443216" cy="369332"/>
          </a:xfrm>
          <a:prstGeom prst="rect">
            <a:avLst/>
          </a:prstGeom>
          <a:noFill/>
        </p:spPr>
        <p:txBody>
          <a:bodyPr wrap="none" rtlCol="0">
            <a:spAutoFit/>
          </a:bodyPr>
          <a:lstStyle/>
          <a:p>
            <a:r>
              <a:rPr lang="en-US" b="1" dirty="0" err="1"/>
              <a:t>PointNet</a:t>
            </a:r>
            <a:r>
              <a:rPr lang="en-US" b="1" dirty="0"/>
              <a:t>++</a:t>
            </a:r>
            <a:r>
              <a:rPr lang="en-US" b="1" baseline="30000" dirty="0"/>
              <a:t>[7]</a:t>
            </a:r>
            <a:endParaRPr lang="en-US" b="1" dirty="0"/>
          </a:p>
        </p:txBody>
      </p:sp>
      <p:sp>
        <p:nvSpPr>
          <p:cNvPr id="9" name="TextBox 8">
            <a:extLst>
              <a:ext uri="{FF2B5EF4-FFF2-40B4-BE49-F238E27FC236}">
                <a16:creationId xmlns:a16="http://schemas.microsoft.com/office/drawing/2014/main" id="{57C369F4-58DE-30C1-133C-DAF3369556FD}"/>
              </a:ext>
            </a:extLst>
          </p:cNvPr>
          <p:cNvSpPr txBox="1"/>
          <p:nvPr/>
        </p:nvSpPr>
        <p:spPr>
          <a:xfrm>
            <a:off x="8897447" y="3733454"/>
            <a:ext cx="1209562" cy="369332"/>
          </a:xfrm>
          <a:prstGeom prst="rect">
            <a:avLst/>
          </a:prstGeom>
          <a:noFill/>
        </p:spPr>
        <p:txBody>
          <a:bodyPr wrap="none" rtlCol="0">
            <a:spAutoFit/>
          </a:bodyPr>
          <a:lstStyle/>
          <a:p>
            <a:r>
              <a:rPr lang="en-US" b="1" dirty="0" err="1"/>
              <a:t>PointNet</a:t>
            </a:r>
            <a:r>
              <a:rPr lang="en-US" b="1" baseline="30000" dirty="0"/>
              <a:t>[8]</a:t>
            </a:r>
            <a:endParaRPr lang="en-US" b="1" dirty="0"/>
          </a:p>
        </p:txBody>
      </p:sp>
      <p:cxnSp>
        <p:nvCxnSpPr>
          <p:cNvPr id="11" name="Straight Arrow Connector 10">
            <a:extLst>
              <a:ext uri="{FF2B5EF4-FFF2-40B4-BE49-F238E27FC236}">
                <a16:creationId xmlns:a16="http://schemas.microsoft.com/office/drawing/2014/main" id="{8104E2AF-B668-53E6-0CB8-DD72DEF246AB}"/>
              </a:ext>
            </a:extLst>
          </p:cNvPr>
          <p:cNvCxnSpPr>
            <a:cxnSpLocks/>
            <a:stCxn id="9" idx="0"/>
          </p:cNvCxnSpPr>
          <p:nvPr/>
        </p:nvCxnSpPr>
        <p:spPr>
          <a:xfrm flipH="1" flipV="1">
            <a:off x="7493000" y="3035300"/>
            <a:ext cx="2009228" cy="698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98E27F1-6723-4068-D079-211A9DA3654A}"/>
              </a:ext>
            </a:extLst>
          </p:cNvPr>
          <p:cNvCxnSpPr>
            <a:cxnSpLocks/>
            <a:stCxn id="9" idx="0"/>
          </p:cNvCxnSpPr>
          <p:nvPr/>
        </p:nvCxnSpPr>
        <p:spPr>
          <a:xfrm flipV="1">
            <a:off x="9502228" y="3502408"/>
            <a:ext cx="566161" cy="231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DDAE759-B949-AC6D-C31F-10EEA59645E3}"/>
              </a:ext>
            </a:extLst>
          </p:cNvPr>
          <p:cNvCxnSpPr>
            <a:cxnSpLocks/>
            <a:stCxn id="9" idx="0"/>
          </p:cNvCxnSpPr>
          <p:nvPr/>
        </p:nvCxnSpPr>
        <p:spPr>
          <a:xfrm flipH="1" flipV="1">
            <a:off x="8610600" y="3035300"/>
            <a:ext cx="891628" cy="698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694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A074-23FC-C068-F9F2-174667C1EBE3}"/>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67F219F9-D634-F32E-02CB-7F240976FB87}"/>
              </a:ext>
            </a:extLst>
          </p:cNvPr>
          <p:cNvSpPr>
            <a:spLocks noGrp="1"/>
          </p:cNvSpPr>
          <p:nvPr>
            <p:ph idx="1"/>
          </p:nvPr>
        </p:nvSpPr>
        <p:spPr/>
        <p:txBody>
          <a:bodyPr/>
          <a:lstStyle/>
          <a:p>
            <a:r>
              <a:rPr lang="en-US" dirty="0" err="1"/>
              <a:t>MiniBooNE</a:t>
            </a:r>
            <a:r>
              <a:rPr lang="en-US" dirty="0"/>
              <a:t> observed excess electrons/photons.</a:t>
            </a:r>
            <a:r>
              <a:rPr lang="en-US" baseline="30000" dirty="0"/>
              <a:t>[1]</a:t>
            </a:r>
            <a:endParaRPr lang="en-US" dirty="0"/>
          </a:p>
          <a:p>
            <a:r>
              <a:rPr lang="en-US" dirty="0"/>
              <a:t>Dark sector models predict </a:t>
            </a:r>
            <a:r>
              <a:rPr lang="en-US" dirty="0" err="1"/>
              <a:t>e</a:t>
            </a:r>
            <a:r>
              <a:rPr lang="en-US" baseline="30000" dirty="0" err="1"/>
              <a:t>+</a:t>
            </a:r>
            <a:r>
              <a:rPr lang="en-US" dirty="0" err="1"/>
              <a:t>e</a:t>
            </a:r>
            <a:r>
              <a:rPr lang="en-US" baseline="30000" dirty="0"/>
              <a:t>-</a:t>
            </a:r>
            <a:r>
              <a:rPr lang="en-US" dirty="0"/>
              <a:t> pairs with small opening angles.</a:t>
            </a:r>
            <a:r>
              <a:rPr lang="en-US" baseline="30000" dirty="0"/>
              <a:t>[2][3]</a:t>
            </a:r>
            <a:endParaRPr lang="en-US" dirty="0"/>
          </a:p>
          <a:p>
            <a:r>
              <a:rPr lang="en-US" dirty="0"/>
              <a:t>Could </a:t>
            </a:r>
            <a:r>
              <a:rPr lang="en-US" dirty="0" err="1"/>
              <a:t>MiniBooNE</a:t>
            </a:r>
            <a:r>
              <a:rPr lang="en-US" dirty="0"/>
              <a:t> excess have been </a:t>
            </a:r>
            <a:r>
              <a:rPr lang="en-US" dirty="0" err="1"/>
              <a:t>e</a:t>
            </a:r>
            <a:r>
              <a:rPr lang="en-US" baseline="30000" dirty="0" err="1"/>
              <a:t>+</a:t>
            </a:r>
            <a:r>
              <a:rPr lang="en-US" dirty="0" err="1"/>
              <a:t>e</a:t>
            </a:r>
            <a:r>
              <a:rPr lang="en-US" baseline="30000" dirty="0"/>
              <a:t>-</a:t>
            </a:r>
            <a:r>
              <a:rPr lang="en-US" dirty="0"/>
              <a:t> pairs?</a:t>
            </a:r>
          </a:p>
          <a:p>
            <a:r>
              <a:rPr lang="en-US" dirty="0"/>
              <a:t>How can we tell low-opening angle </a:t>
            </a:r>
            <a:r>
              <a:rPr lang="en-US" dirty="0" err="1"/>
              <a:t>e</a:t>
            </a:r>
            <a:r>
              <a:rPr lang="en-US" baseline="30000" dirty="0" err="1"/>
              <a:t>+</a:t>
            </a:r>
            <a:r>
              <a:rPr lang="en-US" dirty="0" err="1"/>
              <a:t>e</a:t>
            </a:r>
            <a:r>
              <a:rPr lang="en-US" baseline="30000" dirty="0"/>
              <a:t>-</a:t>
            </a:r>
            <a:r>
              <a:rPr lang="en-US" dirty="0"/>
              <a:t> pairs from true photons?</a:t>
            </a:r>
          </a:p>
        </p:txBody>
      </p:sp>
      <p:sp>
        <p:nvSpPr>
          <p:cNvPr id="4" name="Slide Number Placeholder 3">
            <a:extLst>
              <a:ext uri="{FF2B5EF4-FFF2-40B4-BE49-F238E27FC236}">
                <a16:creationId xmlns:a16="http://schemas.microsoft.com/office/drawing/2014/main" id="{D2848E11-83D1-2C70-E1AA-2DFF5D7CFE22}"/>
              </a:ext>
            </a:extLst>
          </p:cNvPr>
          <p:cNvSpPr>
            <a:spLocks noGrp="1"/>
          </p:cNvSpPr>
          <p:nvPr>
            <p:ph type="sldNum" sz="quarter" idx="12"/>
          </p:nvPr>
        </p:nvSpPr>
        <p:spPr/>
        <p:txBody>
          <a:bodyPr/>
          <a:lstStyle/>
          <a:p>
            <a:fld id="{506D23F4-62AE-6A4F-B90A-D571CCA2A3A6}" type="slidenum">
              <a:rPr lang="en-US" smtClean="0"/>
              <a:t>3</a:t>
            </a:fld>
            <a:endParaRPr lang="en-US"/>
          </a:p>
        </p:txBody>
      </p:sp>
      <p:pic>
        <p:nvPicPr>
          <p:cNvPr id="10" name="Picture 9">
            <a:extLst>
              <a:ext uri="{FF2B5EF4-FFF2-40B4-BE49-F238E27FC236}">
                <a16:creationId xmlns:a16="http://schemas.microsoft.com/office/drawing/2014/main" id="{7547C653-2D94-EF92-622A-22584D672862}"/>
              </a:ext>
            </a:extLst>
          </p:cNvPr>
          <p:cNvPicPr>
            <a:picLocks noChangeAspect="1"/>
          </p:cNvPicPr>
          <p:nvPr/>
        </p:nvPicPr>
        <p:blipFill>
          <a:blip r:embed="rId3"/>
          <a:stretch>
            <a:fillRect/>
          </a:stretch>
        </p:blipFill>
        <p:spPr>
          <a:xfrm>
            <a:off x="6456124" y="2793999"/>
            <a:ext cx="3771900" cy="3224831"/>
          </a:xfrm>
          <a:prstGeom prst="rect">
            <a:avLst/>
          </a:prstGeom>
        </p:spPr>
      </p:pic>
      <p:sp>
        <p:nvSpPr>
          <p:cNvPr id="11" name="TextBox 10">
            <a:extLst>
              <a:ext uri="{FF2B5EF4-FFF2-40B4-BE49-F238E27FC236}">
                <a16:creationId xmlns:a16="http://schemas.microsoft.com/office/drawing/2014/main" id="{1EC33C73-5FA4-574B-9044-4850D9B12963}"/>
              </a:ext>
            </a:extLst>
          </p:cNvPr>
          <p:cNvSpPr txBox="1"/>
          <p:nvPr/>
        </p:nvSpPr>
        <p:spPr>
          <a:xfrm>
            <a:off x="6165617" y="6026796"/>
            <a:ext cx="4355551" cy="646331"/>
          </a:xfrm>
          <a:prstGeom prst="rect">
            <a:avLst/>
          </a:prstGeom>
          <a:noFill/>
        </p:spPr>
        <p:txBody>
          <a:bodyPr wrap="none" rtlCol="0">
            <a:spAutoFit/>
          </a:bodyPr>
          <a:lstStyle/>
          <a:p>
            <a:r>
              <a:rPr lang="en-US" dirty="0"/>
              <a:t>Possible distribution of e+/e- opening angles</a:t>
            </a:r>
          </a:p>
          <a:p>
            <a:pPr algn="ctr"/>
            <a:r>
              <a:rPr lang="en-US" dirty="0"/>
              <a:t>Abdullahi et al.</a:t>
            </a:r>
            <a:r>
              <a:rPr lang="en-US" baseline="30000" dirty="0"/>
              <a:t>[4]</a:t>
            </a:r>
            <a:endParaRPr lang="en-US" dirty="0"/>
          </a:p>
        </p:txBody>
      </p:sp>
      <p:sp>
        <p:nvSpPr>
          <p:cNvPr id="12" name="TextBox 11">
            <a:extLst>
              <a:ext uri="{FF2B5EF4-FFF2-40B4-BE49-F238E27FC236}">
                <a16:creationId xmlns:a16="http://schemas.microsoft.com/office/drawing/2014/main" id="{49DCD456-9468-DE36-CE79-B0EA24034A64}"/>
              </a:ext>
            </a:extLst>
          </p:cNvPr>
          <p:cNvSpPr txBox="1"/>
          <p:nvPr/>
        </p:nvSpPr>
        <p:spPr>
          <a:xfrm>
            <a:off x="829224" y="6023458"/>
            <a:ext cx="4829720" cy="646331"/>
          </a:xfrm>
          <a:prstGeom prst="rect">
            <a:avLst/>
          </a:prstGeom>
          <a:noFill/>
        </p:spPr>
        <p:txBody>
          <a:bodyPr wrap="none" rtlCol="0">
            <a:spAutoFit/>
          </a:bodyPr>
          <a:lstStyle/>
          <a:p>
            <a:pPr algn="ctr"/>
            <a:r>
              <a:rPr lang="en-US" dirty="0"/>
              <a:t>Hypothetical dark sector </a:t>
            </a:r>
            <a:r>
              <a:rPr lang="en-US" dirty="0" err="1"/>
              <a:t>e</a:t>
            </a:r>
            <a:r>
              <a:rPr lang="en-US" baseline="30000" dirty="0" err="1"/>
              <a:t>+</a:t>
            </a:r>
            <a:r>
              <a:rPr lang="en-US" dirty="0" err="1"/>
              <a:t>e</a:t>
            </a:r>
            <a:r>
              <a:rPr lang="en-US" baseline="30000" dirty="0"/>
              <a:t>-</a:t>
            </a:r>
            <a:r>
              <a:rPr lang="en-US" dirty="0"/>
              <a:t> production pathway</a:t>
            </a:r>
          </a:p>
          <a:p>
            <a:pPr algn="ctr"/>
            <a:r>
              <a:rPr lang="en-US" dirty="0"/>
              <a:t>Mark Ross-Lonergan</a:t>
            </a:r>
          </a:p>
        </p:txBody>
      </p:sp>
      <p:grpSp>
        <p:nvGrpSpPr>
          <p:cNvPr id="14" name="Group 13">
            <a:extLst>
              <a:ext uri="{FF2B5EF4-FFF2-40B4-BE49-F238E27FC236}">
                <a16:creationId xmlns:a16="http://schemas.microsoft.com/office/drawing/2014/main" id="{9AFA5FAD-45B3-640D-354D-E63AE08A6773}"/>
              </a:ext>
            </a:extLst>
          </p:cNvPr>
          <p:cNvGrpSpPr/>
          <p:nvPr/>
        </p:nvGrpSpPr>
        <p:grpSpPr>
          <a:xfrm>
            <a:off x="215850" y="4491400"/>
            <a:ext cx="6056468" cy="2131503"/>
            <a:chOff x="3456389" y="594833"/>
            <a:chExt cx="6056468" cy="2131503"/>
          </a:xfrm>
        </p:grpSpPr>
        <p:pic>
          <p:nvPicPr>
            <p:cNvPr id="17" name="Picture 16">
              <a:extLst>
                <a:ext uri="{FF2B5EF4-FFF2-40B4-BE49-F238E27FC236}">
                  <a16:creationId xmlns:a16="http://schemas.microsoft.com/office/drawing/2014/main" id="{B40E8986-A896-A046-37DC-81CDE9C30DF4}"/>
                </a:ext>
              </a:extLst>
            </p:cNvPr>
            <p:cNvPicPr>
              <a:picLocks noChangeAspect="1"/>
            </p:cNvPicPr>
            <p:nvPr/>
          </p:nvPicPr>
          <p:blipFill>
            <a:blip r:embed="rId4"/>
            <a:stretch>
              <a:fillRect/>
            </a:stretch>
          </p:blipFill>
          <p:spPr>
            <a:xfrm>
              <a:off x="3456389" y="594833"/>
              <a:ext cx="6056468" cy="2077623"/>
            </a:xfrm>
            <a:prstGeom prst="rect">
              <a:avLst/>
            </a:prstGeom>
          </p:spPr>
        </p:pic>
        <p:sp>
          <p:nvSpPr>
            <p:cNvPr id="18" name="TextBox 17">
              <a:extLst>
                <a:ext uri="{FF2B5EF4-FFF2-40B4-BE49-F238E27FC236}">
                  <a16:creationId xmlns:a16="http://schemas.microsoft.com/office/drawing/2014/main" id="{E0C2F2A5-0C0F-EE39-51F3-47FBF4134B23}"/>
                </a:ext>
              </a:extLst>
            </p:cNvPr>
            <p:cNvSpPr txBox="1"/>
            <p:nvPr/>
          </p:nvSpPr>
          <p:spPr>
            <a:xfrm>
              <a:off x="3638612" y="1926117"/>
              <a:ext cx="4582110" cy="800219"/>
            </a:xfrm>
            <a:prstGeom prst="rect">
              <a:avLst/>
            </a:prstGeom>
            <a:noFill/>
          </p:spPr>
          <p:txBody>
            <a:bodyPr wrap="square" rtlCol="0">
              <a:spAutoFit/>
            </a:bodyPr>
            <a:lstStyle/>
            <a:p>
              <a:r>
                <a:rPr lang="en-US" sz="2800" b="1" i="0" u="none" strike="noStrike" dirty="0">
                  <a:solidFill>
                    <a:srgbClr val="FFFFFF"/>
                  </a:solidFill>
                  <a:effectLst/>
                  <a:latin typeface="Arial" panose="020B0604020202020204" pitchFamily="34" charset="0"/>
                </a:rPr>
                <a:t>True photon (𝛳</a:t>
              </a:r>
              <a:r>
                <a:rPr lang="en-US" sz="2800" b="1" i="0" u="none" strike="noStrike" baseline="-25000" dirty="0" err="1">
                  <a:solidFill>
                    <a:srgbClr val="FFFFFF"/>
                  </a:solidFill>
                  <a:effectLst/>
                  <a:latin typeface="Arial" panose="020B0604020202020204" pitchFamily="34" charset="0"/>
                </a:rPr>
                <a:t>sep</a:t>
              </a:r>
              <a:r>
                <a:rPr lang="en-US" sz="2800" b="1" i="0" u="none" strike="noStrike" baseline="-25000" dirty="0">
                  <a:solidFill>
                    <a:srgbClr val="FFFFFF"/>
                  </a:solidFill>
                  <a:effectLst/>
                  <a:latin typeface="Arial" panose="020B0604020202020204" pitchFamily="34" charset="0"/>
                </a:rPr>
                <a:t> </a:t>
              </a:r>
              <a:r>
                <a:rPr lang="en-US" sz="2800" b="1" i="0" u="none" strike="noStrike" dirty="0">
                  <a:solidFill>
                    <a:srgbClr val="FFFFFF"/>
                  </a:solidFill>
                  <a:effectLst/>
                  <a:latin typeface="Arial" panose="020B0604020202020204" pitchFamily="34" charset="0"/>
                </a:rPr>
                <a:t>~ 0</a:t>
              </a:r>
              <a:r>
                <a:rPr lang="en-US" sz="2800" b="1" i="0" u="none" strike="noStrike" baseline="30000" dirty="0">
                  <a:solidFill>
                    <a:srgbClr val="FFFFFF"/>
                  </a:solidFill>
                  <a:effectLst/>
                  <a:latin typeface="Arial" panose="020B0604020202020204" pitchFamily="34" charset="0"/>
                </a:rPr>
                <a:t>o</a:t>
              </a:r>
              <a:r>
                <a:rPr lang="en-US" sz="2800" b="1" i="0" u="none" strike="noStrike" dirty="0">
                  <a:solidFill>
                    <a:srgbClr val="FFFFFF"/>
                  </a:solidFill>
                  <a:effectLst/>
                  <a:latin typeface="Arial" panose="020B0604020202020204" pitchFamily="34" charset="0"/>
                </a:rPr>
                <a:t>)</a:t>
              </a:r>
              <a:endParaRPr lang="en-US" sz="2800" b="1" dirty="0">
                <a:effectLst/>
              </a:endParaRPr>
            </a:p>
            <a:p>
              <a:endParaRPr lang="en-US" dirty="0"/>
            </a:p>
          </p:txBody>
        </p:sp>
      </p:grpSp>
      <p:grpSp>
        <p:nvGrpSpPr>
          <p:cNvPr id="20" name="Group 19">
            <a:extLst>
              <a:ext uri="{FF2B5EF4-FFF2-40B4-BE49-F238E27FC236}">
                <a16:creationId xmlns:a16="http://schemas.microsoft.com/office/drawing/2014/main" id="{4E652568-FF3E-E8FB-2B70-3396812640A9}"/>
              </a:ext>
            </a:extLst>
          </p:cNvPr>
          <p:cNvGrpSpPr/>
          <p:nvPr/>
        </p:nvGrpSpPr>
        <p:grpSpPr>
          <a:xfrm>
            <a:off x="6454541" y="4489598"/>
            <a:ext cx="5247911" cy="2081225"/>
            <a:chOff x="3456389" y="2672456"/>
            <a:chExt cx="6068611" cy="2406700"/>
          </a:xfrm>
        </p:grpSpPr>
        <p:pic>
          <p:nvPicPr>
            <p:cNvPr id="21" name="Picture 20">
              <a:extLst>
                <a:ext uri="{FF2B5EF4-FFF2-40B4-BE49-F238E27FC236}">
                  <a16:creationId xmlns:a16="http://schemas.microsoft.com/office/drawing/2014/main" id="{7EFE16F5-31F9-9B28-6394-34894408A47E}"/>
                </a:ext>
              </a:extLst>
            </p:cNvPr>
            <p:cNvPicPr>
              <a:picLocks noChangeAspect="1"/>
            </p:cNvPicPr>
            <p:nvPr/>
          </p:nvPicPr>
          <p:blipFill rotWithShape="1">
            <a:blip r:embed="rId5"/>
            <a:srcRect r="37115"/>
            <a:stretch/>
          </p:blipFill>
          <p:spPr>
            <a:xfrm>
              <a:off x="3456389" y="2672456"/>
              <a:ext cx="6068611" cy="2360495"/>
            </a:xfrm>
            <a:prstGeom prst="rect">
              <a:avLst/>
            </a:prstGeom>
          </p:spPr>
        </p:pic>
        <p:sp>
          <p:nvSpPr>
            <p:cNvPr id="22" name="TextBox 21">
              <a:extLst>
                <a:ext uri="{FF2B5EF4-FFF2-40B4-BE49-F238E27FC236}">
                  <a16:creationId xmlns:a16="http://schemas.microsoft.com/office/drawing/2014/main" id="{01C22F55-B1DD-3537-1C00-44067FE38FD1}"/>
                </a:ext>
              </a:extLst>
            </p:cNvPr>
            <p:cNvSpPr txBox="1"/>
            <p:nvPr/>
          </p:nvSpPr>
          <p:spPr>
            <a:xfrm>
              <a:off x="3638612" y="4278937"/>
              <a:ext cx="3974762" cy="800219"/>
            </a:xfrm>
            <a:prstGeom prst="rect">
              <a:avLst/>
            </a:prstGeom>
            <a:noFill/>
          </p:spPr>
          <p:txBody>
            <a:bodyPr wrap="square" rtlCol="0">
              <a:spAutoFit/>
            </a:bodyPr>
            <a:lstStyle/>
            <a:p>
              <a:r>
                <a:rPr lang="en-US" sz="2800" b="1" i="0" u="none" strike="noStrike" dirty="0">
                  <a:solidFill>
                    <a:srgbClr val="FFFFFF"/>
                  </a:solidFill>
                  <a:effectLst/>
                  <a:latin typeface="Arial" panose="020B0604020202020204" pitchFamily="34" charset="0"/>
                </a:rPr>
                <a:t>True </a:t>
              </a:r>
              <a:r>
                <a:rPr lang="en-US" sz="2800" b="1" i="0" u="none" strike="noStrike" dirty="0" err="1">
                  <a:solidFill>
                    <a:srgbClr val="FFFFFF"/>
                  </a:solidFill>
                  <a:effectLst/>
                  <a:latin typeface="Arial" panose="020B0604020202020204" pitchFamily="34" charset="0"/>
                </a:rPr>
                <a:t>e</a:t>
              </a:r>
              <a:r>
                <a:rPr lang="en-US" sz="2800" b="1" i="0" u="none" strike="noStrike" baseline="30000" dirty="0" err="1">
                  <a:solidFill>
                    <a:srgbClr val="FFFFFF"/>
                  </a:solidFill>
                  <a:effectLst/>
                  <a:latin typeface="Arial" panose="020B0604020202020204" pitchFamily="34" charset="0"/>
                </a:rPr>
                <a:t>+</a:t>
              </a:r>
              <a:r>
                <a:rPr lang="en-US" sz="2800" b="1" i="0" u="none" strike="noStrike" dirty="0" err="1">
                  <a:solidFill>
                    <a:srgbClr val="FFFFFF"/>
                  </a:solidFill>
                  <a:effectLst/>
                  <a:latin typeface="Arial" panose="020B0604020202020204" pitchFamily="34" charset="0"/>
                </a:rPr>
                <a:t>e</a:t>
              </a:r>
              <a:r>
                <a:rPr lang="en-US" sz="2800" b="1" i="0" u="none" strike="noStrike" baseline="30000" dirty="0">
                  <a:solidFill>
                    <a:srgbClr val="FFFFFF"/>
                  </a:solidFill>
                  <a:effectLst/>
                  <a:latin typeface="Arial" panose="020B0604020202020204" pitchFamily="34" charset="0"/>
                </a:rPr>
                <a:t>-</a:t>
              </a:r>
              <a:r>
                <a:rPr lang="en-US" sz="2800" b="1" i="0" u="none" strike="noStrike" dirty="0">
                  <a:solidFill>
                    <a:srgbClr val="FFFFFF"/>
                  </a:solidFill>
                  <a:effectLst/>
                  <a:latin typeface="Arial" panose="020B0604020202020204" pitchFamily="34" charset="0"/>
                </a:rPr>
                <a:t> (𝛳</a:t>
              </a:r>
              <a:r>
                <a:rPr lang="en-US" sz="2800" b="1" i="0" u="none" strike="noStrike" baseline="-25000" dirty="0" err="1">
                  <a:solidFill>
                    <a:srgbClr val="FFFFFF"/>
                  </a:solidFill>
                  <a:effectLst/>
                  <a:latin typeface="Arial" panose="020B0604020202020204" pitchFamily="34" charset="0"/>
                </a:rPr>
                <a:t>sep</a:t>
              </a:r>
              <a:r>
                <a:rPr lang="en-US" sz="2800" b="1" i="0" u="none" strike="noStrike" baseline="-25000" dirty="0">
                  <a:solidFill>
                    <a:srgbClr val="FFFFFF"/>
                  </a:solidFill>
                  <a:effectLst/>
                  <a:latin typeface="Arial" panose="020B0604020202020204" pitchFamily="34" charset="0"/>
                </a:rPr>
                <a:t> </a:t>
              </a:r>
              <a:r>
                <a:rPr lang="en-US" sz="2800" b="1" i="0" u="none" strike="noStrike" dirty="0">
                  <a:solidFill>
                    <a:srgbClr val="FFFFFF"/>
                  </a:solidFill>
                  <a:effectLst/>
                  <a:latin typeface="Arial" panose="020B0604020202020204" pitchFamily="34" charset="0"/>
                </a:rPr>
                <a:t>~ 4</a:t>
              </a:r>
              <a:r>
                <a:rPr lang="en-US" sz="2800" b="1" i="0" u="none" strike="noStrike" baseline="30000" dirty="0">
                  <a:solidFill>
                    <a:srgbClr val="FFFFFF"/>
                  </a:solidFill>
                  <a:effectLst/>
                  <a:latin typeface="Arial" panose="020B0604020202020204" pitchFamily="34" charset="0"/>
                </a:rPr>
                <a:t>o</a:t>
              </a:r>
              <a:r>
                <a:rPr lang="en-US" sz="2800" b="1" i="0" u="none" strike="noStrike" dirty="0">
                  <a:solidFill>
                    <a:srgbClr val="FFFFFF"/>
                  </a:solidFill>
                  <a:effectLst/>
                  <a:latin typeface="Arial" panose="020B0604020202020204" pitchFamily="34" charset="0"/>
                </a:rPr>
                <a:t>)</a:t>
              </a:r>
              <a:endParaRPr lang="en-US" sz="2800" b="1" dirty="0">
                <a:effectLst/>
              </a:endParaRPr>
            </a:p>
            <a:p>
              <a:endParaRPr lang="en-US" dirty="0"/>
            </a:p>
          </p:txBody>
        </p:sp>
        <p:pic>
          <p:nvPicPr>
            <p:cNvPr id="23" name="Picture 22">
              <a:extLst>
                <a:ext uri="{FF2B5EF4-FFF2-40B4-BE49-F238E27FC236}">
                  <a16:creationId xmlns:a16="http://schemas.microsoft.com/office/drawing/2014/main" id="{92E9DEB3-D6A1-265C-986F-FA23AAD98FD6}"/>
                </a:ext>
              </a:extLst>
            </p:cNvPr>
            <p:cNvPicPr>
              <a:picLocks noChangeAspect="1"/>
            </p:cNvPicPr>
            <p:nvPr/>
          </p:nvPicPr>
          <p:blipFill>
            <a:blip r:embed="rId6"/>
            <a:stretch>
              <a:fillRect/>
            </a:stretch>
          </p:blipFill>
          <p:spPr>
            <a:xfrm>
              <a:off x="7795596" y="4011393"/>
              <a:ext cx="1717261" cy="646385"/>
            </a:xfrm>
            <a:prstGeom prst="rect">
              <a:avLst/>
            </a:prstGeom>
          </p:spPr>
        </p:pic>
        <p:sp>
          <p:nvSpPr>
            <p:cNvPr id="24" name="TextBox 23">
              <a:extLst>
                <a:ext uri="{FF2B5EF4-FFF2-40B4-BE49-F238E27FC236}">
                  <a16:creationId xmlns:a16="http://schemas.microsoft.com/office/drawing/2014/main" id="{4C709D60-C739-277E-24FD-AEB228CEEB84}"/>
                </a:ext>
              </a:extLst>
            </p:cNvPr>
            <p:cNvSpPr txBox="1"/>
            <p:nvPr/>
          </p:nvSpPr>
          <p:spPr>
            <a:xfrm>
              <a:off x="8048388" y="4663619"/>
              <a:ext cx="1211678" cy="369332"/>
            </a:xfrm>
            <a:prstGeom prst="rect">
              <a:avLst/>
            </a:prstGeom>
            <a:noFill/>
          </p:spPr>
          <p:txBody>
            <a:bodyPr wrap="none" rtlCol="0">
              <a:spAutoFit/>
            </a:bodyPr>
            <a:lstStyle/>
            <a:p>
              <a:r>
                <a:rPr lang="en-US" b="1" dirty="0">
                  <a:solidFill>
                    <a:schemeClr val="bg1"/>
                  </a:solidFill>
                </a:rPr>
                <a:t>Simulation</a:t>
              </a:r>
            </a:p>
          </p:txBody>
        </p:sp>
      </p:grpSp>
      <p:pic>
        <p:nvPicPr>
          <p:cNvPr id="2050" name="Picture 2" descr="MiniBooNE Energy Spectrum">
            <a:extLst>
              <a:ext uri="{FF2B5EF4-FFF2-40B4-BE49-F238E27FC236}">
                <a16:creationId xmlns:a16="http://schemas.microsoft.com/office/drawing/2014/main" id="{9F12FCC4-EA5C-EC8A-7C09-6A037F00C6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3789" y="2343022"/>
            <a:ext cx="5634378" cy="418725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BEF72D90-84B2-AA7C-1A1B-0FD50BDC56A1}"/>
              </a:ext>
            </a:extLst>
          </p:cNvPr>
          <p:cNvPicPr>
            <a:picLocks noChangeAspect="1"/>
          </p:cNvPicPr>
          <p:nvPr/>
        </p:nvPicPr>
        <p:blipFill>
          <a:blip r:embed="rId8"/>
          <a:stretch>
            <a:fillRect/>
          </a:stretch>
        </p:blipFill>
        <p:spPr>
          <a:xfrm>
            <a:off x="841883" y="2793999"/>
            <a:ext cx="5101383" cy="3224831"/>
          </a:xfrm>
          <a:prstGeom prst="rect">
            <a:avLst/>
          </a:prstGeom>
        </p:spPr>
      </p:pic>
      <p:sp>
        <p:nvSpPr>
          <p:cNvPr id="32" name="Rectangle 31">
            <a:extLst>
              <a:ext uri="{FF2B5EF4-FFF2-40B4-BE49-F238E27FC236}">
                <a16:creationId xmlns:a16="http://schemas.microsoft.com/office/drawing/2014/main" id="{B4F6412E-D7A2-D5B5-5754-BBC551C046D9}"/>
              </a:ext>
            </a:extLst>
          </p:cNvPr>
          <p:cNvSpPr/>
          <p:nvPr/>
        </p:nvSpPr>
        <p:spPr>
          <a:xfrm>
            <a:off x="4673600" y="3906988"/>
            <a:ext cx="1281956" cy="7260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8144DF1D-A56F-4482-5C49-40D6DE94F289}"/>
              </a:ext>
            </a:extLst>
          </p:cNvPr>
          <p:cNvCxnSpPr>
            <a:cxnSpLocks/>
          </p:cNvCxnSpPr>
          <p:nvPr/>
        </p:nvCxnSpPr>
        <p:spPr>
          <a:xfrm flipH="1">
            <a:off x="4905766" y="4633046"/>
            <a:ext cx="396240" cy="65024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0925244C-0C3C-E329-92DB-8007BC0F9485}"/>
              </a:ext>
            </a:extLst>
          </p:cNvPr>
          <p:cNvSpPr txBox="1"/>
          <p:nvPr/>
        </p:nvSpPr>
        <p:spPr>
          <a:xfrm>
            <a:off x="4043265" y="5214004"/>
            <a:ext cx="1725001" cy="369332"/>
          </a:xfrm>
          <a:prstGeom prst="rect">
            <a:avLst/>
          </a:prstGeom>
          <a:noFill/>
        </p:spPr>
        <p:txBody>
          <a:bodyPr wrap="square" rtlCol="0">
            <a:spAutoFit/>
          </a:bodyPr>
          <a:lstStyle/>
          <a:p>
            <a:r>
              <a:rPr lang="en-US" dirty="0">
                <a:solidFill>
                  <a:srgbClr val="FF0000"/>
                </a:solidFill>
              </a:rPr>
              <a:t>Extra electrons!</a:t>
            </a:r>
          </a:p>
        </p:txBody>
      </p:sp>
      <p:sp>
        <p:nvSpPr>
          <p:cNvPr id="36" name="TextBox 35">
            <a:extLst>
              <a:ext uri="{FF2B5EF4-FFF2-40B4-BE49-F238E27FC236}">
                <a16:creationId xmlns:a16="http://schemas.microsoft.com/office/drawing/2014/main" id="{699E1D29-D838-F1CC-D8CE-A920707ADEB1}"/>
              </a:ext>
            </a:extLst>
          </p:cNvPr>
          <p:cNvSpPr txBox="1"/>
          <p:nvPr/>
        </p:nvSpPr>
        <p:spPr>
          <a:xfrm>
            <a:off x="5162406" y="6465285"/>
            <a:ext cx="2555058" cy="369332"/>
          </a:xfrm>
          <a:prstGeom prst="rect">
            <a:avLst/>
          </a:prstGeom>
          <a:noFill/>
        </p:spPr>
        <p:txBody>
          <a:bodyPr wrap="none" rtlCol="0">
            <a:spAutoFit/>
          </a:bodyPr>
          <a:lstStyle/>
          <a:p>
            <a:r>
              <a:rPr lang="en-US" dirty="0" err="1"/>
              <a:t>MiniBooNE</a:t>
            </a:r>
            <a:r>
              <a:rPr lang="en-US" dirty="0"/>
              <a:t> Collaboration</a:t>
            </a:r>
          </a:p>
        </p:txBody>
      </p:sp>
    </p:spTree>
    <p:extLst>
      <p:ext uri="{BB962C8B-B14F-4D97-AF65-F5344CB8AC3E}">
        <p14:creationId xmlns:p14="http://schemas.microsoft.com/office/powerpoint/2010/main" val="198358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3"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2" grpId="2"/>
      <p:bldP spid="12" grpId="3"/>
      <p:bldP spid="32" grpId="0" animBg="1"/>
      <p:bldP spid="32" grpId="1" animBg="1"/>
      <p:bldP spid="34" grpId="0"/>
      <p:bldP spid="34" grpId="1"/>
      <p:bldP spid="36" grpId="0"/>
      <p:bldP spid="3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3E3F-34A6-CBE1-B3AE-FB3A6A23E7E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F6844AF-1EED-CBF5-4C53-42F0AC12AE24}"/>
              </a:ext>
            </a:extLst>
          </p:cNvPr>
          <p:cNvSpPr>
            <a:spLocks noGrp="1"/>
          </p:cNvSpPr>
          <p:nvPr>
            <p:ph idx="1"/>
          </p:nvPr>
        </p:nvSpPr>
        <p:spPr/>
        <p:txBody>
          <a:bodyPr>
            <a:normAutofit lnSpcReduction="10000"/>
          </a:bodyPr>
          <a:lstStyle/>
          <a:p>
            <a:pPr marL="0" indent="0">
              <a:buNone/>
            </a:pPr>
            <a:r>
              <a:rPr lang="en-US" sz="2800" b="1" dirty="0"/>
              <a:t>Goal: Given a pair of </a:t>
            </a:r>
            <a:r>
              <a:rPr lang="en-US" sz="2800" b="1" dirty="0" err="1"/>
              <a:t>e</a:t>
            </a:r>
            <a:r>
              <a:rPr lang="en-US" sz="2800" b="1" baseline="30000" dirty="0" err="1"/>
              <a:t>+</a:t>
            </a:r>
            <a:r>
              <a:rPr lang="en-US" sz="2800" b="1" dirty="0" err="1"/>
              <a:t>e</a:t>
            </a:r>
            <a:r>
              <a:rPr lang="en-US" sz="2800" b="1" baseline="30000" dirty="0"/>
              <a:t>-</a:t>
            </a:r>
            <a:r>
              <a:rPr lang="en-US" sz="2800" b="1" dirty="0"/>
              <a:t> showers, calculate the angle between them.</a:t>
            </a:r>
            <a:endParaRPr lang="en-US" dirty="0"/>
          </a:p>
          <a:p>
            <a:pPr marL="0" indent="0">
              <a:buNone/>
            </a:pPr>
            <a:endParaRPr lang="en-US" sz="2800" dirty="0"/>
          </a:p>
          <a:p>
            <a:r>
              <a:rPr lang="en-US" dirty="0"/>
              <a:t>Line-fitting Method</a:t>
            </a:r>
          </a:p>
          <a:p>
            <a:pPr lvl="1"/>
            <a:r>
              <a:rPr lang="en-US" dirty="0"/>
              <a:t>Steps</a:t>
            </a:r>
          </a:p>
          <a:p>
            <a:pPr lvl="1"/>
            <a:r>
              <a:rPr lang="en-US" dirty="0"/>
              <a:t>Difficulties</a:t>
            </a:r>
          </a:p>
          <a:p>
            <a:pPr lvl="1"/>
            <a:r>
              <a:rPr lang="en-US" dirty="0"/>
              <a:t>Results</a:t>
            </a:r>
          </a:p>
          <a:p>
            <a:r>
              <a:rPr lang="en-US" dirty="0" err="1"/>
              <a:t>PointNet</a:t>
            </a:r>
            <a:r>
              <a:rPr lang="en-US" dirty="0"/>
              <a:t>++</a:t>
            </a:r>
          </a:p>
          <a:p>
            <a:pPr lvl="1"/>
            <a:r>
              <a:rPr lang="en-US" dirty="0"/>
              <a:t>What is it?</a:t>
            </a:r>
          </a:p>
          <a:p>
            <a:pPr lvl="1"/>
            <a:r>
              <a:rPr lang="en-US" dirty="0"/>
              <a:t>How does it work?</a:t>
            </a:r>
          </a:p>
          <a:p>
            <a:pPr lvl="1"/>
            <a:r>
              <a:rPr lang="en-US" dirty="0"/>
              <a:t>Results</a:t>
            </a:r>
          </a:p>
        </p:txBody>
      </p:sp>
      <p:sp>
        <p:nvSpPr>
          <p:cNvPr id="4" name="Slide Number Placeholder 3">
            <a:extLst>
              <a:ext uri="{FF2B5EF4-FFF2-40B4-BE49-F238E27FC236}">
                <a16:creationId xmlns:a16="http://schemas.microsoft.com/office/drawing/2014/main" id="{FBF84394-116E-B03C-F8A5-790EABFD8CD5}"/>
              </a:ext>
            </a:extLst>
          </p:cNvPr>
          <p:cNvSpPr>
            <a:spLocks noGrp="1"/>
          </p:cNvSpPr>
          <p:nvPr>
            <p:ph type="sldNum" sz="quarter" idx="12"/>
          </p:nvPr>
        </p:nvSpPr>
        <p:spPr/>
        <p:txBody>
          <a:bodyPr/>
          <a:lstStyle/>
          <a:p>
            <a:fld id="{506D23F4-62AE-6A4F-B90A-D571CCA2A3A6}" type="slidenum">
              <a:rPr lang="en-US" smtClean="0"/>
              <a:t>4</a:t>
            </a:fld>
            <a:endParaRPr lang="en-US"/>
          </a:p>
        </p:txBody>
      </p:sp>
    </p:spTree>
    <p:extLst>
      <p:ext uri="{BB962C8B-B14F-4D97-AF65-F5344CB8AC3E}">
        <p14:creationId xmlns:p14="http://schemas.microsoft.com/office/powerpoint/2010/main" val="216219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BD99-262D-E3FA-DE7D-B3833A3AC2FD}"/>
              </a:ext>
            </a:extLst>
          </p:cNvPr>
          <p:cNvSpPr>
            <a:spLocks noGrp="1"/>
          </p:cNvSpPr>
          <p:nvPr>
            <p:ph type="title"/>
          </p:nvPr>
        </p:nvSpPr>
        <p:spPr>
          <a:xfrm>
            <a:off x="838200" y="365125"/>
            <a:ext cx="5257800" cy="1325563"/>
          </a:xfrm>
        </p:spPr>
        <p:txBody>
          <a:bodyPr/>
          <a:lstStyle/>
          <a:p>
            <a:r>
              <a:rPr lang="en-US" dirty="0"/>
              <a:t>Line-fitting Method</a:t>
            </a:r>
          </a:p>
        </p:txBody>
      </p:sp>
      <p:sp>
        <p:nvSpPr>
          <p:cNvPr id="12" name="TextBox 11">
            <a:extLst>
              <a:ext uri="{FF2B5EF4-FFF2-40B4-BE49-F238E27FC236}">
                <a16:creationId xmlns:a16="http://schemas.microsoft.com/office/drawing/2014/main" id="{30390513-CB60-A3FA-C0CF-39748C5066DE}"/>
              </a:ext>
            </a:extLst>
          </p:cNvPr>
          <p:cNvSpPr txBox="1"/>
          <p:nvPr/>
        </p:nvSpPr>
        <p:spPr>
          <a:xfrm>
            <a:off x="447261" y="1690687"/>
            <a:ext cx="3111602" cy="4739759"/>
          </a:xfrm>
          <a:prstGeom prst="rect">
            <a:avLst/>
          </a:prstGeom>
          <a:noFill/>
        </p:spPr>
        <p:txBody>
          <a:bodyPr wrap="square" rtlCol="0">
            <a:spAutoFit/>
          </a:bodyPr>
          <a:lstStyle/>
          <a:p>
            <a:r>
              <a:rPr lang="en-US" sz="3200" dirty="0"/>
              <a:t>Steps:</a:t>
            </a:r>
          </a:p>
          <a:p>
            <a:endParaRPr lang="en-US" dirty="0"/>
          </a:p>
          <a:p>
            <a:pPr marL="342900" indent="-342900">
              <a:buAutoNum type="arabicPeriod"/>
            </a:pPr>
            <a:r>
              <a:rPr lang="en-US" dirty="0"/>
              <a:t>Retrieve reconstructed 3D space points and vertex.</a:t>
            </a:r>
          </a:p>
          <a:p>
            <a:pPr marL="342900" indent="-342900">
              <a:buAutoNum type="arabicPeriod"/>
            </a:pPr>
            <a:r>
              <a:rPr lang="en-US" dirty="0"/>
              <a:t>Weight space points according to their distance from the vertex.</a:t>
            </a:r>
          </a:p>
          <a:p>
            <a:pPr marL="342900" indent="-342900">
              <a:buAutoNum type="arabicPeriod"/>
            </a:pPr>
            <a:r>
              <a:rPr lang="en-US" dirty="0"/>
              <a:t>Fit line to space points through the vertex.</a:t>
            </a:r>
          </a:p>
          <a:p>
            <a:pPr marL="342900" indent="-342900">
              <a:buAutoNum type="arabicPeriod"/>
            </a:pPr>
            <a:r>
              <a:rPr lang="en-US" dirty="0"/>
              <a:t>Fit plane through line to divide space points into two showers.</a:t>
            </a:r>
          </a:p>
          <a:p>
            <a:pPr marL="342900" indent="-342900">
              <a:buAutoNum type="arabicPeriod"/>
            </a:pPr>
            <a:r>
              <a:rPr lang="en-US" dirty="0"/>
              <a:t>Fit line through each shower and calculate the angle between the lines.</a:t>
            </a:r>
          </a:p>
          <a:p>
            <a:pPr marL="342900" indent="-342900">
              <a:buAutoNum type="arabicPeriod"/>
            </a:pPr>
            <a:endParaRPr lang="en-US" dirty="0"/>
          </a:p>
        </p:txBody>
      </p:sp>
      <p:sp>
        <p:nvSpPr>
          <p:cNvPr id="36" name="Slide Number Placeholder 35">
            <a:extLst>
              <a:ext uri="{FF2B5EF4-FFF2-40B4-BE49-F238E27FC236}">
                <a16:creationId xmlns:a16="http://schemas.microsoft.com/office/drawing/2014/main" id="{2F23823F-7A3B-95AC-5FB5-B6B4031DCB97}"/>
              </a:ext>
            </a:extLst>
          </p:cNvPr>
          <p:cNvSpPr>
            <a:spLocks noGrp="1"/>
          </p:cNvSpPr>
          <p:nvPr>
            <p:ph type="sldNum" sz="quarter" idx="12"/>
          </p:nvPr>
        </p:nvSpPr>
        <p:spPr/>
        <p:txBody>
          <a:bodyPr/>
          <a:lstStyle/>
          <a:p>
            <a:fld id="{506D23F4-62AE-6A4F-B90A-D571CCA2A3A6}" type="slidenum">
              <a:rPr lang="en-US" smtClean="0"/>
              <a:t>5</a:t>
            </a:fld>
            <a:endParaRPr lang="en-US"/>
          </a:p>
        </p:txBody>
      </p:sp>
      <p:pic>
        <p:nvPicPr>
          <p:cNvPr id="20" name="Picture 19">
            <a:extLst>
              <a:ext uri="{FF2B5EF4-FFF2-40B4-BE49-F238E27FC236}">
                <a16:creationId xmlns:a16="http://schemas.microsoft.com/office/drawing/2014/main" id="{E5E997D7-6835-24C8-9298-47764369DC21}"/>
              </a:ext>
            </a:extLst>
          </p:cNvPr>
          <p:cNvPicPr>
            <a:picLocks noChangeAspect="1"/>
          </p:cNvPicPr>
          <p:nvPr/>
        </p:nvPicPr>
        <p:blipFill>
          <a:blip r:embed="rId3"/>
          <a:stretch>
            <a:fillRect/>
          </a:stretch>
        </p:blipFill>
        <p:spPr>
          <a:xfrm>
            <a:off x="3559808" y="1794203"/>
            <a:ext cx="8514399" cy="4454196"/>
          </a:xfrm>
          <a:prstGeom prst="rect">
            <a:avLst/>
          </a:prstGeom>
        </p:spPr>
      </p:pic>
      <p:cxnSp>
        <p:nvCxnSpPr>
          <p:cNvPr id="22" name="Straight Connector 21">
            <a:extLst>
              <a:ext uri="{FF2B5EF4-FFF2-40B4-BE49-F238E27FC236}">
                <a16:creationId xmlns:a16="http://schemas.microsoft.com/office/drawing/2014/main" id="{0FB6D800-837E-27D3-690E-0466C9579884}"/>
              </a:ext>
            </a:extLst>
          </p:cNvPr>
          <p:cNvCxnSpPr>
            <a:cxnSpLocks/>
            <a:endCxn id="25" idx="3"/>
          </p:cNvCxnSpPr>
          <p:nvPr/>
        </p:nvCxnSpPr>
        <p:spPr>
          <a:xfrm>
            <a:off x="4135548" y="1844387"/>
            <a:ext cx="255170" cy="1909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EADF95-7CED-9B8D-03FE-DF369B8A7A16}"/>
              </a:ext>
            </a:extLst>
          </p:cNvPr>
          <p:cNvCxnSpPr>
            <a:cxnSpLocks/>
          </p:cNvCxnSpPr>
          <p:nvPr/>
        </p:nvCxnSpPr>
        <p:spPr>
          <a:xfrm>
            <a:off x="6554390" y="1859312"/>
            <a:ext cx="169647" cy="188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7E1298-2653-5DB4-479B-9171175A8AED}"/>
              </a:ext>
            </a:extLst>
          </p:cNvPr>
          <p:cNvCxnSpPr>
            <a:cxnSpLocks/>
            <a:endCxn id="26" idx="3"/>
          </p:cNvCxnSpPr>
          <p:nvPr/>
        </p:nvCxnSpPr>
        <p:spPr>
          <a:xfrm flipV="1">
            <a:off x="8675052" y="3371880"/>
            <a:ext cx="115152" cy="2664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7B966314-72C2-7D42-6611-0184F6CE52EF}"/>
              </a:ext>
            </a:extLst>
          </p:cNvPr>
          <p:cNvSpPr/>
          <p:nvPr/>
        </p:nvSpPr>
        <p:spPr>
          <a:xfrm rot="18642004" flipH="1">
            <a:off x="3976045" y="1812157"/>
            <a:ext cx="548175" cy="305234"/>
          </a:xfrm>
          <a:prstGeom prst="parallelogram">
            <a:avLst/>
          </a:prstGeom>
          <a:solidFill>
            <a:srgbClr val="C882BE">
              <a:alpha val="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Parallelogram 25">
            <a:extLst>
              <a:ext uri="{FF2B5EF4-FFF2-40B4-BE49-F238E27FC236}">
                <a16:creationId xmlns:a16="http://schemas.microsoft.com/office/drawing/2014/main" id="{6FBFADE1-EEA9-A626-A49B-5A7B7A66E4E8}"/>
              </a:ext>
            </a:extLst>
          </p:cNvPr>
          <p:cNvSpPr/>
          <p:nvPr/>
        </p:nvSpPr>
        <p:spPr>
          <a:xfrm rot="13137769" flipH="1">
            <a:off x="8580055" y="3363087"/>
            <a:ext cx="303146" cy="269567"/>
          </a:xfrm>
          <a:prstGeom prst="parallelogram">
            <a:avLst/>
          </a:prstGeom>
          <a:solidFill>
            <a:srgbClr val="C882BE">
              <a:alpha val="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Rectangle 27">
            <a:extLst>
              <a:ext uri="{FF2B5EF4-FFF2-40B4-BE49-F238E27FC236}">
                <a16:creationId xmlns:a16="http://schemas.microsoft.com/office/drawing/2014/main" id="{7F13237A-805A-5B08-7F1E-56FA4EF36194}"/>
              </a:ext>
            </a:extLst>
          </p:cNvPr>
          <p:cNvSpPr/>
          <p:nvPr/>
        </p:nvSpPr>
        <p:spPr>
          <a:xfrm rot="18446576">
            <a:off x="6426828" y="1844867"/>
            <a:ext cx="393040" cy="251251"/>
          </a:xfrm>
          <a:prstGeom prst="rect">
            <a:avLst/>
          </a:prstGeom>
          <a:solidFill>
            <a:srgbClr val="C882BE">
              <a:alpha val="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Rectangle 28">
            <a:extLst>
              <a:ext uri="{FF2B5EF4-FFF2-40B4-BE49-F238E27FC236}">
                <a16:creationId xmlns:a16="http://schemas.microsoft.com/office/drawing/2014/main" id="{E9E9F8F6-41EB-3FD3-81DC-CB3E7AF99F61}"/>
              </a:ext>
            </a:extLst>
          </p:cNvPr>
          <p:cNvSpPr/>
          <p:nvPr/>
        </p:nvSpPr>
        <p:spPr>
          <a:xfrm>
            <a:off x="3695700" y="3962400"/>
            <a:ext cx="6629400" cy="2285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hidden="1">
            <a:extLst>
              <a:ext uri="{FF2B5EF4-FFF2-40B4-BE49-F238E27FC236}">
                <a16:creationId xmlns:a16="http://schemas.microsoft.com/office/drawing/2014/main" id="{4355E4E3-662B-5B53-A022-45BE6EF00552}"/>
              </a:ext>
            </a:extLst>
          </p:cNvPr>
          <p:cNvSpPr/>
          <p:nvPr/>
        </p:nvSpPr>
        <p:spPr>
          <a:xfrm>
            <a:off x="10212604" y="4060566"/>
            <a:ext cx="1687296" cy="20573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BFC847B-5D0B-7A5F-9001-B9EEC9B09DF2}"/>
              </a:ext>
            </a:extLst>
          </p:cNvPr>
          <p:cNvSpPr/>
          <p:nvPr/>
        </p:nvSpPr>
        <p:spPr>
          <a:xfrm>
            <a:off x="10642600" y="3962400"/>
            <a:ext cx="1244600" cy="6604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516282B0-28DA-01E1-2532-2DDB757F4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769" y="4011983"/>
            <a:ext cx="3695598" cy="2771699"/>
          </a:xfrm>
          <a:prstGeom prst="rect">
            <a:avLst/>
          </a:prstGeom>
        </p:spPr>
      </p:pic>
    </p:spTree>
    <p:extLst>
      <p:ext uri="{BB962C8B-B14F-4D97-AF65-F5344CB8AC3E}">
        <p14:creationId xmlns:p14="http://schemas.microsoft.com/office/powerpoint/2010/main" val="210195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1"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298F-D941-D2C2-ECC7-D2C1293E6E97}"/>
              </a:ext>
            </a:extLst>
          </p:cNvPr>
          <p:cNvSpPr>
            <a:spLocks noGrp="1"/>
          </p:cNvSpPr>
          <p:nvPr>
            <p:ph type="title"/>
          </p:nvPr>
        </p:nvSpPr>
        <p:spPr/>
        <p:txBody>
          <a:bodyPr/>
          <a:lstStyle/>
          <a:p>
            <a:r>
              <a:rPr lang="en-US" dirty="0"/>
              <a:t>Difficulties</a:t>
            </a:r>
          </a:p>
        </p:txBody>
      </p:sp>
      <p:sp>
        <p:nvSpPr>
          <p:cNvPr id="3" name="Content Placeholder 2">
            <a:extLst>
              <a:ext uri="{FF2B5EF4-FFF2-40B4-BE49-F238E27FC236}">
                <a16:creationId xmlns:a16="http://schemas.microsoft.com/office/drawing/2014/main" id="{39F62198-187F-6164-5187-B8A05131B84B}"/>
              </a:ext>
            </a:extLst>
          </p:cNvPr>
          <p:cNvSpPr>
            <a:spLocks noGrp="1"/>
          </p:cNvSpPr>
          <p:nvPr>
            <p:ph idx="1"/>
          </p:nvPr>
        </p:nvSpPr>
        <p:spPr>
          <a:xfrm>
            <a:off x="838201" y="1825625"/>
            <a:ext cx="2621692" cy="4351338"/>
          </a:xfrm>
        </p:spPr>
        <p:txBody>
          <a:bodyPr/>
          <a:lstStyle/>
          <a:p>
            <a:r>
              <a:rPr lang="en-US" dirty="0"/>
              <a:t>Partially/ completely missing shower</a:t>
            </a:r>
          </a:p>
          <a:p>
            <a:r>
              <a:rPr lang="en-US" dirty="0"/>
              <a:t>Early showering</a:t>
            </a:r>
          </a:p>
          <a:p>
            <a:r>
              <a:rPr lang="en-US" dirty="0"/>
              <a:t>???</a:t>
            </a:r>
          </a:p>
        </p:txBody>
      </p:sp>
      <p:sp>
        <p:nvSpPr>
          <p:cNvPr id="56" name="Slide Number Placeholder 55">
            <a:extLst>
              <a:ext uri="{FF2B5EF4-FFF2-40B4-BE49-F238E27FC236}">
                <a16:creationId xmlns:a16="http://schemas.microsoft.com/office/drawing/2014/main" id="{5219DAF0-8102-2A61-68FA-A56E915E9CC8}"/>
              </a:ext>
            </a:extLst>
          </p:cNvPr>
          <p:cNvSpPr>
            <a:spLocks noGrp="1"/>
          </p:cNvSpPr>
          <p:nvPr>
            <p:ph type="sldNum" sz="quarter" idx="12"/>
          </p:nvPr>
        </p:nvSpPr>
        <p:spPr/>
        <p:txBody>
          <a:bodyPr/>
          <a:lstStyle/>
          <a:p>
            <a:fld id="{506D23F4-62AE-6A4F-B90A-D571CCA2A3A6}" type="slidenum">
              <a:rPr lang="en-US" smtClean="0"/>
              <a:t>6</a:t>
            </a:fld>
            <a:endParaRPr lang="en-US"/>
          </a:p>
        </p:txBody>
      </p:sp>
      <p:pic>
        <p:nvPicPr>
          <p:cNvPr id="5" name="Picture 4">
            <a:extLst>
              <a:ext uri="{FF2B5EF4-FFF2-40B4-BE49-F238E27FC236}">
                <a16:creationId xmlns:a16="http://schemas.microsoft.com/office/drawing/2014/main" id="{8C672FFF-C995-FB1F-D9A9-D23EE72E143D}"/>
              </a:ext>
            </a:extLst>
          </p:cNvPr>
          <p:cNvPicPr>
            <a:picLocks noChangeAspect="1"/>
          </p:cNvPicPr>
          <p:nvPr/>
        </p:nvPicPr>
        <p:blipFill>
          <a:blip r:embed="rId3"/>
          <a:stretch>
            <a:fillRect/>
          </a:stretch>
        </p:blipFill>
        <p:spPr>
          <a:xfrm>
            <a:off x="3459893" y="1690688"/>
            <a:ext cx="8732107" cy="4568340"/>
          </a:xfrm>
          <a:prstGeom prst="rect">
            <a:avLst/>
          </a:prstGeom>
        </p:spPr>
      </p:pic>
      <p:sp>
        <p:nvSpPr>
          <p:cNvPr id="6" name="Oval 5">
            <a:extLst>
              <a:ext uri="{FF2B5EF4-FFF2-40B4-BE49-F238E27FC236}">
                <a16:creationId xmlns:a16="http://schemas.microsoft.com/office/drawing/2014/main" id="{2859A24E-676E-631B-316E-1A40D79109A7}"/>
              </a:ext>
            </a:extLst>
          </p:cNvPr>
          <p:cNvSpPr/>
          <p:nvPr/>
        </p:nvSpPr>
        <p:spPr>
          <a:xfrm rot="1565473">
            <a:off x="4468449" y="1836544"/>
            <a:ext cx="226231" cy="831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Oval 6">
            <a:extLst>
              <a:ext uri="{FF2B5EF4-FFF2-40B4-BE49-F238E27FC236}">
                <a16:creationId xmlns:a16="http://schemas.microsoft.com/office/drawing/2014/main" id="{007B9067-E5E4-94B3-7904-8717D3486110}"/>
              </a:ext>
            </a:extLst>
          </p:cNvPr>
          <p:cNvSpPr/>
          <p:nvPr/>
        </p:nvSpPr>
        <p:spPr>
          <a:xfrm rot="1667414">
            <a:off x="4331402" y="5120727"/>
            <a:ext cx="215337" cy="957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3" name="Picture 12">
            <a:extLst>
              <a:ext uri="{FF2B5EF4-FFF2-40B4-BE49-F238E27FC236}">
                <a16:creationId xmlns:a16="http://schemas.microsoft.com/office/drawing/2014/main" id="{CEC1CD7E-BB65-A21C-ABCC-EA598F90AF10}"/>
              </a:ext>
            </a:extLst>
          </p:cNvPr>
          <p:cNvPicPr>
            <a:picLocks noChangeAspect="1"/>
          </p:cNvPicPr>
          <p:nvPr/>
        </p:nvPicPr>
        <p:blipFill>
          <a:blip r:embed="rId4"/>
          <a:stretch>
            <a:fillRect/>
          </a:stretch>
        </p:blipFill>
        <p:spPr>
          <a:xfrm>
            <a:off x="3457737" y="1690687"/>
            <a:ext cx="8733248" cy="4569417"/>
          </a:xfrm>
          <a:prstGeom prst="rect">
            <a:avLst/>
          </a:prstGeom>
        </p:spPr>
      </p:pic>
      <p:sp>
        <p:nvSpPr>
          <p:cNvPr id="14" name="Oval 13">
            <a:extLst>
              <a:ext uri="{FF2B5EF4-FFF2-40B4-BE49-F238E27FC236}">
                <a16:creationId xmlns:a16="http://schemas.microsoft.com/office/drawing/2014/main" id="{EF48767C-6453-B4B6-92BE-ECAD2491058D}"/>
              </a:ext>
            </a:extLst>
          </p:cNvPr>
          <p:cNvSpPr/>
          <p:nvPr/>
        </p:nvSpPr>
        <p:spPr>
          <a:xfrm rot="8554349" flipH="1">
            <a:off x="5563791" y="1865493"/>
            <a:ext cx="188289" cy="18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Oval 14">
            <a:extLst>
              <a:ext uri="{FF2B5EF4-FFF2-40B4-BE49-F238E27FC236}">
                <a16:creationId xmlns:a16="http://schemas.microsoft.com/office/drawing/2014/main" id="{3AB8B463-777A-978F-8435-3DE6972A31AB}"/>
              </a:ext>
            </a:extLst>
          </p:cNvPr>
          <p:cNvSpPr/>
          <p:nvPr/>
        </p:nvSpPr>
        <p:spPr>
          <a:xfrm rot="20598324" flipH="1" flipV="1">
            <a:off x="4559891" y="5446439"/>
            <a:ext cx="332764" cy="6349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Oval 15">
            <a:extLst>
              <a:ext uri="{FF2B5EF4-FFF2-40B4-BE49-F238E27FC236}">
                <a16:creationId xmlns:a16="http://schemas.microsoft.com/office/drawing/2014/main" id="{717F2C25-AF71-0D4C-4776-CCDF518621D4}"/>
              </a:ext>
            </a:extLst>
          </p:cNvPr>
          <p:cNvSpPr/>
          <p:nvPr/>
        </p:nvSpPr>
        <p:spPr>
          <a:xfrm rot="17780239" flipH="1">
            <a:off x="9335140" y="4860038"/>
            <a:ext cx="403301" cy="500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Oval 16">
            <a:extLst>
              <a:ext uri="{FF2B5EF4-FFF2-40B4-BE49-F238E27FC236}">
                <a16:creationId xmlns:a16="http://schemas.microsoft.com/office/drawing/2014/main" id="{8854824F-769E-30D7-B45C-19D5AF5847BB}"/>
              </a:ext>
            </a:extLst>
          </p:cNvPr>
          <p:cNvSpPr/>
          <p:nvPr/>
        </p:nvSpPr>
        <p:spPr>
          <a:xfrm flipH="1">
            <a:off x="8919954" y="1913740"/>
            <a:ext cx="118606" cy="10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8" name="Oval 17">
            <a:extLst>
              <a:ext uri="{FF2B5EF4-FFF2-40B4-BE49-F238E27FC236}">
                <a16:creationId xmlns:a16="http://schemas.microsoft.com/office/drawing/2014/main" id="{A40454F8-F324-58ED-AF33-FF27F022B976}"/>
              </a:ext>
            </a:extLst>
          </p:cNvPr>
          <p:cNvSpPr/>
          <p:nvPr/>
        </p:nvSpPr>
        <p:spPr>
          <a:xfrm flipH="1">
            <a:off x="6618817" y="1848632"/>
            <a:ext cx="264921" cy="292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 name="Oval 18">
            <a:extLst>
              <a:ext uri="{FF2B5EF4-FFF2-40B4-BE49-F238E27FC236}">
                <a16:creationId xmlns:a16="http://schemas.microsoft.com/office/drawing/2014/main" id="{310C37F7-F4B3-A849-4522-F9801943764F}"/>
              </a:ext>
            </a:extLst>
          </p:cNvPr>
          <p:cNvSpPr/>
          <p:nvPr/>
        </p:nvSpPr>
        <p:spPr>
          <a:xfrm rot="20485795" flipH="1">
            <a:off x="6725979" y="5340697"/>
            <a:ext cx="926045" cy="772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a:extLst>
              <a:ext uri="{FF2B5EF4-FFF2-40B4-BE49-F238E27FC236}">
                <a16:creationId xmlns:a16="http://schemas.microsoft.com/office/drawing/2014/main" id="{0207FF7E-EF23-35EF-A4A8-C3F151684C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7737" y="1708226"/>
            <a:ext cx="8733248" cy="4570027"/>
          </a:xfrm>
          <a:prstGeom prst="rect">
            <a:avLst/>
          </a:prstGeom>
        </p:spPr>
      </p:pic>
      <p:sp>
        <p:nvSpPr>
          <p:cNvPr id="21" name="Rectangle 20">
            <a:extLst>
              <a:ext uri="{FF2B5EF4-FFF2-40B4-BE49-F238E27FC236}">
                <a16:creationId xmlns:a16="http://schemas.microsoft.com/office/drawing/2014/main" id="{E025D40E-4435-2CED-8940-80F2DF6A9B5F}"/>
              </a:ext>
            </a:extLst>
          </p:cNvPr>
          <p:cNvSpPr/>
          <p:nvPr/>
        </p:nvSpPr>
        <p:spPr>
          <a:xfrm>
            <a:off x="10731499" y="3974858"/>
            <a:ext cx="1244600" cy="6604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92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16" grpId="0" animBg="1"/>
      <p:bldP spid="17" grpId="0" animBg="1"/>
      <p:bldP spid="18"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8451-6940-5C34-006E-95AB9C97E14B}"/>
              </a:ext>
            </a:extLst>
          </p:cNvPr>
          <p:cNvSpPr>
            <a:spLocks noGrp="1"/>
          </p:cNvSpPr>
          <p:nvPr>
            <p:ph type="title"/>
          </p:nvPr>
        </p:nvSpPr>
        <p:spPr/>
        <p:txBody>
          <a:bodyPr/>
          <a:lstStyle/>
          <a:p>
            <a:r>
              <a:rPr lang="en-US" dirty="0"/>
              <a:t>Accuracy depends on…</a:t>
            </a:r>
          </a:p>
        </p:txBody>
      </p:sp>
      <p:sp>
        <p:nvSpPr>
          <p:cNvPr id="3" name="Content Placeholder 2">
            <a:extLst>
              <a:ext uri="{FF2B5EF4-FFF2-40B4-BE49-F238E27FC236}">
                <a16:creationId xmlns:a16="http://schemas.microsoft.com/office/drawing/2014/main" id="{73622A32-8C95-148A-BCC9-2B860205A9E0}"/>
              </a:ext>
            </a:extLst>
          </p:cNvPr>
          <p:cNvSpPr>
            <a:spLocks noGrp="1"/>
          </p:cNvSpPr>
          <p:nvPr>
            <p:ph idx="1"/>
          </p:nvPr>
        </p:nvSpPr>
        <p:spPr/>
        <p:txBody>
          <a:bodyPr/>
          <a:lstStyle/>
          <a:p>
            <a:r>
              <a:rPr lang="en-US" dirty="0"/>
              <a:t>Fitting radius</a:t>
            </a:r>
          </a:p>
          <a:p>
            <a:r>
              <a:rPr lang="en-US" dirty="0"/>
              <a:t>Which 3D space points: Pandora</a:t>
            </a:r>
            <a:r>
              <a:rPr lang="en-US" baseline="30000" dirty="0"/>
              <a:t>[5]</a:t>
            </a:r>
            <a:r>
              <a:rPr lang="en-US" dirty="0"/>
              <a:t>, </a:t>
            </a:r>
            <a:r>
              <a:rPr lang="en-US" dirty="0" err="1"/>
              <a:t>Wirecell</a:t>
            </a:r>
            <a:r>
              <a:rPr lang="en-US" baseline="30000" dirty="0"/>
              <a:t>[6]</a:t>
            </a:r>
            <a:r>
              <a:rPr lang="en-US" dirty="0"/>
              <a:t>?</a:t>
            </a:r>
          </a:p>
          <a:p>
            <a:r>
              <a:rPr lang="en-US" dirty="0"/>
              <a:t>Which vertex: Pandora, </a:t>
            </a:r>
            <a:r>
              <a:rPr lang="en-US" dirty="0" err="1"/>
              <a:t>Wirecell</a:t>
            </a:r>
            <a:r>
              <a:rPr lang="en-US" dirty="0"/>
              <a:t>?</a:t>
            </a:r>
          </a:p>
        </p:txBody>
      </p:sp>
      <p:sp>
        <p:nvSpPr>
          <p:cNvPr id="4" name="Slide Number Placeholder 3">
            <a:extLst>
              <a:ext uri="{FF2B5EF4-FFF2-40B4-BE49-F238E27FC236}">
                <a16:creationId xmlns:a16="http://schemas.microsoft.com/office/drawing/2014/main" id="{CA8AD001-A378-66AE-7499-2F5676E156E1}"/>
              </a:ext>
            </a:extLst>
          </p:cNvPr>
          <p:cNvSpPr>
            <a:spLocks noGrp="1"/>
          </p:cNvSpPr>
          <p:nvPr>
            <p:ph type="sldNum" sz="quarter" idx="12"/>
          </p:nvPr>
        </p:nvSpPr>
        <p:spPr/>
        <p:txBody>
          <a:bodyPr/>
          <a:lstStyle/>
          <a:p>
            <a:fld id="{506D23F4-62AE-6A4F-B90A-D571CCA2A3A6}" type="slidenum">
              <a:rPr lang="en-US" smtClean="0"/>
              <a:t>7</a:t>
            </a:fld>
            <a:endParaRPr lang="en-US"/>
          </a:p>
        </p:txBody>
      </p:sp>
      <p:pic>
        <p:nvPicPr>
          <p:cNvPr id="6" name="Picture 5">
            <a:extLst>
              <a:ext uri="{FF2B5EF4-FFF2-40B4-BE49-F238E27FC236}">
                <a16:creationId xmlns:a16="http://schemas.microsoft.com/office/drawing/2014/main" id="{88D6D11C-2550-52C5-7D57-D1CBAC139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052" y="1690688"/>
            <a:ext cx="6889748" cy="5167312"/>
          </a:xfrm>
          <a:prstGeom prst="rect">
            <a:avLst/>
          </a:prstGeom>
        </p:spPr>
      </p:pic>
    </p:spTree>
    <p:extLst>
      <p:ext uri="{BB962C8B-B14F-4D97-AF65-F5344CB8AC3E}">
        <p14:creationId xmlns:p14="http://schemas.microsoft.com/office/powerpoint/2010/main" val="175261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7123-44B5-4F1A-35F3-482DD6472B42}"/>
              </a:ext>
            </a:extLst>
          </p:cNvPr>
          <p:cNvSpPr>
            <a:spLocks noGrp="1"/>
          </p:cNvSpPr>
          <p:nvPr>
            <p:ph type="title"/>
          </p:nvPr>
        </p:nvSpPr>
        <p:spPr/>
        <p:txBody>
          <a:bodyPr/>
          <a:lstStyle/>
          <a:p>
            <a:r>
              <a:rPr lang="en-US" dirty="0"/>
              <a:t>Combined Space Points</a:t>
            </a:r>
          </a:p>
        </p:txBody>
      </p:sp>
      <p:sp>
        <p:nvSpPr>
          <p:cNvPr id="3" name="Content Placeholder 2">
            <a:extLst>
              <a:ext uri="{FF2B5EF4-FFF2-40B4-BE49-F238E27FC236}">
                <a16:creationId xmlns:a16="http://schemas.microsoft.com/office/drawing/2014/main" id="{BFEAEDAC-92CD-8118-EC14-75537F28B334}"/>
              </a:ext>
            </a:extLst>
          </p:cNvPr>
          <p:cNvSpPr>
            <a:spLocks noGrp="1"/>
          </p:cNvSpPr>
          <p:nvPr>
            <p:ph idx="1"/>
          </p:nvPr>
        </p:nvSpPr>
        <p:spPr/>
        <p:txBody>
          <a:bodyPr/>
          <a:lstStyle/>
          <a:p>
            <a:r>
              <a:rPr lang="en-US" dirty="0"/>
              <a:t>Best results were obtained by combining both sets of space points. Poorly reconstructed regions from one set could be augmented by points from the other set.</a:t>
            </a:r>
          </a:p>
          <a:p>
            <a:r>
              <a:rPr lang="en-US" dirty="0"/>
              <a:t>Must reduce the weight of Pandora space points due to their greater quantity.</a:t>
            </a:r>
          </a:p>
        </p:txBody>
      </p:sp>
      <p:sp>
        <p:nvSpPr>
          <p:cNvPr id="4" name="Slide Number Placeholder 3">
            <a:extLst>
              <a:ext uri="{FF2B5EF4-FFF2-40B4-BE49-F238E27FC236}">
                <a16:creationId xmlns:a16="http://schemas.microsoft.com/office/drawing/2014/main" id="{AEDE27B5-8C4C-BC26-8E1F-9E89D6103CD3}"/>
              </a:ext>
            </a:extLst>
          </p:cNvPr>
          <p:cNvSpPr>
            <a:spLocks noGrp="1"/>
          </p:cNvSpPr>
          <p:nvPr>
            <p:ph type="sldNum" sz="quarter" idx="12"/>
          </p:nvPr>
        </p:nvSpPr>
        <p:spPr/>
        <p:txBody>
          <a:bodyPr/>
          <a:lstStyle/>
          <a:p>
            <a:fld id="{506D23F4-62AE-6A4F-B90A-D571CCA2A3A6}" type="slidenum">
              <a:rPr lang="en-US" smtClean="0"/>
              <a:t>8</a:t>
            </a:fld>
            <a:endParaRPr lang="en-US"/>
          </a:p>
        </p:txBody>
      </p:sp>
      <p:pic>
        <p:nvPicPr>
          <p:cNvPr id="5" name="Picture 4" descr="Chart&#10;&#10;Description automatically generated">
            <a:extLst>
              <a:ext uri="{FF2B5EF4-FFF2-40B4-BE49-F238E27FC236}">
                <a16:creationId xmlns:a16="http://schemas.microsoft.com/office/drawing/2014/main" id="{0E88A78C-17EA-A5CF-AD2A-B42E98534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300" y="3997862"/>
            <a:ext cx="4114800" cy="2860138"/>
          </a:xfrm>
          <a:prstGeom prst="rect">
            <a:avLst/>
          </a:prstGeom>
        </p:spPr>
      </p:pic>
      <p:pic>
        <p:nvPicPr>
          <p:cNvPr id="6" name="Picture 5" descr="Chart&#10;&#10;Description automatically generated">
            <a:extLst>
              <a:ext uri="{FF2B5EF4-FFF2-40B4-BE49-F238E27FC236}">
                <a16:creationId xmlns:a16="http://schemas.microsoft.com/office/drawing/2014/main" id="{002B2A96-4157-5603-E2D3-2573F4189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6707" y="3997861"/>
            <a:ext cx="4180993" cy="2860139"/>
          </a:xfrm>
          <a:prstGeom prst="rect">
            <a:avLst/>
          </a:prstGeom>
        </p:spPr>
      </p:pic>
    </p:spTree>
    <p:extLst>
      <p:ext uri="{BB962C8B-B14F-4D97-AF65-F5344CB8AC3E}">
        <p14:creationId xmlns:p14="http://schemas.microsoft.com/office/powerpoint/2010/main" val="40775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6ADC-1286-D365-B7CB-2413132CB51C}"/>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8731F3BE-C91D-DE96-5597-95A6B2C83584}"/>
              </a:ext>
            </a:extLst>
          </p:cNvPr>
          <p:cNvSpPr>
            <a:spLocks noGrp="1"/>
          </p:cNvSpPr>
          <p:nvPr>
            <p:ph idx="1"/>
          </p:nvPr>
        </p:nvSpPr>
        <p:spPr>
          <a:xfrm>
            <a:off x="838200" y="1825625"/>
            <a:ext cx="4135486" cy="4351338"/>
          </a:xfrm>
        </p:spPr>
        <p:txBody>
          <a:bodyPr/>
          <a:lstStyle/>
          <a:p>
            <a:r>
              <a:rPr lang="en-US" dirty="0"/>
              <a:t>Optimal radius ~10 cm.</a:t>
            </a:r>
          </a:p>
          <a:p>
            <a:r>
              <a:rPr lang="en-US" dirty="0"/>
              <a:t>Symmetric errors above ~20°.</a:t>
            </a:r>
          </a:p>
          <a:p>
            <a:r>
              <a:rPr lang="en-US" dirty="0"/>
              <a:t>Plateaus at low angles.</a:t>
            </a:r>
          </a:p>
          <a:p>
            <a:r>
              <a:rPr lang="en-US" dirty="0" err="1"/>
              <a:t>σ</a:t>
            </a:r>
            <a:r>
              <a:rPr lang="en-US" baseline="-25000" dirty="0" err="1"/>
              <a:t>err</a:t>
            </a:r>
            <a:r>
              <a:rPr lang="en-US" dirty="0"/>
              <a:t> = 8.34°</a:t>
            </a:r>
          </a:p>
          <a:p>
            <a:endParaRPr lang="en-US" dirty="0"/>
          </a:p>
        </p:txBody>
      </p:sp>
      <p:sp>
        <p:nvSpPr>
          <p:cNvPr id="4" name="Slide Number Placeholder 3">
            <a:extLst>
              <a:ext uri="{FF2B5EF4-FFF2-40B4-BE49-F238E27FC236}">
                <a16:creationId xmlns:a16="http://schemas.microsoft.com/office/drawing/2014/main" id="{79389890-3B8A-414B-A05E-E52A43D92FA6}"/>
              </a:ext>
            </a:extLst>
          </p:cNvPr>
          <p:cNvSpPr>
            <a:spLocks noGrp="1"/>
          </p:cNvSpPr>
          <p:nvPr>
            <p:ph type="sldNum" sz="quarter" idx="12"/>
          </p:nvPr>
        </p:nvSpPr>
        <p:spPr/>
        <p:txBody>
          <a:bodyPr/>
          <a:lstStyle/>
          <a:p>
            <a:fld id="{506D23F4-62AE-6A4F-B90A-D571CCA2A3A6}" type="slidenum">
              <a:rPr lang="en-US" smtClean="0"/>
              <a:t>9</a:t>
            </a:fld>
            <a:endParaRPr lang="en-US"/>
          </a:p>
        </p:txBody>
      </p:sp>
      <p:pic>
        <p:nvPicPr>
          <p:cNvPr id="6" name="Picture 5" descr="Chart&#10;&#10;Description automatically generated">
            <a:extLst>
              <a:ext uri="{FF2B5EF4-FFF2-40B4-BE49-F238E27FC236}">
                <a16:creationId xmlns:a16="http://schemas.microsoft.com/office/drawing/2014/main" id="{ECCB71E9-5222-53AF-A360-EEB0E3CC0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3686" y="1690688"/>
            <a:ext cx="6794892" cy="5167312"/>
          </a:xfrm>
          <a:prstGeom prst="rect">
            <a:avLst/>
          </a:prstGeom>
        </p:spPr>
      </p:pic>
      <p:pic>
        <p:nvPicPr>
          <p:cNvPr id="7" name="Picture 6" descr="Chart, scatter chart&#10;&#10;Description automatically generated">
            <a:extLst>
              <a:ext uri="{FF2B5EF4-FFF2-40B4-BE49-F238E27FC236}">
                <a16:creationId xmlns:a16="http://schemas.microsoft.com/office/drawing/2014/main" id="{EBFCC043-7638-46BF-A051-963B0FBC5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392" y="0"/>
            <a:ext cx="4121480" cy="6858000"/>
          </a:xfrm>
          <a:prstGeom prst="rect">
            <a:avLst/>
          </a:prstGeom>
        </p:spPr>
      </p:pic>
    </p:spTree>
    <p:extLst>
      <p:ext uri="{BB962C8B-B14F-4D97-AF65-F5344CB8AC3E}">
        <p14:creationId xmlns:p14="http://schemas.microsoft.com/office/powerpoint/2010/main" val="355040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43743</TotalTime>
  <Words>4220</Words>
  <Application>Microsoft Macintosh PowerPoint</Application>
  <PresentationFormat>Widescreen</PresentationFormat>
  <Paragraphs>250</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Courier New</vt:lpstr>
      <vt:lpstr>Times New Roman</vt:lpstr>
      <vt:lpstr>Office Theme</vt:lpstr>
      <vt:lpstr>Exploring the Dark Sector in MicroBooNE Through e+e- Final States</vt:lpstr>
      <vt:lpstr>MicroBooNE</vt:lpstr>
      <vt:lpstr>Motivation</vt:lpstr>
      <vt:lpstr>Outline</vt:lpstr>
      <vt:lpstr>Line-fitting Method</vt:lpstr>
      <vt:lpstr>Difficulties</vt:lpstr>
      <vt:lpstr>Accuracy depends on…</vt:lpstr>
      <vt:lpstr>Combined Space Points</vt:lpstr>
      <vt:lpstr>Results</vt:lpstr>
      <vt:lpstr>Line-fitting Method Conclusions</vt:lpstr>
      <vt:lpstr>PointNet++</vt:lpstr>
      <vt:lpstr>Graph Neural Network</vt:lpstr>
      <vt:lpstr>PointNet++</vt:lpstr>
      <vt:lpstr>Results</vt:lpstr>
      <vt:lpstr>Future Work</vt:lpstr>
      <vt:lpstr>Acknowledgments</vt:lpstr>
      <vt:lpstr>References</vt:lpstr>
      <vt:lpstr>Backup Slides</vt:lpstr>
      <vt:lpstr>Event Sampling Range</vt:lpstr>
      <vt:lpstr>Pandora Space Points</vt:lpstr>
      <vt:lpstr>Wirecell Space Points</vt:lpstr>
      <vt:lpstr>Reconstructed Angle vs. True Angle Distribution (10 cm)</vt:lpstr>
      <vt:lpstr>Pandora Vertex</vt:lpstr>
      <vt:lpstr>PointNet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Opening Angle Calculations</dc:title>
  <dc:creator>Tong, Leon Niu</dc:creator>
  <cp:lastModifiedBy>Tong, Leon Niu</cp:lastModifiedBy>
  <cp:revision>20</cp:revision>
  <dcterms:created xsi:type="dcterms:W3CDTF">2023-03-14T23:52:12Z</dcterms:created>
  <dcterms:modified xsi:type="dcterms:W3CDTF">2023-06-26T13:29:44Z</dcterms:modified>
</cp:coreProperties>
</file>