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256" r:id="rId2"/>
    <p:sldId id="805" r:id="rId3"/>
    <p:sldId id="702" r:id="rId4"/>
    <p:sldId id="775" r:id="rId5"/>
    <p:sldId id="715" r:id="rId6"/>
    <p:sldId id="772" r:id="rId7"/>
    <p:sldId id="777" r:id="rId8"/>
    <p:sldId id="761" r:id="rId9"/>
    <p:sldId id="713" r:id="rId10"/>
    <p:sldId id="717" r:id="rId11"/>
    <p:sldId id="806" r:id="rId12"/>
    <p:sldId id="685" r:id="rId13"/>
    <p:sldId id="683" r:id="rId14"/>
    <p:sldId id="660" r:id="rId15"/>
    <p:sldId id="716" r:id="rId16"/>
    <p:sldId id="718" r:id="rId17"/>
    <p:sldId id="763" r:id="rId18"/>
    <p:sldId id="651" r:id="rId19"/>
    <p:sldId id="807" r:id="rId20"/>
    <p:sldId id="808" r:id="rId21"/>
    <p:sldId id="765" r:id="rId22"/>
    <p:sldId id="776" r:id="rId23"/>
    <p:sldId id="771" r:id="rId24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9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A8"/>
    <a:srgbClr val="000000"/>
    <a:srgbClr val="3366FF"/>
    <a:srgbClr val="3333FF"/>
    <a:srgbClr val="FF6600"/>
    <a:srgbClr val="33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Ref idx="min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EF5"/>
          </a:solidFill>
        </a:fill>
      </a:tcStyle>
    </a:wholeTbl>
    <a:band2H>
      <a:tcTxStyle/>
      <a:tcStyle>
        <a:tcBdr/>
        <a:fill>
          <a:solidFill>
            <a:srgbClr val="ECF7F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508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82D2E6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>
        <a:fontRef idx="minor">
          <a:srgbClr val="0061A8"/>
        </a:fontRef>
        <a:srgbClr val="0061A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61A8"/>
        </a:fontRef>
        <a:srgbClr val="0061A8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61A8"/>
        </a:fontRef>
        <a:srgbClr val="0061A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61A8"/>
        </a:fontRef>
        <a:srgbClr val="0061A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01" autoAdjust="0"/>
    <p:restoredTop sz="97155"/>
  </p:normalViewPr>
  <p:slideViewPr>
    <p:cSldViewPr snapToGrid="0">
      <p:cViewPr varScale="1">
        <p:scale>
          <a:sx n="74" d="100"/>
          <a:sy n="74" d="100"/>
        </p:scale>
        <p:origin x="1160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4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8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8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54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5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2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89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9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6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6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88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9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7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65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77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7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7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88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7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78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260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8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8T10:42:32.924" idx="190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5CCF6-FABB-8440-8F9C-102CC0E16F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01A8F-153B-984A-BB00-E786E1189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7E58-2617-134E-8DE2-30A2D80616A3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3BE40-7081-C040-BB9C-EA7333F3D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3F5C0-94F0-F04D-A1F2-75689A6B56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1481-2205-F64B-806C-9B360966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0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5404-E19D-D643-AEE5-DD2C650D4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F432E-CD80-6744-8356-F15DC6DC0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43128-2378-3920-EF43-6324C34C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9F4025-DFC8-AA02-6AE3-509D9684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BAAE-A9DA-474A-A50C-6F7A13C1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6D4F6-3F46-0549-B14C-67ED0A4D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8B2C-5925-9E4D-B95E-ECA6CDD1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3B98E2-E416-0BAC-C9D7-C3BEFBE76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</a:t>
            </a:r>
            <a:r>
              <a:rPr lang="en-US" altLang="ko-KR">
                <a:solidFill>
                  <a:srgbClr val="0261A8"/>
                </a:solidFill>
              </a:rPr>
              <a:t>(</a:t>
            </a:r>
            <a:r>
              <a:rPr lang="en-US">
                <a:solidFill>
                  <a:srgbClr val="0261A8"/>
                </a:solidFill>
              </a:rPr>
              <a:t>04. 15. 2023</a:t>
            </a:r>
            <a:r>
              <a:rPr lang="en-US" altLang="ko-KR">
                <a:solidFill>
                  <a:srgbClr val="0261A8"/>
                </a:solidFill>
              </a:rPr>
              <a:t>)</a:t>
            </a:r>
            <a:endParaRPr lang="en-US">
              <a:solidFill>
                <a:srgbClr val="0261A8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5269E-1D18-A046-BC55-2CE780AB4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88D63-76B9-D743-9840-1E23D519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8D2BF-9050-4042-857B-3337AF9C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Quad and RF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AC8A-A824-3743-965E-1F01BB90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5" b="13482"/>
          <a:stretch/>
        </p:blipFill>
        <p:spPr>
          <a:xfrm>
            <a:off x="-30268" y="1637307"/>
            <a:ext cx="24414267" cy="12129493"/>
          </a:xfrm>
          <a:prstGeom prst="rect">
            <a:avLst/>
          </a:prstGeom>
        </p:spPr>
      </p:pic>
      <p:sp>
        <p:nvSpPr>
          <p:cNvPr id="11" name="Presenter’s Name [44pt Reg]…"/>
          <p:cNvSpPr txBox="1">
            <a:spLocks noGrp="1"/>
          </p:cNvSpPr>
          <p:nvPr>
            <p:ph type="body" sz="quarter" idx="13"/>
          </p:nvPr>
        </p:nvSpPr>
        <p:spPr>
          <a:xfrm>
            <a:off x="914400" y="10826430"/>
            <a:ext cx="22555200" cy="226972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lIns="0" tIns="0" rIns="0" bIns="0" anchor="t">
            <a:noAutofit/>
          </a:bodyPr>
          <a:lstStyle/>
          <a:p>
            <a:pPr marL="0" indent="0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Presenter’s Name [44pt </a:t>
            </a:r>
            <a:r>
              <a:rPr dirty="0" err="1"/>
              <a:t>Reg</a:t>
            </a:r>
            <a:r>
              <a:rPr dirty="0"/>
              <a:t>]</a:t>
            </a:r>
          </a:p>
          <a:p>
            <a:pPr marL="0" indent="0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Meeting Title</a:t>
            </a:r>
          </a:p>
          <a:p>
            <a:pPr marL="0" indent="0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Day Month Year</a:t>
            </a:r>
          </a:p>
        </p:txBody>
      </p:sp>
      <p:sp>
        <p:nvSpPr>
          <p:cNvPr id="12" name="Presentation title [64pt bold – Use the font Helvetica or Arial in this template]"/>
          <p:cNvSpPr txBox="1">
            <a:spLocks noGrp="1"/>
          </p:cNvSpPr>
          <p:nvPr>
            <p:ph type="body" sz="quarter" idx="14"/>
          </p:nvPr>
        </p:nvSpPr>
        <p:spPr>
          <a:xfrm>
            <a:off x="914400" y="8501551"/>
            <a:ext cx="22555200" cy="228600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lIns="0" tIns="0" rIns="0" bIns="0">
            <a:noAutofit/>
          </a:bodyPr>
          <a:lstStyle>
            <a:lvl1pPr marL="0" indent="0" defTabSz="642937">
              <a:spcBef>
                <a:spcPts val="0"/>
              </a:spcBef>
              <a:buSzTx/>
              <a:buNone/>
              <a:defRPr sz="6400" b="1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Presentation title [64pt bold – Use the font Helvetica or Arial in this template]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712700"/>
            <a:ext cx="4267200" cy="241300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642937">
              <a:lnSpc>
                <a:spcPct val="120000"/>
              </a:lnSpc>
              <a:defRPr sz="1600">
                <a:solidFill>
                  <a:srgbClr val="003087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1343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303" y="12411922"/>
            <a:ext cx="3119762" cy="666849"/>
          </a:xfrm>
          <a:prstGeom prst="rect">
            <a:avLst/>
          </a:prstGeom>
        </p:spPr>
      </p:pic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539786" y="336549"/>
            <a:ext cx="23188220" cy="11521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642937">
              <a:defRPr sz="6400" b="1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xfrm>
            <a:off x="539786" y="1912625"/>
            <a:ext cx="23188220" cy="101669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57200" indent="-457200" defTabSz="642937"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defRPr sz="5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defTabSz="642937">
              <a:spcBef>
                <a:spcPts val="800"/>
              </a:spcBef>
              <a:buSzPct val="100000"/>
              <a:buFont typeface="Arial"/>
              <a:buChar char="-"/>
              <a:defRPr sz="44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defTabSz="642937"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defRPr sz="40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defTabSz="642937">
              <a:spcBef>
                <a:spcPts val="800"/>
              </a:spcBef>
              <a:buSzPct val="100000"/>
              <a:buFont typeface="Arial"/>
              <a:buChar char="-"/>
              <a:defRPr sz="36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defTabSz="642937"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defRPr sz="3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r="28138" b="28387"/>
          <a:stretch/>
        </p:blipFill>
        <p:spPr>
          <a:xfrm>
            <a:off x="20234787" y="72293"/>
            <a:ext cx="1456030" cy="1753263"/>
          </a:xfrm>
          <a:prstGeom prst="rect">
            <a:avLst/>
          </a:prstGeom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39786" y="13030200"/>
            <a:ext cx="895351" cy="368300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642937">
              <a:lnSpc>
                <a:spcPct val="120000"/>
              </a:lnSpc>
              <a:defRPr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8074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2BE3-9C2D-7A4C-BF48-438AD09B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E29-BE03-934F-A2F3-46566620C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A02-73A5-8541-B041-4BCAC8E0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8CE837-55C8-8E06-62DC-A14F3DE6D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</a:t>
            </a:r>
            <a:r>
              <a:rPr lang="en-US" altLang="ko-KR">
                <a:solidFill>
                  <a:srgbClr val="0261A8"/>
                </a:solidFill>
              </a:rPr>
              <a:t>(</a:t>
            </a:r>
            <a:r>
              <a:rPr lang="en-US">
                <a:solidFill>
                  <a:srgbClr val="0261A8"/>
                </a:solidFill>
              </a:rPr>
              <a:t>04. 15. 2023</a:t>
            </a:r>
            <a:r>
              <a:rPr lang="en-US" altLang="ko-KR">
                <a:solidFill>
                  <a:srgbClr val="0261A8"/>
                </a:solidFill>
              </a:rPr>
              <a:t>)</a:t>
            </a:r>
            <a:endParaRPr lang="en-US">
              <a:solidFill>
                <a:srgbClr val="0261A8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359A-C481-4B4E-B3E4-3D405AC9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F13F-47E5-144F-9410-FFB0BA3A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9787-A7D9-1742-88E6-7E2AB7E6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F07F06-659C-42B1-05A9-DBA55886B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6896-9959-5149-8241-58B5A623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1EA2-3528-B044-A27B-D7EF3F689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06E98-08BF-A248-B09D-492C50B5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A26A9-0B1C-6947-8B41-6BBCD1F3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7D2E46-E5E9-1C17-1A71-7EAD1D1B7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3014-E04F-B449-A7E1-0AB7268C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3FD6F-9CC5-EE4C-88F8-FB22158BF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5E291-29B9-CE4E-8F12-5C7EE2F72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E3B1-2A5C-C84A-A952-2A483DA93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FA78B-F222-4D42-888D-AF44820D1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9F07D-87C3-AF47-B440-82AF2D91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754EEDE-6108-B151-8C5D-B46A881DA2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FAC7-E097-F340-98A4-58A256BE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FE618-EC17-1745-985E-4A20BFD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398F35-4FA4-6BB8-84B5-3E94F1FED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87B53-367C-844A-8C73-977CB18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3457-67ED-A6D8-B464-176F85FE2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AFA7-E4F6-9F44-996A-38CFFAF4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D2B1-B5D5-5048-80FC-6EAB4722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EC41B-1F84-2E43-BF29-376562C6D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591DF-D0C1-0B4B-A2DB-20315D7B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82E33B-9C87-A0C5-4A85-944E1C168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8F33-AC1F-8F47-A63F-C39A425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0C8BF-EEC3-7D4D-AA0D-B44262A5E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BF921-7BF2-7940-B419-13C4257B7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FC44-8780-444A-B4CA-933F8C60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CF0C0E-E7CE-5D5D-8CEE-A40A15B93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BD092-0B16-A64C-B9B3-C513EC8A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92C13-B056-324F-9462-31F20F971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D4F6-7A1A-EC4A-82AD-3A4FB056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6564" y="1271374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261A8"/>
                </a:solidFill>
              </a:rPr>
              <a:t>Byungchul Yu (byu1@go.olemiss.edu) | University of Mississippi | APS April meeting 04. 15. 2023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9AC8B-17E1-F24F-AC76-83FE4DED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10492" y="12712701"/>
            <a:ext cx="59710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6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80.png"/><Relationship Id="rId4" Type="http://schemas.openxmlformats.org/officeDocument/2006/relationships/image" Target="../media/image9.png"/><Relationship Id="rId9" Type="http://schemas.openxmlformats.org/officeDocument/2006/relationships/image" Target="../media/image240.png"/><Relationship Id="rId14" Type="http://schemas.openxmlformats.org/officeDocument/2006/relationships/comments" Target="../comments/commen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380.png"/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12" Type="http://schemas.openxmlformats.org/officeDocument/2006/relationships/image" Target="../media/image3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0.png"/><Relationship Id="rId10" Type="http://schemas.openxmlformats.org/officeDocument/2006/relationships/image" Target="../media/image130.png"/><Relationship Id="rId4" Type="http://schemas.openxmlformats.org/officeDocument/2006/relationships/image" Target="../media/image90.png"/><Relationship Id="rId9" Type="http://schemas.openxmlformats.org/officeDocument/2006/relationships/image" Target="../media/image26.png"/><Relationship Id="rId1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omments" Target="../comments/comment13.xml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comments" Target="../comments/commen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7.xml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8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hyperlink" Target="https://indico.fnal.gov/event/59656/contributions/26938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9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20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10" Type="http://schemas.openxmlformats.org/officeDocument/2006/relationships/comments" Target="../comments/comment21.xml"/><Relationship Id="rId4" Type="http://schemas.openxmlformats.org/officeDocument/2006/relationships/image" Target="../media/image530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5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comments" Target="../comments/comment8.xml"/><Relationship Id="rId3" Type="http://schemas.openxmlformats.org/officeDocument/2006/relationships/image" Target="../media/image8.png"/><Relationship Id="rId7" Type="http://schemas.openxmlformats.org/officeDocument/2006/relationships/image" Target="../media/image2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0.png"/><Relationship Id="rId4" Type="http://schemas.openxmlformats.org/officeDocument/2006/relationships/image" Target="../media/image9.png"/><Relationship Id="rId9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avid Flay, University of Massachusetts, Amherst…"/>
          <p:cNvSpPr txBox="1">
            <a:spLocks noGrp="1"/>
          </p:cNvSpPr>
          <p:nvPr>
            <p:ph type="body" sz="quarter" idx="13"/>
          </p:nvPr>
        </p:nvSpPr>
        <p:spPr>
          <a:xfrm>
            <a:off x="2" y="10627164"/>
            <a:ext cx="24383998" cy="3088835"/>
          </a:xfrm>
          <a:prstGeom prst="rect">
            <a:avLst/>
          </a:prstGeom>
        </p:spPr>
        <p:txBody>
          <a:bodyPr/>
          <a:lstStyle/>
          <a:p>
            <a:pPr marL="0" indent="0" algn="ctr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500" dirty="0" err="1"/>
              <a:t>Byungchul</a:t>
            </a:r>
            <a:r>
              <a:rPr lang="en-US" sz="4500" dirty="0"/>
              <a:t> Yu</a:t>
            </a:r>
            <a:r>
              <a:rPr sz="4500" dirty="0"/>
              <a:t>, University of </a:t>
            </a:r>
            <a:r>
              <a:rPr lang="en-US" sz="4500" dirty="0"/>
              <a:t>Mississippi</a:t>
            </a:r>
          </a:p>
          <a:p>
            <a:pPr marL="0" indent="0" algn="ctr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500" dirty="0"/>
              <a:t>On behalf of Muon g-2 collaboration</a:t>
            </a:r>
            <a:endParaRPr sz="4500" dirty="0"/>
          </a:p>
          <a:p>
            <a:pPr marL="0" indent="0" algn="ctr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500" dirty="0"/>
              <a:t>June 27, 2023 (New Perspectives Conference, Fermilab)</a:t>
            </a:r>
          </a:p>
          <a:p>
            <a:pPr marL="0" indent="0" algn="ctr" defTabSz="642937">
              <a:lnSpc>
                <a:spcPct val="120000"/>
              </a:lnSpc>
              <a:spcBef>
                <a:spcPts val="0"/>
              </a:spcBef>
              <a:buSzTx/>
              <a:buNone/>
              <a:defRPr sz="4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500" dirty="0"/>
              <a:t>DOE Report Numbe</a:t>
            </a:r>
            <a:r>
              <a:rPr lang="en-US" sz="3500" dirty="0">
                <a:solidFill>
                  <a:srgbClr val="0261A8"/>
                </a:solidFill>
              </a:rPr>
              <a:t>r: </a:t>
            </a:r>
            <a:r>
              <a:rPr lang="en-US" sz="3500" b="0" i="0" dirty="0">
                <a:solidFill>
                  <a:srgbClr val="0261A8"/>
                </a:solidFill>
                <a:effectLst/>
              </a:rPr>
              <a:t>FERMILAB-SLIDES-23-132-V </a:t>
            </a:r>
            <a:endParaRPr sz="3500" dirty="0">
              <a:solidFill>
                <a:srgbClr val="0261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Measuring the Anomalous Magnetic Moment of the Muon"/>
              <p:cNvSpPr txBox="1">
                <a:spLocks noGrp="1"/>
              </p:cNvSpPr>
              <p:nvPr>
                <p:ph type="body" sz="quarter" idx="14"/>
              </p:nvPr>
            </p:nvSpPr>
            <p:spPr>
              <a:xfrm>
                <a:off x="-19048" y="9760226"/>
                <a:ext cx="24383998" cy="866938"/>
              </a:xfrm>
              <a:prstGeom prst="rect">
                <a:avLst/>
              </a:prstGeom>
            </p:spPr>
            <p:txBody>
              <a:bodyPr/>
              <a:lstStyle/>
              <a:p>
                <a:pPr algn="ctr"/>
                <a:r>
                  <a:rPr lang="en-US" dirty="0"/>
                  <a:t>Dark Matter Search in the Muon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experiment at Fermilab</a:t>
                </a:r>
              </a:p>
            </p:txBody>
          </p:sp>
        </mc:Choice>
        <mc:Fallback xmlns="">
          <p:sp>
            <p:nvSpPr>
              <p:cNvPr id="177" name="Measuring the Anomalous Magnetic Moment of the Muon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-19048" y="9760226"/>
                <a:ext cx="24383998" cy="866938"/>
              </a:xfrm>
              <a:prstGeom prst="rect">
                <a:avLst/>
              </a:prstGeom>
              <a:blipFill>
                <a:blip r:embed="rId3"/>
                <a:stretch>
                  <a:fillRect t="-39130" b="-5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r="28138" b="28387"/>
          <a:stretch/>
        </p:blipFill>
        <p:spPr>
          <a:xfrm>
            <a:off x="19557065" y="11469810"/>
            <a:ext cx="1705467" cy="2053620"/>
          </a:xfrm>
          <a:prstGeom prst="rect">
            <a:avLst/>
          </a:prstGeom>
        </p:spPr>
      </p:pic>
      <p:pic>
        <p:nvPicPr>
          <p:cNvPr id="6" name="g-2Logo.png" descr="g-2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0817" y="11617373"/>
            <a:ext cx="2325991" cy="165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DF732-B624-B247-BAC3-28662B046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670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EF436-89DA-ED4A-970E-8C804D1D39E8}"/>
              </a:ext>
            </a:extLst>
          </p:cNvPr>
          <p:cNvSpPr txBox="1"/>
          <p:nvPr/>
        </p:nvSpPr>
        <p:spPr>
          <a:xfrm>
            <a:off x="2590800" y="2523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100" b="1" dirty="0">
                <a:solidFill>
                  <a:srgbClr val="0261A8"/>
                </a:solidFill>
              </a:rPr>
              <a:t>Estimation of DM mass sensitivity from experimental time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8"/>
            <a:ext cx="23188220" cy="10503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>
                <a:effectLst/>
              </a:rPr>
              <a:t> </a:t>
            </a:r>
            <a:endParaRPr lang="en-US" sz="4000" b="1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8AFC9-B4B9-53EF-ECDA-54E54C86591F}"/>
              </a:ext>
            </a:extLst>
          </p:cNvPr>
          <p:cNvSpPr txBox="1"/>
          <p:nvPr/>
        </p:nvSpPr>
        <p:spPr>
          <a:xfrm>
            <a:off x="2331891" y="1741273"/>
            <a:ext cx="201169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261A8"/>
                </a:solidFill>
              </a:rPr>
              <a:t>Q: What are the lower limit of DM and upper limit of DM mass that we do target?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CE8A8-48C4-5B67-C632-87B439CAB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626" y="7637306"/>
            <a:ext cx="7089294" cy="711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52536B-A531-42E5-CC45-91C9223E4D10}"/>
              </a:ext>
            </a:extLst>
          </p:cNvPr>
          <p:cNvSpPr txBox="1"/>
          <p:nvPr/>
        </p:nvSpPr>
        <p:spPr>
          <a:xfrm>
            <a:off x="16009752" y="7658169"/>
            <a:ext cx="578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Bunch separation (10m</a:t>
            </a:r>
            <a:r>
              <a:rPr lang="en-US" sz="4000" b="1">
                <a:solidFill>
                  <a:schemeClr val="tx1"/>
                </a:solidFill>
              </a:rPr>
              <a:t>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DE3FE-3D1F-405E-A669-B74F9083D672}"/>
              </a:ext>
            </a:extLst>
          </p:cNvPr>
          <p:cNvCxnSpPr>
            <a:cxnSpLocks/>
          </p:cNvCxnSpPr>
          <p:nvPr/>
        </p:nvCxnSpPr>
        <p:spPr>
          <a:xfrm>
            <a:off x="1286359" y="10027403"/>
            <a:ext cx="21695561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5C0B9A-27E5-7BC1-EF75-18A3CD0F2E1C}"/>
              </a:ext>
            </a:extLst>
          </p:cNvPr>
          <p:cNvCxnSpPr/>
          <p:nvPr/>
        </p:nvCxnSpPr>
        <p:spPr>
          <a:xfrm>
            <a:off x="5470899" y="9825925"/>
            <a:ext cx="0" cy="4029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FFAC6-F0B8-DD18-FF6D-E53C61B2C6C8}"/>
              </a:ext>
            </a:extLst>
          </p:cNvPr>
          <p:cNvCxnSpPr/>
          <p:nvPr/>
        </p:nvCxnSpPr>
        <p:spPr>
          <a:xfrm>
            <a:off x="18855504" y="9825925"/>
            <a:ext cx="0" cy="4029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402449-4DE2-9B0E-A444-378DEBE6D7F9}"/>
              </a:ext>
            </a:extLst>
          </p:cNvPr>
          <p:cNvSpPr txBox="1"/>
          <p:nvPr/>
        </p:nvSpPr>
        <p:spPr>
          <a:xfrm>
            <a:off x="3587329" y="11562422"/>
            <a:ext cx="17606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u="sng">
                <a:solidFill>
                  <a:srgbClr val="FF0000"/>
                </a:solidFill>
              </a:rPr>
              <a:t>Targeted</a:t>
            </a:r>
            <a:r>
              <a:rPr lang="en-US" sz="5000" u="sng"/>
              <a:t> Dark Matter mass range with its corresponding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BA32FA-A515-3012-2D05-527451F47231}"/>
                  </a:ext>
                </a:extLst>
              </p:cNvPr>
              <p:cNvSpPr txBox="1"/>
              <p:nvPr/>
            </p:nvSpPr>
            <p:spPr>
              <a:xfrm>
                <a:off x="4177410" y="8938145"/>
                <a:ext cx="252498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𝐞𝐕</m:t>
                      </m:r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BA32FA-A515-3012-2D05-527451F4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10" y="8938145"/>
                <a:ext cx="2524987" cy="800476"/>
              </a:xfrm>
              <a:prstGeom prst="rect">
                <a:avLst/>
              </a:prstGeom>
              <a:blipFill>
                <a:blip r:embed="rId7"/>
                <a:stretch>
                  <a:fillRect l="-100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C977B8-5AE7-F18D-8A42-D1974EACC71A}"/>
                  </a:ext>
                </a:extLst>
              </p:cNvPr>
              <p:cNvSpPr txBox="1"/>
              <p:nvPr/>
            </p:nvSpPr>
            <p:spPr>
              <a:xfrm>
                <a:off x="4406640" y="10498703"/>
                <a:ext cx="229575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C977B8-5AE7-F18D-8A42-D1974EACC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40" y="10498703"/>
                <a:ext cx="2295757" cy="800476"/>
              </a:xfrm>
              <a:prstGeom prst="rect">
                <a:avLst/>
              </a:prstGeom>
              <a:blipFill>
                <a:blip r:embed="rId8"/>
                <a:stretch>
                  <a:fillRect l="-1657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A7DFA-D0A3-604E-214C-49CF80466E65}"/>
                  </a:ext>
                </a:extLst>
              </p:cNvPr>
              <p:cNvSpPr txBox="1"/>
              <p:nvPr/>
            </p:nvSpPr>
            <p:spPr>
              <a:xfrm>
                <a:off x="17512576" y="8938145"/>
                <a:ext cx="252498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𝟏𝟑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𝐞𝐕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A7DFA-D0A3-604E-214C-49CF80466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2576" y="8938145"/>
                <a:ext cx="2524987" cy="800476"/>
              </a:xfrm>
              <a:prstGeom prst="rect">
                <a:avLst/>
              </a:prstGeom>
              <a:blipFill>
                <a:blip r:embed="rId9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0A2985-4152-838A-CB57-C2F9BD5B2891}"/>
                  </a:ext>
                </a:extLst>
              </p:cNvPr>
              <p:cNvSpPr txBox="1"/>
              <p:nvPr/>
            </p:nvSpPr>
            <p:spPr>
              <a:xfrm>
                <a:off x="17931401" y="10395343"/>
                <a:ext cx="2295756" cy="80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500" b="1"/>
                  <a:t> </a:t>
                </a:r>
                <a14:m>
                  <m:oMath xmlns:m="http://schemas.openxmlformats.org/officeDocument/2006/math">
                    <m:r>
                      <a:rPr lang="en-US" sz="4500" b="1" i="0">
                        <a:latin typeface="Cambria Math" panose="02040503050406030204" pitchFamily="18" charset="0"/>
                      </a:rPr>
                      <m:t>𝐇𝐳</m:t>
                    </m:r>
                  </m:oMath>
                </a14:m>
                <a:endParaRPr lang="en-US" sz="4500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0A2985-4152-838A-CB57-C2F9BD5B2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401" y="10395343"/>
                <a:ext cx="2295756" cy="800476"/>
              </a:xfrm>
              <a:prstGeom prst="rect">
                <a:avLst/>
              </a:prstGeom>
              <a:blipFill>
                <a:blip r:embed="rId10"/>
                <a:stretch>
                  <a:fillRect l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6DE88CD-FE3D-F7D0-6CDB-973E99D2B545}"/>
              </a:ext>
            </a:extLst>
          </p:cNvPr>
          <p:cNvSpPr txBox="1"/>
          <p:nvPr/>
        </p:nvSpPr>
        <p:spPr>
          <a:xfrm>
            <a:off x="2585852" y="7504128"/>
            <a:ext cx="7854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Whole experiment lifetime (5years)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214E4F-1C77-F090-3E01-E3208D3E9847}"/>
              </a:ext>
            </a:extLst>
          </p:cNvPr>
          <p:cNvCxnSpPr>
            <a:cxnSpLocks/>
          </p:cNvCxnSpPr>
          <p:nvPr/>
        </p:nvCxnSpPr>
        <p:spPr>
          <a:xfrm>
            <a:off x="5439903" y="8287496"/>
            <a:ext cx="0" cy="5139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7A0050-2820-7160-E6B9-E7B653F5CB5A}"/>
              </a:ext>
            </a:extLst>
          </p:cNvPr>
          <p:cNvCxnSpPr>
            <a:cxnSpLocks/>
          </p:cNvCxnSpPr>
          <p:nvPr/>
        </p:nvCxnSpPr>
        <p:spPr>
          <a:xfrm>
            <a:off x="18775069" y="8311209"/>
            <a:ext cx="0" cy="5139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FCA8B9-B07D-9F53-F026-F88958545FE6}"/>
              </a:ext>
            </a:extLst>
          </p:cNvPr>
          <p:cNvSpPr txBox="1"/>
          <p:nvPr/>
        </p:nvSpPr>
        <p:spPr>
          <a:xfrm>
            <a:off x="400638" y="8876842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DM Mass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55D03-C3E0-3FA3-E4E5-E4DAACDC43F7}"/>
              </a:ext>
            </a:extLst>
          </p:cNvPr>
          <p:cNvSpPr txBox="1"/>
          <p:nvPr/>
        </p:nvSpPr>
        <p:spPr>
          <a:xfrm>
            <a:off x="483674" y="10576057"/>
            <a:ext cx="201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DM Freq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998C2-EB8B-D0DB-B880-BA7FB4BE48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734" y="3538779"/>
            <a:ext cx="10874524" cy="38794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35167D-0261-082B-B20D-802C85998FAA}"/>
              </a:ext>
            </a:extLst>
          </p:cNvPr>
          <p:cNvCxnSpPr>
            <a:cxnSpLocks/>
          </p:cNvCxnSpPr>
          <p:nvPr/>
        </p:nvCxnSpPr>
        <p:spPr>
          <a:xfrm flipV="1">
            <a:off x="5470899" y="10008443"/>
            <a:ext cx="13384605" cy="1896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07AAE2-97CC-D203-4862-F824D293F48C}"/>
              </a:ext>
            </a:extLst>
          </p:cNvPr>
          <p:cNvSpPr txBox="1"/>
          <p:nvPr/>
        </p:nvSpPr>
        <p:spPr>
          <a:xfrm>
            <a:off x="3611603" y="2479690"/>
            <a:ext cx="463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Maximum time scale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86659-5B45-7DA4-F70A-09DD9E1DAC86}"/>
              </a:ext>
            </a:extLst>
          </p:cNvPr>
          <p:cNvSpPr txBox="1"/>
          <p:nvPr/>
        </p:nvSpPr>
        <p:spPr>
          <a:xfrm>
            <a:off x="16538484" y="2475675"/>
            <a:ext cx="463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Minimum time scale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64575C-CBC6-AC77-1E2C-024BD27D1E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536"/>
            <a:ext cx="12010292" cy="430114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0EE93A5-44E4-581F-91A9-BBF937DE4CAF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EEB70-3431-1C75-6CE7-07F5E205F6D3}"/>
                  </a:ext>
                </a:extLst>
              </p:cNvPr>
              <p:cNvSpPr txBox="1"/>
              <p:nvPr/>
            </p:nvSpPr>
            <p:spPr>
              <a:xfrm>
                <a:off x="11378106" y="8982328"/>
                <a:ext cx="1538083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50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𝐃𝐌</m:t>
                          </m:r>
                        </m:sub>
                      </m:sSub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EEB70-3431-1C75-6CE7-07F5E205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106" y="8982328"/>
                <a:ext cx="1538083" cy="861774"/>
              </a:xfrm>
              <a:prstGeom prst="rect">
                <a:avLst/>
              </a:prstGeom>
              <a:blipFill>
                <a:blip r:embed="rId13"/>
                <a:stretch>
                  <a:fillRect l="-4065" r="-2439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9429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57" y="1560993"/>
            <a:ext cx="23188220" cy="11837507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653" y="176023"/>
            <a:ext cx="2208490" cy="144368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8"/>
            <a:ext cx="23291174" cy="11337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>
                <a:effectLst/>
              </a:rPr>
              <a:t> </a:t>
            </a:r>
            <a:endParaRPr lang="en-US" sz="4000" b="1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8F2B72-E025-4EA7-A935-2B15AED4BF9A}"/>
                  </a:ext>
                </a:extLst>
              </p:cNvPr>
              <p:cNvSpPr txBox="1"/>
              <p:nvPr/>
            </p:nvSpPr>
            <p:spPr>
              <a:xfrm>
                <a:off x="3267903" y="1677207"/>
                <a:ext cx="6938455" cy="8004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b="1" dirty="0"/>
                  <a:t>Low</a:t>
                </a:r>
                <a:r>
                  <a:rPr lang="ko-KR" altLang="en-US" sz="4500" b="1" dirty="0"/>
                  <a:t> </a:t>
                </a:r>
                <a:r>
                  <a:rPr lang="en-US" sz="4500" b="1" dirty="0"/>
                  <a:t>mass</a:t>
                </a:r>
                <a:r>
                  <a:rPr lang="ko-KR" altLang="en-US" sz="4500" b="1" dirty="0"/>
                  <a:t> </a:t>
                </a:r>
                <a:r>
                  <a:rPr lang="en-US" altLang="ko-KR" sz="4500" b="1" dirty="0"/>
                  <a:t>DM</a:t>
                </a:r>
                <a:r>
                  <a:rPr lang="en-US" sz="4500" b="1" dirty="0"/>
                  <a:t> </a:t>
                </a:r>
                <a14:m>
                  <m:oMath xmlns:m="http://schemas.openxmlformats.org/officeDocument/2006/math">
                    <m:r>
                      <a:rPr lang="en-US" sz="45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r>
                      <a:rPr lang="en-US" sz="45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𝐞𝐕</m:t>
                    </m:r>
                  </m:oMath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8F2B72-E025-4EA7-A935-2B15AED4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03" y="1677207"/>
                <a:ext cx="6938455" cy="800476"/>
              </a:xfrm>
              <a:prstGeom prst="rect">
                <a:avLst/>
              </a:prstGeom>
              <a:blipFill>
                <a:blip r:embed="rId4"/>
                <a:stretch>
                  <a:fillRect t="-1230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BA85801-DF92-93DF-A796-58CB162184FF}"/>
              </a:ext>
            </a:extLst>
          </p:cNvPr>
          <p:cNvSpPr txBox="1"/>
          <p:nvPr/>
        </p:nvSpPr>
        <p:spPr>
          <a:xfrm>
            <a:off x="18195539" y="5225734"/>
            <a:ext cx="241817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/>
              <a:t>Low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DFB8CA-834C-4D4E-ED2D-6B37BF05200B}"/>
                  </a:ext>
                </a:extLst>
              </p:cNvPr>
              <p:cNvSpPr txBox="1"/>
              <p:nvPr/>
            </p:nvSpPr>
            <p:spPr>
              <a:xfrm>
                <a:off x="9886679" y="7724042"/>
                <a:ext cx="4275006" cy="784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b="1" dirty="0">
                    <a:solidFill>
                      <a:srgbClr val="0261A8"/>
                    </a:solidFill>
                  </a:rPr>
                  <a:t>Plot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500" b="1" i="1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b="1" dirty="0">
                    <a:solidFill>
                      <a:srgbClr val="0261A8"/>
                    </a:solidFill>
                  </a:rPr>
                  <a:t>vs Time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DFB8CA-834C-4D4E-ED2D-6B37BF052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679" y="7724042"/>
                <a:ext cx="4275006" cy="784830"/>
              </a:xfrm>
              <a:prstGeom prst="rect">
                <a:avLst/>
              </a:prstGeom>
              <a:blipFill>
                <a:blip r:embed="rId6"/>
                <a:stretch>
                  <a:fillRect t="-14063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7986EFD-AFF5-9EE7-3087-1CFDD6EA2D1C}"/>
              </a:ext>
            </a:extLst>
          </p:cNvPr>
          <p:cNvSpPr txBox="1"/>
          <p:nvPr/>
        </p:nvSpPr>
        <p:spPr>
          <a:xfrm>
            <a:off x="6771086" y="10145525"/>
            <a:ext cx="496997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261A8"/>
                </a:solidFill>
              </a:rPr>
              <a:t>Periodogram &amp; Hypothesis testing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AFB0A8-5447-57FB-32B3-660D56707249}"/>
              </a:ext>
            </a:extLst>
          </p:cNvPr>
          <p:cNvCxnSpPr>
            <a:cxnSpLocks/>
          </p:cNvCxnSpPr>
          <p:nvPr/>
        </p:nvCxnSpPr>
        <p:spPr>
          <a:xfrm>
            <a:off x="9287558" y="9167298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89648B-1321-1DD2-8FB9-4B045CEF3EC9}"/>
              </a:ext>
            </a:extLst>
          </p:cNvPr>
          <p:cNvCxnSpPr>
            <a:cxnSpLocks/>
          </p:cNvCxnSpPr>
          <p:nvPr/>
        </p:nvCxnSpPr>
        <p:spPr>
          <a:xfrm>
            <a:off x="9078344" y="4671430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04CD0E7-3395-AA40-AF77-47C4E231389B}"/>
              </a:ext>
            </a:extLst>
          </p:cNvPr>
          <p:cNvCxnSpPr>
            <a:cxnSpLocks/>
          </p:cNvCxnSpPr>
          <p:nvPr/>
        </p:nvCxnSpPr>
        <p:spPr>
          <a:xfrm>
            <a:off x="15170046" y="4671430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B29132-427B-A5D6-C7C0-7D7306E37959}"/>
                  </a:ext>
                </a:extLst>
              </p:cNvPr>
              <p:cNvSpPr txBox="1"/>
              <p:nvPr/>
            </p:nvSpPr>
            <p:spPr>
              <a:xfrm>
                <a:off x="12192000" y="5225734"/>
                <a:ext cx="6003539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500" b="1" dirty="0">
                    <a:solidFill>
                      <a:srgbClr val="0261A8"/>
                    </a:solidFill>
                  </a:rPr>
                  <a:t>UBML Technique</a:t>
                </a:r>
              </a:p>
              <a:p>
                <a:pPr algn="ctr"/>
                <a:r>
                  <a:rPr lang="en-US" altLang="ko-KR" sz="4500" b="1" dirty="0">
                    <a:solidFill>
                      <a:srgbClr val="0261A8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500" b="1" dirty="0">
                    <a:solidFill>
                      <a:srgbClr val="0261A8"/>
                    </a:solidFill>
                  </a:rPr>
                  <a:t> time series</a:t>
                </a:r>
                <a:r>
                  <a:rPr lang="en-US" altLang="ko-KR" sz="4500" b="1" dirty="0">
                    <a:solidFill>
                      <a:srgbClr val="0261A8"/>
                    </a:solidFill>
                  </a:rPr>
                  <a:t>)</a:t>
                </a:r>
                <a:endParaRPr lang="en-US" sz="4500" b="1" dirty="0">
                  <a:solidFill>
                    <a:srgbClr val="0261A8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B29132-427B-A5D6-C7C0-7D7306E3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225734"/>
                <a:ext cx="6003539" cy="1477328"/>
              </a:xfrm>
              <a:prstGeom prst="rect">
                <a:avLst/>
              </a:prstGeom>
              <a:blipFill>
                <a:blip r:embed="rId7"/>
                <a:stretch>
                  <a:fillRect t="-756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54101D-4320-5C8A-F40D-BE29E9D8F623}"/>
              </a:ext>
            </a:extLst>
          </p:cNvPr>
          <p:cNvCxnSpPr>
            <a:cxnSpLocks/>
          </p:cNvCxnSpPr>
          <p:nvPr/>
        </p:nvCxnSpPr>
        <p:spPr>
          <a:xfrm>
            <a:off x="9078344" y="4705251"/>
            <a:ext cx="60917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51E19D-BAB0-56B7-201D-99D6C4B795AC}"/>
              </a:ext>
            </a:extLst>
          </p:cNvPr>
          <p:cNvCxnSpPr/>
          <p:nvPr/>
        </p:nvCxnSpPr>
        <p:spPr>
          <a:xfrm>
            <a:off x="17575483" y="2498713"/>
            <a:ext cx="0" cy="4117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9084C8F-C2C1-5184-5689-6AB0AA8839A9}"/>
              </a:ext>
            </a:extLst>
          </p:cNvPr>
          <p:cNvCxnSpPr>
            <a:cxnSpLocks/>
          </p:cNvCxnSpPr>
          <p:nvPr/>
        </p:nvCxnSpPr>
        <p:spPr>
          <a:xfrm>
            <a:off x="12036737" y="8508872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59C5C7-5967-130C-08E9-724BF1E395A2}"/>
              </a:ext>
            </a:extLst>
          </p:cNvPr>
          <p:cNvSpPr txBox="1"/>
          <p:nvPr/>
        </p:nvSpPr>
        <p:spPr>
          <a:xfrm>
            <a:off x="9181920" y="3485911"/>
            <a:ext cx="5709634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>
                <a:solidFill>
                  <a:srgbClr val="0261A8"/>
                </a:solidFill>
              </a:rPr>
              <a:t>Wiggle Plot (A-method)</a:t>
            </a:r>
            <a:endParaRPr lang="en-US" sz="4500" b="1" dirty="0">
              <a:solidFill>
                <a:srgbClr val="0261A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F648C-8C93-681B-23DC-49022740CD0C}"/>
              </a:ext>
            </a:extLst>
          </p:cNvPr>
          <p:cNvSpPr txBox="1"/>
          <p:nvPr/>
        </p:nvSpPr>
        <p:spPr>
          <a:xfrm>
            <a:off x="3850511" y="12557708"/>
            <a:ext cx="16442866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Set upper limits of exclusion area in DM dependent sensitivity plots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88199A-574C-2FF7-38CA-997678647E51}"/>
              </a:ext>
            </a:extLst>
          </p:cNvPr>
          <p:cNvSpPr txBox="1"/>
          <p:nvPr/>
        </p:nvSpPr>
        <p:spPr>
          <a:xfrm>
            <a:off x="12192000" y="10145015"/>
            <a:ext cx="54961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261A8"/>
                </a:solidFill>
              </a:rPr>
              <a:t>Multi-Parameter-Fit &amp;</a:t>
            </a:r>
          </a:p>
          <a:p>
            <a:pPr algn="ctr"/>
            <a:r>
              <a:rPr lang="en-US" sz="4500" b="1" dirty="0">
                <a:solidFill>
                  <a:srgbClr val="0261A8"/>
                </a:solidFill>
              </a:rPr>
              <a:t>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F30F1B-C303-9D42-D490-98ABB5B66C8A}"/>
                  </a:ext>
                </a:extLst>
              </p:cNvPr>
              <p:cNvSpPr txBox="1"/>
              <p:nvPr/>
            </p:nvSpPr>
            <p:spPr>
              <a:xfrm>
                <a:off x="6692279" y="5240714"/>
                <a:ext cx="4570384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500" b="1" dirty="0">
                    <a:solidFill>
                      <a:srgbClr val="0261A8"/>
                    </a:solidFill>
                  </a:rPr>
                  <a:t>Five-Parameter-Fit</a:t>
                </a:r>
              </a:p>
              <a:p>
                <a:pPr algn="ctr"/>
                <a:r>
                  <a:rPr lang="en-US" sz="4500" b="1" dirty="0">
                    <a:solidFill>
                      <a:srgbClr val="0261A8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500" b="1" dirty="0">
                    <a:solidFill>
                      <a:srgbClr val="0261A8"/>
                    </a:solidFill>
                  </a:rPr>
                  <a:t> time series)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2F30F1B-C303-9D42-D490-98ABB5B66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279" y="5240714"/>
                <a:ext cx="4570384" cy="1477328"/>
              </a:xfrm>
              <a:prstGeom prst="rect">
                <a:avLst/>
              </a:prstGeom>
              <a:blipFill>
                <a:blip r:embed="rId8"/>
                <a:stretch>
                  <a:fillRect l="-5525" t="-8475" r="-4972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CA9E6EF-959E-8399-6FFB-5B3194F112F4}"/>
              </a:ext>
            </a:extLst>
          </p:cNvPr>
          <p:cNvSpPr txBox="1"/>
          <p:nvPr/>
        </p:nvSpPr>
        <p:spPr>
          <a:xfrm>
            <a:off x="17707699" y="9952162"/>
            <a:ext cx="436782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tx1"/>
                </a:solidFill>
              </a:rPr>
              <a:t>Folding&amp;Stacking</a:t>
            </a:r>
            <a:r>
              <a:rPr lang="en-US" sz="4500" b="1" dirty="0">
                <a:solidFill>
                  <a:schemeClr val="tx1"/>
                </a:solidFill>
              </a:rPr>
              <a:t> by </a:t>
            </a:r>
            <a:r>
              <a:rPr lang="en-US" sz="4500" b="1" dirty="0" err="1">
                <a:solidFill>
                  <a:schemeClr val="tx1"/>
                </a:solidFill>
              </a:rPr>
              <a:t>modulos</a:t>
            </a:r>
            <a:endParaRPr lang="en-US" sz="45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CB7E41-452C-6B6C-317B-ECDFF5B6BAB9}"/>
              </a:ext>
            </a:extLst>
          </p:cNvPr>
          <p:cNvCxnSpPr>
            <a:cxnSpLocks/>
          </p:cNvCxnSpPr>
          <p:nvPr/>
        </p:nvCxnSpPr>
        <p:spPr>
          <a:xfrm>
            <a:off x="6692279" y="2910421"/>
            <a:ext cx="1090973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D49E9E-8FA0-1490-4A87-85E122315BB7}"/>
              </a:ext>
            </a:extLst>
          </p:cNvPr>
          <p:cNvCxnSpPr/>
          <p:nvPr/>
        </p:nvCxnSpPr>
        <p:spPr>
          <a:xfrm>
            <a:off x="6737131" y="2498713"/>
            <a:ext cx="0" cy="4117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B5A740-CE06-ECF3-E7FA-ADD852579C05}"/>
              </a:ext>
            </a:extLst>
          </p:cNvPr>
          <p:cNvCxnSpPr>
            <a:cxnSpLocks/>
          </p:cNvCxnSpPr>
          <p:nvPr/>
        </p:nvCxnSpPr>
        <p:spPr>
          <a:xfrm>
            <a:off x="12071944" y="2920646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71F504-6108-F306-DA9E-0DCA34456459}"/>
              </a:ext>
            </a:extLst>
          </p:cNvPr>
          <p:cNvCxnSpPr/>
          <p:nvPr/>
        </p:nvCxnSpPr>
        <p:spPr>
          <a:xfrm>
            <a:off x="12036737" y="4270742"/>
            <a:ext cx="0" cy="4117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5CC9DA-08E8-5F68-AEEF-6D5F28778468}"/>
              </a:ext>
            </a:extLst>
          </p:cNvPr>
          <p:cNvCxnSpPr>
            <a:cxnSpLocks/>
          </p:cNvCxnSpPr>
          <p:nvPr/>
        </p:nvCxnSpPr>
        <p:spPr>
          <a:xfrm>
            <a:off x="9078344" y="7148919"/>
            <a:ext cx="60917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1CBDF1-9C08-4DB7-6F73-B76FCFDC9B09}"/>
              </a:ext>
            </a:extLst>
          </p:cNvPr>
          <p:cNvCxnSpPr/>
          <p:nvPr/>
        </p:nvCxnSpPr>
        <p:spPr>
          <a:xfrm>
            <a:off x="9087536" y="6746528"/>
            <a:ext cx="0" cy="4117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B8DADA-D42B-E503-6172-3541550982FB}"/>
              </a:ext>
            </a:extLst>
          </p:cNvPr>
          <p:cNvCxnSpPr/>
          <p:nvPr/>
        </p:nvCxnSpPr>
        <p:spPr>
          <a:xfrm>
            <a:off x="15170046" y="6746528"/>
            <a:ext cx="0" cy="4117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71F81E7-5B7B-A2E5-967C-A1735E167404}"/>
              </a:ext>
            </a:extLst>
          </p:cNvPr>
          <p:cNvCxnSpPr>
            <a:cxnSpLocks/>
          </p:cNvCxnSpPr>
          <p:nvPr/>
        </p:nvCxnSpPr>
        <p:spPr>
          <a:xfrm>
            <a:off x="12024182" y="7148919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CFBAC61-E638-E960-3142-FEBBD66D0365}"/>
              </a:ext>
            </a:extLst>
          </p:cNvPr>
          <p:cNvSpPr txBox="1"/>
          <p:nvPr/>
        </p:nvSpPr>
        <p:spPr>
          <a:xfrm>
            <a:off x="4310529" y="5240714"/>
            <a:ext cx="23817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High </a:t>
            </a:r>
          </a:p>
          <a:p>
            <a:pPr algn="ctr"/>
            <a:r>
              <a:rPr lang="en-US" sz="4500" b="1" dirty="0"/>
              <a:t>Statistics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4D93A5-E52C-62E4-1305-B3A7089F9A66}"/>
              </a:ext>
            </a:extLst>
          </p:cNvPr>
          <p:cNvCxnSpPr>
            <a:cxnSpLocks/>
          </p:cNvCxnSpPr>
          <p:nvPr/>
        </p:nvCxnSpPr>
        <p:spPr>
          <a:xfrm>
            <a:off x="14973513" y="9167298"/>
            <a:ext cx="0" cy="5899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6846062-2658-74C7-69FE-D9442DB72925}"/>
              </a:ext>
            </a:extLst>
          </p:cNvPr>
          <p:cNvCxnSpPr>
            <a:cxnSpLocks/>
          </p:cNvCxnSpPr>
          <p:nvPr/>
        </p:nvCxnSpPr>
        <p:spPr>
          <a:xfrm>
            <a:off x="12011262" y="12005688"/>
            <a:ext cx="0" cy="565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C3E90592-E6AE-7624-BDE5-D52F499795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48" y="12406271"/>
            <a:ext cx="3572643" cy="8080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7AED878-4EE1-3B9C-8F26-46A29332D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8" y="12442367"/>
            <a:ext cx="3310724" cy="533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9C2B54-8176-B423-F323-E86D65886845}"/>
              </a:ext>
            </a:extLst>
          </p:cNvPr>
          <p:cNvCxnSpPr/>
          <p:nvPr/>
        </p:nvCxnSpPr>
        <p:spPr>
          <a:xfrm>
            <a:off x="9272929" y="11608475"/>
            <a:ext cx="0" cy="4117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3C1B9-6B07-4AC4-7AEA-F1BACCB30CA3}"/>
              </a:ext>
            </a:extLst>
          </p:cNvPr>
          <p:cNvCxnSpPr>
            <a:cxnSpLocks/>
          </p:cNvCxnSpPr>
          <p:nvPr/>
        </p:nvCxnSpPr>
        <p:spPr>
          <a:xfrm>
            <a:off x="15022499" y="11622343"/>
            <a:ext cx="0" cy="3640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AE404EA-0EA5-2EC1-AD0F-5BFFF4A26692}"/>
              </a:ext>
            </a:extLst>
          </p:cNvPr>
          <p:cNvCxnSpPr>
            <a:cxnSpLocks/>
          </p:cNvCxnSpPr>
          <p:nvPr/>
        </p:nvCxnSpPr>
        <p:spPr>
          <a:xfrm>
            <a:off x="9256072" y="9110808"/>
            <a:ext cx="5746239" cy="318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209DD2-F4CD-E982-B670-ABF83FC46C93}"/>
              </a:ext>
            </a:extLst>
          </p:cNvPr>
          <p:cNvCxnSpPr>
            <a:cxnSpLocks/>
          </p:cNvCxnSpPr>
          <p:nvPr/>
        </p:nvCxnSpPr>
        <p:spPr>
          <a:xfrm>
            <a:off x="9272929" y="11986362"/>
            <a:ext cx="5748945" cy="134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6610B7-87A7-F2AE-35E1-E318F9F87F17}"/>
                  </a:ext>
                </a:extLst>
              </p:cNvPr>
              <p:cNvSpPr txBox="1"/>
              <p:nvPr/>
            </p:nvSpPr>
            <p:spPr>
              <a:xfrm>
                <a:off x="14080303" y="1693309"/>
                <a:ext cx="6875497" cy="8004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b="1" dirty="0"/>
                  <a:t>High mass DM </a:t>
                </a:r>
                <a14:m>
                  <m:oMath xmlns:m="http://schemas.openxmlformats.org/officeDocument/2006/math">
                    <m:r>
                      <a:rPr lang="en-US" sz="45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en-US" sz="45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𝐞𝐕</m:t>
                    </m:r>
                  </m:oMath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6610B7-87A7-F2AE-35E1-E318F9F87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303" y="1693309"/>
                <a:ext cx="6875497" cy="800476"/>
              </a:xfrm>
              <a:prstGeom prst="rect">
                <a:avLst/>
              </a:prstGeom>
              <a:blipFill>
                <a:blip r:embed="rId10"/>
                <a:stretch>
                  <a:fillRect l="-737" t="-10769" b="-3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5D493-AA52-BF3A-49D2-FD26773277EC}"/>
                  </a:ext>
                </a:extLst>
              </p:cNvPr>
              <p:cNvSpPr txBox="1"/>
              <p:nvPr/>
            </p:nvSpPr>
            <p:spPr>
              <a:xfrm>
                <a:off x="1150941" y="7479746"/>
                <a:ext cx="2263238" cy="14904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>
                          <a:solidFill>
                            <a:srgbClr val="0261A8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500" b="1" i="1">
                          <a:solidFill>
                            <a:srgbClr val="0261A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solidFill>
                                <a:srgbClr val="0261A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500" b="1" i="1">
                                      <a:solidFill>
                                        <a:srgbClr val="0261A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500" b="1" i="1">
                                      <a:solidFill>
                                        <a:srgbClr val="0261A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500" b="1">
                  <a:solidFill>
                    <a:srgbClr val="0261A8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A5D493-AA52-BF3A-49D2-FD267732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41" y="7479746"/>
                <a:ext cx="2263238" cy="1490473"/>
              </a:xfrm>
              <a:prstGeom prst="rect">
                <a:avLst/>
              </a:prstGeom>
              <a:blipFill>
                <a:blip r:embed="rId12"/>
                <a:stretch>
                  <a:fillRect l="-5000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7FDA360-92FC-6470-6918-A3177D37227F}"/>
              </a:ext>
            </a:extLst>
          </p:cNvPr>
          <p:cNvSpPr txBox="1"/>
          <p:nvPr/>
        </p:nvSpPr>
        <p:spPr>
          <a:xfrm>
            <a:off x="3480916" y="7572807"/>
            <a:ext cx="5775156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0261A8"/>
                </a:solidFill>
              </a:rPr>
              <a:t>-&gt; Anomalous spin precession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1A8DA3-6613-7E49-23D5-5A8691E94364}"/>
                  </a:ext>
                </a:extLst>
              </p:cNvPr>
              <p:cNvSpPr txBox="1"/>
              <p:nvPr/>
            </p:nvSpPr>
            <p:spPr>
              <a:xfrm>
                <a:off x="3497769" y="8378333"/>
                <a:ext cx="6091702" cy="5618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>
                    <a:solidFill>
                      <a:srgbClr val="0261A8"/>
                    </a:solidFill>
                  </a:rPr>
                  <a:t>-&gt; Proton larmor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acc>
                          <m:accPr>
                            <m:chr m:val="̃"/>
                            <m:ctrlPr>
                              <a:rPr lang="en-US" sz="2800" b="1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500" b="1">
                    <a:solidFill>
                      <a:srgbClr val="0261A8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1A8DA3-6613-7E49-23D5-5A8691E9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69" y="8378333"/>
                <a:ext cx="6091702" cy="561820"/>
              </a:xfrm>
              <a:prstGeom prst="rect">
                <a:avLst/>
              </a:prstGeom>
              <a:blipFill>
                <a:blip r:embed="rId13"/>
                <a:stretch>
                  <a:fillRect l="-832" r="-62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9EF1DF-4314-600D-7419-9D8486A674B7}"/>
              </a:ext>
            </a:extLst>
          </p:cNvPr>
          <p:cNvSpPr txBox="1"/>
          <p:nvPr/>
        </p:nvSpPr>
        <p:spPr>
          <a:xfrm>
            <a:off x="6771086" y="9692417"/>
            <a:ext cx="251647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261A8"/>
                </a:solidFill>
              </a:rPr>
              <a:t>MC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B0C45A-C085-75FC-0E64-4B748C6083D7}"/>
              </a:ext>
            </a:extLst>
          </p:cNvPr>
          <p:cNvSpPr txBox="1"/>
          <p:nvPr/>
        </p:nvSpPr>
        <p:spPr>
          <a:xfrm>
            <a:off x="9302429" y="9696263"/>
            <a:ext cx="243862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261A8"/>
                </a:solidFill>
              </a:rPr>
              <a:t>DATA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1B1AE-4E20-AF1A-FFE4-BF0EE888C7A9}"/>
              </a:ext>
            </a:extLst>
          </p:cNvPr>
          <p:cNvSpPr txBox="1"/>
          <p:nvPr/>
        </p:nvSpPr>
        <p:spPr>
          <a:xfrm>
            <a:off x="12196511" y="9697334"/>
            <a:ext cx="28058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261A8"/>
                </a:solidFill>
              </a:rPr>
              <a:t>MC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D3CA2-560A-5FA6-3703-6A034B201831}"/>
              </a:ext>
            </a:extLst>
          </p:cNvPr>
          <p:cNvSpPr txBox="1"/>
          <p:nvPr/>
        </p:nvSpPr>
        <p:spPr>
          <a:xfrm>
            <a:off x="15021874" y="9702491"/>
            <a:ext cx="266626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261A8"/>
                </a:solidFill>
              </a:rPr>
              <a:t>DATA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7D492E-E5B8-87E3-BA5E-647395E0E6CB}"/>
              </a:ext>
            </a:extLst>
          </p:cNvPr>
          <p:cNvCxnSpPr>
            <a:cxnSpLocks/>
          </p:cNvCxnSpPr>
          <p:nvPr/>
        </p:nvCxnSpPr>
        <p:spPr>
          <a:xfrm>
            <a:off x="146957" y="9074138"/>
            <a:ext cx="24237043" cy="93160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60A435C-C249-202D-844B-3F19EB5A52E7}"/>
              </a:ext>
            </a:extLst>
          </p:cNvPr>
          <p:cNvSpPr txBox="1"/>
          <p:nvPr/>
        </p:nvSpPr>
        <p:spPr>
          <a:xfrm>
            <a:off x="21140458" y="8419960"/>
            <a:ext cx="3506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Data Extraction part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C6F12D-0C65-B48C-85EC-A211CCD54F08}"/>
              </a:ext>
            </a:extLst>
          </p:cNvPr>
          <p:cNvSpPr txBox="1"/>
          <p:nvPr/>
        </p:nvSpPr>
        <p:spPr>
          <a:xfrm>
            <a:off x="21228292" y="9222874"/>
            <a:ext cx="3247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Data Analysis part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670D6C-75B2-63A0-91FA-63F0B4A1361F}"/>
              </a:ext>
            </a:extLst>
          </p:cNvPr>
          <p:cNvCxnSpPr>
            <a:cxnSpLocks/>
          </p:cNvCxnSpPr>
          <p:nvPr/>
        </p:nvCxnSpPr>
        <p:spPr>
          <a:xfrm>
            <a:off x="9249722" y="9106960"/>
            <a:ext cx="5748945" cy="134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CB953F9-F677-F80F-C2A6-4A6AF30139E3}"/>
              </a:ext>
            </a:extLst>
          </p:cNvPr>
          <p:cNvSpPr txBox="1"/>
          <p:nvPr/>
        </p:nvSpPr>
        <p:spPr>
          <a:xfrm>
            <a:off x="2570940" y="11697611"/>
            <a:ext cx="3802533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261A8"/>
                </a:solidFill>
              </a:rPr>
              <a:t>Systematics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CCB4D5D-52F3-824A-7EEB-E2EE2E825CD5}"/>
              </a:ext>
            </a:extLst>
          </p:cNvPr>
          <p:cNvCxnSpPr>
            <a:cxnSpLocks/>
          </p:cNvCxnSpPr>
          <p:nvPr/>
        </p:nvCxnSpPr>
        <p:spPr>
          <a:xfrm flipV="1">
            <a:off x="6368494" y="12185460"/>
            <a:ext cx="5616307" cy="16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34B94454-9CF0-92B8-5974-0091B69E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Data analysis strategy</a:t>
            </a:r>
          </a:p>
        </p:txBody>
      </p:sp>
    </p:spTree>
    <p:extLst>
      <p:ext uri="{BB962C8B-B14F-4D97-AF65-F5344CB8AC3E}">
        <p14:creationId xmlns:p14="http://schemas.microsoft.com/office/powerpoint/2010/main" val="16191579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1884167"/>
            <a:ext cx="23188220" cy="10115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05610E-FEA4-5DDB-6155-96912A1A31DC}"/>
              </a:ext>
            </a:extLst>
          </p:cNvPr>
          <p:cNvSpPr txBox="1"/>
          <p:nvPr/>
        </p:nvSpPr>
        <p:spPr>
          <a:xfrm>
            <a:off x="1464564" y="10867109"/>
            <a:ext cx="9473895" cy="1292662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Total # of positrons </a:t>
            </a:r>
            <a:r>
              <a:rPr lang="en-US" sz="3800">
                <a:solidFill>
                  <a:srgbClr val="FF0000"/>
                </a:solidFill>
                <a:effectLst/>
              </a:rPr>
              <a:t>1.8 e+9 in the dataset 2B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(Super high statistics)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E33F15-10C8-078E-3E98-522359D8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Generation of wiggle plots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573B22-CC2D-5B59-1CC0-7E1EB5A4D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" y="2813171"/>
            <a:ext cx="11822540" cy="71513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4BF07E-A0B1-BFD7-0C91-C9E5B1725F27}"/>
              </a:ext>
            </a:extLst>
          </p:cNvPr>
          <p:cNvSpPr txBox="1"/>
          <p:nvPr/>
        </p:nvSpPr>
        <p:spPr>
          <a:xfrm>
            <a:off x="3776522" y="3538714"/>
            <a:ext cx="4849980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tx1"/>
                </a:solidFill>
              </a:rPr>
              <a:t>One dataset (Run 2B)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3B913A-74B5-D587-9C57-8D85504CDAA6}"/>
              </a:ext>
            </a:extLst>
          </p:cNvPr>
          <p:cNvSpPr txBox="1"/>
          <p:nvPr/>
        </p:nvSpPr>
        <p:spPr>
          <a:xfrm>
            <a:off x="2430457" y="10050400"/>
            <a:ext cx="845572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/>
              <a:t>Approximately 80 wiggle plots </a:t>
            </a:r>
            <a:r>
              <a:rPr lang="en-US" altLang="ko-KR" sz="3500" b="1"/>
              <a:t>(Run1 - Run6)</a:t>
            </a:r>
            <a:endParaRPr lang="en-US" sz="3500" b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937490-2CA6-27A5-428B-92F18C630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62" y="2779887"/>
            <a:ext cx="12134425" cy="71513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F99FEAE-2A8A-E2F5-8D8C-83C3C621515B}"/>
              </a:ext>
            </a:extLst>
          </p:cNvPr>
          <p:cNvSpPr txBox="1"/>
          <p:nvPr/>
        </p:nvSpPr>
        <p:spPr>
          <a:xfrm>
            <a:off x="15970649" y="3446254"/>
            <a:ext cx="4969426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tx1"/>
                </a:solidFill>
              </a:rPr>
              <a:t>One subrun in Run 2B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BB554B-35C5-07CA-8CFE-5C4FC200D5CB}"/>
              </a:ext>
            </a:extLst>
          </p:cNvPr>
          <p:cNvSpPr txBox="1"/>
          <p:nvPr/>
        </p:nvSpPr>
        <p:spPr>
          <a:xfrm>
            <a:off x="15401899" y="1780895"/>
            <a:ext cx="6106925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HIGH MASS DM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FE2871-1CEE-5C7C-2D2B-744C0A660D03}"/>
              </a:ext>
            </a:extLst>
          </p:cNvPr>
          <p:cNvSpPr txBox="1"/>
          <p:nvPr/>
        </p:nvSpPr>
        <p:spPr>
          <a:xfrm>
            <a:off x="13083233" y="10045309"/>
            <a:ext cx="113721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Approximately million</a:t>
            </a:r>
            <a:r>
              <a:rPr lang="en-US" altLang="ko-KR" sz="3500" b="1" dirty="0"/>
              <a:t>s</a:t>
            </a:r>
            <a:r>
              <a:rPr lang="en-US" sz="3500" b="1" dirty="0"/>
              <a:t> wiggle plots (Run1 - Run6)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534B9E-5FB2-A380-A7E4-EC6366194349}"/>
              </a:ext>
            </a:extLst>
          </p:cNvPr>
          <p:cNvSpPr txBox="1"/>
          <p:nvPr/>
        </p:nvSpPr>
        <p:spPr>
          <a:xfrm>
            <a:off x="14298349" y="10867109"/>
            <a:ext cx="8628657" cy="1292662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Total # of positrons  205287 in  this </a:t>
            </a:r>
            <a:r>
              <a:rPr lang="en-US" sz="3800" dirty="0" err="1">
                <a:solidFill>
                  <a:srgbClr val="FF0000"/>
                </a:solidFill>
              </a:rPr>
              <a:t>subrun</a:t>
            </a:r>
            <a:endParaRPr lang="en-US" sz="3800" dirty="0">
              <a:solidFill>
                <a:srgbClr val="FF0000"/>
              </a:solidFill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(Very low statistics)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F5FFB-A554-9037-1282-5B38991330D8}"/>
              </a:ext>
            </a:extLst>
          </p:cNvPr>
          <p:cNvSpPr txBox="1"/>
          <p:nvPr/>
        </p:nvSpPr>
        <p:spPr>
          <a:xfrm>
            <a:off x="3189981" y="1783160"/>
            <a:ext cx="6023062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LOW MASS</a:t>
            </a:r>
            <a:r>
              <a:rPr lang="ko-KR" altLang="en-US" sz="4500" b="1">
                <a:solidFill>
                  <a:schemeClr val="tx1"/>
                </a:solidFill>
              </a:rPr>
              <a:t> </a:t>
            </a:r>
            <a:r>
              <a:rPr lang="en-US" altLang="ko-KR" sz="4500" b="1">
                <a:solidFill>
                  <a:schemeClr val="tx1"/>
                </a:solidFill>
              </a:rPr>
              <a:t>DM</a:t>
            </a:r>
            <a:r>
              <a:rPr lang="en-US" sz="4500" b="1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4216A-F9EF-DF58-D09F-510CF50474F8}"/>
              </a:ext>
            </a:extLst>
          </p:cNvPr>
          <p:cNvSpPr txBox="1"/>
          <p:nvPr/>
        </p:nvSpPr>
        <p:spPr>
          <a:xfrm>
            <a:off x="9338192" y="1878495"/>
            <a:ext cx="193940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/>
              <a:t>(5 years)</a:t>
            </a:r>
            <a:endParaRPr lang="en-US" sz="3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878C5-F29A-3C88-091A-F0297ED62314}"/>
                  </a:ext>
                </a:extLst>
              </p:cNvPr>
              <p:cNvSpPr txBox="1"/>
              <p:nvPr/>
            </p:nvSpPr>
            <p:spPr>
              <a:xfrm>
                <a:off x="16692678" y="4076049"/>
                <a:ext cx="39148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b="1" dirty="0">
                    <a:solidFill>
                      <a:schemeClr val="tx1"/>
                    </a:solidFill>
                  </a:rPr>
                  <a:t>( about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schemeClr val="tx1"/>
                    </a:solidFill>
                  </a:rPr>
                  <a:t> seconds)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878C5-F29A-3C88-091A-F0297ED62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678" y="4076049"/>
                <a:ext cx="3914800" cy="553998"/>
              </a:xfrm>
              <a:prstGeom prst="rect">
                <a:avLst/>
              </a:prstGeom>
              <a:blipFill>
                <a:blip r:embed="rId6"/>
                <a:stretch>
                  <a:fillRect l="-1942" t="-13636" r="-1942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1A2DF00-2AC9-69EB-8166-623FBE20B82A}"/>
              </a:ext>
            </a:extLst>
          </p:cNvPr>
          <p:cNvSpPr txBox="1"/>
          <p:nvPr/>
        </p:nvSpPr>
        <p:spPr>
          <a:xfrm>
            <a:off x="21367026" y="1898387"/>
            <a:ext cx="23742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( 10 ms)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AEBE9D-795B-9905-5BD5-25C5A4DA37BD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464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1469644"/>
            <a:ext cx="23430324" cy="11410207"/>
          </a:xfrm>
        </p:spPr>
        <p:txBody>
          <a:bodyPr/>
          <a:lstStyle/>
          <a:p>
            <a:pPr marL="457200" lvl="1" indent="0">
              <a:buNone/>
            </a:pPr>
            <a:endParaRPr lang="en-US" sz="4500" dirty="0"/>
          </a:p>
          <a:p>
            <a:pPr marL="457200" lvl="1" indent="0">
              <a:buNone/>
            </a:pPr>
            <a:endParaRPr lang="en-US" sz="4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621753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1884167"/>
            <a:ext cx="23188220" cy="10115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20E4E-F06C-CF50-CF48-8262463AAAE5}"/>
              </a:ext>
            </a:extLst>
          </p:cNvPr>
          <p:cNvSpPr txBox="1"/>
          <p:nvPr/>
        </p:nvSpPr>
        <p:spPr>
          <a:xfrm>
            <a:off x="8298841" y="8394078"/>
            <a:ext cx="7130016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4500" dirty="0">
                <a:solidFill>
                  <a:srgbClr val="FF0000"/>
                </a:solidFill>
              </a:rPr>
              <a:t>Five Parameter Fit 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A6B42-03D6-AB53-26D1-E73DC6BCE2AA}"/>
              </a:ext>
            </a:extLst>
          </p:cNvPr>
          <p:cNvSpPr txBox="1"/>
          <p:nvPr/>
        </p:nvSpPr>
        <p:spPr>
          <a:xfrm>
            <a:off x="553039" y="11493434"/>
            <a:ext cx="23478212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800" dirty="0">
                <a:solidFill>
                  <a:srgbClr val="FF0000"/>
                </a:solidFill>
              </a:rPr>
              <a:t>Unbinned Maximum Likelihood method: </a:t>
            </a:r>
            <a:r>
              <a:rPr lang="en-US" sz="3800" b="1" dirty="0">
                <a:solidFill>
                  <a:schemeClr val="tx1"/>
                </a:solidFill>
              </a:rPr>
              <a:t>Optimization of the methodology and framework are under development</a:t>
            </a:r>
            <a:endParaRPr lang="en-US" sz="3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AC829F-22ED-596D-1180-51AC64F4ABB8}"/>
                  </a:ext>
                </a:extLst>
              </p:cNvPr>
              <p:cNvSpPr txBox="1"/>
              <p:nvPr/>
            </p:nvSpPr>
            <p:spPr>
              <a:xfrm>
                <a:off x="6588637" y="9487503"/>
                <a:ext cx="10550424" cy="9959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𝜸𝝉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40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  <m: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e>
                        </m:d>
                      </m:e>
                    </m:d>
                  </m:oMath>
                </a14:m>
                <a:endParaRPr lang="en-US" sz="4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AC829F-22ED-596D-1180-51AC64F4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637" y="9487503"/>
                <a:ext cx="10550424" cy="995914"/>
              </a:xfrm>
              <a:prstGeom prst="rect">
                <a:avLst/>
              </a:prstGeom>
              <a:blipFill>
                <a:blip r:embed="rId4"/>
                <a:stretch>
                  <a:fillRect b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7481E4-48DA-A504-922B-9920C43FEC3D}"/>
                  </a:ext>
                </a:extLst>
              </p:cNvPr>
              <p:cNvSpPr txBox="1"/>
              <p:nvPr/>
            </p:nvSpPr>
            <p:spPr>
              <a:xfrm>
                <a:off x="17947763" y="8465250"/>
                <a:ext cx="6436237" cy="2689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b="1" dirty="0">
                    <a:solidFill>
                      <a:schemeClr val="tx1"/>
                    </a:solidFill>
                  </a:rPr>
                  <a:t>(Normalization constant)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3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000" b="1" dirty="0">
                    <a:solidFill>
                      <a:schemeClr val="tx1"/>
                    </a:solidFill>
                  </a:rPr>
                  <a:t> (Lifetime of the muon)</a:t>
                </a:r>
              </a:p>
              <a:p>
                <a:pPr lvl="1"/>
                <a:r>
                  <a:rPr lang="en-US" sz="3000" b="1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3000" b="1" dirty="0">
                    <a:solidFill>
                      <a:schemeClr val="tx1"/>
                    </a:solidFill>
                  </a:rPr>
                  <a:t>  (Asymmetry value)</a:t>
                </a:r>
              </a:p>
              <a:p>
                <a:pPr lvl="1"/>
                <a:r>
                  <a:rPr lang="en-US" sz="3000" b="1" dirty="0">
                    <a:solidFill>
                      <a:srgbClr val="FF0000"/>
                    </a:solidFill>
                  </a:rPr>
                  <a:t>r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en-US" sz="3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3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3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000" b="1" dirty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sz="3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3000" b="1" dirty="0">
                    <a:solidFill>
                      <a:srgbClr val="FF0000"/>
                    </a:solidFill>
                  </a:rPr>
                  <a:t>due to the blinding of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3000" b="1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sz="3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000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3000" b="1" dirty="0">
                    <a:solidFill>
                      <a:schemeClr val="tx1"/>
                    </a:solidFill>
                  </a:rPr>
                  <a:t>-2 phase)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7481E4-48DA-A504-922B-9920C43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763" y="8465250"/>
                <a:ext cx="6436237" cy="2689775"/>
              </a:xfrm>
              <a:prstGeom prst="rect">
                <a:avLst/>
              </a:prstGeom>
              <a:blipFill>
                <a:blip r:embed="rId5"/>
                <a:stretch>
                  <a:fillRect t="-2817" b="-5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3563890-FC19-9C15-6039-543395DC3D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17500"/>
                <a:ext cx="21488400" cy="1152145"/>
              </a:xfrm>
            </p:spPr>
            <p:txBody>
              <a:bodyPr/>
              <a:lstStyle/>
              <a:p>
                <a:pPr marL="457200" lvl="1" indent="0" algn="l">
                  <a:buNone/>
                </a:pPr>
                <a:r>
                  <a:rPr lang="en-US" sz="5300" b="1" dirty="0">
                    <a:solidFill>
                      <a:srgbClr val="0261A8"/>
                    </a:solidFill>
                  </a:rPr>
                  <a:t>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300" b="1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300" b="1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5300" b="1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5300" b="1" dirty="0">
                    <a:solidFill>
                      <a:srgbClr val="0261A8"/>
                    </a:solidFill>
                  </a:rPr>
                  <a:t> from wiggle plots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33563890-FC19-9C15-6039-543395DC3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17500"/>
                <a:ext cx="21488400" cy="1152145"/>
              </a:xfrm>
              <a:blipFill>
                <a:blip r:embed="rId6"/>
                <a:stretch>
                  <a:fillRect b="-3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EDF162C8-6AA1-0672-ABC4-EB748F68FABD}"/>
              </a:ext>
            </a:extLst>
          </p:cNvPr>
          <p:cNvSpPr/>
          <p:nvPr/>
        </p:nvSpPr>
        <p:spPr>
          <a:xfrm rot="10800000">
            <a:off x="17498390" y="8726906"/>
            <a:ext cx="498291" cy="2345874"/>
          </a:xfrm>
          <a:prstGeom prst="rightBrace">
            <a:avLst>
              <a:gd name="adj1" fmla="val 8333"/>
              <a:gd name="adj2" fmla="val 381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658CCC-26EA-F61A-D2FF-2A6D8EE5E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" y="1884165"/>
            <a:ext cx="11822540" cy="6328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F7BA6F-52C2-EB55-5204-0121DEBBF0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866" y="1733817"/>
            <a:ext cx="12134425" cy="63516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1C19E66-1678-7B81-1D7C-83029C0EC396}"/>
              </a:ext>
            </a:extLst>
          </p:cNvPr>
          <p:cNvSpPr txBox="1"/>
          <p:nvPr/>
        </p:nvSpPr>
        <p:spPr>
          <a:xfrm>
            <a:off x="3527589" y="2479145"/>
            <a:ext cx="4849980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tx1"/>
                </a:solidFill>
              </a:rPr>
              <a:t>One dataset (Run 2B)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AE9DC-1AEC-D6C4-1BA8-75C6391646CA}"/>
              </a:ext>
            </a:extLst>
          </p:cNvPr>
          <p:cNvSpPr txBox="1"/>
          <p:nvPr/>
        </p:nvSpPr>
        <p:spPr>
          <a:xfrm>
            <a:off x="15638365" y="2336975"/>
            <a:ext cx="4969426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tx1"/>
                </a:solidFill>
              </a:rPr>
              <a:t>One subrun in Run 2B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392A9-B732-7BBC-568A-9851CCE9A4A8}"/>
              </a:ext>
            </a:extLst>
          </p:cNvPr>
          <p:cNvSpPr txBox="1"/>
          <p:nvPr/>
        </p:nvSpPr>
        <p:spPr>
          <a:xfrm>
            <a:off x="1295653" y="6686729"/>
            <a:ext cx="3940911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LOW MASS DM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9D97A-9D2B-D302-3D38-307DED334006}"/>
              </a:ext>
            </a:extLst>
          </p:cNvPr>
          <p:cNvSpPr txBox="1"/>
          <p:nvPr/>
        </p:nvSpPr>
        <p:spPr>
          <a:xfrm>
            <a:off x="13458401" y="6668609"/>
            <a:ext cx="3940911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HIGH MASS DM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C30C921-D3D3-CB4D-83CE-DAFA823A99CB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06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9822274"/>
          </a:xfrm>
        </p:spPr>
        <p:txBody>
          <a:bodyPr/>
          <a:lstStyle/>
          <a:p>
            <a:pPr marL="457200" lvl="1" indent="0">
              <a:buNone/>
            </a:pPr>
            <a:endParaRPr lang="en-US" sz="4500" dirty="0"/>
          </a:p>
          <a:p>
            <a:pPr marL="457200" lvl="1" indent="0">
              <a:buNone/>
            </a:pPr>
            <a:endParaRPr lang="en-US" sz="4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202853" y="1535524"/>
            <a:ext cx="23828398" cy="110354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20E4E-F06C-CF50-CF48-8262463AAAE5}"/>
                  </a:ext>
                </a:extLst>
              </p:cNvPr>
              <p:cNvSpPr txBox="1"/>
              <p:nvPr/>
            </p:nvSpPr>
            <p:spPr>
              <a:xfrm>
                <a:off x="11487669" y="1980899"/>
                <a:ext cx="3727174" cy="784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5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𝐯𝐬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500" b="1" dirty="0">
                    <a:solidFill>
                      <a:srgbClr val="FF0000"/>
                    </a:solidFill>
                  </a:rPr>
                  <a:t> plot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120E4E-F06C-CF50-CF48-8262463A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669" y="1980899"/>
                <a:ext cx="3727174" cy="784830"/>
              </a:xfrm>
              <a:prstGeom prst="rect">
                <a:avLst/>
              </a:prstGeom>
              <a:blipFill>
                <a:blip r:embed="rId4"/>
                <a:stretch>
                  <a:fillRect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EE6387A-6DEF-0DAE-DE58-5EDFC2486159}"/>
                  </a:ext>
                </a:extLst>
              </p:cNvPr>
              <p:cNvSpPr txBox="1"/>
              <p:nvPr/>
            </p:nvSpPr>
            <p:spPr>
              <a:xfrm>
                <a:off x="5869346" y="7640557"/>
                <a:ext cx="153606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Check for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value oscillation, its frequency is exactly the DM mass!!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EE6387A-6DEF-0DAE-DE58-5EDFC248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346" y="7640557"/>
                <a:ext cx="15360637" cy="707886"/>
              </a:xfrm>
              <a:prstGeom prst="rect">
                <a:avLst/>
              </a:prstGeom>
              <a:blipFill>
                <a:blip r:embed="rId5"/>
                <a:stretch>
                  <a:fillRect l="-1488" t="-1403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6C3C9B-C2F0-7AB6-ED73-67EB5F11A780}"/>
                  </a:ext>
                </a:extLst>
              </p:cNvPr>
              <p:cNvSpPr txBox="1"/>
              <p:nvPr/>
            </p:nvSpPr>
            <p:spPr>
              <a:xfrm>
                <a:off x="3993075" y="6906800"/>
                <a:ext cx="6691512" cy="643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𝐒𝐥𝐨𝐰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𝐃𝐌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𝐟𝐫𝐞𝐪𝐮𝐞𝐧𝐜𝐲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3500" b="1" i="0">
                          <a:latin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35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6C3C9B-C2F0-7AB6-ED73-67EB5F11A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75" y="6906800"/>
                <a:ext cx="6691512" cy="643061"/>
              </a:xfrm>
              <a:prstGeom prst="rect">
                <a:avLst/>
              </a:prstGeom>
              <a:blipFill>
                <a:blip r:embed="rId6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EBD66150-AD9F-8B16-DFE5-EF4E49AF03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17500"/>
                <a:ext cx="21488400" cy="1152145"/>
              </a:xfrm>
            </p:spPr>
            <p:txBody>
              <a:bodyPr/>
              <a:lstStyle/>
              <a:p>
                <a:pPr marL="457200" lvl="1" indent="0" algn="l">
                  <a:buNone/>
                </a:pPr>
                <a:r>
                  <a:rPr lang="en-US" sz="5300" b="1" dirty="0">
                    <a:solidFill>
                      <a:srgbClr val="0261A8"/>
                    </a:solidFill>
                  </a:rPr>
                  <a:t>Time resolved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5400" b="1" i="1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300" b="1" dirty="0">
                    <a:solidFill>
                      <a:srgbClr val="0261A8"/>
                    </a:solidFill>
                  </a:rPr>
                  <a:t>analysis </a:t>
                </a:r>
                <a:r>
                  <a:rPr lang="en-US" sz="4800" b="1" dirty="0">
                    <a:solidFill>
                      <a:srgbClr val="0261A8"/>
                    </a:solidFill>
                  </a:rPr>
                  <a:t>(Periodogram)</a:t>
                </a: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EBD66150-AD9F-8B16-DFE5-EF4E49AF0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17500"/>
                <a:ext cx="21488400" cy="1152145"/>
              </a:xfrm>
              <a:blipFill>
                <a:blip r:embed="rId7"/>
                <a:stretch>
                  <a:fillRect b="-3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F20209-477A-3593-1B26-6A134DC2D548}"/>
                  </a:ext>
                </a:extLst>
              </p:cNvPr>
              <p:cNvSpPr txBox="1"/>
              <p:nvPr/>
            </p:nvSpPr>
            <p:spPr>
              <a:xfrm>
                <a:off x="15165249" y="383734"/>
                <a:ext cx="2263238" cy="15169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>
                          <a:solidFill>
                            <a:srgbClr val="0261A8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500" b="1" i="1">
                          <a:solidFill>
                            <a:srgbClr val="0261A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solidFill>
                                <a:srgbClr val="0261A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4500" b="1" i="1">
                                      <a:solidFill>
                                        <a:srgbClr val="0261A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500" b="1" i="1">
                                      <a:solidFill>
                                        <a:srgbClr val="0261A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4500" b="1" i="1">
                                  <a:solidFill>
                                    <a:srgbClr val="0261A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500" b="1" dirty="0">
                  <a:solidFill>
                    <a:srgbClr val="0261A8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F20209-477A-3593-1B26-6A134DC2D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249" y="383734"/>
                <a:ext cx="2263238" cy="1516954"/>
              </a:xfrm>
              <a:prstGeom prst="rect">
                <a:avLst/>
              </a:prstGeom>
              <a:blipFill>
                <a:blip r:embed="rId8"/>
                <a:stretch>
                  <a:fillRect l="-444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2B6CA78-32E1-FB27-3EF0-025614718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" y="2932252"/>
            <a:ext cx="12299963" cy="39999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736516-FFDE-4C92-9525-03B7C7BCC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575" y="3167885"/>
            <a:ext cx="11721603" cy="38004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09B797-DEA1-C9B5-6748-D3A723DADA4A}"/>
              </a:ext>
            </a:extLst>
          </p:cNvPr>
          <p:cNvSpPr txBox="1"/>
          <p:nvPr/>
        </p:nvSpPr>
        <p:spPr>
          <a:xfrm>
            <a:off x="4309722" y="2208741"/>
            <a:ext cx="6023062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LOW MASS DM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F58B3-3131-E892-32E3-1976B39F1C10}"/>
              </a:ext>
            </a:extLst>
          </p:cNvPr>
          <p:cNvSpPr txBox="1"/>
          <p:nvPr/>
        </p:nvSpPr>
        <p:spPr>
          <a:xfrm>
            <a:off x="16296868" y="2185241"/>
            <a:ext cx="6106925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tx1"/>
                </a:solidFill>
              </a:rPr>
              <a:t>HIGH MASS DM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2DF27-5B6D-91D3-96D7-907FF8110B45}"/>
              </a:ext>
            </a:extLst>
          </p:cNvPr>
          <p:cNvSpPr txBox="1"/>
          <p:nvPr/>
        </p:nvSpPr>
        <p:spPr>
          <a:xfrm>
            <a:off x="10132784" y="3020108"/>
            <a:ext cx="2176864" cy="630942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2EA59-ABB5-873D-6DCA-9B27BA4FE504}"/>
              </a:ext>
            </a:extLst>
          </p:cNvPr>
          <p:cNvSpPr txBox="1"/>
          <p:nvPr/>
        </p:nvSpPr>
        <p:spPr>
          <a:xfrm>
            <a:off x="22098783" y="2988930"/>
            <a:ext cx="2174492" cy="630942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D8BAE-6CA1-8DEC-1E6A-56F079DF35DB}"/>
              </a:ext>
            </a:extLst>
          </p:cNvPr>
          <p:cNvSpPr txBox="1"/>
          <p:nvPr/>
        </p:nvSpPr>
        <p:spPr>
          <a:xfrm>
            <a:off x="656160" y="9081433"/>
            <a:ext cx="143166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working on periodogram analysis with MC simulation data</a:t>
            </a:r>
          </a:p>
          <a:p>
            <a:pPr algn="ctr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 oscillation amplitude -&gt; Spectral power -&gt; Set upper limit of the spectral power with 95 % confidence level (Hypothesis testing)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019D33-C8CD-C784-3317-1D1A867E22D5}"/>
                  </a:ext>
                </a:extLst>
              </p:cNvPr>
              <p:cNvSpPr txBox="1"/>
              <p:nvPr/>
            </p:nvSpPr>
            <p:spPr>
              <a:xfrm>
                <a:off x="16597774" y="6872608"/>
                <a:ext cx="6329232" cy="643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𝐅𝐚𝐬𝐭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𝐃𝐌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𝐟𝐫𝐞𝐪𝐮𝐞𝐧𝐜𝐲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5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500" b="1" i="0">
                          <a:latin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35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019D33-C8CD-C784-3317-1D1A867E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774" y="6872608"/>
                <a:ext cx="6329232" cy="643061"/>
              </a:xfrm>
              <a:prstGeom prst="rect">
                <a:avLst/>
              </a:prstGeom>
              <a:blipFill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AB94220-B34B-DD55-DE24-59E0FB39A2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843" y="8359094"/>
            <a:ext cx="8270973" cy="42945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27EAC7-0633-8851-5FA6-13D8D13D4128}"/>
              </a:ext>
            </a:extLst>
          </p:cNvPr>
          <p:cNvSpPr txBox="1"/>
          <p:nvPr/>
        </p:nvSpPr>
        <p:spPr>
          <a:xfrm>
            <a:off x="21855998" y="8450491"/>
            <a:ext cx="2174492" cy="630942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E6E5052-B0B6-DA70-D3C7-05D6A511DCDB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356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9646"/>
            <a:ext cx="24200660" cy="1124242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ADA532-E866-FD61-9072-EDA175C8F3D2}"/>
              </a:ext>
            </a:extLst>
          </p:cNvPr>
          <p:cNvSpPr txBox="1"/>
          <p:nvPr/>
        </p:nvSpPr>
        <p:spPr>
          <a:xfrm>
            <a:off x="2624722" y="8727383"/>
            <a:ext cx="50403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Scalar DM (Yukawa)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704528-A32F-E14B-AAC9-BC5A17C86AA3}"/>
              </a:ext>
            </a:extLst>
          </p:cNvPr>
          <p:cNvSpPr txBox="1"/>
          <p:nvPr/>
        </p:nvSpPr>
        <p:spPr>
          <a:xfrm>
            <a:off x="18153113" y="8592783"/>
            <a:ext cx="5174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Axion-like DM (EDM)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32093-94C2-0901-40B1-AA7B0325CA2C}"/>
              </a:ext>
            </a:extLst>
          </p:cNvPr>
          <p:cNvSpPr txBox="1"/>
          <p:nvPr/>
        </p:nvSpPr>
        <p:spPr>
          <a:xfrm>
            <a:off x="9761174" y="8652266"/>
            <a:ext cx="60572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Axion-like DM (gradient)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861728-002D-ACB2-255A-F231C521808C}"/>
              </a:ext>
            </a:extLst>
          </p:cNvPr>
          <p:cNvSpPr txBox="1"/>
          <p:nvPr/>
        </p:nvSpPr>
        <p:spPr>
          <a:xfrm>
            <a:off x="7364148" y="9731574"/>
            <a:ext cx="108862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261A8"/>
                </a:solidFill>
                <a:latin typeface="Times" pitchFamily="2" charset="0"/>
              </a:rPr>
              <a:t>Ryan </a:t>
            </a:r>
            <a:r>
              <a:rPr lang="en-US" sz="3000" dirty="0" err="1">
                <a:solidFill>
                  <a:srgbClr val="0261A8"/>
                </a:solidFill>
                <a:latin typeface="Times" pitchFamily="2" charset="0"/>
              </a:rPr>
              <a:t>Janish</a:t>
            </a:r>
            <a:r>
              <a:rPr lang="en-US" sz="3000" dirty="0">
                <a:solidFill>
                  <a:srgbClr val="0261A8"/>
                </a:solidFill>
                <a:latin typeface="Times" pitchFamily="2" charset="0"/>
              </a:rPr>
              <a:t>, </a:t>
            </a:r>
            <a:r>
              <a:rPr lang="en-US" sz="3000" dirty="0" err="1">
                <a:solidFill>
                  <a:srgbClr val="0261A8"/>
                </a:solidFill>
                <a:latin typeface="Times" pitchFamily="2" charset="0"/>
              </a:rPr>
              <a:t>Harikrishnan</a:t>
            </a:r>
            <a:r>
              <a:rPr lang="en-US" sz="3000" dirty="0">
                <a:solidFill>
                  <a:srgbClr val="0261A8"/>
                </a:solidFill>
                <a:latin typeface="Times" pitchFamily="2" charset="0"/>
              </a:rPr>
              <a:t> Ramani</a:t>
            </a:r>
            <a:r>
              <a:rPr lang="en-US" dirty="0"/>
              <a:t> </a:t>
            </a:r>
            <a:r>
              <a:rPr lang="en-US" sz="3000" dirty="0">
                <a:solidFill>
                  <a:srgbClr val="0261A8"/>
                </a:solidFill>
                <a:latin typeface="Times" pitchFamily="2" charset="0"/>
              </a:rPr>
              <a:t>PR</a:t>
            </a:r>
            <a:r>
              <a:rPr lang="en-US" sz="3000" dirty="0">
                <a:solidFill>
                  <a:srgbClr val="0261A8"/>
                </a:solidFill>
                <a:effectLst/>
                <a:latin typeface="Times" pitchFamily="2" charset="0"/>
              </a:rPr>
              <a:t>D </a:t>
            </a:r>
            <a:r>
              <a:rPr lang="en-US" sz="3000" dirty="0">
                <a:solidFill>
                  <a:srgbClr val="0261A8"/>
                </a:solidFill>
                <a:effectLst/>
                <a:latin typeface="Helvetica" pitchFamily="2" charset="0"/>
              </a:rPr>
              <a:t>102, </a:t>
            </a:r>
            <a:r>
              <a:rPr lang="en-US" sz="3000" dirty="0">
                <a:solidFill>
                  <a:srgbClr val="0261A8"/>
                </a:solidFill>
                <a:effectLst/>
                <a:latin typeface="Times" pitchFamily="2" charset="0"/>
              </a:rPr>
              <a:t>115018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67C9CB-9533-DA8C-FC47-A496A8AC3B11}"/>
                  </a:ext>
                </a:extLst>
              </p:cNvPr>
              <p:cNvSpPr txBox="1"/>
              <p:nvPr/>
            </p:nvSpPr>
            <p:spPr>
              <a:xfrm>
                <a:off x="326040" y="10562571"/>
                <a:ext cx="2350492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0" i="0" u="sng" dirty="0">
                    <a:solidFill>
                      <a:srgbClr val="FF0000"/>
                    </a:solidFill>
                    <a:effectLst/>
                  </a:rPr>
                  <a:t>Projected sensitivity of “direct” DM search using the Muon </a:t>
                </a:r>
                <a14:m>
                  <m:oMath xmlns:m="http://schemas.openxmlformats.org/officeDocument/2006/math">
                    <m:r>
                      <a:rPr lang="en-US" sz="4800" b="0" i="1" u="sng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800" b="0" i="1" u="sng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b="0" i="0" u="sng" dirty="0">
                    <a:solidFill>
                      <a:srgbClr val="FF0000"/>
                    </a:solidFill>
                    <a:effectLst/>
                  </a:rPr>
                  <a:t> data is beyond the astronomical bounds.</a:t>
                </a:r>
                <a:endParaRPr lang="en-US" sz="4500" b="1" u="sng" dirty="0">
                  <a:solidFill>
                    <a:srgbClr val="FF0000"/>
                  </a:solidFill>
                  <a:effectLst/>
                  <a:ea typeface="Batang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67C9CB-9533-DA8C-FC47-A496A8AC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40" y="10562571"/>
                <a:ext cx="23504922" cy="1569660"/>
              </a:xfrm>
              <a:prstGeom prst="rect">
                <a:avLst/>
              </a:prstGeom>
              <a:blipFill>
                <a:blip r:embed="rId4"/>
                <a:stretch>
                  <a:fillRect t="-88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57B02EAF-394D-D384-073E-10E6AB7A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Dark Matter model dependent sensitivity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73811AC-0243-AA88-8A10-8F6732A45C6E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DF0F3-750F-F2ED-0638-ECCEE5AFA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1" y="3306189"/>
            <a:ext cx="7550450" cy="5478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5CA79-9CC6-0097-5C2D-0969E33A9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36" y="3306190"/>
            <a:ext cx="7550450" cy="5467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8DF9AF-44A1-9747-4771-1EED953FD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985" y="3306189"/>
            <a:ext cx="7550450" cy="5344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F26CDB-35D2-AF16-681E-CCD7CF64ABF1}"/>
                  </a:ext>
                </a:extLst>
              </p:cNvPr>
              <p:cNvSpPr txBox="1"/>
              <p:nvPr/>
            </p:nvSpPr>
            <p:spPr>
              <a:xfrm>
                <a:off x="5191712" y="1764123"/>
                <a:ext cx="13910872" cy="134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400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sz="4000" b="0" i="1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r>
                      <a:rPr lang="en-US" altLang="ko-KR" sz="4000" b="0" i="1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ad>
                      <m:radPr>
                        <m:degHide m:val="on"/>
                        <m:ctrlP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4000" b="0" i="1" smtClean="0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4000" b="0" i="1" smtClean="0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4000" b="0" i="1" smtClean="0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4000" b="0" i="1" smtClean="0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den>
                        </m:f>
                      </m:e>
                    </m:rad>
                    <m:func>
                      <m:funcPr>
                        <m:ctrlP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4000" b="0" i="0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4000" b="0" i="1" smtClean="0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  <m: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ko-KR" sz="4000" dirty="0">
                    <a:solidFill>
                      <a:srgbClr val="0261A8"/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4000" i="1" smtClean="0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4000" i="1" smtClean="0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ko-KR" sz="4000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sz="4000" i="1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400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ko-KR" sz="4000" b="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  <m:f>
                      <m:fPr>
                        <m:ctrlPr>
                          <a:rPr lang="en-US" altLang="ko-KR" sz="4000" i="1" smtClean="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sSub>
                          <m:sSubPr>
                            <m:ctrlP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altLang="ko-KR" sz="4000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den>
                        </m:f>
                      </m:e>
                    </m:rad>
                    <m:func>
                      <m:funcPr>
                        <m:ctrlPr>
                          <a:rPr lang="en-US" altLang="ko-KR" sz="4000" i="1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4000">
                            <a:solidFill>
                              <a:srgbClr val="0261A8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4000" i="1">
                                    <a:solidFill>
                                      <a:srgbClr val="0261A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  <m:r>
                              <a:rPr lang="en-US" altLang="ko-KR" sz="4000" i="1">
                                <a:solidFill>
                                  <a:srgbClr val="0261A8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4000" dirty="0">
                  <a:solidFill>
                    <a:srgbClr val="0261A8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F26CDB-35D2-AF16-681E-CCD7CF64A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12" y="1764123"/>
                <a:ext cx="13910872" cy="1344984"/>
              </a:xfrm>
              <a:prstGeom prst="rect">
                <a:avLst/>
              </a:prstGeom>
              <a:blipFill>
                <a:blip r:embed="rId8"/>
                <a:stretch>
                  <a:fillRect l="-182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4986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982227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E8CC70-114A-27D5-A93F-572C88AFD72F}"/>
              </a:ext>
            </a:extLst>
          </p:cNvPr>
          <p:cNvSpPr txBox="1">
            <a:spLocks/>
          </p:cNvSpPr>
          <p:nvPr/>
        </p:nvSpPr>
        <p:spPr>
          <a:xfrm>
            <a:off x="400638" y="1782801"/>
            <a:ext cx="23188220" cy="115825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5000" dirty="0">
              <a:solidFill>
                <a:srgbClr val="0261A8"/>
              </a:solidFill>
            </a:endParaRPr>
          </a:p>
          <a:p>
            <a:pPr marL="457200" lvl="1" indent="0">
              <a:buNone/>
            </a:pPr>
            <a:endParaRPr lang="en-US" sz="5000" dirty="0">
              <a:solidFill>
                <a:srgbClr val="0261A8"/>
              </a:solidFill>
            </a:endParaRPr>
          </a:p>
          <a:p>
            <a:pPr marL="457200" lvl="1" indent="0" algn="ctr">
              <a:buNone/>
            </a:pPr>
            <a:endParaRPr lang="en-US" sz="8000" b="1" dirty="0">
              <a:solidFill>
                <a:srgbClr val="0261A8"/>
              </a:solidFill>
            </a:endParaRPr>
          </a:p>
          <a:p>
            <a:pPr marL="457200" lvl="1" indent="0" algn="ctr">
              <a:buNone/>
            </a:pPr>
            <a:endParaRPr lang="en-US" sz="8000" b="1" dirty="0">
              <a:solidFill>
                <a:srgbClr val="0261A8"/>
              </a:solidFill>
            </a:endParaRPr>
          </a:p>
          <a:p>
            <a:pPr marL="457200" lvl="1" indent="0" algn="ctr">
              <a:buNone/>
            </a:pPr>
            <a:r>
              <a:rPr lang="en-US" sz="10000" b="1" dirty="0">
                <a:solidFill>
                  <a:srgbClr val="0261A8"/>
                </a:solidFill>
              </a:rPr>
              <a:t>Thank you for your attention!</a:t>
            </a:r>
          </a:p>
          <a:p>
            <a:pPr marL="457200" lvl="1" indent="0">
              <a:buFont typeface="Arial"/>
              <a:buNone/>
            </a:pPr>
            <a:endParaRPr lang="en-US" sz="6500" dirty="0">
              <a:solidFill>
                <a:srgbClr val="0261A8"/>
              </a:solidFill>
            </a:endParaRPr>
          </a:p>
          <a:p>
            <a:pPr marL="457200" lvl="1" indent="0">
              <a:buFont typeface="Arial"/>
              <a:buNone/>
            </a:pPr>
            <a:endParaRPr lang="en-US" sz="5400" dirty="0"/>
          </a:p>
          <a:p>
            <a:pPr lvl="1"/>
            <a:endParaRPr lang="en-US" sz="32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EB519D-2D84-FC08-5D2B-C67FCAAD23CB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607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982227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E8CC70-114A-27D5-A93F-572C88AFD72F}"/>
              </a:ext>
            </a:extLst>
          </p:cNvPr>
          <p:cNvSpPr txBox="1">
            <a:spLocks/>
          </p:cNvSpPr>
          <p:nvPr/>
        </p:nvSpPr>
        <p:spPr>
          <a:xfrm>
            <a:off x="400638" y="1782801"/>
            <a:ext cx="23188220" cy="115825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5000" dirty="0">
              <a:solidFill>
                <a:srgbClr val="0261A8"/>
              </a:solidFill>
            </a:endParaRPr>
          </a:p>
          <a:p>
            <a:pPr marL="457200" lvl="1" indent="0">
              <a:buNone/>
            </a:pPr>
            <a:endParaRPr lang="en-US" sz="5000" dirty="0">
              <a:solidFill>
                <a:srgbClr val="0261A8"/>
              </a:solidFill>
            </a:endParaRPr>
          </a:p>
          <a:p>
            <a:pPr marL="457200" lvl="1" indent="0" algn="ctr">
              <a:buNone/>
            </a:pPr>
            <a:endParaRPr lang="en-US" sz="8000" b="1" dirty="0">
              <a:solidFill>
                <a:srgbClr val="0261A8"/>
              </a:solidFill>
            </a:endParaRPr>
          </a:p>
          <a:p>
            <a:pPr marL="457200" lvl="1" indent="0" algn="ctr">
              <a:buNone/>
            </a:pPr>
            <a:endParaRPr lang="en-US" sz="8000" b="1" dirty="0">
              <a:solidFill>
                <a:srgbClr val="0261A8"/>
              </a:solidFill>
            </a:endParaRPr>
          </a:p>
          <a:p>
            <a:pPr marL="457200" lvl="1" indent="0" algn="ctr">
              <a:buNone/>
            </a:pPr>
            <a:r>
              <a:rPr lang="en-US" sz="10000" b="1" dirty="0">
                <a:solidFill>
                  <a:srgbClr val="0261A8"/>
                </a:solidFill>
              </a:rPr>
              <a:t>Back up </a:t>
            </a:r>
          </a:p>
          <a:p>
            <a:pPr marL="457200" lvl="1" indent="0">
              <a:buFont typeface="Arial"/>
              <a:buNone/>
            </a:pPr>
            <a:endParaRPr lang="en-US" sz="6500" dirty="0">
              <a:solidFill>
                <a:srgbClr val="0261A8"/>
              </a:solidFill>
            </a:endParaRPr>
          </a:p>
          <a:p>
            <a:pPr marL="457200" lvl="1" indent="0">
              <a:buFont typeface="Arial"/>
              <a:buNone/>
            </a:pPr>
            <a:endParaRPr lang="en-US" sz="5400" dirty="0"/>
          </a:p>
          <a:p>
            <a:pPr lvl="1"/>
            <a:endParaRPr lang="en-US" sz="32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0B69F2-DAF1-73F1-0676-1950DC6652EC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400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1251284"/>
            <a:ext cx="23983362" cy="12464715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48ECC6-B7AD-DAA5-E1DD-52FA731C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4908462"/>
            <a:ext cx="11197814" cy="7700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2BD08-0CAE-B67F-397D-5A78445302EC}"/>
                  </a:ext>
                </a:extLst>
              </p:cNvPr>
              <p:cNvSpPr txBox="1"/>
              <p:nvPr/>
            </p:nvSpPr>
            <p:spPr>
              <a:xfrm>
                <a:off x="1745766" y="2190262"/>
                <a:ext cx="21545555" cy="1708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Scalar DM affects muon’s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45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𝒂</m:t>
                    </m:r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4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5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sz="4500" b="1" i="1">
                            <a:latin typeface="Cambria Math" panose="02040503050406030204" pitchFamily="18" charset="0"/>
                          </a:rPr>
                          <m:t>𝒔𝒚𝒔</m:t>
                        </m:r>
                      </m:sub>
                    </m:sSub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500" b="1" i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Sup>
                      <m:sSubSupPr>
                        <m:ctrlPr>
                          <a:rPr lang="en-US" sz="4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𝐒𝐜𝐚𝐥𝐚𝐫</m:t>
                        </m:r>
                        <m:r>
                          <a:rPr lang="en-US" sz="4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𝐃𝐌</m:t>
                        </m:r>
                      </m:sup>
                    </m:sSubSup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4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(Muon’s mass oscillating -&gt; the 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oscillating)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2BD08-0CAE-B67F-397D-5A784453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766" y="2190262"/>
                <a:ext cx="21545555" cy="1708288"/>
              </a:xfrm>
              <a:prstGeom prst="rect">
                <a:avLst/>
              </a:prstGeom>
              <a:blipFill>
                <a:blip r:embed="rId5"/>
                <a:stretch>
                  <a:fillRect t="-220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337866-1C2C-66E9-CD9D-F5CBC741A347}"/>
                  </a:ext>
                </a:extLst>
              </p:cNvPr>
              <p:cNvSpPr txBox="1"/>
              <p:nvPr/>
            </p:nvSpPr>
            <p:spPr>
              <a:xfrm>
                <a:off x="11763514" y="9980901"/>
                <a:ext cx="12189416" cy="875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5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sSubSup>
                        <m:sSubSupPr>
                          <m:ctrlP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5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𝐃𝐌</m:t>
                          </m:r>
                        </m:sup>
                      </m:sSubSup>
                      <m:d>
                        <m:dPr>
                          <m:ctrlP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5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𝒅𝒎</m:t>
                          </m:r>
                        </m:sub>
                      </m:sSub>
                      <m:func>
                        <m:funcPr>
                          <m:ctrlP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5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5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𝒅𝒎</m:t>
                                  </m:r>
                                </m:sub>
                              </m:sSub>
                              <m:r>
                                <a:rPr lang="ko-KR" altLang="en-US" sz="5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5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50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337866-1C2C-66E9-CD9D-F5CBC741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514" y="9980901"/>
                <a:ext cx="12189416" cy="875496"/>
              </a:xfrm>
              <a:prstGeom prst="rect">
                <a:avLst/>
              </a:prstGeom>
              <a:blipFill>
                <a:blip r:embed="rId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4BF674-9195-E138-F904-4BC852E73AFA}"/>
                  </a:ext>
                </a:extLst>
              </p:cNvPr>
              <p:cNvSpPr txBox="1"/>
              <p:nvPr/>
            </p:nvSpPr>
            <p:spPr>
              <a:xfrm>
                <a:off x="11336420" y="5002503"/>
                <a:ext cx="12805476" cy="383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45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en-US" sz="45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𝒂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5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𝒂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4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𝑫𝑴</m:t>
                                      </m:r>
                                    </m:sub>
                                    <m:sup>
                                      <m: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45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sz="45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𝑫𝑴</m:t>
                                      </m:r>
                                    </m:sub>
                                  </m:sSub>
                                  <m:r>
                                    <a:rPr lang="en-US" sz="45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4500" b="1" i="1" dirty="0">
                  <a:latin typeface="Cambria Math" panose="02040503050406030204" pitchFamily="18" charset="0"/>
                </a:endParaRPr>
              </a:p>
              <a:p>
                <a:endParaRPr lang="en-US" sz="4500" b="1" i="1" dirty="0">
                  <a:latin typeface="Cambria Math" panose="02040503050406030204" pitchFamily="18" charset="0"/>
                </a:endParaRPr>
              </a:p>
              <a:p>
                <a:r>
                  <a:rPr lang="en-US" sz="4500" b="1" dirty="0"/>
                  <a:t>			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𝒂</m:t>
                    </m:r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𝑫𝑴</m:t>
                                </m:r>
                              </m:sub>
                              <m:sup>
                                <m: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45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𝑫𝑴</m:t>
                                </m:r>
                              </m:sub>
                            </m:sSub>
                            <m:r>
                              <a:rPr lang="en-US" sz="4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func>
                      </m:e>
                    </m:d>
                  </m:oMath>
                </a14:m>
                <a:endParaRPr lang="en-US" sz="4500" b="1" i="1" dirty="0">
                  <a:latin typeface="Cambria Math" panose="02040503050406030204" pitchFamily="18" charset="0"/>
                </a:endParaRPr>
              </a:p>
              <a:p>
                <a:endParaRPr lang="en-US" sz="45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4BF674-9195-E138-F904-4BC852E7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420" y="5002503"/>
                <a:ext cx="12805476" cy="38325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AA188BA-9AD6-8D55-6298-3F2CA8B84B95}"/>
              </a:ext>
            </a:extLst>
          </p:cNvPr>
          <p:cNvSpPr txBox="1"/>
          <p:nvPr/>
        </p:nvSpPr>
        <p:spPr>
          <a:xfrm>
            <a:off x="3761491" y="4049155"/>
            <a:ext cx="50403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Scalar DM (Yukawa)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DFAF44-BBF3-A64F-716D-B136DB2B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Scalar Dark Matter model (Parallel perturbation)</a:t>
            </a:r>
            <a:endParaRPr lang="en-US" sz="4800" b="1" dirty="0">
              <a:solidFill>
                <a:srgbClr val="0261A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43FA-5F20-5DC0-022F-BF30633C60D6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560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1251284"/>
            <a:ext cx="23983362" cy="12464715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2BD08-0CAE-B67F-397D-5A78445302EC}"/>
                  </a:ext>
                </a:extLst>
              </p:cNvPr>
              <p:cNvSpPr txBox="1"/>
              <p:nvPr/>
            </p:nvSpPr>
            <p:spPr>
              <a:xfrm>
                <a:off x="845389" y="2210065"/>
                <a:ext cx="21551305" cy="3093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Pseudoscalar DM affects muon’s spin axis: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45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𝒂</m:t>
                    </m:r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4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45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sz="4500" b="1" i="1">
                            <a:latin typeface="Cambria Math" panose="02040503050406030204" pitchFamily="18" charset="0"/>
                          </a:rPr>
                          <m:t>𝒔𝒚𝒔</m:t>
                        </m:r>
                      </m:sub>
                    </m:sSub>
                    <m:r>
                      <a:rPr lang="en-US" altLang="ko-KR" sz="45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500" b="1" i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Sup>
                      <m:sSubSupPr>
                        <m:ctrlPr>
                          <a:rPr lang="en-US" sz="4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𝐏𝐒</m:t>
                        </m:r>
                        <m:r>
                          <a:rPr lang="en-US" sz="4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𝐃𝐌</m:t>
                        </m:r>
                      </m:sup>
                    </m:sSubSup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4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en-US" sz="4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(Muon’s spin axis oscillating -&gt; decay positron is preferentially emitted to the spin direction -&gt; investigate the vertical distribution of the decay positron)</a:t>
                </a:r>
              </a:p>
              <a:p>
                <a:endParaRPr lang="en-US" sz="45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2BD08-0CAE-B67F-397D-5A784453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89" y="2210065"/>
                <a:ext cx="21551305" cy="3093283"/>
              </a:xfrm>
              <a:prstGeom prst="rect">
                <a:avLst/>
              </a:prstGeom>
              <a:blipFill>
                <a:blip r:embed="rId4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1DFAF44-BBF3-A64F-716D-B136DB2B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Pseudoscalar Dark Matter model (Perpendicular perturbation)</a:t>
            </a:r>
            <a:endParaRPr lang="en-US" sz="4800" b="1" dirty="0">
              <a:solidFill>
                <a:srgbClr val="0261A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2E338-5D87-57D2-78D7-DDC7AB436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" y="5506308"/>
            <a:ext cx="24110203" cy="695241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07D50-8922-2431-69BC-D259526A42D5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3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20339615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500" b="1" dirty="0">
                <a:solidFill>
                  <a:srgbClr val="0261A8"/>
                </a:solidFill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4572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5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9144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44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13716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40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18288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36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22860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3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4500" b="1" dirty="0">
                  <a:solidFill>
                    <a:srgbClr val="0261A8"/>
                  </a:solidFill>
                </a:endParaRPr>
              </a:p>
              <a:p>
                <a:r>
                  <a:rPr lang="en-US" sz="5000" b="1" dirty="0">
                    <a:solidFill>
                      <a:srgbClr val="0261A8"/>
                    </a:solidFill>
                  </a:rPr>
                  <a:t>Muon </a:t>
                </a:r>
                <a14:m>
                  <m:oMath xmlns:m="http://schemas.openxmlformats.org/officeDocument/2006/math">
                    <m:r>
                      <a:rPr lang="en-US" sz="50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50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261A8"/>
                    </a:solidFill>
                  </a:rPr>
                  <a:t> experiment at Fermilab</a:t>
                </a:r>
              </a:p>
              <a:p>
                <a:pPr lvl="1"/>
                <a:r>
                  <a:rPr lang="en-US" sz="4000" dirty="0">
                    <a:solidFill>
                      <a:schemeClr val="tx1"/>
                    </a:solidFill>
                  </a:rPr>
                  <a:t>Aim to measure the magnetic anomaly of the muon,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at 140 ppb precision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).</a:t>
                </a:r>
              </a:p>
              <a:p>
                <a:pPr lvl="1"/>
                <a:r>
                  <a:rPr lang="en-US" sz="4000" dirty="0">
                    <a:solidFill>
                      <a:schemeClr val="tx1"/>
                    </a:solidFill>
                  </a:rPr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in the effort to track the time evolution of muon spin subject to magnetic field.</a:t>
                </a:r>
              </a:p>
              <a:p>
                <a:pPr lvl="1"/>
                <a:r>
                  <a:rPr lang="en-US" sz="4000" dirty="0">
                    <a:solidFill>
                      <a:schemeClr val="tx1"/>
                    </a:solidFill>
                  </a:rPr>
                  <a:t>Measurement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with by nuclear magnetic resonance (NMR) technique with a shielded water sample. </a:t>
                </a:r>
              </a:p>
              <a:p>
                <a:pPr lvl="1"/>
                <a:r>
                  <a:rPr lang="en-US" sz="4000" dirty="0">
                    <a:solidFill>
                      <a:srgbClr val="0261A8"/>
                    </a:solidFill>
                  </a:rPr>
                  <a:t>For more details: refer to Paolo’s talk: </a:t>
                </a:r>
                <a:r>
                  <a:rPr lang="en-US" sz="4000" dirty="0">
                    <a:solidFill>
                      <a:schemeClr val="tx1"/>
                    </a:solidFill>
                  </a:rPr>
                  <a:t>https://</a:t>
                </a:r>
                <a:r>
                  <a:rPr lang="en-US" sz="4000" dirty="0" err="1">
                    <a:solidFill>
                      <a:schemeClr val="tx1"/>
                    </a:solidFill>
                  </a:rPr>
                  <a:t>indico.fnal.gov</a:t>
                </a:r>
                <a:r>
                  <a:rPr lang="en-US" sz="4000" dirty="0">
                    <a:solidFill>
                      <a:schemeClr val="tx1"/>
                    </a:solidFill>
                  </a:rPr>
                  <a:t>/event/59506/contributions/269947</a:t>
                </a:r>
              </a:p>
              <a:p>
                <a:pPr lvl="1"/>
                <a:r>
                  <a:rPr lang="en-US" sz="4000" dirty="0">
                    <a:solidFill>
                      <a:srgbClr val="0261A8"/>
                    </a:solidFill>
                  </a:rPr>
                  <a:t>My talk: “Overview of the Muon g-2 experiment at Fermilab” at Users Meeting on June 29, 4:00 pm</a:t>
                </a:r>
              </a:p>
              <a:p>
                <a:pPr marL="457200" lvl="1" indent="0">
                  <a:buNone/>
                </a:pPr>
                <a:r>
                  <a:rPr lang="en-US" sz="4000" dirty="0">
                    <a:solidFill>
                      <a:srgbClr val="0261A8"/>
                    </a:solidFill>
                  </a:rPr>
                  <a:t>	  </a:t>
                </a:r>
                <a:r>
                  <a:rPr lang="en-US" sz="4000" dirty="0">
                    <a:solidFill>
                      <a:schemeClr val="tx1"/>
                    </a:solidFill>
                  </a:rPr>
                  <a:t>(</a:t>
                </a:r>
                <a:r>
                  <a:rPr lang="en-US" sz="4000" dirty="0">
                    <a:solidFill>
                      <a:schemeClr val="tx1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https://indico.fnal.gov/event/59656/contributions/269384</a:t>
                </a:r>
                <a:r>
                  <a:rPr lang="en-US" sz="4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:endParaRPr lang="en-US" sz="3700" dirty="0">
                  <a:solidFill>
                    <a:srgbClr val="0261A8"/>
                  </a:solidFill>
                </a:endParaRPr>
              </a:p>
              <a:p>
                <a:r>
                  <a:rPr lang="en-US" sz="5000" b="1" dirty="0">
                    <a:solidFill>
                      <a:srgbClr val="0261A8"/>
                    </a:solidFill>
                  </a:rPr>
                  <a:t>Dark Matter search in the Muon </a:t>
                </a:r>
                <a14:m>
                  <m:oMath xmlns:m="http://schemas.openxmlformats.org/officeDocument/2006/math">
                    <m:r>
                      <a:rPr lang="en-US" sz="50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50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261A8"/>
                    </a:solidFill>
                  </a:rPr>
                  <a:t> experiment at Fermilab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</a:rPr>
                  <a:t>Why do we search for Dark Matter in the Muon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experiment at Fermilab?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</a:rPr>
                  <a:t>How can we observe the DM signals from the Muon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data?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</a:rPr>
                  <a:t>Data analysis for Dark Matter search. </a:t>
                </a:r>
                <a:endParaRPr lang="en-US" sz="4000" b="1" dirty="0">
                  <a:solidFill>
                    <a:srgbClr val="0261A8"/>
                  </a:solidFill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  <a:blipFill>
                <a:blip r:embed="rId5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D6BEA4-F254-C12E-942A-27018FC3FAB8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7018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1251284"/>
            <a:ext cx="23983362" cy="12464715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2BD08-0CAE-B67F-397D-5A78445302EC}"/>
                  </a:ext>
                </a:extLst>
              </p:cNvPr>
              <p:cNvSpPr txBox="1"/>
              <p:nvPr/>
            </p:nvSpPr>
            <p:spPr>
              <a:xfrm>
                <a:off x="2850159" y="3793354"/>
                <a:ext cx="20409389" cy="6351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example, we are looking at low mass DM,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5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m:rPr>
                        <m:sty m:val="p"/>
                      </m:rPr>
                      <a:rPr lang="en-US" sz="45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US" sz="45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num>
                      <m:den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p>
                        </m:sSup>
                        <m:r>
                          <a:rPr lang="en-US" sz="45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𝐞𝐕</m:t>
                        </m:r>
                      </m:num>
                      <m:den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𝟑𝟒</m:t>
                            </m:r>
                          </m:sup>
                        </m:sSup>
                        <m:r>
                          <a:rPr lang="en-US" altLang="ko-KR" sz="45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𝐣𝐨𝐮𝐥𝐬</m:t>
                        </m:r>
                        <m:r>
                          <a:rPr lang="en-US" altLang="ko-KR" sz="45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sz="45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</m:den>
                    </m:f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𝟒𝟐</m:t>
                            </m:r>
                          </m:sup>
                        </m:sSup>
                        <m:r>
                          <a:rPr lang="en-US" sz="45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𝐣𝐨𝐮𝐥𝐬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5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5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5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𝟑𝟒</m:t>
                            </m:r>
                          </m:sup>
                        </m:sSup>
                        <m:r>
                          <a:rPr lang="en-US" altLang="ko-KR" sz="4500" b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𝐣𝐨𝐮𝐥𝐬</m:t>
                        </m:r>
                        <m:r>
                          <a:rPr lang="en-US" altLang="ko-KR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45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</m:den>
                    </m:f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sz="45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4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Hz</a:t>
                </a:r>
              </a:p>
              <a:p>
                <a:pPr algn="ctr"/>
                <a:endParaRPr lang="en-US" sz="45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5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𝟒𝟏</m:t>
                          </m:r>
                          <m:r>
                            <a:rPr lang="en-US" sz="45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5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45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5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en-US" sz="4500" b="1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5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500" b="1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en-US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sz="4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Since 1 year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4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sz="45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50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5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500" b="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m:rPr>
                        <m:sty m:val="p"/>
                      </m:rPr>
                      <a:rPr lang="en-US" sz="4500" b="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US" sz="4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correspond to approximately 10 years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02BD08-0CAE-B67F-397D-5A784453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159" y="3793354"/>
                <a:ext cx="20409389" cy="6351739"/>
              </a:xfrm>
              <a:prstGeom prst="rect">
                <a:avLst/>
              </a:prstGeom>
              <a:blipFill>
                <a:blip r:embed="rId4"/>
                <a:stretch>
                  <a:fillRect l="-1244" t="-1996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1DFAF44-BBF3-A64F-716D-B136DB2B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Unit conversion </a:t>
            </a:r>
            <a:endParaRPr lang="en-US" sz="4800" b="1" dirty="0">
              <a:solidFill>
                <a:srgbClr val="0261A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CC49-D32F-2274-5079-73DA3BA556D7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432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93" y="-3638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Generating Wiggle plots with Asymmetry weighted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1884167"/>
            <a:ext cx="23188220" cy="10115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1F45-3E50-B20B-0AE6-027411AC7017}"/>
              </a:ext>
            </a:extLst>
          </p:cNvPr>
          <p:cNvSpPr txBox="1"/>
          <p:nvPr/>
        </p:nvSpPr>
        <p:spPr>
          <a:xfrm>
            <a:off x="8967967" y="1378998"/>
            <a:ext cx="7331948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</a:rPr>
              <a:t>Asymmetry weighted 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B0DA9-7360-34A6-93FF-E00D7723ACD1}"/>
              </a:ext>
            </a:extLst>
          </p:cNvPr>
          <p:cNvSpPr txBox="1"/>
          <p:nvPr/>
        </p:nvSpPr>
        <p:spPr>
          <a:xfrm>
            <a:off x="1435137" y="2523002"/>
            <a:ext cx="22852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/>
              <a:t>Asymmetry is defined as how much decay positron is correlated to muon spin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/>
              <a:t>Set the threshold energy from 1 GeV to 3 GeV</a:t>
            </a:r>
          </a:p>
          <a:p>
            <a:endParaRPr lang="en-US" sz="2000" b="1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/>
              <a:t>Count the total number of positrons by multiplying by the corresponding asymmetry values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534226-44E2-981D-DF72-23F1A593FC41}"/>
              </a:ext>
            </a:extLst>
          </p:cNvPr>
          <p:cNvSpPr txBox="1"/>
          <p:nvPr/>
        </p:nvSpPr>
        <p:spPr>
          <a:xfrm>
            <a:off x="8967967" y="5411714"/>
            <a:ext cx="2133853" cy="553998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261A8"/>
                </a:solidFill>
              </a:rPr>
              <a:t>Entire</a:t>
            </a:r>
            <a:r>
              <a:rPr lang="ko-KR" altLang="en-US" sz="3000" b="1">
                <a:solidFill>
                  <a:srgbClr val="0261A8"/>
                </a:solidFill>
              </a:rPr>
              <a:t> </a:t>
            </a:r>
            <a:r>
              <a:rPr lang="en-US" altLang="ko-KR" sz="3000" b="1">
                <a:solidFill>
                  <a:srgbClr val="0261A8"/>
                </a:solidFill>
              </a:rPr>
              <a:t>Run 2</a:t>
            </a:r>
            <a:endParaRPr lang="en-US" sz="3000" b="1">
              <a:solidFill>
                <a:srgbClr val="0261A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36D946-7440-0451-0AA4-C490C7257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71" y="6299879"/>
            <a:ext cx="11953656" cy="6110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9F101E-4707-009B-4B1B-F1FDA7F0CE6D}"/>
              </a:ext>
            </a:extLst>
          </p:cNvPr>
          <p:cNvSpPr txBox="1"/>
          <p:nvPr/>
        </p:nvSpPr>
        <p:spPr>
          <a:xfrm>
            <a:off x="16090176" y="8744543"/>
            <a:ext cx="5556739" cy="553998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261A8"/>
                </a:solidFill>
              </a:rPr>
              <a:t>Subrun 83th in Run24576 in Run2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B65434-BA3B-1702-B206-4EE873EA8B5F}"/>
              </a:ext>
            </a:extLst>
          </p:cNvPr>
          <p:cNvSpPr txBox="1"/>
          <p:nvPr/>
        </p:nvSpPr>
        <p:spPr>
          <a:xfrm>
            <a:off x="4751513" y="5218184"/>
            <a:ext cx="3028382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</a:rPr>
              <a:t>LOW MASS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7E3A69-62F8-D3D5-556A-55EDF70F44E6}"/>
              </a:ext>
            </a:extLst>
          </p:cNvPr>
          <p:cNvSpPr txBox="1"/>
          <p:nvPr/>
        </p:nvSpPr>
        <p:spPr>
          <a:xfrm>
            <a:off x="16871339" y="5296298"/>
            <a:ext cx="3028382" cy="784830"/>
          </a:xfrm>
          <a:prstGeom prst="rect">
            <a:avLst/>
          </a:prstGeom>
          <a:ln>
            <a:solidFill>
              <a:srgbClr val="0261A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</a:rPr>
              <a:t>HIGH MASS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C15C4-8482-5607-B5DD-605CA914C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113"/>
            <a:ext cx="12575431" cy="60888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ECB7B-8C19-5E75-D1AD-1AACD6923523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193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835590"/>
            <a:ext cx="23430324" cy="12044261"/>
          </a:xfrm>
        </p:spPr>
        <p:txBody>
          <a:bodyPr/>
          <a:lstStyle/>
          <a:p>
            <a:pPr marL="457200" lvl="1" indent="0">
              <a:buNone/>
            </a:pPr>
            <a:endParaRPr lang="en-US" sz="4500" dirty="0"/>
          </a:p>
          <a:p>
            <a:pPr marL="457200" lvl="1" indent="0">
              <a:buNone/>
            </a:pPr>
            <a:endParaRPr lang="en-US" sz="4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621753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1884167"/>
            <a:ext cx="23188220" cy="10115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2857DB6-E5A3-0AEA-0233-EE064BC67A7F}"/>
              </a:ext>
            </a:extLst>
          </p:cNvPr>
          <p:cNvCxnSpPr>
            <a:cxnSpLocks/>
          </p:cNvCxnSpPr>
          <p:nvPr/>
        </p:nvCxnSpPr>
        <p:spPr>
          <a:xfrm>
            <a:off x="1286359" y="10027403"/>
            <a:ext cx="21695561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3EF2F8-A5DD-FDB9-3B73-EE586916B5D9}"/>
              </a:ext>
            </a:extLst>
          </p:cNvPr>
          <p:cNvCxnSpPr>
            <a:cxnSpLocks/>
          </p:cNvCxnSpPr>
          <p:nvPr/>
        </p:nvCxnSpPr>
        <p:spPr>
          <a:xfrm flipV="1">
            <a:off x="5470899" y="10008443"/>
            <a:ext cx="13384605" cy="1896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E381C-0C51-41B9-2187-1E3061D64727}"/>
                  </a:ext>
                </a:extLst>
              </p:cNvPr>
              <p:cNvSpPr txBox="1"/>
              <p:nvPr/>
            </p:nvSpPr>
            <p:spPr>
              <a:xfrm>
                <a:off x="17512576" y="8938145"/>
                <a:ext cx="2524987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𝐞𝐕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E381C-0C51-41B9-2187-1E3061D6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2576" y="8938145"/>
                <a:ext cx="2524987" cy="810799"/>
              </a:xfrm>
              <a:prstGeom prst="rect">
                <a:avLst/>
              </a:prstGeom>
              <a:blipFill>
                <a:blip r:embed="rId4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DA6C9E-D59C-37D1-6A38-E161C84A87C1}"/>
                  </a:ext>
                </a:extLst>
              </p:cNvPr>
              <p:cNvSpPr txBox="1"/>
              <p:nvPr/>
            </p:nvSpPr>
            <p:spPr>
              <a:xfrm>
                <a:off x="18163857" y="10332833"/>
                <a:ext cx="1383294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/>
                  <a:t>1 </a:t>
                </a:r>
                <a14:m>
                  <m:oMath xmlns:m="http://schemas.openxmlformats.org/officeDocument/2006/math">
                    <m:r>
                      <a:rPr lang="en-US" sz="4500" b="1" i="0">
                        <a:latin typeface="Cambria Math" panose="02040503050406030204" pitchFamily="18" charset="0"/>
                      </a:rPr>
                      <m:t>𝐇𝐳</m:t>
                    </m:r>
                  </m:oMath>
                </a14:m>
                <a:endParaRPr lang="en-US" sz="4500" b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DA6C9E-D59C-37D1-6A38-E161C84A8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857" y="10332833"/>
                <a:ext cx="1383294" cy="784830"/>
              </a:xfrm>
              <a:prstGeom prst="rect">
                <a:avLst/>
              </a:prstGeom>
              <a:blipFill>
                <a:blip r:embed="rId5"/>
                <a:stretch>
                  <a:fillRect l="-18182" t="-15873" r="-90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025FB4-405D-A3A7-0A76-4ED82BEC0F14}"/>
                  </a:ext>
                </a:extLst>
              </p:cNvPr>
              <p:cNvSpPr txBox="1"/>
              <p:nvPr/>
            </p:nvSpPr>
            <p:spPr>
              <a:xfrm>
                <a:off x="4177410" y="8938145"/>
                <a:ext cx="252498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𝐞𝐕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025FB4-405D-A3A7-0A76-4ED82BEC0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10" y="8938145"/>
                <a:ext cx="2524987" cy="800476"/>
              </a:xfrm>
              <a:prstGeom prst="rect">
                <a:avLst/>
              </a:prstGeom>
              <a:blipFill>
                <a:blip r:embed="rId6"/>
                <a:stretch>
                  <a:fillRect l="-100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ABE261-49FD-7067-728B-7B9ABD75609C}"/>
                  </a:ext>
                </a:extLst>
              </p:cNvPr>
              <p:cNvSpPr txBox="1"/>
              <p:nvPr/>
            </p:nvSpPr>
            <p:spPr>
              <a:xfrm>
                <a:off x="4406640" y="10498703"/>
                <a:ext cx="229575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ABE261-49FD-7067-728B-7B9ABD75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40" y="10498703"/>
                <a:ext cx="2295757" cy="800476"/>
              </a:xfrm>
              <a:prstGeom prst="rect">
                <a:avLst/>
              </a:prstGeom>
              <a:blipFill>
                <a:blip r:embed="rId7"/>
                <a:stretch>
                  <a:fillRect l="-1657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CD9B35D-4BB4-3DD7-FFE4-61225F223F89}"/>
              </a:ext>
            </a:extLst>
          </p:cNvPr>
          <p:cNvSpPr txBox="1"/>
          <p:nvPr/>
        </p:nvSpPr>
        <p:spPr>
          <a:xfrm>
            <a:off x="400638" y="8876842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DM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54907-1B62-9B89-4CB6-1806D9B1C8F4}"/>
              </a:ext>
            </a:extLst>
          </p:cNvPr>
          <p:cNvSpPr txBox="1"/>
          <p:nvPr/>
        </p:nvSpPr>
        <p:spPr>
          <a:xfrm>
            <a:off x="483674" y="10576057"/>
            <a:ext cx="201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DM Freq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CD6C7-F52A-A7FA-ABBD-210BBAA6B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923"/>
            <a:ext cx="12010292" cy="56045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E50E09-4C0B-E943-7056-CCB18D9F82B6}"/>
              </a:ext>
            </a:extLst>
          </p:cNvPr>
          <p:cNvSpPr txBox="1"/>
          <p:nvPr/>
        </p:nvSpPr>
        <p:spPr>
          <a:xfrm>
            <a:off x="2585852" y="7504128"/>
            <a:ext cx="7854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Whole experiment lifetime (5years)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1D9874-8650-DB5F-3241-35C0C0F03C12}"/>
              </a:ext>
            </a:extLst>
          </p:cNvPr>
          <p:cNvCxnSpPr>
            <a:cxnSpLocks/>
          </p:cNvCxnSpPr>
          <p:nvPr/>
        </p:nvCxnSpPr>
        <p:spPr>
          <a:xfrm>
            <a:off x="5439903" y="8287496"/>
            <a:ext cx="0" cy="5139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1E5559C2-F994-2CF9-4431-96438FD4B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26" y="1457500"/>
            <a:ext cx="12086535" cy="54116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374398-E935-C360-2A87-6B56BDFB0AAE}"/>
              </a:ext>
            </a:extLst>
          </p:cNvPr>
          <p:cNvSpPr txBox="1"/>
          <p:nvPr/>
        </p:nvSpPr>
        <p:spPr>
          <a:xfrm>
            <a:off x="16389704" y="7453269"/>
            <a:ext cx="4770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Subrun level (second)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81A3A2-7A0E-9600-9CE3-E86D91BEE4D5}"/>
              </a:ext>
            </a:extLst>
          </p:cNvPr>
          <p:cNvCxnSpPr>
            <a:cxnSpLocks/>
          </p:cNvCxnSpPr>
          <p:nvPr/>
        </p:nvCxnSpPr>
        <p:spPr>
          <a:xfrm>
            <a:off x="18775069" y="8311209"/>
            <a:ext cx="0" cy="5139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170E493-DC73-0AEB-CB5F-21DABCCC690C}"/>
              </a:ext>
            </a:extLst>
          </p:cNvPr>
          <p:cNvSpPr txBox="1">
            <a:spLocks/>
          </p:cNvSpPr>
          <p:nvPr/>
        </p:nvSpPr>
        <p:spPr>
          <a:xfrm>
            <a:off x="-32393" y="-36380"/>
            <a:ext cx="21488400" cy="11521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42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1" kern="1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457200" lvl="1" algn="l"/>
            <a:r>
              <a:rPr lang="en-US" sz="5300" b="1" dirty="0">
                <a:solidFill>
                  <a:srgbClr val="0261A8"/>
                </a:solidFill>
              </a:rPr>
              <a:t>Subrun level mass sensitivity </a:t>
            </a:r>
            <a:endParaRPr lang="en-US" sz="5300" b="1" kern="0" dirty="0">
              <a:solidFill>
                <a:srgbClr val="0261A8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EDD0-1957-9802-3186-DD4782D96C5E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0521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1488487"/>
            <a:ext cx="23430324" cy="11391364"/>
          </a:xfrm>
        </p:spPr>
        <p:txBody>
          <a:bodyPr/>
          <a:lstStyle/>
          <a:p>
            <a:pPr marL="457200" lvl="1" indent="0">
              <a:buNone/>
            </a:pPr>
            <a:endParaRPr lang="en-US" sz="4500" dirty="0"/>
          </a:p>
          <a:p>
            <a:pPr marL="457200" lvl="1" indent="0">
              <a:buNone/>
            </a:pPr>
            <a:endParaRPr lang="en-US" sz="4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621753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1884167"/>
            <a:ext cx="23188220" cy="10115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A6B42-03D6-AB53-26D1-E73DC6BCE2AA}"/>
              </a:ext>
            </a:extLst>
          </p:cNvPr>
          <p:cNvSpPr txBox="1"/>
          <p:nvPr/>
        </p:nvSpPr>
        <p:spPr>
          <a:xfrm>
            <a:off x="384064" y="1244142"/>
            <a:ext cx="2529731" cy="11249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500" dirty="0">
                <a:solidFill>
                  <a:srgbClr val="FF0000"/>
                </a:solidFill>
              </a:rPr>
              <a:t>Dataset #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RUN2B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RUN2C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RUN2D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RUN2E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RUN2F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RUN2G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RUN2H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RUN3B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RUN3C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RUN3D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RUN3E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RUN3F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RUN3G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RUN3I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RUN3J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RUN3K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RUN3L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RUN3M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RUN3N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RUN3O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4C340-77BD-B6E9-241E-59383535972D}"/>
              </a:ext>
            </a:extLst>
          </p:cNvPr>
          <p:cNvSpPr txBox="1"/>
          <p:nvPr/>
        </p:nvSpPr>
        <p:spPr>
          <a:xfrm>
            <a:off x="2967877" y="1243228"/>
            <a:ext cx="2730021" cy="11249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500" dirty="0">
                <a:solidFill>
                  <a:srgbClr val="FF0000"/>
                </a:solidFill>
              </a:rPr>
              <a:t># of Subrun 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13715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69303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60658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25178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23336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4929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6729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43207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12767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73347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29392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14764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33485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32619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24184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15656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11262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38681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67307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50292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     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23B66-7436-7258-A549-3C7DD488AB59}"/>
              </a:ext>
            </a:extLst>
          </p:cNvPr>
          <p:cNvSpPr txBox="1"/>
          <p:nvPr/>
        </p:nvSpPr>
        <p:spPr>
          <a:xfrm>
            <a:off x="5752023" y="1232750"/>
            <a:ext cx="2778780" cy="11418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800" dirty="0">
                <a:solidFill>
                  <a:srgbClr val="FF0000"/>
                </a:solidFill>
              </a:rPr>
              <a:t># of Fills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1437874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6593870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5284733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2098556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2130004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445103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609113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4693030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1275319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7185302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2900754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1467861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3326052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3220143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2397365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1563390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1120450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3911125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6615499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4932960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     	  ⋮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39106-602E-69D0-283B-DB45615713A3}"/>
              </a:ext>
            </a:extLst>
          </p:cNvPr>
          <p:cNvSpPr txBox="1"/>
          <p:nvPr/>
        </p:nvSpPr>
        <p:spPr>
          <a:xfrm>
            <a:off x="8572896" y="1232750"/>
            <a:ext cx="3601302" cy="1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800" dirty="0">
                <a:solidFill>
                  <a:srgbClr val="FF0000"/>
                </a:solidFill>
              </a:rPr>
              <a:t># of Positrons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effectLst/>
              </a:rPr>
              <a:t>1.7659759e+9 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br>
              <a:rPr lang="en-US" sz="3000" dirty="0">
                <a:solidFill>
                  <a:srgbClr val="FF0000"/>
                </a:solidFill>
                <a:effectLst/>
              </a:rPr>
            </a:br>
            <a:r>
              <a:rPr lang="en-US" sz="3000" dirty="0">
                <a:solidFill>
                  <a:srgbClr val="FF0000"/>
                </a:solidFill>
                <a:effectLst/>
              </a:rPr>
              <a:t>5.0409016e+9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2.0068400e+9</a:t>
            </a:r>
            <a:br>
              <a:rPr lang="en-US" sz="3000" dirty="0">
                <a:solidFill>
                  <a:srgbClr val="FF0000"/>
                </a:solidFill>
                <a:effectLst/>
              </a:rPr>
            </a:br>
            <a:r>
              <a:rPr lang="en-US" sz="3000" dirty="0">
                <a:solidFill>
                  <a:srgbClr val="FF0000"/>
                </a:solidFill>
                <a:effectLst/>
              </a:rPr>
              <a:t>1.9072812e+9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3.8651030e+8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4.9208241e+8</a:t>
            </a:r>
          </a:p>
          <a:p>
            <a:pPr lvl="1"/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2.6608932e+9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</a:rPr>
              <a:t>     1.4849000e+9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6.6528021e+9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2.2461135e+9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1.5678460e+9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2.8847235e+9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2.7504486e+9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2.1838608e+9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1.6779035e+9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9.1342620e+8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2.8761200e+9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5.4615424e+9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  <a:effectLst/>
              </a:rPr>
              <a:t>4.0099532e+9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	        ⋮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015D4F-0C8D-6B12-299E-527AA03113E3}"/>
              </a:ext>
            </a:extLst>
          </p:cNvPr>
          <p:cNvSpPr txBox="1"/>
          <p:nvPr/>
        </p:nvSpPr>
        <p:spPr>
          <a:xfrm>
            <a:off x="12425370" y="2308945"/>
            <a:ext cx="1115442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4000" dirty="0">
                <a:solidFill>
                  <a:schemeClr val="tx1"/>
                </a:solidFill>
              </a:rPr>
              <a:t>We can estimate how much the number of positrons would approximately be in a subrun/in a bunch:</a:t>
            </a:r>
          </a:p>
          <a:p>
            <a:pPr lvl="1"/>
            <a:endParaRPr lang="en-US" sz="4000" dirty="0">
              <a:solidFill>
                <a:schemeClr val="tx1"/>
              </a:solidFill>
            </a:endParaRP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In a subrun, ~ e5 positrons 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In a bunch,  ~ e3 positrons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6A860-FDF3-DFD0-59AF-31737862400F}"/>
              </a:ext>
            </a:extLst>
          </p:cNvPr>
          <p:cNvSpPr txBox="1">
            <a:spLocks/>
          </p:cNvSpPr>
          <p:nvPr/>
        </p:nvSpPr>
        <p:spPr>
          <a:xfrm>
            <a:off x="-32393" y="-36380"/>
            <a:ext cx="21488400" cy="11521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42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1" kern="1200">
                <a:solidFill>
                  <a:srgbClr val="0061A8"/>
                </a:solidFill>
                <a:uFill>
                  <a:solidFill>
                    <a:srgbClr val="074184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457200" lvl="1" algn="l"/>
            <a:r>
              <a:rPr lang="en-US" sz="5300" b="1" kern="0" dirty="0">
                <a:solidFill>
                  <a:srgbClr val="0261A8"/>
                </a:solidFill>
              </a:rPr>
              <a:t>Total positron number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2E825D-4E7C-B48F-F147-BF098CC50C31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468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5842000"/>
                <a:ext cx="24384000" cy="1016000"/>
              </a:xfrm>
            </p:spPr>
            <p:txBody>
              <a:bodyPr/>
              <a:lstStyle/>
              <a:p>
                <a:pPr marL="457200" lvl="1" indent="0" algn="l">
                  <a:buNone/>
                </a:pPr>
                <a:r>
                  <a:rPr lang="en-US" sz="6400" b="1" dirty="0">
                    <a:solidFill>
                      <a:srgbClr val="0261A8"/>
                    </a:solidFill>
                  </a:rPr>
                  <a:t>Why do we search for Dark Matter in Muon </a:t>
                </a:r>
                <a14:m>
                  <m:oMath xmlns:m="http://schemas.openxmlformats.org/officeDocument/2006/math">
                    <m:r>
                      <a:rPr lang="en-US" sz="64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64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4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6400" b="1" dirty="0">
                    <a:solidFill>
                      <a:srgbClr val="0261A8"/>
                    </a:solidFill>
                  </a:rPr>
                  <a:t> experiment?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842000"/>
                <a:ext cx="24384000" cy="1016000"/>
              </a:xfrm>
              <a:blipFill>
                <a:blip r:embed="rId3"/>
                <a:stretch>
                  <a:fillRect l="-156" t="-19753" r="-1249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4BB0-1EF8-C2AA-CD98-C859AC213C1F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15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20339615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500" b="1" dirty="0">
                <a:solidFill>
                  <a:srgbClr val="0261A8"/>
                </a:solidFill>
              </a:rPr>
              <a:t>Motivation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688176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4572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5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9144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44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13716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40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18288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36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22860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3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4500" b="1" dirty="0">
                  <a:solidFill>
                    <a:srgbClr val="0261A8"/>
                  </a:solidFill>
                </a:endParaRPr>
              </a:p>
              <a:p>
                <a:pPr marL="0" indent="0">
                  <a:buNone/>
                </a:pPr>
                <a:r>
                  <a:rPr lang="en-US" sz="4500" b="1" dirty="0">
                    <a:solidFill>
                      <a:schemeClr val="tx1"/>
                    </a:solidFill>
                  </a:rPr>
                  <a:t>1. Dark Matter is one of the biggest mysteries in physics </a:t>
                </a:r>
              </a:p>
              <a:p>
                <a:pPr marL="0" indent="0">
                  <a:buNone/>
                </a:pPr>
                <a:r>
                  <a:rPr lang="en-US" sz="4500" b="1" dirty="0">
                    <a:solidFill>
                      <a:srgbClr val="0261A8"/>
                    </a:solidFill>
                  </a:rPr>
                  <a:t>	-&gt; Since we don’t know their identity, we need to scan for all possible DM mass in all sectors</a:t>
                </a:r>
              </a:p>
              <a:p>
                <a:pPr marL="0" indent="0">
                  <a:buNone/>
                </a:pPr>
                <a:endParaRPr lang="en-US" sz="4500" b="1" dirty="0">
                  <a:solidFill>
                    <a:srgbClr val="0261A8"/>
                  </a:solidFill>
                </a:endParaRPr>
              </a:p>
              <a:p>
                <a:pPr marL="0" indent="0">
                  <a:buNone/>
                </a:pPr>
                <a:r>
                  <a:rPr lang="en-US" sz="4500" b="1" dirty="0">
                    <a:solidFill>
                      <a:schemeClr val="tx1"/>
                    </a:solidFill>
                  </a:rPr>
                  <a:t>2. Muon </a:t>
                </a:r>
                <a14:m>
                  <m:oMath xmlns:m="http://schemas.openxmlformats.org/officeDocument/2006/math">
                    <m:r>
                      <a:rPr lang="en-US" sz="4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</a:rPr>
                  <a:t> experiment has strong hint for </a:t>
                </a:r>
                <a:r>
                  <a:rPr lang="en-US" sz="45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New Physics</a:t>
                </a:r>
                <a:r>
                  <a:rPr lang="en-US" sz="4500" b="1" dirty="0">
                    <a:solidFill>
                      <a:schemeClr val="tx1"/>
                    </a:solidFill>
                  </a:rPr>
                  <a:t> with high precision (4.2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4500" b="1" dirty="0">
                    <a:solidFill>
                      <a:schemeClr val="tx1"/>
                    </a:solidFill>
                  </a:rPr>
                  <a:t>)</a:t>
                </a:r>
                <a:endParaRPr lang="en-US" sz="4500" b="1" dirty="0">
                  <a:solidFill>
                    <a:srgbClr val="0261A8"/>
                  </a:solidFill>
                </a:endParaRPr>
              </a:p>
              <a:p>
                <a:pPr marL="0" indent="0">
                  <a:buNone/>
                </a:pPr>
                <a:r>
                  <a:rPr lang="en-US" sz="4500" b="1" dirty="0">
                    <a:solidFill>
                      <a:srgbClr val="0261A8"/>
                    </a:solidFill>
                  </a:rPr>
                  <a:t>	-&gt; 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If DM is responsible for our discrepancy between SM prediction and experimental result, we 		can tell you if there is </a:t>
                </a:r>
                <a:r>
                  <a:rPr lang="en-US" sz="4500" b="1" dirty="0">
                    <a:solidFill>
                      <a:srgbClr val="0261A8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ew </a:t>
                </a:r>
                <a:r>
                  <a:rPr lang="en-US" sz="4500" b="1" dirty="0">
                    <a:solidFill>
                      <a:srgbClr val="0261A8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hysics. </a:t>
                </a:r>
                <a:endParaRPr lang="en-US" sz="4500" b="1" dirty="0">
                  <a:solidFill>
                    <a:srgbClr val="0261A8"/>
                  </a:solidFill>
                  <a:latin typeface="Calibri" panose="020F050202020403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4500" b="1" dirty="0">
                    <a:solidFill>
                      <a:srgbClr val="0261A8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-&gt;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Have never done before. 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It might be </a:t>
                </a:r>
                <a:r>
                  <a:rPr lang="en-US" sz="4500" b="1" dirty="0">
                    <a:solidFill>
                      <a:srgbClr val="0261A8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one of the most important places 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to look because we 			have strong </a:t>
                </a:r>
                <a:r>
                  <a:rPr lang="en-US" sz="4500" b="1" dirty="0">
                    <a:solidFill>
                      <a:srgbClr val="0261A8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hint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for </a:t>
                </a:r>
                <a:r>
                  <a:rPr lang="en-US" sz="4500" b="1" dirty="0">
                    <a:solidFill>
                      <a:srgbClr val="0261A8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ew </a:t>
                </a:r>
                <a:r>
                  <a:rPr lang="en-US" sz="4500" b="1" dirty="0">
                    <a:solidFill>
                      <a:srgbClr val="0261A8"/>
                    </a:solidFill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P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latin typeface="Calibri" panose="020F050202020403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hysics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r>
                  <a:rPr lang="en-US" sz="4500" b="1" dirty="0">
                    <a:solidFill>
                      <a:srgbClr val="0261A8"/>
                    </a:solidFill>
                    <a:effectLst/>
                  </a:rPr>
                  <a:t> </a:t>
                </a:r>
                <a:endParaRPr lang="en-US" sz="4500" b="1" dirty="0">
                  <a:solidFill>
                    <a:srgbClr val="0261A8"/>
                  </a:solidFill>
                </a:endParaRP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  <a:blipFill>
                <a:blip r:embed="rId4"/>
                <a:stretch>
                  <a:fillRect l="-1478" r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24F3C2-8A22-326F-4FD2-D7F3CEF91DFF}"/>
                  </a:ext>
                </a:extLst>
              </p:cNvPr>
              <p:cNvSpPr txBox="1"/>
              <p:nvPr/>
            </p:nvSpPr>
            <p:spPr>
              <a:xfrm>
                <a:off x="750290" y="9073416"/>
                <a:ext cx="22793716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500" b="1" dirty="0">
                    <a:effectLst/>
                    <a:ea typeface="Batang" panose="02030600000101010101" pitchFamily="18" charset="-127"/>
                  </a:rPr>
                  <a:t>I would like to emphasize that our Muon </a:t>
                </a:r>
                <a14:m>
                  <m:oMath xmlns:m="http://schemas.openxmlformats.org/officeDocument/2006/math">
                    <m:r>
                      <a:rPr lang="en-US" sz="4500" b="1" i="1" dirty="0" smtClean="0">
                        <a:effectLst/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𝒈</m:t>
                    </m:r>
                    <m:r>
                      <a:rPr lang="en-US" sz="4500" b="1" i="1" dirty="0" smtClean="0">
                        <a:effectLst/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−</m:t>
                    </m:r>
                    <m:r>
                      <a:rPr lang="en-US" sz="4500" b="1" i="1" dirty="0" smtClean="0">
                        <a:effectLst/>
                        <a:latin typeface="Cambria Math" panose="02040503050406030204" pitchFamily="18" charset="0"/>
                        <a:ea typeface="Batang" panose="02030600000101010101" pitchFamily="18" charset="-127"/>
                      </a:rPr>
                      <m:t>𝟐</m:t>
                    </m:r>
                  </m:oMath>
                </a14:m>
                <a:r>
                  <a:rPr lang="ko-KR" altLang="en-US" sz="4500" b="1" dirty="0">
                    <a:effectLst/>
                    <a:ea typeface="Batang" panose="02030600000101010101" pitchFamily="18" charset="-127"/>
                  </a:rPr>
                  <a:t> </a:t>
                </a:r>
                <a:r>
                  <a:rPr lang="en-US" altLang="ko-KR" sz="4500" b="1" dirty="0">
                    <a:effectLst/>
                    <a:ea typeface="Batang" panose="02030600000101010101" pitchFamily="18" charset="-127"/>
                  </a:rPr>
                  <a:t>experiment</a:t>
                </a:r>
                <a:r>
                  <a:rPr lang="en-US" sz="4500" b="1" dirty="0">
                    <a:effectLst/>
                    <a:ea typeface="Batang" panose="02030600000101010101" pitchFamily="18" charset="-127"/>
                  </a:rPr>
                  <a:t> represents a direct DM search, so we can contribute to the DM investigation from the muon sector.  </a:t>
                </a:r>
              </a:p>
              <a:p>
                <a:pPr algn="just"/>
                <a:endParaRPr lang="en-US" sz="3500" b="1" dirty="0">
                  <a:solidFill>
                    <a:srgbClr val="FF0000"/>
                  </a:solidFill>
                  <a:effectLst/>
                  <a:ea typeface="Batang" panose="02030600000101010101" pitchFamily="18" charset="-127"/>
                </a:endParaRPr>
              </a:p>
              <a:p>
                <a:pPr algn="ctr"/>
                <a:r>
                  <a:rPr lang="en-US" sz="4500" b="1" u="sng" dirty="0">
                    <a:solidFill>
                      <a:srgbClr val="FF0000"/>
                    </a:solidFill>
                    <a:effectLst/>
                    <a:ea typeface="Batang" panose="02030600000101010101" pitchFamily="18" charset="-127"/>
                  </a:rPr>
                  <a:t>This would be the first-ever direct DM search with muons in a storage ring</a:t>
                </a:r>
                <a:r>
                  <a:rPr lang="en-US" sz="4500" b="1" u="sng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4500" b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24F3C2-8A22-326F-4FD2-D7F3CEF91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90" y="9073416"/>
                <a:ext cx="22793716" cy="2708434"/>
              </a:xfrm>
              <a:prstGeom prst="rect">
                <a:avLst/>
              </a:prstGeom>
              <a:blipFill>
                <a:blip r:embed="rId5"/>
                <a:stretch>
                  <a:fillRect l="-1170" t="-4673" r="-1114" b="-1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417DFB-5024-9EAE-676C-952AE772157F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4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5808133"/>
                <a:ext cx="24383999" cy="1049867"/>
              </a:xfrm>
            </p:spPr>
            <p:txBody>
              <a:bodyPr/>
              <a:lstStyle/>
              <a:p>
                <a:pPr marL="457200" lvl="1" indent="0" algn="l">
                  <a:buNone/>
                </a:pPr>
                <a:r>
                  <a:rPr lang="en-US" sz="6200" b="1" dirty="0">
                    <a:solidFill>
                      <a:srgbClr val="0261A8"/>
                    </a:solidFill>
                  </a:rPr>
                  <a:t>How can we observe the DM signals from the Muon </a:t>
                </a:r>
                <a14:m>
                  <m:oMath xmlns:m="http://schemas.openxmlformats.org/officeDocument/2006/math">
                    <m:r>
                      <a:rPr lang="en-US" sz="62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62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2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6200" b="1" dirty="0">
                    <a:solidFill>
                      <a:srgbClr val="0261A8"/>
                    </a:solidFill>
                  </a:rPr>
                  <a:t> data?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5808133"/>
                <a:ext cx="24383999" cy="1049867"/>
              </a:xfrm>
              <a:blipFill>
                <a:blip r:embed="rId3"/>
                <a:stretch>
                  <a:fillRect l="-104" t="-13253" r="-937" b="-44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>
                <a:effectLst/>
              </a:rPr>
              <a:t> </a:t>
            </a:r>
            <a:endParaRPr lang="en-US" sz="4000" b="1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EC12EF-9532-5D5A-F4CD-F080E44CF9A2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63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17500"/>
                <a:ext cx="20339615" cy="1152145"/>
              </a:xfrm>
            </p:spPr>
            <p:txBody>
              <a:bodyPr/>
              <a:lstStyle/>
              <a:p>
                <a:pPr marL="457200" lvl="1" indent="0" algn="l">
                  <a:buNone/>
                </a:pPr>
                <a:r>
                  <a:rPr lang="en-US" sz="5500" b="1" dirty="0">
                    <a:solidFill>
                      <a:srgbClr val="0261A8"/>
                    </a:solidFill>
                  </a:rPr>
                  <a:t>Connection Muon </a:t>
                </a:r>
                <a14:m>
                  <m:oMath xmlns:m="http://schemas.openxmlformats.org/officeDocument/2006/math">
                    <m:r>
                      <a:rPr lang="en-US" sz="55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55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5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500" b="1" dirty="0">
                    <a:solidFill>
                      <a:srgbClr val="0261A8"/>
                    </a:solidFill>
                  </a:rPr>
                  <a:t> to DM search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17500"/>
                <a:ext cx="20339615" cy="1152145"/>
              </a:xfrm>
              <a:blipFill>
                <a:blip r:embed="rId2"/>
                <a:stretch>
                  <a:fillRect b="-3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688176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4572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5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9144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44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13716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40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18288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36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22860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3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endParaRPr lang="en-US" sz="4500" dirty="0"/>
              </a:p>
              <a:p>
                <a:pPr marL="0" indent="0" algn="just">
                  <a:buNone/>
                </a:pPr>
                <a:r>
                  <a:rPr lang="en-US" sz="4500" dirty="0"/>
                  <a:t>In the Muon </a:t>
                </a:r>
                <a14:m>
                  <m:oMath xmlns:m="http://schemas.openxmlformats.org/officeDocument/2006/math">
                    <m:r>
                      <a:rPr lang="en-US" sz="45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5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500" dirty="0"/>
                  <a:t> experiment, we measure the anomalous precession frequency of the muon from the effort to track the time evolution of muon spins subject to an external magnetic field</a:t>
                </a:r>
              </a:p>
              <a:p>
                <a:pPr marL="0" indent="0">
                  <a:buNone/>
                </a:pPr>
                <a:endParaRPr lang="en-US" sz="4000" b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5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5000" b="1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5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ko-KR" sz="5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5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5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5000" b="1" i="1">
                              <a:latin typeface="Cambria Math" panose="02040503050406030204" pitchFamily="18" charset="0"/>
                            </a:rPr>
                            <m:t>𝒔𝒚𝒔</m:t>
                          </m:r>
                        </m:sub>
                      </m:sSub>
                      <m:r>
                        <a:rPr lang="en-US" altLang="ko-KR" sz="5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 dirty="0"/>
              </a:p>
              <a:p>
                <a:endParaRPr lang="en-US" sz="4000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marL="457200" lvl="1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  <a:blipFill>
                <a:blip r:embed="rId5"/>
                <a:stretch>
                  <a:fillRect l="-1478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7F9231-B720-E00F-F9C6-50F1BFB84EC3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36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317500"/>
                <a:ext cx="20339615" cy="1152145"/>
              </a:xfrm>
            </p:spPr>
            <p:txBody>
              <a:bodyPr/>
              <a:lstStyle/>
              <a:p>
                <a:pPr marL="457200" lvl="1" indent="0" algn="l">
                  <a:buNone/>
                </a:pPr>
                <a:r>
                  <a:rPr lang="en-US" sz="5500" b="1" dirty="0">
                    <a:solidFill>
                      <a:srgbClr val="0261A8"/>
                    </a:solidFill>
                  </a:rPr>
                  <a:t>Connection Muon </a:t>
                </a:r>
                <a14:m>
                  <m:oMath xmlns:m="http://schemas.openxmlformats.org/officeDocument/2006/math">
                    <m:r>
                      <a:rPr lang="en-US" sz="55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55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500" b="1" i="1" dirty="0" smtClean="0">
                        <a:solidFill>
                          <a:srgbClr val="0261A8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500" b="1" dirty="0">
                    <a:solidFill>
                      <a:srgbClr val="0261A8"/>
                    </a:solidFill>
                  </a:rPr>
                  <a:t> to DM search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17500"/>
                <a:ext cx="20339615" cy="1152145"/>
              </a:xfrm>
              <a:blipFill>
                <a:blip r:embed="rId2"/>
                <a:stretch>
                  <a:fillRect b="-3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688176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4572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5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9144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44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13716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40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18288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SzPct val="100000"/>
                  <a:buFont typeface="Arial"/>
                  <a:buChar char="-"/>
                  <a:defRPr sz="36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2286000" indent="-457200" algn="l" defTabSz="64293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rgbClr val="50505F"/>
                  </a:buClr>
                  <a:buSzPct val="100000"/>
                  <a:buFont typeface="Arial"/>
                  <a:buChar char="•"/>
                  <a:defRPr sz="3200" kern="1200">
                    <a:solidFill>
                      <a:srgbClr val="404040"/>
                    </a:solidFill>
                    <a:uFill>
                      <a:solidFill>
                        <a:srgbClr val="595959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endParaRPr lang="en-US" sz="4500" dirty="0"/>
              </a:p>
              <a:p>
                <a:pPr marL="0" indent="0" algn="just">
                  <a:buNone/>
                </a:pPr>
                <a:r>
                  <a:rPr lang="en-US" sz="4500" dirty="0"/>
                  <a:t>In the Muon </a:t>
                </a:r>
                <a14:m>
                  <m:oMath xmlns:m="http://schemas.openxmlformats.org/officeDocument/2006/math">
                    <m:r>
                      <a:rPr lang="en-US" sz="45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5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500" dirty="0"/>
                  <a:t> experiment, we measure the anomalous precession frequency of the muon from the effort to track the time evolution of muon spins subject to an external magnetic field</a:t>
                </a:r>
              </a:p>
              <a:p>
                <a:pPr marL="0" indent="0">
                  <a:buNone/>
                </a:pPr>
                <a:endParaRPr lang="en-US" sz="4000" b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5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5000" b="1" i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ko-KR" sz="5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ko-KR" sz="5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5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ko-KR" sz="5000" b="1" i="0">
                            <a:latin typeface="Cambria Math" panose="02040503050406030204" pitchFamily="18" charset="0"/>
                          </a:rPr>
                          <m:t>𝐬𝐲𝐬</m:t>
                        </m:r>
                      </m:sub>
                    </m:sSub>
                    <m:r>
                      <a:rPr lang="en-US" altLang="ko-KR" sz="50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000" b="1" i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Sup>
                      <m:sSubSup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0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𝐃𝐌</m:t>
                        </m:r>
                      </m:sup>
                    </m:sSubSup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Sup>
                      <m:sSubSupPr>
                        <m:ctrlPr>
                          <a:rPr lang="en-US" sz="5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5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𝐂𝐏𝐓𝐋𝐕</m:t>
                        </m:r>
                      </m:sup>
                    </m:sSubSup>
                    <m:r>
                      <a:rPr lang="en-US" sz="5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sz="5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5000" b="1" dirty="0"/>
                  <a:t> </a:t>
                </a:r>
              </a:p>
              <a:p>
                <a:endParaRPr lang="en-US" sz="4000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marL="0" indent="0" algn="just">
                  <a:buNone/>
                </a:pPr>
                <a:r>
                  <a:rPr lang="en-US" sz="4500" dirty="0"/>
                  <a:t>Dark matter may alter the precession by applying a spin torque and this result</a:t>
                </a:r>
                <a:r>
                  <a:rPr lang="en-US" altLang="ko-KR" sz="4500" dirty="0"/>
                  <a:t>s</a:t>
                </a:r>
                <a:r>
                  <a:rPr lang="en-US" sz="4500" dirty="0"/>
                  <a:t> in a characteristic DM precession signal which is observable in this experiment</a:t>
                </a:r>
                <a:endParaRPr lang="en-US" sz="3200" dirty="0"/>
              </a:p>
              <a:p>
                <a:pPr marL="457200" lvl="1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A80F5A6-6216-F544-AF6C-96912B06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38" y="1469644"/>
                <a:ext cx="23188220" cy="11275971"/>
              </a:xfrm>
              <a:prstGeom prst="rect">
                <a:avLst/>
              </a:prstGeom>
              <a:blipFill>
                <a:blip r:embed="rId5"/>
                <a:stretch>
                  <a:fillRect l="-1478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8F75AAA-5786-879C-8E45-7261CB21E8A9}"/>
              </a:ext>
            </a:extLst>
          </p:cNvPr>
          <p:cNvSpPr/>
          <p:nvPr/>
        </p:nvSpPr>
        <p:spPr>
          <a:xfrm rot="5400000">
            <a:off x="15241280" y="2501062"/>
            <a:ext cx="498291" cy="609470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BEC361-9B8F-111C-FF38-F6C3730E3D22}"/>
                  </a:ext>
                </a:extLst>
              </p:cNvPr>
              <p:cNvSpPr txBox="1"/>
              <p:nvPr/>
            </p:nvSpPr>
            <p:spPr>
              <a:xfrm>
                <a:off x="6097292" y="10464051"/>
                <a:ext cx="12189416" cy="875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sSubSup>
                        <m:sSubSupPr>
                          <m:ctrlP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5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𝐃𝐌</m:t>
                          </m:r>
                        </m:sup>
                      </m:sSubSup>
                      <m:d>
                        <m:dPr>
                          <m:ctrlP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50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5000" b="1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𝐃𝐌</m:t>
                          </m:r>
                        </m:sub>
                      </m:sSub>
                      <m:func>
                        <m:funcPr>
                          <m:ctrlPr>
                            <a:rPr lang="en-US" sz="5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5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5000" b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𝐃𝐌</m:t>
                                  </m:r>
                                </m:sub>
                              </m:sSub>
                              <m:r>
                                <a:rPr lang="ko-KR" altLang="en-US" sz="5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5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BEC361-9B8F-111C-FF38-F6C3730E3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292" y="10464051"/>
                <a:ext cx="12189416" cy="875496"/>
              </a:xfrm>
              <a:prstGeom prst="rect">
                <a:avLst/>
              </a:prstGeom>
              <a:blipFill>
                <a:blip r:embed="rId6"/>
                <a:stretch>
                  <a:fillRect t="-1449"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CFABCB-3CFE-EEAC-87DA-6E601EDA4670}"/>
              </a:ext>
            </a:extLst>
          </p:cNvPr>
          <p:cNvSpPr txBox="1"/>
          <p:nvPr/>
        </p:nvSpPr>
        <p:spPr>
          <a:xfrm>
            <a:off x="14052884" y="6105553"/>
            <a:ext cx="30961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>
                    <a:lumMod val="75000"/>
                    <a:lumOff val="25000"/>
                  </a:schemeClr>
                </a:solidFill>
              </a:rPr>
              <a:t>BSM signal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A3AABA-EACA-9ED5-F0BE-F763B8099BD6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98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300" b="1" dirty="0">
                <a:solidFill>
                  <a:srgbClr val="0261A8"/>
                </a:solidFill>
              </a:rPr>
              <a:t>Dark Matter mass sensitivity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495DEA-E5E1-C44E-B82D-576B35AE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638" y="2025169"/>
            <a:ext cx="23188220" cy="9822274"/>
          </a:xfrm>
        </p:spPr>
        <p:txBody>
          <a:bodyPr/>
          <a:lstStyle/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9"/>
            <a:ext cx="23188220" cy="98222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>
                <a:effectLst/>
              </a:rPr>
              <a:t> </a:t>
            </a:r>
            <a:endParaRPr lang="en-US" sz="4000" b="1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98984-BDBA-4270-D176-F497932191E5}"/>
              </a:ext>
            </a:extLst>
          </p:cNvPr>
          <p:cNvSpPr txBox="1"/>
          <p:nvPr/>
        </p:nvSpPr>
        <p:spPr>
          <a:xfrm>
            <a:off x="4222768" y="2513208"/>
            <a:ext cx="159384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/>
              <a:t>Dark Matter mass range with its corresponding frequency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993B-5409-BF40-280C-47D6D5210528}"/>
              </a:ext>
            </a:extLst>
          </p:cNvPr>
          <p:cNvSpPr txBox="1"/>
          <p:nvPr/>
        </p:nvSpPr>
        <p:spPr>
          <a:xfrm>
            <a:off x="3764923" y="7399616"/>
            <a:ext cx="16984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Q: What are the lower </a:t>
            </a:r>
            <a:r>
              <a:rPr lang="en-US" altLang="ko-KR" sz="4500" b="1" dirty="0">
                <a:solidFill>
                  <a:srgbClr val="0261A8"/>
                </a:solidFill>
              </a:rPr>
              <a:t>and</a:t>
            </a:r>
            <a:r>
              <a:rPr lang="en-US" sz="4500" b="1" dirty="0">
                <a:solidFill>
                  <a:srgbClr val="0261A8"/>
                </a:solidFill>
              </a:rPr>
              <a:t> upper limit of DM mass that we can target?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C7869E-885D-90FE-83F0-F10711D20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37" y="8854623"/>
            <a:ext cx="21810398" cy="1915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56D4F-41DC-35F5-C804-D8D9DF108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9" y="4005962"/>
            <a:ext cx="21810398" cy="25020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5F6A09-3304-42D6-0BD6-3697F290C6D7}"/>
              </a:ext>
            </a:extLst>
          </p:cNvPr>
          <p:cNvSpPr txBox="1"/>
          <p:nvPr/>
        </p:nvSpPr>
        <p:spPr>
          <a:xfrm>
            <a:off x="1184817" y="11174404"/>
            <a:ext cx="2214499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A: We have to look into what is the maximum and minimum time scale that we can resolve  </a:t>
            </a:r>
            <a:endParaRPr lang="en-US" sz="45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621EB-ECF4-7388-FCB9-00CD653FBC6A}"/>
              </a:ext>
            </a:extLst>
          </p:cNvPr>
          <p:cNvSpPr/>
          <p:nvPr/>
        </p:nvSpPr>
        <p:spPr>
          <a:xfrm>
            <a:off x="1331653" y="5592329"/>
            <a:ext cx="18013205" cy="5978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7E1957-6B0A-BABC-A577-452624685AA2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64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21488400" cy="1152145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5100" b="1" dirty="0">
                <a:solidFill>
                  <a:srgbClr val="0261A8"/>
                </a:solidFill>
              </a:rPr>
              <a:t>Estimation of DM mass sensitivity from experimental time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3B9A5-D6FD-8E4F-BAE1-FF6A3DEC3FA0}"/>
              </a:ext>
            </a:extLst>
          </p:cNvPr>
          <p:cNvSpPr txBox="1"/>
          <p:nvPr/>
        </p:nvSpPr>
        <p:spPr>
          <a:xfrm>
            <a:off x="11658600" y="13365310"/>
            <a:ext cx="205249" cy="980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61A8"/>
              </a:solidFill>
              <a:effectLst/>
              <a:uFill>
                <a:solidFill>
                  <a:srgbClr val="074184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CF23D5-61C1-B24D-A9CD-39D1FDAA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8" y="12570954"/>
            <a:ext cx="20339616" cy="4349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3C064F-C5D0-7740-9D03-E3B3271B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2761" y="108322"/>
            <a:ext cx="2208490" cy="17515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0F5A6-6216-F544-AF6C-96912B061F6A}"/>
              </a:ext>
            </a:extLst>
          </p:cNvPr>
          <p:cNvSpPr txBox="1">
            <a:spLocks/>
          </p:cNvSpPr>
          <p:nvPr/>
        </p:nvSpPr>
        <p:spPr>
          <a:xfrm>
            <a:off x="553038" y="2177568"/>
            <a:ext cx="23188220" cy="10503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572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5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9144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44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3716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40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8288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-"/>
              <a:defRPr sz="36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286000" indent="-457200" algn="l" defTabSz="642937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50505F"/>
              </a:buClr>
              <a:buSzPct val="100000"/>
              <a:buFont typeface="Arial"/>
              <a:buChar char="•"/>
              <a:defRPr sz="3200" kern="1200">
                <a:solidFill>
                  <a:srgbClr val="404040"/>
                </a:solidFill>
                <a:uFill>
                  <a:solidFill>
                    <a:srgbClr val="59595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>
                <a:effectLst/>
              </a:rPr>
              <a:t> </a:t>
            </a:r>
            <a:endParaRPr lang="en-US" sz="4000" b="1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457200" lvl="1" indent="0">
              <a:buFont typeface="Arial"/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B01D-2247-574F-8047-C448EC5F41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8AFC9-B4B9-53EF-ECDA-54E54C86591F}"/>
              </a:ext>
            </a:extLst>
          </p:cNvPr>
          <p:cNvSpPr txBox="1"/>
          <p:nvPr/>
        </p:nvSpPr>
        <p:spPr>
          <a:xfrm>
            <a:off x="2331891" y="1741273"/>
            <a:ext cx="201169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261A8"/>
                </a:solidFill>
              </a:rPr>
              <a:t>Q: What are the lower limit of DM and upper limit of DM mass that we do target?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CE8A8-48C4-5B67-C632-87B439CAB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626" y="7637306"/>
            <a:ext cx="7089294" cy="711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DE3FE-3D1F-405E-A669-B74F9083D672}"/>
              </a:ext>
            </a:extLst>
          </p:cNvPr>
          <p:cNvCxnSpPr>
            <a:cxnSpLocks/>
          </p:cNvCxnSpPr>
          <p:nvPr/>
        </p:nvCxnSpPr>
        <p:spPr>
          <a:xfrm>
            <a:off x="1286359" y="10027403"/>
            <a:ext cx="21695561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5C0B9A-27E5-7BC1-EF75-18A3CD0F2E1C}"/>
              </a:ext>
            </a:extLst>
          </p:cNvPr>
          <p:cNvCxnSpPr/>
          <p:nvPr/>
        </p:nvCxnSpPr>
        <p:spPr>
          <a:xfrm>
            <a:off x="5470899" y="9825925"/>
            <a:ext cx="0" cy="4029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FFAC6-F0B8-DD18-FF6D-E53C61B2C6C8}"/>
              </a:ext>
            </a:extLst>
          </p:cNvPr>
          <p:cNvCxnSpPr/>
          <p:nvPr/>
        </p:nvCxnSpPr>
        <p:spPr>
          <a:xfrm>
            <a:off x="18855504" y="9825925"/>
            <a:ext cx="0" cy="4029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6402449-4DE2-9B0E-A444-378DEBE6D7F9}"/>
              </a:ext>
            </a:extLst>
          </p:cNvPr>
          <p:cNvSpPr txBox="1"/>
          <p:nvPr/>
        </p:nvSpPr>
        <p:spPr>
          <a:xfrm>
            <a:off x="3587329" y="11562422"/>
            <a:ext cx="17606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u="sng">
                <a:solidFill>
                  <a:srgbClr val="FF0000"/>
                </a:solidFill>
              </a:rPr>
              <a:t>Targeted</a:t>
            </a:r>
            <a:r>
              <a:rPr lang="en-US" sz="5000" u="sng"/>
              <a:t> Dark Matter mass range with its corresponding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BA32FA-A515-3012-2D05-527451F47231}"/>
                  </a:ext>
                </a:extLst>
              </p:cNvPr>
              <p:cNvSpPr txBox="1"/>
              <p:nvPr/>
            </p:nvSpPr>
            <p:spPr>
              <a:xfrm>
                <a:off x="4177410" y="8938145"/>
                <a:ext cx="252498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𝐞𝐕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BA32FA-A515-3012-2D05-527451F4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10" y="8938145"/>
                <a:ext cx="2524987" cy="800476"/>
              </a:xfrm>
              <a:prstGeom prst="rect">
                <a:avLst/>
              </a:prstGeom>
              <a:blipFill>
                <a:blip r:embed="rId7"/>
                <a:stretch>
                  <a:fillRect l="-100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C977B8-5AE7-F18D-8A42-D1974EACC71A}"/>
                  </a:ext>
                </a:extLst>
              </p:cNvPr>
              <p:cNvSpPr txBox="1"/>
              <p:nvPr/>
            </p:nvSpPr>
            <p:spPr>
              <a:xfrm>
                <a:off x="4406640" y="10498703"/>
                <a:ext cx="229575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𝐇𝐳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C977B8-5AE7-F18D-8A42-D1974EACC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40" y="10498703"/>
                <a:ext cx="2295757" cy="800476"/>
              </a:xfrm>
              <a:prstGeom prst="rect">
                <a:avLst/>
              </a:prstGeom>
              <a:blipFill>
                <a:blip r:embed="rId8"/>
                <a:stretch>
                  <a:fillRect l="-1657"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A7DFA-D0A3-604E-214C-49CF80466E65}"/>
                  </a:ext>
                </a:extLst>
              </p:cNvPr>
              <p:cNvSpPr txBox="1"/>
              <p:nvPr/>
            </p:nvSpPr>
            <p:spPr>
              <a:xfrm>
                <a:off x="17512576" y="8938145"/>
                <a:ext cx="2524987" cy="800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500" b="1" i="0">
                              <a:latin typeface="Cambria Math" panose="02040503050406030204" pitchFamily="18" charset="0"/>
                            </a:rPr>
                            <m:t>𝟏𝟑</m:t>
                          </m:r>
                        </m:sup>
                      </m:sSup>
                      <m:r>
                        <a:rPr lang="en-US" sz="4500" b="1" i="0">
                          <a:latin typeface="Cambria Math" panose="02040503050406030204" pitchFamily="18" charset="0"/>
                        </a:rPr>
                        <m:t>𝐞𝐕</m:t>
                      </m:r>
                    </m:oMath>
                  </m:oMathPara>
                </a14:m>
                <a:endParaRPr lang="en-US" sz="4500" b="1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A7DFA-D0A3-604E-214C-49CF80466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2576" y="8938145"/>
                <a:ext cx="2524987" cy="800476"/>
              </a:xfrm>
              <a:prstGeom prst="rect">
                <a:avLst/>
              </a:prstGeom>
              <a:blipFill>
                <a:blip r:embed="rId9"/>
                <a:stretch>
                  <a:fillRect l="-1005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0A2985-4152-838A-CB57-C2F9BD5B2891}"/>
                  </a:ext>
                </a:extLst>
              </p:cNvPr>
              <p:cNvSpPr txBox="1"/>
              <p:nvPr/>
            </p:nvSpPr>
            <p:spPr>
              <a:xfrm>
                <a:off x="17931401" y="10395343"/>
                <a:ext cx="2295756" cy="80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500" b="1"/>
                  <a:t> </a:t>
                </a:r>
                <a14:m>
                  <m:oMath xmlns:m="http://schemas.openxmlformats.org/officeDocument/2006/math">
                    <m:r>
                      <a:rPr lang="en-US" sz="4500" b="1" i="0">
                        <a:latin typeface="Cambria Math" panose="02040503050406030204" pitchFamily="18" charset="0"/>
                      </a:rPr>
                      <m:t>𝐇𝐳</m:t>
                    </m:r>
                  </m:oMath>
                </a14:m>
                <a:endParaRPr lang="en-US" sz="4500" b="1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0A2985-4152-838A-CB57-C2F9BD5B2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401" y="10395343"/>
                <a:ext cx="2295756" cy="800476"/>
              </a:xfrm>
              <a:prstGeom prst="rect">
                <a:avLst/>
              </a:prstGeom>
              <a:blipFill>
                <a:blip r:embed="rId10"/>
                <a:stretch>
                  <a:fillRect l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214E4F-1C77-F090-3E01-E3208D3E9847}"/>
              </a:ext>
            </a:extLst>
          </p:cNvPr>
          <p:cNvCxnSpPr>
            <a:cxnSpLocks/>
          </p:cNvCxnSpPr>
          <p:nvPr/>
        </p:nvCxnSpPr>
        <p:spPr>
          <a:xfrm>
            <a:off x="5439903" y="8287496"/>
            <a:ext cx="0" cy="5139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77A0050-2820-7160-E6B9-E7B653F5CB5A}"/>
              </a:ext>
            </a:extLst>
          </p:cNvPr>
          <p:cNvCxnSpPr>
            <a:cxnSpLocks/>
          </p:cNvCxnSpPr>
          <p:nvPr/>
        </p:nvCxnSpPr>
        <p:spPr>
          <a:xfrm>
            <a:off x="18775069" y="8311209"/>
            <a:ext cx="0" cy="5139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FCA8B9-B07D-9F53-F026-F88958545FE6}"/>
              </a:ext>
            </a:extLst>
          </p:cNvPr>
          <p:cNvSpPr txBox="1"/>
          <p:nvPr/>
        </p:nvSpPr>
        <p:spPr>
          <a:xfrm>
            <a:off x="400638" y="8876842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DM Mass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55D03-C3E0-3FA3-E4E5-E4DAACDC43F7}"/>
              </a:ext>
            </a:extLst>
          </p:cNvPr>
          <p:cNvSpPr txBox="1"/>
          <p:nvPr/>
        </p:nvSpPr>
        <p:spPr>
          <a:xfrm>
            <a:off x="483674" y="10576057"/>
            <a:ext cx="201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DM Freq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35167D-0261-082B-B20D-802C85998FAA}"/>
              </a:ext>
            </a:extLst>
          </p:cNvPr>
          <p:cNvCxnSpPr>
            <a:cxnSpLocks/>
          </p:cNvCxnSpPr>
          <p:nvPr/>
        </p:nvCxnSpPr>
        <p:spPr>
          <a:xfrm flipV="1">
            <a:off x="5470899" y="10008443"/>
            <a:ext cx="13384605" cy="1896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07AAE2-97CC-D203-4862-F824D293F48C}"/>
              </a:ext>
            </a:extLst>
          </p:cNvPr>
          <p:cNvSpPr txBox="1"/>
          <p:nvPr/>
        </p:nvSpPr>
        <p:spPr>
          <a:xfrm>
            <a:off x="3611603" y="2479690"/>
            <a:ext cx="463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Maximum time scale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41BD89-8846-F798-276E-1AF4005DE0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32" y="7985841"/>
            <a:ext cx="12001086" cy="3204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054D5-4ECF-051F-9906-5EF6B2697D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536"/>
            <a:ext cx="12010292" cy="4301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8ACD21-19F9-2C6C-A586-83A3A4DBE0D2}"/>
              </a:ext>
            </a:extLst>
          </p:cNvPr>
          <p:cNvSpPr txBox="1"/>
          <p:nvPr/>
        </p:nvSpPr>
        <p:spPr>
          <a:xfrm>
            <a:off x="2585852" y="7504128"/>
            <a:ext cx="7854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Whole experiment lifetime (5years)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1B43FE4-990F-80DD-5375-AD58E97DBF21}"/>
              </a:ext>
            </a:extLst>
          </p:cNvPr>
          <p:cNvSpPr txBox="1">
            <a:spLocks/>
          </p:cNvSpPr>
          <p:nvPr/>
        </p:nvSpPr>
        <p:spPr>
          <a:xfrm>
            <a:off x="5236564" y="12968053"/>
            <a:ext cx="139108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261A8"/>
                </a:solidFill>
              </a:rPr>
              <a:t>Byungchul</a:t>
            </a:r>
            <a:r>
              <a:rPr lang="en-US" dirty="0">
                <a:solidFill>
                  <a:srgbClr val="0261A8"/>
                </a:solidFill>
              </a:rPr>
              <a:t> Yu (byu1@go.olemiss.edu) | University of Mississippi | New Perspectives Conference </a:t>
            </a:r>
            <a:r>
              <a:rPr lang="en-US" altLang="ko-KR" dirty="0">
                <a:solidFill>
                  <a:srgbClr val="0261A8"/>
                </a:solidFill>
              </a:rPr>
              <a:t>(</a:t>
            </a:r>
            <a:r>
              <a:rPr lang="en-US" dirty="0">
                <a:solidFill>
                  <a:srgbClr val="0261A8"/>
                </a:solidFill>
              </a:rPr>
              <a:t>06. 27. 2023</a:t>
            </a:r>
            <a:r>
              <a:rPr lang="en-US" altLang="ko-KR" dirty="0">
                <a:solidFill>
                  <a:srgbClr val="0261A8"/>
                </a:solidFill>
              </a:rPr>
              <a:t>)</a:t>
            </a:r>
            <a:endParaRPr lang="en-US" dirty="0">
              <a:solidFill>
                <a:srgbClr val="026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962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2D2E6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>
              <a:solidFill>
                <a:srgbClr val="40404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2D2E6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61A8"/>
            </a:solidFill>
            <a:effectLst/>
            <a:uFill>
              <a:solidFill>
                <a:srgbClr val="074184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102666</TotalTime>
  <Words>2199</Words>
  <Application>Microsoft Macintosh PowerPoint</Application>
  <PresentationFormat>Custom</PresentationFormat>
  <Paragraphs>523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</vt:lpstr>
      <vt:lpstr>Arial</vt:lpstr>
      <vt:lpstr>Calibri</vt:lpstr>
      <vt:lpstr>Calibri Light</vt:lpstr>
      <vt:lpstr>Cambria Math</vt:lpstr>
      <vt:lpstr>Helvetica</vt:lpstr>
      <vt:lpstr>Lucida Grande</vt:lpstr>
      <vt:lpstr>Office Theme</vt:lpstr>
      <vt:lpstr>PowerPoint Presentation</vt:lpstr>
      <vt:lpstr>Outline</vt:lpstr>
      <vt:lpstr>Why do we search for Dark Matter in Muon g-2 experiment?</vt:lpstr>
      <vt:lpstr>Motivation</vt:lpstr>
      <vt:lpstr>How can we observe the DM signals from the Muon g-2 data?</vt:lpstr>
      <vt:lpstr>Connection Muon g-2 to DM search</vt:lpstr>
      <vt:lpstr>Connection Muon g-2 to DM search</vt:lpstr>
      <vt:lpstr>Dark Matter mass sensitivity</vt:lpstr>
      <vt:lpstr>Estimation of DM mass sensitivity from experimental time scale</vt:lpstr>
      <vt:lpstr>Estimation of DM mass sensitivity from experimental time scale</vt:lpstr>
      <vt:lpstr>Data analysis strategy</vt:lpstr>
      <vt:lpstr>Generation of wiggle plots</vt:lpstr>
      <vt:lpstr>Extraction of ω_a from wiggle plots</vt:lpstr>
      <vt:lpstr>Time resolved ω_a  analysis (Periodogram)</vt:lpstr>
      <vt:lpstr>Dark Matter model dependent sensitivity</vt:lpstr>
      <vt:lpstr>PowerPoint Presentation</vt:lpstr>
      <vt:lpstr>PowerPoint Presentation</vt:lpstr>
      <vt:lpstr>Scalar Dark Matter model (Parallel perturbation)</vt:lpstr>
      <vt:lpstr>Pseudoscalar Dark Matter model (Perpendicular perturbation)</vt:lpstr>
      <vt:lpstr>Unit conversion </vt:lpstr>
      <vt:lpstr>Generating Wiggle plots with Asymmetry weighted method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</dc:creator>
  <cp:lastModifiedBy>Microsoft Office User</cp:lastModifiedBy>
  <cp:revision>721</cp:revision>
  <cp:lastPrinted>2023-04-11T18:53:56Z</cp:lastPrinted>
  <dcterms:modified xsi:type="dcterms:W3CDTF">2023-06-27T18:00:57Z</dcterms:modified>
</cp:coreProperties>
</file>