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109_0.xml" ContentType="application/vnd.ms-powerpoint.comments+xml"/>
  <Override PartName="/ppt/notesSlides/notesSlide1.xml" ContentType="application/vnd.openxmlformats-officedocument.presentationml.notesSlide+xml"/>
  <Override PartName="/ppt/comments/modernComment_156_D601A433.xml" ContentType="application/vnd.ms-powerpoint.comments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omments/modernComment_159_F15DD749.xml" ContentType="application/vnd.ms-powerpoint.comments+xml"/>
  <Override PartName="/ppt/notesSlides/notesSlide3.xml" ContentType="application/vnd.openxmlformats-officedocument.presentationml.notesSlide+xml"/>
  <Override PartName="/ppt/comments/modernComment_148_332E0BE.xml" ContentType="application/vnd.ms-powerpoint.comment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comments/modernComment_154_54FDA537.xml" ContentType="application/vnd.ms-powerpoint.comment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13D_98FDF291.xml" ContentType="application/vnd.ms-powerpoint.comments+xml"/>
  <Override PartName="/ppt/notesSlides/notesSlide15.xml" ContentType="application/vnd.openxmlformats-officedocument.presentationml.notesSlide+xml"/>
  <Override PartName="/ppt/comments/modernComment_149_2CFCCFB8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13C_674DEDA4.xml" ContentType="application/vnd.ms-powerpoint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143_B3C1D4EC.xml" ContentType="application/vnd.ms-powerpoint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2"/>
  </p:notesMasterIdLst>
  <p:handoutMasterIdLst>
    <p:handoutMasterId r:id="rId33"/>
  </p:handoutMasterIdLst>
  <p:sldIdLst>
    <p:sldId id="265" r:id="rId3"/>
    <p:sldId id="342" r:id="rId4"/>
    <p:sldId id="345" r:id="rId5"/>
    <p:sldId id="328" r:id="rId6"/>
    <p:sldId id="340" r:id="rId7"/>
    <p:sldId id="346" r:id="rId8"/>
    <p:sldId id="332" r:id="rId9"/>
    <p:sldId id="341" r:id="rId10"/>
    <p:sldId id="335" r:id="rId11"/>
    <p:sldId id="347" r:id="rId12"/>
    <p:sldId id="325" r:id="rId13"/>
    <p:sldId id="348" r:id="rId14"/>
    <p:sldId id="349" r:id="rId15"/>
    <p:sldId id="333" r:id="rId16"/>
    <p:sldId id="334" r:id="rId17"/>
    <p:sldId id="322" r:id="rId18"/>
    <p:sldId id="326" r:id="rId19"/>
    <p:sldId id="317" r:id="rId20"/>
    <p:sldId id="329" r:id="rId21"/>
    <p:sldId id="330" r:id="rId22"/>
    <p:sldId id="331" r:id="rId23"/>
    <p:sldId id="316" r:id="rId24"/>
    <p:sldId id="318" r:id="rId25"/>
    <p:sldId id="321" r:id="rId26"/>
    <p:sldId id="327" r:id="rId27"/>
    <p:sldId id="323" r:id="rId28"/>
    <p:sldId id="324" r:id="rId29"/>
    <p:sldId id="344" r:id="rId30"/>
    <p:sldId id="343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2F0066-C9EA-D8C4-3BFA-FC0EA65ED737}" name="Raisa Tasnim Raofa`" initials="RTR" userId="ba19e480f8b69b81" providerId="Windows Live"/>
  <p188:author id="{F3D89C7C-4C10-7BF1-7EAA-25A5112C8826}" name="Raisa Raofa" initials="RR" userId="S::rraofa23@wooster.edu::9c95785c-1c0f-419f-a5d8-b2976cac9f89" providerId="AD"/>
  <p188:author id="{9C517EAA-9E57-483A-AA26-E4517B89F7EF}" name="Raisa tasnim Raofa" initials="RtR" userId="S::rraofa@services.fnal.gov::7e60dcb2-a6c4-4e50-abf9-7d49c12d399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D2E8"/>
    <a:srgbClr val="C0E5F2"/>
    <a:srgbClr val="8DBD7C"/>
    <a:srgbClr val="E39133"/>
    <a:srgbClr val="99D6EA"/>
    <a:srgbClr val="F9C695"/>
    <a:srgbClr val="9C6FFA"/>
    <a:srgbClr val="F09937"/>
    <a:srgbClr val="A26B2E"/>
    <a:srgbClr val="F85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5" autoAdjust="0"/>
    <p:restoredTop sz="49663" autoAdjust="0"/>
  </p:normalViewPr>
  <p:slideViewPr>
    <p:cSldViewPr snapToGrid="0" snapToObjects="1">
      <p:cViewPr varScale="1">
        <p:scale>
          <a:sx n="30" d="100"/>
          <a:sy n="30" d="100"/>
        </p:scale>
        <p:origin x="2292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modernComment_10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820BD2-A735-417C-AA1C-D658BED3F7CE}" authorId="{622F0066-C9EA-D8C4-3BFA-FC0EA65ED737}" status="resolved" created="2022-08-04T15:22:39.22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5"/>
      <ac:spMk id="14338" creationId="{00000000-0000-0000-0000-000000000000}"/>
    </ac:deMkLst>
    <p188:txBody>
      <a:bodyPr/>
      <a:lstStyle/>
      <a:p>
        <a:r>
          <a:rPr lang="en-US"/>
          <a:t>The College of Wooster; Rising Senior</a:t>
        </a:r>
      </a:p>
    </p188:txBody>
  </p188:cm>
  <p188:cm id="{458EE2A4-8A20-4883-8F3D-4E6837770B31}" authorId="{F3D89C7C-4C10-7BF1-7EAA-25A5112C8826}" created="2023-06-20T21:30:45.274">
    <pc:sldMkLst xmlns:pc="http://schemas.microsoft.com/office/powerpoint/2013/main/command">
      <pc:docMk/>
      <pc:sldMk cId="0" sldId="265"/>
    </pc:sldMkLst>
    <p188:replyLst>
      <p188:reply id="{A165D940-994F-4D94-AACB-07510889B046}" authorId="{F3D89C7C-4C10-7BF1-7EAA-25A5112C8826}" created="2023-06-20T21:31:21.776">
        <p188:txBody>
          <a:bodyPr/>
          <a:lstStyle/>
          <a:p>
            <a:r>
              <a:rPr lang="en-US"/>
              <a:t>Why use pixel instead of wires? 
Generally talk about wire and then new ones - pixel - we are using.</a:t>
            </a:r>
          </a:p>
        </p188:txBody>
      </p188:reply>
      <p188:reply id="{C170AE4C-883C-42C7-AED6-2E0E1BFFAE85}" authorId="{F3D89C7C-4C10-7BF1-7EAA-25A5112C8826}" created="2023-06-20T21:32:55.321">
        <p188:txBody>
          <a:bodyPr/>
          <a:lstStyle/>
          <a:p>
            <a:r>
              <a:rPr lang="en-US"/>
              <a:t>Talk about how we are gonna make measurements - Use the Compton distribution Fernanda used.
- possibly skip DUNE and talk about how LArTPC works initially. Then go to current slide 3 or talk about low energy events -&gt; then talk about dopants.
- Focus on the R&amp;D program. Specific and where we are and possibly talk about adding radioactive sources and blah blah -&gt; take data and analyze. </a:t>
            </a:r>
          </a:p>
        </p188:txBody>
      </p188:reply>
    </p188:replyLst>
    <p188:txBody>
      <a:bodyPr/>
      <a:lstStyle/>
      <a:p>
        <a:r>
          <a:rPr lang="en-US"/>
          <a:t>Talk about what is the problem with photon collection - fully </a:t>
        </a:r>
      </a:p>
    </p188:txBody>
  </p188:cm>
</p188:cmLst>
</file>

<file path=ppt/comments/modernComment_13C_674DEDA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8A78CE-0B65-428A-804E-506F9323CB85}" authorId="{622F0066-C9EA-D8C4-3BFA-FC0EA65ED737}" created="2022-08-04T15:46:14.81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33160356" sldId="316"/>
      <ac:spMk id="9" creationId="{987F3127-4F15-4B11-AD44-A14984CF9496}"/>
    </ac:deMkLst>
    <p188:txBody>
      <a:bodyPr/>
      <a:lstStyle/>
      <a:p>
        <a:r>
          <a:rPr lang="en-US"/>
          <a:t>Mention where the original is coming from. </a:t>
        </a:r>
      </a:p>
    </p188:txBody>
  </p188:cm>
  <p188:cm id="{B3FCF39A-D7B7-4A4E-8D7A-8CECEA7A24A6}" authorId="{622F0066-C9EA-D8C4-3BFA-FC0EA65ED737}" created="2022-08-04T15:46:46.66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33160356" sldId="316"/>
      <ac:spMk id="29" creationId="{A05A6AEA-2867-4287-A214-CB74705BEA54}"/>
    </ac:deMkLst>
    <p188:txBody>
      <a:bodyPr/>
      <a:lstStyle/>
      <a:p>
        <a:r>
          <a:rPr lang="en-US"/>
          <a:t>connect it with the Gifs</a:t>
        </a:r>
      </a:p>
    </p188:txBody>
  </p188:cm>
  <p188:cm id="{C42C089F-03AA-482E-9675-C17630EC1370}" authorId="{622F0066-C9EA-D8C4-3BFA-FC0EA65ED737}" created="2022-08-04T15:50:34.90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33160356" sldId="316"/>
      <ac:picMk id="12" creationId="{AD1187DE-7DFE-432D-99D3-E83AACCD5CBE}"/>
    </ac:deMkLst>
    <p188:replyLst>
      <p188:reply id="{5C859D89-8F72-4F0A-A94C-C5510A38FE50}" authorId="{622F0066-C9EA-D8C4-3BFA-FC0EA65ED737}" created="2022-08-04T15:51:03.871">
        <p188:txBody>
          <a:bodyPr/>
          <a:lstStyle/>
          <a:p>
            <a:r>
              <a:rPr lang="en-US"/>
              <a:t>Show it in the picture. </a:t>
            </a:r>
          </a:p>
        </p188:txBody>
      </p188:reply>
    </p188:replyLst>
    <p188:txBody>
      <a:bodyPr/>
      <a:lstStyle/>
      <a:p>
        <a:r>
          <a:rPr lang="en-US"/>
          <a:t>charge drift from cathode to anode</a:t>
        </a:r>
      </a:p>
    </p188:txBody>
  </p188:cm>
</p188:cmLst>
</file>

<file path=ppt/comments/modernComment_13D_98FDF29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E74B5C-C04A-43A5-B833-BB845ECF9B44}" authorId="{622F0066-C9EA-D8C4-3BFA-FC0EA65ED737}" status="resolved" created="2022-08-04T15:33:09.20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66779537" sldId="317"/>
      <ac:picMk id="1028" creationId="{FF67B52C-4AA2-4A14-A4C4-E3B9015C3EA6}"/>
    </ac:deMkLst>
    <p188:txBody>
      <a:bodyPr/>
      <a:lstStyle/>
      <a:p>
        <a:r>
          <a:rPr lang="en-US"/>
          <a:t>Change the image or the aspect ratio to make it readible.</a:t>
        </a:r>
      </a:p>
    </p188:txBody>
  </p188:cm>
  <p188:cm id="{36CDFA4B-5374-4FF8-8919-F7CC3A181DDB}" authorId="{622F0066-C9EA-D8C4-3BFA-FC0EA65ED737}" created="2022-08-04T15:38:06.84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66779537" sldId="317"/>
      <ac:spMk id="5" creationId="{85AABA5E-B4EF-4DB0-B0E8-ED365C786F63}"/>
    </ac:deMkLst>
    <p188:txBody>
      <a:bodyPr/>
      <a:lstStyle/>
      <a:p>
        <a:r>
          <a:rPr lang="en-US"/>
          <a:t>Highlight how our R&amp;D is related to DUNE module to better understand the physics. Add a another picture to show how big one of the module is. </a:t>
        </a:r>
      </a:p>
    </p188:txBody>
  </p188:cm>
  <p188:cm id="{3A2C6EAF-5BE4-482A-A331-4F6C0CEEA69D}" authorId="{622F0066-C9EA-D8C4-3BFA-FC0EA65ED737}" created="2022-08-04T15:39:10.37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66779537" sldId="317"/>
      <ac:spMk id="5" creationId="{85AABA5E-B4EF-4DB0-B0E8-ED365C786F63}"/>
    </ac:deMkLst>
    <p188:txBody>
      <a:bodyPr/>
      <a:lstStyle/>
      <a:p>
        <a:r>
          <a:rPr lang="en-US"/>
          <a:t>Mention the goals related to our project. </a:t>
        </a:r>
      </a:p>
    </p188:txBody>
  </p188:cm>
</p188:cmLst>
</file>

<file path=ppt/comments/modernComment_143_B3C1D4E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BB6F600-0607-47D1-9518-A825FF1D853F}" authorId="{622F0066-C9EA-D8C4-3BFA-FC0EA65ED737}" created="2022-08-04T15:55:57.96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15824620" sldId="323"/>
      <ac:spMk id="12" creationId="{F12DEAF4-5502-4C3B-9CC7-1241C782E174}"/>
    </ac:deMkLst>
    <p188:txBody>
      <a:bodyPr/>
      <a:lstStyle/>
      <a:p>
        <a:r>
          <a:rPr lang="en-US"/>
          <a:t>Waiting on Anode plane.</a:t>
        </a:r>
      </a:p>
    </p188:txBody>
  </p188:cm>
  <p188:cm id="{6A79D2E7-6861-4E75-B36E-5B53C2411DC3}" authorId="{622F0066-C9EA-D8C4-3BFA-FC0EA65ED737}" created="2022-08-04T15:57:09.05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15824620" sldId="323"/>
      <ac:picMk id="14" creationId="{B4E5E920-5FE3-4DF8-8214-023E01226E96}"/>
    </ac:deMkLst>
    <p188:txBody>
      <a:bodyPr/>
      <a:lstStyle/>
      <a:p>
        <a:r>
          <a:rPr lang="en-US"/>
          <a:t>Make the images larger.</a:t>
        </a:r>
      </a:p>
    </p188:txBody>
  </p188:cm>
</p188:cmLst>
</file>

<file path=ppt/comments/modernComment_148_332E0B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B43FA7-30C7-48A9-92C9-AEBF0C4C06C0}" authorId="{9C517EAA-9E57-483A-AA26-E4517B89F7EF}" created="2023-06-23T16:57:08.51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3665982" sldId="328"/>
      <ac:spMk id="3" creationId="{6B3F4487-CF0B-93E8-17E3-D4CCE0A37968}"/>
      <ac:txMk cp="108" len="19">
        <ac:context len="169" hash="230148438"/>
      </ac:txMk>
    </ac:txMkLst>
    <p188:pos x="2906610" y="2162270"/>
    <p188:replyLst>
      <p188:reply id="{02760610-3A41-4DFB-98BE-5A2DE4A78DAD}" authorId="{9C517EAA-9E57-483A-AA26-E4517B89F7EF}" created="2023-06-23T16:58:34.581">
        <p188:txBody>
          <a:bodyPr/>
          <a:lstStyle/>
          <a:p>
            <a:r>
              <a:rPr lang="en-US"/>
              <a:t>Large energy tracks we only worry about charge. But for lower ones this missing part matters.</a:t>
            </a:r>
          </a:p>
        </p188:txBody>
      </p188:reply>
    </p188:replyLst>
    <p188:txBody>
      <a:bodyPr/>
      <a:lstStyle/>
      <a:p>
        <a:r>
          <a:rPr lang="en-US"/>
          <a:t>By only relying on charge.</a:t>
        </a:r>
      </a:p>
    </p188:txBody>
  </p188:cm>
</p188:cmLst>
</file>

<file path=ppt/comments/modernComment_149_2CFCCFB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1F0A2C-BB2A-4748-B514-30652A134043}" authorId="{F3D89C7C-4C10-7BF1-7EAA-25A5112C8826}" created="2023-06-20T21:54:17.47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54765752" sldId="329"/>
      <ac:spMk id="3" creationId="{BB1AE104-9BC1-6476-41A3-DDFD7D2272A1}"/>
      <ac:txMk cp="198" len="1">
        <ac:context len="224" hash="4097699064"/>
      </ac:txMk>
    </ac:txMkLst>
    <p188:pos x="3919329" y="3316919"/>
    <p188:txBody>
      <a:bodyPr/>
      <a:lstStyle/>
      <a:p>
        <a:r>
          <a:rPr lang="en-US"/>
          <a:t>Drop the name</a:t>
        </a:r>
      </a:p>
    </p188:txBody>
  </p188:cm>
</p188:cmLst>
</file>

<file path=ppt/comments/modernComment_154_54FDA53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95384A-B945-4F49-96BF-BD2F803E75A5}" authorId="{9C517EAA-9E57-483A-AA26-E4517B89F7EF}" status="resolved" created="2023-06-23T17:00:13.31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25909047" sldId="340"/>
      <ac:picMk id="20" creationId="{8CAEC83E-32F4-F67A-19B2-1A540F45AC79}"/>
    </ac:deMkLst>
    <p188:txBody>
      <a:bodyPr/>
      <a:lstStyle/>
      <a:p>
        <a:r>
          <a:rPr lang="en-US"/>
          <a:t>No light for small points-&gt; 5% . IF we want to measure it to 1%, needs 15000 photons. But we cannot.</a:t>
        </a:r>
      </a:p>
    </p188:txBody>
  </p188:cm>
</p188:cmLst>
</file>

<file path=ppt/comments/modernComment_156_D601A4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D0B145-8DF1-479A-9B95-888091DB7620}" authorId="{9C517EAA-9E57-483A-AA26-E4517B89F7EF}" created="2023-06-23T16:42:18.23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90431795" sldId="342"/>
      <ac:spMk id="18" creationId="{0B990E0C-D8F0-A385-D559-284E1FBE635D}"/>
      <ac:txMk cp="50" len="2">
        <ac:context len="175" hash="3370524271"/>
      </ac:txMk>
    </ac:txMkLst>
    <p188:pos x="2075688" y="995202"/>
    <p188:txBody>
      <a:bodyPr/>
      <a:lstStyle/>
      <a:p>
        <a:r>
          <a:rPr lang="en-US"/>
          <a:t>Make it purple and ionization charge orange-ish</a:t>
        </a:r>
      </a:p>
    </p188:txBody>
  </p188:cm>
  <p188:cm id="{60631FBA-A837-4AC0-A424-E419B3B3DF81}" authorId="{9C517EAA-9E57-483A-AA26-E4517B89F7EF}" created="2023-06-23T16:43:42.31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90431795" sldId="342"/>
      <ac:spMk id="18" creationId="{0B990E0C-D8F0-A385-D559-284E1FBE635D}"/>
      <ac:txMk cp="0" len="174">
        <ac:context len="175" hash="3370524271"/>
      </ac:txMk>
    </ac:txMkLst>
    <p188:pos x="3657600" y="263682"/>
    <p188:txBody>
      <a:bodyPr/>
      <a:lstStyle/>
      <a:p>
        <a:r>
          <a:rPr lang="en-US"/>
          <a:t>Make the fonts smaller and pictures bigger. </a:t>
        </a:r>
      </a:p>
    </p188:txBody>
  </p188:cm>
  <p188:cm id="{C2F5FB1D-9C60-42E4-A385-CB39BEDCFDF1}" authorId="{9C517EAA-9E57-483A-AA26-E4517B89F7EF}" created="2023-06-23T16:43:58.07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90431795" sldId="342"/>
      <ac:grpSpMk id="7" creationId="{7EABFF1F-7C3D-0610-3D2D-3A058484C1DF}"/>
    </ac:deMkLst>
    <p188:txBody>
      <a:bodyPr/>
      <a:lstStyle/>
      <a:p>
        <a:r>
          <a:rPr lang="en-US"/>
          <a:t>No figure caption needed. Make Fernanda's name smaller. </a:t>
        </a:r>
      </a:p>
    </p188:txBody>
  </p188:cm>
  <p188:cm id="{C84FFE7D-A0B3-437B-804E-F70D8AF834E7}" authorId="{9C517EAA-9E57-483A-AA26-E4517B89F7EF}" created="2023-06-23T16:44:32.17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90431795" sldId="342"/>
      <ac:spMk id="18" creationId="{0B990E0C-D8F0-A385-D559-284E1FBE635D}"/>
      <ac:txMk cp="108" len="12">
        <ac:context len="175" hash="3370524271"/>
      </ac:txMk>
    </ac:txMkLst>
    <p188:pos x="2761488" y="2824002"/>
    <p188:txBody>
      <a:bodyPr/>
      <a:lstStyle/>
      <a:p>
        <a:r>
          <a:rPr lang="en-US"/>
          <a:t>Color this here and the scintillation light.</a:t>
        </a:r>
      </a:p>
    </p188:txBody>
  </p188:cm>
  <p188:cm id="{9E71B874-9B81-4E3C-B551-651540CBFD3E}" authorId="{9C517EAA-9E57-483A-AA26-E4517B89F7EF}" created="2023-06-23T16:44:58.31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90431795" sldId="342"/>
      <ac:spMk id="18" creationId="{0B990E0C-D8F0-A385-D559-284E1FBE635D}"/>
      <ac:txMk cp="81">
        <ac:context len="175" hash="3370524271"/>
      </ac:txMk>
    </ac:txMkLst>
    <p188:pos x="2761488" y="1726722"/>
    <p188:txBody>
      <a:bodyPr/>
      <a:lstStyle/>
      <a:p>
        <a:r>
          <a:rPr lang="en-US"/>
          <a:t>This part not needed -&gt; shorten. Say it instead.</a:t>
        </a:r>
      </a:p>
    </p188:txBody>
  </p188:cm>
  <p188:cm id="{0CCF6E6B-D6DB-4FB6-907D-DE5E9805807D}" authorId="{9C517EAA-9E57-483A-AA26-E4517B89F7EF}" created="2023-06-23T16:46:24.91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90431795" sldId="342"/>
      <ac:spMk id="18" creationId="{0B990E0C-D8F0-A385-D559-284E1FBE635D}"/>
      <ac:txMk cp="81" len="11">
        <ac:context len="175" hash="3370524271"/>
      </ac:txMk>
    </ac:txMkLst>
    <p188:pos x="3227832" y="2092482"/>
    <p188:txBody>
      <a:bodyPr/>
      <a:lstStyle/>
      <a:p>
        <a:r>
          <a:rPr lang="en-US"/>
          <a:t>Tells you big picture about what happens</a:t>
        </a:r>
      </a:p>
    </p188:txBody>
  </p188:cm>
  <p188:cm id="{62258BD5-9D8B-4331-844F-212F177231A1}" authorId="{9C517EAA-9E57-483A-AA26-E4517B89F7EF}" created="2023-06-23T16:47:10.31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90431795" sldId="342"/>
      <ac:spMk id="2" creationId="{24E7D20F-60EA-963C-38C9-DF24C66B2908}"/>
      <ac:txMk cp="8" len="36">
        <ac:context len="46" hash="816097025"/>
      </ac:txMk>
    </ac:txMkLst>
    <p188:pos x="8174736" y="430796"/>
    <p188:txBody>
      <a:bodyPr/>
      <a:lstStyle/>
      <a:p>
        <a:r>
          <a:rPr lang="en-US"/>
          <a:t>Change the 1st letters</a:t>
        </a:r>
      </a:p>
    </p188:txBody>
  </p188:cm>
</p188:cmLst>
</file>

<file path=ppt/comments/modernComment_159_F15DD74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0737D8A-3419-4E77-AC1E-FE8B27A79B26}" authorId="{9C517EAA-9E57-483A-AA26-E4517B89F7EF}" created="2023-06-21T19:30:25.52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49459017" sldId="345"/>
      <ac:picMk id="8" creationId="{11A27150-4D80-5141-83EA-8979F9EF302B}"/>
    </ac:deMkLst>
    <p188:txBody>
      <a:bodyPr/>
      <a:lstStyle/>
      <a:p>
        <a:r>
          <a:rPr lang="en-US"/>
          <a:t>Use this instead</a:t>
        </a:r>
      </a:p>
    </p188:txBody>
  </p188:cm>
  <p188:cm id="{765DA1B2-68C8-452D-90EF-CF0F68FE13B5}" authorId="{9C517EAA-9E57-483A-AA26-E4517B89F7EF}" created="2023-06-23T16:50:44.15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49459017" sldId="345"/>
      <ac:grpSpMk id="13" creationId="{739B86DF-7CA7-E8D2-425C-E38B4219146A}"/>
    </ac:deMkLst>
    <p188:txBody>
      <a:bodyPr/>
      <a:lstStyle/>
      <a:p>
        <a:r>
          <a:rPr lang="en-US"/>
          <a:t>Time vs wire number. 
Color scale: number of charge collected.
-&gt; put them in the slide.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6/26/2023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6/26/2023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If we have to calculate only based on charge, ½ the info is </a:t>
            </a:r>
            <a:r>
              <a:rPr lang="en-US" baseline="0" dirty="0"/>
              <a:t>lost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So light is an important aspect and need to collect more light info</a:t>
            </a:r>
          </a:p>
          <a:p>
            <a:pPr marL="171450" indent="-171450">
              <a:buFontTx/>
              <a:buChar char="-"/>
            </a:pPr>
            <a:r>
              <a:rPr lang="en-US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Sufficient ratio for physics in GeV scale</a:t>
            </a:r>
          </a:p>
          <a:p>
            <a:pPr marL="171450" indent="-171450">
              <a:buFontTx/>
              <a:buChar char="-"/>
            </a:pPr>
            <a:r>
              <a:rPr lang="en-US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Unable to do physics in MeV scale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Argon – noble gas 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the black diagram Fernanda sent in case animation does not work</a:t>
            </a:r>
          </a:p>
          <a:p>
            <a:pPr marL="171450" indent="-171450">
              <a:buFontTx/>
              <a:buChar char="-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talk going well is about practicing, but it is also about discipline. Stick to what I practiced. </a:t>
            </a:r>
          </a:p>
          <a:p>
            <a:pPr marL="171450" indent="-171450">
              <a:buFontTx/>
              <a:buChar char="-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Wordings:</a:t>
            </a:r>
          </a:p>
          <a:p>
            <a:pPr marL="171450" indent="-171450">
              <a:buFontTx/>
              <a:buChar char="-"/>
            </a:pP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 people time to think</a:t>
            </a:r>
          </a:p>
          <a:p>
            <a:pPr marL="171450" indent="-171450">
              <a:buFontTx/>
              <a:buChar char="-"/>
            </a:pPr>
            <a:r>
              <a:rPr lang="en-US" b="0" dirty="0"/>
              <a:t>Try to say in few words as possible. </a:t>
            </a:r>
          </a:p>
          <a:p>
            <a:pPr marL="171450" indent="-171450">
              <a:buFontTx/>
              <a:buChar char="-"/>
            </a:pPr>
            <a:r>
              <a:rPr lang="en-US" b="0" dirty="0"/>
              <a:t>You have TPC filled with liquid argon.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391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-Thank you to people at PAB who have helped in this slide. Thanks to Rutgers, LBNL -&gt; put their logos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631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-Thank you to people at PAB who have helped in this slide. Thanks to Rutgers, LBNL -&gt; put their logos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778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Just have one slide which has -&gt; TPC is assembled, mechanical design is done, will be deployed in the coming weeks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962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goal : Checking none of the resistance is shorted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432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Fermilab has one detector. This one is finalized.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Sanford has multiple detectors and the R&amp;D questions focused in our project is more directly related to these detectors.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015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This image shows what happens if we can collect sufficient amount of light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But light collection is hard.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949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599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Do the event display first and then talk about the plots.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320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 a tiny </a:t>
            </a:r>
            <a:r>
              <a:rPr lang="en-US" dirty="0" err="1"/>
              <a:t>LArTPC</a:t>
            </a:r>
            <a:r>
              <a:rPr lang="en-US" dirty="0"/>
              <a:t> prototype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Focus on R&amp;D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Lower the threshold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Improve the precision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TPC is deployed in Balance in PAB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picture is from the one made in LBNL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173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119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If we have to calculate only based on charge, ½ the info is lost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light is an important aspect and need to collect more light info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Sufficient ratio for physics in GeV scale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Unable to do physics in MeV scale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the 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Overall trajectory and topology depends on the charge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use Joseph’s Pure one 10 GeV -&gt; Find any of the smaller dots and say what MeV events will look like.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Event Display </a:t>
            </a:r>
          </a:p>
          <a:p>
            <a:pPr marL="171450" indent="-171450">
              <a:buFontTx/>
              <a:buChar char="-"/>
            </a:pPr>
            <a:r>
              <a:rPr lang="en-US" dirty="0"/>
              <a:t>Gets trajectory information -&gt; by collecting number of charges collected on large number of channels (each wire is a channel). More trajectory info -&gt; better energy information. Longer path -&gt; estimate the energy based on the trajectory.</a:t>
            </a:r>
          </a:p>
          <a:p>
            <a:pPr marL="171450" indent="-171450">
              <a:buFontTx/>
              <a:buChar char="-"/>
            </a:pPr>
            <a:r>
              <a:rPr lang="en-US" dirty="0"/>
              <a:t>Small energies only falls on a handful of channels. Only depends on the charge not the trajectory. </a:t>
            </a:r>
          </a:p>
          <a:p>
            <a:pPr marL="171450" indent="-171450">
              <a:buFontTx/>
              <a:buChar char="-"/>
            </a:pPr>
            <a:r>
              <a:rPr lang="en-US" dirty="0"/>
              <a:t>Event Display: 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Relies on the charge collected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611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Segoe UI" panose="020B0502040204020203" pitchFamily="34" charset="0"/>
              </a:rPr>
              <a:t>Waiting on Anode plane.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146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If we have to calculate only based on charge, ½ the info is lost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light is an important aspect and need to collect more light info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Sufficient ratio for physics in GeV scale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Unable to do physics in MeV scale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078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If we have to calculate only based on charge, ½ the info is lost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light is an important aspect and need to collect more light info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Sufficient ratio for physics in GeV scale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Unable to do physics in MeV scale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181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Apart from the charge, we also have light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we have to calculate only based on charge, ½ the info is lost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light is an important aspect and need to collect more light info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Sufficient ratio for physics in GeV scale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Unable to do physics in MeV scale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056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If we have to calculate only based on charge, ½ the info is lost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light is an important aspect and need to collect more light info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Sufficient ratio for physics in GeV scale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about the plot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Unable to do physics in MeV scale</a:t>
            </a:r>
          </a:p>
          <a:p>
            <a:pPr marL="171450" indent="-171450">
              <a:buFontTx/>
              <a:buChar char="-"/>
            </a:pPr>
            <a:r>
              <a:rPr lang="en-US" sz="1800" dirty="0">
                <a:effectLst/>
                <a:latin typeface="Segoe UI" panose="020B0502040204020203" pitchFamily="34" charset="0"/>
              </a:rPr>
              <a:t>No light for small points-&gt; we can do 5% Energy Resolution at 1 MeV. </a:t>
            </a:r>
          </a:p>
          <a:p>
            <a:pPr marL="171450" indent="-171450">
              <a:buFontTx/>
              <a:buChar char="-"/>
            </a:pPr>
            <a:r>
              <a:rPr lang="en-US" sz="1800" dirty="0">
                <a:effectLst/>
                <a:latin typeface="Segoe UI" panose="020B0502040204020203" pitchFamily="34" charset="0"/>
              </a:rPr>
              <a:t>If we want to measure 1% -&gt; need better light collection efficiency -&gt; requires 15000 photons. But we cannot collect that many.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750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If we have to calculate only based on charge, ½ the info is lost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light is an important aspect and need to collect more light info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Sufficient ratio for physics in GeV scale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about the plot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Unable to do physics in MeV scale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1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Change the order of the pictures.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test stands explored different chemicals and found an increase in charge for highly scintillating particles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plots are from test stand data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 done in 90s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dopants we will use should give us a 7 time increase in charge</a:t>
            </a:r>
          </a:p>
          <a:p>
            <a:pPr marL="171450" indent="-171450">
              <a:buFontTx/>
              <a:buChar char="-"/>
            </a:pPr>
            <a:r>
              <a:rPr lang="en-US" dirty="0"/>
              <a:t>Muon -&gt; closer to gamma, makes less light so makes less charge from doping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Bottom one is for alpha, alphas make more light so makes more charge from doping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should see about 30% increase from our source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Stable operation for 250 days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 a more linear detector response for highly ionizing particles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784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Do the event display first and then talk about the plots.</a:t>
            </a:r>
          </a:p>
          <a:p>
            <a:pPr marL="171450" indent="-171450">
              <a:buFontTx/>
              <a:buChar char="-"/>
            </a:pPr>
            <a:r>
              <a:rPr lang="en-US" dirty="0"/>
              <a:t>Just use the Pure event display(10 GeV) instead of the </a:t>
            </a:r>
            <a:r>
              <a:rPr lang="en-US" dirty="0" err="1"/>
              <a:t>microBooNE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Could drop the injection one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Joseph’s simulation’s we can show how qualitative representation of we can see some points showing up.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graph is quantitively simulation.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simulations are full detector simulation.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are interested in 2MeV electron energy region.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Highlight these are simulations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003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the logo of Rutgers and LBNL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13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Put in pictures of people working in this slide and say: TPC is assembled, mechanical design is done, will be deployed in the coming weeks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Put this and the next 2 slides in the backup, have people and their institutions.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97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96EE860E-DBCE-415D-A991-5AC74A09185C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CD90622D-88EE-445F-A719-D56E9DEC56CD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9561410A-3404-4B58-948C-00FA4324FA55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0B9EE667-FA8B-44C6-9FDA-75213DA1B7CC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413D961E-30AE-4F0A-BB25-4590871D07FA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15864597-A683-4780-9082-98353477A14A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FB8F4316-01F8-448E-A83A-2BF172E1146C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1289FF4C-438B-4401-8AB5-AC7C331E8E7F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B9CB582F-8D94-476F-A172-21C1C2E474C1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9_0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hyperlink" Target="https://clipartspub.com/search/party-clipart-emoji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artpc-docdb.fnal.gov/cgi-bin/sso/RetrieveFile?docid=1715&amp;filename=IMG_1515.JPG&amp;version=1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911weknow.com/9-programming-jokes-funny-side-of-programmers-life-and-bonus-tip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D_98FDF291.xml"/><Relationship Id="rId7" Type="http://schemas.openxmlformats.org/officeDocument/2006/relationships/hyperlink" Target="https://sites.slac.stanford.edu/neutrino/experiments/dun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hyperlink" Target="https://www.dunescience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9_2CFCCFB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6_D601A43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hyperlink" Target="https://journals.aps.org/prd/abstract/10.1103/PhysRevD.102.09201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C_674DEDA4.xml"/><Relationship Id="rId7" Type="http://schemas.openxmlformats.org/officeDocument/2006/relationships/hyperlink" Target="https://lartpc-docdb.fnal.gov/cgi-bin/sso/RetrieveFile?docid=1715&amp;filename=IMG_1515.JPG&amp;version=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3.jpe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wrong-png/download/69060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artpc-docdb.fnal.gov/cgi-bin/sso/RetrieveFile?docid=1331&amp;filename=MICROBOONE%20REV%20%202%20-%2009-30-2013.pdf&amp;version=1" TargetMode="External"/><Relationship Id="rId5" Type="http://schemas.openxmlformats.org/officeDocument/2006/relationships/image" Target="../media/image33.jp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artpc-docdb.fnal.gov/cgi-bin/sso/RetrieveFile?docid=1331&amp;filename=MICROBOONE%20REV%20%202%20-%2009-30-2013.pdf&amp;version=1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3_B3C1D4EC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microsoft.com/office/2018/10/relationships/comments" Target="../comments/modernComment_159_F15DD74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8_332E0BE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microsoft.com/office/2018/10/relationships/comments" Target="../comments/modernComment_154_54FDA5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586899" y="3062054"/>
            <a:ext cx="7965440" cy="7338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dirty="0">
                <a:latin typeface="Helvetica" panose="020B0604020202020204" pitchFamily="34" charset="0"/>
                <a:ea typeface="Geneva" pitchFamily="121" charset="-128"/>
              </a:rPr>
              <a:t>Dopant R&amp;D in </a:t>
            </a:r>
            <a:r>
              <a:rPr lang="en-US" altLang="en-US" sz="4000" dirty="0" err="1">
                <a:latin typeface="Helvetica" panose="020B0604020202020204" pitchFamily="34" charset="0"/>
                <a:ea typeface="Geneva" pitchFamily="121" charset="-128"/>
              </a:rPr>
              <a:t>LArTPCs</a:t>
            </a:r>
            <a:endParaRPr lang="en-US" altLang="en-US" sz="40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Raisa Tasnim Raofa 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Neutrino Division, Fermilab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Advisors: Joseph Zennamo &amp; Fernanda Psihas (Fermilab)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C20F524-2E44-B57D-CC16-3697A069750D}"/>
              </a:ext>
            </a:extLst>
          </p:cNvPr>
          <p:cNvSpPr txBox="1">
            <a:spLocks/>
          </p:cNvSpPr>
          <p:nvPr/>
        </p:nvSpPr>
        <p:spPr bwMode="auto">
          <a:xfrm>
            <a:off x="6259272" y="209936"/>
            <a:ext cx="2884728" cy="60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Report No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: </a:t>
            </a:r>
            <a:r>
              <a:rPr lang="en-US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FERMILAB-SLIDES-23-111-ND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  <a:cs typeface="Helvetica" panose="020B0604020202020204" pitchFamily="34" charset="0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A55C-578B-CF77-8944-7DB2A966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A54BB-EDF5-019A-9DA1-D70D7557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908D-0011-BE93-FC85-99D42FB05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 Raisa Raofa | SIST Intern | Presentation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8E379-33B9-E3DF-0151-74A93DDC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228791FD-E030-FBA2-685C-543D71455B31}"/>
              </a:ext>
            </a:extLst>
          </p:cNvPr>
          <p:cNvSpPr txBox="1">
            <a:spLocks/>
          </p:cNvSpPr>
          <p:nvPr/>
        </p:nvSpPr>
        <p:spPr>
          <a:xfrm flipH="1">
            <a:off x="886474" y="4078641"/>
            <a:ext cx="1983941" cy="253715"/>
          </a:xfrm>
          <a:prstGeom prst="rect">
            <a:avLst/>
          </a:prstGeom>
          <a:noFill/>
        </p:spPr>
        <p:txBody>
          <a:bodyPr vert="horz" lIns="0" tIns="308967" rIns="308967" bIns="308967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600" b="0" dirty="0"/>
              <a:t>TPC in the making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A77503-DC7D-2118-FE68-AAD20F17C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4" r="9418"/>
          <a:stretch/>
        </p:blipFill>
        <p:spPr>
          <a:xfrm flipH="1">
            <a:off x="2759333" y="1559796"/>
            <a:ext cx="1853389" cy="2579246"/>
          </a:xfrm>
          <a:prstGeom prst="rect">
            <a:avLst/>
          </a:prstGeom>
        </p:spPr>
      </p:pic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3ED1EED4-F061-DC80-5AE7-ECE7D5C63611}"/>
              </a:ext>
            </a:extLst>
          </p:cNvPr>
          <p:cNvSpPr txBox="1">
            <a:spLocks/>
          </p:cNvSpPr>
          <p:nvPr/>
        </p:nvSpPr>
        <p:spPr>
          <a:xfrm flipH="1">
            <a:off x="2757189" y="4030585"/>
            <a:ext cx="2158861" cy="349828"/>
          </a:xfrm>
          <a:prstGeom prst="rect">
            <a:avLst/>
          </a:prstGeom>
          <a:noFill/>
        </p:spPr>
        <p:txBody>
          <a:bodyPr vert="horz" lIns="0" tIns="308967" rIns="308967" bIns="308967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/>
              <a:t>Testing Mechanical Design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8BE96-246B-F58F-1602-D055F4C7B8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903"/>
          <a:stretch/>
        </p:blipFill>
        <p:spPr>
          <a:xfrm flipH="1">
            <a:off x="886474" y="1578110"/>
            <a:ext cx="1720846" cy="2595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1C575C-EC8E-5B01-505B-F86615C03D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264"/>
          <a:stretch/>
        </p:blipFill>
        <p:spPr>
          <a:xfrm flipH="1">
            <a:off x="4764734" y="1563620"/>
            <a:ext cx="1568834" cy="2590895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3D97291B-93DA-82C0-9936-F5BEA3510A43}"/>
              </a:ext>
            </a:extLst>
          </p:cNvPr>
          <p:cNvSpPr txBox="1">
            <a:spLocks/>
          </p:cNvSpPr>
          <p:nvPr/>
        </p:nvSpPr>
        <p:spPr>
          <a:xfrm flipH="1">
            <a:off x="4768325" y="4068399"/>
            <a:ext cx="1824802" cy="231134"/>
          </a:xfrm>
          <a:prstGeom prst="rect">
            <a:avLst/>
          </a:prstGeom>
          <a:noFill/>
        </p:spPr>
        <p:txBody>
          <a:bodyPr vert="horz" lIns="0" tIns="308967" rIns="308967" bIns="308967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/>
              <a:t>Completed TPC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F97D33-25B8-BB52-70D9-73AD0AB6D0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9185"/>
          <a:stretch/>
        </p:blipFill>
        <p:spPr>
          <a:xfrm>
            <a:off x="6485580" y="1550362"/>
            <a:ext cx="1563099" cy="2578879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F216620A-ECB1-73A1-9AD4-EE9E48C891FB}"/>
              </a:ext>
            </a:extLst>
          </p:cNvPr>
          <p:cNvSpPr txBox="1">
            <a:spLocks/>
          </p:cNvSpPr>
          <p:nvPr/>
        </p:nvSpPr>
        <p:spPr>
          <a:xfrm flipH="1">
            <a:off x="6483436" y="4061085"/>
            <a:ext cx="1824802" cy="242426"/>
          </a:xfrm>
          <a:prstGeom prst="rect">
            <a:avLst/>
          </a:prstGeom>
          <a:noFill/>
        </p:spPr>
        <p:txBody>
          <a:bodyPr vert="horz" lIns="0" tIns="308967" rIns="308967" bIns="308967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/>
              <a:t>Bench test of TPC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0201C7-5040-1C95-7C4F-8D9CFCBEF268}"/>
              </a:ext>
            </a:extLst>
          </p:cNvPr>
          <p:cNvSpPr txBox="1"/>
          <p:nvPr/>
        </p:nvSpPr>
        <p:spPr>
          <a:xfrm>
            <a:off x="2759333" y="1066458"/>
            <a:ext cx="1853389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Panos</a:t>
            </a:r>
            <a:r>
              <a:rPr lang="en-US" sz="1200" dirty="0">
                <a:solidFill>
                  <a:schemeClr val="bg1"/>
                </a:solidFill>
              </a:rPr>
              <a:t> Englezos</a:t>
            </a:r>
          </a:p>
          <a:p>
            <a:r>
              <a:rPr lang="en-US" sz="1200" dirty="0">
                <a:solidFill>
                  <a:schemeClr val="bg1"/>
                </a:solidFill>
              </a:rPr>
              <a:t>Rutgers 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45513D-CBB1-1397-5F41-1F4E72954D12}"/>
              </a:ext>
            </a:extLst>
          </p:cNvPr>
          <p:cNvSpPr txBox="1"/>
          <p:nvPr/>
        </p:nvSpPr>
        <p:spPr>
          <a:xfrm>
            <a:off x="6485580" y="1047079"/>
            <a:ext cx="1565243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Hannah Lemoine</a:t>
            </a:r>
          </a:p>
          <a:p>
            <a:r>
              <a:rPr lang="en-US" sz="1200" dirty="0">
                <a:solidFill>
                  <a:schemeClr val="bg1"/>
                </a:solidFill>
              </a:rPr>
              <a:t>UMN Duluth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0687948D-64ED-8E78-ACF0-A63970A872F2}"/>
              </a:ext>
            </a:extLst>
          </p:cNvPr>
          <p:cNvCxnSpPr>
            <a:cxnSpLocks/>
          </p:cNvCxnSpPr>
          <p:nvPr/>
        </p:nvCxnSpPr>
        <p:spPr>
          <a:xfrm>
            <a:off x="1645290" y="4791298"/>
            <a:ext cx="1720108" cy="941082"/>
          </a:xfrm>
          <a:prstGeom prst="bentConnector3">
            <a:avLst>
              <a:gd name="adj1" fmla="val -206"/>
            </a:avLst>
          </a:prstGeom>
          <a:ln w="38100"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Icon&#10;&#10;Description automatically generated with low confidence">
            <a:extLst>
              <a:ext uri="{FF2B5EF4-FFF2-40B4-BE49-F238E27FC236}">
                <a16:creationId xmlns:a16="http://schemas.microsoft.com/office/drawing/2014/main" id="{0A272BFF-5152-4879-9649-1A7FA6B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322040" y="5092700"/>
            <a:ext cx="1076325" cy="116757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6079330-805A-4179-687E-1B27634F5A1A}"/>
              </a:ext>
            </a:extLst>
          </p:cNvPr>
          <p:cNvSpPr txBox="1"/>
          <p:nvPr/>
        </p:nvSpPr>
        <p:spPr>
          <a:xfrm>
            <a:off x="3365398" y="5253191"/>
            <a:ext cx="2260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Ready to be deployed!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4B8716-4EE5-BC9C-45A5-08167B6F5F77}"/>
              </a:ext>
            </a:extLst>
          </p:cNvPr>
          <p:cNvSpPr txBox="1"/>
          <p:nvPr/>
        </p:nvSpPr>
        <p:spPr>
          <a:xfrm>
            <a:off x="886475" y="1057177"/>
            <a:ext cx="1720845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Raisa T. Raofa &amp;</a:t>
            </a:r>
          </a:p>
          <a:p>
            <a:r>
              <a:rPr lang="en-US" sz="1200" dirty="0">
                <a:solidFill>
                  <a:schemeClr val="bg1"/>
                </a:solidFill>
              </a:rPr>
              <a:t>Fernanda </a:t>
            </a:r>
            <a:r>
              <a:rPr lang="en-US" sz="1200" dirty="0" err="1">
                <a:solidFill>
                  <a:schemeClr val="bg1"/>
                </a:solidFill>
              </a:rPr>
              <a:t>Psihas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4DC92D-BB2B-6ABC-BD30-45574220DB4D}"/>
              </a:ext>
            </a:extLst>
          </p:cNvPr>
          <p:cNvSpPr txBox="1"/>
          <p:nvPr/>
        </p:nvSpPr>
        <p:spPr>
          <a:xfrm>
            <a:off x="4785621" y="1057176"/>
            <a:ext cx="1547947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TinyTPC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@ PAB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56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0CB7F-B293-4749-B506-4DCA40F87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2889163"/>
            <a:ext cx="8686800" cy="641739"/>
          </a:xfrm>
        </p:spPr>
        <p:txBody>
          <a:bodyPr/>
          <a:lstStyle/>
          <a:p>
            <a:pPr algn="ctr"/>
            <a:r>
              <a:rPr lang="en-US" sz="3600" b="0" dirty="0"/>
              <a:t>Thank You!</a:t>
            </a:r>
            <a:br>
              <a:rPr lang="en-US" sz="3600" b="0" dirty="0"/>
            </a:br>
            <a:r>
              <a:rPr lang="en-US" sz="3600" b="0" dirty="0"/>
              <a:t>Question?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1488B-418E-4082-9946-3C73A90F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A0387-DF07-475C-B540-AB5BFA13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AE708-8473-48F3-9049-7F3A0758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1935C-70B1-4DAB-8E09-F927E3D65577}"/>
              </a:ext>
            </a:extLst>
          </p:cNvPr>
          <p:cNvSpPr txBox="1"/>
          <p:nvPr/>
        </p:nvSpPr>
        <p:spPr>
          <a:xfrm>
            <a:off x="228600" y="508000"/>
            <a:ext cx="8686800" cy="641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8725B2-F0A6-26EB-866D-F97624231264}"/>
              </a:ext>
            </a:extLst>
          </p:cNvPr>
          <p:cNvSpPr txBox="1"/>
          <p:nvPr/>
        </p:nvSpPr>
        <p:spPr>
          <a:xfrm>
            <a:off x="6561138" y="4485496"/>
            <a:ext cx="2493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F856A3"/>
                </a:solidFill>
              </a:rPr>
              <a:t>Special thanks to everyone in PAB for all their input and help. </a:t>
            </a:r>
            <a:r>
              <a:rPr lang="en-US" b="1" dirty="0">
                <a:solidFill>
                  <a:srgbClr val="F856A3"/>
                </a:solidFill>
                <a:sym typeface="Wingdings" panose="05000000000000000000" pitchFamily="2" charset="2"/>
              </a:rPr>
              <a:t> </a:t>
            </a:r>
            <a:endParaRPr lang="en-US" b="1" dirty="0">
              <a:solidFill>
                <a:srgbClr val="F856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0CB7F-B293-4749-B506-4DCA40F87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2889163"/>
            <a:ext cx="8686800" cy="641739"/>
          </a:xfrm>
        </p:spPr>
        <p:txBody>
          <a:bodyPr/>
          <a:lstStyle/>
          <a:p>
            <a:pPr algn="ctr"/>
            <a:r>
              <a:rPr lang="en-US" sz="3600" dirty="0"/>
              <a:t>Back 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1488B-418E-4082-9946-3C73A90F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A0387-DF07-475C-B540-AB5BFA13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AE708-8473-48F3-9049-7F3A0758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1935C-70B1-4DAB-8E09-F927E3D65577}"/>
              </a:ext>
            </a:extLst>
          </p:cNvPr>
          <p:cNvSpPr txBox="1"/>
          <p:nvPr/>
        </p:nvSpPr>
        <p:spPr>
          <a:xfrm>
            <a:off x="228600" y="508000"/>
            <a:ext cx="8686800" cy="641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92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53F93-82CB-A7D9-40EF-D5B883E9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LArTPC</a:t>
            </a:r>
            <a:r>
              <a:rPr lang="en-US" dirty="0"/>
              <a:t> Functionality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9EDCD-7155-1513-B008-B414C133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34DF-4C70-5CB6-D347-813DCEE3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 Raisa Raofa | SIST Intern | Presentation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1C1B7-8D6D-BE2D-49B3-5B998184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grpSp>
        <p:nvGrpSpPr>
          <p:cNvPr id="17" name="Google Shape;60;p14">
            <a:extLst>
              <a:ext uri="{FF2B5EF4-FFF2-40B4-BE49-F238E27FC236}">
                <a16:creationId xmlns:a16="http://schemas.microsoft.com/office/drawing/2014/main" id="{FB493749-E21E-5637-5ADA-8DAAE91B0DC6}"/>
              </a:ext>
            </a:extLst>
          </p:cNvPr>
          <p:cNvGrpSpPr/>
          <p:nvPr/>
        </p:nvGrpSpPr>
        <p:grpSpPr>
          <a:xfrm>
            <a:off x="315750" y="999600"/>
            <a:ext cx="8599650" cy="4884976"/>
            <a:chOff x="421500" y="161175"/>
            <a:chExt cx="8599650" cy="4884976"/>
          </a:xfrm>
        </p:grpSpPr>
        <p:pic>
          <p:nvPicPr>
            <p:cNvPr id="18" name="Google Shape;61;p14">
              <a:extLst>
                <a:ext uri="{FF2B5EF4-FFF2-40B4-BE49-F238E27FC236}">
                  <a16:creationId xmlns:a16="http://schemas.microsoft.com/office/drawing/2014/main" id="{0AB8B945-0869-7271-1F0D-7A4F1B0BA6F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12145" b="8052"/>
            <a:stretch/>
          </p:blipFill>
          <p:spPr>
            <a:xfrm>
              <a:off x="421500" y="941475"/>
              <a:ext cx="6365750" cy="4104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62;p14">
              <a:extLst>
                <a:ext uri="{FF2B5EF4-FFF2-40B4-BE49-F238E27FC236}">
                  <a16:creationId xmlns:a16="http://schemas.microsoft.com/office/drawing/2014/main" id="{91A0C6EE-1725-B01A-C871-400BD93D53B7}"/>
                </a:ext>
              </a:extLst>
            </p:cNvPr>
            <p:cNvSpPr txBox="1"/>
            <p:nvPr/>
          </p:nvSpPr>
          <p:spPr>
            <a:xfrm>
              <a:off x="2782575" y="161175"/>
              <a:ext cx="2597700" cy="78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some of them will collide with Ar atom</a:t>
              </a:r>
              <a:endParaRPr sz="1800">
                <a:solidFill>
                  <a:schemeClr val="dk2"/>
                </a:solidFill>
              </a:endParaRPr>
            </a:p>
          </p:txBody>
        </p:sp>
        <p:sp>
          <p:nvSpPr>
            <p:cNvPr id="20" name="Google Shape;63;p14">
              <a:extLst>
                <a:ext uri="{FF2B5EF4-FFF2-40B4-BE49-F238E27FC236}">
                  <a16:creationId xmlns:a16="http://schemas.microsoft.com/office/drawing/2014/main" id="{D7B7D445-DF3B-FD58-1F58-3C922A46ADA3}"/>
                </a:ext>
              </a:extLst>
            </p:cNvPr>
            <p:cNvSpPr txBox="1"/>
            <p:nvPr/>
          </p:nvSpPr>
          <p:spPr>
            <a:xfrm>
              <a:off x="475125" y="4004450"/>
              <a:ext cx="19140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chemeClr val="dk2"/>
                  </a:solidFill>
                </a:rPr>
                <a:t>Liquid Argon in cryostats: very cold, dense = </a:t>
              </a:r>
              <a:endParaRPr sz="1100" dirty="0">
                <a:solidFill>
                  <a:schemeClr val="dk2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chemeClr val="dk2"/>
                  </a:solidFill>
                </a:rPr>
                <a:t>high chance of interaction</a:t>
              </a:r>
              <a:endParaRPr sz="1100" dirty="0">
                <a:solidFill>
                  <a:schemeClr val="dk2"/>
                </a:solidFill>
              </a:endParaRPr>
            </a:p>
          </p:txBody>
        </p:sp>
        <p:sp>
          <p:nvSpPr>
            <p:cNvPr id="21" name="Google Shape;64;p14">
              <a:extLst>
                <a:ext uri="{FF2B5EF4-FFF2-40B4-BE49-F238E27FC236}">
                  <a16:creationId xmlns:a16="http://schemas.microsoft.com/office/drawing/2014/main" id="{101719EA-8093-B89B-6BB2-E789D4373A80}"/>
                </a:ext>
              </a:extLst>
            </p:cNvPr>
            <p:cNvSpPr txBox="1"/>
            <p:nvPr/>
          </p:nvSpPr>
          <p:spPr>
            <a:xfrm>
              <a:off x="5657850" y="845700"/>
              <a:ext cx="3363300" cy="1415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2"/>
                  </a:solidFill>
                </a:rPr>
                <a:t>Charged particles! </a:t>
              </a:r>
              <a:endParaRPr sz="1600" dirty="0">
                <a:solidFill>
                  <a:schemeClr val="dk2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2"/>
                  </a:solidFill>
                </a:rPr>
                <a:t>→ knock electrons along the way</a:t>
              </a:r>
              <a:endParaRPr sz="1600" dirty="0">
                <a:solidFill>
                  <a:schemeClr val="dk2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2"/>
                  </a:solidFill>
                </a:rPr>
                <a:t>→ create trails </a:t>
              </a:r>
              <a:endParaRPr sz="1600" dirty="0">
                <a:solidFill>
                  <a:schemeClr val="dk2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2"/>
                  </a:solidFill>
                </a:rPr>
                <a:t>→ drift through liquid Ar to detector</a:t>
              </a:r>
              <a:endParaRPr sz="1600" dirty="0">
                <a:solidFill>
                  <a:schemeClr val="dk2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2"/>
                  </a:solidFill>
                </a:rPr>
                <a:t>→ record the particle tracks</a:t>
              </a:r>
              <a:endParaRPr sz="1600" dirty="0">
                <a:solidFill>
                  <a:schemeClr val="dk2"/>
                </a:solidFill>
              </a:endParaRPr>
            </a:p>
          </p:txBody>
        </p:sp>
        <p:sp>
          <p:nvSpPr>
            <p:cNvPr id="22" name="Google Shape;65;p14">
              <a:extLst>
                <a:ext uri="{FF2B5EF4-FFF2-40B4-BE49-F238E27FC236}">
                  <a16:creationId xmlns:a16="http://schemas.microsoft.com/office/drawing/2014/main" id="{1FF726D1-9288-06C5-B540-0E9CF1A66F4E}"/>
                </a:ext>
              </a:extLst>
            </p:cNvPr>
            <p:cNvSpPr txBox="1"/>
            <p:nvPr/>
          </p:nvSpPr>
          <p:spPr>
            <a:xfrm>
              <a:off x="1131750" y="2415500"/>
              <a:ext cx="937500" cy="923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lt1"/>
                  </a:solidFill>
                </a:rPr>
                <a:t>Intense neutrino beam</a:t>
              </a:r>
              <a:endParaRPr sz="1600" dirty="0">
                <a:solidFill>
                  <a:schemeClr val="lt1"/>
                </a:solidFill>
              </a:endParaRPr>
            </a:p>
          </p:txBody>
        </p:sp>
        <p:sp>
          <p:nvSpPr>
            <p:cNvPr id="23" name="Google Shape;66;p14">
              <a:extLst>
                <a:ext uri="{FF2B5EF4-FFF2-40B4-BE49-F238E27FC236}">
                  <a16:creationId xmlns:a16="http://schemas.microsoft.com/office/drawing/2014/main" id="{12860D7B-EAB9-ECE3-0F8E-915BA23B1404}"/>
                </a:ext>
              </a:extLst>
            </p:cNvPr>
            <p:cNvSpPr txBox="1"/>
            <p:nvPr/>
          </p:nvSpPr>
          <p:spPr>
            <a:xfrm>
              <a:off x="3285800" y="1537500"/>
              <a:ext cx="141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Liquid Argon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4" name="Google Shape;67;p14">
              <a:extLst>
                <a:ext uri="{FF2B5EF4-FFF2-40B4-BE49-F238E27FC236}">
                  <a16:creationId xmlns:a16="http://schemas.microsoft.com/office/drawing/2014/main" id="{CE701766-F744-6E51-60BD-DF2345571BAE}"/>
                </a:ext>
              </a:extLst>
            </p:cNvPr>
            <p:cNvSpPr txBox="1"/>
            <p:nvPr/>
          </p:nvSpPr>
          <p:spPr>
            <a:xfrm>
              <a:off x="5545850" y="2696963"/>
              <a:ext cx="12414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Most of them just pass through :(</a:t>
              </a:r>
              <a:endParaRPr sz="1100">
                <a:solidFill>
                  <a:schemeClr val="lt1"/>
                </a:solidFill>
              </a:endParaRPr>
            </a:p>
          </p:txBody>
        </p:sp>
      </p:grpSp>
      <p:pic>
        <p:nvPicPr>
          <p:cNvPr id="25" name="Google Shape;68;p14">
            <a:extLst>
              <a:ext uri="{FF2B5EF4-FFF2-40B4-BE49-F238E27FC236}">
                <a16:creationId xmlns:a16="http://schemas.microsoft.com/office/drawing/2014/main" id="{C854D5F6-BF36-799D-7B68-0EE1EFD08D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381" t="4841" r="3376" b="13245"/>
          <a:stretch/>
        </p:blipFill>
        <p:spPr>
          <a:xfrm>
            <a:off x="6529243" y="4334570"/>
            <a:ext cx="2457725" cy="158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71;p14">
            <a:extLst>
              <a:ext uri="{FF2B5EF4-FFF2-40B4-BE49-F238E27FC236}">
                <a16:creationId xmlns:a16="http://schemas.microsoft.com/office/drawing/2014/main" id="{38FB9AE3-58C9-A05A-24DD-FDD66061362D}"/>
              </a:ext>
            </a:extLst>
          </p:cNvPr>
          <p:cNvCxnSpPr>
            <a:endCxn id="25" idx="1"/>
          </p:cNvCxnSpPr>
          <p:nvPr/>
        </p:nvCxnSpPr>
        <p:spPr>
          <a:xfrm>
            <a:off x="5648443" y="4515020"/>
            <a:ext cx="880800" cy="612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5FB4375-E283-19B9-5013-25AC3EF8F1A5}"/>
              </a:ext>
            </a:extLst>
          </p:cNvPr>
          <p:cNvSpPr txBox="1"/>
          <p:nvPr/>
        </p:nvSpPr>
        <p:spPr>
          <a:xfrm>
            <a:off x="157032" y="5888116"/>
            <a:ext cx="2326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Created by: 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Slack-Lato"/>
              </a:rPr>
              <a:t>I-see </a:t>
            </a:r>
            <a:r>
              <a:rPr lang="en-US" sz="1600" dirty="0" err="1">
                <a:solidFill>
                  <a:schemeClr val="tx2"/>
                </a:solidFill>
                <a:latin typeface="Slack-Lato"/>
              </a:rPr>
              <a:t>J</a:t>
            </a:r>
            <a:r>
              <a:rPr lang="en-US" sz="1600" b="0" i="0" dirty="0" err="1">
                <a:solidFill>
                  <a:schemeClr val="tx2"/>
                </a:solidFill>
                <a:effectLst/>
                <a:latin typeface="Slack-Lato"/>
              </a:rPr>
              <a:t>aidee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02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A0260-F49B-EBCF-A689-04376B94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Steps to Dope </a:t>
            </a:r>
            <a:r>
              <a:rPr lang="en-US" sz="2800" dirty="0" err="1"/>
              <a:t>LArTPC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1A10D-5867-DEB0-397C-05B7B986B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83E0A-35DA-28F9-22E8-B056F21D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28353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9A7DC-7175-25AF-FF51-7B3114D52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2DB4B8-7613-A587-0A0B-DF1AC756EE02}"/>
              </a:ext>
            </a:extLst>
          </p:cNvPr>
          <p:cNvGrpSpPr/>
          <p:nvPr/>
        </p:nvGrpSpPr>
        <p:grpSpPr>
          <a:xfrm>
            <a:off x="203928" y="1885653"/>
            <a:ext cx="3911885" cy="3110123"/>
            <a:chOff x="203928" y="1885653"/>
            <a:chExt cx="3911885" cy="31101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DF460B-FEFD-FEEE-35D3-5FBADB56C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394" y="2331093"/>
              <a:ext cx="3823419" cy="21508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CBCA2E-72EF-E5D5-7931-48D8E6096D9F}"/>
                </a:ext>
              </a:extLst>
            </p:cNvPr>
            <p:cNvSpPr txBox="1"/>
            <p:nvPr/>
          </p:nvSpPr>
          <p:spPr>
            <a:xfrm>
              <a:off x="356189" y="4538899"/>
              <a:ext cx="3695830" cy="4568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dirty="0">
                  <a:cs typeface="Calibri" panose="020F0502020204030204" pitchFamily="34" charset="0"/>
                </a:rPr>
                <a:t>Components Tiny LARTPC (</a:t>
              </a:r>
              <a:r>
                <a:rPr lang="en-US" sz="2000" kern="1200" dirty="0">
                  <a:solidFill>
                    <a:schemeClr val="tx1"/>
                  </a:solidFill>
                  <a:ea typeface="+mn-ea"/>
                  <a:cs typeface="Calibri" panose="020F0502020204030204" pitchFamily="34" charset="0"/>
                </a:rPr>
                <a:t>Source: </a:t>
              </a:r>
              <a:r>
                <a:rPr lang="en-US" sz="2000" b="0" i="0" dirty="0" err="1"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LArPix</a:t>
              </a:r>
              <a:r>
                <a:rPr lang="en-US" sz="2000" b="0" i="0" dirty="0"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 documentation)</a:t>
              </a:r>
              <a:endParaRPr lang="en-US" sz="2000" kern="1200" dirty="0">
                <a:solidFill>
                  <a:schemeClr val="tx1"/>
                </a:solidFill>
                <a:ea typeface="+mn-ea"/>
                <a:cs typeface="Calibri" panose="020F0502020204030204" pitchFamily="34" charset="0"/>
              </a:endParaRP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2000" dirty="0"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6760C9-AD2D-AD80-3B2B-F281674A2DDC}"/>
                </a:ext>
              </a:extLst>
            </p:cNvPr>
            <p:cNvSpPr txBox="1"/>
            <p:nvPr/>
          </p:nvSpPr>
          <p:spPr>
            <a:xfrm>
              <a:off x="203928" y="1885653"/>
              <a:ext cx="1263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Step 1: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8909A6-2706-8AD3-1DE8-5AE63B1EB33C}"/>
              </a:ext>
            </a:extLst>
          </p:cNvPr>
          <p:cNvGrpSpPr/>
          <p:nvPr/>
        </p:nvGrpSpPr>
        <p:grpSpPr>
          <a:xfrm>
            <a:off x="4572000" y="853458"/>
            <a:ext cx="3727557" cy="2628466"/>
            <a:chOff x="4572000" y="853458"/>
            <a:chExt cx="3727557" cy="262846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CD02E0B-9EB9-5958-3BC5-890CC912D65B}"/>
                </a:ext>
              </a:extLst>
            </p:cNvPr>
            <p:cNvGrpSpPr/>
            <p:nvPr/>
          </p:nvGrpSpPr>
          <p:grpSpPr>
            <a:xfrm>
              <a:off x="4706306" y="853458"/>
              <a:ext cx="3593251" cy="2628466"/>
              <a:chOff x="4426144" y="853458"/>
              <a:chExt cx="3593251" cy="262846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A4D086-1B3D-C63F-38C5-8F50184B7523}"/>
                  </a:ext>
                </a:extLst>
              </p:cNvPr>
              <p:cNvSpPr txBox="1"/>
              <p:nvPr/>
            </p:nvSpPr>
            <p:spPr>
              <a:xfrm>
                <a:off x="4490132" y="2902688"/>
                <a:ext cx="3529263" cy="579236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dirty="0">
                    <a:cs typeface="Calibri" panose="020F0502020204030204" pitchFamily="34" charset="0"/>
                  </a:rPr>
                  <a:t>Completed Tiny LARTPC (</a:t>
                </a:r>
                <a:r>
                  <a:rPr lang="en-US" sz="2000" kern="1200" dirty="0">
                    <a:solidFill>
                      <a:schemeClr val="tx1"/>
                    </a:solidFill>
                    <a:ea typeface="+mn-ea"/>
                    <a:cs typeface="Calibri" panose="020F0502020204030204" pitchFamily="34" charset="0"/>
                  </a:rPr>
                  <a:t>Source: </a:t>
                </a:r>
                <a:r>
                  <a:rPr lang="en-US" sz="2000" i="0" dirty="0" err="1">
                    <a:solidFill>
                      <a:schemeClr val="tx1"/>
                    </a:solidFill>
                    <a:effectLst/>
                    <a:cs typeface="Calibri" panose="020F0502020204030204" pitchFamily="34" charset="0"/>
                  </a:rPr>
                  <a:t>LArPix</a:t>
                </a:r>
                <a:r>
                  <a:rPr lang="en-US" sz="2000" i="0" dirty="0">
                    <a:solidFill>
                      <a:schemeClr val="tx1"/>
                    </a:solidFill>
                    <a:effectLst/>
                    <a:cs typeface="Calibri" panose="020F0502020204030204" pitchFamily="34" charset="0"/>
                  </a:rPr>
                  <a:t> documentation)</a:t>
                </a:r>
                <a:endParaRPr lang="en-US" sz="2000" kern="1200" dirty="0">
                  <a:solidFill>
                    <a:schemeClr val="tx1"/>
                  </a:solidFill>
                  <a:ea typeface="+mn-ea"/>
                  <a:cs typeface="Calibri" panose="020F0502020204030204" pitchFamily="34" charset="0"/>
                </a:endParaRP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endParaRPr lang="en-US" sz="2000" dirty="0">
                  <a:cs typeface="Calibri" panose="020F0502020204030204" pitchFamily="34" charset="0"/>
                </a:endParaRPr>
              </a:p>
            </p:txBody>
          </p:sp>
          <p:pic>
            <p:nvPicPr>
              <p:cNvPr id="11" name="Picture 10" descr="A picture containing text, indoor&#10;&#10;Description automatically generated">
                <a:extLst>
                  <a:ext uri="{FF2B5EF4-FFF2-40B4-BE49-F238E27FC236}">
                    <a16:creationId xmlns:a16="http://schemas.microsoft.com/office/drawing/2014/main" id="{1CCA0822-132A-E7AE-37AC-3F3B81140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4062" y="853458"/>
                <a:ext cx="1935551" cy="19752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E6DBFB-F664-5A51-9FF7-0471F782F349}"/>
                  </a:ext>
                </a:extLst>
              </p:cNvPr>
              <p:cNvSpPr txBox="1"/>
              <p:nvPr/>
            </p:nvSpPr>
            <p:spPr>
              <a:xfrm>
                <a:off x="4426144" y="1579759"/>
                <a:ext cx="1263856" cy="64633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bg2"/>
                    </a:solidFill>
                  </a:rPr>
                  <a:t>Charge Drift Path 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EA47059-F264-606F-CB57-EDAA0E5400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5937" y="1841098"/>
                <a:ext cx="1284515" cy="185665"/>
              </a:xfrm>
              <a:prstGeom prst="straightConnector1">
                <a:avLst/>
              </a:prstGeom>
              <a:ln w="57150">
                <a:noFill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1238429-E87F-0436-B6C8-C244151980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0469" y="1869110"/>
                <a:ext cx="1068590" cy="129639"/>
              </a:xfrm>
              <a:prstGeom prst="straightConnector1">
                <a:avLst/>
              </a:prstGeom>
              <a:ln w="57150">
                <a:solidFill>
                  <a:schemeClr val="bg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57C33C-EF17-B2D7-61CC-7787D5C3BF39}"/>
                </a:ext>
              </a:extLst>
            </p:cNvPr>
            <p:cNvSpPr txBox="1"/>
            <p:nvPr/>
          </p:nvSpPr>
          <p:spPr>
            <a:xfrm>
              <a:off x="4572000" y="932399"/>
              <a:ext cx="1263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Step 2: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AC617B8-590C-548A-7599-23D57BDBC687}"/>
              </a:ext>
            </a:extLst>
          </p:cNvPr>
          <p:cNvGrpSpPr/>
          <p:nvPr/>
        </p:nvGrpSpPr>
        <p:grpSpPr>
          <a:xfrm>
            <a:off x="4540368" y="3663094"/>
            <a:ext cx="3865029" cy="2666311"/>
            <a:chOff x="4540368" y="3663094"/>
            <a:chExt cx="3865029" cy="26663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ED2096-7ECE-3A94-E1AB-DA2D5CDF1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30" t="20741" r="61876" b="7237"/>
            <a:stretch/>
          </p:blipFill>
          <p:spPr>
            <a:xfrm>
              <a:off x="5622209" y="3663094"/>
              <a:ext cx="1825431" cy="225714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0C2156-A248-87EF-6A55-A782F9BA9159}"/>
                </a:ext>
              </a:extLst>
            </p:cNvPr>
            <p:cNvSpPr txBox="1"/>
            <p:nvPr/>
          </p:nvSpPr>
          <p:spPr>
            <a:xfrm>
              <a:off x="4706306" y="5932824"/>
              <a:ext cx="3699091" cy="3965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dirty="0"/>
                <a:t> Blanche Cryostat </a:t>
              </a:r>
              <a:r>
                <a:rPr lang="en-US" sz="2000" dirty="0">
                  <a:latin typeface="Slack-Lato"/>
                </a:rPr>
                <a:t>(</a:t>
              </a:r>
              <a:r>
                <a:rPr lang="en-US" sz="2000" kern="1200" dirty="0">
                  <a:solidFill>
                    <a:schemeClr val="tx1"/>
                  </a:solidFill>
                  <a:latin typeface="Slack-Lato"/>
                  <a:ea typeface="+mn-ea"/>
                  <a:hlinkClick r:id="rId6"/>
                </a:rPr>
                <a:t>Source</a:t>
              </a:r>
              <a:r>
                <a:rPr lang="en-US" sz="2000" b="0" i="0" dirty="0">
                  <a:solidFill>
                    <a:schemeClr val="tx1"/>
                  </a:solidFill>
                  <a:effectLst/>
                  <a:latin typeface="Slack-Lato"/>
                </a:rPr>
                <a:t>)</a:t>
              </a:r>
              <a:endParaRPr lang="en-US" sz="2000" kern="1200" dirty="0">
                <a:solidFill>
                  <a:schemeClr val="tx1"/>
                </a:solidFill>
                <a:latin typeface="Slack-Lato"/>
                <a:ea typeface="+mn-ea"/>
              </a:endParaRP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2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753727-EECB-5FB7-F895-3DADC341185B}"/>
                </a:ext>
              </a:extLst>
            </p:cNvPr>
            <p:cNvSpPr txBox="1"/>
            <p:nvPr/>
          </p:nvSpPr>
          <p:spPr>
            <a:xfrm>
              <a:off x="4540368" y="3663094"/>
              <a:ext cx="1263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Step 3: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2180A1-9F1C-DCBA-80C6-4EDFD34097C8}"/>
              </a:ext>
            </a:extLst>
          </p:cNvPr>
          <p:cNvGrpSpPr/>
          <p:nvPr/>
        </p:nvGrpSpPr>
        <p:grpSpPr>
          <a:xfrm>
            <a:off x="1197580" y="1259970"/>
            <a:ext cx="2723631" cy="4740562"/>
            <a:chOff x="5091983" y="1072472"/>
            <a:chExt cx="2723631" cy="474056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A3C2C2F-D5BE-6FA6-F078-F42205582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1983" y="1072472"/>
              <a:ext cx="2723631" cy="430119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9EBF5B-530B-2056-4256-33AEBB31937C}"/>
                </a:ext>
              </a:extLst>
            </p:cNvPr>
            <p:cNvSpPr txBox="1"/>
            <p:nvPr/>
          </p:nvSpPr>
          <p:spPr>
            <a:xfrm flipH="1">
              <a:off x="5527680" y="5412924"/>
              <a:ext cx="205634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TPC in the making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450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25C3F-7FE7-8052-0D55-655C7EAF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R&amp;D in the Lab: Mechanical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1662E-00E3-5CFA-6A7B-FEC8EC7D0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AD4E4-C2C1-999D-1555-8EDF6C72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A77A3-6A1C-B6DA-7034-B6DCF638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A1842A-0AB5-77B7-1436-871D28075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75" y="1868311"/>
            <a:ext cx="3349847" cy="27512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629E69-20B1-FAF2-6EDE-294C91AC27B2}"/>
              </a:ext>
            </a:extLst>
          </p:cNvPr>
          <p:cNvSpPr txBox="1"/>
          <p:nvPr/>
        </p:nvSpPr>
        <p:spPr>
          <a:xfrm>
            <a:off x="695281" y="4651022"/>
            <a:ext cx="2995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Diagram of TPC when Deployed in Blanche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DBF357-D589-34C0-ED81-493E539E8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661" y="1258207"/>
            <a:ext cx="2349070" cy="397142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34DD2F-0CE2-BB31-5815-A65D48004839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2126475" y="2952133"/>
            <a:ext cx="3314186" cy="291788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CB88C4A-CD05-5B11-38E3-AAB056DB4150}"/>
              </a:ext>
            </a:extLst>
          </p:cNvPr>
          <p:cNvSpPr txBox="1"/>
          <p:nvPr/>
        </p:nvSpPr>
        <p:spPr>
          <a:xfrm>
            <a:off x="4505659" y="5229634"/>
            <a:ext cx="426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Testing Mechanical Design</a:t>
            </a:r>
          </a:p>
          <a:p>
            <a:pPr algn="ctr"/>
            <a:r>
              <a:rPr lang="en-US" dirty="0">
                <a:cs typeface="Calibri" panose="020F0502020204030204" pitchFamily="34" charset="0"/>
              </a:rPr>
              <a:t>(Source: </a:t>
            </a:r>
            <a:r>
              <a:rPr lang="en-US" dirty="0" err="1">
                <a:cs typeface="Calibri" panose="020F0502020204030204" pitchFamily="34" charset="0"/>
              </a:rPr>
              <a:t>LArPix</a:t>
            </a:r>
            <a:r>
              <a:rPr lang="en-US" dirty="0">
                <a:cs typeface="Calibri" panose="020F0502020204030204" pitchFamily="34" charset="0"/>
              </a:rPr>
              <a:t> documentation)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14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C03F2-654D-4324-AC5E-D18D05B5E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544"/>
            <a:ext cx="8686800" cy="641739"/>
          </a:xfrm>
        </p:spPr>
        <p:txBody>
          <a:bodyPr/>
          <a:lstStyle/>
          <a:p>
            <a:r>
              <a:rPr lang="en-US" sz="2800" dirty="0"/>
              <a:t>R&amp;D in the Lab: Test Electronics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208AB-1B6B-495D-B461-A8338010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ED7FC-7425-457D-BE99-E8F0DC182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DCA1A-6FB4-43FC-AB6D-08D96FC4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7" name="Picture 6" descr="A picture containing text, indoor, cluttered, miller&#10;&#10;Description automatically generated">
            <a:extLst>
              <a:ext uri="{FF2B5EF4-FFF2-40B4-BE49-F238E27FC236}">
                <a16:creationId xmlns:a16="http://schemas.microsoft.com/office/drawing/2014/main" id="{C20DD795-ED50-4C37-8315-BD1098A5874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16005" t="29926" r="6313" b="15689"/>
          <a:stretch/>
        </p:blipFill>
        <p:spPr>
          <a:xfrm rot="5400000">
            <a:off x="-880167" y="2187005"/>
            <a:ext cx="4589596" cy="2409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DA5EAF-001A-4483-BEAE-DED9E2B88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0" t="35075" r="58360" b="37624"/>
          <a:stretch/>
        </p:blipFill>
        <p:spPr>
          <a:xfrm rot="5400000">
            <a:off x="2898771" y="2365071"/>
            <a:ext cx="1704317" cy="2362804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2EEC1E6A-747A-4E8C-9171-7E15ADA9E390}"/>
              </a:ext>
            </a:extLst>
          </p:cNvPr>
          <p:cNvCxnSpPr>
            <a:cxnSpLocks/>
          </p:cNvCxnSpPr>
          <p:nvPr/>
        </p:nvCxnSpPr>
        <p:spPr>
          <a:xfrm flipV="1">
            <a:off x="1625608" y="3880766"/>
            <a:ext cx="1200693" cy="835476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AD33DF94-ED5D-4404-A332-81527FD2CD3A}"/>
              </a:ext>
            </a:extLst>
          </p:cNvPr>
          <p:cNvSpPr txBox="1">
            <a:spLocks/>
          </p:cNvSpPr>
          <p:nvPr/>
        </p:nvSpPr>
        <p:spPr>
          <a:xfrm>
            <a:off x="1463801" y="4065107"/>
            <a:ext cx="3870960" cy="651135"/>
          </a:xfrm>
          <a:prstGeom prst="rect">
            <a:avLst/>
          </a:prstGeom>
          <a:noFill/>
        </p:spPr>
        <p:txBody>
          <a:bodyPr vert="horz" lIns="0" tIns="308967" rIns="308967" bIns="308967"/>
          <a:lstStyle>
            <a:defPPr>
              <a:defRPr lang="en-US"/>
            </a:defPPr>
            <a:lvl1pPr algn="l" defTabSz="2349434" rtl="0" fontAlgn="base">
              <a:spcBef>
                <a:spcPct val="0"/>
              </a:spcBef>
              <a:spcAft>
                <a:spcPct val="0"/>
              </a:spcAft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1pPr>
            <a:lvl2pPr marL="2349434" indent="-1834489" algn="l" defTabSz="2349434" rtl="0" fontAlgn="base">
              <a:spcBef>
                <a:spcPct val="0"/>
              </a:spcBef>
              <a:spcAft>
                <a:spcPct val="0"/>
              </a:spcAft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2pPr>
            <a:lvl3pPr marL="4700656" indent="-3670767" algn="l" defTabSz="2349434" rtl="0" fontAlgn="base">
              <a:spcBef>
                <a:spcPct val="0"/>
              </a:spcBef>
              <a:spcAft>
                <a:spcPct val="0"/>
              </a:spcAft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3pPr>
            <a:lvl4pPr marL="7051877" indent="-5507044" algn="l" defTabSz="2349434" rtl="0" fontAlgn="base">
              <a:spcBef>
                <a:spcPct val="0"/>
              </a:spcBef>
              <a:spcAft>
                <a:spcPct val="0"/>
              </a:spcAft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4pPr>
            <a:lvl5pPr marL="9403099" indent="-7343322" algn="l" defTabSz="2349434" rtl="0" fontAlgn="base">
              <a:spcBef>
                <a:spcPct val="0"/>
              </a:spcBef>
              <a:spcAft>
                <a:spcPct val="0"/>
              </a:spcAft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5pPr>
            <a:lvl6pPr marL="2574722" algn="l" defTabSz="514944" rtl="0" eaLnBrk="1" latinLnBrk="0" hangingPunct="1"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6pPr>
            <a:lvl7pPr marL="3089666" algn="l" defTabSz="514944" rtl="0" eaLnBrk="1" latinLnBrk="0" hangingPunct="1"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7pPr>
            <a:lvl8pPr marL="3604611" algn="l" defTabSz="514944" rtl="0" eaLnBrk="1" latinLnBrk="0" hangingPunct="1"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8pPr>
            <a:lvl9pPr marL="4119555" algn="l" defTabSz="514944" rtl="0" eaLnBrk="1" latinLnBrk="0" hangingPunct="1">
              <a:defRPr sz="9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9pPr>
          </a:lstStyle>
          <a:p>
            <a:pPr lvl="2" algn="ctr" fontAlgn="auto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Resistors on the </a:t>
            </a:r>
          </a:p>
          <a:p>
            <a:pPr lvl="2" algn="ctr" fontAlgn="auto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</a:p>
          <a:p>
            <a:pPr lvl="2" algn="ctr" fontAlgn="auto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Cage Panels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14B13A-B20D-4DEF-B24A-9A98DEA5A8B5}"/>
              </a:ext>
            </a:extLst>
          </p:cNvPr>
          <p:cNvSpPr txBox="1"/>
          <p:nvPr/>
        </p:nvSpPr>
        <p:spPr>
          <a:xfrm>
            <a:off x="3399281" y="1252086"/>
            <a:ext cx="205232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Picoammeter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DBF6E8-FC59-4BB1-8DCB-973E20D11E68}"/>
              </a:ext>
            </a:extLst>
          </p:cNvPr>
          <p:cNvSpPr txBox="1"/>
          <p:nvPr/>
        </p:nvSpPr>
        <p:spPr>
          <a:xfrm>
            <a:off x="3399281" y="1808614"/>
            <a:ext cx="205232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Voltage</a:t>
            </a:r>
          </a:p>
          <a:p>
            <a:r>
              <a:rPr lang="en-US" dirty="0">
                <a:solidFill>
                  <a:schemeClr val="accent2"/>
                </a:solidFill>
              </a:rPr>
              <a:t> Source</a:t>
            </a:r>
          </a:p>
        </p:txBody>
      </p:sp>
      <p:pic>
        <p:nvPicPr>
          <p:cNvPr id="29" name="Picture 28" descr="Text&#10;&#10;Description automatically generated with medium confidence">
            <a:extLst>
              <a:ext uri="{FF2B5EF4-FFF2-40B4-BE49-F238E27FC236}">
                <a16:creationId xmlns:a16="http://schemas.microsoft.com/office/drawing/2014/main" id="{4E03C3D8-BA6D-4F20-A6F4-080CAEF33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73505" y="1810008"/>
            <a:ext cx="4266188" cy="3199641"/>
          </a:xfrm>
          <a:prstGeom prst="rect">
            <a:avLst/>
          </a:prstGeom>
        </p:spPr>
      </p:pic>
      <p:pic>
        <p:nvPicPr>
          <p:cNvPr id="31" name="Picture 30" descr="Letter&#10;&#10;Description automatically generated">
            <a:extLst>
              <a:ext uri="{FF2B5EF4-FFF2-40B4-BE49-F238E27FC236}">
                <a16:creationId xmlns:a16="http://schemas.microsoft.com/office/drawing/2014/main" id="{D0B8E652-7CFB-46A5-B18A-2942C54D0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023505" y="1960009"/>
            <a:ext cx="4266188" cy="3199641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B6CD2DCD-B72C-45D3-ADFA-F5A651E4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173505" y="2110009"/>
            <a:ext cx="4266188" cy="3199641"/>
          </a:xfrm>
          <a:prstGeom prst="rect">
            <a:avLst/>
          </a:prstGeom>
        </p:spPr>
      </p:pic>
      <p:pic>
        <p:nvPicPr>
          <p:cNvPr id="35" name="Picture 34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2FE67F0A-4FF2-41BB-889B-7B7CF93C7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326003" y="2231519"/>
            <a:ext cx="4266188" cy="3199641"/>
          </a:xfrm>
          <a:prstGeom prst="rect">
            <a:avLst/>
          </a:prstGeom>
        </p:spPr>
      </p:pic>
      <p:sp>
        <p:nvSpPr>
          <p:cNvPr id="41" name="Left Brace 40">
            <a:extLst>
              <a:ext uri="{FF2B5EF4-FFF2-40B4-BE49-F238E27FC236}">
                <a16:creationId xmlns:a16="http://schemas.microsoft.com/office/drawing/2014/main" id="{F7BF300E-4F70-4CF4-A202-7AC04F3CCB57}"/>
              </a:ext>
            </a:extLst>
          </p:cNvPr>
          <p:cNvSpPr/>
          <p:nvPr/>
        </p:nvSpPr>
        <p:spPr>
          <a:xfrm>
            <a:off x="5033856" y="999042"/>
            <a:ext cx="366771" cy="5025838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60F58D-68CE-4BC5-9ADC-32305C2E3AF9}"/>
              </a:ext>
            </a:extLst>
          </p:cNvPr>
          <p:cNvCxnSpPr>
            <a:cxnSpLocks/>
          </p:cNvCxnSpPr>
          <p:nvPr/>
        </p:nvCxnSpPr>
        <p:spPr>
          <a:xfrm>
            <a:off x="2299620" y="2204033"/>
            <a:ext cx="1193674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C0AFBE-F41A-448C-925A-E5D4F2C0329D}"/>
              </a:ext>
            </a:extLst>
          </p:cNvPr>
          <p:cNvCxnSpPr>
            <a:cxnSpLocks/>
          </p:cNvCxnSpPr>
          <p:nvPr/>
        </p:nvCxnSpPr>
        <p:spPr>
          <a:xfrm>
            <a:off x="2316480" y="1482919"/>
            <a:ext cx="1176814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2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9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E890C-40DB-4E6A-BD29-FE9867E07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Future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8ECD0-2376-4A79-9035-DC781F253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61534"/>
            <a:ext cx="3797968" cy="4290954"/>
          </a:xfrm>
        </p:spPr>
        <p:txBody>
          <a:bodyPr/>
          <a:lstStyle/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Conducting bench tests of the TPC once it is assembled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Completing Python scripts to collect and analyze data (aka Questioning One’s Existence)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Deploying the TPC in the Cryostat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Completing Safety Protocol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and analyzing data </a:t>
            </a:r>
          </a:p>
          <a:p>
            <a:endParaRPr lang="en-US" dirty="0">
              <a:solidFill>
                <a:srgbClr val="004C9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3E2F5-C352-4E6B-AEA4-7843E87F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07ADD-AE9D-4B72-A902-A9D5044B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E2CBF-4BD9-4E2B-854B-6805438B1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AC979A-FEBB-C611-096E-52803E8FF442}"/>
              </a:ext>
            </a:extLst>
          </p:cNvPr>
          <p:cNvGrpSpPr/>
          <p:nvPr/>
        </p:nvGrpSpPr>
        <p:grpSpPr>
          <a:xfrm>
            <a:off x="4026568" y="1013216"/>
            <a:ext cx="5083200" cy="4831567"/>
            <a:chOff x="6013926" y="864899"/>
            <a:chExt cx="5751302" cy="5325280"/>
          </a:xfrm>
        </p:grpSpPr>
        <p:pic>
          <p:nvPicPr>
            <p:cNvPr id="9" name="Picture 8" descr="Diagram, timeline&#10;&#10;Description automatically generated">
              <a:extLst>
                <a:ext uri="{FF2B5EF4-FFF2-40B4-BE49-F238E27FC236}">
                  <a16:creationId xmlns:a16="http://schemas.microsoft.com/office/drawing/2014/main" id="{B14F2659-9589-5949-BD60-36CC9A1A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013926" y="864899"/>
              <a:ext cx="5751302" cy="53252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AC1DD5-EBF5-59E3-D5EC-EE91119C515D}"/>
                </a:ext>
              </a:extLst>
            </p:cNvPr>
            <p:cNvSpPr txBox="1"/>
            <p:nvPr/>
          </p:nvSpPr>
          <p:spPr>
            <a:xfrm>
              <a:off x="6631046" y="4043679"/>
              <a:ext cx="927994" cy="2544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solidFill>
                    <a:schemeClr val="accent6"/>
                  </a:solidFill>
                </a:rPr>
                <a:t>Python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3053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272616"/>
            <a:ext cx="8686800" cy="679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DUNE (Deep Underground Neutrino Experiment)  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96619" y="6515158"/>
            <a:ext cx="394283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algn="r"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algn="r" eaLnBrk="1" hangingPunct="1"/>
              <a:t>18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843BF-7D43-4113-AC4D-AEF84829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8287" y="6515100"/>
            <a:ext cx="1076325" cy="241300"/>
          </a:xfrm>
        </p:spPr>
        <p:txBody>
          <a:bodyPr/>
          <a:lstStyle/>
          <a:p>
            <a:pPr algn="l"/>
            <a:fld id="{F36825F7-2BE7-4FB0-8EBF-6E9F73298DCA}" type="datetime1">
              <a:rPr lang="en-US" altLang="en-US" smtClean="0"/>
              <a:pPr algn="l"/>
              <a:t>6/26/2023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FACEC-ED30-4F89-8F17-26561673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4058" y="6492160"/>
            <a:ext cx="5373688" cy="241300"/>
          </a:xfrm>
        </p:spPr>
        <p:txBody>
          <a:bodyPr anchor="ctr"/>
          <a:lstStyle/>
          <a:p>
            <a:pPr>
              <a:defRPr/>
            </a:pPr>
            <a:r>
              <a:rPr lang="en-US" b="1" dirty="0"/>
              <a:t>Raisa Tasnim Raofa | SIST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ABA5E-B4EF-4DB0-B0E8-ED365C786F63}"/>
              </a:ext>
            </a:extLst>
          </p:cNvPr>
          <p:cNvSpPr txBox="1"/>
          <p:nvPr/>
        </p:nvSpPr>
        <p:spPr>
          <a:xfrm>
            <a:off x="153098" y="1229181"/>
            <a:ext cx="37567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detectors are in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Fermi National Accelerator Laboratory, Batavia, Illinois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Sanford Underground Research Facility, Lead, South Dakota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Ob</a:t>
            </a:r>
            <a:r>
              <a:rPr lang="en-US" dirty="0">
                <a:cs typeface="Calibri" panose="020F0502020204030204" pitchFamily="34" charset="0"/>
              </a:rPr>
              <a:t>jective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A</a:t>
            </a:r>
            <a:r>
              <a:rPr lang="en-US" dirty="0">
                <a:effectLst/>
                <a:cs typeface="Calibri" panose="020F0502020204030204" pitchFamily="34" charset="0"/>
              </a:rPr>
              <a:t>ccelerator neutrino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Neutrino </a:t>
            </a:r>
            <a:r>
              <a:rPr lang="en-US" dirty="0">
                <a:effectLst/>
                <a:cs typeface="Calibri" panose="020F0502020204030204" pitchFamily="34" charset="0"/>
              </a:rPr>
              <a:t>oscillations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S</a:t>
            </a:r>
            <a:r>
              <a:rPr lang="en-US" dirty="0">
                <a:effectLst/>
                <a:cs typeface="Calibri" panose="020F0502020204030204" pitchFamily="34" charset="0"/>
              </a:rPr>
              <a:t>upernova neutrino</a:t>
            </a:r>
            <a:endParaRPr lang="en-US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FB12DF5F-59D3-4618-8EC5-A5C7D50B86D4}"/>
              </a:ext>
            </a:extLst>
          </p:cNvPr>
          <p:cNvSpPr txBox="1">
            <a:spLocks/>
          </p:cNvSpPr>
          <p:nvPr/>
        </p:nvSpPr>
        <p:spPr>
          <a:xfrm>
            <a:off x="1102622" y="6393893"/>
            <a:ext cx="3627120" cy="6791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 dirty="0" smtClean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latin typeface="Slack-Lato"/>
              </a:rPr>
              <a:t>Source: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Slack-Lato"/>
              </a:rPr>
              <a:t> </a:t>
            </a:r>
            <a:r>
              <a:rPr lang="en-US" sz="1200" dirty="0" err="1">
                <a:latin typeface="Slack-Lato"/>
              </a:rPr>
              <a:t>Figure:https</a:t>
            </a:r>
            <a:r>
              <a:rPr lang="en-US" sz="1200" dirty="0">
                <a:latin typeface="Slack-Lato"/>
              </a:rPr>
              <a:t>://www.dunescience.org/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5DC880-D8B3-46BE-83CA-F50E0591CED9}"/>
              </a:ext>
            </a:extLst>
          </p:cNvPr>
          <p:cNvSpPr txBox="1"/>
          <p:nvPr/>
        </p:nvSpPr>
        <p:spPr>
          <a:xfrm>
            <a:off x="4307218" y="2811501"/>
            <a:ext cx="4470153" cy="456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Operational Diagram of DUNE (</a:t>
            </a:r>
            <a:r>
              <a:rPr lang="en-US" sz="2000" dirty="0">
                <a:hlinkClick r:id="rId4"/>
              </a:rPr>
              <a:t>Source</a:t>
            </a:r>
            <a:r>
              <a:rPr lang="en-US" sz="2000" dirty="0"/>
              <a:t>)</a:t>
            </a:r>
          </a:p>
        </p:txBody>
      </p:sp>
      <p:pic>
        <p:nvPicPr>
          <p:cNvPr id="2050" name="Picture 2" descr="lbne_graphic_061615_2016">
            <a:extLst>
              <a:ext uri="{FF2B5EF4-FFF2-40B4-BE49-F238E27FC236}">
                <a16:creationId xmlns:a16="http://schemas.microsoft.com/office/drawing/2014/main" id="{EF7A8141-1431-4E60-B71D-A1AE0ED77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4651" y="1168720"/>
            <a:ext cx="4730496" cy="15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DD03482-A481-4D15-B952-53178CAB7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78"/>
          <a:stretch/>
        </p:blipFill>
        <p:spPr bwMode="auto">
          <a:xfrm>
            <a:off x="4249734" y="3371843"/>
            <a:ext cx="4108647" cy="233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72DFAA-E0DF-4C16-81E0-710C7C9E2AAB}"/>
              </a:ext>
            </a:extLst>
          </p:cNvPr>
          <p:cNvSpPr txBox="1"/>
          <p:nvPr/>
        </p:nvSpPr>
        <p:spPr>
          <a:xfrm>
            <a:off x="3510740" y="5733563"/>
            <a:ext cx="5283020" cy="457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One of Four DUNE Far Detector Modules (</a:t>
            </a:r>
            <a:r>
              <a:rPr lang="en-US" sz="2000" dirty="0">
                <a:hlinkClick r:id="rId7"/>
              </a:rPr>
              <a:t>Source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67795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EA02-8C1E-1754-E050-751DA1AE4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Energy Resolution at Low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AE104-9BC1-6476-41A3-DDFD7D227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18764"/>
            <a:ext cx="4347890" cy="413762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both light and charge information can yield a more accurate energy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NEST, the (%) energy resolution requires collection of at least 6000 photons per MeV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best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LArTPC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collects 160 photons/MeV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657B5-4458-81DE-9DB9-0545D258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D29C4-5738-9609-AC42-7242A665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 Raisa Raofa | SIST Intern | Presentation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58809-B464-744E-D651-9C5D54EF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9C46E9-FB85-5E2E-7946-DF6D6F0BC143}"/>
              </a:ext>
            </a:extLst>
          </p:cNvPr>
          <p:cNvGrpSpPr/>
          <p:nvPr/>
        </p:nvGrpSpPr>
        <p:grpSpPr>
          <a:xfrm>
            <a:off x="4798425" y="1475262"/>
            <a:ext cx="4014438" cy="3907476"/>
            <a:chOff x="-42787" y="-743109"/>
            <a:chExt cx="7079293" cy="7458649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19A25178-8E56-EF60-520F-73BD7F7BC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690" y="-743109"/>
              <a:ext cx="6670816" cy="67025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Less noise in charge readout">
              <a:extLst>
                <a:ext uri="{FF2B5EF4-FFF2-40B4-BE49-F238E27FC236}">
                  <a16:creationId xmlns:a16="http://schemas.microsoft.com/office/drawing/2014/main" id="{729D0773-BEDE-FA8A-FD0E-CCD0DB4870A5}"/>
                </a:ext>
              </a:extLst>
            </p:cNvPr>
            <p:cNvSpPr txBox="1"/>
            <p:nvPr/>
          </p:nvSpPr>
          <p:spPr>
            <a:xfrm>
              <a:off x="1926698" y="6258339"/>
              <a:ext cx="4156206" cy="457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8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60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3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200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7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dirty="0"/>
                <a:t>Less noise in charge readout</a:t>
              </a:r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F7F81AD8-B97D-BA6A-1D5E-A1405E6965F6}"/>
                </a:ext>
              </a:extLst>
            </p:cNvPr>
            <p:cNvSpPr/>
            <p:nvPr/>
          </p:nvSpPr>
          <p:spPr>
            <a:xfrm>
              <a:off x="1641432" y="6131630"/>
              <a:ext cx="4726740" cy="2"/>
            </a:xfrm>
            <a:prstGeom prst="line">
              <a:avLst/>
            </a:prstGeom>
            <a:ln w="25400">
              <a:solidFill>
                <a:srgbClr val="DE6A10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8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60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3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200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7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584200"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dirty="0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8226A0D2-1146-2A78-4160-2FFC635CB660}"/>
                </a:ext>
              </a:extLst>
            </p:cNvPr>
            <p:cNvSpPr/>
            <p:nvPr/>
          </p:nvSpPr>
          <p:spPr>
            <a:xfrm flipH="1">
              <a:off x="453671" y="-432646"/>
              <a:ext cx="2" cy="5028138"/>
            </a:xfrm>
            <a:prstGeom prst="line">
              <a:avLst/>
            </a:prstGeom>
            <a:ln w="25400">
              <a:solidFill>
                <a:srgbClr val="DE6A10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8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60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3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200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7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584200"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1" name="Better Energy Measurement">
              <a:extLst>
                <a:ext uri="{FF2B5EF4-FFF2-40B4-BE49-F238E27FC236}">
                  <a16:creationId xmlns:a16="http://schemas.microsoft.com/office/drawing/2014/main" id="{7FD8F75B-1D37-5C22-087E-C07C249B9618}"/>
                </a:ext>
              </a:extLst>
            </p:cNvPr>
            <p:cNvSpPr txBox="1"/>
            <p:nvPr/>
          </p:nvSpPr>
          <p:spPr>
            <a:xfrm rot="16200000">
              <a:off x="-1811206" y="1861615"/>
              <a:ext cx="3994039" cy="457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8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60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3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200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7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dirty="0"/>
                <a:t>Better Energy Measurement</a:t>
              </a:r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5AF2A3FF-383E-1BFC-5EDE-45D57A152633}"/>
                </a:ext>
              </a:extLst>
            </p:cNvPr>
            <p:cNvSpPr/>
            <p:nvPr/>
          </p:nvSpPr>
          <p:spPr>
            <a:xfrm flipV="1">
              <a:off x="4810835" y="3376089"/>
              <a:ext cx="1" cy="2438807"/>
            </a:xfrm>
            <a:prstGeom prst="line">
              <a:avLst/>
            </a:prstGeom>
            <a:ln w="25400">
              <a:solidFill>
                <a:srgbClr val="A6AAA9"/>
              </a:solidFill>
              <a:custDash>
                <a:ds d="200000" sp="200000"/>
              </a:custDash>
              <a:miter lim="400000"/>
              <a:headEnd type="triangle"/>
            </a:ln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8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60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3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200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7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584200"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3" name="ProtoDUNE-SP">
              <a:extLst>
                <a:ext uri="{FF2B5EF4-FFF2-40B4-BE49-F238E27FC236}">
                  <a16:creationId xmlns:a16="http://schemas.microsoft.com/office/drawing/2014/main" id="{DFB91462-491F-C07C-56A2-410E17B906E6}"/>
                </a:ext>
              </a:extLst>
            </p:cNvPr>
            <p:cNvSpPr txBox="1"/>
            <p:nvPr/>
          </p:nvSpPr>
          <p:spPr>
            <a:xfrm>
              <a:off x="4321546" y="2525431"/>
              <a:ext cx="2046625" cy="5483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8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60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3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200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7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sz="1200" dirty="0" err="1"/>
                <a:t>ProtoDUNE</a:t>
              </a:r>
              <a:r>
                <a:rPr sz="1200" dirty="0"/>
                <a:t>-SP</a:t>
              </a:r>
            </a:p>
          </p:txBody>
        </p:sp>
        <p:sp>
          <p:nvSpPr>
            <p:cNvPr id="14" name="JINST 15 (2020) P12004">
              <a:extLst>
                <a:ext uri="{FF2B5EF4-FFF2-40B4-BE49-F238E27FC236}">
                  <a16:creationId xmlns:a16="http://schemas.microsoft.com/office/drawing/2014/main" id="{829C7B58-1D70-C211-5CDC-588BD6598417}"/>
                </a:ext>
              </a:extLst>
            </p:cNvPr>
            <p:cNvSpPr txBox="1"/>
            <p:nvPr/>
          </p:nvSpPr>
          <p:spPr>
            <a:xfrm>
              <a:off x="3863035" y="2952788"/>
              <a:ext cx="2963645" cy="900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8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60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32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2004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7600" algn="ctr" defTabSz="173393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sz="1200" dirty="0"/>
                <a:t>JINST 15 (2020) P12004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7657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7D20F-60EA-963C-38C9-DF24C66B2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0412"/>
            <a:ext cx="8686800" cy="641739"/>
          </a:xfrm>
        </p:spPr>
        <p:txBody>
          <a:bodyPr/>
          <a:lstStyle/>
          <a:p>
            <a:r>
              <a:rPr lang="en-US" altLang="en-US" sz="2800" dirty="0" err="1">
                <a:latin typeface="Helvetica" panose="020B0604020202020204" pitchFamily="34" charset="0"/>
                <a:ea typeface="Geneva" pitchFamily="121" charset="-128"/>
              </a:rPr>
              <a:t>LArTPC</a:t>
            </a:r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 (L</a:t>
            </a:r>
            <a:r>
              <a:rPr lang="en-US" altLang="en-US" sz="2800" dirty="0">
                <a:solidFill>
                  <a:srgbClr val="91D2E8"/>
                </a:solidFill>
                <a:latin typeface="Helvetica" panose="020B0604020202020204" pitchFamily="34" charset="0"/>
                <a:ea typeface="Geneva" pitchFamily="121" charset="-128"/>
              </a:rPr>
              <a:t>iquid</a:t>
            </a:r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 A</a:t>
            </a:r>
            <a:r>
              <a:rPr lang="en-US" altLang="en-US" sz="2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r</a:t>
            </a:r>
            <a:r>
              <a:rPr lang="en-US" altLang="en-US" sz="2800" dirty="0">
                <a:solidFill>
                  <a:srgbClr val="91D2E8"/>
                </a:solidFill>
                <a:latin typeface="Helvetica" panose="020B0604020202020204" pitchFamily="34" charset="0"/>
                <a:ea typeface="Geneva" pitchFamily="121" charset="-128"/>
              </a:rPr>
              <a:t>gon</a:t>
            </a:r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 T</a:t>
            </a:r>
            <a:r>
              <a:rPr lang="en-US" altLang="en-US" sz="2800" dirty="0">
                <a:solidFill>
                  <a:srgbClr val="91D2E8"/>
                </a:solidFill>
                <a:latin typeface="Helvetica" panose="020B0604020202020204" pitchFamily="34" charset="0"/>
                <a:ea typeface="Geneva" pitchFamily="121" charset="-128"/>
              </a:rPr>
              <a:t>ime</a:t>
            </a:r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 P</a:t>
            </a:r>
            <a:r>
              <a:rPr lang="en-US" altLang="en-US" sz="2800" dirty="0">
                <a:solidFill>
                  <a:srgbClr val="91D2E8"/>
                </a:solidFill>
                <a:latin typeface="Helvetica" panose="020B0604020202020204" pitchFamily="34" charset="0"/>
                <a:ea typeface="Geneva" pitchFamily="121" charset="-128"/>
              </a:rPr>
              <a:t>rojection</a:t>
            </a:r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 C</a:t>
            </a:r>
            <a:r>
              <a:rPr lang="en-US" altLang="en-US" sz="2800" dirty="0">
                <a:solidFill>
                  <a:srgbClr val="91D2E8"/>
                </a:solidFill>
                <a:latin typeface="Helvetica" panose="020B0604020202020204" pitchFamily="34" charset="0"/>
                <a:ea typeface="Geneva" pitchFamily="121" charset="-128"/>
              </a:rPr>
              <a:t>hamber</a:t>
            </a:r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)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249D1-69FA-7399-C050-BA878C9B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A6E6A-1068-38B0-8C05-D1DF4C1F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28352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4AE29-F64E-0606-3F85-1DF328A1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90E0C-D8F0-A385-D559-284E1FBE635D}"/>
              </a:ext>
            </a:extLst>
          </p:cNvPr>
          <p:cNvSpPr txBox="1"/>
          <p:nvPr/>
        </p:nvSpPr>
        <p:spPr>
          <a:xfrm>
            <a:off x="228601" y="1166842"/>
            <a:ext cx="2260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 incoming charged particle ionizes </a:t>
            </a:r>
            <a:r>
              <a:rPr lang="en-US" sz="2000" dirty="0" err="1"/>
              <a:t>Ar</a:t>
            </a:r>
            <a:r>
              <a:rPr lang="en-US" sz="2000" dirty="0"/>
              <a:t> producing </a:t>
            </a:r>
            <a:r>
              <a:rPr lang="en-US" sz="2000" b="1" dirty="0" err="1"/>
              <a:t>Ar</a:t>
            </a:r>
            <a:r>
              <a:rPr lang="en-US" sz="2000" b="1" dirty="0"/>
              <a:t> ions</a:t>
            </a:r>
            <a:r>
              <a:rPr lang="en-US" sz="2000" dirty="0"/>
              <a:t> &amp; </a:t>
            </a:r>
            <a:r>
              <a:rPr lang="en-US" sz="2000" b="1" dirty="0"/>
              <a:t>ionization electrons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E39133"/>
                </a:solidFill>
              </a:rPr>
              <a:t>Trajectory</a:t>
            </a:r>
            <a:r>
              <a:rPr lang="en-US" sz="2000" dirty="0"/>
              <a:t> is measured by </a:t>
            </a:r>
            <a:r>
              <a:rPr lang="en-US" sz="2000" dirty="0">
                <a:solidFill>
                  <a:srgbClr val="E39133"/>
                </a:solidFill>
              </a:rPr>
              <a:t>ionization charge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9C6FFA"/>
                </a:solidFill>
              </a:rPr>
              <a:t>time</a:t>
            </a:r>
            <a:r>
              <a:rPr lang="en-US" sz="2000" dirty="0"/>
              <a:t> is measured through </a:t>
            </a:r>
            <a:r>
              <a:rPr lang="en-US" sz="2000" dirty="0">
                <a:solidFill>
                  <a:srgbClr val="9C6FFA"/>
                </a:solidFill>
              </a:rPr>
              <a:t>scintillation light</a:t>
            </a:r>
          </a:p>
        </p:txBody>
      </p:sp>
      <p:pic>
        <p:nvPicPr>
          <p:cNvPr id="20" name="Picture 19" descr="Chart, diagram&#10;&#10;Description automatically generated">
            <a:extLst>
              <a:ext uri="{FF2B5EF4-FFF2-40B4-BE49-F238E27FC236}">
                <a16:creationId xmlns:a16="http://schemas.microsoft.com/office/drawing/2014/main" id="{F5688734-595F-467B-B700-9A8D4D138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553" y="1556834"/>
            <a:ext cx="4178536" cy="35157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E7201C9-FD2A-3D85-D478-7438B66EF803}"/>
              </a:ext>
            </a:extLst>
          </p:cNvPr>
          <p:cNvSpPr txBox="1"/>
          <p:nvPr/>
        </p:nvSpPr>
        <p:spPr>
          <a:xfrm>
            <a:off x="8304230" y="17288991"/>
            <a:ext cx="1303192" cy="41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Created by: Fernanda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Psihas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ABFF1F-7C3D-0610-3D2D-3A058484C1DF}"/>
              </a:ext>
            </a:extLst>
          </p:cNvPr>
          <p:cNvGrpSpPr/>
          <p:nvPr/>
        </p:nvGrpSpPr>
        <p:grpSpPr>
          <a:xfrm>
            <a:off x="2692400" y="1609577"/>
            <a:ext cx="6342421" cy="3515733"/>
            <a:chOff x="3952753" y="1885941"/>
            <a:chExt cx="5082181" cy="29828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6FD62B0-9C80-50A7-DEFD-C779A0EC3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77"/>
            <a:stretch/>
          </p:blipFill>
          <p:spPr>
            <a:xfrm>
              <a:off x="3952753" y="1885941"/>
              <a:ext cx="4994519" cy="29828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7CCA14-AE45-B069-B52C-B63331118A9F}"/>
                </a:ext>
              </a:extLst>
            </p:cNvPr>
            <p:cNvSpPr txBox="1"/>
            <p:nvPr/>
          </p:nvSpPr>
          <p:spPr>
            <a:xfrm>
              <a:off x="8051292" y="1894245"/>
              <a:ext cx="983642" cy="223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Fernanda </a:t>
              </a:r>
              <a:r>
                <a:rPr lang="en-US" sz="1000" dirty="0" err="1">
                  <a:solidFill>
                    <a:schemeClr val="bg1"/>
                  </a:solidFill>
                </a:rPr>
                <a:t>Psihas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43179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22010-E2BB-0369-6B97-A2287120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Photosensitive Dopant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5DCE4-CC81-1478-CF13-828DF9761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3473829" cy="498786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dirty="0">
                <a:solidFill>
                  <a:srgbClr val="D17C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photosensitive dopants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convert light to charge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Converting light to charge</a:t>
            </a:r>
          </a:p>
          <a:p>
            <a:pPr lvl="1"/>
            <a:r>
              <a:rPr lang="en-US" sz="2400" dirty="0">
                <a:solidFill>
                  <a:srgbClr val="6D3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Lowers 1.1 MeV threshold to 10 keV</a:t>
            </a:r>
          </a:p>
          <a:p>
            <a:pPr lvl="1"/>
            <a:r>
              <a:rPr lang="en-US" sz="2400" dirty="0">
                <a:solidFill>
                  <a:srgbClr val="6D3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charge only energy resolution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F7038-461F-EB4F-71B0-27B2503CC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67495-64A4-637B-599E-D71ED0CF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 Raisa Raofa | SIST Intern | Presentation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2E12-AC75-3930-CDDD-A26578C9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5E31A1-9E85-F851-BD3E-392A57C3B1BD}"/>
              </a:ext>
            </a:extLst>
          </p:cNvPr>
          <p:cNvGrpSpPr/>
          <p:nvPr/>
        </p:nvGrpSpPr>
        <p:grpSpPr>
          <a:xfrm>
            <a:off x="3922319" y="1123705"/>
            <a:ext cx="4993079" cy="4106992"/>
            <a:chOff x="3621452" y="707118"/>
            <a:chExt cx="4876800" cy="39424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29D8F92-E3CC-CD39-3505-D8D9552B1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1452" y="1778310"/>
              <a:ext cx="4876800" cy="2871223"/>
            </a:xfrm>
            <a:prstGeom prst="rect">
              <a:avLst/>
            </a:prstGeom>
          </p:spPr>
        </p:pic>
        <p:pic>
          <p:nvPicPr>
            <p:cNvPr id="47" name="Image" descr="Image">
              <a:extLst>
                <a:ext uri="{FF2B5EF4-FFF2-40B4-BE49-F238E27FC236}">
                  <a16:creationId xmlns:a16="http://schemas.microsoft.com/office/drawing/2014/main" id="{04F4A8C2-07D8-AD7D-C0C0-257C1E252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300000">
              <a:off x="6198260" y="707118"/>
              <a:ext cx="2152755" cy="2152755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21E42C8-3799-42C1-88D5-A24BF269D72A}"/>
              </a:ext>
            </a:extLst>
          </p:cNvPr>
          <p:cNvGrpSpPr/>
          <p:nvPr/>
        </p:nvGrpSpPr>
        <p:grpSpPr>
          <a:xfrm>
            <a:off x="3922317" y="1814828"/>
            <a:ext cx="4993081" cy="3444301"/>
            <a:chOff x="3922317" y="1814828"/>
            <a:chExt cx="4993081" cy="3444301"/>
          </a:xfrm>
        </p:grpSpPr>
        <p:pic>
          <p:nvPicPr>
            <p:cNvPr id="49" name="Image" descr="Image">
              <a:extLst>
                <a:ext uri="{FF2B5EF4-FFF2-40B4-BE49-F238E27FC236}">
                  <a16:creationId xmlns:a16="http://schemas.microsoft.com/office/drawing/2014/main" id="{4A7905C2-6E9F-A682-7D0A-68CDF24CC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22317" y="1814828"/>
              <a:ext cx="4993081" cy="34443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0" name="J. Zennamo">
              <a:extLst>
                <a:ext uri="{FF2B5EF4-FFF2-40B4-BE49-F238E27FC236}">
                  <a16:creationId xmlns:a16="http://schemas.microsoft.com/office/drawing/2014/main" id="{1D312E78-BC2F-0147-DEC8-35B4C4FA2EED}"/>
                </a:ext>
              </a:extLst>
            </p:cNvPr>
            <p:cNvSpPr txBox="1"/>
            <p:nvPr/>
          </p:nvSpPr>
          <p:spPr>
            <a:xfrm>
              <a:off x="4572000" y="4444219"/>
              <a:ext cx="1053134" cy="317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 defTabSz="457200">
                <a:defRPr sz="1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J. Zennamo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3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22010-E2BB-0369-6B97-A2287120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Photosensitive Dopant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5DCE4-CC81-1478-CF13-828DF9761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3473829" cy="498786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dirty="0">
                <a:solidFill>
                  <a:srgbClr val="D17C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photosensitive dopants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convert light to charge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Converting light to charge</a:t>
            </a:r>
          </a:p>
          <a:p>
            <a:pPr lvl="1"/>
            <a:r>
              <a:rPr lang="en-US" sz="2400" dirty="0">
                <a:solidFill>
                  <a:srgbClr val="6D3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Lowers 1.1 MeV threshold to 10 keV</a:t>
            </a:r>
          </a:p>
          <a:p>
            <a:pPr lvl="1"/>
            <a:r>
              <a:rPr lang="en-US" sz="2400" dirty="0">
                <a:solidFill>
                  <a:srgbClr val="6D3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charge only energy resolution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F7038-461F-EB4F-71B0-27B2503CC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67495-64A4-637B-599E-D71ED0CF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 Raisa Raofa | SIST Intern | Presentation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2E12-AC75-3930-CDDD-A26578C9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AA273AD-0D3C-41C8-89DC-0EBC244C0B5E}"/>
              </a:ext>
            </a:extLst>
          </p:cNvPr>
          <p:cNvGrpSpPr/>
          <p:nvPr/>
        </p:nvGrpSpPr>
        <p:grpSpPr>
          <a:xfrm>
            <a:off x="1757059" y="15641412"/>
            <a:ext cx="11809775" cy="6919225"/>
            <a:chOff x="1873908" y="16024374"/>
            <a:chExt cx="11809775" cy="691922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FBA4D6A-27D6-9C9C-4484-01EB1AC72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772" r="5822"/>
            <a:stretch/>
          </p:blipFill>
          <p:spPr>
            <a:xfrm>
              <a:off x="1873908" y="16109950"/>
              <a:ext cx="11809775" cy="683364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85E801-1E34-8ECE-93AA-64DCB58BDC55}"/>
                </a:ext>
              </a:extLst>
            </p:cNvPr>
            <p:cNvSpPr txBox="1"/>
            <p:nvPr/>
          </p:nvSpPr>
          <p:spPr>
            <a:xfrm>
              <a:off x="11341188" y="16024374"/>
              <a:ext cx="18844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Created by: Fernanda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Psihas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5E31A1-9E85-F851-BD3E-392A57C3B1BD}"/>
              </a:ext>
            </a:extLst>
          </p:cNvPr>
          <p:cNvGrpSpPr/>
          <p:nvPr/>
        </p:nvGrpSpPr>
        <p:grpSpPr>
          <a:xfrm>
            <a:off x="3922319" y="1123705"/>
            <a:ext cx="4993079" cy="4106992"/>
            <a:chOff x="3621452" y="707118"/>
            <a:chExt cx="4876800" cy="39424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29D8F92-E3CC-CD39-3505-D8D9552B1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1452" y="1778310"/>
              <a:ext cx="4876800" cy="2871223"/>
            </a:xfrm>
            <a:prstGeom prst="rect">
              <a:avLst/>
            </a:prstGeom>
          </p:spPr>
        </p:pic>
        <p:pic>
          <p:nvPicPr>
            <p:cNvPr id="47" name="Image" descr="Image">
              <a:extLst>
                <a:ext uri="{FF2B5EF4-FFF2-40B4-BE49-F238E27FC236}">
                  <a16:creationId xmlns:a16="http://schemas.microsoft.com/office/drawing/2014/main" id="{04F4A8C2-07D8-AD7D-C0C0-257C1E252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300000">
              <a:off x="6198260" y="707118"/>
              <a:ext cx="2152755" cy="2152755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85E160-29C5-B1E3-5CFB-C2C9FE79CE90}"/>
              </a:ext>
            </a:extLst>
          </p:cNvPr>
          <p:cNvGrpSpPr/>
          <p:nvPr/>
        </p:nvGrpSpPr>
        <p:grpSpPr>
          <a:xfrm>
            <a:off x="3922317" y="1814828"/>
            <a:ext cx="4993081" cy="3444301"/>
            <a:chOff x="3922317" y="1814828"/>
            <a:chExt cx="4993081" cy="3444301"/>
          </a:xfrm>
        </p:grpSpPr>
        <p:pic>
          <p:nvPicPr>
            <p:cNvPr id="18" name="Image" descr="Image">
              <a:extLst>
                <a:ext uri="{FF2B5EF4-FFF2-40B4-BE49-F238E27FC236}">
                  <a16:creationId xmlns:a16="http://schemas.microsoft.com/office/drawing/2014/main" id="{11A7FA83-8690-E12D-557F-EF9927887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2317" y="1814828"/>
              <a:ext cx="4993081" cy="34443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J. Zennamo">
              <a:extLst>
                <a:ext uri="{FF2B5EF4-FFF2-40B4-BE49-F238E27FC236}">
                  <a16:creationId xmlns:a16="http://schemas.microsoft.com/office/drawing/2014/main" id="{1F350F24-7512-9BCE-FB9E-226CE0D9A303}"/>
                </a:ext>
              </a:extLst>
            </p:cNvPr>
            <p:cNvSpPr txBox="1"/>
            <p:nvPr/>
          </p:nvSpPr>
          <p:spPr>
            <a:xfrm>
              <a:off x="4572000" y="4444219"/>
              <a:ext cx="1053134" cy="317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 defTabSz="457200">
                <a:defRPr sz="1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J. Zennamo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312FCC-E896-9BF2-EADF-071476610CAD}"/>
              </a:ext>
            </a:extLst>
          </p:cNvPr>
          <p:cNvGrpSpPr/>
          <p:nvPr/>
        </p:nvGrpSpPr>
        <p:grpSpPr>
          <a:xfrm>
            <a:off x="3888340" y="424533"/>
            <a:ext cx="4910549" cy="5644017"/>
            <a:chOff x="3922300" y="386896"/>
            <a:chExt cx="4910549" cy="5644017"/>
          </a:xfrm>
        </p:grpSpPr>
        <p:sp>
          <p:nvSpPr>
            <p:cNvPr id="11" name="Benefits of MeV Reco In LArTPCs">
              <a:extLst>
                <a:ext uri="{FF2B5EF4-FFF2-40B4-BE49-F238E27FC236}">
                  <a16:creationId xmlns:a16="http://schemas.microsoft.com/office/drawing/2014/main" id="{3A6FAA1C-A2DC-306A-5632-8E91B8495151}"/>
                </a:ext>
              </a:extLst>
            </p:cNvPr>
            <p:cNvSpPr txBox="1"/>
            <p:nvPr/>
          </p:nvSpPr>
          <p:spPr>
            <a:xfrm>
              <a:off x="5044579" y="386896"/>
              <a:ext cx="3776243" cy="64120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defRPr sz="1700" cap="small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Benefits of MeV </a:t>
              </a:r>
              <a:r>
                <a:rPr dirty="0" err="1"/>
                <a:t>Reco</a:t>
              </a:r>
              <a:r>
                <a:rPr dirty="0"/>
                <a:t> In </a:t>
              </a:r>
              <a:r>
                <a:rPr dirty="0" err="1"/>
                <a:t>LArTPCs</a:t>
              </a:r>
              <a:endParaRPr lang="en-US" dirty="0"/>
            </a:p>
            <a:p>
              <a:r>
                <a:rPr lang="en-US" sz="1800" u="sng" dirty="0">
                  <a:hlinkClick r:id="rId7"/>
                </a:rPr>
                <a:t>Phys. Rev. D 102, 092010</a:t>
              </a:r>
              <a:endParaRPr dirty="0"/>
            </a:p>
          </p:txBody>
        </p:sp>
        <p:pic>
          <p:nvPicPr>
            <p:cNvPr id="13" name="image_2022_05_27T17_21_18_485Z.png" descr="image_2022_05_27T17_21_18_485Z.png">
              <a:extLst>
                <a:ext uri="{FF2B5EF4-FFF2-40B4-BE49-F238E27FC236}">
                  <a16:creationId xmlns:a16="http://schemas.microsoft.com/office/drawing/2014/main" id="{4EB77738-D000-564F-042D-A2045A2AF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rcRect r="50270"/>
            <a:stretch>
              <a:fillRect/>
            </a:stretch>
          </p:blipFill>
          <p:spPr>
            <a:xfrm>
              <a:off x="3922317" y="974471"/>
              <a:ext cx="4910532" cy="251678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age_2022_05_27T17_21_18_485Z.png" descr="image_2022_05_27T17_21_18_485Z.png">
              <a:extLst>
                <a:ext uri="{FF2B5EF4-FFF2-40B4-BE49-F238E27FC236}">
                  <a16:creationId xmlns:a16="http://schemas.microsoft.com/office/drawing/2014/main" id="{139A83E4-E487-6478-9B9D-4BE3D85FC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rcRect l="50593"/>
            <a:stretch>
              <a:fillRect/>
            </a:stretch>
          </p:blipFill>
          <p:spPr>
            <a:xfrm>
              <a:off x="3922300" y="3516586"/>
              <a:ext cx="4910532" cy="2514327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10514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50101" y="285458"/>
            <a:ext cx="8686800" cy="679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Objective : </a:t>
            </a:r>
            <a:r>
              <a:rPr lang="en-US" altLang="en-US" sz="2800" dirty="0" err="1">
                <a:latin typeface="Helvetica" panose="020B0604020202020204" pitchFamily="34" charset="0"/>
                <a:ea typeface="Geneva" pitchFamily="121" charset="-128"/>
              </a:rPr>
              <a:t>LArPix</a:t>
            </a:r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 V2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96619" y="6515158"/>
            <a:ext cx="394283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algn="r"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algn="r" eaLnBrk="1" hangingPunct="1"/>
              <a:t>22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843BF-7D43-4113-AC4D-AEF84829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8287" y="6515100"/>
            <a:ext cx="1076325" cy="241300"/>
          </a:xfrm>
        </p:spPr>
        <p:txBody>
          <a:bodyPr/>
          <a:lstStyle/>
          <a:p>
            <a:pPr algn="l"/>
            <a:fld id="{F36825F7-2BE7-4FB0-8EBF-6E9F73298DCA}" type="datetime1">
              <a:rPr lang="en-US" altLang="en-US" smtClean="0"/>
              <a:pPr algn="l"/>
              <a:t>6/26/2023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FACEC-ED30-4F89-8F17-26561673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4058" y="6497754"/>
            <a:ext cx="5373688" cy="241300"/>
          </a:xfrm>
        </p:spPr>
        <p:txBody>
          <a:bodyPr anchor="ctr"/>
          <a:lstStyle/>
          <a:p>
            <a:pPr>
              <a:defRPr/>
            </a:pPr>
            <a:r>
              <a:rPr lang="en-US" b="1" dirty="0"/>
              <a:t>Raisa Tasnim Raofa | SIST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ABA5E-B4EF-4DB0-B0E8-ED365C786F63}"/>
              </a:ext>
            </a:extLst>
          </p:cNvPr>
          <p:cNvSpPr txBox="1"/>
          <p:nvPr/>
        </p:nvSpPr>
        <p:spPr>
          <a:xfrm>
            <a:off x="106686" y="799719"/>
            <a:ext cx="41825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the energy of low energy events in </a:t>
            </a:r>
            <a:r>
              <a:rPr lang="en-US" dirty="0" err="1"/>
              <a:t>LArTPCs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Background/cosmic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Radioactive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Photosensitive dopants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Analyze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F3127-4F15-4B11-AD44-A14984CF9496}"/>
              </a:ext>
            </a:extLst>
          </p:cNvPr>
          <p:cNvSpPr txBox="1"/>
          <p:nvPr/>
        </p:nvSpPr>
        <p:spPr>
          <a:xfrm>
            <a:off x="4224234" y="3035287"/>
            <a:ext cx="4678680" cy="456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cs typeface="Calibri" panose="020F0502020204030204" pitchFamily="34" charset="0"/>
              </a:rPr>
              <a:t>Completed Tiny LARTPC (</a:t>
            </a:r>
            <a:r>
              <a:rPr lang="en-US" sz="2000" kern="1200" dirty="0">
                <a:solidFill>
                  <a:schemeClr val="tx1"/>
                </a:solidFill>
                <a:ea typeface="+mn-ea"/>
                <a:cs typeface="Calibri" panose="020F0502020204030204" pitchFamily="34" charset="0"/>
              </a:rPr>
              <a:t>Source: </a:t>
            </a:r>
            <a:r>
              <a:rPr lang="en-US" sz="2000" i="0" dirty="0" err="1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LArPix</a:t>
            </a:r>
            <a:r>
              <a:rPr lang="en-US" sz="2000" i="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 documentation)</a:t>
            </a:r>
            <a:endParaRPr lang="en-US" sz="2000" kern="1200" dirty="0">
              <a:solidFill>
                <a:schemeClr val="tx1"/>
              </a:solidFill>
              <a:ea typeface="+mn-ea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>
              <a:cs typeface="Calibri" panose="020F0502020204030204" pitchFamily="34" charset="0"/>
            </a:endParaRPr>
          </a:p>
        </p:txBody>
      </p:sp>
      <p:pic>
        <p:nvPicPr>
          <p:cNvPr id="12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D1187DE-7DFE-432D-99D3-E83AACCD5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12" y="1054206"/>
            <a:ext cx="1935551" cy="19752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EDF20-2F89-4F11-905F-E8DEE02403B0}"/>
              </a:ext>
            </a:extLst>
          </p:cNvPr>
          <p:cNvGrpSpPr/>
          <p:nvPr/>
        </p:nvGrpSpPr>
        <p:grpSpPr>
          <a:xfrm>
            <a:off x="4593501" y="3691702"/>
            <a:ext cx="3940147" cy="2011761"/>
            <a:chOff x="412987" y="3512878"/>
            <a:chExt cx="4270774" cy="2449426"/>
          </a:xfrm>
        </p:grpSpPr>
        <p:pic>
          <p:nvPicPr>
            <p:cNvPr id="14" name="Picture 13" descr="A picture containing text, desk&#10;&#10;Description automatically generated">
              <a:extLst>
                <a:ext uri="{FF2B5EF4-FFF2-40B4-BE49-F238E27FC236}">
                  <a16:creationId xmlns:a16="http://schemas.microsoft.com/office/drawing/2014/main" id="{81621F80-30FF-4510-AB28-F30BC5BF1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87" y="3512878"/>
              <a:ext cx="4270774" cy="24494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C6F293-5F53-4C51-8076-BA968B78759A}"/>
                </a:ext>
              </a:extLst>
            </p:cNvPr>
            <p:cNvSpPr txBox="1"/>
            <p:nvPr/>
          </p:nvSpPr>
          <p:spPr>
            <a:xfrm>
              <a:off x="506840" y="3512878"/>
              <a:ext cx="1998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Anode or readout plane: the pixel is in the back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0BF0AEE-9B96-4917-ADAE-A0CEFCBA74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7312" y="3807659"/>
              <a:ext cx="208007" cy="36199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AA362A-F7B4-488B-9420-F6677DB672C6}"/>
                </a:ext>
              </a:extLst>
            </p:cNvPr>
            <p:cNvSpPr txBox="1"/>
            <p:nvPr/>
          </p:nvSpPr>
          <p:spPr>
            <a:xfrm>
              <a:off x="1587171" y="5019609"/>
              <a:ext cx="1300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Field cages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1768AD5-C051-4777-B808-4D36D34A22FA}"/>
                </a:ext>
              </a:extLst>
            </p:cNvPr>
            <p:cNvCxnSpPr>
              <a:cxnSpLocks/>
            </p:cNvCxnSpPr>
            <p:nvPr/>
          </p:nvCxnSpPr>
          <p:spPr>
            <a:xfrm>
              <a:off x="946037" y="4579207"/>
              <a:ext cx="1185023" cy="42253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660C4F1-15E3-4105-B727-84C3A57A2828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1749311" y="4278765"/>
              <a:ext cx="488001" cy="74084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05A6AEA-2867-4287-A214-CB74705BEA54}"/>
              </a:ext>
            </a:extLst>
          </p:cNvPr>
          <p:cNvSpPr txBox="1"/>
          <p:nvPr/>
        </p:nvSpPr>
        <p:spPr>
          <a:xfrm>
            <a:off x="4033520" y="5650473"/>
            <a:ext cx="5023513" cy="456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cs typeface="Calibri" panose="020F0502020204030204" pitchFamily="34" charset="0"/>
              </a:rPr>
              <a:t>Components Tiny LARTPC (</a:t>
            </a:r>
            <a:r>
              <a:rPr lang="en-US" sz="2000" kern="1200" dirty="0">
                <a:solidFill>
                  <a:schemeClr val="tx1"/>
                </a:solidFill>
                <a:ea typeface="+mn-ea"/>
                <a:cs typeface="Calibri" panose="020F0502020204030204" pitchFamily="34" charset="0"/>
              </a:rPr>
              <a:t>Source: </a:t>
            </a:r>
            <a:r>
              <a:rPr lang="en-US" sz="2000" b="0" i="0" dirty="0" err="1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LArPix</a:t>
            </a:r>
            <a:r>
              <a:rPr lang="en-US" sz="2000" b="0" i="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 documentation)</a:t>
            </a:r>
            <a:endParaRPr lang="en-US" sz="2000" kern="1200" dirty="0">
              <a:solidFill>
                <a:schemeClr val="tx1"/>
              </a:solidFill>
              <a:ea typeface="+mn-ea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E26C27-7775-4179-A7CE-23405CB5E91C}"/>
              </a:ext>
            </a:extLst>
          </p:cNvPr>
          <p:cNvGrpSpPr/>
          <p:nvPr/>
        </p:nvGrpSpPr>
        <p:grpSpPr>
          <a:xfrm>
            <a:off x="210570" y="3184910"/>
            <a:ext cx="4078633" cy="3330248"/>
            <a:chOff x="210570" y="2996695"/>
            <a:chExt cx="4078633" cy="333024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5CCC0A-77F9-4CB2-9CF0-FF6C9F56C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30" t="20741" r="61876" b="7237"/>
            <a:stretch/>
          </p:blipFill>
          <p:spPr>
            <a:xfrm>
              <a:off x="1072184" y="2996695"/>
              <a:ext cx="2355407" cy="28733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D5800C-AE40-452B-856C-390CDBF9C776}"/>
                </a:ext>
              </a:extLst>
            </p:cNvPr>
            <p:cNvSpPr txBox="1"/>
            <p:nvPr/>
          </p:nvSpPr>
          <p:spPr>
            <a:xfrm>
              <a:off x="210570" y="5870066"/>
              <a:ext cx="4078633" cy="4568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1400" dirty="0"/>
                <a:t>Fig 5 : Blanche Cryostat </a:t>
              </a:r>
              <a:r>
                <a:rPr lang="en-US" sz="1400" dirty="0">
                  <a:latin typeface="Slack-Lato"/>
                </a:rPr>
                <a:t>(</a:t>
              </a:r>
              <a:r>
                <a:rPr lang="en-US" sz="1400" kern="1200" dirty="0">
                  <a:solidFill>
                    <a:schemeClr val="tx1"/>
                  </a:solidFill>
                  <a:latin typeface="Slack-Lato"/>
                  <a:ea typeface="+mn-ea"/>
                  <a:hlinkClick r:id="rId7"/>
                </a:rPr>
                <a:t>Source</a:t>
              </a:r>
              <a:r>
                <a:rPr lang="en-US" sz="1400" b="0" i="0" dirty="0">
                  <a:solidFill>
                    <a:schemeClr val="tx1"/>
                  </a:solidFill>
                  <a:effectLst/>
                  <a:latin typeface="Slack-Lato"/>
                </a:rPr>
                <a:t>)</a:t>
              </a:r>
              <a:endParaRPr lang="en-US" sz="1400" kern="1200" dirty="0">
                <a:solidFill>
                  <a:schemeClr val="tx1"/>
                </a:solidFill>
                <a:latin typeface="Slack-Lato"/>
                <a:ea typeface="+mn-ea"/>
              </a:endParaRP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4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564A4F1-B0B0-43A9-8A53-5CF4E443DFEA}"/>
              </a:ext>
            </a:extLst>
          </p:cNvPr>
          <p:cNvSpPr txBox="1"/>
          <p:nvPr/>
        </p:nvSpPr>
        <p:spPr>
          <a:xfrm>
            <a:off x="4412928" y="1815422"/>
            <a:ext cx="1263856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Charge Drift Path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91C9B5D-D7F5-4D24-8F7C-91473EC16F28}"/>
              </a:ext>
            </a:extLst>
          </p:cNvPr>
          <p:cNvCxnSpPr>
            <a:cxnSpLocks/>
          </p:cNvCxnSpPr>
          <p:nvPr/>
        </p:nvCxnSpPr>
        <p:spPr>
          <a:xfrm>
            <a:off x="5508171" y="2041846"/>
            <a:ext cx="1284515" cy="185665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16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305767"/>
            <a:ext cx="8686800" cy="679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Steps to Build a </a:t>
            </a:r>
            <a:r>
              <a:rPr lang="en-US" altLang="en-US" sz="2800" dirty="0" err="1">
                <a:latin typeface="Helvetica" panose="020B0604020202020204" pitchFamily="34" charset="0"/>
                <a:ea typeface="Geneva" pitchFamily="121" charset="-128"/>
              </a:rPr>
              <a:t>LArTPC</a:t>
            </a:r>
            <a:endParaRPr lang="en-US" altLang="en-US" sz="28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96619" y="6515158"/>
            <a:ext cx="394283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algn="r" eaLnBrk="1" hangingPunct="1"/>
            <a:fld id="{626492DB-2F06-44C7-8B18-72CF568DED1B}" type="slidenum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pPr algn="r" eaLnBrk="1" hangingPunct="1"/>
              <a:t>23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843BF-7D43-4113-AC4D-AEF84829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8287" y="6515100"/>
            <a:ext cx="1076325" cy="241300"/>
          </a:xfrm>
        </p:spPr>
        <p:txBody>
          <a:bodyPr/>
          <a:lstStyle/>
          <a:p>
            <a:pPr algn="l"/>
            <a:fld id="{F36825F7-2BE7-4FB0-8EBF-6E9F73298DCA}" type="datetime1">
              <a:rPr lang="en-US" altLang="en-US" smtClean="0"/>
              <a:pPr algn="l"/>
              <a:t>6/26/2023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FACEC-ED30-4F89-8F17-26561673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4058" y="6497754"/>
            <a:ext cx="5373688" cy="241300"/>
          </a:xfrm>
        </p:spPr>
        <p:txBody>
          <a:bodyPr anchor="ctr"/>
          <a:lstStyle/>
          <a:p>
            <a:pPr>
              <a:defRPr/>
            </a:pPr>
            <a:r>
              <a:rPr lang="en-US" b="1"/>
              <a:t>Raisa Tasnim Raofa | SIST Project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ABA5E-B4EF-4DB0-B0E8-ED365C786F63}"/>
              </a:ext>
            </a:extLst>
          </p:cNvPr>
          <p:cNvSpPr txBox="1"/>
          <p:nvPr/>
        </p:nvSpPr>
        <p:spPr>
          <a:xfrm>
            <a:off x="268287" y="981607"/>
            <a:ext cx="860742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Completing paperwork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TSW = Technical Scope of Work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ORC = Operational Readiness Clearance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Preparing work area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Mechanical Designs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TPC in the Cryostat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Test Electronic Equipment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Test Assemble the TPC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Soldering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dirty="0"/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dirty="0"/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173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C2E3E-9D89-4194-AD78-85F616CA3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 anchor="b">
            <a:normAutofit/>
          </a:bodyPr>
          <a:lstStyle/>
          <a:p>
            <a:r>
              <a:rPr lang="en-US" sz="2800" dirty="0"/>
              <a:t>Mechanical Design (Theory vs Application)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0DEC92-34FB-44BE-A047-AC81E42A9A35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l="9243" t="8231" r="3256" b="3945"/>
          <a:stretch/>
        </p:blipFill>
        <p:spPr>
          <a:xfrm>
            <a:off x="228599" y="1454630"/>
            <a:ext cx="3522767" cy="339437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6EBBE-08DE-4263-84C0-8F37A705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79703001-139A-4FAE-B60C-0E91EA806316}" type="datetime1">
              <a:rPr lang="en-US" altLang="en-US" smtClean="0"/>
              <a:pPr>
                <a:spcAft>
                  <a:spcPts val="600"/>
                </a:spcAft>
              </a:pPr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A99A9-6420-456D-B3DD-F35C97654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423FC-FD14-49E8-85E7-FCD32C82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52E9C158-AEF1-41A2-A6CE-6F0BAB305EFD}" type="slidenum">
              <a:rPr lang="en-US" altLang="en-US" smtClean="0"/>
              <a:pPr>
                <a:spcAft>
                  <a:spcPts val="600"/>
                </a:spcAft>
              </a:pPr>
              <a:t>24</a:t>
            </a:fld>
            <a:endParaRPr lang="en-US" alt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9E4C05DF-1366-4DC3-B318-68FD36F3BD5C}"/>
              </a:ext>
            </a:extLst>
          </p:cNvPr>
          <p:cNvSpPr>
            <a:spLocks noGrp="1"/>
          </p:cNvSpPr>
          <p:nvPr/>
        </p:nvSpPr>
        <p:spPr>
          <a:xfrm>
            <a:off x="452437" y="4970024"/>
            <a:ext cx="2711177" cy="641740"/>
          </a:xfrm>
          <a:prstGeom prst="rect">
            <a:avLst/>
          </a:prstGeom>
          <a:noFill/>
        </p:spPr>
        <p:txBody>
          <a:bodyPr vert="horz" lIns="0" tIns="308967" rIns="308967" bIns="308967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Diagram of TPC when Deployed in Blanche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8BD6CD-C049-40C6-9C1F-5D9A5BE1C7A0}"/>
              </a:ext>
            </a:extLst>
          </p:cNvPr>
          <p:cNvGrpSpPr/>
          <p:nvPr/>
        </p:nvGrpSpPr>
        <p:grpSpPr>
          <a:xfrm>
            <a:off x="4488303" y="1049489"/>
            <a:ext cx="4074220" cy="4236824"/>
            <a:chOff x="4488303" y="1049489"/>
            <a:chExt cx="4074220" cy="42368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B17DF3-D4A9-4D2D-9524-4D932F1E7D09}"/>
                </a:ext>
              </a:extLst>
            </p:cNvPr>
            <p:cNvGrpSpPr/>
            <p:nvPr/>
          </p:nvGrpSpPr>
          <p:grpSpPr>
            <a:xfrm>
              <a:off x="4488303" y="2245128"/>
              <a:ext cx="2036777" cy="2142645"/>
              <a:chOff x="16982495" y="23663356"/>
              <a:chExt cx="8099553" cy="7445913"/>
            </a:xfrm>
          </p:grpSpPr>
          <p:pic>
            <p:nvPicPr>
              <p:cNvPr id="28" name="Picture 27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E5E2DE80-D385-4261-9545-F12EF1A12F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53" t="6704" r="11499" b="3520"/>
              <a:stretch/>
            </p:blipFill>
            <p:spPr>
              <a:xfrm>
                <a:off x="16982495" y="23663356"/>
                <a:ext cx="8099553" cy="7445913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D250C04-1165-481D-AAEF-2A535EB95A92}"/>
                  </a:ext>
                </a:extLst>
              </p:cNvPr>
              <p:cNvGrpSpPr/>
              <p:nvPr/>
            </p:nvGrpSpPr>
            <p:grpSpPr>
              <a:xfrm>
                <a:off x="19646634" y="24912531"/>
                <a:ext cx="3603979" cy="4994219"/>
                <a:chOff x="19646634" y="24912531"/>
                <a:chExt cx="3603979" cy="4994219"/>
              </a:xfrm>
            </p:grpSpPr>
            <p:sp>
              <p:nvSpPr>
                <p:cNvPr id="30" name="Star: 5 Points 29">
                  <a:extLst>
                    <a:ext uri="{FF2B5EF4-FFF2-40B4-BE49-F238E27FC236}">
                      <a16:creationId xmlns:a16="http://schemas.microsoft.com/office/drawing/2014/main" id="{21BF3BC2-A5AA-4B1A-8249-59D60AD2CE28}"/>
                    </a:ext>
                  </a:extLst>
                </p:cNvPr>
                <p:cNvSpPr/>
                <p:nvPr/>
              </p:nvSpPr>
              <p:spPr>
                <a:xfrm>
                  <a:off x="19941703" y="25902611"/>
                  <a:ext cx="906964" cy="975228"/>
                </a:xfrm>
                <a:prstGeom prst="star5">
                  <a:avLst/>
                </a:prstGeom>
                <a:solidFill>
                  <a:srgbClr val="92D050"/>
                </a:solidFill>
                <a:ln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49434" indent="-1834489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700656" indent="-3670767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051877" indent="-5507044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403099" indent="-7343322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4722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89666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04611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19555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Star: 5 Points 30">
                  <a:extLst>
                    <a:ext uri="{FF2B5EF4-FFF2-40B4-BE49-F238E27FC236}">
                      <a16:creationId xmlns:a16="http://schemas.microsoft.com/office/drawing/2014/main" id="{E3DEF0B9-5ABF-48EC-A587-6DEEDD490480}"/>
                    </a:ext>
                  </a:extLst>
                </p:cNvPr>
                <p:cNvSpPr/>
                <p:nvPr/>
              </p:nvSpPr>
              <p:spPr>
                <a:xfrm>
                  <a:off x="21561710" y="25902611"/>
                  <a:ext cx="906964" cy="975228"/>
                </a:xfrm>
                <a:prstGeom prst="star5">
                  <a:avLst/>
                </a:prstGeom>
                <a:solidFill>
                  <a:srgbClr val="92D050"/>
                </a:solidFill>
                <a:ln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49434" indent="-1834489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700656" indent="-3670767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051877" indent="-5507044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403099" indent="-7343322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4722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89666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04611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19555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2" name="Star: 5 Points 31">
                  <a:extLst>
                    <a:ext uri="{FF2B5EF4-FFF2-40B4-BE49-F238E27FC236}">
                      <a16:creationId xmlns:a16="http://schemas.microsoft.com/office/drawing/2014/main" id="{30D4A3CF-403B-44F2-9629-967FC4DDDB44}"/>
                    </a:ext>
                  </a:extLst>
                </p:cNvPr>
                <p:cNvSpPr/>
                <p:nvPr/>
              </p:nvSpPr>
              <p:spPr>
                <a:xfrm>
                  <a:off x="19941703" y="27954658"/>
                  <a:ext cx="906964" cy="975228"/>
                </a:xfrm>
                <a:prstGeom prst="star5">
                  <a:avLst/>
                </a:prstGeom>
                <a:solidFill>
                  <a:srgbClr val="92D050"/>
                </a:solidFill>
                <a:ln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49434" indent="-1834489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700656" indent="-3670767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051877" indent="-5507044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403099" indent="-7343322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4722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89666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04611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19555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" name="Star: 5 Points 32">
                  <a:extLst>
                    <a:ext uri="{FF2B5EF4-FFF2-40B4-BE49-F238E27FC236}">
                      <a16:creationId xmlns:a16="http://schemas.microsoft.com/office/drawing/2014/main" id="{6D76F047-AAEE-4184-B0B9-EB00EC0EE46C}"/>
                    </a:ext>
                  </a:extLst>
                </p:cNvPr>
                <p:cNvSpPr/>
                <p:nvPr/>
              </p:nvSpPr>
              <p:spPr>
                <a:xfrm>
                  <a:off x="21588318" y="27954658"/>
                  <a:ext cx="906964" cy="975228"/>
                </a:xfrm>
                <a:prstGeom prst="star5">
                  <a:avLst/>
                </a:prstGeom>
                <a:solidFill>
                  <a:srgbClr val="92D050"/>
                </a:solidFill>
                <a:ln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49434" indent="-1834489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700656" indent="-3670767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051877" indent="-5507044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403099" indent="-7343322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4722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89666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04611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19555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" name="Flowchart: Connector 33">
                  <a:extLst>
                    <a:ext uri="{FF2B5EF4-FFF2-40B4-BE49-F238E27FC236}">
                      <a16:creationId xmlns:a16="http://schemas.microsoft.com/office/drawing/2014/main" id="{230E5F8D-1584-4E00-8B7C-21662D519C78}"/>
                    </a:ext>
                  </a:extLst>
                </p:cNvPr>
                <p:cNvSpPr/>
                <p:nvPr/>
              </p:nvSpPr>
              <p:spPr>
                <a:xfrm>
                  <a:off x="19922249" y="24912531"/>
                  <a:ext cx="428015" cy="455030"/>
                </a:xfrm>
                <a:prstGeom prst="flowChartConnector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49434" indent="-1834489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700656" indent="-3670767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051877" indent="-5507044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403099" indent="-7343322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4722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89666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04611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19555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" name="Flowchart: Connector 34">
                  <a:extLst>
                    <a:ext uri="{FF2B5EF4-FFF2-40B4-BE49-F238E27FC236}">
                      <a16:creationId xmlns:a16="http://schemas.microsoft.com/office/drawing/2014/main" id="{200C40A1-D6CB-4C01-B77A-86DD36495E54}"/>
                    </a:ext>
                  </a:extLst>
                </p:cNvPr>
                <p:cNvSpPr/>
                <p:nvPr/>
              </p:nvSpPr>
              <p:spPr>
                <a:xfrm>
                  <a:off x="22822598" y="25334394"/>
                  <a:ext cx="428015" cy="455030"/>
                </a:xfrm>
                <a:prstGeom prst="flowChartConnector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49434" indent="-1834489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700656" indent="-3670767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051877" indent="-5507044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403099" indent="-7343322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4722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89666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04611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19555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36" name="Flowchart: Connector 35">
                  <a:extLst>
                    <a:ext uri="{FF2B5EF4-FFF2-40B4-BE49-F238E27FC236}">
                      <a16:creationId xmlns:a16="http://schemas.microsoft.com/office/drawing/2014/main" id="{341CD790-13FE-49C6-9D1F-D262FC47096E}"/>
                    </a:ext>
                  </a:extLst>
                </p:cNvPr>
                <p:cNvSpPr/>
                <p:nvPr/>
              </p:nvSpPr>
              <p:spPr>
                <a:xfrm>
                  <a:off x="19646634" y="29361283"/>
                  <a:ext cx="428015" cy="455030"/>
                </a:xfrm>
                <a:prstGeom prst="flowChartConnector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49434" indent="-1834489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700656" indent="-3670767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051877" indent="-5507044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403099" indent="-7343322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4722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89666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04611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19555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" name="Flowchart: Connector 36">
                  <a:extLst>
                    <a:ext uri="{FF2B5EF4-FFF2-40B4-BE49-F238E27FC236}">
                      <a16:creationId xmlns:a16="http://schemas.microsoft.com/office/drawing/2014/main" id="{5066E5C0-E571-4B58-9805-B82664D720A4}"/>
                    </a:ext>
                  </a:extLst>
                </p:cNvPr>
                <p:cNvSpPr/>
                <p:nvPr/>
              </p:nvSpPr>
              <p:spPr>
                <a:xfrm>
                  <a:off x="22254666" y="29451720"/>
                  <a:ext cx="428015" cy="455030"/>
                </a:xfrm>
                <a:prstGeom prst="flowChartConnector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349434" indent="-1834489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700656" indent="-3670767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051877" indent="-5507044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403099" indent="-7343322" algn="l" defTabSz="2349434" rtl="0" fontAlgn="base">
                    <a:spcBef>
                      <a:spcPct val="0"/>
                    </a:spcBef>
                    <a:spcAft>
                      <a:spcPct val="0"/>
                    </a:spcAft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74722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89666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04611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119555" algn="l" defTabSz="514944" rtl="0" eaLnBrk="1" latinLnBrk="0" hangingPunct="1">
                    <a:defRPr sz="9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184803-031A-4373-BA2E-66E24F0CCF47}"/>
                </a:ext>
              </a:extLst>
            </p:cNvPr>
            <p:cNvGrpSpPr/>
            <p:nvPr/>
          </p:nvGrpSpPr>
          <p:grpSpPr>
            <a:xfrm>
              <a:off x="6758656" y="1049489"/>
              <a:ext cx="1708104" cy="2005604"/>
              <a:chOff x="21245209" y="16572211"/>
              <a:chExt cx="7870491" cy="861925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C73CB19-9CFE-4761-900F-BCD4FF90C9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23" b="1972"/>
              <a:stretch/>
            </p:blipFill>
            <p:spPr bwMode="auto">
              <a:xfrm>
                <a:off x="21245209" y="16572211"/>
                <a:ext cx="7870491" cy="86192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Flowchart: Connector 23">
                <a:extLst>
                  <a:ext uri="{FF2B5EF4-FFF2-40B4-BE49-F238E27FC236}">
                    <a16:creationId xmlns:a16="http://schemas.microsoft.com/office/drawing/2014/main" id="{108CE7AF-ADF4-4436-AD60-0E780156598E}"/>
                  </a:ext>
                </a:extLst>
              </p:cNvPr>
              <p:cNvSpPr/>
              <p:nvPr/>
            </p:nvSpPr>
            <p:spPr>
              <a:xfrm>
                <a:off x="23869523" y="22284804"/>
                <a:ext cx="127792" cy="143017"/>
              </a:xfrm>
              <a:prstGeom prst="flowChartConnector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349434" indent="-1834489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700656" indent="-3670767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051877" indent="-5507044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403099" indent="-7343322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74722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89666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604611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119555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C431F851-E8CB-407D-8D88-55DA7A63EDE2}"/>
                  </a:ext>
                </a:extLst>
              </p:cNvPr>
              <p:cNvSpPr/>
              <p:nvPr/>
            </p:nvSpPr>
            <p:spPr>
              <a:xfrm>
                <a:off x="25898392" y="22462148"/>
                <a:ext cx="127792" cy="143017"/>
              </a:xfrm>
              <a:prstGeom prst="flowChartConnector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349434" indent="-1834489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700656" indent="-3670767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051877" indent="-5507044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403099" indent="-7343322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74722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89666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604611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119555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F2CAC7C8-D228-462C-ABE6-955437C1A260}"/>
                  </a:ext>
                </a:extLst>
              </p:cNvPr>
              <p:cNvSpPr/>
              <p:nvPr/>
            </p:nvSpPr>
            <p:spPr>
              <a:xfrm>
                <a:off x="26492168" y="20238415"/>
                <a:ext cx="127792" cy="143017"/>
              </a:xfrm>
              <a:prstGeom prst="flowChartConnector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349434" indent="-1834489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700656" indent="-3670767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051877" indent="-5507044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403099" indent="-7343322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74722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89666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604611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119555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id="{56FAABE0-3FBB-4DA1-B4F3-E9D6D45333B6}"/>
                  </a:ext>
                </a:extLst>
              </p:cNvPr>
              <p:cNvSpPr/>
              <p:nvPr/>
            </p:nvSpPr>
            <p:spPr>
              <a:xfrm>
                <a:off x="24470025" y="19526457"/>
                <a:ext cx="127792" cy="143017"/>
              </a:xfrm>
              <a:prstGeom prst="flowChartConnector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349434" indent="-1834489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700656" indent="-3670767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051877" indent="-5507044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403099" indent="-7343322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74722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89666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604611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119555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105F9D-73D0-463F-A1F3-544A83AF4563}"/>
                </a:ext>
              </a:extLst>
            </p:cNvPr>
            <p:cNvGrpSpPr/>
            <p:nvPr/>
          </p:nvGrpSpPr>
          <p:grpSpPr>
            <a:xfrm>
              <a:off x="6943876" y="3677544"/>
              <a:ext cx="1618647" cy="1270745"/>
              <a:chOff x="22544473" y="29713566"/>
              <a:chExt cx="4687222" cy="3346573"/>
            </a:xfrm>
          </p:grpSpPr>
          <p:pic>
            <p:nvPicPr>
              <p:cNvPr id="18" name="Picture 17" descr="A picture containing indoor&#10;&#10;Description automatically generated">
                <a:extLst>
                  <a:ext uri="{FF2B5EF4-FFF2-40B4-BE49-F238E27FC236}">
                    <a16:creationId xmlns:a16="http://schemas.microsoft.com/office/drawing/2014/main" id="{D461D2DA-CA7E-4255-944D-3CE76BEB4B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58" t="8847" r="307" b="11325"/>
              <a:stretch/>
            </p:blipFill>
            <p:spPr>
              <a:xfrm rot="10800000">
                <a:off x="22544473" y="29713566"/>
                <a:ext cx="4687222" cy="3338534"/>
              </a:xfrm>
              <a:prstGeom prst="rect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pic>
          <p:sp>
            <p:nvSpPr>
              <p:cNvPr id="19" name="Star: 5 Points 18">
                <a:extLst>
                  <a:ext uri="{FF2B5EF4-FFF2-40B4-BE49-F238E27FC236}">
                    <a16:creationId xmlns:a16="http://schemas.microsoft.com/office/drawing/2014/main" id="{A3D85E56-E9FA-4F3D-B86D-9269FAA03F27}"/>
                  </a:ext>
                </a:extLst>
              </p:cNvPr>
              <p:cNvSpPr/>
              <p:nvPr/>
            </p:nvSpPr>
            <p:spPr>
              <a:xfrm>
                <a:off x="26053881" y="30530579"/>
                <a:ext cx="328568" cy="315414"/>
              </a:xfrm>
              <a:prstGeom prst="star5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349434" indent="-1834489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700656" indent="-3670767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051877" indent="-5507044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403099" indent="-7343322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74722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89666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604611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119555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" name="Star: 5 Points 19">
                <a:extLst>
                  <a:ext uri="{FF2B5EF4-FFF2-40B4-BE49-F238E27FC236}">
                    <a16:creationId xmlns:a16="http://schemas.microsoft.com/office/drawing/2014/main" id="{51B97B46-133E-4296-8963-47AA895ECD2D}"/>
                  </a:ext>
                </a:extLst>
              </p:cNvPr>
              <p:cNvSpPr/>
              <p:nvPr/>
            </p:nvSpPr>
            <p:spPr>
              <a:xfrm>
                <a:off x="23541352" y="30480193"/>
                <a:ext cx="328568" cy="315414"/>
              </a:xfrm>
              <a:prstGeom prst="star5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349434" indent="-1834489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700656" indent="-3670767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051877" indent="-5507044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403099" indent="-7343322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74722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89666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604611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119555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1" name="Star: 5 Points 20">
                <a:extLst>
                  <a:ext uri="{FF2B5EF4-FFF2-40B4-BE49-F238E27FC236}">
                    <a16:creationId xmlns:a16="http://schemas.microsoft.com/office/drawing/2014/main" id="{F1E77FFF-8909-4031-A27B-41B3485AA771}"/>
                  </a:ext>
                </a:extLst>
              </p:cNvPr>
              <p:cNvSpPr/>
              <p:nvPr/>
            </p:nvSpPr>
            <p:spPr>
              <a:xfrm>
                <a:off x="23425480" y="32736685"/>
                <a:ext cx="328568" cy="315414"/>
              </a:xfrm>
              <a:prstGeom prst="star5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349434" indent="-1834489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700656" indent="-3670767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051877" indent="-5507044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403099" indent="-7343322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74722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89666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604611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119555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Star: 5 Points 21">
                <a:extLst>
                  <a:ext uri="{FF2B5EF4-FFF2-40B4-BE49-F238E27FC236}">
                    <a16:creationId xmlns:a16="http://schemas.microsoft.com/office/drawing/2014/main" id="{1C70E0AE-4F96-49ED-B5D0-D22BD370E5D5}"/>
                  </a:ext>
                </a:extLst>
              </p:cNvPr>
              <p:cNvSpPr/>
              <p:nvPr/>
            </p:nvSpPr>
            <p:spPr>
              <a:xfrm>
                <a:off x="26038834" y="32744725"/>
                <a:ext cx="328568" cy="315414"/>
              </a:xfrm>
              <a:prstGeom prst="star5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349434" indent="-1834489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700656" indent="-3670767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051877" indent="-5507044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403099" indent="-7343322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74722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89666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604611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119555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3" name="Text Placeholder 14">
              <a:extLst>
                <a:ext uri="{FF2B5EF4-FFF2-40B4-BE49-F238E27FC236}">
                  <a16:creationId xmlns:a16="http://schemas.microsoft.com/office/drawing/2014/main" id="{C4C63D13-7710-48AE-A829-F76AEECFAB56}"/>
                </a:ext>
              </a:extLst>
            </p:cNvPr>
            <p:cNvSpPr txBox="1">
              <a:spLocks/>
            </p:cNvSpPr>
            <p:nvPr/>
          </p:nvSpPr>
          <p:spPr>
            <a:xfrm>
              <a:off x="7058002" y="2943111"/>
              <a:ext cx="1306742" cy="192883"/>
            </a:xfrm>
            <a:prstGeom prst="rect">
              <a:avLst/>
            </a:prstGeom>
            <a:noFill/>
          </p:spPr>
          <p:txBody>
            <a:bodyPr vert="horz" lIns="0" tIns="308967" rIns="308967" bIns="308967"/>
            <a:lstStyle>
              <a:defPPr>
                <a:defRPr lang="en-US"/>
              </a:defPPr>
              <a:lvl1pPr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1pPr>
              <a:lvl2pPr marL="2349434" indent="-1834489"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2pPr>
              <a:lvl3pPr marL="4700656" indent="-3670767"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3pPr>
              <a:lvl4pPr marL="7051877" indent="-5507044"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4pPr>
              <a:lvl5pPr marL="9403099" indent="-7343322"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5pPr>
              <a:lvl6pPr marL="2574722" algn="l" defTabSz="514944" rtl="0" eaLnBrk="1" latinLnBrk="0" hangingPunct="1"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6pPr>
              <a:lvl7pPr marL="3089666" algn="l" defTabSz="514944" rtl="0" eaLnBrk="1" latinLnBrk="0" hangingPunct="1"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7pPr>
              <a:lvl8pPr marL="3604611" algn="l" defTabSz="514944" rtl="0" eaLnBrk="1" latinLnBrk="0" hangingPunct="1"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8pPr>
              <a:lvl9pPr marL="4119555" algn="l" defTabSz="514944" rtl="0" eaLnBrk="1" latinLnBrk="0" hangingPunct="1"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9pPr>
            </a:lstStyle>
            <a:p>
              <a:pPr algn="ctr" fontAlgn="auto">
                <a:spcAft>
                  <a:spcPts val="0"/>
                </a:spcAft>
              </a:pPr>
              <a:r>
                <a:rPr lang="en-US" sz="1400" dirty="0">
                  <a:latin typeface="Slack-Lato"/>
                </a:rPr>
                <a:t>Blanche Lid (</a:t>
              </a:r>
              <a:r>
                <a:rPr lang="en-US" sz="1400" dirty="0">
                  <a:latin typeface="Slack-Lato"/>
                  <a:hlinkClick r:id="rId6"/>
                </a:rPr>
                <a:t>Source</a:t>
              </a:r>
              <a:r>
                <a:rPr lang="en-US" sz="1400" dirty="0">
                  <a:latin typeface="Slack-Lato"/>
                </a:rPr>
                <a:t>)</a:t>
              </a:r>
            </a:p>
          </p:txBody>
        </p:sp>
        <p:sp>
          <p:nvSpPr>
            <p:cNvPr id="14" name="Text Placeholder 14">
              <a:extLst>
                <a:ext uri="{FF2B5EF4-FFF2-40B4-BE49-F238E27FC236}">
                  <a16:creationId xmlns:a16="http://schemas.microsoft.com/office/drawing/2014/main" id="{F3F406AC-C152-4471-B788-CF808ADAB82B}"/>
                </a:ext>
              </a:extLst>
            </p:cNvPr>
            <p:cNvSpPr txBox="1">
              <a:spLocks/>
            </p:cNvSpPr>
            <p:nvPr/>
          </p:nvSpPr>
          <p:spPr>
            <a:xfrm>
              <a:off x="7389752" y="5011916"/>
              <a:ext cx="1027021" cy="274397"/>
            </a:xfrm>
            <a:prstGeom prst="rect">
              <a:avLst/>
            </a:prstGeom>
            <a:noFill/>
          </p:spPr>
          <p:txBody>
            <a:bodyPr vert="horz" lIns="0" tIns="308967" rIns="308967" bIns="308967"/>
            <a:lstStyle>
              <a:defPPr>
                <a:defRPr lang="en-US"/>
              </a:defPPr>
              <a:lvl1pPr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1pPr>
              <a:lvl2pPr marL="2349434" indent="-1834489"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2pPr>
              <a:lvl3pPr marL="4700656" indent="-3670767"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3pPr>
              <a:lvl4pPr marL="7051877" indent="-5507044"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4pPr>
              <a:lvl5pPr marL="9403099" indent="-7343322"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5pPr>
              <a:lvl6pPr marL="2574722" algn="l" defTabSz="514944" rtl="0" eaLnBrk="1" latinLnBrk="0" hangingPunct="1"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6pPr>
              <a:lvl7pPr marL="3089666" algn="l" defTabSz="514944" rtl="0" eaLnBrk="1" latinLnBrk="0" hangingPunct="1"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7pPr>
              <a:lvl8pPr marL="3604611" algn="l" defTabSz="514944" rtl="0" eaLnBrk="1" latinLnBrk="0" hangingPunct="1"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8pPr>
              <a:lvl9pPr marL="4119555" algn="l" defTabSz="514944" rtl="0" eaLnBrk="1" latinLnBrk="0" hangingPunct="1"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9pPr>
            </a:lstStyle>
            <a:p>
              <a:pPr algn="ctr" fontAlgn="auto">
                <a:spcAft>
                  <a:spcPts val="0"/>
                </a:spcAft>
              </a:pPr>
              <a:r>
                <a:rPr lang="en-US" sz="1400" dirty="0">
                  <a:latin typeface="Slack-Lato"/>
                </a:rPr>
                <a:t>TPC Top Details</a:t>
              </a:r>
            </a:p>
          </p:txBody>
        </p:sp>
        <p:sp>
          <p:nvSpPr>
            <p:cNvPr id="15" name="Text Placeholder 14">
              <a:extLst>
                <a:ext uri="{FF2B5EF4-FFF2-40B4-BE49-F238E27FC236}">
                  <a16:creationId xmlns:a16="http://schemas.microsoft.com/office/drawing/2014/main" id="{E9D4C5FD-F8FE-4D91-AC56-2764BCC9567B}"/>
                </a:ext>
              </a:extLst>
            </p:cNvPr>
            <p:cNvSpPr txBox="1">
              <a:spLocks/>
            </p:cNvSpPr>
            <p:nvPr/>
          </p:nvSpPr>
          <p:spPr>
            <a:xfrm>
              <a:off x="4663815" y="4310743"/>
              <a:ext cx="1883548" cy="274397"/>
            </a:xfrm>
            <a:prstGeom prst="rect">
              <a:avLst/>
            </a:prstGeom>
            <a:noFill/>
          </p:spPr>
          <p:txBody>
            <a:bodyPr vert="horz" lIns="0" tIns="308967" rIns="308967" bIns="308967"/>
            <a:lstStyle>
              <a:defPPr>
                <a:defRPr lang="en-US"/>
              </a:defPPr>
              <a:lvl1pPr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1pPr>
              <a:lvl2pPr marL="2349434" indent="-1834489"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2pPr>
              <a:lvl3pPr marL="4700656" indent="-3670767"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3pPr>
              <a:lvl4pPr marL="7051877" indent="-5507044"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4pPr>
              <a:lvl5pPr marL="9403099" indent="-7343322" algn="l" defTabSz="2349434" rtl="0" fontAlgn="base">
                <a:spcBef>
                  <a:spcPct val="0"/>
                </a:spcBef>
                <a:spcAft>
                  <a:spcPct val="0"/>
                </a:spcAft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5pPr>
              <a:lvl6pPr marL="2574722" algn="l" defTabSz="514944" rtl="0" eaLnBrk="1" latinLnBrk="0" hangingPunct="1"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6pPr>
              <a:lvl7pPr marL="3089666" algn="l" defTabSz="514944" rtl="0" eaLnBrk="1" latinLnBrk="0" hangingPunct="1"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7pPr>
              <a:lvl8pPr marL="3604611" algn="l" defTabSz="514944" rtl="0" eaLnBrk="1" latinLnBrk="0" hangingPunct="1"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8pPr>
              <a:lvl9pPr marL="4119555" algn="l" defTabSz="514944" rtl="0" eaLnBrk="1" latinLnBrk="0" hangingPunct="1">
                <a:defRPr sz="92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Geneva" charset="0"/>
                </a:defRPr>
              </a:lvl9pPr>
            </a:lstStyle>
            <a:p>
              <a:pPr algn="ctr" fontAlgn="auto">
                <a:spcAft>
                  <a:spcPts val="0"/>
                </a:spcAft>
              </a:pPr>
              <a:r>
                <a:rPr lang="en-US" sz="1400" dirty="0">
                  <a:latin typeface="Slack-Lato"/>
                </a:rPr>
                <a:t>Mechanical Design of Metal Plate</a:t>
              </a:r>
            </a:p>
          </p:txBody>
        </p: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23893416-22B6-4CAE-9863-9F7DCB22FD1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592315" y="1511129"/>
              <a:ext cx="763642" cy="1461634"/>
            </a:xfrm>
            <a:prstGeom prst="bentConnector2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DE803DC-09C0-4564-AA2D-6BD709D29AE5}"/>
                </a:ext>
              </a:extLst>
            </p:cNvPr>
            <p:cNvCxnSpPr>
              <a:cxnSpLocks/>
            </p:cNvCxnSpPr>
            <p:nvPr/>
          </p:nvCxnSpPr>
          <p:spPr>
            <a:xfrm>
              <a:off x="5814084" y="3671124"/>
              <a:ext cx="1246952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C50F1C34-19A2-4019-B92E-4D389623DA35}"/>
              </a:ext>
            </a:extLst>
          </p:cNvPr>
          <p:cNvSpPr>
            <a:spLocks noGrp="1"/>
          </p:cNvSpPr>
          <p:nvPr/>
        </p:nvSpPr>
        <p:spPr>
          <a:xfrm>
            <a:off x="3493294" y="5235038"/>
            <a:ext cx="5473914" cy="641740"/>
          </a:xfrm>
          <a:prstGeom prst="rect">
            <a:avLst/>
          </a:prstGeom>
          <a:noFill/>
        </p:spPr>
        <p:txBody>
          <a:bodyPr vert="horz" lIns="0" tIns="308967" rIns="308967" bIns="308967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Detailed Design of Metal Plate and the Corresponding Locations on Blanche Lid and TPC 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75CFA58-04C5-4D43-8227-9A837B3EF081}"/>
              </a:ext>
            </a:extLst>
          </p:cNvPr>
          <p:cNvCxnSpPr>
            <a:cxnSpLocks/>
          </p:cNvCxnSpPr>
          <p:nvPr/>
        </p:nvCxnSpPr>
        <p:spPr>
          <a:xfrm>
            <a:off x="1615440" y="2919856"/>
            <a:ext cx="3129280" cy="0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7" name="Picture 56" descr="A picture containing text, sign, tableware&#10;&#10;Description automatically generated">
            <a:extLst>
              <a:ext uri="{FF2B5EF4-FFF2-40B4-BE49-F238E27FC236}">
                <a16:creationId xmlns:a16="http://schemas.microsoft.com/office/drawing/2014/main" id="{923851EB-7FEF-484C-9DEB-BECF1FCFB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840977" y="1348259"/>
            <a:ext cx="3561257" cy="35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48E4-4659-4348-88D9-5F2B6CAAC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Mechanical Design (Theory vs Application)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D341A-91B9-4408-8E20-493B93B2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2EC48-924A-46B4-B17A-803EB9741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 Raisa Raofa | SIST Intern | Presentation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21DD3-50E9-4AD6-9F4B-99F0735C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E4B09E-8DF6-4468-BBB7-538527561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32"/>
          <a:stretch/>
        </p:blipFill>
        <p:spPr>
          <a:xfrm>
            <a:off x="368927" y="3668409"/>
            <a:ext cx="3124367" cy="2131631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67CD1FB-3BA3-45A7-A604-D4BA12BA0D2D}"/>
              </a:ext>
            </a:extLst>
          </p:cNvPr>
          <p:cNvSpPr>
            <a:spLocks noGrp="1"/>
          </p:cNvSpPr>
          <p:nvPr/>
        </p:nvSpPr>
        <p:spPr>
          <a:xfrm>
            <a:off x="676275" y="5526289"/>
            <a:ext cx="2582710" cy="641740"/>
          </a:xfrm>
          <a:prstGeom prst="rect">
            <a:avLst/>
          </a:prstGeom>
          <a:noFill/>
        </p:spPr>
        <p:txBody>
          <a:bodyPr vert="horz" lIns="0" tIns="308967" rIns="308967" bIns="308967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Inside of Blanche Lid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0763D382-5A13-44C2-97A6-25F3FFAF9C9E}"/>
              </a:ext>
            </a:extLst>
          </p:cNvPr>
          <p:cNvSpPr>
            <a:spLocks noGrp="1"/>
          </p:cNvSpPr>
          <p:nvPr/>
        </p:nvSpPr>
        <p:spPr>
          <a:xfrm>
            <a:off x="172907" y="2686182"/>
            <a:ext cx="4073425" cy="641740"/>
          </a:xfrm>
          <a:prstGeom prst="rect">
            <a:avLst/>
          </a:prstGeom>
          <a:noFill/>
        </p:spPr>
        <p:txBody>
          <a:bodyPr vert="horz" lIns="0" tIns="308967" rIns="308967" bIns="308967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Engineering Design of Blanche Lid </a:t>
            </a:r>
            <a:r>
              <a:rPr lang="en-US" sz="2000" dirty="0">
                <a:latin typeface="Slack-Lato"/>
              </a:rPr>
              <a:t>(</a:t>
            </a:r>
            <a:r>
              <a:rPr lang="en-US" sz="2000" dirty="0">
                <a:latin typeface="Slack-Lato"/>
                <a:hlinkClick r:id="rId3"/>
              </a:rPr>
              <a:t>Source</a:t>
            </a:r>
            <a:r>
              <a:rPr lang="en-US" sz="2000" dirty="0">
                <a:latin typeface="Slack-Lato"/>
              </a:rPr>
              <a:t>)</a:t>
            </a: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30089C-CCA5-46EF-A3C4-14AD0C60252B}"/>
              </a:ext>
            </a:extLst>
          </p:cNvPr>
          <p:cNvGrpSpPr/>
          <p:nvPr/>
        </p:nvGrpSpPr>
        <p:grpSpPr>
          <a:xfrm>
            <a:off x="4473966" y="2385578"/>
            <a:ext cx="3744534" cy="2689911"/>
            <a:chOff x="4434266" y="1729688"/>
            <a:chExt cx="3744534" cy="26899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084662-48BE-4DCA-AF27-B2B050FE2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4266" y="1729688"/>
              <a:ext cx="3744534" cy="268991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10DCEC-B16A-42D9-AD6D-FDBB48265D2E}"/>
                </a:ext>
              </a:extLst>
            </p:cNvPr>
            <p:cNvSpPr/>
            <p:nvPr/>
          </p:nvSpPr>
          <p:spPr>
            <a:xfrm rot="19711213">
              <a:off x="4969080" y="2483110"/>
              <a:ext cx="2856621" cy="323687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B9D228-ECF4-41D6-821E-CC5D29A9C13D}"/>
                </a:ext>
              </a:extLst>
            </p:cNvPr>
            <p:cNvSpPr/>
            <p:nvPr/>
          </p:nvSpPr>
          <p:spPr>
            <a:xfrm rot="14354022">
              <a:off x="5946923" y="2483022"/>
              <a:ext cx="954393" cy="313669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DFA1C99-2462-424A-B0E9-1D261E65514F}"/>
              </a:ext>
            </a:extLst>
          </p:cNvPr>
          <p:cNvSpPr>
            <a:spLocks noGrp="1"/>
          </p:cNvSpPr>
          <p:nvPr/>
        </p:nvSpPr>
        <p:spPr>
          <a:xfrm>
            <a:off x="4411510" y="4822274"/>
            <a:ext cx="4155440" cy="641740"/>
          </a:xfrm>
          <a:prstGeom prst="rect">
            <a:avLst/>
          </a:prstGeom>
          <a:noFill/>
        </p:spPr>
        <p:txBody>
          <a:bodyPr vert="horz" lIns="0" tIns="308967" rIns="308967" bIns="308967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Proposed Idea to Stabilize TPC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BF7AF59-84DC-4233-BADF-AD77FD67D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244" y="1025973"/>
            <a:ext cx="4765972" cy="83782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4C97"/>
                </a:solidFill>
              </a:rPr>
              <a:t>Solution = Use metal strips instead of a metal plate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DE9E58-67C4-44F5-9B74-7E6E3081CBED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6489230" y="1863796"/>
            <a:ext cx="0" cy="3438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AB522BB-5B0D-4E0E-ADC9-292BC868066F}"/>
              </a:ext>
            </a:extLst>
          </p:cNvPr>
          <p:cNvGrpSpPr/>
          <p:nvPr/>
        </p:nvGrpSpPr>
        <p:grpSpPr>
          <a:xfrm>
            <a:off x="150743" y="978461"/>
            <a:ext cx="3551225" cy="1991931"/>
            <a:chOff x="150743" y="978461"/>
            <a:chExt cx="3551225" cy="19919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970D42-B362-4295-AE31-BB603D777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389" t="24616" r="49833" b="31728"/>
            <a:stretch/>
          </p:blipFill>
          <p:spPr>
            <a:xfrm>
              <a:off x="150743" y="978461"/>
              <a:ext cx="3551225" cy="1991931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3B76597-B3D2-4258-9CDE-732FD9132A3C}"/>
                </a:ext>
              </a:extLst>
            </p:cNvPr>
            <p:cNvGrpSpPr/>
            <p:nvPr/>
          </p:nvGrpSpPr>
          <p:grpSpPr>
            <a:xfrm>
              <a:off x="2518612" y="1696378"/>
              <a:ext cx="614903" cy="687552"/>
              <a:chOff x="4365791" y="5439023"/>
              <a:chExt cx="614903" cy="728818"/>
            </a:xfrm>
          </p:grpSpPr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2B4C814C-6933-4E9E-AE98-E1839BC30934}"/>
                  </a:ext>
                </a:extLst>
              </p:cNvPr>
              <p:cNvSpPr/>
              <p:nvPr/>
            </p:nvSpPr>
            <p:spPr>
              <a:xfrm flipH="1">
                <a:off x="4365791" y="6080856"/>
                <a:ext cx="45719" cy="45719"/>
              </a:xfrm>
              <a:prstGeom prst="flowChartConnector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349434" indent="-1834489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700656" indent="-3670767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051877" indent="-5507044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403099" indent="-7343322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74722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89666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604611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119555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600"/>
              </a:p>
            </p:txBody>
          </p:sp>
          <p:sp>
            <p:nvSpPr>
              <p:cNvPr id="32" name="Flowchart: Connector 31">
                <a:extLst>
                  <a:ext uri="{FF2B5EF4-FFF2-40B4-BE49-F238E27FC236}">
                    <a16:creationId xmlns:a16="http://schemas.microsoft.com/office/drawing/2014/main" id="{67A7E9AA-FF9E-45FF-8105-7F4FCE91451A}"/>
                  </a:ext>
                </a:extLst>
              </p:cNvPr>
              <p:cNvSpPr/>
              <p:nvPr/>
            </p:nvSpPr>
            <p:spPr>
              <a:xfrm flipH="1">
                <a:off x="4806109" y="6122122"/>
                <a:ext cx="45719" cy="45719"/>
              </a:xfrm>
              <a:prstGeom prst="flowChartConnector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349434" indent="-1834489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700656" indent="-3670767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051877" indent="-5507044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403099" indent="-7343322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74722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89666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604611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119555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600"/>
              </a:p>
            </p:txBody>
          </p:sp>
          <p:sp>
            <p:nvSpPr>
              <p:cNvPr id="33" name="Flowchart: Connector 32">
                <a:extLst>
                  <a:ext uri="{FF2B5EF4-FFF2-40B4-BE49-F238E27FC236}">
                    <a16:creationId xmlns:a16="http://schemas.microsoft.com/office/drawing/2014/main" id="{7ED564A3-4897-472A-90A7-DBA183C0EFFA}"/>
                  </a:ext>
                </a:extLst>
              </p:cNvPr>
              <p:cNvSpPr/>
              <p:nvPr/>
            </p:nvSpPr>
            <p:spPr>
              <a:xfrm flipH="1">
                <a:off x="4934975" y="5604684"/>
                <a:ext cx="45719" cy="45719"/>
              </a:xfrm>
              <a:prstGeom prst="flowChartConnector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349434" indent="-1834489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700656" indent="-3670767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051877" indent="-5507044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403099" indent="-7343322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74722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89666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604611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119555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600"/>
              </a:p>
            </p:txBody>
          </p:sp>
          <p:sp>
            <p:nvSpPr>
              <p:cNvPr id="34" name="Flowchart: Connector 33">
                <a:extLst>
                  <a:ext uri="{FF2B5EF4-FFF2-40B4-BE49-F238E27FC236}">
                    <a16:creationId xmlns:a16="http://schemas.microsoft.com/office/drawing/2014/main" id="{84071811-51CE-4473-9722-0E01BD12EA4F}"/>
                  </a:ext>
                </a:extLst>
              </p:cNvPr>
              <p:cNvSpPr/>
              <p:nvPr/>
            </p:nvSpPr>
            <p:spPr>
              <a:xfrm flipH="1">
                <a:off x="4496114" y="5439023"/>
                <a:ext cx="45719" cy="45719"/>
              </a:xfrm>
              <a:prstGeom prst="flowChartConnector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349434" indent="-1834489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4700656" indent="-3670767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7051877" indent="-5507044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9403099" indent="-7343322" algn="l" defTabSz="2349434" rtl="0" fontAlgn="base">
                  <a:spcBef>
                    <a:spcPct val="0"/>
                  </a:spcBef>
                  <a:spcAft>
                    <a:spcPct val="0"/>
                  </a:spcAft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74722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89666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604611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119555" algn="l" defTabSz="514944" rtl="0" eaLnBrk="1" latinLnBrk="0" hangingPunct="1">
                  <a:defRPr sz="9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600" dirty="0"/>
              </a:p>
            </p:txBody>
          </p:sp>
        </p:grpSp>
      </p:grp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65B437B2-07AB-47B4-A225-7415F7CB9EA4}"/>
              </a:ext>
            </a:extLst>
          </p:cNvPr>
          <p:cNvSpPr/>
          <p:nvPr/>
        </p:nvSpPr>
        <p:spPr>
          <a:xfrm>
            <a:off x="938609" y="4969684"/>
            <a:ext cx="164704" cy="188104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D48B741B-3757-40E4-BD17-FE8F6AB4C7EC}"/>
              </a:ext>
            </a:extLst>
          </p:cNvPr>
          <p:cNvSpPr/>
          <p:nvPr/>
        </p:nvSpPr>
        <p:spPr>
          <a:xfrm>
            <a:off x="2876578" y="3730534"/>
            <a:ext cx="164704" cy="188104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build="p"/>
      <p:bldP spid="51" grpId="0" animBg="1"/>
      <p:bldP spid="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758D8D-5AC1-4406-9C05-4FFA59A73A48}"/>
              </a:ext>
            </a:extLst>
          </p:cNvPr>
          <p:cNvSpPr txBox="1"/>
          <p:nvPr/>
        </p:nvSpPr>
        <p:spPr>
          <a:xfrm flipH="1">
            <a:off x="375574" y="4428349"/>
            <a:ext cx="2829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TPC in the making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CD5CE-EF61-45E2-B08B-EE8F733A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 anchor="b">
            <a:normAutofit/>
          </a:bodyPr>
          <a:lstStyle/>
          <a:p>
            <a:r>
              <a:rPr lang="en-US" sz="2800" dirty="0"/>
              <a:t>Test Assemble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8D3AA-4795-4C93-86CD-4E293E72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79703001-139A-4FAE-B60C-0E91EA806316}" type="datetime1">
              <a:rPr lang="en-US" altLang="en-US" smtClean="0"/>
              <a:pPr>
                <a:spcAft>
                  <a:spcPts val="600"/>
                </a:spcAft>
              </a:pPr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88DA-AAB6-4056-9D48-020E15B1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40F8-9151-48ED-9C50-1ACD27AC9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52E9C158-AEF1-41A2-A6CE-6F0BAB305EFD}" type="slidenum">
              <a:rPr lang="en-US" altLang="en-US" smtClean="0"/>
              <a:pPr>
                <a:spcAft>
                  <a:spcPts val="600"/>
                </a:spcAft>
              </a:pPr>
              <a:t>26</a:t>
            </a:fld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68937E-CB8B-4D83-B782-C2ADF5C0D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9" r="31974" b="10860"/>
          <a:stretch/>
        </p:blipFill>
        <p:spPr bwMode="auto">
          <a:xfrm>
            <a:off x="350837" y="1054355"/>
            <a:ext cx="2190309" cy="33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12DEAF4-5502-4C3B-9CC7-1241C782E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323" y="835120"/>
            <a:ext cx="5860868" cy="126923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4C97"/>
                </a:solidFill>
              </a:rPr>
              <a:t>Goal:</a:t>
            </a:r>
          </a:p>
          <a:p>
            <a:r>
              <a:rPr lang="en-US" sz="2000" dirty="0">
                <a:solidFill>
                  <a:srgbClr val="004C97"/>
                </a:solidFill>
              </a:rPr>
              <a:t>Ensure proper functionality of all elements</a:t>
            </a:r>
          </a:p>
          <a:p>
            <a:r>
              <a:rPr lang="en-US" sz="2000" dirty="0">
                <a:solidFill>
                  <a:srgbClr val="004C97"/>
                </a:solidFill>
              </a:rPr>
              <a:t>Test existing assembly procedure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EED6EF-BB25-41C7-8AED-C8BF19123F86}"/>
              </a:ext>
            </a:extLst>
          </p:cNvPr>
          <p:cNvSpPr txBox="1"/>
          <p:nvPr/>
        </p:nvSpPr>
        <p:spPr>
          <a:xfrm flipH="1">
            <a:off x="4165888" y="5843844"/>
            <a:ext cx="3668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Diagram of the TPC Assemble Procedure</a:t>
            </a:r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B4C319C1-E0E6-423C-9CCC-4C810233D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" b="2187"/>
          <a:stretch/>
        </p:blipFill>
        <p:spPr>
          <a:xfrm>
            <a:off x="2013631" y="2064324"/>
            <a:ext cx="702056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2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5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9B73-239F-4EDE-82E8-206B7C6F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Soldering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1B67C-6863-4F12-AFA7-7EADCAEDC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00487"/>
            <a:ext cx="3926840" cy="1242954"/>
          </a:xfrm>
        </p:spPr>
        <p:txBody>
          <a:bodyPr/>
          <a:lstStyle/>
          <a:p>
            <a:r>
              <a:rPr lang="en-US" dirty="0"/>
              <a:t>Checklist</a:t>
            </a:r>
          </a:p>
          <a:p>
            <a:pPr lvl="1"/>
            <a:r>
              <a:rPr lang="en-US" dirty="0"/>
              <a:t>Electronic schematics</a:t>
            </a:r>
          </a:p>
          <a:p>
            <a:pPr lvl="1"/>
            <a:r>
              <a:rPr lang="en-US" dirty="0"/>
              <a:t>Description of procedure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5682E-F621-4E0F-8E7B-AB34ACB0E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7C359-B533-46E3-BEC5-53FF10384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 Raisa Raofa | SIST Intern | Presentation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0D7D7-2C86-4350-981C-9CCCBE67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383BE2-F229-49DF-BE37-1E04C2517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4" b="16364"/>
          <a:stretch/>
        </p:blipFill>
        <p:spPr bwMode="auto">
          <a:xfrm>
            <a:off x="452437" y="2193344"/>
            <a:ext cx="2631849" cy="366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1818AD-5240-43C7-B507-C0F439390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44" t="30889" r="34368" b="15312"/>
          <a:stretch/>
        </p:blipFill>
        <p:spPr>
          <a:xfrm>
            <a:off x="5230847" y="900487"/>
            <a:ext cx="2537526" cy="2010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CFEC5E-99E1-4FD9-9BCC-89D6EF2ACC20}"/>
              </a:ext>
            </a:extLst>
          </p:cNvPr>
          <p:cNvSpPr txBox="1"/>
          <p:nvPr/>
        </p:nvSpPr>
        <p:spPr>
          <a:xfrm flipH="1">
            <a:off x="4775488" y="2742089"/>
            <a:ext cx="3668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Schematics of the Electronics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9804DE-37C7-40DC-99E8-111A6E167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89" t="38454" r="34556" b="10987"/>
          <a:stretch/>
        </p:blipFill>
        <p:spPr>
          <a:xfrm>
            <a:off x="3303908" y="3326532"/>
            <a:ext cx="2656608" cy="2320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43BAA1-E007-45EC-B7E1-154336A8D886}"/>
              </a:ext>
            </a:extLst>
          </p:cNvPr>
          <p:cNvSpPr txBox="1"/>
          <p:nvPr/>
        </p:nvSpPr>
        <p:spPr>
          <a:xfrm flipH="1">
            <a:off x="2941053" y="5645122"/>
            <a:ext cx="3668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Drawings for Soldering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21AD75-D976-4E32-8293-C4E5C51E81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22" t="36459" r="45445" b="10987"/>
          <a:stretch/>
        </p:blipFill>
        <p:spPr>
          <a:xfrm>
            <a:off x="6180138" y="3199296"/>
            <a:ext cx="2346232" cy="2447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9E2E90-881A-4BF7-892E-96B9DA5A983A}"/>
              </a:ext>
            </a:extLst>
          </p:cNvPr>
          <p:cNvSpPr txBox="1"/>
          <p:nvPr/>
        </p:nvSpPr>
        <p:spPr>
          <a:xfrm flipH="1">
            <a:off x="5518819" y="5666942"/>
            <a:ext cx="3668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Expected Outcome</a:t>
            </a:r>
          </a:p>
          <a:p>
            <a:pPr algn="ctr"/>
            <a:r>
              <a:rPr lang="en-US" sz="1600" dirty="0"/>
              <a:t>(Source)</a:t>
            </a:r>
          </a:p>
        </p:txBody>
      </p:sp>
    </p:spTree>
    <p:extLst>
      <p:ext uri="{BB962C8B-B14F-4D97-AF65-F5344CB8AC3E}">
        <p14:creationId xmlns:p14="http://schemas.microsoft.com/office/powerpoint/2010/main" val="1990611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7D20F-60EA-963C-38C9-DF24C66B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Low Energy Signals in </a:t>
            </a:r>
            <a:r>
              <a:rPr lang="en-US" altLang="en-US" sz="2800" dirty="0" err="1">
                <a:latin typeface="Helvetica" panose="020B0604020202020204" pitchFamily="34" charset="0"/>
                <a:ea typeface="Geneva" pitchFamily="121" charset="-128"/>
              </a:rPr>
              <a:t>LArTPCs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249D1-69FA-7399-C050-BA878C9B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A6E6A-1068-38B0-8C05-D1DF4C1F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28352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4AE29-F64E-0606-3F85-1DF328A1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C3814-301E-3B99-273B-D18E99572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4" t="17986" r="5986" b="11205"/>
          <a:stretch/>
        </p:blipFill>
        <p:spPr>
          <a:xfrm>
            <a:off x="4340994" y="2056222"/>
            <a:ext cx="4452766" cy="27660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06DF1E-2E1C-20A1-C4AE-0B18C145E3D4}"/>
              </a:ext>
            </a:extLst>
          </p:cNvPr>
          <p:cNvSpPr txBox="1"/>
          <p:nvPr/>
        </p:nvSpPr>
        <p:spPr>
          <a:xfrm>
            <a:off x="4517986" y="4925402"/>
            <a:ext cx="4078633" cy="456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Fig:  </a:t>
            </a:r>
            <a:r>
              <a:rPr lang="en-US" sz="1600" dirty="0" err="1"/>
              <a:t>MicroBooNE</a:t>
            </a:r>
            <a:r>
              <a:rPr lang="en-US" sz="1600" dirty="0"/>
              <a:t> Simulation of 2.2 GeV electron neutrino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07F74D-4913-1078-2C3B-B0DF10625266}"/>
              </a:ext>
            </a:extLst>
          </p:cNvPr>
          <p:cNvGrpSpPr/>
          <p:nvPr/>
        </p:nvGrpSpPr>
        <p:grpSpPr>
          <a:xfrm>
            <a:off x="5075332" y="1469339"/>
            <a:ext cx="2365046" cy="2946419"/>
            <a:chOff x="5075332" y="1469339"/>
            <a:chExt cx="2365046" cy="294641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DDCC9A-15AD-BDD0-37D3-7E2FD3B1E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164" t="32686" r="7612" b="19022"/>
            <a:stretch/>
          </p:blipFill>
          <p:spPr>
            <a:xfrm>
              <a:off x="5075332" y="1469339"/>
              <a:ext cx="1313238" cy="1799368"/>
            </a:xfrm>
            <a:prstGeom prst="rect">
              <a:avLst/>
            </a:prstGeom>
          </p:spPr>
        </p:pic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72B3CAA1-6AED-EDCB-769D-19F6085DB21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164018" y="3139399"/>
              <a:ext cx="1500911" cy="1051808"/>
            </a:xfrm>
            <a:prstGeom prst="bentConnector3">
              <a:avLst>
                <a:gd name="adj1" fmla="val 1554"/>
              </a:avLst>
            </a:prstGeom>
            <a:ln w="76200">
              <a:solidFill>
                <a:srgbClr val="FED899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1D924CE-7204-9F71-2127-34F8C3B06631}"/>
              </a:ext>
            </a:extLst>
          </p:cNvPr>
          <p:cNvSpPr txBox="1"/>
          <p:nvPr/>
        </p:nvSpPr>
        <p:spPr>
          <a:xfrm>
            <a:off x="250101" y="2853208"/>
            <a:ext cx="3804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Signals are very small in low energy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much information to reconstruct the events </a:t>
            </a:r>
          </a:p>
        </p:txBody>
      </p:sp>
    </p:spTree>
    <p:extLst>
      <p:ext uri="{BB962C8B-B14F-4D97-AF65-F5344CB8AC3E}">
        <p14:creationId xmlns:p14="http://schemas.microsoft.com/office/powerpoint/2010/main" val="34103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7D20F-60EA-963C-38C9-DF24C66B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Neutrino Detector Event Display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249D1-69FA-7399-C050-BA878C9B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A6E6A-1068-38B0-8C05-D1DF4C1F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28352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4AE29-F64E-0606-3F85-1DF328A1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CD5AD-91F9-FEF9-6E6D-EC3AE0667E03}"/>
              </a:ext>
            </a:extLst>
          </p:cNvPr>
          <p:cNvSpPr txBox="1"/>
          <p:nvPr/>
        </p:nvSpPr>
        <p:spPr>
          <a:xfrm>
            <a:off x="250101" y="2695807"/>
            <a:ext cx="3804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measurements require charge and light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is collected with low efficiency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C3814-301E-3B99-273B-D18E99572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4" t="17986" r="5986" b="11205"/>
          <a:stretch/>
        </p:blipFill>
        <p:spPr>
          <a:xfrm>
            <a:off x="4340994" y="2056222"/>
            <a:ext cx="4452766" cy="27660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06DF1E-2E1C-20A1-C4AE-0B18C145E3D4}"/>
              </a:ext>
            </a:extLst>
          </p:cNvPr>
          <p:cNvSpPr txBox="1"/>
          <p:nvPr/>
        </p:nvSpPr>
        <p:spPr>
          <a:xfrm>
            <a:off x="4517986" y="4925402"/>
            <a:ext cx="4078633" cy="456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Fig:  </a:t>
            </a:r>
            <a:r>
              <a:rPr lang="en-US" sz="1600" dirty="0" err="1"/>
              <a:t>MicroBooNE</a:t>
            </a:r>
            <a:r>
              <a:rPr lang="en-US" sz="1600" dirty="0"/>
              <a:t> Simulation of 2.2 GeV electron neutrino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07F74D-4913-1078-2C3B-B0DF10625266}"/>
              </a:ext>
            </a:extLst>
          </p:cNvPr>
          <p:cNvGrpSpPr/>
          <p:nvPr/>
        </p:nvGrpSpPr>
        <p:grpSpPr>
          <a:xfrm>
            <a:off x="5075332" y="1469339"/>
            <a:ext cx="2365046" cy="2946419"/>
            <a:chOff x="5075332" y="1469339"/>
            <a:chExt cx="2365046" cy="294641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DDCC9A-15AD-BDD0-37D3-7E2FD3B1E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164" t="32686" r="7612" b="19022"/>
            <a:stretch/>
          </p:blipFill>
          <p:spPr>
            <a:xfrm>
              <a:off x="5075332" y="1469339"/>
              <a:ext cx="1313238" cy="1799368"/>
            </a:xfrm>
            <a:prstGeom prst="rect">
              <a:avLst/>
            </a:prstGeom>
          </p:spPr>
        </p:pic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72B3CAA1-6AED-EDCB-769D-19F6085DB21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164018" y="3139399"/>
              <a:ext cx="1500911" cy="1051808"/>
            </a:xfrm>
            <a:prstGeom prst="bentConnector3">
              <a:avLst>
                <a:gd name="adj1" fmla="val 1554"/>
              </a:avLst>
            </a:prstGeom>
            <a:ln w="76200">
              <a:solidFill>
                <a:srgbClr val="FED899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853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7D20F-60EA-963C-38C9-DF24C66B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Event Display in </a:t>
            </a:r>
            <a:r>
              <a:rPr lang="en-US" altLang="en-US" sz="2800" dirty="0" err="1">
                <a:latin typeface="Helvetica" panose="020B0604020202020204" pitchFamily="34" charset="0"/>
                <a:ea typeface="Geneva" pitchFamily="121" charset="-128"/>
              </a:rPr>
              <a:t>LArTPC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249D1-69FA-7399-C050-BA878C9B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A6E6A-1068-38B0-8C05-D1DF4C1F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28352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sv-SE" dirty="0"/>
              <a:t> Raisa Raofa | New Perspectives’23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4AE29-F64E-0606-3F85-1DF328A1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06DF1E-2E1C-20A1-C4AE-0B18C145E3D4}"/>
              </a:ext>
            </a:extLst>
          </p:cNvPr>
          <p:cNvSpPr txBox="1"/>
          <p:nvPr/>
        </p:nvSpPr>
        <p:spPr>
          <a:xfrm>
            <a:off x="4138670" y="5191921"/>
            <a:ext cx="4078633" cy="456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Fig:  Simulation of 10 GeV electron neutrino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4F3FF0-8C55-6F39-D93B-0844571A222A}"/>
              </a:ext>
            </a:extLst>
          </p:cNvPr>
          <p:cNvSpPr txBox="1"/>
          <p:nvPr/>
        </p:nvSpPr>
        <p:spPr>
          <a:xfrm>
            <a:off x="185543" y="1843950"/>
            <a:ext cx="25573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Event display shows </a:t>
            </a:r>
            <a:r>
              <a:rPr lang="en-US" sz="2000" b="1" dirty="0"/>
              <a:t>collected ionization charges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Energy reconstruction</a:t>
            </a:r>
            <a:r>
              <a:rPr lang="en-US" sz="2000" dirty="0"/>
              <a:t> relies on </a:t>
            </a:r>
            <a:r>
              <a:rPr lang="en-US" sz="2000" b="1" dirty="0"/>
              <a:t>collected charge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Very </a:t>
            </a:r>
            <a:r>
              <a:rPr lang="en-US" sz="2000" b="1" dirty="0">
                <a:solidFill>
                  <a:srgbClr val="E39133"/>
                </a:solidFill>
              </a:rPr>
              <a:t>small signals</a:t>
            </a:r>
            <a:r>
              <a:rPr lang="en-US" sz="2000" dirty="0"/>
              <a:t> for </a:t>
            </a:r>
            <a:r>
              <a:rPr lang="en-US" sz="2000" b="1" dirty="0">
                <a:solidFill>
                  <a:srgbClr val="E39133"/>
                </a:solidFill>
              </a:rPr>
              <a:t>low energy events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9B86DF-7CA7-E8D2-425C-E38B4219146A}"/>
              </a:ext>
            </a:extLst>
          </p:cNvPr>
          <p:cNvGrpSpPr/>
          <p:nvPr/>
        </p:nvGrpSpPr>
        <p:grpSpPr>
          <a:xfrm>
            <a:off x="3301465" y="1395663"/>
            <a:ext cx="5671107" cy="3319755"/>
            <a:chOff x="4005223" y="2101069"/>
            <a:chExt cx="4967349" cy="2558933"/>
          </a:xfrm>
        </p:grpSpPr>
        <p:pic>
          <p:nvPicPr>
            <p:cNvPr id="8" name="image_2022_05_27T17_21_18_485Z.png" descr="image_2022_05_27T17_21_18_485Z.png">
              <a:extLst>
                <a:ext uri="{FF2B5EF4-FFF2-40B4-BE49-F238E27FC236}">
                  <a16:creationId xmlns:a16="http://schemas.microsoft.com/office/drawing/2014/main" id="{11A27150-4D80-5141-83EA-8979F9EF3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rcRect r="50270"/>
            <a:stretch>
              <a:fillRect/>
            </a:stretch>
          </p:blipFill>
          <p:spPr>
            <a:xfrm>
              <a:off x="4005223" y="2143219"/>
              <a:ext cx="4910532" cy="25167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A06E0F-5BE2-9F7A-C195-9E223C081CAA}"/>
                </a:ext>
              </a:extLst>
            </p:cNvPr>
            <p:cNvSpPr txBox="1"/>
            <p:nvPr/>
          </p:nvSpPr>
          <p:spPr>
            <a:xfrm>
              <a:off x="7859405" y="2101069"/>
              <a:ext cx="11131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Joseph </a:t>
              </a:r>
              <a:r>
                <a:rPr lang="en-US" sz="1000" dirty="0" err="1">
                  <a:solidFill>
                    <a:schemeClr val="bg1"/>
                  </a:solidFill>
                </a:rPr>
                <a:t>Zennamo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624F817-6EC2-F029-6969-AE4FF5EC71BB}"/>
              </a:ext>
            </a:extLst>
          </p:cNvPr>
          <p:cNvSpPr txBox="1"/>
          <p:nvPr/>
        </p:nvSpPr>
        <p:spPr>
          <a:xfrm>
            <a:off x="6104584" y="3318377"/>
            <a:ext cx="201177" cy="313043"/>
          </a:xfrm>
          <a:prstGeom prst="rect">
            <a:avLst/>
          </a:prstGeom>
          <a:noFill/>
          <a:ln w="57150">
            <a:solidFill>
              <a:srgbClr val="E39133"/>
            </a:solidFill>
            <a:miter lim="800000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88A33-2CFD-6216-EF30-AD5F4ABB641B}"/>
              </a:ext>
            </a:extLst>
          </p:cNvPr>
          <p:cNvSpPr txBox="1"/>
          <p:nvPr/>
        </p:nvSpPr>
        <p:spPr>
          <a:xfrm>
            <a:off x="6177987" y="2782324"/>
            <a:ext cx="201177" cy="313043"/>
          </a:xfrm>
          <a:prstGeom prst="rect">
            <a:avLst/>
          </a:prstGeom>
          <a:noFill/>
          <a:ln w="57150">
            <a:solidFill>
              <a:srgbClr val="E39133"/>
            </a:solidFill>
            <a:miter lim="800000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5E3B9-C571-D236-1508-F7FDEED6D86B}"/>
              </a:ext>
            </a:extLst>
          </p:cNvPr>
          <p:cNvSpPr txBox="1"/>
          <p:nvPr/>
        </p:nvSpPr>
        <p:spPr>
          <a:xfrm>
            <a:off x="4846494" y="3372105"/>
            <a:ext cx="201177" cy="313043"/>
          </a:xfrm>
          <a:prstGeom prst="rect">
            <a:avLst/>
          </a:prstGeom>
          <a:noFill/>
          <a:ln w="57150">
            <a:solidFill>
              <a:srgbClr val="E39133"/>
            </a:solidFill>
            <a:miter lim="800000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3C0C2B-29F0-B9C3-F056-776A71BC6E7C}"/>
              </a:ext>
            </a:extLst>
          </p:cNvPr>
          <p:cNvCxnSpPr>
            <a:cxnSpLocks/>
          </p:cNvCxnSpPr>
          <p:nvPr/>
        </p:nvCxnSpPr>
        <p:spPr>
          <a:xfrm flipV="1">
            <a:off x="3176338" y="1744463"/>
            <a:ext cx="0" cy="24889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066AF01-51D1-5DA8-A464-D743B97A5567}"/>
              </a:ext>
            </a:extLst>
          </p:cNvPr>
          <p:cNvCxnSpPr>
            <a:cxnSpLocks/>
          </p:cNvCxnSpPr>
          <p:nvPr/>
        </p:nvCxnSpPr>
        <p:spPr>
          <a:xfrm>
            <a:off x="4246106" y="4885691"/>
            <a:ext cx="37169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C7DBBC8-9889-36D0-9736-B8AE5935BECC}"/>
              </a:ext>
            </a:extLst>
          </p:cNvPr>
          <p:cNvSpPr txBox="1"/>
          <p:nvPr/>
        </p:nvSpPr>
        <p:spPr>
          <a:xfrm>
            <a:off x="5559651" y="4885691"/>
            <a:ext cx="1492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Number of Wires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53D7EF-5DC0-20D0-414D-26577A9FD76A}"/>
              </a:ext>
            </a:extLst>
          </p:cNvPr>
          <p:cNvSpPr txBox="1"/>
          <p:nvPr/>
        </p:nvSpPr>
        <p:spPr>
          <a:xfrm rot="16200000">
            <a:off x="2275833" y="2835042"/>
            <a:ext cx="1492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Time [2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</a:rPr>
              <a:t>ms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66F8B-3036-842B-B7F5-4C62653E23EA}"/>
              </a:ext>
            </a:extLst>
          </p:cNvPr>
          <p:cNvSpPr txBox="1"/>
          <p:nvPr/>
        </p:nvSpPr>
        <p:spPr>
          <a:xfrm>
            <a:off x="7575418" y="3915393"/>
            <a:ext cx="1339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solidFill>
                  <a:srgbClr val="FFFF00"/>
                </a:solidFill>
              </a:rPr>
              <a:t>Color scale: Number of charge collected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45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7D20F-60EA-963C-38C9-DF24C66B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Charge &amp; Light Collection in </a:t>
            </a:r>
            <a:r>
              <a:rPr lang="en-US" sz="2800" dirty="0" err="1"/>
              <a:t>LArTPCs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F4487-CF0B-93E8-17E3-D4CCE0A37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30" y="1824514"/>
            <a:ext cx="2650070" cy="3208965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LArTPC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ratio of charge and light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50:50</a:t>
            </a:r>
          </a:p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charge and light is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 + Light = Constant</a:t>
            </a:r>
          </a:p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~50% of information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lost for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light collection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efficiency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249D1-69FA-7399-C050-BA878C9B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A6E6A-1068-38B0-8C05-D1DF4C1F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28352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4AE29-F64E-0606-3F85-1DF328A1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D0B3E87-037C-D0B0-499E-0A2B2531D3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97" r="3444"/>
          <a:stretch>
            <a:fillRect/>
          </a:stretch>
        </p:blipFill>
        <p:spPr>
          <a:xfrm>
            <a:off x="3063430" y="1078405"/>
            <a:ext cx="5695340" cy="47011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6659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7D20F-60EA-963C-38C9-DF24C66B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Light Collection for Energy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F4487-CF0B-93E8-17E3-D4CCE0A37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30" y="1574124"/>
            <a:ext cx="2806178" cy="3674727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light and charge information can yield more accurate energy information</a:t>
            </a:r>
          </a:p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1% energy resolution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requires collection of 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~15000 photons/MeV</a:t>
            </a:r>
          </a:p>
          <a:p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LArTPCs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currently collects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~160 photons/MeV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249D1-69FA-7399-C050-BA878C9B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A6E6A-1068-38B0-8C05-D1DF4C1F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4AE29-F64E-0606-3F85-1DF328A1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4DA00B43-7DBF-2037-D82E-ECC76528BA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17898" y="3269153"/>
            <a:ext cx="376779" cy="36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AEC83E-32F4-F67A-19B2-1A540F45A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668" y="990601"/>
            <a:ext cx="5117918" cy="487807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4AE5F-FBD7-D1B6-F5AB-206A671B84E3}"/>
              </a:ext>
            </a:extLst>
          </p:cNvPr>
          <p:cNvCxnSpPr>
            <a:cxnSpLocks/>
          </p:cNvCxnSpPr>
          <p:nvPr/>
        </p:nvCxnSpPr>
        <p:spPr>
          <a:xfrm>
            <a:off x="4187156" y="4991731"/>
            <a:ext cx="4194844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C76B2B-0A6B-2B3F-2015-315BE381570E}"/>
              </a:ext>
            </a:extLst>
          </p:cNvPr>
          <p:cNvCxnSpPr>
            <a:cxnSpLocks/>
          </p:cNvCxnSpPr>
          <p:nvPr/>
        </p:nvCxnSpPr>
        <p:spPr>
          <a:xfrm flipV="1">
            <a:off x="6229361" y="1496207"/>
            <a:ext cx="0" cy="390350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A75BAB-37CF-3A60-246C-754826330760}"/>
              </a:ext>
            </a:extLst>
          </p:cNvPr>
          <p:cNvCxnSpPr>
            <a:cxnSpLocks/>
          </p:cNvCxnSpPr>
          <p:nvPr/>
        </p:nvCxnSpPr>
        <p:spPr>
          <a:xfrm flipV="1">
            <a:off x="3606288" y="5399710"/>
            <a:ext cx="580868" cy="46896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2590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7D20F-60EA-963C-38C9-DF24C66B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Now what?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249D1-69FA-7399-C050-BA878C9B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A6E6A-1068-38B0-8C05-D1DF4C1F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4AE29-F64E-0606-3F85-1DF328A1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E26E01-827B-E373-ED5C-03D817C81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49" y="2651536"/>
            <a:ext cx="2557463" cy="155492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D17C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Photosensitive dopants 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saves the day!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onvert light to charge</a:t>
            </a:r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670E5-5DBC-C0E2-FA03-F4175459E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548" y="1909847"/>
            <a:ext cx="6102869" cy="3655898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A0330B24-C62A-350E-1589-5C1DB9874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300000">
            <a:off x="5993790" y="519673"/>
            <a:ext cx="2542161" cy="2586610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18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6399AE-DA99-C439-36BA-189F58CDA8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4"/>
          <a:stretch/>
        </p:blipFill>
        <p:spPr>
          <a:xfrm>
            <a:off x="3494255" y="1420964"/>
            <a:ext cx="5608550" cy="4016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270A78-1944-956F-4EF5-D59C679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Past Photosensitive Dopant Test Stand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51203-0AF5-1FEE-008E-A3A54EE3D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6511"/>
            <a:ext cx="3167743" cy="5064977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ICARUS used </a:t>
            </a:r>
            <a:r>
              <a:rPr lang="en-US" sz="2000" b="1" dirty="0" err="1">
                <a:solidFill>
                  <a:srgbClr val="8DBD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Tetramethylgermane</a:t>
            </a:r>
            <a:r>
              <a:rPr lang="en-US" sz="2000" b="1" dirty="0">
                <a:solidFill>
                  <a:srgbClr val="8DBD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(TMG)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8DBD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 increase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muon charge signals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test stands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Explored different chemicals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 an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in charge collection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scintillating particles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will use Isobutylene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 all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dopants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 more than 50% of the light to charge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B3FC2-0BB8-95D2-F408-E4425314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4A37F-87E3-55D0-CDAE-E12E68B3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DA34C-474A-D73E-04D5-EEED4EE7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C35186-AB91-07A1-87CD-D1E4AFE7F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404" y="1262213"/>
            <a:ext cx="5590687" cy="4333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907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22010-E2BB-0369-6B97-A2287120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Photosensitive Dopant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5DCE4-CC81-1478-CF13-828DF9761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638" y="2020123"/>
            <a:ext cx="2669417" cy="2817753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Converting light to charge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D3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Lowers </a:t>
            </a:r>
            <a:r>
              <a:rPr lang="en-US" sz="1800" b="1" dirty="0">
                <a:solidFill>
                  <a:srgbClr val="6D3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 MeV</a:t>
            </a:r>
            <a:r>
              <a:rPr lang="en-US" sz="1800" dirty="0">
                <a:solidFill>
                  <a:srgbClr val="6D3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threshold to </a:t>
            </a:r>
            <a:r>
              <a:rPr lang="en-US" sz="1800" b="1" dirty="0">
                <a:solidFill>
                  <a:srgbClr val="6D3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keV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D3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charge only energy resolution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F7038-461F-EB4F-71B0-27B2503CC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67495-64A4-637B-599E-D71ED0CF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2E12-AC75-3930-CDDD-A26578C9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AA273AD-0D3C-41C8-89DC-0EBC244C0B5E}"/>
              </a:ext>
            </a:extLst>
          </p:cNvPr>
          <p:cNvGrpSpPr/>
          <p:nvPr/>
        </p:nvGrpSpPr>
        <p:grpSpPr>
          <a:xfrm>
            <a:off x="1757059" y="15641412"/>
            <a:ext cx="11809775" cy="6919225"/>
            <a:chOff x="1873908" y="16024374"/>
            <a:chExt cx="11809775" cy="691922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FBA4D6A-27D6-9C9C-4484-01EB1AC72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772" r="5822"/>
            <a:stretch/>
          </p:blipFill>
          <p:spPr>
            <a:xfrm>
              <a:off x="1873908" y="16109950"/>
              <a:ext cx="11809775" cy="683364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85E801-1E34-8ECE-93AA-64DCB58BDC55}"/>
                </a:ext>
              </a:extLst>
            </p:cNvPr>
            <p:cNvSpPr txBox="1"/>
            <p:nvPr/>
          </p:nvSpPr>
          <p:spPr>
            <a:xfrm>
              <a:off x="11341188" y="16024374"/>
              <a:ext cx="18844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Created by: Fernanda </a:t>
              </a:r>
              <a:r>
                <a:rPr lang="en-US" sz="2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Psihas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01531-1614-95B0-E8AB-41DC1CF07900}"/>
              </a:ext>
            </a:extLst>
          </p:cNvPr>
          <p:cNvGrpSpPr/>
          <p:nvPr/>
        </p:nvGrpSpPr>
        <p:grpSpPr>
          <a:xfrm>
            <a:off x="3972829" y="3605902"/>
            <a:ext cx="4992113" cy="2537753"/>
            <a:chOff x="3972829" y="3692401"/>
            <a:chExt cx="4992113" cy="2537753"/>
          </a:xfrm>
        </p:grpSpPr>
        <p:pic>
          <p:nvPicPr>
            <p:cNvPr id="14" name="image_2022_05_27T17_21_18_485Z.png" descr="image_2022_05_27T17_21_18_485Z.png">
              <a:extLst>
                <a:ext uri="{FF2B5EF4-FFF2-40B4-BE49-F238E27FC236}">
                  <a16:creationId xmlns:a16="http://schemas.microsoft.com/office/drawing/2014/main" id="{139A83E4-E487-6478-9B9D-4BE3D85FC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rcRect l="50593"/>
            <a:stretch>
              <a:fillRect/>
            </a:stretch>
          </p:blipFill>
          <p:spPr>
            <a:xfrm>
              <a:off x="3972829" y="3715827"/>
              <a:ext cx="4910532" cy="25143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1BED03-A8B0-B52A-B9B6-43A8FF73570D}"/>
                </a:ext>
              </a:extLst>
            </p:cNvPr>
            <p:cNvSpPr txBox="1"/>
            <p:nvPr/>
          </p:nvSpPr>
          <p:spPr>
            <a:xfrm>
              <a:off x="7851775" y="3692401"/>
              <a:ext cx="11131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Joseph </a:t>
              </a:r>
              <a:r>
                <a:rPr lang="en-US" sz="1000" dirty="0" err="1">
                  <a:solidFill>
                    <a:schemeClr val="bg1"/>
                  </a:solidFill>
                </a:rPr>
                <a:t>Zennamo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759814-5AEF-F640-0DBF-051DA719DADE}"/>
              </a:ext>
            </a:extLst>
          </p:cNvPr>
          <p:cNvGrpSpPr/>
          <p:nvPr/>
        </p:nvGrpSpPr>
        <p:grpSpPr>
          <a:xfrm>
            <a:off x="3985934" y="1027607"/>
            <a:ext cx="4967349" cy="2558933"/>
            <a:chOff x="4005223" y="2101069"/>
            <a:chExt cx="4967349" cy="2558933"/>
          </a:xfrm>
        </p:grpSpPr>
        <p:pic>
          <p:nvPicPr>
            <p:cNvPr id="16" name="image_2022_05_27T17_21_18_485Z.png" descr="image_2022_05_27T17_21_18_485Z.png">
              <a:extLst>
                <a:ext uri="{FF2B5EF4-FFF2-40B4-BE49-F238E27FC236}">
                  <a16:creationId xmlns:a16="http://schemas.microsoft.com/office/drawing/2014/main" id="{A5B1D18A-6414-C3BB-1592-A098B7B13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rcRect r="50270"/>
            <a:stretch>
              <a:fillRect/>
            </a:stretch>
          </p:blipFill>
          <p:spPr>
            <a:xfrm>
              <a:off x="4005223" y="2143219"/>
              <a:ext cx="4910532" cy="25167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39A12F-8032-D00E-A0B3-D85800F4E2E3}"/>
                </a:ext>
              </a:extLst>
            </p:cNvPr>
            <p:cNvSpPr txBox="1"/>
            <p:nvPr/>
          </p:nvSpPr>
          <p:spPr>
            <a:xfrm>
              <a:off x="7859405" y="2101069"/>
              <a:ext cx="11131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Joseph </a:t>
              </a:r>
              <a:r>
                <a:rPr lang="en-US" sz="1000" dirty="0" err="1">
                  <a:solidFill>
                    <a:schemeClr val="bg1"/>
                  </a:solidFill>
                </a:rPr>
                <a:t>Zennamo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F8499A-84C1-E77B-2E06-CC26A44FECCE}"/>
              </a:ext>
            </a:extLst>
          </p:cNvPr>
          <p:cNvCxnSpPr/>
          <p:nvPr/>
        </p:nvCxnSpPr>
        <p:spPr>
          <a:xfrm>
            <a:off x="6450013" y="2787597"/>
            <a:ext cx="0" cy="136385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24DF538-D343-B23F-EDB7-9611F78B2D40}"/>
              </a:ext>
            </a:extLst>
          </p:cNvPr>
          <p:cNvSpPr txBox="1"/>
          <p:nvPr/>
        </p:nvSpPr>
        <p:spPr>
          <a:xfrm>
            <a:off x="5487233" y="3217208"/>
            <a:ext cx="100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99D6EA"/>
                </a:solidFill>
              </a:rPr>
              <a:t>Dopants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92BAFC-A177-A1F0-E62E-432EE1FD8C3C}"/>
              </a:ext>
            </a:extLst>
          </p:cNvPr>
          <p:cNvCxnSpPr>
            <a:cxnSpLocks/>
          </p:cNvCxnSpPr>
          <p:nvPr/>
        </p:nvCxnSpPr>
        <p:spPr>
          <a:xfrm flipH="1" flipV="1">
            <a:off x="3754008" y="1910023"/>
            <a:ext cx="507" cy="36956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54860EF-2D14-229E-7F3B-61D885F34C92}"/>
              </a:ext>
            </a:extLst>
          </p:cNvPr>
          <p:cNvSpPr txBox="1"/>
          <p:nvPr/>
        </p:nvSpPr>
        <p:spPr>
          <a:xfrm>
            <a:off x="5681985" y="688753"/>
            <a:ext cx="14922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Number of Wires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208D9C-F383-19F1-D5E3-809D6D1EDC7D}"/>
              </a:ext>
            </a:extLst>
          </p:cNvPr>
          <p:cNvSpPr txBox="1"/>
          <p:nvPr/>
        </p:nvSpPr>
        <p:spPr>
          <a:xfrm rot="16200000">
            <a:off x="2816939" y="3354699"/>
            <a:ext cx="1492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Time [2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</a:rPr>
              <a:t>ms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]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B5FA700-FD9D-7703-9299-F270E4E7085B}"/>
              </a:ext>
            </a:extLst>
          </p:cNvPr>
          <p:cNvCxnSpPr>
            <a:cxnSpLocks/>
          </p:cNvCxnSpPr>
          <p:nvPr/>
        </p:nvCxnSpPr>
        <p:spPr>
          <a:xfrm>
            <a:off x="4569616" y="980741"/>
            <a:ext cx="37169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EFA334-4368-850F-7D7D-C6725DF3094E}"/>
              </a:ext>
            </a:extLst>
          </p:cNvPr>
          <p:cNvGrpSpPr/>
          <p:nvPr/>
        </p:nvGrpSpPr>
        <p:grpSpPr>
          <a:xfrm>
            <a:off x="3570799" y="843935"/>
            <a:ext cx="5394143" cy="5329303"/>
            <a:chOff x="-6974474" y="1584018"/>
            <a:chExt cx="5666854" cy="5273982"/>
          </a:xfrm>
        </p:grpSpPr>
        <p:pic>
          <p:nvPicPr>
            <p:cNvPr id="22" name="Picture 21" descr="Chart&#10;&#10;Description automatically generated">
              <a:extLst>
                <a:ext uri="{FF2B5EF4-FFF2-40B4-BE49-F238E27FC236}">
                  <a16:creationId xmlns:a16="http://schemas.microsoft.com/office/drawing/2014/main" id="{CBBDCA19-A605-3F76-74B0-25742DE7B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974474" y="1584018"/>
              <a:ext cx="5625581" cy="527398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ED9255-8FDF-8A0E-3D35-19D0EC862084}"/>
                </a:ext>
              </a:extLst>
            </p:cNvPr>
            <p:cNvSpPr txBox="1"/>
            <p:nvPr/>
          </p:nvSpPr>
          <p:spPr>
            <a:xfrm>
              <a:off x="-2500989" y="1584018"/>
              <a:ext cx="11933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6"/>
                  </a:solidFill>
                </a:rPr>
                <a:t>J. Zennamo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5887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B63114-CEBE-D2DF-9BBC-29DDB3D13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125" y="5076220"/>
            <a:ext cx="1471689" cy="1214034"/>
          </a:xfrm>
          <a:prstGeom prst="rect">
            <a:avLst/>
          </a:prstGeom>
        </p:spPr>
      </p:pic>
      <p:pic>
        <p:nvPicPr>
          <p:cNvPr id="3074" name="Picture 2" descr="Lawrence Berkeley National Laboratory Logo | U.S. Geological Survey">
            <a:extLst>
              <a:ext uri="{FF2B5EF4-FFF2-40B4-BE49-F238E27FC236}">
                <a16:creationId xmlns:a16="http://schemas.microsoft.com/office/drawing/2014/main" id="{2EFE93D7-30E2-354B-78D6-092861D09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9" b="8210"/>
          <a:stretch/>
        </p:blipFill>
        <p:spPr bwMode="auto">
          <a:xfrm>
            <a:off x="7329339" y="5184747"/>
            <a:ext cx="1214036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FBBBE2-6683-7786-F579-09E5DA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Dopant R&amp;D @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4629F-6ABE-DEC6-1453-F81EBE3E6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3001-139A-4FAE-B60C-0E91EA806316}" type="datetime1">
              <a:rPr lang="en-US" altLang="en-US" smtClean="0"/>
              <a:t>6/26/2023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D6AB-B330-F8CA-0ACC-05D8D5C32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 Raisa Raofa | New Perspectives’23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4DCFC-64D6-90B3-C572-D12DE21D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B54975E1-F28F-3CA0-3021-2F4BB08BA5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913"/>
          <a:stretch>
            <a:fillRect/>
          </a:stretch>
        </p:blipFill>
        <p:spPr>
          <a:xfrm>
            <a:off x="5330372" y="896771"/>
            <a:ext cx="3428903" cy="36212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AFEB35-D85A-607D-D111-15C794E24B20}"/>
              </a:ext>
            </a:extLst>
          </p:cNvPr>
          <p:cNvSpPr txBox="1"/>
          <p:nvPr/>
        </p:nvSpPr>
        <p:spPr>
          <a:xfrm>
            <a:off x="5446987" y="4530504"/>
            <a:ext cx="3082376" cy="641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Fig: </a:t>
            </a:r>
            <a:r>
              <a:rPr lang="en-US" sz="1600" dirty="0" err="1"/>
              <a:t>LArTPC</a:t>
            </a:r>
            <a:r>
              <a:rPr lang="en-US" sz="1600" dirty="0"/>
              <a:t> Ready to be Deployed (From </a:t>
            </a:r>
            <a:r>
              <a:rPr lang="en-US" sz="1600" dirty="0" err="1"/>
              <a:t>LArPix</a:t>
            </a:r>
            <a:r>
              <a:rPr lang="en-US" sz="1600" dirty="0"/>
              <a:t> Documentation)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F96A4-52E0-3B09-89D5-2ED1465E4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7"/>
            <a:ext cx="4889499" cy="328770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004C97"/>
                </a:solidFill>
              </a:rPr>
              <a:t>Stage 1:</a:t>
            </a:r>
            <a:r>
              <a:rPr lang="en-US" sz="2000" dirty="0">
                <a:solidFill>
                  <a:srgbClr val="004C97"/>
                </a:solidFill>
              </a:rPr>
              <a:t> Run TPC with the pixel readout </a:t>
            </a:r>
            <a:r>
              <a:rPr lang="en-US" sz="2000" dirty="0" err="1">
                <a:solidFill>
                  <a:srgbClr val="004C97"/>
                </a:solidFill>
              </a:rPr>
              <a:t>LArPix</a:t>
            </a:r>
            <a:r>
              <a:rPr lang="en-US" sz="2000" dirty="0">
                <a:solidFill>
                  <a:srgbClr val="004C97"/>
                </a:solidFill>
              </a:rPr>
              <a:t> V2 in the cryostat Blanche</a:t>
            </a:r>
          </a:p>
          <a:p>
            <a:pPr marL="0" indent="0">
              <a:buNone/>
            </a:pPr>
            <a:endParaRPr lang="en-US" sz="2000" dirty="0">
              <a:solidFill>
                <a:srgbClr val="004C97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4C97"/>
                </a:solidFill>
              </a:rPr>
              <a:t>Stage 2:</a:t>
            </a:r>
            <a:r>
              <a:rPr lang="en-US" sz="2000" dirty="0">
                <a:solidFill>
                  <a:srgbClr val="004C97"/>
                </a:solidFill>
              </a:rPr>
              <a:t> Introduce radioactive sources to </a:t>
            </a:r>
            <a:r>
              <a:rPr lang="en-US" sz="2000" b="1" dirty="0">
                <a:solidFill>
                  <a:srgbClr val="004C97"/>
                </a:solidFill>
              </a:rPr>
              <a:t>measure </a:t>
            </a:r>
            <a:r>
              <a:rPr lang="en-US" sz="2000" b="1" dirty="0" err="1">
                <a:solidFill>
                  <a:srgbClr val="004C97"/>
                </a:solidFill>
              </a:rPr>
              <a:t>LArPix</a:t>
            </a:r>
            <a:r>
              <a:rPr lang="en-US" sz="2000" b="1" dirty="0">
                <a:solidFill>
                  <a:srgbClr val="004C97"/>
                </a:solidFill>
              </a:rPr>
              <a:t> V2 performance at low energy</a:t>
            </a:r>
          </a:p>
          <a:p>
            <a:pPr marL="0" indent="0">
              <a:buNone/>
            </a:pPr>
            <a:endParaRPr lang="en-US" sz="2000" b="1" dirty="0">
              <a:solidFill>
                <a:srgbClr val="004C97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4C97"/>
                </a:solidFill>
              </a:rPr>
              <a:t>Stage 3:</a:t>
            </a:r>
            <a:r>
              <a:rPr lang="en-US" sz="2000" dirty="0">
                <a:solidFill>
                  <a:srgbClr val="004C97"/>
                </a:solidFill>
              </a:rPr>
              <a:t> Add photosensitive dopants to </a:t>
            </a:r>
            <a:r>
              <a:rPr lang="en-US" sz="2000" b="1" dirty="0">
                <a:solidFill>
                  <a:srgbClr val="004C97"/>
                </a:solidFill>
              </a:rPr>
              <a:t>demonstrate charge enhancements in </a:t>
            </a:r>
            <a:r>
              <a:rPr lang="en-US" sz="2000" b="1" dirty="0" err="1">
                <a:solidFill>
                  <a:srgbClr val="004C97"/>
                </a:solidFill>
              </a:rPr>
              <a:t>LArTPC</a:t>
            </a:r>
            <a:endParaRPr lang="en-US" sz="2000" b="1" dirty="0">
              <a:solidFill>
                <a:srgbClr val="004C97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4C97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4C97"/>
                </a:solidFill>
              </a:rPr>
              <a:t>Stage 4:</a:t>
            </a:r>
            <a:r>
              <a:rPr lang="en-US" sz="2000" dirty="0">
                <a:solidFill>
                  <a:srgbClr val="004C97"/>
                </a:solidFill>
              </a:rPr>
              <a:t> Explore </a:t>
            </a:r>
            <a:r>
              <a:rPr lang="en-US" sz="2000" b="1" dirty="0">
                <a:solidFill>
                  <a:srgbClr val="004C97"/>
                </a:solidFill>
              </a:rPr>
              <a:t>optimal doping strategies</a:t>
            </a:r>
            <a:r>
              <a:rPr lang="en-US" sz="2000" dirty="0">
                <a:solidFill>
                  <a:srgbClr val="004C97"/>
                </a:solidFill>
              </a:rPr>
              <a:t> for low energy events</a:t>
            </a:r>
          </a:p>
        </p:txBody>
      </p:sp>
      <p:pic>
        <p:nvPicPr>
          <p:cNvPr id="9" name="Picture 2" descr="Rutgers University Logo - NASA University Leadership Initiative">
            <a:extLst>
              <a:ext uri="{FF2B5EF4-FFF2-40B4-BE49-F238E27FC236}">
                <a16:creationId xmlns:a16="http://schemas.microsoft.com/office/drawing/2014/main" id="{EABFEE98-E9FD-94FA-67E9-22158975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75" y="33350575"/>
            <a:ext cx="2055386" cy="16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2959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.4|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0.2|4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15476</TotalTime>
  <Words>2291</Words>
  <Application>Microsoft Office PowerPoint</Application>
  <PresentationFormat>On-screen Show (4:3)</PresentationFormat>
  <Paragraphs>402</Paragraphs>
  <Slides>29</Slides>
  <Notes>22</Notes>
  <HiddenSlides>13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Helvetica</vt:lpstr>
      <vt:lpstr>Helvetica Light</vt:lpstr>
      <vt:lpstr>Segoe UI</vt:lpstr>
      <vt:lpstr>Slack-Lato</vt:lpstr>
      <vt:lpstr>Times New Roman</vt:lpstr>
      <vt:lpstr>Wingdings</vt:lpstr>
      <vt:lpstr>FNAL_TemplateMac_060514</vt:lpstr>
      <vt:lpstr>Fermilab: Footer Only</vt:lpstr>
      <vt:lpstr>Dopant R&amp;D in LArTPCs</vt:lpstr>
      <vt:lpstr>LArTPC (Liquid Argon Time Projection Chamber)</vt:lpstr>
      <vt:lpstr>Event Display in LArTPC</vt:lpstr>
      <vt:lpstr>Charge &amp; Light Collection in LArTPCs</vt:lpstr>
      <vt:lpstr>Light Collection for Energy Measurements</vt:lpstr>
      <vt:lpstr>Now what?</vt:lpstr>
      <vt:lpstr>Past Photosensitive Dopant Test Stand</vt:lpstr>
      <vt:lpstr>Photosensitive Dopant Simulations</vt:lpstr>
      <vt:lpstr>Dopant R&amp;D @ Fermilab</vt:lpstr>
      <vt:lpstr>Progress</vt:lpstr>
      <vt:lpstr>Thank You! Question?</vt:lpstr>
      <vt:lpstr>Back Up Slides</vt:lpstr>
      <vt:lpstr>LArTPC Functionality</vt:lpstr>
      <vt:lpstr>Steps to Dope LArTPC</vt:lpstr>
      <vt:lpstr>R&amp;D in the Lab: Mechanical Design</vt:lpstr>
      <vt:lpstr>R&amp;D in the Lab: Test Electronics</vt:lpstr>
      <vt:lpstr>Future Steps </vt:lpstr>
      <vt:lpstr>DUNE (Deep Underground Neutrino Experiment)  </vt:lpstr>
      <vt:lpstr>Energy Resolution at Low Energy</vt:lpstr>
      <vt:lpstr>Photosensitive Dopant Concept</vt:lpstr>
      <vt:lpstr>Photosensitive Dopant Concept</vt:lpstr>
      <vt:lpstr>Objective : LArPix V2</vt:lpstr>
      <vt:lpstr>Steps to Build a LArTPC</vt:lpstr>
      <vt:lpstr>Mechanical Design (Theory vs Application)</vt:lpstr>
      <vt:lpstr>Mechanical Design (Theory vs Application)</vt:lpstr>
      <vt:lpstr>Test Assemble</vt:lpstr>
      <vt:lpstr>Soldering</vt:lpstr>
      <vt:lpstr>Low Energy Signals in LArTPCs</vt:lpstr>
      <vt:lpstr>Neutrino Detector Event Display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A2D2 water Depth</dc:title>
  <dc:creator>Mike Geelhoed x4829 14409N</dc:creator>
  <cp:lastModifiedBy>Raisa tasnim Raofa</cp:lastModifiedBy>
  <cp:revision>543</cp:revision>
  <cp:lastPrinted>2014-01-20T19:40:21Z</cp:lastPrinted>
  <dcterms:created xsi:type="dcterms:W3CDTF">2017-09-14T13:29:21Z</dcterms:created>
  <dcterms:modified xsi:type="dcterms:W3CDTF">2023-06-26T17:49:08Z</dcterms:modified>
</cp:coreProperties>
</file>