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14"/>
  </p:notesMasterIdLst>
  <p:sldIdLst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9144000" cy="5143500" type="screen16x9"/>
  <p:notesSz cx="7772400" cy="10058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elvetica Neue" panose="02000503000000020004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jiTYhzp70jNt3M7XUFWBhR6E9w1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ksandra Ciprijanovic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5050"/>
    <a:srgbClr val="004B97"/>
    <a:srgbClr val="99D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351976-97B3-4B6B-9C9A-C43688DB5797}">
  <a:tblStyle styleId="{A5351976-97B3-4B6B-9C9A-C43688DB579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 snapToGrid="0">
      <p:cViewPr varScale="1">
        <p:scale>
          <a:sx n="144" d="100"/>
          <a:sy n="144" d="100"/>
        </p:scale>
        <p:origin x="7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45" name="Google Shape;2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4b9b54217_0_26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g254b9b5421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7" name="Google Shape;1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8" name="Google Shape;2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228600" y="728640"/>
            <a:ext cx="420588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420588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2"/>
          </p:nvPr>
        </p:nvSpPr>
        <p:spPr>
          <a:xfrm>
            <a:off x="228600" y="2152080"/>
            <a:ext cx="420588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body" idx="2"/>
          </p:nvPr>
        </p:nvSpPr>
        <p:spPr>
          <a:xfrm>
            <a:off x="238392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body" idx="3"/>
          </p:nvPr>
        </p:nvSpPr>
        <p:spPr>
          <a:xfrm>
            <a:off x="228600" y="215208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4"/>
          </p:nvPr>
        </p:nvSpPr>
        <p:spPr>
          <a:xfrm>
            <a:off x="2383920" y="215208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6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body" idx="2"/>
          </p:nvPr>
        </p:nvSpPr>
        <p:spPr>
          <a:xfrm>
            <a:off x="1650600" y="72864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body" idx="3"/>
          </p:nvPr>
        </p:nvSpPr>
        <p:spPr>
          <a:xfrm>
            <a:off x="3072600" y="72864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4"/>
          </p:nvPr>
        </p:nvSpPr>
        <p:spPr>
          <a:xfrm>
            <a:off x="228600" y="215208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5"/>
          </p:nvPr>
        </p:nvSpPr>
        <p:spPr>
          <a:xfrm>
            <a:off x="1650600" y="215208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body" idx="6"/>
          </p:nvPr>
        </p:nvSpPr>
        <p:spPr>
          <a:xfrm>
            <a:off x="3072600" y="215208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Picture &amp; Caption">
  <p:cSld name="Logo Bottom: Picture &amp;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>
            <a:spLocks noGrp="1"/>
          </p:cNvSpPr>
          <p:nvPr>
            <p:ph type="pic" idx="2"/>
          </p:nvPr>
        </p:nvSpPr>
        <p:spPr>
          <a:xfrm>
            <a:off x="224073" y="728664"/>
            <a:ext cx="8686800" cy="279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224073" y="3707254"/>
            <a:ext cx="8686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85" name="Google Shape;85;p15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4671986"/>
            <a:ext cx="1108394" cy="19914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/>
          <p:nvPr/>
        </p:nvSpPr>
        <p:spPr>
          <a:xfrm>
            <a:off x="219075" y="4737100"/>
            <a:ext cx="7531200" cy="72900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subTitle" idx="1"/>
          </p:nvPr>
        </p:nvSpPr>
        <p:spPr>
          <a:xfrm>
            <a:off x="228600" y="728640"/>
            <a:ext cx="420588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8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420588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9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9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205236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body" idx="2"/>
          </p:nvPr>
        </p:nvSpPr>
        <p:spPr>
          <a:xfrm>
            <a:off x="2383920" y="728640"/>
            <a:ext cx="205236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0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1"/>
          <p:cNvSpPr txBox="1">
            <a:spLocks noGrp="1"/>
          </p:cNvSpPr>
          <p:nvPr>
            <p:ph type="subTitle" idx="1"/>
          </p:nvPr>
        </p:nvSpPr>
        <p:spPr>
          <a:xfrm>
            <a:off x="228600" y="188640"/>
            <a:ext cx="8686440" cy="148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2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body" idx="2"/>
          </p:nvPr>
        </p:nvSpPr>
        <p:spPr>
          <a:xfrm>
            <a:off x="2383920" y="728640"/>
            <a:ext cx="205236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body" idx="3"/>
          </p:nvPr>
        </p:nvSpPr>
        <p:spPr>
          <a:xfrm>
            <a:off x="228600" y="215208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3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3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205236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body" idx="2"/>
          </p:nvPr>
        </p:nvSpPr>
        <p:spPr>
          <a:xfrm>
            <a:off x="238392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3"/>
          <p:cNvSpPr txBox="1">
            <a:spLocks noGrp="1"/>
          </p:cNvSpPr>
          <p:nvPr>
            <p:ph type="body" idx="3"/>
          </p:nvPr>
        </p:nvSpPr>
        <p:spPr>
          <a:xfrm>
            <a:off x="2383920" y="215208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4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4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4"/>
          <p:cNvSpPr txBox="1">
            <a:spLocks noGrp="1"/>
          </p:cNvSpPr>
          <p:nvPr>
            <p:ph type="body" idx="2"/>
          </p:nvPr>
        </p:nvSpPr>
        <p:spPr>
          <a:xfrm>
            <a:off x="238392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body" idx="3"/>
          </p:nvPr>
        </p:nvSpPr>
        <p:spPr>
          <a:xfrm>
            <a:off x="228600" y="2152080"/>
            <a:ext cx="420588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5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5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420588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5"/>
          <p:cNvSpPr txBox="1">
            <a:spLocks noGrp="1"/>
          </p:cNvSpPr>
          <p:nvPr>
            <p:ph type="body" idx="2"/>
          </p:nvPr>
        </p:nvSpPr>
        <p:spPr>
          <a:xfrm>
            <a:off x="228600" y="2152080"/>
            <a:ext cx="420588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6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body" idx="2"/>
          </p:nvPr>
        </p:nvSpPr>
        <p:spPr>
          <a:xfrm>
            <a:off x="238392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6"/>
          <p:cNvSpPr txBox="1">
            <a:spLocks noGrp="1"/>
          </p:cNvSpPr>
          <p:nvPr>
            <p:ph type="body" idx="3"/>
          </p:nvPr>
        </p:nvSpPr>
        <p:spPr>
          <a:xfrm>
            <a:off x="228600" y="215208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6"/>
          <p:cNvSpPr txBox="1">
            <a:spLocks noGrp="1"/>
          </p:cNvSpPr>
          <p:nvPr>
            <p:ph type="body" idx="4"/>
          </p:nvPr>
        </p:nvSpPr>
        <p:spPr>
          <a:xfrm>
            <a:off x="2383920" y="215208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7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7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7"/>
          <p:cNvSpPr txBox="1">
            <a:spLocks noGrp="1"/>
          </p:cNvSpPr>
          <p:nvPr>
            <p:ph type="body" idx="2"/>
          </p:nvPr>
        </p:nvSpPr>
        <p:spPr>
          <a:xfrm>
            <a:off x="1650600" y="72864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body" idx="3"/>
          </p:nvPr>
        </p:nvSpPr>
        <p:spPr>
          <a:xfrm>
            <a:off x="3072600" y="72864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 txBox="1">
            <a:spLocks noGrp="1"/>
          </p:cNvSpPr>
          <p:nvPr>
            <p:ph type="body" idx="4"/>
          </p:nvPr>
        </p:nvSpPr>
        <p:spPr>
          <a:xfrm>
            <a:off x="228600" y="215208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body" idx="5"/>
          </p:nvPr>
        </p:nvSpPr>
        <p:spPr>
          <a:xfrm>
            <a:off x="1650600" y="215208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body" idx="6"/>
          </p:nvPr>
        </p:nvSpPr>
        <p:spPr>
          <a:xfrm>
            <a:off x="3072600" y="2152080"/>
            <a:ext cx="13539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420588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205236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2"/>
          </p:nvPr>
        </p:nvSpPr>
        <p:spPr>
          <a:xfrm>
            <a:off x="2383920" y="728640"/>
            <a:ext cx="205236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subTitle" idx="1"/>
          </p:nvPr>
        </p:nvSpPr>
        <p:spPr>
          <a:xfrm>
            <a:off x="228600" y="188640"/>
            <a:ext cx="8686440" cy="148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2"/>
          </p:nvPr>
        </p:nvSpPr>
        <p:spPr>
          <a:xfrm>
            <a:off x="2383920" y="728640"/>
            <a:ext cx="205236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3"/>
          </p:nvPr>
        </p:nvSpPr>
        <p:spPr>
          <a:xfrm>
            <a:off x="228600" y="215208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205236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2"/>
          </p:nvPr>
        </p:nvSpPr>
        <p:spPr>
          <a:xfrm>
            <a:off x="238392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3"/>
          </p:nvPr>
        </p:nvSpPr>
        <p:spPr>
          <a:xfrm>
            <a:off x="2383920" y="215208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2383920" y="728640"/>
            <a:ext cx="205236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3"/>
          </p:nvPr>
        </p:nvSpPr>
        <p:spPr>
          <a:xfrm>
            <a:off x="228600" y="2152080"/>
            <a:ext cx="420588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1"/>
          <p:cNvGrpSpPr/>
          <p:nvPr/>
        </p:nvGrpSpPr>
        <p:grpSpPr>
          <a:xfrm>
            <a:off x="215640" y="4671000"/>
            <a:ext cx="8699400" cy="201960"/>
            <a:chOff x="215640" y="4671000"/>
            <a:chExt cx="8699400" cy="201960"/>
          </a:xfrm>
        </p:grpSpPr>
        <p:cxnSp>
          <p:nvCxnSpPr>
            <p:cNvPr id="7" name="Google Shape;7;p11"/>
            <p:cNvCxnSpPr/>
            <p:nvPr/>
          </p:nvCxnSpPr>
          <p:spPr>
            <a:xfrm>
              <a:off x="215640" y="4771440"/>
              <a:ext cx="7539480" cy="360"/>
            </a:xfrm>
            <a:prstGeom prst="straightConnector1">
              <a:avLst/>
            </a:prstGeom>
            <a:noFill/>
            <a:ln w="76300" cap="flat" cmpd="sng">
              <a:solidFill>
                <a:srgbClr val="99D6EA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8" name="Google Shape;8;p11" descr="FermiLogo_RGB_NALBlue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820640" y="4671000"/>
              <a:ext cx="1094400" cy="2019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9;p11"/>
          <p:cNvSpPr txBox="1">
            <a:spLocks noGrp="1"/>
          </p:cNvSpPr>
          <p:nvPr>
            <p:ph type="body" idx="1"/>
          </p:nvPr>
        </p:nvSpPr>
        <p:spPr>
          <a:xfrm>
            <a:off x="342000" y="3996720"/>
            <a:ext cx="8498880" cy="93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/>
          <p:nvPr/>
        </p:nvSpPr>
        <p:spPr>
          <a:xfrm>
            <a:off x="-17640" y="0"/>
            <a:ext cx="9189360" cy="672480"/>
          </a:xfrm>
          <a:prstGeom prst="rect">
            <a:avLst/>
          </a:prstGeom>
          <a:solidFill>
            <a:srgbClr val="004C97"/>
          </a:solidFill>
          <a:ln>
            <a:noFill/>
          </a:ln>
          <a:effectLst>
            <a:outerShdw dist="23040" dir="5400000">
              <a:srgbClr val="000000">
                <a:alpha val="3450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2"/>
          </p:nvPr>
        </p:nvSpPr>
        <p:spPr>
          <a:xfrm>
            <a:off x="342000" y="3237480"/>
            <a:ext cx="8498880" cy="75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0000" bIns="450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1" descr="14-0218-16D.lr.jpg"/>
          <p:cNvPicPr preferRelativeResize="0"/>
          <p:nvPr/>
        </p:nvPicPr>
        <p:blipFill rotWithShape="1">
          <a:blip r:embed="rId15">
            <a:alphaModFix/>
          </a:blip>
          <a:srcRect t="29521" b="29521"/>
          <a:stretch/>
        </p:blipFill>
        <p:spPr>
          <a:xfrm>
            <a:off x="-17640" y="612720"/>
            <a:ext cx="9189360" cy="250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 descr="title_header_16x9.pdf"/>
          <p:cNvPicPr preferRelativeResize="0"/>
          <p:nvPr/>
        </p:nvPicPr>
        <p:blipFill rotWithShape="1">
          <a:blip r:embed="rId16">
            <a:alphaModFix/>
          </a:blip>
          <a:srcRect l="1455"/>
          <a:stretch/>
        </p:blipFill>
        <p:spPr>
          <a:xfrm>
            <a:off x="-17640" y="187560"/>
            <a:ext cx="9010440" cy="23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3"/>
          <p:cNvGrpSpPr/>
          <p:nvPr/>
        </p:nvGrpSpPr>
        <p:grpSpPr>
          <a:xfrm>
            <a:off x="215640" y="4671000"/>
            <a:ext cx="8699400" cy="201960"/>
            <a:chOff x="215640" y="4671000"/>
            <a:chExt cx="8699400" cy="201960"/>
          </a:xfrm>
        </p:grpSpPr>
        <p:cxnSp>
          <p:nvCxnSpPr>
            <p:cNvPr id="65" name="Google Shape;65;p13"/>
            <p:cNvCxnSpPr/>
            <p:nvPr/>
          </p:nvCxnSpPr>
          <p:spPr>
            <a:xfrm>
              <a:off x="215640" y="4771440"/>
              <a:ext cx="7539480" cy="360"/>
            </a:xfrm>
            <a:prstGeom prst="straightConnector1">
              <a:avLst/>
            </a:prstGeom>
            <a:noFill/>
            <a:ln w="76300" cap="flat" cmpd="sng">
              <a:solidFill>
                <a:srgbClr val="99D6EA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66" name="Google Shape;66;p13" descr="FermiLogo_RGB_NALBlu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820640" y="4671000"/>
              <a:ext cx="1094400" cy="2019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Google Shape;67;p13"/>
          <p:cNvSpPr txBox="1">
            <a:spLocks noGrp="1"/>
          </p:cNvSpPr>
          <p:nvPr>
            <p:ph type="body" idx="1"/>
          </p:nvPr>
        </p:nvSpPr>
        <p:spPr>
          <a:xfrm>
            <a:off x="228600" y="728640"/>
            <a:ext cx="420588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2"/>
          </p:nvPr>
        </p:nvSpPr>
        <p:spPr>
          <a:xfrm>
            <a:off x="4692600" y="728640"/>
            <a:ext cx="421488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3"/>
          </p:nvPr>
        </p:nvSpPr>
        <p:spPr>
          <a:xfrm>
            <a:off x="229320" y="3573720"/>
            <a:ext cx="4205160" cy="94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4"/>
          </p:nvPr>
        </p:nvSpPr>
        <p:spPr>
          <a:xfrm>
            <a:off x="4692600" y="3573720"/>
            <a:ext cx="4205880" cy="94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736920" y="4878000"/>
            <a:ext cx="675000" cy="1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1530720" y="4878000"/>
            <a:ext cx="626184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222120" y="4878000"/>
            <a:ext cx="414000" cy="17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228600" y="18864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5" name="Google Shape;75;p13" descr="A picture containing ico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16680" y="4672080"/>
            <a:ext cx="1108080" cy="19872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/>
          <p:nvPr/>
        </p:nvSpPr>
        <p:spPr>
          <a:xfrm>
            <a:off x="219240" y="4737240"/>
            <a:ext cx="7530840" cy="72720"/>
          </a:xfrm>
          <a:prstGeom prst="rect">
            <a:avLst/>
          </a:prstGeom>
          <a:solidFill>
            <a:srgbClr val="97D7EB"/>
          </a:solidFill>
          <a:ln>
            <a:noFill/>
          </a:ln>
          <a:effectLst>
            <a:outerShdw dist="23040" dir="5400000">
              <a:srgbClr val="000000">
                <a:alpha val="3450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"/>
          <p:cNvSpPr txBox="1"/>
          <p:nvPr/>
        </p:nvSpPr>
        <p:spPr>
          <a:xfrm>
            <a:off x="342000" y="3237480"/>
            <a:ext cx="8498880" cy="75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Telescopes Drive Themselves: </a:t>
            </a:r>
            <a:br>
              <a:rPr lang="en-US" sz="1800" b="1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Optimizing Cosmic Survey Scheduling with Reinforcement Learning</a:t>
            </a:r>
            <a:endParaRPr sz="18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"/>
          <p:cNvSpPr txBox="1"/>
          <p:nvPr/>
        </p:nvSpPr>
        <p:spPr>
          <a:xfrm>
            <a:off x="393840" y="3849480"/>
            <a:ext cx="8498880" cy="93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Franco Terranova</a:t>
            </a:r>
            <a:r>
              <a:rPr lang="en-US" sz="1800" baseline="30000" dirty="0">
                <a:solidFill>
                  <a:srgbClr val="004C97"/>
                </a:solidFill>
              </a:rPr>
              <a:t>12</a:t>
            </a:r>
            <a:r>
              <a:rPr lang="en-US" dirty="0">
                <a:solidFill>
                  <a:srgbClr val="004C97"/>
                </a:solidFill>
              </a:rPr>
              <a:t>, </a:t>
            </a:r>
            <a:r>
              <a:rPr lang="en-US" sz="14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Maggie Voetberg</a:t>
            </a:r>
            <a:r>
              <a:rPr lang="en-US" sz="1800" baseline="30000" dirty="0">
                <a:solidFill>
                  <a:srgbClr val="004C97"/>
                </a:solidFill>
              </a:rPr>
              <a:t>2</a:t>
            </a:r>
            <a:r>
              <a:rPr lang="en-US" sz="14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, Brian Nord</a:t>
            </a:r>
            <a:r>
              <a:rPr lang="en-US" sz="1800" baseline="30000" dirty="0">
                <a:solidFill>
                  <a:srgbClr val="004C97"/>
                </a:solidFill>
              </a:rPr>
              <a:t>2345</a:t>
            </a:r>
            <a:r>
              <a:rPr lang="en-US" sz="14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, Eric Neilsen</a:t>
            </a:r>
            <a:r>
              <a:rPr lang="en-US" sz="1800" baseline="30000" dirty="0">
                <a:solidFill>
                  <a:srgbClr val="004C97"/>
                </a:solidFill>
              </a:rPr>
              <a:t>2</a:t>
            </a:r>
            <a:endParaRPr sz="14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New Perspectives 2023</a:t>
            </a:r>
            <a:endParaRPr sz="14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June 2023</a:t>
            </a:r>
            <a:endParaRPr sz="14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8500" y="3915976"/>
            <a:ext cx="724574" cy="73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6037" y="4038209"/>
            <a:ext cx="996500" cy="51527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"/>
          <p:cNvSpPr txBox="1"/>
          <p:nvPr/>
        </p:nvSpPr>
        <p:spPr>
          <a:xfrm>
            <a:off x="-273741" y="4757535"/>
            <a:ext cx="809496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dirty="0">
                <a:solidFill>
                  <a:srgbClr val="004C97"/>
                </a:solidFill>
              </a:rPr>
              <a:t>1.</a:t>
            </a:r>
            <a:r>
              <a:rPr lang="en-US" sz="700" dirty="0">
                <a:solidFill>
                  <a:srgbClr val="004C97"/>
                </a:solidFill>
              </a:rPr>
              <a:t> University of Pisa, Department of Information Engineering, Pisa, IT </a:t>
            </a:r>
            <a:r>
              <a:rPr lang="en-US" sz="700" b="1" dirty="0">
                <a:solidFill>
                  <a:srgbClr val="004C97"/>
                </a:solidFill>
              </a:rPr>
              <a:t>2.</a:t>
            </a:r>
            <a:r>
              <a:rPr lang="en-US" sz="700" dirty="0">
                <a:solidFill>
                  <a:srgbClr val="004C97"/>
                </a:solidFill>
              </a:rPr>
              <a:t>Fermi National Accelerator Laboratory, Scientific Computing Division, Batavia, IL </a:t>
            </a:r>
            <a:r>
              <a:rPr lang="en-US" sz="700" b="1" dirty="0">
                <a:solidFill>
                  <a:srgbClr val="004C97"/>
                </a:solidFill>
              </a:rPr>
              <a:t>3.</a:t>
            </a:r>
            <a:r>
              <a:rPr lang="en-US" sz="700" dirty="0">
                <a:solidFill>
                  <a:srgbClr val="004C97"/>
                </a:solidFill>
              </a:rPr>
              <a:t> Department of Astronomy and Astrophysics, University of Chicago, Chicago, IL </a:t>
            </a:r>
            <a:r>
              <a:rPr lang="en-US" sz="700" b="1" dirty="0">
                <a:solidFill>
                  <a:srgbClr val="004C97"/>
                </a:solidFill>
              </a:rPr>
              <a:t>4.</a:t>
            </a:r>
            <a:r>
              <a:rPr lang="en-US" sz="700" dirty="0">
                <a:solidFill>
                  <a:srgbClr val="004C97"/>
                </a:solidFill>
              </a:rPr>
              <a:t> </a:t>
            </a:r>
            <a:r>
              <a:rPr lang="en-US" sz="700" dirty="0" err="1">
                <a:solidFill>
                  <a:srgbClr val="004C97"/>
                </a:solidFill>
              </a:rPr>
              <a:t>Kavli</a:t>
            </a:r>
            <a:r>
              <a:rPr lang="en-US" sz="700" dirty="0">
                <a:solidFill>
                  <a:srgbClr val="004C97"/>
                </a:solidFill>
              </a:rPr>
              <a:t> Institute for Cosmological Physics, University of Chicago, Chicago, IL </a:t>
            </a:r>
            <a:r>
              <a:rPr lang="en-US" sz="700" b="1" dirty="0">
                <a:solidFill>
                  <a:srgbClr val="004C97"/>
                </a:solidFill>
              </a:rPr>
              <a:t>5. </a:t>
            </a:r>
            <a:r>
              <a:rPr lang="en-US" sz="700" dirty="0">
                <a:solidFill>
                  <a:srgbClr val="004C97"/>
                </a:solidFill>
              </a:rPr>
              <a:t>Laboratory for Nuclear Science, MIT, Cambridge, MA</a:t>
            </a:r>
            <a:endParaRPr sz="1100" dirty="0">
              <a:solidFill>
                <a:srgbClr val="004C97"/>
              </a:solidFill>
            </a:endParaRPr>
          </a:p>
        </p:txBody>
      </p:sp>
      <p:pic>
        <p:nvPicPr>
          <p:cNvPr id="1026" name="Picture 2" descr="University of Pisa - Wikipedia">
            <a:extLst>
              <a:ext uri="{FF2B5EF4-FFF2-40B4-BE49-F238E27FC236}">
                <a16:creationId xmlns:a16="http://schemas.microsoft.com/office/drawing/2014/main" id="{AC5021F6-754A-E406-45AC-6E38CF643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23" y="3957621"/>
            <a:ext cx="699487" cy="71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42F65E-D160-160C-5D88-9A840A32D493}"/>
              </a:ext>
            </a:extLst>
          </p:cNvPr>
          <p:cNvSpPr txBox="1"/>
          <p:nvPr/>
        </p:nvSpPr>
        <p:spPr>
          <a:xfrm>
            <a:off x="7561729" y="4957574"/>
            <a:ext cx="1592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i="0" dirty="0">
                <a:solidFill>
                  <a:srgbClr val="004B9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FERMILAB-SLIDES-23-143-CSAID</a:t>
            </a:r>
            <a:endParaRPr lang="it-IT" sz="700" dirty="0">
              <a:solidFill>
                <a:srgbClr val="004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50" name="Google Shape;250;p10"/>
          <p:cNvSpPr txBox="1">
            <a:spLocks noGrp="1"/>
          </p:cNvSpPr>
          <p:nvPr>
            <p:ph type="title"/>
          </p:nvPr>
        </p:nvSpPr>
        <p:spPr>
          <a:xfrm>
            <a:off x="457200" y="250807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950"/>
              <a:t>Live execution - Current best Agent</a:t>
            </a:r>
            <a:endParaRPr/>
          </a:p>
        </p:txBody>
      </p:sp>
      <p:pic>
        <p:nvPicPr>
          <p:cNvPr id="2" name="RecordingLiveAgent">
            <a:hlinkClick r:id="" action="ppaction://media"/>
            <a:extLst>
              <a:ext uri="{FF2B5EF4-FFF2-40B4-BE49-F238E27FC236}">
                <a16:creationId xmlns:a16="http://schemas.microsoft.com/office/drawing/2014/main" id="{D99116E3-F09B-3C46-F98A-727C2AF57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6750"/>
            <a:ext cx="9144000" cy="3810000"/>
          </a:xfrm>
          <a:prstGeom prst="rect">
            <a:avLst/>
          </a:prstGeom>
        </p:spPr>
      </p:pic>
      <p:sp>
        <p:nvSpPr>
          <p:cNvPr id="3" name="Google Shape;150;p2">
            <a:extLst>
              <a:ext uri="{FF2B5EF4-FFF2-40B4-BE49-F238E27FC236}">
                <a16:creationId xmlns:a16="http://schemas.microsoft.com/office/drawing/2014/main" id="{CA3A23A5-F635-CBB7-64BA-D5E9888B72DD}"/>
              </a:ext>
            </a:extLst>
          </p:cNvPr>
          <p:cNvSpPr txBox="1"/>
          <p:nvPr/>
        </p:nvSpPr>
        <p:spPr>
          <a:xfrm>
            <a:off x="736920" y="4878000"/>
            <a:ext cx="675000" cy="1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06/27/2023</a:t>
            </a: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151;p2">
            <a:extLst>
              <a:ext uri="{FF2B5EF4-FFF2-40B4-BE49-F238E27FC236}">
                <a16:creationId xmlns:a16="http://schemas.microsoft.com/office/drawing/2014/main" id="{F8A71DA2-F08A-93BC-95D7-D2442EBE4198}"/>
              </a:ext>
            </a:extLst>
          </p:cNvPr>
          <p:cNvSpPr txBox="1"/>
          <p:nvPr/>
        </p:nvSpPr>
        <p:spPr>
          <a:xfrm>
            <a:off x="1530720" y="4878000"/>
            <a:ext cx="626184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900"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Franco Terranova | Telescopes Drive Themselves: Optimizing Cosmic Survey Scheduling with Reinforcement Learning</a:t>
            </a:r>
          </a:p>
          <a:p>
            <a:pPr>
              <a:buSzPts val="900"/>
            </a:pP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FCD32C-CF56-F783-9A27-8EEAE89ED540}"/>
              </a:ext>
            </a:extLst>
          </p:cNvPr>
          <p:cNvSpPr txBox="1"/>
          <p:nvPr/>
        </p:nvSpPr>
        <p:spPr>
          <a:xfrm>
            <a:off x="7561729" y="4957574"/>
            <a:ext cx="1592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i="0" dirty="0">
                <a:solidFill>
                  <a:srgbClr val="004B9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FERMILAB-SLIDES-23-143-CSAID</a:t>
            </a:r>
            <a:endParaRPr lang="it-IT" sz="700" dirty="0">
              <a:solidFill>
                <a:srgbClr val="004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A2C8918-18C6-96EE-1E9B-FB0208C66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70" y="893135"/>
            <a:ext cx="2356733" cy="349811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FE1C250-B7F6-B0D5-D67B-824357936F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403" y="923706"/>
            <a:ext cx="2981607" cy="34552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70D0A43-5DCC-8E01-0694-58F4C159A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8010" y="802987"/>
            <a:ext cx="2985186" cy="3555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3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54b9b54217_0_26"/>
          <p:cNvSpPr txBox="1"/>
          <p:nvPr/>
        </p:nvSpPr>
        <p:spPr>
          <a:xfrm>
            <a:off x="312499" y="1046650"/>
            <a:ext cx="4503600" cy="131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505050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Char char="●"/>
            </a:pPr>
            <a:r>
              <a:rPr lang="en-US" sz="1600" dirty="0">
                <a:solidFill>
                  <a:srgbClr val="505050"/>
                </a:solidFill>
              </a:rPr>
              <a:t>Trained an agent able to optimize telescope observations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Char char="●"/>
            </a:pPr>
            <a:r>
              <a:rPr lang="en-US" sz="1600" dirty="0">
                <a:solidFill>
                  <a:srgbClr val="505050"/>
                </a:solidFill>
              </a:rPr>
              <a:t>Future deployment at the Stone Edge Observatory</a:t>
            </a:r>
            <a:endParaRPr sz="1600" dirty="0">
              <a:solidFill>
                <a:srgbClr val="505050"/>
              </a:solidFill>
            </a:endParaRPr>
          </a:p>
          <a:p>
            <a:pPr marL="1270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</a:pPr>
            <a:endParaRPr lang="en-US" sz="1600" b="0" i="0" u="none" strike="noStrike" cap="none" dirty="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</a:pPr>
            <a:endParaRPr lang="en-US" sz="1600" b="0" i="0" u="none" strike="noStrike" cap="none" dirty="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54b9b54217_0_26"/>
          <p:cNvSpPr txBox="1"/>
          <p:nvPr/>
        </p:nvSpPr>
        <p:spPr>
          <a:xfrm>
            <a:off x="222120" y="4878000"/>
            <a:ext cx="414000" cy="1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9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" name="Google Shape;267;g254b9b54217_0_26"/>
          <p:cNvSpPr txBox="1"/>
          <p:nvPr/>
        </p:nvSpPr>
        <p:spPr>
          <a:xfrm>
            <a:off x="454680" y="227520"/>
            <a:ext cx="86865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950" b="1">
                <a:solidFill>
                  <a:srgbClr val="004C97"/>
                </a:solidFill>
              </a:rPr>
              <a:t>Conclusions</a:t>
            </a:r>
            <a:endParaRPr sz="1950" b="0" i="0" u="none" strike="noStrike" cap="none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g254b9b54217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1655" y="371223"/>
            <a:ext cx="3048000" cy="37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254b9b54217_0_26"/>
          <p:cNvSpPr txBox="1"/>
          <p:nvPr/>
        </p:nvSpPr>
        <p:spPr>
          <a:xfrm>
            <a:off x="5231650" y="4124078"/>
            <a:ext cx="30480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Victor M. Blanco 4-meter Telescope at Cerro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Totolo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Inter-American Observatory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Google Shape;150;p2">
            <a:extLst>
              <a:ext uri="{FF2B5EF4-FFF2-40B4-BE49-F238E27FC236}">
                <a16:creationId xmlns:a16="http://schemas.microsoft.com/office/drawing/2014/main" id="{0951AA5F-EDE9-DED1-FE3B-ACD5451385C8}"/>
              </a:ext>
            </a:extLst>
          </p:cNvPr>
          <p:cNvSpPr txBox="1"/>
          <p:nvPr/>
        </p:nvSpPr>
        <p:spPr>
          <a:xfrm>
            <a:off x="736920" y="4878000"/>
            <a:ext cx="675000" cy="1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06/27/2023</a:t>
            </a: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51;p2">
            <a:extLst>
              <a:ext uri="{FF2B5EF4-FFF2-40B4-BE49-F238E27FC236}">
                <a16:creationId xmlns:a16="http://schemas.microsoft.com/office/drawing/2014/main" id="{C902ABA8-AAD0-9107-7FAE-6F922EE4661C}"/>
              </a:ext>
            </a:extLst>
          </p:cNvPr>
          <p:cNvSpPr txBox="1"/>
          <p:nvPr/>
        </p:nvSpPr>
        <p:spPr>
          <a:xfrm>
            <a:off x="1530720" y="4878000"/>
            <a:ext cx="626184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900"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Franco Terranova | Telescopes Drive Themselves: Optimizing Cosmic Survey Scheduling with Reinforcement Learning</a:t>
            </a:r>
          </a:p>
          <a:p>
            <a:pPr>
              <a:buSzPts val="900"/>
            </a:pP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6379E8-ADC9-98E3-B41F-DDD075DFF947}"/>
              </a:ext>
            </a:extLst>
          </p:cNvPr>
          <p:cNvSpPr txBox="1"/>
          <p:nvPr/>
        </p:nvSpPr>
        <p:spPr>
          <a:xfrm>
            <a:off x="7561729" y="4957574"/>
            <a:ext cx="1592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i="0" dirty="0">
                <a:solidFill>
                  <a:srgbClr val="004B9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FERMILAB-SLIDES-23-143-CSAID</a:t>
            </a:r>
            <a:endParaRPr lang="it-IT" sz="700" dirty="0">
              <a:solidFill>
                <a:srgbClr val="004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3B9EB3-2E34-761F-11A8-726943B44C85}"/>
              </a:ext>
            </a:extLst>
          </p:cNvPr>
          <p:cNvSpPr txBox="1"/>
          <p:nvPr/>
        </p:nvSpPr>
        <p:spPr>
          <a:xfrm>
            <a:off x="490294" y="3039118"/>
            <a:ext cx="41480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05050"/>
                </a:solidFill>
              </a:rPr>
              <a:t>“What if an autonomous self-driving telescope could find the solutions we’ve been missing?”</a:t>
            </a:r>
            <a:endParaRPr lang="en-US" sz="14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 txBox="1"/>
          <p:nvPr/>
        </p:nvSpPr>
        <p:spPr>
          <a:xfrm>
            <a:off x="454680" y="821520"/>
            <a:ext cx="420588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Use modern Machine Learning techniques to optimize what we investigate and how we do it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Let the telescope decide what is interesting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Investigate that in non-human scheduled downtime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Respond to unexpected events without intervention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Find novel questions to ask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736920" y="4878000"/>
            <a:ext cx="675000" cy="1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06/27/2023</a:t>
            </a: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2"/>
          <p:cNvSpPr txBox="1"/>
          <p:nvPr/>
        </p:nvSpPr>
        <p:spPr>
          <a:xfrm>
            <a:off x="1530720" y="4878000"/>
            <a:ext cx="626184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900"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Maggie </a:t>
            </a:r>
            <a:r>
              <a:rPr lang="en-US" sz="900" b="0" i="0" u="none" strike="noStrike" cap="none" dirty="0" err="1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Voetberg</a:t>
            </a: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 | Telescopes Drive Themselves: Optimizing Cosmic Survey Scheduling with Reinforcement Learning</a:t>
            </a:r>
          </a:p>
          <a:p>
            <a:pPr>
              <a:buSzPts val="900"/>
            </a:pP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2"/>
          <p:cNvSpPr txBox="1"/>
          <p:nvPr/>
        </p:nvSpPr>
        <p:spPr>
          <a:xfrm>
            <a:off x="222120" y="4878000"/>
            <a:ext cx="414000" cy="17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9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454665" y="230040"/>
            <a:ext cx="86865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950" b="1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Clockwork Science Design</a:t>
            </a:r>
            <a:endParaRPr sz="1950" b="0" i="0" u="none" strike="noStrike" cap="none" dirty="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801360"/>
            <a:ext cx="3697200" cy="2856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"/>
          <p:cNvSpPr txBox="1"/>
          <p:nvPr/>
        </p:nvSpPr>
        <p:spPr>
          <a:xfrm>
            <a:off x="5029200" y="3665700"/>
            <a:ext cx="36972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Dark Energy Survey, via Yuanyuan Zhang</a:t>
            </a:r>
            <a:endParaRPr sz="11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BBDB9D-DFB1-8E00-6D01-3E8DEE478ED5}"/>
              </a:ext>
            </a:extLst>
          </p:cNvPr>
          <p:cNvSpPr txBox="1"/>
          <p:nvPr/>
        </p:nvSpPr>
        <p:spPr>
          <a:xfrm>
            <a:off x="7561729" y="4957574"/>
            <a:ext cx="1592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i="0" dirty="0">
                <a:solidFill>
                  <a:srgbClr val="004B9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FERMILAB-SLIDES-23-143-CSAID</a:t>
            </a:r>
            <a:endParaRPr lang="it-IT" sz="700" dirty="0">
              <a:solidFill>
                <a:srgbClr val="004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"/>
          <p:cNvSpPr txBox="1"/>
          <p:nvPr/>
        </p:nvSpPr>
        <p:spPr>
          <a:xfrm>
            <a:off x="228600" y="1191420"/>
            <a:ext cx="388872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Start with a program that optimizes a sequential schedule based on a single parameter maximization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Give the model a set of parameters, receive the best possible next step in the schedule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Working with Stone Edge Observatory in California for a proof-of-concept volume survey 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222120" y="4878000"/>
            <a:ext cx="414000" cy="17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9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3"/>
          <p:cNvSpPr txBox="1"/>
          <p:nvPr/>
        </p:nvSpPr>
        <p:spPr>
          <a:xfrm>
            <a:off x="454680" y="22752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950" b="1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The first step – Learning to schedule</a:t>
            </a:r>
            <a:endParaRPr sz="1950" b="0" i="0" u="none" strike="noStrike" cap="none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3680" y="1288800"/>
            <a:ext cx="4491720" cy="253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"/>
          <p:cNvSpPr txBox="1"/>
          <p:nvPr/>
        </p:nvSpPr>
        <p:spPr>
          <a:xfrm>
            <a:off x="4423680" y="3818885"/>
            <a:ext cx="449172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Stone Edge Observatory</a:t>
            </a:r>
            <a:endParaRPr sz="11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50;p2">
            <a:extLst>
              <a:ext uri="{FF2B5EF4-FFF2-40B4-BE49-F238E27FC236}">
                <a16:creationId xmlns:a16="http://schemas.microsoft.com/office/drawing/2014/main" id="{02EDA6C2-39D8-007F-416C-363588907A86}"/>
              </a:ext>
            </a:extLst>
          </p:cNvPr>
          <p:cNvSpPr txBox="1"/>
          <p:nvPr/>
        </p:nvSpPr>
        <p:spPr>
          <a:xfrm>
            <a:off x="736920" y="4878000"/>
            <a:ext cx="675000" cy="1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06/27/2023</a:t>
            </a: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51;p2">
            <a:extLst>
              <a:ext uri="{FF2B5EF4-FFF2-40B4-BE49-F238E27FC236}">
                <a16:creationId xmlns:a16="http://schemas.microsoft.com/office/drawing/2014/main" id="{507B2AE4-2DDC-8AEE-266C-D531A6DE2215}"/>
              </a:ext>
            </a:extLst>
          </p:cNvPr>
          <p:cNvSpPr txBox="1"/>
          <p:nvPr/>
        </p:nvSpPr>
        <p:spPr>
          <a:xfrm>
            <a:off x="1530720" y="4878000"/>
            <a:ext cx="626184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900"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Maggie </a:t>
            </a:r>
            <a:r>
              <a:rPr lang="en-US" sz="900" b="0" i="0" u="none" strike="noStrike" cap="none" dirty="0" err="1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Voetberg</a:t>
            </a: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 | Telescopes Drive Themselves: Optimizing Cosmic Survey Scheduling with Reinforcement Learning</a:t>
            </a:r>
          </a:p>
          <a:p>
            <a:pPr>
              <a:buSzPts val="900"/>
            </a:pP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5800AA-D2FE-DEF6-FF3E-49F4F85E1671}"/>
              </a:ext>
            </a:extLst>
          </p:cNvPr>
          <p:cNvSpPr txBox="1"/>
          <p:nvPr/>
        </p:nvSpPr>
        <p:spPr>
          <a:xfrm>
            <a:off x="7561729" y="4957574"/>
            <a:ext cx="1592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i="0" dirty="0">
                <a:solidFill>
                  <a:srgbClr val="004B9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FERMILAB-SLIDES-23-143-CSAID</a:t>
            </a:r>
            <a:endParaRPr lang="it-IT" sz="700" dirty="0">
              <a:solidFill>
                <a:srgbClr val="004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200" y="1936080"/>
            <a:ext cx="6416280" cy="274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"/>
          <p:cNvSpPr txBox="1"/>
          <p:nvPr/>
        </p:nvSpPr>
        <p:spPr>
          <a:xfrm>
            <a:off x="454680" y="821520"/>
            <a:ext cx="8460720" cy="27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Attempts to replicate how a human learns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Conceptualize as a model trying to learn how to play a game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The agent interacts with an environment, via an ‘action’, and gains ‘reward’ through the interaction 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"/>
          <p:cNvSpPr txBox="1"/>
          <p:nvPr/>
        </p:nvSpPr>
        <p:spPr>
          <a:xfrm>
            <a:off x="222120" y="4878000"/>
            <a:ext cx="414000" cy="17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9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4"/>
          <p:cNvSpPr txBox="1"/>
          <p:nvPr/>
        </p:nvSpPr>
        <p:spPr>
          <a:xfrm>
            <a:off x="454680" y="22752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950" b="1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Learning to Learn – Reinforcement Learning</a:t>
            </a:r>
            <a:endParaRPr sz="1950" b="0" i="0" u="none" strike="noStrike" cap="none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4"/>
          <p:cNvSpPr txBox="1"/>
          <p:nvPr/>
        </p:nvSpPr>
        <p:spPr>
          <a:xfrm>
            <a:off x="4497480" y="2464920"/>
            <a:ext cx="18072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50;p2">
            <a:extLst>
              <a:ext uri="{FF2B5EF4-FFF2-40B4-BE49-F238E27FC236}">
                <a16:creationId xmlns:a16="http://schemas.microsoft.com/office/drawing/2014/main" id="{173BB3C8-C664-D682-D160-6A92139638D4}"/>
              </a:ext>
            </a:extLst>
          </p:cNvPr>
          <p:cNvSpPr txBox="1"/>
          <p:nvPr/>
        </p:nvSpPr>
        <p:spPr>
          <a:xfrm>
            <a:off x="736920" y="4878000"/>
            <a:ext cx="675000" cy="1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06/27/2023</a:t>
            </a: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51;p2">
            <a:extLst>
              <a:ext uri="{FF2B5EF4-FFF2-40B4-BE49-F238E27FC236}">
                <a16:creationId xmlns:a16="http://schemas.microsoft.com/office/drawing/2014/main" id="{A2735340-843A-270F-43E6-8E9063F4E69E}"/>
              </a:ext>
            </a:extLst>
          </p:cNvPr>
          <p:cNvSpPr txBox="1"/>
          <p:nvPr/>
        </p:nvSpPr>
        <p:spPr>
          <a:xfrm>
            <a:off x="1530720" y="4878000"/>
            <a:ext cx="626184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900"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Maggie </a:t>
            </a:r>
            <a:r>
              <a:rPr lang="en-US" sz="900" b="0" i="0" u="none" strike="noStrike" cap="none" dirty="0" err="1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Voetberg</a:t>
            </a: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 | Telescopes Drive Themselves: Optimizing Cosmic Survey Scheduling with Reinforcement Learning</a:t>
            </a:r>
          </a:p>
          <a:p>
            <a:pPr>
              <a:buSzPts val="900"/>
            </a:pP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F3C931-AB2F-1A59-E1E4-EC089A47FE8C}"/>
              </a:ext>
            </a:extLst>
          </p:cNvPr>
          <p:cNvSpPr txBox="1"/>
          <p:nvPr/>
        </p:nvSpPr>
        <p:spPr>
          <a:xfrm>
            <a:off x="7561729" y="4957574"/>
            <a:ext cx="1592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i="0" dirty="0">
                <a:solidFill>
                  <a:srgbClr val="004B9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FERMILAB-SLIDES-23-143-CSAID</a:t>
            </a:r>
            <a:endParaRPr lang="it-IT" sz="700" dirty="0">
              <a:solidFill>
                <a:srgbClr val="004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"/>
          <p:cNvSpPr txBox="1"/>
          <p:nvPr/>
        </p:nvSpPr>
        <p:spPr>
          <a:xfrm>
            <a:off x="454680" y="821520"/>
            <a:ext cx="2517120" cy="329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Imagine a look-up table of values that correspond to every state-action pairing, with the probability of the optimal reward 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en-US" sz="16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Gets complicated very quickly for large problems – intractable for continuous problems</a:t>
            </a: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222120" y="4878000"/>
            <a:ext cx="414000" cy="17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9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p5"/>
          <p:cNvSpPr txBox="1"/>
          <p:nvPr/>
        </p:nvSpPr>
        <p:spPr>
          <a:xfrm>
            <a:off x="454680" y="22752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950" b="1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Using Value-Based Methods</a:t>
            </a:r>
            <a:endParaRPr sz="1950" b="0" i="0" u="none" strike="noStrike" cap="none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5"/>
          <p:cNvPicPr preferRelativeResize="0"/>
          <p:nvPr/>
        </p:nvPicPr>
        <p:blipFill rotWithShape="1">
          <a:blip r:embed="rId3">
            <a:alphaModFix/>
          </a:blip>
          <a:srcRect t="1720" r="673" b="5183"/>
          <a:stretch/>
        </p:blipFill>
        <p:spPr>
          <a:xfrm>
            <a:off x="3361675" y="914750"/>
            <a:ext cx="5779439" cy="3200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50;p2">
            <a:extLst>
              <a:ext uri="{FF2B5EF4-FFF2-40B4-BE49-F238E27FC236}">
                <a16:creationId xmlns:a16="http://schemas.microsoft.com/office/drawing/2014/main" id="{672EB00D-22F8-534D-4F12-F194751E4634}"/>
              </a:ext>
            </a:extLst>
          </p:cNvPr>
          <p:cNvSpPr txBox="1"/>
          <p:nvPr/>
        </p:nvSpPr>
        <p:spPr>
          <a:xfrm>
            <a:off x="736920" y="4878000"/>
            <a:ext cx="675000" cy="1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06/27/2023</a:t>
            </a: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51;p2">
            <a:extLst>
              <a:ext uri="{FF2B5EF4-FFF2-40B4-BE49-F238E27FC236}">
                <a16:creationId xmlns:a16="http://schemas.microsoft.com/office/drawing/2014/main" id="{751883B2-CDA1-DA21-515B-A1F757EFECAE}"/>
              </a:ext>
            </a:extLst>
          </p:cNvPr>
          <p:cNvSpPr txBox="1"/>
          <p:nvPr/>
        </p:nvSpPr>
        <p:spPr>
          <a:xfrm>
            <a:off x="1530720" y="4878000"/>
            <a:ext cx="626184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900"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Maggie </a:t>
            </a:r>
            <a:r>
              <a:rPr lang="en-US" sz="900" b="0" i="0" u="none" strike="noStrike" cap="none" dirty="0" err="1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Voetberg</a:t>
            </a: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 | Telescopes Drive Themselves: Optimizing Cosmic Survey Scheduling with Reinforcement Learning</a:t>
            </a:r>
          </a:p>
          <a:p>
            <a:pPr>
              <a:buSzPts val="900"/>
            </a:pP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C18517-58A0-6899-45EA-ED13721BC352}"/>
              </a:ext>
            </a:extLst>
          </p:cNvPr>
          <p:cNvSpPr txBox="1"/>
          <p:nvPr/>
        </p:nvSpPr>
        <p:spPr>
          <a:xfrm>
            <a:off x="7561729" y="4957574"/>
            <a:ext cx="1592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i="0" dirty="0">
                <a:solidFill>
                  <a:srgbClr val="004B9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FERMILAB-SLIDES-23-143-CSAID</a:t>
            </a:r>
            <a:endParaRPr lang="it-IT" sz="700" dirty="0">
              <a:solidFill>
                <a:srgbClr val="004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/>
          <p:nvPr/>
        </p:nvSpPr>
        <p:spPr>
          <a:xfrm>
            <a:off x="222120" y="4878000"/>
            <a:ext cx="414000" cy="17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9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p6"/>
          <p:cNvSpPr txBox="1"/>
          <p:nvPr/>
        </p:nvSpPr>
        <p:spPr>
          <a:xfrm>
            <a:off x="454680" y="227520"/>
            <a:ext cx="868644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950" b="1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Enhance Value Methods with Offline Deep Learning</a:t>
            </a:r>
            <a:endParaRPr sz="1950" b="0" i="0" u="none" strike="noStrike" cap="none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600" y="603360"/>
            <a:ext cx="6400800" cy="4097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50;p2">
            <a:extLst>
              <a:ext uri="{FF2B5EF4-FFF2-40B4-BE49-F238E27FC236}">
                <a16:creationId xmlns:a16="http://schemas.microsoft.com/office/drawing/2014/main" id="{D62D2771-5521-2D0B-F8D8-B530E71299AA}"/>
              </a:ext>
            </a:extLst>
          </p:cNvPr>
          <p:cNvSpPr txBox="1"/>
          <p:nvPr/>
        </p:nvSpPr>
        <p:spPr>
          <a:xfrm>
            <a:off x="736920" y="4878000"/>
            <a:ext cx="675000" cy="1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06/27/2023</a:t>
            </a: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51;p2">
            <a:extLst>
              <a:ext uri="{FF2B5EF4-FFF2-40B4-BE49-F238E27FC236}">
                <a16:creationId xmlns:a16="http://schemas.microsoft.com/office/drawing/2014/main" id="{CF1EE3C5-949E-A896-75F8-ED7D7070ADBA}"/>
              </a:ext>
            </a:extLst>
          </p:cNvPr>
          <p:cNvSpPr txBox="1"/>
          <p:nvPr/>
        </p:nvSpPr>
        <p:spPr>
          <a:xfrm>
            <a:off x="1530720" y="4878000"/>
            <a:ext cx="626184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900"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Maggie </a:t>
            </a:r>
            <a:r>
              <a:rPr lang="en-US" sz="900" b="0" i="0" u="none" strike="noStrike" cap="none" dirty="0" err="1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Voetberg</a:t>
            </a: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 | Telescopes Drive Themselves: Optimizing Cosmic Survey Scheduling with Reinforcement Learning</a:t>
            </a:r>
          </a:p>
          <a:p>
            <a:pPr>
              <a:buSzPts val="900"/>
            </a:pP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172AC1-1914-2B2A-F711-862029830DFD}"/>
              </a:ext>
            </a:extLst>
          </p:cNvPr>
          <p:cNvSpPr txBox="1"/>
          <p:nvPr/>
        </p:nvSpPr>
        <p:spPr>
          <a:xfrm>
            <a:off x="7561729" y="4957574"/>
            <a:ext cx="1592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i="0" dirty="0">
                <a:solidFill>
                  <a:srgbClr val="004B9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FERMILAB-SLIDES-23-143-CSAID</a:t>
            </a:r>
            <a:endParaRPr lang="it-IT" sz="700" dirty="0">
              <a:solidFill>
                <a:srgbClr val="004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457200" y="250807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950"/>
              <a:t>Data Preprocessing</a:t>
            </a:r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body" idx="4294967295"/>
          </p:nvPr>
        </p:nvSpPr>
        <p:spPr>
          <a:xfrm>
            <a:off x="354600" y="3031593"/>
            <a:ext cx="8789400" cy="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 dirty="0">
                <a:solidFill>
                  <a:srgbClr val="505050"/>
                </a:solidFill>
              </a:rPr>
              <a:t>Normalization of the dataset involves adjusting the value of the data to a standardized range.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 dirty="0">
                <a:solidFill>
                  <a:srgbClr val="505050"/>
                </a:solidFill>
              </a:rPr>
              <a:t>This operation will ensure that the data is in a format easier for the RL algorithm to work with.</a:t>
            </a:r>
            <a:endParaRPr sz="1600" dirty="0">
              <a:solidFill>
                <a:srgbClr val="50505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 dirty="0">
              <a:solidFill>
                <a:srgbClr val="505050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Char char="●"/>
            </a:pPr>
            <a:r>
              <a:rPr lang="en-US" sz="1600" dirty="0">
                <a:solidFill>
                  <a:srgbClr val="505050"/>
                </a:solidFill>
              </a:rPr>
              <a:t>Z-score normalization of the reward values intra-state</a:t>
            </a:r>
            <a:endParaRPr sz="1600" dirty="0">
              <a:solidFill>
                <a:srgbClr val="505050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Char char="●"/>
            </a:pPr>
            <a:r>
              <a:rPr lang="en-US" sz="1600" dirty="0">
                <a:solidFill>
                  <a:srgbClr val="505050"/>
                </a:solidFill>
              </a:rPr>
              <a:t>Z-score normalization of the observation space columns</a:t>
            </a:r>
            <a:endParaRPr sz="1600" dirty="0">
              <a:solidFill>
                <a:srgbClr val="505050"/>
              </a:solidFill>
            </a:endParaRPr>
          </a:p>
        </p:txBody>
      </p:sp>
      <p:pic>
        <p:nvPicPr>
          <p:cNvPr id="206" name="Google Shape;20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0754" y="3632636"/>
            <a:ext cx="1641806" cy="9390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7" name="Google Shape;207;p7"/>
          <p:cNvGraphicFramePr/>
          <p:nvPr>
            <p:extLst>
              <p:ext uri="{D42A27DB-BD31-4B8C-83A1-F6EECF244321}">
                <p14:modId xmlns:p14="http://schemas.microsoft.com/office/powerpoint/2010/main" val="3521067708"/>
              </p:ext>
            </p:extLst>
          </p:nvPr>
        </p:nvGraphicFramePr>
        <p:xfrm>
          <a:off x="38988" y="938075"/>
          <a:ext cx="4738700" cy="1652911"/>
        </p:xfrm>
        <a:graphic>
          <a:graphicData uri="http://schemas.openxmlformats.org/drawingml/2006/table">
            <a:tbl>
              <a:tblPr>
                <a:noFill/>
                <a:tableStyleId>{A5351976-97B3-4B6B-9C9A-C43688DB5797}</a:tableStyleId>
              </a:tblPr>
              <a:tblGrid>
                <a:gridCol w="47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3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00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81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3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4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38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863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ID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az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alt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….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sun_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ra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sun_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decl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….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moon_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airmass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moon_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angle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sky_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mag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6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/>
                        <a:t>ID_1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10.01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31.03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….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64.77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21.41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….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5.89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112.2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18.91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6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/>
                        <a:t>ID_2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10.01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31.03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….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64.77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21.41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….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5.89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112.2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18.91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923597789"/>
                  </a:ext>
                </a:extLst>
              </a:tr>
              <a:tr h="35126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….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….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….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….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….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….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….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….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….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….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8" name="Google Shape;208;p7"/>
          <p:cNvGraphicFramePr/>
          <p:nvPr>
            <p:extLst>
              <p:ext uri="{D42A27DB-BD31-4B8C-83A1-F6EECF244321}">
                <p14:modId xmlns:p14="http://schemas.microsoft.com/office/powerpoint/2010/main" val="3499411584"/>
              </p:ext>
            </p:extLst>
          </p:nvPr>
        </p:nvGraphicFramePr>
        <p:xfrm>
          <a:off x="4913525" y="938075"/>
          <a:ext cx="2167500" cy="1670225"/>
        </p:xfrm>
        <a:graphic>
          <a:graphicData uri="http://schemas.openxmlformats.org/drawingml/2006/table">
            <a:tbl>
              <a:tblPr>
                <a:noFill/>
                <a:tableStyleId>{A5351976-97B3-4B6B-9C9A-C43688DB5797}</a:tableStyleId>
              </a:tblPr>
              <a:tblGrid>
                <a:gridCol w="91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Right Ascension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Declination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79.0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/>
                        <a:t>324.0</a:t>
                      </a:r>
                      <a:endParaRPr sz="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-IT" sz="800" u="none" strike="noStrike" cap="none" dirty="0"/>
                        <a:t>24.0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-IT" sz="800" u="none" strike="noStrike" cap="none" dirty="0"/>
                        <a:t>221.0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978102717"/>
                  </a:ext>
                </a:extLst>
              </a:tr>
              <a:tr h="398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….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….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9" name="Google Shape;209;p7"/>
          <p:cNvGraphicFramePr/>
          <p:nvPr>
            <p:extLst>
              <p:ext uri="{D42A27DB-BD31-4B8C-83A1-F6EECF244321}">
                <p14:modId xmlns:p14="http://schemas.microsoft.com/office/powerpoint/2010/main" val="2655946486"/>
              </p:ext>
            </p:extLst>
          </p:nvPr>
        </p:nvGraphicFramePr>
        <p:xfrm>
          <a:off x="7155899" y="938076"/>
          <a:ext cx="1154525" cy="1670224"/>
        </p:xfrm>
        <a:graphic>
          <a:graphicData uri="http://schemas.openxmlformats.org/drawingml/2006/table">
            <a:tbl>
              <a:tblPr>
                <a:noFill/>
                <a:tableStyleId>{A5351976-97B3-4B6B-9C9A-C43688DB5797}</a:tableStyleId>
              </a:tblPr>
              <a:tblGrid>
                <a:gridCol w="115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41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T-Effective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0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38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0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29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975351374"/>
                  </a:ext>
                </a:extLst>
              </a:tr>
              <a:tr h="4020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….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0" name="Google Shape;210;p7"/>
          <p:cNvGraphicFramePr/>
          <p:nvPr>
            <p:extLst>
              <p:ext uri="{D42A27DB-BD31-4B8C-83A1-F6EECF244321}">
                <p14:modId xmlns:p14="http://schemas.microsoft.com/office/powerpoint/2010/main" val="1510118928"/>
              </p:ext>
            </p:extLst>
          </p:nvPr>
        </p:nvGraphicFramePr>
        <p:xfrm>
          <a:off x="8394900" y="938075"/>
          <a:ext cx="675300" cy="1670224"/>
        </p:xfrm>
        <a:graphic>
          <a:graphicData uri="http://schemas.openxmlformats.org/drawingml/2006/table">
            <a:tbl>
              <a:tblPr>
                <a:noFill/>
                <a:tableStyleId>{A5351976-97B3-4B6B-9C9A-C43688DB5797}</a:tableStyleId>
              </a:tblPr>
              <a:tblGrid>
                <a:gridCol w="67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New  State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1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ID_29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1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-IT" sz="800" u="none" strike="noStrike" cap="none" dirty="0"/>
                        <a:t>ID_46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517739187"/>
                  </a:ext>
                </a:extLst>
              </a:tr>
              <a:tr h="4121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strike="noStrike" cap="none" dirty="0"/>
                        <a:t>….</a:t>
                      </a:r>
                      <a:endParaRPr sz="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1" name="Google Shape;211;p7"/>
          <p:cNvSpPr txBox="1">
            <a:spLocks noGrp="1"/>
          </p:cNvSpPr>
          <p:nvPr>
            <p:ph type="body" idx="4294967295"/>
          </p:nvPr>
        </p:nvSpPr>
        <p:spPr>
          <a:xfrm>
            <a:off x="1324588" y="2688815"/>
            <a:ext cx="2167500" cy="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300" dirty="0">
                <a:solidFill>
                  <a:srgbClr val="505050"/>
                </a:solidFill>
              </a:rPr>
              <a:t>Observation space</a:t>
            </a:r>
            <a:endParaRPr sz="1100" dirty="0">
              <a:solidFill>
                <a:srgbClr val="505050"/>
              </a:solidFill>
            </a:endParaRPr>
          </a:p>
        </p:txBody>
      </p:sp>
      <p:sp>
        <p:nvSpPr>
          <p:cNvPr id="212" name="Google Shape;212;p7"/>
          <p:cNvSpPr txBox="1">
            <a:spLocks noGrp="1"/>
          </p:cNvSpPr>
          <p:nvPr>
            <p:ph type="body" idx="4294967295"/>
          </p:nvPr>
        </p:nvSpPr>
        <p:spPr>
          <a:xfrm>
            <a:off x="4851460" y="2688815"/>
            <a:ext cx="2167500" cy="30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300" dirty="0">
                <a:solidFill>
                  <a:srgbClr val="505050"/>
                </a:solidFill>
              </a:rPr>
              <a:t>Action space</a:t>
            </a:r>
            <a:endParaRPr sz="1100" dirty="0">
              <a:solidFill>
                <a:srgbClr val="505050"/>
              </a:solidFill>
            </a:endParaRPr>
          </a:p>
        </p:txBody>
      </p:sp>
      <p:sp>
        <p:nvSpPr>
          <p:cNvPr id="213" name="Google Shape;213;p7"/>
          <p:cNvSpPr txBox="1">
            <a:spLocks noGrp="1"/>
          </p:cNvSpPr>
          <p:nvPr>
            <p:ph type="body" idx="4294967295"/>
          </p:nvPr>
        </p:nvSpPr>
        <p:spPr>
          <a:xfrm>
            <a:off x="7081025" y="2724903"/>
            <a:ext cx="1229400" cy="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300" dirty="0">
                <a:solidFill>
                  <a:srgbClr val="505050"/>
                </a:solidFill>
              </a:rPr>
              <a:t>Reward</a:t>
            </a:r>
            <a:endParaRPr sz="1100" dirty="0">
              <a:solidFill>
                <a:srgbClr val="505050"/>
              </a:solidFill>
            </a:endParaRPr>
          </a:p>
        </p:txBody>
      </p:sp>
      <p:sp>
        <p:nvSpPr>
          <p:cNvPr id="214" name="Google Shape;214;p7"/>
          <p:cNvSpPr txBox="1">
            <a:spLocks noGrp="1"/>
          </p:cNvSpPr>
          <p:nvPr>
            <p:ph type="body" idx="4294967295"/>
          </p:nvPr>
        </p:nvSpPr>
        <p:spPr>
          <a:xfrm>
            <a:off x="8117850" y="2724903"/>
            <a:ext cx="1229400" cy="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300" dirty="0">
                <a:solidFill>
                  <a:srgbClr val="505050"/>
                </a:solidFill>
              </a:rPr>
              <a:t>Next state</a:t>
            </a:r>
            <a:endParaRPr sz="1100" dirty="0">
              <a:solidFill>
                <a:srgbClr val="505050"/>
              </a:solidFill>
            </a:endParaRPr>
          </a:p>
        </p:txBody>
      </p:sp>
      <p:sp>
        <p:nvSpPr>
          <p:cNvPr id="2" name="Google Shape;150;p2">
            <a:extLst>
              <a:ext uri="{FF2B5EF4-FFF2-40B4-BE49-F238E27FC236}">
                <a16:creationId xmlns:a16="http://schemas.microsoft.com/office/drawing/2014/main" id="{A6388DC5-EC63-E0B1-CF80-F89D166E8A3B}"/>
              </a:ext>
            </a:extLst>
          </p:cNvPr>
          <p:cNvSpPr txBox="1"/>
          <p:nvPr/>
        </p:nvSpPr>
        <p:spPr>
          <a:xfrm>
            <a:off x="736920" y="4878000"/>
            <a:ext cx="675000" cy="1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06/27/2023</a:t>
            </a: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51;p2">
            <a:extLst>
              <a:ext uri="{FF2B5EF4-FFF2-40B4-BE49-F238E27FC236}">
                <a16:creationId xmlns:a16="http://schemas.microsoft.com/office/drawing/2014/main" id="{74B79BD2-485D-23A5-EBE6-F4C8A1FF72EC}"/>
              </a:ext>
            </a:extLst>
          </p:cNvPr>
          <p:cNvSpPr txBox="1"/>
          <p:nvPr/>
        </p:nvSpPr>
        <p:spPr>
          <a:xfrm>
            <a:off x="1530720" y="4878000"/>
            <a:ext cx="626184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900"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Franco Terranova | Telescopes Drive Themselves: Optimizing Cosmic Survey Scheduling with Reinforcement Learning</a:t>
            </a:r>
          </a:p>
          <a:p>
            <a:pPr>
              <a:buSzPts val="900"/>
            </a:pP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48E5EA-C7B2-CB79-D110-B97B4F477B74}"/>
              </a:ext>
            </a:extLst>
          </p:cNvPr>
          <p:cNvSpPr txBox="1"/>
          <p:nvPr/>
        </p:nvSpPr>
        <p:spPr>
          <a:xfrm>
            <a:off x="7561729" y="4957574"/>
            <a:ext cx="1592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i="0" dirty="0">
                <a:solidFill>
                  <a:srgbClr val="004B9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FERMILAB-SLIDES-23-143-CSAID</a:t>
            </a:r>
            <a:endParaRPr lang="it-IT" sz="700" dirty="0">
              <a:solidFill>
                <a:srgbClr val="004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8"/>
          <p:cNvPicPr preferRelativeResize="0"/>
          <p:nvPr/>
        </p:nvPicPr>
        <p:blipFill rotWithShape="1">
          <a:blip r:embed="rId3">
            <a:alphaModFix/>
          </a:blip>
          <a:srcRect l="1185" t="1244"/>
          <a:stretch/>
        </p:blipFill>
        <p:spPr>
          <a:xfrm>
            <a:off x="339725" y="898022"/>
            <a:ext cx="4626852" cy="340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8"/>
          <p:cNvPicPr preferRelativeResize="0"/>
          <p:nvPr/>
        </p:nvPicPr>
        <p:blipFill rotWithShape="1">
          <a:blip r:embed="rId4">
            <a:alphaModFix/>
          </a:blip>
          <a:srcRect t="-839" r="1864"/>
          <a:stretch/>
        </p:blipFill>
        <p:spPr>
          <a:xfrm>
            <a:off x="339725" y="839919"/>
            <a:ext cx="4540619" cy="349271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8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title"/>
          </p:nvPr>
        </p:nvSpPr>
        <p:spPr>
          <a:xfrm>
            <a:off x="457200" y="250807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950"/>
              <a:t>Training</a:t>
            </a:r>
            <a:endParaRPr/>
          </a:p>
        </p:txBody>
      </p:sp>
      <p:sp>
        <p:nvSpPr>
          <p:cNvPr id="223" name="Google Shape;223;p8"/>
          <p:cNvSpPr txBox="1">
            <a:spLocks noGrp="1"/>
          </p:cNvSpPr>
          <p:nvPr>
            <p:ph type="body" idx="4294967295"/>
          </p:nvPr>
        </p:nvSpPr>
        <p:spPr>
          <a:xfrm>
            <a:off x="5195100" y="1653084"/>
            <a:ext cx="39489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 dirty="0">
                <a:solidFill>
                  <a:srgbClr val="505050"/>
                </a:solidFill>
              </a:rPr>
              <a:t>Improvements:</a:t>
            </a:r>
            <a:endParaRPr sz="1600" dirty="0">
              <a:solidFill>
                <a:srgbClr val="50505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Char char="●"/>
            </a:pPr>
            <a:r>
              <a:rPr lang="en-US" sz="1600" dirty="0">
                <a:solidFill>
                  <a:srgbClr val="505050"/>
                </a:solidFill>
              </a:rPr>
              <a:t>Normalization of the observation space</a:t>
            </a:r>
            <a:endParaRPr sz="1600" dirty="0">
              <a:solidFill>
                <a:srgbClr val="50505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Char char="●"/>
            </a:pPr>
            <a:r>
              <a:rPr lang="en-US" sz="1600" dirty="0">
                <a:solidFill>
                  <a:srgbClr val="505050"/>
                </a:solidFill>
              </a:rPr>
              <a:t>N-steps </a:t>
            </a:r>
            <a:r>
              <a:rPr lang="en-US" sz="1600" dirty="0">
                <a:solidFill>
                  <a:srgbClr val="505050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Bellman Unrolling (N=3)</a:t>
            </a:r>
            <a:endParaRPr sz="1600" dirty="0">
              <a:solidFill>
                <a:srgbClr val="50505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Char char="●"/>
            </a:pPr>
            <a:r>
              <a:rPr lang="en-US" sz="1600" dirty="0">
                <a:solidFill>
                  <a:srgbClr val="505050"/>
                </a:solidFill>
              </a:rPr>
              <a:t>Dueling DQN</a:t>
            </a:r>
            <a:endParaRPr sz="1600" dirty="0">
              <a:solidFill>
                <a:srgbClr val="50505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Char char="●"/>
            </a:pPr>
            <a:r>
              <a:rPr lang="en-US" sz="1600" dirty="0">
                <a:solidFill>
                  <a:srgbClr val="505050"/>
                </a:solidFill>
              </a:rPr>
              <a:t>Noisy Linear Layers</a:t>
            </a:r>
            <a:endParaRPr sz="1600" dirty="0">
              <a:solidFill>
                <a:srgbClr val="505050"/>
              </a:solidFill>
            </a:endParaRPr>
          </a:p>
        </p:txBody>
      </p:sp>
      <p:pic>
        <p:nvPicPr>
          <p:cNvPr id="1026" name="Picture 2" descr="What Is Backpropagation Really Doing? | Chapter 3, Deep Learning GIF |  Gfycat">
            <a:extLst>
              <a:ext uri="{FF2B5EF4-FFF2-40B4-BE49-F238E27FC236}">
                <a16:creationId xmlns:a16="http://schemas.microsoft.com/office/drawing/2014/main" id="{920B6A6D-E37A-019E-C7F4-1D534FE8B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5" t="33790" r="28525" b="5159"/>
          <a:stretch/>
        </p:blipFill>
        <p:spPr bwMode="auto">
          <a:xfrm>
            <a:off x="3027786" y="2724984"/>
            <a:ext cx="1772814" cy="1675504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Google Shape;150;p2">
            <a:extLst>
              <a:ext uri="{FF2B5EF4-FFF2-40B4-BE49-F238E27FC236}">
                <a16:creationId xmlns:a16="http://schemas.microsoft.com/office/drawing/2014/main" id="{86BC0115-2618-6DD2-854B-FD758F1EABFF}"/>
              </a:ext>
            </a:extLst>
          </p:cNvPr>
          <p:cNvSpPr txBox="1"/>
          <p:nvPr/>
        </p:nvSpPr>
        <p:spPr>
          <a:xfrm>
            <a:off x="736920" y="4878000"/>
            <a:ext cx="675000" cy="1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06/27/2023</a:t>
            </a: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51;p2">
            <a:extLst>
              <a:ext uri="{FF2B5EF4-FFF2-40B4-BE49-F238E27FC236}">
                <a16:creationId xmlns:a16="http://schemas.microsoft.com/office/drawing/2014/main" id="{19F2B5D1-A3A3-5D9D-808B-8F5CD91A2855}"/>
              </a:ext>
            </a:extLst>
          </p:cNvPr>
          <p:cNvSpPr txBox="1"/>
          <p:nvPr/>
        </p:nvSpPr>
        <p:spPr>
          <a:xfrm>
            <a:off x="1530720" y="4878000"/>
            <a:ext cx="626184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900"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Franco Terranova | Telescopes Drive Themselves: Optimizing Cosmic Survey Scheduling with Reinforcement Learning</a:t>
            </a:r>
          </a:p>
          <a:p>
            <a:pPr>
              <a:buSzPts val="900"/>
            </a:pP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F62D7F-EB0B-3FCA-65C8-A15B119DC4C9}"/>
              </a:ext>
            </a:extLst>
          </p:cNvPr>
          <p:cNvSpPr txBox="1"/>
          <p:nvPr/>
        </p:nvSpPr>
        <p:spPr>
          <a:xfrm>
            <a:off x="7561729" y="4957574"/>
            <a:ext cx="1592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i="0" dirty="0">
                <a:solidFill>
                  <a:srgbClr val="004B9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FERMILAB-SLIDES-23-143-CSAID</a:t>
            </a:r>
            <a:endParaRPr lang="it-IT" sz="700" dirty="0">
              <a:solidFill>
                <a:srgbClr val="004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title"/>
          </p:nvPr>
        </p:nvSpPr>
        <p:spPr>
          <a:xfrm>
            <a:off x="457200" y="250807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950"/>
              <a:t>Effectiveness &amp; Generalization - Comparison with a </a:t>
            </a:r>
            <a:r>
              <a:rPr lang="en-US" sz="195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Random Agent</a:t>
            </a:r>
            <a:endParaRPr/>
          </a:p>
        </p:txBody>
      </p:sp>
      <p:pic>
        <p:nvPicPr>
          <p:cNvPr id="234" name="Google Shape;23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050" y="1509750"/>
            <a:ext cx="2755851" cy="300798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9"/>
          <p:cNvSpPr txBox="1"/>
          <p:nvPr/>
        </p:nvSpPr>
        <p:spPr>
          <a:xfrm>
            <a:off x="1043075" y="1184625"/>
            <a:ext cx="168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505050"/>
                </a:solidFill>
              </a:rPr>
              <a:t>Random Agent</a:t>
            </a:r>
            <a:endParaRPr sz="1500" b="1">
              <a:solidFill>
                <a:srgbClr val="505050"/>
              </a:solidFill>
            </a:endParaRPr>
          </a:p>
        </p:txBody>
      </p:sp>
      <p:sp>
        <p:nvSpPr>
          <p:cNvPr id="236" name="Google Shape;236;p9"/>
          <p:cNvSpPr txBox="1"/>
          <p:nvPr/>
        </p:nvSpPr>
        <p:spPr>
          <a:xfrm>
            <a:off x="5589725" y="617925"/>
            <a:ext cx="1174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505050"/>
                </a:solidFill>
              </a:rPr>
              <a:t>Our Agent</a:t>
            </a:r>
            <a:endParaRPr sz="1500" b="1">
              <a:solidFill>
                <a:srgbClr val="505050"/>
              </a:solidFill>
            </a:endParaRPr>
          </a:p>
        </p:txBody>
      </p:sp>
      <p:sp>
        <p:nvSpPr>
          <p:cNvPr id="237" name="Google Shape;237;p9"/>
          <p:cNvSpPr txBox="1"/>
          <p:nvPr/>
        </p:nvSpPr>
        <p:spPr>
          <a:xfrm>
            <a:off x="3990675" y="1184625"/>
            <a:ext cx="1752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505050"/>
                </a:solidFill>
              </a:rPr>
              <a:t>Full environment</a:t>
            </a:r>
            <a:endParaRPr sz="1500" b="1">
              <a:solidFill>
                <a:srgbClr val="505050"/>
              </a:solidFill>
            </a:endParaRPr>
          </a:p>
        </p:txBody>
      </p:sp>
      <p:sp>
        <p:nvSpPr>
          <p:cNvPr id="238" name="Google Shape;238;p9"/>
          <p:cNvSpPr txBox="1"/>
          <p:nvPr/>
        </p:nvSpPr>
        <p:spPr>
          <a:xfrm>
            <a:off x="7101675" y="1184625"/>
            <a:ext cx="93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505050"/>
                </a:solidFill>
              </a:rPr>
              <a:t>Test set</a:t>
            </a:r>
            <a:endParaRPr sz="1500" b="1">
              <a:solidFill>
                <a:srgbClr val="505050"/>
              </a:solidFill>
            </a:endParaRPr>
          </a:p>
        </p:txBody>
      </p:sp>
      <p:pic>
        <p:nvPicPr>
          <p:cNvPr id="239" name="Google Shape;23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0222" y="1503075"/>
            <a:ext cx="2792409" cy="305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2625" y="1528263"/>
            <a:ext cx="2755855" cy="3031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" name="Google Shape;241;p9"/>
          <p:cNvCxnSpPr>
            <a:stCxn id="236" idx="2"/>
            <a:endCxn id="237" idx="0"/>
          </p:cNvCxnSpPr>
          <p:nvPr/>
        </p:nvCxnSpPr>
        <p:spPr>
          <a:xfrm rot="5400000">
            <a:off x="5446475" y="453975"/>
            <a:ext cx="151200" cy="1310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9"/>
          <p:cNvCxnSpPr>
            <a:stCxn id="236" idx="2"/>
            <a:endCxn id="238" idx="0"/>
          </p:cNvCxnSpPr>
          <p:nvPr/>
        </p:nvCxnSpPr>
        <p:spPr>
          <a:xfrm rot="-5400000" flipH="1">
            <a:off x="6796775" y="413775"/>
            <a:ext cx="151200" cy="1390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50;p2">
            <a:extLst>
              <a:ext uri="{FF2B5EF4-FFF2-40B4-BE49-F238E27FC236}">
                <a16:creationId xmlns:a16="http://schemas.microsoft.com/office/drawing/2014/main" id="{98D01783-8F04-BEA7-D0B7-4AAAB360EF07}"/>
              </a:ext>
            </a:extLst>
          </p:cNvPr>
          <p:cNvSpPr txBox="1"/>
          <p:nvPr/>
        </p:nvSpPr>
        <p:spPr>
          <a:xfrm>
            <a:off x="736920" y="4878000"/>
            <a:ext cx="675000" cy="1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06/27/2023</a:t>
            </a: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51;p2">
            <a:extLst>
              <a:ext uri="{FF2B5EF4-FFF2-40B4-BE49-F238E27FC236}">
                <a16:creationId xmlns:a16="http://schemas.microsoft.com/office/drawing/2014/main" id="{0919CA07-B7E2-4768-59AD-7E72BA0B9DBA}"/>
              </a:ext>
            </a:extLst>
          </p:cNvPr>
          <p:cNvSpPr txBox="1"/>
          <p:nvPr/>
        </p:nvSpPr>
        <p:spPr>
          <a:xfrm>
            <a:off x="1530720" y="4878000"/>
            <a:ext cx="626184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900"/>
            </a:pPr>
            <a:r>
              <a:rPr lang="en-US" sz="900" b="0" i="0" u="none" strike="noStrike" cap="none" dirty="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Franco Terranova | Telescopes Drive Themselves: Optimizing Cosmic Survey Scheduling with Reinforcement Learning</a:t>
            </a:r>
          </a:p>
          <a:p>
            <a:pPr>
              <a:buSzPts val="900"/>
            </a:pP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582F34-ED32-0FC7-77D6-CB61B90BBA0A}"/>
              </a:ext>
            </a:extLst>
          </p:cNvPr>
          <p:cNvSpPr txBox="1"/>
          <p:nvPr/>
        </p:nvSpPr>
        <p:spPr>
          <a:xfrm>
            <a:off x="7561729" y="4957574"/>
            <a:ext cx="1592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i="0" dirty="0">
                <a:solidFill>
                  <a:srgbClr val="004B9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FERMILAB-SLIDES-23-143-CSAID</a:t>
            </a:r>
            <a:endParaRPr lang="it-IT" sz="700" dirty="0">
              <a:solidFill>
                <a:srgbClr val="004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681</Words>
  <Application>Microsoft Macintosh PowerPoint</Application>
  <PresentationFormat>Presentazione su schermo (16:9)</PresentationFormat>
  <Paragraphs>155</Paragraphs>
  <Slides>11</Slides>
  <Notes>11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Times New Roman</vt:lpstr>
      <vt:lpstr>Calibri</vt:lpstr>
      <vt:lpstr>Noto Sans Symbols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Data Preprocessing</vt:lpstr>
      <vt:lpstr>Training</vt:lpstr>
      <vt:lpstr>Effectiveness &amp; Generalization - Comparison with a Random Agent</vt:lpstr>
      <vt:lpstr>Live execution - Current best Agent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Franco Terranova</cp:lastModifiedBy>
  <cp:revision>12</cp:revision>
  <dcterms:modified xsi:type="dcterms:W3CDTF">2023-06-27T13:34:42Z</dcterms:modified>
</cp:coreProperties>
</file>