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6" r:id="rId2"/>
    <p:sldId id="287" r:id="rId3"/>
    <p:sldId id="299" r:id="rId4"/>
    <p:sldId id="292" r:id="rId5"/>
    <p:sldId id="294" r:id="rId6"/>
    <p:sldId id="290" r:id="rId7"/>
    <p:sldId id="302" r:id="rId8"/>
    <p:sldId id="295" r:id="rId9"/>
    <p:sldId id="291" r:id="rId10"/>
    <p:sldId id="296" r:id="rId11"/>
    <p:sldId id="297" r:id="rId12"/>
    <p:sldId id="298" r:id="rId13"/>
    <p:sldId id="301" r:id="rId14"/>
    <p:sldId id="303" r:id="rId15"/>
    <p:sldId id="304" r:id="rId16"/>
    <p:sldId id="305" r:id="rId17"/>
    <p:sldId id="306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13" autoAdjust="0"/>
    <p:restoredTop sz="94663"/>
  </p:normalViewPr>
  <p:slideViewPr>
    <p:cSldViewPr snapToGrid="0" snapToObjects="1" showGuides="1">
      <p:cViewPr>
        <p:scale>
          <a:sx n="96" d="100"/>
          <a:sy n="96" d="100"/>
        </p:scale>
        <p:origin x="1152" y="8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Rose Powers | Mu2e in 10 Minutes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Rose Powers | Mu2e in 10 Minutes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75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44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16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98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69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665201" y="572558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25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3B1645-7189-4249-9909-1EA7A2C8D59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D5C717-C74B-4B42-AEA1-4286BA807B1A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6" descr="FermiLogo_RGB_NALBlue.png">
              <a:extLst>
                <a:ext uri="{FF2B5EF4-FFF2-40B4-BE49-F238E27FC236}">
                  <a16:creationId xmlns:a16="http://schemas.microsoft.com/office/drawing/2014/main" id="{1DC4D72E-1A3E-7A41-B415-6000037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098" r:id="rId8"/>
    <p:sldLayoutId id="2147484099" r:id="rId9"/>
    <p:sldLayoutId id="2147484100" r:id="rId10"/>
    <p:sldLayoutId id="2147484101" r:id="rId11"/>
    <p:sldLayoutId id="2147484121" r:id="rId12"/>
    <p:sldLayoutId id="2147484113" r:id="rId13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gif"/><Relationship Id="rId26" Type="http://schemas.openxmlformats.org/officeDocument/2006/relationships/image" Target="../media/image62.jpe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jpe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jpeg"/><Relationship Id="rId28" Type="http://schemas.openxmlformats.org/officeDocument/2006/relationships/image" Target="../media/image64.pn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31" Type="http://schemas.openxmlformats.org/officeDocument/2006/relationships/image" Target="../media/image67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jpeg"/><Relationship Id="rId30" Type="http://schemas.openxmlformats.org/officeDocument/2006/relationships/image" Target="../media/image66.png"/><Relationship Id="rId8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Rose Powers on behalf of the Mu2e Collaboration</a:t>
            </a:r>
          </a:p>
          <a:p>
            <a:r>
              <a:rPr lang="en-US" sz="1600" dirty="0"/>
              <a:t>New Perspectives</a:t>
            </a:r>
          </a:p>
          <a:p>
            <a:r>
              <a:rPr lang="en-US" sz="1600" dirty="0"/>
              <a:t>27 June 2023</a:t>
            </a:r>
          </a:p>
          <a:p>
            <a:endParaRPr lang="en-US" sz="1600" dirty="0"/>
          </a:p>
          <a:p>
            <a:endParaRPr lang="en-US" sz="900" i="0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en-US" sz="900" i="0" dirty="0">
                <a:solidFill>
                  <a:schemeClr val="tx1"/>
                </a:solidFill>
                <a:effectLst/>
                <a:latin typeface="+mj-lt"/>
              </a:rPr>
              <a:t>FERMILAB-SLIDES-23-137-PPD</a:t>
            </a:r>
            <a:endParaRPr lang="en-US" sz="9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Mu2e in 10 Minutes: an Overview of the Mu2e Experiment</a:t>
            </a:r>
          </a:p>
        </p:txBody>
      </p:sp>
      <p:pic>
        <p:nvPicPr>
          <p:cNvPr id="7" name="Picture 6" descr="mu2e_logo_ov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99" y="6093307"/>
            <a:ext cx="969725" cy="55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B867C1-CA77-A518-4260-A5BF64462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/>
              <a:t>The Calorimeter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F4669E-4CB5-DB19-D3E0-05000B44DEA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889101" y="1267451"/>
            <a:ext cx="5347605" cy="1533246"/>
          </a:xfrm>
        </p:spPr>
        <p:txBody>
          <a:bodyPr/>
          <a:lstStyle/>
          <a:p>
            <a:r>
              <a:rPr lang="en-US" sz="1800" dirty="0"/>
              <a:t>~1300 </a:t>
            </a:r>
            <a:r>
              <a:rPr lang="en-US" sz="1800" dirty="0" err="1"/>
              <a:t>CsI</a:t>
            </a:r>
            <a:r>
              <a:rPr lang="en-US" sz="1800" dirty="0"/>
              <a:t> crystals, each with 2 </a:t>
            </a:r>
            <a:r>
              <a:rPr lang="en-US" sz="1800" dirty="0" err="1"/>
              <a:t>SiPM</a:t>
            </a:r>
            <a:r>
              <a:rPr lang="en-US" sz="1800" dirty="0"/>
              <a:t> readouts</a:t>
            </a:r>
          </a:p>
          <a:p>
            <a:pPr lvl="1"/>
            <a:r>
              <a:rPr lang="en-US" sz="1600" dirty="0"/>
              <a:t>20 x 3.4 x 3.4 cm</a:t>
            </a:r>
            <a:r>
              <a:rPr lang="en-US" sz="1600" baseline="30000" dirty="0"/>
              <a:t>3</a:t>
            </a:r>
            <a:r>
              <a:rPr lang="en-US" sz="1600" dirty="0"/>
              <a:t> in volume</a:t>
            </a:r>
          </a:p>
          <a:p>
            <a:r>
              <a:rPr lang="en-US" sz="1800" dirty="0"/>
              <a:t>Fast energy measurement, track pre-selection</a:t>
            </a:r>
          </a:p>
          <a:p>
            <a:r>
              <a:rPr lang="en-US" sz="1800" dirty="0"/>
              <a:t>Energy + momentum </a:t>
            </a:r>
            <a:r>
              <a:rPr lang="en-US" sz="1800" dirty="0">
                <a:sym typeface="Wingdings" pitchFamily="2" charset="2"/>
              </a:rPr>
              <a:t> particle identification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48DACEE-C13F-E114-B1A3-CB8419AC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and Detectors</a:t>
            </a:r>
          </a:p>
        </p:txBody>
      </p:sp>
      <p:pic>
        <p:nvPicPr>
          <p:cNvPr id="4098" name="Picture 2" descr="Mu2e Calorimeter Technical Oversight Committee (CALTOC) | Home">
            <a:extLst>
              <a:ext uri="{FF2B5EF4-FFF2-40B4-BE49-F238E27FC236}">
                <a16:creationId xmlns:a16="http://schemas.microsoft.com/office/drawing/2014/main" id="{23469318-322E-8968-9304-8B15DD795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0" y="4354187"/>
            <a:ext cx="1745456" cy="178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u2e_logo_oval.png">
            <a:extLst>
              <a:ext uri="{FF2B5EF4-FFF2-40B4-BE49-F238E27FC236}">
                <a16:creationId xmlns:a16="http://schemas.microsoft.com/office/drawing/2014/main" id="{4BFC9B4D-C712-2581-EEA1-1ED1D9274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06" y="6501951"/>
            <a:ext cx="382721" cy="2204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B28020-4BBF-0EE0-ECED-FBCC5A810154}"/>
              </a:ext>
            </a:extLst>
          </p:cNvPr>
          <p:cNvSpPr txBox="1"/>
          <p:nvPr/>
        </p:nvSpPr>
        <p:spPr>
          <a:xfrm>
            <a:off x="201468" y="6064495"/>
            <a:ext cx="4220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The Mu2e Collaboration, </a:t>
            </a:r>
            <a:r>
              <a:rPr lang="en-US" sz="900" i="1" dirty="0"/>
              <a:t>Universe</a:t>
            </a:r>
            <a:r>
              <a:rPr lang="en-US" sz="900" dirty="0"/>
              <a:t>  9(1):54 (2023); </a:t>
            </a:r>
            <a:r>
              <a:rPr lang="en-US" sz="900" dirty="0" err="1"/>
              <a:t>Pezzullo</a:t>
            </a:r>
            <a:r>
              <a:rPr lang="en-US" sz="900" dirty="0"/>
              <a:t> 2018</a:t>
            </a:r>
          </a:p>
        </p:txBody>
      </p:sp>
      <p:pic>
        <p:nvPicPr>
          <p:cNvPr id="19" name="Picture 18" descr="A picture containing engineering, mirror, indoor, LEGO&#10;&#10;Description automatically generated">
            <a:extLst>
              <a:ext uri="{FF2B5EF4-FFF2-40B4-BE49-F238E27FC236}">
                <a16:creationId xmlns:a16="http://schemas.microsoft.com/office/drawing/2014/main" id="{A18F68A0-02CD-8A7E-0E7F-1AE12AC27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70" y="1338342"/>
            <a:ext cx="2497345" cy="3000166"/>
          </a:xfrm>
          <a:prstGeom prst="rect">
            <a:avLst/>
          </a:prstGeom>
        </p:spPr>
      </p:pic>
      <p:pic>
        <p:nvPicPr>
          <p:cNvPr id="14" name="Picture 13" descr="A picture containing circle, screenshot, text, diagram&#10;&#10;Description automatically generated">
            <a:extLst>
              <a:ext uri="{FF2B5EF4-FFF2-40B4-BE49-F238E27FC236}">
                <a16:creationId xmlns:a16="http://schemas.microsoft.com/office/drawing/2014/main" id="{DB81A66C-36B1-6AF4-A6C5-386F0171F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176" y="2726557"/>
            <a:ext cx="3716949" cy="16616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ADE176-7703-5A91-D277-B023843ACABF}"/>
              </a:ext>
            </a:extLst>
          </p:cNvPr>
          <p:cNvSpPr txBox="1"/>
          <p:nvPr/>
        </p:nvSpPr>
        <p:spPr>
          <a:xfrm>
            <a:off x="6478279" y="2811767"/>
            <a:ext cx="178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Helvetica" pitchFamily="2" charset="0"/>
              </a:rPr>
              <a:t>Event displays showing background mitigation achieved by calorimeter track selection.</a:t>
            </a:r>
          </a:p>
        </p:txBody>
      </p:sp>
      <p:pic>
        <p:nvPicPr>
          <p:cNvPr id="12" name="Picture 11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7610D1C1-FAC5-C888-47CC-9ABB9779FA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46"/>
          <a:stretch/>
        </p:blipFill>
        <p:spPr>
          <a:xfrm>
            <a:off x="3107176" y="4202988"/>
            <a:ext cx="3487631" cy="19167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5C98B5-4367-FA2A-7328-CAD100B07867}"/>
              </a:ext>
            </a:extLst>
          </p:cNvPr>
          <p:cNvSpPr txBox="1"/>
          <p:nvPr/>
        </p:nvSpPr>
        <p:spPr>
          <a:xfrm>
            <a:off x="3367977" y="6022630"/>
            <a:ext cx="54433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Helvetica" pitchFamily="2" charset="0"/>
              </a:rPr>
              <a:t>Difference in E/p for conversion and muon backgrounds at signal energy.</a:t>
            </a:r>
          </a:p>
        </p:txBody>
      </p:sp>
    </p:spTree>
    <p:extLst>
      <p:ext uri="{BB962C8B-B14F-4D97-AF65-F5344CB8AC3E}">
        <p14:creationId xmlns:p14="http://schemas.microsoft.com/office/powerpoint/2010/main" val="8853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uiExpand="1" build="p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B867C1-CA77-A518-4260-A5BF64462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/>
              <a:t>The Cosmic Ray Veto (CRV)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48DACEE-C13F-E114-B1A3-CB8419AC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and Detectors</a:t>
            </a:r>
          </a:p>
        </p:txBody>
      </p:sp>
      <p:pic>
        <p:nvPicPr>
          <p:cNvPr id="16" name="Picture 15" descr="mu2e_logo_oval.png">
            <a:extLst>
              <a:ext uri="{FF2B5EF4-FFF2-40B4-BE49-F238E27FC236}">
                <a16:creationId xmlns:a16="http://schemas.microsoft.com/office/drawing/2014/main" id="{72B4E9A9-AABA-ECC3-D791-4B60BB6A2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06" y="6501951"/>
            <a:ext cx="382721" cy="220448"/>
          </a:xfrm>
          <a:prstGeom prst="rect">
            <a:avLst/>
          </a:prstGeom>
        </p:spPr>
      </p:pic>
      <p:pic>
        <p:nvPicPr>
          <p:cNvPr id="18" name="Picture 17" descr="A model of a building&#10;&#10;Description automatically generated with low confidence">
            <a:extLst>
              <a:ext uri="{FF2B5EF4-FFF2-40B4-BE49-F238E27FC236}">
                <a16:creationId xmlns:a16="http://schemas.microsoft.com/office/drawing/2014/main" id="{48421352-02A9-AC10-DFC4-3B8711DA6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740919"/>
            <a:ext cx="4984423" cy="24411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880A59-BA33-6F91-C210-49079B6EC6C7}"/>
              </a:ext>
            </a:extLst>
          </p:cNvPr>
          <p:cNvSpPr txBox="1"/>
          <p:nvPr/>
        </p:nvSpPr>
        <p:spPr>
          <a:xfrm>
            <a:off x="5166382" y="3671183"/>
            <a:ext cx="304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Outside view of the CRV with human figure to scale (left); CRV modules (below)</a:t>
            </a:r>
          </a:p>
        </p:txBody>
      </p:sp>
      <p:pic>
        <p:nvPicPr>
          <p:cNvPr id="5" name="Picture 4" descr="A picture containing text, diagram, font, line&#10;&#10;Description automatically generated">
            <a:extLst>
              <a:ext uri="{FF2B5EF4-FFF2-40B4-BE49-F238E27FC236}">
                <a16:creationId xmlns:a16="http://schemas.microsoft.com/office/drawing/2014/main" id="{9CA232EC-AC71-2077-2772-E56E619F9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8" t="7572" r="1887" b="3475"/>
          <a:stretch/>
        </p:blipFill>
        <p:spPr>
          <a:xfrm>
            <a:off x="222250" y="1870314"/>
            <a:ext cx="4397812" cy="173354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F4669E-4CB5-DB19-D3E0-05000B44DEA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028910" y="1188242"/>
            <a:ext cx="5347605" cy="1879615"/>
          </a:xfrm>
        </p:spPr>
        <p:txBody>
          <a:bodyPr/>
          <a:lstStyle/>
          <a:p>
            <a:r>
              <a:rPr lang="en-US" sz="1800" dirty="0"/>
              <a:t>Encompasses detector solenoid, part of TS</a:t>
            </a:r>
          </a:p>
          <a:p>
            <a:r>
              <a:rPr lang="en-US" sz="1800" dirty="0"/>
              <a:t>Extruded scintillator and </a:t>
            </a:r>
            <a:r>
              <a:rPr lang="en-US" sz="1800" dirty="0" err="1"/>
              <a:t>SiPM</a:t>
            </a:r>
            <a:r>
              <a:rPr lang="en-US" sz="1800" dirty="0"/>
              <a:t> readouts</a:t>
            </a:r>
          </a:p>
          <a:p>
            <a:r>
              <a:rPr lang="en-US" sz="1800" dirty="0"/>
              <a:t>IDs cosmic track candidates for offline veto</a:t>
            </a:r>
          </a:p>
          <a:p>
            <a:r>
              <a:rPr lang="en-US" sz="1800" dirty="0"/>
              <a:t>Cosmic backgrounds must be lifetime &lt;1</a:t>
            </a:r>
          </a:p>
        </p:txBody>
      </p:sp>
      <p:pic>
        <p:nvPicPr>
          <p:cNvPr id="10" name="Picture 9" descr="A stack of metal sheets on a pallet&#10;&#10;Description automatically generated with medium confidence">
            <a:extLst>
              <a:ext uri="{FF2B5EF4-FFF2-40B4-BE49-F238E27FC236}">
                <a16:creationId xmlns:a16="http://schemas.microsoft.com/office/drawing/2014/main" id="{FDF1F67D-A19F-8FB5-E7F2-189B78112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722" y="4009092"/>
            <a:ext cx="2924523" cy="2172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EDFA76-4B1B-674D-9DE6-817C5DAE6D8A}"/>
              </a:ext>
            </a:extLst>
          </p:cNvPr>
          <p:cNvSpPr txBox="1"/>
          <p:nvPr/>
        </p:nvSpPr>
        <p:spPr>
          <a:xfrm>
            <a:off x="119012" y="3499888"/>
            <a:ext cx="31374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Event display of cosmic background (Edmonds 2023)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5148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3184941-81DC-1661-8C3F-4D39EAE6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7172E1-003C-04BA-3B67-04AC4B2EC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Mu2e recently re-baselined </a:t>
            </a:r>
          </a:p>
          <a:p>
            <a:r>
              <a:rPr lang="en-US" dirty="0"/>
              <a:t>As of May 2023:</a:t>
            </a:r>
          </a:p>
          <a:p>
            <a:pPr lvl="1"/>
            <a:r>
              <a:rPr lang="en-US" dirty="0"/>
              <a:t>Transport solenoids almost complete</a:t>
            </a:r>
          </a:p>
          <a:p>
            <a:pPr lvl="1"/>
            <a:r>
              <a:rPr lang="en-US" dirty="0"/>
              <a:t>Other solenoids arriving early fall</a:t>
            </a:r>
          </a:p>
          <a:p>
            <a:pPr lvl="1"/>
            <a:r>
              <a:rPr lang="en-US" dirty="0"/>
              <a:t>More than half of tracker planes assembled, frame complete</a:t>
            </a:r>
          </a:p>
          <a:p>
            <a:pPr lvl="1"/>
            <a:r>
              <a:rPr lang="en-US" dirty="0"/>
              <a:t>Both calorimeter disks will be assembled by end of summer</a:t>
            </a:r>
          </a:p>
          <a:p>
            <a:pPr lvl="1"/>
            <a:r>
              <a:rPr lang="en-US" dirty="0"/>
              <a:t>More than 80% of CRV completed</a:t>
            </a:r>
          </a:p>
          <a:p>
            <a:r>
              <a:rPr lang="en-US" dirty="0"/>
              <a:t>On schedule to begin taking data in 2025</a:t>
            </a:r>
          </a:p>
          <a:p>
            <a:r>
              <a:rPr lang="en-US" dirty="0"/>
              <a:t>Run-I to be completed before PIP-II shutdown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F13373-11BA-FC8F-B0BA-B8C6F0116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6B1C1-7CBA-30A3-4456-107ABD14C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8" descr="mu2e_logo_oval.png">
            <a:extLst>
              <a:ext uri="{FF2B5EF4-FFF2-40B4-BE49-F238E27FC236}">
                <a16:creationId xmlns:a16="http://schemas.microsoft.com/office/drawing/2014/main" id="{3A2075F8-8170-B354-2BF6-821C86478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06" y="6501951"/>
            <a:ext cx="382721" cy="2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6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936DA-39C9-A7CA-ADDE-9881E83B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04819-2B75-343C-5D40-0EBE4E5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5" name="Picture Placeholder 24" descr="A picture containing circle, emblem&#10;&#10;Description automatically generated">
            <a:extLst>
              <a:ext uri="{FF2B5EF4-FFF2-40B4-BE49-F238E27FC236}">
                <a16:creationId xmlns:a16="http://schemas.microsoft.com/office/drawing/2014/main" id="{1ED964CA-E4EC-DCF9-0299-60EF9C8AC1AD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/>
          <a:srcRect l="13365" r="13365"/>
          <a:stretch>
            <a:fillRect/>
          </a:stretch>
        </p:blipFill>
        <p:spPr>
          <a:xfrm>
            <a:off x="4805352" y="3409397"/>
            <a:ext cx="800293" cy="80029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2E925E2-D4B6-5444-365B-5345DD37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Mu2e Collaboration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260A77A-A0EC-B9A1-A5F9-0ED2DE210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7" y="1528464"/>
            <a:ext cx="920120" cy="32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9B763A18-C2CD-4AF8-7FF7-3D21F2CA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58" y="1526391"/>
            <a:ext cx="825837" cy="37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2F026521-308D-4867-FDB8-BF4A5F015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71" y="1568377"/>
            <a:ext cx="855391" cy="3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Uc Berkeley Logo Png, Transparent Png , Transparent Png Image - PNGitem">
            <a:extLst>
              <a:ext uri="{FF2B5EF4-FFF2-40B4-BE49-F238E27FC236}">
                <a16:creationId xmlns:a16="http://schemas.microsoft.com/office/drawing/2014/main" id="{8136956F-8402-4106-765A-F71AF3A47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811" y="1626118"/>
            <a:ext cx="824333" cy="27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University of California, Irvine – John Wayne Cancer ...">
            <a:extLst>
              <a:ext uri="{FF2B5EF4-FFF2-40B4-BE49-F238E27FC236}">
                <a16:creationId xmlns:a16="http://schemas.microsoft.com/office/drawing/2014/main" id="{A0D859F5-FC0B-8643-CB37-43A52A95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32" y="1448938"/>
            <a:ext cx="583532" cy="58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caltech-logo | ShakeAlert®">
            <a:extLst>
              <a:ext uri="{FF2B5EF4-FFF2-40B4-BE49-F238E27FC236}">
                <a16:creationId xmlns:a16="http://schemas.microsoft.com/office/drawing/2014/main" id="{7F3904D7-9AC6-135B-7D70-11A37BCE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4" y="2258877"/>
            <a:ext cx="800294" cy="80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CUNY Logo PNG Vector (SVG) Free Download">
            <a:extLst>
              <a:ext uri="{FF2B5EF4-FFF2-40B4-BE49-F238E27FC236}">
                <a16:creationId xmlns:a16="http://schemas.microsoft.com/office/drawing/2014/main" id="{A2BE43A1-3BB6-BEC3-9ABF-D5CCF23B8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58" y="2274878"/>
            <a:ext cx="800294" cy="78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JINR Research Program. JINR Past, Present and Future">
            <a:extLst>
              <a:ext uri="{FF2B5EF4-FFF2-40B4-BE49-F238E27FC236}">
                <a16:creationId xmlns:a16="http://schemas.microsoft.com/office/drawing/2014/main" id="{B6ED4CEC-4A71-00D8-758B-8A13D76C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71" y="2208076"/>
            <a:ext cx="895566" cy="8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>
            <a:extLst>
              <a:ext uri="{FF2B5EF4-FFF2-40B4-BE49-F238E27FC236}">
                <a16:creationId xmlns:a16="http://schemas.microsoft.com/office/drawing/2014/main" id="{6C68237E-AB54-4253-B315-AE6AA013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21" y="2698017"/>
            <a:ext cx="825245" cy="36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Fermilab | Graphics Standards at Fermilab | Logo and usage">
            <a:extLst>
              <a:ext uri="{FF2B5EF4-FFF2-40B4-BE49-F238E27FC236}">
                <a16:creationId xmlns:a16="http://schemas.microsoft.com/office/drawing/2014/main" id="{D9724E18-CEBC-76BC-0EC1-097D52A4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52" y="2642646"/>
            <a:ext cx="800294" cy="1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>
            <a:extLst>
              <a:ext uri="{FF2B5EF4-FFF2-40B4-BE49-F238E27FC236}">
                <a16:creationId xmlns:a16="http://schemas.microsoft.com/office/drawing/2014/main" id="{23ED9982-4CA7-BEB6-AC5E-F2DB2564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8" y="3376858"/>
            <a:ext cx="807333" cy="8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Helmholtz-Zentrum Dresden-Rossendorf - Wikipedia">
            <a:extLst>
              <a:ext uri="{FF2B5EF4-FFF2-40B4-BE49-F238E27FC236}">
                <a16:creationId xmlns:a16="http://schemas.microsoft.com/office/drawing/2014/main" id="{1ED0AB31-91E9-5B2E-8428-1B3DE5DB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36" y="3725200"/>
            <a:ext cx="811793" cy="4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0" name="Picture 28" descr="University of Houston Logo and symbol, meaning, history, PNG ...">
            <a:extLst>
              <a:ext uri="{FF2B5EF4-FFF2-40B4-BE49-F238E27FC236}">
                <a16:creationId xmlns:a16="http://schemas.microsoft.com/office/drawing/2014/main" id="{F27BBAF4-0607-3C57-6089-2FB4D2FE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02" y="3608234"/>
            <a:ext cx="860876" cy="48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University of Illinois, Urbana-Champaign | Urbana, United States | UIUC">
            <a:extLst>
              <a:ext uri="{FF2B5EF4-FFF2-40B4-BE49-F238E27FC236}">
                <a16:creationId xmlns:a16="http://schemas.microsoft.com/office/drawing/2014/main" id="{23519CD6-F711-AB32-F659-00DBA7E2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40" y="3435627"/>
            <a:ext cx="591194" cy="7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awrence Berkeley National Laboratory Logo | U.S. Geological ...">
            <a:extLst>
              <a:ext uri="{FF2B5EF4-FFF2-40B4-BE49-F238E27FC236}">
                <a16:creationId xmlns:a16="http://schemas.microsoft.com/office/drawing/2014/main" id="{161969DB-5A83-667E-5B73-CE3FAEE62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3" y="4449137"/>
            <a:ext cx="847992" cy="8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Lewis University | Office of Marketing and Communications ...">
            <a:extLst>
              <a:ext uri="{FF2B5EF4-FFF2-40B4-BE49-F238E27FC236}">
                <a16:creationId xmlns:a16="http://schemas.microsoft.com/office/drawing/2014/main" id="{C4C9586A-75AC-FDA8-9319-24C10325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92" y="4651353"/>
            <a:ext cx="820259" cy="4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University of Louisville - Wikipedia">
            <a:extLst>
              <a:ext uri="{FF2B5EF4-FFF2-40B4-BE49-F238E27FC236}">
                <a16:creationId xmlns:a16="http://schemas.microsoft.com/office/drawing/2014/main" id="{54F04091-6A48-A22E-7982-F8F93ED9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32" y="4582069"/>
            <a:ext cx="626619" cy="6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Guglielmo Marconi University - Wikipedia">
            <a:extLst>
              <a:ext uri="{FF2B5EF4-FFF2-40B4-BE49-F238E27FC236}">
                <a16:creationId xmlns:a16="http://schemas.microsoft.com/office/drawing/2014/main" id="{A1145917-757D-4100-CAE0-2910B992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98" y="4484188"/>
            <a:ext cx="847992" cy="8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4" name="Picture 32">
            <a:extLst>
              <a:ext uri="{FF2B5EF4-FFF2-40B4-BE49-F238E27FC236}">
                <a16:creationId xmlns:a16="http://schemas.microsoft.com/office/drawing/2014/main" id="{DADB8817-28AF-97CD-4344-70557A5B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52" y="4527813"/>
            <a:ext cx="931653" cy="67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6" name="Picture 34" descr="University of Liverpool - My WordPress">
            <a:extLst>
              <a:ext uri="{FF2B5EF4-FFF2-40B4-BE49-F238E27FC236}">
                <a16:creationId xmlns:a16="http://schemas.microsoft.com/office/drawing/2014/main" id="{80F160BC-2CED-ED88-7833-835E1ACF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7" y="1418150"/>
            <a:ext cx="696649" cy="69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8" name="Picture 36" descr="ucl-logo – LONDON CALLING">
            <a:extLst>
              <a:ext uri="{FF2B5EF4-FFF2-40B4-BE49-F238E27FC236}">
                <a16:creationId xmlns:a16="http://schemas.microsoft.com/office/drawing/2014/main" id="{B9438AB5-0383-5A00-1856-E70B75E2E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32" y="2305160"/>
            <a:ext cx="753374" cy="8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50" name="Picture 38" descr="Logo downloads | University brand | StaffNet | The University of Manchester">
            <a:extLst>
              <a:ext uri="{FF2B5EF4-FFF2-40B4-BE49-F238E27FC236}">
                <a16:creationId xmlns:a16="http://schemas.microsoft.com/office/drawing/2014/main" id="{8CA23378-15E8-3446-5E9C-E60EADDA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85" y="3447764"/>
            <a:ext cx="1300392" cy="8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52" name="Picture 40">
            <a:extLst>
              <a:ext uri="{FF2B5EF4-FFF2-40B4-BE49-F238E27FC236}">
                <a16:creationId xmlns:a16="http://schemas.microsoft.com/office/drawing/2014/main" id="{58283300-A45D-581F-D3F3-A3A6E4B0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7" y="4520930"/>
            <a:ext cx="997437" cy="56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54" name="Picture 42" descr="Institute for nuclear research - INR RAS">
            <a:extLst>
              <a:ext uri="{FF2B5EF4-FFF2-40B4-BE49-F238E27FC236}">
                <a16:creationId xmlns:a16="http://schemas.microsoft.com/office/drawing/2014/main" id="{0F4E0731-A156-02FE-F7E6-46DF826C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89" y="5417078"/>
            <a:ext cx="847993" cy="8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56" name="Picture 44" descr="Muons, Inc. | LinkedIn">
            <a:extLst>
              <a:ext uri="{FF2B5EF4-FFF2-40B4-BE49-F238E27FC236}">
                <a16:creationId xmlns:a16="http://schemas.microsoft.com/office/drawing/2014/main" id="{7B055BD7-FB4A-AA2E-ADA6-1F822F42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77" y="5393424"/>
            <a:ext cx="784287" cy="7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58" name="Picture 46">
            <a:extLst>
              <a:ext uri="{FF2B5EF4-FFF2-40B4-BE49-F238E27FC236}">
                <a16:creationId xmlns:a16="http://schemas.microsoft.com/office/drawing/2014/main" id="{D6B814AC-4658-55FC-21B8-27578E1D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26" y="5296961"/>
            <a:ext cx="950857" cy="9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60" name="Picture 48" descr="Novosibirsk State University : Rankings, Fees &amp; Courses Details | Top  Universities">
            <a:extLst>
              <a:ext uri="{FF2B5EF4-FFF2-40B4-BE49-F238E27FC236}">
                <a16:creationId xmlns:a16="http://schemas.microsoft.com/office/drawing/2014/main" id="{C5E7C5A4-4FE4-2469-CF28-FB2C62902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43" y="5286447"/>
            <a:ext cx="928268" cy="92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62" name="Picture 50" descr="Purdue University Logo PNG Transparent &amp; SVG Vector ...">
            <a:extLst>
              <a:ext uri="{FF2B5EF4-FFF2-40B4-BE49-F238E27FC236}">
                <a16:creationId xmlns:a16="http://schemas.microsoft.com/office/drawing/2014/main" id="{6BC18753-8BC3-9FAB-0F05-475EB28E2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47" y="5149797"/>
            <a:ext cx="1277194" cy="12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64" name="Picture 52" descr="USA Logos | USA Brand">
            <a:extLst>
              <a:ext uri="{FF2B5EF4-FFF2-40B4-BE49-F238E27FC236}">
                <a16:creationId xmlns:a16="http://schemas.microsoft.com/office/drawing/2014/main" id="{7D010155-3549-90BB-BCF7-7F52EAF5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7" y="5477807"/>
            <a:ext cx="810093" cy="58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66" name="Picture 54" descr="Sun Yat-sen University - Wikipedia">
            <a:extLst>
              <a:ext uri="{FF2B5EF4-FFF2-40B4-BE49-F238E27FC236}">
                <a16:creationId xmlns:a16="http://schemas.microsoft.com/office/drawing/2014/main" id="{7F48368A-702F-B9DE-0174-DCE0661F2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928" y="1402315"/>
            <a:ext cx="880750" cy="88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68" name="Picture 56" descr="University of Virginia changes athletics logo over links to ...">
            <a:extLst>
              <a:ext uri="{FF2B5EF4-FFF2-40B4-BE49-F238E27FC236}">
                <a16:creationId xmlns:a16="http://schemas.microsoft.com/office/drawing/2014/main" id="{9CA65C5D-60CE-E54F-841E-D05CB32F3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t="4227" r="14138" b="4907"/>
          <a:stretch/>
        </p:blipFill>
        <p:spPr bwMode="auto">
          <a:xfrm>
            <a:off x="7111314" y="2440908"/>
            <a:ext cx="847992" cy="63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70" name="Picture 58" descr="Yale Bulldogs - Wikipedia">
            <a:extLst>
              <a:ext uri="{FF2B5EF4-FFF2-40B4-BE49-F238E27FC236}">
                <a16:creationId xmlns:a16="http://schemas.microsoft.com/office/drawing/2014/main" id="{41F9F456-4306-D37E-FF81-C7CD97F9A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17" y="3405767"/>
            <a:ext cx="963524" cy="88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432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A7493C2-75F7-DCF8-6743-B8567B97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Backup Slides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031A931-9E29-49CF-7005-659F4F9E2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Mu2e fast facts</a:t>
            </a:r>
          </a:p>
          <a:p>
            <a:r>
              <a:rPr lang="en-US" dirty="0"/>
              <a:t>Beam timing</a:t>
            </a:r>
          </a:p>
          <a:p>
            <a:r>
              <a:rPr lang="en-US" dirty="0"/>
              <a:t>BSM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50814-3193-5226-7F27-497D83424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54C46B-3D14-ADC5-3C33-D086D4909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0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CCB2C-80C1-7754-8F36-0563525F9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Fast Facts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F6591-5B9C-3FC8-0C61-084843F91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1ABBF-4519-9966-7966-16710442C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 descr="A diagram of a nuclear reaction&#10;&#10;Description automatically generated with low confidence">
            <a:extLst>
              <a:ext uri="{FF2B5EF4-FFF2-40B4-BE49-F238E27FC236}">
                <a16:creationId xmlns:a16="http://schemas.microsoft.com/office/drawing/2014/main" id="{130CB0A0-4476-3E81-55F2-D291A6575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3717344"/>
            <a:ext cx="3994505" cy="25458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D827D-61D6-563E-99E9-5180294F6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Run-I: 2025-2027, 2 years at reduced intensity</a:t>
                </a:r>
              </a:p>
              <a:p>
                <a:pPr lvl="1"/>
                <a:r>
                  <a:rPr lang="en-US" dirty="0"/>
                  <a:t>Sensitivity </a:t>
                </a:r>
                <a:r>
                  <a:rPr lang="en-US" dirty="0">
                    <a:sym typeface="Wingdings" pitchFamily="2" charset="2"/>
                  </a:rPr>
                  <a:t> 10</a:t>
                </a:r>
                <a:r>
                  <a:rPr lang="en-US" baseline="30000" dirty="0">
                    <a:sym typeface="Wingdings" pitchFamily="2" charset="2"/>
                  </a:rPr>
                  <a:t>-16</a:t>
                </a:r>
                <a:endParaRPr lang="en-US" dirty="0"/>
              </a:p>
              <a:p>
                <a:r>
                  <a:rPr lang="en-US" dirty="0"/>
                  <a:t>Run-II: 2029-2032, 3 years at full intensity</a:t>
                </a:r>
              </a:p>
              <a:p>
                <a:pPr lvl="1"/>
                <a:r>
                  <a:rPr lang="en-US" dirty="0"/>
                  <a:t>Sensitivity </a:t>
                </a:r>
                <a:r>
                  <a:rPr lang="en-US" dirty="0">
                    <a:sym typeface="Wingdings" pitchFamily="2" charset="2"/>
                  </a:rPr>
                  <a:t> 10</a:t>
                </a:r>
                <a:r>
                  <a:rPr lang="en-US" baseline="30000" dirty="0">
                    <a:sym typeface="Wingdings" pitchFamily="2" charset="2"/>
                  </a:rPr>
                  <a:t>-17</a:t>
                </a:r>
                <a:endParaRPr lang="en-US" dirty="0"/>
              </a:p>
              <a:p>
                <a:r>
                  <a:rPr lang="en-US" dirty="0"/>
                  <a:t>Will stop </a:t>
                </a:r>
                <a:r>
                  <a:rPr lang="en-US" i="1" dirty="0"/>
                  <a:t>O(10</a:t>
                </a:r>
                <a:r>
                  <a:rPr lang="en-US" i="1" baseline="30000" dirty="0"/>
                  <a:t>18</a:t>
                </a:r>
                <a:r>
                  <a:rPr lang="en-US" i="1" dirty="0"/>
                  <a:t>)</a:t>
                </a:r>
                <a:r>
                  <a:rPr lang="en-US" dirty="0"/>
                  <a:t> muons</a:t>
                </a:r>
              </a:p>
              <a:p>
                <a:r>
                  <a:rPr lang="en-US" dirty="0"/>
                  <a:t>Will discover CLFV at 5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D827D-61D6-563E-99E9-5180294F6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050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8015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51DF-83AF-56B8-FE1A-F833B7CEA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Timing</a:t>
            </a:r>
          </a:p>
        </p:txBody>
      </p:sp>
      <p:pic>
        <p:nvPicPr>
          <p:cNvPr id="7" name="Content Placeholder 6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C80032AE-BDEC-9011-21BF-F92EB1C7A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156" y="1936750"/>
            <a:ext cx="8153400" cy="3200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92566-C39F-3FC6-9955-735238DD2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8BFEB-0B67-81DE-5BA3-8916D45B2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75938-F3CB-BD26-9ACD-F9EABC32270E}"/>
              </a:ext>
            </a:extLst>
          </p:cNvPr>
          <p:cNvSpPr txBox="1"/>
          <p:nvPr/>
        </p:nvSpPr>
        <p:spPr>
          <a:xfrm>
            <a:off x="205276" y="5938322"/>
            <a:ext cx="4220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From S. Di Falco (2022)</a:t>
            </a:r>
          </a:p>
        </p:txBody>
      </p:sp>
    </p:spTree>
    <p:extLst>
      <p:ext uri="{BB962C8B-B14F-4D97-AF65-F5344CB8AC3E}">
        <p14:creationId xmlns:p14="http://schemas.microsoft.com/office/powerpoint/2010/main" val="1446412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 descr="A picture containing diagram, line, font, circle&#10;&#10;Description automatically generated">
            <a:extLst>
              <a:ext uri="{FF2B5EF4-FFF2-40B4-BE49-F238E27FC236}">
                <a16:creationId xmlns:a16="http://schemas.microsoft.com/office/drawing/2014/main" id="{65C0E4F9-56B0-BA10-61BE-39F1C4EF9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80" r="7927"/>
          <a:stretch/>
        </p:blipFill>
        <p:spPr>
          <a:xfrm>
            <a:off x="4748677" y="1093243"/>
            <a:ext cx="2014307" cy="11740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975D03-7632-D20A-E956-00525562B7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Supersymmetry</a:t>
                </a:r>
              </a:p>
              <a:p>
                <a:pPr lvl="1"/>
                <a:r>
                  <a:rPr lang="en-US" sz="1400" dirty="0"/>
                  <a:t>Each SM particle theorized to have a </a:t>
                </a:r>
                <a:r>
                  <a:rPr lang="en-US" sz="1400" dirty="0" err="1"/>
                  <a:t>superpartner</a:t>
                </a:r>
                <a:endParaRPr lang="en-US" sz="1400" dirty="0"/>
              </a:p>
              <a:p>
                <a:pPr lvl="1"/>
                <a:r>
                  <a:rPr lang="en-US" sz="1400" dirty="0" err="1"/>
                  <a:t>Sleptons</a:t>
                </a:r>
                <a:r>
                  <a:rPr lang="en-US" sz="1400" dirty="0"/>
                  <a:t>, Squarks, Neutralinos…</a:t>
                </a:r>
              </a:p>
              <a:p>
                <a:pPr lvl="1"/>
                <a:r>
                  <a:rPr lang="en-US" sz="1400" dirty="0"/>
                  <a:t>A neutralino (neutral </a:t>
                </a:r>
                <a:r>
                  <a:rPr lang="en-US" sz="1400" dirty="0" err="1"/>
                  <a:t>superboson</a:t>
                </a:r>
                <a:r>
                  <a:rPr lang="en-US" sz="1400" dirty="0"/>
                  <a:t>) and </a:t>
                </a:r>
                <a:r>
                  <a:rPr lang="en-US" sz="1400" dirty="0" err="1"/>
                  <a:t>sleptons</a:t>
                </a:r>
                <a:r>
                  <a:rPr lang="en-US" sz="1400" dirty="0"/>
                  <a:t> mediate CLFV in the field of a nucleus</a:t>
                </a:r>
              </a:p>
              <a:p>
                <a:pPr marL="457200" lvl="1" indent="0">
                  <a:buNone/>
                </a:pPr>
                <a:endParaRPr lang="en-US" sz="1400" dirty="0"/>
              </a:p>
              <a:p>
                <a:r>
                  <a:rPr lang="en-US" dirty="0"/>
                  <a:t>Heavy neutrinos</a:t>
                </a:r>
              </a:p>
              <a:p>
                <a:pPr lvl="1"/>
                <a:r>
                  <a:rPr lang="en-US" sz="1400" dirty="0"/>
                  <a:t>Unobserved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</m:oMath>
                </a14:m>
                <a:r>
                  <a:rPr lang="en-US" sz="1400" dirty="0"/>
                  <a:t> with quark-like Yukawa couplings</a:t>
                </a:r>
              </a:p>
              <a:p>
                <a:pPr lvl="1"/>
                <a:r>
                  <a:rPr lang="en-US" sz="1400" dirty="0"/>
                  <a:t>Allows mediation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1400" dirty="0"/>
              </a:p>
              <a:p>
                <a:pPr marL="457200" lvl="1" indent="0">
                  <a:buNone/>
                </a:pPr>
                <a:endParaRPr lang="en-US" sz="1400" dirty="0"/>
              </a:p>
              <a:p>
                <a:r>
                  <a:rPr lang="en-US" dirty="0"/>
                  <a:t>Leptoquarks</a:t>
                </a:r>
              </a:p>
              <a:p>
                <a:pPr lvl="1"/>
                <a:r>
                  <a:rPr lang="en-US" sz="1400" dirty="0"/>
                  <a:t>Color-triplet bosons carrying both lepton and baryon number</a:t>
                </a:r>
              </a:p>
              <a:p>
                <a:pPr lvl="1"/>
                <a:r>
                  <a:rPr lang="en-US" sz="1400" dirty="0"/>
                  <a:t>Have different interaction strengths with different lepton flavors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975D03-7632-D20A-E956-00525562B7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050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5E44E0B-88A3-905D-691B-3FF0F3B3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BSM Processes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F540F-50BA-474F-755C-317D8ABB6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EDC95-9D01-F4F6-6F9E-F48B31E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57DC2E-E4FB-20F8-2CE7-E20D1BD5293A}"/>
              </a:ext>
            </a:extLst>
          </p:cNvPr>
          <p:cNvSpPr txBox="1"/>
          <p:nvPr/>
        </p:nvSpPr>
        <p:spPr>
          <a:xfrm>
            <a:off x="222250" y="6064975"/>
            <a:ext cx="4220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Devilbiss</a:t>
            </a:r>
            <a:r>
              <a:rPr lang="en-US" sz="900" dirty="0"/>
              <a:t> (2023) Unpublished</a:t>
            </a:r>
          </a:p>
        </p:txBody>
      </p:sp>
      <p:pic>
        <p:nvPicPr>
          <p:cNvPr id="8" name="Picture 7" descr="A diagram of a heavy neutrino&#10;&#10;Description automatically generated with low confidence">
            <a:extLst>
              <a:ext uri="{FF2B5EF4-FFF2-40B4-BE49-F238E27FC236}">
                <a16:creationId xmlns:a16="http://schemas.microsoft.com/office/drawing/2014/main" id="{6EBFDAB1-C3B6-B37B-BA7F-433AE10647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64"/>
          <a:stretch/>
        </p:blipFill>
        <p:spPr>
          <a:xfrm>
            <a:off x="4766328" y="2847865"/>
            <a:ext cx="2659903" cy="1378227"/>
          </a:xfrm>
          <a:prstGeom prst="rect">
            <a:avLst/>
          </a:prstGeom>
        </p:spPr>
      </p:pic>
      <p:pic>
        <p:nvPicPr>
          <p:cNvPr id="9" name="Content Placeholder 17" descr="A picture containing screenshot, line, font, diagram&#10;&#10;Description automatically generated">
            <a:extLst>
              <a:ext uri="{FF2B5EF4-FFF2-40B4-BE49-F238E27FC236}">
                <a16:creationId xmlns:a16="http://schemas.microsoft.com/office/drawing/2014/main" id="{58CD2C58-DFBC-269F-FB1E-6B9187BF2B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632"/>
          <a:stretch/>
        </p:blipFill>
        <p:spPr>
          <a:xfrm>
            <a:off x="5917332" y="4690661"/>
            <a:ext cx="2192998" cy="11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6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4241" y="486239"/>
            <a:ext cx="5505593" cy="427877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4241" y="1063594"/>
            <a:ext cx="8672513" cy="4987867"/>
          </a:xfrm>
        </p:spPr>
        <p:txBody>
          <a:bodyPr/>
          <a:lstStyle/>
          <a:p>
            <a:pPr marL="1828800" lvl="4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Introduction to Mu2e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Beyond the Standard Model: Physics of Mu2e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Signal and Backgrounds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Layout and Detectors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Outlook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" name="Picture 2" descr="mu2e_logo_oval.png">
            <a:extLst>
              <a:ext uri="{FF2B5EF4-FFF2-40B4-BE49-F238E27FC236}">
                <a16:creationId xmlns:a16="http://schemas.microsoft.com/office/drawing/2014/main" id="{EFD95B01-B404-E870-B83E-B0627466F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06" y="6501951"/>
            <a:ext cx="382721" cy="2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43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3C624BF-615F-0C2B-A7C8-A0CDE822E69B}"/>
              </a:ext>
            </a:extLst>
          </p:cNvPr>
          <p:cNvSpPr txBox="1">
            <a:spLocks/>
          </p:cNvSpPr>
          <p:nvPr/>
        </p:nvSpPr>
        <p:spPr>
          <a:xfrm>
            <a:off x="222250" y="1193483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Search for </a:t>
            </a:r>
            <a:r>
              <a:rPr lang="en-US" sz="1800" dirty="0" err="1"/>
              <a:t>neutrinoless</a:t>
            </a:r>
            <a:r>
              <a:rPr lang="en-US" sz="1800" dirty="0"/>
              <a:t> muon-to-electron conversion in the field of an Al nucleus</a:t>
            </a:r>
          </a:p>
          <a:p>
            <a:r>
              <a:rPr lang="en-US" sz="1800" dirty="0"/>
              <a:t>Monochromatic signal ~105 MeV (rest mass of muon)</a:t>
            </a:r>
          </a:p>
          <a:p>
            <a:r>
              <a:rPr lang="en-US" sz="1800" dirty="0"/>
              <a:t>Testing the Standard Model</a:t>
            </a:r>
          </a:p>
          <a:p>
            <a:r>
              <a:rPr lang="en-US" sz="1800" dirty="0"/>
              <a:t>Probing several unobserved physics processes</a:t>
            </a:r>
          </a:p>
          <a:p>
            <a:r>
              <a:rPr lang="en-US" sz="1800" dirty="0"/>
              <a:t>Run-I set to begin taking data in 2025</a:t>
            </a:r>
          </a:p>
          <a:p>
            <a:endParaRPr lang="en-US" sz="1800" dirty="0"/>
          </a:p>
          <a:p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E88B6-6560-B997-ED0F-1547E093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Mu2e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071F6-91F4-0FF1-A746-15D64DCAB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9D64A-89A3-3B7A-5839-6CBCDDBE2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 descr="mu2e_logo_oval.png">
            <a:extLst>
              <a:ext uri="{FF2B5EF4-FFF2-40B4-BE49-F238E27FC236}">
                <a16:creationId xmlns:a16="http://schemas.microsoft.com/office/drawing/2014/main" id="{4898787F-2177-400A-C022-FCC41AAF8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06" y="6501951"/>
            <a:ext cx="382721" cy="220448"/>
          </a:xfrm>
          <a:prstGeom prst="rect">
            <a:avLst/>
          </a:prstGeom>
        </p:spPr>
      </p:pic>
      <p:pic>
        <p:nvPicPr>
          <p:cNvPr id="10" name="Picture 9" descr="A picture containing text, map, screenshot, sign&#10;&#10;Description automatically generated">
            <a:extLst>
              <a:ext uri="{FF2B5EF4-FFF2-40B4-BE49-F238E27FC236}">
                <a16:creationId xmlns:a16="http://schemas.microsoft.com/office/drawing/2014/main" id="{51263131-8393-33BF-6514-039FAA1F5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853" y="2038424"/>
            <a:ext cx="2898350" cy="38837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38B3A11-5005-29BD-17EF-19B589D3C5FB}"/>
              </a:ext>
            </a:extLst>
          </p:cNvPr>
          <p:cNvSpPr/>
          <p:nvPr/>
        </p:nvSpPr>
        <p:spPr>
          <a:xfrm>
            <a:off x="6475305" y="2369128"/>
            <a:ext cx="845128" cy="308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931C09-9EB3-BAA3-CB14-91942D0BF4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3159793"/>
            <a:ext cx="4599669" cy="3010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07614E-0F79-4ABE-C7DF-BA76E20BE1C9}"/>
                  </a:ext>
                </a:extLst>
              </p:cNvPr>
              <p:cNvSpPr txBox="1"/>
              <p:nvPr/>
            </p:nvSpPr>
            <p:spPr>
              <a:xfrm>
                <a:off x="4301383" y="3428999"/>
                <a:ext cx="1683782" cy="1129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latin typeface="Helvetica" pitchFamily="2" charset="0"/>
                  </a:rPr>
                  <a:t>Sensitivity limit set by various </a:t>
                </a:r>
                <a14:m>
                  <m:oMath xmlns:m="http://schemas.openxmlformats.org/officeDocument/2006/math">
                    <m:r>
                      <a:rPr lang="en-US" sz="11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11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1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1100" b="1" dirty="0">
                    <a:latin typeface="Helvetica" pitchFamily="2" charset="0"/>
                    <a:ea typeface="Cambria Math" panose="02040503050406030204" pitchFamily="18" charset="0"/>
                  </a:rPr>
                  <a:t> searches by year (left); the Fermilab muon campus, where Mu2e will run (right)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07614E-0F79-4ABE-C7DF-BA76E20BE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383" y="3428999"/>
                <a:ext cx="1683782" cy="11291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AA6EBE8-795C-8ED7-9121-E2B7675DA1E9}"/>
              </a:ext>
            </a:extLst>
          </p:cNvPr>
          <p:cNvSpPr txBox="1"/>
          <p:nvPr/>
        </p:nvSpPr>
        <p:spPr>
          <a:xfrm>
            <a:off x="125265" y="6043329"/>
            <a:ext cx="84506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From Bonventre (2023). </a:t>
            </a:r>
            <a:r>
              <a:rPr lang="en-US" sz="900" i="1" dirty="0"/>
              <a:t>Status of the Mu2e Experiment at Fermilab, </a:t>
            </a:r>
            <a:r>
              <a:rPr lang="en-US" sz="900" dirty="0"/>
              <a:t>SLAC FPD Seminar</a:t>
            </a:r>
          </a:p>
        </p:txBody>
      </p:sp>
    </p:spTree>
    <p:extLst>
      <p:ext uri="{BB962C8B-B14F-4D97-AF65-F5344CB8AC3E}">
        <p14:creationId xmlns:p14="http://schemas.microsoft.com/office/powerpoint/2010/main" val="317410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Standard Model: Physics of Mu2e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97A33FE-9173-C553-E08D-2C01DC9540C9}"/>
              </a:ext>
            </a:extLst>
          </p:cNvPr>
          <p:cNvSpPr txBox="1">
            <a:spLocks/>
          </p:cNvSpPr>
          <p:nvPr/>
        </p:nvSpPr>
        <p:spPr>
          <a:xfrm>
            <a:off x="381000" y="11954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Standard Model: fundamental particles and their interactions</a:t>
            </a:r>
          </a:p>
          <a:p>
            <a:r>
              <a:rPr lang="en-US" sz="2000" dirty="0"/>
              <a:t>Lepton number, lepton flavor are conserved quantities</a:t>
            </a:r>
          </a:p>
          <a:p>
            <a:r>
              <a:rPr lang="en-US" sz="2000" dirty="0"/>
              <a:t>Neutrino flavor oscillation observed</a:t>
            </a:r>
          </a:p>
          <a:p>
            <a:r>
              <a:rPr lang="en-US" sz="2000" dirty="0"/>
              <a:t>Charged lepton flavor violation?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8A58F0-79E1-B81B-6ED3-46332D6FE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78" y="1967344"/>
            <a:ext cx="4212325" cy="403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mu2e_logo_oval.png">
            <a:extLst>
              <a:ext uri="{FF2B5EF4-FFF2-40B4-BE49-F238E27FC236}">
                <a16:creationId xmlns:a16="http://schemas.microsoft.com/office/drawing/2014/main" id="{7E43DB5A-5C82-8E51-A831-67B75C190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06" y="6501951"/>
            <a:ext cx="382721" cy="220448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B5C9B9E-67D4-9D35-6C67-15A5AC634811}"/>
              </a:ext>
            </a:extLst>
          </p:cNvPr>
          <p:cNvSpPr/>
          <p:nvPr/>
        </p:nvSpPr>
        <p:spPr>
          <a:xfrm>
            <a:off x="4890655" y="4308764"/>
            <a:ext cx="2341418" cy="7897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green circle with black text&#10;&#10;Description automatically generated with low confidence">
            <a:extLst>
              <a:ext uri="{FF2B5EF4-FFF2-40B4-BE49-F238E27FC236}">
                <a16:creationId xmlns:a16="http://schemas.microsoft.com/office/drawing/2014/main" id="{1C871AA3-E846-B299-9688-BDEF08033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61" y="3166887"/>
            <a:ext cx="4078198" cy="130407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6BB99C-5084-6211-4EA1-7857F6F9E7CE}"/>
              </a:ext>
            </a:extLst>
          </p:cNvPr>
          <p:cNvCxnSpPr>
            <a:cxnSpLocks/>
          </p:cNvCxnSpPr>
          <p:nvPr/>
        </p:nvCxnSpPr>
        <p:spPr>
          <a:xfrm flipH="1" flipV="1">
            <a:off x="4198407" y="3245458"/>
            <a:ext cx="749752" cy="110774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84BBB6-EB4B-4B58-380D-2B0A6D5563FA}"/>
              </a:ext>
            </a:extLst>
          </p:cNvPr>
          <p:cNvCxnSpPr>
            <a:cxnSpLocks/>
          </p:cNvCxnSpPr>
          <p:nvPr/>
        </p:nvCxnSpPr>
        <p:spPr>
          <a:xfrm flipH="1" flipV="1">
            <a:off x="4031278" y="4404561"/>
            <a:ext cx="944590" cy="6581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43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Standard Model: Physics of Mu2e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97A33FE-9173-C553-E08D-2C01DC9540C9}"/>
              </a:ext>
            </a:extLst>
          </p:cNvPr>
          <p:cNvSpPr txBox="1">
            <a:spLocks/>
          </p:cNvSpPr>
          <p:nvPr/>
        </p:nvSpPr>
        <p:spPr>
          <a:xfrm>
            <a:off x="381000" y="1195447"/>
            <a:ext cx="7482840" cy="266997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With neutrino mass extension, SM predicts CLFV ~10</a:t>
            </a:r>
            <a:r>
              <a:rPr lang="en-US" sz="2000" baseline="30000" dirty="0"/>
              <a:t>-52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A picture containing line, diagram, plot, font&#10;&#10;Description automatically generated">
            <a:extLst>
              <a:ext uri="{FF2B5EF4-FFF2-40B4-BE49-F238E27FC236}">
                <a16:creationId xmlns:a16="http://schemas.microsoft.com/office/drawing/2014/main" id="{4CC05A31-5C81-4188-9E27-855C9B42A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1548822"/>
            <a:ext cx="4341524" cy="2136487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0E4C6D3-0F75-7C6B-226D-500139D10F0B}"/>
              </a:ext>
            </a:extLst>
          </p:cNvPr>
          <p:cNvSpPr txBox="1">
            <a:spLocks/>
          </p:cNvSpPr>
          <p:nvPr/>
        </p:nvSpPr>
        <p:spPr>
          <a:xfrm>
            <a:off x="381000" y="4271173"/>
            <a:ext cx="8520113" cy="266997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Mu2e sensitivity: 10</a:t>
            </a:r>
            <a:r>
              <a:rPr lang="en-US" sz="2000" baseline="30000" dirty="0"/>
              <a:t>-17</a:t>
            </a:r>
            <a:endParaRPr lang="en-US" sz="2000" dirty="0"/>
          </a:p>
          <a:p>
            <a:r>
              <a:rPr lang="en-US" sz="2000" dirty="0"/>
              <a:t>If we detect conversion, NOT due to SM processes</a:t>
            </a:r>
          </a:p>
          <a:p>
            <a:r>
              <a:rPr lang="en-US" sz="2000" dirty="0"/>
              <a:t>What else could cause </a:t>
            </a:r>
            <a:r>
              <a:rPr lang="en-US" sz="2000" dirty="0" err="1"/>
              <a:t>neutrinoless</a:t>
            </a:r>
            <a:r>
              <a:rPr lang="en-US" sz="2000" dirty="0"/>
              <a:t> muon-to-electron conversion?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031EF7-D7F2-289A-002F-05854C0208C9}"/>
              </a:ext>
            </a:extLst>
          </p:cNvPr>
          <p:cNvCxnSpPr>
            <a:cxnSpLocks/>
          </p:cNvCxnSpPr>
          <p:nvPr/>
        </p:nvCxnSpPr>
        <p:spPr>
          <a:xfrm>
            <a:off x="636588" y="1548822"/>
            <a:ext cx="4341524" cy="213648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A3C353-B9D8-6FF9-642F-8141C6815284}"/>
              </a:ext>
            </a:extLst>
          </p:cNvPr>
          <p:cNvCxnSpPr>
            <a:cxnSpLocks/>
          </p:cNvCxnSpPr>
          <p:nvPr/>
        </p:nvCxnSpPr>
        <p:spPr>
          <a:xfrm flipH="1">
            <a:off x="636588" y="1548822"/>
            <a:ext cx="4341524" cy="213648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mu2e_logo_oval.png">
            <a:extLst>
              <a:ext uri="{FF2B5EF4-FFF2-40B4-BE49-F238E27FC236}">
                <a16:creationId xmlns:a16="http://schemas.microsoft.com/office/drawing/2014/main" id="{206A0299-11B2-6F2C-9917-FC180F3FB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06" y="6501951"/>
            <a:ext cx="382721" cy="2204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7E9AF5F-38C0-F349-39E1-14E19B4C6BD0}"/>
              </a:ext>
            </a:extLst>
          </p:cNvPr>
          <p:cNvSpPr txBox="1"/>
          <p:nvPr/>
        </p:nvSpPr>
        <p:spPr>
          <a:xfrm>
            <a:off x="587230" y="3642721"/>
            <a:ext cx="4220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From Bonventre (2023). </a:t>
            </a:r>
            <a:r>
              <a:rPr lang="en-US" sz="900" i="1" dirty="0"/>
              <a:t>Status of the Mu2e Experiment at Fermilab, </a:t>
            </a:r>
            <a:r>
              <a:rPr lang="en-US" sz="900" dirty="0"/>
              <a:t>SLAC FPD Seminar</a:t>
            </a:r>
          </a:p>
        </p:txBody>
      </p:sp>
      <p:pic>
        <p:nvPicPr>
          <p:cNvPr id="9" name="Picture 8" descr="A picture containing line, diagram, plot&#10;&#10;Description automatically generated">
            <a:extLst>
              <a:ext uri="{FF2B5EF4-FFF2-40B4-BE49-F238E27FC236}">
                <a16:creationId xmlns:a16="http://schemas.microsoft.com/office/drawing/2014/main" id="{2930E85B-2422-9E19-5462-2880A2840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328" y="1787576"/>
            <a:ext cx="4007077" cy="1924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E93952-6EBC-7A2C-EFBD-AB2CE22D619F}"/>
              </a:ext>
            </a:extLst>
          </p:cNvPr>
          <p:cNvSpPr txBox="1"/>
          <p:nvPr/>
        </p:nvSpPr>
        <p:spPr>
          <a:xfrm>
            <a:off x="5048997" y="3610290"/>
            <a:ext cx="4220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From </a:t>
            </a:r>
            <a:r>
              <a:rPr lang="en-US" sz="900" dirty="0" err="1"/>
              <a:t>Devilbiss</a:t>
            </a:r>
            <a:r>
              <a:rPr lang="en-US" sz="900" dirty="0"/>
              <a:t> 2023, unpublished.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421166-CE50-3BFA-CE48-FF9AC3325893}"/>
              </a:ext>
            </a:extLst>
          </p:cNvPr>
          <p:cNvCxnSpPr>
            <a:cxnSpLocks/>
          </p:cNvCxnSpPr>
          <p:nvPr/>
        </p:nvCxnSpPr>
        <p:spPr>
          <a:xfrm>
            <a:off x="4864892" y="1535849"/>
            <a:ext cx="4121513" cy="220317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A90443-5ED4-C836-034C-557CB8C1ADB5}"/>
              </a:ext>
            </a:extLst>
          </p:cNvPr>
          <p:cNvCxnSpPr>
            <a:cxnSpLocks/>
          </p:cNvCxnSpPr>
          <p:nvPr/>
        </p:nvCxnSpPr>
        <p:spPr>
          <a:xfrm flipH="1">
            <a:off x="4864892" y="1568830"/>
            <a:ext cx="4121513" cy="210350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85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sz="half" idx="12"/>
              </p:nvPr>
            </p:nvSpPr>
            <p:spPr>
              <a:xfrm>
                <a:off x="364490" y="3346958"/>
                <a:ext cx="2667000" cy="1265812"/>
              </a:xfrm>
            </p:spPr>
            <p:txBody>
              <a:bodyPr/>
              <a:lstStyle/>
              <a:p>
                <a:pPr algn="ctr"/>
                <a:r>
                  <a:rPr lang="en-US" sz="1200" b="0" dirty="0"/>
                  <a:t>Feynman diagrams illustrating three possible BSM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𝑒𝑁</m:t>
                    </m:r>
                  </m:oMath>
                </a14:m>
                <a:r>
                  <a:rPr lang="en-US" sz="1200" b="0" dirty="0"/>
                  <a:t> conversion scenarios</a:t>
                </a:r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2"/>
              </p:nvPr>
            </p:nvSpPr>
            <p:spPr>
              <a:xfrm>
                <a:off x="364490" y="3346958"/>
                <a:ext cx="2667000" cy="1265812"/>
              </a:xfrm>
              <a:blipFill>
                <a:blip r:embed="rId2"/>
                <a:stretch>
                  <a:fillRect t="-3960" r="-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599B35-6278-ADEF-BD9D-ED976BAEAB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65760" y="4885431"/>
            <a:ext cx="8418022" cy="1265812"/>
          </a:xfrm>
        </p:spPr>
        <p:txBody>
          <a:bodyPr/>
          <a:lstStyle/>
          <a:p>
            <a:pPr algn="ctr"/>
            <a:r>
              <a:rPr lang="en-US" sz="2800" i="1" dirty="0"/>
              <a:t>Bottom Line: One rare signal </a:t>
            </a:r>
            <a:r>
              <a:rPr lang="en-US" sz="2800" i="1" dirty="0">
                <a:sym typeface="Wingdings" pitchFamily="2" charset="2"/>
              </a:rPr>
              <a:t> A whole new era of particle physics</a:t>
            </a:r>
            <a:endParaRPr lang="en-US" sz="2800" i="1" dirty="0"/>
          </a:p>
          <a:p>
            <a:pPr algn="ctr"/>
            <a:endParaRPr lang="en-US" sz="2800" dirty="0"/>
          </a:p>
        </p:txBody>
      </p:sp>
      <p:pic>
        <p:nvPicPr>
          <p:cNvPr id="13" name="Content Placeholder 12" descr="A picture containing diagram, line, font, circle&#10;&#10;Description automatically generated">
            <a:extLst>
              <a:ext uri="{FF2B5EF4-FFF2-40B4-BE49-F238E27FC236}">
                <a16:creationId xmlns:a16="http://schemas.microsoft.com/office/drawing/2014/main" id="{6907E49C-C6CA-540E-324B-6F138F21C662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3"/>
          <a:stretch>
            <a:fillRect/>
          </a:stretch>
        </p:blipFill>
        <p:spPr>
          <a:xfrm>
            <a:off x="222250" y="1122593"/>
            <a:ext cx="3048000" cy="2006600"/>
          </a:xfrm>
        </p:spPr>
      </p:pic>
      <p:pic>
        <p:nvPicPr>
          <p:cNvPr id="18" name="Content Placeholder 17" descr="A picture containing screenshot, line, font, diagram&#10;&#10;Description automatically generated">
            <a:extLst>
              <a:ext uri="{FF2B5EF4-FFF2-40B4-BE49-F238E27FC236}">
                <a16:creationId xmlns:a16="http://schemas.microsoft.com/office/drawing/2014/main" id="{5A11367C-D3E4-C211-A3BC-8847297DB495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4"/>
          <a:stretch>
            <a:fillRect/>
          </a:stretch>
        </p:blipFill>
        <p:spPr>
          <a:xfrm>
            <a:off x="5640889" y="1170237"/>
            <a:ext cx="2647328" cy="182234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Standard Model: Physics of Mu2e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4DF0CCB-7EA3-7341-A46D-36EC5E85EBD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5" name="Picture 14" descr="mu2e_logo_oval.png">
            <a:extLst>
              <a:ext uri="{FF2B5EF4-FFF2-40B4-BE49-F238E27FC236}">
                <a16:creationId xmlns:a16="http://schemas.microsoft.com/office/drawing/2014/main" id="{AA14B9FC-4DF2-444D-8C6A-B22D6F929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06" y="6501951"/>
            <a:ext cx="382721" cy="220448"/>
          </a:xfrm>
          <a:prstGeom prst="rect">
            <a:avLst/>
          </a:prstGeom>
        </p:spPr>
      </p:pic>
      <p:pic>
        <p:nvPicPr>
          <p:cNvPr id="20" name="Picture 19" descr="A diagram of a heavy neutrino&#10;&#10;Description automatically generated with low confidence">
            <a:extLst>
              <a:ext uri="{FF2B5EF4-FFF2-40B4-BE49-F238E27FC236}">
                <a16:creationId xmlns:a16="http://schemas.microsoft.com/office/drawing/2014/main" id="{F6A11E6B-63CC-A4C0-63C1-D75F09B73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490" y="2598394"/>
            <a:ext cx="2806700" cy="1930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8C1D5F-AC78-40B8-EE83-131C292B3495}"/>
              </a:ext>
            </a:extLst>
          </p:cNvPr>
          <p:cNvSpPr txBox="1"/>
          <p:nvPr/>
        </p:nvSpPr>
        <p:spPr>
          <a:xfrm>
            <a:off x="214542" y="6092530"/>
            <a:ext cx="4220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Feynman diagrams from Bonventre (2023)</a:t>
            </a:r>
          </a:p>
        </p:txBody>
      </p:sp>
    </p:spTree>
    <p:extLst>
      <p:ext uri="{BB962C8B-B14F-4D97-AF65-F5344CB8AC3E}">
        <p14:creationId xmlns:p14="http://schemas.microsoft.com/office/powerpoint/2010/main" val="37231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3C617D-A247-DFC4-67D3-B489F3BB1BBD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28600" y="4491723"/>
            <a:ext cx="4206240" cy="1265812"/>
          </a:xfrm>
        </p:spPr>
        <p:txBody>
          <a:bodyPr/>
          <a:lstStyle/>
          <a:p>
            <a:r>
              <a:rPr lang="en-US" dirty="0"/>
              <a:t>Signal:</a:t>
            </a:r>
          </a:p>
          <a:p>
            <a:r>
              <a:rPr lang="en-US" i="1" dirty="0">
                <a:highlight>
                  <a:srgbClr val="FFFF00"/>
                </a:highlight>
              </a:rPr>
              <a:t>105 MeV negative conversion electron</a:t>
            </a:r>
          </a:p>
          <a:p>
            <a:endParaRPr lang="en-US" i="1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B8AF2-848B-13EB-897F-A8330509BB3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87970" y="4491723"/>
            <a:ext cx="4206240" cy="1265812"/>
          </a:xfrm>
        </p:spPr>
        <p:txBody>
          <a:bodyPr/>
          <a:lstStyle/>
          <a:p>
            <a:r>
              <a:rPr lang="en-US" dirty="0"/>
              <a:t>Background: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Cosmic 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Decays in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Antiproton annihilation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Radiative pion capture (RPC)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Radiative muon capture (RMC)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Decays in flight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F2A71-58A9-42ED-EB67-7BABD2058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Rose Powers | Mu2e in 10 Minutes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2EA7236-920F-4684-AF70-1222E26D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and Background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EE95EF-2BFD-2171-76D7-EA396352B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8" name="Content Placeholder 1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83B59FB5-DB1F-D2EA-B920-F5C0AC98BE15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2"/>
          <a:stretch>
            <a:fillRect/>
          </a:stretch>
        </p:blipFill>
        <p:spPr>
          <a:xfrm>
            <a:off x="306387" y="1455738"/>
            <a:ext cx="4051300" cy="2743200"/>
          </a:xfrm>
        </p:spPr>
      </p:pic>
      <p:pic>
        <p:nvPicPr>
          <p:cNvPr id="20" name="Content Placeholder 19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E188C319-033F-3ABC-4CA1-752917108F85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3"/>
          <a:stretch>
            <a:fillRect/>
          </a:stretch>
        </p:blipFill>
        <p:spPr>
          <a:xfrm>
            <a:off x="4687888" y="1456053"/>
            <a:ext cx="4206875" cy="2742570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2F62C3-4D29-D505-21FC-7AA7106D1956}"/>
              </a:ext>
            </a:extLst>
          </p:cNvPr>
          <p:cNvSpPr txBox="1"/>
          <p:nvPr/>
        </p:nvSpPr>
        <p:spPr>
          <a:xfrm>
            <a:off x="589453" y="4095644"/>
            <a:ext cx="3492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Momentum spectrum of signal and background (Edmonds 2023)</a:t>
            </a:r>
            <a:endParaRPr lang="en-US" sz="9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3A9228-D9EF-8B12-52A6-31F5FAA269BE}"/>
              </a:ext>
            </a:extLst>
          </p:cNvPr>
          <p:cNvSpPr txBox="1"/>
          <p:nvPr/>
        </p:nvSpPr>
        <p:spPr>
          <a:xfrm>
            <a:off x="4786315" y="3980228"/>
            <a:ext cx="3492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(Edmonds 2023)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8411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42F74FD-C544-3F02-83A7-7B423D0A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/>
              <a:t>Layout and Detectors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6DCAA-2E02-6F54-40AB-0E0177F0B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Rose Powers | Mu2e in 10 Minutes</a:t>
            </a:r>
            <a:endParaRPr lang="en-US" b="1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122782-7053-9075-486B-0E885871B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8</a:t>
            </a:fld>
            <a:endParaRPr lang="en-US"/>
          </a:p>
        </p:txBody>
      </p:sp>
      <p:pic>
        <p:nvPicPr>
          <p:cNvPr id="12" name="Picture 11" descr="mu2e_logo_oval.png">
            <a:extLst>
              <a:ext uri="{FF2B5EF4-FFF2-40B4-BE49-F238E27FC236}">
                <a16:creationId xmlns:a16="http://schemas.microsoft.com/office/drawing/2014/main" id="{2285CACE-48C7-3318-5041-F86BEAF51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06" y="6501951"/>
            <a:ext cx="382721" cy="220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6EC6E2-1E97-E583-9DE0-DC310690B811}"/>
              </a:ext>
            </a:extLst>
          </p:cNvPr>
          <p:cNvSpPr txBox="1"/>
          <p:nvPr/>
        </p:nvSpPr>
        <p:spPr>
          <a:xfrm>
            <a:off x="201468" y="6064495"/>
            <a:ext cx="4220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Edmonds (2023)</a:t>
            </a:r>
          </a:p>
        </p:txBody>
      </p:sp>
      <p:pic>
        <p:nvPicPr>
          <p:cNvPr id="3" name="Picture 2" descr="Diagram of a conveyor belt&#10;&#10;Description automatically generated with medium confidence">
            <a:extLst>
              <a:ext uri="{FF2B5EF4-FFF2-40B4-BE49-F238E27FC236}">
                <a16:creationId xmlns:a16="http://schemas.microsoft.com/office/drawing/2014/main" id="{DACAAE6B-302B-C174-136A-02604E9DD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30" y="1826498"/>
            <a:ext cx="8895740" cy="320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71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1B9DED-BBA5-9D41-CEAA-139220F41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337" y="1361918"/>
            <a:ext cx="2710320" cy="122832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F4669E-4CB5-DB19-D3E0-05000B44DEA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32086" y="1310279"/>
            <a:ext cx="5483314" cy="1879615"/>
          </a:xfrm>
        </p:spPr>
        <p:txBody>
          <a:bodyPr/>
          <a:lstStyle/>
          <a:p>
            <a:r>
              <a:rPr lang="en-US" sz="1600" dirty="0"/>
              <a:t>&gt;20k straw tubes filled with </a:t>
            </a:r>
            <a:r>
              <a:rPr lang="en-US" sz="1600" dirty="0" err="1"/>
              <a:t>Ar</a:t>
            </a:r>
            <a:r>
              <a:rPr lang="en-US" sz="1600" dirty="0"/>
              <a:t>/CO</a:t>
            </a:r>
            <a:r>
              <a:rPr lang="en-US" sz="1600" baseline="-25000" dirty="0"/>
              <a:t>2 </a:t>
            </a:r>
            <a:r>
              <a:rPr lang="en-US" sz="1600" dirty="0"/>
              <a:t>mixture</a:t>
            </a:r>
          </a:p>
          <a:p>
            <a:r>
              <a:rPr lang="en-US" sz="1600" dirty="0"/>
              <a:t>Voltage ~1.5kV</a:t>
            </a:r>
          </a:p>
          <a:p>
            <a:r>
              <a:rPr lang="en-US" sz="1600" dirty="0"/>
              <a:t>Au sense wire</a:t>
            </a:r>
          </a:p>
          <a:p>
            <a:r>
              <a:rPr lang="en-US" sz="1600" dirty="0"/>
              <a:t>36 planes, 6 panels per plane</a:t>
            </a:r>
          </a:p>
          <a:p>
            <a:r>
              <a:rPr lang="en-US" sz="1600" dirty="0"/>
              <a:t>Central gap to optimize signal acceptance, suppress </a:t>
            </a:r>
            <a:r>
              <a:rPr lang="en-US" sz="1600" dirty="0" err="1"/>
              <a:t>bkg</a:t>
            </a:r>
            <a:endParaRPr lang="en-US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B867C1-CA77-A518-4260-A5BF64462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/>
              <a:t>The Tracker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Rose Powers | Mu2e in 10 Minutes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48DACEE-C13F-E114-B1A3-CB8419AC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and Detectors</a:t>
            </a:r>
          </a:p>
        </p:txBody>
      </p:sp>
      <p:pic>
        <p:nvPicPr>
          <p:cNvPr id="29" name="Picture 28" descr="mu2e_logo_oval.png">
            <a:extLst>
              <a:ext uri="{FF2B5EF4-FFF2-40B4-BE49-F238E27FC236}">
                <a16:creationId xmlns:a16="http://schemas.microsoft.com/office/drawing/2014/main" id="{9A0333F3-BB73-E0CF-38B1-C14309D54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06" y="6501951"/>
            <a:ext cx="382721" cy="2204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3CD160B-70A5-DFD9-6447-E3122E823CC0}"/>
              </a:ext>
            </a:extLst>
          </p:cNvPr>
          <p:cNvSpPr txBox="1"/>
          <p:nvPr/>
        </p:nvSpPr>
        <p:spPr>
          <a:xfrm>
            <a:off x="59716" y="4375050"/>
            <a:ext cx="4247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Helvetica" pitchFamily="2" charset="0"/>
              </a:rPr>
              <a:t>For electrons ~E</a:t>
            </a:r>
            <a:r>
              <a:rPr lang="en-US" sz="1600" b="1" i="1" baseline="-25000" dirty="0">
                <a:latin typeface="Helvetica" pitchFamily="2" charset="0"/>
              </a:rPr>
              <a:t>CE</a:t>
            </a:r>
            <a:r>
              <a:rPr lang="en-US" sz="1600" b="1" i="1" dirty="0">
                <a:latin typeface="Helvetica" pitchFamily="2" charset="0"/>
              </a:rPr>
              <a:t>, intrinsic momentum resolution expected to be:</a:t>
            </a:r>
          </a:p>
        </p:txBody>
      </p:sp>
      <p:pic>
        <p:nvPicPr>
          <p:cNvPr id="34" name="Picture 33" descr="A picture containing font, typography, white, calligraphy&#10;&#10;Description automatically generated">
            <a:extLst>
              <a:ext uri="{FF2B5EF4-FFF2-40B4-BE49-F238E27FC236}">
                <a16:creationId xmlns:a16="http://schemas.microsoft.com/office/drawing/2014/main" id="{779B7100-49DB-7625-2C1F-B624989CC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30" y="5120757"/>
            <a:ext cx="2800381" cy="735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2274853-3716-3C6A-BCA4-27F5618C10FA}"/>
              </a:ext>
            </a:extLst>
          </p:cNvPr>
          <p:cNvSpPr txBox="1"/>
          <p:nvPr/>
        </p:nvSpPr>
        <p:spPr>
          <a:xfrm>
            <a:off x="201468" y="6064495"/>
            <a:ext cx="4220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The Mu2e Collaboration, </a:t>
            </a:r>
            <a:r>
              <a:rPr lang="en-US" sz="900" i="1" dirty="0"/>
              <a:t>Universe</a:t>
            </a:r>
            <a:r>
              <a:rPr lang="en-US" sz="900" dirty="0"/>
              <a:t>  9(1):54 (2023)</a:t>
            </a:r>
          </a:p>
        </p:txBody>
      </p:sp>
      <p:pic>
        <p:nvPicPr>
          <p:cNvPr id="37" name="Picture 36" descr="A picture containing indoor, wall, machine, aluminium&#10;&#10;Description automatically generated">
            <a:extLst>
              <a:ext uri="{FF2B5EF4-FFF2-40B4-BE49-F238E27FC236}">
                <a16:creationId xmlns:a16="http://schemas.microsoft.com/office/drawing/2014/main" id="{FA96C8E3-68FD-DD5F-19DB-72A1F392F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06" y="1321459"/>
            <a:ext cx="3107496" cy="2526530"/>
          </a:xfrm>
          <a:prstGeom prst="rect">
            <a:avLst/>
          </a:prstGeom>
        </p:spPr>
      </p:pic>
      <p:pic>
        <p:nvPicPr>
          <p:cNvPr id="39" name="Picture 38" descr="A picture containing indoor, furniture, table, engineering&#10;&#10;Description automatically generated">
            <a:extLst>
              <a:ext uri="{FF2B5EF4-FFF2-40B4-BE49-F238E27FC236}">
                <a16:creationId xmlns:a16="http://schemas.microsoft.com/office/drawing/2014/main" id="{6C77C6E4-3B3C-EC92-43BB-24A20D29B2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754" r="45698" b="16037"/>
          <a:stretch/>
        </p:blipFill>
        <p:spPr>
          <a:xfrm>
            <a:off x="4075614" y="4229151"/>
            <a:ext cx="1603764" cy="1316264"/>
          </a:xfrm>
          <a:prstGeom prst="rect">
            <a:avLst/>
          </a:prstGeom>
        </p:spPr>
      </p:pic>
      <p:pic>
        <p:nvPicPr>
          <p:cNvPr id="43" name="Picture 42" descr="A picture containing office supplies, marking tools, office instrument, pen&#10;&#10;Description automatically generated">
            <a:extLst>
              <a:ext uri="{FF2B5EF4-FFF2-40B4-BE49-F238E27FC236}">
                <a16:creationId xmlns:a16="http://schemas.microsoft.com/office/drawing/2014/main" id="{C83181BD-D863-55A4-3D65-2479C6BD0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615" y="3636632"/>
            <a:ext cx="1259329" cy="56487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D4FFB01-2CFD-7BEE-CB74-C3B430C15D45}"/>
              </a:ext>
            </a:extLst>
          </p:cNvPr>
          <p:cNvSpPr txBox="1"/>
          <p:nvPr/>
        </p:nvSpPr>
        <p:spPr>
          <a:xfrm>
            <a:off x="4008582" y="5571880"/>
            <a:ext cx="4359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Helvetica" pitchFamily="2" charset="0"/>
              </a:rPr>
              <a:t>Assembled tracker planes (bottom left); single straw tube with a pencil for scale (top left); acceptance of tracker (right).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7F9223-32AF-11D4-B87B-11D0E7909C92}"/>
              </a:ext>
            </a:extLst>
          </p:cNvPr>
          <p:cNvSpPr txBox="1"/>
          <p:nvPr/>
        </p:nvSpPr>
        <p:spPr>
          <a:xfrm>
            <a:off x="59716" y="3857978"/>
            <a:ext cx="4359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Helvetica" pitchFamily="2" charset="0"/>
              </a:rPr>
              <a:t>A single tracker plane composed of six panels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DC5844-EF4A-7112-B916-05F2A202EFEE}"/>
              </a:ext>
            </a:extLst>
          </p:cNvPr>
          <p:cNvSpPr txBox="1"/>
          <p:nvPr/>
        </p:nvSpPr>
        <p:spPr>
          <a:xfrm>
            <a:off x="205276" y="5938322"/>
            <a:ext cx="4220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Pictures from Bonventre (2023), </a:t>
            </a:r>
            <a:r>
              <a:rPr lang="en-US" sz="900" dirty="0" err="1"/>
              <a:t>Pezzullo</a:t>
            </a:r>
            <a:r>
              <a:rPr lang="en-US" sz="900" dirty="0"/>
              <a:t> (2018)</a:t>
            </a:r>
          </a:p>
        </p:txBody>
      </p:sp>
      <p:pic>
        <p:nvPicPr>
          <p:cNvPr id="10" name="Picture 9" descr="A picture containing text, circle, compact disk&#10;&#10;Description automatically generated">
            <a:extLst>
              <a:ext uri="{FF2B5EF4-FFF2-40B4-BE49-F238E27FC236}">
                <a16:creationId xmlns:a16="http://schemas.microsoft.com/office/drawing/2014/main" id="{05596017-8171-73B2-1A5C-7888F8B139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-1022" b="6245"/>
          <a:stretch/>
        </p:blipFill>
        <p:spPr>
          <a:xfrm>
            <a:off x="5856406" y="3459454"/>
            <a:ext cx="2425463" cy="197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1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0" grpId="0"/>
    </p:bldLst>
  </p:timing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1" id="{8403D811-7CFB-A340-9C82-3320AB22844F}" vid="{53265DFD-72E0-7B4D-8B15-EBB74A5F20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FermilabPartnerships_PPT_090915</Template>
  <TotalTime>28128</TotalTime>
  <Words>882</Words>
  <Application>Microsoft Macintosh PowerPoint</Application>
  <PresentationFormat>On-screen Show (4:3)</PresentationFormat>
  <Paragraphs>151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Helvetica</vt:lpstr>
      <vt:lpstr>FermilabPartnerships_PPT_090915</vt:lpstr>
      <vt:lpstr>PowerPoint Presentation</vt:lpstr>
      <vt:lpstr>Contents</vt:lpstr>
      <vt:lpstr>Introduction to Mu2e</vt:lpstr>
      <vt:lpstr>Beyond the Standard Model: Physics of Mu2e</vt:lpstr>
      <vt:lpstr>Beyond the Standard Model: Physics of Mu2e</vt:lpstr>
      <vt:lpstr>Beyond the Standard Model: Physics of Mu2e</vt:lpstr>
      <vt:lpstr>Signal and Background</vt:lpstr>
      <vt:lpstr>Layout and Detectors</vt:lpstr>
      <vt:lpstr>Layout and Detectors</vt:lpstr>
      <vt:lpstr>Layout and Detectors</vt:lpstr>
      <vt:lpstr>Layout and Detectors</vt:lpstr>
      <vt:lpstr>Outlook</vt:lpstr>
      <vt:lpstr>The Mu2e Collaboration</vt:lpstr>
      <vt:lpstr>Backup Slides</vt:lpstr>
      <vt:lpstr>Mu2e Fast Facts</vt:lpstr>
      <vt:lpstr>Beam Timing</vt:lpstr>
      <vt:lpstr>BSM Processes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Branson, Rose</dc:creator>
  <cp:lastModifiedBy>Branson, Rose</cp:lastModifiedBy>
  <cp:revision>8</cp:revision>
  <cp:lastPrinted>2014-01-20T19:40:21Z</cp:lastPrinted>
  <dcterms:created xsi:type="dcterms:W3CDTF">2023-06-07T19:34:00Z</dcterms:created>
  <dcterms:modified xsi:type="dcterms:W3CDTF">2023-06-27T14:23:09Z</dcterms:modified>
</cp:coreProperties>
</file>