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8" r:id="rId3"/>
    <p:sldId id="277" r:id="rId4"/>
    <p:sldId id="279" r:id="rId5"/>
    <p:sldId id="280" r:id="rId6"/>
    <p:sldId id="282" r:id="rId7"/>
    <p:sldId id="281" r:id="rId8"/>
    <p:sldId id="286" r:id="rId9"/>
    <p:sldId id="283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4BF4"/>
    <a:srgbClr val="A449EC"/>
    <a:srgbClr val="0C0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45B5C-715F-134F-A620-0DF948FB72D5}" type="datetimeFigureOut">
              <a:rPr lang="en-US" smtClean="0"/>
              <a:t>6/26/23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BC6F3-F06D-9E48-92DB-37035CEF8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4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BC6F3-F06D-9E48-92DB-37035CEF8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BC6F3-F06D-9E48-92DB-37035CEF8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15E1-1546-32E8-ED2D-BFC87A1A4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33C5AD-A375-9B07-DA86-EB4AD33B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C666-AEB0-6D57-D617-6EA5E12B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430" y="6272695"/>
            <a:ext cx="1229139" cy="365125"/>
          </a:xfrm>
        </p:spPr>
        <p:txBody>
          <a:bodyPr/>
          <a:lstStyle/>
          <a:p>
            <a:r>
              <a:rPr lang="en-US" dirty="0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A0DCB-113B-FB57-7C81-95F4DFCD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7974" y="627269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 dirty="0"/>
              <a:t>I </a:t>
            </a:r>
            <a:r>
              <a:rPr lang="en-US" dirty="0">
                <a:solidFill>
                  <a:schemeClr val="accent2"/>
                </a:solidFill>
              </a:rPr>
              <a:t>SBND PDS Trigger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3FC30-F09A-E603-CF84-C60848DA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77" y="6272695"/>
            <a:ext cx="442292" cy="365125"/>
          </a:xfrm>
        </p:spPr>
        <p:txBody>
          <a:bodyPr/>
          <a:lstStyle/>
          <a:p>
            <a:fld id="{3A61A7C8-9529-8D43-B9A5-56C5A5E1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3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6376C-4BBE-0ECD-81E6-E3C9E264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35693"/>
            <a:ext cx="10187609" cy="93773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2551-3479-AE6B-148E-012D651A0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4" y="1282148"/>
            <a:ext cx="11055626" cy="4894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4A0DA-0869-93FC-5E76-6D18E9714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0113" y="6356350"/>
            <a:ext cx="1235765" cy="365125"/>
          </a:xfrm>
        </p:spPr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B739-5ACC-D288-D1ED-8A72DE07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7791" y="635635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 dirty="0"/>
              <a:t>I </a:t>
            </a:r>
            <a:r>
              <a:rPr lang="en-US" dirty="0">
                <a:solidFill>
                  <a:schemeClr val="accent2"/>
                </a:solidFill>
              </a:rPr>
              <a:t>SBND PDS Trigger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63D8-0FC8-E060-E8D6-5929BCD9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8174" y="6356350"/>
            <a:ext cx="540026" cy="365125"/>
          </a:xfrm>
        </p:spPr>
        <p:txBody>
          <a:bodyPr/>
          <a:lstStyle/>
          <a:p>
            <a:fld id="{3A61A7C8-9529-8D43-B9A5-56C5A5E180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6D122-6D46-E3F4-4C7F-52ACD3C8A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8871" y="5766520"/>
            <a:ext cx="954955" cy="954955"/>
          </a:xfrm>
          <a:prstGeom prst="rect">
            <a:avLst/>
          </a:prstGeom>
        </p:spPr>
      </p:pic>
      <p:pic>
        <p:nvPicPr>
          <p:cNvPr id="8" name="Picture 7" descr="A white horse with blue mane&#10;&#10;Description automatically generated with low confidence">
            <a:extLst>
              <a:ext uri="{FF2B5EF4-FFF2-40B4-BE49-F238E27FC236}">
                <a16:creationId xmlns:a16="http://schemas.microsoft.com/office/drawing/2014/main" id="{7419DA82-5A79-A467-07CE-397E78333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1193" y="5766520"/>
            <a:ext cx="1235766" cy="9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8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A4CA0-D884-A19A-ECD2-1F9C6A27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59B9D-ED6E-5126-88BC-A936FA1CE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CF810-5B21-578B-9F40-9A84C3475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168D7-6776-AB63-A3BD-FBB03BCF0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G. Gurung I SBND PDS Trigger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4ADA0-4EF5-7791-B41A-47DC18858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A7C8-9529-8D43-B9A5-56C5A5E18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172FA-BAFB-770F-DF4E-AEFF44A36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297" y="532987"/>
            <a:ext cx="11246066" cy="33812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Baseline Monitoring for SBND PDS Trigger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 descr="U T A logo">
            <a:extLst>
              <a:ext uri="{FF2B5EF4-FFF2-40B4-BE49-F238E27FC236}">
                <a16:creationId xmlns:a16="http://schemas.microsoft.com/office/drawing/2014/main" id="{0E8FAEAC-C47F-F210-9F88-01E4D08C9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2088"/>
          <a:stretch/>
        </p:blipFill>
        <p:spPr bwMode="auto">
          <a:xfrm>
            <a:off x="472967" y="5562109"/>
            <a:ext cx="5150896" cy="1051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A7CB2-188D-643B-5E68-8DBD16762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59" y="5141749"/>
            <a:ext cx="1608081" cy="1608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3D70AA2-91B4-A0AC-D88F-B7A8F08B21AC}"/>
              </a:ext>
            </a:extLst>
          </p:cNvPr>
          <p:cNvSpPr txBox="1"/>
          <p:nvPr/>
        </p:nvSpPr>
        <p:spPr>
          <a:xfrm>
            <a:off x="398296" y="4138022"/>
            <a:ext cx="6601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</a:rPr>
              <a:t>Gajendra Gurung on Behalf of SBND Collaboration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New Perspectives 2023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June 26,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90F52-A1C8-4B3C-E343-50672B0CC090}"/>
              </a:ext>
            </a:extLst>
          </p:cNvPr>
          <p:cNvSpPr txBox="1"/>
          <p:nvPr/>
        </p:nvSpPr>
        <p:spPr>
          <a:xfrm>
            <a:off x="6568139" y="6243864"/>
            <a:ext cx="3174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FERMILAB-SLIDES-23-144-V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39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39F-34FF-062B-EA0A-AAAEF170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F7BC0-2F28-0BC6-2B94-BCE230481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SBND will record a leading number of neutrino interactions, which requires fast and efficient trigger capabilities</a:t>
            </a:r>
          </a:p>
          <a:p>
            <a:r>
              <a:rPr lang="en-US" dirty="0"/>
              <a:t>Monitoring the baseline of MTC/A will help us improve the PDS trigger system by enabling us to choose significant threshold values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F8D8-E018-3378-52BA-E6F0B0A4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FF19-0C14-6256-FB7D-4B14577E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7440-7ABB-8043-BB8D-D7BA12B8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6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39F-34FF-062B-EA0A-AAAEF170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2445026"/>
            <a:ext cx="9541565" cy="14528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F8D8-E018-3378-52BA-E6F0B0A4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FF19-0C14-6256-FB7D-4B14577E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7440-7ABB-8043-BB8D-D7BA12B8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981441EA-C6B9-836E-6D27-9AE25C8FC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106"/>
          <a:stretch/>
        </p:blipFill>
        <p:spPr>
          <a:xfrm>
            <a:off x="297707" y="136525"/>
            <a:ext cx="11596585" cy="460444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2F8B4-DBB8-D69C-4ED3-F79A33A6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B82A2-CCEB-B994-FE92-8F38F91C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 dirty="0"/>
              <a:t>I </a:t>
            </a:r>
            <a:r>
              <a:rPr lang="en-US" dirty="0">
                <a:solidFill>
                  <a:schemeClr val="accent2"/>
                </a:solidFill>
              </a:rPr>
              <a:t>SBND PDS Trigger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B666-0872-DAB8-DE3C-B205C82F5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FBA25-555E-55DE-3505-CF440743F73F}"/>
              </a:ext>
            </a:extLst>
          </p:cNvPr>
          <p:cNvSpPr txBox="1"/>
          <p:nvPr/>
        </p:nvSpPr>
        <p:spPr>
          <a:xfrm>
            <a:off x="297707" y="5322489"/>
            <a:ext cx="9230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7000 𝜈 events/per day in SBND!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SBND will record 30-40x more neutrino-argon interactions than is currently available</a:t>
            </a:r>
            <a:r>
              <a:rPr lang="en-US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08E13-05DF-BE6B-63DD-D8C33D99F9AB}"/>
              </a:ext>
            </a:extLst>
          </p:cNvPr>
          <p:cNvSpPr txBox="1"/>
          <p:nvPr/>
        </p:nvSpPr>
        <p:spPr>
          <a:xfrm>
            <a:off x="3094488" y="3534104"/>
            <a:ext cx="193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ighlight>
                  <a:srgbClr val="808000"/>
                </a:highlight>
              </a:rPr>
              <a:t>112 tons of argon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BC3D2-7BB9-7C66-2210-F2D4B013CBA5}"/>
              </a:ext>
            </a:extLst>
          </p:cNvPr>
          <p:cNvSpPr txBox="1"/>
          <p:nvPr/>
        </p:nvSpPr>
        <p:spPr>
          <a:xfrm>
            <a:off x="5953645" y="3534104"/>
            <a:ext cx="171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highlight>
                  <a:srgbClr val="808000"/>
                </a:highlight>
              </a:rPr>
              <a:t>89 tons of argon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95E83-D6E6-EBDD-A8C6-A5C53E74CA7E}"/>
              </a:ext>
            </a:extLst>
          </p:cNvPr>
          <p:cNvSpPr txBox="1"/>
          <p:nvPr/>
        </p:nvSpPr>
        <p:spPr>
          <a:xfrm>
            <a:off x="9409841" y="3534104"/>
            <a:ext cx="1833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highlight>
                  <a:srgbClr val="808000"/>
                </a:highlight>
              </a:rPr>
              <a:t>476 tons of argon</a:t>
            </a:r>
          </a:p>
        </p:txBody>
      </p:sp>
    </p:spTree>
    <p:extLst>
      <p:ext uri="{BB962C8B-B14F-4D97-AF65-F5344CB8AC3E}">
        <p14:creationId xmlns:p14="http://schemas.microsoft.com/office/powerpoint/2010/main" val="114064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3D59-E4A8-5531-2E2B-AD1C3E6C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Projection Chamber working principle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1F409-0224-9F25-C4D1-03DF909A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11AEC-78F1-A74C-0C82-A3EBB0701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75885-D0E2-079C-27F1-BB21194E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3</a:t>
            </a:fld>
            <a:endParaRPr lang="en-US"/>
          </a:p>
        </p:txBody>
      </p:sp>
      <p:pic>
        <p:nvPicPr>
          <p:cNvPr id="17" name="Content Placeholder 16" descr="A picture containing diagram, screenshot, line, parallel&#10;&#10;Description automatically generated">
            <a:extLst>
              <a:ext uri="{FF2B5EF4-FFF2-40B4-BE49-F238E27FC236}">
                <a16:creationId xmlns:a16="http://schemas.microsoft.com/office/drawing/2014/main" id="{6DD27959-E445-FB6B-140E-5338B48BD8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40" y="920663"/>
            <a:ext cx="9461767" cy="5007258"/>
          </a:xfrm>
        </p:spPr>
      </p:pic>
    </p:spTree>
    <p:extLst>
      <p:ext uri="{BB962C8B-B14F-4D97-AF65-F5344CB8AC3E}">
        <p14:creationId xmlns:p14="http://schemas.microsoft.com/office/powerpoint/2010/main" val="290593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07F0-2BF5-E8EE-A6C1-B11A2AC7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Trigger Hardware</a:t>
            </a:r>
          </a:p>
        </p:txBody>
      </p:sp>
      <p:pic>
        <p:nvPicPr>
          <p:cNvPr id="8" name="Content Placeholder 7" descr="A picture containing text, screenshot, diagram, plan&#10;&#10;Description automatically generated">
            <a:extLst>
              <a:ext uri="{FF2B5EF4-FFF2-40B4-BE49-F238E27FC236}">
                <a16:creationId xmlns:a16="http://schemas.microsoft.com/office/drawing/2014/main" id="{1B4E90B8-1BE1-4B95-54FE-3ED87213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0"/>
          <a:stretch/>
        </p:blipFill>
        <p:spPr>
          <a:xfrm>
            <a:off x="568187" y="1073427"/>
            <a:ext cx="5928535" cy="48942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BD3D-F604-9E46-ABB7-85711F34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7E429-32BF-1651-557A-074DA0EE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A4C82-27EB-54D1-E54B-05525B90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990DD-B4B7-7104-DF26-DA7B625FD816}"/>
              </a:ext>
            </a:extLst>
          </p:cNvPr>
          <p:cNvSpPr txBox="1"/>
          <p:nvPr/>
        </p:nvSpPr>
        <p:spPr>
          <a:xfrm>
            <a:off x="6851505" y="2076014"/>
            <a:ext cx="5097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NEVIS: Dedicated to the TPC (charged particles) triggers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Photon Detection System (PDS) triggers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Cosmic Ray Triggers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Beam Early Warning (EW)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38B62-CE8E-678D-8FDC-58E87EE40E46}"/>
              </a:ext>
            </a:extLst>
          </p:cNvPr>
          <p:cNvSpPr txBox="1"/>
          <p:nvPr/>
        </p:nvSpPr>
        <p:spPr>
          <a:xfrm>
            <a:off x="2537791" y="6075144"/>
            <a:ext cx="664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PTB receives and perform logic operations with the subsystem inputs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138A-E25D-30A7-5E25-59D9E62D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Detection System Trigger Hardware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696CB-DE74-56D0-5372-161B06B4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C790A-800F-9DBF-6A1B-B48C0BA9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2A71-410B-D37C-8454-A8012564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5E744-8FF9-63CA-402A-AF969D2F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122" y="1094811"/>
            <a:ext cx="8072042" cy="401358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3378AF0-983E-05AF-0A23-50E681CB188A}"/>
              </a:ext>
            </a:extLst>
          </p:cNvPr>
          <p:cNvGrpSpPr/>
          <p:nvPr/>
        </p:nvGrpSpPr>
        <p:grpSpPr>
          <a:xfrm>
            <a:off x="788862" y="4178595"/>
            <a:ext cx="3593853" cy="1760115"/>
            <a:chOff x="254498" y="1665386"/>
            <a:chExt cx="3593853" cy="17601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3796F0-98C2-E248-1C54-BF3CF2FFF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98" y="1665386"/>
              <a:ext cx="3593853" cy="13330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4B92DA-9F3E-8D0D-F7E7-F25C6A963A18}"/>
                </a:ext>
              </a:extLst>
            </p:cNvPr>
            <p:cNvSpPr txBox="1"/>
            <p:nvPr/>
          </p:nvSpPr>
          <p:spPr>
            <a:xfrm>
              <a:off x="582710" y="3056169"/>
              <a:ext cx="2734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Penn/Photon Trigger Board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CCA246-923E-86C4-073B-918AB1A4E212}"/>
              </a:ext>
            </a:extLst>
          </p:cNvPr>
          <p:cNvGrpSpPr/>
          <p:nvPr/>
        </p:nvGrpSpPr>
        <p:grpSpPr>
          <a:xfrm>
            <a:off x="970835" y="1916515"/>
            <a:ext cx="3133911" cy="1164701"/>
            <a:chOff x="341266" y="4001905"/>
            <a:chExt cx="3591578" cy="13308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0BE2FD-8EEF-39E1-27C9-85DF7375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0000">
              <a:off x="341266" y="4001905"/>
              <a:ext cx="3591578" cy="10369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17BD77-67BC-2256-9F00-B54C520ABBAF}"/>
                </a:ext>
              </a:extLst>
            </p:cNvPr>
            <p:cNvSpPr txBox="1"/>
            <p:nvPr/>
          </p:nvSpPr>
          <p:spPr>
            <a:xfrm>
              <a:off x="508861" y="4910749"/>
              <a:ext cx="3165389" cy="422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Master Trigger Card/Analog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CECF13-8F48-ED1B-4D4E-889C5FE0DE7B}"/>
              </a:ext>
            </a:extLst>
          </p:cNvPr>
          <p:cNvGrpSpPr/>
          <p:nvPr/>
        </p:nvGrpSpPr>
        <p:grpSpPr>
          <a:xfrm>
            <a:off x="0" y="1006454"/>
            <a:ext cx="1513556" cy="2990257"/>
            <a:chOff x="3900816" y="3491620"/>
            <a:chExt cx="1513556" cy="29902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90C85D-A4F3-5854-31E8-369CA8D4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7315" y="3491620"/>
              <a:ext cx="512363" cy="262233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F8B751-6F9A-A62C-5DAD-D74E62AD4DE4}"/>
                </a:ext>
              </a:extLst>
            </p:cNvPr>
            <p:cNvSpPr txBox="1"/>
            <p:nvPr/>
          </p:nvSpPr>
          <p:spPr>
            <a:xfrm>
              <a:off x="3900816" y="6112545"/>
              <a:ext cx="1513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CAEN V1730S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EBDE47-D199-0DDB-63BE-591394111DF4}"/>
              </a:ext>
            </a:extLst>
          </p:cNvPr>
          <p:cNvSpPr txBox="1"/>
          <p:nvPr/>
        </p:nvSpPr>
        <p:spPr>
          <a:xfrm>
            <a:off x="4485661" y="4911480"/>
            <a:ext cx="6991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MTC/A receives signals from the PMT Digitizers</a:t>
            </a:r>
          </a:p>
          <a:p>
            <a:r>
              <a:rPr lang="en-US" dirty="0"/>
              <a:t>MTC/A sums all the signals and compare them to three individually programmed thresholds: LOW, MEDIUM and HIGH. The output of these discriminators will be the input to the PTB.</a:t>
            </a:r>
          </a:p>
        </p:txBody>
      </p:sp>
    </p:spTree>
    <p:extLst>
      <p:ext uri="{BB962C8B-B14F-4D97-AF65-F5344CB8AC3E}">
        <p14:creationId xmlns:p14="http://schemas.microsoft.com/office/powerpoint/2010/main" val="136626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39F-34FF-062B-EA0A-AAAEF170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Trigger Card/Analog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F8D8-E018-3378-52BA-E6F0B0A4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FF19-0C14-6256-FB7D-4B14577E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7440-7ABB-8043-BB8D-D7BA12B8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F4CB1-35C9-35EE-8A0C-979BA504B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296669" y="1264073"/>
            <a:ext cx="3453176" cy="996975"/>
          </a:xfrm>
          <a:prstGeom prst="rect">
            <a:avLst/>
          </a:prstGeom>
        </p:spPr>
      </p:pic>
      <p:pic>
        <p:nvPicPr>
          <p:cNvPr id="12" name="Content Placeholder 10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02074B53-DFF0-00FD-84A8-E4CD76141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1082" y="1073427"/>
            <a:ext cx="7111619" cy="1202477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628BF6-BE78-1793-36D3-974248148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30180" y="1714788"/>
            <a:ext cx="3987987" cy="529513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BDEFAA-1869-FC99-B001-76C9382BC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206" y="3126206"/>
            <a:ext cx="1690255" cy="60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AC9F5-1E0E-6886-C287-174F75F5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738357"/>
            <a:ext cx="1953491" cy="601074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80671F6F-6949-D549-5144-DDA020CB9D18}"/>
              </a:ext>
            </a:extLst>
          </p:cNvPr>
          <p:cNvSpPr/>
          <p:nvPr/>
        </p:nvSpPr>
        <p:spPr>
          <a:xfrm>
            <a:off x="5819887" y="2825916"/>
            <a:ext cx="2312894" cy="1202477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sp>
        <p:nvSpPr>
          <p:cNvPr id="22" name="Donut 21">
            <a:extLst>
              <a:ext uri="{FF2B5EF4-FFF2-40B4-BE49-F238E27FC236}">
                <a16:creationId xmlns:a16="http://schemas.microsoft.com/office/drawing/2014/main" id="{7E3746A4-29F3-AC44-9C74-175E4B3B14B2}"/>
              </a:ext>
            </a:extLst>
          </p:cNvPr>
          <p:cNvSpPr/>
          <p:nvPr/>
        </p:nvSpPr>
        <p:spPr>
          <a:xfrm>
            <a:off x="3214251" y="4595695"/>
            <a:ext cx="776067" cy="285323"/>
          </a:xfrm>
          <a:prstGeom prst="donut">
            <a:avLst>
              <a:gd name="adj" fmla="val 83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18B40DD8-31EA-C9FB-3871-65D005B19276}"/>
              </a:ext>
            </a:extLst>
          </p:cNvPr>
          <p:cNvSpPr/>
          <p:nvPr/>
        </p:nvSpPr>
        <p:spPr>
          <a:xfrm>
            <a:off x="2433850" y="4356847"/>
            <a:ext cx="544062" cy="262866"/>
          </a:xfrm>
          <a:prstGeom prst="donut">
            <a:avLst>
              <a:gd name="adj" fmla="val 8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0000"/>
              </a:highlight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246B0E-CAF5-5B37-2D16-E0937C473F7D}"/>
              </a:ext>
            </a:extLst>
          </p:cNvPr>
          <p:cNvCxnSpPr>
            <a:cxnSpLocks/>
          </p:cNvCxnSpPr>
          <p:nvPr/>
        </p:nvCxnSpPr>
        <p:spPr>
          <a:xfrm flipH="1">
            <a:off x="2977912" y="3491948"/>
            <a:ext cx="2841974" cy="996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Donut 28">
            <a:extLst>
              <a:ext uri="{FF2B5EF4-FFF2-40B4-BE49-F238E27FC236}">
                <a16:creationId xmlns:a16="http://schemas.microsoft.com/office/drawing/2014/main" id="{FE47D829-1D51-97A7-7C4E-530B343E8537}"/>
              </a:ext>
            </a:extLst>
          </p:cNvPr>
          <p:cNvSpPr/>
          <p:nvPr/>
        </p:nvSpPr>
        <p:spPr>
          <a:xfrm>
            <a:off x="5916298" y="4445652"/>
            <a:ext cx="2312894" cy="1202477"/>
          </a:xfrm>
          <a:prstGeom prst="donut">
            <a:avLst>
              <a:gd name="adj" fmla="val 83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F8B98F-A4D6-6DE9-D473-59CC567FE4CA}"/>
              </a:ext>
            </a:extLst>
          </p:cNvPr>
          <p:cNvCxnSpPr>
            <a:cxnSpLocks/>
          </p:cNvCxnSpPr>
          <p:nvPr/>
        </p:nvCxnSpPr>
        <p:spPr>
          <a:xfrm flipH="1" flipV="1">
            <a:off x="3990318" y="4762578"/>
            <a:ext cx="1925980" cy="2108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52A513F-B45E-17E8-8E64-0D8A83A81A77}"/>
              </a:ext>
            </a:extLst>
          </p:cNvPr>
          <p:cNvSpPr txBox="1"/>
          <p:nvPr/>
        </p:nvSpPr>
        <p:spPr>
          <a:xfrm>
            <a:off x="8189129" y="4452077"/>
            <a:ext cx="229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effectLst/>
                <a:latin typeface="TradeGothic"/>
              </a:rPr>
              <a:t>Ultrafast Comparators</a:t>
            </a:r>
          </a:p>
          <a:p>
            <a:pPr algn="ctr"/>
            <a:r>
              <a:rPr lang="en-US" sz="1800" b="1" dirty="0">
                <a:effectLst/>
                <a:latin typeface="TradeGothic"/>
              </a:rPr>
              <a:t>AD96685 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9823A2-8130-FD82-E01A-F0F46C23EFE5}"/>
              </a:ext>
            </a:extLst>
          </p:cNvPr>
          <p:cNvSpPr txBox="1"/>
          <p:nvPr/>
        </p:nvSpPr>
        <p:spPr>
          <a:xfrm>
            <a:off x="5990253" y="5696056"/>
            <a:ext cx="323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where the magic happens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F47639-937D-B478-42A1-3C3461EC9431}"/>
              </a:ext>
            </a:extLst>
          </p:cNvPr>
          <p:cNvSpPr txBox="1"/>
          <p:nvPr/>
        </p:nvSpPr>
        <p:spPr>
          <a:xfrm>
            <a:off x="8325604" y="3063561"/>
            <a:ext cx="200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TradeGothic"/>
              </a:rPr>
              <a:t>12-Bit Serial DAC </a:t>
            </a:r>
          </a:p>
          <a:p>
            <a:pPr algn="ctr"/>
            <a:r>
              <a:rPr lang="en-US" sz="1800" b="1" dirty="0">
                <a:effectLst/>
                <a:latin typeface="TradeGothic"/>
              </a:rPr>
              <a:t>AD7243 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884B17-B524-110D-5728-96174AE8974B}"/>
              </a:ext>
            </a:extLst>
          </p:cNvPr>
          <p:cNvSpPr txBox="1"/>
          <p:nvPr/>
        </p:nvSpPr>
        <p:spPr>
          <a:xfrm>
            <a:off x="8256809" y="3573153"/>
            <a:ext cx="248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set the thresholds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D0C531-61CF-7AC7-D3D1-E443D824266F}"/>
              </a:ext>
            </a:extLst>
          </p:cNvPr>
          <p:cNvSpPr txBox="1"/>
          <p:nvPr/>
        </p:nvSpPr>
        <p:spPr>
          <a:xfrm>
            <a:off x="8256809" y="5016265"/>
            <a:ext cx="3640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compare the summed inputs from PMTs to the set thresholds</a:t>
            </a:r>
          </a:p>
        </p:txBody>
      </p:sp>
    </p:spTree>
    <p:extLst>
      <p:ext uri="{BB962C8B-B14F-4D97-AF65-F5344CB8AC3E}">
        <p14:creationId xmlns:p14="http://schemas.microsoft.com/office/powerpoint/2010/main" val="122101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39F-34FF-062B-EA0A-AAAEF170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the MTC/A Threshold</a:t>
            </a:r>
          </a:p>
        </p:txBody>
      </p:sp>
      <p:pic>
        <p:nvPicPr>
          <p:cNvPr id="8" name="Content Placeholder 7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586F8EC-766E-7DFA-20FA-9EEFD8CD4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536" y="903888"/>
            <a:ext cx="7692290" cy="41629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F8D8-E018-3378-52BA-E6F0B0A4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FF19-0C14-6256-FB7D-4B14577E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 dirty="0"/>
              <a:t>I </a:t>
            </a:r>
            <a:r>
              <a:rPr lang="en-US" dirty="0">
                <a:solidFill>
                  <a:schemeClr val="accent2"/>
                </a:solidFill>
              </a:rPr>
              <a:t>SBND PDS Trigger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7440-7ABB-8043-BB8D-D7BA12B8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3BE00-29D4-41F3-2577-7DC63F286AB1}"/>
              </a:ext>
            </a:extLst>
          </p:cNvPr>
          <p:cNvSpPr txBox="1"/>
          <p:nvPr/>
        </p:nvSpPr>
        <p:spPr>
          <a:xfrm>
            <a:off x="471668" y="1201709"/>
            <a:ext cx="3595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The MTC/A has three 12-bit serial DACs which provide individual threshold voltages to each of the comparators.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Thresholds can be programmed between -5 V and 5 V in increments of 2.44 mV.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89C7C-23DC-0309-43C5-61D89A8599CB}"/>
              </a:ext>
            </a:extLst>
          </p:cNvPr>
          <p:cNvSpPr txBox="1"/>
          <p:nvPr/>
        </p:nvSpPr>
        <p:spPr>
          <a:xfrm>
            <a:off x="672975" y="5604195"/>
            <a:ext cx="678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Setting the threshold is Hardware level programming </a:t>
            </a:r>
          </a:p>
        </p:txBody>
      </p:sp>
    </p:spTree>
    <p:extLst>
      <p:ext uri="{BB962C8B-B14F-4D97-AF65-F5344CB8AC3E}">
        <p14:creationId xmlns:p14="http://schemas.microsoft.com/office/powerpoint/2010/main" val="322224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D18BC-1DE0-4B99-6BF7-C028BB90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make the trigger more sensitive?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D0CDE-0ECB-768E-A4CF-77CCF95D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48F8-C0AD-FF21-37A4-B54D74D2B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42E4D-1460-AAF9-C2F9-D62626CE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8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3647CEE-F64D-05E9-FB98-0ECFE900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052" y="3594278"/>
            <a:ext cx="9084445" cy="496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the ideal threshold value? </a:t>
            </a:r>
          </a:p>
          <a:p>
            <a:pPr lvl="1"/>
            <a:r>
              <a:rPr lang="en-US" dirty="0"/>
              <a:t>Accurately monitor the baseline.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4" name="Content Placeholder 10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5DEE9464-B833-8F38-DD49-4AA40716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7" y="1063542"/>
            <a:ext cx="7111619" cy="12024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D9BD8C-1945-0E6A-B668-92DBBB76D938}"/>
              </a:ext>
            </a:extLst>
          </p:cNvPr>
          <p:cNvSpPr txBox="1"/>
          <p:nvPr/>
        </p:nvSpPr>
        <p:spPr>
          <a:xfrm>
            <a:off x="417373" y="5154443"/>
            <a:ext cx="8677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 find the baseline, we sweep through different threshold voltages.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D5ED9-BCA0-DD4A-EF7D-1F6148DA72E1}"/>
              </a:ext>
            </a:extLst>
          </p:cNvPr>
          <p:cNvSpPr txBox="1"/>
          <p:nvPr/>
        </p:nvSpPr>
        <p:spPr>
          <a:xfrm>
            <a:off x="417373" y="2356593"/>
            <a:ext cx="6369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dirty="0"/>
              <a:t>The baseline fluctuates because of thermal noise.</a:t>
            </a:r>
          </a:p>
          <a:p>
            <a:pPr marL="457200" lvl="1" indent="0">
              <a:buNone/>
            </a:pPr>
            <a:r>
              <a:rPr lang="en-US" dirty="0"/>
              <a:t> 	Noise  ∝ (Temperature)</a:t>
            </a:r>
            <a:r>
              <a:rPr lang="en-US" baseline="30000" dirty="0"/>
              <a:t>1/2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5786F7-C570-05C1-4621-171F7D908D5B}"/>
              </a:ext>
            </a:extLst>
          </p:cNvPr>
          <p:cNvGrpSpPr/>
          <p:nvPr/>
        </p:nvGrpSpPr>
        <p:grpSpPr>
          <a:xfrm>
            <a:off x="7031813" y="2813891"/>
            <a:ext cx="4123563" cy="2034987"/>
            <a:chOff x="7031813" y="2813891"/>
            <a:chExt cx="4123563" cy="2034987"/>
          </a:xfrm>
        </p:grpSpPr>
        <p:pic>
          <p:nvPicPr>
            <p:cNvPr id="9" name="Picture 8" descr="A picture containing rectangle, line, diagram, sketch&#10;&#10;Description automatically generated">
              <a:extLst>
                <a:ext uri="{FF2B5EF4-FFF2-40B4-BE49-F238E27FC236}">
                  <a16:creationId xmlns:a16="http://schemas.microsoft.com/office/drawing/2014/main" id="{084D903B-7C3F-8214-CEF1-9D0A9DCD3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10"/>
            <a:stretch/>
          </p:blipFill>
          <p:spPr>
            <a:xfrm rot="10800000">
              <a:off x="7984417" y="2836342"/>
              <a:ext cx="3170959" cy="20125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70545F-2A84-624E-026E-DB31AE62C78B}"/>
                </a:ext>
              </a:extLst>
            </p:cNvPr>
            <p:cNvSpPr txBox="1"/>
            <p:nvPr/>
          </p:nvSpPr>
          <p:spPr>
            <a:xfrm>
              <a:off x="7031813" y="2813891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baseline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08E416-FAFC-E12C-772C-0C04DB94FD42}"/>
              </a:ext>
            </a:extLst>
          </p:cNvPr>
          <p:cNvGrpSpPr/>
          <p:nvPr/>
        </p:nvGrpSpPr>
        <p:grpSpPr>
          <a:xfrm>
            <a:off x="6972405" y="2161444"/>
            <a:ext cx="4114627" cy="369332"/>
            <a:chOff x="6972405" y="2161444"/>
            <a:chExt cx="4114627" cy="36933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46B17D-D712-2742-C79A-1295FE7E158B}"/>
                </a:ext>
              </a:extLst>
            </p:cNvPr>
            <p:cNvCxnSpPr>
              <a:cxnSpLocks/>
            </p:cNvCxnSpPr>
            <p:nvPr/>
          </p:nvCxnSpPr>
          <p:spPr>
            <a:xfrm>
              <a:off x="8052759" y="2299224"/>
              <a:ext cx="3034273" cy="3578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B211A9-E5DC-930F-B72C-1B364B7D07F8}"/>
                </a:ext>
              </a:extLst>
            </p:cNvPr>
            <p:cNvSpPr txBox="1"/>
            <p:nvPr/>
          </p:nvSpPr>
          <p:spPr>
            <a:xfrm>
              <a:off x="6972405" y="2161444"/>
              <a:ext cx="1084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2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162 L -0.00195 0.141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B39F-34FF-062B-EA0A-AAAEF1700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Finding the baseline</a:t>
            </a:r>
          </a:p>
        </p:txBody>
      </p:sp>
      <p:pic>
        <p:nvPicPr>
          <p:cNvPr id="7" name="Screen Recording 2023-06-22 at 5.56.40 PM">
            <a:hlinkClick r:id="" action="ppaction://media"/>
            <a:extLst>
              <a:ext uri="{FF2B5EF4-FFF2-40B4-BE49-F238E27FC236}">
                <a16:creationId xmlns:a16="http://schemas.microsoft.com/office/drawing/2014/main" id="{0C30EE6B-60FD-3E44-5208-AA6DAD06D6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174" y="936488"/>
            <a:ext cx="7008215" cy="52582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F8D8-E018-3378-52BA-E6F0B0A4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26,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FF19-0C14-6256-FB7D-4B14577E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G. Gurung </a:t>
            </a:r>
            <a:r>
              <a:rPr lang="en-US"/>
              <a:t>I </a:t>
            </a:r>
            <a:r>
              <a:rPr lang="en-US">
                <a:solidFill>
                  <a:schemeClr val="accent2"/>
                </a:solidFill>
              </a:rPr>
              <a:t>SBND PDS Trigger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A7440-7ABB-8043-BB8D-D7BA12B8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A7C8-9529-8D43-B9A5-56C5A5E180A6}" type="slidenum">
              <a:rPr lang="en-US" smtClean="0"/>
              <a:t>9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126744-493C-79A0-2922-86E9E7617CD2}"/>
              </a:ext>
            </a:extLst>
          </p:cNvPr>
          <p:cNvGrpSpPr/>
          <p:nvPr/>
        </p:nvGrpSpPr>
        <p:grpSpPr>
          <a:xfrm>
            <a:off x="7518697" y="88012"/>
            <a:ext cx="4180902" cy="3154680"/>
            <a:chOff x="7517443" y="273931"/>
            <a:chExt cx="4180902" cy="3154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443D30-D518-EC4B-993F-7F1672AE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7443" y="273931"/>
              <a:ext cx="4180902" cy="3154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35907D-340D-7520-3274-FCAF39A64BA5}"/>
                </a:ext>
              </a:extLst>
            </p:cNvPr>
            <p:cNvSpPr txBox="1"/>
            <p:nvPr/>
          </p:nvSpPr>
          <p:spPr>
            <a:xfrm>
              <a:off x="9021832" y="689539"/>
              <a:ext cx="23000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Pulse generator input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5BB151-A990-4A25-B603-5B8187C7505C}"/>
                </a:ext>
              </a:extLst>
            </p:cNvPr>
            <p:cNvSpPr txBox="1"/>
            <p:nvPr/>
          </p:nvSpPr>
          <p:spPr>
            <a:xfrm>
              <a:off x="10036289" y="1666799"/>
              <a:ext cx="1384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MTC/A Sum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CB243F-86EF-0809-D32D-EC7FF81F1754}"/>
                </a:ext>
              </a:extLst>
            </p:cNvPr>
            <p:cNvSpPr txBox="1"/>
            <p:nvPr/>
          </p:nvSpPr>
          <p:spPr>
            <a:xfrm>
              <a:off x="7660099" y="2096964"/>
              <a:ext cx="19813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AA4BF4"/>
                  </a:solidFill>
                </a:rPr>
                <a:t>MTC/A Response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C4E488-4B07-5C37-F8F5-1414E2F3A842}"/>
              </a:ext>
            </a:extLst>
          </p:cNvPr>
          <p:cNvGrpSpPr/>
          <p:nvPr/>
        </p:nvGrpSpPr>
        <p:grpSpPr>
          <a:xfrm>
            <a:off x="7584061" y="3428999"/>
            <a:ext cx="4115538" cy="3090672"/>
            <a:chOff x="7584061" y="3428999"/>
            <a:chExt cx="4115538" cy="3090672"/>
          </a:xfrm>
        </p:grpSpPr>
        <p:pic>
          <p:nvPicPr>
            <p:cNvPr id="10" name="Picture 9" descr="A screen 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59664113-8E59-3B92-CB97-9C9807A5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4061" y="3428999"/>
              <a:ext cx="4115538" cy="30906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B9F856-BD3B-ECD4-376A-CAB975B19156}"/>
                </a:ext>
              </a:extLst>
            </p:cNvPr>
            <p:cNvSpPr txBox="1"/>
            <p:nvPr/>
          </p:nvSpPr>
          <p:spPr>
            <a:xfrm>
              <a:off x="7660099" y="5172525"/>
              <a:ext cx="19207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AA4BF4"/>
                  </a:solidFill>
                </a:rPr>
                <a:t>MTC/A Response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E72405-63FD-FE6E-5017-317AB89BC396}"/>
                </a:ext>
              </a:extLst>
            </p:cNvPr>
            <p:cNvSpPr txBox="1"/>
            <p:nvPr/>
          </p:nvSpPr>
          <p:spPr>
            <a:xfrm>
              <a:off x="9888192" y="4371033"/>
              <a:ext cx="1433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MTC/A Sum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4DAE42-A8B1-4417-D48D-3A5BE050498D}"/>
                </a:ext>
              </a:extLst>
            </p:cNvPr>
            <p:cNvSpPr txBox="1"/>
            <p:nvPr/>
          </p:nvSpPr>
          <p:spPr>
            <a:xfrm>
              <a:off x="9092071" y="3715350"/>
              <a:ext cx="22686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Pulse generator input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21A9BC-2A89-4E9F-4E9F-811DF4C2C7C0}"/>
                </a:ext>
              </a:extLst>
            </p:cNvPr>
            <p:cNvSpPr txBox="1"/>
            <p:nvPr/>
          </p:nvSpPr>
          <p:spPr>
            <a:xfrm>
              <a:off x="9656874" y="5445352"/>
              <a:ext cx="13939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20 ns trigger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62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493</Words>
  <Application>Microsoft Macintosh PowerPoint</Application>
  <PresentationFormat>Widescreen</PresentationFormat>
  <Paragraphs>87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TradeGothic</vt:lpstr>
      <vt:lpstr>Office Theme</vt:lpstr>
      <vt:lpstr>Baseline Monitoring for SBND PDS Trigger  </vt:lpstr>
      <vt:lpstr>PowerPoint Presentation</vt:lpstr>
      <vt:lpstr>Time Projection Chamber working principle</vt:lpstr>
      <vt:lpstr>SBND Trigger Hardware</vt:lpstr>
      <vt:lpstr>Photon Detection System Trigger Hardware</vt:lpstr>
      <vt:lpstr>Master Trigger Card/Analog</vt:lpstr>
      <vt:lpstr>Configuring the MTC/A Threshold</vt:lpstr>
      <vt:lpstr>How can we make the trigger more sensitive?</vt:lpstr>
      <vt:lpstr>DEMO: Finding the baseline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Update</dc:title>
  <dc:creator>Gurung, Gajendra</dc:creator>
  <cp:lastModifiedBy>Gurung, Gajendra</cp:lastModifiedBy>
  <cp:revision>30</cp:revision>
  <dcterms:created xsi:type="dcterms:W3CDTF">2022-07-26T14:00:05Z</dcterms:created>
  <dcterms:modified xsi:type="dcterms:W3CDTF">2023-06-26T16:12:25Z</dcterms:modified>
</cp:coreProperties>
</file>