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80" r:id="rId2"/>
    <p:sldId id="311" r:id="rId3"/>
    <p:sldId id="306" r:id="rId4"/>
    <p:sldId id="304" r:id="rId5"/>
    <p:sldId id="282" r:id="rId6"/>
    <p:sldId id="307" r:id="rId7"/>
    <p:sldId id="292" r:id="rId8"/>
    <p:sldId id="284" r:id="rId9"/>
    <p:sldId id="285" r:id="rId10"/>
    <p:sldId id="286" r:id="rId11"/>
    <p:sldId id="299" r:id="rId12"/>
    <p:sldId id="296" r:id="rId13"/>
    <p:sldId id="295" r:id="rId14"/>
    <p:sldId id="308" r:id="rId15"/>
    <p:sldId id="30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10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3946" autoAdjust="0"/>
  </p:normalViewPr>
  <p:slideViewPr>
    <p:cSldViewPr snapToGrid="0">
      <p:cViewPr varScale="1">
        <p:scale>
          <a:sx n="120" d="100"/>
          <a:sy n="120" d="100"/>
        </p:scale>
        <p:origin x="832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8902641629246262E-3"/>
          <c:y val="6.7112905838215093E-3"/>
          <c:w val="0.97342995169082125"/>
          <c:h val="0.9357898650943686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3361-4FF1-B7D3-95FA28DF1A0A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361-4FF1-B7D3-95FA28DF1A0A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361-4FF1-B7D3-95FA28DF1A0A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94D-49E7-8BA1-99D0EFA22EB2}"/>
              </c:ext>
            </c:extLst>
          </c:dPt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69</c:v>
                </c:pt>
                <c:pt idx="1">
                  <c:v>26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1-4FF1-B7D3-95FA28DF1A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0.20778</cdr:x>
      <cdr:y>0.27089</cdr:y>
    </cdr:from>
    <cdr:to>
      <cdr:x>0.5</cdr:x>
      <cdr:y>0.48103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FA1B491-3772-6F9B-E6FA-9F15C0391810}"/>
            </a:ext>
          </a:extLst>
        </cdr:cNvPr>
        <cdr:cNvSpPr txBox="1"/>
      </cdr:nvSpPr>
      <cdr:spPr>
        <a:xfrm xmlns:a="http://schemas.openxmlformats.org/drawingml/2006/main">
          <a:off x="2104614" y="1025222"/>
          <a:ext cx="2959912" cy="7953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400" b="1" dirty="0"/>
            <a:t>Dark Matter (26%)</a:t>
          </a:r>
        </a:p>
      </cdr:txBody>
    </cdr:sp>
  </cdr:relSizeAnchor>
  <cdr:relSizeAnchor xmlns:cdr="http://schemas.openxmlformats.org/drawingml/2006/chartDrawing">
    <cdr:from>
      <cdr:x>0.44903</cdr:x>
      <cdr:y>0</cdr:y>
    </cdr:from>
    <cdr:to>
      <cdr:x>0.57778</cdr:x>
      <cdr:y>0.34581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51F0768E-6AD0-2ADC-CF0D-3915DD46CBA8}"/>
            </a:ext>
          </a:extLst>
        </cdr:cNvPr>
        <cdr:cNvSpPr txBox="1"/>
      </cdr:nvSpPr>
      <cdr:spPr>
        <a:xfrm xmlns:a="http://schemas.openxmlformats.org/drawingml/2006/main">
          <a:off x="4548204" y="0"/>
          <a:ext cx="1304145" cy="13087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2400" b="1" dirty="0"/>
            <a:t>Ordinary </a:t>
          </a:r>
        </a:p>
        <a:p xmlns:a="http://schemas.openxmlformats.org/drawingml/2006/main">
          <a:pPr algn="ctr"/>
          <a:r>
            <a:rPr lang="en-US" sz="2400" b="1" dirty="0"/>
            <a:t>Matter (5%)</a:t>
          </a:r>
        </a:p>
      </cdr:txBody>
    </cdr:sp>
  </cdr:relSizeAnchor>
  <cdr:relSizeAnchor xmlns:cdr="http://schemas.openxmlformats.org/drawingml/2006/chartDrawing">
    <cdr:from>
      <cdr:x>0.48479</cdr:x>
      <cdr:y>0.5</cdr:y>
    </cdr:from>
    <cdr:to>
      <cdr:x>0.57175</cdr:x>
      <cdr:y>0.71014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08607E05-9A1F-98E2-737E-8AA5B704A0A2}"/>
            </a:ext>
          </a:extLst>
        </cdr:cNvPr>
        <cdr:cNvSpPr txBox="1"/>
      </cdr:nvSpPr>
      <cdr:spPr>
        <a:xfrm xmlns:a="http://schemas.openxmlformats.org/drawingml/2006/main">
          <a:off x="5097904" y="21756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2400" b="1" dirty="0"/>
            <a:t>Dark Energy (69%)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62DC0-894C-4588-8F8C-82FFF0611EF7}" type="datetimeFigureOut">
              <a:rPr lang="en-US" smtClean="0"/>
              <a:t>6/27/23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AB791-9DC5-4C06-925B-A174017FF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26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3AB791-9DC5-4C06-925B-A174017FF6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71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3AB791-9DC5-4C06-925B-A174017FF65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68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B8551-4978-40B4-A93F-C2961D0514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3E5867-FBF7-4EBE-A442-00F484AAFD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A3E18-31D2-4B18-BA3B-7BB60FF48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195B-C19A-416D-9806-AE410675B703}" type="datetime1">
              <a:rPr lang="en-US" smtClean="0"/>
              <a:t>6/27/23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C2E41-5774-4677-BF42-78062A9F5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AF3F4-D35B-41E7-B5EC-3378C5DA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CB7-9AED-41DD-8071-87C2CD79F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7CEAE-37BA-44A9-AD74-DEC1E5B94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0E639B-69AC-4B8A-A28A-CF72923C1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F4E28-0629-4F7D-9891-D3C657495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C610-100A-4F89-9F5D-2D69D7767256}" type="datetime1">
              <a:rPr lang="en-US" smtClean="0"/>
              <a:t>6/27/23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770C3-7DEE-434C-B6A5-1DBBFEC73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D72AD-5A2A-49F8-BE56-60CCE56F9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CB7-9AED-41DD-8071-87C2CD79F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2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7B6576-BD3F-46B7-88A9-50CB809A62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06A0E9-DDA9-4091-BFE1-93C63BF7D1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B8B5C-5739-4F10-8C5C-6941C6966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A353-B554-4CD5-84BA-C015C6D4824E}" type="datetime1">
              <a:rPr lang="en-US" smtClean="0"/>
              <a:t>6/27/23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3744B-14BF-4A35-8752-041890D04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1F943-AF50-46C8-AE28-58D2B13ED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CB7-9AED-41DD-8071-87C2CD79F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74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E0055-E216-4E91-A8AE-AB30E0A01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79BDB-BDA8-4D97-8F2F-D822648B2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A744D-EDC4-4A6E-A824-418D37608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7F5D7-5938-4FD4-80A6-7FBA3DC3172E}" type="datetime1">
              <a:rPr lang="en-US" smtClean="0"/>
              <a:t>6/27/23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EBF6C-BD19-4D44-8E57-4AADC162E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0B396-6B06-47C5-9591-8F12ACD1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CB7-9AED-41DD-8071-87C2CD79F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0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1501D-85B9-4A49-9101-4740156B3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10D0C-9D5D-4D73-8579-806114922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28D55-85D1-4B57-A94F-00E790144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0ACE-3724-426F-B101-B913E89CD3D9}" type="datetime1">
              <a:rPr lang="en-US" smtClean="0"/>
              <a:t>6/27/23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F9124-8A4C-41B7-AF65-3F546A205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EE89F-B8A6-4FB8-BFF8-55DA0E357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CB7-9AED-41DD-8071-87C2CD79F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94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2AF0C-075B-4188-BEB4-27496CD3D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28631-419F-4B08-A1EC-2EC25F236E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C7C75-C955-4B27-8971-DC6780626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C2EC9F-0512-472B-9770-2B92B13A2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AEFB-756B-418F-8936-637D5B3368D3}" type="datetime1">
              <a:rPr lang="en-US" smtClean="0"/>
              <a:t>6/27/23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062299-2A18-48D4-8588-E897632A6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06CAB2-A07F-455A-829D-A9A0B429F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CB7-9AED-41DD-8071-87C2CD79F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6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194C6-2766-4072-BC9F-8DBE5DF70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4F5AB-9AB8-4206-9574-FB2715DAC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D81DDC-86EC-4962-8967-A3A8DFADDD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E73BED-2FD8-4C29-9C31-2E46A43CB3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62C4A8-18C0-47B4-AFDC-15645E8EE5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B619FB-5CA0-48ED-94EF-4E208E0F7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EC69-DF34-4CA7-94F3-0B265D1E84AF}" type="datetime1">
              <a:rPr lang="en-US" smtClean="0"/>
              <a:t>6/27/23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485238-1168-44B4-A032-2F57BC93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30FC16-0421-4C15-9AEF-3A850760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CB7-9AED-41DD-8071-87C2CD79F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8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450EA-E144-46AE-B3A8-DD50EA51A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1C86D6-D3EA-4428-A67B-E6ABF1F1C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5D89-04DF-4996-B278-F9E98102F4EE}" type="datetime1">
              <a:rPr lang="en-US" smtClean="0"/>
              <a:t>6/27/23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2A7899-9693-4891-A57D-153329AF2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FC20DF-F6C4-4F67-B333-B5C431F7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CB7-9AED-41DD-8071-87C2CD79F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9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3AD9AF-FBB3-4087-A248-06695C5A4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3348-7BA4-4CCE-82F0-38139EBF7469}" type="datetime1">
              <a:rPr lang="en-US" smtClean="0"/>
              <a:t>6/27/23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061BE1-F7D7-49BD-8416-6F033368F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41B893-309B-47B9-B64F-C9249F22A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CB7-9AED-41DD-8071-87C2CD79F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52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42A4A-DAA8-426C-8D89-CFFE61554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0331C-E195-4C58-823A-0DAA0A0A8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E751DB-5548-402C-858C-D8DBC9A1A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CF1E01-A706-4B54-9E56-994E98396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B88-5FC1-4B95-AE59-4A39A06A4B00}" type="datetime1">
              <a:rPr lang="en-US" smtClean="0"/>
              <a:t>6/27/23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659541-EFF9-45A2-BCA1-9C8A7B333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C8837E-F9B6-4706-9034-8BDC65FA1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CB7-9AED-41DD-8071-87C2CD79F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03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EB5BC-4625-4ADB-A695-6C073039A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2DF058-7124-4C38-8906-1D667081AB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370269-FD29-4667-9148-B762AEDE7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94BFEB-C509-4743-B8A5-60855472F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A224-5B53-4FB6-AF45-02D75928A1D0}" type="datetime1">
              <a:rPr lang="en-US" smtClean="0"/>
              <a:t>6/27/23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226EF-6C5E-4C64-89A7-E1897AE15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C54AAF-F8BC-4E40-9B74-80C488863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CB7-9AED-41DD-8071-87C2CD79F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9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22F253-D2C4-435F-A660-D03B339F5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C3FDB0-E9D9-4252-96F4-5A5C6789D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1A4A1-CD55-4C6B-AD4F-68E0BE0134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87030-55CC-4D9A-A529-C083D1AA62B4}" type="datetime1">
              <a:rPr lang="en-US" smtClean="0"/>
              <a:t>6/27/23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776D9-D24F-49FB-8C9D-284AD0C73A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6674B-3EC6-485B-B71A-4B020F17B4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C1CB7-9AED-41DD-8071-87C2CD79F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37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FEEC6-F839-781B-1E79-B81F51A199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2345" y="729327"/>
            <a:ext cx="11593112" cy="3145786"/>
          </a:xfrm>
        </p:spPr>
        <p:txBody>
          <a:bodyPr>
            <a:normAutofit fontScale="90000"/>
          </a:bodyPr>
          <a:lstStyle/>
          <a:p>
            <a:r>
              <a:rPr lang="en-US" sz="5300" b="1" i="0" u="none" strike="noStrike" dirty="0">
                <a:solidFill>
                  <a:srgbClr val="000000"/>
                </a:solidFill>
                <a:effectLst/>
                <a:latin typeface="+mn-lt"/>
                <a:cs typeface="Aharoni" panose="02010803020104030203" pitchFamily="2" charset="-79"/>
              </a:rPr>
              <a:t>Constraining Cosmological Parameters from Galaxy Cluster Observables using SBI </a:t>
            </a:r>
            <a:br>
              <a:rPr lang="en-US" sz="5300" dirty="0">
                <a:effectLst/>
                <a:latin typeface="+mn-lt"/>
              </a:rPr>
            </a:br>
            <a:br>
              <a:rPr lang="en-US" sz="6000" b="1" dirty="0"/>
            </a:br>
            <a:endParaRPr lang="en-US" b="1" dirty="0"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2F9332-A09F-CF71-BA48-9B76987F4B5B}"/>
              </a:ext>
            </a:extLst>
          </p:cNvPr>
          <p:cNvSpPr txBox="1"/>
          <p:nvPr/>
        </p:nvSpPr>
        <p:spPr>
          <a:xfrm>
            <a:off x="8662891" y="204402"/>
            <a:ext cx="352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FERMILAB-SLIDES-23-108-CSAID</a:t>
            </a:r>
          </a:p>
        </p:txBody>
      </p:sp>
      <p:pic>
        <p:nvPicPr>
          <p:cNvPr id="20" name="Picture 19" descr="A red and white sign&#10;&#10;Description automatically generated with low confidence">
            <a:extLst>
              <a:ext uri="{FF2B5EF4-FFF2-40B4-BE49-F238E27FC236}">
                <a16:creationId xmlns:a16="http://schemas.microsoft.com/office/drawing/2014/main" id="{FBC79B9B-B76D-20BB-EF62-336457A09D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359" y="5732569"/>
            <a:ext cx="567256" cy="576658"/>
          </a:xfrm>
          <a:prstGeom prst="rect">
            <a:avLst/>
          </a:prstGeom>
        </p:spPr>
      </p:pic>
      <p:pic>
        <p:nvPicPr>
          <p:cNvPr id="24" name="Picture 23" descr="A blue sig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37AA7188-5317-66FB-D75F-CA897C36D3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5102" y="5862919"/>
            <a:ext cx="1597428" cy="401934"/>
          </a:xfrm>
          <a:prstGeom prst="rect">
            <a:avLst/>
          </a:prstGeom>
        </p:spPr>
      </p:pic>
      <p:pic>
        <p:nvPicPr>
          <p:cNvPr id="28" name="Picture 27" descr="A blurry image of a person&#10;&#10;Description automatically generated with medium confidence">
            <a:extLst>
              <a:ext uri="{FF2B5EF4-FFF2-40B4-BE49-F238E27FC236}">
                <a16:creationId xmlns:a16="http://schemas.microsoft.com/office/drawing/2014/main" id="{29D80A9D-CA6E-BEFC-5AD5-3F828C1406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581" y="5741589"/>
            <a:ext cx="1055478" cy="679157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0E766620-1FF6-DB35-7244-1EE251418450}"/>
              </a:ext>
            </a:extLst>
          </p:cNvPr>
          <p:cNvSpPr txBox="1"/>
          <p:nvPr/>
        </p:nvSpPr>
        <p:spPr>
          <a:xfrm>
            <a:off x="10589581" y="6388824"/>
            <a:ext cx="1344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highlight>
                  <a:srgbClr val="000000"/>
                </a:highlight>
              </a:rPr>
              <a:t>DEEP SKIES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D18F32D-6712-52BC-A482-C7847CE4980A}"/>
              </a:ext>
            </a:extLst>
          </p:cNvPr>
          <p:cNvSpPr txBox="1"/>
          <p:nvPr/>
        </p:nvSpPr>
        <p:spPr>
          <a:xfrm>
            <a:off x="62827" y="5306547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56FE3C-BEE0-4BF1-99BA-99DF35AC1753}"/>
              </a:ext>
            </a:extLst>
          </p:cNvPr>
          <p:cNvSpPr txBox="1"/>
          <p:nvPr/>
        </p:nvSpPr>
        <p:spPr>
          <a:xfrm>
            <a:off x="4910480" y="2875112"/>
            <a:ext cx="7082725" cy="243143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Coauthors:</a:t>
            </a:r>
          </a:p>
          <a:p>
            <a:pPr algn="ctr"/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Y. Zhang</a:t>
            </a:r>
            <a:r>
              <a:rPr lang="en-U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Shevchuk</a:t>
            </a:r>
            <a:r>
              <a:rPr lang="en-US" sz="20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Nord</a:t>
            </a:r>
            <a:r>
              <a:rPr lang="en-U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2,3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A. Ciprijanovic</a:t>
            </a:r>
            <a:r>
              <a:rPr lang="en-U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L.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Strigari</a:t>
            </a:r>
            <a:r>
              <a:rPr lang="en-US" sz="20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NSF’s </a:t>
            </a:r>
            <a:r>
              <a:rPr lang="en-US" dirty="0" err="1"/>
              <a:t>NOIRLab</a:t>
            </a:r>
            <a:r>
              <a:rPr lang="en-US" dirty="0"/>
              <a:t>, USA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Fermi National Accelerator University, USA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Kavli</a:t>
            </a:r>
            <a:r>
              <a:rPr lang="en-US" dirty="0"/>
              <a:t> Institute for Cosmological Physics, University of Chicago, USA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Department of Physics and Astronomy, Texas A&amp;M University, USA</a:t>
            </a:r>
          </a:p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A296C2-63F5-440A-19B3-31A0C547E8AA}"/>
              </a:ext>
            </a:extLst>
          </p:cNvPr>
          <p:cNvSpPr txBox="1"/>
          <p:nvPr/>
        </p:nvSpPr>
        <p:spPr>
          <a:xfrm>
            <a:off x="592345" y="2953883"/>
            <a:ext cx="3993532" cy="215443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Presenter:</a:t>
            </a:r>
          </a:p>
          <a:p>
            <a:pPr algn="ctr"/>
            <a:r>
              <a:rPr lang="en-US" sz="2000" dirty="0"/>
              <a:t>Moonzarin Reza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Department of Physics and Astronomy, Texas A&amp;M University, USA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 moonzarin@tamu.edu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1424A6-E112-3CE8-F847-BEB330B1D90D}"/>
              </a:ext>
            </a:extLst>
          </p:cNvPr>
          <p:cNvSpPr txBox="1"/>
          <p:nvPr/>
        </p:nvSpPr>
        <p:spPr>
          <a:xfrm>
            <a:off x="-1280456" y="6264853"/>
            <a:ext cx="61909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New Perspectives: June 2023</a:t>
            </a:r>
          </a:p>
        </p:txBody>
      </p:sp>
      <p:pic>
        <p:nvPicPr>
          <p:cNvPr id="12" name="Picture 11" descr="A picture containing graphics, graphic design, font, logo&#10;&#10;Description automatically generated">
            <a:extLst>
              <a:ext uri="{FF2B5EF4-FFF2-40B4-BE49-F238E27FC236}">
                <a16:creationId xmlns:a16="http://schemas.microsoft.com/office/drawing/2014/main" id="{36E867BA-09B3-E082-F9AE-E8C0D1224E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614" y="5764559"/>
            <a:ext cx="787438" cy="644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241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32C80-15FC-1EAE-8FAB-E710500DD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891" y="-738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Results [Posterior Distribution]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CC6869-2C77-6EC4-B6F6-E498A2D695A1}"/>
              </a:ext>
            </a:extLst>
          </p:cNvPr>
          <p:cNvSpPr/>
          <p:nvPr/>
        </p:nvSpPr>
        <p:spPr>
          <a:xfrm>
            <a:off x="9695824" y="1585981"/>
            <a:ext cx="2110801" cy="192144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sz="3200" b="1" u="sng" dirty="0">
                <a:solidFill>
                  <a:schemeClr val="tx1"/>
                </a:solidFill>
              </a:rPr>
              <a:t>Truth</a:t>
            </a:r>
          </a:p>
          <a:p>
            <a:pPr algn="ctr"/>
            <a:r>
              <a:rPr lang="en-US" sz="2000" dirty="0">
                <a:solidFill>
                  <a:schemeClr val="accent1"/>
                </a:solidFill>
              </a:rPr>
              <a:t>SBI within 2</a:t>
            </a:r>
            <a:r>
              <a:rPr lang="el-GR" sz="2000" dirty="0">
                <a:solidFill>
                  <a:schemeClr val="accent1"/>
                </a:solidFill>
              </a:rPr>
              <a:t>σ</a:t>
            </a:r>
            <a:endParaRPr lang="en-US" sz="2000" dirty="0">
              <a:solidFill>
                <a:schemeClr val="accent1"/>
              </a:solidFill>
            </a:endParaRPr>
          </a:p>
          <a:p>
            <a:pPr algn="ctr"/>
            <a:r>
              <a:rPr lang="en-US" sz="3200" b="1" u="sng" dirty="0">
                <a:solidFill>
                  <a:schemeClr val="tx1"/>
                </a:solidFill>
              </a:rPr>
              <a:t>Bias</a:t>
            </a:r>
          </a:p>
          <a:p>
            <a:pPr algn="ctr"/>
            <a:r>
              <a:rPr lang="en-US" sz="2000" dirty="0">
                <a:solidFill>
                  <a:schemeClr val="accent1"/>
                </a:solidFill>
              </a:rPr>
              <a:t>Analytical &gt; </a:t>
            </a:r>
            <a:r>
              <a:rPr lang="en-US" sz="2000" dirty="0" err="1">
                <a:solidFill>
                  <a:schemeClr val="accent1"/>
                </a:solidFill>
              </a:rPr>
              <a:t>Quijote</a:t>
            </a:r>
            <a:endParaRPr lang="en-US" sz="2000" dirty="0">
              <a:solidFill>
                <a:schemeClr val="accent1"/>
              </a:solidFill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2C832D-28EB-8F6B-E465-7F1A0E389A62}"/>
              </a:ext>
            </a:extLst>
          </p:cNvPr>
          <p:cNvSpPr/>
          <p:nvPr/>
        </p:nvSpPr>
        <p:spPr>
          <a:xfrm>
            <a:off x="9300695" y="3965042"/>
            <a:ext cx="2876240" cy="2090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u="sng" dirty="0">
              <a:solidFill>
                <a:schemeClr val="tx1"/>
              </a:solidFill>
            </a:endParaRPr>
          </a:p>
          <a:p>
            <a:pPr algn="ctr"/>
            <a:r>
              <a:rPr lang="en-US" sz="2800" b="1" u="sng" dirty="0">
                <a:solidFill>
                  <a:schemeClr val="tx1"/>
                </a:solidFill>
              </a:rPr>
              <a:t>Uncertainty</a:t>
            </a:r>
          </a:p>
          <a:p>
            <a:pPr algn="ctr"/>
            <a:r>
              <a:rPr lang="en-US" sz="2000" dirty="0">
                <a:solidFill>
                  <a:schemeClr val="accent1"/>
                </a:solidFill>
              </a:rPr>
              <a:t>Analytical &gt; </a:t>
            </a:r>
            <a:r>
              <a:rPr lang="en-US" sz="2000" dirty="0" err="1">
                <a:solidFill>
                  <a:schemeClr val="accent1"/>
                </a:solidFill>
              </a:rPr>
              <a:t>Quijote</a:t>
            </a:r>
            <a:r>
              <a:rPr lang="en-US" sz="2400" dirty="0">
                <a:solidFill>
                  <a:schemeClr val="accent1"/>
                </a:solidFill>
              </a:rPr>
              <a:t> 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AF949F7-6D82-C207-798E-E6E039CDF5B7}"/>
              </a:ext>
            </a:extLst>
          </p:cNvPr>
          <p:cNvSpPr/>
          <p:nvPr/>
        </p:nvSpPr>
        <p:spPr>
          <a:xfrm>
            <a:off x="9695824" y="1835069"/>
            <a:ext cx="2278505" cy="1435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5DCF32-2956-A7A9-5635-4641FD974027}"/>
              </a:ext>
            </a:extLst>
          </p:cNvPr>
          <p:cNvSpPr/>
          <p:nvPr/>
        </p:nvSpPr>
        <p:spPr>
          <a:xfrm>
            <a:off x="9369341" y="4202090"/>
            <a:ext cx="2766406" cy="158661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picture containing text, diagram, screenshot, design&#10;&#10;Description automatically generated">
            <a:extLst>
              <a:ext uri="{FF2B5EF4-FFF2-40B4-BE49-F238E27FC236}">
                <a16:creationId xmlns:a16="http://schemas.microsoft.com/office/drawing/2014/main" id="{9A62081A-8403-5C09-94BD-549B51EBE1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704" y="1318181"/>
            <a:ext cx="9367857" cy="4546771"/>
          </a:xfrm>
        </p:spPr>
      </p:pic>
    </p:spTree>
    <p:extLst>
      <p:ext uri="{BB962C8B-B14F-4D97-AF65-F5344CB8AC3E}">
        <p14:creationId xmlns:p14="http://schemas.microsoft.com/office/powerpoint/2010/main" val="3337375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88F1B-5E08-2DC7-25DF-4E533D07F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935" y="-1185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Results [Posterior Confidence]</a:t>
            </a:r>
            <a:endParaRPr lang="en-US" sz="48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28D86-DFB1-7679-1761-A4B2953A8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CB7-9AED-41DD-8071-87C2CD79FB72}" type="slidenum">
              <a:rPr lang="en-US" smtClean="0"/>
              <a:t>11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0DF64C6-A635-B6D6-4660-57727A150187}"/>
              </a:ext>
            </a:extLst>
          </p:cNvPr>
          <p:cNvSpPr/>
          <p:nvPr/>
        </p:nvSpPr>
        <p:spPr>
          <a:xfrm>
            <a:off x="8257082" y="3895119"/>
            <a:ext cx="3246620" cy="77158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7% overconfident for </a:t>
            </a:r>
            <a:r>
              <a:rPr lang="el-GR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en-US" sz="2400" b="1" baseline="-25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4" name="Arrow: Left 13">
            <a:extLst>
              <a:ext uri="{FF2B5EF4-FFF2-40B4-BE49-F238E27FC236}">
                <a16:creationId xmlns:a16="http://schemas.microsoft.com/office/drawing/2014/main" id="{66EC15EF-4206-411B-87A0-8BB2B78919E8}"/>
              </a:ext>
            </a:extLst>
          </p:cNvPr>
          <p:cNvSpPr/>
          <p:nvPr/>
        </p:nvSpPr>
        <p:spPr>
          <a:xfrm rot="16200000">
            <a:off x="5214831" y="1902293"/>
            <a:ext cx="659793" cy="5129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4916F60-FCB9-BF00-E6DF-595E11943875}"/>
              </a:ext>
            </a:extLst>
          </p:cNvPr>
          <p:cNvSpPr/>
          <p:nvPr/>
        </p:nvSpPr>
        <p:spPr>
          <a:xfrm>
            <a:off x="2458772" y="1288672"/>
            <a:ext cx="5066677" cy="72151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10% underconfident for </a:t>
            </a:r>
            <a:r>
              <a:rPr lang="en-US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b="1" baseline="-25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l-GR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en-US" sz="24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lnsigma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6" name="Content Placeholder 5" descr="A picture containing text, diagram, plot, line&#10;&#10;Description automatically generated">
            <a:extLst>
              <a:ext uri="{FF2B5EF4-FFF2-40B4-BE49-F238E27FC236}">
                <a16:creationId xmlns:a16="http://schemas.microsoft.com/office/drawing/2014/main" id="{5A38F6E4-296E-B8BB-972F-1667A1180B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214" y="2488658"/>
            <a:ext cx="5825791" cy="4369342"/>
          </a:xfrm>
        </p:spPr>
      </p:pic>
      <p:sp>
        <p:nvSpPr>
          <p:cNvPr id="8" name="Arrow: Curved Left 7">
            <a:extLst>
              <a:ext uri="{FF2B5EF4-FFF2-40B4-BE49-F238E27FC236}">
                <a16:creationId xmlns:a16="http://schemas.microsoft.com/office/drawing/2014/main" id="{CFE33809-A8AC-CCBA-19CF-BBEFCC2E0821}"/>
              </a:ext>
            </a:extLst>
          </p:cNvPr>
          <p:cNvSpPr/>
          <p:nvPr/>
        </p:nvSpPr>
        <p:spPr>
          <a:xfrm rot="3620527">
            <a:off x="7891322" y="4776524"/>
            <a:ext cx="731520" cy="147000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862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77096-5372-29FA-67EF-2CBA05306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182" y="1014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Results [Uncertainty Scaling]</a:t>
            </a:r>
            <a:endParaRPr lang="en-US" sz="4800" dirty="0"/>
          </a:p>
        </p:txBody>
      </p:sp>
      <p:pic>
        <p:nvPicPr>
          <p:cNvPr id="9" name="Content Placeholder 8" descr="A picture containing text, diagram, plot, map&#10;&#10;Description automatically generated">
            <a:extLst>
              <a:ext uri="{FF2B5EF4-FFF2-40B4-BE49-F238E27FC236}">
                <a16:creationId xmlns:a16="http://schemas.microsoft.com/office/drawing/2014/main" id="{BA649022-4657-F881-5FB1-9C85DA51AE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2" y="1427018"/>
            <a:ext cx="7715096" cy="3744589"/>
          </a:xfrm>
        </p:spPr>
      </p:pic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6AD0333A-DAF8-7065-AB67-7EA4457A8B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27683"/>
              </p:ext>
            </p:extLst>
          </p:nvPr>
        </p:nvGraphicFramePr>
        <p:xfrm>
          <a:off x="7583359" y="5171607"/>
          <a:ext cx="4278858" cy="138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7877">
                  <a:extLst>
                    <a:ext uri="{9D8B030D-6E8A-4147-A177-3AD203B41FA5}">
                      <a16:colId xmlns:a16="http://schemas.microsoft.com/office/drawing/2014/main" val="2566405609"/>
                    </a:ext>
                  </a:extLst>
                </a:gridCol>
                <a:gridCol w="1464695">
                  <a:extLst>
                    <a:ext uri="{9D8B030D-6E8A-4147-A177-3AD203B41FA5}">
                      <a16:colId xmlns:a16="http://schemas.microsoft.com/office/drawing/2014/main" val="442582587"/>
                    </a:ext>
                  </a:extLst>
                </a:gridCol>
                <a:gridCol w="1426286">
                  <a:extLst>
                    <a:ext uri="{9D8B030D-6E8A-4147-A177-3AD203B41FA5}">
                      <a16:colId xmlns:a16="http://schemas.microsoft.com/office/drawing/2014/main" val="3837335157"/>
                    </a:ext>
                  </a:extLst>
                </a:gridCol>
              </a:tblGrid>
              <a:tr h="64746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No. of parameters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No. of simulations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Convergent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472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1/3/5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 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</a:t>
                      </a: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26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 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982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835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E3478-48F4-26D6-3053-DFE27B4C2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Results [Ensemble Plots]</a:t>
            </a:r>
            <a:endParaRPr lang="en-US" sz="4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EA7677-4983-ABE9-2BDC-840228167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CB7-9AED-41DD-8071-87C2CD79FB72}" type="slidenum">
              <a:rPr lang="en-US" smtClean="0"/>
              <a:t>13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30ADF4-F03B-34A4-825C-8EFBF9F4E4E8}"/>
              </a:ext>
            </a:extLst>
          </p:cNvPr>
          <p:cNvSpPr txBox="1"/>
          <p:nvPr/>
        </p:nvSpPr>
        <p:spPr>
          <a:xfrm>
            <a:off x="5561351" y="5579971"/>
            <a:ext cx="4886793" cy="83099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--- </a:t>
            </a:r>
            <a:r>
              <a:rPr lang="el-GR" sz="2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en-US" sz="2400" b="1" baseline="-250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 </a:t>
            </a:r>
            <a:r>
              <a:rPr lang="en-US" sz="2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recovered by the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errorbars</a:t>
            </a:r>
            <a:endParaRPr lang="en-US" sz="2400" b="1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--- No trend for </a:t>
            </a:r>
            <a:r>
              <a:rPr lang="el-GR" sz="2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en-US" sz="2400" b="1" baseline="-25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en-US" sz="2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,h, &amp; </a:t>
            </a:r>
            <a: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endParaRPr lang="en-US" sz="2400" b="1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D42DE9A-AD1C-7813-03CE-7BB2892CCC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817" y="1436904"/>
            <a:ext cx="11778366" cy="343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124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E3478-48F4-26D6-3053-DFE27B4C2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Results [Ensemble Plots]</a:t>
            </a:r>
            <a:endParaRPr lang="en-US" sz="4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EA7677-4983-ABE9-2BDC-840228167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CB7-9AED-41DD-8071-87C2CD79FB72}" type="slidenum">
              <a:rPr lang="en-US" smtClean="0"/>
              <a:t>14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30ADF4-F03B-34A4-825C-8EFBF9F4E4E8}"/>
              </a:ext>
            </a:extLst>
          </p:cNvPr>
          <p:cNvSpPr txBox="1"/>
          <p:nvPr/>
        </p:nvSpPr>
        <p:spPr>
          <a:xfrm>
            <a:off x="4961744" y="5270502"/>
            <a:ext cx="6985417" cy="110799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--- All parameters are </a:t>
            </a:r>
            <a:r>
              <a:rPr lang="en-US" sz="2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well constrained</a:t>
            </a:r>
          </a:p>
          <a:p>
            <a:r>
              <a:rPr lang="en-US" sz="3600" b="1" baseline="-250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--- Similar</a:t>
            </a:r>
            <a:r>
              <a:rPr lang="en-US" sz="3600" b="1" baseline="-25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trend between true and predicted values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5F461C6-71D6-059B-EC01-085DA8A4AB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92" y="1325563"/>
            <a:ext cx="11782269" cy="3515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303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CE9DB-7D5A-1250-16A2-94598DA0D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8102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337BC-B78A-491F-06BF-263BB5A6C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u="sng" dirty="0">
                <a:solidFill>
                  <a:srgbClr val="0070C0"/>
                </a:solidFill>
              </a:rPr>
              <a:t>Simulation-based Inference </a:t>
            </a:r>
            <a:endParaRPr lang="en-US" sz="4000" b="1" dirty="0">
              <a:solidFill>
                <a:srgbClr val="0070C0"/>
              </a:solidFill>
            </a:endParaRP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sz="3600" dirty="0"/>
              <a:t> Recovers cosmological params within 2-σ region</a:t>
            </a:r>
          </a:p>
          <a:p>
            <a:pPr algn="ctr">
              <a:buFont typeface="Wingdings" panose="05000000000000000000" pitchFamily="2" charset="2"/>
              <a:buChar char="§"/>
            </a:pPr>
            <a:endParaRPr lang="en-US" sz="3600" dirty="0"/>
          </a:p>
          <a:p>
            <a:pPr marL="0" indent="0" algn="ctr">
              <a:buNone/>
            </a:pPr>
            <a:r>
              <a:rPr lang="en-US" sz="4000" b="1" u="sng" dirty="0">
                <a:solidFill>
                  <a:srgbClr val="0070C0"/>
                </a:solidFill>
              </a:rPr>
              <a:t>Analytical Models</a:t>
            </a:r>
            <a:endParaRPr lang="en-US" sz="4000" b="1" dirty="0">
              <a:solidFill>
                <a:srgbClr val="0070C0"/>
              </a:solidFill>
            </a:endParaRP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sz="3600" dirty="0"/>
              <a:t> Can capture complexities of the </a:t>
            </a:r>
            <a:r>
              <a:rPr lang="en-US" sz="3600" dirty="0" err="1"/>
              <a:t>Quijote</a:t>
            </a:r>
            <a:r>
              <a:rPr lang="en-US" sz="3600" dirty="0"/>
              <a:t> Simulations 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981C5E-3098-3B41-CA61-5B5B56E9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CB7-9AED-41DD-8071-87C2CD79FB7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1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501F9-85AD-ADCB-F795-99312C932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Talk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8E9EF-C432-3F49-C104-C71C0D248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 </a:t>
            </a:r>
            <a:r>
              <a:rPr lang="en-US"/>
              <a:t>of Cosmology</a:t>
            </a:r>
            <a:endParaRPr lang="en-US" dirty="0"/>
          </a:p>
          <a:p>
            <a:r>
              <a:rPr lang="en-US" dirty="0"/>
              <a:t>Overview of SBI</a:t>
            </a:r>
          </a:p>
          <a:p>
            <a:r>
              <a:rPr lang="en-US" dirty="0"/>
              <a:t>Data Generation</a:t>
            </a:r>
          </a:p>
          <a:p>
            <a:r>
              <a:rPr lang="en-US" dirty="0"/>
              <a:t>Results</a:t>
            </a:r>
          </a:p>
          <a:p>
            <a:r>
              <a:rPr lang="en-US" dirty="0"/>
              <a:t>Conclusions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16B105-E362-0FE8-240F-7195AE27F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CB7-9AED-41DD-8071-87C2CD79FB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79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CE066-7FEA-9072-C90E-232849C73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430" y="296230"/>
            <a:ext cx="11647356" cy="1325563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+mn-lt"/>
              </a:rPr>
              <a:t>Mass-Energy Distribution of the Universe</a:t>
            </a:r>
            <a:br>
              <a:rPr lang="en-US" sz="4800" b="1" dirty="0"/>
            </a:br>
            <a:endParaRPr lang="en-US" sz="48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30666C2-D871-CB7F-2604-B6A5D916BD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109909"/>
              </p:ext>
            </p:extLst>
          </p:nvPr>
        </p:nvGraphicFramePr>
        <p:xfrm>
          <a:off x="-515850" y="2478340"/>
          <a:ext cx="10129052" cy="3784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37AFA9-175C-B055-772B-DAD8AC064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CB7-9AED-41DD-8071-87C2CD79FB72}" type="slidenum">
              <a:rPr lang="en-US" smtClean="0"/>
              <a:t>3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C2D32D-560A-C80E-AF52-685DDA40A93D}"/>
              </a:ext>
            </a:extLst>
          </p:cNvPr>
          <p:cNvSpPr txBox="1"/>
          <p:nvPr/>
        </p:nvSpPr>
        <p:spPr>
          <a:xfrm>
            <a:off x="2804999" y="1541736"/>
            <a:ext cx="8517571" cy="52322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/>
              <a:t>DM &amp; DE distribution affect cosmological parameters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4043D3-217E-1CDC-6BC0-E877686CF965}"/>
              </a:ext>
            </a:extLst>
          </p:cNvPr>
          <p:cNvSpPr txBox="1"/>
          <p:nvPr/>
        </p:nvSpPr>
        <p:spPr>
          <a:xfrm>
            <a:off x="6071542" y="6027635"/>
            <a:ext cx="6120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400" dirty="0"/>
              <a:t>Source: National Radio Astronomy Observatory</a:t>
            </a:r>
          </a:p>
        </p:txBody>
      </p:sp>
      <p:sp>
        <p:nvSpPr>
          <p:cNvPr id="5" name="Arrow: Curved Right 4">
            <a:extLst>
              <a:ext uri="{FF2B5EF4-FFF2-40B4-BE49-F238E27FC236}">
                <a16:creationId xmlns:a16="http://schemas.microsoft.com/office/drawing/2014/main" id="{311118CF-CDF0-FD46-C57D-4E939DE708F3}"/>
              </a:ext>
            </a:extLst>
          </p:cNvPr>
          <p:cNvSpPr/>
          <p:nvPr/>
        </p:nvSpPr>
        <p:spPr>
          <a:xfrm rot="570069">
            <a:off x="1709647" y="1670981"/>
            <a:ext cx="655366" cy="125231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Arrow: Curved Left 7">
            <a:extLst>
              <a:ext uri="{FF2B5EF4-FFF2-40B4-BE49-F238E27FC236}">
                <a16:creationId xmlns:a16="http://schemas.microsoft.com/office/drawing/2014/main" id="{C9C40DFE-6B1A-0525-EA7F-1E626FC845E6}"/>
              </a:ext>
            </a:extLst>
          </p:cNvPr>
          <p:cNvSpPr/>
          <p:nvPr/>
        </p:nvSpPr>
        <p:spPr>
          <a:xfrm rot="2192257">
            <a:off x="7648635" y="2300657"/>
            <a:ext cx="684537" cy="1395206"/>
          </a:xfrm>
          <a:prstGeom prst="curvedLef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176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11A08-23A8-599E-75D3-2A6CDF660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Significance of </a:t>
            </a:r>
            <a:r>
              <a:rPr lang="el-GR" sz="4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en-US" sz="4800" b="1" baseline="-25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br>
              <a:rPr lang="en-US" sz="4800" b="1" dirty="0">
                <a:latin typeface="+mn-lt"/>
              </a:rPr>
            </a:br>
            <a:r>
              <a:rPr lang="en-US" sz="4000" b="1" dirty="0">
                <a:latin typeface="+mn-lt"/>
              </a:rPr>
              <a:t>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27DF1-12DD-7484-A9FA-CD3068028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CB7-9AED-41DD-8071-87C2CD79FB72}" type="slidenum">
              <a:rPr lang="en-US" smtClean="0"/>
              <a:t>4</a:t>
            </a:fld>
            <a:endParaRPr lang="en-US" dirty="0"/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35019F12-0E19-5C20-A571-5BEDD58DF3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721" y="927160"/>
            <a:ext cx="6691879" cy="553073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D5EA589-D903-6930-8CA7-48702EDBBC32}"/>
              </a:ext>
            </a:extLst>
          </p:cNvPr>
          <p:cNvSpPr txBox="1"/>
          <p:nvPr/>
        </p:nvSpPr>
        <p:spPr>
          <a:xfrm>
            <a:off x="8913653" y="4801649"/>
            <a:ext cx="2330290" cy="584775"/>
          </a:xfrm>
          <a:prstGeom prst="rect">
            <a:avLst/>
          </a:prstGeom>
          <a:noFill/>
          <a:ln w="635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l-G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en-US" sz="32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 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 </a:t>
            </a:r>
            <a:r>
              <a:rPr lang="el-G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en-US" sz="18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l-G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en-US" sz="3200" b="1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32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2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330E91-7167-0CCB-EE78-71D423B5FD65}"/>
              </a:ext>
            </a:extLst>
          </p:cNvPr>
          <p:cNvSpPr txBox="1"/>
          <p:nvPr/>
        </p:nvSpPr>
        <p:spPr>
          <a:xfrm>
            <a:off x="7703807" y="6457890"/>
            <a:ext cx="354013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Credit: https://astro.umass.edu</a:t>
            </a:r>
          </a:p>
        </p:txBody>
      </p:sp>
    </p:spTree>
    <p:extLst>
      <p:ext uri="{BB962C8B-B14F-4D97-AF65-F5344CB8AC3E}">
        <p14:creationId xmlns:p14="http://schemas.microsoft.com/office/powerpoint/2010/main" val="2725446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43564-B91F-BDDE-F642-9D70C74DB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685" y="-1799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Galaxy Clusters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423D1-78F1-007B-0D70-2ED7244BF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22"/>
            <a:ext cx="11049000" cy="175867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500" b="1" dirty="0">
                <a:solidFill>
                  <a:srgbClr val="0070C0"/>
                </a:solidFill>
              </a:rPr>
              <a:t>Largest known gravitationally-bound structures in the Universe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/>
              <a:t>Mass range 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14 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- 10</a:t>
            </a:r>
            <a:r>
              <a:rPr lang="en-US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en-US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/>
              <a:t>M</a:t>
            </a:r>
            <a:r>
              <a:rPr lang="en-US" baseline="-25000" dirty="0"/>
              <a:t>☉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baseline="-25000" dirty="0"/>
              <a:t>Contains hundreds to thousands of galaxies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baseline="-25000" dirty="0"/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2F7B5B-C1DF-6C73-EDDA-A908FE68B7AD}"/>
              </a:ext>
            </a:extLst>
          </p:cNvPr>
          <p:cNvSpPr txBox="1"/>
          <p:nvPr/>
        </p:nvSpPr>
        <p:spPr>
          <a:xfrm>
            <a:off x="1132764" y="6138802"/>
            <a:ext cx="4428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Credit: James Webb Space Telescope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ECAB35-6A79-A589-D95C-07A7B758A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CB7-9AED-41DD-8071-87C2CD79FB72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 descr="A picture containing outdoor object, outdoor, night, light&#10;&#10;Description automatically generated">
            <a:extLst>
              <a:ext uri="{FF2B5EF4-FFF2-40B4-BE49-F238E27FC236}">
                <a16:creationId xmlns:a16="http://schemas.microsoft.com/office/drawing/2014/main" id="{AB1B9040-34C2-D4B9-3E70-A196620F19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132764" y="3175897"/>
            <a:ext cx="3714199" cy="27462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62B32C1-E25B-ABAF-7AFA-BDAFDA1A0FA1}"/>
              </a:ext>
            </a:extLst>
          </p:cNvPr>
          <p:cNvSpPr txBox="1"/>
          <p:nvPr/>
        </p:nvSpPr>
        <p:spPr>
          <a:xfrm>
            <a:off x="5277902" y="3990348"/>
            <a:ext cx="6766339" cy="52322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 Cluster abundance can constrain cosmology</a:t>
            </a:r>
          </a:p>
        </p:txBody>
      </p:sp>
    </p:spTree>
    <p:extLst>
      <p:ext uri="{BB962C8B-B14F-4D97-AF65-F5344CB8AC3E}">
        <p14:creationId xmlns:p14="http://schemas.microsoft.com/office/powerpoint/2010/main" val="3921550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15673-42CA-4129-87B7-11CB638E3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330" y="5235"/>
            <a:ext cx="10515600" cy="1325563"/>
          </a:xfrm>
        </p:spPr>
        <p:txBody>
          <a:bodyPr/>
          <a:lstStyle/>
          <a:p>
            <a:r>
              <a:rPr lang="en-US" dirty="0"/>
              <a:t>                    </a:t>
            </a:r>
            <a:r>
              <a:rPr lang="en-US" sz="4800" b="1" dirty="0">
                <a:latin typeface="+mn-lt"/>
              </a:rPr>
              <a:t>Inputs and Outputs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161A1-B57F-4ADD-8883-1B8DADF5B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81" y="3502567"/>
            <a:ext cx="4917940" cy="2653780"/>
          </a:xfrm>
          <a:ln w="25400">
            <a:noFill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Cosmological Parameters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Baryonic density (</a:t>
            </a:r>
            <a:r>
              <a:rPr lang="el-GR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en-US" sz="26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atter density (</a:t>
            </a:r>
            <a:r>
              <a:rPr lang="el-GR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en-US" sz="26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600" baseline="-25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Hubble’s constant (</a:t>
            </a:r>
            <a:r>
              <a:rPr lang="en-US" sz="2600" dirty="0"/>
              <a:t>H</a:t>
            </a:r>
            <a:r>
              <a:rPr lang="en-US" sz="2600" baseline="-25000" dirty="0"/>
              <a:t>0</a:t>
            </a:r>
            <a:r>
              <a:rPr lang="en-US" sz="2600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 law index (n</a:t>
            </a:r>
            <a:r>
              <a:rPr lang="en-US" sz="26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mplitude fluctuation (σ</a:t>
            </a:r>
            <a:r>
              <a:rPr lang="en-US" sz="26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4931608E-2289-4535-A394-455B1CD87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219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6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22D6892-71E3-4294-9E3C-B01434C08217}"/>
                  </a:ext>
                </a:extLst>
              </p:cNvPr>
              <p:cNvSpPr txBox="1"/>
              <p:nvPr/>
            </p:nvSpPr>
            <p:spPr>
              <a:xfrm>
                <a:off x="5817144" y="3429000"/>
                <a:ext cx="6374856" cy="250664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en-US" sz="28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Astrophysical Parameters </a:t>
                </a:r>
              </a:p>
              <a:p>
                <a:pPr marL="0" indent="0">
                  <a:buNone/>
                </a:pP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ln </a:t>
                </a:r>
                <a:r>
                  <a:rPr lang="en-US" sz="2400" dirty="0"/>
                  <a:t>richness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 = </a:t>
                </a:r>
                <a:r>
                  <a:rPr lang="en-US" sz="24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US" sz="2400" baseline="-25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14:m>
                  <m:oMath xmlns:m="http://schemas.openxmlformats.org/officeDocument/2006/math">
                    <m:r>
                      <a:rPr lang="el-GR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US" sz="2400" baseline="-25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ln(M), with scatter σ</a:t>
                </a:r>
                <a:endParaRPr lang="en-US" sz="2400" baseline="-25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US" sz="2400" baseline="-250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US" sz="2400" baseline="-250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§"/>
                </a:pP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ln 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σ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Murata et al. 2017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22D6892-71E3-4294-9E3C-B01434C082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7144" y="3429000"/>
                <a:ext cx="6374856" cy="2506648"/>
              </a:xfrm>
              <a:prstGeom prst="rect">
                <a:avLst/>
              </a:prstGeom>
              <a:blipFill>
                <a:blip r:embed="rId3"/>
                <a:stretch>
                  <a:fillRect l="-1434" t="-2433" b="-438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8E6CBC9-F4A4-6280-D6A7-A695AAB19C6B}"/>
              </a:ext>
            </a:extLst>
          </p:cNvPr>
          <p:cNvSpPr txBox="1"/>
          <p:nvPr/>
        </p:nvSpPr>
        <p:spPr>
          <a:xfrm>
            <a:off x="746904" y="1659276"/>
            <a:ext cx="4619093" cy="1261884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Inputs (Observables)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Average mass of galaxy clusters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Total number of galaxy clusters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A4357E-D2CC-98B7-F288-4E6C049F48CD}"/>
              </a:ext>
            </a:extLst>
          </p:cNvPr>
          <p:cNvSpPr txBox="1"/>
          <p:nvPr/>
        </p:nvSpPr>
        <p:spPr>
          <a:xfrm>
            <a:off x="5803733" y="1651926"/>
            <a:ext cx="5216577" cy="1261884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Outputs (Parameters)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/>
              <a:t>5 Fundamental Cosmological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/>
              <a:t>3 Astrophysical (Cluster)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D114C0-00C0-474C-962B-8A9F93C60107}"/>
              </a:ext>
            </a:extLst>
          </p:cNvPr>
          <p:cNvSpPr/>
          <p:nvPr/>
        </p:nvSpPr>
        <p:spPr>
          <a:xfrm>
            <a:off x="448537" y="3249639"/>
            <a:ext cx="10905263" cy="310671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ED8C141-C6F3-EBA8-D580-1E9E108F744A}"/>
              </a:ext>
            </a:extLst>
          </p:cNvPr>
          <p:cNvCxnSpPr/>
          <p:nvPr/>
        </p:nvCxnSpPr>
        <p:spPr>
          <a:xfrm>
            <a:off x="5666282" y="3249639"/>
            <a:ext cx="0" cy="310671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F51594-D0E3-9378-817C-69D1E07CC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CB7-9AED-41DD-8071-87C2CD79FB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55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69E7-144F-4CBF-1C70-7310105F9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574" y="2054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Simulation-based Inference </a:t>
            </a:r>
            <a:endParaRPr lang="en-US" sz="4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AC3D14-77F6-F499-33E6-CDA9ECC5E87B}"/>
              </a:ext>
            </a:extLst>
          </p:cNvPr>
          <p:cNvSpPr txBox="1"/>
          <p:nvPr/>
        </p:nvSpPr>
        <p:spPr>
          <a:xfrm>
            <a:off x="4306214" y="6077999"/>
            <a:ext cx="5054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Working principle of SBI method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52BF-3567-BED0-835A-3F1EA556E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CB7-9AED-41DD-8071-87C2CD79FB72}" type="slidenum">
              <a:rPr lang="en-US" smtClean="0"/>
              <a:t>7</a:t>
            </a:fld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53E87C2-8A29-4EBD-0FE9-37A05C6B68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1318" y="1172006"/>
            <a:ext cx="6323353" cy="503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83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DC53C-CA57-DF70-C33C-6CC0F541A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3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>
                <a:latin typeface="+mn-lt"/>
              </a:rPr>
              <a:t>Quijote</a:t>
            </a:r>
            <a:r>
              <a:rPr lang="en-US" sz="4800" b="1" dirty="0">
                <a:latin typeface="+mn-lt"/>
              </a:rPr>
              <a:t> 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B3671-852E-DE02-88FE-1E9DAD3AD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965" y="3853509"/>
            <a:ext cx="11203216" cy="5170646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                                                               </a:t>
            </a:r>
          </a:p>
          <a:p>
            <a:pPr marL="0" indent="0">
              <a:buNone/>
            </a:pPr>
            <a:r>
              <a:rPr lang="en-US" b="1" dirty="0"/>
              <a:t>                                                                 </a:t>
            </a:r>
            <a:r>
              <a:rPr lang="en-US" sz="2800" b="1" dirty="0"/>
              <a:t>  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2548C3-004A-D8B2-7CA2-906CF9E04271}"/>
              </a:ext>
            </a:extLst>
          </p:cNvPr>
          <p:cNvSpPr txBox="1"/>
          <p:nvPr/>
        </p:nvSpPr>
        <p:spPr>
          <a:xfrm>
            <a:off x="5754973" y="5302330"/>
            <a:ext cx="628996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Use:</a:t>
            </a: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Latin hypercube simulations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Variable cosmology to train ML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DBD703-82DE-75B0-5091-488BFF416E9B}"/>
              </a:ext>
            </a:extLst>
          </p:cNvPr>
          <p:cNvSpPr txBox="1"/>
          <p:nvPr/>
        </p:nvSpPr>
        <p:spPr>
          <a:xfrm>
            <a:off x="346203" y="5302220"/>
            <a:ext cx="451204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Characteristics: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44,100 full N-body simulations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Snapshots at multiple redshifts 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FC1094-F67B-70DE-82D7-CE6B4ACA90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40351"/>
            <a:ext cx="2643785" cy="252828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F9EAAA2-C55A-3298-0F20-1169A489CC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8100" y="1664106"/>
            <a:ext cx="2763707" cy="273579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658DFFD-8BF5-5807-EF5C-C122C6A3D470}"/>
              </a:ext>
            </a:extLst>
          </p:cNvPr>
          <p:cNvSpPr txBox="1"/>
          <p:nvPr/>
        </p:nvSpPr>
        <p:spPr>
          <a:xfrm>
            <a:off x="2602222" y="1151335"/>
            <a:ext cx="6759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N-body simulations: large-scale structure formation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E36CCD-743F-119C-BB1B-CA956D7185DD}"/>
              </a:ext>
            </a:extLst>
          </p:cNvPr>
          <p:cNvSpPr txBox="1"/>
          <p:nvPr/>
        </p:nvSpPr>
        <p:spPr>
          <a:xfrm>
            <a:off x="223459" y="4347032"/>
            <a:ext cx="4757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Initial conditions of the Universe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253313-3232-D09F-1422-B6BE2D6BFBFB}"/>
              </a:ext>
            </a:extLst>
          </p:cNvPr>
          <p:cNvSpPr txBox="1"/>
          <p:nvPr/>
        </p:nvSpPr>
        <p:spPr>
          <a:xfrm>
            <a:off x="7681318" y="4451004"/>
            <a:ext cx="2878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Large scale structures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A24A0D-D755-9977-B66B-DA96A32A4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CB7-9AED-41DD-8071-87C2CD79FB72}" type="slidenum">
              <a:rPr lang="en-US" smtClean="0"/>
              <a:t>8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A1F053-B90C-E850-8FA8-9D9F9F892295}"/>
              </a:ext>
            </a:extLst>
          </p:cNvPr>
          <p:cNvSpPr txBox="1"/>
          <p:nvPr/>
        </p:nvSpPr>
        <p:spPr>
          <a:xfrm>
            <a:off x="4437317" y="4680413"/>
            <a:ext cx="2638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Credit: TensorFlow Blog</a:t>
            </a:r>
          </a:p>
        </p:txBody>
      </p:sp>
    </p:spTree>
    <p:extLst>
      <p:ext uri="{BB962C8B-B14F-4D97-AF65-F5344CB8AC3E}">
        <p14:creationId xmlns:p14="http://schemas.microsoft.com/office/powerpoint/2010/main" val="2558896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ECCEB-508E-CD66-3B56-9CA8BC4E0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0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Analytical Simulations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76AE0E-CE00-97FC-5EFF-FC5FBABE9F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95745" y="1309832"/>
                <a:ext cx="11419609" cy="5183043"/>
              </a:xfrm>
            </p:spPr>
            <p:txBody>
              <a:bodyPr>
                <a:normAutofit/>
              </a:bodyPr>
              <a:lstStyle/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Analytical simulations are generated by </a:t>
                </a:r>
                <a:r>
                  <a:rPr lang="en-US" b="1" dirty="0"/>
                  <a:t>Colossus:</a:t>
                </a:r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b="1" dirty="0"/>
                  <a:t>N</a:t>
                </a:r>
                <a:r>
                  <a:rPr lang="en-US" dirty="0"/>
                  <a:t> = v 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 </m:t>
                        </m:r>
                      </m:e>
                    </m:nary>
                  </m:oMath>
                </a14:m>
                <a:r>
                  <a:rPr lang="el-GR" dirty="0"/>
                  <a:t> Ω</a:t>
                </a:r>
                <a:r>
                  <a:rPr lang="en-US" baseline="-25000" dirty="0"/>
                  <a:t>m </a:t>
                </a:r>
                <a:r>
                  <a:rPr lang="en-US" dirty="0"/>
                  <a:t>, </a:t>
                </a:r>
                <a:r>
                  <a:rPr lang="el-GR" dirty="0"/>
                  <a:t>σ</a:t>
                </a:r>
                <a:r>
                  <a:rPr lang="el-GR" baseline="-25000" dirty="0"/>
                  <a:t>8</a:t>
                </a:r>
                <a:r>
                  <a:rPr lang="en-US" dirty="0"/>
                  <a:t>)</a:t>
                </a:r>
              </a:p>
              <a:p>
                <a:pPr marL="0" indent="0" algn="ctr">
                  <a:buNone/>
                </a:pPr>
                <a:r>
                  <a:rPr lang="en-US" b="1" dirty="0"/>
                  <a:t>    M </a:t>
                </a:r>
                <a:r>
                  <a:rPr lang="en-US" dirty="0"/>
                  <a:t>= v 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| </m:t>
                        </m:r>
                      </m:e>
                    </m:nary>
                  </m:oMath>
                </a14:m>
                <a:r>
                  <a:rPr lang="el-GR" dirty="0"/>
                  <a:t> Ω</a:t>
                </a:r>
                <a:r>
                  <a:rPr lang="en-US" baseline="-25000" dirty="0"/>
                  <a:t>m </a:t>
                </a:r>
                <a:r>
                  <a:rPr lang="en-US" dirty="0"/>
                  <a:t>, </a:t>
                </a:r>
                <a:r>
                  <a:rPr lang="el-GR" dirty="0"/>
                  <a:t>σ</a:t>
                </a:r>
                <a:r>
                  <a:rPr lang="el-GR" baseline="-25000" dirty="0"/>
                  <a:t>8</a:t>
                </a:r>
                <a:r>
                  <a:rPr lang="en-US" dirty="0"/>
                  <a:t>) *</a:t>
                </a:r>
                <a:r>
                  <a:rPr lang="en-US" i="1" dirty="0"/>
                  <a:t> m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--- N and M are the mock observables used for training</a:t>
                </a:r>
              </a:p>
              <a:p>
                <a:pPr marL="0" indent="0">
                  <a:buNone/>
                </a:pPr>
                <a:r>
                  <a:rPr lang="en-US" dirty="0"/>
                  <a:t>--- n is the </a:t>
                </a:r>
                <a:r>
                  <a:rPr lang="en-US" dirty="0" err="1"/>
                  <a:t>halomass</a:t>
                </a:r>
                <a:r>
                  <a:rPr lang="en-US" dirty="0"/>
                  <a:t> function  (depends on the model)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76AE0E-CE00-97FC-5EFF-FC5FBABE9F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5745" y="1309832"/>
                <a:ext cx="11419609" cy="5183043"/>
              </a:xfrm>
              <a:blipFill>
                <a:blip r:embed="rId2"/>
                <a:stretch>
                  <a:fillRect l="-1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0BA119-95D3-1893-A58A-F117B9BCC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CB7-9AED-41DD-8071-87C2CD79FB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26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532</Words>
  <Application>Microsoft Macintosh PowerPoint</Application>
  <PresentationFormat>Widescreen</PresentationFormat>
  <Paragraphs>134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Wingdings</vt:lpstr>
      <vt:lpstr>1_Office Theme</vt:lpstr>
      <vt:lpstr>Constraining Cosmological Parameters from Galaxy Cluster Observables using SBI   </vt:lpstr>
      <vt:lpstr>Talk Outline</vt:lpstr>
      <vt:lpstr>Mass-Energy Distribution of the Universe </vt:lpstr>
      <vt:lpstr>Significance of Ωm  </vt:lpstr>
      <vt:lpstr>Galaxy Clusters</vt:lpstr>
      <vt:lpstr>                    Inputs and Outputs</vt:lpstr>
      <vt:lpstr>Simulation-based Inference </vt:lpstr>
      <vt:lpstr>Quijote Simulations</vt:lpstr>
      <vt:lpstr>Analytical Simulations</vt:lpstr>
      <vt:lpstr>Results [Posterior Distribution]</vt:lpstr>
      <vt:lpstr>Results [Posterior Confidence]</vt:lpstr>
      <vt:lpstr>Results [Uncertainty Scaling]</vt:lpstr>
      <vt:lpstr>Results [Ensemble Plots]</vt:lpstr>
      <vt:lpstr>Results [Ensemble Plots]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Perspectives: 2022</dc:title>
  <dc:creator>Moonzarin Esha</dc:creator>
  <cp:lastModifiedBy>Olivia Meredith Bitter</cp:lastModifiedBy>
  <cp:revision>131</cp:revision>
  <dcterms:created xsi:type="dcterms:W3CDTF">2022-06-07T23:52:52Z</dcterms:created>
  <dcterms:modified xsi:type="dcterms:W3CDTF">2023-06-27T14:04:47Z</dcterms:modified>
</cp:coreProperties>
</file>