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8"/>
  </p:notesMasterIdLst>
  <p:handoutMasterIdLst>
    <p:handoutMasterId r:id="rId9"/>
  </p:handoutMasterIdLst>
  <p:sldIdLst>
    <p:sldId id="265" r:id="rId3"/>
    <p:sldId id="286" r:id="rId4"/>
    <p:sldId id="292" r:id="rId5"/>
    <p:sldId id="290" r:id="rId6"/>
    <p:sldId id="293" r:id="rId7"/>
  </p:sldIdLst>
  <p:sldSz cx="9144000" cy="6858000" type="screen4x3"/>
  <p:notesSz cx="7010400" cy="92964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5DD5483-647A-4871-82F6-421C1F86154A}">
          <p14:sldIdLst>
            <p14:sldId id="265"/>
            <p14:sldId id="286"/>
            <p14:sldId id="292"/>
            <p14:sldId id="290"/>
            <p14:sldId id="293"/>
          </p14:sldIdLst>
        </p14:section>
        <p14:section name="extra slide" id="{2E6BB51E-C3C9-4C98-8127-98C4712D76C4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B057E"/>
    <a:srgbClr val="003087"/>
    <a:srgbClr val="B50BAD"/>
    <a:srgbClr val="004C97"/>
    <a:srgbClr val="404040"/>
    <a:srgbClr val="6600FF"/>
    <a:srgbClr val="E9EAF1"/>
    <a:srgbClr val="505050"/>
    <a:srgbClr val="63666A"/>
    <a:srgbClr val="A7A8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1" autoAdjust="0"/>
    <p:restoredTop sz="94660"/>
  </p:normalViewPr>
  <p:slideViewPr>
    <p:cSldViewPr snapToGrid="0" snapToObjects="1">
      <p:cViewPr varScale="1">
        <p:scale>
          <a:sx n="114" d="100"/>
          <a:sy n="114" d="100"/>
        </p:scale>
        <p:origin x="149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Helvetica" pitchFamily="124" charset="0"/>
              </a:defRPr>
            </a:lvl1pPr>
          </a:lstStyle>
          <a:p>
            <a:pPr>
              <a:defRPr/>
            </a:pPr>
            <a:fld id="{56E47BA0-0AD3-421F-955E-9ABE16CAB54E}" type="datetimeFigureOut">
              <a:rPr lang="en-US" altLang="en-US"/>
              <a:pPr>
                <a:defRPr/>
              </a:pPr>
              <a:t>4/13/2023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Helvetica" pitchFamily="124" charset="0"/>
              </a:defRPr>
            </a:lvl1pPr>
          </a:lstStyle>
          <a:p>
            <a:pPr>
              <a:defRPr/>
            </a:pPr>
            <a:fld id="{00481CEC-10F0-4BFB-9E2A-DDF431445A7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07530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Helvetica" pitchFamily="124" charset="0"/>
              </a:defRPr>
            </a:lvl1pPr>
          </a:lstStyle>
          <a:p>
            <a:pPr>
              <a:defRPr/>
            </a:pPr>
            <a:fld id="{8AF37C3B-BC21-42F3-9B27-D758188CB0F8}" type="datetimeFigureOut">
              <a:rPr lang="en-US" altLang="en-US"/>
              <a:pPr>
                <a:defRPr/>
              </a:pPr>
              <a:t>4/13/2023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Helvetica" pitchFamily="124" charset="0"/>
              </a:defRPr>
            </a:lvl1pPr>
          </a:lstStyle>
          <a:p>
            <a:pPr>
              <a:defRPr/>
            </a:pPr>
            <a:fld id="{BB6268FF-779F-4B36-B075-E2ADD36402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52928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latin typeface="Helvetica" panose="020B0604020202020204" pitchFamily="34" charset="0"/>
            </a:endParaRP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55650" indent="-290513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63638" indent="-231775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30363" indent="-231775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95500" indent="-231775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527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30099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671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9243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13B6AEA4-AE11-4ED9-9B86-C69C88FA63A3}" type="slidenum">
              <a:rPr lang="en-US" altLang="en-US" sz="1200" smtClean="0">
                <a:latin typeface="Helvetica" panose="020B0604020202020204" pitchFamily="34" charset="0"/>
              </a:rPr>
              <a:pPr/>
              <a:t>1</a:t>
            </a:fld>
            <a:endParaRPr lang="en-US" altLang="en-US" sz="1200"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36243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49551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4/21/2023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 b="1"/>
              <a:t>Dean Still | Muon Campus Status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F74FF3-8DB7-4100-87D3-F2EE5BDF41D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4243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4/21/2023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b="1"/>
              <a:t>Dean Still | Muon Campus Status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48CD09-BBAB-4164-9DAD-A7C638E2E8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8780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4/21/2023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b="1"/>
              <a:t>Dean Still | Muon Campus Status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66428-9A87-482B-AA1A-0EB7322FE3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6402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4/21/2023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b="1"/>
              <a:t>Dean Still | Muon Campus Status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54051-23D7-443D-88FD-82BD49E32C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8902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4/21/2023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b="1"/>
              <a:t>Dean Still | Muon Campus Status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78E6C-9F15-49E5-849D-03416D9FD0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7275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4/21/2023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b="1"/>
              <a:t>Dean Still | Muon Campus Status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FCEEA0-0676-4D12-B4C2-CD700AE1CD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1043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4/21/2023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b="1"/>
              <a:t>Dean Still | Muon Campus Status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1F1BB1-4B90-49AD-A740-CEFD4AF17E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3831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4/21/2023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b="1"/>
              <a:t>Dean Still | Muon Campus Status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5D4941-45B9-4B94-BF3A-1EC49849D3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9300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900" smtClean="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pPr>
              <a:defRPr/>
            </a:pPr>
            <a:r>
              <a:rPr lang="en-US" altLang="en-US"/>
              <a:t>4/21/2023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 eaLnBrk="1" hangingPunct="1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b="1"/>
              <a:t>Dean Still | Muon Campus Status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90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pPr>
              <a:defRPr/>
            </a:pPr>
            <a:fld id="{BE2EC517-0E79-4ADC-91D4-D94C9F939DE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8" r:id="rId1"/>
    <p:sldLayoutId id="2147484109" r:id="rId2"/>
    <p:sldLayoutId id="2147484101" r:id="rId3"/>
    <p:sldLayoutId id="2147484102" r:id="rId4"/>
    <p:sldLayoutId id="2147484103" r:id="rId5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MS PGothic" pitchFamily="34" charset="-128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 eaLnBrk="1" hangingPunct="1">
              <a:defRPr sz="900" smtClean="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pPr>
              <a:defRPr/>
            </a:pPr>
            <a:r>
              <a:rPr lang="en-US" altLang="en-US"/>
              <a:t>4/21/2023</a:t>
            </a:r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 eaLnBrk="1" hangingPunct="1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b="1"/>
              <a:t>Dean Still | Muon Campus Status</a:t>
            </a: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 eaLnBrk="1" hangingPunct="1">
              <a:defRPr sz="90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pPr>
              <a:defRPr/>
            </a:pPr>
            <a:fld id="{E8ECF250-2D3B-4E2F-997C-8D255E14B5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205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4" r:id="rId1"/>
    <p:sldLayoutId id="2147484105" r:id="rId2"/>
    <p:sldLayoutId id="2147484106" r:id="rId3"/>
    <p:sldLayoutId id="2147484107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MS PGothic" pitchFamily="34" charset="-128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5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</a:rPr>
              <a:t>Muon Campus Operation Report</a:t>
            </a:r>
          </a:p>
        </p:txBody>
      </p:sp>
      <p:sp>
        <p:nvSpPr>
          <p:cNvPr id="7171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5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</a:rPr>
              <a:t>Dean Still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</a:rPr>
              <a:t>Friday 09:00 Operation Meeting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</a:rPr>
              <a:t>Week of April 17, 2023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29" descr="Chart&#10;&#10;Description automatically generated">
            <a:extLst>
              <a:ext uri="{FF2B5EF4-FFF2-40B4-BE49-F238E27FC236}">
                <a16:creationId xmlns:a16="http://schemas.microsoft.com/office/drawing/2014/main" id="{8FE92ADD-8810-7CD2-E10B-8A8B8A7473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0312" y="1091993"/>
            <a:ext cx="6216242" cy="497572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AA4576-5A42-4024-8B1E-658088B78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for the Past Week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BEE34BA-177D-4130-84D4-BFD9D948F5E3}"/>
              </a:ext>
            </a:extLst>
          </p:cNvPr>
          <p:cNvSpPr txBox="1"/>
          <p:nvPr/>
        </p:nvSpPr>
        <p:spPr>
          <a:xfrm>
            <a:off x="117446" y="979366"/>
            <a:ext cx="251034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00B050"/>
                </a:solidFill>
              </a:rPr>
              <a:t>Protons On Target</a:t>
            </a:r>
          </a:p>
          <a:p>
            <a:endParaRPr lang="en-US" sz="1800" dirty="0">
              <a:solidFill>
                <a:srgbClr val="00B050"/>
              </a:solidFill>
            </a:endParaRPr>
          </a:p>
          <a:p>
            <a:r>
              <a:rPr lang="en-US" sz="1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Avg Protons on Target</a:t>
            </a:r>
          </a:p>
          <a:p>
            <a:endParaRPr lang="en-US" sz="1800" dirty="0">
              <a:solidFill>
                <a:srgbClr val="FF0000"/>
              </a:solidFill>
            </a:endParaRPr>
          </a:p>
          <a:p>
            <a:r>
              <a:rPr lang="en-US" sz="1800" dirty="0">
                <a:solidFill>
                  <a:srgbClr val="FFC000"/>
                </a:solidFill>
              </a:rPr>
              <a:t>Particles to Entrance of G-2 Ring</a:t>
            </a:r>
          </a:p>
          <a:p>
            <a:endParaRPr lang="en-US" sz="1800" dirty="0">
              <a:solidFill>
                <a:srgbClr val="FFC000"/>
              </a:solidFill>
            </a:endParaRPr>
          </a:p>
          <a:p>
            <a:r>
              <a:rPr lang="en-US" sz="1800" dirty="0">
                <a:solidFill>
                  <a:srgbClr val="FF0000"/>
                </a:solidFill>
              </a:rPr>
              <a:t>Decay Positrons in G-2 Ring</a:t>
            </a:r>
          </a:p>
          <a:p>
            <a:endParaRPr lang="en-US" sz="1800" dirty="0">
              <a:solidFill>
                <a:srgbClr val="FF0000"/>
              </a:solidFill>
            </a:endParaRPr>
          </a:p>
          <a:p>
            <a:r>
              <a:rPr lang="en-US" sz="1800" dirty="0">
                <a:solidFill>
                  <a:srgbClr val="0070C0"/>
                </a:solidFill>
              </a:rPr>
              <a:t>G-2 Trolley Run</a:t>
            </a:r>
          </a:p>
          <a:p>
            <a:endParaRPr lang="en-US" sz="1800" dirty="0">
              <a:solidFill>
                <a:srgbClr val="0070C0"/>
              </a:solidFill>
            </a:endParaRPr>
          </a:p>
          <a:p>
            <a:r>
              <a:rPr lang="en-US" sz="1800" dirty="0">
                <a:solidFill>
                  <a:srgbClr val="BB057E"/>
                </a:solidFill>
              </a:rPr>
              <a:t>8Gev Delivery Ring beam </a:t>
            </a:r>
          </a:p>
          <a:p>
            <a:r>
              <a:rPr lang="en-US" sz="1800" dirty="0">
                <a:solidFill>
                  <a:srgbClr val="0070C0"/>
                </a:solidFill>
              </a:rPr>
              <a:t> </a:t>
            </a:r>
          </a:p>
          <a:p>
            <a:endParaRPr lang="en-US" sz="1800" dirty="0">
              <a:solidFill>
                <a:srgbClr val="0070C0"/>
              </a:solidFill>
            </a:endParaRPr>
          </a:p>
          <a:p>
            <a:endParaRPr lang="en-US" sz="1800" dirty="0">
              <a:solidFill>
                <a:srgbClr val="FF0000"/>
              </a:solidFill>
            </a:endParaRPr>
          </a:p>
          <a:p>
            <a:endParaRPr lang="en-US" sz="1800" dirty="0">
              <a:solidFill>
                <a:srgbClr val="FFC000"/>
              </a:solidFill>
            </a:endParaRP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CDC64F15-6149-476B-B01C-E865407CB530}"/>
              </a:ext>
            </a:extLst>
          </p:cNvPr>
          <p:cNvSpPr txBox="1">
            <a:spLocks/>
          </p:cNvSpPr>
          <p:nvPr/>
        </p:nvSpPr>
        <p:spPr>
          <a:xfrm>
            <a:off x="4225929" y="5079307"/>
            <a:ext cx="2067190" cy="497786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2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1600" dirty="0">
              <a:solidFill>
                <a:schemeClr val="bg1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dirty="0">
                <a:solidFill>
                  <a:schemeClr val="bg1"/>
                </a:solidFill>
              </a:rPr>
              <a:t>&lt;-------Weekend ------</a:t>
            </a:r>
            <a:r>
              <a:rPr lang="en-US" sz="1200" dirty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A645234F-2652-4435-B9EF-645C09FBEDD2}"/>
              </a:ext>
            </a:extLst>
          </p:cNvPr>
          <p:cNvSpPr txBox="1">
            <a:spLocks/>
          </p:cNvSpPr>
          <p:nvPr/>
        </p:nvSpPr>
        <p:spPr>
          <a:xfrm>
            <a:off x="5940325" y="5079345"/>
            <a:ext cx="2673063" cy="497786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2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1600" dirty="0">
              <a:solidFill>
                <a:schemeClr val="bg1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dirty="0">
                <a:solidFill>
                  <a:schemeClr val="bg1"/>
                </a:solidFill>
              </a:rPr>
              <a:t>&lt;------------Week Days -------------------</a:t>
            </a:r>
            <a:r>
              <a:rPr lang="en-US" sz="1200" dirty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0" name="Date Placeholder 19">
            <a:extLst>
              <a:ext uri="{FF2B5EF4-FFF2-40B4-BE49-F238E27FC236}">
                <a16:creationId xmlns:a16="http://schemas.microsoft.com/office/drawing/2014/main" id="{76DB5FAF-37E4-46C7-BD89-ED709B41C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4/21/2023</a:t>
            </a:r>
          </a:p>
        </p:txBody>
      </p:sp>
      <p:sp>
        <p:nvSpPr>
          <p:cNvPr id="21" name="Footer Placeholder 20">
            <a:extLst>
              <a:ext uri="{FF2B5EF4-FFF2-40B4-BE49-F238E27FC236}">
                <a16:creationId xmlns:a16="http://schemas.microsoft.com/office/drawing/2014/main" id="{A7473849-E2D3-4FD2-A91C-60D0DC521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b="1"/>
              <a:t>Dean Still | Muon Campus Status</a:t>
            </a:r>
            <a:endParaRPr lang="en-US" b="1" dirty="0"/>
          </a:p>
        </p:txBody>
      </p:sp>
      <p:sp>
        <p:nvSpPr>
          <p:cNvPr id="24" name="Slide Number Placeholder 23">
            <a:extLst>
              <a:ext uri="{FF2B5EF4-FFF2-40B4-BE49-F238E27FC236}">
                <a16:creationId xmlns:a16="http://schemas.microsoft.com/office/drawing/2014/main" id="{627F79D4-D956-42A9-BC32-17F0E88F8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74FF3-8DB7-4100-87D3-F2EE5BDF41D5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32" name="Content Placeholder 2">
            <a:extLst>
              <a:ext uri="{FF2B5EF4-FFF2-40B4-BE49-F238E27FC236}">
                <a16:creationId xmlns:a16="http://schemas.microsoft.com/office/drawing/2014/main" id="{A391D16A-C2E3-42F1-9F80-5ECB1F8510C9}"/>
              </a:ext>
            </a:extLst>
          </p:cNvPr>
          <p:cNvSpPr txBox="1">
            <a:spLocks/>
          </p:cNvSpPr>
          <p:nvPr/>
        </p:nvSpPr>
        <p:spPr>
          <a:xfrm rot="16200000">
            <a:off x="4601078" y="1436315"/>
            <a:ext cx="3195389" cy="291199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2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>
                <a:solidFill>
                  <a:schemeClr val="bg1"/>
                </a:solidFill>
                <a:sym typeface="Wingdings" panose="05000000000000000000" pitchFamily="2" charset="2"/>
              </a:rPr>
              <a:t>   AP0  AC Install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4F56F85-F24A-7842-716F-A8FAC6C94BA5}"/>
              </a:ext>
            </a:extLst>
          </p:cNvPr>
          <p:cNvSpPr txBox="1">
            <a:spLocks/>
          </p:cNvSpPr>
          <p:nvPr/>
        </p:nvSpPr>
        <p:spPr>
          <a:xfrm rot="16200000">
            <a:off x="3807429" y="1799056"/>
            <a:ext cx="3195389" cy="291199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2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>
                <a:solidFill>
                  <a:schemeClr val="bg1"/>
                </a:solidFill>
                <a:sym typeface="Wingdings" panose="05000000000000000000" pitchFamily="2" charset="2"/>
              </a:rPr>
              <a:t>   DR D:KPS5A PFL replaced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3A3E21B7-A725-7598-D414-21852BCA0D2A}"/>
              </a:ext>
            </a:extLst>
          </p:cNvPr>
          <p:cNvSpPr txBox="1">
            <a:spLocks/>
          </p:cNvSpPr>
          <p:nvPr/>
        </p:nvSpPr>
        <p:spPr>
          <a:xfrm rot="16200000">
            <a:off x="5434415" y="1896243"/>
            <a:ext cx="3195389" cy="291199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2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>
                <a:solidFill>
                  <a:schemeClr val="bg1"/>
                </a:solidFill>
                <a:sym typeface="Wingdings" panose="05000000000000000000" pitchFamily="2" charset="2"/>
              </a:rPr>
              <a:t>   300 </a:t>
            </a:r>
            <a:r>
              <a:rPr lang="en-US" sz="1200" dirty="0" err="1">
                <a:solidFill>
                  <a:schemeClr val="bg1"/>
                </a:solidFill>
                <a:sym typeface="Wingdings" panose="05000000000000000000" pitchFamily="2" charset="2"/>
              </a:rPr>
              <a:t>Mev</a:t>
            </a:r>
            <a:r>
              <a:rPr lang="en-US" sz="1200" dirty="0">
                <a:solidFill>
                  <a:schemeClr val="bg1"/>
                </a:solidFill>
                <a:sym typeface="Wingdings" panose="05000000000000000000" pitchFamily="2" charset="2"/>
              </a:rPr>
              <a:t> Study for g-2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D5D300FF-7A7F-609F-F233-BEF5F286A098}"/>
              </a:ext>
            </a:extLst>
          </p:cNvPr>
          <p:cNvSpPr txBox="1">
            <a:spLocks/>
          </p:cNvSpPr>
          <p:nvPr/>
        </p:nvSpPr>
        <p:spPr>
          <a:xfrm rot="16200000">
            <a:off x="5806715" y="1908655"/>
            <a:ext cx="3195389" cy="291199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2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>
                <a:solidFill>
                  <a:schemeClr val="bg1"/>
                </a:solidFill>
                <a:sym typeface="Wingdings" panose="05000000000000000000" pitchFamily="2" charset="2"/>
              </a:rPr>
              <a:t>   g-2 repairs   &amp;  300Mev Study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641E014C-65E1-0882-BB71-7BE220193DD3}"/>
              </a:ext>
            </a:extLst>
          </p:cNvPr>
          <p:cNvSpPr txBox="1">
            <a:spLocks/>
          </p:cNvSpPr>
          <p:nvPr/>
        </p:nvSpPr>
        <p:spPr>
          <a:xfrm rot="16200000">
            <a:off x="6769449" y="1738338"/>
            <a:ext cx="3195389" cy="291199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2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>
                <a:solidFill>
                  <a:schemeClr val="bg1"/>
                </a:solidFill>
                <a:sym typeface="Wingdings" panose="05000000000000000000" pitchFamily="2" charset="2"/>
              </a:rPr>
              <a:t>   RR KPS4A PFL bad cable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3C4F80B2-501E-3D9A-E639-A3A2951A9A50}"/>
              </a:ext>
            </a:extLst>
          </p:cNvPr>
          <p:cNvSpPr txBox="1">
            <a:spLocks/>
          </p:cNvSpPr>
          <p:nvPr/>
        </p:nvSpPr>
        <p:spPr>
          <a:xfrm rot="16200000">
            <a:off x="2693251" y="1794357"/>
            <a:ext cx="3195389" cy="291199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2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>
                <a:solidFill>
                  <a:schemeClr val="bg1"/>
                </a:solidFill>
                <a:sym typeface="Wingdings" panose="05000000000000000000" pitchFamily="2" charset="2"/>
              </a:rPr>
              <a:t>   BPM  Studies</a:t>
            </a:r>
          </a:p>
        </p:txBody>
      </p:sp>
    </p:spTree>
    <p:extLst>
      <p:ext uri="{BB962C8B-B14F-4D97-AF65-F5344CB8AC3E}">
        <p14:creationId xmlns:p14="http://schemas.microsoft.com/office/powerpoint/2010/main" val="2274298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F00C77-7CEC-429D-A486-2AD47B21FA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Activities for the Past Week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70EA80E-D365-41BF-80F6-736B9EEE06AA}"/>
              </a:ext>
            </a:extLst>
          </p:cNvPr>
          <p:cNvSpPr/>
          <p:nvPr/>
        </p:nvSpPr>
        <p:spPr>
          <a:xfrm>
            <a:off x="153099" y="495731"/>
            <a:ext cx="86868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endParaRPr lang="en-US" sz="1600" dirty="0">
              <a:solidFill>
                <a:schemeClr val="accent6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3087"/>
                </a:solidFill>
              </a:rPr>
              <a:t>G-2 Status: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Delivered beam to g-2</a:t>
            </a:r>
          </a:p>
          <a:p>
            <a:pPr lvl="1"/>
            <a:endParaRPr lang="en-US" sz="1600" dirty="0">
              <a:solidFill>
                <a:srgbClr val="00B05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3087"/>
                </a:solidFill>
              </a:rPr>
              <a:t>Work completed: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Replace Delivery Ring D:KPS5A abort kicker PFL.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Replace Recycler Ring R:KPS4A abort kicker PFL.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ESS2 power supply is back in service.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Target Blower Maintenance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AP0 AC installation started on Monday and only impacted operation 1 day.   Sub-contractors are working on badging and should be ready next week.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Delivery Ring BPM system working on solving communication issues with new boards.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accent6"/>
              </a:solidFill>
            </a:endParaRPr>
          </a:p>
          <a:p>
            <a:pPr lvl="1"/>
            <a:endParaRPr lang="en-US" sz="1600" dirty="0">
              <a:solidFill>
                <a:schemeClr val="accent6"/>
              </a:solidFill>
            </a:endParaRPr>
          </a:p>
          <a:p>
            <a:pPr lvl="1"/>
            <a:endParaRPr lang="en-US" sz="1600" dirty="0">
              <a:solidFill>
                <a:schemeClr val="accent6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3087"/>
                </a:solidFill>
              </a:rPr>
              <a:t>Studies: (1 day)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Mu2e BPM commissioning.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300 </a:t>
            </a:r>
            <a:r>
              <a:rPr lang="en-US" sz="1600" dirty="0" err="1">
                <a:solidFill>
                  <a:schemeClr val="accent6"/>
                </a:solidFill>
              </a:rPr>
              <a:t>Mev</a:t>
            </a:r>
            <a:r>
              <a:rPr lang="en-US" sz="1600" dirty="0">
                <a:solidFill>
                  <a:schemeClr val="accent6"/>
                </a:solidFill>
              </a:rPr>
              <a:t> EDM Study .   (Morgan)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accent6"/>
              </a:solidFill>
            </a:endParaRPr>
          </a:p>
          <a:p>
            <a:pPr lvl="1"/>
            <a:endParaRPr lang="en-US" sz="1600" dirty="0">
              <a:solidFill>
                <a:schemeClr val="accent6"/>
              </a:solidFill>
            </a:endParaRPr>
          </a:p>
          <a:p>
            <a:pPr lvl="1"/>
            <a:endParaRPr lang="en-US" sz="1600" dirty="0">
              <a:solidFill>
                <a:schemeClr val="accent6"/>
              </a:solidFill>
            </a:endParaRPr>
          </a:p>
          <a:p>
            <a:pPr lvl="1"/>
            <a:endParaRPr lang="en-US" sz="1600" dirty="0">
              <a:solidFill>
                <a:schemeClr val="accent6"/>
              </a:solidFill>
            </a:endParaRPr>
          </a:p>
          <a:p>
            <a:pPr lvl="1"/>
            <a:endParaRPr lang="en-US" sz="1600" dirty="0">
              <a:solidFill>
                <a:schemeClr val="accent6"/>
              </a:solidFill>
            </a:endParaRPr>
          </a:p>
          <a:p>
            <a:pPr lvl="1" fontAlgn="ctr"/>
            <a:endParaRPr lang="en-US" sz="1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B7AC7C-AA28-43D7-A3AE-7EF4EBE35A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4/21/2023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AD0537-C1BE-4455-B1C9-07342B874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b="1"/>
              <a:t>Dean Still | Muon Campus Status</a:t>
            </a:r>
            <a:endParaRPr lang="en-US" b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2F2402-7AD3-4125-B4CD-AA2D2D2E1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74FF3-8DB7-4100-87D3-F2EE5BDF41D5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7918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 descr="Chart, line chart&#10;&#10;Description automatically generated">
            <a:extLst>
              <a:ext uri="{FF2B5EF4-FFF2-40B4-BE49-F238E27FC236}">
                <a16:creationId xmlns:a16="http://schemas.microsoft.com/office/drawing/2014/main" id="{8FBEFFE3-449A-11F2-4364-54A786D352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437" y="3692264"/>
            <a:ext cx="3663077" cy="265448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89C15E8-908A-4238-856D-C17BAFA75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G-2 Performance – Integrated for Run 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0E5EC2-8FAF-415A-88B5-C0EC92989E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27" y="658209"/>
            <a:ext cx="5061024" cy="1548424"/>
          </a:xfrm>
        </p:spPr>
        <p:txBody>
          <a:bodyPr/>
          <a:lstStyle/>
          <a:p>
            <a:pPr marL="0" indent="0">
              <a:buNone/>
            </a:pPr>
            <a:endParaRPr lang="en-US" sz="1600" dirty="0">
              <a:solidFill>
                <a:srgbClr val="004C97"/>
              </a:solidFill>
            </a:endParaRPr>
          </a:p>
          <a:p>
            <a:r>
              <a:rPr lang="en-US" sz="1600" dirty="0">
                <a:solidFill>
                  <a:srgbClr val="004C97"/>
                </a:solidFill>
              </a:rPr>
              <a:t>G-2 Experiment POT Run Goal 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4C97"/>
                </a:solidFill>
              </a:rPr>
              <a:t>	</a:t>
            </a:r>
            <a:r>
              <a:rPr lang="en-US" sz="1600" dirty="0">
                <a:solidFill>
                  <a:srgbClr val="00B050"/>
                </a:solidFill>
              </a:rPr>
              <a:t>~4.2E20 POT</a:t>
            </a:r>
          </a:p>
          <a:p>
            <a:pPr marL="0" indent="0">
              <a:buNone/>
            </a:pPr>
            <a:endParaRPr lang="en-US" sz="1600" dirty="0">
              <a:solidFill>
                <a:srgbClr val="004C97"/>
              </a:solidFill>
            </a:endParaRPr>
          </a:p>
          <a:p>
            <a:r>
              <a:rPr lang="en-US" sz="1600" dirty="0">
                <a:solidFill>
                  <a:srgbClr val="004C97"/>
                </a:solidFill>
              </a:rPr>
              <a:t>Run 6 period is Nov 2022 – June 2023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4C97"/>
                </a:solidFill>
              </a:rPr>
              <a:t>	Run 6: </a:t>
            </a:r>
            <a:r>
              <a:rPr lang="en-US" sz="1600" dirty="0">
                <a:solidFill>
                  <a:srgbClr val="00B050"/>
                </a:solidFill>
              </a:rPr>
              <a:t>Goal of ~x 6 BNL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B050"/>
                </a:solidFill>
              </a:rPr>
              <a:t>	Total Run: goal of x 21 BNL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B050"/>
                </a:solidFill>
              </a:rPr>
              <a:t>         Currently running 6.6 Hz</a:t>
            </a:r>
          </a:p>
          <a:p>
            <a:endParaRPr lang="en-US" sz="2000" dirty="0">
              <a:solidFill>
                <a:srgbClr val="004C97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004C97"/>
                </a:solidFill>
              </a:rPr>
              <a:t>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1E1E10-E3CC-4DFB-ABE9-CD5EAA39E0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4/21/2023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AD6BED-1AC8-49F5-ADF5-BED9112DD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Dean Still | Muon Campus Status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449EA7-DD75-4BEF-B0C6-9717F99AE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74FF3-8DB7-4100-87D3-F2EE5BDF41D5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3BD586E-E116-4C33-B66B-237DC291B624}"/>
              </a:ext>
            </a:extLst>
          </p:cNvPr>
          <p:cNvSpPr txBox="1"/>
          <p:nvPr/>
        </p:nvSpPr>
        <p:spPr>
          <a:xfrm>
            <a:off x="5289624" y="738819"/>
            <a:ext cx="32137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Run 6 # POT   </a:t>
            </a:r>
            <a:r>
              <a:rPr lang="en-US" sz="1200" dirty="0"/>
              <a:t>Delivered ~ 7.6E20   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ABFAF90-AA3F-4984-B0AF-26DE19A5EF33}"/>
              </a:ext>
            </a:extLst>
          </p:cNvPr>
          <p:cNvSpPr txBox="1"/>
          <p:nvPr/>
        </p:nvSpPr>
        <p:spPr>
          <a:xfrm>
            <a:off x="3955212" y="6096980"/>
            <a:ext cx="15311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Plots as of 4/14/2023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E5C8084-E14B-40D9-B735-106BB4A17D85}"/>
              </a:ext>
            </a:extLst>
          </p:cNvPr>
          <p:cNvSpPr txBox="1"/>
          <p:nvPr/>
        </p:nvSpPr>
        <p:spPr>
          <a:xfrm>
            <a:off x="391585" y="3180606"/>
            <a:ext cx="3933000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Run 6 Integrated  ~ x 2.59 BNL</a:t>
            </a:r>
          </a:p>
          <a:p>
            <a:r>
              <a:rPr lang="en-US" sz="1400" dirty="0"/>
              <a:t>0.08 for the week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80966063-26A9-4F0E-8F02-5ECE8A9D7612}"/>
              </a:ext>
            </a:extLst>
          </p:cNvPr>
          <p:cNvCxnSpPr/>
          <p:nvPr/>
        </p:nvCxnSpPr>
        <p:spPr>
          <a:xfrm>
            <a:off x="3806872" y="3788071"/>
            <a:ext cx="0" cy="223655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02C6B19C-842C-4B1A-8959-F7B89873A43D}"/>
              </a:ext>
            </a:extLst>
          </p:cNvPr>
          <p:cNvSpPr txBox="1"/>
          <p:nvPr/>
        </p:nvSpPr>
        <p:spPr>
          <a:xfrm>
            <a:off x="3888188" y="4327563"/>
            <a:ext cx="76495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accent1">
                    <a:lumMod val="75000"/>
                  </a:schemeClr>
                </a:solidFill>
              </a:rPr>
              <a:t>Start of </a:t>
            </a:r>
          </a:p>
          <a:p>
            <a:r>
              <a:rPr lang="en-US" sz="1100" dirty="0">
                <a:solidFill>
                  <a:schemeClr val="accent1">
                    <a:lumMod val="75000"/>
                  </a:schemeClr>
                </a:solidFill>
              </a:rPr>
              <a:t>Summer </a:t>
            </a:r>
          </a:p>
          <a:p>
            <a:r>
              <a:rPr lang="en-US" sz="1100" dirty="0">
                <a:solidFill>
                  <a:schemeClr val="accent1">
                    <a:lumMod val="75000"/>
                  </a:schemeClr>
                </a:solidFill>
              </a:rPr>
              <a:t>Shutdown</a:t>
            </a:r>
          </a:p>
          <a:p>
            <a:r>
              <a:rPr lang="en-US" sz="1100" dirty="0">
                <a:solidFill>
                  <a:schemeClr val="accent1">
                    <a:lumMod val="75000"/>
                  </a:schemeClr>
                </a:solidFill>
              </a:rPr>
              <a:t>2023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0D60BE6-F382-4F88-A9EC-1FD4EE261BAE}"/>
              </a:ext>
            </a:extLst>
          </p:cNvPr>
          <p:cNvSpPr/>
          <p:nvPr/>
        </p:nvSpPr>
        <p:spPr>
          <a:xfrm>
            <a:off x="5088614" y="3692264"/>
            <a:ext cx="39755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Total Integrated  ~ x 21.54 BNL</a:t>
            </a:r>
          </a:p>
        </p:txBody>
      </p:sp>
      <p:pic>
        <p:nvPicPr>
          <p:cNvPr id="23" name="Picture 22" descr="Chart, line chart&#10;&#10;Description automatically generated">
            <a:extLst>
              <a:ext uri="{FF2B5EF4-FFF2-40B4-BE49-F238E27FC236}">
                <a16:creationId xmlns:a16="http://schemas.microsoft.com/office/drawing/2014/main" id="{55F1A59B-8A92-FFA5-AE76-71AED7D39F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8487" y="4045982"/>
            <a:ext cx="3942043" cy="2351487"/>
          </a:xfrm>
          <a:prstGeom prst="rect">
            <a:avLst/>
          </a:prstGeom>
        </p:spPr>
      </p:pic>
      <p:pic>
        <p:nvPicPr>
          <p:cNvPr id="25" name="Picture 24" descr="Chart, line chart&#10;&#10;Description automatically generated">
            <a:extLst>
              <a:ext uri="{FF2B5EF4-FFF2-40B4-BE49-F238E27FC236}">
                <a16:creationId xmlns:a16="http://schemas.microsoft.com/office/drawing/2014/main" id="{AB45D74D-E25B-D553-3C0C-625DA771603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37653" y="1143882"/>
            <a:ext cx="3814762" cy="2538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0030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F00C77-7CEC-429D-A486-2AD47B21FA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 for Next Week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B3860C-7E3A-44F4-AC5B-3B93EB179125}"/>
              </a:ext>
            </a:extLst>
          </p:cNvPr>
          <p:cNvSpPr/>
          <p:nvPr/>
        </p:nvSpPr>
        <p:spPr>
          <a:xfrm>
            <a:off x="201654" y="813440"/>
            <a:ext cx="8875234" cy="74020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accent6"/>
                </a:solidFill>
              </a:rPr>
              <a:t>g-2 operation: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B050"/>
                </a:solidFill>
              </a:rPr>
              <a:t>Deliver Beam to g-2 </a:t>
            </a:r>
          </a:p>
          <a:p>
            <a:endParaRPr lang="en-US" sz="1600" dirty="0">
              <a:solidFill>
                <a:srgbClr val="00B050"/>
              </a:solidFill>
            </a:endParaRPr>
          </a:p>
          <a:p>
            <a:r>
              <a:rPr lang="en-US" sz="1600" b="1" dirty="0">
                <a:solidFill>
                  <a:srgbClr val="0070C0"/>
                </a:solidFill>
              </a:rPr>
              <a:t>Muon Campus Plans :  </a:t>
            </a:r>
          </a:p>
          <a:p>
            <a:endParaRPr lang="en-US" sz="1600" b="1" dirty="0">
              <a:solidFill>
                <a:srgbClr val="0070C0"/>
              </a:solidFill>
            </a:endParaRPr>
          </a:p>
          <a:p>
            <a:r>
              <a:rPr lang="en-US" sz="1600" b="1" dirty="0">
                <a:solidFill>
                  <a:schemeClr val="accent6"/>
                </a:solidFill>
              </a:rPr>
              <a:t>AP0 AC installation work. 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accent6"/>
                </a:solidFill>
              </a:rPr>
              <a:t>AC work during day shift &amp; delivery beam to g-2 &amp; studies in the Evening &amp; Owls.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accent6"/>
                </a:solidFill>
              </a:rPr>
              <a:t>To work in AP0 water cage area requires 1.5 hour cool down.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accent6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Friday         	– Deliver beam to g-2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Saturday    	– Deliver beam to g-2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Sunday      	– Deliver beam to g-2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Monday    	- </a:t>
            </a:r>
            <a:r>
              <a:rPr lang="en-US" sz="1600" dirty="0">
                <a:solidFill>
                  <a:srgbClr val="00B050"/>
                </a:solidFill>
              </a:rPr>
              <a:t>0800 -1600 --  M4 beamline studies 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Tuesday     	- </a:t>
            </a:r>
            <a:r>
              <a:rPr lang="en-US" sz="1600" dirty="0">
                <a:solidFill>
                  <a:srgbClr val="7030A0"/>
                </a:solidFill>
              </a:rPr>
              <a:t>0530-1600 - AP0 AC work - No Beam to g-2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70C0"/>
                </a:solidFill>
              </a:rPr>
              <a:t>Wednesday 	- Booster Study Day – No beam to muon campus – </a:t>
            </a:r>
          </a:p>
          <a:p>
            <a:pPr marL="2114550" lvl="4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70C0"/>
                </a:solidFill>
              </a:rPr>
              <a:t>Access DR, Extraction, M4, Pre-Vault, Pre target, </a:t>
            </a:r>
            <a:r>
              <a:rPr lang="en-US" sz="1600" dirty="0" err="1">
                <a:solidFill>
                  <a:srgbClr val="0070C0"/>
                </a:solidFill>
              </a:rPr>
              <a:t>Fsector</a:t>
            </a:r>
            <a:endParaRPr lang="en-US" sz="1600" dirty="0">
              <a:solidFill>
                <a:srgbClr val="0070C0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Thursday       	– TBD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Friday           	– TBD</a:t>
            </a:r>
          </a:p>
          <a:p>
            <a:pPr lvl="1"/>
            <a:endParaRPr lang="en-US" sz="1600" dirty="0">
              <a:solidFill>
                <a:schemeClr val="accent6"/>
              </a:solidFill>
            </a:endParaRPr>
          </a:p>
          <a:p>
            <a:pPr lvl="1"/>
            <a:endParaRPr lang="en-US" sz="1600" dirty="0">
              <a:solidFill>
                <a:srgbClr val="00B050"/>
              </a:solidFill>
            </a:endParaRPr>
          </a:p>
          <a:p>
            <a:r>
              <a:rPr lang="en-US" sz="1600" b="1" dirty="0">
                <a:solidFill>
                  <a:schemeClr val="accent6"/>
                </a:solidFill>
              </a:rPr>
              <a:t>Future Planning : </a:t>
            </a:r>
          </a:p>
          <a:p>
            <a:pPr lvl="1"/>
            <a:endParaRPr lang="en-US" sz="1600" dirty="0">
              <a:solidFill>
                <a:schemeClr val="accent6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00B050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00B050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accent6"/>
              </a:solidFill>
            </a:endParaRPr>
          </a:p>
          <a:p>
            <a:pPr lvl="1"/>
            <a:endParaRPr lang="en-US" sz="1600" dirty="0">
              <a:solidFill>
                <a:schemeClr val="accent6"/>
              </a:solidFill>
            </a:endParaRPr>
          </a:p>
          <a:p>
            <a:r>
              <a:rPr lang="en-US" sz="1100" dirty="0">
                <a:solidFill>
                  <a:schemeClr val="accent6"/>
                </a:solidFill>
              </a:rPr>
              <a:t> 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accent6"/>
              </a:solidFill>
            </a:endParaRPr>
          </a:p>
          <a:p>
            <a:pPr lvl="1"/>
            <a:endParaRPr lang="en-US" sz="1600" dirty="0">
              <a:solidFill>
                <a:schemeClr val="accent6"/>
              </a:solidFill>
            </a:endParaRPr>
          </a:p>
          <a:p>
            <a:r>
              <a:rPr lang="en-US" sz="1600" dirty="0">
                <a:solidFill>
                  <a:srgbClr val="00B050"/>
                </a:solidFill>
              </a:rPr>
              <a:t>   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04F616-0D62-49BC-85B8-568A1823A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4/21/2023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8EBC19-7322-4A37-B499-4161AA656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b="1" dirty="0"/>
              <a:t>Dean Still | Muon Campus Status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26AED7-4A6F-46D5-BB81-515674E25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74FF3-8DB7-4100-87D3-F2EE5BDF41D5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9115BBB-F0E3-4547-B246-E0AFC2B99924}"/>
              </a:ext>
            </a:extLst>
          </p:cNvPr>
          <p:cNvSpPr txBox="1"/>
          <p:nvPr/>
        </p:nvSpPr>
        <p:spPr>
          <a:xfrm flipH="1">
            <a:off x="8011658" y="5224257"/>
            <a:ext cx="1861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Mu2e M4</a:t>
            </a:r>
          </a:p>
          <a:p>
            <a:r>
              <a:rPr lang="en-US" sz="1200" dirty="0">
                <a:solidFill>
                  <a:schemeClr val="bg1"/>
                </a:solidFill>
              </a:rPr>
              <a:t> line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1132497-4FB1-41CF-A7B6-C61FC369307B}"/>
              </a:ext>
            </a:extLst>
          </p:cNvPr>
          <p:cNvSpPr txBox="1"/>
          <p:nvPr/>
        </p:nvSpPr>
        <p:spPr>
          <a:xfrm flipH="1">
            <a:off x="8107030" y="4556822"/>
            <a:ext cx="18613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G-2 ,</a:t>
            </a:r>
            <a:r>
              <a:rPr lang="en-US" sz="1200" dirty="0" err="1">
                <a:solidFill>
                  <a:schemeClr val="bg1"/>
                </a:solidFill>
              </a:rPr>
              <a:t>ine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0142570"/>
      </p:ext>
    </p:extLst>
  </p:cSld>
  <p:clrMapOvr>
    <a:masterClrMapping/>
  </p:clrMapOvr>
</p:sld>
</file>

<file path=ppt/theme/theme1.xml><?xml version="1.0" encoding="utf-8"?>
<a:theme xmlns:a="http://schemas.openxmlformats.org/drawingml/2006/main" name="FermilabTempate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FermilabTempate</Template>
  <TotalTime>535070</TotalTime>
  <Words>453</Words>
  <Application>Microsoft Office PowerPoint</Application>
  <PresentationFormat>On-screen Show (4:3)</PresentationFormat>
  <Paragraphs>117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Helvetica</vt:lpstr>
      <vt:lpstr>FermilabTempate</vt:lpstr>
      <vt:lpstr>Fermilab: Footer Only</vt:lpstr>
      <vt:lpstr>Muon Campus Operation Report</vt:lpstr>
      <vt:lpstr>Performance for the Past Week</vt:lpstr>
      <vt:lpstr>Activities for the Past Week</vt:lpstr>
      <vt:lpstr>G-2 Performance – Integrated for Run 6</vt:lpstr>
      <vt:lpstr>Plan for Next Week</vt:lpstr>
    </vt:vector>
  </TitlesOfParts>
  <Company>Fermilab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Delivery Ring AIP Update</dc:title>
  <dc:creator>James P. Morgan x5236</dc:creator>
  <cp:lastModifiedBy>Dean A. Still</cp:lastModifiedBy>
  <cp:revision>1470</cp:revision>
  <cp:lastPrinted>2016-10-17T16:36:40Z</cp:lastPrinted>
  <dcterms:created xsi:type="dcterms:W3CDTF">2014-12-17T13:45:40Z</dcterms:created>
  <dcterms:modified xsi:type="dcterms:W3CDTF">2023-04-21T13:17:33Z</dcterms:modified>
</cp:coreProperties>
</file>