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Lst>
  <p:notesMasterIdLst>
    <p:notesMasterId r:id="rId6"/>
  </p:notesMasterIdLst>
  <p:handoutMasterIdLst>
    <p:handoutMasterId r:id="rId7"/>
  </p:handoutMasterIdLst>
  <p:sldIdLst>
    <p:sldId id="294" r:id="rId2"/>
    <p:sldId id="349" r:id="rId3"/>
    <p:sldId id="370" r:id="rId4"/>
    <p:sldId id="371" r:id="rId5"/>
  </p:sldIdLst>
  <p:sldSz cx="9144000" cy="6858000" type="screen4x3"/>
  <p:notesSz cx="7010400" cy="92964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delyn R. Wolter x4807 16344N" initials="MRWx1" lastIdx="1" clrIdx="0">
    <p:extLst>
      <p:ext uri="{19B8F6BF-5375-455C-9EA6-DF929625EA0E}">
        <p15:presenceInfo xmlns:p15="http://schemas.microsoft.com/office/powerpoint/2012/main" userId="Madelyn R. Wolter x4807 16344N" providerId="None"/>
      </p:ext>
    </p:extLst>
  </p:cmAuthor>
  <p:cmAuthor id="2" name="Madelyn Schoell" initials="MS" lastIdx="5" clrIdx="1">
    <p:extLst>
      <p:ext uri="{19B8F6BF-5375-455C-9EA6-DF929625EA0E}">
        <p15:presenceInfo xmlns:p15="http://schemas.microsoft.com/office/powerpoint/2012/main" userId="S::maddiew@services.fnal.gov::c910991d-6c94-4e05-a020-c698ebee31c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505050"/>
    <a:srgbClr val="000000"/>
    <a:srgbClr val="50504E"/>
    <a:srgbClr val="4E4E4E"/>
    <a:srgbClr val="404040"/>
    <a:srgbClr val="004C97"/>
    <a:srgbClr val="63666A"/>
    <a:srgbClr val="99D6EA"/>
    <a:srgbClr val="A7A8AA"/>
    <a:srgbClr val="00308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52" autoAdjust="0"/>
    <p:restoredTop sz="93792" autoAdjust="0"/>
  </p:normalViewPr>
  <p:slideViewPr>
    <p:cSldViewPr snapToGrid="0" snapToObjects="1" showGuides="1">
      <p:cViewPr varScale="1">
        <p:scale>
          <a:sx n="82" d="100"/>
          <a:sy n="82" d="100"/>
        </p:scale>
        <p:origin x="1498" y="62"/>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4/21/2023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dirty="0"/>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4/21/2023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dirty="0"/>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12/30/2022</a:t>
            </a:r>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Radiation Safety Update</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12/30/2022</a:t>
            </a: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Radiation Safety Update</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a:t>12/30/2022</a:t>
            </a: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Radiation Safety Update</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12/30/2022</a:t>
            </a: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Radiation Safety Update</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a:t>12/30/2022</a:t>
            </a: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Radiation Safety Update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dirty="0"/>
              <a:t>Click icon to add picture</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12/30/2022</a:t>
            </a: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Radiation Safety Update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Tree>
    <p:extLst>
      <p:ext uri="{BB962C8B-B14F-4D97-AF65-F5344CB8AC3E}">
        <p14:creationId xmlns:p14="http://schemas.microsoft.com/office/powerpoint/2010/main" val="830161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12/30/2022</a:t>
            </a:r>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Radiation Safety Update</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sh-docdb.fnal.gov:440/cgibin/ShowDocument?docid=3846" TargetMode="External"/><Relationship Id="rId2" Type="http://schemas.openxmlformats.org/officeDocument/2006/relationships/hyperlink" Target="mailto:ESH_RSO@FNAL.GOV"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4" y="5045612"/>
            <a:ext cx="8499231" cy="1390219"/>
          </a:xfrm>
        </p:spPr>
        <p:txBody>
          <a:bodyPr/>
          <a:lstStyle/>
          <a:p>
            <a:r>
              <a:rPr lang="en-US" dirty="0"/>
              <a:t>ES&amp;H RPO Department</a:t>
            </a:r>
          </a:p>
          <a:p>
            <a:r>
              <a:rPr lang="en-US" dirty="0"/>
              <a:t>04/21/2023 9am Ops Meeting</a:t>
            </a:r>
          </a:p>
          <a:p>
            <a:endParaRPr lang="en-US" dirty="0"/>
          </a:p>
        </p:txBody>
      </p:sp>
      <p:sp>
        <p:nvSpPr>
          <p:cNvPr id="3" name="Text Placeholder 2"/>
          <p:cNvSpPr>
            <a:spLocks noGrp="1"/>
          </p:cNvSpPr>
          <p:nvPr>
            <p:ph type="body" sz="quarter" idx="11"/>
          </p:nvPr>
        </p:nvSpPr>
        <p:spPr/>
        <p:txBody>
          <a:bodyPr>
            <a:noAutofit/>
          </a:bodyPr>
          <a:lstStyle/>
          <a:p>
            <a:r>
              <a:rPr lang="en-US" dirty="0"/>
              <a:t>Radiation Safety – Weekly Update</a:t>
            </a:r>
          </a:p>
        </p:txBody>
      </p:sp>
    </p:spTree>
    <p:extLst>
      <p:ext uri="{BB962C8B-B14F-4D97-AF65-F5344CB8AC3E}">
        <p14:creationId xmlns:p14="http://schemas.microsoft.com/office/powerpoint/2010/main" val="1989597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1081D3-6FE4-40AE-90B9-3D9202D19697}"/>
              </a:ext>
            </a:extLst>
          </p:cNvPr>
          <p:cNvSpPr>
            <a:spLocks noGrp="1"/>
          </p:cNvSpPr>
          <p:nvPr>
            <p:ph idx="1"/>
          </p:nvPr>
        </p:nvSpPr>
        <p:spPr>
          <a:xfrm>
            <a:off x="228600" y="971550"/>
            <a:ext cx="8915400" cy="5059363"/>
          </a:xfrm>
        </p:spPr>
        <p:txBody>
          <a:bodyPr/>
          <a:lstStyle/>
          <a:p>
            <a:pPr marL="0" indent="0">
              <a:buNone/>
            </a:pPr>
            <a:r>
              <a:rPr lang="en-US" b="1" dirty="0"/>
              <a:t>Enclosures with local High Radiation Areas and/or Contamination Areas continue to require enclosure access briefings, for either Controlled Access or Supervised Access.</a:t>
            </a:r>
          </a:p>
          <a:p>
            <a:pPr marL="0" indent="0">
              <a:buNone/>
            </a:pPr>
            <a:endParaRPr lang="en-US" b="1" dirty="0"/>
          </a:p>
          <a:p>
            <a:pPr marL="0" indent="0">
              <a:buNone/>
            </a:pPr>
            <a:endParaRPr lang="en-US" b="1" dirty="0"/>
          </a:p>
        </p:txBody>
      </p:sp>
      <p:sp>
        <p:nvSpPr>
          <p:cNvPr id="3" name="Title 2">
            <a:extLst>
              <a:ext uri="{FF2B5EF4-FFF2-40B4-BE49-F238E27FC236}">
                <a16:creationId xmlns:a16="http://schemas.microsoft.com/office/drawing/2014/main" id="{7F6AA066-273D-4A0F-BC77-08B3D7B99524}"/>
              </a:ext>
            </a:extLst>
          </p:cNvPr>
          <p:cNvSpPr>
            <a:spLocks noGrp="1"/>
          </p:cNvSpPr>
          <p:nvPr>
            <p:ph type="title"/>
          </p:nvPr>
        </p:nvSpPr>
        <p:spPr/>
        <p:txBody>
          <a:bodyPr/>
          <a:lstStyle/>
          <a:p>
            <a:r>
              <a:rPr lang="en-US" dirty="0"/>
              <a:t>Enclosure Briefings</a:t>
            </a:r>
            <a:endParaRPr lang="en-US" dirty="0">
              <a:highlight>
                <a:srgbClr val="FFFF00"/>
              </a:highlight>
            </a:endParaRPr>
          </a:p>
        </p:txBody>
      </p:sp>
      <p:sp>
        <p:nvSpPr>
          <p:cNvPr id="5" name="Footer Placeholder 4">
            <a:extLst>
              <a:ext uri="{FF2B5EF4-FFF2-40B4-BE49-F238E27FC236}">
                <a16:creationId xmlns:a16="http://schemas.microsoft.com/office/drawing/2014/main" id="{45C0E9BD-6F3E-41E9-8291-A5E821C63A84}"/>
              </a:ext>
            </a:extLst>
          </p:cNvPr>
          <p:cNvSpPr>
            <a:spLocks noGrp="1"/>
          </p:cNvSpPr>
          <p:nvPr>
            <p:ph type="ftr" sz="quarter" idx="3"/>
          </p:nvPr>
        </p:nvSpPr>
        <p:spPr/>
        <p:txBody>
          <a:bodyPr/>
          <a:lstStyle/>
          <a:p>
            <a:pPr>
              <a:defRPr/>
            </a:pPr>
            <a:r>
              <a:rPr lang="en-US" dirty="0"/>
              <a:t>Radiation Safety Update</a:t>
            </a:r>
            <a:endParaRPr lang="en-US" b="1" dirty="0"/>
          </a:p>
        </p:txBody>
      </p:sp>
      <p:sp>
        <p:nvSpPr>
          <p:cNvPr id="6" name="Slide Number Placeholder 5">
            <a:extLst>
              <a:ext uri="{FF2B5EF4-FFF2-40B4-BE49-F238E27FC236}">
                <a16:creationId xmlns:a16="http://schemas.microsoft.com/office/drawing/2014/main" id="{A9B90DD7-7AFC-489E-A95D-82DA0AAC8712}"/>
              </a:ext>
            </a:extLst>
          </p:cNvPr>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
        <p:nvSpPr>
          <p:cNvPr id="4" name="Date Placeholder 3">
            <a:extLst>
              <a:ext uri="{FF2B5EF4-FFF2-40B4-BE49-F238E27FC236}">
                <a16:creationId xmlns:a16="http://schemas.microsoft.com/office/drawing/2014/main" id="{79B1107C-A6F7-4D7D-AC0A-7730392F2DEB}"/>
              </a:ext>
            </a:extLst>
          </p:cNvPr>
          <p:cNvSpPr>
            <a:spLocks noGrp="1"/>
          </p:cNvSpPr>
          <p:nvPr>
            <p:ph type="dt" sz="half" idx="2"/>
          </p:nvPr>
        </p:nvSpPr>
        <p:spPr>
          <a:xfrm>
            <a:off x="736827" y="6504213"/>
            <a:ext cx="793776" cy="241300"/>
          </a:xfrm>
        </p:spPr>
        <p:txBody>
          <a:bodyPr/>
          <a:lstStyle/>
          <a:p>
            <a:pPr>
              <a:defRPr/>
            </a:pPr>
            <a:r>
              <a:rPr lang="en-US" dirty="0"/>
              <a:t>04/21/2023</a:t>
            </a:r>
          </a:p>
        </p:txBody>
      </p:sp>
      <p:sp>
        <p:nvSpPr>
          <p:cNvPr id="8" name="Content Placeholder 1">
            <a:extLst>
              <a:ext uri="{FF2B5EF4-FFF2-40B4-BE49-F238E27FC236}">
                <a16:creationId xmlns:a16="http://schemas.microsoft.com/office/drawing/2014/main" id="{F0F600F6-65C0-4274-8D1C-3C34F0B92029}"/>
              </a:ext>
            </a:extLst>
          </p:cNvPr>
          <p:cNvSpPr txBox="1">
            <a:spLocks/>
          </p:cNvSpPr>
          <p:nvPr/>
        </p:nvSpPr>
        <p:spPr>
          <a:xfrm>
            <a:off x="228600" y="2219923"/>
            <a:ext cx="8016228" cy="3716837"/>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b="1" dirty="0"/>
              <a:t>Current List: </a:t>
            </a:r>
          </a:p>
          <a:p>
            <a:r>
              <a:rPr lang="en-US" sz="2000" dirty="0"/>
              <a:t>MTA + </a:t>
            </a:r>
          </a:p>
          <a:p>
            <a:r>
              <a:rPr lang="en-US" sz="2000" dirty="0">
                <a:solidFill>
                  <a:srgbClr val="FF0000"/>
                </a:solidFill>
              </a:rPr>
              <a:t>Booster *+</a:t>
            </a:r>
          </a:p>
          <a:p>
            <a:r>
              <a:rPr lang="en-US" sz="2000" dirty="0">
                <a:solidFill>
                  <a:srgbClr val="FF0000"/>
                </a:solidFill>
              </a:rPr>
              <a:t>8  GeV *+</a:t>
            </a:r>
          </a:p>
          <a:p>
            <a:r>
              <a:rPr lang="en-US" sz="2000" dirty="0">
                <a:solidFill>
                  <a:srgbClr val="FF0000"/>
                </a:solidFill>
              </a:rPr>
              <a:t>BNB *</a:t>
            </a:r>
          </a:p>
          <a:p>
            <a:r>
              <a:rPr lang="en-US" sz="2000" dirty="0">
                <a:solidFill>
                  <a:srgbClr val="FF0000"/>
                </a:solidFill>
              </a:rPr>
              <a:t>MI-20—MI-62 *+</a:t>
            </a:r>
          </a:p>
          <a:p>
            <a:r>
              <a:rPr lang="en-US" sz="2000" dirty="0"/>
              <a:t>SY Encl C, D, E + – To be </a:t>
            </a:r>
            <a:r>
              <a:rPr lang="en-US" sz="2000" dirty="0" err="1"/>
              <a:t>downposted</a:t>
            </a:r>
            <a:r>
              <a:rPr lang="en-US" sz="2000" dirty="0"/>
              <a:t> at next opportunity</a:t>
            </a:r>
          </a:p>
          <a:p>
            <a:r>
              <a:rPr lang="en-US" sz="2000" dirty="0"/>
              <a:t>SY F1 Manhole + – To be </a:t>
            </a:r>
            <a:r>
              <a:rPr lang="en-US" sz="2000" dirty="0" err="1"/>
              <a:t>downposted</a:t>
            </a:r>
            <a:r>
              <a:rPr lang="en-US" sz="2000" dirty="0"/>
              <a:t> at next opportunity</a:t>
            </a:r>
          </a:p>
          <a:p>
            <a:r>
              <a:rPr lang="en-US" sz="2000" dirty="0"/>
              <a:t>NuMI Pre-Target / Target Hall *+%</a:t>
            </a:r>
          </a:p>
          <a:p>
            <a:r>
              <a:rPr lang="en-US" sz="2000" dirty="0">
                <a:solidFill>
                  <a:srgbClr val="FF0000"/>
                </a:solidFill>
              </a:rPr>
              <a:t>NuMI Absorber Hall *+</a:t>
            </a:r>
          </a:p>
          <a:p>
            <a:r>
              <a:rPr lang="en-US" sz="2000" dirty="0"/>
              <a:t>Muon Campus US/DS +</a:t>
            </a:r>
            <a:endParaRPr lang="en-US" dirty="0"/>
          </a:p>
        </p:txBody>
      </p:sp>
      <p:sp>
        <p:nvSpPr>
          <p:cNvPr id="9" name="TextBox 8">
            <a:extLst>
              <a:ext uri="{FF2B5EF4-FFF2-40B4-BE49-F238E27FC236}">
                <a16:creationId xmlns:a16="http://schemas.microsoft.com/office/drawing/2014/main" id="{1A3A3230-B3C9-496D-AA8B-17187ED5D3F4}"/>
              </a:ext>
            </a:extLst>
          </p:cNvPr>
          <p:cNvSpPr txBox="1"/>
          <p:nvPr/>
        </p:nvSpPr>
        <p:spPr>
          <a:xfrm>
            <a:off x="4311941" y="2205241"/>
            <a:ext cx="4001549" cy="2308324"/>
          </a:xfrm>
          <a:prstGeom prst="rect">
            <a:avLst/>
          </a:prstGeom>
          <a:noFill/>
        </p:spPr>
        <p:txBody>
          <a:bodyPr wrap="square" rtlCol="0">
            <a:spAutoFit/>
          </a:bodyPr>
          <a:lstStyle/>
          <a:p>
            <a:r>
              <a:rPr lang="nl-NL" sz="1600" dirty="0"/>
              <a:t>Contact RSO is you are unable to attend scheduled briefing.</a:t>
            </a:r>
          </a:p>
          <a:p>
            <a:endParaRPr lang="nl-NL" sz="1600" dirty="0"/>
          </a:p>
          <a:p>
            <a:r>
              <a:rPr lang="nl-NL" sz="1600" dirty="0"/>
              <a:t>Daily briefings for non-AD available on access days.</a:t>
            </a:r>
          </a:p>
          <a:p>
            <a:endParaRPr lang="nl-NL" sz="1600" dirty="0"/>
          </a:p>
          <a:p>
            <a:r>
              <a:rPr lang="nl-NL" sz="1600" dirty="0"/>
              <a:t>+ means Contamination Area</a:t>
            </a:r>
          </a:p>
          <a:p>
            <a:r>
              <a:rPr lang="nl-NL" sz="1600" dirty="0">
                <a:solidFill>
                  <a:srgbClr val="FF0000"/>
                </a:solidFill>
              </a:rPr>
              <a:t>* means High Radiation Area</a:t>
            </a:r>
          </a:p>
          <a:p>
            <a:r>
              <a:rPr lang="nl-NL" sz="1600" dirty="0"/>
              <a:t>% means only when shield blocks removed</a:t>
            </a:r>
          </a:p>
        </p:txBody>
      </p:sp>
    </p:spTree>
    <p:extLst>
      <p:ext uri="{BB962C8B-B14F-4D97-AF65-F5344CB8AC3E}">
        <p14:creationId xmlns:p14="http://schemas.microsoft.com/office/powerpoint/2010/main" val="3308226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1081D3-6FE4-40AE-90B9-3D9202D19697}"/>
              </a:ext>
            </a:extLst>
          </p:cNvPr>
          <p:cNvSpPr>
            <a:spLocks noGrp="1"/>
          </p:cNvSpPr>
          <p:nvPr>
            <p:ph idx="1"/>
          </p:nvPr>
        </p:nvSpPr>
        <p:spPr>
          <a:xfrm>
            <a:off x="228600" y="801980"/>
            <a:ext cx="8711214" cy="1553594"/>
          </a:xfrm>
        </p:spPr>
        <p:txBody>
          <a:bodyPr/>
          <a:lstStyle/>
          <a:p>
            <a:pPr marL="0" indent="0">
              <a:buNone/>
            </a:pPr>
            <a:r>
              <a:rPr lang="en-US" b="1" dirty="0"/>
              <a:t>Office of Enforcement visit is April 24</a:t>
            </a:r>
            <a:r>
              <a:rPr lang="en-US" b="1" baseline="30000" dirty="0"/>
              <a:t>th</a:t>
            </a:r>
            <a:r>
              <a:rPr lang="en-US" b="1" dirty="0"/>
              <a:t> through April 28</a:t>
            </a:r>
            <a:r>
              <a:rPr lang="en-US" b="1" baseline="30000" dirty="0"/>
              <a:t>th</a:t>
            </a:r>
            <a:r>
              <a:rPr lang="en-US" b="1" dirty="0"/>
              <a:t>. They are assessing Fermilab Research Alliance, not looking to place blame on any one group or individual. If you are asked questions by the Office of Enforcement, be truthful and answer completely when possible.</a:t>
            </a:r>
          </a:p>
          <a:p>
            <a:pPr marL="0" indent="0">
              <a:buNone/>
            </a:pPr>
            <a:endParaRPr lang="en-US" b="1" dirty="0"/>
          </a:p>
          <a:p>
            <a:pPr marL="0" indent="0">
              <a:buNone/>
            </a:pPr>
            <a:r>
              <a:rPr lang="en-US" b="1" dirty="0"/>
              <a:t>Radiography happening tomorrow in ICB/ICBA. Access to ICB will be restricted during the radiography starting at 7 AM, but there will be no road closures. The radiography should only take a few hours.</a:t>
            </a:r>
          </a:p>
          <a:p>
            <a:pPr marL="0" indent="0">
              <a:buNone/>
            </a:pPr>
            <a:endParaRPr lang="en-US" b="1" dirty="0"/>
          </a:p>
          <a:p>
            <a:pPr marL="0" indent="0">
              <a:buNone/>
            </a:pPr>
            <a:r>
              <a:rPr lang="en-US" b="1" dirty="0"/>
              <a:t>We need to change the Chipmunk in the middle of the G-2 ring before the end of the month. Please let us know timing we can accomplish this.</a:t>
            </a:r>
          </a:p>
        </p:txBody>
      </p:sp>
      <p:sp>
        <p:nvSpPr>
          <p:cNvPr id="3" name="Title 2">
            <a:extLst>
              <a:ext uri="{FF2B5EF4-FFF2-40B4-BE49-F238E27FC236}">
                <a16:creationId xmlns:a16="http://schemas.microsoft.com/office/drawing/2014/main" id="{7F6AA066-273D-4A0F-BC77-08B3D7B99524}"/>
              </a:ext>
            </a:extLst>
          </p:cNvPr>
          <p:cNvSpPr>
            <a:spLocks noGrp="1"/>
          </p:cNvSpPr>
          <p:nvPr>
            <p:ph type="title"/>
          </p:nvPr>
        </p:nvSpPr>
        <p:spPr/>
        <p:txBody>
          <a:bodyPr/>
          <a:lstStyle/>
          <a:p>
            <a:r>
              <a:rPr lang="en-US" dirty="0"/>
              <a:t>Other Information</a:t>
            </a:r>
            <a:endParaRPr lang="en-US" dirty="0">
              <a:highlight>
                <a:srgbClr val="FFFF00"/>
              </a:highlight>
            </a:endParaRPr>
          </a:p>
        </p:txBody>
      </p:sp>
      <p:sp>
        <p:nvSpPr>
          <p:cNvPr id="5" name="Footer Placeholder 4">
            <a:extLst>
              <a:ext uri="{FF2B5EF4-FFF2-40B4-BE49-F238E27FC236}">
                <a16:creationId xmlns:a16="http://schemas.microsoft.com/office/drawing/2014/main" id="{45C0E9BD-6F3E-41E9-8291-A5E821C63A84}"/>
              </a:ext>
            </a:extLst>
          </p:cNvPr>
          <p:cNvSpPr>
            <a:spLocks noGrp="1"/>
          </p:cNvSpPr>
          <p:nvPr>
            <p:ph type="ftr" sz="quarter" idx="3"/>
          </p:nvPr>
        </p:nvSpPr>
        <p:spPr/>
        <p:txBody>
          <a:bodyPr/>
          <a:lstStyle/>
          <a:p>
            <a:pPr>
              <a:defRPr/>
            </a:pPr>
            <a:r>
              <a:rPr lang="en-US"/>
              <a:t>Radiation Safety Update</a:t>
            </a:r>
            <a:endParaRPr lang="en-US" b="1" dirty="0"/>
          </a:p>
        </p:txBody>
      </p:sp>
      <p:sp>
        <p:nvSpPr>
          <p:cNvPr id="6" name="Slide Number Placeholder 5">
            <a:extLst>
              <a:ext uri="{FF2B5EF4-FFF2-40B4-BE49-F238E27FC236}">
                <a16:creationId xmlns:a16="http://schemas.microsoft.com/office/drawing/2014/main" id="{A9B90DD7-7AFC-489E-A95D-82DA0AAC8712}"/>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
        <p:nvSpPr>
          <p:cNvPr id="4" name="Date Placeholder 3">
            <a:extLst>
              <a:ext uri="{FF2B5EF4-FFF2-40B4-BE49-F238E27FC236}">
                <a16:creationId xmlns:a16="http://schemas.microsoft.com/office/drawing/2014/main" id="{79B1107C-A6F7-4D7D-AC0A-7730392F2DEB}"/>
              </a:ext>
            </a:extLst>
          </p:cNvPr>
          <p:cNvSpPr>
            <a:spLocks noGrp="1"/>
          </p:cNvSpPr>
          <p:nvPr>
            <p:ph type="dt" sz="half" idx="2"/>
          </p:nvPr>
        </p:nvSpPr>
        <p:spPr>
          <a:xfrm>
            <a:off x="736827" y="6504213"/>
            <a:ext cx="793776" cy="241300"/>
          </a:xfrm>
        </p:spPr>
        <p:txBody>
          <a:bodyPr/>
          <a:lstStyle/>
          <a:p>
            <a:pPr>
              <a:defRPr/>
            </a:pPr>
            <a:r>
              <a:rPr lang="en-US" dirty="0"/>
              <a:t>04/21/2023</a:t>
            </a:r>
          </a:p>
        </p:txBody>
      </p:sp>
    </p:spTree>
    <p:extLst>
      <p:ext uri="{BB962C8B-B14F-4D97-AF65-F5344CB8AC3E}">
        <p14:creationId xmlns:p14="http://schemas.microsoft.com/office/powerpoint/2010/main" val="3682564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1081D3-6FE4-40AE-90B9-3D9202D19697}"/>
              </a:ext>
            </a:extLst>
          </p:cNvPr>
          <p:cNvSpPr>
            <a:spLocks noGrp="1"/>
          </p:cNvSpPr>
          <p:nvPr>
            <p:ph idx="1"/>
          </p:nvPr>
        </p:nvSpPr>
        <p:spPr>
          <a:xfrm>
            <a:off x="228600" y="923278"/>
            <a:ext cx="8711214" cy="1553594"/>
          </a:xfrm>
        </p:spPr>
        <p:txBody>
          <a:bodyPr/>
          <a:lstStyle/>
          <a:p>
            <a:pPr marL="0" indent="0">
              <a:buNone/>
            </a:pPr>
            <a:endParaRPr lang="en-US" b="1" dirty="0"/>
          </a:p>
          <a:p>
            <a:pPr marL="0" indent="0">
              <a:buNone/>
            </a:pPr>
            <a:endParaRPr lang="en-US" b="1" dirty="0"/>
          </a:p>
          <a:p>
            <a:pPr marL="0" indent="0">
              <a:buNone/>
            </a:pPr>
            <a:r>
              <a:rPr lang="en-US" b="1" dirty="0"/>
              <a:t>If you’re unsure which RSO is responsible for your area, or need to reach a wider audience of RSOs, we have a group email.</a:t>
            </a:r>
          </a:p>
          <a:p>
            <a:pPr marL="0" indent="0" algn="ctr">
              <a:buNone/>
            </a:pPr>
            <a:r>
              <a:rPr lang="en-US" b="1" dirty="0">
                <a:hlinkClick r:id="rId2"/>
              </a:rPr>
              <a:t>ESH_RSO@FNAL.GOV</a:t>
            </a:r>
            <a:endParaRPr lang="en-US" b="1" dirty="0"/>
          </a:p>
          <a:p>
            <a:pPr marL="0" indent="0">
              <a:buNone/>
            </a:pPr>
            <a:r>
              <a:rPr lang="en-US" b="1" dirty="0"/>
              <a:t>If you’re curious who your assigned RSO is, please use the link below or go to the ESH website, click on Radiological Protection, then click RSO Coverage and Contact Info on the right hand column:</a:t>
            </a:r>
          </a:p>
          <a:p>
            <a:pPr marL="0" indent="0">
              <a:buNone/>
            </a:pPr>
            <a:r>
              <a:rPr lang="en-US" b="1" dirty="0">
                <a:hlinkClick r:id="rId3"/>
              </a:rPr>
              <a:t>https://esh-docdb.fnal.gov:440/cgibin/ShowDocument?docid=3846</a:t>
            </a:r>
            <a:endParaRPr lang="en-US" b="1" dirty="0"/>
          </a:p>
          <a:p>
            <a:pPr marL="0" indent="0">
              <a:buNone/>
            </a:pPr>
            <a:endParaRPr lang="en-US" b="1" dirty="0"/>
          </a:p>
          <a:p>
            <a:pPr marL="0" indent="0">
              <a:buNone/>
            </a:pPr>
            <a:endParaRPr lang="en-US" b="1" dirty="0"/>
          </a:p>
        </p:txBody>
      </p:sp>
      <p:sp>
        <p:nvSpPr>
          <p:cNvPr id="3" name="Title 2">
            <a:extLst>
              <a:ext uri="{FF2B5EF4-FFF2-40B4-BE49-F238E27FC236}">
                <a16:creationId xmlns:a16="http://schemas.microsoft.com/office/drawing/2014/main" id="{7F6AA066-273D-4A0F-BC77-08B3D7B99524}"/>
              </a:ext>
            </a:extLst>
          </p:cNvPr>
          <p:cNvSpPr>
            <a:spLocks noGrp="1"/>
          </p:cNvSpPr>
          <p:nvPr>
            <p:ph type="title"/>
          </p:nvPr>
        </p:nvSpPr>
        <p:spPr/>
        <p:txBody>
          <a:bodyPr/>
          <a:lstStyle/>
          <a:p>
            <a:r>
              <a:rPr lang="en-US" dirty="0"/>
              <a:t>Contacting your RSO!</a:t>
            </a:r>
            <a:endParaRPr lang="en-US" dirty="0">
              <a:highlight>
                <a:srgbClr val="FFFF00"/>
              </a:highlight>
            </a:endParaRPr>
          </a:p>
        </p:txBody>
      </p:sp>
      <p:sp>
        <p:nvSpPr>
          <p:cNvPr id="5" name="Footer Placeholder 4">
            <a:extLst>
              <a:ext uri="{FF2B5EF4-FFF2-40B4-BE49-F238E27FC236}">
                <a16:creationId xmlns:a16="http://schemas.microsoft.com/office/drawing/2014/main" id="{45C0E9BD-6F3E-41E9-8291-A5E821C63A84}"/>
              </a:ext>
            </a:extLst>
          </p:cNvPr>
          <p:cNvSpPr>
            <a:spLocks noGrp="1"/>
          </p:cNvSpPr>
          <p:nvPr>
            <p:ph type="ftr" sz="quarter" idx="3"/>
          </p:nvPr>
        </p:nvSpPr>
        <p:spPr/>
        <p:txBody>
          <a:bodyPr/>
          <a:lstStyle/>
          <a:p>
            <a:pPr>
              <a:defRPr/>
            </a:pPr>
            <a:r>
              <a:rPr lang="en-US"/>
              <a:t>Radiation Safety Update</a:t>
            </a:r>
            <a:endParaRPr lang="en-US" b="1" dirty="0"/>
          </a:p>
        </p:txBody>
      </p:sp>
      <p:sp>
        <p:nvSpPr>
          <p:cNvPr id="6" name="Slide Number Placeholder 5">
            <a:extLst>
              <a:ext uri="{FF2B5EF4-FFF2-40B4-BE49-F238E27FC236}">
                <a16:creationId xmlns:a16="http://schemas.microsoft.com/office/drawing/2014/main" id="{A9B90DD7-7AFC-489E-A95D-82DA0AAC8712}"/>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
        <p:nvSpPr>
          <p:cNvPr id="4" name="Date Placeholder 3">
            <a:extLst>
              <a:ext uri="{FF2B5EF4-FFF2-40B4-BE49-F238E27FC236}">
                <a16:creationId xmlns:a16="http://schemas.microsoft.com/office/drawing/2014/main" id="{79B1107C-A6F7-4D7D-AC0A-7730392F2DEB}"/>
              </a:ext>
            </a:extLst>
          </p:cNvPr>
          <p:cNvSpPr>
            <a:spLocks noGrp="1"/>
          </p:cNvSpPr>
          <p:nvPr>
            <p:ph type="dt" sz="half" idx="2"/>
          </p:nvPr>
        </p:nvSpPr>
        <p:spPr>
          <a:xfrm>
            <a:off x="736827" y="6504213"/>
            <a:ext cx="793776" cy="241300"/>
          </a:xfrm>
        </p:spPr>
        <p:txBody>
          <a:bodyPr/>
          <a:lstStyle/>
          <a:p>
            <a:pPr>
              <a:defRPr/>
            </a:pPr>
            <a:r>
              <a:rPr lang="en-US" dirty="0"/>
              <a:t>04/21/2023</a:t>
            </a:r>
          </a:p>
        </p:txBody>
      </p:sp>
    </p:spTree>
    <p:extLst>
      <p:ext uri="{BB962C8B-B14F-4D97-AF65-F5344CB8AC3E}">
        <p14:creationId xmlns:p14="http://schemas.microsoft.com/office/powerpoint/2010/main" val="2944865686"/>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FNAL_PowerPoint_4x3_100716 (6)</Template>
  <TotalTime>39981</TotalTime>
  <Words>365</Words>
  <Application>Microsoft Office PowerPoint</Application>
  <PresentationFormat>On-screen Show (4:3)</PresentationFormat>
  <Paragraphs>45</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Helvetica</vt:lpstr>
      <vt:lpstr>Fermilab_PPT_090815</vt:lpstr>
      <vt:lpstr>PowerPoint Presentation</vt:lpstr>
      <vt:lpstr>Enclosure Briefings</vt:lpstr>
      <vt:lpstr>Other Information</vt:lpstr>
      <vt:lpstr>Contacting your RSO!</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Madelyn R. Wolter x4807 16344N</dc:creator>
  <cp:lastModifiedBy>Benjamin R. Russell</cp:lastModifiedBy>
  <cp:revision>517</cp:revision>
  <cp:lastPrinted>2021-04-29T21:25:00Z</cp:lastPrinted>
  <dcterms:created xsi:type="dcterms:W3CDTF">2019-04-19T18:59:21Z</dcterms:created>
  <dcterms:modified xsi:type="dcterms:W3CDTF">2023-04-21T14:07:04Z</dcterms:modified>
</cp:coreProperties>
</file>