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34"/>
  </p:notesMasterIdLst>
  <p:handoutMasterIdLst>
    <p:handoutMasterId r:id="rId35"/>
  </p:handoutMasterIdLst>
  <p:sldIdLst>
    <p:sldId id="256" r:id="rId2"/>
    <p:sldId id="298" r:id="rId3"/>
    <p:sldId id="300" r:id="rId4"/>
    <p:sldId id="1865" r:id="rId5"/>
    <p:sldId id="3928" r:id="rId6"/>
    <p:sldId id="311" r:id="rId7"/>
    <p:sldId id="3911" r:id="rId8"/>
    <p:sldId id="301" r:id="rId9"/>
    <p:sldId id="302" r:id="rId10"/>
    <p:sldId id="306" r:id="rId11"/>
    <p:sldId id="3903" r:id="rId12"/>
    <p:sldId id="2809" r:id="rId13"/>
    <p:sldId id="3927" r:id="rId14"/>
    <p:sldId id="3885" r:id="rId15"/>
    <p:sldId id="3906" r:id="rId16"/>
    <p:sldId id="3907" r:id="rId17"/>
    <p:sldId id="3908" r:id="rId18"/>
    <p:sldId id="3910" r:id="rId19"/>
    <p:sldId id="3912" r:id="rId20"/>
    <p:sldId id="3913" r:id="rId21"/>
    <p:sldId id="3914" r:id="rId22"/>
    <p:sldId id="3915" r:id="rId23"/>
    <p:sldId id="3916" r:id="rId24"/>
    <p:sldId id="3917" r:id="rId25"/>
    <p:sldId id="3920" r:id="rId26"/>
    <p:sldId id="309" r:id="rId27"/>
    <p:sldId id="3922" r:id="rId28"/>
    <p:sldId id="2913" r:id="rId29"/>
    <p:sldId id="3923" r:id="rId30"/>
    <p:sldId id="3924" r:id="rId31"/>
    <p:sldId id="3925" r:id="rId32"/>
    <p:sldId id="3926" r:id="rId3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C97"/>
    <a:srgbClr val="002465"/>
    <a:srgbClr val="97D7EB"/>
    <a:srgbClr val="98D7EA"/>
    <a:srgbClr val="98D7EB"/>
    <a:srgbClr val="50504E"/>
    <a:srgbClr val="4E4E4E"/>
    <a:srgbClr val="404040"/>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47" autoAdjust="0"/>
    <p:restoredTop sz="94663"/>
  </p:normalViewPr>
  <p:slideViewPr>
    <p:cSldViewPr snapToGrid="0" snapToObjects="1" showGuides="1">
      <p:cViewPr varScale="1">
        <p:scale>
          <a:sx n="148" d="100"/>
          <a:sy n="148" d="100"/>
        </p:scale>
        <p:origin x="1040" y="18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4/27/23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4/27/23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6B2938C0-EED6-A742-8527-BF08450E3CF0}" type="datetime1">
              <a:rPr lang="en-US" smtClean="0"/>
              <a:t>4/27/23</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S. Gourlay | Snowmass Accelerator Frontier P5</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2D37D681-19C7-744F-A89D-A29C2BE4F39E}" type="datetime1">
              <a:rPr lang="en-US" smtClean="0"/>
              <a:t>4/27/23</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Gourlay | Snowmass Accelerator Frontier P5</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F1E7EAE0-5D1C-4149-B010-31C421DEBCF7}" type="datetime1">
              <a:rPr lang="en-US" smtClean="0"/>
              <a:t>4/27/23</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S. Gourlay | Snowmass Accelerator Frontier P5</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76D434E-0C36-2C41-97CA-874D9CE90347}" type="datetime1">
              <a:rPr lang="en-US" smtClean="0"/>
              <a:t>4/27/23</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S. Gourlay | Snowmass Accelerator Frontier P5</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xfrm>
            <a:off x="228600" y="126206"/>
            <a:ext cx="8686800" cy="432055"/>
          </a:xfrm>
          <a:prstGeom prst="rect">
            <a:avLst/>
          </a:prstGeom>
        </p:spPr>
        <p:txBody>
          <a:bodyPr lIns="0" tIns="0" rIns="0" bIns="0" anchor="b"/>
          <a:lstStyle>
            <a:lvl1pPr>
              <a:defRPr sz="3000">
                <a:solidFill>
                  <a:srgbClr val="0061A8"/>
                </a:solidFill>
                <a:uFill>
                  <a:solidFill>
                    <a:srgbClr val="074184"/>
                  </a:solidFill>
                </a:uFill>
              </a:defRPr>
            </a:lvl1pPr>
          </a:lstStyle>
          <a:p>
            <a:r>
              <a:rPr dirty="0"/>
              <a:t>Title Text</a:t>
            </a:r>
          </a:p>
        </p:txBody>
      </p:sp>
      <p:sp>
        <p:nvSpPr>
          <p:cNvPr id="24" name="Body Level One…"/>
          <p:cNvSpPr txBox="1">
            <a:spLocks noGrp="1"/>
          </p:cNvSpPr>
          <p:nvPr>
            <p:ph type="body" idx="1"/>
          </p:nvPr>
        </p:nvSpPr>
        <p:spPr>
          <a:xfrm>
            <a:off x="228600" y="766763"/>
            <a:ext cx="8686800" cy="3771901"/>
          </a:xfrm>
          <a:prstGeom prst="rect">
            <a:avLst/>
          </a:prstGeom>
        </p:spPr>
        <p:txBody>
          <a:bodyPr lIns="0" tIns="0" rIns="0" bIns="0"/>
          <a:lstStyle>
            <a:lvl1pPr marL="171450" indent="-171450">
              <a:buChar char="•"/>
              <a:defRPr sz="1800">
                <a:solidFill>
                  <a:srgbClr val="515151"/>
                </a:solidFill>
                <a:uFill>
                  <a:solidFill>
                    <a:srgbClr val="595959"/>
                  </a:solidFill>
                </a:uFill>
              </a:defRPr>
            </a:lvl1pPr>
            <a:lvl2pPr marL="342900" indent="-171450">
              <a:buChar char="-"/>
              <a:defRPr sz="1650">
                <a:solidFill>
                  <a:srgbClr val="515151"/>
                </a:solidFill>
                <a:uFill>
                  <a:solidFill>
                    <a:srgbClr val="595959"/>
                  </a:solidFill>
                </a:uFill>
              </a:defRPr>
            </a:lvl2pPr>
            <a:lvl3pPr marL="497205" indent="-154305">
              <a:defRPr sz="1500">
                <a:solidFill>
                  <a:srgbClr val="515151"/>
                </a:solidFill>
                <a:uFill>
                  <a:solidFill>
                    <a:srgbClr val="595959"/>
                  </a:solidFill>
                </a:uFill>
              </a:defRPr>
            </a:lvl3pPr>
            <a:lvl4pPr marL="685800" indent="-171450">
              <a:buChar char="-"/>
              <a:defRPr>
                <a:solidFill>
                  <a:srgbClr val="515151"/>
                </a:solidFill>
                <a:uFill>
                  <a:solidFill>
                    <a:srgbClr val="595959"/>
                  </a:solidFill>
                </a:uFill>
              </a:defRPr>
            </a:lvl4pPr>
            <a:lvl5pPr marL="857250">
              <a:buChar char="•"/>
              <a:defRPr>
                <a:solidFill>
                  <a:srgbClr val="515151"/>
                </a:solidFill>
                <a:uFill>
                  <a:solidFill>
                    <a:srgbClr val="595959"/>
                  </a:solidFill>
                </a:u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228601" y="4886325"/>
            <a:ext cx="447675" cy="104775"/>
          </a:xfrm>
          <a:prstGeom prst="rect">
            <a:avLst/>
          </a:prstGeom>
        </p:spPr>
        <p:txBody>
          <a:bodyPr/>
          <a:lstStyle>
            <a:lvl1pPr>
              <a:defRPr>
                <a:solidFill>
                  <a:srgbClr val="0061A8"/>
                </a:solidFill>
              </a:defRPr>
            </a:lvl1pPr>
          </a:lstStyle>
          <a:p>
            <a:fld id="{86CB4B4D-7CA3-9044-876B-883B54F8677D}" type="slidenum">
              <a:t>‹#›</a:t>
            </a:fld>
            <a:endParaRPr/>
          </a:p>
        </p:txBody>
      </p:sp>
    </p:spTree>
    <p:extLst>
      <p:ext uri="{BB962C8B-B14F-4D97-AF65-F5344CB8AC3E}">
        <p14:creationId xmlns:p14="http://schemas.microsoft.com/office/powerpoint/2010/main" val="27741949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EEC835D-9A27-0045-AE5F-274E22045B7D}" type="datetime1">
              <a:rPr lang="en-US" smtClean="0"/>
              <a:t>4/27/23</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Gourlay | Snowmass Accelerator Frontier P5</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7750FB6-3A32-4F43-A0F5-802EFAA1B97E}" type="datetime1">
              <a:rPr lang="en-US" smtClean="0"/>
              <a:t>4/27/23</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Gourlay | Snowmass Accelerator Frontier P5</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1F4E8A5-384D-2D42-A3D5-B12FDF08D57D}" type="datetime1">
              <a:rPr lang="en-US" smtClean="0"/>
              <a:t>4/27/23</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Gourlay | Snowmass Accelerator Frontier P5</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30" r:id="rId14"/>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xml"/><Relationship Id="rId4" Type="http://schemas.openxmlformats.org/officeDocument/2006/relationships/hyperlink" Target="https://indico.fnal.gov/event/5732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abs/2209.06289" TargetMode="External"/><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hyperlink" Target="https://arxiv.org/abs/2203.0827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snowmass21.org/accelerator/" TargetMode="External"/><Relationship Id="rId2" Type="http://schemas.openxmlformats.org/officeDocument/2006/relationships/hyperlink" Target="https://pdg.lbl.gov/2021/reviews/rpp2021-rev-accel-phys-colliders.pdf"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tiff"/></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emf"/></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33.emf"/></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9C3ECC-1043-C141-A334-1473FA7DF1B3}"/>
              </a:ext>
            </a:extLst>
          </p:cNvPr>
          <p:cNvSpPr>
            <a:spLocks noGrp="1"/>
          </p:cNvSpPr>
          <p:nvPr>
            <p:ph type="body" idx="1"/>
          </p:nvPr>
        </p:nvSpPr>
        <p:spPr/>
        <p:txBody>
          <a:bodyPr/>
          <a:lstStyle/>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lgn="ctr">
              <a:buNone/>
            </a:pPr>
            <a:r>
              <a:rPr lang="en-US" dirty="0">
                <a:solidFill>
                  <a:srgbClr val="002060"/>
                </a:solidFill>
              </a:rPr>
              <a:t>Steve Gourlay, on behalf of the</a:t>
            </a:r>
          </a:p>
          <a:p>
            <a:pPr marL="0" indent="0" algn="ctr">
              <a:buNone/>
            </a:pPr>
            <a:r>
              <a:rPr lang="en-US" dirty="0">
                <a:solidFill>
                  <a:srgbClr val="002060"/>
                </a:solidFill>
              </a:rPr>
              <a:t>Snowmass’21 Accelerator Frontier Conveners: </a:t>
            </a:r>
          </a:p>
          <a:p>
            <a:pPr marL="0" indent="0" algn="ctr">
              <a:buNone/>
            </a:pPr>
            <a:r>
              <a:rPr lang="en-US" dirty="0">
                <a:solidFill>
                  <a:srgbClr val="002060"/>
                </a:solidFill>
              </a:rPr>
              <a:t>T. </a:t>
            </a:r>
            <a:r>
              <a:rPr lang="en-US" dirty="0" err="1">
                <a:solidFill>
                  <a:srgbClr val="002060"/>
                </a:solidFill>
              </a:rPr>
              <a:t>Raubenheimer</a:t>
            </a:r>
            <a:r>
              <a:rPr lang="en-US" dirty="0">
                <a:solidFill>
                  <a:srgbClr val="002060"/>
                </a:solidFill>
              </a:rPr>
              <a:t>, V. </a:t>
            </a:r>
            <a:r>
              <a:rPr lang="en-US" dirty="0" err="1">
                <a:solidFill>
                  <a:srgbClr val="002060"/>
                </a:solidFill>
              </a:rPr>
              <a:t>Shiltsev</a:t>
            </a:r>
            <a:r>
              <a:rPr lang="en-US" dirty="0">
                <a:solidFill>
                  <a:srgbClr val="002060"/>
                </a:solidFill>
              </a:rPr>
              <a:t> and S.G.</a:t>
            </a:r>
          </a:p>
        </p:txBody>
      </p:sp>
      <p:sp>
        <p:nvSpPr>
          <p:cNvPr id="7" name="Slide Number Placeholder 6">
            <a:extLst>
              <a:ext uri="{FF2B5EF4-FFF2-40B4-BE49-F238E27FC236}">
                <a16:creationId xmlns:a16="http://schemas.microsoft.com/office/drawing/2014/main" id="{DF1093DE-4536-DFD7-F5F9-7EE41C0F1DAC}"/>
              </a:ext>
            </a:extLst>
          </p:cNvPr>
          <p:cNvSpPr>
            <a:spLocks noGrp="1"/>
          </p:cNvSpPr>
          <p:nvPr>
            <p:ph type="sldNum" sz="quarter" idx="2"/>
          </p:nvPr>
        </p:nvSpPr>
        <p:spPr/>
        <p:txBody>
          <a:bodyPr/>
          <a:lstStyle/>
          <a:p>
            <a:fld id="{C8D63F6D-92A7-CA4C-8261-0F7D8430A225}" type="slidenum">
              <a:rPr lang="en-US" smtClean="0"/>
              <a:t>1</a:t>
            </a:fld>
            <a:endParaRPr lang="en-US"/>
          </a:p>
        </p:txBody>
      </p:sp>
      <p:sp>
        <p:nvSpPr>
          <p:cNvPr id="5" name="Date Placeholder 4">
            <a:extLst>
              <a:ext uri="{FF2B5EF4-FFF2-40B4-BE49-F238E27FC236}">
                <a16:creationId xmlns:a16="http://schemas.microsoft.com/office/drawing/2014/main" id="{9EB48692-FCD8-3D81-08FD-0F42B96E1CAA}"/>
              </a:ext>
            </a:extLst>
          </p:cNvPr>
          <p:cNvSpPr>
            <a:spLocks noGrp="1"/>
          </p:cNvSpPr>
          <p:nvPr>
            <p:ph type="dt" sz="half" idx="4294967295"/>
          </p:nvPr>
        </p:nvSpPr>
        <p:spPr>
          <a:xfrm>
            <a:off x="573727" y="4902781"/>
            <a:ext cx="676275" cy="180975"/>
          </a:xfrm>
        </p:spPr>
        <p:txBody>
          <a:bodyPr/>
          <a:lstStyle/>
          <a:p>
            <a:fld id="{18B5F4BB-779E-4240-BC14-B53BD4B4B59C}" type="datetime1">
              <a:rPr lang="en-US" smtClean="0"/>
              <a:t>4/27/23</a:t>
            </a:fld>
            <a:endParaRPr lang="en-US" dirty="0"/>
          </a:p>
        </p:txBody>
      </p:sp>
      <p:sp>
        <p:nvSpPr>
          <p:cNvPr id="6" name="Footer Placeholder 5">
            <a:extLst>
              <a:ext uri="{FF2B5EF4-FFF2-40B4-BE49-F238E27FC236}">
                <a16:creationId xmlns:a16="http://schemas.microsoft.com/office/drawing/2014/main" id="{FF1BB85C-0A33-2F19-C619-671DBE1E31E7}"/>
              </a:ext>
            </a:extLst>
          </p:cNvPr>
          <p:cNvSpPr>
            <a:spLocks noGrp="1"/>
          </p:cNvSpPr>
          <p:nvPr>
            <p:ph type="ftr" sz="quarter" idx="4294967295"/>
          </p:nvPr>
        </p:nvSpPr>
        <p:spPr>
          <a:xfrm>
            <a:off x="2882900" y="4878388"/>
            <a:ext cx="6261100" cy="182562"/>
          </a:xfrm>
        </p:spPr>
        <p:txBody>
          <a:bodyPr/>
          <a:lstStyle/>
          <a:p>
            <a:r>
              <a:rPr lang="en-US"/>
              <a:t>S. Gourlay | Snowmass Accelerator Frontier P5</a:t>
            </a:r>
          </a:p>
        </p:txBody>
      </p:sp>
      <p:sp>
        <p:nvSpPr>
          <p:cNvPr id="10" name="Title 1">
            <a:extLst>
              <a:ext uri="{FF2B5EF4-FFF2-40B4-BE49-F238E27FC236}">
                <a16:creationId xmlns:a16="http://schemas.microsoft.com/office/drawing/2014/main" id="{668F6C91-216E-358B-033D-B8E4CC78017B}"/>
              </a:ext>
            </a:extLst>
          </p:cNvPr>
          <p:cNvSpPr txBox="1">
            <a:spLocks/>
          </p:cNvSpPr>
          <p:nvPr/>
        </p:nvSpPr>
        <p:spPr>
          <a:xfrm>
            <a:off x="644236" y="1107085"/>
            <a:ext cx="7855527" cy="1600199"/>
          </a:xfrm>
          <a:prstGeom prst="rect">
            <a:avLst/>
          </a:prstGeom>
          <a:solidFill>
            <a:schemeClr val="bg2"/>
          </a:solidFill>
        </p:spPr>
        <p:txBody>
          <a:bodyPr lIns="0" tIns="0" rIns="0" bIns="0" anchor="b">
            <a:normAutofit fontScale="90000"/>
          </a:bodyPr>
          <a:lstStyle>
            <a:lvl1pPr algn="l" defTabSz="457200" rtl="0" eaLnBrk="1" fontAlgn="base" hangingPunct="1">
              <a:spcBef>
                <a:spcPct val="0"/>
              </a:spcBef>
              <a:spcAft>
                <a:spcPct val="0"/>
              </a:spcAft>
              <a:defRPr sz="3000" b="1" kern="1200">
                <a:solidFill>
                  <a:srgbClr val="0061A8"/>
                </a:solidFill>
                <a:uFill>
                  <a:solidFill>
                    <a:srgbClr val="074184"/>
                  </a:solidFill>
                </a:u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4000" dirty="0"/>
              <a:t>Snowmass’21 Accelerator Frontier</a:t>
            </a:r>
            <a:br>
              <a:rPr lang="en-US" sz="2700" dirty="0"/>
            </a:br>
            <a:br>
              <a:rPr lang="en-US" sz="3600" dirty="0">
                <a:solidFill>
                  <a:srgbClr val="002060"/>
                </a:solidFill>
              </a:rPr>
            </a:br>
            <a:endParaRPr lang="en-US" dirty="0">
              <a:solidFill>
                <a:srgbClr val="002060"/>
              </a:solidFill>
            </a:endParaRPr>
          </a:p>
        </p:txBody>
      </p:sp>
      <p:pic>
        <p:nvPicPr>
          <p:cNvPr id="4" name="Content Placeholder 6" descr="Icon&#10;&#10;Description automatically generated">
            <a:extLst>
              <a:ext uri="{FF2B5EF4-FFF2-40B4-BE49-F238E27FC236}">
                <a16:creationId xmlns:a16="http://schemas.microsoft.com/office/drawing/2014/main" id="{6E816641-116D-394B-B8EB-A7D3689AF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4308" y="2135183"/>
            <a:ext cx="1440685" cy="911825"/>
          </a:xfrm>
          <a:prstGeom prst="rect">
            <a:avLst/>
          </a:prstGeom>
        </p:spPr>
      </p:pic>
      <p:sp>
        <p:nvSpPr>
          <p:cNvPr id="11" name="TextBox 10">
            <a:extLst>
              <a:ext uri="{FF2B5EF4-FFF2-40B4-BE49-F238E27FC236}">
                <a16:creationId xmlns:a16="http://schemas.microsoft.com/office/drawing/2014/main" id="{D1A648EC-7FC5-1239-3FE4-81E5457C07B3}"/>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114789606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52023-D145-A082-6575-AE2415C0C3F4}"/>
              </a:ext>
            </a:extLst>
          </p:cNvPr>
          <p:cNvSpPr>
            <a:spLocks noGrp="1"/>
          </p:cNvSpPr>
          <p:nvPr>
            <p:ph idx="1"/>
          </p:nvPr>
        </p:nvSpPr>
        <p:spPr>
          <a:xfrm>
            <a:off x="228603" y="728663"/>
            <a:ext cx="8672513" cy="4237347"/>
          </a:xfrm>
        </p:spPr>
        <p:txBody>
          <a:bodyPr/>
          <a:lstStyle/>
          <a:p>
            <a:pPr>
              <a:spcBef>
                <a:spcPts val="300"/>
              </a:spcBef>
            </a:pPr>
            <a:r>
              <a:rPr lang="en-US" dirty="0">
                <a:solidFill>
                  <a:schemeClr val="accent6">
                    <a:lumMod val="50000"/>
                  </a:schemeClr>
                </a:solidFill>
              </a:rPr>
              <a:t>Major developments since the last Snowmass/HEPAP P5 in 2013-2014</a:t>
            </a:r>
          </a:p>
          <a:p>
            <a:pPr marL="568325" lvl="1" indent="-285750">
              <a:spcBef>
                <a:spcPts val="300"/>
              </a:spcBef>
              <a:buFont typeface="Courier New" panose="02070309020205020404" pitchFamily="49" charset="0"/>
              <a:buChar char="o"/>
            </a:pPr>
            <a:endParaRPr lang="en-US" sz="300" dirty="0">
              <a:solidFill>
                <a:schemeClr val="accent6">
                  <a:lumMod val="50000"/>
                </a:schemeClr>
              </a:solidFill>
            </a:endParaRPr>
          </a:p>
          <a:p>
            <a:pPr marL="568325" lvl="1" indent="-285750">
              <a:spcBef>
                <a:spcPts val="300"/>
              </a:spcBef>
              <a:buFont typeface="Courier New" panose="02070309020205020404" pitchFamily="49" charset="0"/>
              <a:buChar char="o"/>
            </a:pPr>
            <a:r>
              <a:rPr lang="en-US" sz="1400" dirty="0">
                <a:solidFill>
                  <a:schemeClr val="accent6">
                    <a:lumMod val="50000"/>
                  </a:schemeClr>
                </a:solidFill>
              </a:rPr>
              <a:t>Start of PIP-II – (international)</a:t>
            </a:r>
          </a:p>
          <a:p>
            <a:pPr marL="568325" lvl="1" indent="-285750">
              <a:spcBef>
                <a:spcPts val="300"/>
              </a:spcBef>
              <a:buFont typeface="Courier New" panose="02070309020205020404" pitchFamily="49" charset="0"/>
              <a:buChar char="o"/>
            </a:pPr>
            <a:r>
              <a:rPr lang="en-US" sz="1400" dirty="0">
                <a:solidFill>
                  <a:schemeClr val="accent6">
                    <a:lumMod val="50000"/>
                  </a:schemeClr>
                </a:solidFill>
              </a:rPr>
              <a:t>Construction of LBNF/DUNE – (international/CERN)</a:t>
            </a:r>
          </a:p>
          <a:p>
            <a:pPr marL="568325" lvl="1" indent="-285750">
              <a:spcBef>
                <a:spcPts val="300"/>
              </a:spcBef>
              <a:buFont typeface="Courier New" panose="02070309020205020404" pitchFamily="49" charset="0"/>
              <a:buChar char="o"/>
            </a:pPr>
            <a:r>
              <a:rPr lang="en-US" sz="1400" dirty="0">
                <a:solidFill>
                  <a:schemeClr val="accent6">
                    <a:lumMod val="50000"/>
                  </a:schemeClr>
                </a:solidFill>
              </a:rPr>
              <a:t>HL-LHC - (international/CERN)</a:t>
            </a:r>
          </a:p>
          <a:p>
            <a:pPr marL="568325" lvl="1" indent="-285750">
              <a:spcBef>
                <a:spcPts val="300"/>
              </a:spcBef>
              <a:buFont typeface="Courier New" panose="02070309020205020404" pitchFamily="49" charset="0"/>
              <a:buChar char="o"/>
            </a:pPr>
            <a:r>
              <a:rPr lang="en-US" sz="1400" dirty="0">
                <a:solidFill>
                  <a:schemeClr val="accent6">
                    <a:lumMod val="50000"/>
                  </a:schemeClr>
                </a:solidFill>
              </a:rPr>
              <a:t>Emergence of a number of projects focused on EW/Higgs physics</a:t>
            </a:r>
          </a:p>
          <a:p>
            <a:pPr marL="454025" lvl="1" indent="-171450">
              <a:spcBef>
                <a:spcPts val="300"/>
              </a:spcBef>
              <a:buFont typeface="Courier New" panose="02070309020205020404" pitchFamily="49" charset="0"/>
              <a:buChar char="o"/>
            </a:pPr>
            <a:endParaRPr lang="en-US" sz="100" dirty="0">
              <a:solidFill>
                <a:schemeClr val="accent6">
                  <a:lumMod val="50000"/>
                </a:schemeClr>
              </a:solidFill>
            </a:endParaRPr>
          </a:p>
          <a:p>
            <a:pPr marL="674370" lvl="3">
              <a:spcBef>
                <a:spcPts val="300"/>
              </a:spcBef>
            </a:pPr>
            <a:r>
              <a:rPr lang="en-US" sz="1200" dirty="0">
                <a:solidFill>
                  <a:schemeClr val="accent6">
                    <a:lumMod val="50000"/>
                  </a:schemeClr>
                </a:solidFill>
              </a:rPr>
              <a:t>	</a:t>
            </a:r>
            <a:r>
              <a:rPr lang="en-US" sz="1200" dirty="0">
                <a:solidFill>
                  <a:srgbClr val="002060"/>
                </a:solidFill>
              </a:rPr>
              <a:t>FCC-</a:t>
            </a:r>
            <a:r>
              <a:rPr lang="en-US" sz="1200" dirty="0" err="1">
                <a:solidFill>
                  <a:srgbClr val="002060"/>
                </a:solidFill>
              </a:rPr>
              <a:t>ee</a:t>
            </a:r>
            <a:r>
              <a:rPr lang="en-US" sz="1200" dirty="0">
                <a:solidFill>
                  <a:srgbClr val="002060"/>
                </a:solidFill>
              </a:rPr>
              <a:t> @ CERN</a:t>
            </a:r>
          </a:p>
          <a:p>
            <a:pPr marL="674370" lvl="3">
              <a:spcBef>
                <a:spcPts val="300"/>
              </a:spcBef>
            </a:pPr>
            <a:r>
              <a:rPr lang="en-US" sz="1200" dirty="0">
                <a:solidFill>
                  <a:srgbClr val="002060"/>
                </a:solidFill>
              </a:rPr>
              <a:t>	</a:t>
            </a:r>
            <a:r>
              <a:rPr lang="en-US" sz="1200" dirty="0" err="1">
                <a:solidFill>
                  <a:srgbClr val="002060"/>
                </a:solidFill>
              </a:rPr>
              <a:t>CepC</a:t>
            </a:r>
            <a:r>
              <a:rPr lang="en-US" sz="1200" dirty="0">
                <a:solidFill>
                  <a:srgbClr val="002060"/>
                </a:solidFill>
              </a:rPr>
              <a:t> in China</a:t>
            </a:r>
          </a:p>
          <a:p>
            <a:pPr marL="674370" lvl="3">
              <a:spcBef>
                <a:spcPts val="300"/>
              </a:spcBef>
            </a:pPr>
            <a:r>
              <a:rPr lang="en-US" sz="1200" dirty="0">
                <a:solidFill>
                  <a:srgbClr val="002060"/>
                </a:solidFill>
              </a:rPr>
              <a:t>	C</a:t>
            </a:r>
            <a:r>
              <a:rPr lang="en-US" sz="1200" baseline="30000" dirty="0">
                <a:solidFill>
                  <a:srgbClr val="002060"/>
                </a:solidFill>
              </a:rPr>
              <a:t>3</a:t>
            </a:r>
            <a:r>
              <a:rPr lang="en-US" sz="1200" dirty="0">
                <a:solidFill>
                  <a:srgbClr val="002060"/>
                </a:solidFill>
              </a:rPr>
              <a:t> and HELEN in the US</a:t>
            </a:r>
          </a:p>
          <a:p>
            <a:pPr marL="674370" lvl="3">
              <a:spcBef>
                <a:spcPts val="200"/>
              </a:spcBef>
            </a:pPr>
            <a:endParaRPr lang="en-US" sz="400" dirty="0">
              <a:solidFill>
                <a:schemeClr val="accent6">
                  <a:lumMod val="50000"/>
                </a:schemeClr>
              </a:solidFill>
            </a:endParaRPr>
          </a:p>
          <a:p>
            <a:pPr marL="568325" lvl="1" indent="-285750">
              <a:spcBef>
                <a:spcPts val="300"/>
              </a:spcBef>
              <a:buFont typeface="Courier New" panose="02070309020205020404" pitchFamily="49" charset="0"/>
              <a:buChar char="o"/>
            </a:pPr>
            <a:r>
              <a:rPr lang="en-US" sz="1400" dirty="0">
                <a:solidFill>
                  <a:schemeClr val="accent6">
                    <a:lumMod val="50000"/>
                  </a:schemeClr>
                </a:solidFill>
              </a:rPr>
              <a:t>Reduction of linear collider activities (ILC in Japan and CLIC at CERN)</a:t>
            </a:r>
          </a:p>
          <a:p>
            <a:pPr marL="568325" lvl="1" indent="-285750">
              <a:spcBef>
                <a:spcPts val="300"/>
              </a:spcBef>
              <a:buFont typeface="Courier New" panose="02070309020205020404" pitchFamily="49" charset="0"/>
              <a:buChar char="o"/>
            </a:pPr>
            <a:r>
              <a:rPr lang="en-US" sz="1400" dirty="0">
                <a:solidFill>
                  <a:schemeClr val="accent6">
                    <a:lumMod val="50000"/>
                  </a:schemeClr>
                </a:solidFill>
              </a:rPr>
              <a:t>The end of the Muon Accelerator Program (MAP) in the US</a:t>
            </a:r>
          </a:p>
          <a:p>
            <a:pPr marL="568325" lvl="1" indent="-285750">
              <a:spcBef>
                <a:spcPts val="300"/>
              </a:spcBef>
              <a:buFont typeface="Courier New" panose="02070309020205020404" pitchFamily="49" charset="0"/>
              <a:buChar char="o"/>
            </a:pPr>
            <a:r>
              <a:rPr lang="en-US" sz="1400" dirty="0">
                <a:solidFill>
                  <a:schemeClr val="accent6">
                    <a:lumMod val="50000"/>
                  </a:schemeClr>
                </a:solidFill>
              </a:rPr>
              <a:t>The start of International Muon Collider Collaboration (IMCC) in the EU</a:t>
            </a:r>
          </a:p>
          <a:p>
            <a:pPr marL="568325" lvl="1" indent="-285750">
              <a:spcBef>
                <a:spcPts val="300"/>
              </a:spcBef>
              <a:buFont typeface="Courier New" panose="02070309020205020404" pitchFamily="49" charset="0"/>
              <a:buChar char="o"/>
            </a:pPr>
            <a:r>
              <a:rPr lang="en-US" sz="1400" dirty="0">
                <a:solidFill>
                  <a:schemeClr val="accent6">
                    <a:lumMod val="50000"/>
                  </a:schemeClr>
                </a:solidFill>
              </a:rPr>
              <a:t>Lots of planning exercises</a:t>
            </a:r>
          </a:p>
          <a:p>
            <a:pPr lvl="3">
              <a:spcBef>
                <a:spcPts val="300"/>
              </a:spcBef>
            </a:pPr>
            <a:r>
              <a:rPr lang="en-US" sz="1200" dirty="0">
                <a:solidFill>
                  <a:srgbClr val="002060"/>
                </a:solidFill>
              </a:rPr>
              <a:t>GARD and Accelerator R&amp;D Roadmaps</a:t>
            </a:r>
          </a:p>
          <a:p>
            <a:pPr lvl="3">
              <a:spcBef>
                <a:spcPts val="300"/>
              </a:spcBef>
            </a:pPr>
            <a:r>
              <a:rPr lang="en-US" sz="1200" dirty="0">
                <a:solidFill>
                  <a:srgbClr val="002060"/>
                </a:solidFill>
              </a:rPr>
              <a:t>EU Strategy for Particle Physics</a:t>
            </a:r>
          </a:p>
          <a:p>
            <a:pPr lvl="3">
              <a:spcBef>
                <a:spcPts val="300"/>
              </a:spcBef>
            </a:pPr>
            <a:r>
              <a:rPr lang="en-US" sz="1200" dirty="0" err="1">
                <a:solidFill>
                  <a:srgbClr val="002060"/>
                </a:solidFill>
              </a:rPr>
              <a:t>EuPRAXIA</a:t>
            </a:r>
            <a:r>
              <a:rPr lang="en-US" sz="1200" dirty="0">
                <a:solidFill>
                  <a:srgbClr val="002060"/>
                </a:solidFill>
              </a:rPr>
              <a:t> . . . .</a:t>
            </a:r>
          </a:p>
          <a:p>
            <a:pPr lvl="3">
              <a:spcBef>
                <a:spcPts val="300"/>
              </a:spcBef>
            </a:pPr>
            <a:r>
              <a:rPr lang="en-US" sz="1200" dirty="0">
                <a:solidFill>
                  <a:srgbClr val="002060"/>
                </a:solidFill>
              </a:rPr>
              <a:t>EU Accelerator Roadmaps</a:t>
            </a:r>
          </a:p>
          <a:p>
            <a:pPr lvl="2">
              <a:spcBef>
                <a:spcPts val="300"/>
              </a:spcBef>
            </a:pPr>
            <a:endParaRPr lang="en-US" dirty="0"/>
          </a:p>
          <a:p>
            <a:pPr lvl="1"/>
            <a:endParaRPr lang="en-US" dirty="0"/>
          </a:p>
          <a:p>
            <a:pPr lvl="1"/>
            <a:r>
              <a:rPr lang="en-US" dirty="0"/>
              <a:t>	</a:t>
            </a:r>
          </a:p>
        </p:txBody>
      </p:sp>
      <p:sp>
        <p:nvSpPr>
          <p:cNvPr id="3" name="Title 2">
            <a:extLst>
              <a:ext uri="{FF2B5EF4-FFF2-40B4-BE49-F238E27FC236}">
                <a16:creationId xmlns:a16="http://schemas.microsoft.com/office/drawing/2014/main" id="{EE996326-146E-B1B6-C136-1A18B1C3021F}"/>
              </a:ext>
            </a:extLst>
          </p:cNvPr>
          <p:cNvSpPr>
            <a:spLocks noGrp="1"/>
          </p:cNvSpPr>
          <p:nvPr>
            <p:ph type="title"/>
          </p:nvPr>
        </p:nvSpPr>
        <p:spPr/>
        <p:txBody>
          <a:bodyPr/>
          <a:lstStyle/>
          <a:p>
            <a:r>
              <a:rPr lang="en-US" dirty="0"/>
              <a:t>Foundation for Accelerator Frontier</a:t>
            </a:r>
          </a:p>
        </p:txBody>
      </p:sp>
      <p:sp>
        <p:nvSpPr>
          <p:cNvPr id="4" name="Date Placeholder 3">
            <a:extLst>
              <a:ext uri="{FF2B5EF4-FFF2-40B4-BE49-F238E27FC236}">
                <a16:creationId xmlns:a16="http://schemas.microsoft.com/office/drawing/2014/main" id="{B23E8B5C-7FE6-8247-AFDB-6BCBACD7A2AA}"/>
              </a:ext>
            </a:extLst>
          </p:cNvPr>
          <p:cNvSpPr>
            <a:spLocks noGrp="1"/>
          </p:cNvSpPr>
          <p:nvPr>
            <p:ph type="dt" sz="half" idx="2"/>
          </p:nvPr>
        </p:nvSpPr>
        <p:spPr/>
        <p:txBody>
          <a:bodyPr/>
          <a:lstStyle/>
          <a:p>
            <a:pPr>
              <a:defRPr/>
            </a:pPr>
            <a:fld id="{C3ADDAEE-1241-1140-9B20-44C9B11DA0BA}" type="datetime1">
              <a:rPr lang="en-US" smtClean="0"/>
              <a:t>4/27/23</a:t>
            </a:fld>
            <a:endParaRPr lang="en-US" dirty="0"/>
          </a:p>
        </p:txBody>
      </p:sp>
      <p:sp>
        <p:nvSpPr>
          <p:cNvPr id="5" name="Footer Placeholder 4">
            <a:extLst>
              <a:ext uri="{FF2B5EF4-FFF2-40B4-BE49-F238E27FC236}">
                <a16:creationId xmlns:a16="http://schemas.microsoft.com/office/drawing/2014/main" id="{A72F900D-8710-AE7F-2232-CCE8E02AF8FC}"/>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7576FB67-BD43-627E-F9A7-E6CF7620FC5C}"/>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TextBox 6">
            <a:extLst>
              <a:ext uri="{FF2B5EF4-FFF2-40B4-BE49-F238E27FC236}">
                <a16:creationId xmlns:a16="http://schemas.microsoft.com/office/drawing/2014/main" id="{2A116B44-FE19-6A5C-D4C8-6E43DDF14297}"/>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
        <p:nvSpPr>
          <p:cNvPr id="8" name="TextBox 7">
            <a:extLst>
              <a:ext uri="{FF2B5EF4-FFF2-40B4-BE49-F238E27FC236}">
                <a16:creationId xmlns:a16="http://schemas.microsoft.com/office/drawing/2014/main" id="{24EFD2A8-25DA-E5BE-EE4E-083C72CCB901}"/>
              </a:ext>
            </a:extLst>
          </p:cNvPr>
          <p:cNvSpPr txBox="1"/>
          <p:nvPr/>
        </p:nvSpPr>
        <p:spPr>
          <a:xfrm>
            <a:off x="5436242" y="1118342"/>
            <a:ext cx="2356479" cy="646331"/>
          </a:xfrm>
          <a:prstGeom prst="rect">
            <a:avLst/>
          </a:prstGeom>
          <a:noFill/>
        </p:spPr>
        <p:txBody>
          <a:bodyPr wrap="none" rtlCol="0">
            <a:spAutoFit/>
          </a:bodyPr>
          <a:lstStyle/>
          <a:p>
            <a:r>
              <a:rPr lang="en-US" sz="1800" dirty="0"/>
              <a:t>HEP has evolved into a </a:t>
            </a:r>
          </a:p>
          <a:p>
            <a:r>
              <a:rPr lang="en-US" sz="1800" dirty="0"/>
              <a:t>truly global enterprise</a:t>
            </a:r>
          </a:p>
        </p:txBody>
      </p:sp>
      <p:pic>
        <p:nvPicPr>
          <p:cNvPr id="10" name="Picture 9" descr="A picture containing chart&#10;&#10;Description automatically generated">
            <a:extLst>
              <a:ext uri="{FF2B5EF4-FFF2-40B4-BE49-F238E27FC236}">
                <a16:creationId xmlns:a16="http://schemas.microsoft.com/office/drawing/2014/main" id="{3BEE81F4-9C37-677F-7CC5-5575EB3CFAEF}"/>
              </a:ext>
            </a:extLst>
          </p:cNvPr>
          <p:cNvPicPr>
            <a:picLocks noChangeAspect="1"/>
          </p:cNvPicPr>
          <p:nvPr/>
        </p:nvPicPr>
        <p:blipFill>
          <a:blip r:embed="rId2"/>
          <a:stretch>
            <a:fillRect/>
          </a:stretch>
        </p:blipFill>
        <p:spPr>
          <a:xfrm>
            <a:off x="6833871" y="1865906"/>
            <a:ext cx="1917700" cy="1676400"/>
          </a:xfrm>
          <a:prstGeom prst="rect">
            <a:avLst/>
          </a:prstGeom>
        </p:spPr>
      </p:pic>
    </p:spTree>
    <p:extLst>
      <p:ext uri="{BB962C8B-B14F-4D97-AF65-F5344CB8AC3E}">
        <p14:creationId xmlns:p14="http://schemas.microsoft.com/office/powerpoint/2010/main" val="301635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AE4721-82FA-028E-F48C-B5C9AE33486E}"/>
              </a:ext>
            </a:extLst>
          </p:cNvPr>
          <p:cNvSpPr>
            <a:spLocks noGrp="1"/>
          </p:cNvSpPr>
          <p:nvPr>
            <p:ph idx="1"/>
          </p:nvPr>
        </p:nvSpPr>
        <p:spPr>
          <a:xfrm>
            <a:off x="228603" y="721230"/>
            <a:ext cx="8672513" cy="3924798"/>
          </a:xfrm>
        </p:spPr>
        <p:txBody>
          <a:bodyPr/>
          <a:lstStyle/>
          <a:p>
            <a:endParaRPr lang="en-US" sz="100" dirty="0"/>
          </a:p>
          <a:p>
            <a:r>
              <a:rPr lang="en-US" sz="1600" dirty="0">
                <a:solidFill>
                  <a:schemeClr val="accent6">
                    <a:lumMod val="50000"/>
                  </a:schemeClr>
                </a:solidFill>
              </a:rPr>
              <a:t>PIP-II construction and commissioning (2020’s)</a:t>
            </a:r>
            <a:endParaRPr lang="en-US" sz="1400" dirty="0">
              <a:solidFill>
                <a:schemeClr val="accent6">
                  <a:lumMod val="50000"/>
                </a:schemeClr>
              </a:solidFill>
            </a:endParaRPr>
          </a:p>
          <a:p>
            <a:r>
              <a:rPr lang="en-US" sz="1600" u="sng" dirty="0">
                <a:solidFill>
                  <a:schemeClr val="accent6">
                    <a:lumMod val="50000"/>
                  </a:schemeClr>
                </a:solidFill>
              </a:rPr>
              <a:t>Proposed</a:t>
            </a:r>
            <a:r>
              <a:rPr lang="en-US" sz="1600" dirty="0">
                <a:solidFill>
                  <a:schemeClr val="accent6">
                    <a:lumMod val="50000"/>
                  </a:schemeClr>
                </a:solidFill>
              </a:rPr>
              <a:t> ACE (2030’s)</a:t>
            </a:r>
          </a:p>
          <a:p>
            <a:pPr lvl="1"/>
            <a:r>
              <a:rPr lang="en-US" sz="1200" dirty="0">
                <a:solidFill>
                  <a:schemeClr val="accent6">
                    <a:lumMod val="50000"/>
                  </a:schemeClr>
                </a:solidFill>
              </a:rPr>
              <a:t>Part 1: &gt; 1.2 MW proton beam 	</a:t>
            </a:r>
          </a:p>
          <a:p>
            <a:pPr lvl="1">
              <a:spcBef>
                <a:spcPts val="0"/>
              </a:spcBef>
            </a:pPr>
            <a:endParaRPr lang="en-US" sz="1000" b="0" i="0" u="none" strike="noStrike" dirty="0">
              <a:solidFill>
                <a:schemeClr val="accent6">
                  <a:lumMod val="50000"/>
                </a:schemeClr>
              </a:solidFill>
              <a:effectLst/>
              <a:latin typeface="Calibri" panose="020F0502020204030204" pitchFamily="34" charset="0"/>
            </a:endParaRPr>
          </a:p>
          <a:p>
            <a:pPr lvl="1">
              <a:spcBef>
                <a:spcPts val="0"/>
              </a:spcBef>
            </a:pPr>
            <a:r>
              <a:rPr lang="en-US" sz="1400" dirty="0">
                <a:solidFill>
                  <a:schemeClr val="accent6">
                    <a:lumMod val="50000"/>
                  </a:schemeClr>
                </a:solidFill>
                <a:latin typeface="Calibri" panose="020F0502020204030204" pitchFamily="34" charset="0"/>
              </a:rPr>
              <a:t>Part 2</a:t>
            </a:r>
            <a:r>
              <a:rPr lang="en-US" sz="1400" b="0" i="0" u="none" strike="noStrike" dirty="0">
                <a:solidFill>
                  <a:schemeClr val="accent6">
                    <a:lumMod val="50000"/>
                  </a:schemeClr>
                </a:solidFill>
                <a:effectLst/>
                <a:latin typeface="Calibri" panose="020F0502020204030204" pitchFamily="34" charset="0"/>
              </a:rPr>
              <a:t>: Booster Replacement Project (late 30’s) for reliable 2.4 MW </a:t>
            </a:r>
            <a:endParaRPr lang="en-US" sz="1400" dirty="0">
              <a:solidFill>
                <a:schemeClr val="accent6">
                  <a:lumMod val="50000"/>
                </a:schemeClr>
              </a:solidFill>
              <a:latin typeface="Calibri" panose="020F0502020204030204" pitchFamily="34" charset="0"/>
            </a:endParaRPr>
          </a:p>
          <a:p>
            <a:pPr lvl="1">
              <a:spcBef>
                <a:spcPts val="0"/>
              </a:spcBef>
            </a:pPr>
            <a:r>
              <a:rPr lang="en-US" sz="1400" b="0" i="0" u="none" strike="noStrike" dirty="0">
                <a:solidFill>
                  <a:schemeClr val="accent6">
                    <a:lumMod val="50000"/>
                  </a:schemeClr>
                </a:solidFill>
                <a:effectLst/>
                <a:latin typeface="Calibri" panose="020F0502020204030204" pitchFamily="34" charset="0"/>
              </a:rPr>
              <a:t>to DUNE </a:t>
            </a:r>
            <a:r>
              <a:rPr lang="en-US" sz="1400" dirty="0">
                <a:solidFill>
                  <a:schemeClr val="accent6">
                    <a:lumMod val="50000"/>
                  </a:schemeClr>
                </a:solidFill>
                <a:latin typeface="Calibri" panose="020F0502020204030204" pitchFamily="34" charset="0"/>
              </a:rPr>
              <a:t>with</a:t>
            </a:r>
            <a:r>
              <a:rPr lang="en-US" sz="1400" b="0" i="0" u="none" strike="noStrike" dirty="0">
                <a:solidFill>
                  <a:schemeClr val="accent6">
                    <a:lumMod val="50000"/>
                  </a:schemeClr>
                </a:solidFill>
                <a:effectLst/>
                <a:latin typeface="Calibri" panose="020F0502020204030204" pitchFamily="34" charset="0"/>
              </a:rPr>
              <a:t> capability and capacity to support new </a:t>
            </a:r>
          </a:p>
          <a:p>
            <a:pPr lvl="1">
              <a:spcBef>
                <a:spcPts val="0"/>
              </a:spcBef>
            </a:pPr>
            <a:r>
              <a:rPr lang="en-US" sz="1400" b="0" i="0" u="none" strike="noStrike" dirty="0">
                <a:solidFill>
                  <a:schemeClr val="accent6">
                    <a:lumMod val="50000"/>
                  </a:schemeClr>
                </a:solidFill>
                <a:effectLst/>
                <a:latin typeface="Calibri" panose="020F0502020204030204" pitchFamily="34" charset="0"/>
              </a:rPr>
              <a:t>experiments and accelerator advancements </a:t>
            </a:r>
            <a:endParaRPr lang="en-US" sz="1000" dirty="0">
              <a:solidFill>
                <a:schemeClr val="accent6">
                  <a:lumMod val="50000"/>
                </a:schemeClr>
              </a:solidFill>
            </a:endParaRPr>
          </a:p>
          <a:p>
            <a:pPr lvl="1"/>
            <a:r>
              <a:rPr lang="en-US" sz="1200" dirty="0">
                <a:solidFill>
                  <a:srgbClr val="002060"/>
                </a:solidFill>
              </a:rPr>
              <a:t>Considerations</a:t>
            </a:r>
          </a:p>
          <a:p>
            <a:pPr lvl="1"/>
            <a:endParaRPr lang="en-US" sz="400" u="sng" dirty="0"/>
          </a:p>
          <a:p>
            <a:pPr lvl="1">
              <a:spcBef>
                <a:spcPts val="0"/>
              </a:spcBef>
            </a:pPr>
            <a:r>
              <a:rPr lang="en-US" sz="1200" dirty="0"/>
              <a:t>	</a:t>
            </a:r>
            <a:r>
              <a:rPr lang="en-US" sz="1200" dirty="0">
                <a:solidFill>
                  <a:schemeClr val="accent6">
                    <a:lumMod val="50000"/>
                  </a:schemeClr>
                </a:solidFill>
              </a:rPr>
              <a:t>Competition with Hyper-K / J-PARC – short timeline</a:t>
            </a:r>
          </a:p>
          <a:p>
            <a:pPr lvl="1">
              <a:spcBef>
                <a:spcPts val="0"/>
              </a:spcBef>
            </a:pPr>
            <a:r>
              <a:rPr lang="en-US" sz="1200" dirty="0">
                <a:solidFill>
                  <a:schemeClr val="accent6">
                    <a:lumMod val="50000"/>
                  </a:schemeClr>
                </a:solidFill>
              </a:rPr>
              <a:t>	MI upgrade (RF and Magnets)</a:t>
            </a:r>
          </a:p>
          <a:p>
            <a:pPr lvl="1">
              <a:spcBef>
                <a:spcPts val="0"/>
              </a:spcBef>
            </a:pPr>
            <a:r>
              <a:rPr lang="en-US" sz="1200" dirty="0">
                <a:solidFill>
                  <a:schemeClr val="accent6">
                    <a:lumMod val="50000"/>
                  </a:schemeClr>
                </a:solidFill>
              </a:rPr>
              <a:t>	Multi-MW Targets</a:t>
            </a:r>
          </a:p>
          <a:p>
            <a:pPr lvl="1">
              <a:spcBef>
                <a:spcPts val="0"/>
              </a:spcBef>
            </a:pPr>
            <a:r>
              <a:rPr lang="en-US" sz="1200" dirty="0">
                <a:solidFill>
                  <a:schemeClr val="accent6">
                    <a:lumMod val="50000"/>
                  </a:schemeClr>
                </a:solidFill>
              </a:rPr>
              <a:t>	Performance (beam losses for various reasons)</a:t>
            </a:r>
          </a:p>
          <a:p>
            <a:pPr lvl="1">
              <a:spcBef>
                <a:spcPts val="0"/>
              </a:spcBef>
            </a:pPr>
            <a:r>
              <a:rPr lang="en-US" sz="1200" dirty="0">
                <a:solidFill>
                  <a:schemeClr val="accent6">
                    <a:lumMod val="50000"/>
                  </a:schemeClr>
                </a:solidFill>
              </a:rPr>
              <a:t>	Muon collider compatibility</a:t>
            </a:r>
          </a:p>
          <a:p>
            <a:pPr lvl="1"/>
            <a:r>
              <a:rPr lang="en-US" dirty="0"/>
              <a:t>			</a:t>
            </a:r>
            <a:endParaRPr lang="en-US" dirty="0">
              <a:solidFill>
                <a:srgbClr val="002060"/>
              </a:solidFill>
            </a:endParaRPr>
          </a:p>
        </p:txBody>
      </p:sp>
      <p:sp>
        <p:nvSpPr>
          <p:cNvPr id="3" name="Title 2">
            <a:extLst>
              <a:ext uri="{FF2B5EF4-FFF2-40B4-BE49-F238E27FC236}">
                <a16:creationId xmlns:a16="http://schemas.microsoft.com/office/drawing/2014/main" id="{DCB349FA-7226-07B8-B051-12446C6992DE}"/>
              </a:ext>
            </a:extLst>
          </p:cNvPr>
          <p:cNvSpPr>
            <a:spLocks noGrp="1"/>
          </p:cNvSpPr>
          <p:nvPr>
            <p:ph type="title"/>
          </p:nvPr>
        </p:nvSpPr>
        <p:spPr>
          <a:xfrm>
            <a:off x="200076" y="247461"/>
            <a:ext cx="8686800" cy="487974"/>
          </a:xfrm>
        </p:spPr>
        <p:txBody>
          <a:bodyPr/>
          <a:lstStyle/>
          <a:p>
            <a:r>
              <a:rPr lang="en-US" dirty="0"/>
              <a:t>FNAL Accelerator Complex Evolution (ACE)</a:t>
            </a:r>
            <a:br>
              <a:rPr lang="en-US" dirty="0"/>
            </a:br>
            <a:r>
              <a:rPr lang="en-US" sz="2000" dirty="0"/>
              <a:t>Update since AF Summary Report</a:t>
            </a:r>
            <a:endParaRPr lang="en-US" dirty="0"/>
          </a:p>
        </p:txBody>
      </p:sp>
      <p:sp>
        <p:nvSpPr>
          <p:cNvPr id="4" name="Date Placeholder 3">
            <a:extLst>
              <a:ext uri="{FF2B5EF4-FFF2-40B4-BE49-F238E27FC236}">
                <a16:creationId xmlns:a16="http://schemas.microsoft.com/office/drawing/2014/main" id="{60C7BE54-6F1C-0D70-47D2-809810FE8112}"/>
              </a:ext>
            </a:extLst>
          </p:cNvPr>
          <p:cNvSpPr>
            <a:spLocks noGrp="1"/>
          </p:cNvSpPr>
          <p:nvPr>
            <p:ph type="dt" sz="half" idx="2"/>
          </p:nvPr>
        </p:nvSpPr>
        <p:spPr/>
        <p:txBody>
          <a:bodyPr/>
          <a:lstStyle/>
          <a:p>
            <a:pPr>
              <a:defRPr/>
            </a:pPr>
            <a:fld id="{B9C6588F-8C79-9542-98C9-0CFAB5097143}" type="datetime1">
              <a:rPr lang="en-US" smtClean="0"/>
              <a:t>4/27/23</a:t>
            </a:fld>
            <a:endParaRPr lang="en-US" dirty="0"/>
          </a:p>
        </p:txBody>
      </p:sp>
      <p:sp>
        <p:nvSpPr>
          <p:cNvPr id="5" name="Footer Placeholder 4">
            <a:extLst>
              <a:ext uri="{FF2B5EF4-FFF2-40B4-BE49-F238E27FC236}">
                <a16:creationId xmlns:a16="http://schemas.microsoft.com/office/drawing/2014/main" id="{288F368E-45D2-27F8-8861-5AE74C96E10F}"/>
              </a:ext>
            </a:extLst>
          </p:cNvPr>
          <p:cNvSpPr>
            <a:spLocks noGrp="1"/>
          </p:cNvSpPr>
          <p:nvPr>
            <p:ph type="ftr" sz="quarter" idx="3"/>
          </p:nvPr>
        </p:nvSpPr>
        <p:spPr/>
        <p:txBody>
          <a:bodyPr/>
          <a:lstStyle/>
          <a:p>
            <a:pPr>
              <a:defRPr/>
            </a:pPr>
            <a:r>
              <a:rPr lang="en-US" dirty="0"/>
              <a:t>S. Gourlay | Snowmass Accelerator Frontier P5</a:t>
            </a:r>
            <a:endParaRPr lang="en-US" b="1" dirty="0"/>
          </a:p>
        </p:txBody>
      </p:sp>
      <p:sp>
        <p:nvSpPr>
          <p:cNvPr id="6" name="Slide Number Placeholder 5">
            <a:extLst>
              <a:ext uri="{FF2B5EF4-FFF2-40B4-BE49-F238E27FC236}">
                <a16:creationId xmlns:a16="http://schemas.microsoft.com/office/drawing/2014/main" id="{45D95F7D-4260-E3DC-27E4-51562CC57ECF}"/>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7" name="Picture 3">
            <a:extLst>
              <a:ext uri="{FF2B5EF4-FFF2-40B4-BE49-F238E27FC236}">
                <a16:creationId xmlns:a16="http://schemas.microsoft.com/office/drawing/2014/main" id="{836B75BE-6D1E-CEC8-B6CB-C2058B14D23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98262" y="1375011"/>
            <a:ext cx="2644853" cy="1498859"/>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A6E15255-DE14-62C2-4FBF-9C99C02D44DB}"/>
              </a:ext>
            </a:extLst>
          </p:cNvPr>
          <p:cNvPicPr>
            <a:picLocks noChangeAspect="1"/>
          </p:cNvPicPr>
          <p:nvPr/>
        </p:nvPicPr>
        <p:blipFill>
          <a:blip r:embed="rId3"/>
          <a:stretch>
            <a:fillRect/>
          </a:stretch>
        </p:blipFill>
        <p:spPr>
          <a:xfrm>
            <a:off x="5609156" y="2947826"/>
            <a:ext cx="2992491" cy="2108299"/>
          </a:xfrm>
          <a:prstGeom prst="rect">
            <a:avLst/>
          </a:prstGeom>
        </p:spPr>
      </p:pic>
      <p:sp>
        <p:nvSpPr>
          <p:cNvPr id="9" name="TextBox 8">
            <a:extLst>
              <a:ext uri="{FF2B5EF4-FFF2-40B4-BE49-F238E27FC236}">
                <a16:creationId xmlns:a16="http://schemas.microsoft.com/office/drawing/2014/main" id="{F1268DFA-0DFC-AE28-A4C0-1A9292E362BC}"/>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
        <p:nvSpPr>
          <p:cNvPr id="10" name="TextBox 9">
            <a:extLst>
              <a:ext uri="{FF2B5EF4-FFF2-40B4-BE49-F238E27FC236}">
                <a16:creationId xmlns:a16="http://schemas.microsoft.com/office/drawing/2014/main" id="{CA6751B5-F4FC-41D4-A1A1-4DF0BCA572C0}"/>
              </a:ext>
            </a:extLst>
          </p:cNvPr>
          <p:cNvSpPr txBox="1"/>
          <p:nvPr/>
        </p:nvSpPr>
        <p:spPr>
          <a:xfrm>
            <a:off x="3789946" y="1130490"/>
            <a:ext cx="1295098" cy="738664"/>
          </a:xfrm>
          <a:prstGeom prst="rect">
            <a:avLst/>
          </a:prstGeom>
          <a:noFill/>
        </p:spPr>
        <p:txBody>
          <a:bodyPr wrap="none" rtlCol="0">
            <a:spAutoFit/>
          </a:bodyPr>
          <a:lstStyle/>
          <a:p>
            <a:r>
              <a:rPr lang="en-US" sz="1400" dirty="0"/>
              <a:t>See talks by</a:t>
            </a:r>
          </a:p>
          <a:p>
            <a:r>
              <a:rPr lang="en-US" sz="1400" dirty="0"/>
              <a:t>Mary Convery</a:t>
            </a:r>
          </a:p>
          <a:p>
            <a:r>
              <a:rPr lang="en-US" sz="1400" dirty="0" err="1"/>
              <a:t>Diktys</a:t>
            </a:r>
            <a:r>
              <a:rPr lang="en-US" sz="1400" dirty="0"/>
              <a:t> </a:t>
            </a:r>
            <a:r>
              <a:rPr lang="en-US" sz="1400" dirty="0" err="1"/>
              <a:t>Stratakis</a:t>
            </a:r>
            <a:endParaRPr lang="en-US" sz="1400" dirty="0"/>
          </a:p>
        </p:txBody>
      </p:sp>
      <p:sp>
        <p:nvSpPr>
          <p:cNvPr id="11" name="TextBox 10">
            <a:extLst>
              <a:ext uri="{FF2B5EF4-FFF2-40B4-BE49-F238E27FC236}">
                <a16:creationId xmlns:a16="http://schemas.microsoft.com/office/drawing/2014/main" id="{EBD572A1-0290-3003-7560-205A6A3C68BA}"/>
              </a:ext>
            </a:extLst>
          </p:cNvPr>
          <p:cNvSpPr txBox="1"/>
          <p:nvPr/>
        </p:nvSpPr>
        <p:spPr>
          <a:xfrm>
            <a:off x="143274" y="4088570"/>
            <a:ext cx="5598840" cy="338554"/>
          </a:xfrm>
          <a:prstGeom prst="rect">
            <a:avLst/>
          </a:prstGeom>
          <a:noFill/>
        </p:spPr>
        <p:txBody>
          <a:bodyPr wrap="none" rtlCol="0">
            <a:spAutoFit/>
          </a:bodyPr>
          <a:lstStyle/>
          <a:p>
            <a:r>
              <a:rPr lang="en-US" sz="1600" dirty="0"/>
              <a:t>Options to be discussed at the ACE Science Workshop </a:t>
            </a:r>
            <a:r>
              <a:rPr lang="en-US" sz="1600"/>
              <a:t>June 14 </a:t>
            </a:r>
            <a:r>
              <a:rPr lang="en-US" sz="1600" dirty="0"/>
              <a:t>-15</a:t>
            </a:r>
          </a:p>
        </p:txBody>
      </p:sp>
      <p:sp>
        <p:nvSpPr>
          <p:cNvPr id="12" name="TextBox 11">
            <a:extLst>
              <a:ext uri="{FF2B5EF4-FFF2-40B4-BE49-F238E27FC236}">
                <a16:creationId xmlns:a16="http://schemas.microsoft.com/office/drawing/2014/main" id="{AE870E9F-0364-BD78-D17E-F4E6D05A5EB3}"/>
              </a:ext>
            </a:extLst>
          </p:cNvPr>
          <p:cNvSpPr txBox="1"/>
          <p:nvPr/>
        </p:nvSpPr>
        <p:spPr>
          <a:xfrm>
            <a:off x="5085044" y="677879"/>
            <a:ext cx="3258071" cy="584775"/>
          </a:xfrm>
          <a:prstGeom prst="rect">
            <a:avLst/>
          </a:prstGeom>
          <a:noFill/>
        </p:spPr>
        <p:txBody>
          <a:bodyPr wrap="none" rtlCol="0">
            <a:spAutoFit/>
          </a:bodyPr>
          <a:lstStyle/>
          <a:p>
            <a:r>
              <a:rPr lang="en-US" sz="1600" dirty="0"/>
              <a:t>ACE Workshop January</a:t>
            </a:r>
          </a:p>
          <a:p>
            <a:r>
              <a:rPr lang="en-US" sz="1600" b="0" i="0" u="sng" dirty="0">
                <a:solidFill>
                  <a:srgbClr val="0563C1"/>
                </a:solidFill>
                <a:effectLst/>
                <a:latin typeface="Calibri" panose="020F0502020204030204" pitchFamily="34" charset="0"/>
                <a:hlinkClick r:id="rId4"/>
              </a:rPr>
              <a:t>https://indico.fnal.gov/event/57326/</a:t>
            </a:r>
            <a:endParaRPr lang="en-US" dirty="0"/>
          </a:p>
        </p:txBody>
      </p:sp>
    </p:spTree>
    <p:extLst>
      <p:ext uri="{BB962C8B-B14F-4D97-AF65-F5344CB8AC3E}">
        <p14:creationId xmlns:p14="http://schemas.microsoft.com/office/powerpoint/2010/main" val="2903544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0D26842-C807-20DB-5ED2-65027315CDD6}"/>
              </a:ext>
            </a:extLst>
          </p:cNvPr>
          <p:cNvSpPr>
            <a:spLocks noGrp="1"/>
          </p:cNvSpPr>
          <p:nvPr>
            <p:ph type="title"/>
          </p:nvPr>
        </p:nvSpPr>
        <p:spPr/>
        <p:txBody>
          <a:bodyPr/>
          <a:lstStyle/>
          <a:p>
            <a:r>
              <a:rPr lang="en-US" dirty="0"/>
              <a:t>Previous Snowmass/P5 (2013/14)</a:t>
            </a:r>
          </a:p>
        </p:txBody>
      </p:sp>
      <p:sp>
        <p:nvSpPr>
          <p:cNvPr id="6" name="Slide Number Placeholder 5">
            <a:extLst>
              <a:ext uri="{FF2B5EF4-FFF2-40B4-BE49-F238E27FC236}">
                <a16:creationId xmlns:a16="http://schemas.microsoft.com/office/drawing/2014/main" id="{2C87E495-03F5-4D2A-9277-6D3ED0BB2308}"/>
              </a:ext>
            </a:extLst>
          </p:cNvPr>
          <p:cNvSpPr>
            <a:spLocks noGrp="1"/>
          </p:cNvSpPr>
          <p:nvPr>
            <p:ph type="sldNum" sz="quarter" idx="4"/>
          </p:nvPr>
        </p:nvSpPr>
        <p:spPr/>
        <p:txBody>
          <a:bodyPr/>
          <a:lstStyle/>
          <a:p>
            <a:pPr algn="r">
              <a:spcBef>
                <a:spcPts val="0"/>
              </a:spcBef>
              <a:spcAft>
                <a:spcPts val="0"/>
              </a:spcAft>
            </a:pPr>
            <a:fld id="{00000000-1234-1234-1234-123412341234}" type="slidenum">
              <a:rPr lang="en-US" smtClean="0"/>
              <a:pPr algn="r">
                <a:spcBef>
                  <a:spcPts val="0"/>
                </a:spcBef>
                <a:spcAft>
                  <a:spcPts val="0"/>
                </a:spcAft>
              </a:pPr>
              <a:t>12</a:t>
            </a:fld>
            <a:endParaRPr lang="en-US"/>
          </a:p>
        </p:txBody>
      </p:sp>
      <p:pic>
        <p:nvPicPr>
          <p:cNvPr id="8" name="Picture 7">
            <a:extLst>
              <a:ext uri="{FF2B5EF4-FFF2-40B4-BE49-F238E27FC236}">
                <a16:creationId xmlns:a16="http://schemas.microsoft.com/office/drawing/2014/main" id="{EC4240FE-F532-435D-A947-D40508DBC70C}"/>
              </a:ext>
            </a:extLst>
          </p:cNvPr>
          <p:cNvPicPr>
            <a:picLocks noChangeAspect="1"/>
          </p:cNvPicPr>
          <p:nvPr/>
        </p:nvPicPr>
        <p:blipFill>
          <a:blip r:embed="rId2"/>
          <a:stretch>
            <a:fillRect/>
          </a:stretch>
        </p:blipFill>
        <p:spPr>
          <a:xfrm>
            <a:off x="6582226" y="736092"/>
            <a:ext cx="1593519" cy="2036266"/>
          </a:xfrm>
          <a:prstGeom prst="rect">
            <a:avLst/>
          </a:prstGeom>
          <a:effectLst>
            <a:glow rad="101600">
              <a:schemeClr val="bg1">
                <a:lumMod val="50000"/>
                <a:alpha val="40000"/>
              </a:schemeClr>
            </a:glow>
          </a:effectLst>
        </p:spPr>
      </p:pic>
      <p:sp>
        <p:nvSpPr>
          <p:cNvPr id="9" name="Content Placeholder 5">
            <a:extLst>
              <a:ext uri="{FF2B5EF4-FFF2-40B4-BE49-F238E27FC236}">
                <a16:creationId xmlns:a16="http://schemas.microsoft.com/office/drawing/2014/main" id="{71777E2E-0B23-4E51-8288-CF94AF84D271}"/>
              </a:ext>
            </a:extLst>
          </p:cNvPr>
          <p:cNvSpPr txBox="1">
            <a:spLocks/>
          </p:cNvSpPr>
          <p:nvPr/>
        </p:nvSpPr>
        <p:spPr>
          <a:xfrm>
            <a:off x="492667" y="683954"/>
            <a:ext cx="6071684" cy="1822908"/>
          </a:xfrm>
          <a:prstGeom prst="rect">
            <a:avLst/>
          </a:prstGeom>
          <a:noFill/>
          <a:ln>
            <a:noFill/>
          </a:ln>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accent6">
                    <a:lumMod val="50000"/>
                  </a:schemeClr>
                </a:solidFill>
              </a:rPr>
              <a:t>Major accelerator-related recommendations:</a:t>
            </a:r>
          </a:p>
          <a:p>
            <a:pPr lvl="1"/>
            <a:r>
              <a:rPr lang="en-US" sz="1350" dirty="0">
                <a:solidFill>
                  <a:srgbClr val="002060"/>
                </a:solidFill>
              </a:rPr>
              <a:t>Contribute to LHC and HL-LHC</a:t>
            </a:r>
          </a:p>
          <a:p>
            <a:pPr lvl="1"/>
            <a:r>
              <a:rPr lang="en-US" sz="1350" dirty="0">
                <a:solidFill>
                  <a:srgbClr val="002060"/>
                </a:solidFill>
              </a:rPr>
              <a:t>Engage in the ILC in Japan, contribute if it goes </a:t>
            </a:r>
          </a:p>
          <a:p>
            <a:pPr lvl="1"/>
            <a:r>
              <a:rPr lang="en-US" sz="1350" dirty="0">
                <a:solidFill>
                  <a:srgbClr val="002060"/>
                </a:solidFill>
              </a:rPr>
              <a:t>Build &gt;1 MW proton source PIP-II for </a:t>
            </a:r>
            <a:r>
              <a:rPr lang="el-GR" sz="1500" b="1" i="1" dirty="0">
                <a:solidFill>
                  <a:srgbClr val="002060"/>
                </a:solidFill>
                <a:latin typeface="Times New Roman" panose="02020603050405020304" pitchFamily="18" charset="0"/>
                <a:cs typeface="Times New Roman" panose="02020603050405020304" pitchFamily="18" charset="0"/>
              </a:rPr>
              <a:t>ν</a:t>
            </a:r>
            <a:r>
              <a:rPr lang="en-US" sz="1350" dirty="0">
                <a:solidFill>
                  <a:srgbClr val="002060"/>
                </a:solidFill>
              </a:rPr>
              <a:t> LBNF/DUNE </a:t>
            </a:r>
            <a:r>
              <a:rPr lang="en-US" sz="1350" dirty="0">
                <a:solidFill>
                  <a:schemeClr val="accent3">
                    <a:lumMod val="50000"/>
                  </a:schemeClr>
                </a:solidFill>
              </a:rPr>
              <a:t>In Process</a:t>
            </a:r>
            <a:endParaRPr lang="en-US" sz="1350" dirty="0">
              <a:solidFill>
                <a:srgbClr val="002060"/>
              </a:solidFill>
            </a:endParaRPr>
          </a:p>
          <a:p>
            <a:pPr lvl="1"/>
            <a:r>
              <a:rPr lang="en-US" sz="1350" dirty="0">
                <a:solidFill>
                  <a:srgbClr val="002060"/>
                </a:solidFill>
              </a:rPr>
              <a:t>Provide beams for g-2 and mu2e experiments         and </a:t>
            </a:r>
            <a:r>
              <a:rPr lang="en-US" sz="1350" dirty="0">
                <a:solidFill>
                  <a:schemeClr val="accent3">
                    <a:lumMod val="50000"/>
                  </a:schemeClr>
                </a:solidFill>
              </a:rPr>
              <a:t>In Process</a:t>
            </a:r>
          </a:p>
          <a:p>
            <a:pPr lvl="1"/>
            <a:r>
              <a:rPr lang="en-US" sz="1350" dirty="0">
                <a:solidFill>
                  <a:srgbClr val="002060"/>
                </a:solidFill>
              </a:rPr>
              <a:t>Reassess Muon Accelerator Program and MICE</a:t>
            </a:r>
          </a:p>
        </p:txBody>
      </p:sp>
      <p:pic>
        <p:nvPicPr>
          <p:cNvPr id="10" name="Picture 9">
            <a:extLst>
              <a:ext uri="{FF2B5EF4-FFF2-40B4-BE49-F238E27FC236}">
                <a16:creationId xmlns:a16="http://schemas.microsoft.com/office/drawing/2014/main" id="{60199B07-B489-4A32-A72D-8AE475D7A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310" y="2881021"/>
            <a:ext cx="1593518" cy="2026621"/>
          </a:xfrm>
          <a:prstGeom prst="rect">
            <a:avLst/>
          </a:prstGeom>
          <a:effectLst>
            <a:glow rad="139700">
              <a:schemeClr val="bg1">
                <a:lumMod val="65000"/>
                <a:alpha val="40000"/>
              </a:schemeClr>
            </a:glow>
          </a:effectLst>
          <a:scene3d>
            <a:camera prst="perspectiveLeft"/>
            <a:lightRig rig="threePt" dir="t"/>
          </a:scene3d>
        </p:spPr>
      </p:pic>
      <p:sp>
        <p:nvSpPr>
          <p:cNvPr id="12" name="Content Placeholder 5">
            <a:extLst>
              <a:ext uri="{FF2B5EF4-FFF2-40B4-BE49-F238E27FC236}">
                <a16:creationId xmlns:a16="http://schemas.microsoft.com/office/drawing/2014/main" id="{D207EC6E-141F-41ED-9252-56A1246179D6}"/>
              </a:ext>
            </a:extLst>
          </p:cNvPr>
          <p:cNvSpPr txBox="1">
            <a:spLocks/>
          </p:cNvSpPr>
          <p:nvPr/>
        </p:nvSpPr>
        <p:spPr>
          <a:xfrm>
            <a:off x="456917" y="2450875"/>
            <a:ext cx="4879292" cy="2226548"/>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accent6">
                    <a:lumMod val="50000"/>
                  </a:schemeClr>
                </a:solidFill>
              </a:rPr>
              <a:t>A follow-up 2015 Accelerator R&amp;D subpanel recommended several thrusts :</a:t>
            </a:r>
            <a:endParaRPr lang="en-US" sz="1800" dirty="0">
              <a:solidFill>
                <a:schemeClr val="accent6">
                  <a:lumMod val="50000"/>
                </a:schemeClr>
              </a:solidFill>
            </a:endParaRPr>
          </a:p>
          <a:p>
            <a:pPr lvl="1"/>
            <a:r>
              <a:rPr lang="en-US" sz="1350" dirty="0">
                <a:solidFill>
                  <a:srgbClr val="002060"/>
                </a:solidFill>
              </a:rPr>
              <a:t>Beam Physics (incl. IOTA and PIP-III)</a:t>
            </a:r>
          </a:p>
          <a:p>
            <a:pPr lvl="1"/>
            <a:r>
              <a:rPr lang="en-US" sz="1350" dirty="0">
                <a:solidFill>
                  <a:srgbClr val="002060"/>
                </a:solidFill>
              </a:rPr>
              <a:t>Sources and Targets (incl. multi-MW)</a:t>
            </a:r>
          </a:p>
          <a:p>
            <a:pPr lvl="1"/>
            <a:r>
              <a:rPr lang="en-US" sz="1350" dirty="0">
                <a:solidFill>
                  <a:srgbClr val="002060"/>
                </a:solidFill>
              </a:rPr>
              <a:t>RF (high-Q, high-G, low cost)</a:t>
            </a:r>
          </a:p>
          <a:p>
            <a:pPr lvl="1"/>
            <a:r>
              <a:rPr lang="en-US" sz="1350" dirty="0">
                <a:solidFill>
                  <a:srgbClr val="002060"/>
                </a:solidFill>
              </a:rPr>
              <a:t>Magnets and materials (16 T, low cost)</a:t>
            </a:r>
          </a:p>
          <a:p>
            <a:pPr lvl="1"/>
            <a:r>
              <a:rPr lang="en-US" sz="1350" dirty="0">
                <a:solidFill>
                  <a:srgbClr val="002060"/>
                </a:solidFill>
              </a:rPr>
              <a:t>Advanced acceleration (towards </a:t>
            </a:r>
            <a:r>
              <a:rPr lang="en-US" sz="1350" dirty="0" err="1">
                <a:solidFill>
                  <a:srgbClr val="002060"/>
                </a:solidFill>
              </a:rPr>
              <a:t>wakefield</a:t>
            </a:r>
            <a:r>
              <a:rPr lang="en-US" sz="1350" dirty="0">
                <a:solidFill>
                  <a:srgbClr val="002060"/>
                </a:solidFill>
              </a:rPr>
              <a:t> colliders)</a:t>
            </a:r>
          </a:p>
          <a:p>
            <a:pPr lvl="1"/>
            <a:endParaRPr lang="en-US" sz="1350" dirty="0">
              <a:solidFill>
                <a:srgbClr val="003087"/>
              </a:solidFill>
            </a:endParaRPr>
          </a:p>
        </p:txBody>
      </p:sp>
      <p:sp>
        <p:nvSpPr>
          <p:cNvPr id="15" name="TextBox 14">
            <a:extLst>
              <a:ext uri="{FF2B5EF4-FFF2-40B4-BE49-F238E27FC236}">
                <a16:creationId xmlns:a16="http://schemas.microsoft.com/office/drawing/2014/main" id="{A3D367C9-DCAE-C5DC-E87A-700E3DB47743}"/>
              </a:ext>
            </a:extLst>
          </p:cNvPr>
          <p:cNvSpPr txBox="1"/>
          <p:nvPr/>
        </p:nvSpPr>
        <p:spPr>
          <a:xfrm>
            <a:off x="4419488" y="3354227"/>
            <a:ext cx="1965859" cy="461665"/>
          </a:xfrm>
          <a:prstGeom prst="rect">
            <a:avLst/>
          </a:prstGeom>
          <a:noFill/>
        </p:spPr>
        <p:txBody>
          <a:bodyPr wrap="none" rtlCol="0">
            <a:spAutoFit/>
          </a:bodyPr>
          <a:lstStyle/>
          <a:p>
            <a:r>
              <a:rPr lang="en-US" dirty="0">
                <a:solidFill>
                  <a:schemeClr val="accent3">
                    <a:lumMod val="75000"/>
                  </a:schemeClr>
                </a:solidFill>
              </a:rPr>
              <a:t>Moving ahead</a:t>
            </a:r>
          </a:p>
        </p:txBody>
      </p:sp>
      <p:sp>
        <p:nvSpPr>
          <p:cNvPr id="25" name="Date Placeholder 24">
            <a:extLst>
              <a:ext uri="{FF2B5EF4-FFF2-40B4-BE49-F238E27FC236}">
                <a16:creationId xmlns:a16="http://schemas.microsoft.com/office/drawing/2014/main" id="{244A3613-415B-D488-A4FB-C060A41EF610}"/>
              </a:ext>
            </a:extLst>
          </p:cNvPr>
          <p:cNvSpPr>
            <a:spLocks noGrp="1"/>
          </p:cNvSpPr>
          <p:nvPr>
            <p:ph type="dt" sz="half" idx="2"/>
          </p:nvPr>
        </p:nvSpPr>
        <p:spPr/>
        <p:txBody>
          <a:bodyPr/>
          <a:lstStyle/>
          <a:p>
            <a:pPr>
              <a:defRPr/>
            </a:pPr>
            <a:fld id="{FDC919F7-1953-3F42-8CEA-5B2F5430A8F3}" type="datetime1">
              <a:rPr lang="en-US" smtClean="0"/>
              <a:t>4/27/23</a:t>
            </a:fld>
            <a:endParaRPr lang="en-US" dirty="0"/>
          </a:p>
        </p:txBody>
      </p:sp>
      <p:sp>
        <p:nvSpPr>
          <p:cNvPr id="26" name="Footer Placeholder 25">
            <a:extLst>
              <a:ext uri="{FF2B5EF4-FFF2-40B4-BE49-F238E27FC236}">
                <a16:creationId xmlns:a16="http://schemas.microsoft.com/office/drawing/2014/main" id="{51EBEC6C-CCFA-99DA-B942-F07C99B8BA0F}"/>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27" name="TextBox 26">
            <a:extLst>
              <a:ext uri="{FF2B5EF4-FFF2-40B4-BE49-F238E27FC236}">
                <a16:creationId xmlns:a16="http://schemas.microsoft.com/office/drawing/2014/main" id="{18CF2222-CC1A-2499-4C0A-EC206D6B92A6}"/>
              </a:ext>
            </a:extLst>
          </p:cNvPr>
          <p:cNvSpPr txBox="1"/>
          <p:nvPr/>
        </p:nvSpPr>
        <p:spPr>
          <a:xfrm>
            <a:off x="4943707" y="1111516"/>
            <a:ext cx="327334" cy="461665"/>
          </a:xfrm>
          <a:prstGeom prst="rect">
            <a:avLst/>
          </a:prstGeom>
          <a:noFill/>
        </p:spPr>
        <p:txBody>
          <a:bodyPr wrap="none" rtlCol="0">
            <a:spAutoFit/>
          </a:bodyPr>
          <a:lstStyle/>
          <a:p>
            <a:r>
              <a:rPr lang="en-US" dirty="0">
                <a:solidFill>
                  <a:schemeClr val="accent3">
                    <a:lumMod val="75000"/>
                  </a:schemeClr>
                </a:solidFill>
              </a:rPr>
              <a:t>?</a:t>
            </a:r>
          </a:p>
        </p:txBody>
      </p:sp>
      <p:sp>
        <p:nvSpPr>
          <p:cNvPr id="28" name="TextBox 27">
            <a:extLst>
              <a:ext uri="{FF2B5EF4-FFF2-40B4-BE49-F238E27FC236}">
                <a16:creationId xmlns:a16="http://schemas.microsoft.com/office/drawing/2014/main" id="{0230F017-45F2-A554-69C8-26A3FAE2FB63}"/>
              </a:ext>
            </a:extLst>
          </p:cNvPr>
          <p:cNvSpPr txBox="1"/>
          <p:nvPr/>
        </p:nvSpPr>
        <p:spPr>
          <a:xfrm>
            <a:off x="3769333" y="939553"/>
            <a:ext cx="415498" cy="369332"/>
          </a:xfrm>
          <a:prstGeom prst="rect">
            <a:avLst/>
          </a:prstGeom>
          <a:noFill/>
        </p:spPr>
        <p:txBody>
          <a:bodyPr wrap="none" rtlCol="0">
            <a:spAutoFit/>
          </a:bodyPr>
          <a:lstStyle/>
          <a:p>
            <a:r>
              <a:rPr lang="en-US" sz="1800" dirty="0">
                <a:solidFill>
                  <a:schemeClr val="accent3">
                    <a:lumMod val="75000"/>
                  </a:schemeClr>
                </a:solidFill>
              </a:rPr>
              <a:t>✔︎</a:t>
            </a:r>
          </a:p>
        </p:txBody>
      </p:sp>
      <p:sp>
        <p:nvSpPr>
          <p:cNvPr id="30" name="TextBox 29">
            <a:extLst>
              <a:ext uri="{FF2B5EF4-FFF2-40B4-BE49-F238E27FC236}">
                <a16:creationId xmlns:a16="http://schemas.microsoft.com/office/drawing/2014/main" id="{97787994-5379-948F-1BE0-6042C4C8B069}"/>
              </a:ext>
            </a:extLst>
          </p:cNvPr>
          <p:cNvSpPr txBox="1"/>
          <p:nvPr/>
        </p:nvSpPr>
        <p:spPr>
          <a:xfrm>
            <a:off x="4917148" y="1953425"/>
            <a:ext cx="415498" cy="369332"/>
          </a:xfrm>
          <a:prstGeom prst="rect">
            <a:avLst/>
          </a:prstGeom>
          <a:noFill/>
        </p:spPr>
        <p:txBody>
          <a:bodyPr wrap="none" rtlCol="0">
            <a:spAutoFit/>
          </a:bodyPr>
          <a:lstStyle/>
          <a:p>
            <a:r>
              <a:rPr lang="en-US" sz="1800" dirty="0">
                <a:solidFill>
                  <a:schemeClr val="accent3">
                    <a:lumMod val="75000"/>
                  </a:schemeClr>
                </a:solidFill>
              </a:rPr>
              <a:t>✔︎</a:t>
            </a:r>
          </a:p>
        </p:txBody>
      </p:sp>
      <p:sp>
        <p:nvSpPr>
          <p:cNvPr id="31" name="TextBox 30">
            <a:extLst>
              <a:ext uri="{FF2B5EF4-FFF2-40B4-BE49-F238E27FC236}">
                <a16:creationId xmlns:a16="http://schemas.microsoft.com/office/drawing/2014/main" id="{F41E6CD9-AACD-4C51-593E-EC02E9A0177C}"/>
              </a:ext>
            </a:extLst>
          </p:cNvPr>
          <p:cNvSpPr txBox="1"/>
          <p:nvPr/>
        </p:nvSpPr>
        <p:spPr>
          <a:xfrm>
            <a:off x="4859959" y="1715816"/>
            <a:ext cx="415498" cy="369332"/>
          </a:xfrm>
          <a:prstGeom prst="rect">
            <a:avLst/>
          </a:prstGeom>
          <a:noFill/>
        </p:spPr>
        <p:txBody>
          <a:bodyPr wrap="none" rtlCol="0">
            <a:spAutoFit/>
          </a:bodyPr>
          <a:lstStyle/>
          <a:p>
            <a:r>
              <a:rPr lang="en-US" sz="1800" dirty="0">
                <a:solidFill>
                  <a:schemeClr val="accent3">
                    <a:lumMod val="75000"/>
                  </a:schemeClr>
                </a:solidFill>
              </a:rPr>
              <a:t>✔︎</a:t>
            </a:r>
          </a:p>
        </p:txBody>
      </p:sp>
      <p:sp>
        <p:nvSpPr>
          <p:cNvPr id="2" name="TextBox 1">
            <a:extLst>
              <a:ext uri="{FF2B5EF4-FFF2-40B4-BE49-F238E27FC236}">
                <a16:creationId xmlns:a16="http://schemas.microsoft.com/office/drawing/2014/main" id="{FA4B12AE-B87B-D6AB-9ED4-C2D7327CFA9C}"/>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261469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74912D-CF4A-CA09-B763-07674C8F2BFB}"/>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3600" b="1" dirty="0">
                <a:solidFill>
                  <a:schemeClr val="tx2"/>
                </a:solidFill>
              </a:rPr>
              <a:t>AF provided input to the community/P5 on future facilities</a:t>
            </a:r>
          </a:p>
        </p:txBody>
      </p:sp>
      <p:sp>
        <p:nvSpPr>
          <p:cNvPr id="4" name="Date Placeholder 3">
            <a:extLst>
              <a:ext uri="{FF2B5EF4-FFF2-40B4-BE49-F238E27FC236}">
                <a16:creationId xmlns:a16="http://schemas.microsoft.com/office/drawing/2014/main" id="{C0339193-6344-D838-F8D0-881655DBC038}"/>
              </a:ext>
            </a:extLst>
          </p:cNvPr>
          <p:cNvSpPr>
            <a:spLocks noGrp="1"/>
          </p:cNvSpPr>
          <p:nvPr>
            <p:ph type="dt" sz="half" idx="2"/>
          </p:nvPr>
        </p:nvSpPr>
        <p:spPr/>
        <p:txBody>
          <a:bodyPr/>
          <a:lstStyle/>
          <a:p>
            <a:pPr>
              <a:defRPr/>
            </a:pPr>
            <a:fld id="{26822128-C038-694A-A453-6F041BFB5F89}" type="datetime1">
              <a:rPr lang="en-US" smtClean="0"/>
              <a:t>4/27/23</a:t>
            </a:fld>
            <a:endParaRPr lang="en-US" dirty="0"/>
          </a:p>
        </p:txBody>
      </p:sp>
      <p:sp>
        <p:nvSpPr>
          <p:cNvPr id="5" name="Footer Placeholder 4">
            <a:extLst>
              <a:ext uri="{FF2B5EF4-FFF2-40B4-BE49-F238E27FC236}">
                <a16:creationId xmlns:a16="http://schemas.microsoft.com/office/drawing/2014/main" id="{6391B4CE-0BE8-65EB-1DFA-C016A0DFFDF1}"/>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26CE7C51-B78D-81F2-9BB1-126F38807314}"/>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a:extLst>
              <a:ext uri="{FF2B5EF4-FFF2-40B4-BE49-F238E27FC236}">
                <a16:creationId xmlns:a16="http://schemas.microsoft.com/office/drawing/2014/main" id="{02CB3E23-DC10-49AB-BE29-4E4D5539E914}"/>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696602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9975-FD8A-7E14-44A6-20E5C9496D43}"/>
              </a:ext>
            </a:extLst>
          </p:cNvPr>
          <p:cNvSpPr>
            <a:spLocks noGrp="1"/>
          </p:cNvSpPr>
          <p:nvPr>
            <p:ph type="title"/>
          </p:nvPr>
        </p:nvSpPr>
        <p:spPr>
          <a:xfrm>
            <a:off x="111962" y="126111"/>
            <a:ext cx="8686800" cy="432055"/>
          </a:xfrm>
        </p:spPr>
        <p:txBody>
          <a:bodyPr/>
          <a:lstStyle/>
          <a:p>
            <a:r>
              <a:rPr lang="en-US" sz="2400" dirty="0"/>
              <a:t>Proposed Accelerator Initiatives/Projects</a:t>
            </a:r>
          </a:p>
        </p:txBody>
      </p:sp>
      <p:sp>
        <p:nvSpPr>
          <p:cNvPr id="3" name="Text Placeholder 2">
            <a:extLst>
              <a:ext uri="{FF2B5EF4-FFF2-40B4-BE49-F238E27FC236}">
                <a16:creationId xmlns:a16="http://schemas.microsoft.com/office/drawing/2014/main" id="{B8CA1035-47BC-5B95-0667-7D03641144C9}"/>
              </a:ext>
            </a:extLst>
          </p:cNvPr>
          <p:cNvSpPr>
            <a:spLocks noGrp="1"/>
          </p:cNvSpPr>
          <p:nvPr>
            <p:ph type="body" idx="1"/>
          </p:nvPr>
        </p:nvSpPr>
        <p:spPr/>
        <p:txBody>
          <a:bodyPr/>
          <a:lstStyle/>
          <a:p>
            <a:r>
              <a:rPr lang="en-US" sz="1600" b="1" dirty="0">
                <a:solidFill>
                  <a:srgbClr val="002060"/>
                </a:solidFill>
              </a:rPr>
              <a:t>For Neutrino Physics: </a:t>
            </a:r>
            <a:r>
              <a:rPr lang="en-US" sz="1600" dirty="0">
                <a:solidFill>
                  <a:srgbClr val="002060"/>
                </a:solidFill>
              </a:rPr>
              <a:t>PIP-II followed by</a:t>
            </a:r>
          </a:p>
          <a:p>
            <a:pPr lvl="1"/>
            <a:r>
              <a:rPr lang="en-US" sz="1400" dirty="0">
                <a:solidFill>
                  <a:srgbClr val="002060"/>
                </a:solidFill>
              </a:rPr>
              <a:t>0.65s cycle </a:t>
            </a:r>
            <a:r>
              <a:rPr lang="en-US" sz="1400" dirty="0">
                <a:solidFill>
                  <a:srgbClr val="002060"/>
                </a:solidFill>
                <a:sym typeface="Wingdings" panose="05000000000000000000" pitchFamily="2" charset="2"/>
              </a:rPr>
              <a:t> 2.2MW; ASAP(ca 2031)</a:t>
            </a:r>
          </a:p>
          <a:p>
            <a:pPr lvl="1"/>
            <a:r>
              <a:rPr lang="en-US" sz="1400" dirty="0">
                <a:solidFill>
                  <a:srgbClr val="002060"/>
                </a:solidFill>
                <a:sym typeface="Wingdings" panose="05000000000000000000" pitchFamily="2" charset="2"/>
              </a:rPr>
              <a:t>Followed by the Booster replacement</a:t>
            </a:r>
          </a:p>
          <a:p>
            <a:r>
              <a:rPr lang="en-US" sz="1600" b="1" dirty="0">
                <a:solidFill>
                  <a:srgbClr val="002060"/>
                </a:solidFill>
              </a:rPr>
              <a:t>For Rare Processes (DM, CLFV, </a:t>
            </a:r>
            <a:r>
              <a:rPr lang="en-US" sz="1600" b="1" dirty="0" err="1">
                <a:solidFill>
                  <a:srgbClr val="002060"/>
                </a:solidFill>
              </a:rPr>
              <a:t>etc</a:t>
            </a:r>
            <a:r>
              <a:rPr lang="en-US" sz="1600" b="1" dirty="0">
                <a:solidFill>
                  <a:srgbClr val="002060"/>
                </a:solidFill>
              </a:rPr>
              <a:t>):</a:t>
            </a:r>
          </a:p>
          <a:p>
            <a:pPr lvl="1"/>
            <a:r>
              <a:rPr lang="en-US" sz="1600" dirty="0">
                <a:solidFill>
                  <a:srgbClr val="002060"/>
                </a:solidFill>
              </a:rPr>
              <a:t>0.8 GeV PAR (Accumulator Ring) ~100kW</a:t>
            </a:r>
          </a:p>
          <a:p>
            <a:pPr lvl="1"/>
            <a:r>
              <a:rPr lang="en-US" sz="1600" dirty="0">
                <a:solidFill>
                  <a:srgbClr val="002060"/>
                </a:solidFill>
              </a:rPr>
              <a:t>AMF (Advanced Muon Facility) two rings</a:t>
            </a:r>
          </a:p>
          <a:p>
            <a:r>
              <a:rPr lang="en-US" sz="1600" b="1" dirty="0">
                <a:solidFill>
                  <a:srgbClr val="002060"/>
                </a:solidFill>
              </a:rPr>
              <a:t>For Energy Frontier (colliders) – design and R&amp;D on:</a:t>
            </a:r>
          </a:p>
          <a:p>
            <a:pPr lvl="1"/>
            <a:r>
              <a:rPr lang="en-US" sz="1600" dirty="0" err="1">
                <a:solidFill>
                  <a:srgbClr val="002060"/>
                </a:solidFill>
              </a:rPr>
              <a:t>e</a:t>
            </a:r>
            <a:r>
              <a:rPr lang="en-US" sz="1600" baseline="30000" dirty="0" err="1">
                <a:solidFill>
                  <a:srgbClr val="002060"/>
                </a:solidFill>
              </a:rPr>
              <a:t>+</a:t>
            </a:r>
            <a:r>
              <a:rPr lang="en-US" sz="1600" dirty="0" err="1">
                <a:solidFill>
                  <a:srgbClr val="002060"/>
                </a:solidFill>
              </a:rPr>
              <a:t>e</a:t>
            </a:r>
            <a:r>
              <a:rPr lang="en-US" sz="1600" baseline="30000" dirty="0">
                <a:solidFill>
                  <a:srgbClr val="002060"/>
                </a:solidFill>
              </a:rPr>
              <a:t>-</a:t>
            </a:r>
            <a:r>
              <a:rPr lang="en-US" sz="1600" dirty="0">
                <a:solidFill>
                  <a:srgbClr val="002060"/>
                </a:solidFill>
              </a:rPr>
              <a:t> Higgs Factories: </a:t>
            </a:r>
            <a:r>
              <a:rPr lang="en-US" sz="1600" dirty="0" err="1">
                <a:solidFill>
                  <a:srgbClr val="002060"/>
                </a:solidFill>
              </a:rPr>
              <a:t>FCCee</a:t>
            </a:r>
            <a:r>
              <a:rPr lang="en-US" sz="1600" dirty="0">
                <a:solidFill>
                  <a:srgbClr val="002060"/>
                </a:solidFill>
              </a:rPr>
              <a:t> at CERN, C^3, ILC/HELEN</a:t>
            </a:r>
          </a:p>
          <a:p>
            <a:pPr lvl="1"/>
            <a:r>
              <a:rPr lang="en-US" sz="1600" dirty="0">
                <a:solidFill>
                  <a:srgbClr val="002060"/>
                </a:solidFill>
              </a:rPr>
              <a:t>Muon Colliders (6-10-14 </a:t>
            </a:r>
            <a:r>
              <a:rPr lang="en-US" sz="1600" dirty="0" err="1">
                <a:solidFill>
                  <a:srgbClr val="002060"/>
                </a:solidFill>
              </a:rPr>
              <a:t>TeV</a:t>
            </a:r>
            <a:r>
              <a:rPr lang="en-US" sz="1600" dirty="0">
                <a:solidFill>
                  <a:srgbClr val="002060"/>
                </a:solidFill>
              </a:rPr>
              <a:t> </a:t>
            </a:r>
            <a:r>
              <a:rPr lang="en-US" sz="1600" dirty="0" err="1">
                <a:solidFill>
                  <a:srgbClr val="002060"/>
                </a:solidFill>
              </a:rPr>
              <a:t>c.m.e.</a:t>
            </a:r>
            <a:r>
              <a:rPr lang="en-US" sz="1600" dirty="0">
                <a:solidFill>
                  <a:srgbClr val="002060"/>
                </a:solidFill>
              </a:rPr>
              <a:t>)</a:t>
            </a:r>
          </a:p>
          <a:p>
            <a:pPr lvl="1"/>
            <a:r>
              <a:rPr lang="en-US" sz="1600" dirty="0">
                <a:solidFill>
                  <a:srgbClr val="002060"/>
                </a:solidFill>
              </a:rPr>
              <a:t>In collaboration with international partners</a:t>
            </a:r>
          </a:p>
          <a:p>
            <a:pPr lvl="1"/>
            <a:r>
              <a:rPr lang="en-US" sz="1600" dirty="0">
                <a:solidFill>
                  <a:srgbClr val="002060"/>
                </a:solidFill>
              </a:rPr>
              <a:t>In coordination with corresponding physics/detector teams</a:t>
            </a:r>
          </a:p>
          <a:p>
            <a:pPr lvl="1"/>
            <a:endParaRPr lang="en-US" dirty="0"/>
          </a:p>
        </p:txBody>
      </p:sp>
      <p:sp>
        <p:nvSpPr>
          <p:cNvPr id="4" name="Slide Number Placeholder 3">
            <a:extLst>
              <a:ext uri="{FF2B5EF4-FFF2-40B4-BE49-F238E27FC236}">
                <a16:creationId xmlns:a16="http://schemas.microsoft.com/office/drawing/2014/main" id="{57C239B6-CCF7-030A-F212-6FFE55AD2273}"/>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6" name="TextBox 5">
            <a:extLst>
              <a:ext uri="{FF2B5EF4-FFF2-40B4-BE49-F238E27FC236}">
                <a16:creationId xmlns:a16="http://schemas.microsoft.com/office/drawing/2014/main" id="{D1F2D174-61E6-92FA-9A59-F62EF65211DA}"/>
              </a:ext>
            </a:extLst>
          </p:cNvPr>
          <p:cNvSpPr txBox="1"/>
          <p:nvPr/>
        </p:nvSpPr>
        <p:spPr>
          <a:xfrm>
            <a:off x="3226992" y="4243674"/>
            <a:ext cx="2142061" cy="369332"/>
          </a:xfrm>
          <a:prstGeom prst="rect">
            <a:avLst/>
          </a:prstGeom>
          <a:solidFill>
            <a:schemeClr val="bg1"/>
          </a:solidFill>
        </p:spPr>
        <p:txBody>
          <a:bodyPr wrap="none" rtlCol="0">
            <a:spAutoFit/>
          </a:bodyPr>
          <a:lstStyle/>
          <a:p>
            <a:r>
              <a:rPr lang="en-US" sz="1800" dirty="0">
                <a:highlight>
                  <a:srgbClr val="FFFF00"/>
                </a:highlight>
              </a:rPr>
              <a:t>NEEDS P5 APPROVAL</a:t>
            </a:r>
            <a:endParaRPr lang="en-US" sz="1800" dirty="0"/>
          </a:p>
        </p:txBody>
      </p:sp>
      <p:grpSp>
        <p:nvGrpSpPr>
          <p:cNvPr id="9" name="Group 8">
            <a:extLst>
              <a:ext uri="{FF2B5EF4-FFF2-40B4-BE49-F238E27FC236}">
                <a16:creationId xmlns:a16="http://schemas.microsoft.com/office/drawing/2014/main" id="{F5A53C5B-3ACE-AFD7-6AC1-1839017B4607}"/>
              </a:ext>
            </a:extLst>
          </p:cNvPr>
          <p:cNvGrpSpPr/>
          <p:nvPr/>
        </p:nvGrpSpPr>
        <p:grpSpPr>
          <a:xfrm>
            <a:off x="5920669" y="1153338"/>
            <a:ext cx="2994731" cy="2015080"/>
            <a:chOff x="5920669" y="692421"/>
            <a:chExt cx="2994731" cy="2015080"/>
          </a:xfrm>
        </p:grpSpPr>
        <p:pic>
          <p:nvPicPr>
            <p:cNvPr id="5" name="rampCompare.png" descr="Chart, line chart&#10;&#10;Description automatically generated">
              <a:extLst>
                <a:ext uri="{FF2B5EF4-FFF2-40B4-BE49-F238E27FC236}">
                  <a16:creationId xmlns:a16="http://schemas.microsoft.com/office/drawing/2014/main" id="{EBFF53C8-A8E9-5151-F05D-18797B364613}"/>
                </a:ext>
              </a:extLst>
            </p:cNvPr>
            <p:cNvPicPr>
              <a:picLocks noChangeAspect="1"/>
            </p:cNvPicPr>
            <p:nvPr/>
          </p:nvPicPr>
          <p:blipFill>
            <a:blip r:embed="rId2"/>
            <a:stretch>
              <a:fillRect/>
            </a:stretch>
          </p:blipFill>
          <p:spPr>
            <a:xfrm>
              <a:off x="6105384" y="692421"/>
              <a:ext cx="2282192" cy="1711643"/>
            </a:xfrm>
            <a:prstGeom prst="rect">
              <a:avLst/>
            </a:prstGeom>
            <a:ln w="12700">
              <a:miter lim="400000"/>
            </a:ln>
          </p:spPr>
        </p:pic>
        <p:sp>
          <p:nvSpPr>
            <p:cNvPr id="7" name="TextBox 6">
              <a:extLst>
                <a:ext uri="{FF2B5EF4-FFF2-40B4-BE49-F238E27FC236}">
                  <a16:creationId xmlns:a16="http://schemas.microsoft.com/office/drawing/2014/main" id="{88D35260-CD3A-9051-341D-235EAE5E0DB9}"/>
                </a:ext>
              </a:extLst>
            </p:cNvPr>
            <p:cNvSpPr txBox="1"/>
            <p:nvPr/>
          </p:nvSpPr>
          <p:spPr>
            <a:xfrm>
              <a:off x="5920669" y="2368947"/>
              <a:ext cx="2994731" cy="338554"/>
            </a:xfrm>
            <a:prstGeom prst="rect">
              <a:avLst/>
            </a:prstGeom>
            <a:noFill/>
          </p:spPr>
          <p:txBody>
            <a:bodyPr wrap="none" rtlCol="0">
              <a:spAutoFit/>
            </a:bodyPr>
            <a:lstStyle/>
            <a:p>
              <a:r>
                <a:rPr lang="en-US" sz="1600" dirty="0"/>
                <a:t>Increase Main Injector Ramp Rate</a:t>
              </a:r>
            </a:p>
          </p:txBody>
        </p:sp>
      </p:grpSp>
      <p:sp>
        <p:nvSpPr>
          <p:cNvPr id="8" name="TextBox 7">
            <a:extLst>
              <a:ext uri="{FF2B5EF4-FFF2-40B4-BE49-F238E27FC236}">
                <a16:creationId xmlns:a16="http://schemas.microsoft.com/office/drawing/2014/main" id="{55E6C2A3-7711-0D01-EE10-94B595529A3E}"/>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200806151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85AE3E-BEC7-1D54-2166-4170B5851A89}"/>
              </a:ext>
            </a:extLst>
          </p:cNvPr>
          <p:cNvSpPr>
            <a:spLocks noGrp="1"/>
          </p:cNvSpPr>
          <p:nvPr>
            <p:ph idx="1"/>
          </p:nvPr>
        </p:nvSpPr>
        <p:spPr/>
        <p:txBody>
          <a:bodyPr/>
          <a:lstStyle/>
          <a:p>
            <a:r>
              <a:rPr lang="en-US" dirty="0">
                <a:solidFill>
                  <a:schemeClr val="accent6">
                    <a:lumMod val="50000"/>
                  </a:schemeClr>
                </a:solidFill>
              </a:rPr>
              <a:t>Searches for DM, axions, EDMs, CLFV experiments, muons, light mesons, beam dump experiments . . . </a:t>
            </a:r>
          </a:p>
          <a:p>
            <a:r>
              <a:rPr lang="en-US" dirty="0">
                <a:solidFill>
                  <a:schemeClr val="accent6">
                    <a:lumMod val="50000"/>
                  </a:schemeClr>
                </a:solidFill>
              </a:rPr>
              <a:t>Several new beam facilities requested (FNAL, SLAC, </a:t>
            </a:r>
            <a:r>
              <a:rPr lang="en-US" dirty="0" err="1">
                <a:solidFill>
                  <a:schemeClr val="accent6">
                    <a:lumMod val="50000"/>
                  </a:schemeClr>
                </a:solidFill>
              </a:rPr>
              <a:t>JLab</a:t>
            </a:r>
            <a:r>
              <a:rPr lang="en-US" dirty="0">
                <a:solidFill>
                  <a:schemeClr val="accent6">
                    <a:lumMod val="50000"/>
                  </a:schemeClr>
                </a:solidFill>
              </a:rPr>
              <a:t>, SNS)</a:t>
            </a:r>
          </a:p>
        </p:txBody>
      </p:sp>
      <p:sp>
        <p:nvSpPr>
          <p:cNvPr id="3" name="Title 2">
            <a:extLst>
              <a:ext uri="{FF2B5EF4-FFF2-40B4-BE49-F238E27FC236}">
                <a16:creationId xmlns:a16="http://schemas.microsoft.com/office/drawing/2014/main" id="{81B72FCF-C57A-025A-8A06-1E4AD2907B7E}"/>
              </a:ext>
            </a:extLst>
          </p:cNvPr>
          <p:cNvSpPr>
            <a:spLocks noGrp="1"/>
          </p:cNvSpPr>
          <p:nvPr>
            <p:ph type="title"/>
          </p:nvPr>
        </p:nvSpPr>
        <p:spPr>
          <a:xfrm>
            <a:off x="228600" y="0"/>
            <a:ext cx="8686800" cy="869576"/>
          </a:xfrm>
        </p:spPr>
        <p:txBody>
          <a:bodyPr/>
          <a:lstStyle/>
          <a:p>
            <a:r>
              <a:rPr lang="en-US" dirty="0"/>
              <a:t>Accelerators for Rare Processes</a:t>
            </a:r>
            <a:br>
              <a:rPr lang="en-US" dirty="0"/>
            </a:br>
            <a:endParaRPr lang="en-US" dirty="0"/>
          </a:p>
        </p:txBody>
      </p:sp>
      <p:sp>
        <p:nvSpPr>
          <p:cNvPr id="4" name="Date Placeholder 3">
            <a:extLst>
              <a:ext uri="{FF2B5EF4-FFF2-40B4-BE49-F238E27FC236}">
                <a16:creationId xmlns:a16="http://schemas.microsoft.com/office/drawing/2014/main" id="{A7A44F11-9F73-822E-D675-39C904833B9E}"/>
              </a:ext>
            </a:extLst>
          </p:cNvPr>
          <p:cNvSpPr>
            <a:spLocks noGrp="1"/>
          </p:cNvSpPr>
          <p:nvPr>
            <p:ph type="dt" sz="half" idx="2"/>
          </p:nvPr>
        </p:nvSpPr>
        <p:spPr/>
        <p:txBody>
          <a:bodyPr/>
          <a:lstStyle/>
          <a:p>
            <a:pPr>
              <a:defRPr/>
            </a:pPr>
            <a:fld id="{C2672B05-E4F5-374E-BB26-3B1FA095A57A}" type="datetime1">
              <a:rPr lang="en-US" smtClean="0"/>
              <a:t>4/27/23</a:t>
            </a:fld>
            <a:endParaRPr lang="en-US" dirty="0"/>
          </a:p>
        </p:txBody>
      </p:sp>
      <p:sp>
        <p:nvSpPr>
          <p:cNvPr id="5" name="Footer Placeholder 4">
            <a:extLst>
              <a:ext uri="{FF2B5EF4-FFF2-40B4-BE49-F238E27FC236}">
                <a16:creationId xmlns:a16="http://schemas.microsoft.com/office/drawing/2014/main" id="{FA15DECB-D733-0A87-238B-869AC4E6C7BB}"/>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88AF5A63-F348-E767-C74E-AAC16EFAC43A}"/>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8" name="TextBox 7">
            <a:extLst>
              <a:ext uri="{FF2B5EF4-FFF2-40B4-BE49-F238E27FC236}">
                <a16:creationId xmlns:a16="http://schemas.microsoft.com/office/drawing/2014/main" id="{8DC3C9B0-E42C-208E-E36A-57018F8B0100}"/>
              </a:ext>
            </a:extLst>
          </p:cNvPr>
          <p:cNvSpPr txBox="1"/>
          <p:nvPr/>
        </p:nvSpPr>
        <p:spPr>
          <a:xfrm>
            <a:off x="4572000" y="1879727"/>
            <a:ext cx="4319644" cy="2031325"/>
          </a:xfrm>
          <a:prstGeom prst="rect">
            <a:avLst/>
          </a:prstGeom>
          <a:noFill/>
        </p:spPr>
        <p:txBody>
          <a:bodyPr wrap="none" rtlCol="0">
            <a:spAutoFit/>
          </a:bodyPr>
          <a:lstStyle/>
          <a:p>
            <a:r>
              <a:rPr lang="en-US" sz="1800" dirty="0"/>
              <a:t>e-beams</a:t>
            </a:r>
          </a:p>
          <a:p>
            <a:r>
              <a:rPr lang="en-US" sz="1800" dirty="0"/>
              <a:t>	GeV to multi-GeV</a:t>
            </a:r>
          </a:p>
          <a:p>
            <a:r>
              <a:rPr lang="en-US" sz="1800" dirty="0"/>
              <a:t>p-beams</a:t>
            </a:r>
          </a:p>
          <a:p>
            <a:r>
              <a:rPr lang="en-US" sz="1800" dirty="0"/>
              <a:t>	2 GeV CW</a:t>
            </a:r>
          </a:p>
          <a:p>
            <a:r>
              <a:rPr lang="en-US" sz="1800" dirty="0"/>
              <a:t>	2 GeV pulsed from storage ring (1 MW)</a:t>
            </a:r>
          </a:p>
          <a:p>
            <a:r>
              <a:rPr lang="en-US" sz="1800" dirty="0"/>
              <a:t>	8 GeV pulsed (1 MW)</a:t>
            </a:r>
          </a:p>
          <a:p>
            <a:r>
              <a:rPr lang="en-US" sz="1800" dirty="0"/>
              <a:t>	120 GeV slow extraction for LBNF</a:t>
            </a:r>
          </a:p>
        </p:txBody>
      </p:sp>
      <p:sp>
        <p:nvSpPr>
          <p:cNvPr id="9" name="TextBox 8">
            <a:extLst>
              <a:ext uri="{FF2B5EF4-FFF2-40B4-BE49-F238E27FC236}">
                <a16:creationId xmlns:a16="http://schemas.microsoft.com/office/drawing/2014/main" id="{CF6C8936-CCF3-8C5F-2250-EA6CC3884631}"/>
              </a:ext>
            </a:extLst>
          </p:cNvPr>
          <p:cNvSpPr txBox="1"/>
          <p:nvPr/>
        </p:nvSpPr>
        <p:spPr>
          <a:xfrm>
            <a:off x="4564859" y="4043637"/>
            <a:ext cx="4445128" cy="338554"/>
          </a:xfrm>
          <a:prstGeom prst="rect">
            <a:avLst/>
          </a:prstGeom>
          <a:noFill/>
        </p:spPr>
        <p:txBody>
          <a:bodyPr wrap="none" rtlCol="0">
            <a:spAutoFit/>
          </a:bodyPr>
          <a:lstStyle/>
          <a:p>
            <a:r>
              <a:rPr lang="en-US" sz="1600" dirty="0">
                <a:solidFill>
                  <a:schemeClr val="accent6">
                    <a:lumMod val="50000"/>
                  </a:schemeClr>
                </a:solidFill>
              </a:rPr>
              <a:t>Many existing and planned facilities can be utilized</a:t>
            </a:r>
          </a:p>
        </p:txBody>
      </p:sp>
      <p:sp>
        <p:nvSpPr>
          <p:cNvPr id="10" name="TextBox 9">
            <a:extLst>
              <a:ext uri="{FF2B5EF4-FFF2-40B4-BE49-F238E27FC236}">
                <a16:creationId xmlns:a16="http://schemas.microsoft.com/office/drawing/2014/main" id="{49A98616-89AB-0F98-D21E-5C7334E2B1AF}"/>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12" name="Picture 11" descr="Diagram&#10;&#10;Description automatically generated">
            <a:extLst>
              <a:ext uri="{FF2B5EF4-FFF2-40B4-BE49-F238E27FC236}">
                <a16:creationId xmlns:a16="http://schemas.microsoft.com/office/drawing/2014/main" id="{73137F80-B445-60D4-F9E5-D2829383C11D}"/>
              </a:ext>
            </a:extLst>
          </p:cNvPr>
          <p:cNvPicPr>
            <a:picLocks noChangeAspect="1"/>
          </p:cNvPicPr>
          <p:nvPr/>
        </p:nvPicPr>
        <p:blipFill>
          <a:blip r:embed="rId2"/>
          <a:stretch>
            <a:fillRect/>
          </a:stretch>
        </p:blipFill>
        <p:spPr>
          <a:xfrm>
            <a:off x="432026" y="1806516"/>
            <a:ext cx="3742606" cy="2699423"/>
          </a:xfrm>
          <a:prstGeom prst="rect">
            <a:avLst/>
          </a:prstGeom>
        </p:spPr>
      </p:pic>
      <p:sp>
        <p:nvSpPr>
          <p:cNvPr id="15" name="TextBox 14">
            <a:extLst>
              <a:ext uri="{FF2B5EF4-FFF2-40B4-BE49-F238E27FC236}">
                <a16:creationId xmlns:a16="http://schemas.microsoft.com/office/drawing/2014/main" id="{E9C09EC7-46E5-253F-A820-E5A0B8DF0817}"/>
              </a:ext>
            </a:extLst>
          </p:cNvPr>
          <p:cNvSpPr txBox="1"/>
          <p:nvPr/>
        </p:nvSpPr>
        <p:spPr>
          <a:xfrm>
            <a:off x="736827" y="4491582"/>
            <a:ext cx="2895473" cy="369332"/>
          </a:xfrm>
          <a:prstGeom prst="rect">
            <a:avLst/>
          </a:prstGeom>
          <a:noFill/>
        </p:spPr>
        <p:txBody>
          <a:bodyPr wrap="none" rtlCol="0">
            <a:spAutoFit/>
          </a:bodyPr>
          <a:lstStyle/>
          <a:p>
            <a:r>
              <a:rPr lang="en-US" sz="1800" dirty="0"/>
              <a:t>2 GeV Facility for Muon CLFV</a:t>
            </a:r>
          </a:p>
        </p:txBody>
      </p:sp>
      <p:graphicFrame>
        <p:nvGraphicFramePr>
          <p:cNvPr id="16" name="Table 15">
            <a:extLst>
              <a:ext uri="{FF2B5EF4-FFF2-40B4-BE49-F238E27FC236}">
                <a16:creationId xmlns:a16="http://schemas.microsoft.com/office/drawing/2014/main" id="{2FA47CB6-AE20-37EF-5F4A-B5F6CFD54A21}"/>
              </a:ext>
            </a:extLst>
          </p:cNvPr>
          <p:cNvGraphicFramePr>
            <a:graphicFrameLocks noGrp="1"/>
          </p:cNvGraphicFramePr>
          <p:nvPr>
            <p:extLst>
              <p:ext uri="{D42A27DB-BD31-4B8C-83A1-F6EECF244321}">
                <p14:modId xmlns:p14="http://schemas.microsoft.com/office/powerpoint/2010/main" val="984626800"/>
              </p:ext>
            </p:extLst>
          </p:nvPr>
        </p:nvGraphicFramePr>
        <p:xfrm>
          <a:off x="4378055" y="4165756"/>
          <a:ext cx="2055077" cy="640080"/>
        </p:xfrm>
        <a:graphic>
          <a:graphicData uri="http://schemas.openxmlformats.org/drawingml/2006/table">
            <a:tbl>
              <a:tblPr/>
              <a:tblGrid>
                <a:gridCol w="2055077">
                  <a:extLst>
                    <a:ext uri="{9D8B030D-6E8A-4147-A177-3AD203B41FA5}">
                      <a16:colId xmlns:a16="http://schemas.microsoft.com/office/drawing/2014/main" val="1539335968"/>
                    </a:ext>
                  </a:extLst>
                </a:gridCol>
              </a:tblGrid>
              <a:tr h="0">
                <a:tc>
                  <a:txBody>
                    <a:bodyPr/>
                    <a:lstStyle/>
                    <a:p>
                      <a:pPr fontAlgn="t"/>
                      <a:br>
                        <a:rPr lang="en-US" b="0" u="none" strike="noStrike" dirty="0">
                          <a:effectLst/>
                          <a:hlinkClick r:id="rId3"/>
                        </a:rPr>
                      </a:br>
                      <a:r>
                        <a:rPr lang="en-US" b="0" u="none" strike="noStrike" dirty="0">
                          <a:effectLst/>
                          <a:hlinkClick r:id="rId3"/>
                        </a:rPr>
                        <a:t>arXiv:2209.06289</a:t>
                      </a:r>
                      <a:endParaRPr lang="en-US" dirty="0">
                        <a:effectLst/>
                      </a:endParaRPr>
                    </a:p>
                  </a:txBody>
                  <a:tcPr marR="61913">
                    <a:lnL>
                      <a:noFill/>
                    </a:lnL>
                    <a:lnR>
                      <a:noFill/>
                    </a:lnR>
                    <a:lnT>
                      <a:noFill/>
                    </a:lnT>
                    <a:lnB>
                      <a:noFill/>
                    </a:lnB>
                  </a:tcPr>
                </a:tc>
                <a:extLst>
                  <a:ext uri="{0D108BD9-81ED-4DB2-BD59-A6C34878D82A}">
                    <a16:rowId xmlns:a16="http://schemas.microsoft.com/office/drawing/2014/main" val="3860635045"/>
                  </a:ext>
                </a:extLst>
              </a:tr>
            </a:tbl>
          </a:graphicData>
        </a:graphic>
      </p:graphicFrame>
      <p:graphicFrame>
        <p:nvGraphicFramePr>
          <p:cNvPr id="17" name="Table 16">
            <a:extLst>
              <a:ext uri="{FF2B5EF4-FFF2-40B4-BE49-F238E27FC236}">
                <a16:creationId xmlns:a16="http://schemas.microsoft.com/office/drawing/2014/main" id="{E1F93ED6-507B-A214-9B51-8912463FFEFE}"/>
              </a:ext>
            </a:extLst>
          </p:cNvPr>
          <p:cNvGraphicFramePr>
            <a:graphicFrameLocks noGrp="1"/>
          </p:cNvGraphicFramePr>
          <p:nvPr>
            <p:extLst>
              <p:ext uri="{D42A27DB-BD31-4B8C-83A1-F6EECF244321}">
                <p14:modId xmlns:p14="http://schemas.microsoft.com/office/powerpoint/2010/main" val="82275065"/>
              </p:ext>
            </p:extLst>
          </p:nvPr>
        </p:nvGraphicFramePr>
        <p:xfrm>
          <a:off x="6656897" y="4165756"/>
          <a:ext cx="2055077" cy="640080"/>
        </p:xfrm>
        <a:graphic>
          <a:graphicData uri="http://schemas.openxmlformats.org/drawingml/2006/table">
            <a:tbl>
              <a:tblPr/>
              <a:tblGrid>
                <a:gridCol w="2055077">
                  <a:extLst>
                    <a:ext uri="{9D8B030D-6E8A-4147-A177-3AD203B41FA5}">
                      <a16:colId xmlns:a16="http://schemas.microsoft.com/office/drawing/2014/main" val="4241615036"/>
                    </a:ext>
                  </a:extLst>
                </a:gridCol>
              </a:tblGrid>
              <a:tr h="0">
                <a:tc>
                  <a:txBody>
                    <a:bodyPr/>
                    <a:lstStyle/>
                    <a:p>
                      <a:pPr fontAlgn="t"/>
                      <a:br>
                        <a:rPr lang="en-US" b="0" u="none" strike="noStrike" dirty="0">
                          <a:effectLst/>
                          <a:hlinkClick r:id="rId4"/>
                        </a:rPr>
                      </a:br>
                      <a:r>
                        <a:rPr lang="en-US" b="0" u="none" strike="noStrike" dirty="0">
                          <a:effectLst/>
                          <a:hlinkClick r:id="rId4"/>
                        </a:rPr>
                        <a:t>arXiv:2203.08278</a:t>
                      </a:r>
                      <a:endParaRPr lang="en-US" dirty="0">
                        <a:effectLst/>
                      </a:endParaRPr>
                    </a:p>
                  </a:txBody>
                  <a:tcPr marR="61913">
                    <a:lnL>
                      <a:noFill/>
                    </a:lnL>
                    <a:lnR>
                      <a:noFill/>
                    </a:lnR>
                    <a:lnT>
                      <a:noFill/>
                    </a:lnT>
                    <a:lnB>
                      <a:noFill/>
                    </a:lnB>
                  </a:tcPr>
                </a:tc>
                <a:extLst>
                  <a:ext uri="{0D108BD9-81ED-4DB2-BD59-A6C34878D82A}">
                    <a16:rowId xmlns:a16="http://schemas.microsoft.com/office/drawing/2014/main" val="3286406568"/>
                  </a:ext>
                </a:extLst>
              </a:tr>
            </a:tbl>
          </a:graphicData>
        </a:graphic>
      </p:graphicFrame>
    </p:spTree>
    <p:extLst>
      <p:ext uri="{BB962C8B-B14F-4D97-AF65-F5344CB8AC3E}">
        <p14:creationId xmlns:p14="http://schemas.microsoft.com/office/powerpoint/2010/main" val="263748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BD31FF-5F99-7557-17BB-0414760749A3}"/>
              </a:ext>
            </a:extLst>
          </p:cNvPr>
          <p:cNvSpPr>
            <a:spLocks noGrp="1"/>
          </p:cNvSpPr>
          <p:nvPr>
            <p:ph idx="1"/>
          </p:nvPr>
        </p:nvSpPr>
        <p:spPr/>
        <p:txBody>
          <a:bodyPr/>
          <a:lstStyle/>
          <a:p>
            <a:pPr marL="0" indent="0">
              <a:buNone/>
            </a:pPr>
            <a:r>
              <a:rPr lang="en-US" dirty="0">
                <a:sym typeface="Wingdings" panose="05000000000000000000" pitchFamily="2" charset="2"/>
              </a:rPr>
              <a:t>Important: </a:t>
            </a:r>
            <a:endParaRPr lang="en-US" dirty="0"/>
          </a:p>
          <a:p>
            <a:pPr lvl="1"/>
            <a:r>
              <a:rPr lang="en-US" dirty="0"/>
              <a:t>There are too many concepts to cover them here in any detail</a:t>
            </a:r>
          </a:p>
          <a:p>
            <a:pPr lvl="1"/>
            <a:r>
              <a:rPr lang="en-US" dirty="0"/>
              <a:t>Brief technical descriptions in RMP and PDG:</a:t>
            </a:r>
          </a:p>
          <a:p>
            <a:pPr marL="914400" lvl="2" indent="0">
              <a:buNone/>
            </a:pPr>
            <a:r>
              <a:rPr lang="en-US" dirty="0"/>
              <a:t>V. </a:t>
            </a:r>
            <a:r>
              <a:rPr lang="en-US" dirty="0" err="1"/>
              <a:t>Shiltsev</a:t>
            </a:r>
            <a:r>
              <a:rPr lang="en-US" dirty="0"/>
              <a:t>, F. Zimmermann, RMP 93, 015006 (2021);</a:t>
            </a:r>
          </a:p>
          <a:p>
            <a:pPr marL="914400" lvl="2" indent="0">
              <a:buNone/>
            </a:pPr>
            <a:r>
              <a:rPr lang="en-US" dirty="0">
                <a:hlinkClick r:id="rId2"/>
              </a:rPr>
              <a:t>https://pdg.lbl.gov/2021/reviews/rpp2021-rev-accel-phys-colliders.pdf</a:t>
            </a:r>
            <a:r>
              <a:rPr lang="en-US" dirty="0"/>
              <a:t> </a:t>
            </a:r>
          </a:p>
          <a:p>
            <a:pPr lvl="1"/>
            <a:r>
              <a:rPr lang="en-US" dirty="0"/>
              <a:t>Detail evaluations and discussions in the Accelerator Topical Group Reports AF3, AF4, AF6 and AF7, and the ITF report:  </a:t>
            </a:r>
          </a:p>
          <a:p>
            <a:pPr marL="914400" lvl="2" indent="0">
              <a:buNone/>
            </a:pPr>
            <a:r>
              <a:rPr lang="en-US" dirty="0"/>
              <a:t>available at </a:t>
            </a:r>
            <a:r>
              <a:rPr lang="en-US" dirty="0">
                <a:hlinkClick r:id="rId3"/>
              </a:rPr>
              <a:t>https://snowmass21.org/accelerator/</a:t>
            </a:r>
            <a:r>
              <a:rPr lang="en-US" dirty="0"/>
              <a:t> </a:t>
            </a:r>
          </a:p>
          <a:p>
            <a:endParaRPr lang="en-US" dirty="0"/>
          </a:p>
        </p:txBody>
      </p:sp>
      <p:sp>
        <p:nvSpPr>
          <p:cNvPr id="3" name="Title 2">
            <a:extLst>
              <a:ext uri="{FF2B5EF4-FFF2-40B4-BE49-F238E27FC236}">
                <a16:creationId xmlns:a16="http://schemas.microsoft.com/office/drawing/2014/main" id="{FF7CF5EB-12A8-DDDB-AF26-43C5C591036A}"/>
              </a:ext>
            </a:extLst>
          </p:cNvPr>
          <p:cNvSpPr>
            <a:spLocks noGrp="1"/>
          </p:cNvSpPr>
          <p:nvPr>
            <p:ph type="title"/>
          </p:nvPr>
        </p:nvSpPr>
        <p:spPr>
          <a:xfrm>
            <a:off x="228600" y="188814"/>
            <a:ext cx="8686800" cy="431500"/>
          </a:xfrm>
        </p:spPr>
        <p:txBody>
          <a:bodyPr/>
          <a:lstStyle/>
          <a:p>
            <a:r>
              <a:rPr lang="en-US" dirty="0"/>
              <a:t>Colliders</a:t>
            </a:r>
          </a:p>
        </p:txBody>
      </p:sp>
      <p:sp>
        <p:nvSpPr>
          <p:cNvPr id="4" name="Date Placeholder 3">
            <a:extLst>
              <a:ext uri="{FF2B5EF4-FFF2-40B4-BE49-F238E27FC236}">
                <a16:creationId xmlns:a16="http://schemas.microsoft.com/office/drawing/2014/main" id="{41DEA04E-11BB-4AB4-5384-3E6405115F5A}"/>
              </a:ext>
            </a:extLst>
          </p:cNvPr>
          <p:cNvSpPr>
            <a:spLocks noGrp="1"/>
          </p:cNvSpPr>
          <p:nvPr>
            <p:ph type="dt" sz="half" idx="2"/>
          </p:nvPr>
        </p:nvSpPr>
        <p:spPr/>
        <p:txBody>
          <a:bodyPr/>
          <a:lstStyle/>
          <a:p>
            <a:pPr>
              <a:defRPr/>
            </a:pPr>
            <a:fld id="{ACE65443-9D90-9B47-9361-45AD10FF8DCA}" type="datetime1">
              <a:rPr lang="en-US" smtClean="0"/>
              <a:t>4/27/23</a:t>
            </a:fld>
            <a:endParaRPr lang="en-US" dirty="0"/>
          </a:p>
        </p:txBody>
      </p:sp>
      <p:sp>
        <p:nvSpPr>
          <p:cNvPr id="5" name="Footer Placeholder 4">
            <a:extLst>
              <a:ext uri="{FF2B5EF4-FFF2-40B4-BE49-F238E27FC236}">
                <a16:creationId xmlns:a16="http://schemas.microsoft.com/office/drawing/2014/main" id="{099D6078-5091-53FE-7CA3-B9A780998D16}"/>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7D3EA8CD-E700-CFAB-ABA7-D105D69DFA72}"/>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7" name="TextBox 6">
            <a:extLst>
              <a:ext uri="{FF2B5EF4-FFF2-40B4-BE49-F238E27FC236}">
                <a16:creationId xmlns:a16="http://schemas.microsoft.com/office/drawing/2014/main" id="{50EEA87C-D069-D912-17C7-03BD15B1AF66}"/>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850203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EA765-C0D6-D183-D1AF-FB9743502E8E}"/>
              </a:ext>
            </a:extLst>
          </p:cNvPr>
          <p:cNvSpPr>
            <a:spLocks noGrp="1"/>
          </p:cNvSpPr>
          <p:nvPr>
            <p:ph type="title"/>
          </p:nvPr>
        </p:nvSpPr>
        <p:spPr>
          <a:xfrm>
            <a:off x="221459" y="83184"/>
            <a:ext cx="8686800" cy="784785"/>
          </a:xfrm>
        </p:spPr>
        <p:txBody>
          <a:bodyPr/>
          <a:lstStyle/>
          <a:p>
            <a:r>
              <a:rPr lang="en-US" dirty="0"/>
              <a:t>Colliders – AF alignment with EF</a:t>
            </a:r>
            <a:br>
              <a:rPr lang="en-US" sz="2400" b="1" dirty="0">
                <a:solidFill>
                  <a:srgbClr val="7030A0"/>
                </a:solidFill>
                <a:effectLst>
                  <a:outerShdw blurRad="38100" dist="38100" dir="2700000" algn="tl">
                    <a:srgbClr val="000000">
                      <a:alpha val="43137"/>
                    </a:srgbClr>
                  </a:outerShdw>
                </a:effectLst>
              </a:rPr>
            </a:br>
            <a:endParaRPr lang="en-US" dirty="0"/>
          </a:p>
        </p:txBody>
      </p:sp>
      <p:sp>
        <p:nvSpPr>
          <p:cNvPr id="4" name="Date Placeholder 3">
            <a:extLst>
              <a:ext uri="{FF2B5EF4-FFF2-40B4-BE49-F238E27FC236}">
                <a16:creationId xmlns:a16="http://schemas.microsoft.com/office/drawing/2014/main" id="{85FFB0BE-D08F-917C-8D4B-2DA068847D21}"/>
              </a:ext>
            </a:extLst>
          </p:cNvPr>
          <p:cNvSpPr>
            <a:spLocks noGrp="1"/>
          </p:cNvSpPr>
          <p:nvPr>
            <p:ph type="dt" sz="half" idx="2"/>
          </p:nvPr>
        </p:nvSpPr>
        <p:spPr/>
        <p:txBody>
          <a:bodyPr/>
          <a:lstStyle/>
          <a:p>
            <a:pPr>
              <a:defRPr/>
            </a:pPr>
            <a:fld id="{22E1F2BF-C54D-4049-B1D2-9B75D763719B}" type="datetime1">
              <a:rPr lang="en-US" smtClean="0"/>
              <a:t>4/27/23</a:t>
            </a:fld>
            <a:endParaRPr lang="en-US" dirty="0"/>
          </a:p>
        </p:txBody>
      </p:sp>
      <p:sp>
        <p:nvSpPr>
          <p:cNvPr id="5" name="Footer Placeholder 4">
            <a:extLst>
              <a:ext uri="{FF2B5EF4-FFF2-40B4-BE49-F238E27FC236}">
                <a16:creationId xmlns:a16="http://schemas.microsoft.com/office/drawing/2014/main" id="{8D3BF86B-F370-586B-BEAC-52469CE4C11D}"/>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ABAC5E3E-EB68-1CF7-D99B-CAE2F92CE4A6}"/>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9" name="Content Placeholder 8">
            <a:extLst>
              <a:ext uri="{FF2B5EF4-FFF2-40B4-BE49-F238E27FC236}">
                <a16:creationId xmlns:a16="http://schemas.microsoft.com/office/drawing/2014/main" id="{528878F7-277D-A386-E267-4A5A887257B9}"/>
              </a:ext>
            </a:extLst>
          </p:cNvPr>
          <p:cNvSpPr>
            <a:spLocks noGrp="1"/>
          </p:cNvSpPr>
          <p:nvPr>
            <p:ph idx="1"/>
          </p:nvPr>
        </p:nvSpPr>
        <p:spPr/>
        <p:txBody>
          <a:bodyPr/>
          <a:lstStyle/>
          <a:p>
            <a:r>
              <a:rPr lang="en-US" dirty="0">
                <a:solidFill>
                  <a:schemeClr val="accent6">
                    <a:lumMod val="50000"/>
                  </a:schemeClr>
                </a:solidFill>
              </a:rPr>
              <a:t>Five-year period starting in 2025</a:t>
            </a:r>
          </a:p>
          <a:p>
            <a:pPr lvl="1">
              <a:spcBef>
                <a:spcPts val="200"/>
              </a:spcBef>
            </a:pPr>
            <a:r>
              <a:rPr lang="en-US" sz="1400" dirty="0">
                <a:solidFill>
                  <a:srgbClr val="002060"/>
                </a:solidFill>
              </a:rPr>
              <a:t>Prioritize HL-LHC physics program</a:t>
            </a:r>
          </a:p>
          <a:p>
            <a:pPr lvl="1">
              <a:spcBef>
                <a:spcPts val="200"/>
              </a:spcBef>
            </a:pPr>
            <a:r>
              <a:rPr lang="en-US" sz="1400" dirty="0">
                <a:solidFill>
                  <a:srgbClr val="002060"/>
                </a:solidFill>
              </a:rPr>
              <a:t>Establish a targeted </a:t>
            </a:r>
            <a:r>
              <a:rPr lang="en-US" sz="1400" dirty="0" err="1">
                <a:solidFill>
                  <a:srgbClr val="002060"/>
                </a:solidFill>
              </a:rPr>
              <a:t>e</a:t>
            </a:r>
            <a:r>
              <a:rPr lang="en-US" sz="1400" baseline="30000" dirty="0" err="1">
                <a:solidFill>
                  <a:srgbClr val="002060"/>
                </a:solidFill>
              </a:rPr>
              <a:t>+</a:t>
            </a:r>
            <a:r>
              <a:rPr lang="en-US" sz="1400" dirty="0" err="1">
                <a:solidFill>
                  <a:srgbClr val="002060"/>
                </a:solidFill>
              </a:rPr>
              <a:t>e</a:t>
            </a:r>
            <a:r>
              <a:rPr lang="en-US" sz="1400" baseline="30000" dirty="0">
                <a:solidFill>
                  <a:srgbClr val="002060"/>
                </a:solidFill>
              </a:rPr>
              <a:t>-</a:t>
            </a:r>
            <a:r>
              <a:rPr lang="en-US" sz="1400" dirty="0">
                <a:solidFill>
                  <a:srgbClr val="002060"/>
                </a:solidFill>
              </a:rPr>
              <a:t> Higgs factory detector R&amp;D program for US participation in a global collider</a:t>
            </a:r>
          </a:p>
          <a:p>
            <a:pPr lvl="1">
              <a:spcBef>
                <a:spcPts val="200"/>
              </a:spcBef>
            </a:pPr>
            <a:r>
              <a:rPr lang="en-US" sz="1400" dirty="0">
                <a:solidFill>
                  <a:srgbClr val="002060"/>
                </a:solidFill>
              </a:rPr>
              <a:t>Develop an initial design for a first stage </a:t>
            </a:r>
            <a:r>
              <a:rPr lang="en-US" sz="1400" dirty="0" err="1">
                <a:solidFill>
                  <a:srgbClr val="002060"/>
                </a:solidFill>
              </a:rPr>
              <a:t>TeV</a:t>
            </a:r>
            <a:r>
              <a:rPr lang="en-US" sz="1400" dirty="0">
                <a:solidFill>
                  <a:srgbClr val="002060"/>
                </a:solidFill>
              </a:rPr>
              <a:t>-scale </a:t>
            </a:r>
            <a:r>
              <a:rPr lang="en-US" sz="1400" dirty="0" err="1">
                <a:solidFill>
                  <a:srgbClr val="002060"/>
                </a:solidFill>
              </a:rPr>
              <a:t>MuC</a:t>
            </a:r>
            <a:r>
              <a:rPr lang="en-US" sz="1400" dirty="0">
                <a:solidFill>
                  <a:srgbClr val="002060"/>
                </a:solidFill>
              </a:rPr>
              <a:t> in the US (pre-CDR)</a:t>
            </a:r>
          </a:p>
          <a:p>
            <a:pPr lvl="1">
              <a:spcBef>
                <a:spcPts val="200"/>
              </a:spcBef>
            </a:pPr>
            <a:r>
              <a:rPr lang="en-US" sz="1400" dirty="0">
                <a:solidFill>
                  <a:srgbClr val="002060"/>
                </a:solidFill>
              </a:rPr>
              <a:t>Support critical detector R&amp;D towards EF multi-</a:t>
            </a:r>
            <a:r>
              <a:rPr lang="en-US" sz="1400" dirty="0" err="1">
                <a:solidFill>
                  <a:srgbClr val="002060"/>
                </a:solidFill>
              </a:rPr>
              <a:t>TeV</a:t>
            </a:r>
            <a:r>
              <a:rPr lang="en-US" sz="1400" dirty="0">
                <a:solidFill>
                  <a:srgbClr val="002060"/>
                </a:solidFill>
              </a:rPr>
              <a:t> colliders</a:t>
            </a:r>
          </a:p>
          <a:p>
            <a:r>
              <a:rPr lang="en-US" dirty="0">
                <a:solidFill>
                  <a:schemeClr val="accent6">
                    <a:lumMod val="50000"/>
                  </a:schemeClr>
                </a:solidFill>
              </a:rPr>
              <a:t>Five-year period starting in 2030</a:t>
            </a:r>
          </a:p>
          <a:p>
            <a:pPr lvl="1">
              <a:spcBef>
                <a:spcPts val="200"/>
              </a:spcBef>
            </a:pPr>
            <a:r>
              <a:rPr lang="en-US" sz="1400" dirty="0">
                <a:solidFill>
                  <a:srgbClr val="002060"/>
                </a:solidFill>
              </a:rPr>
              <a:t>Continue strong support of HL-LHC program</a:t>
            </a:r>
          </a:p>
          <a:p>
            <a:pPr lvl="1">
              <a:spcBef>
                <a:spcPts val="200"/>
              </a:spcBef>
            </a:pPr>
            <a:r>
              <a:rPr lang="en-US" sz="1400" dirty="0">
                <a:solidFill>
                  <a:srgbClr val="002060"/>
                </a:solidFill>
              </a:rPr>
              <a:t>Support construction of an </a:t>
            </a:r>
            <a:r>
              <a:rPr lang="en-US" sz="1400" dirty="0" err="1">
                <a:solidFill>
                  <a:srgbClr val="002060"/>
                </a:solidFill>
              </a:rPr>
              <a:t>e</a:t>
            </a:r>
            <a:r>
              <a:rPr lang="en-US" sz="1400" baseline="30000" dirty="0" err="1">
                <a:solidFill>
                  <a:srgbClr val="002060"/>
                </a:solidFill>
              </a:rPr>
              <a:t>+</a:t>
            </a:r>
            <a:r>
              <a:rPr lang="en-US" sz="1400" dirty="0" err="1">
                <a:solidFill>
                  <a:srgbClr val="002060"/>
                </a:solidFill>
              </a:rPr>
              <a:t>e</a:t>
            </a:r>
            <a:r>
              <a:rPr lang="en-US" sz="1400" baseline="30000" dirty="0">
                <a:solidFill>
                  <a:srgbClr val="002060"/>
                </a:solidFill>
              </a:rPr>
              <a:t>-</a:t>
            </a:r>
            <a:r>
              <a:rPr lang="en-US" sz="1400" dirty="0">
                <a:solidFill>
                  <a:srgbClr val="002060"/>
                </a:solidFill>
              </a:rPr>
              <a:t> Higgs Factory</a:t>
            </a:r>
          </a:p>
          <a:p>
            <a:pPr lvl="1">
              <a:spcBef>
                <a:spcPts val="200"/>
              </a:spcBef>
            </a:pPr>
            <a:r>
              <a:rPr lang="en-US" sz="1400" dirty="0">
                <a:solidFill>
                  <a:srgbClr val="002060"/>
                </a:solidFill>
              </a:rPr>
              <a:t>Demonstrate principal risk mitigation and deliver CDR for a first-stage </a:t>
            </a:r>
            <a:r>
              <a:rPr lang="en-US" sz="1400" dirty="0" err="1">
                <a:solidFill>
                  <a:srgbClr val="002060"/>
                </a:solidFill>
              </a:rPr>
              <a:t>TeV</a:t>
            </a:r>
            <a:r>
              <a:rPr lang="en-US" sz="1400" dirty="0">
                <a:solidFill>
                  <a:srgbClr val="002060"/>
                </a:solidFill>
              </a:rPr>
              <a:t>-scale </a:t>
            </a:r>
            <a:r>
              <a:rPr lang="en-US" sz="1400" dirty="0" err="1">
                <a:solidFill>
                  <a:srgbClr val="002060"/>
                </a:solidFill>
              </a:rPr>
              <a:t>Mu</a:t>
            </a:r>
            <a:r>
              <a:rPr lang="en-US" sz="1400" dirty="0" err="1">
                <a:solidFill>
                  <a:schemeClr val="accent6">
                    <a:lumMod val="50000"/>
                  </a:schemeClr>
                </a:solidFill>
              </a:rPr>
              <a:t>C</a:t>
            </a:r>
            <a:endParaRPr lang="en-US" sz="1400" dirty="0">
              <a:solidFill>
                <a:schemeClr val="accent6">
                  <a:lumMod val="50000"/>
                </a:schemeClr>
              </a:solidFill>
            </a:endParaRPr>
          </a:p>
          <a:p>
            <a:r>
              <a:rPr lang="en-US" dirty="0">
                <a:solidFill>
                  <a:schemeClr val="accent6">
                    <a:lumMod val="50000"/>
                  </a:schemeClr>
                </a:solidFill>
              </a:rPr>
              <a:t>After 2035</a:t>
            </a:r>
          </a:p>
          <a:p>
            <a:pPr lvl="1">
              <a:spcBef>
                <a:spcPts val="200"/>
              </a:spcBef>
            </a:pPr>
            <a:r>
              <a:rPr lang="en-US" sz="1400" dirty="0">
                <a:solidFill>
                  <a:srgbClr val="002060"/>
                </a:solidFill>
              </a:rPr>
              <a:t>Evaluate continuing HL-LHC physics program to the conclusion of archival measurements</a:t>
            </a:r>
          </a:p>
          <a:p>
            <a:pPr lvl="1">
              <a:spcBef>
                <a:spcPts val="200"/>
              </a:spcBef>
            </a:pPr>
            <a:r>
              <a:rPr lang="en-US" sz="1400" dirty="0">
                <a:solidFill>
                  <a:srgbClr val="002060"/>
                </a:solidFill>
              </a:rPr>
              <a:t>Begin and support the physics program of the Higgs Factories</a:t>
            </a:r>
          </a:p>
          <a:p>
            <a:pPr lvl="1">
              <a:spcBef>
                <a:spcPts val="200"/>
              </a:spcBef>
            </a:pPr>
            <a:r>
              <a:rPr lang="en-US" sz="1400" dirty="0">
                <a:solidFill>
                  <a:srgbClr val="002060"/>
                </a:solidFill>
              </a:rPr>
              <a:t>Demonstrate readiness to construct and deliver a TDR for a first-</a:t>
            </a:r>
            <a:r>
              <a:rPr lang="en-US" sz="1400" dirty="0">
                <a:solidFill>
                  <a:schemeClr val="accent6">
                    <a:lumMod val="50000"/>
                  </a:schemeClr>
                </a:solidFill>
              </a:rPr>
              <a:t>stage </a:t>
            </a:r>
            <a:r>
              <a:rPr lang="en-US" sz="1400" dirty="0" err="1">
                <a:solidFill>
                  <a:schemeClr val="accent6">
                    <a:lumMod val="50000"/>
                  </a:schemeClr>
                </a:solidFill>
              </a:rPr>
              <a:t>TeV</a:t>
            </a:r>
            <a:r>
              <a:rPr lang="en-US" sz="1400" dirty="0">
                <a:solidFill>
                  <a:schemeClr val="accent6">
                    <a:lumMod val="50000"/>
                  </a:schemeClr>
                </a:solidFill>
              </a:rPr>
              <a:t>-scale </a:t>
            </a:r>
            <a:r>
              <a:rPr lang="en-US" sz="1400" dirty="0" err="1">
                <a:solidFill>
                  <a:schemeClr val="accent6">
                    <a:lumMod val="50000"/>
                  </a:schemeClr>
                </a:solidFill>
              </a:rPr>
              <a:t>MuC</a:t>
            </a:r>
            <a:endParaRPr lang="en-US" sz="1400" dirty="0">
              <a:solidFill>
                <a:schemeClr val="accent6">
                  <a:lumMod val="50000"/>
                </a:schemeClr>
              </a:solidFill>
            </a:endParaRPr>
          </a:p>
          <a:p>
            <a:pPr lvl="1">
              <a:spcBef>
                <a:spcPts val="200"/>
              </a:spcBef>
            </a:pPr>
            <a:r>
              <a:rPr lang="en-US" sz="1400" dirty="0">
                <a:solidFill>
                  <a:schemeClr val="accent6">
                    <a:lumMod val="50000"/>
                  </a:schemeClr>
                </a:solidFill>
              </a:rPr>
              <a:t>Ramp up funding support for detector R&amp;D for EF multi-</a:t>
            </a:r>
            <a:r>
              <a:rPr lang="en-US" sz="1400" dirty="0" err="1">
                <a:solidFill>
                  <a:schemeClr val="accent6">
                    <a:lumMod val="50000"/>
                  </a:schemeClr>
                </a:solidFill>
              </a:rPr>
              <a:t>TeV</a:t>
            </a:r>
            <a:r>
              <a:rPr lang="en-US" sz="1400" dirty="0">
                <a:solidFill>
                  <a:schemeClr val="accent6">
                    <a:lumMod val="50000"/>
                  </a:schemeClr>
                </a:solidFill>
              </a:rPr>
              <a:t> collid</a:t>
            </a:r>
            <a:r>
              <a:rPr lang="en-US" sz="1200" dirty="0">
                <a:solidFill>
                  <a:schemeClr val="accent6">
                    <a:lumMod val="50000"/>
                  </a:schemeClr>
                </a:solidFill>
              </a:rPr>
              <a:t>ers</a:t>
            </a:r>
          </a:p>
        </p:txBody>
      </p:sp>
      <p:sp>
        <p:nvSpPr>
          <p:cNvPr id="2" name="TextBox 1">
            <a:extLst>
              <a:ext uri="{FF2B5EF4-FFF2-40B4-BE49-F238E27FC236}">
                <a16:creationId xmlns:a16="http://schemas.microsoft.com/office/drawing/2014/main" id="{4884797B-B9A4-0EBC-851E-902C5EE5D580}"/>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799846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180090-DBC2-CBBC-0AD8-07E6424FC216}"/>
              </a:ext>
            </a:extLst>
          </p:cNvPr>
          <p:cNvSpPr>
            <a:spLocks noGrp="1"/>
          </p:cNvSpPr>
          <p:nvPr>
            <p:ph idx="1"/>
          </p:nvPr>
        </p:nvSpPr>
        <p:spPr/>
        <p:txBody>
          <a:bodyPr/>
          <a:lstStyle/>
          <a:p>
            <a:r>
              <a:rPr lang="en-US" dirty="0" err="1"/>
              <a:t>e</a:t>
            </a:r>
            <a:r>
              <a:rPr lang="en-US" baseline="30000" dirty="0" err="1"/>
              <a:t>+</a:t>
            </a:r>
            <a:r>
              <a:rPr lang="en-US" dirty="0" err="1"/>
              <a:t>e</a:t>
            </a:r>
            <a:r>
              <a:rPr lang="en-US" baseline="30000" dirty="0"/>
              <a:t>-</a:t>
            </a:r>
            <a:r>
              <a:rPr lang="en-US" dirty="0"/>
              <a:t> Collider Forum w/ EF and IF</a:t>
            </a:r>
          </a:p>
          <a:p>
            <a:pPr lvl="1">
              <a:spcBef>
                <a:spcPts val="300"/>
              </a:spcBef>
            </a:pPr>
            <a:endParaRPr lang="en-US" sz="800" dirty="0"/>
          </a:p>
          <a:p>
            <a:pPr lvl="1">
              <a:spcBef>
                <a:spcPts val="300"/>
              </a:spcBef>
            </a:pPr>
            <a:r>
              <a:rPr lang="en-US" sz="1400" dirty="0" err="1">
                <a:solidFill>
                  <a:srgbClr val="002060"/>
                </a:solidFill>
              </a:rPr>
              <a:t>FCCee</a:t>
            </a:r>
            <a:r>
              <a:rPr lang="en-US" sz="1400" dirty="0">
                <a:solidFill>
                  <a:srgbClr val="002060"/>
                </a:solidFill>
              </a:rPr>
              <a:t> and </a:t>
            </a:r>
            <a:r>
              <a:rPr lang="en-US" sz="1400" dirty="0" err="1">
                <a:solidFill>
                  <a:srgbClr val="002060"/>
                </a:solidFill>
              </a:rPr>
              <a:t>CepC</a:t>
            </a:r>
            <a:r>
              <a:rPr lang="en-US" sz="1400" dirty="0">
                <a:solidFill>
                  <a:srgbClr val="002060"/>
                </a:solidFill>
              </a:rPr>
              <a:t> more luminosity but $$</a:t>
            </a:r>
          </a:p>
          <a:p>
            <a:pPr lvl="1">
              <a:spcBef>
                <a:spcPts val="300"/>
              </a:spcBef>
            </a:pPr>
            <a:r>
              <a:rPr lang="en-US" sz="1400" dirty="0">
                <a:solidFill>
                  <a:srgbClr val="002060"/>
                </a:solidFill>
              </a:rPr>
              <a:t>ILC and C</a:t>
            </a:r>
            <a:r>
              <a:rPr lang="en-US" sz="1400" baseline="30000" dirty="0">
                <a:solidFill>
                  <a:srgbClr val="002060"/>
                </a:solidFill>
              </a:rPr>
              <a:t>3</a:t>
            </a:r>
            <a:r>
              <a:rPr lang="en-US" sz="1400" dirty="0">
                <a:solidFill>
                  <a:srgbClr val="002060"/>
                </a:solidFill>
              </a:rPr>
              <a:t> faster and less costly</a:t>
            </a:r>
          </a:p>
          <a:p>
            <a:pPr lvl="1">
              <a:spcBef>
                <a:spcPts val="300"/>
              </a:spcBef>
            </a:pPr>
            <a:r>
              <a:rPr lang="en-US" sz="1400" dirty="0">
                <a:solidFill>
                  <a:srgbClr val="002060"/>
                </a:solidFill>
              </a:rPr>
              <a:t>US to contribute to any committed Higgs Factory</a:t>
            </a:r>
          </a:p>
          <a:p>
            <a:pPr lvl="1">
              <a:spcBef>
                <a:spcPts val="300"/>
              </a:spcBef>
            </a:pPr>
            <a:r>
              <a:rPr lang="en-US" sz="1400" dirty="0">
                <a:solidFill>
                  <a:srgbClr val="002060"/>
                </a:solidFill>
              </a:rPr>
              <a:t>(~10 </a:t>
            </a:r>
            <a:r>
              <a:rPr lang="en-US" sz="1400" dirty="0" err="1">
                <a:solidFill>
                  <a:srgbClr val="002060"/>
                </a:solidFill>
              </a:rPr>
              <a:t>TeV</a:t>
            </a:r>
            <a:r>
              <a:rPr lang="en-US" sz="1400" dirty="0">
                <a:solidFill>
                  <a:srgbClr val="002060"/>
                </a:solidFill>
              </a:rPr>
              <a:t>) colliders: Wakefield – R&amp;D focused on collider specs</a:t>
            </a:r>
          </a:p>
          <a:p>
            <a:pPr lvl="1">
              <a:spcBef>
                <a:spcPts val="300"/>
              </a:spcBef>
            </a:pPr>
            <a:endParaRPr lang="en-US" sz="800" dirty="0"/>
          </a:p>
          <a:p>
            <a:r>
              <a:rPr lang="en-US" dirty="0" err="1">
                <a:latin typeface="Symbol" pitchFamily="2" charset="2"/>
              </a:rPr>
              <a:t>m</a:t>
            </a:r>
            <a:r>
              <a:rPr lang="en-US" baseline="30000" dirty="0" err="1"/>
              <a:t>+</a:t>
            </a:r>
            <a:r>
              <a:rPr lang="en-US" dirty="0" err="1">
                <a:latin typeface="Symbol" pitchFamily="2" charset="2"/>
              </a:rPr>
              <a:t>m</a:t>
            </a:r>
            <a:r>
              <a:rPr lang="en-US" baseline="30000" dirty="0"/>
              <a:t>- </a:t>
            </a:r>
            <a:r>
              <a:rPr lang="en-US" dirty="0"/>
              <a:t>Collider Forum w/ EF and TF</a:t>
            </a:r>
          </a:p>
          <a:p>
            <a:pPr lvl="1">
              <a:spcBef>
                <a:spcPts val="300"/>
              </a:spcBef>
            </a:pPr>
            <a:endParaRPr lang="en-US" sz="800" dirty="0"/>
          </a:p>
          <a:p>
            <a:pPr lvl="1">
              <a:spcBef>
                <a:spcPts val="300"/>
              </a:spcBef>
            </a:pPr>
            <a:r>
              <a:rPr lang="en-US" sz="1400" dirty="0">
                <a:solidFill>
                  <a:srgbClr val="002060"/>
                </a:solidFill>
              </a:rPr>
              <a:t>6 - 10 </a:t>
            </a:r>
            <a:r>
              <a:rPr lang="en-US" sz="1400" dirty="0" err="1">
                <a:solidFill>
                  <a:srgbClr val="002060"/>
                </a:solidFill>
              </a:rPr>
              <a:t>TeV</a:t>
            </a:r>
            <a:r>
              <a:rPr lang="en-US" sz="1400" dirty="0">
                <a:solidFill>
                  <a:srgbClr val="002060"/>
                </a:solidFill>
              </a:rPr>
              <a:t> </a:t>
            </a:r>
            <a:r>
              <a:rPr lang="en-US" sz="1400" dirty="0" err="1">
                <a:solidFill>
                  <a:srgbClr val="002060"/>
                </a:solidFill>
              </a:rPr>
              <a:t>cme</a:t>
            </a:r>
            <a:r>
              <a:rPr lang="en-US" sz="1400" dirty="0">
                <a:solidFill>
                  <a:srgbClr val="002060"/>
                </a:solidFill>
              </a:rPr>
              <a:t> - ideal</a:t>
            </a:r>
          </a:p>
          <a:p>
            <a:pPr lvl="1">
              <a:spcBef>
                <a:spcPts val="300"/>
              </a:spcBef>
            </a:pPr>
            <a:r>
              <a:rPr lang="en-US" sz="1400" dirty="0">
                <a:solidFill>
                  <a:srgbClr val="002060"/>
                </a:solidFill>
              </a:rPr>
              <a:t>No showstoppers, best ab</a:t>
            </a:r>
            <a:r>
              <a:rPr lang="en-US" sz="1400" baseline="30000" dirty="0">
                <a:solidFill>
                  <a:srgbClr val="002060"/>
                </a:solidFill>
              </a:rPr>
              <a:t>-1</a:t>
            </a:r>
            <a:r>
              <a:rPr lang="en-US" sz="1400" dirty="0">
                <a:solidFill>
                  <a:srgbClr val="002060"/>
                </a:solidFill>
              </a:rPr>
              <a:t>/</a:t>
            </a:r>
            <a:r>
              <a:rPr lang="en-US" sz="1400" dirty="0" err="1">
                <a:solidFill>
                  <a:srgbClr val="002060"/>
                </a:solidFill>
              </a:rPr>
              <a:t>TWh</a:t>
            </a:r>
            <a:r>
              <a:rPr lang="en-US" sz="1400" dirty="0">
                <a:solidFill>
                  <a:srgbClr val="002060"/>
                </a:solidFill>
              </a:rPr>
              <a:t>, $</a:t>
            </a:r>
          </a:p>
          <a:p>
            <a:pPr lvl="1">
              <a:spcBef>
                <a:spcPts val="300"/>
              </a:spcBef>
            </a:pPr>
            <a:r>
              <a:rPr lang="en-US" sz="1400" dirty="0">
                <a:solidFill>
                  <a:srgbClr val="002060"/>
                </a:solidFill>
              </a:rPr>
              <a:t>Need engineering and targeted R&amp;D</a:t>
            </a:r>
          </a:p>
          <a:p>
            <a:pPr lvl="1">
              <a:spcBef>
                <a:spcPts val="300"/>
              </a:spcBef>
            </a:pPr>
            <a:r>
              <a:rPr lang="en-US" sz="1400" dirty="0">
                <a:solidFill>
                  <a:srgbClr val="002060"/>
                </a:solidFill>
              </a:rPr>
              <a:t>Develop pre-CDR/RDR by 2030</a:t>
            </a:r>
          </a:p>
          <a:p>
            <a:pPr lvl="1">
              <a:spcBef>
                <a:spcPts val="300"/>
              </a:spcBef>
            </a:pPr>
            <a:r>
              <a:rPr lang="en-US" sz="1400" dirty="0">
                <a:solidFill>
                  <a:srgbClr val="002060"/>
                </a:solidFill>
              </a:rPr>
              <a:t>Establish US MC organization</a:t>
            </a:r>
          </a:p>
          <a:p>
            <a:pPr lvl="1">
              <a:spcBef>
                <a:spcPts val="300"/>
              </a:spcBef>
            </a:pPr>
            <a:r>
              <a:rPr lang="en-US" sz="1400" dirty="0">
                <a:solidFill>
                  <a:srgbClr val="002060"/>
                </a:solidFill>
              </a:rPr>
              <a:t>Join International  Muon Collider Collaboration (CERN)</a:t>
            </a:r>
          </a:p>
        </p:txBody>
      </p:sp>
      <p:sp>
        <p:nvSpPr>
          <p:cNvPr id="3" name="Title 2">
            <a:extLst>
              <a:ext uri="{FF2B5EF4-FFF2-40B4-BE49-F238E27FC236}">
                <a16:creationId xmlns:a16="http://schemas.microsoft.com/office/drawing/2014/main" id="{97D7C5E1-5ACF-FF08-A273-42DC662E34AA}"/>
              </a:ext>
            </a:extLst>
          </p:cNvPr>
          <p:cNvSpPr>
            <a:spLocks noGrp="1"/>
          </p:cNvSpPr>
          <p:nvPr>
            <p:ph type="title"/>
          </p:nvPr>
        </p:nvSpPr>
        <p:spPr/>
        <p:txBody>
          <a:bodyPr/>
          <a:lstStyle/>
          <a:p>
            <a:r>
              <a:rPr lang="en-US" dirty="0"/>
              <a:t>Input from the Forums</a:t>
            </a:r>
          </a:p>
        </p:txBody>
      </p:sp>
      <p:sp>
        <p:nvSpPr>
          <p:cNvPr id="4" name="Date Placeholder 3">
            <a:extLst>
              <a:ext uri="{FF2B5EF4-FFF2-40B4-BE49-F238E27FC236}">
                <a16:creationId xmlns:a16="http://schemas.microsoft.com/office/drawing/2014/main" id="{B201F794-4B0B-F890-CEB3-0E151CFA4689}"/>
              </a:ext>
            </a:extLst>
          </p:cNvPr>
          <p:cNvSpPr>
            <a:spLocks noGrp="1"/>
          </p:cNvSpPr>
          <p:nvPr>
            <p:ph type="dt" sz="half" idx="2"/>
          </p:nvPr>
        </p:nvSpPr>
        <p:spPr/>
        <p:txBody>
          <a:bodyPr/>
          <a:lstStyle/>
          <a:p>
            <a:pPr>
              <a:defRPr/>
            </a:pPr>
            <a:fld id="{2D9C965B-9499-B54D-83A8-94D527783853}" type="datetime1">
              <a:rPr lang="en-US" smtClean="0"/>
              <a:t>4/27/23</a:t>
            </a:fld>
            <a:endParaRPr lang="en-US" dirty="0"/>
          </a:p>
        </p:txBody>
      </p:sp>
      <p:sp>
        <p:nvSpPr>
          <p:cNvPr id="5" name="Footer Placeholder 4">
            <a:extLst>
              <a:ext uri="{FF2B5EF4-FFF2-40B4-BE49-F238E27FC236}">
                <a16:creationId xmlns:a16="http://schemas.microsoft.com/office/drawing/2014/main" id="{B7AC9AEA-80AB-54EF-C8F0-3329549D90D6}"/>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12027A76-E607-D199-220D-E8A6C40BD49F}"/>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7" name="TextBox 6">
            <a:extLst>
              <a:ext uri="{FF2B5EF4-FFF2-40B4-BE49-F238E27FC236}">
                <a16:creationId xmlns:a16="http://schemas.microsoft.com/office/drawing/2014/main" id="{F5CBD4BD-040F-3C10-8FCC-6A9CEDF07B6A}"/>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9" name="Picture 8" descr="Diagram, schematic&#10;&#10;Description automatically generated">
            <a:extLst>
              <a:ext uri="{FF2B5EF4-FFF2-40B4-BE49-F238E27FC236}">
                <a16:creationId xmlns:a16="http://schemas.microsoft.com/office/drawing/2014/main" id="{A99A9144-710A-F43D-5EF7-8E124D76FD82}"/>
              </a:ext>
            </a:extLst>
          </p:cNvPr>
          <p:cNvPicPr>
            <a:picLocks noChangeAspect="1"/>
          </p:cNvPicPr>
          <p:nvPr/>
        </p:nvPicPr>
        <p:blipFill>
          <a:blip r:embed="rId2"/>
          <a:stretch>
            <a:fillRect/>
          </a:stretch>
        </p:blipFill>
        <p:spPr>
          <a:xfrm>
            <a:off x="3836018" y="2801889"/>
            <a:ext cx="5224280" cy="1264589"/>
          </a:xfrm>
          <a:prstGeom prst="rect">
            <a:avLst/>
          </a:prstGeom>
        </p:spPr>
      </p:pic>
      <p:pic>
        <p:nvPicPr>
          <p:cNvPr id="10" name="Picture 9">
            <a:extLst>
              <a:ext uri="{FF2B5EF4-FFF2-40B4-BE49-F238E27FC236}">
                <a16:creationId xmlns:a16="http://schemas.microsoft.com/office/drawing/2014/main" id="{1A3653CE-F5DD-D5B9-7F29-3C21EB20B801}"/>
              </a:ext>
            </a:extLst>
          </p:cNvPr>
          <p:cNvPicPr>
            <a:picLocks noChangeAspect="1"/>
          </p:cNvPicPr>
          <p:nvPr/>
        </p:nvPicPr>
        <p:blipFill>
          <a:blip r:embed="rId3"/>
          <a:stretch>
            <a:fillRect/>
          </a:stretch>
        </p:blipFill>
        <p:spPr>
          <a:xfrm>
            <a:off x="6361178" y="828000"/>
            <a:ext cx="1746353" cy="1796402"/>
          </a:xfrm>
          <a:prstGeom prst="rect">
            <a:avLst/>
          </a:prstGeom>
        </p:spPr>
      </p:pic>
    </p:spTree>
    <p:extLst>
      <p:ext uri="{BB962C8B-B14F-4D97-AF65-F5344CB8AC3E}">
        <p14:creationId xmlns:p14="http://schemas.microsoft.com/office/powerpoint/2010/main" val="2823417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23767B-685B-1492-DD8F-E1656E584DF2}"/>
              </a:ext>
            </a:extLst>
          </p:cNvPr>
          <p:cNvSpPr>
            <a:spLocks noGrp="1"/>
          </p:cNvSpPr>
          <p:nvPr>
            <p:ph idx="1"/>
          </p:nvPr>
        </p:nvSpPr>
        <p:spPr>
          <a:xfrm>
            <a:off x="222250" y="1083757"/>
            <a:ext cx="8672513" cy="3794522"/>
          </a:xfrm>
        </p:spPr>
        <p:txBody>
          <a:bodyPr/>
          <a:lstStyle/>
          <a:p>
            <a:r>
              <a:rPr lang="en-US" dirty="0">
                <a:solidFill>
                  <a:srgbClr val="002060"/>
                </a:solidFill>
              </a:rPr>
              <a:t>FCC-</a:t>
            </a:r>
            <a:r>
              <a:rPr lang="en-US" dirty="0" err="1">
                <a:solidFill>
                  <a:srgbClr val="002060"/>
                </a:solidFill>
              </a:rPr>
              <a:t>ee</a:t>
            </a:r>
            <a:r>
              <a:rPr lang="en-US" dirty="0">
                <a:solidFill>
                  <a:srgbClr val="002060"/>
                </a:solidFill>
              </a:rPr>
              <a:t> (</a:t>
            </a:r>
            <a:r>
              <a:rPr lang="en-US" dirty="0" err="1">
                <a:solidFill>
                  <a:srgbClr val="002060"/>
                </a:solidFill>
              </a:rPr>
              <a:t>CepC</a:t>
            </a:r>
            <a:r>
              <a:rPr lang="en-US" dirty="0">
                <a:solidFill>
                  <a:srgbClr val="002060"/>
                </a:solidFill>
              </a:rPr>
              <a:t>) Talk later</a:t>
            </a:r>
          </a:p>
          <a:p>
            <a:pPr lvl="1"/>
            <a:r>
              <a:rPr lang="en-US" dirty="0">
                <a:solidFill>
                  <a:srgbClr val="002060"/>
                </a:solidFill>
              </a:rPr>
              <a:t>Supported by CERN (+)</a:t>
            </a:r>
          </a:p>
          <a:p>
            <a:pPr lvl="1"/>
            <a:r>
              <a:rPr lang="en-US" dirty="0">
                <a:solidFill>
                  <a:srgbClr val="002060"/>
                </a:solidFill>
              </a:rPr>
              <a:t>Large footprint, power consumption (-)</a:t>
            </a:r>
          </a:p>
          <a:p>
            <a:r>
              <a:rPr lang="en-US" dirty="0">
                <a:solidFill>
                  <a:srgbClr val="002060"/>
                </a:solidFill>
              </a:rPr>
              <a:t>CLIC</a:t>
            </a:r>
          </a:p>
          <a:p>
            <a:pPr lvl="1"/>
            <a:r>
              <a:rPr lang="en-US" dirty="0">
                <a:solidFill>
                  <a:srgbClr val="002060"/>
                </a:solidFill>
              </a:rPr>
              <a:t>Lower power needs, smaller footprint (+)</a:t>
            </a:r>
          </a:p>
          <a:p>
            <a:pPr lvl="1"/>
            <a:r>
              <a:rPr lang="en-US" dirty="0">
                <a:solidFill>
                  <a:srgbClr val="002060"/>
                </a:solidFill>
              </a:rPr>
              <a:t>2-beam, tolerances (-)</a:t>
            </a:r>
          </a:p>
          <a:p>
            <a:r>
              <a:rPr lang="en-US" dirty="0">
                <a:solidFill>
                  <a:srgbClr val="002060"/>
                </a:solidFill>
              </a:rPr>
              <a:t>ILC</a:t>
            </a:r>
          </a:p>
          <a:p>
            <a:pPr lvl="1"/>
            <a:r>
              <a:rPr lang="en-US" dirty="0">
                <a:solidFill>
                  <a:srgbClr val="002060"/>
                </a:solidFill>
              </a:rPr>
              <a:t>Shovel ready, polarization (+)</a:t>
            </a:r>
          </a:p>
          <a:p>
            <a:pPr lvl="1"/>
            <a:r>
              <a:rPr lang="en-US" dirty="0">
                <a:solidFill>
                  <a:srgbClr val="002060"/>
                </a:solidFill>
              </a:rPr>
              <a:t>Large footprint, no decision from Japan (-)</a:t>
            </a:r>
          </a:p>
        </p:txBody>
      </p:sp>
      <p:sp>
        <p:nvSpPr>
          <p:cNvPr id="3" name="Title 2">
            <a:extLst>
              <a:ext uri="{FF2B5EF4-FFF2-40B4-BE49-F238E27FC236}">
                <a16:creationId xmlns:a16="http://schemas.microsoft.com/office/drawing/2014/main" id="{855E4C59-FD44-3891-9892-E72626FB3F2F}"/>
              </a:ext>
            </a:extLst>
          </p:cNvPr>
          <p:cNvSpPr>
            <a:spLocks noGrp="1"/>
          </p:cNvSpPr>
          <p:nvPr>
            <p:ph type="title"/>
          </p:nvPr>
        </p:nvSpPr>
        <p:spPr>
          <a:xfrm>
            <a:off x="228603" y="407756"/>
            <a:ext cx="8686800" cy="320908"/>
          </a:xfrm>
        </p:spPr>
        <p:txBody>
          <a:bodyPr/>
          <a:lstStyle/>
          <a:p>
            <a:r>
              <a:rPr lang="en-US" dirty="0"/>
              <a:t>Higgs factory Proposals </a:t>
            </a:r>
            <a:br>
              <a:rPr lang="en-US" dirty="0"/>
            </a:br>
            <a:r>
              <a:rPr lang="en-US" dirty="0"/>
              <a:t>(High level of maturity)</a:t>
            </a:r>
          </a:p>
        </p:txBody>
      </p:sp>
      <p:sp>
        <p:nvSpPr>
          <p:cNvPr id="4" name="Date Placeholder 3">
            <a:extLst>
              <a:ext uri="{FF2B5EF4-FFF2-40B4-BE49-F238E27FC236}">
                <a16:creationId xmlns:a16="http://schemas.microsoft.com/office/drawing/2014/main" id="{7CB7B9D0-BB99-3807-7D76-52B94B73ED79}"/>
              </a:ext>
            </a:extLst>
          </p:cNvPr>
          <p:cNvSpPr>
            <a:spLocks noGrp="1"/>
          </p:cNvSpPr>
          <p:nvPr>
            <p:ph type="dt" sz="half" idx="2"/>
          </p:nvPr>
        </p:nvSpPr>
        <p:spPr/>
        <p:txBody>
          <a:bodyPr/>
          <a:lstStyle/>
          <a:p>
            <a:pPr>
              <a:defRPr/>
            </a:pPr>
            <a:fld id="{EEB7E656-9A18-1444-A2E6-4A9572F3A022}" type="datetime1">
              <a:rPr lang="en-US" smtClean="0"/>
              <a:t>4/27/23</a:t>
            </a:fld>
            <a:endParaRPr lang="en-US" dirty="0"/>
          </a:p>
        </p:txBody>
      </p:sp>
      <p:sp>
        <p:nvSpPr>
          <p:cNvPr id="5" name="Footer Placeholder 4">
            <a:extLst>
              <a:ext uri="{FF2B5EF4-FFF2-40B4-BE49-F238E27FC236}">
                <a16:creationId xmlns:a16="http://schemas.microsoft.com/office/drawing/2014/main" id="{8B4D64C7-1594-3CF9-98E3-68F9F7AE7026}"/>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30630FFC-CDCE-C1E2-C041-BD7532B5C28D}"/>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TextBox 6">
            <a:extLst>
              <a:ext uri="{FF2B5EF4-FFF2-40B4-BE49-F238E27FC236}">
                <a16:creationId xmlns:a16="http://schemas.microsoft.com/office/drawing/2014/main" id="{38CE422F-3CBD-A6F1-6AB6-B62BAE27D30A}"/>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8" name="Picture 7">
            <a:extLst>
              <a:ext uri="{FF2B5EF4-FFF2-40B4-BE49-F238E27FC236}">
                <a16:creationId xmlns:a16="http://schemas.microsoft.com/office/drawing/2014/main" id="{B2ABDC08-E9CB-1ACD-FDE1-AE7A67E2E09F}"/>
              </a:ext>
            </a:extLst>
          </p:cNvPr>
          <p:cNvPicPr>
            <a:picLocks noChangeAspect="1"/>
          </p:cNvPicPr>
          <p:nvPr/>
        </p:nvPicPr>
        <p:blipFill>
          <a:blip r:embed="rId2"/>
          <a:stretch>
            <a:fillRect/>
          </a:stretch>
        </p:blipFill>
        <p:spPr>
          <a:xfrm>
            <a:off x="4886421" y="2044693"/>
            <a:ext cx="2906300" cy="1483597"/>
          </a:xfrm>
          <a:prstGeom prst="rect">
            <a:avLst/>
          </a:prstGeom>
          <a:effectLst>
            <a:glow rad="63500">
              <a:schemeClr val="accent6">
                <a:satMod val="175000"/>
                <a:alpha val="40000"/>
              </a:schemeClr>
            </a:glow>
          </a:effectLst>
        </p:spPr>
      </p:pic>
      <p:grpSp>
        <p:nvGrpSpPr>
          <p:cNvPr id="10" name="Group 9">
            <a:extLst>
              <a:ext uri="{FF2B5EF4-FFF2-40B4-BE49-F238E27FC236}">
                <a16:creationId xmlns:a16="http://schemas.microsoft.com/office/drawing/2014/main" id="{4E27B88C-40AE-F53D-8EF6-826A35BD55D6}"/>
              </a:ext>
            </a:extLst>
          </p:cNvPr>
          <p:cNvGrpSpPr/>
          <p:nvPr/>
        </p:nvGrpSpPr>
        <p:grpSpPr>
          <a:xfrm>
            <a:off x="4886421" y="4046099"/>
            <a:ext cx="2823317" cy="904411"/>
            <a:chOff x="389227" y="797332"/>
            <a:chExt cx="7403494" cy="3297354"/>
          </a:xfrm>
        </p:grpSpPr>
        <p:pic>
          <p:nvPicPr>
            <p:cNvPr id="11" name="Picture 10">
              <a:extLst>
                <a:ext uri="{FF2B5EF4-FFF2-40B4-BE49-F238E27FC236}">
                  <a16:creationId xmlns:a16="http://schemas.microsoft.com/office/drawing/2014/main" id="{49D35B60-2982-EAD1-730B-1A88A1BB1CAC}"/>
                </a:ext>
              </a:extLst>
            </p:cNvPr>
            <p:cNvPicPr>
              <a:picLocks noChangeAspect="1"/>
            </p:cNvPicPr>
            <p:nvPr/>
          </p:nvPicPr>
          <p:blipFill>
            <a:blip r:embed="rId3"/>
            <a:stretch>
              <a:fillRect/>
            </a:stretch>
          </p:blipFill>
          <p:spPr>
            <a:xfrm>
              <a:off x="389227" y="797332"/>
              <a:ext cx="7403494" cy="3297354"/>
            </a:xfrm>
            <a:prstGeom prst="rect">
              <a:avLst/>
            </a:prstGeom>
            <a:effectLst>
              <a:glow rad="101600">
                <a:schemeClr val="accent6">
                  <a:satMod val="175000"/>
                  <a:alpha val="40000"/>
                </a:schemeClr>
              </a:glow>
            </a:effectLst>
          </p:spPr>
        </p:pic>
        <p:pic>
          <p:nvPicPr>
            <p:cNvPr id="12" name="Picture 11">
              <a:extLst>
                <a:ext uri="{FF2B5EF4-FFF2-40B4-BE49-F238E27FC236}">
                  <a16:creationId xmlns:a16="http://schemas.microsoft.com/office/drawing/2014/main" id="{021C0670-FF29-F270-2195-BD0724536D16}"/>
                </a:ext>
              </a:extLst>
            </p:cNvPr>
            <p:cNvPicPr>
              <a:picLocks noChangeAspect="1"/>
            </p:cNvPicPr>
            <p:nvPr/>
          </p:nvPicPr>
          <p:blipFill>
            <a:blip r:embed="rId4"/>
            <a:stretch>
              <a:fillRect/>
            </a:stretch>
          </p:blipFill>
          <p:spPr>
            <a:xfrm rot="20635138">
              <a:off x="3972332" y="3024398"/>
              <a:ext cx="1228725" cy="304800"/>
            </a:xfrm>
            <a:prstGeom prst="rect">
              <a:avLst/>
            </a:prstGeom>
          </p:spPr>
        </p:pic>
        <p:pic>
          <p:nvPicPr>
            <p:cNvPr id="13" name="Picture 12">
              <a:extLst>
                <a:ext uri="{FF2B5EF4-FFF2-40B4-BE49-F238E27FC236}">
                  <a16:creationId xmlns:a16="http://schemas.microsoft.com/office/drawing/2014/main" id="{C7469538-28AD-7248-A9CB-9FC3172E3EC9}"/>
                </a:ext>
              </a:extLst>
            </p:cNvPr>
            <p:cNvPicPr>
              <a:picLocks noChangeAspect="1"/>
            </p:cNvPicPr>
            <p:nvPr/>
          </p:nvPicPr>
          <p:blipFill>
            <a:blip r:embed="rId5"/>
            <a:stretch>
              <a:fillRect/>
            </a:stretch>
          </p:blipFill>
          <p:spPr>
            <a:xfrm rot="20758837">
              <a:off x="3171885" y="1311163"/>
              <a:ext cx="847725" cy="238125"/>
            </a:xfrm>
            <a:prstGeom prst="rect">
              <a:avLst/>
            </a:prstGeom>
          </p:spPr>
        </p:pic>
        <p:pic>
          <p:nvPicPr>
            <p:cNvPr id="14" name="Picture 13">
              <a:extLst>
                <a:ext uri="{FF2B5EF4-FFF2-40B4-BE49-F238E27FC236}">
                  <a16:creationId xmlns:a16="http://schemas.microsoft.com/office/drawing/2014/main" id="{32415E41-2821-51EB-7738-D5379F39EFAD}"/>
                </a:ext>
              </a:extLst>
            </p:cNvPr>
            <p:cNvPicPr>
              <a:picLocks noChangeAspect="1"/>
            </p:cNvPicPr>
            <p:nvPr/>
          </p:nvPicPr>
          <p:blipFill>
            <a:blip r:embed="rId6"/>
            <a:stretch>
              <a:fillRect/>
            </a:stretch>
          </p:blipFill>
          <p:spPr>
            <a:xfrm rot="20488698">
              <a:off x="5059943" y="840875"/>
              <a:ext cx="838200" cy="238125"/>
            </a:xfrm>
            <a:prstGeom prst="rect">
              <a:avLst/>
            </a:prstGeom>
          </p:spPr>
        </p:pic>
        <p:pic>
          <p:nvPicPr>
            <p:cNvPr id="15" name="Picture 14">
              <a:extLst>
                <a:ext uri="{FF2B5EF4-FFF2-40B4-BE49-F238E27FC236}">
                  <a16:creationId xmlns:a16="http://schemas.microsoft.com/office/drawing/2014/main" id="{07023734-B7E8-44F8-588E-A9D257043E9E}"/>
                </a:ext>
              </a:extLst>
            </p:cNvPr>
            <p:cNvPicPr>
              <a:picLocks noChangeAspect="1"/>
            </p:cNvPicPr>
            <p:nvPr/>
          </p:nvPicPr>
          <p:blipFill>
            <a:blip r:embed="rId7"/>
            <a:stretch>
              <a:fillRect/>
            </a:stretch>
          </p:blipFill>
          <p:spPr>
            <a:xfrm rot="20690170">
              <a:off x="1074511" y="1923597"/>
              <a:ext cx="981075" cy="247650"/>
            </a:xfrm>
            <a:prstGeom prst="rect">
              <a:avLst/>
            </a:prstGeom>
          </p:spPr>
        </p:pic>
      </p:grpSp>
      <p:pic>
        <p:nvPicPr>
          <p:cNvPr id="16" name="Picture 15" descr="Chart, diagram, radar chart&#10;&#10;Description automatically generated">
            <a:extLst>
              <a:ext uri="{FF2B5EF4-FFF2-40B4-BE49-F238E27FC236}">
                <a16:creationId xmlns:a16="http://schemas.microsoft.com/office/drawing/2014/main" id="{C1F7E42F-783A-0184-E197-621CCDB27042}"/>
              </a:ext>
            </a:extLst>
          </p:cNvPr>
          <p:cNvPicPr>
            <a:picLocks noChangeAspect="1"/>
          </p:cNvPicPr>
          <p:nvPr/>
        </p:nvPicPr>
        <p:blipFill rotWithShape="1">
          <a:blip r:embed="rId8"/>
          <a:srcRect b="2814"/>
          <a:stretch/>
        </p:blipFill>
        <p:spPr>
          <a:xfrm>
            <a:off x="3704772" y="379059"/>
            <a:ext cx="1913780" cy="1483597"/>
          </a:xfrm>
          <a:prstGeom prst="rect">
            <a:avLst/>
          </a:prstGeom>
        </p:spPr>
      </p:pic>
    </p:spTree>
    <p:extLst>
      <p:ext uri="{BB962C8B-B14F-4D97-AF65-F5344CB8AC3E}">
        <p14:creationId xmlns:p14="http://schemas.microsoft.com/office/powerpoint/2010/main" val="2124693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D07DC4-AB73-7D07-0812-7A1EAA9601E2}"/>
              </a:ext>
            </a:extLst>
          </p:cNvPr>
          <p:cNvSpPr>
            <a:spLocks noGrp="1"/>
          </p:cNvSpPr>
          <p:nvPr>
            <p:ph idx="1"/>
          </p:nvPr>
        </p:nvSpPr>
        <p:spPr>
          <a:xfrm>
            <a:off x="228600" y="674489"/>
            <a:ext cx="8672513" cy="3794522"/>
          </a:xfrm>
        </p:spPr>
        <p:txBody>
          <a:bodyPr/>
          <a:lstStyle/>
          <a:p>
            <a:pPr marL="0" indent="0">
              <a:buNone/>
            </a:pPr>
            <a:r>
              <a:rPr lang="en-US" sz="1800" dirty="0">
                <a:solidFill>
                  <a:srgbClr val="002060"/>
                </a:solidFill>
              </a:rPr>
              <a:t>	</a:t>
            </a:r>
            <a:endParaRPr lang="en-US" dirty="0">
              <a:solidFill>
                <a:srgbClr val="002060"/>
              </a:solidFill>
            </a:endParaRPr>
          </a:p>
          <a:p>
            <a:pPr marL="0" indent="0">
              <a:buNone/>
            </a:pPr>
            <a:r>
              <a:rPr lang="en-US" sz="1800" dirty="0">
                <a:solidFill>
                  <a:srgbClr val="002060"/>
                </a:solidFill>
              </a:rPr>
              <a:t>	</a:t>
            </a:r>
            <a:r>
              <a:rPr lang="en-US" sz="1600" dirty="0">
                <a:solidFill>
                  <a:srgbClr val="002060"/>
                </a:solidFill>
              </a:rPr>
              <a:t>Steve Gourlay (LBNL -&gt; FNAL)</a:t>
            </a:r>
          </a:p>
          <a:p>
            <a:pPr marL="0" indent="0">
              <a:buNone/>
            </a:pPr>
            <a:r>
              <a:rPr lang="en-US" sz="1600" dirty="0">
                <a:solidFill>
                  <a:srgbClr val="002060"/>
                </a:solidFill>
              </a:rPr>
              <a:t>	Tor </a:t>
            </a:r>
            <a:r>
              <a:rPr lang="en-US" sz="1600" dirty="0" err="1">
                <a:solidFill>
                  <a:srgbClr val="002060"/>
                </a:solidFill>
              </a:rPr>
              <a:t>Raubenheimer</a:t>
            </a:r>
            <a:r>
              <a:rPr lang="en-US" sz="1600" dirty="0">
                <a:solidFill>
                  <a:srgbClr val="002060"/>
                </a:solidFill>
              </a:rPr>
              <a:t> (SLAC)</a:t>
            </a:r>
          </a:p>
          <a:p>
            <a:pPr marL="0" indent="0">
              <a:buNone/>
            </a:pPr>
            <a:r>
              <a:rPr lang="en-US" sz="1600" dirty="0">
                <a:solidFill>
                  <a:srgbClr val="002060"/>
                </a:solidFill>
              </a:rPr>
              <a:t>	Vladimir </a:t>
            </a:r>
            <a:r>
              <a:rPr lang="en-US" sz="1600" dirty="0" err="1">
                <a:solidFill>
                  <a:srgbClr val="002060"/>
                </a:solidFill>
              </a:rPr>
              <a:t>Shiltsev</a:t>
            </a:r>
            <a:r>
              <a:rPr lang="en-US" sz="1600" dirty="0">
                <a:solidFill>
                  <a:srgbClr val="002060"/>
                </a:solidFill>
              </a:rPr>
              <a:t> (FNAL)</a:t>
            </a:r>
          </a:p>
          <a:p>
            <a:endParaRPr lang="en-US" dirty="0"/>
          </a:p>
        </p:txBody>
      </p:sp>
      <p:sp>
        <p:nvSpPr>
          <p:cNvPr id="3" name="Title 2">
            <a:extLst>
              <a:ext uri="{FF2B5EF4-FFF2-40B4-BE49-F238E27FC236}">
                <a16:creationId xmlns:a16="http://schemas.microsoft.com/office/drawing/2014/main" id="{943A4ABB-DD36-9EBA-D7E0-9462603C2623}"/>
              </a:ext>
            </a:extLst>
          </p:cNvPr>
          <p:cNvSpPr>
            <a:spLocks noGrp="1"/>
          </p:cNvSpPr>
          <p:nvPr>
            <p:ph type="title"/>
          </p:nvPr>
        </p:nvSpPr>
        <p:spPr/>
        <p:txBody>
          <a:bodyPr/>
          <a:lstStyle/>
          <a:p>
            <a:r>
              <a:rPr lang="en-US" dirty="0"/>
              <a:t>Accelerator Frontier</a:t>
            </a:r>
          </a:p>
        </p:txBody>
      </p:sp>
      <p:sp>
        <p:nvSpPr>
          <p:cNvPr id="4" name="Date Placeholder 3">
            <a:extLst>
              <a:ext uri="{FF2B5EF4-FFF2-40B4-BE49-F238E27FC236}">
                <a16:creationId xmlns:a16="http://schemas.microsoft.com/office/drawing/2014/main" id="{527A3558-55E9-C41D-2010-AF77B1A7275E}"/>
              </a:ext>
            </a:extLst>
          </p:cNvPr>
          <p:cNvSpPr>
            <a:spLocks noGrp="1"/>
          </p:cNvSpPr>
          <p:nvPr>
            <p:ph type="dt" sz="half" idx="2"/>
          </p:nvPr>
        </p:nvSpPr>
        <p:spPr/>
        <p:txBody>
          <a:bodyPr/>
          <a:lstStyle/>
          <a:p>
            <a:pPr>
              <a:defRPr/>
            </a:pPr>
            <a:fld id="{7E62C057-DDE0-2B4B-A67B-678A0DD67B94}" type="datetime1">
              <a:rPr lang="en-US" smtClean="0"/>
              <a:t>4/27/23</a:t>
            </a:fld>
            <a:endParaRPr lang="en-US" dirty="0"/>
          </a:p>
        </p:txBody>
      </p:sp>
      <p:sp>
        <p:nvSpPr>
          <p:cNvPr id="5" name="Footer Placeholder 4">
            <a:extLst>
              <a:ext uri="{FF2B5EF4-FFF2-40B4-BE49-F238E27FC236}">
                <a16:creationId xmlns:a16="http://schemas.microsoft.com/office/drawing/2014/main" id="{970C21B3-ABDD-DACD-EA6B-48CCC42B1828}"/>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04010386-A25D-EEA3-E1BD-B9E28F252620}"/>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7" name="Rectangle 6">
            <a:extLst>
              <a:ext uri="{FF2B5EF4-FFF2-40B4-BE49-F238E27FC236}">
                <a16:creationId xmlns:a16="http://schemas.microsoft.com/office/drawing/2014/main" id="{F89FC01B-079A-6B21-EABA-426461615B34}"/>
              </a:ext>
            </a:extLst>
          </p:cNvPr>
          <p:cNvSpPr/>
          <p:nvPr/>
        </p:nvSpPr>
        <p:spPr>
          <a:xfrm>
            <a:off x="97675" y="2410459"/>
            <a:ext cx="8383657" cy="1985159"/>
          </a:xfrm>
          <a:prstGeom prst="rect">
            <a:avLst/>
          </a:prstGeom>
        </p:spPr>
        <p:txBody>
          <a:bodyPr wrap="square">
            <a:spAutoFit/>
          </a:bodyPr>
          <a:lstStyle/>
          <a:p>
            <a:r>
              <a:rPr lang="en-US" sz="1800" b="1" dirty="0">
                <a:solidFill>
                  <a:srgbClr val="002060"/>
                </a:solidFill>
              </a:rPr>
              <a:t>Description</a:t>
            </a:r>
          </a:p>
          <a:p>
            <a:pPr lvl="1" algn="just"/>
            <a:endParaRPr lang="en-US" sz="1500" dirty="0"/>
          </a:p>
          <a:p>
            <a:pPr lvl="1" algn="just"/>
            <a:r>
              <a:rPr lang="en-US" sz="1500" dirty="0"/>
              <a:t>The Accelerator Frontier activities included discussions on high-energy hadron and lepton colliders, high-intensity beams for neutrino research and for “Physics Beyond Colliders”, accelerator technologies, science, education and outreach as well as the progress of core accelerator technology, including RF, magnets, targets and sources. Participants submitted Letters of Interest, contributed papers, took part in corresponding workshops and events, contributed to writing summaries and took part in general Snowmass'21 events.</a:t>
            </a:r>
            <a:endParaRPr lang="en-US" sz="2100" dirty="0"/>
          </a:p>
        </p:txBody>
      </p:sp>
      <p:grpSp>
        <p:nvGrpSpPr>
          <p:cNvPr id="8" name="Group 7">
            <a:extLst>
              <a:ext uri="{FF2B5EF4-FFF2-40B4-BE49-F238E27FC236}">
                <a16:creationId xmlns:a16="http://schemas.microsoft.com/office/drawing/2014/main" id="{86D7E105-324E-CAE0-922C-7082DB96087F}"/>
              </a:ext>
            </a:extLst>
          </p:cNvPr>
          <p:cNvGrpSpPr/>
          <p:nvPr/>
        </p:nvGrpSpPr>
        <p:grpSpPr>
          <a:xfrm>
            <a:off x="3872523" y="1031638"/>
            <a:ext cx="3382174" cy="1305428"/>
            <a:chOff x="5709434" y="1189830"/>
            <a:chExt cx="4509565" cy="1740571"/>
          </a:xfrm>
        </p:grpSpPr>
        <p:pic>
          <p:nvPicPr>
            <p:cNvPr id="9" name="Picture 8">
              <a:extLst>
                <a:ext uri="{FF2B5EF4-FFF2-40B4-BE49-F238E27FC236}">
                  <a16:creationId xmlns:a16="http://schemas.microsoft.com/office/drawing/2014/main" id="{0EBB28F4-D790-D7EE-3630-48660B4A17F3}"/>
                </a:ext>
              </a:extLst>
            </p:cNvPr>
            <p:cNvPicPr>
              <a:picLocks noChangeAspect="1"/>
            </p:cNvPicPr>
            <p:nvPr/>
          </p:nvPicPr>
          <p:blipFill>
            <a:blip r:embed="rId2"/>
            <a:stretch>
              <a:fillRect/>
            </a:stretch>
          </p:blipFill>
          <p:spPr>
            <a:xfrm>
              <a:off x="7278747" y="1189831"/>
              <a:ext cx="1363822" cy="1740570"/>
            </a:xfrm>
            <a:prstGeom prst="rect">
              <a:avLst/>
            </a:prstGeom>
          </p:spPr>
        </p:pic>
        <p:pic>
          <p:nvPicPr>
            <p:cNvPr id="10" name="Picture 9">
              <a:extLst>
                <a:ext uri="{FF2B5EF4-FFF2-40B4-BE49-F238E27FC236}">
                  <a16:creationId xmlns:a16="http://schemas.microsoft.com/office/drawing/2014/main" id="{4FEBF3A6-F231-AF7F-D8A8-DE0858037AD9}"/>
                </a:ext>
              </a:extLst>
            </p:cNvPr>
            <p:cNvPicPr>
              <a:picLocks noChangeAspect="1"/>
            </p:cNvPicPr>
            <p:nvPr/>
          </p:nvPicPr>
          <p:blipFill>
            <a:blip r:embed="rId3"/>
            <a:stretch>
              <a:fillRect/>
            </a:stretch>
          </p:blipFill>
          <p:spPr>
            <a:xfrm>
              <a:off x="8812148" y="1189831"/>
              <a:ext cx="1406851" cy="1740569"/>
            </a:xfrm>
            <a:prstGeom prst="rect">
              <a:avLst/>
            </a:prstGeom>
          </p:spPr>
        </p:pic>
        <p:pic>
          <p:nvPicPr>
            <p:cNvPr id="11" name="Picture 10">
              <a:extLst>
                <a:ext uri="{FF2B5EF4-FFF2-40B4-BE49-F238E27FC236}">
                  <a16:creationId xmlns:a16="http://schemas.microsoft.com/office/drawing/2014/main" id="{6297D209-9896-DB40-F956-F598A00614E5}"/>
                </a:ext>
              </a:extLst>
            </p:cNvPr>
            <p:cNvPicPr>
              <a:picLocks noChangeAspect="1"/>
            </p:cNvPicPr>
            <p:nvPr/>
          </p:nvPicPr>
          <p:blipFill>
            <a:blip r:embed="rId4"/>
            <a:stretch>
              <a:fillRect/>
            </a:stretch>
          </p:blipFill>
          <p:spPr>
            <a:xfrm>
              <a:off x="5709434" y="1189830"/>
              <a:ext cx="1273868" cy="1740570"/>
            </a:xfrm>
            <a:prstGeom prst="rect">
              <a:avLst/>
            </a:prstGeom>
          </p:spPr>
        </p:pic>
      </p:grpSp>
      <p:sp>
        <p:nvSpPr>
          <p:cNvPr id="14" name="TextBox 13">
            <a:extLst>
              <a:ext uri="{FF2B5EF4-FFF2-40B4-BE49-F238E27FC236}">
                <a16:creationId xmlns:a16="http://schemas.microsoft.com/office/drawing/2014/main" id="{D4452340-A9D1-9431-94D9-5C6C181D18CC}"/>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2249855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30AB70-DC74-7D41-4FAB-2ADD5646F770}"/>
              </a:ext>
            </a:extLst>
          </p:cNvPr>
          <p:cNvSpPr>
            <a:spLocks noGrp="1"/>
          </p:cNvSpPr>
          <p:nvPr>
            <p:ph idx="1"/>
          </p:nvPr>
        </p:nvSpPr>
        <p:spPr>
          <a:xfrm>
            <a:off x="228600" y="1160164"/>
            <a:ext cx="8672513" cy="3794522"/>
          </a:xfrm>
        </p:spPr>
        <p:txBody>
          <a:bodyPr/>
          <a:lstStyle/>
          <a:p>
            <a:r>
              <a:rPr lang="en-US" sz="1600" dirty="0">
                <a:solidFill>
                  <a:schemeClr val="accent6">
                    <a:lumMod val="50000"/>
                  </a:schemeClr>
                </a:solidFill>
              </a:rPr>
              <a:t>Must fit ~ 7km including beam delivery system</a:t>
            </a:r>
          </a:p>
          <a:p>
            <a:r>
              <a:rPr lang="en-US" sz="1600" dirty="0">
                <a:solidFill>
                  <a:schemeClr val="accent6">
                    <a:lumMod val="50000"/>
                  </a:schemeClr>
                </a:solidFill>
              </a:rPr>
              <a:t>Requires RF gradients of at least 70 MV/m</a:t>
            </a:r>
          </a:p>
          <a:p>
            <a:r>
              <a:rPr lang="en-US" sz="1600" dirty="0">
                <a:solidFill>
                  <a:schemeClr val="accent6">
                    <a:lumMod val="50000"/>
                  </a:schemeClr>
                </a:solidFill>
              </a:rPr>
              <a:t>Compact -&gt; lower cost compared to ILC, CLIC</a:t>
            </a:r>
          </a:p>
          <a:p>
            <a:r>
              <a:rPr lang="en-US" sz="1600" dirty="0">
                <a:solidFill>
                  <a:schemeClr val="accent6">
                    <a:lumMod val="50000"/>
                  </a:schemeClr>
                </a:solidFill>
              </a:rPr>
              <a:t>Two options</a:t>
            </a:r>
          </a:p>
          <a:p>
            <a:pPr lvl="1"/>
            <a:r>
              <a:rPr lang="en-US" sz="1400" dirty="0">
                <a:solidFill>
                  <a:schemeClr val="accent6">
                    <a:lumMod val="50000"/>
                  </a:schemeClr>
                </a:solidFill>
              </a:rPr>
              <a:t>Cool Copper Collider (C</a:t>
            </a:r>
            <a:r>
              <a:rPr lang="en-US" sz="1400" baseline="30000" dirty="0">
                <a:solidFill>
                  <a:schemeClr val="accent6">
                    <a:lumMod val="50000"/>
                  </a:schemeClr>
                </a:solidFill>
              </a:rPr>
              <a:t>3</a:t>
            </a:r>
            <a:r>
              <a:rPr lang="en-US" sz="1400" dirty="0">
                <a:solidFill>
                  <a:schemeClr val="accent6">
                    <a:lumMod val="50000"/>
                  </a:schemeClr>
                </a:solidFill>
              </a:rPr>
              <a:t>) – 5.7 GHz @ 77K</a:t>
            </a:r>
          </a:p>
          <a:p>
            <a:pPr lvl="1"/>
            <a:r>
              <a:rPr lang="en-US" dirty="0">
                <a:solidFill>
                  <a:schemeClr val="accent6">
                    <a:lumMod val="50000"/>
                  </a:schemeClr>
                </a:solidFill>
                <a:effectLst/>
                <a:latin typeface="Helvetica3"/>
              </a:rPr>
              <a:t>Higgs-Energy </a:t>
            </a:r>
            <a:r>
              <a:rPr lang="en-US" dirty="0" err="1">
                <a:solidFill>
                  <a:schemeClr val="accent6">
                    <a:lumMod val="50000"/>
                  </a:schemeClr>
                </a:solidFill>
                <a:effectLst/>
                <a:latin typeface="Helvetica3"/>
              </a:rPr>
              <a:t>LEptoN</a:t>
            </a:r>
            <a:r>
              <a:rPr lang="en-US" dirty="0">
                <a:solidFill>
                  <a:schemeClr val="accent6">
                    <a:lumMod val="50000"/>
                  </a:schemeClr>
                </a:solidFill>
                <a:effectLst/>
                <a:latin typeface="Helvetica3"/>
              </a:rPr>
              <a:t> (HELEN) – Traveling wave ILC,  1.3GHZ @ 2K</a:t>
            </a:r>
            <a:endParaRPr lang="en-US" sz="1400" dirty="0">
              <a:solidFill>
                <a:schemeClr val="accent6">
                  <a:lumMod val="50000"/>
                </a:schemeClr>
              </a:solidFill>
              <a:effectLst/>
            </a:endParaRPr>
          </a:p>
          <a:p>
            <a:pPr lvl="1"/>
            <a:endParaRPr lang="en-US" dirty="0"/>
          </a:p>
          <a:p>
            <a:pPr lvl="1"/>
            <a:endParaRPr lang="en-US" dirty="0"/>
          </a:p>
        </p:txBody>
      </p:sp>
      <p:sp>
        <p:nvSpPr>
          <p:cNvPr id="3" name="Title 2">
            <a:extLst>
              <a:ext uri="{FF2B5EF4-FFF2-40B4-BE49-F238E27FC236}">
                <a16:creationId xmlns:a16="http://schemas.microsoft.com/office/drawing/2014/main" id="{C8040322-BDDB-986B-2921-CC15FE1ABC2B}"/>
              </a:ext>
            </a:extLst>
          </p:cNvPr>
          <p:cNvSpPr>
            <a:spLocks noGrp="1"/>
          </p:cNvSpPr>
          <p:nvPr>
            <p:ph type="title"/>
          </p:nvPr>
        </p:nvSpPr>
        <p:spPr>
          <a:xfrm>
            <a:off x="228600" y="270590"/>
            <a:ext cx="8686800" cy="539850"/>
          </a:xfrm>
        </p:spPr>
        <p:txBody>
          <a:bodyPr/>
          <a:lstStyle/>
          <a:p>
            <a:r>
              <a:rPr lang="en-US" dirty="0"/>
              <a:t>LC-Higgs Factories on FNAL site </a:t>
            </a:r>
            <a:br>
              <a:rPr lang="en-US" dirty="0"/>
            </a:br>
            <a:r>
              <a:rPr lang="en-US" dirty="0"/>
              <a:t>(new development)</a:t>
            </a:r>
          </a:p>
        </p:txBody>
      </p:sp>
      <p:sp>
        <p:nvSpPr>
          <p:cNvPr id="4" name="Date Placeholder 3">
            <a:extLst>
              <a:ext uri="{FF2B5EF4-FFF2-40B4-BE49-F238E27FC236}">
                <a16:creationId xmlns:a16="http://schemas.microsoft.com/office/drawing/2014/main" id="{6F4762B4-33E3-382B-9345-D51800E27373}"/>
              </a:ext>
            </a:extLst>
          </p:cNvPr>
          <p:cNvSpPr>
            <a:spLocks noGrp="1"/>
          </p:cNvSpPr>
          <p:nvPr>
            <p:ph type="dt" sz="half" idx="2"/>
          </p:nvPr>
        </p:nvSpPr>
        <p:spPr/>
        <p:txBody>
          <a:bodyPr/>
          <a:lstStyle/>
          <a:p>
            <a:pPr>
              <a:defRPr/>
            </a:pPr>
            <a:fld id="{DF37715F-5785-8246-A628-F2CF14B8A2D8}" type="datetime1">
              <a:rPr lang="en-US" smtClean="0"/>
              <a:t>4/27/23</a:t>
            </a:fld>
            <a:endParaRPr lang="en-US" dirty="0"/>
          </a:p>
        </p:txBody>
      </p:sp>
      <p:sp>
        <p:nvSpPr>
          <p:cNvPr id="5" name="Footer Placeholder 4">
            <a:extLst>
              <a:ext uri="{FF2B5EF4-FFF2-40B4-BE49-F238E27FC236}">
                <a16:creationId xmlns:a16="http://schemas.microsoft.com/office/drawing/2014/main" id="{48A67A8B-64F7-FAB2-BC7E-50924C749173}"/>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BBB47FD5-6FFE-2AC9-E300-CF9D8BDFA8BD}"/>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7" name="TextBox 6">
            <a:extLst>
              <a:ext uri="{FF2B5EF4-FFF2-40B4-BE49-F238E27FC236}">
                <a16:creationId xmlns:a16="http://schemas.microsoft.com/office/drawing/2014/main" id="{A104973F-B16F-365D-B4E7-21ECD077A70B}"/>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8" name="image40.png">
            <a:extLst>
              <a:ext uri="{FF2B5EF4-FFF2-40B4-BE49-F238E27FC236}">
                <a16:creationId xmlns:a16="http://schemas.microsoft.com/office/drawing/2014/main" id="{40791CEA-3280-E193-63AF-D36CA1C287AA}"/>
              </a:ext>
            </a:extLst>
          </p:cNvPr>
          <p:cNvPicPr/>
          <p:nvPr/>
        </p:nvPicPr>
        <p:blipFill>
          <a:blip r:embed="rId2"/>
          <a:srcRect/>
          <a:stretch>
            <a:fillRect/>
          </a:stretch>
        </p:blipFill>
        <p:spPr>
          <a:xfrm>
            <a:off x="5018506" y="1054534"/>
            <a:ext cx="3592094" cy="1226550"/>
          </a:xfrm>
          <a:prstGeom prst="rect">
            <a:avLst/>
          </a:prstGeom>
          <a:ln/>
        </p:spPr>
      </p:pic>
      <p:pic>
        <p:nvPicPr>
          <p:cNvPr id="10" name="Picture 9" descr="Diagram&#10;&#10;Description automatically generated">
            <a:extLst>
              <a:ext uri="{FF2B5EF4-FFF2-40B4-BE49-F238E27FC236}">
                <a16:creationId xmlns:a16="http://schemas.microsoft.com/office/drawing/2014/main" id="{72CD35BF-84C3-7C8E-4A46-7C8B50FA8B13}"/>
              </a:ext>
            </a:extLst>
          </p:cNvPr>
          <p:cNvPicPr>
            <a:picLocks noChangeAspect="1"/>
          </p:cNvPicPr>
          <p:nvPr/>
        </p:nvPicPr>
        <p:blipFill>
          <a:blip r:embed="rId3"/>
          <a:stretch>
            <a:fillRect/>
          </a:stretch>
        </p:blipFill>
        <p:spPr>
          <a:xfrm>
            <a:off x="5701186" y="3207207"/>
            <a:ext cx="2836333" cy="1848918"/>
          </a:xfrm>
          <a:prstGeom prst="rect">
            <a:avLst/>
          </a:prstGeom>
        </p:spPr>
      </p:pic>
      <p:cxnSp>
        <p:nvCxnSpPr>
          <p:cNvPr id="12" name="Straight Arrow Connector 11">
            <a:extLst>
              <a:ext uri="{FF2B5EF4-FFF2-40B4-BE49-F238E27FC236}">
                <a16:creationId xmlns:a16="http://schemas.microsoft.com/office/drawing/2014/main" id="{D77C21F7-D0BE-5986-E28E-8D0FD70C097F}"/>
              </a:ext>
            </a:extLst>
          </p:cNvPr>
          <p:cNvCxnSpPr>
            <a:cxnSpLocks/>
          </p:cNvCxnSpPr>
          <p:nvPr/>
        </p:nvCxnSpPr>
        <p:spPr>
          <a:xfrm flipV="1">
            <a:off x="4036803" y="2281084"/>
            <a:ext cx="1056106" cy="445183"/>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FCEC063-AD5C-CE53-32D2-8A2F98383F14}"/>
              </a:ext>
            </a:extLst>
          </p:cNvPr>
          <p:cNvCxnSpPr>
            <a:cxnSpLocks/>
          </p:cNvCxnSpPr>
          <p:nvPr/>
        </p:nvCxnSpPr>
        <p:spPr>
          <a:xfrm>
            <a:off x="4487333" y="3285067"/>
            <a:ext cx="1083734" cy="545186"/>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907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50275-A68C-66CC-A48D-C7757DCEF56C}"/>
              </a:ext>
            </a:extLst>
          </p:cNvPr>
          <p:cNvSpPr>
            <a:spLocks noGrp="1"/>
          </p:cNvSpPr>
          <p:nvPr>
            <p:ph idx="1"/>
          </p:nvPr>
        </p:nvSpPr>
        <p:spPr/>
        <p:txBody>
          <a:bodyPr/>
          <a:lstStyle/>
          <a:p>
            <a:r>
              <a:rPr lang="en-US" sz="1600" dirty="0">
                <a:solidFill>
                  <a:schemeClr val="accent6">
                    <a:lumMod val="50000"/>
                  </a:schemeClr>
                </a:solidFill>
              </a:rPr>
              <a:t>Energy Recovery based on </a:t>
            </a:r>
            <a:r>
              <a:rPr lang="en-US" sz="1600" dirty="0" err="1">
                <a:solidFill>
                  <a:schemeClr val="accent6">
                    <a:lumMod val="50000"/>
                  </a:schemeClr>
                </a:solidFill>
              </a:rPr>
              <a:t>e</a:t>
            </a:r>
            <a:r>
              <a:rPr lang="en-US" sz="1600" baseline="30000" dirty="0" err="1">
                <a:solidFill>
                  <a:schemeClr val="accent6">
                    <a:lumMod val="50000"/>
                  </a:schemeClr>
                </a:solidFill>
              </a:rPr>
              <a:t>+</a:t>
            </a:r>
            <a:r>
              <a:rPr lang="en-US" sz="1600" dirty="0" err="1">
                <a:solidFill>
                  <a:schemeClr val="accent6">
                    <a:lumMod val="50000"/>
                  </a:schemeClr>
                </a:solidFill>
              </a:rPr>
              <a:t>e</a:t>
            </a:r>
            <a:r>
              <a:rPr lang="en-US" sz="1600" dirty="0">
                <a:solidFill>
                  <a:schemeClr val="accent6">
                    <a:lumMod val="50000"/>
                  </a:schemeClr>
                </a:solidFill>
              </a:rPr>
              <a:t>- colliders (circular or linear)</a:t>
            </a:r>
          </a:p>
          <a:p>
            <a:pPr lvl="1"/>
            <a:r>
              <a:rPr lang="en-US" sz="1400" dirty="0">
                <a:solidFill>
                  <a:srgbClr val="002060"/>
                </a:solidFill>
              </a:rPr>
              <a:t>High luminosity per MW power consumption (+)</a:t>
            </a:r>
          </a:p>
          <a:p>
            <a:pPr lvl="1"/>
            <a:r>
              <a:rPr lang="en-US" sz="1400" dirty="0">
                <a:solidFill>
                  <a:srgbClr val="002060"/>
                </a:solidFill>
              </a:rPr>
              <a:t>Not yet mature (orders of magnitude in current, Q</a:t>
            </a:r>
            <a:r>
              <a:rPr lang="en-US" sz="1400" baseline="-25000" dirty="0">
                <a:solidFill>
                  <a:srgbClr val="002060"/>
                </a:solidFill>
              </a:rPr>
              <a:t>0</a:t>
            </a:r>
            <a:r>
              <a:rPr lang="en-US" sz="1400" dirty="0">
                <a:solidFill>
                  <a:srgbClr val="002060"/>
                </a:solidFill>
              </a:rPr>
              <a:t>), long, expensive (-)</a:t>
            </a:r>
          </a:p>
          <a:p>
            <a:r>
              <a:rPr lang="en-US" sz="1600" dirty="0">
                <a:solidFill>
                  <a:schemeClr val="accent6">
                    <a:lumMod val="50000"/>
                  </a:schemeClr>
                </a:solidFill>
              </a:rPr>
              <a:t>Gamma-gamma linear colliders</a:t>
            </a:r>
          </a:p>
          <a:p>
            <a:pPr lvl="1"/>
            <a:r>
              <a:rPr lang="en-US" sz="1400" dirty="0">
                <a:solidFill>
                  <a:srgbClr val="002060"/>
                </a:solidFill>
              </a:rPr>
              <a:t>Need only ½ of the energy, short, potentially less expensive, no e</a:t>
            </a:r>
            <a:r>
              <a:rPr lang="en-US" sz="1400" baseline="30000" dirty="0">
                <a:solidFill>
                  <a:srgbClr val="002060"/>
                </a:solidFill>
              </a:rPr>
              <a:t>+</a:t>
            </a:r>
            <a:r>
              <a:rPr lang="en-US" sz="1400" dirty="0">
                <a:solidFill>
                  <a:srgbClr val="002060"/>
                </a:solidFill>
              </a:rPr>
              <a:t> (+)</a:t>
            </a:r>
          </a:p>
          <a:p>
            <a:pPr lvl="1"/>
            <a:r>
              <a:rPr lang="en-US" sz="1400" dirty="0">
                <a:solidFill>
                  <a:srgbClr val="002060"/>
                </a:solidFill>
              </a:rPr>
              <a:t>Need two beyond-state-of-the-art FELs to generate </a:t>
            </a:r>
            <a:r>
              <a:rPr lang="en-US" sz="1400" dirty="0" err="1">
                <a:solidFill>
                  <a:srgbClr val="002060"/>
                </a:solidFill>
              </a:rPr>
              <a:t>gammas’s</a:t>
            </a:r>
            <a:r>
              <a:rPr lang="en-US" sz="1400" dirty="0">
                <a:solidFill>
                  <a:srgbClr val="002060"/>
                </a:solidFill>
              </a:rPr>
              <a:t> in collisions with e</a:t>
            </a:r>
            <a:r>
              <a:rPr lang="en-US" sz="1400" baseline="30000" dirty="0">
                <a:solidFill>
                  <a:srgbClr val="002060"/>
                </a:solidFill>
              </a:rPr>
              <a:t>-</a:t>
            </a:r>
            <a:r>
              <a:rPr lang="en-US" sz="1400" dirty="0">
                <a:solidFill>
                  <a:srgbClr val="002060"/>
                </a:solidFill>
              </a:rPr>
              <a:t> (-)</a:t>
            </a:r>
          </a:p>
          <a:p>
            <a:endParaRPr lang="en-US" sz="1600" dirty="0">
              <a:solidFill>
                <a:schemeClr val="accent6">
                  <a:lumMod val="50000"/>
                </a:schemeClr>
              </a:solidFill>
            </a:endParaRPr>
          </a:p>
          <a:p>
            <a:pPr marL="0" indent="0">
              <a:buNone/>
            </a:pPr>
            <a:endParaRPr lang="en-US" sz="1600" dirty="0">
              <a:solidFill>
                <a:schemeClr val="accent6">
                  <a:lumMod val="50000"/>
                </a:schemeClr>
              </a:solidFill>
            </a:endParaRPr>
          </a:p>
          <a:p>
            <a:r>
              <a:rPr lang="en-US" sz="1600" dirty="0">
                <a:solidFill>
                  <a:schemeClr val="accent6">
                    <a:lumMod val="50000"/>
                  </a:schemeClr>
                </a:solidFill>
              </a:rPr>
              <a:t>Muon collider Higgs factory</a:t>
            </a:r>
          </a:p>
          <a:p>
            <a:pPr lvl="1"/>
            <a:r>
              <a:rPr lang="en-US" sz="1400" dirty="0">
                <a:solidFill>
                  <a:srgbClr val="002060"/>
                </a:solidFill>
              </a:rPr>
              <a:t>Need only ½ the energy (65+65 = 130 GeV), very compact, less expensive +)	</a:t>
            </a:r>
          </a:p>
          <a:p>
            <a:pPr lvl="1"/>
            <a:r>
              <a:rPr lang="en-US" sz="1400" dirty="0">
                <a:solidFill>
                  <a:srgbClr val="002060"/>
                </a:solidFill>
              </a:rPr>
              <a:t>Long development time, low luminosity but high X-section (-)</a:t>
            </a:r>
          </a:p>
          <a:p>
            <a:pPr lvl="1"/>
            <a:endParaRPr lang="en-US" dirty="0"/>
          </a:p>
        </p:txBody>
      </p:sp>
      <p:sp>
        <p:nvSpPr>
          <p:cNvPr id="3" name="Title 2">
            <a:extLst>
              <a:ext uri="{FF2B5EF4-FFF2-40B4-BE49-F238E27FC236}">
                <a16:creationId xmlns:a16="http://schemas.microsoft.com/office/drawing/2014/main" id="{58284066-0C0E-D45F-DCDD-215354C567D5}"/>
              </a:ext>
            </a:extLst>
          </p:cNvPr>
          <p:cNvSpPr>
            <a:spLocks noGrp="1"/>
          </p:cNvSpPr>
          <p:nvPr>
            <p:ph type="title"/>
          </p:nvPr>
        </p:nvSpPr>
        <p:spPr/>
        <p:txBody>
          <a:bodyPr/>
          <a:lstStyle/>
          <a:p>
            <a:r>
              <a:rPr lang="en-US" dirty="0"/>
              <a:t>More aggressive Higgs Factory alternatives</a:t>
            </a:r>
          </a:p>
        </p:txBody>
      </p:sp>
      <p:sp>
        <p:nvSpPr>
          <p:cNvPr id="4" name="Date Placeholder 3">
            <a:extLst>
              <a:ext uri="{FF2B5EF4-FFF2-40B4-BE49-F238E27FC236}">
                <a16:creationId xmlns:a16="http://schemas.microsoft.com/office/drawing/2014/main" id="{40D7779B-94EC-CB9C-3822-7C3D1298CA94}"/>
              </a:ext>
            </a:extLst>
          </p:cNvPr>
          <p:cNvSpPr>
            <a:spLocks noGrp="1"/>
          </p:cNvSpPr>
          <p:nvPr>
            <p:ph type="dt" sz="half" idx="2"/>
          </p:nvPr>
        </p:nvSpPr>
        <p:spPr/>
        <p:txBody>
          <a:bodyPr/>
          <a:lstStyle/>
          <a:p>
            <a:pPr>
              <a:defRPr/>
            </a:pPr>
            <a:fld id="{EE16DAA9-4840-4148-94E4-4820CC0D0A81}" type="datetime1">
              <a:rPr lang="en-US" smtClean="0"/>
              <a:t>4/27/23</a:t>
            </a:fld>
            <a:endParaRPr lang="en-US" dirty="0"/>
          </a:p>
        </p:txBody>
      </p:sp>
      <p:sp>
        <p:nvSpPr>
          <p:cNvPr id="5" name="Footer Placeholder 4">
            <a:extLst>
              <a:ext uri="{FF2B5EF4-FFF2-40B4-BE49-F238E27FC236}">
                <a16:creationId xmlns:a16="http://schemas.microsoft.com/office/drawing/2014/main" id="{2F815B47-2069-8C8D-5231-8447A2CCC092}"/>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0A04E610-49E1-52A6-180B-2FCD852CA6A5}"/>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7" name="TextBox 6">
            <a:extLst>
              <a:ext uri="{FF2B5EF4-FFF2-40B4-BE49-F238E27FC236}">
                <a16:creationId xmlns:a16="http://schemas.microsoft.com/office/drawing/2014/main" id="{7CAF6C71-6947-A533-2EBC-D386BEF491E2}"/>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8" name="Picture 7">
            <a:extLst>
              <a:ext uri="{FF2B5EF4-FFF2-40B4-BE49-F238E27FC236}">
                <a16:creationId xmlns:a16="http://schemas.microsoft.com/office/drawing/2014/main" id="{D3B9241E-DF3C-1695-7F69-3C1EF0E89ED9}"/>
              </a:ext>
            </a:extLst>
          </p:cNvPr>
          <p:cNvPicPr>
            <a:picLocks noChangeAspect="1"/>
          </p:cNvPicPr>
          <p:nvPr/>
        </p:nvPicPr>
        <p:blipFill>
          <a:blip r:embed="rId2"/>
          <a:stretch>
            <a:fillRect/>
          </a:stretch>
        </p:blipFill>
        <p:spPr>
          <a:xfrm>
            <a:off x="1734622" y="2694762"/>
            <a:ext cx="3888705" cy="877937"/>
          </a:xfrm>
          <a:prstGeom prst="rect">
            <a:avLst/>
          </a:prstGeom>
        </p:spPr>
      </p:pic>
      <p:pic>
        <p:nvPicPr>
          <p:cNvPr id="9" name="Picture 8">
            <a:extLst>
              <a:ext uri="{FF2B5EF4-FFF2-40B4-BE49-F238E27FC236}">
                <a16:creationId xmlns:a16="http://schemas.microsoft.com/office/drawing/2014/main" id="{16467AA5-511B-A3C5-0E02-05A1CDFDABCC}"/>
              </a:ext>
            </a:extLst>
          </p:cNvPr>
          <p:cNvPicPr>
            <a:picLocks noChangeAspect="1"/>
          </p:cNvPicPr>
          <p:nvPr/>
        </p:nvPicPr>
        <p:blipFill>
          <a:blip r:embed="rId3"/>
          <a:stretch>
            <a:fillRect/>
          </a:stretch>
        </p:blipFill>
        <p:spPr>
          <a:xfrm>
            <a:off x="6958361" y="3419568"/>
            <a:ext cx="1434046" cy="1281105"/>
          </a:xfrm>
          <a:prstGeom prst="rect">
            <a:avLst/>
          </a:prstGeom>
          <a:effectLst>
            <a:glow rad="63500">
              <a:schemeClr val="accent6">
                <a:satMod val="175000"/>
                <a:alpha val="40000"/>
              </a:schemeClr>
            </a:glow>
          </a:effectLst>
        </p:spPr>
      </p:pic>
      <p:pic>
        <p:nvPicPr>
          <p:cNvPr id="10" name="Picture 9">
            <a:extLst>
              <a:ext uri="{FF2B5EF4-FFF2-40B4-BE49-F238E27FC236}">
                <a16:creationId xmlns:a16="http://schemas.microsoft.com/office/drawing/2014/main" id="{A48759F6-235B-8D65-B6F1-85666199ADFC}"/>
              </a:ext>
            </a:extLst>
          </p:cNvPr>
          <p:cNvPicPr>
            <a:picLocks noChangeAspect="1"/>
          </p:cNvPicPr>
          <p:nvPr/>
        </p:nvPicPr>
        <p:blipFill>
          <a:blip r:embed="rId4"/>
          <a:stretch>
            <a:fillRect/>
          </a:stretch>
        </p:blipFill>
        <p:spPr>
          <a:xfrm>
            <a:off x="6734157" y="495895"/>
            <a:ext cx="1882453" cy="1889953"/>
          </a:xfrm>
          <a:prstGeom prst="rect">
            <a:avLst/>
          </a:prstGeom>
        </p:spPr>
      </p:pic>
    </p:spTree>
    <p:extLst>
      <p:ext uri="{BB962C8B-B14F-4D97-AF65-F5344CB8AC3E}">
        <p14:creationId xmlns:p14="http://schemas.microsoft.com/office/powerpoint/2010/main" val="338546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033536-FD8E-92D2-F6A7-6B59AC3643EE}"/>
              </a:ext>
            </a:extLst>
          </p:cNvPr>
          <p:cNvSpPr>
            <a:spLocks noGrp="1"/>
          </p:cNvSpPr>
          <p:nvPr>
            <p:ph idx="1"/>
          </p:nvPr>
        </p:nvSpPr>
        <p:spPr>
          <a:xfrm>
            <a:off x="228603" y="728664"/>
            <a:ext cx="8672513" cy="4226022"/>
          </a:xfrm>
        </p:spPr>
        <p:txBody>
          <a:bodyPr/>
          <a:lstStyle/>
          <a:p>
            <a:r>
              <a:rPr lang="en-US" dirty="0">
                <a:solidFill>
                  <a:schemeClr val="accent6">
                    <a:lumMod val="50000"/>
                  </a:schemeClr>
                </a:solidFill>
              </a:rPr>
              <a:t>CLIC-3 </a:t>
            </a:r>
            <a:r>
              <a:rPr lang="en-US" dirty="0" err="1">
                <a:solidFill>
                  <a:schemeClr val="accent6">
                    <a:lumMod val="50000"/>
                  </a:schemeClr>
                </a:solidFill>
              </a:rPr>
              <a:t>TeV</a:t>
            </a:r>
            <a:endParaRPr lang="en-US" dirty="0">
              <a:solidFill>
                <a:schemeClr val="accent6">
                  <a:lumMod val="50000"/>
                </a:schemeClr>
              </a:solidFill>
            </a:endParaRPr>
          </a:p>
          <a:p>
            <a:pPr lvl="1">
              <a:spcBef>
                <a:spcPts val="300"/>
              </a:spcBef>
            </a:pPr>
            <a:r>
              <a:rPr lang="en-US" sz="1400" dirty="0">
                <a:solidFill>
                  <a:srgbClr val="002060"/>
                </a:solidFill>
              </a:rPr>
              <a:t>Established CDR, demo facilities (+)</a:t>
            </a:r>
          </a:p>
          <a:p>
            <a:pPr lvl="1">
              <a:spcBef>
                <a:spcPts val="300"/>
              </a:spcBef>
            </a:pPr>
            <a:r>
              <a:rPr lang="en-US" sz="1400" dirty="0">
                <a:solidFill>
                  <a:srgbClr val="002060"/>
                </a:solidFill>
              </a:rPr>
              <a:t>Large footprint, $$$ huge power consumption (-)</a:t>
            </a:r>
            <a:endParaRPr lang="en-US" dirty="0">
              <a:solidFill>
                <a:srgbClr val="002060"/>
              </a:solidFill>
            </a:endParaRPr>
          </a:p>
          <a:p>
            <a:r>
              <a:rPr lang="en-US" dirty="0">
                <a:solidFill>
                  <a:schemeClr val="accent6">
                    <a:lumMod val="50000"/>
                  </a:schemeClr>
                </a:solidFill>
              </a:rPr>
              <a:t>FCC-</a:t>
            </a:r>
            <a:r>
              <a:rPr lang="en-US" dirty="0" err="1">
                <a:solidFill>
                  <a:schemeClr val="accent6">
                    <a:lumMod val="50000"/>
                  </a:schemeClr>
                </a:solidFill>
              </a:rPr>
              <a:t>hh</a:t>
            </a:r>
            <a:r>
              <a:rPr lang="en-US" dirty="0">
                <a:solidFill>
                  <a:schemeClr val="accent6">
                    <a:lumMod val="50000"/>
                  </a:schemeClr>
                </a:solidFill>
              </a:rPr>
              <a:t> 100/ </a:t>
            </a:r>
            <a:r>
              <a:rPr lang="en-US" dirty="0" err="1">
                <a:solidFill>
                  <a:schemeClr val="accent6">
                    <a:lumMod val="50000"/>
                  </a:schemeClr>
                </a:solidFill>
              </a:rPr>
              <a:t>TeV</a:t>
            </a:r>
            <a:r>
              <a:rPr lang="en-US" dirty="0">
                <a:solidFill>
                  <a:schemeClr val="accent6">
                    <a:lumMod val="50000"/>
                  </a:schemeClr>
                </a:solidFill>
              </a:rPr>
              <a:t> (100km tunnel)</a:t>
            </a:r>
          </a:p>
          <a:p>
            <a:pPr lvl="1">
              <a:spcBef>
                <a:spcPts val="300"/>
              </a:spcBef>
            </a:pPr>
            <a:r>
              <a:rPr lang="en-US" sz="1400" dirty="0">
                <a:solidFill>
                  <a:srgbClr val="002060"/>
                </a:solidFill>
              </a:rPr>
              <a:t>Re-use FCC-</a:t>
            </a:r>
            <a:r>
              <a:rPr lang="en-US" sz="1400" dirty="0" err="1">
                <a:solidFill>
                  <a:srgbClr val="002060"/>
                </a:solidFill>
              </a:rPr>
              <a:t>ee</a:t>
            </a:r>
            <a:r>
              <a:rPr lang="en-US" sz="1400" dirty="0">
                <a:solidFill>
                  <a:srgbClr val="002060"/>
                </a:solidFill>
              </a:rPr>
              <a:t> tunnel, high luminosity, LHC experience (+)</a:t>
            </a:r>
          </a:p>
          <a:p>
            <a:pPr lvl="1">
              <a:spcBef>
                <a:spcPts val="300"/>
              </a:spcBef>
            </a:pPr>
            <a:r>
              <a:rPr lang="en-US" sz="1400" dirty="0">
                <a:solidFill>
                  <a:srgbClr val="002060"/>
                </a:solidFill>
              </a:rPr>
              <a:t>20(?) years for magnet development 16T (-)</a:t>
            </a:r>
          </a:p>
          <a:p>
            <a:pPr lvl="1">
              <a:spcBef>
                <a:spcPts val="300"/>
              </a:spcBef>
            </a:pPr>
            <a:r>
              <a:rPr lang="en-US" sz="1400" dirty="0">
                <a:solidFill>
                  <a:srgbClr val="002060"/>
                </a:solidFill>
              </a:rPr>
              <a:t>For 100 </a:t>
            </a:r>
            <a:r>
              <a:rPr lang="en-US" sz="1400" dirty="0" err="1">
                <a:solidFill>
                  <a:srgbClr val="002060"/>
                </a:solidFill>
              </a:rPr>
              <a:t>TeV</a:t>
            </a:r>
            <a:r>
              <a:rPr lang="en-US" sz="1400" dirty="0">
                <a:solidFill>
                  <a:srgbClr val="002060"/>
                </a:solidFill>
              </a:rPr>
              <a:t> -&gt; 17.8T for 91km tunnel (--)</a:t>
            </a:r>
          </a:p>
          <a:p>
            <a:pPr lvl="1">
              <a:spcBef>
                <a:spcPts val="300"/>
              </a:spcBef>
            </a:pPr>
            <a:r>
              <a:rPr lang="en-US" sz="1400" dirty="0">
                <a:solidFill>
                  <a:srgbClr val="002060"/>
                </a:solidFill>
              </a:rPr>
              <a:t>Recently backed down to a more practical 14T/ 80 </a:t>
            </a:r>
            <a:r>
              <a:rPr lang="en-US" sz="1400" dirty="0" err="1">
                <a:solidFill>
                  <a:srgbClr val="002060"/>
                </a:solidFill>
              </a:rPr>
              <a:t>TeV</a:t>
            </a:r>
            <a:r>
              <a:rPr lang="en-US" sz="1400" dirty="0">
                <a:solidFill>
                  <a:srgbClr val="002060"/>
                </a:solidFill>
              </a:rPr>
              <a:t> (+)</a:t>
            </a:r>
            <a:endParaRPr lang="en-US" dirty="0">
              <a:solidFill>
                <a:srgbClr val="002060"/>
              </a:solidFill>
            </a:endParaRPr>
          </a:p>
          <a:p>
            <a:r>
              <a:rPr lang="en-US" dirty="0">
                <a:solidFill>
                  <a:schemeClr val="accent6">
                    <a:lumMod val="50000"/>
                  </a:schemeClr>
                </a:solidFill>
              </a:rPr>
              <a:t>SppC-125 </a:t>
            </a:r>
            <a:r>
              <a:rPr lang="en-US" dirty="0" err="1">
                <a:solidFill>
                  <a:schemeClr val="accent6">
                    <a:lumMod val="50000"/>
                  </a:schemeClr>
                </a:solidFill>
              </a:rPr>
              <a:t>TeV</a:t>
            </a:r>
            <a:endParaRPr lang="en-US" dirty="0">
              <a:solidFill>
                <a:schemeClr val="accent6">
                  <a:lumMod val="50000"/>
                </a:schemeClr>
              </a:solidFill>
            </a:endParaRPr>
          </a:p>
          <a:p>
            <a:pPr lvl="1">
              <a:spcBef>
                <a:spcPts val="300"/>
              </a:spcBef>
            </a:pPr>
            <a:r>
              <a:rPr lang="en-US" sz="1400" dirty="0">
                <a:solidFill>
                  <a:srgbClr val="002060"/>
                </a:solidFill>
              </a:rPr>
              <a:t>Re-use </a:t>
            </a:r>
            <a:r>
              <a:rPr lang="en-US" sz="1400" dirty="0" err="1">
                <a:solidFill>
                  <a:srgbClr val="002060"/>
                </a:solidFill>
              </a:rPr>
              <a:t>CepC</a:t>
            </a:r>
            <a:r>
              <a:rPr lang="en-US" sz="1400" dirty="0">
                <a:solidFill>
                  <a:srgbClr val="002060"/>
                </a:solidFill>
              </a:rPr>
              <a:t> tunnel, ep 0.12+62.5 </a:t>
            </a:r>
            <a:r>
              <a:rPr lang="en-US" sz="1400" dirty="0" err="1">
                <a:solidFill>
                  <a:srgbClr val="002060"/>
                </a:solidFill>
              </a:rPr>
              <a:t>TeV</a:t>
            </a:r>
            <a:r>
              <a:rPr lang="en-US" sz="1400" dirty="0">
                <a:solidFill>
                  <a:srgbClr val="002060"/>
                </a:solidFill>
              </a:rPr>
              <a:t> (+)</a:t>
            </a:r>
          </a:p>
          <a:p>
            <a:pPr lvl="1">
              <a:spcBef>
                <a:spcPts val="300"/>
              </a:spcBef>
            </a:pPr>
            <a:r>
              <a:rPr lang="en-US" sz="1400" dirty="0">
                <a:solidFill>
                  <a:srgbClr val="002060"/>
                </a:solidFill>
              </a:rPr>
              <a:t>20T magnets </a:t>
            </a:r>
          </a:p>
          <a:p>
            <a:pPr lvl="1">
              <a:spcBef>
                <a:spcPts val="300"/>
              </a:spcBef>
            </a:pPr>
            <a:r>
              <a:rPr lang="en-US" sz="1400" dirty="0">
                <a:solidFill>
                  <a:srgbClr val="002060"/>
                </a:solidFill>
              </a:rPr>
              <a:t>Intermediate stage at 75 </a:t>
            </a:r>
            <a:r>
              <a:rPr lang="en-US" sz="1400" dirty="0" err="1">
                <a:solidFill>
                  <a:srgbClr val="002060"/>
                </a:solidFill>
              </a:rPr>
              <a:t>TeV</a:t>
            </a:r>
            <a:r>
              <a:rPr lang="en-US" sz="1400" dirty="0">
                <a:solidFill>
                  <a:srgbClr val="002060"/>
                </a:solidFill>
              </a:rPr>
              <a:t> with 12T magnets using Iron-based SC) (-)</a:t>
            </a:r>
          </a:p>
          <a:p>
            <a:pPr>
              <a:spcBef>
                <a:spcPts val="300"/>
              </a:spcBef>
            </a:pPr>
            <a:r>
              <a:rPr lang="en-US" dirty="0">
                <a:solidFill>
                  <a:schemeClr val="accent6">
                    <a:lumMod val="50000"/>
                  </a:schemeClr>
                </a:solidFill>
              </a:rPr>
              <a:t>Muon Collider</a:t>
            </a:r>
          </a:p>
          <a:p>
            <a:pPr lvl="1">
              <a:spcBef>
                <a:spcPts val="300"/>
              </a:spcBef>
            </a:pPr>
            <a:r>
              <a:rPr lang="en-US" sz="1400" dirty="0">
                <a:solidFill>
                  <a:srgbClr val="002060"/>
                </a:solidFill>
              </a:rPr>
              <a:t>Potentially lowest cost, best luminosity/</a:t>
            </a:r>
            <a:r>
              <a:rPr lang="en-US" sz="1400" dirty="0" err="1">
                <a:solidFill>
                  <a:srgbClr val="002060"/>
                </a:solidFill>
              </a:rPr>
              <a:t>TWh</a:t>
            </a:r>
            <a:r>
              <a:rPr lang="en-US" sz="1400" dirty="0">
                <a:solidFill>
                  <a:srgbClr val="002060"/>
                </a:solidFill>
              </a:rPr>
              <a:t> (+)</a:t>
            </a:r>
          </a:p>
          <a:p>
            <a:pPr lvl="1">
              <a:spcBef>
                <a:spcPts val="300"/>
              </a:spcBef>
            </a:pPr>
            <a:r>
              <a:rPr lang="en-US" sz="1400" dirty="0">
                <a:solidFill>
                  <a:srgbClr val="002060"/>
                </a:solidFill>
              </a:rPr>
              <a:t>6D Cooling “R”, “D” on many subsystems (-)</a:t>
            </a:r>
          </a:p>
        </p:txBody>
      </p:sp>
      <p:sp>
        <p:nvSpPr>
          <p:cNvPr id="3" name="Title 2">
            <a:extLst>
              <a:ext uri="{FF2B5EF4-FFF2-40B4-BE49-F238E27FC236}">
                <a16:creationId xmlns:a16="http://schemas.microsoft.com/office/drawing/2014/main" id="{689F9D64-16F7-092D-2655-22D068A114C0}"/>
              </a:ext>
            </a:extLst>
          </p:cNvPr>
          <p:cNvSpPr>
            <a:spLocks noGrp="1"/>
          </p:cNvSpPr>
          <p:nvPr>
            <p:ph type="title"/>
          </p:nvPr>
        </p:nvSpPr>
        <p:spPr/>
        <p:txBody>
          <a:bodyPr/>
          <a:lstStyle/>
          <a:p>
            <a:r>
              <a:rPr lang="en-US" dirty="0"/>
              <a:t>3-10 </a:t>
            </a:r>
            <a:r>
              <a:rPr lang="en-US" dirty="0" err="1"/>
              <a:t>TeV</a:t>
            </a:r>
            <a:r>
              <a:rPr lang="en-US" dirty="0"/>
              <a:t>/</a:t>
            </a:r>
            <a:r>
              <a:rPr lang="en-US" dirty="0" err="1"/>
              <a:t>parton</a:t>
            </a:r>
            <a:r>
              <a:rPr lang="en-US" dirty="0"/>
              <a:t> </a:t>
            </a:r>
            <a:r>
              <a:rPr lang="en-US" dirty="0" err="1"/>
              <a:t>cme</a:t>
            </a:r>
            <a:r>
              <a:rPr lang="en-US" dirty="0"/>
              <a:t> (most discussed)</a:t>
            </a:r>
          </a:p>
        </p:txBody>
      </p:sp>
      <p:sp>
        <p:nvSpPr>
          <p:cNvPr id="4" name="Date Placeholder 3">
            <a:extLst>
              <a:ext uri="{FF2B5EF4-FFF2-40B4-BE49-F238E27FC236}">
                <a16:creationId xmlns:a16="http://schemas.microsoft.com/office/drawing/2014/main" id="{38CA9355-59EB-E8D3-5330-A21956B9228F}"/>
              </a:ext>
            </a:extLst>
          </p:cNvPr>
          <p:cNvSpPr>
            <a:spLocks noGrp="1"/>
          </p:cNvSpPr>
          <p:nvPr>
            <p:ph type="dt" sz="half" idx="2"/>
          </p:nvPr>
        </p:nvSpPr>
        <p:spPr/>
        <p:txBody>
          <a:bodyPr/>
          <a:lstStyle/>
          <a:p>
            <a:pPr>
              <a:defRPr/>
            </a:pPr>
            <a:fld id="{D4C2D401-8A8B-A349-8708-AAAB6E8A8862}" type="datetime1">
              <a:rPr lang="en-US" smtClean="0"/>
              <a:t>4/27/23</a:t>
            </a:fld>
            <a:endParaRPr lang="en-US" dirty="0"/>
          </a:p>
        </p:txBody>
      </p:sp>
      <p:sp>
        <p:nvSpPr>
          <p:cNvPr id="5" name="Footer Placeholder 4">
            <a:extLst>
              <a:ext uri="{FF2B5EF4-FFF2-40B4-BE49-F238E27FC236}">
                <a16:creationId xmlns:a16="http://schemas.microsoft.com/office/drawing/2014/main" id="{980F3378-037C-FC37-8822-5128674FC8AF}"/>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CA3C32AF-FDEB-F02A-2949-A28B262FA691}"/>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7" name="TextBox 6">
            <a:extLst>
              <a:ext uri="{FF2B5EF4-FFF2-40B4-BE49-F238E27FC236}">
                <a16:creationId xmlns:a16="http://schemas.microsoft.com/office/drawing/2014/main" id="{96BC2D65-1011-B0C7-A0D9-5C3DF26979C1}"/>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8" name="Picture 7">
            <a:extLst>
              <a:ext uri="{FF2B5EF4-FFF2-40B4-BE49-F238E27FC236}">
                <a16:creationId xmlns:a16="http://schemas.microsoft.com/office/drawing/2014/main" id="{F15EB2BF-06D5-DC64-6B39-3EBFF26065CD}"/>
              </a:ext>
            </a:extLst>
          </p:cNvPr>
          <p:cNvPicPr>
            <a:picLocks noChangeAspect="1"/>
          </p:cNvPicPr>
          <p:nvPr/>
        </p:nvPicPr>
        <p:blipFill>
          <a:blip r:embed="rId2"/>
          <a:stretch>
            <a:fillRect/>
          </a:stretch>
        </p:blipFill>
        <p:spPr>
          <a:xfrm>
            <a:off x="5814814" y="1133948"/>
            <a:ext cx="2420907" cy="1343240"/>
          </a:xfrm>
          <a:prstGeom prst="rect">
            <a:avLst/>
          </a:prstGeom>
          <a:effectLst>
            <a:glow rad="63500">
              <a:schemeClr val="accent6">
                <a:satMod val="175000"/>
                <a:alpha val="40000"/>
              </a:schemeClr>
            </a:glow>
          </a:effectLst>
        </p:spPr>
      </p:pic>
      <p:grpSp>
        <p:nvGrpSpPr>
          <p:cNvPr id="9" name="Group 8">
            <a:extLst>
              <a:ext uri="{FF2B5EF4-FFF2-40B4-BE49-F238E27FC236}">
                <a16:creationId xmlns:a16="http://schemas.microsoft.com/office/drawing/2014/main" id="{B65A3080-5571-48B9-F9F7-EBAA938BC612}"/>
              </a:ext>
            </a:extLst>
          </p:cNvPr>
          <p:cNvGrpSpPr/>
          <p:nvPr/>
        </p:nvGrpSpPr>
        <p:grpSpPr>
          <a:xfrm>
            <a:off x="6145741" y="2910695"/>
            <a:ext cx="2658075" cy="1405616"/>
            <a:chOff x="4918292" y="365125"/>
            <a:chExt cx="7210833" cy="3423136"/>
          </a:xfrm>
        </p:grpSpPr>
        <p:pic>
          <p:nvPicPr>
            <p:cNvPr id="10" name="Picture 9">
              <a:extLst>
                <a:ext uri="{FF2B5EF4-FFF2-40B4-BE49-F238E27FC236}">
                  <a16:creationId xmlns:a16="http://schemas.microsoft.com/office/drawing/2014/main" id="{9BBFE564-AAB0-9E3F-6ED2-8792C8EF5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282" y="365125"/>
              <a:ext cx="4528595" cy="3423136"/>
            </a:xfrm>
            <a:prstGeom prst="rect">
              <a:avLst/>
            </a:prstGeom>
          </p:spPr>
        </p:pic>
        <p:sp>
          <p:nvSpPr>
            <p:cNvPr id="11" name="TextBox 10">
              <a:extLst>
                <a:ext uri="{FF2B5EF4-FFF2-40B4-BE49-F238E27FC236}">
                  <a16:creationId xmlns:a16="http://schemas.microsoft.com/office/drawing/2014/main" id="{5BF89F2B-7169-502C-BDB2-00C53000F53E}"/>
                </a:ext>
              </a:extLst>
            </p:cNvPr>
            <p:cNvSpPr txBox="1"/>
            <p:nvPr/>
          </p:nvSpPr>
          <p:spPr>
            <a:xfrm>
              <a:off x="10314876" y="1212444"/>
              <a:ext cx="1814249" cy="899445"/>
            </a:xfrm>
            <a:prstGeom prst="rect">
              <a:avLst/>
            </a:prstGeom>
            <a:noFill/>
          </p:spPr>
          <p:txBody>
            <a:bodyPr wrap="none" rtlCol="0">
              <a:spAutoFit/>
            </a:bodyPr>
            <a:lstStyle/>
            <a:p>
              <a:r>
                <a:rPr lang="en-US" sz="1800" dirty="0" err="1"/>
                <a:t>CepC</a:t>
              </a:r>
              <a:endParaRPr lang="en-US" sz="1800" dirty="0"/>
            </a:p>
          </p:txBody>
        </p:sp>
        <p:sp>
          <p:nvSpPr>
            <p:cNvPr id="12" name="TextBox 11">
              <a:extLst>
                <a:ext uri="{FF2B5EF4-FFF2-40B4-BE49-F238E27FC236}">
                  <a16:creationId xmlns:a16="http://schemas.microsoft.com/office/drawing/2014/main" id="{A219F592-A072-2C77-D1C6-5B1046CF7F3D}"/>
                </a:ext>
              </a:extLst>
            </p:cNvPr>
            <p:cNvSpPr txBox="1"/>
            <p:nvPr/>
          </p:nvSpPr>
          <p:spPr>
            <a:xfrm>
              <a:off x="4918292" y="1532677"/>
              <a:ext cx="1783809" cy="899445"/>
            </a:xfrm>
            <a:prstGeom prst="rect">
              <a:avLst/>
            </a:prstGeom>
            <a:noFill/>
          </p:spPr>
          <p:txBody>
            <a:bodyPr wrap="none" rtlCol="0">
              <a:spAutoFit/>
            </a:bodyPr>
            <a:lstStyle/>
            <a:p>
              <a:r>
                <a:rPr lang="en-US" sz="1800" dirty="0" err="1"/>
                <a:t>SppC</a:t>
              </a:r>
              <a:endParaRPr lang="en-US" sz="1800" dirty="0"/>
            </a:p>
          </p:txBody>
        </p:sp>
        <p:cxnSp>
          <p:nvCxnSpPr>
            <p:cNvPr id="13" name="Straight Arrow Connector 12">
              <a:extLst>
                <a:ext uri="{FF2B5EF4-FFF2-40B4-BE49-F238E27FC236}">
                  <a16:creationId xmlns:a16="http://schemas.microsoft.com/office/drawing/2014/main" id="{33C9C4D1-04E1-CA00-C5ED-CF3392E8EBFF}"/>
                </a:ext>
              </a:extLst>
            </p:cNvPr>
            <p:cNvCxnSpPr>
              <a:cxnSpLocks/>
              <a:stCxn id="12" idx="2"/>
            </p:cNvCxnSpPr>
            <p:nvPr/>
          </p:nvCxnSpPr>
          <p:spPr>
            <a:xfrm flipV="1">
              <a:off x="5810196" y="2235506"/>
              <a:ext cx="953547" cy="1966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A0D8E1-C1F0-52EE-ABE7-6789CD52B4E0}"/>
                </a:ext>
              </a:extLst>
            </p:cNvPr>
            <p:cNvCxnSpPr>
              <a:cxnSpLocks/>
              <a:stCxn id="11" idx="2"/>
            </p:cNvCxnSpPr>
            <p:nvPr/>
          </p:nvCxnSpPr>
          <p:spPr>
            <a:xfrm flipH="1" flipV="1">
              <a:off x="9396611" y="2110500"/>
              <a:ext cx="1825391" cy="138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0340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3DC209-3E5B-8B6E-DE43-83E4D35E0DC1}"/>
              </a:ext>
            </a:extLst>
          </p:cNvPr>
          <p:cNvSpPr>
            <a:spLocks noGrp="1"/>
          </p:cNvSpPr>
          <p:nvPr>
            <p:ph idx="1"/>
          </p:nvPr>
        </p:nvSpPr>
        <p:spPr/>
        <p:txBody>
          <a:bodyPr/>
          <a:lstStyle/>
          <a:p>
            <a:r>
              <a:rPr lang="en-US" dirty="0">
                <a:solidFill>
                  <a:schemeClr val="accent6">
                    <a:lumMod val="50000"/>
                  </a:schemeClr>
                </a:solidFill>
              </a:rPr>
              <a:t>First design concept of up to 10 </a:t>
            </a:r>
            <a:r>
              <a:rPr lang="en-US" dirty="0" err="1">
                <a:solidFill>
                  <a:schemeClr val="accent6">
                    <a:lumMod val="50000"/>
                  </a:schemeClr>
                </a:solidFill>
              </a:rPr>
              <a:t>TeV</a:t>
            </a:r>
            <a:r>
              <a:rPr lang="en-US" dirty="0">
                <a:solidFill>
                  <a:schemeClr val="accent6">
                    <a:lumMod val="50000"/>
                  </a:schemeClr>
                </a:solidFill>
              </a:rPr>
              <a:t> collider developed</a:t>
            </a:r>
          </a:p>
          <a:p>
            <a:r>
              <a:rPr lang="en-US" dirty="0">
                <a:solidFill>
                  <a:schemeClr val="accent6">
                    <a:lumMod val="50000"/>
                  </a:schemeClr>
                </a:solidFill>
              </a:rPr>
              <a:t>Operation at 125 GeV, 1 and 3 </a:t>
            </a:r>
            <a:r>
              <a:rPr lang="en-US" dirty="0" err="1">
                <a:solidFill>
                  <a:schemeClr val="accent6">
                    <a:lumMod val="50000"/>
                  </a:schemeClr>
                </a:solidFill>
              </a:rPr>
              <a:t>TeV</a:t>
            </a:r>
            <a:r>
              <a:rPr lang="en-US" dirty="0">
                <a:solidFill>
                  <a:schemeClr val="accent6">
                    <a:lumMod val="50000"/>
                  </a:schemeClr>
                </a:solidFill>
              </a:rPr>
              <a:t> could be intermediate stages</a:t>
            </a:r>
          </a:p>
          <a:p>
            <a:r>
              <a:rPr lang="en-US" dirty="0">
                <a:solidFill>
                  <a:schemeClr val="accent6">
                    <a:lumMod val="50000"/>
                  </a:schemeClr>
                </a:solidFill>
              </a:rPr>
              <a:t>Capitalizes on existing FNAL facilities and expertise</a:t>
            </a:r>
          </a:p>
          <a:p>
            <a:pPr lvl="1">
              <a:spcBef>
                <a:spcPts val="300"/>
              </a:spcBef>
            </a:pPr>
            <a:r>
              <a:rPr lang="en-US" sz="1400" dirty="0">
                <a:solidFill>
                  <a:srgbClr val="002060"/>
                </a:solidFill>
              </a:rPr>
              <a:t>PIP-II and upgrades</a:t>
            </a:r>
          </a:p>
          <a:p>
            <a:pPr lvl="1">
              <a:spcBef>
                <a:spcPts val="300"/>
              </a:spcBef>
            </a:pPr>
            <a:r>
              <a:rPr lang="en-US" sz="1400" dirty="0">
                <a:solidFill>
                  <a:srgbClr val="002060"/>
                </a:solidFill>
              </a:rPr>
              <a:t>Tevatron tunnel</a:t>
            </a:r>
          </a:p>
          <a:p>
            <a:pPr lvl="1">
              <a:spcBef>
                <a:spcPts val="300"/>
              </a:spcBef>
            </a:pPr>
            <a:r>
              <a:rPr lang="en-US" sz="1400" dirty="0">
                <a:solidFill>
                  <a:srgbClr val="002060"/>
                </a:solidFill>
              </a:rPr>
              <a:t>Facilities for cooling, target, SRF and magnet R&amp;D</a:t>
            </a:r>
          </a:p>
          <a:p>
            <a:pPr lvl="1">
              <a:spcBef>
                <a:spcPts val="300"/>
              </a:spcBef>
            </a:pPr>
            <a:r>
              <a:rPr lang="en-US" sz="1400" dirty="0">
                <a:solidFill>
                  <a:srgbClr val="002060"/>
                </a:solidFill>
              </a:rPr>
              <a:t>	</a:t>
            </a:r>
          </a:p>
          <a:p>
            <a:pPr lvl="1">
              <a:spcBef>
                <a:spcPts val="300"/>
              </a:spcBef>
            </a:pPr>
            <a:r>
              <a:rPr lang="en-US" sz="1400" dirty="0">
                <a:solidFill>
                  <a:srgbClr val="002060"/>
                </a:solidFill>
              </a:rPr>
              <a:t>World-class intellectual leadership in these areas</a:t>
            </a:r>
          </a:p>
        </p:txBody>
      </p:sp>
      <p:sp>
        <p:nvSpPr>
          <p:cNvPr id="3" name="Title 2">
            <a:extLst>
              <a:ext uri="{FF2B5EF4-FFF2-40B4-BE49-F238E27FC236}">
                <a16:creationId xmlns:a16="http://schemas.microsoft.com/office/drawing/2014/main" id="{3DE14B12-B1F9-CADE-1EE0-4074950308F8}"/>
              </a:ext>
            </a:extLst>
          </p:cNvPr>
          <p:cNvSpPr>
            <a:spLocks noGrp="1"/>
          </p:cNvSpPr>
          <p:nvPr>
            <p:ph type="title"/>
          </p:nvPr>
        </p:nvSpPr>
        <p:spPr/>
        <p:txBody>
          <a:bodyPr/>
          <a:lstStyle/>
          <a:p>
            <a:r>
              <a:rPr lang="en-US" dirty="0"/>
              <a:t>6 – 10 </a:t>
            </a:r>
            <a:r>
              <a:rPr lang="en-US" dirty="0" err="1"/>
              <a:t>TeV</a:t>
            </a:r>
            <a:r>
              <a:rPr lang="en-US" dirty="0"/>
              <a:t> Muon Collider on FNAL site</a:t>
            </a:r>
          </a:p>
        </p:txBody>
      </p:sp>
      <p:sp>
        <p:nvSpPr>
          <p:cNvPr id="4" name="Date Placeholder 3">
            <a:extLst>
              <a:ext uri="{FF2B5EF4-FFF2-40B4-BE49-F238E27FC236}">
                <a16:creationId xmlns:a16="http://schemas.microsoft.com/office/drawing/2014/main" id="{CD9DF0F9-370E-4A05-A667-0F96DD7E667A}"/>
              </a:ext>
            </a:extLst>
          </p:cNvPr>
          <p:cNvSpPr>
            <a:spLocks noGrp="1"/>
          </p:cNvSpPr>
          <p:nvPr>
            <p:ph type="dt" sz="half" idx="2"/>
          </p:nvPr>
        </p:nvSpPr>
        <p:spPr/>
        <p:txBody>
          <a:bodyPr/>
          <a:lstStyle/>
          <a:p>
            <a:pPr>
              <a:defRPr/>
            </a:pPr>
            <a:fld id="{8D3D799D-1A20-DF43-9AB8-C507AA720B23}" type="datetime1">
              <a:rPr lang="en-US" smtClean="0"/>
              <a:t>4/27/23</a:t>
            </a:fld>
            <a:endParaRPr lang="en-US" dirty="0"/>
          </a:p>
        </p:txBody>
      </p:sp>
      <p:sp>
        <p:nvSpPr>
          <p:cNvPr id="5" name="Footer Placeholder 4">
            <a:extLst>
              <a:ext uri="{FF2B5EF4-FFF2-40B4-BE49-F238E27FC236}">
                <a16:creationId xmlns:a16="http://schemas.microsoft.com/office/drawing/2014/main" id="{E3938A04-64EF-9D5D-875A-819329E047DD}"/>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A35F9E44-9ADD-2452-91BD-C5543DA9133F}"/>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pic>
        <p:nvPicPr>
          <p:cNvPr id="7" name="Picture 6">
            <a:extLst>
              <a:ext uri="{FF2B5EF4-FFF2-40B4-BE49-F238E27FC236}">
                <a16:creationId xmlns:a16="http://schemas.microsoft.com/office/drawing/2014/main" id="{037A936E-4973-A246-E178-C727F27F9F3A}"/>
              </a:ext>
            </a:extLst>
          </p:cNvPr>
          <p:cNvPicPr>
            <a:picLocks noChangeAspect="1"/>
          </p:cNvPicPr>
          <p:nvPr/>
        </p:nvPicPr>
        <p:blipFill>
          <a:blip r:embed="rId2"/>
          <a:stretch>
            <a:fillRect/>
          </a:stretch>
        </p:blipFill>
        <p:spPr>
          <a:xfrm>
            <a:off x="5811308" y="1464526"/>
            <a:ext cx="2975853" cy="3145096"/>
          </a:xfrm>
          <a:prstGeom prst="rect">
            <a:avLst/>
          </a:prstGeom>
        </p:spPr>
      </p:pic>
      <p:sp>
        <p:nvSpPr>
          <p:cNvPr id="8" name="TextBox 7">
            <a:extLst>
              <a:ext uri="{FF2B5EF4-FFF2-40B4-BE49-F238E27FC236}">
                <a16:creationId xmlns:a16="http://schemas.microsoft.com/office/drawing/2014/main" id="{6BC87E90-59DA-D227-24DD-A6E05A133FB6}"/>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557598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1011782A-B704-3D02-686F-6015C76E4F8C}"/>
              </a:ext>
            </a:extLst>
          </p:cNvPr>
          <p:cNvPicPr>
            <a:picLocks noChangeAspect="1"/>
          </p:cNvPicPr>
          <p:nvPr/>
        </p:nvPicPr>
        <p:blipFill>
          <a:blip r:embed="rId2"/>
          <a:stretch>
            <a:fillRect/>
          </a:stretch>
        </p:blipFill>
        <p:spPr>
          <a:xfrm>
            <a:off x="5928637" y="2036665"/>
            <a:ext cx="2596376" cy="1070170"/>
          </a:xfrm>
          <a:prstGeom prst="rect">
            <a:avLst/>
          </a:prstGeom>
        </p:spPr>
      </p:pic>
      <p:sp>
        <p:nvSpPr>
          <p:cNvPr id="2" name="Content Placeholder 1">
            <a:extLst>
              <a:ext uri="{FF2B5EF4-FFF2-40B4-BE49-F238E27FC236}">
                <a16:creationId xmlns:a16="http://schemas.microsoft.com/office/drawing/2014/main" id="{9AEBC91E-74C9-A7A8-EED7-7EA010A5CA7B}"/>
              </a:ext>
            </a:extLst>
          </p:cNvPr>
          <p:cNvSpPr>
            <a:spLocks noGrp="1"/>
          </p:cNvSpPr>
          <p:nvPr>
            <p:ph idx="1"/>
          </p:nvPr>
        </p:nvSpPr>
        <p:spPr>
          <a:xfrm>
            <a:off x="96645" y="787400"/>
            <a:ext cx="9039922" cy="4166967"/>
          </a:xfrm>
        </p:spPr>
        <p:txBody>
          <a:bodyPr/>
          <a:lstStyle/>
          <a:p>
            <a:r>
              <a:rPr lang="en-US" dirty="0">
                <a:solidFill>
                  <a:schemeClr val="accent6">
                    <a:lumMod val="50000"/>
                  </a:schemeClr>
                </a:solidFill>
              </a:rPr>
              <a:t>Circular or linear colliders pushing the limits</a:t>
            </a:r>
          </a:p>
          <a:p>
            <a:pPr lvl="1"/>
            <a:r>
              <a:rPr lang="en-US" sz="1400" dirty="0">
                <a:solidFill>
                  <a:srgbClr val="002060"/>
                </a:solidFill>
              </a:rPr>
              <a:t>ILC-3 </a:t>
            </a:r>
            <a:r>
              <a:rPr lang="en-US" sz="1400" dirty="0" err="1">
                <a:solidFill>
                  <a:srgbClr val="002060"/>
                </a:solidFill>
              </a:rPr>
              <a:t>TeV</a:t>
            </a:r>
            <a:r>
              <a:rPr lang="en-US" sz="1400" dirty="0">
                <a:solidFill>
                  <a:srgbClr val="002060"/>
                </a:solidFill>
              </a:rPr>
              <a:t>, ERL-based Linear colliders (3 </a:t>
            </a:r>
            <a:r>
              <a:rPr lang="en-US" sz="1400" dirty="0" err="1">
                <a:solidFill>
                  <a:srgbClr val="002060"/>
                </a:solidFill>
              </a:rPr>
              <a:t>TeV</a:t>
            </a:r>
            <a:r>
              <a:rPr lang="en-US" sz="1400" dirty="0">
                <a:solidFill>
                  <a:srgbClr val="002060"/>
                </a:solidFill>
              </a:rPr>
              <a:t>), 2100 km “Collider in the Sea)</a:t>
            </a:r>
          </a:p>
          <a:p>
            <a:pPr lvl="2">
              <a:spcBef>
                <a:spcPts val="300"/>
              </a:spcBef>
            </a:pPr>
            <a:r>
              <a:rPr lang="en-US" sz="1400" dirty="0"/>
              <a:t>	“</a:t>
            </a:r>
            <a:r>
              <a:rPr lang="en-US" sz="1400" dirty="0">
                <a:solidFill>
                  <a:schemeClr val="accent6">
                    <a:lumMod val="50000"/>
                  </a:schemeClr>
                </a:solidFill>
              </a:rPr>
              <a:t>Just” scale-up technology (+)</a:t>
            </a:r>
          </a:p>
          <a:p>
            <a:pPr lvl="2">
              <a:spcBef>
                <a:spcPts val="300"/>
              </a:spcBef>
            </a:pPr>
            <a:r>
              <a:rPr lang="en-US" sz="1400" dirty="0">
                <a:solidFill>
                  <a:schemeClr val="accent6">
                    <a:lumMod val="50000"/>
                  </a:schemeClr>
                </a:solidFill>
              </a:rPr>
              <a:t>	Enormous power consumption, large footprint, expensive (--)</a:t>
            </a:r>
          </a:p>
          <a:p>
            <a:pPr lvl="1"/>
            <a:r>
              <a:rPr lang="en-US" sz="1400" dirty="0">
                <a:solidFill>
                  <a:srgbClr val="002060"/>
                </a:solidFill>
              </a:rPr>
              <a:t>Wakefield acceleration (Laser, proton, structure) </a:t>
            </a:r>
          </a:p>
          <a:p>
            <a:pPr lvl="2"/>
            <a:r>
              <a:rPr lang="en-US" sz="1300" dirty="0"/>
              <a:t>	</a:t>
            </a:r>
            <a:r>
              <a:rPr lang="en-US" sz="1300" dirty="0">
                <a:solidFill>
                  <a:schemeClr val="accent6">
                    <a:lumMod val="50000"/>
                  </a:schemeClr>
                </a:solidFill>
              </a:rPr>
              <a:t>Linear </a:t>
            </a:r>
            <a:r>
              <a:rPr lang="en-US" sz="1300" dirty="0" err="1">
                <a:solidFill>
                  <a:schemeClr val="accent6">
                    <a:lumMod val="50000"/>
                  </a:schemeClr>
                </a:solidFill>
              </a:rPr>
              <a:t>ee</a:t>
            </a:r>
            <a:r>
              <a:rPr lang="en-US" sz="1300" dirty="0">
                <a:solidFill>
                  <a:schemeClr val="accent6">
                    <a:lumMod val="50000"/>
                  </a:schemeClr>
                </a:solidFill>
              </a:rPr>
              <a:t>/</a:t>
            </a:r>
            <a:r>
              <a:rPr lang="en-US" sz="1400" dirty="0">
                <a:solidFill>
                  <a:schemeClr val="accent6">
                    <a:lumMod val="50000"/>
                  </a:schemeClr>
                </a:solidFill>
              </a:rPr>
              <a:t>gamma-gamma</a:t>
            </a:r>
            <a:r>
              <a:rPr lang="en-US" sz="1300" dirty="0">
                <a:solidFill>
                  <a:schemeClr val="accent6">
                    <a:lumMod val="50000"/>
                  </a:schemeClr>
                </a:solidFill>
              </a:rPr>
              <a:t> colliders</a:t>
            </a:r>
          </a:p>
          <a:p>
            <a:pPr lvl="2">
              <a:spcBef>
                <a:spcPts val="300"/>
              </a:spcBef>
            </a:pPr>
            <a:r>
              <a:rPr lang="en-US" sz="1400" dirty="0">
                <a:solidFill>
                  <a:schemeClr val="accent6">
                    <a:lumMod val="50000"/>
                  </a:schemeClr>
                </a:solidFill>
              </a:rPr>
              <a:t>	Most compact, perhaps cost efficient, multi-</a:t>
            </a:r>
            <a:r>
              <a:rPr lang="en-US" sz="1400" dirty="0" err="1">
                <a:solidFill>
                  <a:schemeClr val="accent6">
                    <a:lumMod val="50000"/>
                  </a:schemeClr>
                </a:solidFill>
              </a:rPr>
              <a:t>Tev</a:t>
            </a:r>
            <a:r>
              <a:rPr lang="en-US" sz="1400" dirty="0">
                <a:solidFill>
                  <a:schemeClr val="accent6">
                    <a:lumMod val="50000"/>
                  </a:schemeClr>
                </a:solidFill>
              </a:rPr>
              <a:t> collisions (+)</a:t>
            </a:r>
          </a:p>
          <a:p>
            <a:pPr lvl="2">
              <a:spcBef>
                <a:spcPts val="300"/>
              </a:spcBef>
            </a:pPr>
            <a:r>
              <a:rPr lang="en-US" sz="1400" dirty="0">
                <a:solidFill>
                  <a:schemeClr val="accent6">
                    <a:lumMod val="50000"/>
                  </a:schemeClr>
                </a:solidFill>
              </a:rPr>
              <a:t>	More R&amp;D needed: </a:t>
            </a:r>
          </a:p>
          <a:p>
            <a:pPr lvl="2">
              <a:spcBef>
                <a:spcPts val="300"/>
              </a:spcBef>
            </a:pPr>
            <a:r>
              <a:rPr lang="en-US" sz="1400" dirty="0"/>
              <a:t>		e</a:t>
            </a:r>
            <a:r>
              <a:rPr lang="en-US" sz="1400" baseline="30000" dirty="0"/>
              <a:t>+</a:t>
            </a:r>
            <a:r>
              <a:rPr lang="en-US" sz="1400" dirty="0"/>
              <a:t> acceleration, staging, beam quality, power efficiency . . . (-)</a:t>
            </a:r>
          </a:p>
          <a:p>
            <a:pPr>
              <a:spcBef>
                <a:spcPts val="300"/>
              </a:spcBef>
            </a:pPr>
            <a:r>
              <a:rPr lang="en-US" sz="1700" dirty="0">
                <a:solidFill>
                  <a:schemeClr val="accent6">
                    <a:lumMod val="50000"/>
                  </a:schemeClr>
                </a:solidFill>
              </a:rPr>
              <a:t>Additions to existing machines</a:t>
            </a:r>
          </a:p>
          <a:p>
            <a:pPr lvl="1"/>
            <a:r>
              <a:rPr lang="en-US" sz="1400" dirty="0">
                <a:solidFill>
                  <a:srgbClr val="002060"/>
                </a:solidFill>
              </a:rPr>
              <a:t>ep/eh colliders (</a:t>
            </a:r>
            <a:r>
              <a:rPr lang="en-US" sz="1400" dirty="0" err="1">
                <a:solidFill>
                  <a:srgbClr val="002060"/>
                </a:solidFill>
              </a:rPr>
              <a:t>LHeC</a:t>
            </a:r>
            <a:r>
              <a:rPr lang="en-US" sz="1400" dirty="0">
                <a:solidFill>
                  <a:srgbClr val="002060"/>
                </a:solidFill>
              </a:rPr>
              <a:t>, FCC-eh, </a:t>
            </a:r>
            <a:r>
              <a:rPr lang="en-US" sz="1400" dirty="0" err="1">
                <a:solidFill>
                  <a:srgbClr val="002060"/>
                </a:solidFill>
              </a:rPr>
              <a:t>epChina</a:t>
            </a:r>
            <a:endParaRPr lang="en-US" sz="1400" dirty="0">
              <a:solidFill>
                <a:srgbClr val="002060"/>
              </a:solidFill>
            </a:endParaRPr>
          </a:p>
          <a:p>
            <a:pPr lvl="2">
              <a:spcBef>
                <a:spcPts val="300"/>
              </a:spcBef>
            </a:pPr>
            <a:r>
              <a:rPr lang="en-US" sz="1400" dirty="0"/>
              <a:t>	</a:t>
            </a:r>
            <a:r>
              <a:rPr lang="en-US" sz="1400" dirty="0">
                <a:solidFill>
                  <a:schemeClr val="accent6">
                    <a:lumMod val="50000"/>
                  </a:schemeClr>
                </a:solidFill>
              </a:rPr>
              <a:t>Very cost effective, feasible, nice additions to proton machines (+)</a:t>
            </a:r>
          </a:p>
          <a:p>
            <a:pPr lvl="2">
              <a:spcBef>
                <a:spcPts val="300"/>
              </a:spcBef>
            </a:pPr>
            <a:r>
              <a:rPr lang="en-US" sz="1400" dirty="0">
                <a:solidFill>
                  <a:schemeClr val="accent6">
                    <a:lumMod val="50000"/>
                  </a:schemeClr>
                </a:solidFill>
              </a:rPr>
              <a:t>	High current 50 GeV ERL technology needs demonstration (3 orders of magnitude in power) (-)</a:t>
            </a:r>
          </a:p>
        </p:txBody>
      </p:sp>
      <p:sp>
        <p:nvSpPr>
          <p:cNvPr id="3" name="Title 2">
            <a:extLst>
              <a:ext uri="{FF2B5EF4-FFF2-40B4-BE49-F238E27FC236}">
                <a16:creationId xmlns:a16="http://schemas.microsoft.com/office/drawing/2014/main" id="{731F2684-2FF2-2EC3-2241-EE982D81D0F2}"/>
              </a:ext>
            </a:extLst>
          </p:cNvPr>
          <p:cNvSpPr>
            <a:spLocks noGrp="1"/>
          </p:cNvSpPr>
          <p:nvPr>
            <p:ph type="title"/>
          </p:nvPr>
        </p:nvSpPr>
        <p:spPr/>
        <p:txBody>
          <a:bodyPr/>
          <a:lstStyle/>
          <a:p>
            <a:r>
              <a:rPr lang="en-US" dirty="0"/>
              <a:t>A variety of other options</a:t>
            </a:r>
          </a:p>
        </p:txBody>
      </p:sp>
      <p:sp>
        <p:nvSpPr>
          <p:cNvPr id="4" name="Date Placeholder 3">
            <a:extLst>
              <a:ext uri="{FF2B5EF4-FFF2-40B4-BE49-F238E27FC236}">
                <a16:creationId xmlns:a16="http://schemas.microsoft.com/office/drawing/2014/main" id="{7F377407-9B5D-09A3-53D9-EAF7486772D7}"/>
              </a:ext>
            </a:extLst>
          </p:cNvPr>
          <p:cNvSpPr>
            <a:spLocks noGrp="1"/>
          </p:cNvSpPr>
          <p:nvPr>
            <p:ph type="dt" sz="half" idx="2"/>
          </p:nvPr>
        </p:nvSpPr>
        <p:spPr/>
        <p:txBody>
          <a:bodyPr/>
          <a:lstStyle/>
          <a:p>
            <a:pPr>
              <a:defRPr/>
            </a:pPr>
            <a:fld id="{A0517C52-BE99-3142-955F-5D6DB318530A}" type="datetime1">
              <a:rPr lang="en-US" smtClean="0"/>
              <a:t>4/27/23</a:t>
            </a:fld>
            <a:endParaRPr lang="en-US" dirty="0"/>
          </a:p>
        </p:txBody>
      </p:sp>
      <p:sp>
        <p:nvSpPr>
          <p:cNvPr id="6" name="Slide Number Placeholder 5">
            <a:extLst>
              <a:ext uri="{FF2B5EF4-FFF2-40B4-BE49-F238E27FC236}">
                <a16:creationId xmlns:a16="http://schemas.microsoft.com/office/drawing/2014/main" id="{73542EE3-06C4-966A-9603-EA74E1A05BCE}"/>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7" name="TextBox 6">
            <a:extLst>
              <a:ext uri="{FF2B5EF4-FFF2-40B4-BE49-F238E27FC236}">
                <a16:creationId xmlns:a16="http://schemas.microsoft.com/office/drawing/2014/main" id="{3F15D55F-023E-C725-BE4D-293630C8C299}"/>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8" name="Picture 7">
            <a:extLst>
              <a:ext uri="{FF2B5EF4-FFF2-40B4-BE49-F238E27FC236}">
                <a16:creationId xmlns:a16="http://schemas.microsoft.com/office/drawing/2014/main" id="{6626D7A5-A48F-AF17-610B-983B7B0187E8}"/>
              </a:ext>
            </a:extLst>
          </p:cNvPr>
          <p:cNvPicPr>
            <a:picLocks noChangeAspect="1"/>
          </p:cNvPicPr>
          <p:nvPr/>
        </p:nvPicPr>
        <p:blipFill>
          <a:blip r:embed="rId3"/>
          <a:stretch>
            <a:fillRect/>
          </a:stretch>
        </p:blipFill>
        <p:spPr>
          <a:xfrm>
            <a:off x="7732075" y="1277553"/>
            <a:ext cx="1183325" cy="883549"/>
          </a:xfrm>
          <a:prstGeom prst="rect">
            <a:avLst/>
          </a:prstGeom>
        </p:spPr>
      </p:pic>
      <p:sp>
        <p:nvSpPr>
          <p:cNvPr id="5" name="Footer Placeholder 4">
            <a:extLst>
              <a:ext uri="{FF2B5EF4-FFF2-40B4-BE49-F238E27FC236}">
                <a16:creationId xmlns:a16="http://schemas.microsoft.com/office/drawing/2014/main" id="{008FA1E2-E700-BC4D-BA88-F92FE6FEB976}"/>
              </a:ext>
            </a:extLst>
          </p:cNvPr>
          <p:cNvSpPr>
            <a:spLocks noGrp="1"/>
          </p:cNvSpPr>
          <p:nvPr>
            <p:ph type="ftr" sz="quarter" idx="3"/>
          </p:nvPr>
        </p:nvSpPr>
        <p:spPr>
          <a:xfrm>
            <a:off x="6670602" y="3125815"/>
            <a:ext cx="2260812" cy="182155"/>
          </a:xfrm>
        </p:spPr>
        <p:txBody>
          <a:bodyPr/>
          <a:lstStyle/>
          <a:p>
            <a:r>
              <a:rPr lang="en-US" sz="1400" dirty="0">
                <a:solidFill>
                  <a:srgbClr val="961E23"/>
                </a:solidFill>
                <a:effectLst/>
                <a:latin typeface="Calibri" panose="020F0502020204030204" pitchFamily="34" charset="0"/>
              </a:rPr>
              <a:t>S. Steinke et al. Nature (2016) </a:t>
            </a:r>
            <a:endParaRPr lang="en-US" sz="700" dirty="0">
              <a:effectLst/>
            </a:endParaRPr>
          </a:p>
        </p:txBody>
      </p:sp>
    </p:spTree>
    <p:extLst>
      <p:ext uri="{BB962C8B-B14F-4D97-AF65-F5344CB8AC3E}">
        <p14:creationId xmlns:p14="http://schemas.microsoft.com/office/powerpoint/2010/main" val="2889117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74912D-CF4A-CA09-B763-07674C8F2BFB}"/>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3600" b="1" dirty="0">
                <a:solidFill>
                  <a:schemeClr val="tx2"/>
                </a:solidFill>
              </a:rPr>
              <a:t>Accelerator Frontier Messages</a:t>
            </a:r>
          </a:p>
        </p:txBody>
      </p:sp>
      <p:sp>
        <p:nvSpPr>
          <p:cNvPr id="4" name="Date Placeholder 3">
            <a:extLst>
              <a:ext uri="{FF2B5EF4-FFF2-40B4-BE49-F238E27FC236}">
                <a16:creationId xmlns:a16="http://schemas.microsoft.com/office/drawing/2014/main" id="{C0339193-6344-D838-F8D0-881655DBC038}"/>
              </a:ext>
            </a:extLst>
          </p:cNvPr>
          <p:cNvSpPr>
            <a:spLocks noGrp="1"/>
          </p:cNvSpPr>
          <p:nvPr>
            <p:ph type="dt" sz="half" idx="2"/>
          </p:nvPr>
        </p:nvSpPr>
        <p:spPr/>
        <p:txBody>
          <a:bodyPr/>
          <a:lstStyle/>
          <a:p>
            <a:pPr>
              <a:defRPr/>
            </a:pPr>
            <a:fld id="{26822128-C038-694A-A453-6F041BFB5F89}" type="datetime1">
              <a:rPr lang="en-US" smtClean="0"/>
              <a:t>4/27/23</a:t>
            </a:fld>
            <a:endParaRPr lang="en-US" dirty="0"/>
          </a:p>
        </p:txBody>
      </p:sp>
      <p:sp>
        <p:nvSpPr>
          <p:cNvPr id="5" name="Footer Placeholder 4">
            <a:extLst>
              <a:ext uri="{FF2B5EF4-FFF2-40B4-BE49-F238E27FC236}">
                <a16:creationId xmlns:a16="http://schemas.microsoft.com/office/drawing/2014/main" id="{6391B4CE-0BE8-65EB-1DFA-C016A0DFFDF1}"/>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26CE7C51-B78D-81F2-9BB1-126F38807314}"/>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7" name="TextBox 6">
            <a:extLst>
              <a:ext uri="{FF2B5EF4-FFF2-40B4-BE49-F238E27FC236}">
                <a16:creationId xmlns:a16="http://schemas.microsoft.com/office/drawing/2014/main" id="{02CB3E23-DC10-49AB-BE29-4E4D5539E914}"/>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1069314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BFA054-27A2-4648-C6AA-31B12BEC2B1F}"/>
              </a:ext>
            </a:extLst>
          </p:cNvPr>
          <p:cNvSpPr>
            <a:spLocks noGrp="1"/>
          </p:cNvSpPr>
          <p:nvPr>
            <p:ph idx="1"/>
          </p:nvPr>
        </p:nvSpPr>
        <p:spPr>
          <a:xfrm>
            <a:off x="200029" y="1040691"/>
            <a:ext cx="8672513" cy="3624441"/>
          </a:xfrm>
        </p:spPr>
        <p:txBody>
          <a:bodyPr/>
          <a:lstStyle/>
          <a:p>
            <a:r>
              <a:rPr lang="en-US" dirty="0">
                <a:solidFill>
                  <a:schemeClr val="accent6">
                    <a:lumMod val="50000"/>
                  </a:schemeClr>
                </a:solidFill>
              </a:rPr>
              <a:t>The US and global community have the expertise in a broad array of accelerator technologies needed to design and construct any of the near-term HEP accelerator projects.</a:t>
            </a:r>
          </a:p>
          <a:p>
            <a:pPr lvl="1" algn="ctr"/>
            <a:r>
              <a:rPr lang="en-US" b="1" dirty="0"/>
              <a:t>“Tell us what you want, and we will build it”</a:t>
            </a:r>
            <a:endParaRPr lang="en-US" b="1" dirty="0">
              <a:solidFill>
                <a:srgbClr val="002060"/>
              </a:solidFill>
            </a:endParaRPr>
          </a:p>
          <a:p>
            <a:pPr lvl="1" algn="ctr"/>
            <a:r>
              <a:rPr lang="en-US" b="1" dirty="0">
                <a:solidFill>
                  <a:srgbClr val="002060"/>
                </a:solidFill>
              </a:rPr>
              <a:t>But tell us NOW. It will take time. </a:t>
            </a:r>
          </a:p>
          <a:p>
            <a:pPr lvl="1" algn="ctr"/>
            <a:r>
              <a:rPr lang="en-US" b="1" dirty="0">
                <a:solidFill>
                  <a:srgbClr val="002060"/>
                </a:solidFill>
              </a:rPr>
              <a:t>Quads for LHC upgrade took 2 – 3 decades.</a:t>
            </a:r>
          </a:p>
          <a:p>
            <a:pPr lvl="1" algn="ctr"/>
            <a:endParaRPr lang="en-US" sz="1100" b="1" dirty="0"/>
          </a:p>
          <a:p>
            <a:pPr lvl="1"/>
            <a:r>
              <a:rPr lang="en-US" b="1" dirty="0"/>
              <a:t>AF Recommendation </a:t>
            </a:r>
          </a:p>
          <a:p>
            <a:pPr lvl="1"/>
            <a:r>
              <a:rPr lang="en-US" dirty="0"/>
              <a:t>	</a:t>
            </a:r>
            <a:r>
              <a:rPr lang="en-US" dirty="0">
                <a:solidFill>
                  <a:srgbClr val="002060"/>
                </a:solidFill>
              </a:rPr>
              <a:t>“Planning of accelerator development and research should be aligned with the strategic planning for particle physics and </a:t>
            </a:r>
            <a:r>
              <a:rPr lang="en-US" i="1" dirty="0">
                <a:solidFill>
                  <a:srgbClr val="002060"/>
                </a:solidFill>
              </a:rPr>
              <a:t>should be part of the P5 prioritization process</a:t>
            </a:r>
            <a:r>
              <a:rPr lang="en-US" dirty="0">
                <a:solidFill>
                  <a:srgbClr val="002060"/>
                </a:solidFill>
              </a:rPr>
              <a:t>.”</a:t>
            </a:r>
          </a:p>
        </p:txBody>
      </p:sp>
      <p:sp>
        <p:nvSpPr>
          <p:cNvPr id="3" name="Title 2">
            <a:extLst>
              <a:ext uri="{FF2B5EF4-FFF2-40B4-BE49-F238E27FC236}">
                <a16:creationId xmlns:a16="http://schemas.microsoft.com/office/drawing/2014/main" id="{1F37FAAC-1562-60EA-559B-556B8A2290B6}"/>
              </a:ext>
            </a:extLst>
          </p:cNvPr>
          <p:cNvSpPr>
            <a:spLocks noGrp="1"/>
          </p:cNvSpPr>
          <p:nvPr>
            <p:ph type="title"/>
          </p:nvPr>
        </p:nvSpPr>
        <p:spPr/>
        <p:txBody>
          <a:bodyPr/>
          <a:lstStyle/>
          <a:p>
            <a:r>
              <a:rPr lang="en-US" dirty="0"/>
              <a:t>Future Facilities</a:t>
            </a:r>
          </a:p>
        </p:txBody>
      </p:sp>
      <p:sp>
        <p:nvSpPr>
          <p:cNvPr id="4" name="Date Placeholder 3">
            <a:extLst>
              <a:ext uri="{FF2B5EF4-FFF2-40B4-BE49-F238E27FC236}">
                <a16:creationId xmlns:a16="http://schemas.microsoft.com/office/drawing/2014/main" id="{90D5511A-F784-9CE7-32A5-522214E89A27}"/>
              </a:ext>
            </a:extLst>
          </p:cNvPr>
          <p:cNvSpPr>
            <a:spLocks noGrp="1"/>
          </p:cNvSpPr>
          <p:nvPr>
            <p:ph type="dt" sz="half" idx="2"/>
          </p:nvPr>
        </p:nvSpPr>
        <p:spPr/>
        <p:txBody>
          <a:bodyPr/>
          <a:lstStyle/>
          <a:p>
            <a:pPr>
              <a:defRPr/>
            </a:pPr>
            <a:fld id="{FA1B8779-8990-E04F-9893-7C30C3BD9A2C}" type="datetime1">
              <a:rPr lang="en-US" smtClean="0"/>
              <a:t>4/27/23</a:t>
            </a:fld>
            <a:endParaRPr lang="en-US" dirty="0"/>
          </a:p>
        </p:txBody>
      </p:sp>
      <p:sp>
        <p:nvSpPr>
          <p:cNvPr id="5" name="Footer Placeholder 4">
            <a:extLst>
              <a:ext uri="{FF2B5EF4-FFF2-40B4-BE49-F238E27FC236}">
                <a16:creationId xmlns:a16="http://schemas.microsoft.com/office/drawing/2014/main" id="{36402FE8-C1D3-486C-D5F7-9C04B67E179C}"/>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ABF9A677-C9CC-01D4-F942-019D81DB796E}"/>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10" name="TextBox 9">
            <a:extLst>
              <a:ext uri="{FF2B5EF4-FFF2-40B4-BE49-F238E27FC236}">
                <a16:creationId xmlns:a16="http://schemas.microsoft.com/office/drawing/2014/main" id="{72510537-325A-059E-C487-58D18D298610}"/>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1036555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A6D22-6118-86E3-ADC4-8E4565257CB0}"/>
              </a:ext>
            </a:extLst>
          </p:cNvPr>
          <p:cNvSpPr>
            <a:spLocks noGrp="1"/>
          </p:cNvSpPr>
          <p:nvPr>
            <p:ph idx="1"/>
          </p:nvPr>
        </p:nvSpPr>
        <p:spPr>
          <a:xfrm>
            <a:off x="214316" y="1345698"/>
            <a:ext cx="8672513" cy="3200902"/>
          </a:xfrm>
        </p:spPr>
        <p:txBody>
          <a:bodyPr/>
          <a:lstStyle/>
          <a:p>
            <a:r>
              <a:rPr lang="en-US" dirty="0">
                <a:solidFill>
                  <a:schemeClr val="accent6">
                    <a:lumMod val="50000"/>
                  </a:schemeClr>
                </a:solidFill>
              </a:rPr>
              <a:t>US National Collider R&amp;D Initiative</a:t>
            </a:r>
          </a:p>
          <a:p>
            <a:pPr lvl="1">
              <a:spcBef>
                <a:spcPts val="300"/>
              </a:spcBef>
            </a:pPr>
            <a:endParaRPr lang="en-US" sz="800" dirty="0"/>
          </a:p>
          <a:p>
            <a:pPr lvl="1">
              <a:spcBef>
                <a:spcPts val="300"/>
              </a:spcBef>
            </a:pPr>
            <a:r>
              <a:rPr lang="en-US" sz="1400" dirty="0">
                <a:solidFill>
                  <a:srgbClr val="002060"/>
                </a:solidFill>
              </a:rPr>
              <a:t>Establish a targeted OHEP program</a:t>
            </a:r>
          </a:p>
          <a:p>
            <a:pPr lvl="1">
              <a:spcBef>
                <a:spcPts val="300"/>
              </a:spcBef>
            </a:pPr>
            <a:endParaRPr lang="en-US" sz="800" dirty="0">
              <a:solidFill>
                <a:srgbClr val="002060"/>
              </a:solidFill>
            </a:endParaRPr>
          </a:p>
          <a:p>
            <a:pPr lvl="1">
              <a:spcBef>
                <a:spcPts val="300"/>
              </a:spcBef>
            </a:pPr>
            <a:r>
              <a:rPr lang="en-US" sz="1400" dirty="0">
                <a:solidFill>
                  <a:srgbClr val="002060"/>
                </a:solidFill>
              </a:rPr>
              <a:t>Integrated approach to cover international efforts (FCC, ILC, IMCC . . .) and development toward feasible US options (C</a:t>
            </a:r>
            <a:r>
              <a:rPr lang="en-US" sz="1400" baseline="30000" dirty="0">
                <a:solidFill>
                  <a:srgbClr val="002060"/>
                </a:solidFill>
              </a:rPr>
              <a:t>3</a:t>
            </a:r>
            <a:r>
              <a:rPr lang="en-US" sz="1400" dirty="0">
                <a:solidFill>
                  <a:srgbClr val="002060"/>
                </a:solidFill>
              </a:rPr>
              <a:t>, HELEN, 6 - 10 </a:t>
            </a:r>
            <a:r>
              <a:rPr lang="en-US" sz="1400" dirty="0" err="1">
                <a:solidFill>
                  <a:srgbClr val="002060"/>
                </a:solidFill>
              </a:rPr>
              <a:t>TeV</a:t>
            </a:r>
            <a:r>
              <a:rPr lang="en-US" sz="1400" dirty="0">
                <a:solidFill>
                  <a:srgbClr val="002060"/>
                </a:solidFill>
              </a:rPr>
              <a:t> MC, . . .)</a:t>
            </a:r>
            <a:endParaRPr lang="en-US" dirty="0">
              <a:solidFill>
                <a:schemeClr val="accent6">
                  <a:lumMod val="50000"/>
                </a:schemeClr>
              </a:solidFill>
            </a:endParaRPr>
          </a:p>
          <a:p>
            <a:pPr lvl="1"/>
            <a:r>
              <a:rPr lang="en-US" sz="1400" dirty="0">
                <a:solidFill>
                  <a:srgbClr val="002060"/>
                </a:solidFill>
              </a:rPr>
              <a:t>Address in an integrated fashion the technical challenges of promising future collider concepts that are not covered by the existing General Accelerator R&amp;D (GARD) program</a:t>
            </a:r>
          </a:p>
        </p:txBody>
      </p:sp>
      <p:sp>
        <p:nvSpPr>
          <p:cNvPr id="3" name="Title 2">
            <a:extLst>
              <a:ext uri="{FF2B5EF4-FFF2-40B4-BE49-F238E27FC236}">
                <a16:creationId xmlns:a16="http://schemas.microsoft.com/office/drawing/2014/main" id="{09AAA95E-8481-0347-DE4A-426542D237ED}"/>
              </a:ext>
            </a:extLst>
          </p:cNvPr>
          <p:cNvSpPr>
            <a:spLocks noGrp="1"/>
          </p:cNvSpPr>
          <p:nvPr>
            <p:ph type="title"/>
          </p:nvPr>
        </p:nvSpPr>
        <p:spPr/>
        <p:txBody>
          <a:bodyPr/>
          <a:lstStyle/>
          <a:p>
            <a:r>
              <a:rPr lang="en-US" dirty="0"/>
              <a:t>Colliders</a:t>
            </a:r>
          </a:p>
        </p:txBody>
      </p:sp>
      <p:sp>
        <p:nvSpPr>
          <p:cNvPr id="4" name="Date Placeholder 3">
            <a:extLst>
              <a:ext uri="{FF2B5EF4-FFF2-40B4-BE49-F238E27FC236}">
                <a16:creationId xmlns:a16="http://schemas.microsoft.com/office/drawing/2014/main" id="{F628224C-A391-B120-C064-EA58E89A2960}"/>
              </a:ext>
            </a:extLst>
          </p:cNvPr>
          <p:cNvSpPr>
            <a:spLocks noGrp="1"/>
          </p:cNvSpPr>
          <p:nvPr>
            <p:ph type="dt" sz="half" idx="2"/>
          </p:nvPr>
        </p:nvSpPr>
        <p:spPr/>
        <p:txBody>
          <a:bodyPr/>
          <a:lstStyle/>
          <a:p>
            <a:pPr>
              <a:defRPr/>
            </a:pPr>
            <a:fld id="{AA0A5BE4-1A10-9247-89E1-2A8F23B76958}" type="datetime1">
              <a:rPr lang="en-US" smtClean="0"/>
              <a:t>4/28/23</a:t>
            </a:fld>
            <a:endParaRPr lang="en-US" dirty="0"/>
          </a:p>
        </p:txBody>
      </p:sp>
      <p:sp>
        <p:nvSpPr>
          <p:cNvPr id="5" name="Footer Placeholder 4">
            <a:extLst>
              <a:ext uri="{FF2B5EF4-FFF2-40B4-BE49-F238E27FC236}">
                <a16:creationId xmlns:a16="http://schemas.microsoft.com/office/drawing/2014/main" id="{DCC5CDA1-DA4C-36AE-DC47-8819875FE63C}"/>
              </a:ext>
            </a:extLst>
          </p:cNvPr>
          <p:cNvSpPr>
            <a:spLocks noGrp="1"/>
          </p:cNvSpPr>
          <p:nvPr>
            <p:ph type="ftr" sz="quarter" idx="3"/>
          </p:nvPr>
        </p:nvSpPr>
        <p:spPr/>
        <p:txBody>
          <a:bodyPr/>
          <a:lstStyle/>
          <a:p>
            <a:pPr>
              <a:defRPr/>
            </a:pPr>
            <a:r>
              <a:rPr lang="en-US" dirty="0"/>
              <a:t>S. Gourlay | Snowmass Accelerator Frontier P5</a:t>
            </a:r>
            <a:endParaRPr lang="en-US" b="1" dirty="0"/>
          </a:p>
        </p:txBody>
      </p:sp>
      <p:sp>
        <p:nvSpPr>
          <p:cNvPr id="6" name="Slide Number Placeholder 5">
            <a:extLst>
              <a:ext uri="{FF2B5EF4-FFF2-40B4-BE49-F238E27FC236}">
                <a16:creationId xmlns:a16="http://schemas.microsoft.com/office/drawing/2014/main" id="{DD62CAA1-3208-5EE9-5E86-F7118407E886}"/>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7" name="TextBox 6">
            <a:extLst>
              <a:ext uri="{FF2B5EF4-FFF2-40B4-BE49-F238E27FC236}">
                <a16:creationId xmlns:a16="http://schemas.microsoft.com/office/drawing/2014/main" id="{8865B025-AC0B-CA4B-616E-D5F168D56A08}"/>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
        <p:nvSpPr>
          <p:cNvPr id="8" name="TextBox 7">
            <a:extLst>
              <a:ext uri="{FF2B5EF4-FFF2-40B4-BE49-F238E27FC236}">
                <a16:creationId xmlns:a16="http://schemas.microsoft.com/office/drawing/2014/main" id="{D3A37B47-9738-FA4C-75AC-2ECAA30CF9AA}"/>
              </a:ext>
            </a:extLst>
          </p:cNvPr>
          <p:cNvSpPr txBox="1"/>
          <p:nvPr/>
        </p:nvSpPr>
        <p:spPr>
          <a:xfrm>
            <a:off x="4550572" y="1345698"/>
            <a:ext cx="1922386" cy="307777"/>
          </a:xfrm>
          <a:prstGeom prst="rect">
            <a:avLst/>
          </a:prstGeom>
          <a:noFill/>
        </p:spPr>
        <p:txBody>
          <a:bodyPr wrap="none" rtlCol="0">
            <a:spAutoFit/>
          </a:bodyPr>
          <a:lstStyle/>
          <a:p>
            <a:r>
              <a:rPr lang="en-US" sz="1400" dirty="0"/>
              <a:t>See talk by Pushpa Bhat</a:t>
            </a:r>
          </a:p>
        </p:txBody>
      </p:sp>
    </p:spTree>
    <p:extLst>
      <p:ext uri="{BB962C8B-B14F-4D97-AF65-F5344CB8AC3E}">
        <p14:creationId xmlns:p14="http://schemas.microsoft.com/office/powerpoint/2010/main" val="2868766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BF1B90-C3A5-61AB-462D-EA7C308E1C7B}"/>
              </a:ext>
            </a:extLst>
          </p:cNvPr>
          <p:cNvSpPr>
            <a:spLocks noGrp="1"/>
          </p:cNvSpPr>
          <p:nvPr>
            <p:ph type="sldNum" sz="quarter" idx="2"/>
          </p:nvPr>
        </p:nvSpPr>
        <p:spPr/>
        <p:txBody>
          <a:bodyPr/>
          <a:lstStyle/>
          <a:p>
            <a:fld id="{86CB4B4D-7CA3-9044-876B-883B54F8677D}" type="slidenum">
              <a:rPr lang="en-US" smtClean="0"/>
              <a:t>28</a:t>
            </a:fld>
            <a:endParaRPr lang="en-US"/>
          </a:p>
        </p:txBody>
      </p:sp>
      <p:sp>
        <p:nvSpPr>
          <p:cNvPr id="4" name="Title 3">
            <a:extLst>
              <a:ext uri="{FF2B5EF4-FFF2-40B4-BE49-F238E27FC236}">
                <a16:creationId xmlns:a16="http://schemas.microsoft.com/office/drawing/2014/main" id="{C8AC68F8-A3E2-8D68-EA91-8B16C823E4C2}"/>
              </a:ext>
            </a:extLst>
          </p:cNvPr>
          <p:cNvSpPr>
            <a:spLocks noGrp="1"/>
          </p:cNvSpPr>
          <p:nvPr>
            <p:ph type="title"/>
          </p:nvPr>
        </p:nvSpPr>
        <p:spPr>
          <a:xfrm>
            <a:off x="111512" y="53114"/>
            <a:ext cx="7131648" cy="461880"/>
          </a:xfrm>
        </p:spPr>
        <p:txBody>
          <a:bodyPr>
            <a:normAutofit/>
          </a:bodyPr>
          <a:lstStyle/>
          <a:p>
            <a:r>
              <a:rPr lang="en-US" sz="2475" dirty="0"/>
              <a:t>US Accelerator R&amp;D Funding History</a:t>
            </a:r>
          </a:p>
        </p:txBody>
      </p:sp>
      <p:sp>
        <p:nvSpPr>
          <p:cNvPr id="5" name="Footer Placeholder 4">
            <a:extLst>
              <a:ext uri="{FF2B5EF4-FFF2-40B4-BE49-F238E27FC236}">
                <a16:creationId xmlns:a16="http://schemas.microsoft.com/office/drawing/2014/main" id="{134D88E1-6DED-89AB-3AB0-A5521A4E944E}"/>
              </a:ext>
            </a:extLst>
          </p:cNvPr>
          <p:cNvSpPr>
            <a:spLocks noGrp="1"/>
          </p:cNvSpPr>
          <p:nvPr>
            <p:ph type="ftr" sz="quarter" idx="10"/>
          </p:nvPr>
        </p:nvSpPr>
        <p:spPr>
          <a:xfrm>
            <a:off x="8077200" y="12781736"/>
            <a:ext cx="8229600" cy="730250"/>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bg1"/>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a:lstStyle>
          <a:p>
            <a:r>
              <a:rPr lang="en-US"/>
              <a:t>S. Gourlay | Snowmass Accelerator Frontier P5</a:t>
            </a:r>
            <a:endParaRPr lang="en-US" dirty="0"/>
          </a:p>
        </p:txBody>
      </p:sp>
      <p:pic>
        <p:nvPicPr>
          <p:cNvPr id="6" name="Picture 5">
            <a:extLst>
              <a:ext uri="{FF2B5EF4-FFF2-40B4-BE49-F238E27FC236}">
                <a16:creationId xmlns:a16="http://schemas.microsoft.com/office/drawing/2014/main" id="{73EF5FB3-E559-B3C7-2E7B-1F154ECA8D50}"/>
              </a:ext>
            </a:extLst>
          </p:cNvPr>
          <p:cNvPicPr>
            <a:picLocks noChangeAspect="1"/>
          </p:cNvPicPr>
          <p:nvPr/>
        </p:nvPicPr>
        <p:blipFill>
          <a:blip r:embed="rId2"/>
          <a:stretch>
            <a:fillRect/>
          </a:stretch>
        </p:blipFill>
        <p:spPr>
          <a:xfrm>
            <a:off x="452438" y="821304"/>
            <a:ext cx="4900657" cy="3758711"/>
          </a:xfrm>
          <a:prstGeom prst="rect">
            <a:avLst/>
          </a:prstGeom>
        </p:spPr>
      </p:pic>
      <p:cxnSp>
        <p:nvCxnSpPr>
          <p:cNvPr id="7" name="Straight Arrow Connector 6">
            <a:extLst>
              <a:ext uri="{FF2B5EF4-FFF2-40B4-BE49-F238E27FC236}">
                <a16:creationId xmlns:a16="http://schemas.microsoft.com/office/drawing/2014/main" id="{C39E15B2-4AC7-EA67-CE6B-16B4AEBF59B6}"/>
              </a:ext>
            </a:extLst>
          </p:cNvPr>
          <p:cNvCxnSpPr>
            <a:cxnSpLocks/>
          </p:cNvCxnSpPr>
          <p:nvPr/>
        </p:nvCxnSpPr>
        <p:spPr>
          <a:xfrm flipH="1">
            <a:off x="4244898" y="1546303"/>
            <a:ext cx="12935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5CD05D4E-E868-D2C7-232D-C6D03A179310}"/>
              </a:ext>
            </a:extLst>
          </p:cNvPr>
          <p:cNvSpPr txBox="1"/>
          <p:nvPr/>
        </p:nvSpPr>
        <p:spPr>
          <a:xfrm>
            <a:off x="5620215" y="1176971"/>
            <a:ext cx="1386918" cy="738664"/>
          </a:xfrm>
          <a:prstGeom prst="rect">
            <a:avLst/>
          </a:prstGeom>
          <a:noFill/>
        </p:spPr>
        <p:txBody>
          <a:bodyPr wrap="none" rtlCol="0">
            <a:spAutoFit/>
          </a:bodyPr>
          <a:lstStyle/>
          <a:p>
            <a:r>
              <a:rPr lang="en-US" sz="1400" b="1" dirty="0">
                <a:solidFill>
                  <a:srgbClr val="002060"/>
                </a:solidFill>
              </a:rPr>
              <a:t>US ILC</a:t>
            </a:r>
          </a:p>
          <a:p>
            <a:r>
              <a:rPr lang="en-US" sz="1400" b="1" dirty="0">
                <a:solidFill>
                  <a:srgbClr val="002060"/>
                </a:solidFill>
              </a:rPr>
              <a:t>US LARP (LHC)</a:t>
            </a:r>
          </a:p>
          <a:p>
            <a:r>
              <a:rPr lang="en-US" sz="1400" b="1" dirty="0">
                <a:solidFill>
                  <a:srgbClr val="002060"/>
                </a:solidFill>
              </a:rPr>
              <a:t>US MAP (Muon)</a:t>
            </a:r>
          </a:p>
        </p:txBody>
      </p:sp>
      <p:grpSp>
        <p:nvGrpSpPr>
          <p:cNvPr id="3" name="Group 2">
            <a:extLst>
              <a:ext uri="{FF2B5EF4-FFF2-40B4-BE49-F238E27FC236}">
                <a16:creationId xmlns:a16="http://schemas.microsoft.com/office/drawing/2014/main" id="{C4347B19-39A5-0863-5859-882FE7FF69E1}"/>
              </a:ext>
            </a:extLst>
          </p:cNvPr>
          <p:cNvGrpSpPr/>
          <p:nvPr/>
        </p:nvGrpSpPr>
        <p:grpSpPr>
          <a:xfrm>
            <a:off x="5538439" y="2490439"/>
            <a:ext cx="1968500" cy="1880631"/>
            <a:chOff x="5538439" y="2490439"/>
            <a:chExt cx="1968500" cy="1880631"/>
          </a:xfrm>
        </p:grpSpPr>
        <p:sp>
          <p:nvSpPr>
            <p:cNvPr id="12" name="TextBox 11">
              <a:extLst>
                <a:ext uri="{FF2B5EF4-FFF2-40B4-BE49-F238E27FC236}">
                  <a16:creationId xmlns:a16="http://schemas.microsoft.com/office/drawing/2014/main" id="{DE85BC2A-99C4-5E37-5578-9E1BE7829AB2}"/>
                </a:ext>
              </a:extLst>
            </p:cNvPr>
            <p:cNvSpPr txBox="1"/>
            <p:nvPr/>
          </p:nvSpPr>
          <p:spPr>
            <a:xfrm>
              <a:off x="5538439" y="2490439"/>
              <a:ext cx="1725088" cy="307777"/>
            </a:xfrm>
            <a:prstGeom prst="rect">
              <a:avLst/>
            </a:prstGeom>
            <a:noFill/>
          </p:spPr>
          <p:txBody>
            <a:bodyPr wrap="none" rtlCol="0">
              <a:spAutoFit/>
            </a:bodyPr>
            <a:lstStyle/>
            <a:p>
              <a:r>
                <a:rPr lang="en-US" sz="1400" b="1" dirty="0">
                  <a:solidFill>
                    <a:srgbClr val="002060"/>
                  </a:solidFill>
                </a:rPr>
                <a:t>Proposed for FY24 -&gt;</a:t>
              </a:r>
            </a:p>
          </p:txBody>
        </p:sp>
        <p:pic>
          <p:nvPicPr>
            <p:cNvPr id="13" name="Picture 12">
              <a:extLst>
                <a:ext uri="{FF2B5EF4-FFF2-40B4-BE49-F238E27FC236}">
                  <a16:creationId xmlns:a16="http://schemas.microsoft.com/office/drawing/2014/main" id="{08D0F0C6-02D6-8D53-E809-3C9326F803B4}"/>
                </a:ext>
              </a:extLst>
            </p:cNvPr>
            <p:cNvPicPr>
              <a:picLocks noChangeAspect="1"/>
            </p:cNvPicPr>
            <p:nvPr/>
          </p:nvPicPr>
          <p:blipFill>
            <a:blip r:embed="rId3"/>
            <a:stretch>
              <a:fillRect/>
            </a:stretch>
          </p:blipFill>
          <p:spPr>
            <a:xfrm>
              <a:off x="5538439" y="2859770"/>
              <a:ext cx="1968500" cy="1511300"/>
            </a:xfrm>
            <a:prstGeom prst="rect">
              <a:avLst/>
            </a:prstGeom>
          </p:spPr>
        </p:pic>
      </p:grpSp>
      <p:sp>
        <p:nvSpPr>
          <p:cNvPr id="14" name="TextBox 13">
            <a:extLst>
              <a:ext uri="{FF2B5EF4-FFF2-40B4-BE49-F238E27FC236}">
                <a16:creationId xmlns:a16="http://schemas.microsoft.com/office/drawing/2014/main" id="{8853B3B0-B3E7-2D07-9D9F-6173EC103ED4}"/>
              </a:ext>
            </a:extLst>
          </p:cNvPr>
          <p:cNvSpPr txBox="1"/>
          <p:nvPr/>
        </p:nvSpPr>
        <p:spPr>
          <a:xfrm>
            <a:off x="7037808" y="1333439"/>
            <a:ext cx="1096775" cy="338554"/>
          </a:xfrm>
          <a:prstGeom prst="rect">
            <a:avLst/>
          </a:prstGeom>
          <a:noFill/>
        </p:spPr>
        <p:txBody>
          <a:bodyPr wrap="none" rtlCol="0">
            <a:spAutoFit/>
          </a:bodyPr>
          <a:lstStyle/>
          <a:p>
            <a:r>
              <a:rPr lang="en-US" sz="1600" dirty="0">
                <a:solidFill>
                  <a:srgbClr val="002060"/>
                </a:solidFill>
              </a:rPr>
              <a:t>Completed</a:t>
            </a:r>
          </a:p>
        </p:txBody>
      </p:sp>
      <p:sp>
        <p:nvSpPr>
          <p:cNvPr id="15" name="TextBox 14">
            <a:extLst>
              <a:ext uri="{FF2B5EF4-FFF2-40B4-BE49-F238E27FC236}">
                <a16:creationId xmlns:a16="http://schemas.microsoft.com/office/drawing/2014/main" id="{F0249884-0DAA-7DBA-0B63-D00E8D1A9DB7}"/>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288406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4EB7E8-41CC-AB63-0EE0-A71D3F095D8A}"/>
              </a:ext>
            </a:extLst>
          </p:cNvPr>
          <p:cNvSpPr>
            <a:spLocks noGrp="1"/>
          </p:cNvSpPr>
          <p:nvPr>
            <p:ph idx="1"/>
          </p:nvPr>
        </p:nvSpPr>
        <p:spPr>
          <a:xfrm>
            <a:off x="235742" y="997391"/>
            <a:ext cx="8672513" cy="3794522"/>
          </a:xfrm>
        </p:spPr>
        <p:txBody>
          <a:bodyPr/>
          <a:lstStyle/>
          <a:p>
            <a:r>
              <a:rPr lang="en-US" dirty="0">
                <a:solidFill>
                  <a:schemeClr val="accent6">
                    <a:lumMod val="50000"/>
                  </a:schemeClr>
                </a:solidFill>
              </a:rPr>
              <a:t>We have an ongoing R&amp;D program aimed at fundamental beam physics and long-term accelerator concepts and technologies</a:t>
            </a:r>
          </a:p>
        </p:txBody>
      </p:sp>
      <p:sp>
        <p:nvSpPr>
          <p:cNvPr id="3" name="Title 2">
            <a:extLst>
              <a:ext uri="{FF2B5EF4-FFF2-40B4-BE49-F238E27FC236}">
                <a16:creationId xmlns:a16="http://schemas.microsoft.com/office/drawing/2014/main" id="{E0AFD181-3109-7E00-0724-F15F55BDA98E}"/>
              </a:ext>
            </a:extLst>
          </p:cNvPr>
          <p:cNvSpPr>
            <a:spLocks noGrp="1"/>
          </p:cNvSpPr>
          <p:nvPr>
            <p:ph type="title"/>
          </p:nvPr>
        </p:nvSpPr>
        <p:spPr/>
        <p:txBody>
          <a:bodyPr/>
          <a:lstStyle/>
          <a:p>
            <a:r>
              <a:rPr lang="en-US" dirty="0"/>
              <a:t>Accelerator R&amp;D</a:t>
            </a:r>
          </a:p>
        </p:txBody>
      </p:sp>
      <p:sp>
        <p:nvSpPr>
          <p:cNvPr id="4" name="Date Placeholder 3">
            <a:extLst>
              <a:ext uri="{FF2B5EF4-FFF2-40B4-BE49-F238E27FC236}">
                <a16:creationId xmlns:a16="http://schemas.microsoft.com/office/drawing/2014/main" id="{F4867E9C-01BB-2778-839A-50D025753E92}"/>
              </a:ext>
            </a:extLst>
          </p:cNvPr>
          <p:cNvSpPr>
            <a:spLocks noGrp="1"/>
          </p:cNvSpPr>
          <p:nvPr>
            <p:ph type="dt" sz="half" idx="2"/>
          </p:nvPr>
        </p:nvSpPr>
        <p:spPr/>
        <p:txBody>
          <a:bodyPr/>
          <a:lstStyle/>
          <a:p>
            <a:pPr>
              <a:defRPr/>
            </a:pPr>
            <a:fld id="{769BA13D-48BF-1742-BF8B-90F7C21C7E67}" type="datetime1">
              <a:rPr lang="en-US" smtClean="0"/>
              <a:t>4/27/23</a:t>
            </a:fld>
            <a:endParaRPr lang="en-US" dirty="0"/>
          </a:p>
        </p:txBody>
      </p:sp>
      <p:sp>
        <p:nvSpPr>
          <p:cNvPr id="5" name="Footer Placeholder 4">
            <a:extLst>
              <a:ext uri="{FF2B5EF4-FFF2-40B4-BE49-F238E27FC236}">
                <a16:creationId xmlns:a16="http://schemas.microsoft.com/office/drawing/2014/main" id="{5F461FDC-086D-2479-E445-D91D712D589A}"/>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44E58A88-F190-5255-95EC-8EE10F34CE27}"/>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7" name="Text Placeholder 2">
            <a:extLst>
              <a:ext uri="{FF2B5EF4-FFF2-40B4-BE49-F238E27FC236}">
                <a16:creationId xmlns:a16="http://schemas.microsoft.com/office/drawing/2014/main" id="{BA12DA96-480A-9D84-40FF-C7ECCBFD3E29}"/>
              </a:ext>
            </a:extLst>
          </p:cNvPr>
          <p:cNvSpPr txBox="1">
            <a:spLocks/>
          </p:cNvSpPr>
          <p:nvPr/>
        </p:nvSpPr>
        <p:spPr>
          <a:xfrm>
            <a:off x="307295" y="1917121"/>
            <a:ext cx="8529409" cy="2891725"/>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600" b="1" dirty="0">
                <a:solidFill>
                  <a:srgbClr val="002060"/>
                </a:solidFill>
              </a:rPr>
              <a:t>Office of High Energy Physics (OHEP), General Accelerator R&amp;D (GARD) program</a:t>
            </a:r>
          </a:p>
          <a:p>
            <a:pPr lvl="2">
              <a:spcBef>
                <a:spcPts val="300"/>
              </a:spcBef>
            </a:pPr>
            <a:r>
              <a:rPr lang="en-US" sz="1400" dirty="0">
                <a:solidFill>
                  <a:schemeClr val="accent6">
                    <a:lumMod val="50000"/>
                  </a:schemeClr>
                </a:solidFill>
              </a:rPr>
              <a:t>Accelerator and Beam Physics (ABP)</a:t>
            </a:r>
          </a:p>
          <a:p>
            <a:pPr lvl="2">
              <a:spcBef>
                <a:spcPts val="300"/>
              </a:spcBef>
            </a:pPr>
            <a:r>
              <a:rPr lang="en-US" sz="1400" dirty="0">
                <a:solidFill>
                  <a:schemeClr val="accent6">
                    <a:lumMod val="50000"/>
                  </a:schemeClr>
                </a:solidFill>
              </a:rPr>
              <a:t>RF Acceleration Technology (Normal and Superconducting)</a:t>
            </a:r>
          </a:p>
          <a:p>
            <a:pPr lvl="2">
              <a:spcBef>
                <a:spcPts val="300"/>
              </a:spcBef>
            </a:pPr>
            <a:r>
              <a:rPr lang="en-US" sz="1400" dirty="0">
                <a:solidFill>
                  <a:schemeClr val="accent6">
                    <a:lumMod val="50000"/>
                  </a:schemeClr>
                </a:solidFill>
              </a:rPr>
              <a:t>Particle Sources and Targets</a:t>
            </a:r>
          </a:p>
          <a:p>
            <a:pPr lvl="2">
              <a:spcBef>
                <a:spcPts val="300"/>
              </a:spcBef>
            </a:pPr>
            <a:r>
              <a:rPr lang="en-US" sz="1400" dirty="0">
                <a:solidFill>
                  <a:schemeClr val="accent6">
                    <a:lumMod val="50000"/>
                  </a:schemeClr>
                </a:solidFill>
              </a:rPr>
              <a:t>Advanced Accelerator Concepts (AAC)</a:t>
            </a:r>
          </a:p>
          <a:p>
            <a:pPr lvl="2">
              <a:spcBef>
                <a:spcPts val="300"/>
              </a:spcBef>
            </a:pPr>
            <a:r>
              <a:rPr lang="en-US" sz="1400" dirty="0">
                <a:solidFill>
                  <a:schemeClr val="accent6">
                    <a:lumMod val="50000"/>
                  </a:schemeClr>
                </a:solidFill>
              </a:rPr>
              <a:t>Superconducting Magnets and Materials (SCM)</a:t>
            </a:r>
          </a:p>
          <a:p>
            <a:pPr lvl="1">
              <a:spcBef>
                <a:spcPts val="300"/>
              </a:spcBef>
            </a:pPr>
            <a:endParaRPr lang="en-US" sz="1400" dirty="0"/>
          </a:p>
          <a:p>
            <a:pPr>
              <a:spcBef>
                <a:spcPts val="300"/>
              </a:spcBef>
            </a:pPr>
            <a:r>
              <a:rPr lang="en-US" sz="1400" dirty="0">
                <a:solidFill>
                  <a:schemeClr val="accent6">
                    <a:lumMod val="50000"/>
                  </a:schemeClr>
                </a:solidFill>
              </a:rPr>
              <a:t>All these areas have broad applicability to future accelerators with ideas from universities and labs</a:t>
            </a:r>
          </a:p>
          <a:p>
            <a:pPr>
              <a:spcBef>
                <a:spcPts val="300"/>
              </a:spcBef>
            </a:pPr>
            <a:endParaRPr lang="en-US" sz="800" dirty="0">
              <a:solidFill>
                <a:schemeClr val="accent6">
                  <a:lumMod val="50000"/>
                </a:schemeClr>
              </a:solidFill>
            </a:endParaRPr>
          </a:p>
          <a:p>
            <a:pPr>
              <a:spcBef>
                <a:spcPts val="300"/>
              </a:spcBef>
            </a:pPr>
            <a:r>
              <a:rPr lang="en-US" sz="1400" dirty="0">
                <a:solidFill>
                  <a:schemeClr val="accent6">
                    <a:lumMod val="50000"/>
                  </a:schemeClr>
                </a:solidFill>
              </a:rPr>
              <a:t>R&amp;D is key to facilities for neutrinos, rare processes and colliders</a:t>
            </a:r>
          </a:p>
        </p:txBody>
      </p:sp>
      <p:sp>
        <p:nvSpPr>
          <p:cNvPr id="8" name="TextBox 7">
            <a:extLst>
              <a:ext uri="{FF2B5EF4-FFF2-40B4-BE49-F238E27FC236}">
                <a16:creationId xmlns:a16="http://schemas.microsoft.com/office/drawing/2014/main" id="{7C23FAE8-7BFE-D843-6A32-BCC9A00C89BE}"/>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3732725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0477E0-ECF6-B6A6-4F54-858B313A01DE}"/>
              </a:ext>
            </a:extLst>
          </p:cNvPr>
          <p:cNvSpPr>
            <a:spLocks noGrp="1"/>
          </p:cNvSpPr>
          <p:nvPr>
            <p:ph type="title"/>
          </p:nvPr>
        </p:nvSpPr>
        <p:spPr/>
        <p:txBody>
          <a:bodyPr/>
          <a:lstStyle/>
          <a:p>
            <a:r>
              <a:rPr lang="en-US" dirty="0"/>
              <a:t>Accelerator Frontier – Key Questions</a:t>
            </a:r>
          </a:p>
        </p:txBody>
      </p:sp>
      <p:sp>
        <p:nvSpPr>
          <p:cNvPr id="4" name="Date Placeholder 3">
            <a:extLst>
              <a:ext uri="{FF2B5EF4-FFF2-40B4-BE49-F238E27FC236}">
                <a16:creationId xmlns:a16="http://schemas.microsoft.com/office/drawing/2014/main" id="{7917926F-7593-D0A1-C325-C5B838B9F6AE}"/>
              </a:ext>
            </a:extLst>
          </p:cNvPr>
          <p:cNvSpPr>
            <a:spLocks noGrp="1"/>
          </p:cNvSpPr>
          <p:nvPr>
            <p:ph type="dt" sz="half" idx="2"/>
          </p:nvPr>
        </p:nvSpPr>
        <p:spPr/>
        <p:txBody>
          <a:bodyPr/>
          <a:lstStyle/>
          <a:p>
            <a:pPr>
              <a:defRPr/>
            </a:pPr>
            <a:fld id="{D758EDB1-3449-144A-9518-45A8D3DCD66C}" type="datetime1">
              <a:rPr lang="en-US" smtClean="0"/>
              <a:t>4/27/23</a:t>
            </a:fld>
            <a:endParaRPr lang="en-US" dirty="0"/>
          </a:p>
        </p:txBody>
      </p:sp>
      <p:sp>
        <p:nvSpPr>
          <p:cNvPr id="5" name="Footer Placeholder 4">
            <a:extLst>
              <a:ext uri="{FF2B5EF4-FFF2-40B4-BE49-F238E27FC236}">
                <a16:creationId xmlns:a16="http://schemas.microsoft.com/office/drawing/2014/main" id="{42E698F6-DFC1-DEC5-AAC4-875CDB8291B9}"/>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1B206222-3C6A-83B3-B4D6-2313206724C4}"/>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7" name="Content Placeholder 6">
            <a:extLst>
              <a:ext uri="{FF2B5EF4-FFF2-40B4-BE49-F238E27FC236}">
                <a16:creationId xmlns:a16="http://schemas.microsoft.com/office/drawing/2014/main" id="{F9FC675A-1F7A-9773-8B3B-1F05CD68ADAA}"/>
              </a:ext>
            </a:extLst>
          </p:cNvPr>
          <p:cNvSpPr txBox="1">
            <a:spLocks noGrp="1"/>
          </p:cNvSpPr>
          <p:nvPr>
            <p:ph idx="1"/>
          </p:nvPr>
        </p:nvSpPr>
        <p:spPr>
          <a:xfrm>
            <a:off x="222250" y="1373067"/>
            <a:ext cx="8672513" cy="2641749"/>
          </a:xfrm>
          <a:prstGeom prst="rect">
            <a:avLst/>
          </a:prstGeom>
          <a:noFill/>
        </p:spPr>
        <p:txBody>
          <a:bodyPr wrap="square" rtlCol="0">
            <a:spAutoFit/>
          </a:bodyPr>
          <a:lstStyle/>
          <a:p>
            <a:pPr marL="685800" lvl="1" indent="-342900">
              <a:buFont typeface="+mj-lt"/>
              <a:buAutoNum type="arabicPeriod"/>
            </a:pPr>
            <a:r>
              <a:rPr lang="en-US" sz="1600" dirty="0">
                <a:solidFill>
                  <a:srgbClr val="000000"/>
                </a:solidFill>
              </a:rPr>
              <a:t>What is needed to advance the physics?</a:t>
            </a:r>
            <a:endParaRPr lang="en-US" sz="900" dirty="0">
              <a:solidFill>
                <a:srgbClr val="000000"/>
              </a:solidFill>
            </a:endParaRPr>
          </a:p>
          <a:p>
            <a:pPr marL="685800" lvl="1" indent="-342900">
              <a:buFont typeface="+mj-lt"/>
              <a:buAutoNum type="arabicPeriod"/>
            </a:pPr>
            <a:r>
              <a:rPr lang="en-US" sz="1600" dirty="0">
                <a:solidFill>
                  <a:srgbClr val="000000"/>
                </a:solidFill>
              </a:rPr>
              <a:t>What is currently available (state of the art) around the world?</a:t>
            </a:r>
            <a:endParaRPr lang="en-US" sz="900" dirty="0">
              <a:solidFill>
                <a:srgbClr val="000000"/>
              </a:solidFill>
            </a:endParaRPr>
          </a:p>
          <a:p>
            <a:pPr marL="685800" lvl="1" indent="-342900">
              <a:buFont typeface="+mj-lt"/>
              <a:buAutoNum type="arabicPeriod"/>
            </a:pPr>
            <a:r>
              <a:rPr lang="en-US" sz="1600" dirty="0">
                <a:solidFill>
                  <a:srgbClr val="000000"/>
                </a:solidFill>
              </a:rPr>
              <a:t>What new accelerator facilities could be available on the next decade (or next next decade)?</a:t>
            </a:r>
            <a:endParaRPr lang="en-US" sz="900" dirty="0">
              <a:solidFill>
                <a:srgbClr val="000000"/>
              </a:solidFill>
            </a:endParaRPr>
          </a:p>
          <a:p>
            <a:pPr marL="685800" lvl="1" indent="-342900">
              <a:buFont typeface="+mj-lt"/>
              <a:buAutoNum type="arabicPeriod"/>
            </a:pPr>
            <a:r>
              <a:rPr lang="en-US" sz="1600" dirty="0">
                <a:solidFill>
                  <a:srgbClr val="000000"/>
                </a:solidFill>
              </a:rPr>
              <a:t>What R&amp;D would enable these future opportunities?</a:t>
            </a:r>
            <a:endParaRPr lang="en-US" sz="900" dirty="0">
              <a:solidFill>
                <a:srgbClr val="000000"/>
              </a:solidFill>
            </a:endParaRPr>
          </a:p>
          <a:p>
            <a:pPr marL="685800" lvl="1" indent="-342900">
              <a:buFont typeface="+mj-lt"/>
              <a:buAutoNum type="arabicPeriod"/>
            </a:pPr>
            <a:r>
              <a:rPr lang="en-US" sz="1600" dirty="0">
                <a:solidFill>
                  <a:srgbClr val="000000"/>
                </a:solidFill>
              </a:rPr>
              <a:t>What are the time and cost scales of the R&amp;D and associated test facilities as well as the time and cost scale of the facilities?</a:t>
            </a:r>
          </a:p>
          <a:p>
            <a:endParaRPr lang="en-US" dirty="0"/>
          </a:p>
        </p:txBody>
      </p:sp>
      <p:sp>
        <p:nvSpPr>
          <p:cNvPr id="2" name="TextBox 1">
            <a:extLst>
              <a:ext uri="{FF2B5EF4-FFF2-40B4-BE49-F238E27FC236}">
                <a16:creationId xmlns:a16="http://schemas.microsoft.com/office/drawing/2014/main" id="{871F28FC-DA42-1355-6624-B502572B5BA9}"/>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27696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93C190E-C23D-425C-850F-73AC07AA03FA}"/>
              </a:ext>
            </a:extLst>
          </p:cNvPr>
          <p:cNvSpPr>
            <a:spLocks noGrp="1"/>
          </p:cNvSpPr>
          <p:nvPr>
            <p:ph sz="half" idx="15"/>
          </p:nvPr>
        </p:nvSpPr>
        <p:spPr>
          <a:xfrm>
            <a:off x="4661661" y="1096508"/>
            <a:ext cx="4215383" cy="2464449"/>
          </a:xfrm>
        </p:spPr>
        <p:txBody>
          <a:bodyPr/>
          <a:lstStyle/>
          <a:p>
            <a:pPr marL="0" indent="0">
              <a:buNone/>
            </a:pPr>
            <a:r>
              <a:rPr lang="en-US" sz="1600" dirty="0" err="1">
                <a:solidFill>
                  <a:schemeClr val="accent6">
                    <a:lumMod val="50000"/>
                  </a:schemeClr>
                </a:solidFill>
              </a:rPr>
              <a:t>Wakefields</a:t>
            </a:r>
            <a:endParaRPr lang="en-US" sz="1600" dirty="0">
              <a:solidFill>
                <a:schemeClr val="accent6">
                  <a:lumMod val="50000"/>
                </a:schemeClr>
              </a:solidFill>
            </a:endParaRPr>
          </a:p>
          <a:p>
            <a:pPr lvl="1">
              <a:spcBef>
                <a:spcPts val="300"/>
              </a:spcBef>
            </a:pPr>
            <a:r>
              <a:rPr lang="en-US" sz="1400" dirty="0">
                <a:solidFill>
                  <a:srgbClr val="002060"/>
                </a:solidFill>
              </a:rPr>
              <a:t>Collider-quality beams</a:t>
            </a:r>
          </a:p>
          <a:p>
            <a:pPr lvl="1">
              <a:spcBef>
                <a:spcPts val="300"/>
              </a:spcBef>
            </a:pPr>
            <a:r>
              <a:rPr lang="en-US" sz="1400" dirty="0">
                <a:solidFill>
                  <a:srgbClr val="002060"/>
                </a:solidFill>
              </a:rPr>
              <a:t>Efficient drivers and staging</a:t>
            </a:r>
          </a:p>
          <a:p>
            <a:pPr lvl="1">
              <a:spcBef>
                <a:spcPts val="300"/>
              </a:spcBef>
            </a:pPr>
            <a:r>
              <a:rPr lang="en-US" sz="1400" dirty="0">
                <a:solidFill>
                  <a:srgbClr val="002060"/>
                </a:solidFill>
              </a:rPr>
              <a:t>Close coordination with International programs</a:t>
            </a:r>
          </a:p>
          <a:p>
            <a:pPr marL="0" indent="0">
              <a:spcBef>
                <a:spcPts val="300"/>
              </a:spcBef>
              <a:buNone/>
            </a:pPr>
            <a:r>
              <a:rPr lang="en-US" sz="1400" dirty="0">
                <a:solidFill>
                  <a:schemeClr val="accent6">
                    <a:lumMod val="50000"/>
                  </a:schemeClr>
                </a:solidFill>
              </a:rPr>
              <a:t>SC/NC RF</a:t>
            </a:r>
          </a:p>
          <a:p>
            <a:pPr lvl="1">
              <a:spcBef>
                <a:spcPts val="300"/>
              </a:spcBef>
            </a:pPr>
            <a:r>
              <a:rPr lang="en-US" sz="1400" dirty="0">
                <a:solidFill>
                  <a:srgbClr val="002060"/>
                </a:solidFill>
              </a:rPr>
              <a:t>70 – 120 MV/m C</a:t>
            </a:r>
            <a:r>
              <a:rPr lang="en-US" sz="1400" baseline="30000" dirty="0">
                <a:solidFill>
                  <a:srgbClr val="002060"/>
                </a:solidFill>
              </a:rPr>
              <a:t>3</a:t>
            </a:r>
          </a:p>
          <a:p>
            <a:pPr lvl="1">
              <a:spcBef>
                <a:spcPts val="300"/>
              </a:spcBef>
            </a:pPr>
            <a:r>
              <a:rPr lang="en-US" sz="1400" dirty="0">
                <a:solidFill>
                  <a:srgbClr val="002060"/>
                </a:solidFill>
              </a:rPr>
              <a:t>70 MV/m TW SRF</a:t>
            </a:r>
          </a:p>
          <a:p>
            <a:pPr lvl="1">
              <a:spcBef>
                <a:spcPts val="300"/>
              </a:spcBef>
            </a:pPr>
            <a:r>
              <a:rPr lang="en-US" sz="1400" dirty="0">
                <a:solidFill>
                  <a:srgbClr val="002060"/>
                </a:solidFill>
              </a:rPr>
              <a:t>New materials, high Q0</a:t>
            </a:r>
          </a:p>
          <a:p>
            <a:pPr lvl="1">
              <a:spcBef>
                <a:spcPts val="300"/>
              </a:spcBef>
            </a:pPr>
            <a:r>
              <a:rPr lang="en-US" sz="1400" dirty="0">
                <a:solidFill>
                  <a:srgbClr val="002060"/>
                </a:solidFill>
              </a:rPr>
              <a:t>Efficient RF sources</a:t>
            </a:r>
          </a:p>
          <a:p>
            <a:endParaRPr lang="en-US" dirty="0"/>
          </a:p>
        </p:txBody>
      </p:sp>
      <p:sp>
        <p:nvSpPr>
          <p:cNvPr id="11" name="Text Placeholder 10">
            <a:extLst>
              <a:ext uri="{FF2B5EF4-FFF2-40B4-BE49-F238E27FC236}">
                <a16:creationId xmlns:a16="http://schemas.microsoft.com/office/drawing/2014/main" id="{1FCB32D5-228A-D829-017B-B08E3C41B093}"/>
              </a:ext>
            </a:extLst>
          </p:cNvPr>
          <p:cNvSpPr>
            <a:spLocks noGrp="1"/>
          </p:cNvSpPr>
          <p:nvPr>
            <p:ph type="body" sz="half" idx="16"/>
          </p:nvPr>
        </p:nvSpPr>
        <p:spPr>
          <a:xfrm>
            <a:off x="1530602" y="3546089"/>
            <a:ext cx="6563505" cy="949359"/>
          </a:xfrm>
        </p:spPr>
        <p:txBody>
          <a:bodyPr/>
          <a:lstStyle/>
          <a:p>
            <a:r>
              <a:rPr lang="en-US" sz="1600" b="0" dirty="0">
                <a:solidFill>
                  <a:schemeClr val="accent6">
                    <a:lumMod val="50000"/>
                  </a:schemeClr>
                </a:solidFill>
              </a:rPr>
              <a:t>Accelerator and Beam Physics</a:t>
            </a:r>
          </a:p>
          <a:p>
            <a:r>
              <a:rPr lang="en-US" sz="1600" b="0" dirty="0">
                <a:solidFill>
                  <a:srgbClr val="002060"/>
                </a:solidFill>
              </a:rPr>
              <a:t>	</a:t>
            </a:r>
            <a:r>
              <a:rPr lang="en-US" sz="1400" b="0" dirty="0">
                <a:solidFill>
                  <a:srgbClr val="002060"/>
                </a:solidFill>
              </a:rPr>
              <a:t>High intensity/brightness beam acceleration and control</a:t>
            </a:r>
          </a:p>
          <a:p>
            <a:r>
              <a:rPr lang="en-US" sz="1400" b="0" dirty="0">
                <a:solidFill>
                  <a:srgbClr val="002060"/>
                </a:solidFill>
              </a:rPr>
              <a:t>	High performance computer modeling and AI/ML approaches</a:t>
            </a:r>
          </a:p>
          <a:p>
            <a:r>
              <a:rPr lang="en-US" sz="1400" b="0" dirty="0">
                <a:solidFill>
                  <a:srgbClr val="002060"/>
                </a:solidFill>
              </a:rPr>
              <a:t>	Design integration and optimization, including energy efficiency</a:t>
            </a:r>
          </a:p>
          <a:p>
            <a:endParaRPr lang="en-US" dirty="0"/>
          </a:p>
        </p:txBody>
      </p:sp>
      <p:sp>
        <p:nvSpPr>
          <p:cNvPr id="4" name="Date Placeholder 3">
            <a:extLst>
              <a:ext uri="{FF2B5EF4-FFF2-40B4-BE49-F238E27FC236}">
                <a16:creationId xmlns:a16="http://schemas.microsoft.com/office/drawing/2014/main" id="{6F5C463B-BF26-8434-2A4A-BE3DA44B3B78}"/>
              </a:ext>
            </a:extLst>
          </p:cNvPr>
          <p:cNvSpPr>
            <a:spLocks noGrp="1"/>
          </p:cNvSpPr>
          <p:nvPr>
            <p:ph type="dt" sz="half" idx="2"/>
          </p:nvPr>
        </p:nvSpPr>
        <p:spPr/>
        <p:txBody>
          <a:bodyPr/>
          <a:lstStyle/>
          <a:p>
            <a:pPr>
              <a:defRPr/>
            </a:pPr>
            <a:fld id="{CA277F64-1384-5646-8DAB-7E5CAFEDF3C6}" type="datetime1">
              <a:rPr lang="en-US" smtClean="0"/>
              <a:t>4/27/23</a:t>
            </a:fld>
            <a:endParaRPr lang="en-US" dirty="0"/>
          </a:p>
        </p:txBody>
      </p:sp>
      <p:sp>
        <p:nvSpPr>
          <p:cNvPr id="5" name="Footer Placeholder 4">
            <a:extLst>
              <a:ext uri="{FF2B5EF4-FFF2-40B4-BE49-F238E27FC236}">
                <a16:creationId xmlns:a16="http://schemas.microsoft.com/office/drawing/2014/main" id="{4E2C1099-1587-C72A-79DF-69F96D9963FE}"/>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44378A1F-C069-8254-B676-64D28DD5278F}"/>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3" name="Title 2">
            <a:extLst>
              <a:ext uri="{FF2B5EF4-FFF2-40B4-BE49-F238E27FC236}">
                <a16:creationId xmlns:a16="http://schemas.microsoft.com/office/drawing/2014/main" id="{1B91A3FB-FE8E-737B-16BE-580EE8111A5E}"/>
              </a:ext>
            </a:extLst>
          </p:cNvPr>
          <p:cNvSpPr>
            <a:spLocks noGrp="1"/>
          </p:cNvSpPr>
          <p:nvPr>
            <p:ph type="title"/>
          </p:nvPr>
        </p:nvSpPr>
        <p:spPr/>
        <p:txBody>
          <a:bodyPr/>
          <a:lstStyle/>
          <a:p>
            <a:r>
              <a:rPr lang="en-US" dirty="0"/>
              <a:t>Accelerator R&amp;D for the next decade</a:t>
            </a:r>
          </a:p>
        </p:txBody>
      </p:sp>
      <p:sp>
        <p:nvSpPr>
          <p:cNvPr id="2" name="Content Placeholder 1">
            <a:extLst>
              <a:ext uri="{FF2B5EF4-FFF2-40B4-BE49-F238E27FC236}">
                <a16:creationId xmlns:a16="http://schemas.microsoft.com/office/drawing/2014/main" id="{FF8B8516-3711-A030-3F65-552EC9EBEFC5}"/>
              </a:ext>
            </a:extLst>
          </p:cNvPr>
          <p:cNvSpPr>
            <a:spLocks noGrp="1"/>
          </p:cNvSpPr>
          <p:nvPr>
            <p:ph sz="half" idx="13"/>
          </p:nvPr>
        </p:nvSpPr>
        <p:spPr>
          <a:xfrm>
            <a:off x="228600" y="1118864"/>
            <a:ext cx="4206240" cy="2200391"/>
          </a:xfrm>
        </p:spPr>
        <p:txBody>
          <a:bodyPr/>
          <a:lstStyle/>
          <a:p>
            <a:r>
              <a:rPr lang="en-US" sz="1600" dirty="0">
                <a:solidFill>
                  <a:schemeClr val="accent6">
                    <a:lumMod val="50000"/>
                  </a:schemeClr>
                </a:solidFill>
              </a:rPr>
              <a:t>Multi-MW targets</a:t>
            </a:r>
          </a:p>
          <a:p>
            <a:pPr lvl="1">
              <a:spcBef>
                <a:spcPts val="300"/>
              </a:spcBef>
            </a:pPr>
            <a:r>
              <a:rPr lang="en-US" sz="1400" dirty="0">
                <a:solidFill>
                  <a:srgbClr val="002060"/>
                </a:solidFill>
              </a:rPr>
              <a:t>2.4 MW for PIP-II</a:t>
            </a:r>
          </a:p>
          <a:p>
            <a:pPr lvl="1">
              <a:spcBef>
                <a:spcPts val="300"/>
              </a:spcBef>
            </a:pPr>
            <a:r>
              <a:rPr lang="en-US" sz="1400" dirty="0">
                <a:solidFill>
                  <a:srgbClr val="002060"/>
                </a:solidFill>
              </a:rPr>
              <a:t>1 – 4 MW for Muon Collider</a:t>
            </a:r>
          </a:p>
          <a:p>
            <a:r>
              <a:rPr lang="en-US" sz="1600" dirty="0">
                <a:solidFill>
                  <a:schemeClr val="accent6">
                    <a:lumMod val="50000"/>
                  </a:schemeClr>
                </a:solidFill>
              </a:rPr>
              <a:t>Magnets for Colliders and RCS</a:t>
            </a:r>
          </a:p>
          <a:p>
            <a:pPr lvl="1">
              <a:spcBef>
                <a:spcPts val="300"/>
              </a:spcBef>
            </a:pPr>
            <a:r>
              <a:rPr lang="en-US" sz="1400" dirty="0">
                <a:solidFill>
                  <a:srgbClr val="002060"/>
                </a:solidFill>
              </a:rPr>
              <a:t>14 – 16 T dipoles</a:t>
            </a:r>
          </a:p>
          <a:p>
            <a:pPr lvl="1">
              <a:spcBef>
                <a:spcPts val="300"/>
              </a:spcBef>
            </a:pPr>
            <a:r>
              <a:rPr lang="en-US" sz="1400" dirty="0">
                <a:solidFill>
                  <a:srgbClr val="002060"/>
                </a:solidFill>
              </a:rPr>
              <a:t>40T+ solenoids</a:t>
            </a:r>
          </a:p>
          <a:p>
            <a:pPr lvl="1">
              <a:spcBef>
                <a:spcPts val="300"/>
              </a:spcBef>
            </a:pPr>
            <a:r>
              <a:rPr lang="en-US" sz="1400" dirty="0">
                <a:solidFill>
                  <a:srgbClr val="002060"/>
                </a:solidFill>
              </a:rPr>
              <a:t>1000 T/s rapid cycling</a:t>
            </a:r>
            <a:endParaRPr lang="en-US" dirty="0">
              <a:solidFill>
                <a:srgbClr val="002060"/>
              </a:solidFill>
            </a:endParaRPr>
          </a:p>
        </p:txBody>
      </p:sp>
      <p:pic>
        <p:nvPicPr>
          <p:cNvPr id="8" name="image3.png" descr="image3.png">
            <a:extLst>
              <a:ext uri="{FF2B5EF4-FFF2-40B4-BE49-F238E27FC236}">
                <a16:creationId xmlns:a16="http://schemas.microsoft.com/office/drawing/2014/main" id="{E9DBE89F-EB6B-E148-C0DF-5C2B103F2654}"/>
              </a:ext>
            </a:extLst>
          </p:cNvPr>
          <p:cNvPicPr>
            <a:picLocks noChangeAspect="1"/>
          </p:cNvPicPr>
          <p:nvPr/>
        </p:nvPicPr>
        <p:blipFill>
          <a:blip r:embed="rId2"/>
          <a:stretch>
            <a:fillRect/>
          </a:stretch>
        </p:blipFill>
        <p:spPr>
          <a:xfrm>
            <a:off x="3120867" y="2181441"/>
            <a:ext cx="1167735" cy="419217"/>
          </a:xfrm>
          <a:prstGeom prst="rect">
            <a:avLst/>
          </a:prstGeom>
          <a:solidFill>
            <a:schemeClr val="tx2"/>
          </a:solidFill>
          <a:ln w="12700">
            <a:miter lim="400000"/>
          </a:ln>
        </p:spPr>
      </p:pic>
      <p:sp>
        <p:nvSpPr>
          <p:cNvPr id="9" name="Right Arrow 8">
            <a:extLst>
              <a:ext uri="{FF2B5EF4-FFF2-40B4-BE49-F238E27FC236}">
                <a16:creationId xmlns:a16="http://schemas.microsoft.com/office/drawing/2014/main" id="{FB0472D1-6808-012C-32D8-4DDCC072337B}"/>
              </a:ext>
            </a:extLst>
          </p:cNvPr>
          <p:cNvSpPr/>
          <p:nvPr/>
        </p:nvSpPr>
        <p:spPr>
          <a:xfrm>
            <a:off x="2185639" y="2289107"/>
            <a:ext cx="614136" cy="203887"/>
          </a:xfrm>
          <a:prstGeom prst="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CEB7AE-C189-5539-4A91-5C01289AA03C}"/>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3869160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6CE15-76A6-15B6-6081-CFBCF24B6806}"/>
              </a:ext>
            </a:extLst>
          </p:cNvPr>
          <p:cNvSpPr>
            <a:spLocks noGrp="1"/>
          </p:cNvSpPr>
          <p:nvPr>
            <p:ph idx="1"/>
          </p:nvPr>
        </p:nvSpPr>
        <p:spPr>
          <a:xfrm>
            <a:off x="137532" y="1368001"/>
            <a:ext cx="8868936" cy="2705912"/>
          </a:xfrm>
        </p:spPr>
        <p:txBody>
          <a:bodyPr/>
          <a:lstStyle/>
          <a:p>
            <a:r>
              <a:rPr lang="en-US" sz="1600" dirty="0">
                <a:solidFill>
                  <a:schemeClr val="accent6">
                    <a:lumMod val="50000"/>
                  </a:schemeClr>
                </a:solidFill>
              </a:rPr>
              <a:t>Strengthen and expand education/training programs</a:t>
            </a:r>
          </a:p>
          <a:p>
            <a:pPr lvl="1">
              <a:spcBef>
                <a:spcPts val="300"/>
              </a:spcBef>
            </a:pPr>
            <a:endParaRPr lang="en-US" sz="500" dirty="0">
              <a:solidFill>
                <a:srgbClr val="002060"/>
              </a:solidFill>
            </a:endParaRPr>
          </a:p>
          <a:p>
            <a:pPr lvl="1">
              <a:spcBef>
                <a:spcPts val="300"/>
              </a:spcBef>
            </a:pPr>
            <a:r>
              <a:rPr lang="en-US" sz="1400" dirty="0">
                <a:solidFill>
                  <a:srgbClr val="002060"/>
                </a:solidFill>
              </a:rPr>
              <a:t>Support for university-based research, including grants to involve professors in DOE lab facilities and projects</a:t>
            </a:r>
          </a:p>
          <a:p>
            <a:pPr lvl="1">
              <a:spcBef>
                <a:spcPts val="300"/>
              </a:spcBef>
            </a:pPr>
            <a:r>
              <a:rPr lang="en-US" sz="1400" dirty="0">
                <a:solidFill>
                  <a:srgbClr val="002060"/>
                </a:solidFill>
              </a:rPr>
              <a:t>Strengthen USPAS</a:t>
            </a:r>
          </a:p>
          <a:p>
            <a:pPr lvl="1">
              <a:spcBef>
                <a:spcPts val="300"/>
              </a:spcBef>
            </a:pPr>
            <a:r>
              <a:rPr lang="en-US" sz="1400" dirty="0">
                <a:solidFill>
                  <a:srgbClr val="002060"/>
                </a:solidFill>
              </a:rPr>
              <a:t>Encourage labs to accept more traineeship students including international</a:t>
            </a:r>
          </a:p>
          <a:p>
            <a:r>
              <a:rPr lang="en-US" sz="1600" dirty="0">
                <a:solidFill>
                  <a:schemeClr val="accent6">
                    <a:lumMod val="50000"/>
                  </a:schemeClr>
                </a:solidFill>
              </a:rPr>
              <a:t>Outreach</a:t>
            </a:r>
          </a:p>
          <a:p>
            <a:pPr lvl="1"/>
            <a:r>
              <a:rPr lang="en-US" sz="1400" dirty="0">
                <a:solidFill>
                  <a:srgbClr val="002060"/>
                </a:solidFill>
              </a:rPr>
              <a:t>Enhance recruiting, promote colloquia at universities</a:t>
            </a:r>
          </a:p>
          <a:p>
            <a:r>
              <a:rPr lang="en-US" sz="1600" dirty="0">
                <a:solidFill>
                  <a:schemeClr val="accent6">
                    <a:lumMod val="50000"/>
                  </a:schemeClr>
                </a:solidFill>
              </a:rPr>
              <a:t>DEI</a:t>
            </a:r>
          </a:p>
          <a:p>
            <a:pPr lvl="1"/>
            <a:r>
              <a:rPr lang="en-US" sz="1400" dirty="0">
                <a:solidFill>
                  <a:srgbClr val="002060"/>
                </a:solidFill>
              </a:rPr>
              <a:t>Enhance support for national undergrad recruiting class to draw women and URM talent</a:t>
            </a:r>
            <a:endParaRPr lang="en-US" dirty="0">
              <a:solidFill>
                <a:srgbClr val="002060"/>
              </a:solidFill>
            </a:endParaRPr>
          </a:p>
          <a:p>
            <a:endParaRPr lang="en-US" dirty="0"/>
          </a:p>
        </p:txBody>
      </p:sp>
      <p:sp>
        <p:nvSpPr>
          <p:cNvPr id="3" name="Title 2">
            <a:extLst>
              <a:ext uri="{FF2B5EF4-FFF2-40B4-BE49-F238E27FC236}">
                <a16:creationId xmlns:a16="http://schemas.microsoft.com/office/drawing/2014/main" id="{BF15344C-035F-DC97-A3EF-ECA59488E42A}"/>
              </a:ext>
            </a:extLst>
          </p:cNvPr>
          <p:cNvSpPr>
            <a:spLocks noGrp="1"/>
          </p:cNvSpPr>
          <p:nvPr>
            <p:ph type="title"/>
          </p:nvPr>
        </p:nvSpPr>
        <p:spPr/>
        <p:txBody>
          <a:bodyPr/>
          <a:lstStyle/>
          <a:p>
            <a:r>
              <a:rPr lang="en-US" dirty="0"/>
              <a:t>Workforce</a:t>
            </a:r>
          </a:p>
        </p:txBody>
      </p:sp>
      <p:sp>
        <p:nvSpPr>
          <p:cNvPr id="4" name="Date Placeholder 3">
            <a:extLst>
              <a:ext uri="{FF2B5EF4-FFF2-40B4-BE49-F238E27FC236}">
                <a16:creationId xmlns:a16="http://schemas.microsoft.com/office/drawing/2014/main" id="{1716BDAD-2E54-FCC9-7260-5CBE7D1E18F5}"/>
              </a:ext>
            </a:extLst>
          </p:cNvPr>
          <p:cNvSpPr>
            <a:spLocks noGrp="1"/>
          </p:cNvSpPr>
          <p:nvPr>
            <p:ph type="dt" sz="half" idx="2"/>
          </p:nvPr>
        </p:nvSpPr>
        <p:spPr/>
        <p:txBody>
          <a:bodyPr/>
          <a:lstStyle/>
          <a:p>
            <a:pPr>
              <a:defRPr/>
            </a:pPr>
            <a:fld id="{CF36A69E-F2E9-EF42-9B3E-58E1352ADC65}" type="datetime1">
              <a:rPr lang="en-US" smtClean="0"/>
              <a:t>4/27/23</a:t>
            </a:fld>
            <a:endParaRPr lang="en-US" dirty="0"/>
          </a:p>
        </p:txBody>
      </p:sp>
      <p:sp>
        <p:nvSpPr>
          <p:cNvPr id="5" name="Footer Placeholder 4">
            <a:extLst>
              <a:ext uri="{FF2B5EF4-FFF2-40B4-BE49-F238E27FC236}">
                <a16:creationId xmlns:a16="http://schemas.microsoft.com/office/drawing/2014/main" id="{39E0D1AA-8079-C4F5-7B6B-2922ADC31B33}"/>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845F4442-31EA-E6A9-1D7B-32F735FE53C6}"/>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7" name="TextBox 6">
            <a:extLst>
              <a:ext uri="{FF2B5EF4-FFF2-40B4-BE49-F238E27FC236}">
                <a16:creationId xmlns:a16="http://schemas.microsoft.com/office/drawing/2014/main" id="{E53233CE-B44B-3529-39E1-2CDFC142727A}"/>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1414025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DA21E-D057-6D2E-BD91-6307931EF9CF}"/>
              </a:ext>
            </a:extLst>
          </p:cNvPr>
          <p:cNvSpPr>
            <a:spLocks noGrp="1"/>
          </p:cNvSpPr>
          <p:nvPr>
            <p:ph idx="1"/>
          </p:nvPr>
        </p:nvSpPr>
        <p:spPr>
          <a:xfrm>
            <a:off x="242887" y="965931"/>
            <a:ext cx="8672513" cy="3794522"/>
          </a:xfrm>
        </p:spPr>
        <p:txBody>
          <a:bodyPr/>
          <a:lstStyle/>
          <a:p>
            <a:pPr>
              <a:spcBef>
                <a:spcPts val="400"/>
              </a:spcBef>
            </a:pPr>
            <a:r>
              <a:rPr lang="en-US" sz="1600" dirty="0">
                <a:solidFill>
                  <a:schemeClr val="accent6">
                    <a:lumMod val="50000"/>
                  </a:schemeClr>
                </a:solidFill>
              </a:rPr>
              <a:t>Accelerator Frontier Working Group Conveners</a:t>
            </a:r>
          </a:p>
          <a:p>
            <a:pPr>
              <a:spcBef>
                <a:spcPts val="400"/>
              </a:spcBef>
            </a:pPr>
            <a:r>
              <a:rPr lang="en-US" sz="1600" dirty="0">
                <a:solidFill>
                  <a:schemeClr val="accent6">
                    <a:lumMod val="50000"/>
                  </a:schemeClr>
                </a:solidFill>
              </a:rPr>
              <a:t>Liaisons (EF, IF, NF, TF, CEF, CF)</a:t>
            </a:r>
          </a:p>
          <a:p>
            <a:pPr>
              <a:spcBef>
                <a:spcPts val="400"/>
              </a:spcBef>
            </a:pPr>
            <a:r>
              <a:rPr lang="en-US" sz="1600" dirty="0">
                <a:solidFill>
                  <a:schemeClr val="accent6">
                    <a:lumMod val="50000"/>
                  </a:schemeClr>
                </a:solidFill>
              </a:rPr>
              <a:t>Implementation Task Force</a:t>
            </a:r>
          </a:p>
          <a:p>
            <a:pPr>
              <a:spcBef>
                <a:spcPts val="400"/>
              </a:spcBef>
            </a:pPr>
            <a:r>
              <a:rPr lang="en-US" sz="1600" dirty="0" err="1">
                <a:solidFill>
                  <a:schemeClr val="accent6">
                    <a:lumMod val="50000"/>
                  </a:schemeClr>
                </a:solidFill>
              </a:rPr>
              <a:t>e</a:t>
            </a:r>
            <a:r>
              <a:rPr lang="en-US" sz="1600" baseline="30000" dirty="0" err="1">
                <a:solidFill>
                  <a:schemeClr val="accent6">
                    <a:lumMod val="50000"/>
                  </a:schemeClr>
                </a:solidFill>
              </a:rPr>
              <a:t>+</a:t>
            </a:r>
            <a:r>
              <a:rPr lang="en-US" sz="1600" dirty="0" err="1">
                <a:solidFill>
                  <a:schemeClr val="accent6">
                    <a:lumMod val="50000"/>
                  </a:schemeClr>
                </a:solidFill>
              </a:rPr>
              <a:t>e</a:t>
            </a:r>
            <a:r>
              <a:rPr lang="en-US" sz="1600" baseline="30000" dirty="0">
                <a:solidFill>
                  <a:schemeClr val="accent6">
                    <a:lumMod val="50000"/>
                  </a:schemeClr>
                </a:solidFill>
              </a:rPr>
              <a:t>-</a:t>
            </a:r>
            <a:r>
              <a:rPr lang="en-US" sz="1600" dirty="0">
                <a:solidFill>
                  <a:schemeClr val="accent6">
                    <a:lumMod val="50000"/>
                  </a:schemeClr>
                </a:solidFill>
              </a:rPr>
              <a:t> collider forum</a:t>
            </a:r>
          </a:p>
          <a:p>
            <a:pPr>
              <a:spcBef>
                <a:spcPts val="400"/>
              </a:spcBef>
            </a:pPr>
            <a:r>
              <a:rPr lang="en-US" sz="1600" dirty="0">
                <a:solidFill>
                  <a:schemeClr val="accent6">
                    <a:lumMod val="50000"/>
                  </a:schemeClr>
                </a:solidFill>
              </a:rPr>
              <a:t>Muon collider forum</a:t>
            </a:r>
          </a:p>
          <a:p>
            <a:pPr>
              <a:spcBef>
                <a:spcPts val="400"/>
              </a:spcBef>
            </a:pPr>
            <a:r>
              <a:rPr lang="en-US" sz="1600" dirty="0">
                <a:solidFill>
                  <a:schemeClr val="accent6">
                    <a:lumMod val="50000"/>
                  </a:schemeClr>
                </a:solidFill>
              </a:rPr>
              <a:t>Fermilab Collider Group</a:t>
            </a:r>
          </a:p>
          <a:p>
            <a:pPr>
              <a:spcBef>
                <a:spcPts val="400"/>
              </a:spcBef>
            </a:pPr>
            <a:r>
              <a:rPr lang="en-US" sz="1600" dirty="0">
                <a:solidFill>
                  <a:schemeClr val="accent6">
                    <a:lumMod val="50000"/>
                  </a:schemeClr>
                </a:solidFill>
              </a:rPr>
              <a:t>Convenors of the Collider and RPF Agoras</a:t>
            </a:r>
          </a:p>
          <a:p>
            <a:pPr>
              <a:spcBef>
                <a:spcPts val="400"/>
              </a:spcBef>
            </a:pPr>
            <a:r>
              <a:rPr lang="en-US" sz="1600" dirty="0">
                <a:solidFill>
                  <a:schemeClr val="accent6">
                    <a:lumMod val="50000"/>
                  </a:schemeClr>
                </a:solidFill>
              </a:rPr>
              <a:t>Our many international partners</a:t>
            </a:r>
          </a:p>
          <a:p>
            <a:pPr>
              <a:spcBef>
                <a:spcPts val="400"/>
              </a:spcBef>
            </a:pPr>
            <a:r>
              <a:rPr lang="en-US" sz="1600" dirty="0">
                <a:solidFill>
                  <a:schemeClr val="accent6">
                    <a:lumMod val="50000"/>
                  </a:schemeClr>
                </a:solidFill>
              </a:rPr>
              <a:t>And in particular . . .</a:t>
            </a:r>
          </a:p>
          <a:p>
            <a:pPr lvl="1">
              <a:spcBef>
                <a:spcPts val="400"/>
              </a:spcBef>
            </a:pPr>
            <a:r>
              <a:rPr lang="en-US" sz="1400" dirty="0">
                <a:solidFill>
                  <a:schemeClr val="accent6">
                    <a:lumMod val="50000"/>
                  </a:schemeClr>
                </a:solidFill>
              </a:rPr>
              <a:t>The accelerator community for their enthusiastic participation</a:t>
            </a:r>
          </a:p>
        </p:txBody>
      </p:sp>
      <p:sp>
        <p:nvSpPr>
          <p:cNvPr id="3" name="Title 2">
            <a:extLst>
              <a:ext uri="{FF2B5EF4-FFF2-40B4-BE49-F238E27FC236}">
                <a16:creationId xmlns:a16="http://schemas.microsoft.com/office/drawing/2014/main" id="{CA931A75-BADC-7E15-31E8-88E2E101F362}"/>
              </a:ext>
            </a:extLst>
          </p:cNvPr>
          <p:cNvSpPr>
            <a:spLocks noGrp="1"/>
          </p:cNvSpPr>
          <p:nvPr>
            <p:ph type="title"/>
          </p:nvPr>
        </p:nvSpPr>
        <p:spPr/>
        <p:txBody>
          <a:bodyPr/>
          <a:lstStyle/>
          <a:p>
            <a:r>
              <a:rPr lang="en-US" dirty="0"/>
              <a:t>Thanks to everyone for all the hard work!</a:t>
            </a:r>
          </a:p>
        </p:txBody>
      </p:sp>
      <p:sp>
        <p:nvSpPr>
          <p:cNvPr id="4" name="Date Placeholder 3">
            <a:extLst>
              <a:ext uri="{FF2B5EF4-FFF2-40B4-BE49-F238E27FC236}">
                <a16:creationId xmlns:a16="http://schemas.microsoft.com/office/drawing/2014/main" id="{2613C17B-41E7-3A29-AFAA-A2B3B1877A1B}"/>
              </a:ext>
            </a:extLst>
          </p:cNvPr>
          <p:cNvSpPr>
            <a:spLocks noGrp="1"/>
          </p:cNvSpPr>
          <p:nvPr>
            <p:ph type="dt" sz="half" idx="2"/>
          </p:nvPr>
        </p:nvSpPr>
        <p:spPr/>
        <p:txBody>
          <a:bodyPr/>
          <a:lstStyle/>
          <a:p>
            <a:pPr>
              <a:defRPr/>
            </a:pPr>
            <a:fld id="{B6297752-1A8D-4345-9958-843AFE434F3D}" type="datetime1">
              <a:rPr lang="en-US" smtClean="0"/>
              <a:t>4/27/23</a:t>
            </a:fld>
            <a:endParaRPr lang="en-US" dirty="0"/>
          </a:p>
        </p:txBody>
      </p:sp>
      <p:sp>
        <p:nvSpPr>
          <p:cNvPr id="5" name="Footer Placeholder 4">
            <a:extLst>
              <a:ext uri="{FF2B5EF4-FFF2-40B4-BE49-F238E27FC236}">
                <a16:creationId xmlns:a16="http://schemas.microsoft.com/office/drawing/2014/main" id="{A4056D82-2AE6-92C9-1260-F627F419729F}"/>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9AC6AB3B-1207-0EB1-32B2-0136C06E1351}"/>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pic>
        <p:nvPicPr>
          <p:cNvPr id="7" name="Content Placeholder 6" descr="Icon&#10;&#10;Description automatically generated">
            <a:extLst>
              <a:ext uri="{FF2B5EF4-FFF2-40B4-BE49-F238E27FC236}">
                <a16:creationId xmlns:a16="http://schemas.microsoft.com/office/drawing/2014/main" id="{716AA08A-9BAD-3A6F-5EF8-CA4B3EBC4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1654" y="1580578"/>
            <a:ext cx="2135116" cy="1351338"/>
          </a:xfrm>
          <a:prstGeom prst="rect">
            <a:avLst/>
          </a:prstGeom>
        </p:spPr>
      </p:pic>
      <p:sp>
        <p:nvSpPr>
          <p:cNvPr id="8" name="TextBox 7">
            <a:extLst>
              <a:ext uri="{FF2B5EF4-FFF2-40B4-BE49-F238E27FC236}">
                <a16:creationId xmlns:a16="http://schemas.microsoft.com/office/drawing/2014/main" id="{E4CB545E-C2FB-7409-CBA2-538043D6BC7D}"/>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2796031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7FB19-161B-5D44-A358-36B21291B996}"/>
              </a:ext>
            </a:extLst>
          </p:cNvPr>
          <p:cNvSpPr>
            <a:spLocks noGrp="1"/>
          </p:cNvSpPr>
          <p:nvPr>
            <p:ph idx="1"/>
          </p:nvPr>
        </p:nvSpPr>
        <p:spPr>
          <a:xfrm>
            <a:off x="710648" y="4523431"/>
            <a:ext cx="7886700" cy="319452"/>
          </a:xfrm>
        </p:spPr>
        <p:txBody>
          <a:bodyPr>
            <a:normAutofit/>
          </a:bodyPr>
          <a:lstStyle/>
          <a:p>
            <a:pPr marL="0" indent="0" algn="ctr">
              <a:buNone/>
            </a:pPr>
            <a:r>
              <a:rPr lang="en-US" sz="1350" dirty="0">
                <a:solidFill>
                  <a:srgbClr val="0070C0"/>
                </a:solidFill>
              </a:rPr>
              <a:t>9 out of 29 are representatives of Asia and Europe; 5 women</a:t>
            </a:r>
          </a:p>
          <a:p>
            <a:pPr marL="0" indent="0" algn="ctr">
              <a:buNone/>
            </a:pPr>
            <a:endParaRPr lang="en-US" dirty="0"/>
          </a:p>
        </p:txBody>
      </p:sp>
      <p:graphicFrame>
        <p:nvGraphicFramePr>
          <p:cNvPr id="4" name="Table 3">
            <a:extLst>
              <a:ext uri="{FF2B5EF4-FFF2-40B4-BE49-F238E27FC236}">
                <a16:creationId xmlns:a16="http://schemas.microsoft.com/office/drawing/2014/main" id="{FB7C036A-B9E8-1E49-9A16-366604AE90DF}"/>
              </a:ext>
            </a:extLst>
          </p:cNvPr>
          <p:cNvGraphicFramePr>
            <a:graphicFrameLocks noGrp="1"/>
          </p:cNvGraphicFramePr>
          <p:nvPr>
            <p:extLst>
              <p:ext uri="{D42A27DB-BD31-4B8C-83A1-F6EECF244321}">
                <p14:modId xmlns:p14="http://schemas.microsoft.com/office/powerpoint/2010/main" val="2926960190"/>
              </p:ext>
            </p:extLst>
          </p:nvPr>
        </p:nvGraphicFramePr>
        <p:xfrm>
          <a:off x="228601" y="694047"/>
          <a:ext cx="8686800" cy="3583757"/>
        </p:xfrm>
        <a:graphic>
          <a:graphicData uri="http://schemas.openxmlformats.org/drawingml/2006/table">
            <a:tbl>
              <a:tblPr firstRow="1" bandRow="1">
                <a:tableStyleId>{5C22544A-7EE6-4342-B048-85BDC9FD1C3A}</a:tableStyleId>
              </a:tblPr>
              <a:tblGrid>
                <a:gridCol w="587828">
                  <a:extLst>
                    <a:ext uri="{9D8B030D-6E8A-4147-A177-3AD203B41FA5}">
                      <a16:colId xmlns:a16="http://schemas.microsoft.com/office/drawing/2014/main" val="21203503"/>
                    </a:ext>
                  </a:extLst>
                </a:gridCol>
                <a:gridCol w="2472127">
                  <a:extLst>
                    <a:ext uri="{9D8B030D-6E8A-4147-A177-3AD203B41FA5}">
                      <a16:colId xmlns:a16="http://schemas.microsoft.com/office/drawing/2014/main" val="3391633599"/>
                    </a:ext>
                  </a:extLst>
                </a:gridCol>
                <a:gridCol w="1342139">
                  <a:extLst>
                    <a:ext uri="{9D8B030D-6E8A-4147-A177-3AD203B41FA5}">
                      <a16:colId xmlns:a16="http://schemas.microsoft.com/office/drawing/2014/main" val="2692892357"/>
                    </a:ext>
                  </a:extLst>
                </a:gridCol>
                <a:gridCol w="1855770">
                  <a:extLst>
                    <a:ext uri="{9D8B030D-6E8A-4147-A177-3AD203B41FA5}">
                      <a16:colId xmlns:a16="http://schemas.microsoft.com/office/drawing/2014/main" val="353160574"/>
                    </a:ext>
                  </a:extLst>
                </a:gridCol>
                <a:gridCol w="1189241">
                  <a:extLst>
                    <a:ext uri="{9D8B030D-6E8A-4147-A177-3AD203B41FA5}">
                      <a16:colId xmlns:a16="http://schemas.microsoft.com/office/drawing/2014/main" val="3438868881"/>
                    </a:ext>
                  </a:extLst>
                </a:gridCol>
                <a:gridCol w="136239">
                  <a:extLst>
                    <a:ext uri="{9D8B030D-6E8A-4147-A177-3AD203B41FA5}">
                      <a16:colId xmlns:a16="http://schemas.microsoft.com/office/drawing/2014/main" val="2351803077"/>
                    </a:ext>
                  </a:extLst>
                </a:gridCol>
                <a:gridCol w="1103456">
                  <a:extLst>
                    <a:ext uri="{9D8B030D-6E8A-4147-A177-3AD203B41FA5}">
                      <a16:colId xmlns:a16="http://schemas.microsoft.com/office/drawing/2014/main" val="3822259822"/>
                    </a:ext>
                  </a:extLst>
                </a:gridCol>
              </a:tblGrid>
              <a:tr h="227138">
                <a:tc gridSpan="2">
                  <a:txBody>
                    <a:bodyPr/>
                    <a:lstStyle/>
                    <a:p>
                      <a:pPr algn="l"/>
                      <a:r>
                        <a:rPr lang="en-US" sz="1100" dirty="0">
                          <a:solidFill>
                            <a:schemeClr val="bg1"/>
                          </a:solidFill>
                        </a:rPr>
                        <a:t>Topical Group</a:t>
                      </a:r>
                      <a:endParaRPr lang="en-US" sz="1100" b="0" dirty="0">
                        <a:solidFill>
                          <a:schemeClr val="bg1"/>
                        </a:solidFill>
                      </a:endParaRPr>
                    </a:p>
                  </a:txBody>
                  <a:tcPr marL="68580" marR="68580" marT="34290" marB="34290"/>
                </a:tc>
                <a:tc hMerge="1">
                  <a:txBody>
                    <a:bodyPr/>
                    <a:lstStyle/>
                    <a:p>
                      <a:pPr algn="l"/>
                      <a:endParaRPr lang="en-US" sz="1400" b="0" dirty="0"/>
                    </a:p>
                  </a:txBody>
                  <a:tcPr/>
                </a:tc>
                <a:tc gridSpan="5">
                  <a:txBody>
                    <a:bodyPr/>
                    <a:lstStyle/>
                    <a:p>
                      <a:pPr algn="l"/>
                      <a:r>
                        <a:rPr lang="en-US" sz="1100" baseline="0" dirty="0">
                          <a:solidFill>
                            <a:schemeClr val="bg1"/>
                          </a:solidFill>
                        </a:rPr>
                        <a:t>Topical Group co-Conveners</a:t>
                      </a:r>
                      <a:endParaRPr lang="en-US" sz="1100" b="0" baseline="0" dirty="0">
                        <a:solidFill>
                          <a:schemeClr val="bg1"/>
                        </a:solidFill>
                      </a:endParaRPr>
                    </a:p>
                  </a:txBody>
                  <a:tcPr marL="68580" marR="68580" marT="34290" marB="34290"/>
                </a:tc>
                <a:tc hMerge="1">
                  <a:txBody>
                    <a:bodyPr/>
                    <a:lstStyle/>
                    <a:p>
                      <a:endParaRPr lang="en-US" sz="1200" dirty="0"/>
                    </a:p>
                  </a:txBody>
                  <a:tcPr/>
                </a:tc>
                <a:tc hMerge="1">
                  <a:txBody>
                    <a:bodyPr/>
                    <a:lstStyle/>
                    <a:p>
                      <a:endParaRPr lang="en-US" sz="12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4228794"/>
                  </a:ext>
                </a:extLst>
              </a:tr>
              <a:tr h="388333">
                <a:tc>
                  <a:txBody>
                    <a:bodyPr/>
                    <a:lstStyle/>
                    <a:p>
                      <a:pPr algn="l"/>
                      <a:r>
                        <a:rPr lang="en-US" sz="1100" dirty="0"/>
                        <a:t>AF1</a:t>
                      </a: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Beam Phys &amp; Accel. Education</a:t>
                      </a:r>
                    </a:p>
                  </a:txBody>
                  <a:tcPr marL="68580" marR="68580" marT="34290" marB="34290" anchor="ctr"/>
                </a:tc>
                <a:tc>
                  <a:txBody>
                    <a:bodyPr/>
                    <a:lstStyle/>
                    <a:p>
                      <a:pPr algn="l"/>
                      <a:r>
                        <a:rPr lang="en-US" sz="1100" dirty="0"/>
                        <a:t>Z. Huang (Stanford)</a:t>
                      </a:r>
                    </a:p>
                  </a:txBody>
                  <a:tcPr marL="68580" marR="68580" marT="34290" marB="34290" anchor="ctr"/>
                </a:tc>
                <a:tc>
                  <a:txBody>
                    <a:bodyPr/>
                    <a:lstStyle/>
                    <a:p>
                      <a:pPr algn="l"/>
                      <a:r>
                        <a:rPr lang="en-US" sz="1100" dirty="0"/>
                        <a:t>M. Bei (GSI) </a:t>
                      </a:r>
                    </a:p>
                  </a:txBody>
                  <a:tcPr marL="68580" marR="68580" marT="34290" marB="34290" anchor="ctr"/>
                </a:tc>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S. Lund (MSU)</a:t>
                      </a: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46292982"/>
                  </a:ext>
                </a:extLst>
              </a:tr>
              <a:tr h="388333">
                <a:tc>
                  <a:txBody>
                    <a:bodyPr/>
                    <a:lstStyle/>
                    <a:p>
                      <a:pPr algn="l"/>
                      <a:r>
                        <a:rPr lang="en-US" sz="1100" dirty="0"/>
                        <a:t>AF2</a:t>
                      </a:r>
                    </a:p>
                  </a:txBody>
                  <a:tcPr marL="68580" marR="68580" marT="34290" marB="34290" anchor="ctr"/>
                </a:tc>
                <a:tc>
                  <a:txBody>
                    <a:bodyPr/>
                    <a:lstStyle/>
                    <a:p>
                      <a:pPr algn="l"/>
                      <a:r>
                        <a:rPr lang="en-US" sz="1100" dirty="0"/>
                        <a:t>Accelerators for Neutrinos</a:t>
                      </a:r>
                    </a:p>
                  </a:txBody>
                  <a:tcPr marL="68580" marR="68580" marT="34290" marB="34290" anchor="ctr"/>
                </a:tc>
                <a:tc>
                  <a:txBody>
                    <a:bodyPr/>
                    <a:lstStyle/>
                    <a:p>
                      <a:pPr algn="l"/>
                      <a:r>
                        <a:rPr lang="en-US" sz="1100" dirty="0"/>
                        <a:t>J. Galambos (ORNL)</a:t>
                      </a:r>
                    </a:p>
                  </a:txBody>
                  <a:tcPr marL="68580" marR="68580" marT="34290" marB="34290" anchor="ctr"/>
                </a:tc>
                <a:tc>
                  <a:txBody>
                    <a:bodyPr/>
                    <a:lstStyle/>
                    <a:p>
                      <a:pPr algn="l"/>
                      <a:r>
                        <a:rPr lang="en-US" sz="1100" dirty="0"/>
                        <a:t>B. </a:t>
                      </a:r>
                      <a:r>
                        <a:rPr lang="en-US" sz="1100" dirty="0" err="1"/>
                        <a:t>Zwaska</a:t>
                      </a:r>
                      <a:r>
                        <a:rPr lang="en-US" sz="1100" dirty="0"/>
                        <a:t> (FNAL)</a:t>
                      </a:r>
                    </a:p>
                  </a:txBody>
                  <a:tcPr marL="68580" marR="68580" marT="34290" marB="34290" anchor="ctr"/>
                </a:tc>
                <a:tc gridSpan="3">
                  <a:txBody>
                    <a:bodyPr/>
                    <a:lstStyle/>
                    <a:p>
                      <a:pPr algn="l"/>
                      <a:r>
                        <a:rPr lang="en-US" sz="1100" dirty="0"/>
                        <a:t>G. </a:t>
                      </a:r>
                      <a:r>
                        <a:rPr lang="en-US" sz="1100" dirty="0" err="1"/>
                        <a:t>Arduini</a:t>
                      </a:r>
                      <a:r>
                        <a:rPr lang="en-US" sz="1100" dirty="0"/>
                        <a:t> (CERN)</a:t>
                      </a:r>
                    </a:p>
                  </a:txBody>
                  <a:tcPr marL="68580" marR="68580" marT="34290" marB="34290" anchor="ctr"/>
                </a:tc>
                <a:tc hMerge="1">
                  <a:txBody>
                    <a:bodyPr/>
                    <a:lstStyle/>
                    <a:p>
                      <a:endParaRPr lang="en-US"/>
                    </a:p>
                  </a:txBody>
                  <a:tcPr/>
                </a:tc>
                <a:tc hMerge="1">
                  <a:txBody>
                    <a:bodyPr/>
                    <a:lstStyle/>
                    <a:p>
                      <a:pPr algn="l"/>
                      <a:endParaRPr lang="en-US" sz="1400" b="0" dirty="0"/>
                    </a:p>
                  </a:txBody>
                  <a:tcPr/>
                </a:tc>
                <a:extLst>
                  <a:ext uri="{0D108BD9-81ED-4DB2-BD59-A6C34878D82A}">
                    <a16:rowId xmlns:a16="http://schemas.microsoft.com/office/drawing/2014/main" val="1717932856"/>
                  </a:ext>
                </a:extLst>
              </a:tr>
              <a:tr h="235503">
                <a:tc>
                  <a:txBody>
                    <a:bodyPr/>
                    <a:lstStyle/>
                    <a:p>
                      <a:pPr algn="l"/>
                      <a:r>
                        <a:rPr lang="en-US" sz="1100" dirty="0"/>
                        <a:t>AF3</a:t>
                      </a:r>
                    </a:p>
                  </a:txBody>
                  <a:tcPr marL="68580" marR="68580" marT="34290" marB="34290" anchor="ctr"/>
                </a:tc>
                <a:tc>
                  <a:txBody>
                    <a:bodyPr/>
                    <a:lstStyle/>
                    <a:p>
                      <a:pPr algn="l"/>
                      <a:r>
                        <a:rPr lang="en-US" sz="1100" dirty="0"/>
                        <a:t>Accelerators for EW/Higgs</a:t>
                      </a:r>
                    </a:p>
                  </a:txBody>
                  <a:tcPr marL="68580" marR="68580" marT="34290" marB="34290" anchor="ctr"/>
                </a:tc>
                <a:tc>
                  <a:txBody>
                    <a:bodyPr/>
                    <a:lstStyle/>
                    <a:p>
                      <a:pPr algn="l"/>
                      <a:r>
                        <a:rPr lang="en-US" sz="1100" dirty="0"/>
                        <a:t>M. Ross (SLAC)</a:t>
                      </a: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Q. Qin (IHEP, Beijing)</a:t>
                      </a:r>
                    </a:p>
                  </a:txBody>
                  <a:tcPr marL="68580" marR="68580" marT="34290" marB="34290" anchor="ctr"/>
                </a:tc>
                <a:tc gridSpan="3">
                  <a:txBody>
                    <a:bodyPr/>
                    <a:lstStyle/>
                    <a:p>
                      <a:pPr algn="l"/>
                      <a:r>
                        <a:rPr lang="en-US" sz="1100" dirty="0" err="1"/>
                        <a:t>G.Hoffstaetter</a:t>
                      </a:r>
                      <a:r>
                        <a:rPr lang="en-US" sz="1100" dirty="0"/>
                        <a:t> (Cornell)</a:t>
                      </a:r>
                    </a:p>
                  </a:txBody>
                  <a:tcPr marL="68580" marR="68580" marT="34290" marB="34290" anchor="ctr"/>
                </a:tc>
                <a:tc hMerge="1">
                  <a:txBody>
                    <a:bodyPr/>
                    <a:lstStyle/>
                    <a:p>
                      <a:endParaRPr lang="en-US"/>
                    </a:p>
                  </a:txBody>
                  <a:tcPr/>
                </a:tc>
                <a:tc hMerge="1">
                  <a:txBody>
                    <a:bodyPr/>
                    <a:lstStyle/>
                    <a:p>
                      <a:pPr algn="l"/>
                      <a:endParaRPr lang="en-US" sz="1400" b="0" dirty="0"/>
                    </a:p>
                  </a:txBody>
                  <a:tcPr/>
                </a:tc>
                <a:extLst>
                  <a:ext uri="{0D108BD9-81ED-4DB2-BD59-A6C34878D82A}">
                    <a16:rowId xmlns:a16="http://schemas.microsoft.com/office/drawing/2014/main" val="3625006875"/>
                  </a:ext>
                </a:extLst>
              </a:tr>
              <a:tr h="388333">
                <a:tc>
                  <a:txBody>
                    <a:bodyPr/>
                    <a:lstStyle/>
                    <a:p>
                      <a:pPr algn="l"/>
                      <a:r>
                        <a:rPr lang="en-US" sz="1100" dirty="0"/>
                        <a:t>AF4</a:t>
                      </a:r>
                    </a:p>
                  </a:txBody>
                  <a:tcPr marL="68580" marR="68580" marT="34290" marB="34290" anchor="ctr"/>
                </a:tc>
                <a:tc>
                  <a:txBody>
                    <a:bodyPr/>
                    <a:lstStyle/>
                    <a:p>
                      <a:pPr algn="l"/>
                      <a:r>
                        <a:rPr lang="en-US" sz="1100" dirty="0"/>
                        <a:t>Multi-</a:t>
                      </a:r>
                      <a:r>
                        <a:rPr lang="en-US" sz="1100" dirty="0" err="1"/>
                        <a:t>TeV</a:t>
                      </a:r>
                      <a:r>
                        <a:rPr lang="en-US" sz="1100" dirty="0"/>
                        <a:t> Colliders</a:t>
                      </a:r>
                    </a:p>
                  </a:txBody>
                  <a:tcPr marL="68580" marR="68580" marT="34290" marB="34290" anchor="ctr"/>
                </a:tc>
                <a:tc>
                  <a:txBody>
                    <a:bodyPr/>
                    <a:lstStyle/>
                    <a:p>
                      <a:pPr algn="l"/>
                      <a:r>
                        <a:rPr lang="en-US" sz="1100" dirty="0"/>
                        <a:t>M. Palmer (BNL)</a:t>
                      </a:r>
                    </a:p>
                  </a:txBody>
                  <a:tcPr marL="68580" marR="68580" marT="34290" marB="34290" anchor="ctr"/>
                </a:tc>
                <a:tc>
                  <a:txBody>
                    <a:bodyPr/>
                    <a:lstStyle/>
                    <a:p>
                      <a:pPr algn="l"/>
                      <a:r>
                        <a:rPr lang="en-US" sz="1100" dirty="0"/>
                        <a:t>A. </a:t>
                      </a:r>
                      <a:r>
                        <a:rPr lang="en-US" sz="1100" dirty="0" err="1"/>
                        <a:t>Valishev</a:t>
                      </a:r>
                      <a:r>
                        <a:rPr lang="en-US" sz="1100" dirty="0"/>
                        <a:t> (FNAL)</a:t>
                      </a:r>
                    </a:p>
                  </a:txBody>
                  <a:tcPr marL="68580" marR="68580" marT="34290" marB="34290" anchor="ctr"/>
                </a:tc>
                <a:tc>
                  <a:txBody>
                    <a:bodyPr/>
                    <a:lstStyle/>
                    <a:p>
                      <a:pPr algn="l"/>
                      <a:r>
                        <a:rPr lang="en-US" sz="1100" dirty="0"/>
                        <a:t>N Pastrone (INFN, Torino)</a:t>
                      </a:r>
                    </a:p>
                  </a:txBody>
                  <a:tcPr marL="68580" marR="68580" marT="34290" marB="34290" anchor="ctr"/>
                </a:tc>
                <a:tc gridSpan="2">
                  <a:txBody>
                    <a:bodyPr/>
                    <a:lstStyle/>
                    <a:p>
                      <a:pPr algn="l"/>
                      <a:r>
                        <a:rPr lang="en-US" sz="1100" dirty="0" err="1"/>
                        <a:t>J.Tang</a:t>
                      </a:r>
                      <a:r>
                        <a:rPr lang="en-US" sz="1100" dirty="0"/>
                        <a:t> (IHEP, Beijing)</a:t>
                      </a:r>
                      <a:r>
                        <a:rPr lang="ru-RU" sz="1100" dirty="0"/>
                        <a:t> </a:t>
                      </a:r>
                      <a:endParaRPr lang="en-US" sz="1100" dirty="0"/>
                    </a:p>
                  </a:txBody>
                  <a:tcPr marL="68580" marR="68580" marT="34290" marB="34290" anchor="ctr"/>
                </a:tc>
                <a:tc hMerge="1">
                  <a:txBody>
                    <a:bodyPr/>
                    <a:lstStyle/>
                    <a:p>
                      <a:r>
                        <a:rPr lang="en-US" sz="1400" dirty="0" err="1"/>
                        <a:t>J.Tang</a:t>
                      </a:r>
                      <a:r>
                        <a:rPr lang="en-US" sz="1400" dirty="0"/>
                        <a:t> (IHEP, Beijing)</a:t>
                      </a:r>
                      <a:r>
                        <a:rPr lang="ru-RU" sz="1400" dirty="0"/>
                        <a:t> </a:t>
                      </a:r>
                      <a:endParaRPr lang="en-US" dirty="0"/>
                    </a:p>
                  </a:txBody>
                  <a:tcPr/>
                </a:tc>
                <a:extLst>
                  <a:ext uri="{0D108BD9-81ED-4DB2-BD59-A6C34878D82A}">
                    <a16:rowId xmlns:a16="http://schemas.microsoft.com/office/drawing/2014/main" val="1403836308"/>
                  </a:ext>
                </a:extLst>
              </a:tr>
              <a:tr h="388333">
                <a:tc>
                  <a:txBody>
                    <a:bodyPr/>
                    <a:lstStyle/>
                    <a:p>
                      <a:pPr algn="l"/>
                      <a:r>
                        <a:rPr lang="en-US" sz="1100" dirty="0"/>
                        <a:t>AF5</a:t>
                      </a:r>
                    </a:p>
                  </a:txBody>
                  <a:tcPr marL="68580" marR="68580" marT="34290" marB="34290" anchor="ctr"/>
                </a:tc>
                <a:tc>
                  <a:txBody>
                    <a:bodyPr/>
                    <a:lstStyle/>
                    <a:p>
                      <a:pPr algn="l"/>
                      <a:r>
                        <a:rPr lang="en-US" sz="1100" dirty="0"/>
                        <a:t>Accelerators for PBC and Rare Processes</a:t>
                      </a:r>
                    </a:p>
                  </a:txBody>
                  <a:tcPr marL="68580" marR="68580" marT="34290" marB="34290" anchor="ctr"/>
                </a:tc>
                <a:tc>
                  <a:txBody>
                    <a:bodyPr/>
                    <a:lstStyle/>
                    <a:p>
                      <a:pPr algn="l"/>
                      <a:r>
                        <a:rPr lang="en-US" sz="1100" dirty="0"/>
                        <a:t>E. </a:t>
                      </a:r>
                      <a:r>
                        <a:rPr lang="en-US" sz="1100" dirty="0" err="1"/>
                        <a:t>Prebys</a:t>
                      </a:r>
                      <a:r>
                        <a:rPr lang="en-US" sz="1100" dirty="0"/>
                        <a:t> (UC Davis)</a:t>
                      </a:r>
                    </a:p>
                  </a:txBody>
                  <a:tcPr marL="68580" marR="68580" marT="34290" marB="34290" anchor="ctr"/>
                </a:tc>
                <a:tc>
                  <a:txBody>
                    <a:bodyPr/>
                    <a:lstStyle/>
                    <a:p>
                      <a:pPr algn="l"/>
                      <a:r>
                        <a:rPr lang="en-US" sz="1100" dirty="0"/>
                        <a:t>M. Lamont (CERN)</a:t>
                      </a:r>
                    </a:p>
                  </a:txBody>
                  <a:tcPr marL="68580" marR="68580" marT="34290" marB="34290" anchor="ctr"/>
                </a:tc>
                <a:tc gridSpan="3">
                  <a:txBody>
                    <a:bodyPr/>
                    <a:lstStyle/>
                    <a:p>
                      <a:pPr algn="l"/>
                      <a:r>
                        <a:rPr lang="en-US" sz="1100" dirty="0" err="1"/>
                        <a:t>R.Milner</a:t>
                      </a:r>
                      <a:r>
                        <a:rPr lang="en-US" sz="1100" dirty="0"/>
                        <a:t> (MIT)</a:t>
                      </a:r>
                    </a:p>
                  </a:txBody>
                  <a:tcPr marL="68580" marR="68580" marT="34290" marB="34290" anchor="ctr"/>
                </a:tc>
                <a:tc hMerge="1">
                  <a:txBody>
                    <a:bodyPr/>
                    <a:lstStyle/>
                    <a:p>
                      <a:endParaRPr lang="en-US"/>
                    </a:p>
                  </a:txBody>
                  <a:tcPr/>
                </a:tc>
                <a:tc hMerge="1">
                  <a:txBody>
                    <a:bodyPr/>
                    <a:lstStyle/>
                    <a:p>
                      <a:pPr algn="l"/>
                      <a:endParaRPr lang="en-US" sz="1400" b="0" dirty="0">
                        <a:solidFill>
                          <a:srgbClr val="0432FF"/>
                        </a:solidFill>
                      </a:endParaRPr>
                    </a:p>
                  </a:txBody>
                  <a:tcPr/>
                </a:tc>
                <a:extLst>
                  <a:ext uri="{0D108BD9-81ED-4DB2-BD59-A6C34878D82A}">
                    <a16:rowId xmlns:a16="http://schemas.microsoft.com/office/drawing/2014/main" val="369471289"/>
                  </a:ext>
                </a:extLst>
              </a:tr>
              <a:tr h="388333">
                <a:tc>
                  <a:txBody>
                    <a:bodyPr/>
                    <a:lstStyle/>
                    <a:p>
                      <a:pPr algn="l"/>
                      <a:r>
                        <a:rPr lang="en-US" sz="1100" dirty="0"/>
                        <a:t>AF6</a:t>
                      </a:r>
                    </a:p>
                  </a:txBody>
                  <a:tcPr marL="68580" marR="68580" marT="34290" marB="34290" anchor="ctr"/>
                </a:tc>
                <a:tc>
                  <a:txBody>
                    <a:bodyPr/>
                    <a:lstStyle/>
                    <a:p>
                      <a:pPr algn="l"/>
                      <a:r>
                        <a:rPr lang="en-US" sz="1100" dirty="0"/>
                        <a:t>Advanced Accelerator Concepts</a:t>
                      </a:r>
                    </a:p>
                  </a:txBody>
                  <a:tcPr marL="68580" marR="68580" marT="34290" marB="34290" anchor="ctr"/>
                </a:tc>
                <a:tc>
                  <a:txBody>
                    <a:bodyPr/>
                    <a:lstStyle/>
                    <a:p>
                      <a:pPr algn="l"/>
                      <a:r>
                        <a:rPr lang="en-US" sz="1100" dirty="0"/>
                        <a:t>C. Geddes (LBNL)</a:t>
                      </a:r>
                    </a:p>
                  </a:txBody>
                  <a:tcPr marL="68580" marR="68580" marT="34290" marB="34290" anchor="ctr"/>
                </a:tc>
                <a:tc>
                  <a:txBody>
                    <a:bodyPr/>
                    <a:lstStyle/>
                    <a:p>
                      <a:pPr algn="l"/>
                      <a:r>
                        <a:rPr lang="en-US" sz="1100" dirty="0"/>
                        <a:t>M. Hogan (SLAC)</a:t>
                      </a:r>
                    </a:p>
                  </a:txBody>
                  <a:tcPr marL="68580" marR="68580" marT="34290" marB="34290" anchor="ctr"/>
                </a:tc>
                <a:tc gridSpan="2">
                  <a:txBody>
                    <a:bodyPr/>
                    <a:lstStyle/>
                    <a:p>
                      <a:pPr algn="l"/>
                      <a:r>
                        <a:rPr lang="en-US" sz="1100" dirty="0"/>
                        <a:t>P. </a:t>
                      </a:r>
                      <a:r>
                        <a:rPr lang="en-US" sz="1100" dirty="0" err="1"/>
                        <a:t>Musumeci</a:t>
                      </a:r>
                      <a:r>
                        <a:rPr lang="en-US" sz="1100" dirty="0"/>
                        <a:t> (UCLA)</a:t>
                      </a:r>
                    </a:p>
                  </a:txBody>
                  <a:tcPr marL="68580" marR="68580" marT="34290" marB="34290" anchor="ctr"/>
                </a:tc>
                <a:tc hMerge="1">
                  <a:txBody>
                    <a:bodyPr/>
                    <a:lstStyle/>
                    <a:p>
                      <a:pPr algn="l"/>
                      <a:endParaRPr lang="en-US" sz="1400" dirty="0"/>
                    </a:p>
                  </a:txBody>
                  <a:tcPr/>
                </a:tc>
                <a:tc>
                  <a:txBody>
                    <a:bodyPr/>
                    <a:lstStyle/>
                    <a:p>
                      <a:pPr algn="l"/>
                      <a:r>
                        <a:rPr lang="en-US" sz="1100" dirty="0"/>
                        <a:t>R. Assmann (DESY)</a:t>
                      </a:r>
                    </a:p>
                  </a:txBody>
                  <a:tcPr marL="68580" marR="68580" marT="34290" marB="34290" anchor="ctr"/>
                </a:tc>
                <a:extLst>
                  <a:ext uri="{0D108BD9-81ED-4DB2-BD59-A6C34878D82A}">
                    <a16:rowId xmlns:a16="http://schemas.microsoft.com/office/drawing/2014/main" val="615829653"/>
                  </a:ext>
                </a:extLst>
              </a:tr>
              <a:tr h="227138">
                <a:tc>
                  <a:txBody>
                    <a:bodyPr/>
                    <a:lstStyle/>
                    <a:p>
                      <a:pPr algn="l"/>
                      <a:r>
                        <a:rPr lang="en-US" sz="1100" dirty="0"/>
                        <a:t>AF7</a:t>
                      </a:r>
                    </a:p>
                  </a:txBody>
                  <a:tcPr marL="68580" marR="68580" marT="34290" marB="34290" anchor="ctr"/>
                </a:tc>
                <a:tc>
                  <a:txBody>
                    <a:bodyPr/>
                    <a:lstStyle/>
                    <a:p>
                      <a:pPr algn="l"/>
                      <a:r>
                        <a:rPr lang="en-US" sz="1100" dirty="0"/>
                        <a:t>Accelerator Technology R&amp;D</a:t>
                      </a:r>
                    </a:p>
                  </a:txBody>
                  <a:tcPr marL="68580" marR="68580" marT="34290" marB="34290" anchor="ctr"/>
                </a:tc>
                <a:tc>
                  <a:txBody>
                    <a:bodyPr/>
                    <a:lstStyle/>
                    <a:p>
                      <a:pPr algn="l"/>
                      <a:endParaRPr lang="en-US" sz="1100"/>
                    </a:p>
                  </a:txBody>
                  <a:tcPr marL="68580" marR="68580" marT="34290" marB="34290" anchor="ctr"/>
                </a:tc>
                <a:tc>
                  <a:txBody>
                    <a:bodyPr/>
                    <a:lstStyle/>
                    <a:p>
                      <a:pPr algn="l"/>
                      <a:endParaRPr lang="en-US" sz="1100"/>
                    </a:p>
                  </a:txBody>
                  <a:tcPr marL="68580" marR="68580" marT="34290" marB="34290" anchor="ctr"/>
                </a:tc>
                <a:tc gridSpan="2">
                  <a:txBody>
                    <a:bodyPr/>
                    <a:lstStyle/>
                    <a:p>
                      <a:pPr algn="l"/>
                      <a:endParaRPr lang="en-US" sz="1100" dirty="0"/>
                    </a:p>
                  </a:txBody>
                  <a:tcPr marL="68580" marR="68580" marT="34290" marB="34290" anchor="ctr"/>
                </a:tc>
                <a:tc hMerge="1">
                  <a:txBody>
                    <a:bodyPr/>
                    <a:lstStyle/>
                    <a:p>
                      <a:pPr algn="l"/>
                      <a:endParaRPr lang="en-US" sz="1400" dirty="0"/>
                    </a:p>
                  </a:txBody>
                  <a:tcPr/>
                </a:tc>
                <a:tc>
                  <a:txBody>
                    <a:bodyPr/>
                    <a:lstStyle/>
                    <a:p>
                      <a:pPr algn="l"/>
                      <a:endParaRPr lang="en-US" sz="1100" dirty="0"/>
                    </a:p>
                  </a:txBody>
                  <a:tcPr marL="68580" marR="68580" marT="34290" marB="34290" anchor="ctr"/>
                </a:tc>
                <a:extLst>
                  <a:ext uri="{0D108BD9-81ED-4DB2-BD59-A6C34878D82A}">
                    <a16:rowId xmlns:a16="http://schemas.microsoft.com/office/drawing/2014/main" val="2891439555"/>
                  </a:ext>
                </a:extLst>
              </a:tr>
              <a:tr h="227138">
                <a:tc>
                  <a:txBody>
                    <a:bodyPr/>
                    <a:lstStyle/>
                    <a:p>
                      <a:pPr algn="l"/>
                      <a:endParaRPr lang="en-US" sz="1100" dirty="0"/>
                    </a:p>
                  </a:txBody>
                  <a:tcPr marL="68580" marR="68580" marT="34290" marB="34290" anchor="ctr"/>
                </a:tc>
                <a:tc>
                  <a:txBody>
                    <a:bodyPr/>
                    <a:lstStyle/>
                    <a:p>
                      <a:pPr algn="l"/>
                      <a:r>
                        <a:rPr lang="en-US" sz="1100" dirty="0"/>
                        <a:t>      Sub-group RF</a:t>
                      </a:r>
                    </a:p>
                  </a:txBody>
                  <a:tcPr marL="68580" marR="68580" marT="34290" marB="34290" anchor="ctr"/>
                </a:tc>
                <a:tc>
                  <a:txBody>
                    <a:bodyPr/>
                    <a:lstStyle/>
                    <a:p>
                      <a:pPr algn="l"/>
                      <a:r>
                        <a:rPr lang="en-US" sz="1100" dirty="0"/>
                        <a:t>E. Nanni (SLAC)</a:t>
                      </a:r>
                    </a:p>
                  </a:txBody>
                  <a:tcPr marL="68580" marR="68580" marT="34290" marB="34290" anchor="ctr"/>
                </a:tc>
                <a:tc>
                  <a:txBody>
                    <a:bodyPr/>
                    <a:lstStyle/>
                    <a:p>
                      <a:pPr algn="l"/>
                      <a:r>
                        <a:rPr lang="en-US" sz="1100" dirty="0"/>
                        <a:t>S. Belomestnykh (FNAL)</a:t>
                      </a:r>
                    </a:p>
                  </a:txBody>
                  <a:tcPr marL="68580" marR="68580" marT="34290" marB="34290" anchor="ctr"/>
                </a:tc>
                <a:tc gridSpan="3">
                  <a:txBody>
                    <a:bodyPr/>
                    <a:lstStyle/>
                    <a:p>
                      <a:pPr algn="l"/>
                      <a:r>
                        <a:rPr lang="en-US" sz="1100" dirty="0"/>
                        <a:t>H. Weise (DESY)</a:t>
                      </a:r>
                    </a:p>
                  </a:txBody>
                  <a:tcPr marL="68580" marR="68580" marT="34290" marB="34290" anchor="ctr"/>
                </a:tc>
                <a:tc hMerge="1">
                  <a:txBody>
                    <a:bodyPr/>
                    <a:lstStyle/>
                    <a:p>
                      <a:endParaRPr lang="en-US"/>
                    </a:p>
                  </a:txBody>
                  <a:tcPr/>
                </a:tc>
                <a:tc hMerge="1">
                  <a:txBody>
                    <a:bodyPr/>
                    <a:lstStyle/>
                    <a:p>
                      <a:pPr algn="l"/>
                      <a:endParaRPr lang="en-US" sz="1400" b="0" dirty="0"/>
                    </a:p>
                  </a:txBody>
                  <a:tcPr/>
                </a:tc>
                <a:extLst>
                  <a:ext uri="{0D108BD9-81ED-4DB2-BD59-A6C34878D82A}">
                    <a16:rowId xmlns:a16="http://schemas.microsoft.com/office/drawing/2014/main" val="3551911139"/>
                  </a:ext>
                </a:extLst>
              </a:tr>
              <a:tr h="227138">
                <a:tc>
                  <a:txBody>
                    <a:bodyPr/>
                    <a:lstStyle/>
                    <a:p>
                      <a:pPr algn="l"/>
                      <a:endParaRPr lang="en-US" sz="1100" dirty="0"/>
                    </a:p>
                  </a:txBody>
                  <a:tcPr marL="68580" marR="68580" marT="34290" marB="34290" anchor="ctr"/>
                </a:tc>
                <a:tc>
                  <a:txBody>
                    <a:bodyPr/>
                    <a:lstStyle/>
                    <a:p>
                      <a:pPr algn="l"/>
                      <a:r>
                        <a:rPr lang="en-US" sz="1100" dirty="0"/>
                        <a:t>      Sub-Group Magnets</a:t>
                      </a:r>
                    </a:p>
                  </a:txBody>
                  <a:tcPr marL="68580" marR="68580" marT="34290" marB="34290" anchor="ctr"/>
                </a:tc>
                <a:tc>
                  <a:txBody>
                    <a:bodyPr/>
                    <a:lstStyle/>
                    <a:p>
                      <a:pPr algn="l"/>
                      <a:r>
                        <a:rPr lang="en-US" sz="1100" dirty="0"/>
                        <a:t>G. </a:t>
                      </a:r>
                      <a:r>
                        <a:rPr lang="en-US" sz="1100" dirty="0" err="1"/>
                        <a:t>Sabbi</a:t>
                      </a:r>
                      <a:r>
                        <a:rPr lang="en-US" sz="1100" dirty="0"/>
                        <a:t> (LBNL)</a:t>
                      </a:r>
                    </a:p>
                  </a:txBody>
                  <a:tcPr marL="68580" marR="68580" marT="34290" marB="34290" anchor="ctr"/>
                </a:tc>
                <a:tc>
                  <a:txBody>
                    <a:bodyPr/>
                    <a:lstStyle/>
                    <a:p>
                      <a:pPr algn="l"/>
                      <a:r>
                        <a:rPr lang="en-US" sz="1100" dirty="0"/>
                        <a:t>S. </a:t>
                      </a:r>
                      <a:r>
                        <a:rPr lang="en-US" sz="1100" dirty="0" err="1"/>
                        <a:t>Zlobin</a:t>
                      </a:r>
                      <a:r>
                        <a:rPr lang="en-US" sz="1100" dirty="0"/>
                        <a:t> (FNAL)</a:t>
                      </a:r>
                    </a:p>
                  </a:txBody>
                  <a:tcPr marL="68580" marR="68580" marT="34290" marB="34290" anchor="ctr"/>
                </a:tc>
                <a:tc gridSpan="3">
                  <a:txBody>
                    <a:bodyPr/>
                    <a:lstStyle/>
                    <a:p>
                      <a:pPr algn="l"/>
                      <a:r>
                        <a:rPr lang="en-US" sz="1100" dirty="0"/>
                        <a:t>S. </a:t>
                      </a:r>
                      <a:r>
                        <a:rPr lang="en-US" sz="1100" dirty="0" err="1"/>
                        <a:t>Izquierdo</a:t>
                      </a:r>
                      <a:r>
                        <a:rPr lang="en-US" sz="1100" dirty="0"/>
                        <a:t> Bermudez (CERN)</a:t>
                      </a: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8157029"/>
                  </a:ext>
                </a:extLst>
              </a:tr>
              <a:tr h="383357">
                <a:tc>
                  <a:txBody>
                    <a:bodyPr/>
                    <a:lstStyle/>
                    <a:p>
                      <a:pPr algn="l"/>
                      <a:endParaRPr lang="en-US" sz="1100" dirty="0"/>
                    </a:p>
                  </a:txBody>
                  <a:tcPr marL="68580" marR="68580" marT="34290" marB="34290" anchor="ctr"/>
                </a:tc>
                <a:tc>
                  <a:txBody>
                    <a:bodyPr/>
                    <a:lstStyle/>
                    <a:p>
                      <a:pPr algn="l"/>
                      <a:r>
                        <a:rPr lang="en-US" sz="1100" dirty="0"/>
                        <a:t>      Sub-Group Targets &amp; Sources</a:t>
                      </a:r>
                    </a:p>
                  </a:txBody>
                  <a:tcPr marL="68580" marR="68580" marT="34290" marB="34290" anchor="ctr"/>
                </a:tc>
                <a:tc>
                  <a:txBody>
                    <a:bodyPr/>
                    <a:lstStyle/>
                    <a:p>
                      <a:pPr algn="l"/>
                      <a:r>
                        <a:rPr lang="en-US" sz="1100" dirty="0"/>
                        <a:t>C. </a:t>
                      </a:r>
                      <a:r>
                        <a:rPr lang="en-US" sz="1100" dirty="0" err="1"/>
                        <a:t>Barbier</a:t>
                      </a:r>
                      <a:r>
                        <a:rPr lang="en-US" sz="1100" dirty="0"/>
                        <a:t> (ORNL)</a:t>
                      </a:r>
                    </a:p>
                  </a:txBody>
                  <a:tcPr marL="68580" marR="68580" marT="34290" marB="34290" anchor="ctr"/>
                </a:tc>
                <a:tc>
                  <a:txBody>
                    <a:bodyPr/>
                    <a:lstStyle/>
                    <a:p>
                      <a:pPr algn="l"/>
                      <a:r>
                        <a:rPr lang="en-US" sz="1100" dirty="0"/>
                        <a:t>Y. Sun (ANL)</a:t>
                      </a:r>
                    </a:p>
                  </a:txBody>
                  <a:tcPr marL="68580" marR="68580" marT="34290" marB="34290" anchor="ctr"/>
                </a:tc>
                <a:tc gridSpan="3">
                  <a:txBody>
                    <a:bodyPr/>
                    <a:lstStyle/>
                    <a:p>
                      <a:pPr algn="l"/>
                      <a:r>
                        <a:rPr lang="en-US" sz="1100" dirty="0"/>
                        <a:t>F. Pellemoine  (FNAL)</a:t>
                      </a: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73128373"/>
                  </a:ext>
                </a:extLst>
              </a:tr>
            </a:tbl>
          </a:graphicData>
        </a:graphic>
      </p:graphicFrame>
      <p:sp>
        <p:nvSpPr>
          <p:cNvPr id="6" name="Rectangle 5">
            <a:extLst>
              <a:ext uri="{FF2B5EF4-FFF2-40B4-BE49-F238E27FC236}">
                <a16:creationId xmlns:a16="http://schemas.microsoft.com/office/drawing/2014/main" id="{58DD76E2-C5D5-EF4B-8513-891570C0D401}"/>
              </a:ext>
            </a:extLst>
          </p:cNvPr>
          <p:cNvSpPr/>
          <p:nvPr/>
        </p:nvSpPr>
        <p:spPr>
          <a:xfrm>
            <a:off x="939613" y="4265102"/>
            <a:ext cx="8840855" cy="323165"/>
          </a:xfrm>
          <a:prstGeom prst="rect">
            <a:avLst/>
          </a:prstGeom>
        </p:spPr>
        <p:txBody>
          <a:bodyPr wrap="square">
            <a:spAutoFit/>
          </a:bodyPr>
          <a:lstStyle/>
          <a:p>
            <a:r>
              <a:rPr lang="en-US" sz="1500" dirty="0"/>
              <a:t>Plus, the </a:t>
            </a:r>
            <a:r>
              <a:rPr lang="en-US" sz="1500" b="1" dirty="0"/>
              <a:t>Accelerator Implementation Task Force</a:t>
            </a:r>
            <a:r>
              <a:rPr lang="en-US" sz="1500" dirty="0"/>
              <a:t> </a:t>
            </a:r>
            <a:r>
              <a:rPr lang="en-US" sz="1500" dirty="0">
                <a:solidFill>
                  <a:srgbClr val="002060"/>
                </a:solidFill>
              </a:rPr>
              <a:t>(ITF) </a:t>
            </a:r>
            <a:r>
              <a:rPr lang="en-US" sz="1500" dirty="0"/>
              <a:t>to evaluate and compare various options</a:t>
            </a:r>
          </a:p>
        </p:txBody>
      </p:sp>
      <p:sp>
        <p:nvSpPr>
          <p:cNvPr id="9" name="Title 8">
            <a:extLst>
              <a:ext uri="{FF2B5EF4-FFF2-40B4-BE49-F238E27FC236}">
                <a16:creationId xmlns:a16="http://schemas.microsoft.com/office/drawing/2014/main" id="{26644B8B-DD65-516F-649E-6C5728209D19}"/>
              </a:ext>
            </a:extLst>
          </p:cNvPr>
          <p:cNvSpPr>
            <a:spLocks noGrp="1"/>
          </p:cNvSpPr>
          <p:nvPr>
            <p:ph type="title"/>
          </p:nvPr>
        </p:nvSpPr>
        <p:spPr/>
        <p:txBody>
          <a:bodyPr/>
          <a:lstStyle/>
          <a:p>
            <a:r>
              <a:rPr lang="en-US" sz="2000" dirty="0"/>
              <a:t>Accelerator Topical Groups and Conveners</a:t>
            </a:r>
          </a:p>
        </p:txBody>
      </p:sp>
      <p:sp>
        <p:nvSpPr>
          <p:cNvPr id="2" name="Slide Number Placeholder 1">
            <a:extLst>
              <a:ext uri="{FF2B5EF4-FFF2-40B4-BE49-F238E27FC236}">
                <a16:creationId xmlns:a16="http://schemas.microsoft.com/office/drawing/2014/main" id="{A8B4A625-4FE8-FE29-7614-D2FC02FB8902}"/>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5" name="TextBox 4">
            <a:extLst>
              <a:ext uri="{FF2B5EF4-FFF2-40B4-BE49-F238E27FC236}">
                <a16:creationId xmlns:a16="http://schemas.microsoft.com/office/drawing/2014/main" id="{03A80507-D193-F220-A3B5-F110BF95AEF5}"/>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7175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CEEB8C-C24C-CB2F-D2DB-491DD7F37D28}"/>
              </a:ext>
            </a:extLst>
          </p:cNvPr>
          <p:cNvSpPr>
            <a:spLocks noGrp="1"/>
          </p:cNvSpPr>
          <p:nvPr>
            <p:ph idx="1"/>
          </p:nvPr>
        </p:nvSpPr>
        <p:spPr>
          <a:xfrm>
            <a:off x="222250" y="1160164"/>
            <a:ext cx="8672513" cy="3794522"/>
          </a:xfrm>
        </p:spPr>
        <p:txBody>
          <a:bodyPr/>
          <a:lstStyle/>
          <a:p>
            <a:pPr algn="l">
              <a:buFont typeface="Arial" panose="020B0604020202020204" pitchFamily="34" charset="0"/>
              <a:buChar char="•"/>
            </a:pPr>
            <a:r>
              <a:rPr lang="en-US" sz="1400" b="1" i="0" u="none" strike="noStrike" dirty="0">
                <a:solidFill>
                  <a:srgbClr val="002060"/>
                </a:solidFill>
                <a:effectLst/>
                <a:latin typeface="Open Sans" panose="020B0606030504020204" pitchFamily="34" charset="0"/>
              </a:rPr>
              <a:t>AF to Theory Frontier - </a:t>
            </a:r>
            <a:r>
              <a:rPr lang="en-US" sz="1400" b="1" i="0" u="none" strike="noStrike" dirty="0" err="1">
                <a:solidFill>
                  <a:srgbClr val="002060"/>
                </a:solidFill>
                <a:effectLst/>
                <a:latin typeface="Open Sans" panose="020B0606030504020204" pitchFamily="34" charset="0"/>
              </a:rPr>
              <a:t>LianTao</a:t>
            </a:r>
            <a:r>
              <a:rPr lang="en-US" sz="1400" b="1" i="0" u="none" strike="noStrike" dirty="0">
                <a:solidFill>
                  <a:srgbClr val="002060"/>
                </a:solidFill>
                <a:effectLst/>
                <a:latin typeface="Open Sans" panose="020B0606030504020204" pitchFamily="34" charset="0"/>
              </a:rPr>
              <a:t> Wang (U Chicago) </a:t>
            </a:r>
          </a:p>
          <a:p>
            <a:pPr algn="l">
              <a:buFont typeface="Arial" panose="020B0604020202020204" pitchFamily="34" charset="0"/>
              <a:buChar char="•"/>
            </a:pPr>
            <a:r>
              <a:rPr lang="en-US" sz="1400" b="1" i="0" u="none" strike="noStrike" dirty="0">
                <a:solidFill>
                  <a:srgbClr val="002060"/>
                </a:solidFill>
                <a:effectLst/>
                <a:latin typeface="Open Sans" panose="020B0606030504020204" pitchFamily="34" charset="0"/>
              </a:rPr>
              <a:t>Rare Processes - Robert Bernstein (FNAL) </a:t>
            </a:r>
          </a:p>
          <a:p>
            <a:pPr algn="l">
              <a:buFont typeface="Arial" panose="020B0604020202020204" pitchFamily="34" charset="0"/>
              <a:buChar char="•"/>
            </a:pPr>
            <a:r>
              <a:rPr lang="en-US" sz="1400" b="1" i="0" u="none" strike="noStrike" dirty="0">
                <a:solidFill>
                  <a:srgbClr val="002060"/>
                </a:solidFill>
                <a:effectLst/>
                <a:latin typeface="Open Sans" panose="020B0606030504020204" pitchFamily="34" charset="0"/>
              </a:rPr>
              <a:t>Neutrino Frontier - Laura Fields (FNAL) and Alycia Marino (Colorado) </a:t>
            </a:r>
          </a:p>
          <a:p>
            <a:pPr algn="l">
              <a:buFont typeface="Arial" panose="020B0604020202020204" pitchFamily="34" charset="0"/>
              <a:buChar char="•"/>
            </a:pPr>
            <a:r>
              <a:rPr lang="en-US" sz="1400" b="1" i="0" u="none" strike="noStrike" dirty="0">
                <a:solidFill>
                  <a:srgbClr val="002060"/>
                </a:solidFill>
                <a:effectLst/>
                <a:latin typeface="Open Sans" panose="020B0606030504020204" pitchFamily="34" charset="0"/>
              </a:rPr>
              <a:t>Energy Frontier - Meenakshi </a:t>
            </a:r>
            <a:r>
              <a:rPr lang="en-US" sz="1400" b="1" i="0" u="none" strike="noStrike" dirty="0" err="1">
                <a:solidFill>
                  <a:srgbClr val="002060"/>
                </a:solidFill>
                <a:effectLst/>
                <a:latin typeface="Open Sans" panose="020B0606030504020204" pitchFamily="34" charset="0"/>
              </a:rPr>
              <a:t>Narain</a:t>
            </a:r>
            <a:r>
              <a:rPr lang="en-US" sz="1400" b="1" i="0" u="none" strike="noStrike" dirty="0">
                <a:solidFill>
                  <a:srgbClr val="002060"/>
                </a:solidFill>
                <a:effectLst/>
                <a:latin typeface="Open Sans" panose="020B0606030504020204" pitchFamily="34" charset="0"/>
              </a:rPr>
              <a:t> (Brown) and Dmitri Denisov (BNL) </a:t>
            </a:r>
          </a:p>
          <a:p>
            <a:pPr algn="l">
              <a:buFont typeface="Arial" panose="020B0604020202020204" pitchFamily="34" charset="0"/>
              <a:buChar char="•"/>
            </a:pPr>
            <a:r>
              <a:rPr lang="en-US" sz="1400" b="1" i="0" u="none" strike="noStrike" dirty="0">
                <a:solidFill>
                  <a:srgbClr val="002060"/>
                </a:solidFill>
                <a:effectLst/>
                <a:latin typeface="Open Sans" panose="020B0606030504020204" pitchFamily="34" charset="0"/>
              </a:rPr>
              <a:t>Instrumentation Frontier - Andy White (UTA) </a:t>
            </a:r>
          </a:p>
          <a:p>
            <a:pPr algn="l">
              <a:buFont typeface="Arial" panose="020B0604020202020204" pitchFamily="34" charset="0"/>
              <a:buChar char="•"/>
            </a:pPr>
            <a:r>
              <a:rPr lang="en-US" sz="1400" b="1" i="0" u="none" strike="noStrike" dirty="0">
                <a:solidFill>
                  <a:srgbClr val="002060"/>
                </a:solidFill>
                <a:effectLst/>
                <a:latin typeface="Open Sans" panose="020B0606030504020204" pitchFamily="34" charset="0"/>
              </a:rPr>
              <a:t>Computation Frontier - Jean-Luc </a:t>
            </a:r>
            <a:r>
              <a:rPr lang="en-US" sz="1400" b="1" i="0" u="none" strike="noStrike" dirty="0" err="1">
                <a:solidFill>
                  <a:srgbClr val="002060"/>
                </a:solidFill>
                <a:effectLst/>
                <a:latin typeface="Open Sans" panose="020B0606030504020204" pitchFamily="34" charset="0"/>
              </a:rPr>
              <a:t>Vay</a:t>
            </a:r>
            <a:r>
              <a:rPr lang="en-US" sz="1400" b="1" i="0" u="none" strike="noStrike" dirty="0">
                <a:solidFill>
                  <a:srgbClr val="002060"/>
                </a:solidFill>
                <a:effectLst/>
                <a:latin typeface="Open Sans" panose="020B0606030504020204" pitchFamily="34" charset="0"/>
              </a:rPr>
              <a:t> (LBNL) </a:t>
            </a:r>
          </a:p>
          <a:p>
            <a:pPr algn="l">
              <a:buFont typeface="Arial" panose="020B0604020202020204" pitchFamily="34" charset="0"/>
              <a:buChar char="•"/>
            </a:pPr>
            <a:r>
              <a:rPr lang="en-US" sz="1400" b="1" i="0" u="none" strike="noStrike" dirty="0">
                <a:solidFill>
                  <a:srgbClr val="002060"/>
                </a:solidFill>
                <a:effectLst/>
                <a:latin typeface="Open Sans" panose="020B0606030504020204" pitchFamily="34" charset="0"/>
              </a:rPr>
              <a:t>Community Engagement - </a:t>
            </a:r>
            <a:r>
              <a:rPr lang="en-US" sz="1400" b="1" i="0" u="none" strike="noStrike" dirty="0" err="1">
                <a:solidFill>
                  <a:srgbClr val="002060"/>
                </a:solidFill>
                <a:effectLst/>
                <a:latin typeface="Open Sans" panose="020B0606030504020204" pitchFamily="34" charset="0"/>
              </a:rPr>
              <a:t>Jeoren</a:t>
            </a:r>
            <a:r>
              <a:rPr lang="en-US" sz="1400" b="1" i="0" u="none" strike="noStrike" dirty="0">
                <a:solidFill>
                  <a:srgbClr val="002060"/>
                </a:solidFill>
                <a:effectLst/>
                <a:latin typeface="Open Sans" panose="020B0606030504020204" pitchFamily="34" charset="0"/>
              </a:rPr>
              <a:t> van </a:t>
            </a:r>
            <a:r>
              <a:rPr lang="en-US" sz="1400" b="1" i="0" u="none" strike="noStrike" dirty="0" err="1">
                <a:solidFill>
                  <a:srgbClr val="002060"/>
                </a:solidFill>
                <a:effectLst/>
                <a:latin typeface="Open Sans" panose="020B0606030504020204" pitchFamily="34" charset="0"/>
              </a:rPr>
              <a:t>Tilborg</a:t>
            </a:r>
            <a:r>
              <a:rPr lang="en-US" sz="1400" b="1" i="0" u="none" strike="noStrike" dirty="0">
                <a:solidFill>
                  <a:srgbClr val="002060"/>
                </a:solidFill>
                <a:effectLst/>
                <a:latin typeface="Open Sans" panose="020B0606030504020204" pitchFamily="34" charset="0"/>
              </a:rPr>
              <a:t> (LBNL) </a:t>
            </a:r>
          </a:p>
          <a:p>
            <a:pPr algn="l">
              <a:buFont typeface="Arial" panose="020B0604020202020204" pitchFamily="34" charset="0"/>
              <a:buChar char="•"/>
            </a:pPr>
            <a:r>
              <a:rPr lang="en-US" sz="1400" b="1" i="0" u="none" strike="noStrike" dirty="0">
                <a:solidFill>
                  <a:srgbClr val="002060"/>
                </a:solidFill>
                <a:effectLst/>
                <a:latin typeface="Open Sans" panose="020B0606030504020204" pitchFamily="34" charset="0"/>
              </a:rPr>
              <a:t>Snowmass Young - Edith Nissen (</a:t>
            </a:r>
            <a:r>
              <a:rPr lang="en-US" sz="1400" b="1" i="0" u="none" strike="noStrike" dirty="0" err="1">
                <a:solidFill>
                  <a:srgbClr val="002060"/>
                </a:solidFill>
                <a:effectLst/>
                <a:latin typeface="Open Sans" panose="020B0606030504020204" pitchFamily="34" charset="0"/>
              </a:rPr>
              <a:t>Jlab</a:t>
            </a:r>
            <a:r>
              <a:rPr lang="en-US" sz="1400" b="1" i="0" u="none" strike="noStrike" dirty="0">
                <a:solidFill>
                  <a:srgbClr val="002060"/>
                </a:solidFill>
                <a:effectLst/>
                <a:latin typeface="Open Sans" panose="020B0606030504020204" pitchFamily="34" charset="0"/>
              </a:rPr>
              <a:t>) and Nikita </a:t>
            </a:r>
            <a:r>
              <a:rPr lang="en-US" sz="1400" b="1" i="0" u="none" strike="noStrike" dirty="0" err="1">
                <a:solidFill>
                  <a:srgbClr val="002060"/>
                </a:solidFill>
                <a:effectLst/>
                <a:latin typeface="Open Sans" panose="020B0606030504020204" pitchFamily="34" charset="0"/>
              </a:rPr>
              <a:t>Kuklev</a:t>
            </a:r>
            <a:r>
              <a:rPr lang="en-US" sz="1400" b="1" i="0" u="none" strike="noStrike" dirty="0">
                <a:solidFill>
                  <a:srgbClr val="002060"/>
                </a:solidFill>
                <a:effectLst/>
                <a:latin typeface="Open Sans" panose="020B0606030504020204" pitchFamily="34" charset="0"/>
              </a:rPr>
              <a:t> (</a:t>
            </a:r>
            <a:r>
              <a:rPr lang="en-US" sz="1400" b="1" i="0" u="none" strike="noStrike" dirty="0" err="1">
                <a:solidFill>
                  <a:srgbClr val="002060"/>
                </a:solidFill>
                <a:effectLst/>
                <a:latin typeface="Open Sans" panose="020B0606030504020204" pitchFamily="34" charset="0"/>
              </a:rPr>
              <a:t>U.Chicago</a:t>
            </a:r>
            <a:r>
              <a:rPr lang="en-US" sz="1400" b="1" i="0" u="none" strike="noStrike" dirty="0">
                <a:solidFill>
                  <a:srgbClr val="002060"/>
                </a:solidFill>
                <a:effectLst/>
                <a:latin typeface="Open Sans" panose="020B0606030504020204" pitchFamily="34" charset="0"/>
              </a:rPr>
              <a:t>)</a:t>
            </a:r>
          </a:p>
          <a:p>
            <a:pPr marL="0" indent="0">
              <a:buNone/>
            </a:pPr>
            <a:br>
              <a:rPr lang="en-US" dirty="0"/>
            </a:br>
            <a:endParaRPr lang="en-US" dirty="0"/>
          </a:p>
        </p:txBody>
      </p:sp>
      <p:sp>
        <p:nvSpPr>
          <p:cNvPr id="3" name="Title 2">
            <a:extLst>
              <a:ext uri="{FF2B5EF4-FFF2-40B4-BE49-F238E27FC236}">
                <a16:creationId xmlns:a16="http://schemas.microsoft.com/office/drawing/2014/main" id="{26CB958D-FE43-F543-D87C-37A6E7B2D6EF}"/>
              </a:ext>
            </a:extLst>
          </p:cNvPr>
          <p:cNvSpPr>
            <a:spLocks noGrp="1"/>
          </p:cNvSpPr>
          <p:nvPr>
            <p:ph type="title"/>
          </p:nvPr>
        </p:nvSpPr>
        <p:spPr/>
        <p:txBody>
          <a:bodyPr/>
          <a:lstStyle/>
          <a:p>
            <a:r>
              <a:rPr lang="en-US" dirty="0"/>
              <a:t>Active participation by our Liaisons</a:t>
            </a:r>
          </a:p>
        </p:txBody>
      </p:sp>
      <p:sp>
        <p:nvSpPr>
          <p:cNvPr id="4" name="Date Placeholder 3">
            <a:extLst>
              <a:ext uri="{FF2B5EF4-FFF2-40B4-BE49-F238E27FC236}">
                <a16:creationId xmlns:a16="http://schemas.microsoft.com/office/drawing/2014/main" id="{F9D18A76-D913-F672-F3BF-C570F46C5495}"/>
              </a:ext>
            </a:extLst>
          </p:cNvPr>
          <p:cNvSpPr>
            <a:spLocks noGrp="1"/>
          </p:cNvSpPr>
          <p:nvPr>
            <p:ph type="dt" sz="half" idx="2"/>
          </p:nvPr>
        </p:nvSpPr>
        <p:spPr/>
        <p:txBody>
          <a:bodyPr/>
          <a:lstStyle/>
          <a:p>
            <a:pPr>
              <a:defRPr/>
            </a:pPr>
            <a:fld id="{EEEC835D-9A27-0045-AE5F-274E22045B7D}" type="datetime1">
              <a:rPr lang="en-US" smtClean="0"/>
              <a:t>4/27/23</a:t>
            </a:fld>
            <a:endParaRPr lang="en-US" dirty="0"/>
          </a:p>
        </p:txBody>
      </p:sp>
      <p:sp>
        <p:nvSpPr>
          <p:cNvPr id="5" name="Footer Placeholder 4">
            <a:extLst>
              <a:ext uri="{FF2B5EF4-FFF2-40B4-BE49-F238E27FC236}">
                <a16:creationId xmlns:a16="http://schemas.microsoft.com/office/drawing/2014/main" id="{524842B9-1A24-409F-A061-D9B06E896CBC}"/>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0D0DFCD5-FBD4-D9BC-344E-C57AE49F4A7A}"/>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176293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76F68-B959-702B-963E-1C1759F1A5F7}"/>
              </a:ext>
            </a:extLst>
          </p:cNvPr>
          <p:cNvSpPr>
            <a:spLocks noGrp="1"/>
          </p:cNvSpPr>
          <p:nvPr>
            <p:ph idx="1"/>
          </p:nvPr>
        </p:nvSpPr>
        <p:spPr>
          <a:xfrm>
            <a:off x="249237" y="953342"/>
            <a:ext cx="8672513" cy="3755485"/>
          </a:xfrm>
        </p:spPr>
        <p:txBody>
          <a:bodyPr/>
          <a:lstStyle/>
          <a:p>
            <a:pPr>
              <a:spcBef>
                <a:spcPts val="300"/>
              </a:spcBef>
            </a:pPr>
            <a:r>
              <a:rPr lang="en-US" sz="1400" dirty="0">
                <a:solidFill>
                  <a:srgbClr val="000000"/>
                </a:solidFill>
              </a:rPr>
              <a:t>Charged with developing metrics and processes to facilitate </a:t>
            </a:r>
          </a:p>
          <a:p>
            <a:pPr marL="0" indent="0">
              <a:spcBef>
                <a:spcPts val="300"/>
              </a:spcBef>
              <a:buNone/>
            </a:pPr>
            <a:r>
              <a:rPr lang="en-US" sz="1400" dirty="0">
                <a:solidFill>
                  <a:srgbClr val="000000"/>
                </a:solidFill>
              </a:rPr>
              <a:t>    comparisons between collider proposals.</a:t>
            </a:r>
          </a:p>
          <a:p>
            <a:pPr lvl="1">
              <a:spcBef>
                <a:spcPts val="300"/>
              </a:spcBef>
            </a:pPr>
            <a:r>
              <a:rPr lang="en-US" sz="1400" dirty="0">
                <a:solidFill>
                  <a:srgbClr val="002060"/>
                </a:solidFill>
              </a:rPr>
              <a:t>Evaluated 32 collider proposals in terms of</a:t>
            </a:r>
          </a:p>
          <a:p>
            <a:pPr lvl="1">
              <a:spcBef>
                <a:spcPts val="300"/>
              </a:spcBef>
            </a:pPr>
            <a:r>
              <a:rPr lang="en-US" sz="1400" dirty="0">
                <a:solidFill>
                  <a:srgbClr val="002060"/>
                </a:solidFill>
              </a:rPr>
              <a:t>	Cost and schedule</a:t>
            </a:r>
          </a:p>
          <a:p>
            <a:pPr lvl="1">
              <a:spcBef>
                <a:spcPts val="300"/>
              </a:spcBef>
            </a:pPr>
            <a:r>
              <a:rPr lang="en-US" sz="1400" dirty="0">
                <a:solidFill>
                  <a:srgbClr val="002060"/>
                </a:solidFill>
              </a:rPr>
              <a:t>	Technical readiness, required R&amp;D</a:t>
            </a:r>
          </a:p>
          <a:p>
            <a:pPr lvl="1">
              <a:spcBef>
                <a:spcPts val="300"/>
              </a:spcBef>
            </a:pPr>
            <a:r>
              <a:rPr lang="en-US" sz="1400" dirty="0">
                <a:solidFill>
                  <a:srgbClr val="002060"/>
                </a:solidFill>
              </a:rPr>
              <a:t>	Power requirements, complexity</a:t>
            </a:r>
          </a:p>
          <a:p>
            <a:pPr lvl="1">
              <a:spcBef>
                <a:spcPts val="300"/>
              </a:spcBef>
            </a:pPr>
            <a:r>
              <a:rPr lang="en-US" sz="1400" dirty="0">
                <a:solidFill>
                  <a:srgbClr val="002060"/>
                </a:solidFill>
              </a:rPr>
              <a:t>	Physics reach (impact), parameters</a:t>
            </a:r>
          </a:p>
          <a:p>
            <a:pPr lvl="1">
              <a:spcBef>
                <a:spcPts val="300"/>
              </a:spcBef>
            </a:pPr>
            <a:r>
              <a:rPr lang="en-US" sz="1400" dirty="0">
                <a:solidFill>
                  <a:srgbClr val="002060"/>
                </a:solidFill>
              </a:rPr>
              <a:t>	Called for R&amp;D on energy efficiency</a:t>
            </a:r>
          </a:p>
          <a:p>
            <a:endParaRPr lang="en-US" dirty="0"/>
          </a:p>
        </p:txBody>
      </p:sp>
      <p:sp>
        <p:nvSpPr>
          <p:cNvPr id="3" name="Title 2">
            <a:extLst>
              <a:ext uri="{FF2B5EF4-FFF2-40B4-BE49-F238E27FC236}">
                <a16:creationId xmlns:a16="http://schemas.microsoft.com/office/drawing/2014/main" id="{85A2092E-06E1-88CD-8ADA-537DAA248DB3}"/>
              </a:ext>
            </a:extLst>
          </p:cNvPr>
          <p:cNvSpPr>
            <a:spLocks noGrp="1"/>
          </p:cNvSpPr>
          <p:nvPr>
            <p:ph type="title"/>
          </p:nvPr>
        </p:nvSpPr>
        <p:spPr>
          <a:xfrm>
            <a:off x="228600" y="83184"/>
            <a:ext cx="8686800" cy="965200"/>
          </a:xfrm>
        </p:spPr>
        <p:txBody>
          <a:bodyPr/>
          <a:lstStyle/>
          <a:p>
            <a:r>
              <a:rPr lang="en-US" sz="2000" dirty="0"/>
              <a:t>Another task of AF: </a:t>
            </a:r>
            <a:br>
              <a:rPr lang="en-US" sz="2000" dirty="0"/>
            </a:br>
            <a:r>
              <a:rPr lang="en-US" sz="2000" dirty="0"/>
              <a:t>Implementation Task Force (ITF)</a:t>
            </a:r>
            <a:br>
              <a:rPr lang="en-US" sz="2000" dirty="0"/>
            </a:br>
            <a:endParaRPr lang="en-US" sz="2000" dirty="0"/>
          </a:p>
        </p:txBody>
      </p:sp>
      <p:sp>
        <p:nvSpPr>
          <p:cNvPr id="4" name="Date Placeholder 3">
            <a:extLst>
              <a:ext uri="{FF2B5EF4-FFF2-40B4-BE49-F238E27FC236}">
                <a16:creationId xmlns:a16="http://schemas.microsoft.com/office/drawing/2014/main" id="{20AD1C39-6380-6A07-3215-E90DFD897FA6}"/>
              </a:ext>
            </a:extLst>
          </p:cNvPr>
          <p:cNvSpPr>
            <a:spLocks noGrp="1"/>
          </p:cNvSpPr>
          <p:nvPr>
            <p:ph type="dt" sz="half" idx="2"/>
          </p:nvPr>
        </p:nvSpPr>
        <p:spPr/>
        <p:txBody>
          <a:bodyPr/>
          <a:lstStyle/>
          <a:p>
            <a:pPr>
              <a:defRPr/>
            </a:pPr>
            <a:fld id="{30DBCB8E-5F24-3444-8401-7652F40BC4FC}" type="datetime1">
              <a:rPr lang="en-US" smtClean="0"/>
              <a:t>4/28/23</a:t>
            </a:fld>
            <a:endParaRPr lang="en-US" dirty="0"/>
          </a:p>
        </p:txBody>
      </p:sp>
      <p:sp>
        <p:nvSpPr>
          <p:cNvPr id="5" name="Footer Placeholder 4">
            <a:extLst>
              <a:ext uri="{FF2B5EF4-FFF2-40B4-BE49-F238E27FC236}">
                <a16:creationId xmlns:a16="http://schemas.microsoft.com/office/drawing/2014/main" id="{5425AA22-9E61-B453-7657-296240C41DC3}"/>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E3862E50-AFC2-DD17-6248-CB320128D89D}"/>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TextBox 6">
            <a:extLst>
              <a:ext uri="{FF2B5EF4-FFF2-40B4-BE49-F238E27FC236}">
                <a16:creationId xmlns:a16="http://schemas.microsoft.com/office/drawing/2014/main" id="{56D6C630-A21F-CC92-D169-C3E829C94F6A}"/>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
        <p:nvSpPr>
          <p:cNvPr id="8" name="TextBox 7">
            <a:extLst>
              <a:ext uri="{FF2B5EF4-FFF2-40B4-BE49-F238E27FC236}">
                <a16:creationId xmlns:a16="http://schemas.microsoft.com/office/drawing/2014/main" id="{9D3C7BF4-CAFB-3D02-DE54-B4228EA61AD7}"/>
              </a:ext>
            </a:extLst>
          </p:cNvPr>
          <p:cNvSpPr txBox="1"/>
          <p:nvPr/>
        </p:nvSpPr>
        <p:spPr>
          <a:xfrm>
            <a:off x="159361" y="3533526"/>
            <a:ext cx="2348976" cy="584775"/>
          </a:xfrm>
          <a:prstGeom prst="rect">
            <a:avLst/>
          </a:prstGeom>
          <a:noFill/>
        </p:spPr>
        <p:txBody>
          <a:bodyPr wrap="none" rtlCol="0">
            <a:spAutoFit/>
          </a:bodyPr>
          <a:lstStyle/>
          <a:p>
            <a:r>
              <a:rPr lang="en-US" sz="1600" dirty="0"/>
              <a:t>See talk by Thomas </a:t>
            </a:r>
            <a:r>
              <a:rPr lang="en-US" sz="1600" dirty="0" err="1"/>
              <a:t>Roser</a:t>
            </a:r>
            <a:r>
              <a:rPr lang="en-US" sz="1600" dirty="0"/>
              <a:t> </a:t>
            </a:r>
          </a:p>
          <a:p>
            <a:r>
              <a:rPr lang="en-US" sz="1600" dirty="0"/>
              <a:t>at BNL Townhall</a:t>
            </a:r>
          </a:p>
        </p:txBody>
      </p:sp>
      <p:grpSp>
        <p:nvGrpSpPr>
          <p:cNvPr id="9" name="Group 8">
            <a:extLst>
              <a:ext uri="{FF2B5EF4-FFF2-40B4-BE49-F238E27FC236}">
                <a16:creationId xmlns:a16="http://schemas.microsoft.com/office/drawing/2014/main" id="{8704D560-CBFB-557C-0B6D-ED2F922EABE6}"/>
              </a:ext>
            </a:extLst>
          </p:cNvPr>
          <p:cNvGrpSpPr/>
          <p:nvPr/>
        </p:nvGrpSpPr>
        <p:grpSpPr>
          <a:xfrm>
            <a:off x="2401229" y="708682"/>
            <a:ext cx="6647275" cy="4230030"/>
            <a:chOff x="4968735" y="1843389"/>
            <a:chExt cx="7083165" cy="4915605"/>
          </a:xfrm>
        </p:grpSpPr>
        <p:grpSp>
          <p:nvGrpSpPr>
            <p:cNvPr id="10" name="Group 9">
              <a:extLst>
                <a:ext uri="{FF2B5EF4-FFF2-40B4-BE49-F238E27FC236}">
                  <a16:creationId xmlns:a16="http://schemas.microsoft.com/office/drawing/2014/main" id="{936F6271-3E11-4C83-8460-EA6ECC7CA2B2}"/>
                </a:ext>
              </a:extLst>
            </p:cNvPr>
            <p:cNvGrpSpPr/>
            <p:nvPr/>
          </p:nvGrpSpPr>
          <p:grpSpPr>
            <a:xfrm>
              <a:off x="8578241" y="3464815"/>
              <a:ext cx="1380674" cy="1579678"/>
              <a:chOff x="3882179" y="5243288"/>
              <a:chExt cx="1840898" cy="2106237"/>
            </a:xfrm>
          </p:grpSpPr>
          <p:pic>
            <p:nvPicPr>
              <p:cNvPr id="42" name="Picture 41">
                <a:extLst>
                  <a:ext uri="{FF2B5EF4-FFF2-40B4-BE49-F238E27FC236}">
                    <a16:creationId xmlns:a16="http://schemas.microsoft.com/office/drawing/2014/main" id="{D60AE4F7-0DB3-6231-9BAE-B767AD82FA68}"/>
                  </a:ext>
                </a:extLst>
              </p:cNvPr>
              <p:cNvPicPr>
                <a:picLocks noChangeAspect="1"/>
              </p:cNvPicPr>
              <p:nvPr/>
            </p:nvPicPr>
            <p:blipFill>
              <a:blip r:embed="rId2"/>
              <a:stretch>
                <a:fillRect/>
              </a:stretch>
            </p:blipFill>
            <p:spPr>
              <a:xfrm>
                <a:off x="4256089" y="5243288"/>
                <a:ext cx="1229283" cy="1510978"/>
              </a:xfrm>
              <a:prstGeom prst="rect">
                <a:avLst/>
              </a:prstGeom>
              <a:solidFill>
                <a:schemeClr val="bg1"/>
              </a:solidFill>
            </p:spPr>
          </p:pic>
          <p:sp>
            <p:nvSpPr>
              <p:cNvPr id="43" name="TextBox 42">
                <a:extLst>
                  <a:ext uri="{FF2B5EF4-FFF2-40B4-BE49-F238E27FC236}">
                    <a16:creationId xmlns:a16="http://schemas.microsoft.com/office/drawing/2014/main" id="{CFA4A6F0-CCD2-84A8-D00A-2240498FA8CA}"/>
                  </a:ext>
                </a:extLst>
              </p:cNvPr>
              <p:cNvSpPr txBox="1"/>
              <p:nvPr/>
            </p:nvSpPr>
            <p:spPr>
              <a:xfrm>
                <a:off x="3882179" y="6795528"/>
                <a:ext cx="1840898" cy="553997"/>
              </a:xfrm>
              <a:prstGeom prst="rect">
                <a:avLst/>
              </a:prstGeom>
              <a:solidFill>
                <a:schemeClr val="bg1"/>
              </a:solidFill>
            </p:spPr>
            <p:txBody>
              <a:bodyPr wrap="square" rtlCol="0">
                <a:spAutoFit/>
              </a:bodyPr>
              <a:lstStyle/>
              <a:p>
                <a:pPr algn="ctr"/>
                <a:r>
                  <a:rPr lang="en-US" sz="1050" dirty="0">
                    <a:solidFill>
                      <a:srgbClr val="800080"/>
                    </a:solidFill>
                  </a:rPr>
                  <a:t>Tor </a:t>
                </a:r>
                <a:r>
                  <a:rPr lang="en-US" sz="1050" dirty="0" err="1">
                    <a:solidFill>
                      <a:srgbClr val="800080"/>
                    </a:solidFill>
                  </a:rPr>
                  <a:t>Raubenheimer</a:t>
                </a:r>
                <a:r>
                  <a:rPr lang="en-US" sz="1050" dirty="0">
                    <a:solidFill>
                      <a:srgbClr val="800080"/>
                    </a:solidFill>
                  </a:rPr>
                  <a:t> (SLAC)</a:t>
                </a:r>
              </a:p>
            </p:txBody>
          </p:sp>
        </p:grpSp>
        <p:grpSp>
          <p:nvGrpSpPr>
            <p:cNvPr id="11" name="Group 10">
              <a:extLst>
                <a:ext uri="{FF2B5EF4-FFF2-40B4-BE49-F238E27FC236}">
                  <a16:creationId xmlns:a16="http://schemas.microsoft.com/office/drawing/2014/main" id="{0776DC2C-FA19-45D1-AE3D-9146A922D4A1}"/>
                </a:ext>
              </a:extLst>
            </p:cNvPr>
            <p:cNvGrpSpPr/>
            <p:nvPr/>
          </p:nvGrpSpPr>
          <p:grpSpPr>
            <a:xfrm>
              <a:off x="8699107" y="5130841"/>
              <a:ext cx="1223050" cy="1474562"/>
              <a:chOff x="5958770" y="5181974"/>
              <a:chExt cx="1630733" cy="1966082"/>
            </a:xfrm>
          </p:grpSpPr>
          <p:pic>
            <p:nvPicPr>
              <p:cNvPr id="40" name="Picture 39">
                <a:extLst>
                  <a:ext uri="{FF2B5EF4-FFF2-40B4-BE49-F238E27FC236}">
                    <a16:creationId xmlns:a16="http://schemas.microsoft.com/office/drawing/2014/main" id="{64CAD15A-A260-3D32-E36A-AFF5CF0C49CB}"/>
                  </a:ext>
                </a:extLst>
              </p:cNvPr>
              <p:cNvPicPr>
                <a:picLocks noChangeAspect="1"/>
              </p:cNvPicPr>
              <p:nvPr/>
            </p:nvPicPr>
            <p:blipFill>
              <a:blip r:embed="rId3"/>
              <a:stretch>
                <a:fillRect/>
              </a:stretch>
            </p:blipFill>
            <p:spPr>
              <a:xfrm>
                <a:off x="6211658" y="5181974"/>
                <a:ext cx="1157476" cy="1379203"/>
              </a:xfrm>
              <a:prstGeom prst="rect">
                <a:avLst/>
              </a:prstGeom>
              <a:solidFill>
                <a:schemeClr val="bg1"/>
              </a:solidFill>
            </p:spPr>
          </p:pic>
          <p:sp>
            <p:nvSpPr>
              <p:cNvPr id="41" name="TextBox 40">
                <a:extLst>
                  <a:ext uri="{FF2B5EF4-FFF2-40B4-BE49-F238E27FC236}">
                    <a16:creationId xmlns:a16="http://schemas.microsoft.com/office/drawing/2014/main" id="{C2839C43-EF07-C97A-A50E-635C11FDF4E4}"/>
                  </a:ext>
                </a:extLst>
              </p:cNvPr>
              <p:cNvSpPr txBox="1"/>
              <p:nvPr/>
            </p:nvSpPr>
            <p:spPr>
              <a:xfrm>
                <a:off x="5958770" y="6594059"/>
                <a:ext cx="1630733" cy="553997"/>
              </a:xfrm>
              <a:prstGeom prst="rect">
                <a:avLst/>
              </a:prstGeom>
              <a:solidFill>
                <a:schemeClr val="bg1"/>
              </a:solidFill>
            </p:spPr>
            <p:txBody>
              <a:bodyPr wrap="square" rtlCol="0">
                <a:spAutoFit/>
              </a:bodyPr>
              <a:lstStyle/>
              <a:p>
                <a:pPr algn="ctr"/>
                <a:r>
                  <a:rPr lang="en-US" sz="1050" dirty="0">
                    <a:solidFill>
                      <a:srgbClr val="800080"/>
                    </a:solidFill>
                  </a:rPr>
                  <a:t>Vladimir </a:t>
                </a:r>
                <a:r>
                  <a:rPr lang="en-US" sz="1050" dirty="0" err="1">
                    <a:solidFill>
                      <a:srgbClr val="800080"/>
                    </a:solidFill>
                  </a:rPr>
                  <a:t>Shiltsev</a:t>
                </a:r>
                <a:r>
                  <a:rPr lang="en-US" sz="1050" dirty="0">
                    <a:solidFill>
                      <a:srgbClr val="800080"/>
                    </a:solidFill>
                  </a:rPr>
                  <a:t> (FNAL)</a:t>
                </a:r>
              </a:p>
            </p:txBody>
          </p:sp>
        </p:grpSp>
        <p:grpSp>
          <p:nvGrpSpPr>
            <p:cNvPr id="12" name="Group 11">
              <a:extLst>
                <a:ext uri="{FF2B5EF4-FFF2-40B4-BE49-F238E27FC236}">
                  <a16:creationId xmlns:a16="http://schemas.microsoft.com/office/drawing/2014/main" id="{DE89A299-BB78-6A07-5F97-01E3FC5FC594}"/>
                </a:ext>
              </a:extLst>
            </p:cNvPr>
            <p:cNvGrpSpPr/>
            <p:nvPr/>
          </p:nvGrpSpPr>
          <p:grpSpPr>
            <a:xfrm>
              <a:off x="8794858" y="1843389"/>
              <a:ext cx="1031549" cy="1535079"/>
              <a:chOff x="9292602" y="87041"/>
              <a:chExt cx="1375399" cy="2046771"/>
            </a:xfrm>
          </p:grpSpPr>
          <p:pic>
            <p:nvPicPr>
              <p:cNvPr id="38" name="Picture 2" descr="BNL | Thomas Roser">
                <a:extLst>
                  <a:ext uri="{FF2B5EF4-FFF2-40B4-BE49-F238E27FC236}">
                    <a16:creationId xmlns:a16="http://schemas.microsoft.com/office/drawing/2014/main" id="{76EDDEF7-107C-4DBE-0E1C-8770B36D7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21" r="7955" b="21985"/>
              <a:stretch/>
            </p:blipFill>
            <p:spPr bwMode="auto">
              <a:xfrm>
                <a:off x="9315230" y="87041"/>
                <a:ext cx="1196506" cy="142212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207EBAFA-64C3-8FF4-602A-1F9B36B84261}"/>
                  </a:ext>
                </a:extLst>
              </p:cNvPr>
              <p:cNvSpPr txBox="1"/>
              <p:nvPr/>
            </p:nvSpPr>
            <p:spPr>
              <a:xfrm>
                <a:off x="9292602" y="1579815"/>
                <a:ext cx="1375399" cy="553997"/>
              </a:xfrm>
              <a:prstGeom prst="rect">
                <a:avLst/>
              </a:prstGeom>
              <a:solidFill>
                <a:schemeClr val="bg1"/>
              </a:solidFill>
            </p:spPr>
            <p:txBody>
              <a:bodyPr wrap="square" rtlCol="0">
                <a:spAutoFit/>
              </a:bodyPr>
              <a:lstStyle/>
              <a:p>
                <a:pPr algn="ctr"/>
                <a:r>
                  <a:rPr lang="en-US" sz="1050" dirty="0">
                    <a:solidFill>
                      <a:srgbClr val="800080"/>
                    </a:solidFill>
                  </a:rPr>
                  <a:t>Thomas Roser (BNL, Chair)</a:t>
                </a:r>
              </a:p>
            </p:txBody>
          </p:sp>
        </p:grpSp>
        <p:grpSp>
          <p:nvGrpSpPr>
            <p:cNvPr id="13" name="Group 12">
              <a:extLst>
                <a:ext uri="{FF2B5EF4-FFF2-40B4-BE49-F238E27FC236}">
                  <a16:creationId xmlns:a16="http://schemas.microsoft.com/office/drawing/2014/main" id="{183BFC6F-5743-66B2-29CD-2A271F0091D7}"/>
                </a:ext>
              </a:extLst>
            </p:cNvPr>
            <p:cNvGrpSpPr/>
            <p:nvPr/>
          </p:nvGrpSpPr>
          <p:grpSpPr>
            <a:xfrm>
              <a:off x="10872985" y="3452189"/>
              <a:ext cx="1136567" cy="1603859"/>
              <a:chOff x="9299032" y="2079668"/>
              <a:chExt cx="1375399" cy="2138479"/>
            </a:xfrm>
          </p:grpSpPr>
          <p:pic>
            <p:nvPicPr>
              <p:cNvPr id="36" name="Picture 35">
                <a:extLst>
                  <a:ext uri="{FF2B5EF4-FFF2-40B4-BE49-F238E27FC236}">
                    <a16:creationId xmlns:a16="http://schemas.microsoft.com/office/drawing/2014/main" id="{F9ABC2E0-A732-F774-86CE-40FED0A9AE21}"/>
                  </a:ext>
                </a:extLst>
              </p:cNvPr>
              <p:cNvPicPr>
                <a:picLocks noChangeAspect="1"/>
              </p:cNvPicPr>
              <p:nvPr/>
            </p:nvPicPr>
            <p:blipFill>
              <a:blip r:embed="rId5"/>
              <a:stretch>
                <a:fillRect/>
              </a:stretch>
            </p:blipFill>
            <p:spPr>
              <a:xfrm>
                <a:off x="9397793" y="2079668"/>
                <a:ext cx="1099704" cy="1527814"/>
              </a:xfrm>
              <a:prstGeom prst="rect">
                <a:avLst/>
              </a:prstGeom>
            </p:spPr>
          </p:pic>
          <p:sp>
            <p:nvSpPr>
              <p:cNvPr id="37" name="TextBox 36">
                <a:extLst>
                  <a:ext uri="{FF2B5EF4-FFF2-40B4-BE49-F238E27FC236}">
                    <a16:creationId xmlns:a16="http://schemas.microsoft.com/office/drawing/2014/main" id="{0A1C18D2-0F1B-7360-C90F-E06D83509D7C}"/>
                  </a:ext>
                </a:extLst>
              </p:cNvPr>
              <p:cNvSpPr txBox="1"/>
              <p:nvPr/>
            </p:nvSpPr>
            <p:spPr>
              <a:xfrm>
                <a:off x="9299032" y="3664150"/>
                <a:ext cx="1375399" cy="553997"/>
              </a:xfrm>
              <a:prstGeom prst="rect">
                <a:avLst/>
              </a:prstGeom>
              <a:solidFill>
                <a:schemeClr val="bg1"/>
              </a:solidFill>
            </p:spPr>
            <p:txBody>
              <a:bodyPr wrap="square" rtlCol="0">
                <a:spAutoFit/>
              </a:bodyPr>
              <a:lstStyle/>
              <a:p>
                <a:pPr algn="ctr"/>
                <a:r>
                  <a:rPr lang="en-US" sz="1050" dirty="0">
                    <a:solidFill>
                      <a:srgbClr val="800080"/>
                    </a:solidFill>
                  </a:rPr>
                  <a:t>Jim Strait</a:t>
                </a:r>
                <a:br>
                  <a:rPr lang="en-US" sz="1050" dirty="0">
                    <a:solidFill>
                      <a:srgbClr val="800080"/>
                    </a:solidFill>
                  </a:rPr>
                </a:br>
                <a:r>
                  <a:rPr lang="en-US" sz="1050" dirty="0">
                    <a:solidFill>
                      <a:srgbClr val="800080"/>
                    </a:solidFill>
                  </a:rPr>
                  <a:t>(FNAL)</a:t>
                </a:r>
              </a:p>
            </p:txBody>
          </p:sp>
        </p:grpSp>
        <p:grpSp>
          <p:nvGrpSpPr>
            <p:cNvPr id="14" name="Group 13">
              <a:extLst>
                <a:ext uri="{FF2B5EF4-FFF2-40B4-BE49-F238E27FC236}">
                  <a16:creationId xmlns:a16="http://schemas.microsoft.com/office/drawing/2014/main" id="{123C07D9-FCB2-5641-255D-BD97187C2EE6}"/>
                </a:ext>
              </a:extLst>
            </p:cNvPr>
            <p:cNvGrpSpPr/>
            <p:nvPr/>
          </p:nvGrpSpPr>
          <p:grpSpPr>
            <a:xfrm>
              <a:off x="10916704" y="5112757"/>
              <a:ext cx="1031549" cy="1474787"/>
              <a:chOff x="9248093" y="4282647"/>
              <a:chExt cx="1375399" cy="1966383"/>
            </a:xfrm>
          </p:grpSpPr>
          <p:pic>
            <p:nvPicPr>
              <p:cNvPr id="34" name="Picture 33">
                <a:extLst>
                  <a:ext uri="{FF2B5EF4-FFF2-40B4-BE49-F238E27FC236}">
                    <a16:creationId xmlns:a16="http://schemas.microsoft.com/office/drawing/2014/main" id="{5B019C8A-741F-1D52-28DC-CECFA39612F9}"/>
                  </a:ext>
                </a:extLst>
              </p:cNvPr>
              <p:cNvPicPr>
                <a:picLocks noChangeAspect="1"/>
              </p:cNvPicPr>
              <p:nvPr/>
            </p:nvPicPr>
            <p:blipFill rotWithShape="1">
              <a:blip r:embed="rId6"/>
              <a:srcRect l="12699" r="8424"/>
              <a:stretch/>
            </p:blipFill>
            <p:spPr>
              <a:xfrm>
                <a:off x="9298615" y="4282647"/>
                <a:ext cx="1202989" cy="1525137"/>
              </a:xfrm>
              <a:prstGeom prst="rect">
                <a:avLst/>
              </a:prstGeom>
            </p:spPr>
          </p:pic>
          <p:sp>
            <p:nvSpPr>
              <p:cNvPr id="35" name="TextBox 34">
                <a:extLst>
                  <a:ext uri="{FF2B5EF4-FFF2-40B4-BE49-F238E27FC236}">
                    <a16:creationId xmlns:a16="http://schemas.microsoft.com/office/drawing/2014/main" id="{9CFF57B4-1F88-7749-2D72-5C3488D3B0E3}"/>
                  </a:ext>
                </a:extLst>
              </p:cNvPr>
              <p:cNvSpPr txBox="1"/>
              <p:nvPr/>
            </p:nvSpPr>
            <p:spPr>
              <a:xfrm>
                <a:off x="9248093" y="5695033"/>
                <a:ext cx="1375399" cy="553997"/>
              </a:xfrm>
              <a:prstGeom prst="rect">
                <a:avLst/>
              </a:prstGeom>
              <a:solidFill>
                <a:schemeClr val="bg1"/>
              </a:solidFill>
            </p:spPr>
            <p:txBody>
              <a:bodyPr wrap="square" rtlCol="0">
                <a:spAutoFit/>
              </a:bodyPr>
              <a:lstStyle/>
              <a:p>
                <a:pPr algn="ctr"/>
                <a:r>
                  <a:rPr lang="en-US" sz="1050" dirty="0">
                    <a:solidFill>
                      <a:srgbClr val="800080"/>
                    </a:solidFill>
                  </a:rPr>
                  <a:t>John  Seeman</a:t>
                </a:r>
                <a:br>
                  <a:rPr lang="en-US" sz="1050" dirty="0">
                    <a:solidFill>
                      <a:srgbClr val="800080"/>
                    </a:solidFill>
                  </a:rPr>
                </a:br>
                <a:r>
                  <a:rPr lang="en-US" sz="1050" dirty="0">
                    <a:solidFill>
                      <a:srgbClr val="800080"/>
                    </a:solidFill>
                  </a:rPr>
                  <a:t>(SLAC)</a:t>
                </a:r>
              </a:p>
            </p:txBody>
          </p:sp>
        </p:grpSp>
        <p:grpSp>
          <p:nvGrpSpPr>
            <p:cNvPr id="15" name="Group 14">
              <a:extLst>
                <a:ext uri="{FF2B5EF4-FFF2-40B4-BE49-F238E27FC236}">
                  <a16:creationId xmlns:a16="http://schemas.microsoft.com/office/drawing/2014/main" id="{48113D7C-8E10-51D8-A6FA-11CB377FB510}"/>
                </a:ext>
              </a:extLst>
            </p:cNvPr>
            <p:cNvGrpSpPr/>
            <p:nvPr/>
          </p:nvGrpSpPr>
          <p:grpSpPr>
            <a:xfrm>
              <a:off x="9843394" y="1902685"/>
              <a:ext cx="1111200" cy="1495249"/>
              <a:chOff x="7877946" y="1015961"/>
              <a:chExt cx="1481600" cy="1993665"/>
            </a:xfrm>
          </p:grpSpPr>
          <p:pic>
            <p:nvPicPr>
              <p:cNvPr id="32" name="Picture 31">
                <a:extLst>
                  <a:ext uri="{FF2B5EF4-FFF2-40B4-BE49-F238E27FC236}">
                    <a16:creationId xmlns:a16="http://schemas.microsoft.com/office/drawing/2014/main" id="{9C1B9336-C649-5F41-16F4-11CB8BF4A3D2}"/>
                  </a:ext>
                </a:extLst>
              </p:cNvPr>
              <p:cNvPicPr>
                <a:picLocks noChangeAspect="1"/>
              </p:cNvPicPr>
              <p:nvPr/>
            </p:nvPicPr>
            <p:blipFill rotWithShape="1">
              <a:blip r:embed="rId7"/>
              <a:srcRect l="11690" b="-1707"/>
              <a:stretch/>
            </p:blipFill>
            <p:spPr>
              <a:xfrm>
                <a:off x="8109555" y="1015961"/>
                <a:ext cx="1050614" cy="1429500"/>
              </a:xfrm>
              <a:prstGeom prst="rect">
                <a:avLst/>
              </a:prstGeom>
            </p:spPr>
          </p:pic>
          <p:sp>
            <p:nvSpPr>
              <p:cNvPr id="33" name="TextBox 32">
                <a:extLst>
                  <a:ext uri="{FF2B5EF4-FFF2-40B4-BE49-F238E27FC236}">
                    <a16:creationId xmlns:a16="http://schemas.microsoft.com/office/drawing/2014/main" id="{08E61465-8325-346A-374D-42A50343633C}"/>
                  </a:ext>
                </a:extLst>
              </p:cNvPr>
              <p:cNvSpPr txBox="1"/>
              <p:nvPr/>
            </p:nvSpPr>
            <p:spPr>
              <a:xfrm>
                <a:off x="7877946" y="2455629"/>
                <a:ext cx="1481600" cy="553997"/>
              </a:xfrm>
              <a:prstGeom prst="rect">
                <a:avLst/>
              </a:prstGeom>
              <a:solidFill>
                <a:schemeClr val="bg1"/>
              </a:solidFill>
            </p:spPr>
            <p:txBody>
              <a:bodyPr wrap="square" rtlCol="0">
                <a:spAutoFit/>
              </a:bodyPr>
              <a:lstStyle/>
              <a:p>
                <a:pPr algn="ctr"/>
                <a:r>
                  <a:rPr lang="en-US" sz="1050" dirty="0">
                    <a:solidFill>
                      <a:srgbClr val="800080"/>
                    </a:solidFill>
                  </a:rPr>
                  <a:t>Philippe Lebrun (CERN)</a:t>
                </a:r>
              </a:p>
            </p:txBody>
          </p:sp>
        </p:grpSp>
        <p:grpSp>
          <p:nvGrpSpPr>
            <p:cNvPr id="16" name="Group 15">
              <a:extLst>
                <a:ext uri="{FF2B5EF4-FFF2-40B4-BE49-F238E27FC236}">
                  <a16:creationId xmlns:a16="http://schemas.microsoft.com/office/drawing/2014/main" id="{768197AE-55BC-24FA-7DAE-C871FAA80FC0}"/>
                </a:ext>
              </a:extLst>
            </p:cNvPr>
            <p:cNvGrpSpPr/>
            <p:nvPr/>
          </p:nvGrpSpPr>
          <p:grpSpPr>
            <a:xfrm>
              <a:off x="9934024" y="3464487"/>
              <a:ext cx="1031549" cy="1580006"/>
              <a:chOff x="7971007" y="2982736"/>
              <a:chExt cx="1375399" cy="2106674"/>
            </a:xfrm>
          </p:grpSpPr>
          <p:pic>
            <p:nvPicPr>
              <p:cNvPr id="30" name="Picture 29">
                <a:extLst>
                  <a:ext uri="{FF2B5EF4-FFF2-40B4-BE49-F238E27FC236}">
                    <a16:creationId xmlns:a16="http://schemas.microsoft.com/office/drawing/2014/main" id="{9D1FE246-7E8E-551A-6AD8-9ADCCF8E25B1}"/>
                  </a:ext>
                </a:extLst>
              </p:cNvPr>
              <p:cNvPicPr>
                <a:picLocks noChangeAspect="1"/>
              </p:cNvPicPr>
              <p:nvPr/>
            </p:nvPicPr>
            <p:blipFill rotWithShape="1">
              <a:blip r:embed="rId8"/>
              <a:srcRect l="7194" r="2938"/>
              <a:stretch/>
            </p:blipFill>
            <p:spPr>
              <a:xfrm>
                <a:off x="8030935" y="2982736"/>
                <a:ext cx="1101458" cy="1510978"/>
              </a:xfrm>
              <a:prstGeom prst="rect">
                <a:avLst/>
              </a:prstGeom>
            </p:spPr>
          </p:pic>
          <p:sp>
            <p:nvSpPr>
              <p:cNvPr id="31" name="TextBox 30">
                <a:extLst>
                  <a:ext uri="{FF2B5EF4-FFF2-40B4-BE49-F238E27FC236}">
                    <a16:creationId xmlns:a16="http://schemas.microsoft.com/office/drawing/2014/main" id="{276B032E-42B3-2969-E9E0-C19A5DF0E552}"/>
                  </a:ext>
                </a:extLst>
              </p:cNvPr>
              <p:cNvSpPr txBox="1"/>
              <p:nvPr/>
            </p:nvSpPr>
            <p:spPr>
              <a:xfrm>
                <a:off x="7971007" y="4535413"/>
                <a:ext cx="1375399" cy="553997"/>
              </a:xfrm>
              <a:prstGeom prst="rect">
                <a:avLst/>
              </a:prstGeom>
              <a:solidFill>
                <a:schemeClr val="bg1"/>
              </a:solidFill>
            </p:spPr>
            <p:txBody>
              <a:bodyPr wrap="square" rtlCol="0">
                <a:spAutoFit/>
              </a:bodyPr>
              <a:lstStyle/>
              <a:p>
                <a:pPr algn="ctr"/>
                <a:r>
                  <a:rPr lang="en-US" sz="1050" dirty="0">
                    <a:solidFill>
                      <a:srgbClr val="800080"/>
                    </a:solidFill>
                  </a:rPr>
                  <a:t>Katsunobu Oide (KEK)</a:t>
                </a:r>
              </a:p>
            </p:txBody>
          </p:sp>
        </p:grpSp>
        <p:grpSp>
          <p:nvGrpSpPr>
            <p:cNvPr id="17" name="Group 16">
              <a:extLst>
                <a:ext uri="{FF2B5EF4-FFF2-40B4-BE49-F238E27FC236}">
                  <a16:creationId xmlns:a16="http://schemas.microsoft.com/office/drawing/2014/main" id="{C41EA75C-6395-DC8A-129F-6B8314511F01}"/>
                </a:ext>
              </a:extLst>
            </p:cNvPr>
            <p:cNvGrpSpPr/>
            <p:nvPr/>
          </p:nvGrpSpPr>
          <p:grpSpPr>
            <a:xfrm>
              <a:off x="9795911" y="5128789"/>
              <a:ext cx="1223050" cy="1630205"/>
              <a:chOff x="7799832" y="5049418"/>
              <a:chExt cx="1630733" cy="2173607"/>
            </a:xfrm>
          </p:grpSpPr>
          <p:pic>
            <p:nvPicPr>
              <p:cNvPr id="28" name="Picture 27">
                <a:extLst>
                  <a:ext uri="{FF2B5EF4-FFF2-40B4-BE49-F238E27FC236}">
                    <a16:creationId xmlns:a16="http://schemas.microsoft.com/office/drawing/2014/main" id="{BEDFADDF-BE86-0C67-5369-A4F206B2768B}"/>
                  </a:ext>
                </a:extLst>
              </p:cNvPr>
              <p:cNvPicPr>
                <a:picLocks noChangeAspect="1"/>
              </p:cNvPicPr>
              <p:nvPr/>
            </p:nvPicPr>
            <p:blipFill>
              <a:blip r:embed="rId9"/>
              <a:stretch>
                <a:fillRect/>
              </a:stretch>
            </p:blipFill>
            <p:spPr>
              <a:xfrm>
                <a:off x="7975615" y="5049418"/>
                <a:ext cx="1141304" cy="1381940"/>
              </a:xfrm>
              <a:prstGeom prst="rect">
                <a:avLst/>
              </a:prstGeom>
            </p:spPr>
          </p:pic>
          <p:sp>
            <p:nvSpPr>
              <p:cNvPr id="29" name="TextBox 28">
                <a:extLst>
                  <a:ext uri="{FF2B5EF4-FFF2-40B4-BE49-F238E27FC236}">
                    <a16:creationId xmlns:a16="http://schemas.microsoft.com/office/drawing/2014/main" id="{B688FEA7-DCD6-222E-52F8-6897F397EC10}"/>
                  </a:ext>
                </a:extLst>
              </p:cNvPr>
              <p:cNvSpPr txBox="1"/>
              <p:nvPr/>
            </p:nvSpPr>
            <p:spPr>
              <a:xfrm>
                <a:off x="7799832" y="6453584"/>
                <a:ext cx="1630733" cy="769441"/>
              </a:xfrm>
              <a:prstGeom prst="rect">
                <a:avLst/>
              </a:prstGeom>
              <a:noFill/>
            </p:spPr>
            <p:txBody>
              <a:bodyPr wrap="square" rtlCol="0">
                <a:spAutoFit/>
              </a:bodyPr>
              <a:lstStyle/>
              <a:p>
                <a:pPr algn="ctr"/>
                <a:r>
                  <a:rPr lang="en-US" sz="1050" dirty="0">
                    <a:solidFill>
                      <a:srgbClr val="800080"/>
                    </a:solidFill>
                  </a:rPr>
                  <a:t>Reinhard Brinkmann</a:t>
                </a:r>
              </a:p>
              <a:p>
                <a:pPr algn="ctr"/>
                <a:r>
                  <a:rPr lang="en-US" sz="1050" dirty="0">
                    <a:solidFill>
                      <a:srgbClr val="800080"/>
                    </a:solidFill>
                  </a:rPr>
                  <a:t>(DESY)</a:t>
                </a:r>
              </a:p>
            </p:txBody>
          </p:sp>
        </p:grpSp>
        <p:grpSp>
          <p:nvGrpSpPr>
            <p:cNvPr id="18" name="Group 17">
              <a:extLst>
                <a:ext uri="{FF2B5EF4-FFF2-40B4-BE49-F238E27FC236}">
                  <a16:creationId xmlns:a16="http://schemas.microsoft.com/office/drawing/2014/main" id="{FB9C33D4-B7DB-5915-F9FB-C50C79068C09}"/>
                </a:ext>
              </a:extLst>
            </p:cNvPr>
            <p:cNvGrpSpPr/>
            <p:nvPr/>
          </p:nvGrpSpPr>
          <p:grpSpPr>
            <a:xfrm>
              <a:off x="7443458" y="5126065"/>
              <a:ext cx="1223050" cy="1504535"/>
              <a:chOff x="5362210" y="4597239"/>
              <a:chExt cx="1630733" cy="2006046"/>
            </a:xfrm>
          </p:grpSpPr>
          <p:pic>
            <p:nvPicPr>
              <p:cNvPr id="26" name="Picture 25" descr="Spencer Gessner">
                <a:extLst>
                  <a:ext uri="{FF2B5EF4-FFF2-40B4-BE49-F238E27FC236}">
                    <a16:creationId xmlns:a16="http://schemas.microsoft.com/office/drawing/2014/main" id="{9A4DD390-47CE-5704-802A-2A75F154538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0056" b="7463"/>
              <a:stretch/>
            </p:blipFill>
            <p:spPr bwMode="auto">
              <a:xfrm>
                <a:off x="5603962" y="4597239"/>
                <a:ext cx="1165080" cy="138557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B4B72F4-307F-6E21-D1EE-B6B1C2DE7295}"/>
                  </a:ext>
                </a:extLst>
              </p:cNvPr>
              <p:cNvSpPr txBox="1"/>
              <p:nvPr/>
            </p:nvSpPr>
            <p:spPr>
              <a:xfrm>
                <a:off x="5362210" y="6049288"/>
                <a:ext cx="1630733" cy="553997"/>
              </a:xfrm>
              <a:prstGeom prst="rect">
                <a:avLst/>
              </a:prstGeom>
              <a:solidFill>
                <a:schemeClr val="bg1"/>
              </a:solidFill>
            </p:spPr>
            <p:txBody>
              <a:bodyPr wrap="square" rtlCol="0">
                <a:spAutoFit/>
              </a:bodyPr>
              <a:lstStyle/>
              <a:p>
                <a:pPr algn="ctr"/>
                <a:r>
                  <a:rPr lang="en-US" sz="1050" dirty="0">
                    <a:solidFill>
                      <a:srgbClr val="800080"/>
                    </a:solidFill>
                  </a:rPr>
                  <a:t>Spencer Gessner (SLAC)</a:t>
                </a:r>
              </a:p>
            </p:txBody>
          </p:sp>
        </p:grpSp>
        <p:grpSp>
          <p:nvGrpSpPr>
            <p:cNvPr id="19" name="Group 18">
              <a:extLst>
                <a:ext uri="{FF2B5EF4-FFF2-40B4-BE49-F238E27FC236}">
                  <a16:creationId xmlns:a16="http://schemas.microsoft.com/office/drawing/2014/main" id="{AB64A44A-8FE5-D4DC-0AEA-5B276CA0372F}"/>
                </a:ext>
              </a:extLst>
            </p:cNvPr>
            <p:cNvGrpSpPr/>
            <p:nvPr/>
          </p:nvGrpSpPr>
          <p:grpSpPr>
            <a:xfrm>
              <a:off x="6233076" y="5115179"/>
              <a:ext cx="1223050" cy="1504535"/>
              <a:chOff x="2750767" y="4597239"/>
              <a:chExt cx="1630733" cy="2006046"/>
            </a:xfrm>
          </p:grpSpPr>
          <p:pic>
            <p:nvPicPr>
              <p:cNvPr id="24" name="Picture 4" descr="Marlene Turner">
                <a:extLst>
                  <a:ext uri="{FF2B5EF4-FFF2-40B4-BE49-F238E27FC236}">
                    <a16:creationId xmlns:a16="http://schemas.microsoft.com/office/drawing/2014/main" id="{DD722E5E-9610-1CA6-317A-EC8AB8BB5FE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460" t="2898" r="12037" b="21930"/>
              <a:stretch/>
            </p:blipFill>
            <p:spPr bwMode="auto">
              <a:xfrm>
                <a:off x="2953909" y="4597239"/>
                <a:ext cx="1202988" cy="141845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A9C28B2-8D01-E773-043A-B8A92238F032}"/>
                  </a:ext>
                </a:extLst>
              </p:cNvPr>
              <p:cNvSpPr txBox="1"/>
              <p:nvPr/>
            </p:nvSpPr>
            <p:spPr>
              <a:xfrm>
                <a:off x="2750767" y="6049288"/>
                <a:ext cx="1630733" cy="553997"/>
              </a:xfrm>
              <a:prstGeom prst="rect">
                <a:avLst/>
              </a:prstGeom>
              <a:solidFill>
                <a:schemeClr val="bg1"/>
              </a:solidFill>
            </p:spPr>
            <p:txBody>
              <a:bodyPr wrap="square" rtlCol="0">
                <a:spAutoFit/>
              </a:bodyPr>
              <a:lstStyle/>
              <a:p>
                <a:pPr algn="ctr"/>
                <a:r>
                  <a:rPr lang="en-US" sz="1050" dirty="0">
                    <a:solidFill>
                      <a:srgbClr val="800080"/>
                    </a:solidFill>
                  </a:rPr>
                  <a:t>Marlene Turner (LBNL)</a:t>
                </a:r>
              </a:p>
            </p:txBody>
          </p:sp>
        </p:grpSp>
        <p:pic>
          <p:nvPicPr>
            <p:cNvPr id="20" name="Picture 2" descr="Photo of Sarah Cousineau ">
              <a:extLst>
                <a:ext uri="{FF2B5EF4-FFF2-40B4-BE49-F238E27FC236}">
                  <a16:creationId xmlns:a16="http://schemas.microsoft.com/office/drawing/2014/main" id="{F134E5EA-A52B-E6BB-2BC3-C2EB5DD4E3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5873" y="5152618"/>
              <a:ext cx="1001212" cy="10051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C6A52BC-FAE2-A51B-6E1D-417B6CAC22F0}"/>
                </a:ext>
              </a:extLst>
            </p:cNvPr>
            <p:cNvSpPr/>
            <p:nvPr/>
          </p:nvSpPr>
          <p:spPr>
            <a:xfrm>
              <a:off x="4968735" y="6213515"/>
              <a:ext cx="1122422" cy="415498"/>
            </a:xfrm>
            <a:prstGeom prst="rect">
              <a:avLst/>
            </a:prstGeom>
          </p:spPr>
          <p:txBody>
            <a:bodyPr wrap="none">
              <a:spAutoFit/>
            </a:bodyPr>
            <a:lstStyle/>
            <a:p>
              <a:pPr algn="ctr"/>
              <a:r>
                <a:rPr lang="en-US" sz="1050" dirty="0">
                  <a:solidFill>
                    <a:srgbClr val="800080"/>
                  </a:solidFill>
                </a:rPr>
                <a:t>Sarah Cousineau </a:t>
              </a:r>
              <a:br>
                <a:rPr lang="en-US" sz="1050" dirty="0">
                  <a:solidFill>
                    <a:srgbClr val="800080"/>
                  </a:solidFill>
                </a:rPr>
              </a:br>
              <a:r>
                <a:rPr lang="en-US" sz="1050" dirty="0">
                  <a:solidFill>
                    <a:srgbClr val="800080"/>
                  </a:solidFill>
                </a:rPr>
                <a:t>(ORNL)</a:t>
              </a:r>
            </a:p>
          </p:txBody>
        </p:sp>
        <p:pic>
          <p:nvPicPr>
            <p:cNvPr id="22" name="Picture 21">
              <a:extLst>
                <a:ext uri="{FF2B5EF4-FFF2-40B4-BE49-F238E27FC236}">
                  <a16:creationId xmlns:a16="http://schemas.microsoft.com/office/drawing/2014/main" id="{29EB16D1-61C5-30F2-8E10-78403FDE380A}"/>
                </a:ext>
              </a:extLst>
            </p:cNvPr>
            <p:cNvPicPr>
              <a:picLocks noChangeAspect="1"/>
            </p:cNvPicPr>
            <p:nvPr/>
          </p:nvPicPr>
          <p:blipFill>
            <a:blip r:embed="rId13"/>
            <a:stretch>
              <a:fillRect/>
            </a:stretch>
          </p:blipFill>
          <p:spPr>
            <a:xfrm>
              <a:off x="11033497" y="1902685"/>
              <a:ext cx="857700" cy="1072125"/>
            </a:xfrm>
            <a:prstGeom prst="rect">
              <a:avLst/>
            </a:prstGeom>
          </p:spPr>
        </p:pic>
        <p:sp>
          <p:nvSpPr>
            <p:cNvPr id="23" name="TextBox 22">
              <a:extLst>
                <a:ext uri="{FF2B5EF4-FFF2-40B4-BE49-F238E27FC236}">
                  <a16:creationId xmlns:a16="http://schemas.microsoft.com/office/drawing/2014/main" id="{3C610BEC-EBD0-1BD4-525C-C47B43499B73}"/>
                </a:ext>
              </a:extLst>
            </p:cNvPr>
            <p:cNvSpPr txBox="1"/>
            <p:nvPr/>
          </p:nvSpPr>
          <p:spPr>
            <a:xfrm>
              <a:off x="10940700" y="2984935"/>
              <a:ext cx="1111200" cy="415498"/>
            </a:xfrm>
            <a:prstGeom prst="rect">
              <a:avLst/>
            </a:prstGeom>
            <a:solidFill>
              <a:schemeClr val="bg1"/>
            </a:solidFill>
          </p:spPr>
          <p:txBody>
            <a:bodyPr wrap="square" rtlCol="0">
              <a:spAutoFit/>
            </a:bodyPr>
            <a:lstStyle/>
            <a:p>
              <a:pPr algn="ctr"/>
              <a:r>
                <a:rPr lang="en-US" sz="1050" dirty="0">
                  <a:solidFill>
                    <a:srgbClr val="800080"/>
                  </a:solidFill>
                </a:rPr>
                <a:t>Steve Gourlay</a:t>
              </a:r>
            </a:p>
            <a:p>
              <a:pPr algn="ctr"/>
              <a:r>
                <a:rPr lang="en-US" sz="1050" dirty="0">
                  <a:solidFill>
                    <a:srgbClr val="800080"/>
                  </a:solidFill>
                </a:rPr>
                <a:t>(LBNL)</a:t>
              </a:r>
            </a:p>
          </p:txBody>
        </p:sp>
      </p:grpSp>
      <p:pic>
        <p:nvPicPr>
          <p:cNvPr id="44" name="Picture 43">
            <a:extLst>
              <a:ext uri="{FF2B5EF4-FFF2-40B4-BE49-F238E27FC236}">
                <a16:creationId xmlns:a16="http://schemas.microsoft.com/office/drawing/2014/main" id="{CED95857-5CE9-97B8-F6AB-8D158CDBF997}"/>
              </a:ext>
            </a:extLst>
          </p:cNvPr>
          <p:cNvPicPr>
            <a:picLocks noChangeAspect="1"/>
          </p:cNvPicPr>
          <p:nvPr/>
        </p:nvPicPr>
        <p:blipFill>
          <a:blip r:embed="rId14"/>
          <a:stretch>
            <a:fillRect/>
          </a:stretch>
        </p:blipFill>
        <p:spPr>
          <a:xfrm>
            <a:off x="249237" y="3212409"/>
            <a:ext cx="3772430" cy="218916"/>
          </a:xfrm>
          <a:prstGeom prst="rect">
            <a:avLst/>
          </a:prstGeom>
          <a:solidFill>
            <a:schemeClr val="accent3">
              <a:lumMod val="20000"/>
              <a:lumOff val="80000"/>
            </a:schemeClr>
          </a:solidFill>
        </p:spPr>
      </p:pic>
    </p:spTree>
    <p:extLst>
      <p:ext uri="{BB962C8B-B14F-4D97-AF65-F5344CB8AC3E}">
        <p14:creationId xmlns:p14="http://schemas.microsoft.com/office/powerpoint/2010/main" val="417976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180090-DBC2-CBBC-0AD8-07E6424FC216}"/>
              </a:ext>
            </a:extLst>
          </p:cNvPr>
          <p:cNvSpPr>
            <a:spLocks noGrp="1"/>
          </p:cNvSpPr>
          <p:nvPr>
            <p:ph idx="1"/>
          </p:nvPr>
        </p:nvSpPr>
        <p:spPr>
          <a:xfrm>
            <a:off x="228603" y="728664"/>
            <a:ext cx="8672513" cy="3975278"/>
          </a:xfrm>
        </p:spPr>
        <p:txBody>
          <a:bodyPr/>
          <a:lstStyle/>
          <a:p>
            <a:pPr lvl="1">
              <a:spcBef>
                <a:spcPts val="300"/>
              </a:spcBef>
            </a:pPr>
            <a:endParaRPr lang="en-US" sz="800" dirty="0"/>
          </a:p>
          <a:p>
            <a:pPr lvl="1">
              <a:spcBef>
                <a:spcPts val="300"/>
              </a:spcBef>
            </a:pPr>
            <a:endParaRPr lang="en-US" sz="800" dirty="0"/>
          </a:p>
          <a:p>
            <a:pPr marL="568325" lvl="1" indent="-285750">
              <a:spcBef>
                <a:spcPts val="300"/>
              </a:spcBef>
              <a:buFont typeface="Arial" panose="020B0604020202020204" pitchFamily="34" charset="0"/>
              <a:buChar char="•"/>
            </a:pPr>
            <a:endParaRPr lang="en-US" sz="1600" dirty="0">
              <a:solidFill>
                <a:schemeClr val="accent6">
                  <a:lumMod val="50000"/>
                </a:schemeClr>
              </a:solidFill>
            </a:endParaRPr>
          </a:p>
        </p:txBody>
      </p:sp>
      <p:sp>
        <p:nvSpPr>
          <p:cNvPr id="3" name="Title 2">
            <a:extLst>
              <a:ext uri="{FF2B5EF4-FFF2-40B4-BE49-F238E27FC236}">
                <a16:creationId xmlns:a16="http://schemas.microsoft.com/office/drawing/2014/main" id="{97D7C5E1-5ACF-FF08-A273-42DC662E34AA}"/>
              </a:ext>
            </a:extLst>
          </p:cNvPr>
          <p:cNvSpPr>
            <a:spLocks noGrp="1"/>
          </p:cNvSpPr>
          <p:nvPr>
            <p:ph type="title"/>
          </p:nvPr>
        </p:nvSpPr>
        <p:spPr/>
        <p:txBody>
          <a:bodyPr/>
          <a:lstStyle/>
          <a:p>
            <a:r>
              <a:rPr lang="en-US" dirty="0"/>
              <a:t>ITF Summary</a:t>
            </a:r>
          </a:p>
        </p:txBody>
      </p:sp>
      <p:sp>
        <p:nvSpPr>
          <p:cNvPr id="4" name="Date Placeholder 3">
            <a:extLst>
              <a:ext uri="{FF2B5EF4-FFF2-40B4-BE49-F238E27FC236}">
                <a16:creationId xmlns:a16="http://schemas.microsoft.com/office/drawing/2014/main" id="{B201F794-4B0B-F890-CEB3-0E151CFA4689}"/>
              </a:ext>
            </a:extLst>
          </p:cNvPr>
          <p:cNvSpPr>
            <a:spLocks noGrp="1"/>
          </p:cNvSpPr>
          <p:nvPr>
            <p:ph type="dt" sz="half" idx="2"/>
          </p:nvPr>
        </p:nvSpPr>
        <p:spPr/>
        <p:txBody>
          <a:bodyPr/>
          <a:lstStyle/>
          <a:p>
            <a:pPr>
              <a:defRPr/>
            </a:pPr>
            <a:fld id="{24CC6090-4D75-354A-A017-29C66A2A9F4C}" type="datetime1">
              <a:rPr lang="en-US" smtClean="0"/>
              <a:t>4/27/23</a:t>
            </a:fld>
            <a:endParaRPr lang="en-US" dirty="0"/>
          </a:p>
        </p:txBody>
      </p:sp>
      <p:sp>
        <p:nvSpPr>
          <p:cNvPr id="5" name="Footer Placeholder 4">
            <a:extLst>
              <a:ext uri="{FF2B5EF4-FFF2-40B4-BE49-F238E27FC236}">
                <a16:creationId xmlns:a16="http://schemas.microsoft.com/office/drawing/2014/main" id="{B7AC9AEA-80AB-54EF-C8F0-3329549D90D6}"/>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12027A76-E607-D199-220D-E8A6C40BD49F}"/>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8" name="TextBox 7">
            <a:extLst>
              <a:ext uri="{FF2B5EF4-FFF2-40B4-BE49-F238E27FC236}">
                <a16:creationId xmlns:a16="http://schemas.microsoft.com/office/drawing/2014/main" id="{402BC0F3-B6C9-82D7-0008-258AE597839E}"/>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10" name="Picture 9">
            <a:extLst>
              <a:ext uri="{FF2B5EF4-FFF2-40B4-BE49-F238E27FC236}">
                <a16:creationId xmlns:a16="http://schemas.microsoft.com/office/drawing/2014/main" id="{8863E04C-7989-049D-9F61-CAD03E4F2760}"/>
              </a:ext>
            </a:extLst>
          </p:cNvPr>
          <p:cNvPicPr>
            <a:picLocks noChangeAspect="1"/>
          </p:cNvPicPr>
          <p:nvPr/>
        </p:nvPicPr>
        <p:blipFill>
          <a:blip r:embed="rId2"/>
          <a:stretch>
            <a:fillRect/>
          </a:stretch>
        </p:blipFill>
        <p:spPr>
          <a:xfrm>
            <a:off x="5087486" y="2368580"/>
            <a:ext cx="3628947" cy="2060101"/>
          </a:xfrm>
          <a:prstGeom prst="rect">
            <a:avLst/>
          </a:prstGeom>
        </p:spPr>
      </p:pic>
      <p:sp>
        <p:nvSpPr>
          <p:cNvPr id="13" name="TextBox 12">
            <a:extLst>
              <a:ext uri="{FF2B5EF4-FFF2-40B4-BE49-F238E27FC236}">
                <a16:creationId xmlns:a16="http://schemas.microsoft.com/office/drawing/2014/main" id="{3E4AE15A-51FB-964E-F0D3-12AF8F6FAE68}"/>
              </a:ext>
            </a:extLst>
          </p:cNvPr>
          <p:cNvSpPr txBox="1"/>
          <p:nvPr/>
        </p:nvSpPr>
        <p:spPr>
          <a:xfrm>
            <a:off x="222250" y="1083613"/>
            <a:ext cx="6438899" cy="1538883"/>
          </a:xfrm>
          <a:prstGeom prst="rect">
            <a:avLst/>
          </a:prstGeom>
          <a:noFill/>
        </p:spPr>
        <p:txBody>
          <a:bodyPr wrap="square">
            <a:spAutoFit/>
          </a:bodyPr>
          <a:lstStyle/>
          <a:p>
            <a:pPr>
              <a:spcBef>
                <a:spcPts val="300"/>
              </a:spcBef>
            </a:pPr>
            <a:r>
              <a:rPr lang="en-US" sz="1400" dirty="0">
                <a:solidFill>
                  <a:schemeClr val="accent6">
                    <a:lumMod val="50000"/>
                  </a:schemeClr>
                </a:solidFill>
              </a:rPr>
              <a:t>Focus on colliders</a:t>
            </a:r>
          </a:p>
          <a:p>
            <a:pPr>
              <a:spcBef>
                <a:spcPts val="300"/>
              </a:spcBef>
            </a:pPr>
            <a:r>
              <a:rPr lang="en-US" sz="1400" dirty="0">
                <a:solidFill>
                  <a:schemeClr val="accent6">
                    <a:lumMod val="50000"/>
                  </a:schemeClr>
                </a:solidFill>
              </a:rPr>
              <a:t>Reviewed concepts to allow comparison but did not prioritize</a:t>
            </a:r>
          </a:p>
          <a:p>
            <a:pPr>
              <a:spcBef>
                <a:spcPts val="300"/>
              </a:spcBef>
            </a:pPr>
            <a:r>
              <a:rPr lang="en-US" sz="1400" dirty="0">
                <a:solidFill>
                  <a:schemeClr val="accent6">
                    <a:lumMod val="50000"/>
                  </a:schemeClr>
                </a:solidFill>
              </a:rPr>
              <a:t>Did not review luminosity and power consumption (proponent input)</a:t>
            </a:r>
          </a:p>
          <a:p>
            <a:pPr>
              <a:spcBef>
                <a:spcPts val="300"/>
              </a:spcBef>
            </a:pPr>
            <a:r>
              <a:rPr lang="en-US" sz="1400" dirty="0">
                <a:solidFill>
                  <a:schemeClr val="accent6">
                    <a:lumMod val="50000"/>
                  </a:schemeClr>
                </a:solidFill>
              </a:rPr>
              <a:t>ITF recommends (AF supports) – that R&amp;D to reduce the cost and energy consumption of future collider projects be given high priority</a:t>
            </a:r>
          </a:p>
          <a:p>
            <a:pPr>
              <a:spcBef>
                <a:spcPts val="300"/>
              </a:spcBef>
            </a:pPr>
            <a:r>
              <a:rPr lang="en-US" sz="1400" dirty="0">
                <a:solidFill>
                  <a:schemeClr val="accent6">
                    <a:lumMod val="50000"/>
                  </a:schemeClr>
                </a:solidFill>
              </a:rPr>
              <a:t>Suggests that evaluations could be updated on a regular basis</a:t>
            </a:r>
          </a:p>
        </p:txBody>
      </p:sp>
    </p:spTree>
    <p:extLst>
      <p:ext uri="{BB962C8B-B14F-4D97-AF65-F5344CB8AC3E}">
        <p14:creationId xmlns:p14="http://schemas.microsoft.com/office/powerpoint/2010/main" val="321011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E10971-49CA-5BB0-8085-77BB3DE6FD5C}"/>
              </a:ext>
            </a:extLst>
          </p:cNvPr>
          <p:cNvSpPr>
            <a:spLocks noGrp="1"/>
          </p:cNvSpPr>
          <p:nvPr>
            <p:ph idx="1"/>
          </p:nvPr>
        </p:nvSpPr>
        <p:spPr>
          <a:xfrm>
            <a:off x="228603" y="728664"/>
            <a:ext cx="8672513" cy="3925112"/>
          </a:xfrm>
        </p:spPr>
        <p:txBody>
          <a:bodyPr/>
          <a:lstStyle/>
          <a:p>
            <a:r>
              <a:rPr lang="en-US" dirty="0">
                <a:solidFill>
                  <a:schemeClr val="accent6">
                    <a:lumMod val="50000"/>
                  </a:schemeClr>
                </a:solidFill>
              </a:rPr>
              <a:t>Accelerator/Energy/Theory with input from IF, RPF and NF</a:t>
            </a:r>
          </a:p>
          <a:p>
            <a:pPr lvl="1"/>
            <a:r>
              <a:rPr lang="en-US" dirty="0">
                <a:solidFill>
                  <a:schemeClr val="accent6">
                    <a:lumMod val="50000"/>
                  </a:schemeClr>
                </a:solidFill>
              </a:rPr>
              <a:t>Joint workshops (many)</a:t>
            </a:r>
          </a:p>
          <a:p>
            <a:pPr lvl="1"/>
            <a:r>
              <a:rPr lang="en-US" dirty="0">
                <a:solidFill>
                  <a:schemeClr val="accent6">
                    <a:lumMod val="50000"/>
                  </a:schemeClr>
                </a:solidFill>
              </a:rPr>
              <a:t>The Agoras (Hosted by Future Colliders Initiative at Fermilab)</a:t>
            </a:r>
          </a:p>
          <a:p>
            <a:pPr lvl="2"/>
            <a:r>
              <a:rPr lang="en-US" b="1" dirty="0">
                <a:solidFill>
                  <a:schemeClr val="accent6">
                    <a:lumMod val="50000"/>
                  </a:schemeClr>
                </a:solidFill>
              </a:rPr>
              <a:t>Linear </a:t>
            </a:r>
            <a:r>
              <a:rPr lang="en-US" b="1" dirty="0" err="1">
                <a:solidFill>
                  <a:schemeClr val="accent6">
                    <a:lumMod val="50000"/>
                  </a:schemeClr>
                </a:solidFill>
              </a:rPr>
              <a:t>e</a:t>
            </a:r>
            <a:r>
              <a:rPr lang="en-US" b="1" baseline="30000" dirty="0" err="1">
                <a:solidFill>
                  <a:schemeClr val="accent6">
                    <a:lumMod val="50000"/>
                  </a:schemeClr>
                </a:solidFill>
              </a:rPr>
              <a:t>+</a:t>
            </a:r>
            <a:r>
              <a:rPr lang="en-US" b="1" dirty="0" err="1">
                <a:solidFill>
                  <a:schemeClr val="accent6">
                    <a:lumMod val="50000"/>
                  </a:schemeClr>
                </a:solidFill>
              </a:rPr>
              <a:t>e</a:t>
            </a:r>
            <a:r>
              <a:rPr lang="en-US" b="1" baseline="30000" dirty="0">
                <a:solidFill>
                  <a:schemeClr val="accent6">
                    <a:lumMod val="50000"/>
                  </a:schemeClr>
                </a:solidFill>
              </a:rPr>
              <a:t>-</a:t>
            </a:r>
            <a:r>
              <a:rPr lang="en-US" dirty="0">
                <a:solidFill>
                  <a:schemeClr val="accent6">
                    <a:lumMod val="50000"/>
                  </a:schemeClr>
                </a:solidFill>
              </a:rPr>
              <a:t> </a:t>
            </a:r>
            <a:r>
              <a:rPr lang="en-US" b="1" dirty="0">
                <a:solidFill>
                  <a:schemeClr val="accent6">
                    <a:lumMod val="50000"/>
                  </a:schemeClr>
                </a:solidFill>
              </a:rPr>
              <a:t>colliders </a:t>
            </a:r>
            <a:endParaRPr lang="en-US" dirty="0">
              <a:solidFill>
                <a:schemeClr val="accent6">
                  <a:lumMod val="50000"/>
                </a:schemeClr>
              </a:solidFill>
            </a:endParaRPr>
          </a:p>
          <a:p>
            <a:pPr lvl="2"/>
            <a:r>
              <a:rPr lang="en-US" b="1" dirty="0">
                <a:solidFill>
                  <a:schemeClr val="accent6">
                    <a:lumMod val="50000"/>
                  </a:schemeClr>
                </a:solidFill>
              </a:rPr>
              <a:t>Circular </a:t>
            </a:r>
            <a:r>
              <a:rPr lang="en-US" b="1" dirty="0" err="1">
                <a:solidFill>
                  <a:schemeClr val="accent6">
                    <a:lumMod val="50000"/>
                  </a:schemeClr>
                </a:solidFill>
              </a:rPr>
              <a:t>e</a:t>
            </a:r>
            <a:r>
              <a:rPr lang="en-US" b="1" baseline="30000" dirty="0" err="1">
                <a:solidFill>
                  <a:schemeClr val="accent6">
                    <a:lumMod val="50000"/>
                  </a:schemeClr>
                </a:solidFill>
              </a:rPr>
              <a:t>+</a:t>
            </a:r>
            <a:r>
              <a:rPr lang="en-US" b="1" dirty="0" err="1">
                <a:solidFill>
                  <a:schemeClr val="accent6">
                    <a:lumMod val="50000"/>
                  </a:schemeClr>
                </a:solidFill>
              </a:rPr>
              <a:t>e</a:t>
            </a:r>
            <a:r>
              <a:rPr lang="en-US" b="1" baseline="30000" dirty="0">
                <a:solidFill>
                  <a:schemeClr val="accent6">
                    <a:lumMod val="50000"/>
                  </a:schemeClr>
                </a:solidFill>
              </a:rPr>
              <a:t>-</a:t>
            </a:r>
            <a:r>
              <a:rPr lang="en-US" dirty="0">
                <a:solidFill>
                  <a:schemeClr val="accent6">
                    <a:lumMod val="50000"/>
                  </a:schemeClr>
                </a:solidFill>
              </a:rPr>
              <a:t> </a:t>
            </a:r>
            <a:r>
              <a:rPr lang="en-US" b="1" dirty="0">
                <a:solidFill>
                  <a:schemeClr val="accent6">
                    <a:lumMod val="50000"/>
                  </a:schemeClr>
                </a:solidFill>
              </a:rPr>
              <a:t>colliders</a:t>
            </a:r>
            <a:r>
              <a:rPr lang="en-US" dirty="0">
                <a:solidFill>
                  <a:schemeClr val="accent6">
                    <a:lumMod val="50000"/>
                  </a:schemeClr>
                </a:solidFill>
              </a:rPr>
              <a:t> </a:t>
            </a:r>
          </a:p>
          <a:p>
            <a:pPr lvl="2"/>
            <a:r>
              <a:rPr lang="en-US" b="1" dirty="0">
                <a:solidFill>
                  <a:schemeClr val="accent6">
                    <a:lumMod val="50000"/>
                  </a:schemeClr>
                </a:solidFill>
              </a:rPr>
              <a:t>Muon colliders</a:t>
            </a:r>
            <a:r>
              <a:rPr lang="en-US" dirty="0">
                <a:solidFill>
                  <a:schemeClr val="accent6">
                    <a:lumMod val="50000"/>
                  </a:schemeClr>
                </a:solidFill>
              </a:rPr>
              <a:t> </a:t>
            </a:r>
          </a:p>
          <a:p>
            <a:pPr lvl="2"/>
            <a:r>
              <a:rPr lang="en-US" b="1" dirty="0">
                <a:solidFill>
                  <a:schemeClr val="accent6">
                    <a:lumMod val="50000"/>
                  </a:schemeClr>
                </a:solidFill>
              </a:rPr>
              <a:t>Circular pp and ep</a:t>
            </a:r>
            <a:r>
              <a:rPr lang="en-US" dirty="0">
                <a:solidFill>
                  <a:schemeClr val="accent6">
                    <a:lumMod val="50000"/>
                  </a:schemeClr>
                </a:solidFill>
              </a:rPr>
              <a:t> </a:t>
            </a:r>
          </a:p>
          <a:p>
            <a:pPr lvl="2"/>
            <a:r>
              <a:rPr lang="en-US" b="1" dirty="0">
                <a:solidFill>
                  <a:schemeClr val="accent6">
                    <a:lumMod val="50000"/>
                  </a:schemeClr>
                </a:solidFill>
              </a:rPr>
              <a:t>Advanced colliders</a:t>
            </a:r>
            <a:r>
              <a:rPr lang="en-US" dirty="0"/>
              <a:t> </a:t>
            </a:r>
          </a:p>
          <a:p>
            <a:pPr lvl="2"/>
            <a:r>
              <a:rPr lang="en-US" dirty="0"/>
              <a:t>     	</a:t>
            </a:r>
            <a:r>
              <a:rPr lang="en-US" sz="1400" dirty="0">
                <a:solidFill>
                  <a:srgbClr val="002060"/>
                </a:solidFill>
              </a:rPr>
              <a:t>EF conveners: Meenakshi </a:t>
            </a:r>
            <a:r>
              <a:rPr lang="en-US" sz="1400" dirty="0" err="1">
                <a:solidFill>
                  <a:srgbClr val="002060"/>
                </a:solidFill>
              </a:rPr>
              <a:t>Narain</a:t>
            </a:r>
            <a:r>
              <a:rPr lang="en-US" sz="1400" dirty="0">
                <a:solidFill>
                  <a:srgbClr val="002060"/>
                </a:solidFill>
              </a:rPr>
              <a:t>, Laura Reina,  Alessandro </a:t>
            </a:r>
            <a:r>
              <a:rPr lang="en-US" sz="1400" dirty="0" err="1">
                <a:solidFill>
                  <a:srgbClr val="002060"/>
                </a:solidFill>
              </a:rPr>
              <a:t>Tricoli</a:t>
            </a:r>
            <a:r>
              <a:rPr lang="en-US" sz="1400" dirty="0">
                <a:solidFill>
                  <a:srgbClr val="002060"/>
                </a:solidFill>
              </a:rPr>
              <a:t>,</a:t>
            </a:r>
          </a:p>
          <a:p>
            <a:pPr lvl="2"/>
            <a:r>
              <a:rPr lang="en-US" sz="1400" dirty="0">
                <a:solidFill>
                  <a:srgbClr val="002060"/>
                </a:solidFill>
              </a:rPr>
              <a:t>	AF conveners: Steve Gourlay, Tor </a:t>
            </a:r>
            <a:r>
              <a:rPr lang="en-US" sz="1400" dirty="0" err="1">
                <a:solidFill>
                  <a:srgbClr val="002060"/>
                </a:solidFill>
              </a:rPr>
              <a:t>Raubenheimer</a:t>
            </a:r>
            <a:r>
              <a:rPr lang="en-US" sz="1400" dirty="0">
                <a:solidFill>
                  <a:srgbClr val="002060"/>
                </a:solidFill>
              </a:rPr>
              <a:t>, Vladimir </a:t>
            </a:r>
            <a:r>
              <a:rPr lang="en-US" sz="1400" dirty="0" err="1">
                <a:solidFill>
                  <a:srgbClr val="002060"/>
                </a:solidFill>
              </a:rPr>
              <a:t>Shiltsev</a:t>
            </a:r>
            <a:endParaRPr lang="en-US" sz="1400" dirty="0">
              <a:solidFill>
                <a:srgbClr val="002060"/>
              </a:solidFill>
            </a:endParaRPr>
          </a:p>
          <a:p>
            <a:pPr lvl="3"/>
            <a:r>
              <a:rPr lang="en-US" dirty="0">
                <a:solidFill>
                  <a:srgbClr val="002060"/>
                </a:solidFill>
              </a:rPr>
              <a:t>	Fermilab Future Colliders group: Pushpa Bhat, Joel Butler</a:t>
            </a:r>
          </a:p>
          <a:p>
            <a:endParaRPr lang="en-US" dirty="0"/>
          </a:p>
        </p:txBody>
      </p:sp>
      <p:sp>
        <p:nvSpPr>
          <p:cNvPr id="3" name="Title 2">
            <a:extLst>
              <a:ext uri="{FF2B5EF4-FFF2-40B4-BE49-F238E27FC236}">
                <a16:creationId xmlns:a16="http://schemas.microsoft.com/office/drawing/2014/main" id="{7F1457FB-7E20-41D7-BBC4-5995FD8F0D8A}"/>
              </a:ext>
            </a:extLst>
          </p:cNvPr>
          <p:cNvSpPr>
            <a:spLocks noGrp="1"/>
          </p:cNvSpPr>
          <p:nvPr>
            <p:ph type="title"/>
          </p:nvPr>
        </p:nvSpPr>
        <p:spPr/>
        <p:txBody>
          <a:bodyPr/>
          <a:lstStyle/>
          <a:p>
            <a:r>
              <a:rPr lang="en-US" dirty="0"/>
              <a:t>Cross-Frontier and Community Engagement</a:t>
            </a:r>
          </a:p>
        </p:txBody>
      </p:sp>
      <p:sp>
        <p:nvSpPr>
          <p:cNvPr id="4" name="Date Placeholder 3">
            <a:extLst>
              <a:ext uri="{FF2B5EF4-FFF2-40B4-BE49-F238E27FC236}">
                <a16:creationId xmlns:a16="http://schemas.microsoft.com/office/drawing/2014/main" id="{54A415E7-A588-6EC0-95D0-82794E27622C}"/>
              </a:ext>
            </a:extLst>
          </p:cNvPr>
          <p:cNvSpPr>
            <a:spLocks noGrp="1"/>
          </p:cNvSpPr>
          <p:nvPr>
            <p:ph type="dt" sz="half" idx="2"/>
          </p:nvPr>
        </p:nvSpPr>
        <p:spPr/>
        <p:txBody>
          <a:bodyPr/>
          <a:lstStyle/>
          <a:p>
            <a:pPr>
              <a:defRPr/>
            </a:pPr>
            <a:fld id="{0D81EB8F-839B-3640-875B-9C6D6C946D27}" type="datetime1">
              <a:rPr lang="en-US" smtClean="0"/>
              <a:t>4/27/23</a:t>
            </a:fld>
            <a:endParaRPr lang="en-US" dirty="0"/>
          </a:p>
        </p:txBody>
      </p:sp>
      <p:sp>
        <p:nvSpPr>
          <p:cNvPr id="5" name="Footer Placeholder 4">
            <a:extLst>
              <a:ext uri="{FF2B5EF4-FFF2-40B4-BE49-F238E27FC236}">
                <a16:creationId xmlns:a16="http://schemas.microsoft.com/office/drawing/2014/main" id="{00CFDEBD-7FA6-3BC2-2D2F-B4FFBC9BF43D}"/>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086A106D-1E1D-73D8-C420-92D6FF764D22}"/>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7" name="TextBox 6">
            <a:extLst>
              <a:ext uri="{FF2B5EF4-FFF2-40B4-BE49-F238E27FC236}">
                <a16:creationId xmlns:a16="http://schemas.microsoft.com/office/drawing/2014/main" id="{FFAFB88F-F759-4086-15EF-CE1EA3B61742}"/>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8" name="Picture 7">
            <a:extLst>
              <a:ext uri="{FF2B5EF4-FFF2-40B4-BE49-F238E27FC236}">
                <a16:creationId xmlns:a16="http://schemas.microsoft.com/office/drawing/2014/main" id="{840ADD9C-A414-3BB6-9E87-6CFB973F4E98}"/>
              </a:ext>
            </a:extLst>
          </p:cNvPr>
          <p:cNvPicPr>
            <a:picLocks noChangeAspect="1"/>
          </p:cNvPicPr>
          <p:nvPr/>
        </p:nvPicPr>
        <p:blipFill>
          <a:blip r:embed="rId2"/>
          <a:stretch>
            <a:fillRect/>
          </a:stretch>
        </p:blipFill>
        <p:spPr>
          <a:xfrm>
            <a:off x="7671576" y="800499"/>
            <a:ext cx="1217577" cy="1252472"/>
          </a:xfrm>
          <a:prstGeom prst="rect">
            <a:avLst/>
          </a:prstGeom>
        </p:spPr>
      </p:pic>
      <p:pic>
        <p:nvPicPr>
          <p:cNvPr id="9" name="Picture 8">
            <a:extLst>
              <a:ext uri="{FF2B5EF4-FFF2-40B4-BE49-F238E27FC236}">
                <a16:creationId xmlns:a16="http://schemas.microsoft.com/office/drawing/2014/main" id="{25634132-FC14-0A6A-41F3-19357C5B623B}"/>
              </a:ext>
            </a:extLst>
          </p:cNvPr>
          <p:cNvPicPr>
            <a:picLocks noChangeAspect="1"/>
          </p:cNvPicPr>
          <p:nvPr/>
        </p:nvPicPr>
        <p:blipFill>
          <a:blip r:embed="rId3"/>
          <a:stretch>
            <a:fillRect/>
          </a:stretch>
        </p:blipFill>
        <p:spPr>
          <a:xfrm>
            <a:off x="7026925" y="4017878"/>
            <a:ext cx="1531589" cy="854840"/>
          </a:xfrm>
          <a:prstGeom prst="rect">
            <a:avLst/>
          </a:prstGeom>
        </p:spPr>
      </p:pic>
      <p:grpSp>
        <p:nvGrpSpPr>
          <p:cNvPr id="10" name="Group 9">
            <a:extLst>
              <a:ext uri="{FF2B5EF4-FFF2-40B4-BE49-F238E27FC236}">
                <a16:creationId xmlns:a16="http://schemas.microsoft.com/office/drawing/2014/main" id="{9AC98C71-D8F4-D0B5-42DC-EAA4DAB7A951}"/>
              </a:ext>
            </a:extLst>
          </p:cNvPr>
          <p:cNvGrpSpPr/>
          <p:nvPr/>
        </p:nvGrpSpPr>
        <p:grpSpPr>
          <a:xfrm>
            <a:off x="3216390" y="1953928"/>
            <a:ext cx="3323319" cy="1443477"/>
            <a:chOff x="389227" y="797332"/>
            <a:chExt cx="7403494" cy="3297354"/>
          </a:xfrm>
        </p:grpSpPr>
        <p:pic>
          <p:nvPicPr>
            <p:cNvPr id="11" name="Picture 10">
              <a:extLst>
                <a:ext uri="{FF2B5EF4-FFF2-40B4-BE49-F238E27FC236}">
                  <a16:creationId xmlns:a16="http://schemas.microsoft.com/office/drawing/2014/main" id="{572E1E72-DC47-A982-A7A5-4728FD08AAEA}"/>
                </a:ext>
              </a:extLst>
            </p:cNvPr>
            <p:cNvPicPr>
              <a:picLocks noChangeAspect="1"/>
            </p:cNvPicPr>
            <p:nvPr/>
          </p:nvPicPr>
          <p:blipFill>
            <a:blip r:embed="rId4"/>
            <a:stretch>
              <a:fillRect/>
            </a:stretch>
          </p:blipFill>
          <p:spPr>
            <a:xfrm>
              <a:off x="389227" y="797332"/>
              <a:ext cx="7403494" cy="3297354"/>
            </a:xfrm>
            <a:prstGeom prst="rect">
              <a:avLst/>
            </a:prstGeom>
            <a:ln>
              <a:noFill/>
            </a:ln>
            <a:effectLst>
              <a:glow rad="101600">
                <a:schemeClr val="accent6">
                  <a:satMod val="175000"/>
                  <a:alpha val="40000"/>
                </a:schemeClr>
              </a:glow>
            </a:effectLst>
          </p:spPr>
        </p:pic>
        <p:pic>
          <p:nvPicPr>
            <p:cNvPr id="12" name="Picture 11">
              <a:extLst>
                <a:ext uri="{FF2B5EF4-FFF2-40B4-BE49-F238E27FC236}">
                  <a16:creationId xmlns:a16="http://schemas.microsoft.com/office/drawing/2014/main" id="{1DF223C8-3860-DDD4-56DF-C0943684E63F}"/>
                </a:ext>
              </a:extLst>
            </p:cNvPr>
            <p:cNvPicPr>
              <a:picLocks noChangeAspect="1"/>
            </p:cNvPicPr>
            <p:nvPr/>
          </p:nvPicPr>
          <p:blipFill>
            <a:blip r:embed="rId5"/>
            <a:stretch>
              <a:fillRect/>
            </a:stretch>
          </p:blipFill>
          <p:spPr>
            <a:xfrm rot="20635138">
              <a:off x="3972332" y="3024398"/>
              <a:ext cx="1228725" cy="304800"/>
            </a:xfrm>
            <a:prstGeom prst="rect">
              <a:avLst/>
            </a:prstGeom>
            <a:ln>
              <a:noFill/>
            </a:ln>
          </p:spPr>
        </p:pic>
        <p:pic>
          <p:nvPicPr>
            <p:cNvPr id="13" name="Picture 12">
              <a:extLst>
                <a:ext uri="{FF2B5EF4-FFF2-40B4-BE49-F238E27FC236}">
                  <a16:creationId xmlns:a16="http://schemas.microsoft.com/office/drawing/2014/main" id="{5BEC78E9-20C2-09C2-5B2C-03224AC6197F}"/>
                </a:ext>
              </a:extLst>
            </p:cNvPr>
            <p:cNvPicPr>
              <a:picLocks noChangeAspect="1"/>
            </p:cNvPicPr>
            <p:nvPr/>
          </p:nvPicPr>
          <p:blipFill>
            <a:blip r:embed="rId6"/>
            <a:stretch>
              <a:fillRect/>
            </a:stretch>
          </p:blipFill>
          <p:spPr>
            <a:xfrm rot="20758837">
              <a:off x="3171885" y="1311163"/>
              <a:ext cx="847725" cy="238125"/>
            </a:xfrm>
            <a:prstGeom prst="rect">
              <a:avLst/>
            </a:prstGeom>
            <a:ln>
              <a:noFill/>
            </a:ln>
          </p:spPr>
        </p:pic>
        <p:pic>
          <p:nvPicPr>
            <p:cNvPr id="14" name="Picture 13">
              <a:extLst>
                <a:ext uri="{FF2B5EF4-FFF2-40B4-BE49-F238E27FC236}">
                  <a16:creationId xmlns:a16="http://schemas.microsoft.com/office/drawing/2014/main" id="{12BC45B9-B842-4208-01FD-D16A116D1BC6}"/>
                </a:ext>
              </a:extLst>
            </p:cNvPr>
            <p:cNvPicPr>
              <a:picLocks noChangeAspect="1"/>
            </p:cNvPicPr>
            <p:nvPr/>
          </p:nvPicPr>
          <p:blipFill>
            <a:blip r:embed="rId7"/>
            <a:stretch>
              <a:fillRect/>
            </a:stretch>
          </p:blipFill>
          <p:spPr>
            <a:xfrm rot="20488698">
              <a:off x="5059943" y="840875"/>
              <a:ext cx="838200" cy="238125"/>
            </a:xfrm>
            <a:prstGeom prst="rect">
              <a:avLst/>
            </a:prstGeom>
            <a:ln>
              <a:noFill/>
            </a:ln>
          </p:spPr>
        </p:pic>
        <p:pic>
          <p:nvPicPr>
            <p:cNvPr id="15" name="Picture 14">
              <a:extLst>
                <a:ext uri="{FF2B5EF4-FFF2-40B4-BE49-F238E27FC236}">
                  <a16:creationId xmlns:a16="http://schemas.microsoft.com/office/drawing/2014/main" id="{0ECF927F-FD1B-E5FF-062D-A03606DD79D9}"/>
                </a:ext>
              </a:extLst>
            </p:cNvPr>
            <p:cNvPicPr>
              <a:picLocks noChangeAspect="1"/>
            </p:cNvPicPr>
            <p:nvPr/>
          </p:nvPicPr>
          <p:blipFill>
            <a:blip r:embed="rId8"/>
            <a:stretch>
              <a:fillRect/>
            </a:stretch>
          </p:blipFill>
          <p:spPr>
            <a:xfrm rot="20690170">
              <a:off x="1074511" y="1923597"/>
              <a:ext cx="981075" cy="247650"/>
            </a:xfrm>
            <a:prstGeom prst="rect">
              <a:avLst/>
            </a:prstGeom>
            <a:ln>
              <a:noFill/>
            </a:ln>
          </p:spPr>
        </p:pic>
      </p:grpSp>
      <p:pic>
        <p:nvPicPr>
          <p:cNvPr id="16" name="Picture 15">
            <a:extLst>
              <a:ext uri="{FF2B5EF4-FFF2-40B4-BE49-F238E27FC236}">
                <a16:creationId xmlns:a16="http://schemas.microsoft.com/office/drawing/2014/main" id="{EAD6B6E7-62B4-72A9-9C20-5C0BDB0C7BC0}"/>
              </a:ext>
            </a:extLst>
          </p:cNvPr>
          <p:cNvPicPr>
            <a:picLocks noChangeAspect="1"/>
          </p:cNvPicPr>
          <p:nvPr/>
        </p:nvPicPr>
        <p:blipFill>
          <a:blip r:embed="rId9"/>
          <a:stretch>
            <a:fillRect/>
          </a:stretch>
        </p:blipFill>
        <p:spPr>
          <a:xfrm>
            <a:off x="6984752" y="2230989"/>
            <a:ext cx="1441601" cy="1557749"/>
          </a:xfrm>
          <a:prstGeom prst="rect">
            <a:avLst/>
          </a:prstGeom>
        </p:spPr>
      </p:pic>
    </p:spTree>
    <p:extLst>
      <p:ext uri="{BB962C8B-B14F-4D97-AF65-F5344CB8AC3E}">
        <p14:creationId xmlns:p14="http://schemas.microsoft.com/office/powerpoint/2010/main" val="836283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A3D58E-9F50-92A8-9755-F9348CD8F832}"/>
              </a:ext>
            </a:extLst>
          </p:cNvPr>
          <p:cNvSpPr>
            <a:spLocks noGrp="1"/>
          </p:cNvSpPr>
          <p:nvPr>
            <p:ph idx="1"/>
          </p:nvPr>
        </p:nvSpPr>
        <p:spPr>
          <a:xfrm>
            <a:off x="143937" y="753724"/>
            <a:ext cx="8672513" cy="3794522"/>
          </a:xfrm>
        </p:spPr>
        <p:txBody>
          <a:bodyPr/>
          <a:lstStyle/>
          <a:p>
            <a:r>
              <a:rPr lang="en-US" sz="1400" b="1" dirty="0" err="1"/>
              <a:t>e</a:t>
            </a:r>
            <a:r>
              <a:rPr lang="en-US" sz="1400" b="1" baseline="30000" dirty="0" err="1"/>
              <a:t>+</a:t>
            </a:r>
            <a:r>
              <a:rPr lang="en-US" sz="1400" b="1" dirty="0" err="1"/>
              <a:t>e</a:t>
            </a:r>
            <a:r>
              <a:rPr lang="en-US" sz="1400" b="1" baseline="30000" dirty="0"/>
              <a:t>-</a:t>
            </a:r>
            <a:r>
              <a:rPr lang="en-US" sz="1400" b="1" dirty="0"/>
              <a:t> Forum</a:t>
            </a:r>
            <a:endParaRPr lang="en-US" sz="600" b="1" dirty="0"/>
          </a:p>
          <a:p>
            <a:pPr lvl="1"/>
            <a:r>
              <a:rPr lang="en-US" sz="1400" b="1" dirty="0">
                <a:solidFill>
                  <a:schemeClr val="accent6">
                    <a:lumMod val="50000"/>
                  </a:schemeClr>
                </a:solidFill>
              </a:rPr>
              <a:t>EF convenors: </a:t>
            </a:r>
            <a:r>
              <a:rPr lang="en-US" sz="1400" dirty="0">
                <a:solidFill>
                  <a:schemeClr val="accent6">
                    <a:lumMod val="50000"/>
                  </a:schemeClr>
                </a:solidFill>
              </a:rPr>
              <a:t>Maria Chamizo </a:t>
            </a:r>
            <a:r>
              <a:rPr lang="en-US" sz="1400" dirty="0" err="1">
                <a:solidFill>
                  <a:schemeClr val="accent6">
                    <a:lumMod val="50000"/>
                  </a:schemeClr>
                </a:solidFill>
              </a:rPr>
              <a:t>Liatas</a:t>
            </a:r>
            <a:r>
              <a:rPr lang="en-US" sz="1400" dirty="0">
                <a:solidFill>
                  <a:schemeClr val="accent6">
                    <a:lumMod val="50000"/>
                  </a:schemeClr>
                </a:solidFill>
              </a:rPr>
              <a:t> (BNL), </a:t>
            </a:r>
            <a:r>
              <a:rPr lang="en-US" sz="1400" dirty="0" err="1">
                <a:solidFill>
                  <a:schemeClr val="accent6">
                    <a:lumMod val="50000"/>
                  </a:schemeClr>
                </a:solidFill>
              </a:rPr>
              <a:t>Sridhara</a:t>
            </a:r>
            <a:r>
              <a:rPr lang="en-US" sz="1400" dirty="0">
                <a:solidFill>
                  <a:schemeClr val="accent6">
                    <a:lumMod val="50000"/>
                  </a:schemeClr>
                </a:solidFill>
              </a:rPr>
              <a:t> </a:t>
            </a:r>
            <a:r>
              <a:rPr lang="en-US" sz="1400" dirty="0" err="1">
                <a:solidFill>
                  <a:schemeClr val="accent6">
                    <a:lumMod val="50000"/>
                  </a:schemeClr>
                </a:solidFill>
              </a:rPr>
              <a:t>Dasu</a:t>
            </a:r>
            <a:r>
              <a:rPr lang="en-US" sz="1400" dirty="0">
                <a:solidFill>
                  <a:schemeClr val="accent6">
                    <a:lumMod val="50000"/>
                  </a:schemeClr>
                </a:solidFill>
              </a:rPr>
              <a:t> (Wisconsin)</a:t>
            </a:r>
          </a:p>
          <a:p>
            <a:pPr lvl="1"/>
            <a:r>
              <a:rPr lang="en-US" sz="1400" b="1" dirty="0">
                <a:solidFill>
                  <a:schemeClr val="accent6">
                    <a:lumMod val="50000"/>
                  </a:schemeClr>
                </a:solidFill>
              </a:rPr>
              <a:t>AF convenors:</a:t>
            </a:r>
            <a:r>
              <a:rPr lang="en-US" sz="1400" dirty="0">
                <a:solidFill>
                  <a:schemeClr val="accent6">
                    <a:lumMod val="50000"/>
                  </a:schemeClr>
                </a:solidFill>
              </a:rPr>
              <a:t> Emilio A. </a:t>
            </a:r>
            <a:r>
              <a:rPr lang="en-US" sz="1400" dirty="0" err="1">
                <a:solidFill>
                  <a:schemeClr val="accent6">
                    <a:lumMod val="50000"/>
                  </a:schemeClr>
                </a:solidFill>
              </a:rPr>
              <a:t>Nanni</a:t>
            </a:r>
            <a:r>
              <a:rPr lang="en-US" sz="1400" dirty="0">
                <a:solidFill>
                  <a:schemeClr val="accent6">
                    <a:lumMod val="50000"/>
                  </a:schemeClr>
                </a:solidFill>
              </a:rPr>
              <a:t> (SLAC), John Power (ANL)</a:t>
            </a:r>
          </a:p>
          <a:p>
            <a:pPr lvl="1"/>
            <a:r>
              <a:rPr lang="en-US" sz="1400" b="1" dirty="0">
                <a:solidFill>
                  <a:schemeClr val="accent6">
                    <a:lumMod val="50000"/>
                  </a:schemeClr>
                </a:solidFill>
              </a:rPr>
              <a:t>IF convenors: </a:t>
            </a:r>
            <a:r>
              <a:rPr lang="en-US" sz="1400" dirty="0">
                <a:solidFill>
                  <a:schemeClr val="accent6">
                    <a:lumMod val="50000"/>
                  </a:schemeClr>
                </a:solidFill>
              </a:rPr>
              <a:t>Ulrich </a:t>
            </a:r>
            <a:r>
              <a:rPr lang="en-US" sz="1400" dirty="0" err="1">
                <a:solidFill>
                  <a:schemeClr val="accent6">
                    <a:lumMod val="50000"/>
                  </a:schemeClr>
                </a:solidFill>
              </a:rPr>
              <a:t>Heintz</a:t>
            </a:r>
            <a:r>
              <a:rPr lang="en-US" sz="1400" dirty="0">
                <a:solidFill>
                  <a:schemeClr val="accent6">
                    <a:lumMod val="50000"/>
                  </a:schemeClr>
                </a:solidFill>
              </a:rPr>
              <a:t> (Brown), Stephen Wagner (Colorado)</a:t>
            </a:r>
            <a:endParaRPr lang="en-US" dirty="0">
              <a:solidFill>
                <a:schemeClr val="accent6">
                  <a:lumMod val="50000"/>
                </a:schemeClr>
              </a:solidFill>
            </a:endParaRPr>
          </a:p>
          <a:p>
            <a:pPr lvl="1"/>
            <a:r>
              <a:rPr lang="en-US" sz="1400" dirty="0">
                <a:solidFill>
                  <a:schemeClr val="accent6">
                    <a:lumMod val="50000"/>
                  </a:schemeClr>
                </a:solidFill>
              </a:rPr>
              <a:t>Joint EF-AF-IF Initiative</a:t>
            </a:r>
          </a:p>
          <a:p>
            <a:pPr lvl="1"/>
            <a:endParaRPr lang="en-US" sz="600" dirty="0">
              <a:solidFill>
                <a:schemeClr val="accent6">
                  <a:lumMod val="50000"/>
                </a:schemeClr>
              </a:solidFill>
            </a:endParaRPr>
          </a:p>
          <a:p>
            <a:r>
              <a:rPr lang="en-US" sz="1400" b="1" dirty="0">
                <a:solidFill>
                  <a:schemeClr val="accent6">
                    <a:lumMod val="50000"/>
                  </a:schemeClr>
                </a:solidFill>
              </a:rPr>
              <a:t>Muon Collider Forum</a:t>
            </a:r>
          </a:p>
          <a:p>
            <a:pPr lvl="1"/>
            <a:r>
              <a:rPr lang="en-US" sz="1400" b="1" dirty="0">
                <a:solidFill>
                  <a:schemeClr val="accent6">
                    <a:lumMod val="50000"/>
                  </a:schemeClr>
                </a:solidFill>
              </a:rPr>
              <a:t>Accelerator Frontier: </a:t>
            </a:r>
            <a:r>
              <a:rPr lang="en-US" sz="1400" dirty="0" err="1">
                <a:solidFill>
                  <a:schemeClr val="accent6">
                    <a:lumMod val="50000"/>
                  </a:schemeClr>
                </a:solidFill>
              </a:rPr>
              <a:t>Derun</a:t>
            </a:r>
            <a:r>
              <a:rPr lang="en-US" sz="1400" dirty="0">
                <a:solidFill>
                  <a:schemeClr val="accent6">
                    <a:lumMod val="50000"/>
                  </a:schemeClr>
                </a:solidFill>
              </a:rPr>
              <a:t> Li (LBNL), </a:t>
            </a:r>
            <a:r>
              <a:rPr lang="en-US" sz="1400" dirty="0" err="1">
                <a:solidFill>
                  <a:schemeClr val="accent6">
                    <a:lumMod val="50000"/>
                  </a:schemeClr>
                </a:solidFill>
              </a:rPr>
              <a:t>Diktys</a:t>
            </a:r>
            <a:r>
              <a:rPr lang="en-US" sz="1400" dirty="0">
                <a:solidFill>
                  <a:schemeClr val="accent6">
                    <a:lumMod val="50000"/>
                  </a:schemeClr>
                </a:solidFill>
              </a:rPr>
              <a:t> </a:t>
            </a:r>
            <a:r>
              <a:rPr lang="en-US" sz="1400" dirty="0" err="1">
                <a:solidFill>
                  <a:schemeClr val="accent6">
                    <a:lumMod val="50000"/>
                  </a:schemeClr>
                </a:solidFill>
              </a:rPr>
              <a:t>Stratakis</a:t>
            </a:r>
            <a:r>
              <a:rPr lang="en-US" sz="1400" dirty="0">
                <a:solidFill>
                  <a:schemeClr val="accent6">
                    <a:lumMod val="50000"/>
                  </a:schemeClr>
                </a:solidFill>
              </a:rPr>
              <a:t> (FNAL)</a:t>
            </a:r>
            <a:br>
              <a:rPr lang="en-US" sz="1400" dirty="0">
                <a:solidFill>
                  <a:schemeClr val="accent6">
                    <a:lumMod val="50000"/>
                  </a:schemeClr>
                </a:solidFill>
              </a:rPr>
            </a:br>
            <a:r>
              <a:rPr lang="en-US" sz="1400" b="1" dirty="0">
                <a:solidFill>
                  <a:schemeClr val="accent6">
                    <a:lumMod val="50000"/>
                  </a:schemeClr>
                </a:solidFill>
              </a:rPr>
              <a:t>Energy Frontier: </a:t>
            </a:r>
            <a:r>
              <a:rPr lang="en-US" sz="1400" dirty="0">
                <a:solidFill>
                  <a:schemeClr val="accent6">
                    <a:lumMod val="50000"/>
                  </a:schemeClr>
                </a:solidFill>
              </a:rPr>
              <a:t>Kevin Black (Wisconsin), </a:t>
            </a:r>
            <a:r>
              <a:rPr lang="en-US" sz="1400" dirty="0" err="1">
                <a:solidFill>
                  <a:schemeClr val="accent6">
                    <a:lumMod val="50000"/>
                  </a:schemeClr>
                </a:solidFill>
              </a:rPr>
              <a:t>Sergo</a:t>
            </a:r>
            <a:r>
              <a:rPr lang="en-US" sz="1400" dirty="0">
                <a:solidFill>
                  <a:schemeClr val="accent6">
                    <a:lumMod val="50000"/>
                  </a:schemeClr>
                </a:solidFill>
              </a:rPr>
              <a:t> </a:t>
            </a:r>
            <a:r>
              <a:rPr lang="en-US" sz="1400" dirty="0" err="1">
                <a:solidFill>
                  <a:schemeClr val="accent6">
                    <a:lumMod val="50000"/>
                  </a:schemeClr>
                </a:solidFill>
              </a:rPr>
              <a:t>Jindariani</a:t>
            </a:r>
            <a:r>
              <a:rPr lang="en-US" sz="1400" dirty="0">
                <a:solidFill>
                  <a:schemeClr val="accent6">
                    <a:lumMod val="50000"/>
                  </a:schemeClr>
                </a:solidFill>
              </a:rPr>
              <a:t> (FNAL)</a:t>
            </a:r>
            <a:br>
              <a:rPr lang="en-US" sz="1400" dirty="0">
                <a:solidFill>
                  <a:schemeClr val="accent6">
                    <a:lumMod val="50000"/>
                  </a:schemeClr>
                </a:solidFill>
              </a:rPr>
            </a:br>
            <a:r>
              <a:rPr lang="en-US" sz="1400" b="1" dirty="0">
                <a:solidFill>
                  <a:schemeClr val="accent6">
                    <a:lumMod val="50000"/>
                  </a:schemeClr>
                </a:solidFill>
              </a:rPr>
              <a:t>Theory Frontier:  </a:t>
            </a:r>
            <a:r>
              <a:rPr lang="en-US" sz="1400" dirty="0">
                <a:solidFill>
                  <a:schemeClr val="accent6">
                    <a:lumMod val="50000"/>
                  </a:schemeClr>
                </a:solidFill>
              </a:rPr>
              <a:t>Patrick Meade (Stony Brook), Fabio </a:t>
            </a:r>
            <a:r>
              <a:rPr lang="en-US" sz="1400" dirty="0" err="1">
                <a:solidFill>
                  <a:schemeClr val="accent6">
                    <a:lumMod val="50000"/>
                  </a:schemeClr>
                </a:solidFill>
              </a:rPr>
              <a:t>Maltoni</a:t>
            </a:r>
            <a:r>
              <a:rPr lang="en-US" sz="1400" dirty="0">
                <a:solidFill>
                  <a:schemeClr val="accent6">
                    <a:lumMod val="50000"/>
                  </a:schemeClr>
                </a:solidFill>
              </a:rPr>
              <a:t> (Louvain)</a:t>
            </a:r>
          </a:p>
          <a:p>
            <a:pPr lvl="1"/>
            <a:r>
              <a:rPr lang="en-US" sz="1400" dirty="0">
                <a:solidFill>
                  <a:schemeClr val="accent6">
                    <a:lumMod val="50000"/>
                  </a:schemeClr>
                </a:solidFill>
              </a:rPr>
              <a:t>Joint EF-AF-TF Initiative</a:t>
            </a:r>
          </a:p>
          <a:p>
            <a:pPr lvl="1"/>
            <a:r>
              <a:rPr lang="en-US" dirty="0">
                <a:solidFill>
                  <a:srgbClr val="C00000"/>
                </a:solidFill>
              </a:rPr>
              <a:t>Aspirations for energy frontier facility in the US</a:t>
            </a:r>
          </a:p>
          <a:p>
            <a:endParaRPr lang="en-US" dirty="0"/>
          </a:p>
        </p:txBody>
      </p:sp>
      <p:sp>
        <p:nvSpPr>
          <p:cNvPr id="3" name="Title 2">
            <a:extLst>
              <a:ext uri="{FF2B5EF4-FFF2-40B4-BE49-F238E27FC236}">
                <a16:creationId xmlns:a16="http://schemas.microsoft.com/office/drawing/2014/main" id="{FDF25B35-CE23-8200-5A04-C5094A2DF2D1}"/>
              </a:ext>
            </a:extLst>
          </p:cNvPr>
          <p:cNvSpPr>
            <a:spLocks noGrp="1"/>
          </p:cNvSpPr>
          <p:nvPr>
            <p:ph type="title"/>
          </p:nvPr>
        </p:nvSpPr>
        <p:spPr/>
        <p:txBody>
          <a:bodyPr/>
          <a:lstStyle/>
          <a:p>
            <a:r>
              <a:rPr lang="en-US" sz="2000" dirty="0"/>
              <a:t>Community Forums – broaden communication</a:t>
            </a:r>
          </a:p>
        </p:txBody>
      </p:sp>
      <p:sp>
        <p:nvSpPr>
          <p:cNvPr id="4" name="Date Placeholder 3">
            <a:extLst>
              <a:ext uri="{FF2B5EF4-FFF2-40B4-BE49-F238E27FC236}">
                <a16:creationId xmlns:a16="http://schemas.microsoft.com/office/drawing/2014/main" id="{6950F9A6-233B-4163-9EA8-F469D1FF6855}"/>
              </a:ext>
            </a:extLst>
          </p:cNvPr>
          <p:cNvSpPr>
            <a:spLocks noGrp="1"/>
          </p:cNvSpPr>
          <p:nvPr>
            <p:ph type="dt" sz="half" idx="2"/>
          </p:nvPr>
        </p:nvSpPr>
        <p:spPr/>
        <p:txBody>
          <a:bodyPr/>
          <a:lstStyle/>
          <a:p>
            <a:pPr>
              <a:defRPr/>
            </a:pPr>
            <a:fld id="{C248D72A-F344-FF45-A4E1-753D0C1921F5}" type="datetime1">
              <a:rPr lang="en-US" smtClean="0"/>
              <a:t>4/27/23</a:t>
            </a:fld>
            <a:endParaRPr lang="en-US" dirty="0"/>
          </a:p>
        </p:txBody>
      </p:sp>
      <p:sp>
        <p:nvSpPr>
          <p:cNvPr id="5" name="Footer Placeholder 4">
            <a:extLst>
              <a:ext uri="{FF2B5EF4-FFF2-40B4-BE49-F238E27FC236}">
                <a16:creationId xmlns:a16="http://schemas.microsoft.com/office/drawing/2014/main" id="{9C7E5697-3D79-1466-2882-717338FD70D0}"/>
              </a:ext>
            </a:extLst>
          </p:cNvPr>
          <p:cNvSpPr>
            <a:spLocks noGrp="1"/>
          </p:cNvSpPr>
          <p:nvPr>
            <p:ph type="ftr" sz="quarter" idx="3"/>
          </p:nvPr>
        </p:nvSpPr>
        <p:spPr/>
        <p:txBody>
          <a:bodyPr/>
          <a:lstStyle/>
          <a:p>
            <a:pPr>
              <a:defRPr/>
            </a:pPr>
            <a:r>
              <a:rPr lang="en-US"/>
              <a:t>S. Gourlay | Snowmass Accelerator Frontier P5</a:t>
            </a:r>
            <a:endParaRPr lang="en-US" b="1" dirty="0"/>
          </a:p>
        </p:txBody>
      </p:sp>
      <p:sp>
        <p:nvSpPr>
          <p:cNvPr id="6" name="Slide Number Placeholder 5">
            <a:extLst>
              <a:ext uri="{FF2B5EF4-FFF2-40B4-BE49-F238E27FC236}">
                <a16:creationId xmlns:a16="http://schemas.microsoft.com/office/drawing/2014/main" id="{EBA42877-86A2-497E-F91E-E2A2C9826041}"/>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TextBox 6">
            <a:extLst>
              <a:ext uri="{FF2B5EF4-FFF2-40B4-BE49-F238E27FC236}">
                <a16:creationId xmlns:a16="http://schemas.microsoft.com/office/drawing/2014/main" id="{14D8EDBB-9310-036D-2075-1B77A7A9F577}"/>
              </a:ext>
            </a:extLst>
          </p:cNvPr>
          <p:cNvSpPr txBox="1"/>
          <p:nvPr/>
        </p:nvSpPr>
        <p:spPr>
          <a:xfrm>
            <a:off x="5269813" y="4037332"/>
            <a:ext cx="3469197" cy="738664"/>
          </a:xfrm>
          <a:prstGeom prst="rect">
            <a:avLst/>
          </a:prstGeom>
          <a:noFill/>
        </p:spPr>
        <p:txBody>
          <a:bodyPr wrap="square">
            <a:spAutoFit/>
          </a:bodyPr>
          <a:lstStyle/>
          <a:p>
            <a:r>
              <a:rPr lang="en-US" sz="1400" dirty="0">
                <a:solidFill>
                  <a:srgbClr val="002060"/>
                </a:solidFill>
              </a:rPr>
              <a:t>Based on results of the successful US-Muon Accelerator Program (MAP) that ended in 2016 and bold CERN-led initiative in Europe</a:t>
            </a:r>
          </a:p>
        </p:txBody>
      </p:sp>
      <p:sp>
        <p:nvSpPr>
          <p:cNvPr id="8" name="TextBox 7">
            <a:extLst>
              <a:ext uri="{FF2B5EF4-FFF2-40B4-BE49-F238E27FC236}">
                <a16:creationId xmlns:a16="http://schemas.microsoft.com/office/drawing/2014/main" id="{3034FD55-378D-C662-7D40-37A73B37C819}"/>
              </a:ext>
            </a:extLst>
          </p:cNvPr>
          <p:cNvSpPr txBox="1"/>
          <p:nvPr/>
        </p:nvSpPr>
        <p:spPr>
          <a:xfrm>
            <a:off x="6125738" y="165765"/>
            <a:ext cx="2906300" cy="461665"/>
          </a:xfrm>
          <a:prstGeom prst="rect">
            <a:avLst/>
          </a:prstGeom>
          <a:no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pic>
        <p:nvPicPr>
          <p:cNvPr id="11" name="Picture 10" descr="Chart, diagram, radar chart&#10;&#10;Description automatically generated">
            <a:extLst>
              <a:ext uri="{FF2B5EF4-FFF2-40B4-BE49-F238E27FC236}">
                <a16:creationId xmlns:a16="http://schemas.microsoft.com/office/drawing/2014/main" id="{A81C7CE4-BF84-6CA1-D897-06FE1555B4C3}"/>
              </a:ext>
            </a:extLst>
          </p:cNvPr>
          <p:cNvPicPr>
            <a:picLocks noChangeAspect="1"/>
          </p:cNvPicPr>
          <p:nvPr/>
        </p:nvPicPr>
        <p:blipFill rotWithShape="1">
          <a:blip r:embed="rId2"/>
          <a:srcRect b="2814"/>
          <a:stretch/>
        </p:blipFill>
        <p:spPr>
          <a:xfrm>
            <a:off x="6315510" y="753724"/>
            <a:ext cx="2286620" cy="1772630"/>
          </a:xfrm>
          <a:prstGeom prst="rect">
            <a:avLst/>
          </a:prstGeom>
        </p:spPr>
      </p:pic>
      <p:pic>
        <p:nvPicPr>
          <p:cNvPr id="9" name="Picture 8">
            <a:extLst>
              <a:ext uri="{FF2B5EF4-FFF2-40B4-BE49-F238E27FC236}">
                <a16:creationId xmlns:a16="http://schemas.microsoft.com/office/drawing/2014/main" id="{2A14695B-766D-9AA3-4030-536A091499EB}"/>
              </a:ext>
            </a:extLst>
          </p:cNvPr>
          <p:cNvPicPr>
            <a:picLocks noChangeAspect="1"/>
          </p:cNvPicPr>
          <p:nvPr/>
        </p:nvPicPr>
        <p:blipFill rotWithShape="1">
          <a:blip r:embed="rId3"/>
          <a:srcRect l="44154" t="21624" r="20769" b="12598"/>
          <a:stretch/>
        </p:blipFill>
        <p:spPr>
          <a:xfrm>
            <a:off x="6472111" y="2662265"/>
            <a:ext cx="1224255" cy="1291376"/>
          </a:xfrm>
          <a:prstGeom prst="rect">
            <a:avLst/>
          </a:prstGeom>
          <a:ln w="25400">
            <a:solidFill>
              <a:srgbClr val="F05ED4"/>
            </a:solidFill>
          </a:ln>
        </p:spPr>
      </p:pic>
    </p:spTree>
    <p:extLst>
      <p:ext uri="{BB962C8B-B14F-4D97-AF65-F5344CB8AC3E}">
        <p14:creationId xmlns:p14="http://schemas.microsoft.com/office/powerpoint/2010/main" val="883318697"/>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16525</TotalTime>
  <Words>3364</Words>
  <Application>Microsoft Macintosh PowerPoint</Application>
  <PresentationFormat>On-screen Show (16:9)</PresentationFormat>
  <Paragraphs>552</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Courier New</vt:lpstr>
      <vt:lpstr>Helvetica</vt:lpstr>
      <vt:lpstr>Helvetica3</vt:lpstr>
      <vt:lpstr>Open Sans</vt:lpstr>
      <vt:lpstr>Symbol</vt:lpstr>
      <vt:lpstr>Times New Roman</vt:lpstr>
      <vt:lpstr>Fermilab_PPT_090915</vt:lpstr>
      <vt:lpstr>PowerPoint Presentation</vt:lpstr>
      <vt:lpstr>Accelerator Frontier</vt:lpstr>
      <vt:lpstr>Accelerator Frontier – Key Questions</vt:lpstr>
      <vt:lpstr>Accelerator Topical Groups and Conveners</vt:lpstr>
      <vt:lpstr>Active participation by our Liaisons</vt:lpstr>
      <vt:lpstr>Another task of AF:  Implementation Task Force (ITF) </vt:lpstr>
      <vt:lpstr>ITF Summary</vt:lpstr>
      <vt:lpstr>Cross-Frontier and Community Engagement</vt:lpstr>
      <vt:lpstr>Community Forums – broaden communication</vt:lpstr>
      <vt:lpstr>Foundation for Accelerator Frontier</vt:lpstr>
      <vt:lpstr>FNAL Accelerator Complex Evolution (ACE) Update since AF Summary Report</vt:lpstr>
      <vt:lpstr>Previous Snowmass/P5 (2013/14)</vt:lpstr>
      <vt:lpstr>PowerPoint Presentation</vt:lpstr>
      <vt:lpstr>Proposed Accelerator Initiatives/Projects</vt:lpstr>
      <vt:lpstr>Accelerators for Rare Processes </vt:lpstr>
      <vt:lpstr>Colliders</vt:lpstr>
      <vt:lpstr>Colliders – AF alignment with EF </vt:lpstr>
      <vt:lpstr>Input from the Forums</vt:lpstr>
      <vt:lpstr>Higgs factory Proposals  (High level of maturity)</vt:lpstr>
      <vt:lpstr>LC-Higgs Factories on FNAL site  (new development)</vt:lpstr>
      <vt:lpstr>More aggressive Higgs Factory alternatives</vt:lpstr>
      <vt:lpstr>3-10 TeV/parton cme (most discussed)</vt:lpstr>
      <vt:lpstr>6 – 10 TeV Muon Collider on FNAL site</vt:lpstr>
      <vt:lpstr>A variety of other options</vt:lpstr>
      <vt:lpstr>PowerPoint Presentation</vt:lpstr>
      <vt:lpstr>Future Facilities</vt:lpstr>
      <vt:lpstr>Colliders</vt:lpstr>
      <vt:lpstr>US Accelerator R&amp;D Funding History</vt:lpstr>
      <vt:lpstr>Accelerator R&amp;D</vt:lpstr>
      <vt:lpstr>Accelerator R&amp;D for the next decade</vt:lpstr>
      <vt:lpstr>Workforce</vt:lpstr>
      <vt:lpstr>Thanks to everyone for all the hard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Gourlay</dc:creator>
  <cp:lastModifiedBy>Stephen Gourlay</cp:lastModifiedBy>
  <cp:revision>115</cp:revision>
  <cp:lastPrinted>2023-04-28T14:33:15Z</cp:lastPrinted>
  <dcterms:created xsi:type="dcterms:W3CDTF">2023-01-25T20:36:17Z</dcterms:created>
  <dcterms:modified xsi:type="dcterms:W3CDTF">2023-04-30T20:00:29Z</dcterms:modified>
</cp:coreProperties>
</file>