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4129" r:id="rId2"/>
  </p:sldMasterIdLst>
  <p:notesMasterIdLst>
    <p:notesMasterId r:id="rId26"/>
  </p:notesMasterIdLst>
  <p:handoutMasterIdLst>
    <p:handoutMasterId r:id="rId27"/>
  </p:handoutMasterIdLst>
  <p:sldIdLst>
    <p:sldId id="300" r:id="rId3"/>
    <p:sldId id="298" r:id="rId4"/>
    <p:sldId id="316" r:id="rId5"/>
    <p:sldId id="317" r:id="rId6"/>
    <p:sldId id="334" r:id="rId7"/>
    <p:sldId id="319" r:id="rId8"/>
    <p:sldId id="306" r:id="rId9"/>
    <p:sldId id="339" r:id="rId10"/>
    <p:sldId id="340" r:id="rId11"/>
    <p:sldId id="314" r:id="rId12"/>
    <p:sldId id="302" r:id="rId13"/>
    <p:sldId id="331" r:id="rId14"/>
    <p:sldId id="338" r:id="rId15"/>
    <p:sldId id="303" r:id="rId16"/>
    <p:sldId id="311" r:id="rId17"/>
    <p:sldId id="305" r:id="rId18"/>
    <p:sldId id="321" r:id="rId19"/>
    <p:sldId id="320" r:id="rId20"/>
    <p:sldId id="337" r:id="rId21"/>
    <p:sldId id="335" r:id="rId22"/>
    <p:sldId id="343" r:id="rId23"/>
    <p:sldId id="341" r:id="rId24"/>
    <p:sldId id="342" r:id="rId25"/>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3562">
          <p15:clr>
            <a:srgbClr val="A4A3A4"/>
          </p15:clr>
        </p15:guide>
        <p15:guide id="10" pos="4453">
          <p15:clr>
            <a:srgbClr val="A4A3A4"/>
          </p15:clr>
        </p15:guide>
        <p15:guide id="11" pos="5163">
          <p15:clr>
            <a:srgbClr val="A4A3A4"/>
          </p15:clr>
        </p15:guide>
        <p15:guide id="12" pos="4632">
          <p15:clr>
            <a:srgbClr val="A4A3A4"/>
          </p15:clr>
        </p15:guide>
        <p15:guide id="13" pos="58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FF"/>
    <a:srgbClr val="00FF00"/>
    <a:srgbClr val="4472C4"/>
    <a:srgbClr val="458DCC"/>
    <a:srgbClr val="50504E"/>
    <a:srgbClr val="4E4E4E"/>
    <a:srgbClr val="404040"/>
    <a:srgbClr val="004C97"/>
    <a:srgbClr val="63666A"/>
    <a:srgbClr val="99D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8" autoAdjust="0"/>
    <p:restoredTop sz="94663"/>
  </p:normalViewPr>
  <p:slideViewPr>
    <p:cSldViewPr snapToGrid="0" snapToObjects="1" showGuides="1">
      <p:cViewPr varScale="1">
        <p:scale>
          <a:sx n="103" d="100"/>
          <a:sy n="103" d="100"/>
        </p:scale>
        <p:origin x="384" y="96"/>
      </p:cViewPr>
      <p:guideLst>
        <p:guide orient="horz" pos="3107"/>
        <p:guide orient="horz" pos="1274"/>
        <p:guide orient="horz" pos="114"/>
        <p:guide orient="horz" pos="2093"/>
        <p:guide orient="horz" pos="453"/>
        <p:guide orient="horz" pos="3001"/>
        <p:guide pos="5616"/>
        <p:guide pos="136"/>
        <p:guide pos="3562"/>
        <p:guide pos="4453"/>
        <p:guide pos="5163"/>
        <p:guide pos="4632"/>
        <p:guide pos="589"/>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4/30/2023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4/30/2023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17</a:t>
            </a:fld>
            <a:endParaRPr lang="en-US"/>
          </a:p>
        </p:txBody>
      </p:sp>
    </p:spTree>
    <p:extLst>
      <p:ext uri="{BB962C8B-B14F-4D97-AF65-F5344CB8AC3E}">
        <p14:creationId xmlns:p14="http://schemas.microsoft.com/office/powerpoint/2010/main" val="28792382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cxnSp>
        <p:nvCxnSpPr>
          <p:cNvPr id="12" name="Straight Connector 11"/>
          <p:cNvCxnSpPr/>
          <p:nvPr userDrawn="1"/>
        </p:nvCxnSpPr>
        <p:spPr>
          <a:xfrm>
            <a:off x="5670218" y="4291754"/>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5665202" y="4052009"/>
            <a:ext cx="3143723" cy="18466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p:txBody>
      </p:sp>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953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95339"/>
            <a:ext cx="5347605" cy="3767006"/>
          </a:xfrm>
          <a:prstGeom prst="rect">
            <a:avLst/>
          </a:prstGeom>
        </p:spPr>
        <p:txBody>
          <a:bodyPr lIns="0" tIns="0" rIns="0" bIns="0"/>
          <a:lstStyle>
            <a:lvl1pPr marL="230188" indent="-230188">
              <a:spcBef>
                <a:spcPts val="984"/>
              </a:spcBef>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5/3/2023</a:t>
            </a: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Mary Convery | FNAL Accelerator Complex</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35097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96397"/>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74987"/>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5/3/2023</a:t>
            </a: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Mary Convery | FNAL Accelerator Complex</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5/3/2023</a:t>
            </a: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Mary Convery | FNAL Accelerator Complex</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355599"/>
            <a:ext cx="8675688" cy="4263293"/>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5/3/2023</a:t>
            </a: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Mary Convery | FNAL Accelerator Complex</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28600"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002331"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76111"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57362"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23671" y="209593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28600"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002331"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76111"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57362"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23671" y="788399"/>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28600"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002331"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76111"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57362"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23671" y="3395868"/>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96397"/>
            <a:ext cx="8672513" cy="3794522"/>
          </a:xfrm>
          <a:prstGeom prst="rect">
            <a:avLst/>
          </a:prstGeom>
        </p:spPr>
        <p:txBody>
          <a:bodyPr lIns="0" tIns="0" rIns="0" bIns="0"/>
          <a:lstStyle>
            <a:lvl1pPr marL="230188" indent="-230188">
              <a:spcBef>
                <a:spcPts val="984"/>
              </a:spcBef>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5/3/2023</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Mary Convery | FNAL Accelerator Complex</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3" name="Text Placeholder 2">
            <a:extLst>
              <a:ext uri="{FF2B5EF4-FFF2-40B4-BE49-F238E27FC236}">
                <a16:creationId xmlns:a16="http://schemas.microsoft.com/office/drawing/2014/main" id="{A34713F2-9821-64FD-E24E-D08AA5F8FA9A}"/>
              </a:ext>
            </a:extLst>
          </p:cNvPr>
          <p:cNvSpPr>
            <a:spLocks noGrp="1"/>
          </p:cNvSpPr>
          <p:nvPr>
            <p:ph type="body" sz="quarter" idx="10"/>
          </p:nvPr>
        </p:nvSpPr>
        <p:spPr>
          <a:xfrm>
            <a:off x="4719638" y="4406900"/>
            <a:ext cx="3073400" cy="736600"/>
          </a:xfrm>
          <a:prstGeom prst="rect">
            <a:avLst/>
          </a:prstGeom>
          <a:solidFill>
            <a:schemeClr val="bg2"/>
          </a:solidFill>
          <a:ln w="12700">
            <a:solidFill>
              <a:srgbClr val="404040"/>
            </a:solidFill>
          </a:ln>
        </p:spPr>
        <p:txBody>
          <a:bodyPr/>
          <a:lstStyle>
            <a:lvl1pPr marL="0" indent="0">
              <a:buNone/>
              <a:defRPr/>
            </a:lvl1pPr>
          </a:lstStyle>
          <a:p>
            <a:pPr lvl="0"/>
            <a:endParaRPr lang="en-US" dirty="0"/>
          </a:p>
        </p:txBody>
      </p:sp>
    </p:spTree>
    <p:extLst>
      <p:ext uri="{BB962C8B-B14F-4D97-AF65-F5344CB8AC3E}">
        <p14:creationId xmlns:p14="http://schemas.microsoft.com/office/powerpoint/2010/main" val="1356681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906132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73393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746688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39701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4587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cxnSp>
        <p:nvCxnSpPr>
          <p:cNvPr id="12" name="Straight Connector 11"/>
          <p:cNvCxnSpPr/>
          <p:nvPr userDrawn="1"/>
        </p:nvCxnSpPr>
        <p:spPr>
          <a:xfrm>
            <a:off x="5670218" y="4291754"/>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5665202" y="4052009"/>
            <a:ext cx="3143723" cy="18466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p:txBody>
      </p:sp>
    </p:spTree>
    <p:extLst>
      <p:ext uri="{BB962C8B-B14F-4D97-AF65-F5344CB8AC3E}">
        <p14:creationId xmlns:p14="http://schemas.microsoft.com/office/powerpoint/2010/main" val="2373966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091770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357156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5/3/2023</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Mary Convery | FNAL Accelerator Complex</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051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5/3/2023</a:t>
            </a: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Mary Convery | FNAL Accelerator Complex</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3606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5/3/2023</a:t>
            </a: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Mary Convery | FNAL Accelerator Complex</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9914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5/3/2023</a:t>
            </a: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Mary Convery | FNAL Accelerator Complex</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7998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5/3/2023</a:t>
            </a: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Mary Convery | FNAL Accelerator Complex</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3096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5/3/2023</a:t>
            </a: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Mary Convery | FNAL Accelerator Complex</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5423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cxnSp>
        <p:nvCxnSpPr>
          <p:cNvPr id="12" name="Straight Connector 11"/>
          <p:cNvCxnSpPr/>
          <p:nvPr userDrawn="1"/>
        </p:nvCxnSpPr>
        <p:spPr>
          <a:xfrm>
            <a:off x="5670218" y="4291754"/>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5665202" y="4052009"/>
            <a:ext cx="3143723" cy="18466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p:txBody>
      </p:sp>
    </p:spTree>
    <p:extLst>
      <p:ext uri="{BB962C8B-B14F-4D97-AF65-F5344CB8AC3E}">
        <p14:creationId xmlns:p14="http://schemas.microsoft.com/office/powerpoint/2010/main" val="251156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cxnSp>
        <p:nvCxnSpPr>
          <p:cNvPr id="12" name="Straight Connector 11"/>
          <p:cNvCxnSpPr/>
          <p:nvPr userDrawn="1"/>
        </p:nvCxnSpPr>
        <p:spPr>
          <a:xfrm>
            <a:off x="5670218" y="4291754"/>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5665202" y="4052009"/>
            <a:ext cx="3143723" cy="18466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p:txBody>
      </p:sp>
    </p:spTree>
    <p:extLst>
      <p:ext uri="{BB962C8B-B14F-4D97-AF65-F5344CB8AC3E}">
        <p14:creationId xmlns:p14="http://schemas.microsoft.com/office/powerpoint/2010/main" val="3951907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cxnSp>
        <p:nvCxnSpPr>
          <p:cNvPr id="12" name="Straight Connector 11"/>
          <p:cNvCxnSpPr/>
          <p:nvPr userDrawn="1"/>
        </p:nvCxnSpPr>
        <p:spPr>
          <a:xfrm>
            <a:off x="5670218" y="4291754"/>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5665202" y="4052009"/>
            <a:ext cx="3143723" cy="18466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p:txBody>
      </p:sp>
    </p:spTree>
    <p:extLst>
      <p:ext uri="{BB962C8B-B14F-4D97-AF65-F5344CB8AC3E}">
        <p14:creationId xmlns:p14="http://schemas.microsoft.com/office/powerpoint/2010/main" val="426473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cxnSp>
        <p:nvCxnSpPr>
          <p:cNvPr id="12" name="Straight Connector 11"/>
          <p:cNvCxnSpPr/>
          <p:nvPr userDrawn="1"/>
        </p:nvCxnSpPr>
        <p:spPr>
          <a:xfrm>
            <a:off x="5670218" y="4291754"/>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5665202" y="4052009"/>
            <a:ext cx="3143723" cy="18466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p:txBody>
      </p:sp>
    </p:spTree>
    <p:extLst>
      <p:ext uri="{BB962C8B-B14F-4D97-AF65-F5344CB8AC3E}">
        <p14:creationId xmlns:p14="http://schemas.microsoft.com/office/powerpoint/2010/main" val="25660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4921467"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cxnSp>
        <p:nvCxnSpPr>
          <p:cNvPr id="12" name="Straight Connector 11"/>
          <p:cNvCxnSpPr/>
          <p:nvPr userDrawn="1"/>
        </p:nvCxnSpPr>
        <p:spPr>
          <a:xfrm>
            <a:off x="5670218" y="4291754"/>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5665202" y="4052009"/>
            <a:ext cx="3143723" cy="18466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dirty="0">
                <a:latin typeface="Helvetica"/>
                <a:cs typeface="Helvetica"/>
              </a:rPr>
              <a:t>In partnership with:   </a:t>
            </a:r>
          </a:p>
        </p:txBody>
      </p:sp>
    </p:spTree>
    <p:extLst>
      <p:ext uri="{BB962C8B-B14F-4D97-AF65-F5344CB8AC3E}">
        <p14:creationId xmlns:p14="http://schemas.microsoft.com/office/powerpoint/2010/main" val="2138156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96397"/>
            <a:ext cx="8672513" cy="3794522"/>
          </a:xfrm>
          <a:prstGeom prst="rect">
            <a:avLst/>
          </a:prstGeom>
        </p:spPr>
        <p:txBody>
          <a:bodyPr lIns="0" tIns="0" rIns="0" bIns="0"/>
          <a:lstStyle>
            <a:lvl1pPr marL="230188" indent="-230188">
              <a:spcBef>
                <a:spcPts val="984"/>
              </a:spcBef>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92524"/>
            <a:ext cx="8686800" cy="320908"/>
          </a:xfrm>
          <a:prstGeom prst="rect">
            <a:avLst/>
          </a:prstGeom>
        </p:spPr>
        <p:txBody>
          <a:bodyPr lIns="0" tIns="0" rIns="0" bIns="0" anchor="b" anchorCtr="0"/>
          <a:lstStyle>
            <a:lvl1pPr>
              <a:defRPr sz="2200">
                <a:solidFill>
                  <a:srgbClr val="004C97"/>
                </a:solidFill>
              </a:defRPr>
            </a:lvl1pPr>
          </a:lstStyle>
          <a:p>
            <a:r>
              <a:rPr lang="en-US" dirty="0"/>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5/3/2023</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Mary Convery | FNAL Accelerator Complex</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96397"/>
            <a:ext cx="4206240" cy="2725341"/>
          </a:xfrm>
          <a:prstGeom prst="rect">
            <a:avLst/>
          </a:prstGeom>
        </p:spPr>
        <p:txBody>
          <a:bodyPr lIns="0" tIns="0" rIns="0" bIns="0"/>
          <a:lstStyle>
            <a:lvl1pPr marL="230188" indent="-230188">
              <a:spcBef>
                <a:spcPts val="984"/>
              </a:spcBef>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96397"/>
            <a:ext cx="4215383" cy="2725341"/>
          </a:xfrm>
          <a:prstGeom prst="rect">
            <a:avLst/>
          </a:prstGeom>
        </p:spPr>
        <p:txBody>
          <a:bodyPr lIns="0" tIns="0" rIns="0" bIns="0"/>
          <a:lstStyle>
            <a:lvl1pPr marL="230188" indent="-230188">
              <a:spcBef>
                <a:spcPts val="984"/>
              </a:spcBef>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641561"/>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641561"/>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5/3/2023</a:t>
            </a: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Mary Convery | FNAL Accelerator Complex</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349268"/>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5/3/2023</a:t>
            </a: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Mary Convery | FNAL Accelerator Complex</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10" name="Group 9">
            <a:extLst>
              <a:ext uri="{FF2B5EF4-FFF2-40B4-BE49-F238E27FC236}">
                <a16:creationId xmlns:a16="http://schemas.microsoft.com/office/drawing/2014/main" id="{2AEAF8D7-9E97-AA4D-8487-CA2D4C7C0B08}"/>
              </a:ext>
            </a:extLst>
          </p:cNvPr>
          <p:cNvGrpSpPr>
            <a:grpSpLocks noChangeAspect="1"/>
          </p:cNvGrpSpPr>
          <p:nvPr userDrawn="1"/>
        </p:nvGrpSpPr>
        <p:grpSpPr>
          <a:xfrm>
            <a:off x="215900" y="4670857"/>
            <a:ext cx="8699500" cy="202387"/>
            <a:chOff x="600217" y="6229673"/>
            <a:chExt cx="8297721" cy="257386"/>
          </a:xfrm>
        </p:grpSpPr>
        <p:cxnSp>
          <p:nvCxnSpPr>
            <p:cNvPr id="11" name="Straight Connector 10">
              <a:extLst>
                <a:ext uri="{FF2B5EF4-FFF2-40B4-BE49-F238E27FC236}">
                  <a16:creationId xmlns:a16="http://schemas.microsoft.com/office/drawing/2014/main" id="{24D3D112-DF9B-9A4D-8B9D-29CE3CAF3F88}"/>
                </a:ext>
              </a:extLst>
            </p:cNvPr>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6" descr="FermiLogo_RGB_NALBlue.png">
              <a:extLst>
                <a:ext uri="{FF2B5EF4-FFF2-40B4-BE49-F238E27FC236}">
                  <a16:creationId xmlns:a16="http://schemas.microsoft.com/office/drawing/2014/main" id="{6D02763F-40A7-9F4E-9117-02DB77597369}"/>
                </a:ext>
              </a:extLst>
            </p:cNvPr>
            <p:cNvPicPr>
              <a:picLocks/>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7" r:id="rId6"/>
    <p:sldLayoutId id="2147484128" r:id="rId7"/>
    <p:sldLayoutId id="2147484104" r:id="rId8"/>
    <p:sldLayoutId id="2147484105" r:id="rId9"/>
    <p:sldLayoutId id="2147484120" r:id="rId10"/>
    <p:sldLayoutId id="2147484103" r:id="rId11"/>
    <p:sldLayoutId id="2147484122" r:id="rId12"/>
    <p:sldLayoutId id="2147484116" r:id="rId13"/>
    <p:sldLayoutId id="2147484143" r:id="rId14"/>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5/3/2023</a:t>
            </a: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Mary Convery | FNAL Accelerator Complex</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176176721"/>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tiff"/><Relationship Id="rId5" Type="http://schemas.openxmlformats.org/officeDocument/2006/relationships/image" Target="../media/image20.png"/><Relationship Id="rId10" Type="http://schemas.openxmlformats.org/officeDocument/2006/relationships/image" Target="../media/image25.tiff"/><Relationship Id="rId4" Type="http://schemas.openxmlformats.org/officeDocument/2006/relationships/image" Target="../media/image19.png"/><Relationship Id="rId9" Type="http://schemas.openxmlformats.org/officeDocument/2006/relationships/image" Target="../media/image24.tif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8B578B1-E82F-4AC3-3FA4-016FE4D55DAC}"/>
              </a:ext>
            </a:extLst>
          </p:cNvPr>
          <p:cNvSpPr>
            <a:spLocks noGrp="1"/>
          </p:cNvSpPr>
          <p:nvPr>
            <p:ph type="body" sz="quarter" idx="10"/>
          </p:nvPr>
        </p:nvSpPr>
        <p:spPr/>
        <p:txBody>
          <a:bodyPr/>
          <a:lstStyle/>
          <a:p>
            <a:r>
              <a:rPr lang="en-US" sz="1600" dirty="0"/>
              <a:t>Mary Convery, Fermilab Beams Division Director	</a:t>
            </a:r>
          </a:p>
          <a:p>
            <a:r>
              <a:rPr lang="en-US" sz="1600" dirty="0"/>
              <a:t>P5 Townhall, SLAC</a:t>
            </a:r>
          </a:p>
          <a:p>
            <a:r>
              <a:rPr lang="en-US" sz="1600" dirty="0"/>
              <a:t>3 May 2023</a:t>
            </a:r>
          </a:p>
        </p:txBody>
      </p:sp>
      <p:sp>
        <p:nvSpPr>
          <p:cNvPr id="11" name="Text Placeholder 10">
            <a:extLst>
              <a:ext uri="{FF2B5EF4-FFF2-40B4-BE49-F238E27FC236}">
                <a16:creationId xmlns:a16="http://schemas.microsoft.com/office/drawing/2014/main" id="{0B648B1C-7FC1-EB31-8C6E-1AAC4FF29689}"/>
              </a:ext>
            </a:extLst>
          </p:cNvPr>
          <p:cNvSpPr>
            <a:spLocks noGrp="1"/>
          </p:cNvSpPr>
          <p:nvPr>
            <p:ph type="body" sz="quarter" idx="11"/>
          </p:nvPr>
        </p:nvSpPr>
        <p:spPr/>
        <p:txBody>
          <a:bodyPr/>
          <a:lstStyle/>
          <a:p>
            <a:r>
              <a:rPr lang="en-US" dirty="0"/>
              <a:t>FNAL Accelerator Complex</a:t>
            </a:r>
          </a:p>
        </p:txBody>
      </p:sp>
    </p:spTree>
    <p:extLst>
      <p:ext uri="{BB962C8B-B14F-4D97-AF65-F5344CB8AC3E}">
        <p14:creationId xmlns:p14="http://schemas.microsoft.com/office/powerpoint/2010/main" val="2422742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562ACB-10A1-5561-E6ED-8190C8787227}"/>
              </a:ext>
            </a:extLst>
          </p:cNvPr>
          <p:cNvSpPr>
            <a:spLocks noGrp="1"/>
          </p:cNvSpPr>
          <p:nvPr>
            <p:ph type="title"/>
          </p:nvPr>
        </p:nvSpPr>
        <p:spPr/>
        <p:txBody>
          <a:bodyPr/>
          <a:lstStyle/>
          <a:p>
            <a:r>
              <a:rPr lang="en-US" dirty="0"/>
              <a:t>LBNF target systems</a:t>
            </a:r>
          </a:p>
        </p:txBody>
      </p:sp>
      <p:sp>
        <p:nvSpPr>
          <p:cNvPr id="4" name="Date Placeholder 3">
            <a:extLst>
              <a:ext uri="{FF2B5EF4-FFF2-40B4-BE49-F238E27FC236}">
                <a16:creationId xmlns:a16="http://schemas.microsoft.com/office/drawing/2014/main" id="{EA655E4A-9AA0-270A-D9E0-117F78EA8504}"/>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3FCBC973-E736-5524-DA98-E7EDC4BE99B0}"/>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321941FF-17FC-0957-0525-18914167F620}"/>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pic>
        <p:nvPicPr>
          <p:cNvPr id="147" name="Picture 146">
            <a:extLst>
              <a:ext uri="{FF2B5EF4-FFF2-40B4-BE49-F238E27FC236}">
                <a16:creationId xmlns:a16="http://schemas.microsoft.com/office/drawing/2014/main" id="{7F6C122B-2D7F-E784-D1BE-6B38E3A8F955}"/>
              </a:ext>
            </a:extLst>
          </p:cNvPr>
          <p:cNvPicPr>
            <a:picLocks noChangeAspect="1"/>
          </p:cNvPicPr>
          <p:nvPr/>
        </p:nvPicPr>
        <p:blipFill>
          <a:blip r:embed="rId2"/>
          <a:stretch>
            <a:fillRect/>
          </a:stretch>
        </p:blipFill>
        <p:spPr>
          <a:xfrm>
            <a:off x="228600" y="534100"/>
            <a:ext cx="7909560" cy="4221571"/>
          </a:xfrm>
          <a:prstGeom prst="rect">
            <a:avLst/>
          </a:prstGeom>
        </p:spPr>
      </p:pic>
      <p:sp>
        <p:nvSpPr>
          <p:cNvPr id="148" name="TextBox 147">
            <a:extLst>
              <a:ext uri="{FF2B5EF4-FFF2-40B4-BE49-F238E27FC236}">
                <a16:creationId xmlns:a16="http://schemas.microsoft.com/office/drawing/2014/main" id="{E2281529-01E6-2E29-652F-716726E3834A}"/>
              </a:ext>
            </a:extLst>
          </p:cNvPr>
          <p:cNvSpPr txBox="1"/>
          <p:nvPr/>
        </p:nvSpPr>
        <p:spPr>
          <a:xfrm>
            <a:off x="3320143" y="771868"/>
            <a:ext cx="600485" cy="276999"/>
          </a:xfrm>
          <a:prstGeom prst="rect">
            <a:avLst/>
          </a:prstGeom>
          <a:noFill/>
        </p:spPr>
        <p:txBody>
          <a:bodyPr wrap="none" lIns="45720" rIns="45720" rtlCol="0">
            <a:spAutoFit/>
          </a:bodyPr>
          <a:lstStyle/>
          <a:p>
            <a:r>
              <a:rPr lang="en-US" sz="1200" b="1" dirty="0">
                <a:solidFill>
                  <a:srgbClr val="00B050"/>
                </a:solidFill>
              </a:rPr>
              <a:t>2.4</a:t>
            </a:r>
            <a:r>
              <a:rPr lang="en-US" sz="800" b="1" dirty="0">
                <a:solidFill>
                  <a:srgbClr val="00B050"/>
                </a:solidFill>
              </a:rPr>
              <a:t> </a:t>
            </a:r>
            <a:r>
              <a:rPr lang="en-US" sz="1200" b="1" dirty="0">
                <a:solidFill>
                  <a:srgbClr val="00B050"/>
                </a:solidFill>
              </a:rPr>
              <a:t>MW</a:t>
            </a:r>
          </a:p>
        </p:txBody>
      </p:sp>
      <p:sp>
        <p:nvSpPr>
          <p:cNvPr id="149" name="TextBox 148">
            <a:extLst>
              <a:ext uri="{FF2B5EF4-FFF2-40B4-BE49-F238E27FC236}">
                <a16:creationId xmlns:a16="http://schemas.microsoft.com/office/drawing/2014/main" id="{E8B86537-49DA-256D-2D9A-9B147A492617}"/>
              </a:ext>
            </a:extLst>
          </p:cNvPr>
          <p:cNvSpPr txBox="1"/>
          <p:nvPr/>
        </p:nvSpPr>
        <p:spPr>
          <a:xfrm>
            <a:off x="4361419" y="774548"/>
            <a:ext cx="600485" cy="276999"/>
          </a:xfrm>
          <a:prstGeom prst="rect">
            <a:avLst/>
          </a:prstGeom>
          <a:noFill/>
        </p:spPr>
        <p:txBody>
          <a:bodyPr wrap="none" lIns="45720" rIns="45720" rtlCol="0">
            <a:spAutoFit/>
          </a:bodyPr>
          <a:lstStyle/>
          <a:p>
            <a:r>
              <a:rPr lang="en-US" sz="1200" b="1" dirty="0">
                <a:solidFill>
                  <a:srgbClr val="00B050"/>
                </a:solidFill>
              </a:rPr>
              <a:t>2.4</a:t>
            </a:r>
            <a:r>
              <a:rPr lang="en-US" sz="800" b="1" dirty="0">
                <a:solidFill>
                  <a:srgbClr val="00B050"/>
                </a:solidFill>
              </a:rPr>
              <a:t> </a:t>
            </a:r>
            <a:r>
              <a:rPr lang="en-US" sz="1200" b="1" dirty="0">
                <a:solidFill>
                  <a:srgbClr val="00B050"/>
                </a:solidFill>
              </a:rPr>
              <a:t>MW</a:t>
            </a:r>
          </a:p>
        </p:txBody>
      </p:sp>
      <p:sp>
        <p:nvSpPr>
          <p:cNvPr id="150" name="TextBox 149">
            <a:extLst>
              <a:ext uri="{FF2B5EF4-FFF2-40B4-BE49-F238E27FC236}">
                <a16:creationId xmlns:a16="http://schemas.microsoft.com/office/drawing/2014/main" id="{05ADD4E3-89AA-A1A2-506F-55B229D6E55D}"/>
              </a:ext>
            </a:extLst>
          </p:cNvPr>
          <p:cNvSpPr txBox="1"/>
          <p:nvPr/>
        </p:nvSpPr>
        <p:spPr>
          <a:xfrm>
            <a:off x="1667693" y="4511327"/>
            <a:ext cx="600485" cy="276999"/>
          </a:xfrm>
          <a:prstGeom prst="rect">
            <a:avLst/>
          </a:prstGeom>
          <a:noFill/>
        </p:spPr>
        <p:txBody>
          <a:bodyPr wrap="none" lIns="45720" rIns="45720" rtlCol="0">
            <a:spAutoFit/>
          </a:bodyPr>
          <a:lstStyle/>
          <a:p>
            <a:r>
              <a:rPr lang="en-US" sz="1200" b="1" dirty="0">
                <a:solidFill>
                  <a:srgbClr val="00B050"/>
                </a:solidFill>
              </a:rPr>
              <a:t>2.4</a:t>
            </a:r>
            <a:r>
              <a:rPr lang="en-US" sz="800" b="1" dirty="0">
                <a:solidFill>
                  <a:srgbClr val="00B050"/>
                </a:solidFill>
              </a:rPr>
              <a:t> </a:t>
            </a:r>
            <a:r>
              <a:rPr lang="en-US" sz="1200" b="1" dirty="0">
                <a:solidFill>
                  <a:srgbClr val="00B050"/>
                </a:solidFill>
              </a:rPr>
              <a:t>MW</a:t>
            </a:r>
          </a:p>
        </p:txBody>
      </p:sp>
      <p:sp>
        <p:nvSpPr>
          <p:cNvPr id="151" name="TextBox 150">
            <a:extLst>
              <a:ext uri="{FF2B5EF4-FFF2-40B4-BE49-F238E27FC236}">
                <a16:creationId xmlns:a16="http://schemas.microsoft.com/office/drawing/2014/main" id="{A307B1FC-4B48-DBF4-B54F-7B4E90CA819C}"/>
              </a:ext>
            </a:extLst>
          </p:cNvPr>
          <p:cNvSpPr txBox="1"/>
          <p:nvPr/>
        </p:nvSpPr>
        <p:spPr>
          <a:xfrm>
            <a:off x="3241767" y="4478672"/>
            <a:ext cx="600485" cy="276999"/>
          </a:xfrm>
          <a:prstGeom prst="rect">
            <a:avLst/>
          </a:prstGeom>
          <a:noFill/>
        </p:spPr>
        <p:txBody>
          <a:bodyPr wrap="none" lIns="45720" rIns="45720" rtlCol="0">
            <a:spAutoFit/>
          </a:bodyPr>
          <a:lstStyle/>
          <a:p>
            <a:r>
              <a:rPr lang="en-US" sz="1200" b="1" dirty="0">
                <a:solidFill>
                  <a:srgbClr val="00B050"/>
                </a:solidFill>
              </a:rPr>
              <a:t>2.4</a:t>
            </a:r>
            <a:r>
              <a:rPr lang="en-US" sz="800" b="1" dirty="0">
                <a:solidFill>
                  <a:srgbClr val="00B050"/>
                </a:solidFill>
              </a:rPr>
              <a:t> </a:t>
            </a:r>
            <a:r>
              <a:rPr lang="en-US" sz="1200" b="1" dirty="0">
                <a:solidFill>
                  <a:srgbClr val="00B050"/>
                </a:solidFill>
              </a:rPr>
              <a:t>MW</a:t>
            </a:r>
          </a:p>
        </p:txBody>
      </p:sp>
      <p:sp>
        <p:nvSpPr>
          <p:cNvPr id="152" name="TextBox 151">
            <a:extLst>
              <a:ext uri="{FF2B5EF4-FFF2-40B4-BE49-F238E27FC236}">
                <a16:creationId xmlns:a16="http://schemas.microsoft.com/office/drawing/2014/main" id="{46465670-0B3A-1FD9-1FA4-D247F17326A7}"/>
              </a:ext>
            </a:extLst>
          </p:cNvPr>
          <p:cNvSpPr txBox="1"/>
          <p:nvPr/>
        </p:nvSpPr>
        <p:spPr>
          <a:xfrm>
            <a:off x="7785784" y="4356500"/>
            <a:ext cx="600485" cy="276999"/>
          </a:xfrm>
          <a:prstGeom prst="rect">
            <a:avLst/>
          </a:prstGeom>
          <a:noFill/>
        </p:spPr>
        <p:txBody>
          <a:bodyPr wrap="none" lIns="45720" rIns="45720" rtlCol="0">
            <a:spAutoFit/>
          </a:bodyPr>
          <a:lstStyle/>
          <a:p>
            <a:r>
              <a:rPr lang="en-US" sz="1200" b="1" dirty="0">
                <a:solidFill>
                  <a:srgbClr val="00B050"/>
                </a:solidFill>
              </a:rPr>
              <a:t>2.4</a:t>
            </a:r>
            <a:r>
              <a:rPr lang="en-US" sz="800" b="1" dirty="0">
                <a:solidFill>
                  <a:srgbClr val="00B050"/>
                </a:solidFill>
              </a:rPr>
              <a:t> </a:t>
            </a:r>
            <a:r>
              <a:rPr lang="en-US" sz="1200" b="1" dirty="0">
                <a:solidFill>
                  <a:srgbClr val="00B050"/>
                </a:solidFill>
              </a:rPr>
              <a:t>MW</a:t>
            </a:r>
          </a:p>
        </p:txBody>
      </p:sp>
      <p:sp>
        <p:nvSpPr>
          <p:cNvPr id="154" name="TextBox 153">
            <a:extLst>
              <a:ext uri="{FF2B5EF4-FFF2-40B4-BE49-F238E27FC236}">
                <a16:creationId xmlns:a16="http://schemas.microsoft.com/office/drawing/2014/main" id="{0573B9AD-250A-CB4F-D5A0-5A991DFE7602}"/>
              </a:ext>
            </a:extLst>
          </p:cNvPr>
          <p:cNvSpPr txBox="1"/>
          <p:nvPr/>
        </p:nvSpPr>
        <p:spPr>
          <a:xfrm>
            <a:off x="5527848" y="4475537"/>
            <a:ext cx="587661" cy="276999"/>
          </a:xfrm>
          <a:prstGeom prst="rect">
            <a:avLst/>
          </a:prstGeom>
          <a:noFill/>
        </p:spPr>
        <p:txBody>
          <a:bodyPr wrap="none" lIns="45720" rIns="45720" rtlCol="0">
            <a:spAutoFit/>
          </a:bodyPr>
          <a:lstStyle/>
          <a:p>
            <a:r>
              <a:rPr lang="en-US" sz="1200" b="1" dirty="0">
                <a:solidFill>
                  <a:srgbClr val="FF0000"/>
                </a:solidFill>
              </a:rPr>
              <a:t>1.2</a:t>
            </a:r>
            <a:r>
              <a:rPr lang="en-US" sz="800" b="1" dirty="0">
                <a:solidFill>
                  <a:srgbClr val="FF0000"/>
                </a:solidFill>
              </a:rPr>
              <a:t> </a:t>
            </a:r>
            <a:r>
              <a:rPr lang="en-US" sz="1200" b="1" dirty="0">
                <a:solidFill>
                  <a:srgbClr val="FF0000"/>
                </a:solidFill>
              </a:rPr>
              <a:t>MW</a:t>
            </a:r>
          </a:p>
        </p:txBody>
      </p:sp>
      <p:sp>
        <p:nvSpPr>
          <p:cNvPr id="155" name="TextBox 154">
            <a:extLst>
              <a:ext uri="{FF2B5EF4-FFF2-40B4-BE49-F238E27FC236}">
                <a16:creationId xmlns:a16="http://schemas.microsoft.com/office/drawing/2014/main" id="{ED4B4D3F-B52C-3F86-1A8E-31F598A64420}"/>
              </a:ext>
            </a:extLst>
          </p:cNvPr>
          <p:cNvSpPr txBox="1"/>
          <p:nvPr/>
        </p:nvSpPr>
        <p:spPr>
          <a:xfrm>
            <a:off x="5185124" y="4066439"/>
            <a:ext cx="587661" cy="276999"/>
          </a:xfrm>
          <a:prstGeom prst="rect">
            <a:avLst/>
          </a:prstGeom>
          <a:noFill/>
        </p:spPr>
        <p:txBody>
          <a:bodyPr wrap="none" lIns="45720" rIns="45720" rtlCol="0">
            <a:spAutoFit/>
          </a:bodyPr>
          <a:lstStyle/>
          <a:p>
            <a:r>
              <a:rPr lang="en-US" sz="1200" b="1" dirty="0">
                <a:solidFill>
                  <a:srgbClr val="FF0000"/>
                </a:solidFill>
              </a:rPr>
              <a:t>1.2</a:t>
            </a:r>
            <a:r>
              <a:rPr lang="en-US" sz="800" b="1" dirty="0">
                <a:solidFill>
                  <a:srgbClr val="FF0000"/>
                </a:solidFill>
              </a:rPr>
              <a:t> </a:t>
            </a:r>
            <a:r>
              <a:rPr lang="en-US" sz="1200" b="1" dirty="0">
                <a:solidFill>
                  <a:srgbClr val="FF0000"/>
                </a:solidFill>
              </a:rPr>
              <a:t>MW</a:t>
            </a:r>
          </a:p>
        </p:txBody>
      </p:sp>
      <p:sp>
        <p:nvSpPr>
          <p:cNvPr id="156" name="TextBox 155">
            <a:extLst>
              <a:ext uri="{FF2B5EF4-FFF2-40B4-BE49-F238E27FC236}">
                <a16:creationId xmlns:a16="http://schemas.microsoft.com/office/drawing/2014/main" id="{DB7B6E6F-E6D4-D548-F586-F5B32513BEE7}"/>
              </a:ext>
            </a:extLst>
          </p:cNvPr>
          <p:cNvSpPr txBox="1"/>
          <p:nvPr/>
        </p:nvSpPr>
        <p:spPr>
          <a:xfrm>
            <a:off x="4472793" y="4337037"/>
            <a:ext cx="735138" cy="276999"/>
          </a:xfrm>
          <a:prstGeom prst="rect">
            <a:avLst/>
          </a:prstGeom>
          <a:noFill/>
        </p:spPr>
        <p:txBody>
          <a:bodyPr wrap="none" lIns="45720" rIns="45720" rtlCol="0">
            <a:spAutoFit/>
          </a:bodyPr>
          <a:lstStyle/>
          <a:p>
            <a:r>
              <a:rPr lang="en-US" sz="1200" b="1" dirty="0">
                <a:solidFill>
                  <a:srgbClr val="FF9900"/>
                </a:solidFill>
              </a:rPr>
              <a:t>&gt;1.2</a:t>
            </a:r>
            <a:r>
              <a:rPr lang="en-US" sz="800" b="1" dirty="0">
                <a:solidFill>
                  <a:srgbClr val="FF9900"/>
                </a:solidFill>
              </a:rPr>
              <a:t> </a:t>
            </a:r>
            <a:r>
              <a:rPr lang="en-US" sz="1200" b="1" dirty="0">
                <a:solidFill>
                  <a:srgbClr val="FF9900"/>
                </a:solidFill>
              </a:rPr>
              <a:t>MW?</a:t>
            </a:r>
          </a:p>
        </p:txBody>
      </p:sp>
      <p:sp>
        <p:nvSpPr>
          <p:cNvPr id="157" name="TextBox 156">
            <a:extLst>
              <a:ext uri="{FF2B5EF4-FFF2-40B4-BE49-F238E27FC236}">
                <a16:creationId xmlns:a16="http://schemas.microsoft.com/office/drawing/2014/main" id="{8DD06A81-1361-65A7-B5E2-24FEB3737AEB}"/>
              </a:ext>
            </a:extLst>
          </p:cNvPr>
          <p:cNvSpPr txBox="1"/>
          <p:nvPr/>
        </p:nvSpPr>
        <p:spPr>
          <a:xfrm>
            <a:off x="6286040" y="4375549"/>
            <a:ext cx="735138" cy="276999"/>
          </a:xfrm>
          <a:prstGeom prst="rect">
            <a:avLst/>
          </a:prstGeom>
          <a:noFill/>
        </p:spPr>
        <p:txBody>
          <a:bodyPr wrap="none" lIns="45720" rIns="45720" rtlCol="0">
            <a:spAutoFit/>
          </a:bodyPr>
          <a:lstStyle/>
          <a:p>
            <a:r>
              <a:rPr lang="en-US" sz="1200" b="1" dirty="0">
                <a:solidFill>
                  <a:srgbClr val="FF9900"/>
                </a:solidFill>
              </a:rPr>
              <a:t>&gt;1.2</a:t>
            </a:r>
            <a:r>
              <a:rPr lang="en-US" sz="800" b="1" dirty="0">
                <a:solidFill>
                  <a:srgbClr val="FF9900"/>
                </a:solidFill>
              </a:rPr>
              <a:t> </a:t>
            </a:r>
            <a:r>
              <a:rPr lang="en-US" sz="1200" b="1" dirty="0">
                <a:solidFill>
                  <a:srgbClr val="FF9900"/>
                </a:solidFill>
              </a:rPr>
              <a:t>MW?</a:t>
            </a:r>
          </a:p>
        </p:txBody>
      </p:sp>
      <p:sp>
        <p:nvSpPr>
          <p:cNvPr id="158" name="TextBox 157">
            <a:extLst>
              <a:ext uri="{FF2B5EF4-FFF2-40B4-BE49-F238E27FC236}">
                <a16:creationId xmlns:a16="http://schemas.microsoft.com/office/drawing/2014/main" id="{59597AA1-A151-DB9B-4BA7-6FDACFB05CB9}"/>
              </a:ext>
            </a:extLst>
          </p:cNvPr>
          <p:cNvSpPr txBox="1"/>
          <p:nvPr/>
        </p:nvSpPr>
        <p:spPr>
          <a:xfrm>
            <a:off x="2372043" y="4359222"/>
            <a:ext cx="735138" cy="276999"/>
          </a:xfrm>
          <a:prstGeom prst="rect">
            <a:avLst/>
          </a:prstGeom>
          <a:noFill/>
        </p:spPr>
        <p:txBody>
          <a:bodyPr wrap="none" lIns="45720" rIns="45720" rtlCol="0">
            <a:spAutoFit/>
          </a:bodyPr>
          <a:lstStyle/>
          <a:p>
            <a:r>
              <a:rPr lang="en-US" sz="1200" b="1" dirty="0">
                <a:solidFill>
                  <a:srgbClr val="FF9900"/>
                </a:solidFill>
              </a:rPr>
              <a:t>&gt;1.2</a:t>
            </a:r>
            <a:r>
              <a:rPr lang="en-US" sz="800" b="1" dirty="0">
                <a:solidFill>
                  <a:srgbClr val="FF9900"/>
                </a:solidFill>
              </a:rPr>
              <a:t> </a:t>
            </a:r>
            <a:r>
              <a:rPr lang="en-US" sz="1200" b="1" dirty="0">
                <a:solidFill>
                  <a:srgbClr val="FF9900"/>
                </a:solidFill>
              </a:rPr>
              <a:t>MW?</a:t>
            </a:r>
          </a:p>
        </p:txBody>
      </p:sp>
      <p:sp>
        <p:nvSpPr>
          <p:cNvPr id="159" name="TextBox 158">
            <a:extLst>
              <a:ext uri="{FF2B5EF4-FFF2-40B4-BE49-F238E27FC236}">
                <a16:creationId xmlns:a16="http://schemas.microsoft.com/office/drawing/2014/main" id="{B00AD8C1-B287-278F-3CC9-ACE66A5CF655}"/>
              </a:ext>
            </a:extLst>
          </p:cNvPr>
          <p:cNvSpPr txBox="1"/>
          <p:nvPr/>
        </p:nvSpPr>
        <p:spPr>
          <a:xfrm>
            <a:off x="497693" y="4429020"/>
            <a:ext cx="735138" cy="276999"/>
          </a:xfrm>
          <a:prstGeom prst="rect">
            <a:avLst/>
          </a:prstGeom>
          <a:noFill/>
        </p:spPr>
        <p:txBody>
          <a:bodyPr wrap="none" lIns="45720" rIns="45720" rtlCol="0">
            <a:spAutoFit/>
          </a:bodyPr>
          <a:lstStyle/>
          <a:p>
            <a:r>
              <a:rPr lang="en-US" sz="1200" b="1" dirty="0">
                <a:solidFill>
                  <a:srgbClr val="FF9900"/>
                </a:solidFill>
              </a:rPr>
              <a:t>&gt;1.2</a:t>
            </a:r>
            <a:r>
              <a:rPr lang="en-US" sz="800" b="1" dirty="0">
                <a:solidFill>
                  <a:srgbClr val="FF9900"/>
                </a:solidFill>
              </a:rPr>
              <a:t> </a:t>
            </a:r>
            <a:r>
              <a:rPr lang="en-US" sz="1200" b="1" dirty="0">
                <a:solidFill>
                  <a:srgbClr val="FF9900"/>
                </a:solidFill>
              </a:rPr>
              <a:t>MW?</a:t>
            </a:r>
          </a:p>
        </p:txBody>
      </p:sp>
      <p:sp>
        <p:nvSpPr>
          <p:cNvPr id="2" name="TextBox 1">
            <a:extLst>
              <a:ext uri="{FF2B5EF4-FFF2-40B4-BE49-F238E27FC236}">
                <a16:creationId xmlns:a16="http://schemas.microsoft.com/office/drawing/2014/main" id="{76989378-7E85-5AF7-845D-06A3D17409C1}"/>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1715719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6524E-0972-A893-2715-8DA6FEE2981B}"/>
              </a:ext>
            </a:extLst>
          </p:cNvPr>
          <p:cNvSpPr>
            <a:spLocks noGrp="1"/>
          </p:cNvSpPr>
          <p:nvPr>
            <p:ph type="title"/>
          </p:nvPr>
        </p:nvSpPr>
        <p:spPr/>
        <p:txBody>
          <a:bodyPr/>
          <a:lstStyle/>
          <a:p>
            <a:r>
              <a:rPr lang="en-US" dirty="0"/>
              <a:t>Target development staged approach</a:t>
            </a:r>
          </a:p>
        </p:txBody>
      </p:sp>
      <p:sp>
        <p:nvSpPr>
          <p:cNvPr id="4" name="Date Placeholder 3">
            <a:extLst>
              <a:ext uri="{FF2B5EF4-FFF2-40B4-BE49-F238E27FC236}">
                <a16:creationId xmlns:a16="http://schemas.microsoft.com/office/drawing/2014/main" id="{A3D7E630-C04E-DC65-360F-172380F2ECBF}"/>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416C39A0-E092-70B0-95D9-B123F292E6F4}"/>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40649BCE-C4B6-2F37-FCCB-F1EC5E166851}"/>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pic>
        <p:nvPicPr>
          <p:cNvPr id="14" name="Picture 13">
            <a:extLst>
              <a:ext uri="{FF2B5EF4-FFF2-40B4-BE49-F238E27FC236}">
                <a16:creationId xmlns:a16="http://schemas.microsoft.com/office/drawing/2014/main" id="{6367097A-B7B7-5078-0D27-7DDE8D631D08}"/>
              </a:ext>
            </a:extLst>
          </p:cNvPr>
          <p:cNvPicPr>
            <a:picLocks noChangeAspect="1"/>
          </p:cNvPicPr>
          <p:nvPr/>
        </p:nvPicPr>
        <p:blipFill>
          <a:blip r:embed="rId2"/>
          <a:stretch>
            <a:fillRect/>
          </a:stretch>
        </p:blipFill>
        <p:spPr>
          <a:xfrm>
            <a:off x="228599" y="579436"/>
            <a:ext cx="7473099" cy="4476689"/>
          </a:xfrm>
          <a:prstGeom prst="rect">
            <a:avLst/>
          </a:prstGeom>
        </p:spPr>
      </p:pic>
      <p:sp>
        <p:nvSpPr>
          <p:cNvPr id="7" name="TextBox 6">
            <a:extLst>
              <a:ext uri="{FF2B5EF4-FFF2-40B4-BE49-F238E27FC236}">
                <a16:creationId xmlns:a16="http://schemas.microsoft.com/office/drawing/2014/main" id="{43B7F67C-E2D2-E490-7F37-6633915F926E}"/>
              </a:ext>
            </a:extLst>
          </p:cNvPr>
          <p:cNvSpPr txBox="1"/>
          <p:nvPr/>
        </p:nvSpPr>
        <p:spPr>
          <a:xfrm>
            <a:off x="7274561" y="1161129"/>
            <a:ext cx="1869440" cy="1754326"/>
          </a:xfrm>
          <a:prstGeom prst="rect">
            <a:avLst/>
          </a:prstGeom>
          <a:noFill/>
        </p:spPr>
        <p:txBody>
          <a:bodyPr wrap="square" rtlCol="0">
            <a:spAutoFit/>
          </a:bodyPr>
          <a:lstStyle/>
          <a:p>
            <a:r>
              <a:rPr lang="en-US" sz="1800" dirty="0"/>
              <a:t>Materials R&amp;D results needed to inform design modifications </a:t>
            </a:r>
          </a:p>
          <a:p>
            <a:r>
              <a:rPr lang="en-US" sz="1800" dirty="0"/>
              <a:t>for higher beam power</a:t>
            </a:r>
          </a:p>
        </p:txBody>
      </p:sp>
      <p:sp>
        <p:nvSpPr>
          <p:cNvPr id="2" name="TextBox 1">
            <a:extLst>
              <a:ext uri="{FF2B5EF4-FFF2-40B4-BE49-F238E27FC236}">
                <a16:creationId xmlns:a16="http://schemas.microsoft.com/office/drawing/2014/main" id="{D1F98D4D-56BD-1160-9AE3-00BC9096295D}"/>
              </a:ext>
            </a:extLst>
          </p:cNvPr>
          <p:cNvSpPr txBox="1"/>
          <p:nvPr/>
        </p:nvSpPr>
        <p:spPr>
          <a:xfrm>
            <a:off x="4785548" y="467455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1861366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DD202C-49A4-9540-35EA-70C01836F51A}"/>
              </a:ext>
            </a:extLst>
          </p:cNvPr>
          <p:cNvSpPr>
            <a:spLocks noGrp="1"/>
          </p:cNvSpPr>
          <p:nvPr>
            <p:ph type="title"/>
          </p:nvPr>
        </p:nvSpPr>
        <p:spPr>
          <a:xfrm>
            <a:off x="228600" y="152051"/>
            <a:ext cx="8686800" cy="320908"/>
          </a:xfrm>
        </p:spPr>
        <p:txBody>
          <a:bodyPr/>
          <a:lstStyle/>
          <a:p>
            <a:r>
              <a:rPr lang="en-US" dirty="0"/>
              <a:t>Target materials R&amp;D on critical path to 2+ MW target</a:t>
            </a:r>
          </a:p>
        </p:txBody>
      </p:sp>
      <p:sp>
        <p:nvSpPr>
          <p:cNvPr id="4" name="Date Placeholder 3">
            <a:extLst>
              <a:ext uri="{FF2B5EF4-FFF2-40B4-BE49-F238E27FC236}">
                <a16:creationId xmlns:a16="http://schemas.microsoft.com/office/drawing/2014/main" id="{33A0B39C-4FBC-117D-665D-70C79510F2A4}"/>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3F7183AC-20E9-2E1D-C8D6-0C4F4D861AB9}"/>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128BC68C-6184-60B3-4A9A-41814D1FE181}"/>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8" name="Content Placeholder 1">
            <a:extLst>
              <a:ext uri="{FF2B5EF4-FFF2-40B4-BE49-F238E27FC236}">
                <a16:creationId xmlns:a16="http://schemas.microsoft.com/office/drawing/2014/main" id="{60919E5B-BFB7-0C85-36B7-125E2CD8E696}"/>
              </a:ext>
            </a:extLst>
          </p:cNvPr>
          <p:cNvSpPr txBox="1">
            <a:spLocks/>
          </p:cNvSpPr>
          <p:nvPr/>
        </p:nvSpPr>
        <p:spPr>
          <a:xfrm>
            <a:off x="2783707" y="575975"/>
            <a:ext cx="3735756" cy="4128649"/>
          </a:xfrm>
          <a:prstGeom prst="rect">
            <a:avLst/>
          </a:prstGeom>
        </p:spPr>
        <p:txBody>
          <a:bodyPr lIns="0" tIns="0" rIns="0" bIns="0">
            <a:noAutofit/>
          </a:bodyPr>
          <a:lstStyle>
            <a:lvl1pPr marL="257175" indent="-257175" algn="l" defTabSz="342900" rtl="0" eaLnBrk="1" fontAlgn="base" hangingPunct="1">
              <a:spcBef>
                <a:spcPct val="20000"/>
              </a:spcBef>
              <a:spcAft>
                <a:spcPct val="0"/>
              </a:spcAft>
              <a:buFont typeface="Arial" pitchFamily="34" charset="0"/>
              <a:buChar char="•"/>
              <a:defRPr sz="1800" kern="1200">
                <a:solidFill>
                  <a:srgbClr val="505050"/>
                </a:solidFill>
                <a:latin typeface="Helvetica"/>
                <a:ea typeface="MS PGothic" pitchFamily="34" charset="-128"/>
                <a:cs typeface="ＭＳ Ｐゴシック" charset="0"/>
              </a:defRPr>
            </a:lvl1pPr>
            <a:lvl2pPr marL="557213" indent="-214313" algn="l" defTabSz="342900" rtl="0" eaLnBrk="1" fontAlgn="base" hangingPunct="1">
              <a:spcBef>
                <a:spcPct val="20000"/>
              </a:spcBef>
              <a:spcAft>
                <a:spcPct val="0"/>
              </a:spcAft>
              <a:buFont typeface="Arial" pitchFamily="34" charset="0"/>
              <a:buChar char="–"/>
              <a:defRPr sz="1650" kern="1200">
                <a:solidFill>
                  <a:srgbClr val="505050"/>
                </a:solidFill>
                <a:latin typeface="Helvetica"/>
                <a:ea typeface="MS PGothic" pitchFamily="34" charset="-128"/>
                <a:cs typeface="ＭＳ Ｐゴシック" charset="0"/>
              </a:defRPr>
            </a:lvl2pPr>
            <a:lvl3pPr marL="857250" indent="-171450" algn="l" defTabSz="342900" rtl="0" eaLnBrk="1" fontAlgn="base" hangingPunct="1">
              <a:spcBef>
                <a:spcPct val="20000"/>
              </a:spcBef>
              <a:spcAft>
                <a:spcPct val="0"/>
              </a:spcAft>
              <a:buFont typeface="Arial" pitchFamily="34" charset="0"/>
              <a:buChar char="•"/>
              <a:defRPr sz="1500" kern="1200">
                <a:solidFill>
                  <a:srgbClr val="505050"/>
                </a:solidFill>
                <a:latin typeface="Helvetica"/>
                <a:ea typeface="MS PGothic" pitchFamily="34" charset="-128"/>
                <a:cs typeface="ＭＳ Ｐゴシック" charset="0"/>
              </a:defRPr>
            </a:lvl3pPr>
            <a:lvl4pPr marL="1200150" indent="-171450" algn="l" defTabSz="342900" rtl="0" eaLnBrk="1" fontAlgn="base" hangingPunct="1">
              <a:spcBef>
                <a:spcPct val="20000"/>
              </a:spcBef>
              <a:spcAft>
                <a:spcPct val="0"/>
              </a:spcAft>
              <a:buFont typeface="Arial" pitchFamily="34" charset="0"/>
              <a:buChar char="–"/>
              <a:defRPr sz="1350" kern="1200">
                <a:solidFill>
                  <a:srgbClr val="505050"/>
                </a:solidFill>
                <a:latin typeface="Helvetica"/>
                <a:ea typeface="MS PGothic" pitchFamily="34" charset="-128"/>
                <a:cs typeface="ＭＳ Ｐゴシック" charset="0"/>
              </a:defRPr>
            </a:lvl4pPr>
            <a:lvl5pPr marL="1543050" indent="-171450" algn="l" defTabSz="342900" rtl="0" eaLnBrk="1" fontAlgn="base" hangingPunct="1">
              <a:spcBef>
                <a:spcPct val="20000"/>
              </a:spcBef>
              <a:spcAft>
                <a:spcPct val="0"/>
              </a:spcAft>
              <a:buFont typeface="Arial"/>
              <a:buChar char="•"/>
              <a:defRPr sz="1350" kern="1200">
                <a:solidFill>
                  <a:srgbClr val="505050"/>
                </a:solidFill>
                <a:latin typeface="Helvetica"/>
                <a:ea typeface="MS PGothic" pitchFamily="34" charset="-128"/>
                <a:cs typeface="ＭＳ Ｐゴシック"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900" marR="0" lvl="0" indent="-342900" algn="l" defTabSz="342900" rtl="0" eaLnBrk="1" fontAlgn="base" latinLnBrk="0" hangingPunct="1">
              <a:lnSpc>
                <a:spcPct val="100000"/>
              </a:lnSpc>
              <a:spcBef>
                <a:spcPts val="600"/>
              </a:spcBef>
              <a:spcAft>
                <a:spcPct val="0"/>
              </a:spcAft>
              <a:buClrTx/>
              <a:buSzTx/>
              <a:buFont typeface="+mj-lt"/>
              <a:buAutoNum type="arabicPeriod"/>
              <a:tabLst/>
              <a:defRPr/>
            </a:pPr>
            <a:r>
              <a:rPr kumimoji="0" lang="en-US" i="0" u="none" strike="noStrike" kern="1200" cap="none" spc="0" normalizeH="0" baseline="0" noProof="0" dirty="0">
                <a:ln>
                  <a:noFill/>
                </a:ln>
                <a:solidFill>
                  <a:schemeClr val="accent6"/>
                </a:solidFill>
                <a:effectLst/>
                <a:uLnTx/>
                <a:uFillTx/>
                <a:latin typeface="Helvetica"/>
                <a:ea typeface="MS PGothic" pitchFamily="34" charset="-128"/>
              </a:rPr>
              <a:t>Identify candidate materials  </a:t>
            </a:r>
          </a:p>
          <a:p>
            <a:pPr marL="342900" marR="0" lvl="0" indent="-342900" algn="l" defTabSz="342900" rtl="0" eaLnBrk="1" fontAlgn="base" latinLnBrk="0" hangingPunct="1">
              <a:lnSpc>
                <a:spcPct val="100000"/>
              </a:lnSpc>
              <a:spcBef>
                <a:spcPts val="600"/>
              </a:spcBef>
              <a:spcAft>
                <a:spcPct val="0"/>
              </a:spcAft>
              <a:buClrTx/>
              <a:buSzTx/>
              <a:buFont typeface="+mj-lt"/>
              <a:buAutoNum type="arabicPeriod"/>
              <a:tabLst/>
              <a:defRPr/>
            </a:pPr>
            <a:r>
              <a:rPr kumimoji="0" lang="en-US" i="0" u="none" strike="noStrike" kern="1200" cap="none" spc="0" normalizeH="0" baseline="0" noProof="0" dirty="0">
                <a:ln>
                  <a:noFill/>
                </a:ln>
                <a:solidFill>
                  <a:schemeClr val="accent6"/>
                </a:solidFill>
                <a:effectLst/>
                <a:uLnTx/>
                <a:uFillTx/>
                <a:latin typeface="Helvetica"/>
                <a:ea typeface="MS PGothic" pitchFamily="34" charset="-128"/>
              </a:rPr>
              <a:t>High-energy proton irradiation of material specimens to reach expected radiation damage</a:t>
            </a:r>
          </a:p>
          <a:p>
            <a:pPr marL="342900" marR="0" lvl="0" indent="-342900" algn="l" defTabSz="342900" rtl="0" eaLnBrk="1" fontAlgn="base" latinLnBrk="0" hangingPunct="1">
              <a:lnSpc>
                <a:spcPct val="100000"/>
              </a:lnSpc>
              <a:spcBef>
                <a:spcPts val="600"/>
              </a:spcBef>
              <a:spcAft>
                <a:spcPct val="0"/>
              </a:spcAft>
              <a:buClrTx/>
              <a:buSzTx/>
              <a:buFont typeface="+mj-lt"/>
              <a:buAutoNum type="arabicPeriod"/>
              <a:tabLst/>
              <a:defRPr/>
            </a:pPr>
            <a:r>
              <a:rPr kumimoji="0" lang="en-US" i="0" u="none" strike="noStrike" kern="1200" cap="none" spc="0" normalizeH="0" baseline="0" noProof="0" dirty="0">
                <a:ln>
                  <a:noFill/>
                </a:ln>
                <a:solidFill>
                  <a:schemeClr val="accent6"/>
                </a:solidFill>
                <a:effectLst/>
                <a:uLnTx/>
                <a:uFillTx/>
                <a:latin typeface="Helvetica"/>
                <a:ea typeface="MS PGothic" pitchFamily="34" charset="-128"/>
              </a:rPr>
              <a:t>Pulsed-beam experiments of irradiated specimens to duplicate loading conditions of beam interactions</a:t>
            </a:r>
          </a:p>
          <a:p>
            <a:pPr marL="342900" marR="0" lvl="0" indent="-342900" algn="l" defTabSz="342900" rtl="0" eaLnBrk="1" fontAlgn="base" latinLnBrk="0" hangingPunct="1">
              <a:lnSpc>
                <a:spcPct val="100000"/>
              </a:lnSpc>
              <a:spcBef>
                <a:spcPts val="600"/>
              </a:spcBef>
              <a:spcAft>
                <a:spcPct val="0"/>
              </a:spcAft>
              <a:buClrTx/>
              <a:buSzTx/>
              <a:buFont typeface="+mj-lt"/>
              <a:buAutoNum type="arabicPeriod"/>
              <a:tabLst/>
              <a:defRPr/>
            </a:pPr>
            <a:r>
              <a:rPr kumimoji="0" lang="en-US" i="0" u="none" strike="noStrike" kern="1200" cap="none" spc="0" normalizeH="0" baseline="0" noProof="0" dirty="0">
                <a:ln>
                  <a:noFill/>
                </a:ln>
                <a:solidFill>
                  <a:schemeClr val="accent6"/>
                </a:solidFill>
                <a:effectLst/>
                <a:uLnTx/>
                <a:uFillTx/>
                <a:latin typeface="Helvetica"/>
                <a:ea typeface="MS PGothic" pitchFamily="34" charset="-128"/>
              </a:rPr>
              <a:t>Non-beam PIE (Post-Irradiation Examination) of specimens</a:t>
            </a:r>
          </a:p>
          <a:p>
            <a:pPr marL="557213" marR="0" lvl="1" indent="-214313" algn="l" defTabSz="342900" rtl="0" eaLnBrk="1" fontAlgn="base" latinLnBrk="0" hangingPunct="1">
              <a:lnSpc>
                <a:spcPct val="100000"/>
              </a:lnSpc>
              <a:spcBef>
                <a:spcPts val="0"/>
              </a:spcBef>
              <a:spcAft>
                <a:spcPct val="0"/>
              </a:spcAft>
              <a:buClrTx/>
              <a:buSzTx/>
              <a:buFont typeface="Arial" pitchFamily="34" charset="0"/>
              <a:buChar char="–"/>
              <a:tabLst/>
              <a:defRPr/>
            </a:pPr>
            <a:r>
              <a:rPr kumimoji="0" lang="en-US" sz="1800" i="0" u="none" strike="noStrike" kern="1200" cap="none" spc="0" normalizeH="0" baseline="0" noProof="0" dirty="0">
                <a:ln>
                  <a:noFill/>
                </a:ln>
                <a:solidFill>
                  <a:schemeClr val="accent6"/>
                </a:solidFill>
                <a:effectLst/>
                <a:uLnTx/>
                <a:uFillTx/>
                <a:latin typeface="Helvetica"/>
                <a:ea typeface="MS PGothic" pitchFamily="34" charset="-128"/>
              </a:rPr>
              <a:t>Material properties </a:t>
            </a:r>
          </a:p>
          <a:p>
            <a:pPr marL="557213" marR="0" lvl="1" indent="-214313" algn="l" defTabSz="342900" rtl="0" eaLnBrk="1" fontAlgn="base" latinLnBrk="0" hangingPunct="1">
              <a:lnSpc>
                <a:spcPct val="100000"/>
              </a:lnSpc>
              <a:spcBef>
                <a:spcPts val="0"/>
              </a:spcBef>
              <a:spcAft>
                <a:spcPct val="0"/>
              </a:spcAft>
              <a:buClrTx/>
              <a:buSzTx/>
              <a:buFont typeface="Arial" pitchFamily="34" charset="0"/>
              <a:buChar char="–"/>
              <a:tabLst/>
              <a:defRPr/>
            </a:pPr>
            <a:r>
              <a:rPr kumimoji="0" lang="en-US" sz="1800" i="0" u="none" strike="noStrike" kern="1200" cap="none" spc="0" normalizeH="0" baseline="0" noProof="0" dirty="0">
                <a:ln>
                  <a:noFill/>
                </a:ln>
                <a:solidFill>
                  <a:schemeClr val="accent6"/>
                </a:solidFill>
                <a:effectLst/>
                <a:uLnTx/>
                <a:uFillTx/>
                <a:latin typeface="Helvetica"/>
                <a:ea typeface="MS PGothic" pitchFamily="34" charset="-128"/>
              </a:rPr>
              <a:t>Microscopic structural changes</a:t>
            </a:r>
          </a:p>
          <a:p>
            <a:pPr marL="557213" marR="0" lvl="1" indent="-214313" algn="l" defTabSz="342900" rtl="0" eaLnBrk="1" fontAlgn="base" latinLnBrk="0" hangingPunct="1">
              <a:lnSpc>
                <a:spcPct val="100000"/>
              </a:lnSpc>
              <a:spcBef>
                <a:spcPts val="0"/>
              </a:spcBef>
              <a:spcAft>
                <a:spcPct val="0"/>
              </a:spcAft>
              <a:buClrTx/>
              <a:buSzTx/>
              <a:buFont typeface="Arial" pitchFamily="34" charset="0"/>
              <a:buChar char="–"/>
              <a:tabLst/>
              <a:defRPr/>
            </a:pPr>
            <a:r>
              <a:rPr kumimoji="0" lang="en-US" sz="1800" i="0" u="none" strike="noStrike" kern="1200" cap="none" spc="0" normalizeH="0" baseline="0" noProof="0" dirty="0">
                <a:ln>
                  <a:noFill/>
                </a:ln>
                <a:solidFill>
                  <a:schemeClr val="accent6"/>
                </a:solidFill>
                <a:effectLst/>
                <a:uLnTx/>
                <a:uFillTx/>
                <a:latin typeface="Helvetica"/>
                <a:ea typeface="MS PGothic" pitchFamily="34" charset="-128"/>
              </a:rPr>
              <a:t>High-cycle fatigue testing</a:t>
            </a:r>
          </a:p>
          <a:p>
            <a:pPr marL="0" marR="0" lvl="0" indent="0" algn="l" defTabSz="342900" rtl="0" eaLnBrk="1" fontAlgn="base" latinLnBrk="0" hangingPunct="1">
              <a:lnSpc>
                <a:spcPct val="100000"/>
              </a:lnSpc>
              <a:spcBef>
                <a:spcPts val="624"/>
              </a:spcBef>
              <a:spcAft>
                <a:spcPct val="0"/>
              </a:spcAft>
              <a:buClrTx/>
              <a:buSzTx/>
              <a:buFont typeface="Arial" pitchFamily="34" charset="0"/>
              <a:buNone/>
              <a:tabLst/>
              <a:defRPr/>
            </a:pPr>
            <a:r>
              <a:rPr kumimoji="0" lang="en-US" i="0" u="none" strike="noStrike" kern="1200" cap="none" spc="0" normalizeH="0" baseline="0" noProof="0" dirty="0">
                <a:ln>
                  <a:noFill/>
                </a:ln>
                <a:solidFill>
                  <a:schemeClr val="accent6"/>
                </a:solidFill>
                <a:effectLst/>
                <a:uLnTx/>
                <a:uFillTx/>
                <a:latin typeface="Helvetica"/>
                <a:ea typeface="MS PGothic" pitchFamily="34" charset="-128"/>
              </a:rPr>
              <a:t>Five-year cycle needs to start ASAP</a:t>
            </a:r>
          </a:p>
        </p:txBody>
      </p:sp>
      <p:grpSp>
        <p:nvGrpSpPr>
          <p:cNvPr id="9" name="Group 8">
            <a:extLst>
              <a:ext uri="{FF2B5EF4-FFF2-40B4-BE49-F238E27FC236}">
                <a16:creationId xmlns:a16="http://schemas.microsoft.com/office/drawing/2014/main" id="{11EA80A9-C682-614A-F918-18B3D9DDAB1D}"/>
              </a:ext>
            </a:extLst>
          </p:cNvPr>
          <p:cNvGrpSpPr/>
          <p:nvPr/>
        </p:nvGrpSpPr>
        <p:grpSpPr>
          <a:xfrm>
            <a:off x="222250" y="736298"/>
            <a:ext cx="2069217" cy="3794522"/>
            <a:chOff x="4324210" y="674489"/>
            <a:chExt cx="2069217" cy="3794522"/>
          </a:xfrm>
        </p:grpSpPr>
        <p:pic>
          <p:nvPicPr>
            <p:cNvPr id="10" name="Picture 9">
              <a:extLst>
                <a:ext uri="{FF2B5EF4-FFF2-40B4-BE49-F238E27FC236}">
                  <a16:creationId xmlns:a16="http://schemas.microsoft.com/office/drawing/2014/main" id="{4847B599-E53C-4A27-4B6D-2A433D59A0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3216" y="1243380"/>
              <a:ext cx="1851498" cy="1060994"/>
            </a:xfrm>
            <a:prstGeom prst="rect">
              <a:avLst/>
            </a:prstGeom>
          </p:spPr>
        </p:pic>
        <p:pic>
          <p:nvPicPr>
            <p:cNvPr id="11" name="Picture 10">
              <a:extLst>
                <a:ext uri="{FF2B5EF4-FFF2-40B4-BE49-F238E27FC236}">
                  <a16:creationId xmlns:a16="http://schemas.microsoft.com/office/drawing/2014/main" id="{24966F15-ECB4-8515-5EFA-6C48BCCAC7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4210" y="751560"/>
              <a:ext cx="580770" cy="357754"/>
            </a:xfrm>
            <a:prstGeom prst="rect">
              <a:avLst/>
            </a:prstGeom>
          </p:spPr>
        </p:pic>
        <p:pic>
          <p:nvPicPr>
            <p:cNvPr id="12" name="Picture 11">
              <a:extLst>
                <a:ext uri="{FF2B5EF4-FFF2-40B4-BE49-F238E27FC236}">
                  <a16:creationId xmlns:a16="http://schemas.microsoft.com/office/drawing/2014/main" id="{359E929A-2356-7C61-3C58-B7DCC288DAFD}"/>
                </a:ext>
              </a:extLst>
            </p:cNvPr>
            <p:cNvPicPr>
              <a:picLocks noChangeAspect="1"/>
            </p:cNvPicPr>
            <p:nvPr/>
          </p:nvPicPr>
          <p:blipFill>
            <a:blip r:embed="rId4"/>
            <a:stretch>
              <a:fillRect/>
            </a:stretch>
          </p:blipFill>
          <p:spPr>
            <a:xfrm>
              <a:off x="5044043" y="674489"/>
              <a:ext cx="544762" cy="330652"/>
            </a:xfrm>
            <a:prstGeom prst="rect">
              <a:avLst/>
            </a:prstGeom>
          </p:spPr>
        </p:pic>
        <p:pic>
          <p:nvPicPr>
            <p:cNvPr id="13" name="Picture 12">
              <a:extLst>
                <a:ext uri="{FF2B5EF4-FFF2-40B4-BE49-F238E27FC236}">
                  <a16:creationId xmlns:a16="http://schemas.microsoft.com/office/drawing/2014/main" id="{8EE43320-2CE3-EF85-AF83-F8B028571801}"/>
                </a:ext>
              </a:extLst>
            </p:cNvPr>
            <p:cNvPicPr>
              <a:picLocks noChangeAspect="1"/>
            </p:cNvPicPr>
            <p:nvPr/>
          </p:nvPicPr>
          <p:blipFill>
            <a:blip r:embed="rId5"/>
            <a:stretch>
              <a:fillRect/>
            </a:stretch>
          </p:blipFill>
          <p:spPr>
            <a:xfrm>
              <a:off x="5702008" y="674489"/>
              <a:ext cx="606219" cy="408958"/>
            </a:xfrm>
            <a:prstGeom prst="rect">
              <a:avLst/>
            </a:prstGeom>
          </p:spPr>
        </p:pic>
        <p:sp>
          <p:nvSpPr>
            <p:cNvPr id="14" name="TextBox 13">
              <a:extLst>
                <a:ext uri="{FF2B5EF4-FFF2-40B4-BE49-F238E27FC236}">
                  <a16:creationId xmlns:a16="http://schemas.microsoft.com/office/drawing/2014/main" id="{7191E516-1826-A649-B93A-A7B66C94EB09}"/>
                </a:ext>
              </a:extLst>
            </p:cNvPr>
            <p:cNvSpPr txBox="1"/>
            <p:nvPr/>
          </p:nvSpPr>
          <p:spPr>
            <a:xfrm>
              <a:off x="4345888" y="1109314"/>
              <a:ext cx="638665"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Helvetica" pitchFamily="34" charset="0"/>
                </a:rPr>
                <a:t>Tensile specimens</a:t>
              </a:r>
            </a:p>
          </p:txBody>
        </p:sp>
        <p:sp>
          <p:nvSpPr>
            <p:cNvPr id="15" name="TextBox 14">
              <a:extLst>
                <a:ext uri="{FF2B5EF4-FFF2-40B4-BE49-F238E27FC236}">
                  <a16:creationId xmlns:a16="http://schemas.microsoft.com/office/drawing/2014/main" id="{9D8F0BCD-EFFF-FDC0-4FDD-A0702C54B278}"/>
                </a:ext>
              </a:extLst>
            </p:cNvPr>
            <p:cNvSpPr txBox="1"/>
            <p:nvPr/>
          </p:nvSpPr>
          <p:spPr>
            <a:xfrm>
              <a:off x="5044043" y="1035816"/>
              <a:ext cx="638665"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Helvetica" pitchFamily="34" charset="0"/>
                </a:rPr>
                <a:t>Microstructural analysis specimens</a:t>
              </a:r>
            </a:p>
          </p:txBody>
        </p:sp>
        <p:sp>
          <p:nvSpPr>
            <p:cNvPr id="16" name="TextBox 15">
              <a:extLst>
                <a:ext uri="{FF2B5EF4-FFF2-40B4-BE49-F238E27FC236}">
                  <a16:creationId xmlns:a16="http://schemas.microsoft.com/office/drawing/2014/main" id="{C5EAFC50-859F-CEF8-F6DA-0BF3FBD7FD61}"/>
                </a:ext>
              </a:extLst>
            </p:cNvPr>
            <p:cNvSpPr txBox="1"/>
            <p:nvPr/>
          </p:nvSpPr>
          <p:spPr>
            <a:xfrm>
              <a:off x="5754762" y="1008726"/>
              <a:ext cx="638665"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ysClr val="windowText" lastClr="000000"/>
                  </a:solidFill>
                  <a:effectLst/>
                  <a:uLnTx/>
                  <a:uFillTx/>
                  <a:latin typeface="Helvetica" pitchFamily="34" charset="0"/>
                </a:rPr>
                <a:t>Fatigue specimens</a:t>
              </a:r>
            </a:p>
          </p:txBody>
        </p:sp>
        <p:pic>
          <p:nvPicPr>
            <p:cNvPr id="17" name="Picture 4">
              <a:extLst>
                <a:ext uri="{FF2B5EF4-FFF2-40B4-BE49-F238E27FC236}">
                  <a16:creationId xmlns:a16="http://schemas.microsoft.com/office/drawing/2014/main" id="{44D6E681-E1DA-9830-66DA-7BA327341E9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472429" y="3270191"/>
              <a:ext cx="1867306" cy="1198820"/>
            </a:xfrm>
            <a:prstGeom prst="rect">
              <a:avLst/>
            </a:prstGeom>
            <a:ln w="28575">
              <a:noFill/>
            </a:ln>
            <a:effectLst>
              <a:outerShdw blurRad="50800" dist="76200" dir="2700000" algn="tl" rotWithShape="0">
                <a:prstClr val="black">
                  <a:alpha val="40000"/>
                </a:prstClr>
              </a:outerShdw>
            </a:effectLst>
          </p:spPr>
        </p:pic>
        <p:grpSp>
          <p:nvGrpSpPr>
            <p:cNvPr id="18" name="グループ化 16">
              <a:extLst>
                <a:ext uri="{FF2B5EF4-FFF2-40B4-BE49-F238E27FC236}">
                  <a16:creationId xmlns:a16="http://schemas.microsoft.com/office/drawing/2014/main" id="{272C4A10-4BA5-402D-8731-2AF371314908}"/>
                </a:ext>
              </a:extLst>
            </p:cNvPr>
            <p:cNvGrpSpPr/>
            <p:nvPr/>
          </p:nvGrpSpPr>
          <p:grpSpPr>
            <a:xfrm>
              <a:off x="5312799" y="2291047"/>
              <a:ext cx="1026936" cy="872150"/>
              <a:chOff x="2792020" y="2373890"/>
              <a:chExt cx="2436593" cy="2458325"/>
            </a:xfrm>
            <a:effectLst>
              <a:outerShdw blurRad="50800" dist="76200" dir="2700000" algn="tl" rotWithShape="0">
                <a:prstClr val="black">
                  <a:alpha val="40000"/>
                </a:prstClr>
              </a:outerShdw>
            </a:effectLst>
          </p:grpSpPr>
          <p:pic>
            <p:nvPicPr>
              <p:cNvPr id="21" name="図 33">
                <a:extLst>
                  <a:ext uri="{FF2B5EF4-FFF2-40B4-BE49-F238E27FC236}">
                    <a16:creationId xmlns:a16="http://schemas.microsoft.com/office/drawing/2014/main" id="{F2CC075A-5ABA-3C78-5ADA-4B8B16ED60F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792020" y="2457301"/>
                <a:ext cx="2436593" cy="2374914"/>
              </a:xfrm>
              <a:prstGeom prst="rect">
                <a:avLst/>
              </a:prstGeom>
              <a:ln w="19050">
                <a:noFill/>
              </a:ln>
            </p:spPr>
          </p:pic>
          <p:sp>
            <p:nvSpPr>
              <p:cNvPr id="22" name="テキスト ボックス 46">
                <a:extLst>
                  <a:ext uri="{FF2B5EF4-FFF2-40B4-BE49-F238E27FC236}">
                    <a16:creationId xmlns:a16="http://schemas.microsoft.com/office/drawing/2014/main" id="{573EF7AE-4C8C-86CC-C290-E0E5C562608E}"/>
                  </a:ext>
                </a:extLst>
              </p:cNvPr>
              <p:cNvSpPr txBox="1"/>
              <p:nvPr/>
            </p:nvSpPr>
            <p:spPr>
              <a:xfrm rot="20933609">
                <a:off x="3290236" y="2373890"/>
                <a:ext cx="1585709" cy="73739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solidFill>
                        <a:srgbClr val="002060"/>
                      </a:solidFill>
                    </a:ln>
                    <a:solidFill>
                      <a:srgbClr val="FFCCFF"/>
                    </a:solidFill>
                    <a:effectLst>
                      <a:glow rad="63500">
                        <a:srgbClr val="004C97">
                          <a:alpha val="40000"/>
                        </a:srgbClr>
                      </a:glow>
                    </a:effectLst>
                    <a:uLnTx/>
                    <a:uFillTx/>
                  </a:rPr>
                  <a:t>70mm</a:t>
                </a:r>
                <a:endParaRPr kumimoji="0" lang="ja-JP" altLang="en-US" sz="1050" b="1" i="0" u="none" strike="noStrike" kern="0" cap="none" spc="0" normalizeH="0" baseline="0" noProof="0" dirty="0">
                  <a:ln>
                    <a:solidFill>
                      <a:srgbClr val="002060"/>
                    </a:solidFill>
                  </a:ln>
                  <a:solidFill>
                    <a:srgbClr val="FFCCFF"/>
                  </a:solidFill>
                  <a:effectLst>
                    <a:glow rad="63500">
                      <a:srgbClr val="004C97">
                        <a:alpha val="40000"/>
                      </a:srgbClr>
                    </a:glow>
                  </a:effectLst>
                  <a:uLnTx/>
                  <a:uFillTx/>
                </a:endParaRPr>
              </a:p>
            </p:txBody>
          </p:sp>
          <p:cxnSp>
            <p:nvCxnSpPr>
              <p:cNvPr id="23" name="直線矢印コネクタ 40">
                <a:extLst>
                  <a:ext uri="{FF2B5EF4-FFF2-40B4-BE49-F238E27FC236}">
                    <a16:creationId xmlns:a16="http://schemas.microsoft.com/office/drawing/2014/main" id="{AD975C16-E80A-4BFC-D734-4B9C0B84ECC6}"/>
                  </a:ext>
                </a:extLst>
              </p:cNvPr>
              <p:cNvCxnSpPr/>
              <p:nvPr/>
            </p:nvCxnSpPr>
            <p:spPr>
              <a:xfrm flipV="1">
                <a:off x="3505467" y="3156993"/>
                <a:ext cx="1171472" cy="209781"/>
              </a:xfrm>
              <a:prstGeom prst="straightConnector1">
                <a:avLst/>
              </a:prstGeom>
              <a:noFill/>
              <a:ln w="63500" cap="flat" cmpd="sng" algn="ctr">
                <a:noFill/>
                <a:prstDash val="solid"/>
                <a:headEnd type="triangle" w="med" len="med"/>
                <a:tailEnd type="triangle" w="med" len="med"/>
              </a:ln>
              <a:effectLst>
                <a:glow rad="63500">
                  <a:srgbClr val="004C97">
                    <a:alpha val="40000"/>
                  </a:srgbClr>
                </a:glow>
              </a:effectLst>
            </p:spPr>
          </p:cxnSp>
        </p:grpSp>
        <p:sp>
          <p:nvSpPr>
            <p:cNvPr id="19" name="Bent Arrow 5">
              <a:extLst>
                <a:ext uri="{FF2B5EF4-FFF2-40B4-BE49-F238E27FC236}">
                  <a16:creationId xmlns:a16="http://schemas.microsoft.com/office/drawing/2014/main" id="{A8281914-74E0-54BF-0899-15F534337FC0}"/>
                </a:ext>
              </a:extLst>
            </p:cNvPr>
            <p:cNvSpPr/>
            <p:nvPr/>
          </p:nvSpPr>
          <p:spPr>
            <a:xfrm rot="10800000" flipH="1">
              <a:off x="4852751" y="2324282"/>
              <a:ext cx="382585" cy="403295"/>
            </a:xfrm>
            <a:prstGeom prst="bentArrow">
              <a:avLst>
                <a:gd name="adj1" fmla="val 25000"/>
                <a:gd name="adj2" fmla="val 21000"/>
                <a:gd name="adj3" fmla="val 25000"/>
                <a:gd name="adj4" fmla="val 43750"/>
              </a:avLst>
            </a:prstGeom>
            <a:gradFill rotWithShape="1">
              <a:gsLst>
                <a:gs pos="0">
                  <a:srgbClr val="004C97">
                    <a:tint val="100000"/>
                    <a:shade val="100000"/>
                    <a:satMod val="130000"/>
                  </a:srgbClr>
                </a:gs>
                <a:gs pos="100000">
                  <a:srgbClr val="004C97">
                    <a:tint val="50000"/>
                    <a:shade val="100000"/>
                    <a:satMod val="350000"/>
                  </a:srgbClr>
                </a:gs>
              </a:gsLst>
              <a:lin ang="16200000" scaled="0"/>
            </a:gradFill>
            <a:ln w="9525" cap="flat" cmpd="sng" algn="ctr">
              <a:solidFill>
                <a:srgbClr val="004C97">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004C97"/>
                </a:solidFill>
                <a:effectLst/>
                <a:uLnTx/>
                <a:uFillTx/>
                <a:latin typeface="Arial"/>
                <a:ea typeface="+mn-ea"/>
                <a:cs typeface="+mn-cs"/>
              </a:endParaRPr>
            </a:p>
          </p:txBody>
        </p:sp>
        <p:sp>
          <p:nvSpPr>
            <p:cNvPr id="20" name="Curved Right Arrow 7">
              <a:extLst>
                <a:ext uri="{FF2B5EF4-FFF2-40B4-BE49-F238E27FC236}">
                  <a16:creationId xmlns:a16="http://schemas.microsoft.com/office/drawing/2014/main" id="{ECD1A03E-A83D-81D9-E8A6-AD24E4A5AD40}"/>
                </a:ext>
              </a:extLst>
            </p:cNvPr>
            <p:cNvSpPr/>
            <p:nvPr/>
          </p:nvSpPr>
          <p:spPr>
            <a:xfrm>
              <a:off x="4603422" y="2914831"/>
              <a:ext cx="666963" cy="771084"/>
            </a:xfrm>
            <a:prstGeom prst="curvedRightArrow">
              <a:avLst>
                <a:gd name="adj1" fmla="val 16289"/>
                <a:gd name="adj2" fmla="val 35960"/>
                <a:gd name="adj3" fmla="val 35623"/>
              </a:avLst>
            </a:prstGeom>
            <a:gradFill rotWithShape="1">
              <a:gsLst>
                <a:gs pos="0">
                  <a:srgbClr val="004C97">
                    <a:tint val="100000"/>
                    <a:shade val="100000"/>
                    <a:satMod val="130000"/>
                  </a:srgbClr>
                </a:gs>
                <a:gs pos="100000">
                  <a:srgbClr val="004C97">
                    <a:tint val="50000"/>
                    <a:shade val="100000"/>
                    <a:satMod val="350000"/>
                  </a:srgbClr>
                </a:gs>
              </a:gsLst>
              <a:lin ang="16200000" scaled="0"/>
            </a:gradFill>
            <a:ln w="9525" cap="flat" cmpd="sng" algn="ctr">
              <a:solidFill>
                <a:srgbClr val="004C97">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004C97"/>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2E84702F-67DA-DE5D-FE51-9003E607EB76}"/>
              </a:ext>
            </a:extLst>
          </p:cNvPr>
          <p:cNvGrpSpPr/>
          <p:nvPr/>
        </p:nvGrpSpPr>
        <p:grpSpPr>
          <a:xfrm>
            <a:off x="6737990" y="728663"/>
            <a:ext cx="2271705" cy="3671069"/>
            <a:chOff x="5627158" y="797942"/>
            <a:chExt cx="3408467" cy="5508074"/>
          </a:xfrm>
        </p:grpSpPr>
        <p:pic>
          <p:nvPicPr>
            <p:cNvPr id="25" name="Picture 24">
              <a:extLst>
                <a:ext uri="{FF2B5EF4-FFF2-40B4-BE49-F238E27FC236}">
                  <a16:creationId xmlns:a16="http://schemas.microsoft.com/office/drawing/2014/main" id="{77386AD8-F9B0-5A0F-4906-AD90BC77A73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6220" r="5973"/>
            <a:stretch/>
          </p:blipFill>
          <p:spPr>
            <a:xfrm>
              <a:off x="6264016" y="797942"/>
              <a:ext cx="2771609" cy="2069593"/>
            </a:xfrm>
            <a:prstGeom prst="rect">
              <a:avLst/>
            </a:prstGeom>
          </p:spPr>
        </p:pic>
        <p:pic>
          <p:nvPicPr>
            <p:cNvPr id="26" name="Picture 25">
              <a:extLst>
                <a:ext uri="{FF2B5EF4-FFF2-40B4-BE49-F238E27FC236}">
                  <a16:creationId xmlns:a16="http://schemas.microsoft.com/office/drawing/2014/main" id="{DF7CF114-B5FA-F862-B34A-6BD107A2444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85671" y="3739558"/>
              <a:ext cx="3079750" cy="2566458"/>
            </a:xfrm>
            <a:prstGeom prst="rect">
              <a:avLst/>
            </a:prstGeom>
          </p:spPr>
        </p:pic>
        <p:pic>
          <p:nvPicPr>
            <p:cNvPr id="27" name="Picture 26">
              <a:extLst>
                <a:ext uri="{FF2B5EF4-FFF2-40B4-BE49-F238E27FC236}">
                  <a16:creationId xmlns:a16="http://schemas.microsoft.com/office/drawing/2014/main" id="{8562EED4-114E-4686-DBC9-ABBBED67C29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27158" y="2942986"/>
              <a:ext cx="3408467" cy="857250"/>
            </a:xfrm>
            <a:prstGeom prst="rect">
              <a:avLst/>
            </a:prstGeom>
          </p:spPr>
        </p:pic>
      </p:grpSp>
      <p:sp>
        <p:nvSpPr>
          <p:cNvPr id="28" name="Right Brace 27">
            <a:extLst>
              <a:ext uri="{FF2B5EF4-FFF2-40B4-BE49-F238E27FC236}">
                <a16:creationId xmlns:a16="http://schemas.microsoft.com/office/drawing/2014/main" id="{54929111-D699-797D-BC20-4A2AA1948A58}"/>
              </a:ext>
            </a:extLst>
          </p:cNvPr>
          <p:cNvSpPr/>
          <p:nvPr/>
        </p:nvSpPr>
        <p:spPr>
          <a:xfrm>
            <a:off x="2291467" y="670176"/>
            <a:ext cx="448054" cy="3860190"/>
          </a:xfrm>
          <a:prstGeom prst="rightBrace">
            <a:avLst>
              <a:gd name="adj1" fmla="val 8333"/>
              <a:gd name="adj2" fmla="val 28725"/>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Right Brace 28">
            <a:extLst>
              <a:ext uri="{FF2B5EF4-FFF2-40B4-BE49-F238E27FC236}">
                <a16:creationId xmlns:a16="http://schemas.microsoft.com/office/drawing/2014/main" id="{B80FDD8E-18AC-5B06-DBF6-9ADE2A237F09}"/>
              </a:ext>
            </a:extLst>
          </p:cNvPr>
          <p:cNvSpPr/>
          <p:nvPr/>
        </p:nvSpPr>
        <p:spPr>
          <a:xfrm flipH="1">
            <a:off x="6536794" y="666715"/>
            <a:ext cx="389656" cy="3674063"/>
          </a:xfrm>
          <a:prstGeom prst="rightBrace">
            <a:avLst>
              <a:gd name="adj1" fmla="val 8333"/>
              <a:gd name="adj2" fmla="val 46771"/>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E1D5E98F-DA35-D673-2436-846B74CCA0F0}"/>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421658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3849A6-4661-D817-F964-7FD8AEB0B9B8}"/>
              </a:ext>
            </a:extLst>
          </p:cNvPr>
          <p:cNvSpPr>
            <a:spLocks noGrp="1"/>
          </p:cNvSpPr>
          <p:nvPr>
            <p:ph idx="1"/>
          </p:nvPr>
        </p:nvSpPr>
        <p:spPr>
          <a:xfrm>
            <a:off x="228603" y="796397"/>
            <a:ext cx="5069261" cy="3794522"/>
          </a:xfrm>
        </p:spPr>
        <p:txBody>
          <a:bodyPr/>
          <a:lstStyle/>
          <a:p>
            <a:r>
              <a:rPr lang="en-US" dirty="0"/>
              <a:t>Horn A requires reanalysis and likely redesign</a:t>
            </a:r>
          </a:p>
          <a:p>
            <a:pPr lvl="1"/>
            <a:r>
              <a:rPr lang="en-US" sz="1800" dirty="0"/>
              <a:t>1.2 MW analysis indicates 2.7 safety factor on fatigue endurance limit</a:t>
            </a:r>
          </a:p>
          <a:p>
            <a:pPr lvl="1"/>
            <a:r>
              <a:rPr lang="en-US" sz="1800" dirty="0"/>
              <a:t>Likely redesign to:</a:t>
            </a:r>
          </a:p>
          <a:p>
            <a:pPr lvl="2"/>
            <a:r>
              <a:rPr lang="en-US" sz="1800" dirty="0"/>
              <a:t>Avoid beam heating in critical locations</a:t>
            </a:r>
          </a:p>
          <a:p>
            <a:pPr lvl="2"/>
            <a:r>
              <a:rPr lang="en-US" sz="1800" dirty="0"/>
              <a:t>Strengthen structure in critical locations</a:t>
            </a:r>
          </a:p>
          <a:p>
            <a:r>
              <a:rPr lang="en-US" dirty="0"/>
              <a:t>Horns B&amp;C see less beam heating</a:t>
            </a:r>
          </a:p>
          <a:p>
            <a:pPr lvl="1"/>
            <a:r>
              <a:rPr lang="en-US" sz="1800" dirty="0"/>
              <a:t>Safety factor: 7.3 for 1.2 MW operation</a:t>
            </a:r>
          </a:p>
          <a:p>
            <a:pPr lvl="1"/>
            <a:r>
              <a:rPr lang="en-US" sz="1800" dirty="0"/>
              <a:t>Require reanalysis, but less likely redesign</a:t>
            </a:r>
          </a:p>
          <a:p>
            <a:endParaRPr lang="en-US" dirty="0"/>
          </a:p>
        </p:txBody>
      </p:sp>
      <p:sp>
        <p:nvSpPr>
          <p:cNvPr id="3" name="Title 2">
            <a:extLst>
              <a:ext uri="{FF2B5EF4-FFF2-40B4-BE49-F238E27FC236}">
                <a16:creationId xmlns:a16="http://schemas.microsoft.com/office/drawing/2014/main" id="{36159B2D-3F3C-1ACF-63EA-5A566F434BCB}"/>
              </a:ext>
            </a:extLst>
          </p:cNvPr>
          <p:cNvSpPr>
            <a:spLocks noGrp="1"/>
          </p:cNvSpPr>
          <p:nvPr>
            <p:ph type="title"/>
          </p:nvPr>
        </p:nvSpPr>
        <p:spPr/>
        <p:txBody>
          <a:bodyPr/>
          <a:lstStyle/>
          <a:p>
            <a:r>
              <a:rPr lang="en-US" dirty="0"/>
              <a:t>Horns for 2.4 MW performance</a:t>
            </a:r>
          </a:p>
        </p:txBody>
      </p:sp>
      <p:sp>
        <p:nvSpPr>
          <p:cNvPr id="4" name="Date Placeholder 3">
            <a:extLst>
              <a:ext uri="{FF2B5EF4-FFF2-40B4-BE49-F238E27FC236}">
                <a16:creationId xmlns:a16="http://schemas.microsoft.com/office/drawing/2014/main" id="{1EC4BF30-F410-E9BC-7CED-EAB3D117C076}"/>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BBDDFA0A-6B1D-0A06-B60F-26D68F04DE5E}"/>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2E922091-C45C-69EA-9775-D640C1CE1F58}"/>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7" name="Content Placeholder 6">
            <a:extLst>
              <a:ext uri="{FF2B5EF4-FFF2-40B4-BE49-F238E27FC236}">
                <a16:creationId xmlns:a16="http://schemas.microsoft.com/office/drawing/2014/main" id="{C29A0258-D0CE-0E31-8FDB-DEFBFFA7EB9F}"/>
              </a:ext>
            </a:extLst>
          </p:cNvPr>
          <p:cNvPicPr>
            <a:picLocks/>
          </p:cNvPicPr>
          <p:nvPr/>
        </p:nvPicPr>
        <p:blipFill>
          <a:blip r:embed="rId2"/>
          <a:stretch>
            <a:fillRect/>
          </a:stretch>
        </p:blipFill>
        <p:spPr>
          <a:xfrm>
            <a:off x="5184742" y="2698717"/>
            <a:ext cx="3949484" cy="1917233"/>
          </a:xfrm>
          <a:prstGeom prst="rect">
            <a:avLst/>
          </a:prstGeom>
        </p:spPr>
      </p:pic>
      <p:pic>
        <p:nvPicPr>
          <p:cNvPr id="8" name="Content Placeholder 6">
            <a:extLst>
              <a:ext uri="{FF2B5EF4-FFF2-40B4-BE49-F238E27FC236}">
                <a16:creationId xmlns:a16="http://schemas.microsoft.com/office/drawing/2014/main" id="{FE5E5F3C-9978-B324-BDBD-F42EF9755EE1}"/>
              </a:ext>
            </a:extLst>
          </p:cNvPr>
          <p:cNvPicPr>
            <a:picLocks/>
          </p:cNvPicPr>
          <p:nvPr/>
        </p:nvPicPr>
        <p:blipFill rotWithShape="1">
          <a:blip r:embed="rId3"/>
          <a:srcRect t="6311" b="11772"/>
          <a:stretch/>
        </p:blipFill>
        <p:spPr>
          <a:xfrm>
            <a:off x="5184742" y="556006"/>
            <a:ext cx="3949484" cy="2087199"/>
          </a:xfrm>
          <a:prstGeom prst="rect">
            <a:avLst/>
          </a:prstGeom>
        </p:spPr>
      </p:pic>
      <p:sp>
        <p:nvSpPr>
          <p:cNvPr id="9" name="TextBox 8">
            <a:extLst>
              <a:ext uri="{FF2B5EF4-FFF2-40B4-BE49-F238E27FC236}">
                <a16:creationId xmlns:a16="http://schemas.microsoft.com/office/drawing/2014/main" id="{FFF58C5F-0447-75DA-4EF8-AFAAEF7917BF}"/>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2493671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A85623-C15F-8EDA-19A0-3F719E431270}"/>
              </a:ext>
            </a:extLst>
          </p:cNvPr>
          <p:cNvSpPr>
            <a:spLocks noGrp="1"/>
          </p:cNvSpPr>
          <p:nvPr>
            <p:ph idx="1"/>
          </p:nvPr>
        </p:nvSpPr>
        <p:spPr>
          <a:xfrm>
            <a:off x="228603" y="726725"/>
            <a:ext cx="8672513" cy="3794522"/>
          </a:xfrm>
        </p:spPr>
        <p:txBody>
          <a:bodyPr/>
          <a:lstStyle/>
          <a:p>
            <a:r>
              <a:rPr lang="en-US" dirty="0"/>
              <a:t>Larger power supplies to ramp twice as fast, may need more building space</a:t>
            </a:r>
          </a:p>
          <a:p>
            <a:r>
              <a:rPr lang="en-US" dirty="0"/>
              <a:t>Kicker power supply modifications to charge up faster</a:t>
            </a:r>
          </a:p>
          <a:p>
            <a:r>
              <a:rPr lang="en-US" dirty="0"/>
              <a:t>Cooling water: additional pumps to remove and exhaust additional heat</a:t>
            </a:r>
          </a:p>
        </p:txBody>
      </p:sp>
      <p:sp>
        <p:nvSpPr>
          <p:cNvPr id="3" name="Title 2">
            <a:extLst>
              <a:ext uri="{FF2B5EF4-FFF2-40B4-BE49-F238E27FC236}">
                <a16:creationId xmlns:a16="http://schemas.microsoft.com/office/drawing/2014/main" id="{4EEB145C-0D77-71B3-C06F-89EF6B514C4D}"/>
              </a:ext>
            </a:extLst>
          </p:cNvPr>
          <p:cNvSpPr>
            <a:spLocks noGrp="1"/>
          </p:cNvSpPr>
          <p:nvPr>
            <p:ph type="title"/>
          </p:nvPr>
        </p:nvSpPr>
        <p:spPr/>
        <p:txBody>
          <a:bodyPr/>
          <a:lstStyle/>
          <a:p>
            <a:r>
              <a:rPr lang="en-US" dirty="0"/>
              <a:t>LBNF beamline</a:t>
            </a:r>
          </a:p>
        </p:txBody>
      </p:sp>
      <p:sp>
        <p:nvSpPr>
          <p:cNvPr id="4" name="Date Placeholder 3">
            <a:extLst>
              <a:ext uri="{FF2B5EF4-FFF2-40B4-BE49-F238E27FC236}">
                <a16:creationId xmlns:a16="http://schemas.microsoft.com/office/drawing/2014/main" id="{0B560710-D726-E63F-E391-5CA9896C6E5D}"/>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B1949F94-C4FA-2094-64F0-62230F3967DB}"/>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BE87258B-BEB1-6412-76EE-3455B308FBD6}"/>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9" name="Picture 8" descr="A picture containing sport&#10;&#10;Description automatically generated">
            <a:extLst>
              <a:ext uri="{FF2B5EF4-FFF2-40B4-BE49-F238E27FC236}">
                <a16:creationId xmlns:a16="http://schemas.microsoft.com/office/drawing/2014/main" id="{4DC9D75B-CA1D-31F7-F859-3B5812BD14E0}"/>
              </a:ext>
            </a:extLst>
          </p:cNvPr>
          <p:cNvPicPr>
            <a:picLocks noChangeAspect="1"/>
          </p:cNvPicPr>
          <p:nvPr/>
        </p:nvPicPr>
        <p:blipFill>
          <a:blip r:embed="rId2"/>
          <a:stretch>
            <a:fillRect/>
          </a:stretch>
        </p:blipFill>
        <p:spPr>
          <a:xfrm>
            <a:off x="545614" y="1907176"/>
            <a:ext cx="7863091" cy="3239238"/>
          </a:xfrm>
          <a:prstGeom prst="rect">
            <a:avLst/>
          </a:prstGeom>
        </p:spPr>
      </p:pic>
      <p:sp>
        <p:nvSpPr>
          <p:cNvPr id="10" name="TextBox 9">
            <a:extLst>
              <a:ext uri="{FF2B5EF4-FFF2-40B4-BE49-F238E27FC236}">
                <a16:creationId xmlns:a16="http://schemas.microsoft.com/office/drawing/2014/main" id="{E08125AB-0AB7-65F3-D379-008716AF2A59}"/>
              </a:ext>
            </a:extLst>
          </p:cNvPr>
          <p:cNvSpPr txBox="1"/>
          <p:nvPr/>
        </p:nvSpPr>
        <p:spPr>
          <a:xfrm>
            <a:off x="3001466" y="4580651"/>
            <a:ext cx="1165575" cy="307777"/>
          </a:xfrm>
          <a:prstGeom prst="rect">
            <a:avLst/>
          </a:prstGeom>
          <a:noFill/>
        </p:spPr>
        <p:txBody>
          <a:bodyPr wrap="none" rtlCol="0">
            <a:spAutoFit/>
          </a:bodyPr>
          <a:lstStyle/>
          <a:p>
            <a:r>
              <a:rPr lang="en-US" sz="1400" dirty="0">
                <a:solidFill>
                  <a:srgbClr val="C00000"/>
                </a:solidFill>
              </a:rPr>
              <a:t>Main Injector</a:t>
            </a:r>
          </a:p>
        </p:txBody>
      </p:sp>
      <p:sp>
        <p:nvSpPr>
          <p:cNvPr id="11" name="TextBox 10">
            <a:extLst>
              <a:ext uri="{FF2B5EF4-FFF2-40B4-BE49-F238E27FC236}">
                <a16:creationId xmlns:a16="http://schemas.microsoft.com/office/drawing/2014/main" id="{59E976E3-0456-B538-A728-D3BE8EFC0A17}"/>
              </a:ext>
            </a:extLst>
          </p:cNvPr>
          <p:cNvSpPr txBox="1"/>
          <p:nvPr/>
        </p:nvSpPr>
        <p:spPr>
          <a:xfrm rot="1806468">
            <a:off x="2936047" y="3536531"/>
            <a:ext cx="1889556" cy="307777"/>
          </a:xfrm>
          <a:prstGeom prst="rect">
            <a:avLst/>
          </a:prstGeom>
          <a:noFill/>
        </p:spPr>
        <p:txBody>
          <a:bodyPr wrap="none" rtlCol="0">
            <a:spAutoFit/>
          </a:bodyPr>
          <a:lstStyle/>
          <a:p>
            <a:r>
              <a:rPr lang="en-US" sz="1400" dirty="0">
                <a:solidFill>
                  <a:srgbClr val="458DCC"/>
                </a:solidFill>
              </a:rPr>
              <a:t>LBNF primary beamline</a:t>
            </a:r>
          </a:p>
        </p:txBody>
      </p:sp>
    </p:spTree>
    <p:extLst>
      <p:ext uri="{BB962C8B-B14F-4D97-AF65-F5344CB8AC3E}">
        <p14:creationId xmlns:p14="http://schemas.microsoft.com/office/powerpoint/2010/main" val="1726561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B6931F-79C7-6C8D-907D-C2E57A2636C6}"/>
              </a:ext>
            </a:extLst>
          </p:cNvPr>
          <p:cNvSpPr>
            <a:spLocks noGrp="1"/>
          </p:cNvSpPr>
          <p:nvPr>
            <p:ph idx="1"/>
          </p:nvPr>
        </p:nvSpPr>
        <p:spPr>
          <a:xfrm>
            <a:off x="228603" y="728663"/>
            <a:ext cx="8672513" cy="3796684"/>
          </a:xfrm>
        </p:spPr>
        <p:txBody>
          <a:bodyPr/>
          <a:lstStyle/>
          <a:p>
            <a:r>
              <a:rPr lang="en-US" dirty="0"/>
              <a:t>In a nominal 1.2s cycle at 20Hz</a:t>
            </a:r>
          </a:p>
          <a:p>
            <a:pPr lvl="1"/>
            <a:r>
              <a:rPr lang="en-US" sz="1800" dirty="0"/>
              <a:t>12 Booster batches slip-stacked together in the Recycler, accelerated to 120 GeV in the MI, extracted to LBNF (~0.65s in Recycler)</a:t>
            </a:r>
          </a:p>
          <a:p>
            <a:pPr lvl="1"/>
            <a:r>
              <a:rPr lang="en-US" sz="1800" dirty="0"/>
              <a:t>2 Booster batches for Mu2e </a:t>
            </a:r>
            <a:r>
              <a:rPr lang="en-US" sz="1800" dirty="0" err="1"/>
              <a:t>rebunched</a:t>
            </a:r>
            <a:r>
              <a:rPr lang="en-US" sz="1800" dirty="0"/>
              <a:t> in the Recycler and extracted to the Delivery Ring one bunch at a time, as the bunch is resonantly extracted from the Delivery Ring in a 0.43ms slow spill to Mu2e (~0.55s in Recycler)</a:t>
            </a:r>
          </a:p>
          <a:p>
            <a:pPr lvl="1"/>
            <a:r>
              <a:rPr lang="en-US" sz="1800" dirty="0"/>
              <a:t>10 Booster batches available to other experiments while Mu2e beam is in the Recycler</a:t>
            </a:r>
          </a:p>
          <a:p>
            <a:r>
              <a:rPr lang="en-US" dirty="0"/>
              <a:t>In a 0.65s cycle (pre Booster Replacement)</a:t>
            </a:r>
          </a:p>
          <a:p>
            <a:pPr lvl="1"/>
            <a:r>
              <a:rPr lang="en-US" sz="1800" dirty="0"/>
              <a:t>Recycler not available for Mu2e (finish Mu2e before reduce cycle time)</a:t>
            </a:r>
          </a:p>
          <a:p>
            <a:pPr lvl="1"/>
            <a:r>
              <a:rPr lang="en-US" sz="1800" dirty="0"/>
              <a:t>1 Booster batch available to other experiments</a:t>
            </a:r>
            <a:endParaRPr lang="en-US" dirty="0"/>
          </a:p>
        </p:txBody>
      </p:sp>
      <p:sp>
        <p:nvSpPr>
          <p:cNvPr id="3" name="Title 2">
            <a:extLst>
              <a:ext uri="{FF2B5EF4-FFF2-40B4-BE49-F238E27FC236}">
                <a16:creationId xmlns:a16="http://schemas.microsoft.com/office/drawing/2014/main" id="{DB6F7F0C-0911-EB58-CD55-37FFA4B73B20}"/>
              </a:ext>
            </a:extLst>
          </p:cNvPr>
          <p:cNvSpPr>
            <a:spLocks noGrp="1"/>
          </p:cNvSpPr>
          <p:nvPr>
            <p:ph type="title"/>
          </p:nvPr>
        </p:nvSpPr>
        <p:spPr/>
        <p:txBody>
          <a:bodyPr/>
          <a:lstStyle/>
          <a:p>
            <a:r>
              <a:rPr lang="en-US" dirty="0"/>
              <a:t>Impact of shortened cycle on other experiments</a:t>
            </a:r>
          </a:p>
        </p:txBody>
      </p:sp>
      <p:sp>
        <p:nvSpPr>
          <p:cNvPr id="4" name="Date Placeholder 3">
            <a:extLst>
              <a:ext uri="{FF2B5EF4-FFF2-40B4-BE49-F238E27FC236}">
                <a16:creationId xmlns:a16="http://schemas.microsoft.com/office/drawing/2014/main" id="{2E7BAB69-78B7-3DE7-7389-B3C6784BD532}"/>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8C60CB1A-8755-E56B-2A91-D0D5DDCD1AD1}"/>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1FC252EA-3BF4-995B-9F4E-131722140DFB}"/>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7" name="TextBox 6">
            <a:extLst>
              <a:ext uri="{FF2B5EF4-FFF2-40B4-BE49-F238E27FC236}">
                <a16:creationId xmlns:a16="http://schemas.microsoft.com/office/drawing/2014/main" id="{BDA2DDBD-B14F-4A9D-D8A6-D07BD5D52641}"/>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363980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96B300-EC75-D6F7-0984-914C59C44FDA}"/>
              </a:ext>
            </a:extLst>
          </p:cNvPr>
          <p:cNvSpPr>
            <a:spLocks noGrp="1"/>
          </p:cNvSpPr>
          <p:nvPr>
            <p:ph idx="1"/>
          </p:nvPr>
        </p:nvSpPr>
        <p:spPr>
          <a:xfrm>
            <a:off x="228604" y="683941"/>
            <a:ext cx="4584590" cy="1917545"/>
          </a:xfrm>
        </p:spPr>
        <p:txBody>
          <a:bodyPr/>
          <a:lstStyle/>
          <a:p>
            <a:pPr marL="342900" indent="-342900">
              <a:buFont typeface="+mj-lt"/>
              <a:buAutoNum type="arabicPeriod"/>
            </a:pPr>
            <a:r>
              <a:rPr lang="en-US" dirty="0"/>
              <a:t>Limit beam power to DUNE (1.2s cycle) until Mu2e complete (2033)</a:t>
            </a:r>
          </a:p>
          <a:p>
            <a:pPr lvl="1">
              <a:spcBef>
                <a:spcPts val="600"/>
              </a:spcBef>
            </a:pPr>
            <a:r>
              <a:rPr lang="en-US" dirty="0"/>
              <a:t>Mu2e beam request is 3.6x10</a:t>
            </a:r>
            <a:r>
              <a:rPr lang="en-US" baseline="30000" dirty="0"/>
              <a:t>20</a:t>
            </a:r>
            <a:r>
              <a:rPr lang="en-US" dirty="0"/>
              <a:t> POT physics data, total 4.7x10</a:t>
            </a:r>
            <a:r>
              <a:rPr lang="en-US" baseline="30000" dirty="0"/>
              <a:t>20</a:t>
            </a:r>
            <a:r>
              <a:rPr lang="en-US" dirty="0"/>
              <a:t> including calibration</a:t>
            </a:r>
          </a:p>
          <a:p>
            <a:pPr lvl="1">
              <a:spcBef>
                <a:spcPts val="600"/>
              </a:spcBef>
            </a:pPr>
            <a:r>
              <a:rPr lang="en-US" dirty="0"/>
              <a:t>May be consistent with LBNF/DUNE commissioning, high-power target/horn development</a:t>
            </a:r>
          </a:p>
        </p:txBody>
      </p:sp>
      <p:sp>
        <p:nvSpPr>
          <p:cNvPr id="3" name="Title 2">
            <a:extLst>
              <a:ext uri="{FF2B5EF4-FFF2-40B4-BE49-F238E27FC236}">
                <a16:creationId xmlns:a16="http://schemas.microsoft.com/office/drawing/2014/main" id="{E97C0FD5-24AA-BE8E-EECE-C11D16F2CF12}"/>
              </a:ext>
            </a:extLst>
          </p:cNvPr>
          <p:cNvSpPr>
            <a:spLocks noGrp="1"/>
          </p:cNvSpPr>
          <p:nvPr>
            <p:ph type="title"/>
          </p:nvPr>
        </p:nvSpPr>
        <p:spPr/>
        <p:txBody>
          <a:bodyPr/>
          <a:lstStyle/>
          <a:p>
            <a:r>
              <a:rPr lang="en-US" dirty="0"/>
              <a:t>Options for beam sharing for DUNE / Mu2e</a:t>
            </a:r>
          </a:p>
        </p:txBody>
      </p:sp>
      <p:sp>
        <p:nvSpPr>
          <p:cNvPr id="4" name="Date Placeholder 3">
            <a:extLst>
              <a:ext uri="{FF2B5EF4-FFF2-40B4-BE49-F238E27FC236}">
                <a16:creationId xmlns:a16="http://schemas.microsoft.com/office/drawing/2014/main" id="{9730689D-2DDC-072F-886F-4AE5A8CC1B27}"/>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39025CAB-A8B1-8399-01A6-76C554A0E4FA}"/>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CC630FBF-84DD-23F2-A45D-BD59B11A770A}"/>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9" name="Content Placeholder 1">
            <a:extLst>
              <a:ext uri="{FF2B5EF4-FFF2-40B4-BE49-F238E27FC236}">
                <a16:creationId xmlns:a16="http://schemas.microsoft.com/office/drawing/2014/main" id="{E58D1471-8565-4DF4-973A-5DA0D9B91F28}"/>
              </a:ext>
            </a:extLst>
          </p:cNvPr>
          <p:cNvSpPr txBox="1">
            <a:spLocks/>
          </p:cNvSpPr>
          <p:nvPr/>
        </p:nvSpPr>
        <p:spPr>
          <a:xfrm>
            <a:off x="223031" y="2686156"/>
            <a:ext cx="8603579" cy="2111631"/>
          </a:xfrm>
          <a:prstGeom prst="rect">
            <a:avLst/>
          </a:prstGeom>
        </p:spPr>
        <p:txBody>
          <a:bodyPr lIns="0" tIns="0" rIns="0" bIns="0"/>
          <a:lstStyle>
            <a:lvl1pPr marL="230188" indent="-230188" algn="l" defTabSz="457200" rtl="0" eaLnBrk="1" fontAlgn="base" hangingPunct="1">
              <a:spcBef>
                <a:spcPts val="984"/>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ts val="984"/>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ts val="984"/>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ts val="984"/>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ts val="984"/>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mj-lt"/>
              <a:buAutoNum type="arabicPeriod" startAt="2"/>
            </a:pPr>
            <a:r>
              <a:rPr lang="en-US" dirty="0"/>
              <a:t>Run shorter cycle time with shortened spill durations to Mu2e</a:t>
            </a:r>
          </a:p>
          <a:p>
            <a:pPr lvl="1"/>
            <a:r>
              <a:rPr lang="en-US" dirty="0"/>
              <a:t>Has some effect on Mu2e physics, working with experiment to quantify</a:t>
            </a:r>
          </a:p>
          <a:p>
            <a:pPr marL="342900" indent="-342900">
              <a:buFont typeface="+mj-lt"/>
              <a:buAutoNum type="arabicPeriod" startAt="3"/>
            </a:pPr>
            <a:r>
              <a:rPr lang="en-US" dirty="0"/>
              <a:t>Run shorter cycle time with fewer spills to Mu2e</a:t>
            </a:r>
          </a:p>
          <a:p>
            <a:pPr lvl="1">
              <a:spcBef>
                <a:spcPts val="600"/>
              </a:spcBef>
            </a:pPr>
            <a:r>
              <a:rPr lang="en-US" dirty="0"/>
              <a:t>Extends duration needed to obtain requested Mu2e dataset </a:t>
            </a:r>
          </a:p>
          <a:p>
            <a:pPr lvl="1">
              <a:spcBef>
                <a:spcPts val="600"/>
              </a:spcBef>
            </a:pPr>
            <a:r>
              <a:rPr lang="en-US" dirty="0"/>
              <a:t>DUNE larger initial dataset but no overall gain</a:t>
            </a:r>
          </a:p>
          <a:p>
            <a:pPr lvl="1">
              <a:spcBef>
                <a:spcPts val="600"/>
              </a:spcBef>
            </a:pPr>
            <a:r>
              <a:rPr lang="en-US" dirty="0"/>
              <a:t>Less efficient use of Recycler</a:t>
            </a:r>
          </a:p>
        </p:txBody>
      </p:sp>
      <p:pic>
        <p:nvPicPr>
          <p:cNvPr id="7" name="Picture 6">
            <a:extLst>
              <a:ext uri="{FF2B5EF4-FFF2-40B4-BE49-F238E27FC236}">
                <a16:creationId xmlns:a16="http://schemas.microsoft.com/office/drawing/2014/main" id="{1FD4D1FB-DF6A-9BE2-62F0-BF6A91A0F74B}"/>
              </a:ext>
            </a:extLst>
          </p:cNvPr>
          <p:cNvPicPr>
            <a:picLocks noChangeAspect="1"/>
          </p:cNvPicPr>
          <p:nvPr/>
        </p:nvPicPr>
        <p:blipFill>
          <a:blip r:embed="rId2"/>
          <a:stretch>
            <a:fillRect/>
          </a:stretch>
        </p:blipFill>
        <p:spPr>
          <a:xfrm>
            <a:off x="5173132" y="555768"/>
            <a:ext cx="3615267" cy="2067240"/>
          </a:xfrm>
          <a:prstGeom prst="rect">
            <a:avLst/>
          </a:prstGeom>
        </p:spPr>
      </p:pic>
      <p:sp>
        <p:nvSpPr>
          <p:cNvPr id="8" name="TextBox 7">
            <a:extLst>
              <a:ext uri="{FF2B5EF4-FFF2-40B4-BE49-F238E27FC236}">
                <a16:creationId xmlns:a16="http://schemas.microsoft.com/office/drawing/2014/main" id="{187AAC88-D212-5D4F-9681-E73567063E82}"/>
              </a:ext>
            </a:extLst>
          </p:cNvPr>
          <p:cNvSpPr txBox="1"/>
          <p:nvPr/>
        </p:nvSpPr>
        <p:spPr>
          <a:xfrm>
            <a:off x="6684323" y="3497885"/>
            <a:ext cx="2231077" cy="646331"/>
          </a:xfrm>
          <a:prstGeom prst="rect">
            <a:avLst/>
          </a:prstGeom>
          <a:noFill/>
          <a:ln>
            <a:solidFill>
              <a:schemeClr val="accent1"/>
            </a:solidFill>
          </a:ln>
        </p:spPr>
        <p:txBody>
          <a:bodyPr wrap="square" rIns="45720" rtlCol="0">
            <a:spAutoFit/>
          </a:bodyPr>
          <a:lstStyle/>
          <a:p>
            <a:r>
              <a:rPr lang="en-US" sz="1800" dirty="0"/>
              <a:t>Fermilab is committed to delivering Mu2e</a:t>
            </a:r>
          </a:p>
        </p:txBody>
      </p:sp>
      <p:sp>
        <p:nvSpPr>
          <p:cNvPr id="10" name="TextBox 9">
            <a:extLst>
              <a:ext uri="{FF2B5EF4-FFF2-40B4-BE49-F238E27FC236}">
                <a16:creationId xmlns:a16="http://schemas.microsoft.com/office/drawing/2014/main" id="{5A9227A3-C97D-86BF-91DE-B3F0C5913745}"/>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755254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hart, diagram&#10;&#10;Description automatically generated">
            <a:extLst>
              <a:ext uri="{FF2B5EF4-FFF2-40B4-BE49-F238E27FC236}">
                <a16:creationId xmlns:a16="http://schemas.microsoft.com/office/drawing/2014/main" id="{6E16AC98-B246-529A-54B9-48E7204B63A6}"/>
              </a:ext>
            </a:extLst>
          </p:cNvPr>
          <p:cNvPicPr>
            <a:picLocks noChangeAspect="1"/>
          </p:cNvPicPr>
          <p:nvPr/>
        </p:nvPicPr>
        <p:blipFill>
          <a:blip r:embed="rId3"/>
          <a:stretch>
            <a:fillRect/>
          </a:stretch>
        </p:blipFill>
        <p:spPr>
          <a:xfrm>
            <a:off x="33868" y="859790"/>
            <a:ext cx="4530386" cy="3474720"/>
          </a:xfrm>
          <a:prstGeom prst="rect">
            <a:avLst/>
          </a:prstGeom>
        </p:spPr>
      </p:pic>
      <p:sp>
        <p:nvSpPr>
          <p:cNvPr id="3" name="Title 2">
            <a:extLst>
              <a:ext uri="{FF2B5EF4-FFF2-40B4-BE49-F238E27FC236}">
                <a16:creationId xmlns:a16="http://schemas.microsoft.com/office/drawing/2014/main" id="{55E2D4A5-9084-C8BC-0D95-DF80F349E1C9}"/>
              </a:ext>
            </a:extLst>
          </p:cNvPr>
          <p:cNvSpPr>
            <a:spLocks noGrp="1"/>
          </p:cNvSpPr>
          <p:nvPr>
            <p:ph type="title"/>
          </p:nvPr>
        </p:nvSpPr>
        <p:spPr/>
        <p:txBody>
          <a:bodyPr/>
          <a:lstStyle/>
          <a:p>
            <a:r>
              <a:rPr lang="en-US" dirty="0"/>
              <a:t>DUNE power and POT implications</a:t>
            </a:r>
          </a:p>
        </p:txBody>
      </p:sp>
      <p:sp>
        <p:nvSpPr>
          <p:cNvPr id="4" name="Date Placeholder 3">
            <a:extLst>
              <a:ext uri="{FF2B5EF4-FFF2-40B4-BE49-F238E27FC236}">
                <a16:creationId xmlns:a16="http://schemas.microsoft.com/office/drawing/2014/main" id="{D37310EF-C284-FC8A-D598-543431C12FD0}"/>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CDF01021-E590-74AF-481F-D0D6C36B3CA8}"/>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F8B9F65F-FAFB-3597-4D4C-F657A2A8835C}"/>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pic>
        <p:nvPicPr>
          <p:cNvPr id="8" name="Picture 7">
            <a:extLst>
              <a:ext uri="{FF2B5EF4-FFF2-40B4-BE49-F238E27FC236}">
                <a16:creationId xmlns:a16="http://schemas.microsoft.com/office/drawing/2014/main" id="{EF02D7E9-8CAA-C93E-672F-A2672A0B3A17}"/>
              </a:ext>
            </a:extLst>
          </p:cNvPr>
          <p:cNvPicPr>
            <a:picLocks noChangeAspect="1"/>
          </p:cNvPicPr>
          <p:nvPr/>
        </p:nvPicPr>
        <p:blipFill>
          <a:blip r:embed="rId4"/>
          <a:srcRect/>
          <a:stretch/>
        </p:blipFill>
        <p:spPr>
          <a:xfrm>
            <a:off x="4500563" y="826607"/>
            <a:ext cx="4663440" cy="3568644"/>
          </a:xfrm>
          <a:prstGeom prst="rect">
            <a:avLst/>
          </a:prstGeom>
        </p:spPr>
      </p:pic>
      <p:cxnSp>
        <p:nvCxnSpPr>
          <p:cNvPr id="14" name="Straight Arrow Connector 13">
            <a:extLst>
              <a:ext uri="{FF2B5EF4-FFF2-40B4-BE49-F238E27FC236}">
                <a16:creationId xmlns:a16="http://schemas.microsoft.com/office/drawing/2014/main" id="{6237E472-45F3-6BE7-1E81-1DEAC125C6A5}"/>
              </a:ext>
            </a:extLst>
          </p:cNvPr>
          <p:cNvCxnSpPr>
            <a:cxnSpLocks/>
          </p:cNvCxnSpPr>
          <p:nvPr/>
        </p:nvCxnSpPr>
        <p:spPr>
          <a:xfrm>
            <a:off x="2185120" y="1318683"/>
            <a:ext cx="0" cy="238349"/>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73345C9-AC38-9347-3366-BF7BF9FC1DA6}"/>
              </a:ext>
            </a:extLst>
          </p:cNvPr>
          <p:cNvCxnSpPr>
            <a:cxnSpLocks/>
          </p:cNvCxnSpPr>
          <p:nvPr/>
        </p:nvCxnSpPr>
        <p:spPr>
          <a:xfrm flipV="1">
            <a:off x="981213" y="2760715"/>
            <a:ext cx="0" cy="403068"/>
          </a:xfrm>
          <a:prstGeom prst="straightConnector1">
            <a:avLst/>
          </a:prstGeom>
          <a:ln>
            <a:tailEnd type="triangle"/>
          </a:ln>
          <a:effectLst/>
        </p:spPr>
        <p:style>
          <a:lnRef idx="2">
            <a:schemeClr val="accent3"/>
          </a:lnRef>
          <a:fillRef idx="0">
            <a:schemeClr val="accent3"/>
          </a:fillRef>
          <a:effectRef idx="1">
            <a:schemeClr val="accent3"/>
          </a:effectRef>
          <a:fontRef idx="minor">
            <a:schemeClr val="tx1"/>
          </a:fontRef>
        </p:style>
      </p:cxnSp>
      <p:sp>
        <p:nvSpPr>
          <p:cNvPr id="17" name="TextBox 16">
            <a:extLst>
              <a:ext uri="{FF2B5EF4-FFF2-40B4-BE49-F238E27FC236}">
                <a16:creationId xmlns:a16="http://schemas.microsoft.com/office/drawing/2014/main" id="{4728DDDC-1441-7813-50E2-D519546B1B1F}"/>
              </a:ext>
            </a:extLst>
          </p:cNvPr>
          <p:cNvSpPr txBox="1"/>
          <p:nvPr/>
        </p:nvSpPr>
        <p:spPr>
          <a:xfrm>
            <a:off x="736827" y="3163783"/>
            <a:ext cx="1152007" cy="800732"/>
          </a:xfrm>
          <a:prstGeom prst="rect">
            <a:avLst/>
          </a:prstGeom>
          <a:noFill/>
        </p:spPr>
        <p:txBody>
          <a:bodyPr wrap="square" rtlCol="0">
            <a:spAutoFit/>
          </a:bodyPr>
          <a:lstStyle/>
          <a:p>
            <a:pPr>
              <a:lnSpc>
                <a:spcPct val="85000"/>
              </a:lnSpc>
            </a:pPr>
            <a:r>
              <a:rPr lang="en-US" sz="1800" dirty="0">
                <a:solidFill>
                  <a:schemeClr val="accent3"/>
                </a:solidFill>
              </a:rPr>
              <a:t>Mu2e complete in 2033</a:t>
            </a:r>
          </a:p>
        </p:txBody>
      </p:sp>
      <p:sp>
        <p:nvSpPr>
          <p:cNvPr id="22" name="TextBox 21">
            <a:extLst>
              <a:ext uri="{FF2B5EF4-FFF2-40B4-BE49-F238E27FC236}">
                <a16:creationId xmlns:a16="http://schemas.microsoft.com/office/drawing/2014/main" id="{0E78255B-8644-66E0-85C4-80C3E5D7422C}"/>
              </a:ext>
            </a:extLst>
          </p:cNvPr>
          <p:cNvSpPr txBox="1"/>
          <p:nvPr/>
        </p:nvSpPr>
        <p:spPr>
          <a:xfrm>
            <a:off x="775242" y="1058959"/>
            <a:ext cx="2227183" cy="329834"/>
          </a:xfrm>
          <a:prstGeom prst="rect">
            <a:avLst/>
          </a:prstGeom>
          <a:noFill/>
        </p:spPr>
        <p:txBody>
          <a:bodyPr wrap="square" rtlCol="0">
            <a:spAutoFit/>
          </a:bodyPr>
          <a:lstStyle/>
          <a:p>
            <a:pPr>
              <a:lnSpc>
                <a:spcPct val="85000"/>
              </a:lnSpc>
            </a:pPr>
            <a:r>
              <a:rPr lang="en-US" sz="1800" dirty="0">
                <a:solidFill>
                  <a:schemeClr val="accent5"/>
                </a:solidFill>
              </a:rPr>
              <a:t>Booster replacement</a:t>
            </a:r>
          </a:p>
        </p:txBody>
      </p:sp>
      <p:sp>
        <p:nvSpPr>
          <p:cNvPr id="2" name="TextBox 1">
            <a:extLst>
              <a:ext uri="{FF2B5EF4-FFF2-40B4-BE49-F238E27FC236}">
                <a16:creationId xmlns:a16="http://schemas.microsoft.com/office/drawing/2014/main" id="{FB1655A7-36FA-2298-9922-316D25A8EC45}"/>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
        <p:nvSpPr>
          <p:cNvPr id="7" name="TextBox 6">
            <a:extLst>
              <a:ext uri="{FF2B5EF4-FFF2-40B4-BE49-F238E27FC236}">
                <a16:creationId xmlns:a16="http://schemas.microsoft.com/office/drawing/2014/main" id="{3F78FD37-C9C1-52A7-DA1F-F05B9AAD12A6}"/>
              </a:ext>
            </a:extLst>
          </p:cNvPr>
          <p:cNvSpPr txBox="1"/>
          <p:nvPr/>
        </p:nvSpPr>
        <p:spPr>
          <a:xfrm>
            <a:off x="228600" y="4441418"/>
            <a:ext cx="2494674" cy="329834"/>
          </a:xfrm>
          <a:prstGeom prst="rect">
            <a:avLst/>
          </a:prstGeom>
          <a:noFill/>
        </p:spPr>
        <p:txBody>
          <a:bodyPr wrap="square" rtlCol="0">
            <a:spAutoFit/>
          </a:bodyPr>
          <a:lstStyle/>
          <a:p>
            <a:pPr>
              <a:lnSpc>
                <a:spcPct val="85000"/>
              </a:lnSpc>
            </a:pPr>
            <a:r>
              <a:rPr lang="en-US" sz="1800" dirty="0">
                <a:solidFill>
                  <a:schemeClr val="accent3"/>
                </a:solidFill>
              </a:rPr>
              <a:t>(Mu2e restarts 2029)</a:t>
            </a:r>
          </a:p>
        </p:txBody>
      </p:sp>
      <p:cxnSp>
        <p:nvCxnSpPr>
          <p:cNvPr id="9" name="Straight Arrow Connector 8">
            <a:extLst>
              <a:ext uri="{FF2B5EF4-FFF2-40B4-BE49-F238E27FC236}">
                <a16:creationId xmlns:a16="http://schemas.microsoft.com/office/drawing/2014/main" id="{61D80C18-3DFC-2F1D-C831-BA67225E17C0}"/>
              </a:ext>
            </a:extLst>
          </p:cNvPr>
          <p:cNvCxnSpPr>
            <a:cxnSpLocks/>
          </p:cNvCxnSpPr>
          <p:nvPr/>
        </p:nvCxnSpPr>
        <p:spPr>
          <a:xfrm flipV="1">
            <a:off x="228600" y="4239884"/>
            <a:ext cx="0" cy="403068"/>
          </a:xfrm>
          <a:prstGeom prst="straightConnector1">
            <a:avLst/>
          </a:prstGeom>
          <a:ln>
            <a:tailEnd type="triangle"/>
          </a:ln>
          <a:effectLst/>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66874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DB5F83-7DF4-5E5F-BE1B-235870024549}"/>
              </a:ext>
            </a:extLst>
          </p:cNvPr>
          <p:cNvSpPr>
            <a:spLocks noGrp="1"/>
          </p:cNvSpPr>
          <p:nvPr>
            <p:ph idx="1"/>
          </p:nvPr>
        </p:nvSpPr>
        <p:spPr>
          <a:xfrm>
            <a:off x="228603" y="690880"/>
            <a:ext cx="8672513" cy="3900039"/>
          </a:xfrm>
        </p:spPr>
        <p:txBody>
          <a:bodyPr/>
          <a:lstStyle/>
          <a:p>
            <a:pPr>
              <a:spcBef>
                <a:spcPts val="600"/>
              </a:spcBef>
            </a:pPr>
            <a:r>
              <a:rPr lang="en-US" dirty="0"/>
              <a:t>Extend SRF </a:t>
            </a:r>
            <a:r>
              <a:rPr lang="en-US" dirty="0" err="1"/>
              <a:t>Linac</a:t>
            </a:r>
            <a:r>
              <a:rPr lang="en-US" dirty="0"/>
              <a:t> to higher energy or construct new Rapid-Cycling Synchrotron</a:t>
            </a:r>
          </a:p>
          <a:p>
            <a:pPr>
              <a:spcBef>
                <a:spcPts val="600"/>
              </a:spcBef>
            </a:pPr>
            <a:r>
              <a:rPr lang="en-US" dirty="0"/>
              <a:t>Provides</a:t>
            </a:r>
          </a:p>
          <a:p>
            <a:pPr lvl="1">
              <a:spcBef>
                <a:spcPts val="600"/>
              </a:spcBef>
            </a:pPr>
            <a:r>
              <a:rPr lang="en-US" sz="1800" dirty="0"/>
              <a:t>2.4 MW to LBNF  </a:t>
            </a:r>
          </a:p>
          <a:p>
            <a:pPr lvl="1">
              <a:spcBef>
                <a:spcPts val="600"/>
              </a:spcBef>
            </a:pPr>
            <a:r>
              <a:rPr lang="en-US" sz="1800" dirty="0"/>
              <a:t>120 GeV beam available for other experiments</a:t>
            </a:r>
          </a:p>
          <a:p>
            <a:pPr>
              <a:spcBef>
                <a:spcPts val="600"/>
              </a:spcBef>
            </a:pPr>
            <a:r>
              <a:rPr lang="en-US" dirty="0"/>
              <a:t>Potential new science ‘spigots’: </a:t>
            </a:r>
          </a:p>
          <a:p>
            <a:pPr lvl="1">
              <a:spcBef>
                <a:spcPts val="600"/>
              </a:spcBef>
            </a:pPr>
            <a:r>
              <a:rPr lang="en-US" sz="1800" dirty="0"/>
              <a:t>2 GeV Continuous Wave (CW) </a:t>
            </a:r>
          </a:p>
          <a:p>
            <a:pPr lvl="1">
              <a:spcBef>
                <a:spcPts val="600"/>
              </a:spcBef>
            </a:pPr>
            <a:r>
              <a:rPr lang="en-US" sz="1800" dirty="0"/>
              <a:t>2 GeV Pulsed Beam (~ 1MW)</a:t>
            </a:r>
          </a:p>
          <a:p>
            <a:pPr lvl="1">
              <a:spcBef>
                <a:spcPts val="600"/>
              </a:spcBef>
            </a:pPr>
            <a:r>
              <a:rPr lang="en-US" sz="1800" dirty="0"/>
              <a:t>8 GeV Pulsed (~ 1MW)</a:t>
            </a:r>
          </a:p>
          <a:p>
            <a:pPr>
              <a:spcBef>
                <a:spcPts val="600"/>
              </a:spcBef>
            </a:pPr>
            <a:r>
              <a:rPr lang="en-US" dirty="0"/>
              <a:t>Platform for collider R&amp;D</a:t>
            </a:r>
          </a:p>
          <a:p>
            <a:pPr>
              <a:spcBef>
                <a:spcPts val="600"/>
              </a:spcBef>
            </a:pPr>
            <a:r>
              <a:rPr lang="en-US" dirty="0"/>
              <a:t>Front-end for future multi-</a:t>
            </a:r>
            <a:r>
              <a:rPr lang="en-US" dirty="0" err="1"/>
              <a:t>TeV</a:t>
            </a:r>
            <a:r>
              <a:rPr lang="en-US" dirty="0"/>
              <a:t> collider</a:t>
            </a:r>
          </a:p>
        </p:txBody>
      </p:sp>
      <p:sp>
        <p:nvSpPr>
          <p:cNvPr id="3" name="Title 2">
            <a:extLst>
              <a:ext uri="{FF2B5EF4-FFF2-40B4-BE49-F238E27FC236}">
                <a16:creationId xmlns:a16="http://schemas.microsoft.com/office/drawing/2014/main" id="{A57F7196-D7C6-2887-386F-5C51A61EC1A3}"/>
              </a:ext>
            </a:extLst>
          </p:cNvPr>
          <p:cNvSpPr>
            <a:spLocks noGrp="1"/>
          </p:cNvSpPr>
          <p:nvPr>
            <p:ph type="title"/>
          </p:nvPr>
        </p:nvSpPr>
        <p:spPr/>
        <p:txBody>
          <a:bodyPr/>
          <a:lstStyle/>
          <a:p>
            <a:r>
              <a:rPr lang="en-US" dirty="0"/>
              <a:t>Booster replacement</a:t>
            </a:r>
          </a:p>
        </p:txBody>
      </p:sp>
      <p:sp>
        <p:nvSpPr>
          <p:cNvPr id="4" name="Date Placeholder 3">
            <a:extLst>
              <a:ext uri="{FF2B5EF4-FFF2-40B4-BE49-F238E27FC236}">
                <a16:creationId xmlns:a16="http://schemas.microsoft.com/office/drawing/2014/main" id="{9814DBC1-80DB-AE46-38CD-26D5C33A2550}"/>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95222547-E561-C7FE-E559-0F7FBF4F582F}"/>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80D4E014-B8F7-6382-8439-3CCC10665643}"/>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7" name="TextBox 6">
            <a:extLst>
              <a:ext uri="{FF2B5EF4-FFF2-40B4-BE49-F238E27FC236}">
                <a16:creationId xmlns:a16="http://schemas.microsoft.com/office/drawing/2014/main" id="{31190937-472B-72A2-191F-28DA747EA831}"/>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2697910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DB5F83-7DF4-5E5F-BE1B-235870024549}"/>
              </a:ext>
            </a:extLst>
          </p:cNvPr>
          <p:cNvSpPr>
            <a:spLocks noGrp="1"/>
          </p:cNvSpPr>
          <p:nvPr>
            <p:ph idx="1"/>
          </p:nvPr>
        </p:nvSpPr>
        <p:spPr>
          <a:xfrm>
            <a:off x="228603" y="690880"/>
            <a:ext cx="8672513" cy="3900039"/>
          </a:xfrm>
        </p:spPr>
        <p:txBody>
          <a:bodyPr/>
          <a:lstStyle/>
          <a:p>
            <a:pPr>
              <a:spcBef>
                <a:spcPts val="600"/>
              </a:spcBef>
            </a:pPr>
            <a:r>
              <a:rPr lang="en-US" dirty="0"/>
              <a:t>Extend SRF </a:t>
            </a:r>
            <a:r>
              <a:rPr lang="en-US" dirty="0" err="1"/>
              <a:t>Linac</a:t>
            </a:r>
            <a:r>
              <a:rPr lang="en-US" dirty="0"/>
              <a:t> to higher energy or construct new Rapid-Cycling Synchrotron</a:t>
            </a:r>
          </a:p>
          <a:p>
            <a:pPr>
              <a:spcBef>
                <a:spcPts val="600"/>
              </a:spcBef>
            </a:pPr>
            <a:r>
              <a:rPr lang="en-US" dirty="0"/>
              <a:t>Looked at 3 representative options of each type</a:t>
            </a:r>
          </a:p>
          <a:p>
            <a:pPr>
              <a:spcBef>
                <a:spcPts val="600"/>
              </a:spcBef>
            </a:pPr>
            <a:r>
              <a:rPr lang="en-US" dirty="0"/>
              <a:t>All six configurations require an extension of the SRF </a:t>
            </a:r>
            <a:r>
              <a:rPr lang="en-US" dirty="0" err="1"/>
              <a:t>Linac</a:t>
            </a:r>
            <a:r>
              <a:rPr lang="en-US" dirty="0"/>
              <a:t> to 2 GeV</a:t>
            </a:r>
          </a:p>
          <a:p>
            <a:pPr>
              <a:spcBef>
                <a:spcPts val="600"/>
              </a:spcBef>
            </a:pPr>
            <a:r>
              <a:rPr lang="en-US" dirty="0"/>
              <a:t>ACE Science workshop June 14-15 will optimize parameters </a:t>
            </a:r>
          </a:p>
          <a:p>
            <a:pPr lvl="1">
              <a:spcBef>
                <a:spcPts val="600"/>
              </a:spcBef>
            </a:pPr>
            <a:endParaRPr lang="en-US" sz="1800" dirty="0"/>
          </a:p>
          <a:p>
            <a:pPr lvl="1">
              <a:spcBef>
                <a:spcPts val="600"/>
              </a:spcBef>
            </a:pPr>
            <a:endParaRPr lang="en-US" sz="1800" dirty="0"/>
          </a:p>
          <a:p>
            <a:pPr lvl="1">
              <a:spcBef>
                <a:spcPts val="600"/>
              </a:spcBef>
            </a:pPr>
            <a:endParaRPr lang="en-US" sz="1800" dirty="0"/>
          </a:p>
          <a:p>
            <a:pPr lvl="1">
              <a:spcBef>
                <a:spcPts val="600"/>
              </a:spcBef>
            </a:pPr>
            <a:endParaRPr lang="en-US" sz="1800" dirty="0"/>
          </a:p>
          <a:p>
            <a:pPr lvl="1">
              <a:spcBef>
                <a:spcPts val="600"/>
              </a:spcBef>
            </a:pPr>
            <a:endParaRPr lang="en-US" sz="1800" dirty="0"/>
          </a:p>
          <a:p>
            <a:pPr lvl="1">
              <a:spcBef>
                <a:spcPts val="600"/>
              </a:spcBef>
            </a:pPr>
            <a:endParaRPr lang="en-US" sz="1800" dirty="0"/>
          </a:p>
        </p:txBody>
      </p:sp>
      <p:sp>
        <p:nvSpPr>
          <p:cNvPr id="3" name="Title 2">
            <a:extLst>
              <a:ext uri="{FF2B5EF4-FFF2-40B4-BE49-F238E27FC236}">
                <a16:creationId xmlns:a16="http://schemas.microsoft.com/office/drawing/2014/main" id="{A57F7196-D7C6-2887-386F-5C51A61EC1A3}"/>
              </a:ext>
            </a:extLst>
          </p:cNvPr>
          <p:cNvSpPr>
            <a:spLocks noGrp="1"/>
          </p:cNvSpPr>
          <p:nvPr>
            <p:ph type="title"/>
          </p:nvPr>
        </p:nvSpPr>
        <p:spPr/>
        <p:txBody>
          <a:bodyPr/>
          <a:lstStyle/>
          <a:p>
            <a:r>
              <a:rPr lang="en-US" dirty="0"/>
              <a:t>Booster replacement options</a:t>
            </a:r>
          </a:p>
        </p:txBody>
      </p:sp>
      <p:sp>
        <p:nvSpPr>
          <p:cNvPr id="4" name="Date Placeholder 3">
            <a:extLst>
              <a:ext uri="{FF2B5EF4-FFF2-40B4-BE49-F238E27FC236}">
                <a16:creationId xmlns:a16="http://schemas.microsoft.com/office/drawing/2014/main" id="{9814DBC1-80DB-AE46-38CD-26D5C33A2550}"/>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95222547-E561-C7FE-E559-0F7FBF4F582F}"/>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80D4E014-B8F7-6382-8439-3CCC10665643}"/>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11" name="Text Placeholder 3">
            <a:extLst>
              <a:ext uri="{FF2B5EF4-FFF2-40B4-BE49-F238E27FC236}">
                <a16:creationId xmlns:a16="http://schemas.microsoft.com/office/drawing/2014/main" id="{EE848597-50F5-86D8-D3E0-B4827007EE3E}"/>
              </a:ext>
            </a:extLst>
          </p:cNvPr>
          <p:cNvSpPr txBox="1">
            <a:spLocks/>
          </p:cNvSpPr>
          <p:nvPr/>
        </p:nvSpPr>
        <p:spPr>
          <a:xfrm>
            <a:off x="242884" y="2414136"/>
            <a:ext cx="4205476" cy="1996998"/>
          </a:xfrm>
          <a:prstGeom prst="rect">
            <a:avLst/>
          </a:prstGeom>
          <a:ln>
            <a:solidFill>
              <a:schemeClr val="accent1"/>
            </a:solidFill>
          </a:ln>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rPr>
              <a:t>RCS</a:t>
            </a:r>
          </a:p>
          <a:p>
            <a:pPr marL="0" indent="-457200">
              <a:buNone/>
            </a:pPr>
            <a:r>
              <a:rPr lang="en-US" sz="1600" dirty="0">
                <a:solidFill>
                  <a:schemeClr val="tx1"/>
                </a:solidFill>
              </a:rPr>
              <a:t>C1a) 10 Hz: Metallic vacuum chamber</a:t>
            </a:r>
          </a:p>
          <a:p>
            <a:pPr marL="0" indent="-457200">
              <a:buNone/>
            </a:pPr>
            <a:r>
              <a:rPr lang="en-US" sz="1600" dirty="0">
                <a:solidFill>
                  <a:schemeClr val="tx1"/>
                </a:solidFill>
              </a:rPr>
              <a:t>C1b) 20 Hz: Ceramic vacuum chamber, larger aperture magnets, accumulator ring</a:t>
            </a:r>
          </a:p>
          <a:p>
            <a:pPr marL="0" indent="-457200">
              <a:buNone/>
            </a:pPr>
            <a:r>
              <a:rPr lang="en-US" sz="1600" dirty="0">
                <a:solidFill>
                  <a:schemeClr val="tx1"/>
                </a:solidFill>
              </a:rPr>
              <a:t>C1c) 20 Hz: (C1b) with high-current </a:t>
            </a:r>
            <a:r>
              <a:rPr lang="en-US" sz="1600" dirty="0" err="1">
                <a:solidFill>
                  <a:schemeClr val="tx1"/>
                </a:solidFill>
              </a:rPr>
              <a:t>linac</a:t>
            </a:r>
            <a:r>
              <a:rPr lang="en-US" sz="1600" dirty="0">
                <a:solidFill>
                  <a:schemeClr val="tx1"/>
                </a:solidFill>
              </a:rPr>
              <a:t>, no accumulator ring</a:t>
            </a:r>
          </a:p>
        </p:txBody>
      </p:sp>
      <p:sp>
        <p:nvSpPr>
          <p:cNvPr id="12" name="Text Placeholder 4">
            <a:extLst>
              <a:ext uri="{FF2B5EF4-FFF2-40B4-BE49-F238E27FC236}">
                <a16:creationId xmlns:a16="http://schemas.microsoft.com/office/drawing/2014/main" id="{CFC03F75-EEAD-0A3E-4333-C659F7631D08}"/>
              </a:ext>
            </a:extLst>
          </p:cNvPr>
          <p:cNvSpPr txBox="1">
            <a:spLocks/>
          </p:cNvSpPr>
          <p:nvPr/>
        </p:nvSpPr>
        <p:spPr>
          <a:xfrm>
            <a:off x="4705971" y="2414136"/>
            <a:ext cx="4206239" cy="1996998"/>
          </a:xfrm>
          <a:prstGeom prst="rect">
            <a:avLst/>
          </a:prstGeom>
          <a:ln>
            <a:solidFill>
              <a:schemeClr val="accent1"/>
            </a:solidFill>
          </a:ln>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solidFill>
                  <a:schemeClr val="tx1"/>
                </a:solidFill>
              </a:rPr>
              <a:t>SRF </a:t>
            </a:r>
            <a:r>
              <a:rPr lang="en-US" sz="1800" dirty="0" err="1">
                <a:solidFill>
                  <a:schemeClr val="tx1"/>
                </a:solidFill>
              </a:rPr>
              <a:t>Linac</a:t>
            </a:r>
            <a:r>
              <a:rPr lang="en-US" sz="1800" dirty="0">
                <a:solidFill>
                  <a:schemeClr val="tx1"/>
                </a:solidFill>
              </a:rPr>
              <a:t> and Accumulator Ring</a:t>
            </a:r>
          </a:p>
          <a:p>
            <a:pPr marL="0" indent="0">
              <a:buNone/>
            </a:pPr>
            <a:r>
              <a:rPr lang="en-US" sz="1600" dirty="0">
                <a:solidFill>
                  <a:schemeClr val="tx1"/>
                </a:solidFill>
              </a:rPr>
              <a:t>C2a) Basic: small increase in PIP-II current, using demonstrated XFEL RF </a:t>
            </a:r>
          </a:p>
          <a:p>
            <a:pPr marL="0" indent="0">
              <a:buNone/>
            </a:pPr>
            <a:r>
              <a:rPr lang="en-US" sz="1600" dirty="0">
                <a:solidFill>
                  <a:schemeClr val="tx1"/>
                </a:solidFill>
              </a:rPr>
              <a:t>C2b) High current (5mA) and some RF R&amp;D</a:t>
            </a:r>
          </a:p>
          <a:p>
            <a:pPr marL="0" indent="0">
              <a:buNone/>
            </a:pPr>
            <a:r>
              <a:rPr lang="en-US" sz="1600" dirty="0">
                <a:solidFill>
                  <a:schemeClr val="tx1"/>
                </a:solidFill>
              </a:rPr>
              <a:t>C2c) High current and significant RF R&amp;D</a:t>
            </a:r>
            <a:endParaRPr lang="en-US" sz="1800" dirty="0">
              <a:solidFill>
                <a:schemeClr val="tx1"/>
              </a:solidFill>
            </a:endParaRPr>
          </a:p>
        </p:txBody>
      </p:sp>
      <p:sp>
        <p:nvSpPr>
          <p:cNvPr id="7" name="TextBox 6">
            <a:extLst>
              <a:ext uri="{FF2B5EF4-FFF2-40B4-BE49-F238E27FC236}">
                <a16:creationId xmlns:a16="http://schemas.microsoft.com/office/drawing/2014/main" id="{6832F237-285D-FF8A-6FB4-E8D6B7641CB8}"/>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715082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41853F-024D-F5C3-031F-5C768EF223DE}"/>
              </a:ext>
            </a:extLst>
          </p:cNvPr>
          <p:cNvSpPr>
            <a:spLocks noGrp="1"/>
          </p:cNvSpPr>
          <p:nvPr>
            <p:ph idx="1"/>
          </p:nvPr>
        </p:nvSpPr>
        <p:spPr/>
        <p:txBody>
          <a:bodyPr/>
          <a:lstStyle/>
          <a:p>
            <a:r>
              <a:rPr lang="en-US" dirty="0"/>
              <a:t>Fermilab Accelerator Complex now and in the PIP-II/LBNF era</a:t>
            </a:r>
          </a:p>
          <a:p>
            <a:r>
              <a:rPr lang="en-US" dirty="0"/>
              <a:t>Accelerator Complex Evolution (ACE) plan</a:t>
            </a:r>
          </a:p>
          <a:p>
            <a:r>
              <a:rPr lang="en-US" dirty="0"/>
              <a:t>Beam to experiments under ACE plan</a:t>
            </a:r>
          </a:p>
        </p:txBody>
      </p:sp>
      <p:sp>
        <p:nvSpPr>
          <p:cNvPr id="3" name="Title 2">
            <a:extLst>
              <a:ext uri="{FF2B5EF4-FFF2-40B4-BE49-F238E27FC236}">
                <a16:creationId xmlns:a16="http://schemas.microsoft.com/office/drawing/2014/main" id="{34B58CF4-2FB0-084C-47B3-F58B0AEA2C59}"/>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10D44697-0018-9D95-475B-7F6ABDAE43F2}"/>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F56460E7-4356-812C-FC49-8EAD6A419C42}"/>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AD8DBE20-21A8-0480-FA35-311B2359F6CC}"/>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8" name="TextBox 7">
            <a:extLst>
              <a:ext uri="{FF2B5EF4-FFF2-40B4-BE49-F238E27FC236}">
                <a16:creationId xmlns:a16="http://schemas.microsoft.com/office/drawing/2014/main" id="{BF6551D8-BFE3-96C4-18C5-7F9A0FCD8698}"/>
              </a:ext>
            </a:extLst>
          </p:cNvPr>
          <p:cNvSpPr txBox="1"/>
          <p:nvPr/>
        </p:nvSpPr>
        <p:spPr>
          <a:xfrm rot="20517700">
            <a:off x="2375661" y="2468404"/>
            <a:ext cx="4572000" cy="1200329"/>
          </a:xfrm>
          <a:prstGeom prst="rect">
            <a:avLst/>
          </a:prstGeom>
          <a:noFill/>
        </p:spPr>
        <p:txBody>
          <a:bodyPr wrap="square">
            <a:spAutoFit/>
          </a:bodyPr>
          <a:lstStyle/>
          <a:p>
            <a:r>
              <a:rPr lang="en-US" sz="2400" dirty="0">
                <a:effectLst/>
                <a:latin typeface="Calibri" panose="020F0502020204030204" pitchFamily="34" charset="0"/>
                <a:ea typeface="Calibri" panose="020F0502020204030204" pitchFamily="34" charset="0"/>
              </a:rPr>
              <a:t>overview presentation on the FNAL accelerator complex R&amp;D including LBNF, ACE, PIP-III, Targets </a:t>
            </a:r>
            <a:r>
              <a:rPr lang="en-US" sz="2400" dirty="0" err="1">
                <a:effectLst/>
                <a:latin typeface="Calibri" panose="020F0502020204030204" pitchFamily="34" charset="0"/>
                <a:ea typeface="Calibri" panose="020F0502020204030204" pitchFamily="34" charset="0"/>
              </a:rPr>
              <a:t>etc</a:t>
            </a:r>
            <a:endParaRPr lang="en-US" dirty="0"/>
          </a:p>
        </p:txBody>
      </p:sp>
      <p:sp>
        <p:nvSpPr>
          <p:cNvPr id="7" name="TextBox 6">
            <a:extLst>
              <a:ext uri="{FF2B5EF4-FFF2-40B4-BE49-F238E27FC236}">
                <a16:creationId xmlns:a16="http://schemas.microsoft.com/office/drawing/2014/main" id="{B2346109-8D87-429A-29F2-235235A07F3C}"/>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Caption</a:t>
            </a:r>
          </a:p>
        </p:txBody>
      </p:sp>
    </p:spTree>
    <p:extLst>
      <p:ext uri="{BB962C8B-B14F-4D97-AF65-F5344CB8AC3E}">
        <p14:creationId xmlns:p14="http://schemas.microsoft.com/office/powerpoint/2010/main" val="3853414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7F7196-D7C6-2887-386F-5C51A61EC1A3}"/>
              </a:ext>
            </a:extLst>
          </p:cNvPr>
          <p:cNvSpPr>
            <a:spLocks noGrp="1"/>
          </p:cNvSpPr>
          <p:nvPr>
            <p:ph type="title"/>
          </p:nvPr>
        </p:nvSpPr>
        <p:spPr/>
        <p:txBody>
          <a:bodyPr/>
          <a:lstStyle/>
          <a:p>
            <a:r>
              <a:rPr lang="en-US" dirty="0"/>
              <a:t>Example Booster replacement options and possible add-ons </a:t>
            </a:r>
          </a:p>
        </p:txBody>
      </p:sp>
      <p:sp>
        <p:nvSpPr>
          <p:cNvPr id="4" name="Date Placeholder 3">
            <a:extLst>
              <a:ext uri="{FF2B5EF4-FFF2-40B4-BE49-F238E27FC236}">
                <a16:creationId xmlns:a16="http://schemas.microsoft.com/office/drawing/2014/main" id="{9814DBC1-80DB-AE46-38CD-26D5C33A2550}"/>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95222547-E561-C7FE-E559-0F7FBF4F582F}"/>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80D4E014-B8F7-6382-8439-3CCC10665643}"/>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pic>
        <p:nvPicPr>
          <p:cNvPr id="8" name="Picture 7">
            <a:extLst>
              <a:ext uri="{FF2B5EF4-FFF2-40B4-BE49-F238E27FC236}">
                <a16:creationId xmlns:a16="http://schemas.microsoft.com/office/drawing/2014/main" id="{77D3D918-CFB9-F795-082A-9A73B455B647}"/>
              </a:ext>
            </a:extLst>
          </p:cNvPr>
          <p:cNvPicPr>
            <a:picLocks noChangeAspect="1"/>
          </p:cNvPicPr>
          <p:nvPr/>
        </p:nvPicPr>
        <p:blipFill>
          <a:blip r:embed="rId2"/>
          <a:stretch>
            <a:fillRect/>
          </a:stretch>
        </p:blipFill>
        <p:spPr>
          <a:xfrm>
            <a:off x="4468356" y="835246"/>
            <a:ext cx="3210725" cy="3721100"/>
          </a:xfrm>
          <a:prstGeom prst="rect">
            <a:avLst/>
          </a:prstGeom>
        </p:spPr>
      </p:pic>
      <p:pic>
        <p:nvPicPr>
          <p:cNvPr id="10" name="Picture 9">
            <a:extLst>
              <a:ext uri="{FF2B5EF4-FFF2-40B4-BE49-F238E27FC236}">
                <a16:creationId xmlns:a16="http://schemas.microsoft.com/office/drawing/2014/main" id="{73C6AFD9-388A-DD8A-09D5-4EEF863DF714}"/>
              </a:ext>
            </a:extLst>
          </p:cNvPr>
          <p:cNvPicPr>
            <a:picLocks noChangeAspect="1"/>
          </p:cNvPicPr>
          <p:nvPr/>
        </p:nvPicPr>
        <p:blipFill rotWithShape="1">
          <a:blip r:embed="rId3"/>
          <a:srcRect l="22762"/>
          <a:stretch/>
        </p:blipFill>
        <p:spPr>
          <a:xfrm>
            <a:off x="956011" y="835246"/>
            <a:ext cx="3210725" cy="3721100"/>
          </a:xfrm>
          <a:prstGeom prst="rect">
            <a:avLst/>
          </a:prstGeom>
        </p:spPr>
      </p:pic>
      <p:sp>
        <p:nvSpPr>
          <p:cNvPr id="2" name="Arc 1">
            <a:extLst>
              <a:ext uri="{FF2B5EF4-FFF2-40B4-BE49-F238E27FC236}">
                <a16:creationId xmlns:a16="http://schemas.microsoft.com/office/drawing/2014/main" id="{A800A373-9988-F8CA-68AA-699385F88ACC}"/>
              </a:ext>
            </a:extLst>
          </p:cNvPr>
          <p:cNvSpPr/>
          <p:nvPr/>
        </p:nvSpPr>
        <p:spPr>
          <a:xfrm rot="1825711" flipV="1">
            <a:off x="1860034" y="1616303"/>
            <a:ext cx="1011914" cy="330200"/>
          </a:xfrm>
          <a:prstGeom prst="arc">
            <a:avLst>
              <a:gd name="adj1" fmla="val 12149283"/>
              <a:gd name="adj2" fmla="val 21508662"/>
            </a:avLst>
          </a:prstGeom>
          <a:ln>
            <a:solidFill>
              <a:srgbClr val="FFC000"/>
            </a:solidFill>
            <a:prstDash val="sysDash"/>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CB38D61A-AA2C-FD5D-CC6B-103FB9415996}"/>
              </a:ext>
            </a:extLst>
          </p:cNvPr>
          <p:cNvSpPr txBox="1"/>
          <p:nvPr/>
        </p:nvSpPr>
        <p:spPr>
          <a:xfrm>
            <a:off x="2214192" y="1576991"/>
            <a:ext cx="694361" cy="415498"/>
          </a:xfrm>
          <a:prstGeom prst="rect">
            <a:avLst/>
          </a:prstGeom>
          <a:noFill/>
        </p:spPr>
        <p:txBody>
          <a:bodyPr wrap="square" rtlCol="0">
            <a:spAutoFit/>
          </a:bodyPr>
          <a:lstStyle/>
          <a:p>
            <a:r>
              <a:rPr lang="en-US" sz="1050" b="1" dirty="0">
                <a:solidFill>
                  <a:srgbClr val="FFC000"/>
                </a:solidFill>
              </a:rPr>
              <a:t>Beam to Mu2e-II </a:t>
            </a:r>
          </a:p>
        </p:txBody>
      </p:sp>
      <p:sp>
        <p:nvSpPr>
          <p:cNvPr id="9" name="Arc 8">
            <a:extLst>
              <a:ext uri="{FF2B5EF4-FFF2-40B4-BE49-F238E27FC236}">
                <a16:creationId xmlns:a16="http://schemas.microsoft.com/office/drawing/2014/main" id="{7C38E3F1-A900-7EBE-A99C-1155E1FC3319}"/>
              </a:ext>
            </a:extLst>
          </p:cNvPr>
          <p:cNvSpPr/>
          <p:nvPr/>
        </p:nvSpPr>
        <p:spPr>
          <a:xfrm rot="1825711" flipV="1">
            <a:off x="5240393" y="1148382"/>
            <a:ext cx="1093290" cy="696901"/>
          </a:xfrm>
          <a:prstGeom prst="arc">
            <a:avLst>
              <a:gd name="adj1" fmla="val 13315360"/>
              <a:gd name="adj2" fmla="val 167701"/>
            </a:avLst>
          </a:prstGeom>
          <a:ln>
            <a:solidFill>
              <a:srgbClr val="FFC000"/>
            </a:solidFill>
            <a:prstDash val="sysDash"/>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771A24C2-0B80-3823-7E76-35B26F7193AE}"/>
              </a:ext>
            </a:extLst>
          </p:cNvPr>
          <p:cNvCxnSpPr>
            <a:cxnSpLocks/>
          </p:cNvCxnSpPr>
          <p:nvPr/>
        </p:nvCxnSpPr>
        <p:spPr>
          <a:xfrm flipV="1">
            <a:off x="6184415" y="2289490"/>
            <a:ext cx="91440" cy="1828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4A8DB1C-57A1-57A9-989C-A2A87F3F25FC}"/>
              </a:ext>
            </a:extLst>
          </p:cNvPr>
          <p:cNvSpPr txBox="1"/>
          <p:nvPr/>
        </p:nvSpPr>
        <p:spPr>
          <a:xfrm>
            <a:off x="5818375" y="2422957"/>
            <a:ext cx="550598" cy="430887"/>
          </a:xfrm>
          <a:prstGeom prst="rect">
            <a:avLst/>
          </a:prstGeom>
          <a:noFill/>
        </p:spPr>
        <p:txBody>
          <a:bodyPr wrap="square" rtlCol="0">
            <a:spAutoFit/>
          </a:bodyPr>
          <a:lstStyle/>
          <a:p>
            <a:r>
              <a:rPr lang="en-US" sz="1100" b="1" dirty="0">
                <a:solidFill>
                  <a:schemeClr val="accent5">
                    <a:lumMod val="60000"/>
                    <a:lumOff val="40000"/>
                  </a:schemeClr>
                </a:solidFill>
              </a:rPr>
              <a:t>2 GeV CW</a:t>
            </a:r>
          </a:p>
        </p:txBody>
      </p:sp>
      <p:cxnSp>
        <p:nvCxnSpPr>
          <p:cNvPr id="16" name="Straight Arrow Connector 15">
            <a:extLst>
              <a:ext uri="{FF2B5EF4-FFF2-40B4-BE49-F238E27FC236}">
                <a16:creationId xmlns:a16="http://schemas.microsoft.com/office/drawing/2014/main" id="{9F1F7284-CF6A-CAC1-F228-9F0E63D7B584}"/>
              </a:ext>
            </a:extLst>
          </p:cNvPr>
          <p:cNvCxnSpPr>
            <a:cxnSpLocks/>
          </p:cNvCxnSpPr>
          <p:nvPr/>
        </p:nvCxnSpPr>
        <p:spPr>
          <a:xfrm flipH="1">
            <a:off x="6832688" y="2393866"/>
            <a:ext cx="102439" cy="13346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D215135-9950-6B80-B353-AED1A0CC21BD}"/>
              </a:ext>
            </a:extLst>
          </p:cNvPr>
          <p:cNvSpPr txBox="1"/>
          <p:nvPr/>
        </p:nvSpPr>
        <p:spPr>
          <a:xfrm>
            <a:off x="6832688" y="1962979"/>
            <a:ext cx="607582" cy="430887"/>
          </a:xfrm>
          <a:prstGeom prst="rect">
            <a:avLst/>
          </a:prstGeom>
          <a:noFill/>
        </p:spPr>
        <p:txBody>
          <a:bodyPr wrap="square" rtlCol="0">
            <a:spAutoFit/>
          </a:bodyPr>
          <a:lstStyle/>
          <a:p>
            <a:r>
              <a:rPr lang="en-US" sz="1100" b="1" dirty="0">
                <a:solidFill>
                  <a:schemeClr val="bg1"/>
                </a:solidFill>
              </a:rPr>
              <a:t>2 GeV pulsed</a:t>
            </a:r>
          </a:p>
        </p:txBody>
      </p:sp>
      <p:sp>
        <p:nvSpPr>
          <p:cNvPr id="22" name="TextBox 21">
            <a:extLst>
              <a:ext uri="{FF2B5EF4-FFF2-40B4-BE49-F238E27FC236}">
                <a16:creationId xmlns:a16="http://schemas.microsoft.com/office/drawing/2014/main" id="{2AD0240F-0422-28E9-1C21-2C7B8AC009C8}"/>
              </a:ext>
            </a:extLst>
          </p:cNvPr>
          <p:cNvSpPr txBox="1"/>
          <p:nvPr/>
        </p:nvSpPr>
        <p:spPr>
          <a:xfrm>
            <a:off x="1846106" y="2907634"/>
            <a:ext cx="611510" cy="600164"/>
          </a:xfrm>
          <a:prstGeom prst="rect">
            <a:avLst/>
          </a:prstGeom>
          <a:noFill/>
        </p:spPr>
        <p:txBody>
          <a:bodyPr wrap="square" rtlCol="0">
            <a:spAutoFit/>
          </a:bodyPr>
          <a:lstStyle/>
          <a:p>
            <a:r>
              <a:rPr lang="en-US" sz="1100" b="1" dirty="0">
                <a:solidFill>
                  <a:srgbClr val="00FFFF"/>
                </a:solidFill>
              </a:rPr>
              <a:t>8 GeV to MI or BNB</a:t>
            </a:r>
          </a:p>
        </p:txBody>
      </p:sp>
      <p:cxnSp>
        <p:nvCxnSpPr>
          <p:cNvPr id="24" name="Straight Arrow Connector 23">
            <a:extLst>
              <a:ext uri="{FF2B5EF4-FFF2-40B4-BE49-F238E27FC236}">
                <a16:creationId xmlns:a16="http://schemas.microsoft.com/office/drawing/2014/main" id="{08E75D88-3E15-1EDC-00BC-FB1402AA23A7}"/>
              </a:ext>
            </a:extLst>
          </p:cNvPr>
          <p:cNvCxnSpPr>
            <a:cxnSpLocks/>
          </p:cNvCxnSpPr>
          <p:nvPr/>
        </p:nvCxnSpPr>
        <p:spPr>
          <a:xfrm flipH="1">
            <a:off x="3282689" y="2129339"/>
            <a:ext cx="102439" cy="13346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3D4930FE-0840-E1C2-8CE5-0073C1E8E055}"/>
              </a:ext>
            </a:extLst>
          </p:cNvPr>
          <p:cNvSpPr txBox="1"/>
          <p:nvPr/>
        </p:nvSpPr>
        <p:spPr>
          <a:xfrm>
            <a:off x="3312676" y="1979214"/>
            <a:ext cx="1013702" cy="261610"/>
          </a:xfrm>
          <a:prstGeom prst="rect">
            <a:avLst/>
          </a:prstGeom>
          <a:noFill/>
        </p:spPr>
        <p:txBody>
          <a:bodyPr wrap="square" rtlCol="0">
            <a:spAutoFit/>
          </a:bodyPr>
          <a:lstStyle/>
          <a:p>
            <a:r>
              <a:rPr lang="en-US" sz="1100" b="1" dirty="0">
                <a:solidFill>
                  <a:schemeClr val="bg1"/>
                </a:solidFill>
              </a:rPr>
              <a:t>2 GeV pulsed</a:t>
            </a:r>
          </a:p>
        </p:txBody>
      </p:sp>
      <p:sp>
        <p:nvSpPr>
          <p:cNvPr id="11" name="TextBox 10">
            <a:extLst>
              <a:ext uri="{FF2B5EF4-FFF2-40B4-BE49-F238E27FC236}">
                <a16:creationId xmlns:a16="http://schemas.microsoft.com/office/drawing/2014/main" id="{CF4313B2-25F8-9145-A990-61DF62DB920F}"/>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1894189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7B6242A-AB86-E71E-E279-4525A4E00E42}"/>
              </a:ext>
            </a:extLst>
          </p:cNvPr>
          <p:cNvSpPr>
            <a:spLocks noGrp="1"/>
          </p:cNvSpPr>
          <p:nvPr>
            <p:ph idx="1"/>
          </p:nvPr>
        </p:nvSpPr>
        <p:spPr>
          <a:xfrm>
            <a:off x="228603" y="1074729"/>
            <a:ext cx="5641705" cy="3516190"/>
          </a:xfrm>
        </p:spPr>
        <p:txBody>
          <a:bodyPr/>
          <a:lstStyle/>
          <a:p>
            <a:r>
              <a:rPr lang="en-US" dirty="0"/>
              <a:t>Fermilab ACE program offers several synergies with Muon Collider R&amp;D  </a:t>
            </a:r>
          </a:p>
          <a:p>
            <a:r>
              <a:rPr lang="en-US" dirty="0"/>
              <a:t>The ACE Booster Replacement plan could provide a path for a Muon Collider front-end</a:t>
            </a:r>
          </a:p>
          <a:p>
            <a:r>
              <a:rPr lang="en-US" dirty="0"/>
              <a:t>Will be discussed at ACE Science workshop        </a:t>
            </a:r>
            <a:r>
              <a:rPr lang="en-US"/>
              <a:t>June 14-15 </a:t>
            </a:r>
            <a:r>
              <a:rPr lang="en-US" dirty="0"/>
              <a:t>at Fermilab</a:t>
            </a:r>
          </a:p>
        </p:txBody>
      </p:sp>
      <p:sp>
        <p:nvSpPr>
          <p:cNvPr id="8" name="Title 7">
            <a:extLst>
              <a:ext uri="{FF2B5EF4-FFF2-40B4-BE49-F238E27FC236}">
                <a16:creationId xmlns:a16="http://schemas.microsoft.com/office/drawing/2014/main" id="{4A1CC3D9-9339-7656-BE97-3BD009542B7B}"/>
              </a:ext>
            </a:extLst>
          </p:cNvPr>
          <p:cNvSpPr>
            <a:spLocks noGrp="1"/>
          </p:cNvSpPr>
          <p:nvPr>
            <p:ph type="title"/>
          </p:nvPr>
        </p:nvSpPr>
        <p:spPr/>
        <p:txBody>
          <a:bodyPr/>
          <a:lstStyle/>
          <a:p>
            <a:r>
              <a:rPr lang="en-US" dirty="0"/>
              <a:t>Muon Collider</a:t>
            </a:r>
          </a:p>
        </p:txBody>
      </p:sp>
      <p:sp>
        <p:nvSpPr>
          <p:cNvPr id="4" name="Date Placeholder 3">
            <a:extLst>
              <a:ext uri="{FF2B5EF4-FFF2-40B4-BE49-F238E27FC236}">
                <a16:creationId xmlns:a16="http://schemas.microsoft.com/office/drawing/2014/main" id="{67217B2D-1E60-1049-DA17-7FD29B102981}"/>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45FA8661-0560-FFE2-0C59-DA4FC4BCF13C}"/>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E527DADA-589D-C782-0AE8-D5D294258FD3}"/>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pic>
        <p:nvPicPr>
          <p:cNvPr id="11" name="Picture 10">
            <a:extLst>
              <a:ext uri="{FF2B5EF4-FFF2-40B4-BE49-F238E27FC236}">
                <a16:creationId xmlns:a16="http://schemas.microsoft.com/office/drawing/2014/main" id="{8B379E4E-6001-9EC5-1DCC-E2AD19F97167}"/>
              </a:ext>
            </a:extLst>
          </p:cNvPr>
          <p:cNvPicPr>
            <a:picLocks noChangeAspect="1"/>
          </p:cNvPicPr>
          <p:nvPr/>
        </p:nvPicPr>
        <p:blipFill>
          <a:blip r:embed="rId2"/>
          <a:stretch>
            <a:fillRect/>
          </a:stretch>
        </p:blipFill>
        <p:spPr>
          <a:xfrm>
            <a:off x="6079712" y="106149"/>
            <a:ext cx="2876899" cy="3027137"/>
          </a:xfrm>
          <a:prstGeom prst="rect">
            <a:avLst/>
          </a:prstGeom>
        </p:spPr>
      </p:pic>
      <p:sp>
        <p:nvSpPr>
          <p:cNvPr id="2" name="TextBox 1">
            <a:extLst>
              <a:ext uri="{FF2B5EF4-FFF2-40B4-BE49-F238E27FC236}">
                <a16:creationId xmlns:a16="http://schemas.microsoft.com/office/drawing/2014/main" id="{79BFA542-0DA2-608C-4E6D-8D8319A26282}"/>
              </a:ext>
            </a:extLst>
          </p:cNvPr>
          <p:cNvSpPr txBox="1"/>
          <p:nvPr/>
        </p:nvSpPr>
        <p:spPr>
          <a:xfrm>
            <a:off x="4473882" y="3156320"/>
            <a:ext cx="4219248" cy="338554"/>
          </a:xfrm>
          <a:prstGeom prst="rect">
            <a:avLst/>
          </a:prstGeom>
          <a:noFill/>
        </p:spPr>
        <p:txBody>
          <a:bodyPr wrap="square" rtlCol="0">
            <a:spAutoFit/>
          </a:bodyPr>
          <a:lstStyle/>
          <a:p>
            <a:r>
              <a:rPr lang="en-US" sz="1600" dirty="0">
                <a:solidFill>
                  <a:srgbClr val="4472C4"/>
                </a:solidFill>
                <a:latin typeface="Helvetica" panose="020B0604020202020204" pitchFamily="34" charset="0"/>
                <a:cs typeface="Helvetica" panose="020B0604020202020204" pitchFamily="34" charset="0"/>
              </a:rPr>
              <a:t>Muon Collider synergies with ACE program</a:t>
            </a:r>
          </a:p>
        </p:txBody>
      </p:sp>
      <p:pic>
        <p:nvPicPr>
          <p:cNvPr id="7" name="Picture 6">
            <a:extLst>
              <a:ext uri="{FF2B5EF4-FFF2-40B4-BE49-F238E27FC236}">
                <a16:creationId xmlns:a16="http://schemas.microsoft.com/office/drawing/2014/main" id="{DAA8A249-B57F-62C1-98FE-915ADF781029}"/>
              </a:ext>
            </a:extLst>
          </p:cNvPr>
          <p:cNvPicPr>
            <a:picLocks noChangeAspect="1"/>
          </p:cNvPicPr>
          <p:nvPr/>
        </p:nvPicPr>
        <p:blipFill>
          <a:blip r:embed="rId3"/>
          <a:stretch>
            <a:fillRect/>
          </a:stretch>
        </p:blipFill>
        <p:spPr>
          <a:xfrm>
            <a:off x="4473881" y="3425133"/>
            <a:ext cx="4139628" cy="1296286"/>
          </a:xfrm>
          <a:prstGeom prst="rect">
            <a:avLst/>
          </a:prstGeom>
        </p:spPr>
      </p:pic>
      <p:pic>
        <p:nvPicPr>
          <p:cNvPr id="10" name="Picture 9">
            <a:extLst>
              <a:ext uri="{FF2B5EF4-FFF2-40B4-BE49-F238E27FC236}">
                <a16:creationId xmlns:a16="http://schemas.microsoft.com/office/drawing/2014/main" id="{0CCF144C-642E-69DF-107C-287A0FFC9D34}"/>
              </a:ext>
            </a:extLst>
          </p:cNvPr>
          <p:cNvPicPr>
            <a:picLocks noChangeAspect="1"/>
          </p:cNvPicPr>
          <p:nvPr/>
        </p:nvPicPr>
        <p:blipFill>
          <a:blip r:embed="rId4"/>
          <a:stretch>
            <a:fillRect/>
          </a:stretch>
        </p:blipFill>
        <p:spPr>
          <a:xfrm>
            <a:off x="191519" y="3234377"/>
            <a:ext cx="4092295" cy="1481456"/>
          </a:xfrm>
          <a:prstGeom prst="rect">
            <a:avLst/>
          </a:prstGeom>
        </p:spPr>
      </p:pic>
      <p:sp>
        <p:nvSpPr>
          <p:cNvPr id="12" name="TextBox 11">
            <a:extLst>
              <a:ext uri="{FF2B5EF4-FFF2-40B4-BE49-F238E27FC236}">
                <a16:creationId xmlns:a16="http://schemas.microsoft.com/office/drawing/2014/main" id="{A3FDB6BD-BA06-BDF0-57EF-F8805D2D5C7C}"/>
              </a:ext>
            </a:extLst>
          </p:cNvPr>
          <p:cNvSpPr txBox="1"/>
          <p:nvPr/>
        </p:nvSpPr>
        <p:spPr>
          <a:xfrm>
            <a:off x="3070066" y="548655"/>
            <a:ext cx="2665217" cy="369332"/>
          </a:xfrm>
          <a:prstGeom prst="rect">
            <a:avLst/>
          </a:prstGeom>
          <a:noFill/>
          <a:ln>
            <a:solidFill>
              <a:schemeClr val="accent1"/>
            </a:solidFill>
          </a:ln>
        </p:spPr>
        <p:txBody>
          <a:bodyPr wrap="none" rtlCol="0">
            <a:spAutoFit/>
          </a:bodyPr>
          <a:lstStyle/>
          <a:p>
            <a:r>
              <a:rPr lang="en-US" sz="1800" dirty="0"/>
              <a:t>See talk by Diktys Stratakis</a:t>
            </a:r>
          </a:p>
        </p:txBody>
      </p:sp>
      <p:sp>
        <p:nvSpPr>
          <p:cNvPr id="3" name="TextBox 2">
            <a:extLst>
              <a:ext uri="{FF2B5EF4-FFF2-40B4-BE49-F238E27FC236}">
                <a16:creationId xmlns:a16="http://schemas.microsoft.com/office/drawing/2014/main" id="{84406D68-A57C-1BE0-FED7-48455874AB94}"/>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2342797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B88EF4-818C-722D-6492-8AA0058962B6}"/>
              </a:ext>
            </a:extLst>
          </p:cNvPr>
          <p:cNvSpPr>
            <a:spLocks noGrp="1"/>
          </p:cNvSpPr>
          <p:nvPr>
            <p:ph idx="1"/>
          </p:nvPr>
        </p:nvSpPr>
        <p:spPr>
          <a:xfrm>
            <a:off x="228603" y="719667"/>
            <a:ext cx="4943165" cy="3871252"/>
          </a:xfrm>
        </p:spPr>
        <p:txBody>
          <a:bodyPr/>
          <a:lstStyle/>
          <a:p>
            <a:pPr marL="0" indent="0">
              <a:buNone/>
            </a:pPr>
            <a:r>
              <a:rPr lang="en-US" dirty="0"/>
              <a:t>The Accelerator Complex Enhancement (ACE) plan capitalizes on the PIP-II investment and delivers </a:t>
            </a:r>
          </a:p>
          <a:p>
            <a:r>
              <a:rPr lang="en-US" dirty="0"/>
              <a:t>More protons-on-target (POT) to LBNF than PIP-II alone could provide</a:t>
            </a:r>
          </a:p>
          <a:p>
            <a:r>
              <a:rPr lang="en-US" dirty="0"/>
              <a:t>A Booster Replacement that will provide </a:t>
            </a:r>
          </a:p>
          <a:p>
            <a:pPr lvl="1"/>
            <a:r>
              <a:rPr lang="en-US" sz="1800" dirty="0"/>
              <a:t>Even higher rates of POT accumulation</a:t>
            </a:r>
          </a:p>
          <a:p>
            <a:pPr lvl="1"/>
            <a:r>
              <a:rPr lang="en-US" sz="1800" dirty="0"/>
              <a:t>A modern and flexible Fermilab Accelerator Complex</a:t>
            </a:r>
          </a:p>
          <a:p>
            <a:endParaRPr lang="en-US" dirty="0"/>
          </a:p>
        </p:txBody>
      </p:sp>
      <p:sp>
        <p:nvSpPr>
          <p:cNvPr id="3" name="Title 2">
            <a:extLst>
              <a:ext uri="{FF2B5EF4-FFF2-40B4-BE49-F238E27FC236}">
                <a16:creationId xmlns:a16="http://schemas.microsoft.com/office/drawing/2014/main" id="{7A3B282C-A00C-FCE7-B878-D5D9A28A4C85}"/>
              </a:ext>
            </a:extLst>
          </p:cNvPr>
          <p:cNvSpPr>
            <a:spLocks noGrp="1"/>
          </p:cNvSpPr>
          <p:nvPr>
            <p:ph type="title"/>
          </p:nvPr>
        </p:nvSpPr>
        <p:spPr/>
        <p:txBody>
          <a:bodyPr/>
          <a:lstStyle/>
          <a:p>
            <a:r>
              <a:rPr lang="en-US" dirty="0"/>
              <a:t>Summary</a:t>
            </a:r>
          </a:p>
        </p:txBody>
      </p:sp>
      <p:sp>
        <p:nvSpPr>
          <p:cNvPr id="4" name="Date Placeholder 3">
            <a:extLst>
              <a:ext uri="{FF2B5EF4-FFF2-40B4-BE49-F238E27FC236}">
                <a16:creationId xmlns:a16="http://schemas.microsoft.com/office/drawing/2014/main" id="{14D085B6-08B4-4C90-0A9E-4E14D9EFCA96}"/>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6445A4E4-E9CB-3D5E-8A93-C7414EDAAE39}"/>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3ED9E35D-AB1E-90B0-3D98-0E3AD9BB9B6D}"/>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9" name="Picture 8">
            <a:extLst>
              <a:ext uri="{FF2B5EF4-FFF2-40B4-BE49-F238E27FC236}">
                <a16:creationId xmlns:a16="http://schemas.microsoft.com/office/drawing/2014/main" id="{BAF2DE92-D9B2-7713-417A-DC8C2F94FFBB}"/>
              </a:ext>
            </a:extLst>
          </p:cNvPr>
          <p:cNvPicPr>
            <a:picLocks noChangeAspect="1"/>
          </p:cNvPicPr>
          <p:nvPr/>
        </p:nvPicPr>
        <p:blipFill>
          <a:blip r:embed="rId2"/>
          <a:stretch>
            <a:fillRect/>
          </a:stretch>
        </p:blipFill>
        <p:spPr>
          <a:xfrm>
            <a:off x="5171768" y="719667"/>
            <a:ext cx="3972232" cy="2556387"/>
          </a:xfrm>
          <a:prstGeom prst="roundRect">
            <a:avLst/>
          </a:prstGeom>
        </p:spPr>
      </p:pic>
      <p:sp>
        <p:nvSpPr>
          <p:cNvPr id="11" name="TextBox 10">
            <a:extLst>
              <a:ext uri="{FF2B5EF4-FFF2-40B4-BE49-F238E27FC236}">
                <a16:creationId xmlns:a16="http://schemas.microsoft.com/office/drawing/2014/main" id="{56DC2175-BF9F-A6D0-D4D1-32BCCCD90839}"/>
              </a:ext>
            </a:extLst>
          </p:cNvPr>
          <p:cNvSpPr txBox="1"/>
          <p:nvPr/>
        </p:nvSpPr>
        <p:spPr>
          <a:xfrm>
            <a:off x="6226550" y="3321280"/>
            <a:ext cx="1862667" cy="923330"/>
          </a:xfrm>
          <a:prstGeom prst="rect">
            <a:avLst/>
          </a:prstGeom>
          <a:noFill/>
        </p:spPr>
        <p:txBody>
          <a:bodyPr wrap="square">
            <a:spAutoFit/>
          </a:bodyPr>
          <a:lstStyle/>
          <a:p>
            <a:pPr algn="ctr"/>
            <a:r>
              <a:rPr lang="en-US" sz="1800" b="1" i="0" u="none" strike="noStrike" baseline="0" dirty="0">
                <a:solidFill>
                  <a:srgbClr val="003088"/>
                </a:solidFill>
                <a:latin typeface="Helvetica-Bold"/>
              </a:rPr>
              <a:t>Capability</a:t>
            </a:r>
          </a:p>
          <a:p>
            <a:pPr algn="ctr"/>
            <a:r>
              <a:rPr lang="en-US" sz="1800" b="1" i="0" u="none" strike="noStrike" baseline="0" dirty="0">
                <a:solidFill>
                  <a:srgbClr val="003088"/>
                </a:solidFill>
                <a:latin typeface="Helvetica-Bold"/>
              </a:rPr>
              <a:t>Capacity</a:t>
            </a:r>
          </a:p>
          <a:p>
            <a:pPr algn="ctr"/>
            <a:r>
              <a:rPr lang="en-US" sz="1800" b="1" i="0" u="none" strike="noStrike" baseline="0" dirty="0">
                <a:solidFill>
                  <a:srgbClr val="003088"/>
                </a:solidFill>
                <a:latin typeface="Helvetica-Bold"/>
              </a:rPr>
              <a:t>Reliability</a:t>
            </a:r>
            <a:endParaRPr lang="en-US" sz="1800" b="1" dirty="0"/>
          </a:p>
        </p:txBody>
      </p:sp>
      <p:sp>
        <p:nvSpPr>
          <p:cNvPr id="7" name="TextBox 6">
            <a:extLst>
              <a:ext uri="{FF2B5EF4-FFF2-40B4-BE49-F238E27FC236}">
                <a16:creationId xmlns:a16="http://schemas.microsoft.com/office/drawing/2014/main" id="{330EE52D-0626-BF5B-7E7B-DDE354BB6FFC}"/>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3167735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B88EF4-818C-722D-6492-8AA0058962B6}"/>
              </a:ext>
            </a:extLst>
          </p:cNvPr>
          <p:cNvSpPr>
            <a:spLocks noGrp="1"/>
          </p:cNvSpPr>
          <p:nvPr>
            <p:ph idx="1"/>
          </p:nvPr>
        </p:nvSpPr>
        <p:spPr>
          <a:xfrm>
            <a:off x="228603" y="719667"/>
            <a:ext cx="8672513" cy="3871252"/>
          </a:xfrm>
        </p:spPr>
        <p:txBody>
          <a:bodyPr/>
          <a:lstStyle/>
          <a:p>
            <a:pPr marL="0" indent="0">
              <a:buNone/>
            </a:pPr>
            <a:r>
              <a:rPr lang="en-US" dirty="0"/>
              <a:t>We ask P5 to support the ACE plan that includes the following key components</a:t>
            </a:r>
          </a:p>
          <a:p>
            <a:pPr marL="625475" lvl="1" indent="-342900">
              <a:buFont typeface="+mj-lt"/>
              <a:buAutoNum type="arabicPeriod"/>
            </a:pPr>
            <a:r>
              <a:rPr lang="en-US" sz="1800" dirty="0"/>
              <a:t>Upgrades to Main Injector accelerator systems and infrastructure to enable beam power above 1.2MW through faster cycle time and efficient operations of the complex with the aim of achieving DUNE goals as fast as possible, performed as series of AIP and GPP between 2024 and 2032</a:t>
            </a:r>
          </a:p>
          <a:p>
            <a:pPr marL="625475" lvl="1" indent="-342900">
              <a:buFont typeface="+mj-lt"/>
              <a:buAutoNum type="arabicPeriod"/>
            </a:pPr>
            <a:r>
              <a:rPr lang="en-US" sz="1800" dirty="0"/>
              <a:t>Accelerated profile of high-power target system R&amp;D to enable above 1.2MW operations in DUNE Phase I</a:t>
            </a:r>
          </a:p>
          <a:p>
            <a:pPr marL="625475" lvl="1" indent="-342900">
              <a:buFont typeface="+mj-lt"/>
              <a:buAutoNum type="arabicPeriod"/>
            </a:pPr>
            <a:r>
              <a:rPr lang="en-US" sz="1800" dirty="0"/>
              <a:t>Establishment of a Project for Booster Replacement with superior capacity, capability, and reliability to be tied to the accelerator complex at a time determined by the DUNE physics </a:t>
            </a:r>
          </a:p>
          <a:p>
            <a:endParaRPr lang="en-US" dirty="0"/>
          </a:p>
        </p:txBody>
      </p:sp>
      <p:sp>
        <p:nvSpPr>
          <p:cNvPr id="3" name="Title 2">
            <a:extLst>
              <a:ext uri="{FF2B5EF4-FFF2-40B4-BE49-F238E27FC236}">
                <a16:creationId xmlns:a16="http://schemas.microsoft.com/office/drawing/2014/main" id="{7A3B282C-A00C-FCE7-B878-D5D9A28A4C85}"/>
              </a:ext>
            </a:extLst>
          </p:cNvPr>
          <p:cNvSpPr>
            <a:spLocks noGrp="1"/>
          </p:cNvSpPr>
          <p:nvPr>
            <p:ph type="title"/>
          </p:nvPr>
        </p:nvSpPr>
        <p:spPr/>
        <p:txBody>
          <a:bodyPr/>
          <a:lstStyle/>
          <a:p>
            <a:r>
              <a:rPr lang="en-US" dirty="0"/>
              <a:t>Request to P5</a:t>
            </a:r>
          </a:p>
        </p:txBody>
      </p:sp>
      <p:sp>
        <p:nvSpPr>
          <p:cNvPr id="4" name="Date Placeholder 3">
            <a:extLst>
              <a:ext uri="{FF2B5EF4-FFF2-40B4-BE49-F238E27FC236}">
                <a16:creationId xmlns:a16="http://schemas.microsoft.com/office/drawing/2014/main" id="{14D085B6-08B4-4C90-0A9E-4E14D9EFCA96}"/>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6445A4E4-E9CB-3D5E-8A93-C7414EDAAE39}"/>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3ED9E35D-AB1E-90B0-3D98-0E3AD9BB9B6D}"/>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7" name="TextBox 6">
            <a:extLst>
              <a:ext uri="{FF2B5EF4-FFF2-40B4-BE49-F238E27FC236}">
                <a16:creationId xmlns:a16="http://schemas.microsoft.com/office/drawing/2014/main" id="{4D58C202-EEC2-D25F-1919-D85E4FADDFD0}"/>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3505461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39C43E-7268-A6EA-B024-9CEF9E7B6E5E}"/>
              </a:ext>
            </a:extLst>
          </p:cNvPr>
          <p:cNvPicPr>
            <a:picLocks noChangeAspect="1"/>
          </p:cNvPicPr>
          <p:nvPr/>
        </p:nvPicPr>
        <p:blipFill rotWithShape="1">
          <a:blip r:embed="rId2"/>
          <a:srcRect l="13530" t="29721" r="8254" b="5721"/>
          <a:stretch/>
        </p:blipFill>
        <p:spPr>
          <a:xfrm>
            <a:off x="589812" y="511427"/>
            <a:ext cx="6150622" cy="4234655"/>
          </a:xfrm>
          <a:prstGeom prst="rect">
            <a:avLst/>
          </a:prstGeom>
        </p:spPr>
      </p:pic>
      <p:sp>
        <p:nvSpPr>
          <p:cNvPr id="3" name="Title 2">
            <a:extLst>
              <a:ext uri="{FF2B5EF4-FFF2-40B4-BE49-F238E27FC236}">
                <a16:creationId xmlns:a16="http://schemas.microsoft.com/office/drawing/2014/main" id="{20FACD36-73BE-17F9-2958-C4DE157B71E6}"/>
              </a:ext>
            </a:extLst>
          </p:cNvPr>
          <p:cNvSpPr>
            <a:spLocks noGrp="1"/>
          </p:cNvSpPr>
          <p:nvPr>
            <p:ph type="title"/>
          </p:nvPr>
        </p:nvSpPr>
        <p:spPr/>
        <p:txBody>
          <a:bodyPr/>
          <a:lstStyle/>
          <a:p>
            <a:r>
              <a:rPr lang="en-US" dirty="0"/>
              <a:t>Accelerator Complex</a:t>
            </a:r>
          </a:p>
        </p:txBody>
      </p:sp>
      <p:sp>
        <p:nvSpPr>
          <p:cNvPr id="4" name="Date Placeholder 3">
            <a:extLst>
              <a:ext uri="{FF2B5EF4-FFF2-40B4-BE49-F238E27FC236}">
                <a16:creationId xmlns:a16="http://schemas.microsoft.com/office/drawing/2014/main" id="{9CE07E33-B80D-F361-681A-9B972AAFA5A2}"/>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061EC634-4E9D-D8FF-D671-2B81BBDA47CB}"/>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A3DDAEEB-3E81-CE9F-1DF2-54CADCFA13E5}"/>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10" name="TextBox 9">
            <a:extLst>
              <a:ext uri="{FF2B5EF4-FFF2-40B4-BE49-F238E27FC236}">
                <a16:creationId xmlns:a16="http://schemas.microsoft.com/office/drawing/2014/main" id="{99F976B8-7D34-CF12-45CE-3BE4C5164C25}"/>
              </a:ext>
            </a:extLst>
          </p:cNvPr>
          <p:cNvSpPr txBox="1"/>
          <p:nvPr/>
        </p:nvSpPr>
        <p:spPr>
          <a:xfrm>
            <a:off x="5775908" y="1827699"/>
            <a:ext cx="2340104" cy="584775"/>
          </a:xfrm>
          <a:prstGeom prst="rect">
            <a:avLst/>
          </a:prstGeom>
          <a:noFill/>
        </p:spPr>
        <p:txBody>
          <a:bodyPr wrap="square" rtlCol="0">
            <a:spAutoFit/>
          </a:bodyPr>
          <a:lstStyle/>
          <a:p>
            <a:r>
              <a:rPr lang="en-US" sz="1600" dirty="0"/>
              <a:t>Short Baseline Neutrino:</a:t>
            </a:r>
          </a:p>
          <a:p>
            <a:r>
              <a:rPr lang="en-US" sz="1600" dirty="0"/>
              <a:t>ICARUS, ANNIE, SBND</a:t>
            </a:r>
          </a:p>
        </p:txBody>
      </p:sp>
      <p:sp>
        <p:nvSpPr>
          <p:cNvPr id="11" name="TextBox 10">
            <a:extLst>
              <a:ext uri="{FF2B5EF4-FFF2-40B4-BE49-F238E27FC236}">
                <a16:creationId xmlns:a16="http://schemas.microsoft.com/office/drawing/2014/main" id="{A9E0A0D0-B387-1DFC-37B5-4D1029EF2CB6}"/>
              </a:ext>
            </a:extLst>
          </p:cNvPr>
          <p:cNvSpPr txBox="1"/>
          <p:nvPr/>
        </p:nvSpPr>
        <p:spPr>
          <a:xfrm>
            <a:off x="6183073" y="3178781"/>
            <a:ext cx="2208866" cy="584775"/>
          </a:xfrm>
          <a:prstGeom prst="rect">
            <a:avLst/>
          </a:prstGeom>
          <a:noFill/>
        </p:spPr>
        <p:txBody>
          <a:bodyPr wrap="square" rtlCol="0">
            <a:spAutoFit/>
          </a:bodyPr>
          <a:lstStyle/>
          <a:p>
            <a:r>
              <a:rPr lang="en-US" sz="1600" dirty="0"/>
              <a:t>Long Baseline Neutrino:</a:t>
            </a:r>
          </a:p>
          <a:p>
            <a:r>
              <a:rPr lang="en-US" sz="1600" dirty="0" err="1"/>
              <a:t>NOvA</a:t>
            </a:r>
            <a:endParaRPr lang="en-US" sz="1600" dirty="0"/>
          </a:p>
        </p:txBody>
      </p:sp>
      <p:sp>
        <p:nvSpPr>
          <p:cNvPr id="12" name="TextBox 11">
            <a:extLst>
              <a:ext uri="{FF2B5EF4-FFF2-40B4-BE49-F238E27FC236}">
                <a16:creationId xmlns:a16="http://schemas.microsoft.com/office/drawing/2014/main" id="{707630A3-6BF9-CE24-0341-FF8B15A258CD}"/>
              </a:ext>
            </a:extLst>
          </p:cNvPr>
          <p:cNvSpPr txBox="1"/>
          <p:nvPr/>
        </p:nvSpPr>
        <p:spPr>
          <a:xfrm>
            <a:off x="5775908" y="3904344"/>
            <a:ext cx="2340104" cy="830997"/>
          </a:xfrm>
          <a:prstGeom prst="rect">
            <a:avLst/>
          </a:prstGeom>
          <a:noFill/>
        </p:spPr>
        <p:txBody>
          <a:bodyPr wrap="square" rtlCol="0">
            <a:spAutoFit/>
          </a:bodyPr>
          <a:lstStyle/>
          <a:p>
            <a:r>
              <a:rPr lang="en-US" sz="1600" dirty="0"/>
              <a:t>Muon Campus:</a:t>
            </a:r>
          </a:p>
          <a:p>
            <a:r>
              <a:rPr lang="en-US" sz="1600" dirty="0"/>
              <a:t>g-2 (completes this year), Mu2e (commissioning)</a:t>
            </a:r>
          </a:p>
        </p:txBody>
      </p:sp>
      <p:sp>
        <p:nvSpPr>
          <p:cNvPr id="13" name="TextBox 12">
            <a:extLst>
              <a:ext uri="{FF2B5EF4-FFF2-40B4-BE49-F238E27FC236}">
                <a16:creationId xmlns:a16="http://schemas.microsoft.com/office/drawing/2014/main" id="{A566FA21-7135-2D9E-20AC-792E134F72C6}"/>
              </a:ext>
            </a:extLst>
          </p:cNvPr>
          <p:cNvSpPr txBox="1"/>
          <p:nvPr/>
        </p:nvSpPr>
        <p:spPr>
          <a:xfrm>
            <a:off x="249141" y="2628754"/>
            <a:ext cx="1650739" cy="830997"/>
          </a:xfrm>
          <a:prstGeom prst="rect">
            <a:avLst/>
          </a:prstGeom>
          <a:noFill/>
        </p:spPr>
        <p:txBody>
          <a:bodyPr wrap="square" rtlCol="0">
            <a:spAutoFit/>
          </a:bodyPr>
          <a:lstStyle/>
          <a:p>
            <a:r>
              <a:rPr lang="en-US" sz="1600" dirty="0"/>
              <a:t>SwitchYard120:</a:t>
            </a:r>
          </a:p>
          <a:p>
            <a:r>
              <a:rPr lang="en-US" sz="1600" dirty="0"/>
              <a:t>test beam (FTBF),</a:t>
            </a:r>
          </a:p>
          <a:p>
            <a:r>
              <a:rPr lang="en-US" sz="1600" dirty="0" err="1"/>
              <a:t>SpinQuest</a:t>
            </a:r>
            <a:endParaRPr lang="en-US" sz="1600" dirty="0"/>
          </a:p>
        </p:txBody>
      </p:sp>
      <p:sp>
        <p:nvSpPr>
          <p:cNvPr id="14" name="TextBox 13">
            <a:extLst>
              <a:ext uri="{FF2B5EF4-FFF2-40B4-BE49-F238E27FC236}">
                <a16:creationId xmlns:a16="http://schemas.microsoft.com/office/drawing/2014/main" id="{8AD547A3-50A0-229F-EC07-8A64CCE2A491}"/>
              </a:ext>
            </a:extLst>
          </p:cNvPr>
          <p:cNvSpPr txBox="1"/>
          <p:nvPr/>
        </p:nvSpPr>
        <p:spPr>
          <a:xfrm>
            <a:off x="2635432" y="4194326"/>
            <a:ext cx="1662248" cy="584775"/>
          </a:xfrm>
          <a:prstGeom prst="rect">
            <a:avLst/>
          </a:prstGeom>
          <a:noFill/>
        </p:spPr>
        <p:txBody>
          <a:bodyPr wrap="square" rtlCol="0">
            <a:spAutoFit/>
          </a:bodyPr>
          <a:lstStyle/>
          <a:p>
            <a:r>
              <a:rPr lang="en-US" sz="1600" dirty="0"/>
              <a:t>Irradiation Test Area (ITA) in Linac</a:t>
            </a:r>
          </a:p>
        </p:txBody>
      </p:sp>
      <p:sp>
        <p:nvSpPr>
          <p:cNvPr id="7" name="TextBox 6">
            <a:extLst>
              <a:ext uri="{FF2B5EF4-FFF2-40B4-BE49-F238E27FC236}">
                <a16:creationId xmlns:a16="http://schemas.microsoft.com/office/drawing/2014/main" id="{9CA4BD70-57A4-0B52-C5F0-9F5FE232B381}"/>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3672398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8B7256A-D006-C737-EDAA-15DE8D83F18B}"/>
              </a:ext>
            </a:extLst>
          </p:cNvPr>
          <p:cNvSpPr>
            <a:spLocks noGrp="1"/>
          </p:cNvSpPr>
          <p:nvPr>
            <p:ph idx="1"/>
          </p:nvPr>
        </p:nvSpPr>
        <p:spPr>
          <a:xfrm>
            <a:off x="228603" y="602827"/>
            <a:ext cx="5149423" cy="4152053"/>
          </a:xfrm>
        </p:spPr>
        <p:txBody>
          <a:bodyPr/>
          <a:lstStyle/>
          <a:p>
            <a:pPr>
              <a:spcBef>
                <a:spcPts val="300"/>
              </a:spcBef>
            </a:pPr>
            <a:r>
              <a:rPr lang="pt-BR" dirty="0"/>
              <a:t>H</a:t>
            </a:r>
            <a:r>
              <a:rPr lang="pt-BR" baseline="30000" dirty="0"/>
              <a:t>-</a:t>
            </a:r>
            <a:r>
              <a:rPr lang="pt-BR" dirty="0"/>
              <a:t> linac (1970, 1993, 2012)</a:t>
            </a:r>
          </a:p>
          <a:p>
            <a:pPr lvl="1">
              <a:spcBef>
                <a:spcPts val="300"/>
              </a:spcBef>
            </a:pPr>
            <a:r>
              <a:rPr lang="pt-BR" sz="1800" dirty="0"/>
              <a:t>400 MeV linac ~20mA</a:t>
            </a:r>
          </a:p>
          <a:p>
            <a:pPr>
              <a:spcBef>
                <a:spcPts val="900"/>
              </a:spcBef>
            </a:pPr>
            <a:r>
              <a:rPr lang="en-US" dirty="0"/>
              <a:t>Booster synchrotron (1970)</a:t>
            </a:r>
          </a:p>
          <a:p>
            <a:pPr lvl="1">
              <a:spcBef>
                <a:spcPts val="300"/>
              </a:spcBef>
            </a:pPr>
            <a:r>
              <a:rPr lang="en-US" sz="1800" dirty="0"/>
              <a:t>H</a:t>
            </a:r>
            <a:r>
              <a:rPr lang="pt-BR" sz="1800" baseline="30000" dirty="0"/>
              <a:t>-</a:t>
            </a:r>
            <a:r>
              <a:rPr lang="en-US" sz="1800" dirty="0"/>
              <a:t> stripping injection (1978)</a:t>
            </a:r>
          </a:p>
          <a:p>
            <a:pPr lvl="2">
              <a:spcBef>
                <a:spcPts val="300"/>
              </a:spcBef>
            </a:pPr>
            <a:r>
              <a:rPr lang="en-US" sz="1800" dirty="0"/>
              <a:t>16 turns to ~4.7x10</a:t>
            </a:r>
            <a:r>
              <a:rPr lang="en-US" sz="1800" baseline="30000" dirty="0"/>
              <a:t>12</a:t>
            </a:r>
            <a:r>
              <a:rPr lang="en-US" sz="1800" dirty="0"/>
              <a:t> p per pulse</a:t>
            </a:r>
          </a:p>
          <a:p>
            <a:pPr lvl="1">
              <a:spcBef>
                <a:spcPts val="300"/>
              </a:spcBef>
            </a:pPr>
            <a:r>
              <a:rPr lang="en-US" sz="1800" dirty="0"/>
              <a:t>Ramp from 0.4 to 8 GeV at 15 Hz</a:t>
            </a:r>
          </a:p>
          <a:p>
            <a:pPr>
              <a:spcBef>
                <a:spcPts val="900"/>
              </a:spcBef>
            </a:pPr>
            <a:r>
              <a:rPr lang="en-US" dirty="0"/>
              <a:t>Recycler (1998)</a:t>
            </a:r>
          </a:p>
          <a:p>
            <a:pPr lvl="1">
              <a:spcBef>
                <a:spcPts val="300"/>
              </a:spcBef>
            </a:pPr>
            <a:r>
              <a:rPr lang="en-US" sz="1800" dirty="0"/>
              <a:t>3.3 km permanent magnet 8 GeV ring</a:t>
            </a:r>
          </a:p>
          <a:p>
            <a:pPr lvl="1">
              <a:spcBef>
                <a:spcPts val="300"/>
              </a:spcBef>
            </a:pPr>
            <a:r>
              <a:rPr lang="en-US" sz="1800" dirty="0"/>
              <a:t>Slip-stacking 12 Booster batches, ~56x10</a:t>
            </a:r>
            <a:r>
              <a:rPr lang="en-US" sz="1800" baseline="30000" dirty="0"/>
              <a:t>12</a:t>
            </a:r>
            <a:r>
              <a:rPr lang="en-US" sz="1800" dirty="0"/>
              <a:t> p</a:t>
            </a:r>
          </a:p>
          <a:p>
            <a:pPr lvl="1">
              <a:spcBef>
                <a:spcPts val="300"/>
              </a:spcBef>
            </a:pPr>
            <a:r>
              <a:rPr lang="en-US" sz="1800" dirty="0"/>
              <a:t>Also re-bunches beam for Muon Campus</a:t>
            </a:r>
          </a:p>
          <a:p>
            <a:pPr>
              <a:spcBef>
                <a:spcPts val="900"/>
              </a:spcBef>
            </a:pPr>
            <a:r>
              <a:rPr lang="en-US" dirty="0"/>
              <a:t>Main Injector (1998)</a:t>
            </a:r>
          </a:p>
          <a:p>
            <a:pPr lvl="1">
              <a:spcBef>
                <a:spcPts val="300"/>
              </a:spcBef>
            </a:pPr>
            <a:r>
              <a:rPr lang="en-US" sz="1800" dirty="0"/>
              <a:t>8 to 120 GeV ramp, cycle time 1.2-1.4 s</a:t>
            </a:r>
          </a:p>
        </p:txBody>
      </p:sp>
      <p:sp>
        <p:nvSpPr>
          <p:cNvPr id="8" name="Title 7">
            <a:extLst>
              <a:ext uri="{FF2B5EF4-FFF2-40B4-BE49-F238E27FC236}">
                <a16:creationId xmlns:a16="http://schemas.microsoft.com/office/drawing/2014/main" id="{C54614F0-6B81-A8AD-E659-10BF13D91FBF}"/>
              </a:ext>
            </a:extLst>
          </p:cNvPr>
          <p:cNvSpPr>
            <a:spLocks noGrp="1"/>
          </p:cNvSpPr>
          <p:nvPr>
            <p:ph type="title"/>
          </p:nvPr>
        </p:nvSpPr>
        <p:spPr/>
        <p:txBody>
          <a:bodyPr/>
          <a:lstStyle/>
          <a:p>
            <a:r>
              <a:rPr lang="en-US" dirty="0"/>
              <a:t>Introduction to Fermilab accelerators</a:t>
            </a:r>
          </a:p>
        </p:txBody>
      </p:sp>
      <p:sp>
        <p:nvSpPr>
          <p:cNvPr id="4" name="Date Placeholder 3">
            <a:extLst>
              <a:ext uri="{FF2B5EF4-FFF2-40B4-BE49-F238E27FC236}">
                <a16:creationId xmlns:a16="http://schemas.microsoft.com/office/drawing/2014/main" id="{8C3142E7-12C8-62A3-4717-BB9CF74DDB4E}"/>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DA7F2039-3E15-DE0F-305D-7BD9B6A791A8}"/>
              </a:ext>
            </a:extLst>
          </p:cNvPr>
          <p:cNvSpPr>
            <a:spLocks noGrp="1"/>
          </p:cNvSpPr>
          <p:nvPr>
            <p:ph type="ftr" sz="quarter" idx="3"/>
          </p:nvPr>
        </p:nvSpPr>
        <p:spPr/>
        <p:txBody>
          <a:bodyPr/>
          <a:lstStyle/>
          <a:p>
            <a:pPr>
              <a:defRPr/>
            </a:pPr>
            <a:r>
              <a:rPr lang="en-US"/>
              <a:t>Mary Convery | FNAL Accelerator Complex</a:t>
            </a:r>
            <a:endParaRPr lang="en-US" b="1"/>
          </a:p>
        </p:txBody>
      </p:sp>
      <p:sp>
        <p:nvSpPr>
          <p:cNvPr id="6" name="Slide Number Placeholder 5">
            <a:extLst>
              <a:ext uri="{FF2B5EF4-FFF2-40B4-BE49-F238E27FC236}">
                <a16:creationId xmlns:a16="http://schemas.microsoft.com/office/drawing/2014/main" id="{5F12A156-43AC-8A3D-705A-3C1211317FC9}"/>
              </a:ext>
            </a:extLst>
          </p:cNvPr>
          <p:cNvSpPr>
            <a:spLocks noGrp="1"/>
          </p:cNvSpPr>
          <p:nvPr>
            <p:ph type="sldNum" sz="quarter" idx="4"/>
          </p:nvPr>
        </p:nvSpPr>
        <p:spPr/>
        <p:txBody>
          <a:bodyPr/>
          <a:lstStyle/>
          <a:p>
            <a:pPr>
              <a:defRPr/>
            </a:pPr>
            <a:fld id="{979A04A2-726F-2143-A443-7788AF27176E}" type="slidenum">
              <a:rPr lang="en-US" smtClean="0"/>
              <a:pPr>
                <a:defRPr/>
              </a:pPr>
              <a:t>4</a:t>
            </a:fld>
            <a:endParaRPr lang="en-US" dirty="0"/>
          </a:p>
        </p:txBody>
      </p:sp>
      <p:pic>
        <p:nvPicPr>
          <p:cNvPr id="7" name="Screen Shot 2016-07-12 at 10.18.34 AM.png" descr="Screen Shot 2016-07-12 at 10.18.34 AM.png">
            <a:extLst>
              <a:ext uri="{FF2B5EF4-FFF2-40B4-BE49-F238E27FC236}">
                <a16:creationId xmlns:a16="http://schemas.microsoft.com/office/drawing/2014/main" id="{089D82EC-8AEC-07F7-9081-094040859B1C}"/>
              </a:ext>
            </a:extLst>
          </p:cNvPr>
          <p:cNvPicPr>
            <a:picLocks noChangeAspect="1"/>
          </p:cNvPicPr>
          <p:nvPr/>
        </p:nvPicPr>
        <p:blipFill rotWithShape="1">
          <a:blip r:embed="rId2"/>
          <a:srcRect r="1577"/>
          <a:stretch/>
        </p:blipFill>
        <p:spPr>
          <a:xfrm>
            <a:off x="5466056" y="787610"/>
            <a:ext cx="3357786" cy="3611881"/>
          </a:xfrm>
          <a:prstGeom prst="rect">
            <a:avLst/>
          </a:prstGeom>
          <a:ln w="12700">
            <a:miter lim="400000"/>
          </a:ln>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67F05C5-94D9-BC73-7267-EE7E9BA44446}"/>
                  </a:ext>
                </a:extLst>
              </p:cNvPr>
              <p:cNvSpPr txBox="1"/>
              <p:nvPr/>
            </p:nvSpPr>
            <p:spPr>
              <a:xfrm>
                <a:off x="7144949" y="396413"/>
                <a:ext cx="1597524" cy="4626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15</m:t>
                          </m:r>
                          <m:r>
                            <a:rPr lang="en-US" sz="1600" b="0" i="1" smtClean="0">
                              <a:latin typeface="Cambria Math" panose="02040503050406030204" pitchFamily="18" charset="0"/>
                            </a:rPr>
                            <m:t>𝐻𝑧</m:t>
                          </m:r>
                        </m:den>
                      </m:f>
                      <m:r>
                        <a:rPr lang="en-US" sz="1600" b="0" i="1" smtClean="0">
                          <a:latin typeface="Cambria Math" panose="02040503050406030204" pitchFamily="18" charset="0"/>
                        </a:rPr>
                        <m:t>=0.067 </m:t>
                      </m:r>
                      <m:r>
                        <a:rPr lang="en-US" sz="1600" b="0" i="1" smtClean="0">
                          <a:latin typeface="Cambria Math" panose="02040503050406030204" pitchFamily="18" charset="0"/>
                        </a:rPr>
                        <m:t>𝑠</m:t>
                      </m:r>
                    </m:oMath>
                  </m:oMathPara>
                </a14:m>
                <a:endParaRPr lang="en-US" sz="1600" dirty="0"/>
              </a:p>
            </p:txBody>
          </p:sp>
        </mc:Choice>
        <mc:Fallback xmlns="">
          <p:sp>
            <p:nvSpPr>
              <p:cNvPr id="13" name="TextBox 12">
                <a:extLst>
                  <a:ext uri="{FF2B5EF4-FFF2-40B4-BE49-F238E27FC236}">
                    <a16:creationId xmlns:a16="http://schemas.microsoft.com/office/drawing/2014/main" id="{A67F05C5-94D9-BC73-7267-EE7E9BA44446}"/>
                  </a:ext>
                </a:extLst>
              </p:cNvPr>
              <p:cNvSpPr txBox="1">
                <a:spLocks noRot="1" noChangeAspect="1" noMove="1" noResize="1" noEditPoints="1" noAdjustHandles="1" noChangeArrowheads="1" noChangeShapeType="1" noTextEdit="1"/>
              </p:cNvSpPr>
              <p:nvPr/>
            </p:nvSpPr>
            <p:spPr>
              <a:xfrm>
                <a:off x="7144949" y="396413"/>
                <a:ext cx="1597524" cy="462627"/>
              </a:xfrm>
              <a:prstGeom prst="rect">
                <a:avLst/>
              </a:prstGeom>
              <a:blipFill>
                <a:blip r:embed="rId3"/>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1DE67FAA-98CF-CEBA-0127-4B52A061ACB5}"/>
              </a:ext>
            </a:extLst>
          </p:cNvPr>
          <p:cNvSpPr txBox="1"/>
          <p:nvPr/>
        </p:nvSpPr>
        <p:spPr>
          <a:xfrm>
            <a:off x="6256357" y="4437514"/>
            <a:ext cx="1497718" cy="307777"/>
          </a:xfrm>
          <a:prstGeom prst="rect">
            <a:avLst/>
          </a:prstGeom>
          <a:noFill/>
        </p:spPr>
        <p:txBody>
          <a:bodyPr wrap="none" rtlCol="0">
            <a:spAutoFit/>
          </a:bodyPr>
          <a:lstStyle/>
          <a:p>
            <a:r>
              <a:rPr lang="en-US" sz="1400" dirty="0"/>
              <a:t>1.33s cycle shown</a:t>
            </a:r>
          </a:p>
        </p:txBody>
      </p:sp>
      <p:cxnSp>
        <p:nvCxnSpPr>
          <p:cNvPr id="19" name="Straight Connector 18">
            <a:extLst>
              <a:ext uri="{FF2B5EF4-FFF2-40B4-BE49-F238E27FC236}">
                <a16:creationId xmlns:a16="http://schemas.microsoft.com/office/drawing/2014/main" id="{46197A4A-1472-E011-5ACC-AE1D6F227D82}"/>
              </a:ext>
            </a:extLst>
          </p:cNvPr>
          <p:cNvCxnSpPr/>
          <p:nvPr/>
        </p:nvCxnSpPr>
        <p:spPr>
          <a:xfrm>
            <a:off x="6968283" y="516157"/>
            <a:ext cx="0" cy="1965273"/>
          </a:xfrm>
          <a:prstGeom prst="line">
            <a:avLst/>
          </a:prstGeom>
          <a:ln w="12700">
            <a:solidFill>
              <a:schemeClr val="tx1"/>
            </a:solidFill>
          </a:ln>
          <a:effectLst/>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AFFD2904-9E6F-05CD-0A69-69D13196FF1E}"/>
              </a:ext>
            </a:extLst>
          </p:cNvPr>
          <p:cNvCxnSpPr/>
          <p:nvPr/>
        </p:nvCxnSpPr>
        <p:spPr>
          <a:xfrm>
            <a:off x="7016180" y="516158"/>
            <a:ext cx="0" cy="1965273"/>
          </a:xfrm>
          <a:prstGeom prst="line">
            <a:avLst/>
          </a:prstGeom>
          <a:ln w="12700">
            <a:solidFill>
              <a:schemeClr val="tx1"/>
            </a:solidFill>
          </a:ln>
          <a:effectLst/>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C6B316C5-B9C7-D612-FF17-0D56E4084F83}"/>
              </a:ext>
            </a:extLst>
          </p:cNvPr>
          <p:cNvCxnSpPr/>
          <p:nvPr/>
        </p:nvCxnSpPr>
        <p:spPr>
          <a:xfrm>
            <a:off x="6811529" y="658986"/>
            <a:ext cx="156754" cy="0"/>
          </a:xfrm>
          <a:prstGeom prst="straightConnector1">
            <a:avLst/>
          </a:prstGeom>
          <a:ln w="12700">
            <a:tailEnd type="triangle" w="med" len="sm"/>
          </a:ln>
          <a:effectLst/>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2A11FAE5-96FE-3B11-309B-4D821DA824D1}"/>
              </a:ext>
            </a:extLst>
          </p:cNvPr>
          <p:cNvCxnSpPr>
            <a:cxnSpLocks/>
          </p:cNvCxnSpPr>
          <p:nvPr/>
        </p:nvCxnSpPr>
        <p:spPr>
          <a:xfrm flipH="1">
            <a:off x="7016180" y="663338"/>
            <a:ext cx="175065" cy="0"/>
          </a:xfrm>
          <a:prstGeom prst="straightConnector1">
            <a:avLst/>
          </a:prstGeom>
          <a:ln w="12700">
            <a:tailEnd type="triangle" w="med" len="sm"/>
          </a:ln>
          <a:effectLst/>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9EB0E38B-90DC-AF4F-A436-8294CD75BEBD}"/>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2816045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8B7256A-D006-C737-EDAA-15DE8D83F18B}"/>
              </a:ext>
            </a:extLst>
          </p:cNvPr>
          <p:cNvSpPr>
            <a:spLocks noGrp="1"/>
          </p:cNvSpPr>
          <p:nvPr>
            <p:ph idx="1"/>
          </p:nvPr>
        </p:nvSpPr>
        <p:spPr>
          <a:xfrm>
            <a:off x="228603" y="657013"/>
            <a:ext cx="5311983" cy="3973769"/>
          </a:xfrm>
        </p:spPr>
        <p:txBody>
          <a:bodyPr/>
          <a:lstStyle/>
          <a:p>
            <a:pPr>
              <a:spcBef>
                <a:spcPts val="600"/>
              </a:spcBef>
            </a:pPr>
            <a:r>
              <a:rPr lang="en-US" dirty="0"/>
              <a:t>360 main dipole magnets</a:t>
            </a:r>
          </a:p>
          <a:p>
            <a:pPr>
              <a:spcBef>
                <a:spcPts val="600"/>
              </a:spcBef>
            </a:pPr>
            <a:r>
              <a:rPr lang="en-US" dirty="0"/>
              <a:t>200 main quadrupole magnets originally used in the Main Ring (&gt;50 years old)</a:t>
            </a:r>
          </a:p>
          <a:p>
            <a:pPr>
              <a:spcBef>
                <a:spcPts val="600"/>
              </a:spcBef>
            </a:pPr>
            <a:r>
              <a:rPr lang="en-US" dirty="0"/>
              <a:t>108 </a:t>
            </a:r>
            <a:r>
              <a:rPr lang="en-US" dirty="0" err="1"/>
              <a:t>sextupoles</a:t>
            </a:r>
            <a:r>
              <a:rPr lang="en-US" dirty="0"/>
              <a:t>, 66 octupoles, corrector dipoles/ quads, specialty injection and extraction magnets</a:t>
            </a:r>
          </a:p>
          <a:p>
            <a:pPr>
              <a:spcBef>
                <a:spcPts val="600"/>
              </a:spcBef>
            </a:pPr>
            <a:r>
              <a:rPr lang="en-US" dirty="0"/>
              <a:t>Twenty 53-MHz RF cavities to accelerate beam, originally used in the Main Ring (&gt;50 years old)</a:t>
            </a:r>
          </a:p>
          <a:p>
            <a:pPr>
              <a:spcBef>
                <a:spcPts val="600"/>
              </a:spcBef>
            </a:pPr>
            <a:r>
              <a:rPr lang="en-US" dirty="0"/>
              <a:t>170 DC and 360 ramped magnet supplies with total of 140 MVA, 40 specialty pulsed magnet supplies</a:t>
            </a:r>
          </a:p>
          <a:p>
            <a:pPr>
              <a:spcBef>
                <a:spcPts val="600"/>
              </a:spcBef>
            </a:pPr>
            <a:r>
              <a:rPr lang="en-US" dirty="0"/>
              <a:t>The magnets, power supplies, and RF systems are cooled by low-conductivity water</a:t>
            </a:r>
          </a:p>
          <a:p>
            <a:pPr>
              <a:spcBef>
                <a:spcPts val="600"/>
              </a:spcBef>
            </a:pPr>
            <a:r>
              <a:rPr lang="en-US" dirty="0"/>
              <a:t>MI will be &gt;30 years old when LBNF turns on</a:t>
            </a:r>
          </a:p>
        </p:txBody>
      </p:sp>
      <p:sp>
        <p:nvSpPr>
          <p:cNvPr id="8" name="Title 7">
            <a:extLst>
              <a:ext uri="{FF2B5EF4-FFF2-40B4-BE49-F238E27FC236}">
                <a16:creationId xmlns:a16="http://schemas.microsoft.com/office/drawing/2014/main" id="{C54614F0-6B81-A8AD-E659-10BF13D91FBF}"/>
              </a:ext>
            </a:extLst>
          </p:cNvPr>
          <p:cNvSpPr>
            <a:spLocks noGrp="1"/>
          </p:cNvSpPr>
          <p:nvPr>
            <p:ph type="title"/>
          </p:nvPr>
        </p:nvSpPr>
        <p:spPr/>
        <p:txBody>
          <a:bodyPr/>
          <a:lstStyle/>
          <a:p>
            <a:r>
              <a:rPr lang="en-US" dirty="0"/>
              <a:t>Main Injector</a:t>
            </a:r>
          </a:p>
        </p:txBody>
      </p:sp>
      <p:sp>
        <p:nvSpPr>
          <p:cNvPr id="4" name="Date Placeholder 3">
            <a:extLst>
              <a:ext uri="{FF2B5EF4-FFF2-40B4-BE49-F238E27FC236}">
                <a16:creationId xmlns:a16="http://schemas.microsoft.com/office/drawing/2014/main" id="{8C3142E7-12C8-62A3-4717-BB9CF74DDB4E}"/>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DA7F2039-3E15-DE0F-305D-7BD9B6A791A8}"/>
              </a:ext>
            </a:extLst>
          </p:cNvPr>
          <p:cNvSpPr>
            <a:spLocks noGrp="1"/>
          </p:cNvSpPr>
          <p:nvPr>
            <p:ph type="ftr" sz="quarter" idx="3"/>
          </p:nvPr>
        </p:nvSpPr>
        <p:spPr/>
        <p:txBody>
          <a:bodyPr/>
          <a:lstStyle/>
          <a:p>
            <a:pPr>
              <a:defRPr/>
            </a:pPr>
            <a:r>
              <a:rPr lang="en-US"/>
              <a:t>Mary Convery | FNAL Accelerator Complex</a:t>
            </a:r>
            <a:endParaRPr lang="en-US" b="1"/>
          </a:p>
        </p:txBody>
      </p:sp>
      <p:sp>
        <p:nvSpPr>
          <p:cNvPr id="6" name="Slide Number Placeholder 5">
            <a:extLst>
              <a:ext uri="{FF2B5EF4-FFF2-40B4-BE49-F238E27FC236}">
                <a16:creationId xmlns:a16="http://schemas.microsoft.com/office/drawing/2014/main" id="{5F12A156-43AC-8A3D-705A-3C1211317FC9}"/>
              </a:ext>
            </a:extLst>
          </p:cNvPr>
          <p:cNvSpPr>
            <a:spLocks noGrp="1"/>
          </p:cNvSpPr>
          <p:nvPr>
            <p:ph type="sldNum" sz="quarter" idx="4"/>
          </p:nvPr>
        </p:nvSpPr>
        <p:spPr/>
        <p:txBody>
          <a:bodyPr/>
          <a:lstStyle/>
          <a:p>
            <a:pPr>
              <a:defRPr/>
            </a:pPr>
            <a:fld id="{979A04A2-726F-2143-A443-7788AF27176E}" type="slidenum">
              <a:rPr lang="en-US" smtClean="0"/>
              <a:pPr>
                <a:defRPr/>
              </a:pPr>
              <a:t>5</a:t>
            </a:fld>
            <a:endParaRPr lang="en-US" dirty="0"/>
          </a:p>
        </p:txBody>
      </p:sp>
      <p:pic>
        <p:nvPicPr>
          <p:cNvPr id="1026" name="Picture 2">
            <a:extLst>
              <a:ext uri="{FF2B5EF4-FFF2-40B4-BE49-F238E27FC236}">
                <a16:creationId xmlns:a16="http://schemas.microsoft.com/office/drawing/2014/main" id="{20F9744C-2425-C453-F3CE-52E469616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867" y="0"/>
            <a:ext cx="343217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F5DE2C-195B-DB5A-C1A1-49AB856ABD94}"/>
              </a:ext>
            </a:extLst>
          </p:cNvPr>
          <p:cNvSpPr txBox="1"/>
          <p:nvPr/>
        </p:nvSpPr>
        <p:spPr>
          <a:xfrm>
            <a:off x="4785548" y="467455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605739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DC5874B-008B-2064-64E2-7DC800E090CF}"/>
              </a:ext>
            </a:extLst>
          </p:cNvPr>
          <p:cNvSpPr>
            <a:spLocks noGrp="1"/>
          </p:cNvSpPr>
          <p:nvPr>
            <p:ph idx="1"/>
          </p:nvPr>
        </p:nvSpPr>
        <p:spPr>
          <a:xfrm>
            <a:off x="228603" y="620390"/>
            <a:ext cx="8672513" cy="3918281"/>
          </a:xfrm>
        </p:spPr>
        <p:txBody>
          <a:bodyPr/>
          <a:lstStyle/>
          <a:p>
            <a:r>
              <a:rPr lang="en-US" sz="2000" dirty="0"/>
              <a:t>PIP-II Project provides</a:t>
            </a:r>
          </a:p>
          <a:p>
            <a:pPr lvl="1">
              <a:spcBef>
                <a:spcPts val="600"/>
              </a:spcBef>
            </a:pPr>
            <a:r>
              <a:rPr lang="en-US" sz="1800" dirty="0"/>
              <a:t>New SRF linac for injection into Booster at 800 MeV (present 400 MeV)</a:t>
            </a:r>
          </a:p>
          <a:p>
            <a:pPr lvl="1">
              <a:spcBef>
                <a:spcPts val="600"/>
              </a:spcBef>
            </a:pPr>
            <a:r>
              <a:rPr lang="en-US" sz="1800" dirty="0"/>
              <a:t>Booster cycle rate upgraded to 20 Hz from 15 Hz</a:t>
            </a:r>
          </a:p>
          <a:p>
            <a:pPr lvl="1">
              <a:spcBef>
                <a:spcPts val="600"/>
              </a:spcBef>
            </a:pPr>
            <a:r>
              <a:rPr lang="en-US" sz="1800" dirty="0"/>
              <a:t>Increased proton beam intensity at 8 GeV for 1.2 MW beam power from MI</a:t>
            </a:r>
          </a:p>
          <a:p>
            <a:r>
              <a:rPr lang="en-US" sz="2000" dirty="0"/>
              <a:t>LBNF/DUNE-US Project provides</a:t>
            </a:r>
          </a:p>
          <a:p>
            <a:pPr lvl="1">
              <a:spcBef>
                <a:spcPts val="600"/>
              </a:spcBef>
            </a:pPr>
            <a:r>
              <a:rPr lang="en-US" sz="1800" dirty="0"/>
              <a:t>New proton beamline for up to 2.4 MW</a:t>
            </a:r>
          </a:p>
          <a:p>
            <a:pPr lvl="1">
              <a:spcBef>
                <a:spcPts val="600"/>
              </a:spcBef>
            </a:pPr>
            <a:r>
              <a:rPr lang="en-US" sz="1800" dirty="0"/>
              <a:t>Target systems for 1.2 MW</a:t>
            </a:r>
          </a:p>
          <a:p>
            <a:pPr lvl="1">
              <a:spcBef>
                <a:spcPts val="600"/>
              </a:spcBef>
            </a:pPr>
            <a:r>
              <a:rPr lang="en-US" sz="1800" dirty="0"/>
              <a:t>Shielding and absorber for up to 2.4 MW</a:t>
            </a:r>
          </a:p>
          <a:p>
            <a:pPr>
              <a:spcBef>
                <a:spcPts val="600"/>
              </a:spcBef>
            </a:pPr>
            <a:endParaRPr lang="en-US" sz="2000" dirty="0"/>
          </a:p>
        </p:txBody>
      </p:sp>
      <p:sp>
        <p:nvSpPr>
          <p:cNvPr id="3" name="Title 2">
            <a:extLst>
              <a:ext uri="{FF2B5EF4-FFF2-40B4-BE49-F238E27FC236}">
                <a16:creationId xmlns:a16="http://schemas.microsoft.com/office/drawing/2014/main" id="{B5422D40-B682-D53C-3239-A6B4B8FCA4F0}"/>
              </a:ext>
            </a:extLst>
          </p:cNvPr>
          <p:cNvSpPr>
            <a:spLocks noGrp="1"/>
          </p:cNvSpPr>
          <p:nvPr>
            <p:ph type="title"/>
          </p:nvPr>
        </p:nvSpPr>
        <p:spPr/>
        <p:txBody>
          <a:bodyPr/>
          <a:lstStyle/>
          <a:p>
            <a:r>
              <a:rPr lang="en-US" dirty="0"/>
              <a:t>Accelerator Complex in PIP-II / LBNF era (pre ACE plan)</a:t>
            </a:r>
          </a:p>
        </p:txBody>
      </p:sp>
      <p:sp>
        <p:nvSpPr>
          <p:cNvPr id="4" name="Date Placeholder 3">
            <a:extLst>
              <a:ext uri="{FF2B5EF4-FFF2-40B4-BE49-F238E27FC236}">
                <a16:creationId xmlns:a16="http://schemas.microsoft.com/office/drawing/2014/main" id="{6ADC2607-4985-6ECD-BFD9-77BD304F944C}"/>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D2EC2568-2477-305E-3A57-D4A1E8BF229A}"/>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35B68A7B-F4A8-300F-661D-4CBCC3F74EAA}"/>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2" name="Picture 1">
            <a:extLst>
              <a:ext uri="{FF2B5EF4-FFF2-40B4-BE49-F238E27FC236}">
                <a16:creationId xmlns:a16="http://schemas.microsoft.com/office/drawing/2014/main" id="{A60096B0-503B-6362-B286-F36FD70EBC7F}"/>
              </a:ext>
            </a:extLst>
          </p:cNvPr>
          <p:cNvPicPr>
            <a:picLocks noChangeAspect="1"/>
          </p:cNvPicPr>
          <p:nvPr/>
        </p:nvPicPr>
        <p:blipFill>
          <a:blip r:embed="rId2"/>
          <a:stretch>
            <a:fillRect/>
          </a:stretch>
        </p:blipFill>
        <p:spPr>
          <a:xfrm>
            <a:off x="5022669" y="1986566"/>
            <a:ext cx="4121331" cy="2672609"/>
          </a:xfrm>
          <a:prstGeom prst="rect">
            <a:avLst/>
          </a:prstGeom>
        </p:spPr>
      </p:pic>
      <p:sp>
        <p:nvSpPr>
          <p:cNvPr id="8" name="TextBox 7">
            <a:extLst>
              <a:ext uri="{FF2B5EF4-FFF2-40B4-BE49-F238E27FC236}">
                <a16:creationId xmlns:a16="http://schemas.microsoft.com/office/drawing/2014/main" id="{1FDDB605-AA35-54F4-4362-1A5E9DFADB52}"/>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154390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B6931F-79C7-6C8D-907D-C2E57A2636C6}"/>
              </a:ext>
            </a:extLst>
          </p:cNvPr>
          <p:cNvSpPr>
            <a:spLocks noGrp="1"/>
          </p:cNvSpPr>
          <p:nvPr>
            <p:ph idx="1"/>
          </p:nvPr>
        </p:nvSpPr>
        <p:spPr>
          <a:xfrm>
            <a:off x="228603" y="690880"/>
            <a:ext cx="8672513" cy="3900039"/>
          </a:xfrm>
        </p:spPr>
        <p:txBody>
          <a:bodyPr/>
          <a:lstStyle/>
          <a:p>
            <a:r>
              <a:rPr lang="en-US" dirty="0"/>
              <a:t>Increase protons on target to DUNE Phase I detector by </a:t>
            </a:r>
          </a:p>
          <a:p>
            <a:pPr lvl="1">
              <a:spcBef>
                <a:spcPts val="600"/>
              </a:spcBef>
            </a:pPr>
            <a:r>
              <a:rPr lang="en-US" sz="1800" dirty="0"/>
              <a:t>Shortening the Main Injector cycle time to increase beam power</a:t>
            </a:r>
          </a:p>
          <a:p>
            <a:pPr lvl="1">
              <a:spcBef>
                <a:spcPts val="600"/>
              </a:spcBef>
            </a:pPr>
            <a:r>
              <a:rPr lang="en-US" sz="1800" dirty="0"/>
              <a:t>Upgrading target systems for up to 2.4 MW</a:t>
            </a:r>
          </a:p>
          <a:p>
            <a:pPr lvl="1">
              <a:spcBef>
                <a:spcPts val="600"/>
              </a:spcBef>
            </a:pPr>
            <a:r>
              <a:rPr lang="en-US" sz="1800" dirty="0"/>
              <a:t>Improving reliability of the Complex</a:t>
            </a:r>
          </a:p>
          <a:p>
            <a:r>
              <a:rPr lang="en-US" dirty="0"/>
              <a:t>Establish a project to build a Booster replacement to</a:t>
            </a:r>
          </a:p>
          <a:p>
            <a:pPr lvl="1">
              <a:spcBef>
                <a:spcPts val="600"/>
              </a:spcBef>
            </a:pPr>
            <a:r>
              <a:rPr lang="en-US" sz="1800" dirty="0"/>
              <a:t>Provide a robust and </a:t>
            </a:r>
            <a:r>
              <a:rPr lang="en-US" sz="1800" b="1" dirty="0"/>
              <a:t>reliable</a:t>
            </a:r>
            <a:r>
              <a:rPr lang="en-US" sz="1800" dirty="0"/>
              <a:t> platform for the future of the Accelerator Complex</a:t>
            </a:r>
          </a:p>
          <a:p>
            <a:pPr lvl="1">
              <a:spcBef>
                <a:spcPts val="600"/>
              </a:spcBef>
            </a:pPr>
            <a:r>
              <a:rPr lang="en-US" sz="1800" dirty="0"/>
              <a:t>Ensure high intensity for DUNE Phase II CP-Violation measurement</a:t>
            </a:r>
          </a:p>
          <a:p>
            <a:pPr lvl="1">
              <a:spcBef>
                <a:spcPts val="600"/>
              </a:spcBef>
            </a:pPr>
            <a:r>
              <a:rPr lang="en-US" sz="1800" dirty="0"/>
              <a:t>Enable the </a:t>
            </a:r>
            <a:r>
              <a:rPr lang="en-US" sz="1800" b="1" dirty="0"/>
              <a:t>capability</a:t>
            </a:r>
            <a:r>
              <a:rPr lang="en-US" sz="1800" dirty="0"/>
              <a:t> of the complex to serve precision experiments and searches for new physics with beams from 1-120 GeV</a:t>
            </a:r>
          </a:p>
          <a:p>
            <a:pPr lvl="1">
              <a:spcBef>
                <a:spcPts val="600"/>
              </a:spcBef>
            </a:pPr>
            <a:r>
              <a:rPr lang="en-US" sz="1800" dirty="0"/>
              <a:t>Create the </a:t>
            </a:r>
            <a:r>
              <a:rPr lang="en-US" sz="1800" b="1" dirty="0"/>
              <a:t>capacity</a:t>
            </a:r>
            <a:r>
              <a:rPr lang="en-US" sz="1800" dirty="0"/>
              <a:t> to adapt to new discoveries</a:t>
            </a:r>
          </a:p>
          <a:p>
            <a:pPr lvl="1">
              <a:spcBef>
                <a:spcPts val="600"/>
              </a:spcBef>
            </a:pPr>
            <a:r>
              <a:rPr lang="en-US" sz="1800" dirty="0"/>
              <a:t>Supply the high-intensity proton source necessary for future multi-</a:t>
            </a:r>
            <a:r>
              <a:rPr lang="en-US" sz="1800" dirty="0" err="1"/>
              <a:t>TeV</a:t>
            </a:r>
            <a:r>
              <a:rPr lang="en-US" sz="1800" dirty="0"/>
              <a:t> accelerator research</a:t>
            </a:r>
          </a:p>
        </p:txBody>
      </p:sp>
      <p:sp>
        <p:nvSpPr>
          <p:cNvPr id="3" name="Title 2">
            <a:extLst>
              <a:ext uri="{FF2B5EF4-FFF2-40B4-BE49-F238E27FC236}">
                <a16:creationId xmlns:a16="http://schemas.microsoft.com/office/drawing/2014/main" id="{DB6F7F0C-0911-EB58-CD55-37FFA4B73B20}"/>
              </a:ext>
            </a:extLst>
          </p:cNvPr>
          <p:cNvSpPr>
            <a:spLocks noGrp="1"/>
          </p:cNvSpPr>
          <p:nvPr>
            <p:ph type="title"/>
          </p:nvPr>
        </p:nvSpPr>
        <p:spPr/>
        <p:txBody>
          <a:bodyPr/>
          <a:lstStyle/>
          <a:p>
            <a:r>
              <a:rPr lang="en-US" dirty="0"/>
              <a:t>Accelerator Complex Evolution (ACE) plan</a:t>
            </a:r>
          </a:p>
        </p:txBody>
      </p:sp>
      <p:sp>
        <p:nvSpPr>
          <p:cNvPr id="4" name="Date Placeholder 3">
            <a:extLst>
              <a:ext uri="{FF2B5EF4-FFF2-40B4-BE49-F238E27FC236}">
                <a16:creationId xmlns:a16="http://schemas.microsoft.com/office/drawing/2014/main" id="{2E7BAB69-78B7-3DE7-7389-B3C6784BD532}"/>
              </a:ext>
            </a:extLst>
          </p:cNvPr>
          <p:cNvSpPr>
            <a:spLocks noGrp="1"/>
          </p:cNvSpPr>
          <p:nvPr>
            <p:ph type="dt" sz="half" idx="2"/>
          </p:nvPr>
        </p:nvSpPr>
        <p:spPr/>
        <p:txBody>
          <a:bodyPr/>
          <a:lstStyle/>
          <a:p>
            <a:r>
              <a:rPr lang="en-US"/>
              <a:t>5/3/2023</a:t>
            </a:r>
            <a:endParaRPr lang="en-US" dirty="0"/>
          </a:p>
        </p:txBody>
      </p:sp>
      <p:sp>
        <p:nvSpPr>
          <p:cNvPr id="5" name="Footer Placeholder 4">
            <a:extLst>
              <a:ext uri="{FF2B5EF4-FFF2-40B4-BE49-F238E27FC236}">
                <a16:creationId xmlns:a16="http://schemas.microsoft.com/office/drawing/2014/main" id="{8C60CB1A-8755-E56B-2A91-D0D5DDCD1AD1}"/>
              </a:ext>
            </a:extLst>
          </p:cNvPr>
          <p:cNvSpPr>
            <a:spLocks noGrp="1"/>
          </p:cNvSpPr>
          <p:nvPr>
            <p:ph type="ftr" sz="quarter" idx="3"/>
          </p:nvPr>
        </p:nvSpPr>
        <p:spPr/>
        <p:txBody>
          <a:bodyPr/>
          <a:lstStyle/>
          <a:p>
            <a:r>
              <a:rPr lang="en-US"/>
              <a:t>Mary Convery | FNAL Accelerator Complex</a:t>
            </a:r>
            <a:endParaRPr lang="en-US" dirty="0"/>
          </a:p>
        </p:txBody>
      </p:sp>
      <p:sp>
        <p:nvSpPr>
          <p:cNvPr id="6" name="Slide Number Placeholder 5">
            <a:extLst>
              <a:ext uri="{FF2B5EF4-FFF2-40B4-BE49-F238E27FC236}">
                <a16:creationId xmlns:a16="http://schemas.microsoft.com/office/drawing/2014/main" id="{1FC252EA-3BF4-995B-9F4E-131722140DFB}"/>
              </a:ext>
            </a:extLst>
          </p:cNvPr>
          <p:cNvSpPr>
            <a:spLocks noGrp="1"/>
          </p:cNvSpPr>
          <p:nvPr>
            <p:ph type="sldNum" sz="quarter" idx="4"/>
          </p:nvPr>
        </p:nvSpPr>
        <p:spPr/>
        <p:txBody>
          <a:bodyPr/>
          <a:lstStyle/>
          <a:p>
            <a:fld id="{148C009B-CB69-E04A-B9B3-34B26D69E9CF}" type="slidenum">
              <a:rPr lang="en-US" smtClean="0"/>
              <a:pPr/>
              <a:t>7</a:t>
            </a:fld>
            <a:endParaRPr lang="en-US" dirty="0"/>
          </a:p>
        </p:txBody>
      </p:sp>
      <p:sp>
        <p:nvSpPr>
          <p:cNvPr id="8" name="TextBox 7">
            <a:extLst>
              <a:ext uri="{FF2B5EF4-FFF2-40B4-BE49-F238E27FC236}">
                <a16:creationId xmlns:a16="http://schemas.microsoft.com/office/drawing/2014/main" id="{18400077-8A8B-8507-2A68-B1C3DA9371FB}"/>
              </a:ext>
            </a:extLst>
          </p:cNvPr>
          <p:cNvSpPr txBox="1"/>
          <p:nvPr/>
        </p:nvSpPr>
        <p:spPr>
          <a:xfrm>
            <a:off x="7102224" y="1790313"/>
            <a:ext cx="1923243" cy="646331"/>
          </a:xfrm>
          <a:prstGeom prst="rect">
            <a:avLst/>
          </a:prstGeom>
          <a:noFill/>
          <a:ln>
            <a:solidFill>
              <a:schemeClr val="accent1"/>
            </a:solidFill>
          </a:ln>
        </p:spPr>
        <p:txBody>
          <a:bodyPr wrap="square" lIns="91440" rIns="45720" rtlCol="0">
            <a:spAutoFit/>
          </a:bodyPr>
          <a:lstStyle/>
          <a:p>
            <a:r>
              <a:rPr lang="en-US" sz="1800" dirty="0"/>
              <a:t>Previously referred to as PIP-III </a:t>
            </a:r>
            <a:endParaRPr lang="en-US" dirty="0"/>
          </a:p>
        </p:txBody>
      </p:sp>
      <p:sp>
        <p:nvSpPr>
          <p:cNvPr id="7" name="TextBox 6">
            <a:extLst>
              <a:ext uri="{FF2B5EF4-FFF2-40B4-BE49-F238E27FC236}">
                <a16:creationId xmlns:a16="http://schemas.microsoft.com/office/drawing/2014/main" id="{EFC2763C-2C47-A235-27C0-277D36231296}"/>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2244908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C6B6E6-AC9A-0735-8323-DE8CBB6D232A}"/>
              </a:ext>
            </a:extLst>
          </p:cNvPr>
          <p:cNvSpPr>
            <a:spLocks noGrp="1"/>
          </p:cNvSpPr>
          <p:nvPr>
            <p:ph idx="1"/>
          </p:nvPr>
        </p:nvSpPr>
        <p:spPr>
          <a:xfrm>
            <a:off x="228603" y="660401"/>
            <a:ext cx="8672513" cy="4065162"/>
          </a:xfrm>
        </p:spPr>
        <p:txBody>
          <a:bodyPr/>
          <a:lstStyle/>
          <a:p>
            <a:r>
              <a:rPr lang="en-US" dirty="0"/>
              <a:t>Advantages over increasing the per-pulse intensity – reduces likelihood of space charge effects and instabilities, and reduces impact of limited aperture</a:t>
            </a:r>
          </a:p>
          <a:p>
            <a:r>
              <a:rPr lang="en-US" dirty="0"/>
              <a:t>To shorten the MI cycle from 1.2-1.4s to 0.65s, the ramp needs to be ~twice as fast </a:t>
            </a:r>
          </a:p>
          <a:p>
            <a:r>
              <a:rPr lang="en-US" dirty="0"/>
              <a:t>Requires more voltage and electrical power</a:t>
            </a:r>
          </a:p>
          <a:p>
            <a:pPr lvl="1">
              <a:spcBef>
                <a:spcPts val="600"/>
              </a:spcBef>
            </a:pPr>
            <a:r>
              <a:rPr lang="en-US" dirty="0"/>
              <a:t>Power supplies, transformers, feeders, service building size, additional tunnel penetrations, additional cooling</a:t>
            </a:r>
          </a:p>
          <a:p>
            <a:r>
              <a:rPr lang="en-US" dirty="0"/>
              <a:t>RF accelerating system</a:t>
            </a:r>
          </a:p>
          <a:p>
            <a:pPr lvl="1">
              <a:spcBef>
                <a:spcPts val="600"/>
              </a:spcBef>
            </a:pPr>
            <a:r>
              <a:rPr lang="en-US" dirty="0"/>
              <a:t>Replace cavities with newer design (more volts per cavity) or add cavities of current design</a:t>
            </a:r>
          </a:p>
          <a:p>
            <a:r>
              <a:rPr lang="en-US" dirty="0"/>
              <a:t>Regulation, control &amp; instrumentation</a:t>
            </a:r>
          </a:p>
          <a:p>
            <a:pPr lvl="1">
              <a:spcBef>
                <a:spcPts val="600"/>
              </a:spcBef>
            </a:pPr>
            <a:r>
              <a:rPr lang="en-US" dirty="0"/>
              <a:t>New low-level RF, new power supply regulation/control system</a:t>
            </a:r>
          </a:p>
          <a:p>
            <a:r>
              <a:rPr lang="en-US" dirty="0"/>
              <a:t>Beam dynamics, losses and shielding </a:t>
            </a:r>
          </a:p>
          <a:p>
            <a:pPr lvl="1">
              <a:spcBef>
                <a:spcPts val="600"/>
              </a:spcBef>
            </a:pPr>
            <a:r>
              <a:rPr lang="en-US" dirty="0"/>
              <a:t>Upgrade MI collimators, upgrade abort line</a:t>
            </a:r>
          </a:p>
        </p:txBody>
      </p:sp>
      <p:sp>
        <p:nvSpPr>
          <p:cNvPr id="3" name="Title 2">
            <a:extLst>
              <a:ext uri="{FF2B5EF4-FFF2-40B4-BE49-F238E27FC236}">
                <a16:creationId xmlns:a16="http://schemas.microsoft.com/office/drawing/2014/main" id="{4001A465-96A1-09F6-8E9C-38439F0F3154}"/>
              </a:ext>
            </a:extLst>
          </p:cNvPr>
          <p:cNvSpPr>
            <a:spLocks noGrp="1"/>
          </p:cNvSpPr>
          <p:nvPr>
            <p:ph type="title"/>
          </p:nvPr>
        </p:nvSpPr>
        <p:spPr/>
        <p:txBody>
          <a:bodyPr/>
          <a:lstStyle/>
          <a:p>
            <a:r>
              <a:rPr lang="en-US" dirty="0"/>
              <a:t>Shortening the Main Injector cycle time</a:t>
            </a:r>
          </a:p>
        </p:txBody>
      </p:sp>
      <p:sp>
        <p:nvSpPr>
          <p:cNvPr id="4" name="Date Placeholder 3">
            <a:extLst>
              <a:ext uri="{FF2B5EF4-FFF2-40B4-BE49-F238E27FC236}">
                <a16:creationId xmlns:a16="http://schemas.microsoft.com/office/drawing/2014/main" id="{10BF04E0-36D5-73D4-8C01-A1AC51EFBE4A}"/>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0D20F664-2D86-F833-D052-37173C994F88}"/>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06EC0142-F874-2C4F-1E6A-DFC6B6DFE5FA}"/>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7" name="TextBox 6">
            <a:extLst>
              <a:ext uri="{FF2B5EF4-FFF2-40B4-BE49-F238E27FC236}">
                <a16:creationId xmlns:a16="http://schemas.microsoft.com/office/drawing/2014/main" id="{9235B7ED-6322-6D17-5545-6D8956DF9706}"/>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139712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398857A-6037-E2E0-109E-544DF58BC0CF}"/>
              </a:ext>
            </a:extLst>
          </p:cNvPr>
          <p:cNvSpPr>
            <a:spLocks noGrp="1"/>
          </p:cNvSpPr>
          <p:nvPr>
            <p:ph idx="1"/>
          </p:nvPr>
        </p:nvSpPr>
        <p:spPr>
          <a:xfrm>
            <a:off x="228604" y="796397"/>
            <a:ext cx="5782730" cy="3794522"/>
          </a:xfrm>
        </p:spPr>
        <p:txBody>
          <a:bodyPr/>
          <a:lstStyle/>
          <a:p>
            <a:r>
              <a:rPr lang="en-US" dirty="0"/>
              <a:t>Maximize beam power</a:t>
            </a:r>
          </a:p>
          <a:p>
            <a:pPr lvl="1">
              <a:spcBef>
                <a:spcPts val="300"/>
              </a:spcBef>
            </a:pPr>
            <a:r>
              <a:rPr lang="en-US" sz="1800" dirty="0"/>
              <a:t>Minimize beam loss</a:t>
            </a:r>
          </a:p>
          <a:p>
            <a:r>
              <a:rPr lang="en-US" dirty="0"/>
              <a:t>Maximize uptime during running periods </a:t>
            </a:r>
          </a:p>
          <a:p>
            <a:pPr lvl="1">
              <a:spcBef>
                <a:spcPts val="300"/>
              </a:spcBef>
            </a:pPr>
            <a:r>
              <a:rPr lang="en-US" sz="1800" dirty="0"/>
              <a:t>High reliability (replace aging equipment)</a:t>
            </a:r>
          </a:p>
          <a:p>
            <a:pPr lvl="1">
              <a:spcBef>
                <a:spcPts val="300"/>
              </a:spcBef>
            </a:pPr>
            <a:r>
              <a:rPr lang="en-US" sz="1800" dirty="0"/>
              <a:t>Ability to rapidly repair equipment that breaks </a:t>
            </a:r>
          </a:p>
          <a:p>
            <a:r>
              <a:rPr lang="en-US" dirty="0"/>
              <a:t>Maximize length of running periods each year</a:t>
            </a:r>
          </a:p>
          <a:p>
            <a:pPr lvl="1">
              <a:spcBef>
                <a:spcPts val="300"/>
              </a:spcBef>
            </a:pPr>
            <a:r>
              <a:rPr lang="en-US" sz="1800" dirty="0"/>
              <a:t>Minimize duration of annual shutdown for maintenance</a:t>
            </a:r>
          </a:p>
          <a:p>
            <a:r>
              <a:rPr lang="en-US" dirty="0"/>
              <a:t>ACE will</a:t>
            </a:r>
          </a:p>
          <a:p>
            <a:pPr lvl="1">
              <a:spcBef>
                <a:spcPts val="300"/>
              </a:spcBef>
            </a:pPr>
            <a:r>
              <a:rPr lang="en-US" sz="1800" dirty="0"/>
              <a:t>Invest in reliability, availability and stability</a:t>
            </a:r>
          </a:p>
          <a:p>
            <a:pPr lvl="1">
              <a:spcBef>
                <a:spcPts val="300"/>
              </a:spcBef>
            </a:pPr>
            <a:r>
              <a:rPr lang="en-US" sz="1800" dirty="0"/>
              <a:t>Reduce shutdown duration, improve work planning</a:t>
            </a:r>
          </a:p>
          <a:p>
            <a:endParaRPr lang="en-US" dirty="0"/>
          </a:p>
        </p:txBody>
      </p:sp>
      <p:sp>
        <p:nvSpPr>
          <p:cNvPr id="8" name="Title 7">
            <a:extLst>
              <a:ext uri="{FF2B5EF4-FFF2-40B4-BE49-F238E27FC236}">
                <a16:creationId xmlns:a16="http://schemas.microsoft.com/office/drawing/2014/main" id="{2EDF5153-6EA1-AAFE-BD4B-A3033E6A9352}"/>
              </a:ext>
            </a:extLst>
          </p:cNvPr>
          <p:cNvSpPr>
            <a:spLocks noGrp="1"/>
          </p:cNvSpPr>
          <p:nvPr>
            <p:ph type="title"/>
          </p:nvPr>
        </p:nvSpPr>
        <p:spPr/>
        <p:txBody>
          <a:bodyPr/>
          <a:lstStyle/>
          <a:p>
            <a:r>
              <a:rPr lang="en-US" dirty="0"/>
              <a:t>Improving reliability of the complex</a:t>
            </a:r>
          </a:p>
        </p:txBody>
      </p:sp>
      <p:sp>
        <p:nvSpPr>
          <p:cNvPr id="4" name="Date Placeholder 3">
            <a:extLst>
              <a:ext uri="{FF2B5EF4-FFF2-40B4-BE49-F238E27FC236}">
                <a16:creationId xmlns:a16="http://schemas.microsoft.com/office/drawing/2014/main" id="{28BF834E-5755-FD07-E56E-DE145804296F}"/>
              </a:ext>
            </a:extLst>
          </p:cNvPr>
          <p:cNvSpPr>
            <a:spLocks noGrp="1"/>
          </p:cNvSpPr>
          <p:nvPr>
            <p:ph type="dt" sz="half" idx="2"/>
          </p:nvPr>
        </p:nvSpPr>
        <p:spPr/>
        <p:txBody>
          <a:bodyPr/>
          <a:lstStyle/>
          <a:p>
            <a:pPr>
              <a:defRPr/>
            </a:pPr>
            <a:r>
              <a:rPr lang="en-US"/>
              <a:t>5/3/2023</a:t>
            </a:r>
            <a:endParaRPr lang="en-US" dirty="0"/>
          </a:p>
        </p:txBody>
      </p:sp>
      <p:sp>
        <p:nvSpPr>
          <p:cNvPr id="5" name="Footer Placeholder 4">
            <a:extLst>
              <a:ext uri="{FF2B5EF4-FFF2-40B4-BE49-F238E27FC236}">
                <a16:creationId xmlns:a16="http://schemas.microsoft.com/office/drawing/2014/main" id="{78DF038B-BF92-D971-2149-FB280B6350EF}"/>
              </a:ext>
            </a:extLst>
          </p:cNvPr>
          <p:cNvSpPr>
            <a:spLocks noGrp="1"/>
          </p:cNvSpPr>
          <p:nvPr>
            <p:ph type="ftr" sz="quarter" idx="3"/>
          </p:nvPr>
        </p:nvSpPr>
        <p:spPr/>
        <p:txBody>
          <a:bodyPr/>
          <a:lstStyle/>
          <a:p>
            <a:pPr>
              <a:defRPr/>
            </a:pPr>
            <a:r>
              <a:rPr lang="en-US"/>
              <a:t>Mary Convery | FNAL Accelerator Complex</a:t>
            </a:r>
            <a:endParaRPr lang="en-US" b="1" dirty="0"/>
          </a:p>
        </p:txBody>
      </p:sp>
      <p:sp>
        <p:nvSpPr>
          <p:cNvPr id="6" name="Slide Number Placeholder 5">
            <a:extLst>
              <a:ext uri="{FF2B5EF4-FFF2-40B4-BE49-F238E27FC236}">
                <a16:creationId xmlns:a16="http://schemas.microsoft.com/office/drawing/2014/main" id="{671E5B97-A7E0-0195-BAE0-CCC4E4DE100D}"/>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11" name="TextBox 10">
            <a:extLst>
              <a:ext uri="{FF2B5EF4-FFF2-40B4-BE49-F238E27FC236}">
                <a16:creationId xmlns:a16="http://schemas.microsoft.com/office/drawing/2014/main" id="{F3760192-DB75-4E09-84CB-F98B77F469D2}"/>
              </a:ext>
            </a:extLst>
          </p:cNvPr>
          <p:cNvSpPr txBox="1"/>
          <p:nvPr/>
        </p:nvSpPr>
        <p:spPr>
          <a:xfrm>
            <a:off x="5848219" y="3097330"/>
            <a:ext cx="2793999" cy="646331"/>
          </a:xfrm>
          <a:prstGeom prst="rect">
            <a:avLst/>
          </a:prstGeom>
          <a:noFill/>
        </p:spPr>
        <p:txBody>
          <a:bodyPr wrap="square">
            <a:spAutoFit/>
          </a:bodyPr>
          <a:lstStyle/>
          <a:p>
            <a:r>
              <a:rPr lang="en-US" sz="1800" dirty="0"/>
              <a:t>Overall FY22 efficiency 41%, DUNE/PIP-II goal 57%</a:t>
            </a:r>
          </a:p>
        </p:txBody>
      </p:sp>
      <p:pic>
        <p:nvPicPr>
          <p:cNvPr id="12" name="Picture 2">
            <a:extLst>
              <a:ext uri="{FF2B5EF4-FFF2-40B4-BE49-F238E27FC236}">
                <a16:creationId xmlns:a16="http://schemas.microsoft.com/office/drawing/2014/main" id="{603A69E0-4102-D4BB-5A09-D2C80AB84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440" y="680937"/>
            <a:ext cx="3797559" cy="24027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F1AE54-F222-266D-B290-0B7D1E9A77D8}"/>
              </a:ext>
            </a:extLst>
          </p:cNvPr>
          <p:cNvSpPr txBox="1"/>
          <p:nvPr/>
        </p:nvSpPr>
        <p:spPr>
          <a:xfrm>
            <a:off x="4785548" y="4667570"/>
            <a:ext cx="2906300" cy="461665"/>
          </a:xfrm>
          <a:prstGeom prst="rect">
            <a:avLst/>
          </a:prstGeom>
          <a:solidFill>
            <a:schemeClr val="bg1"/>
          </a:solidFill>
          <a:ln>
            <a:solidFill>
              <a:schemeClr val="bg2">
                <a:lumMod val="75000"/>
              </a:schemeClr>
            </a:solidFill>
            <a:prstDash val="dash"/>
          </a:ln>
        </p:spPr>
        <p:txBody>
          <a:bodyPr wrap="square" rtlCol="0">
            <a:spAutoFit/>
          </a:bodyPr>
          <a:lstStyle/>
          <a:p>
            <a:pPr algn="ctr"/>
            <a:r>
              <a:rPr lang="en-US" dirty="0">
                <a:solidFill>
                  <a:schemeClr val="bg2">
                    <a:lumMod val="85000"/>
                  </a:schemeClr>
                </a:solidFill>
              </a:rPr>
              <a:t> </a:t>
            </a:r>
          </a:p>
        </p:txBody>
      </p:sp>
    </p:spTree>
    <p:extLst>
      <p:ext uri="{BB962C8B-B14F-4D97-AF65-F5344CB8AC3E}">
        <p14:creationId xmlns:p14="http://schemas.microsoft.com/office/powerpoint/2010/main" val="1102285351"/>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2" id="{808DE050-66B1-364F-9DC5-58184CC96A72}" vid="{D6F088E7-0E47-554C-A399-84C94022009F}"/>
    </a:ext>
  </a:extLst>
</a:theme>
</file>

<file path=ppt/theme/theme2.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FNAL_Partnership_PowerPoint_16x9-seasons_052121</Template>
  <TotalTime>5717</TotalTime>
  <Words>1776</Words>
  <Application>Microsoft Office PowerPoint</Application>
  <PresentationFormat>On-screen Show (16:9)</PresentationFormat>
  <Paragraphs>295</Paragraphs>
  <Slides>23</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Cambria Math</vt:lpstr>
      <vt:lpstr>Helvetica</vt:lpstr>
      <vt:lpstr>Helvetica-Bold</vt:lpstr>
      <vt:lpstr>Fermilab_PPT_090915</vt:lpstr>
      <vt:lpstr>1_Fermilab_PPT_090915</vt:lpstr>
      <vt:lpstr>PowerPoint Presentation</vt:lpstr>
      <vt:lpstr>Outline</vt:lpstr>
      <vt:lpstr>Accelerator Complex</vt:lpstr>
      <vt:lpstr>Introduction to Fermilab accelerators</vt:lpstr>
      <vt:lpstr>Main Injector</vt:lpstr>
      <vt:lpstr>Accelerator Complex in PIP-II / LBNF era (pre ACE plan)</vt:lpstr>
      <vt:lpstr>Accelerator Complex Evolution (ACE) plan</vt:lpstr>
      <vt:lpstr>Shortening the Main Injector cycle time</vt:lpstr>
      <vt:lpstr>Improving reliability of the complex</vt:lpstr>
      <vt:lpstr>LBNF target systems</vt:lpstr>
      <vt:lpstr>Target development staged approach</vt:lpstr>
      <vt:lpstr>Target materials R&amp;D on critical path to 2+ MW target</vt:lpstr>
      <vt:lpstr>Horns for 2.4 MW performance</vt:lpstr>
      <vt:lpstr>LBNF beamline</vt:lpstr>
      <vt:lpstr>Impact of shortened cycle on other experiments</vt:lpstr>
      <vt:lpstr>Options for beam sharing for DUNE / Mu2e</vt:lpstr>
      <vt:lpstr>DUNE power and POT implications</vt:lpstr>
      <vt:lpstr>Booster replacement</vt:lpstr>
      <vt:lpstr>Booster replacement options</vt:lpstr>
      <vt:lpstr>Example Booster replacement options and possible add-ons </vt:lpstr>
      <vt:lpstr>Muon Collider</vt:lpstr>
      <vt:lpstr>Summary</vt:lpstr>
      <vt:lpstr>Request to P5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E Convery</dc:creator>
  <cp:lastModifiedBy>Mary E Convery</cp:lastModifiedBy>
  <cp:revision>215</cp:revision>
  <cp:lastPrinted>2014-01-20T19:40:21Z</cp:lastPrinted>
  <dcterms:created xsi:type="dcterms:W3CDTF">2023-04-18T18:49:48Z</dcterms:created>
  <dcterms:modified xsi:type="dcterms:W3CDTF">2023-04-30T15:02:45Z</dcterms:modified>
</cp:coreProperties>
</file>