
<file path=[Content_Types].xml><?xml version="1.0" encoding="utf-8"?>
<Types xmlns="http://schemas.openxmlformats.org/package/2006/content-types">
  <Default Extension="emf" ContentType="image/x-em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82" r:id="rId1"/>
    <p:sldMasterId id="2147484123" r:id="rId2"/>
  </p:sldMasterIdLst>
  <p:notesMasterIdLst>
    <p:notesMasterId r:id="rId34"/>
  </p:notesMasterIdLst>
  <p:handoutMasterIdLst>
    <p:handoutMasterId r:id="rId35"/>
  </p:handoutMasterIdLst>
  <p:sldIdLst>
    <p:sldId id="294" r:id="rId3"/>
    <p:sldId id="2465" r:id="rId4"/>
    <p:sldId id="2492" r:id="rId5"/>
    <p:sldId id="419" r:id="rId6"/>
    <p:sldId id="2571" r:id="rId7"/>
    <p:sldId id="438" r:id="rId8"/>
    <p:sldId id="2488" r:id="rId9"/>
    <p:sldId id="2477" r:id="rId10"/>
    <p:sldId id="2519" r:id="rId11"/>
    <p:sldId id="2478" r:id="rId12"/>
    <p:sldId id="2569" r:id="rId13"/>
    <p:sldId id="2570" r:id="rId14"/>
    <p:sldId id="2489" r:id="rId15"/>
    <p:sldId id="2455" r:id="rId16"/>
    <p:sldId id="2491" r:id="rId17"/>
    <p:sldId id="2456" r:id="rId18"/>
    <p:sldId id="2487" r:id="rId19"/>
    <p:sldId id="446" r:id="rId20"/>
    <p:sldId id="2490" r:id="rId21"/>
    <p:sldId id="2517" r:id="rId22"/>
    <p:sldId id="427" r:id="rId23"/>
    <p:sldId id="2513" r:id="rId24"/>
    <p:sldId id="265" r:id="rId25"/>
    <p:sldId id="2520" r:id="rId26"/>
    <p:sldId id="454" r:id="rId27"/>
    <p:sldId id="426" r:id="rId28"/>
    <p:sldId id="2516" r:id="rId29"/>
    <p:sldId id="2566" r:id="rId30"/>
    <p:sldId id="256" r:id="rId31"/>
    <p:sldId id="257" r:id="rId32"/>
    <p:sldId id="2568" r:id="rId33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4142">
          <p15:clr>
            <a:srgbClr val="A4A3A4"/>
          </p15:clr>
        </p15:guide>
        <p15:guide id="2" orient="horz" pos="4027">
          <p15:clr>
            <a:srgbClr val="A4A3A4"/>
          </p15:clr>
        </p15:guide>
        <p15:guide id="3" orient="horz" pos="1698">
          <p15:clr>
            <a:srgbClr val="A4A3A4"/>
          </p15:clr>
        </p15:guide>
        <p15:guide id="4" orient="horz" pos="152">
          <p15:clr>
            <a:srgbClr val="A4A3A4"/>
          </p15:clr>
        </p15:guide>
        <p15:guide id="5" orient="horz" pos="2790">
          <p15:clr>
            <a:srgbClr val="A4A3A4"/>
          </p15:clr>
        </p15:guide>
        <p15:guide id="6" orient="horz" pos="604">
          <p15:clr>
            <a:srgbClr val="A4A3A4"/>
          </p15:clr>
        </p15:guide>
        <p15:guide id="7" pos="5616">
          <p15:clr>
            <a:srgbClr val="A4A3A4"/>
          </p15:clr>
        </p15:guide>
        <p15:guide id="8" pos="136">
          <p15:clr>
            <a:srgbClr val="A4A3A4"/>
          </p15:clr>
        </p15:guide>
        <p15:guide id="9" pos="589">
          <p15:clr>
            <a:srgbClr val="A4A3A4"/>
          </p15:clr>
        </p15:guide>
        <p15:guide id="10" pos="4453">
          <p15:clr>
            <a:srgbClr val="A4A3A4"/>
          </p15:clr>
        </p15:guide>
        <p15:guide id="11" pos="5163">
          <p15:clr>
            <a:srgbClr val="A4A3A4"/>
          </p15:clr>
        </p15:guide>
        <p15:guide id="12" pos="463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04040"/>
    <a:srgbClr val="003087"/>
    <a:srgbClr val="004C97"/>
    <a:srgbClr val="F05ED4"/>
    <a:srgbClr val="E0C5A4"/>
    <a:srgbClr val="50504E"/>
    <a:srgbClr val="99D6EA"/>
    <a:srgbClr val="505050"/>
    <a:srgbClr val="4E4E4E"/>
    <a:srgbClr val="6366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6" autoAdjust="0"/>
    <p:restoredTop sz="94605" autoAdjust="0"/>
  </p:normalViewPr>
  <p:slideViewPr>
    <p:cSldViewPr snapToGrid="0" snapToObjects="1" showGuides="1">
      <p:cViewPr varScale="1">
        <p:scale>
          <a:sx n="68" d="100"/>
          <a:sy n="68" d="100"/>
        </p:scale>
        <p:origin x="1257" y="33"/>
      </p:cViewPr>
      <p:guideLst>
        <p:guide orient="horz" pos="4142"/>
        <p:guide orient="horz" pos="4027"/>
        <p:guide orient="horz" pos="1698"/>
        <p:guide orient="horz" pos="152"/>
        <p:guide orient="horz" pos="2790"/>
        <p:guide orient="horz" pos="604"/>
        <p:guide pos="5616"/>
        <p:guide pos="136"/>
        <p:guide pos="589"/>
        <p:guide pos="4453"/>
        <p:guide pos="5163"/>
        <p:guide pos="4632"/>
      </p:guideLst>
    </p:cSldViewPr>
  </p:slideViewPr>
  <p:outlineViewPr>
    <p:cViewPr>
      <p:scale>
        <a:sx n="33" d="100"/>
        <a:sy n="33" d="100"/>
      </p:scale>
      <p:origin x="0" y="-119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ableStyles" Target="tableStyles.xml"/><Relationship Id="rId21" Type="http://schemas.openxmlformats.org/officeDocument/2006/relationships/slide" Target="slides/slide19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BB872F3-6144-3148-BC13-C063BA20AE80}" type="datetimeFigureOut">
              <a:rPr lang="en-US"/>
              <a:pPr>
                <a:defRPr/>
              </a:pPr>
              <a:t>5/2/2023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0ACDB0ED-0BEE-9846-B9EA-5C7BFF062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1645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31CFD29-8380-B24A-89EC-384D8B8A981B}" type="datetimeFigureOut">
              <a:rPr lang="en-US"/>
              <a:pPr>
                <a:defRPr/>
              </a:pPr>
              <a:t>5/2/2023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CAD08E57-B576-F641-BEA6-C3D752DF7F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6400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598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224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4600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0" name="Google Shape;130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31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29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9" name="Google Shape;139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40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30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9" name="Google Shape;139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40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31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785435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 descr="14-0218-16D.lr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16" b="25769"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4414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2_Title Slide">
  <p:cSld name="2_Title Slide">
    <p:bg>
      <p:bgPr>
        <a:solidFill>
          <a:schemeClr val="lt1">
            <a:alpha val="0"/>
          </a:schemeClr>
        </a:solidFill>
        <a:effectLst/>
      </p:bgPr>
    </p:bg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body" idx="1"/>
          </p:nvPr>
        </p:nvSpPr>
        <p:spPr>
          <a:xfrm>
            <a:off x="341928" y="5328760"/>
            <a:ext cx="8499231" cy="1247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marR="0" lvl="0" indent="-228600" algn="l" rtl="0">
              <a:spcBef>
                <a:spcPts val="320"/>
              </a:spcBef>
              <a:spcAft>
                <a:spcPts val="0"/>
              </a:spcAft>
              <a:buClr>
                <a:srgbClr val="004C97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l" rtl="0">
              <a:spcBef>
                <a:spcPts val="320"/>
              </a:spcBef>
              <a:spcAft>
                <a:spcPts val="0"/>
              </a:spcAft>
              <a:buClr>
                <a:srgbClr val="2E5286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28600" algn="l" rtl="0">
              <a:spcBef>
                <a:spcPts val="320"/>
              </a:spcBef>
              <a:spcAft>
                <a:spcPts val="0"/>
              </a:spcAft>
              <a:buClr>
                <a:srgbClr val="2E5286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28600" algn="l" rtl="0">
              <a:spcBef>
                <a:spcPts val="320"/>
              </a:spcBef>
              <a:spcAft>
                <a:spcPts val="0"/>
              </a:spcAft>
              <a:buClr>
                <a:srgbClr val="2E5286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l" rtl="0">
              <a:spcBef>
                <a:spcPts val="320"/>
              </a:spcBef>
              <a:spcAft>
                <a:spcPts val="0"/>
              </a:spcAft>
              <a:buClr>
                <a:srgbClr val="2E5286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2" name="Google Shape;42;p7"/>
          <p:cNvSpPr/>
          <p:nvPr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341924" y="4316829"/>
            <a:ext cx="8499232" cy="10030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rm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4C97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l" rtl="0">
              <a:spcBef>
                <a:spcPts val="560"/>
              </a:spcBef>
              <a:spcAft>
                <a:spcPts val="0"/>
              </a:spcAft>
              <a:buClr>
                <a:srgbClr val="004C97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28600" algn="l" rtl="0">
              <a:spcBef>
                <a:spcPts val="560"/>
              </a:spcBef>
              <a:spcAft>
                <a:spcPts val="0"/>
              </a:spcAft>
              <a:buClr>
                <a:srgbClr val="004C97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28600" algn="l" rtl="0">
              <a:spcBef>
                <a:spcPts val="560"/>
              </a:spcBef>
              <a:spcAft>
                <a:spcPts val="0"/>
              </a:spcAft>
              <a:buClr>
                <a:srgbClr val="004C97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l" rtl="0">
              <a:spcBef>
                <a:spcPts val="560"/>
              </a:spcBef>
              <a:spcAft>
                <a:spcPts val="0"/>
              </a:spcAft>
              <a:buClr>
                <a:srgbClr val="004C97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44" name="Google Shape;44;p7"/>
          <p:cNvPicPr preferRelativeResize="0"/>
          <p:nvPr/>
        </p:nvPicPr>
        <p:blipFill rotWithShape="1">
          <a:blip r:embed="rId2">
            <a:alphaModFix/>
          </a:blip>
          <a:srcRect t="18330" b="40718"/>
          <a:stretch/>
        </p:blipFill>
        <p:spPr>
          <a:xfrm>
            <a:off x="-18288" y="817013"/>
            <a:ext cx="9189720" cy="3345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45;p7" descr="title_header_16x9.pdf"/>
          <p:cNvPicPr preferRelativeResize="0"/>
          <p:nvPr/>
        </p:nvPicPr>
        <p:blipFill rotWithShape="1">
          <a:blip r:embed="rId3">
            <a:alphaModFix/>
          </a:blip>
          <a:srcRect l="1455"/>
          <a:stretch/>
        </p:blipFill>
        <p:spPr>
          <a:xfrm>
            <a:off x="-17761" y="249845"/>
            <a:ext cx="9010786" cy="31088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094787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3_Title Slide">
  <p:cSld name="3_Title Slide">
    <p:bg>
      <p:bgPr>
        <a:solidFill>
          <a:schemeClr val="lt1">
            <a:alpha val="0"/>
          </a:schemeClr>
        </a:solidFill>
        <a:effectLst/>
      </p:bgPr>
    </p:bg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8"/>
          <p:cNvSpPr txBox="1">
            <a:spLocks noGrp="1"/>
          </p:cNvSpPr>
          <p:nvPr>
            <p:ph type="body" idx="1"/>
          </p:nvPr>
        </p:nvSpPr>
        <p:spPr>
          <a:xfrm>
            <a:off x="341928" y="5328760"/>
            <a:ext cx="8499231" cy="1247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marR="0" lvl="0" indent="-228600" algn="l" rtl="0">
              <a:spcBef>
                <a:spcPts val="320"/>
              </a:spcBef>
              <a:spcAft>
                <a:spcPts val="0"/>
              </a:spcAft>
              <a:buClr>
                <a:srgbClr val="004C97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l" rtl="0">
              <a:spcBef>
                <a:spcPts val="320"/>
              </a:spcBef>
              <a:spcAft>
                <a:spcPts val="0"/>
              </a:spcAft>
              <a:buClr>
                <a:srgbClr val="2E5286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28600" algn="l" rtl="0">
              <a:spcBef>
                <a:spcPts val="320"/>
              </a:spcBef>
              <a:spcAft>
                <a:spcPts val="0"/>
              </a:spcAft>
              <a:buClr>
                <a:srgbClr val="2E5286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28600" algn="l" rtl="0">
              <a:spcBef>
                <a:spcPts val="320"/>
              </a:spcBef>
              <a:spcAft>
                <a:spcPts val="0"/>
              </a:spcAft>
              <a:buClr>
                <a:srgbClr val="2E5286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l" rtl="0">
              <a:spcBef>
                <a:spcPts val="320"/>
              </a:spcBef>
              <a:spcAft>
                <a:spcPts val="0"/>
              </a:spcAft>
              <a:buClr>
                <a:srgbClr val="2E5286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8" name="Google Shape;48;p8"/>
          <p:cNvSpPr/>
          <p:nvPr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" name="Google Shape;49;p8"/>
          <p:cNvSpPr txBox="1">
            <a:spLocks noGrp="1"/>
          </p:cNvSpPr>
          <p:nvPr>
            <p:ph type="body" idx="2"/>
          </p:nvPr>
        </p:nvSpPr>
        <p:spPr>
          <a:xfrm>
            <a:off x="341924" y="4316829"/>
            <a:ext cx="8499232" cy="10030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rm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4C97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l" rtl="0">
              <a:spcBef>
                <a:spcPts val="560"/>
              </a:spcBef>
              <a:spcAft>
                <a:spcPts val="0"/>
              </a:spcAft>
              <a:buClr>
                <a:srgbClr val="004C97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28600" algn="l" rtl="0">
              <a:spcBef>
                <a:spcPts val="560"/>
              </a:spcBef>
              <a:spcAft>
                <a:spcPts val="0"/>
              </a:spcAft>
              <a:buClr>
                <a:srgbClr val="004C97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28600" algn="l" rtl="0">
              <a:spcBef>
                <a:spcPts val="560"/>
              </a:spcBef>
              <a:spcAft>
                <a:spcPts val="0"/>
              </a:spcAft>
              <a:buClr>
                <a:srgbClr val="004C97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l" rtl="0">
              <a:spcBef>
                <a:spcPts val="560"/>
              </a:spcBef>
              <a:spcAft>
                <a:spcPts val="0"/>
              </a:spcAft>
              <a:buClr>
                <a:srgbClr val="004C97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50" name="Google Shape;50;p8"/>
          <p:cNvPicPr preferRelativeResize="0"/>
          <p:nvPr/>
        </p:nvPicPr>
        <p:blipFill rotWithShape="1">
          <a:blip r:embed="rId2">
            <a:alphaModFix/>
          </a:blip>
          <a:srcRect t="14644" b="44455"/>
          <a:stretch/>
        </p:blipFill>
        <p:spPr>
          <a:xfrm>
            <a:off x="-17762" y="817013"/>
            <a:ext cx="9189720" cy="3345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51;p8" descr="title_header_16x9.pdf"/>
          <p:cNvPicPr preferRelativeResize="0"/>
          <p:nvPr/>
        </p:nvPicPr>
        <p:blipFill rotWithShape="1">
          <a:blip r:embed="rId3">
            <a:alphaModFix/>
          </a:blip>
          <a:srcRect l="1455"/>
          <a:stretch/>
        </p:blipFill>
        <p:spPr>
          <a:xfrm>
            <a:off x="-17761" y="249845"/>
            <a:ext cx="9010786" cy="31088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4786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4_Title Slide">
  <p:cSld name="4_Title Slide">
    <p:bg>
      <p:bgPr>
        <a:solidFill>
          <a:schemeClr val="lt1">
            <a:alpha val="0"/>
          </a:schemeClr>
        </a:solidFill>
        <a:effectLst/>
      </p:bgPr>
    </p:bg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9"/>
          <p:cNvSpPr txBox="1">
            <a:spLocks noGrp="1"/>
          </p:cNvSpPr>
          <p:nvPr>
            <p:ph type="body" idx="1"/>
          </p:nvPr>
        </p:nvSpPr>
        <p:spPr>
          <a:xfrm>
            <a:off x="341928" y="5328760"/>
            <a:ext cx="8499231" cy="1247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marR="0" lvl="0" indent="-228600" algn="l" rtl="0">
              <a:spcBef>
                <a:spcPts val="320"/>
              </a:spcBef>
              <a:spcAft>
                <a:spcPts val="0"/>
              </a:spcAft>
              <a:buClr>
                <a:srgbClr val="004C97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l" rtl="0">
              <a:spcBef>
                <a:spcPts val="320"/>
              </a:spcBef>
              <a:spcAft>
                <a:spcPts val="0"/>
              </a:spcAft>
              <a:buClr>
                <a:srgbClr val="2E5286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28600" algn="l" rtl="0">
              <a:spcBef>
                <a:spcPts val="320"/>
              </a:spcBef>
              <a:spcAft>
                <a:spcPts val="0"/>
              </a:spcAft>
              <a:buClr>
                <a:srgbClr val="2E5286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28600" algn="l" rtl="0">
              <a:spcBef>
                <a:spcPts val="320"/>
              </a:spcBef>
              <a:spcAft>
                <a:spcPts val="0"/>
              </a:spcAft>
              <a:buClr>
                <a:srgbClr val="2E5286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l" rtl="0">
              <a:spcBef>
                <a:spcPts val="320"/>
              </a:spcBef>
              <a:spcAft>
                <a:spcPts val="0"/>
              </a:spcAft>
              <a:buClr>
                <a:srgbClr val="2E5286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4" name="Google Shape;54;p9"/>
          <p:cNvSpPr/>
          <p:nvPr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" name="Google Shape;55;p9"/>
          <p:cNvSpPr txBox="1">
            <a:spLocks noGrp="1"/>
          </p:cNvSpPr>
          <p:nvPr>
            <p:ph type="body" idx="2"/>
          </p:nvPr>
        </p:nvSpPr>
        <p:spPr>
          <a:xfrm>
            <a:off x="341924" y="4316829"/>
            <a:ext cx="8499232" cy="10030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rm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4C97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l" rtl="0">
              <a:spcBef>
                <a:spcPts val="560"/>
              </a:spcBef>
              <a:spcAft>
                <a:spcPts val="0"/>
              </a:spcAft>
              <a:buClr>
                <a:srgbClr val="004C97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28600" algn="l" rtl="0">
              <a:spcBef>
                <a:spcPts val="560"/>
              </a:spcBef>
              <a:spcAft>
                <a:spcPts val="0"/>
              </a:spcAft>
              <a:buClr>
                <a:srgbClr val="004C97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28600" algn="l" rtl="0">
              <a:spcBef>
                <a:spcPts val="560"/>
              </a:spcBef>
              <a:spcAft>
                <a:spcPts val="0"/>
              </a:spcAft>
              <a:buClr>
                <a:srgbClr val="004C97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l" rtl="0">
              <a:spcBef>
                <a:spcPts val="560"/>
              </a:spcBef>
              <a:spcAft>
                <a:spcPts val="0"/>
              </a:spcAft>
              <a:buClr>
                <a:srgbClr val="004C97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56" name="Google Shape;56;p9"/>
          <p:cNvPicPr preferRelativeResize="0"/>
          <p:nvPr/>
        </p:nvPicPr>
        <p:blipFill rotWithShape="1">
          <a:blip r:embed="rId2">
            <a:alphaModFix/>
          </a:blip>
          <a:srcRect t="19861" b="39239"/>
          <a:stretch/>
        </p:blipFill>
        <p:spPr>
          <a:xfrm>
            <a:off x="-17762" y="817013"/>
            <a:ext cx="9189720" cy="3345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9" descr="title_header_16x9.pdf"/>
          <p:cNvPicPr preferRelativeResize="0"/>
          <p:nvPr/>
        </p:nvPicPr>
        <p:blipFill rotWithShape="1">
          <a:blip r:embed="rId3">
            <a:alphaModFix/>
          </a:blip>
          <a:srcRect l="1455"/>
          <a:stretch/>
        </p:blipFill>
        <p:spPr>
          <a:xfrm>
            <a:off x="-17761" y="249845"/>
            <a:ext cx="9010786" cy="31088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595814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6_Title Slide">
  <p:cSld name="6_Title Slide">
    <p:bg>
      <p:bgPr>
        <a:solidFill>
          <a:schemeClr val="lt1">
            <a:alpha val="0"/>
          </a:schemeClr>
        </a:solidFill>
        <a:effectLst/>
      </p:bgPr>
    </p:bg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0"/>
          <p:cNvSpPr txBox="1">
            <a:spLocks noGrp="1"/>
          </p:cNvSpPr>
          <p:nvPr>
            <p:ph type="body" idx="1"/>
          </p:nvPr>
        </p:nvSpPr>
        <p:spPr>
          <a:xfrm>
            <a:off x="341928" y="5328760"/>
            <a:ext cx="8499231" cy="1247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marR="0" lvl="0" indent="-228600" algn="l" rtl="0">
              <a:spcBef>
                <a:spcPts val="320"/>
              </a:spcBef>
              <a:spcAft>
                <a:spcPts val="0"/>
              </a:spcAft>
              <a:buClr>
                <a:srgbClr val="004C97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l" rtl="0">
              <a:spcBef>
                <a:spcPts val="320"/>
              </a:spcBef>
              <a:spcAft>
                <a:spcPts val="0"/>
              </a:spcAft>
              <a:buClr>
                <a:srgbClr val="2E5286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28600" algn="l" rtl="0">
              <a:spcBef>
                <a:spcPts val="320"/>
              </a:spcBef>
              <a:spcAft>
                <a:spcPts val="0"/>
              </a:spcAft>
              <a:buClr>
                <a:srgbClr val="2E5286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28600" algn="l" rtl="0">
              <a:spcBef>
                <a:spcPts val="320"/>
              </a:spcBef>
              <a:spcAft>
                <a:spcPts val="0"/>
              </a:spcAft>
              <a:buClr>
                <a:srgbClr val="2E5286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l" rtl="0">
              <a:spcBef>
                <a:spcPts val="320"/>
              </a:spcBef>
              <a:spcAft>
                <a:spcPts val="0"/>
              </a:spcAft>
              <a:buClr>
                <a:srgbClr val="2E5286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0" name="Google Shape;60;p10"/>
          <p:cNvSpPr/>
          <p:nvPr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" name="Google Shape;61;p10"/>
          <p:cNvSpPr txBox="1">
            <a:spLocks noGrp="1"/>
          </p:cNvSpPr>
          <p:nvPr>
            <p:ph type="body" idx="2"/>
          </p:nvPr>
        </p:nvSpPr>
        <p:spPr>
          <a:xfrm>
            <a:off x="341924" y="4316829"/>
            <a:ext cx="8499232" cy="10030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rm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4C97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l" rtl="0">
              <a:spcBef>
                <a:spcPts val="560"/>
              </a:spcBef>
              <a:spcAft>
                <a:spcPts val="0"/>
              </a:spcAft>
              <a:buClr>
                <a:srgbClr val="004C97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28600" algn="l" rtl="0">
              <a:spcBef>
                <a:spcPts val="560"/>
              </a:spcBef>
              <a:spcAft>
                <a:spcPts val="0"/>
              </a:spcAft>
              <a:buClr>
                <a:srgbClr val="004C97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28600" algn="l" rtl="0">
              <a:spcBef>
                <a:spcPts val="560"/>
              </a:spcBef>
              <a:spcAft>
                <a:spcPts val="0"/>
              </a:spcAft>
              <a:buClr>
                <a:srgbClr val="004C97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l" rtl="0">
              <a:spcBef>
                <a:spcPts val="560"/>
              </a:spcBef>
              <a:spcAft>
                <a:spcPts val="0"/>
              </a:spcAft>
              <a:buClr>
                <a:srgbClr val="004C97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62" name="Google Shape;62;p10"/>
          <p:cNvPicPr preferRelativeResize="0"/>
          <p:nvPr/>
        </p:nvPicPr>
        <p:blipFill rotWithShape="1">
          <a:blip r:embed="rId2">
            <a:alphaModFix/>
          </a:blip>
          <a:srcRect t="42965" b="16134"/>
          <a:stretch/>
        </p:blipFill>
        <p:spPr>
          <a:xfrm>
            <a:off x="-17762" y="817013"/>
            <a:ext cx="9189720" cy="3345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0" descr="title_header_16x9.pdf"/>
          <p:cNvPicPr preferRelativeResize="0"/>
          <p:nvPr/>
        </p:nvPicPr>
        <p:blipFill rotWithShape="1">
          <a:blip r:embed="rId3">
            <a:alphaModFix/>
          </a:blip>
          <a:srcRect l="1455"/>
          <a:stretch/>
        </p:blipFill>
        <p:spPr>
          <a:xfrm>
            <a:off x="-17761" y="249845"/>
            <a:ext cx="9010786" cy="31088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474521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5_Title Slide">
  <p:cSld name="5_Title Slide">
    <p:bg>
      <p:bgPr>
        <a:solidFill>
          <a:schemeClr val="lt1">
            <a:alpha val="0"/>
          </a:schemeClr>
        </a:solidFill>
        <a:effectLst/>
      </p:bgPr>
    </p:bg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1"/>
          <p:cNvSpPr txBox="1">
            <a:spLocks noGrp="1"/>
          </p:cNvSpPr>
          <p:nvPr>
            <p:ph type="body" idx="1"/>
          </p:nvPr>
        </p:nvSpPr>
        <p:spPr>
          <a:xfrm>
            <a:off x="341928" y="5328760"/>
            <a:ext cx="8499231" cy="1247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marR="0" lvl="0" indent="-228600" algn="l" rtl="0">
              <a:spcBef>
                <a:spcPts val="320"/>
              </a:spcBef>
              <a:spcAft>
                <a:spcPts val="0"/>
              </a:spcAft>
              <a:buClr>
                <a:srgbClr val="004C97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l" rtl="0">
              <a:spcBef>
                <a:spcPts val="320"/>
              </a:spcBef>
              <a:spcAft>
                <a:spcPts val="0"/>
              </a:spcAft>
              <a:buClr>
                <a:srgbClr val="2E5286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28600" algn="l" rtl="0">
              <a:spcBef>
                <a:spcPts val="320"/>
              </a:spcBef>
              <a:spcAft>
                <a:spcPts val="0"/>
              </a:spcAft>
              <a:buClr>
                <a:srgbClr val="2E5286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28600" algn="l" rtl="0">
              <a:spcBef>
                <a:spcPts val="320"/>
              </a:spcBef>
              <a:spcAft>
                <a:spcPts val="0"/>
              </a:spcAft>
              <a:buClr>
                <a:srgbClr val="2E5286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l" rtl="0">
              <a:spcBef>
                <a:spcPts val="320"/>
              </a:spcBef>
              <a:spcAft>
                <a:spcPts val="0"/>
              </a:spcAft>
              <a:buClr>
                <a:srgbClr val="2E5286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6" name="Google Shape;66;p11"/>
          <p:cNvSpPr/>
          <p:nvPr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" name="Google Shape;67;p11"/>
          <p:cNvSpPr txBox="1">
            <a:spLocks noGrp="1"/>
          </p:cNvSpPr>
          <p:nvPr>
            <p:ph type="body" idx="2"/>
          </p:nvPr>
        </p:nvSpPr>
        <p:spPr>
          <a:xfrm>
            <a:off x="341924" y="4316829"/>
            <a:ext cx="8499232" cy="10030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rm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4C97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l" rtl="0">
              <a:spcBef>
                <a:spcPts val="560"/>
              </a:spcBef>
              <a:spcAft>
                <a:spcPts val="0"/>
              </a:spcAft>
              <a:buClr>
                <a:srgbClr val="004C97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28600" algn="l" rtl="0">
              <a:spcBef>
                <a:spcPts val="560"/>
              </a:spcBef>
              <a:spcAft>
                <a:spcPts val="0"/>
              </a:spcAft>
              <a:buClr>
                <a:srgbClr val="004C97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28600" algn="l" rtl="0">
              <a:spcBef>
                <a:spcPts val="560"/>
              </a:spcBef>
              <a:spcAft>
                <a:spcPts val="0"/>
              </a:spcAft>
              <a:buClr>
                <a:srgbClr val="004C97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l" rtl="0">
              <a:spcBef>
                <a:spcPts val="560"/>
              </a:spcBef>
              <a:spcAft>
                <a:spcPts val="0"/>
              </a:spcAft>
              <a:buClr>
                <a:srgbClr val="004C97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68" name="Google Shape;68;p11"/>
          <p:cNvPicPr preferRelativeResize="0"/>
          <p:nvPr/>
        </p:nvPicPr>
        <p:blipFill rotWithShape="1">
          <a:blip r:embed="rId2">
            <a:alphaModFix/>
          </a:blip>
          <a:srcRect l="29" r="28"/>
          <a:stretch/>
        </p:blipFill>
        <p:spPr>
          <a:xfrm>
            <a:off x="-17762" y="817013"/>
            <a:ext cx="9189720" cy="3345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1" descr="title_header_16x9.pdf"/>
          <p:cNvPicPr preferRelativeResize="0"/>
          <p:nvPr/>
        </p:nvPicPr>
        <p:blipFill rotWithShape="1">
          <a:blip r:embed="rId3">
            <a:alphaModFix/>
          </a:blip>
          <a:srcRect l="1455"/>
          <a:stretch/>
        </p:blipFill>
        <p:spPr>
          <a:xfrm>
            <a:off x="-17761" y="249845"/>
            <a:ext cx="9010786" cy="31088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581475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Logo Bottom: Comparison">
  <p:cSld name="Logo Bottom: Comparison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2"/>
          <p:cNvSpPr txBox="1">
            <a:spLocks noGrp="1"/>
          </p:cNvSpPr>
          <p:nvPr>
            <p:ph type="body" idx="1"/>
          </p:nvPr>
        </p:nvSpPr>
        <p:spPr>
          <a:xfrm>
            <a:off x="228601" y="971551"/>
            <a:ext cx="4206240" cy="3633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984"/>
              </a:spcBef>
              <a:spcAft>
                <a:spcPts val="0"/>
              </a:spcAft>
              <a:buClr>
                <a:srgbClr val="50505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30200" algn="l" rtl="0">
              <a:spcBef>
                <a:spcPts val="984"/>
              </a:spcBef>
              <a:spcAft>
                <a:spcPts val="0"/>
              </a:spcAft>
              <a:buClr>
                <a:srgbClr val="505050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23850" algn="l" rtl="0">
              <a:spcBef>
                <a:spcPts val="984"/>
              </a:spcBef>
              <a:spcAft>
                <a:spcPts val="0"/>
              </a:spcAft>
              <a:buClr>
                <a:srgbClr val="505050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17500" algn="l" rtl="0">
              <a:spcBef>
                <a:spcPts val="984"/>
              </a:spcBef>
              <a:spcAft>
                <a:spcPts val="0"/>
              </a:spcAft>
              <a:buClr>
                <a:srgbClr val="505050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317500" algn="l" rtl="0">
              <a:spcBef>
                <a:spcPts val="984"/>
              </a:spcBef>
              <a:spcAft>
                <a:spcPts val="0"/>
              </a:spcAft>
              <a:buClr>
                <a:srgbClr val="505050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2" name="Google Shape;72;p12"/>
          <p:cNvSpPr txBox="1">
            <a:spLocks noGrp="1"/>
          </p:cNvSpPr>
          <p:nvPr>
            <p:ph type="body" idx="2"/>
          </p:nvPr>
        </p:nvSpPr>
        <p:spPr>
          <a:xfrm>
            <a:off x="4692456" y="971551"/>
            <a:ext cx="4215383" cy="3633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342900" algn="l" rtl="0">
              <a:lnSpc>
                <a:spcPct val="100000"/>
              </a:lnSpc>
              <a:spcBef>
                <a:spcPts val="984"/>
              </a:spcBef>
              <a:spcAft>
                <a:spcPts val="0"/>
              </a:spcAft>
              <a:buClr>
                <a:srgbClr val="505050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30200" algn="l" rtl="0">
              <a:spcBef>
                <a:spcPts val="984"/>
              </a:spcBef>
              <a:spcAft>
                <a:spcPts val="0"/>
              </a:spcAft>
              <a:buClr>
                <a:srgbClr val="505050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23850" algn="l" rtl="0">
              <a:spcBef>
                <a:spcPts val="984"/>
              </a:spcBef>
              <a:spcAft>
                <a:spcPts val="0"/>
              </a:spcAft>
              <a:buClr>
                <a:srgbClr val="505050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17500" algn="l" rtl="0">
              <a:spcBef>
                <a:spcPts val="984"/>
              </a:spcBef>
              <a:spcAft>
                <a:spcPts val="0"/>
              </a:spcAft>
              <a:buClr>
                <a:srgbClr val="505050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317500" algn="l" rtl="0">
              <a:spcBef>
                <a:spcPts val="984"/>
              </a:spcBef>
              <a:spcAft>
                <a:spcPts val="0"/>
              </a:spcAft>
              <a:buClr>
                <a:srgbClr val="505050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3" name="Google Shape;73;p12"/>
          <p:cNvSpPr txBox="1">
            <a:spLocks noGrp="1"/>
          </p:cNvSpPr>
          <p:nvPr>
            <p:ph type="body" idx="3"/>
          </p:nvPr>
        </p:nvSpPr>
        <p:spPr>
          <a:xfrm>
            <a:off x="229365" y="4765103"/>
            <a:ext cx="4205476" cy="1265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spcBef>
                <a:spcPts val="260"/>
              </a:spcBef>
              <a:spcAft>
                <a:spcPts val="0"/>
              </a:spcAft>
              <a:buClr>
                <a:srgbClr val="004C97"/>
              </a:buClr>
              <a:buSzPts val="1300"/>
              <a:buFont typeface="Arial"/>
              <a:buNone/>
              <a:defRPr sz="1300" b="1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l" rtl="0">
              <a:spcBef>
                <a:spcPts val="24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28600" algn="l" rtl="0">
              <a:spcBef>
                <a:spcPts val="20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28600" algn="l" rtl="0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l" rtl="0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4" name="Google Shape;74;p12"/>
          <p:cNvSpPr txBox="1">
            <a:spLocks noGrp="1"/>
          </p:cNvSpPr>
          <p:nvPr>
            <p:ph type="body" idx="4"/>
          </p:nvPr>
        </p:nvSpPr>
        <p:spPr>
          <a:xfrm>
            <a:off x="4692452" y="4765103"/>
            <a:ext cx="4206239" cy="1265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spcBef>
                <a:spcPts val="260"/>
              </a:spcBef>
              <a:spcAft>
                <a:spcPts val="0"/>
              </a:spcAft>
              <a:buClr>
                <a:srgbClr val="004C97"/>
              </a:buClr>
              <a:buSzPts val="1300"/>
              <a:buFont typeface="Arial"/>
              <a:buNone/>
              <a:defRPr sz="1300" b="1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l" rtl="0">
              <a:spcBef>
                <a:spcPts val="24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28600" algn="l" rtl="0">
              <a:spcBef>
                <a:spcPts val="20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28600" algn="l" rtl="0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l" rtl="0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5" name="Google Shape;75;p12"/>
          <p:cNvSpPr txBox="1">
            <a:spLocks noGrp="1"/>
          </p:cNvSpPr>
          <p:nvPr>
            <p:ph type="dt" idx="10"/>
          </p:nvPr>
        </p:nvSpPr>
        <p:spPr>
          <a:xfrm>
            <a:off x="736827" y="6504215"/>
            <a:ext cx="675368" cy="24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5/03/2023</a:t>
            </a:r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ftr" idx="11"/>
          </p:nvPr>
        </p:nvSpPr>
        <p:spPr>
          <a:xfrm>
            <a:off x="1530602" y="6504216"/>
            <a:ext cx="6262118" cy="2428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P5 Town Hall at SLAC</a:t>
            </a:r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sldNum" idx="12"/>
          </p:nvPr>
        </p:nvSpPr>
        <p:spPr>
          <a:xfrm>
            <a:off x="222250" y="6504215"/>
            <a:ext cx="414338" cy="2372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8" name="Google Shape;78;p12"/>
          <p:cNvSpPr txBox="1"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200" b="1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00" b="1" i="0" u="none" strike="noStrike" cap="non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00" b="1" i="0" u="none" strike="noStrike" cap="non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00" b="1" i="0" u="none" strike="noStrike" cap="non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00" b="1" i="0" u="none" strike="noStrike" cap="non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00" b="1" i="0" u="none" strike="noStrike" cap="non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00" b="1" i="0" u="none" strike="noStrike" cap="non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00" b="1" i="0" u="none" strike="noStrike" cap="non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00" b="1" i="0" u="none" strike="noStrike" cap="non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pic>
        <p:nvPicPr>
          <p:cNvPr id="79" name="Google Shape;79;p12" descr="A picture containing icon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816531" y="6229315"/>
            <a:ext cx="1108394" cy="265532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12"/>
          <p:cNvSpPr/>
          <p:nvPr/>
        </p:nvSpPr>
        <p:spPr>
          <a:xfrm>
            <a:off x="219076" y="6316134"/>
            <a:ext cx="7531101" cy="97367"/>
          </a:xfrm>
          <a:prstGeom prst="rect">
            <a:avLst/>
          </a:prstGeom>
          <a:solidFill>
            <a:srgbClr val="97D7E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549922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Logo Bottom: Content &amp; Caption">
  <p:cSld name="Logo Bottom: Content &amp; Caption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3"/>
          <p:cNvSpPr txBox="1">
            <a:spLocks noGrp="1"/>
          </p:cNvSpPr>
          <p:nvPr>
            <p:ph type="body" idx="1"/>
          </p:nvPr>
        </p:nvSpPr>
        <p:spPr>
          <a:xfrm>
            <a:off x="228600" y="958851"/>
            <a:ext cx="3027894" cy="50226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spcBef>
                <a:spcPts val="260"/>
              </a:spcBef>
              <a:spcAft>
                <a:spcPts val="0"/>
              </a:spcAft>
              <a:buClr>
                <a:srgbClr val="004C97"/>
              </a:buClr>
              <a:buSzPts val="1300"/>
              <a:buFont typeface="Arial"/>
              <a:buNone/>
              <a:defRPr sz="1300" b="1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l" rtl="0">
              <a:spcBef>
                <a:spcPts val="24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28600" algn="l" rtl="0">
              <a:spcBef>
                <a:spcPts val="20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28600" algn="l" rtl="0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l" rtl="0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3" name="Google Shape;83;p13"/>
          <p:cNvSpPr txBox="1">
            <a:spLocks noGrp="1"/>
          </p:cNvSpPr>
          <p:nvPr>
            <p:ph type="body" idx="2"/>
          </p:nvPr>
        </p:nvSpPr>
        <p:spPr>
          <a:xfrm>
            <a:off x="3542716" y="958852"/>
            <a:ext cx="5347605" cy="5022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342900" algn="l" rtl="0">
              <a:lnSpc>
                <a:spcPct val="100000"/>
              </a:lnSpc>
              <a:spcBef>
                <a:spcPts val="984"/>
              </a:spcBef>
              <a:spcAft>
                <a:spcPts val="0"/>
              </a:spcAft>
              <a:buClr>
                <a:srgbClr val="505050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30200" algn="l" rtl="0">
              <a:spcBef>
                <a:spcPts val="984"/>
              </a:spcBef>
              <a:spcAft>
                <a:spcPts val="0"/>
              </a:spcAft>
              <a:buClr>
                <a:srgbClr val="505050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23850" algn="l" rtl="0">
              <a:spcBef>
                <a:spcPts val="984"/>
              </a:spcBef>
              <a:spcAft>
                <a:spcPts val="0"/>
              </a:spcAft>
              <a:buClr>
                <a:srgbClr val="505050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17500" algn="l" rtl="0">
              <a:spcBef>
                <a:spcPts val="984"/>
              </a:spcBef>
              <a:spcAft>
                <a:spcPts val="0"/>
              </a:spcAft>
              <a:buClr>
                <a:srgbClr val="505050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317500" algn="l" rtl="0">
              <a:spcBef>
                <a:spcPts val="984"/>
              </a:spcBef>
              <a:spcAft>
                <a:spcPts val="0"/>
              </a:spcAft>
              <a:buClr>
                <a:srgbClr val="505050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4" name="Google Shape;84;p13"/>
          <p:cNvSpPr txBox="1">
            <a:spLocks noGrp="1"/>
          </p:cNvSpPr>
          <p:nvPr>
            <p:ph type="dt" idx="10"/>
          </p:nvPr>
        </p:nvSpPr>
        <p:spPr>
          <a:xfrm>
            <a:off x="736827" y="6504215"/>
            <a:ext cx="675368" cy="24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9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5/03/2023</a:t>
            </a:r>
            <a:endParaRPr/>
          </a:p>
        </p:txBody>
      </p:sp>
      <p:sp>
        <p:nvSpPr>
          <p:cNvPr id="85" name="Google Shape;85;p13"/>
          <p:cNvSpPr txBox="1">
            <a:spLocks noGrp="1"/>
          </p:cNvSpPr>
          <p:nvPr>
            <p:ph type="ftr" idx="11"/>
          </p:nvPr>
        </p:nvSpPr>
        <p:spPr>
          <a:xfrm>
            <a:off x="1530605" y="6504215"/>
            <a:ext cx="6262119" cy="2500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9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P5 Town Hall at SLAC</a:t>
            </a:r>
            <a:endParaRPr/>
          </a:p>
        </p:txBody>
      </p:sp>
      <p:sp>
        <p:nvSpPr>
          <p:cNvPr id="86" name="Google Shape;86;p13"/>
          <p:cNvSpPr txBox="1">
            <a:spLocks noGrp="1"/>
          </p:cNvSpPr>
          <p:nvPr>
            <p:ph type="sldNum" idx="12"/>
          </p:nvPr>
        </p:nvSpPr>
        <p:spPr>
          <a:xfrm>
            <a:off x="222250" y="6504215"/>
            <a:ext cx="414338" cy="2372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7" name="Google Shape;87;p13"/>
          <p:cNvSpPr txBox="1">
            <a:spLocks noGrp="1"/>
          </p:cNvSpPr>
          <p:nvPr>
            <p:ph type="title"/>
          </p:nvPr>
        </p:nvSpPr>
        <p:spPr>
          <a:xfrm>
            <a:off x="228600" y="254027"/>
            <a:ext cx="8686800" cy="4278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200" b="1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00" b="1" i="0" u="none" strike="noStrike" cap="non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00" b="1" i="0" u="none" strike="noStrike" cap="non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00" b="1" i="0" u="none" strike="noStrike" cap="non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00" b="1" i="0" u="none" strike="noStrike" cap="non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00" b="1" i="0" u="none" strike="noStrike" cap="non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00" b="1" i="0" u="none" strike="noStrike" cap="non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00" b="1" i="0" u="none" strike="noStrike" cap="non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00" b="1" i="0" u="none" strike="noStrike" cap="non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pic>
        <p:nvPicPr>
          <p:cNvPr id="88" name="Google Shape;88;p13" descr="A picture containing icon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816531" y="6229315"/>
            <a:ext cx="1108394" cy="265532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3"/>
          <p:cNvSpPr/>
          <p:nvPr/>
        </p:nvSpPr>
        <p:spPr>
          <a:xfrm>
            <a:off x="219076" y="6316134"/>
            <a:ext cx="7531101" cy="97367"/>
          </a:xfrm>
          <a:prstGeom prst="rect">
            <a:avLst/>
          </a:prstGeom>
          <a:solidFill>
            <a:srgbClr val="97D7E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835976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Logo Bottom: Picture &amp; Caption">
  <p:cSld name="Logo Bottom: Picture &amp; Caption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4"/>
          <p:cNvSpPr>
            <a:spLocks noGrp="1"/>
          </p:cNvSpPr>
          <p:nvPr>
            <p:ph type="pic" idx="2"/>
          </p:nvPr>
        </p:nvSpPr>
        <p:spPr>
          <a:xfrm>
            <a:off x="224073" y="971552"/>
            <a:ext cx="8686800" cy="3726717"/>
          </a:xfrm>
          <a:prstGeom prst="rect">
            <a:avLst/>
          </a:prstGeom>
          <a:noFill/>
          <a:ln>
            <a:noFill/>
          </a:ln>
        </p:spPr>
      </p:sp>
      <p:sp>
        <p:nvSpPr>
          <p:cNvPr id="92" name="Google Shape;92;p14"/>
          <p:cNvSpPr txBox="1">
            <a:spLocks noGrp="1"/>
          </p:cNvSpPr>
          <p:nvPr>
            <p:ph type="body" idx="1"/>
          </p:nvPr>
        </p:nvSpPr>
        <p:spPr>
          <a:xfrm>
            <a:off x="224073" y="4943005"/>
            <a:ext cx="8686800" cy="10912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spcBef>
                <a:spcPts val="260"/>
              </a:spcBef>
              <a:spcAft>
                <a:spcPts val="0"/>
              </a:spcAft>
              <a:buClr>
                <a:srgbClr val="004C97"/>
              </a:buClr>
              <a:buSzPts val="1300"/>
              <a:buFont typeface="Arial"/>
              <a:buNone/>
              <a:defRPr sz="1300" b="1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l" rtl="0">
              <a:spcBef>
                <a:spcPts val="24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28600" algn="l" rtl="0">
              <a:spcBef>
                <a:spcPts val="20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28600" algn="l" rtl="0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l" rtl="0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3" name="Google Shape;93;p14"/>
          <p:cNvSpPr txBox="1">
            <a:spLocks noGrp="1"/>
          </p:cNvSpPr>
          <p:nvPr>
            <p:ph type="dt" idx="10"/>
          </p:nvPr>
        </p:nvSpPr>
        <p:spPr>
          <a:xfrm>
            <a:off x="736827" y="6504215"/>
            <a:ext cx="675368" cy="24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5/03/2023</a:t>
            </a:r>
            <a:endParaRPr/>
          </a:p>
        </p:txBody>
      </p:sp>
      <p:sp>
        <p:nvSpPr>
          <p:cNvPr id="94" name="Google Shape;94;p14"/>
          <p:cNvSpPr txBox="1">
            <a:spLocks noGrp="1"/>
          </p:cNvSpPr>
          <p:nvPr>
            <p:ph type="ftr" idx="11"/>
          </p:nvPr>
        </p:nvSpPr>
        <p:spPr>
          <a:xfrm>
            <a:off x="1530603" y="6504216"/>
            <a:ext cx="6251958" cy="2428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P5 Town Hall at SLAC</a:t>
            </a:r>
            <a:endParaRPr/>
          </a:p>
        </p:txBody>
      </p:sp>
      <p:sp>
        <p:nvSpPr>
          <p:cNvPr id="95" name="Google Shape;95;p14"/>
          <p:cNvSpPr txBox="1">
            <a:spLocks noGrp="1"/>
          </p:cNvSpPr>
          <p:nvPr>
            <p:ph type="sldNum" idx="12"/>
          </p:nvPr>
        </p:nvSpPr>
        <p:spPr>
          <a:xfrm>
            <a:off x="222250" y="6504215"/>
            <a:ext cx="414338" cy="2372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6" name="Google Shape;96;p14"/>
          <p:cNvSpPr txBox="1"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200" b="1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00" b="1" i="0" u="none" strike="noStrike" cap="non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00" b="1" i="0" u="none" strike="noStrike" cap="non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00" b="1" i="0" u="none" strike="noStrike" cap="non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00" b="1" i="0" u="none" strike="noStrike" cap="non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00" b="1" i="0" u="none" strike="noStrike" cap="non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00" b="1" i="0" u="none" strike="noStrike" cap="non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00" b="1" i="0" u="none" strike="noStrike" cap="non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00" b="1" i="0" u="none" strike="noStrike" cap="non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pic>
        <p:nvPicPr>
          <p:cNvPr id="97" name="Google Shape;97;p14" descr="A picture containing icon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816531" y="6229315"/>
            <a:ext cx="1108394" cy="265532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14"/>
          <p:cNvSpPr/>
          <p:nvPr/>
        </p:nvSpPr>
        <p:spPr>
          <a:xfrm>
            <a:off x="219076" y="6316134"/>
            <a:ext cx="7531101" cy="97367"/>
          </a:xfrm>
          <a:prstGeom prst="rect">
            <a:avLst/>
          </a:prstGeom>
          <a:solidFill>
            <a:srgbClr val="97D7E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30498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Picture Layout">
  <p:cSld name="Picture Layout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5"/>
          <p:cNvSpPr txBox="1">
            <a:spLocks noGrp="1"/>
          </p:cNvSpPr>
          <p:nvPr>
            <p:ph type="dt" idx="10"/>
          </p:nvPr>
        </p:nvSpPr>
        <p:spPr>
          <a:xfrm>
            <a:off x="736827" y="6504215"/>
            <a:ext cx="675368" cy="24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9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5/03/2023</a:t>
            </a:r>
            <a:endParaRPr/>
          </a:p>
        </p:txBody>
      </p:sp>
      <p:sp>
        <p:nvSpPr>
          <p:cNvPr id="101" name="Google Shape;101;p15"/>
          <p:cNvSpPr txBox="1">
            <a:spLocks noGrp="1"/>
          </p:cNvSpPr>
          <p:nvPr>
            <p:ph type="ftr" idx="11"/>
          </p:nvPr>
        </p:nvSpPr>
        <p:spPr>
          <a:xfrm>
            <a:off x="1530606" y="6504216"/>
            <a:ext cx="6260399" cy="2428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9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P5 Town Hall at SLAC</a:t>
            </a:r>
            <a:endParaRPr/>
          </a:p>
        </p:txBody>
      </p:sp>
      <p:sp>
        <p:nvSpPr>
          <p:cNvPr id="102" name="Google Shape;102;p15"/>
          <p:cNvSpPr txBox="1">
            <a:spLocks noGrp="1"/>
          </p:cNvSpPr>
          <p:nvPr>
            <p:ph type="sldNum" idx="12"/>
          </p:nvPr>
        </p:nvSpPr>
        <p:spPr>
          <a:xfrm>
            <a:off x="222250" y="6504215"/>
            <a:ext cx="414338" cy="2372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3" name="Google Shape;103;p15"/>
          <p:cNvSpPr>
            <a:spLocks noGrp="1"/>
          </p:cNvSpPr>
          <p:nvPr>
            <p:ph type="pic" idx="2"/>
          </p:nvPr>
        </p:nvSpPr>
        <p:spPr>
          <a:xfrm>
            <a:off x="222250" y="254001"/>
            <a:ext cx="8675688" cy="5802923"/>
          </a:xfrm>
          <a:prstGeom prst="rect">
            <a:avLst/>
          </a:prstGeom>
          <a:noFill/>
          <a:ln>
            <a:noFill/>
          </a:ln>
        </p:spPr>
      </p:sp>
      <p:pic>
        <p:nvPicPr>
          <p:cNvPr id="104" name="Google Shape;104;p15" descr="A picture containing icon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816531" y="6229315"/>
            <a:ext cx="1108394" cy="265532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15"/>
          <p:cNvSpPr/>
          <p:nvPr/>
        </p:nvSpPr>
        <p:spPr>
          <a:xfrm>
            <a:off x="219076" y="6316134"/>
            <a:ext cx="7531101" cy="97367"/>
          </a:xfrm>
          <a:prstGeom prst="rect">
            <a:avLst/>
          </a:prstGeom>
          <a:solidFill>
            <a:srgbClr val="97D7E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0726592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Logo Bottom: Extra Logos">
  <p:cSld name="Logo Bottom: Extra Logos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6"/>
          <p:cNvSpPr txBox="1">
            <a:spLocks noGrp="1"/>
          </p:cNvSpPr>
          <p:nvPr>
            <p:ph type="dt" idx="10"/>
          </p:nvPr>
        </p:nvSpPr>
        <p:spPr>
          <a:xfrm>
            <a:off x="736827" y="6504215"/>
            <a:ext cx="675368" cy="24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5/03/2023</a:t>
            </a:r>
            <a:endParaRPr/>
          </a:p>
        </p:txBody>
      </p:sp>
      <p:sp>
        <p:nvSpPr>
          <p:cNvPr id="108" name="Google Shape;108;p16"/>
          <p:cNvSpPr txBox="1">
            <a:spLocks noGrp="1"/>
          </p:cNvSpPr>
          <p:nvPr>
            <p:ph type="ftr" idx="11"/>
          </p:nvPr>
        </p:nvSpPr>
        <p:spPr>
          <a:xfrm>
            <a:off x="1530603" y="6504216"/>
            <a:ext cx="6272278" cy="2428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P5 Town Hall at SLAC</a:t>
            </a:r>
            <a:endParaRPr/>
          </a:p>
        </p:txBody>
      </p:sp>
      <p:sp>
        <p:nvSpPr>
          <p:cNvPr id="109" name="Google Shape;109;p16"/>
          <p:cNvSpPr txBox="1">
            <a:spLocks noGrp="1"/>
          </p:cNvSpPr>
          <p:nvPr>
            <p:ph type="sldNum" idx="12"/>
          </p:nvPr>
        </p:nvSpPr>
        <p:spPr>
          <a:xfrm>
            <a:off x="222250" y="6504215"/>
            <a:ext cx="414338" cy="2372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l"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l"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l"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l"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l"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l"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l"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l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0" name="Google Shape;110;p16"/>
          <p:cNvSpPr txBox="1"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200" b="1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00" b="1" i="0" u="none" strike="noStrike" cap="non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00" b="1" i="0" u="none" strike="noStrike" cap="non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00" b="1" i="0" u="none" strike="noStrike" cap="non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00" b="1" i="0" u="none" strike="noStrike" cap="non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00" b="1" i="0" u="none" strike="noStrike" cap="non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00" b="1" i="0" u="none" strike="noStrike" cap="non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00" b="1" i="0" u="none" strike="noStrike" cap="non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00" b="1" i="0" u="none" strike="noStrike" cap="non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111" name="Google Shape;111;p16"/>
          <p:cNvSpPr>
            <a:spLocks noGrp="1"/>
          </p:cNvSpPr>
          <p:nvPr>
            <p:ph type="pic" idx="2"/>
          </p:nvPr>
        </p:nvSpPr>
        <p:spPr>
          <a:xfrm>
            <a:off x="205694" y="2715561"/>
            <a:ext cx="1600200" cy="1600200"/>
          </a:xfrm>
          <a:prstGeom prst="rect">
            <a:avLst/>
          </a:prstGeom>
          <a:noFill/>
          <a:ln>
            <a:noFill/>
          </a:ln>
        </p:spPr>
      </p:sp>
      <p:sp>
        <p:nvSpPr>
          <p:cNvPr id="112" name="Google Shape;112;p16"/>
          <p:cNvSpPr>
            <a:spLocks noGrp="1"/>
          </p:cNvSpPr>
          <p:nvPr>
            <p:ph type="pic" idx="3"/>
          </p:nvPr>
        </p:nvSpPr>
        <p:spPr>
          <a:xfrm>
            <a:off x="1979425" y="2715561"/>
            <a:ext cx="1600200" cy="1600200"/>
          </a:xfrm>
          <a:prstGeom prst="rect">
            <a:avLst/>
          </a:prstGeom>
          <a:noFill/>
          <a:ln>
            <a:noFill/>
          </a:ln>
        </p:spPr>
      </p:sp>
      <p:sp>
        <p:nvSpPr>
          <p:cNvPr id="113" name="Google Shape;113;p16"/>
          <p:cNvSpPr>
            <a:spLocks noGrp="1"/>
          </p:cNvSpPr>
          <p:nvPr>
            <p:ph type="pic" idx="4"/>
          </p:nvPr>
        </p:nvSpPr>
        <p:spPr>
          <a:xfrm>
            <a:off x="3753205" y="2715561"/>
            <a:ext cx="1600200" cy="1600200"/>
          </a:xfrm>
          <a:prstGeom prst="rect">
            <a:avLst/>
          </a:prstGeom>
          <a:noFill/>
          <a:ln>
            <a:noFill/>
          </a:ln>
        </p:spPr>
      </p:sp>
      <p:sp>
        <p:nvSpPr>
          <p:cNvPr id="114" name="Google Shape;114;p16"/>
          <p:cNvSpPr>
            <a:spLocks noGrp="1"/>
          </p:cNvSpPr>
          <p:nvPr>
            <p:ph type="pic" idx="5"/>
          </p:nvPr>
        </p:nvSpPr>
        <p:spPr>
          <a:xfrm>
            <a:off x="5534456" y="2715561"/>
            <a:ext cx="1600200" cy="1600200"/>
          </a:xfrm>
          <a:prstGeom prst="rect">
            <a:avLst/>
          </a:prstGeom>
          <a:noFill/>
          <a:ln>
            <a:noFill/>
          </a:ln>
        </p:spPr>
      </p:sp>
      <p:sp>
        <p:nvSpPr>
          <p:cNvPr id="115" name="Google Shape;115;p16"/>
          <p:cNvSpPr>
            <a:spLocks noGrp="1"/>
          </p:cNvSpPr>
          <p:nvPr>
            <p:ph type="pic" idx="6"/>
          </p:nvPr>
        </p:nvSpPr>
        <p:spPr>
          <a:xfrm>
            <a:off x="7300765" y="2715561"/>
            <a:ext cx="1600200" cy="1600200"/>
          </a:xfrm>
          <a:prstGeom prst="rect">
            <a:avLst/>
          </a:prstGeom>
          <a:noFill/>
          <a:ln>
            <a:noFill/>
          </a:ln>
        </p:spPr>
      </p:sp>
      <p:sp>
        <p:nvSpPr>
          <p:cNvPr id="116" name="Google Shape;116;p16"/>
          <p:cNvSpPr>
            <a:spLocks noGrp="1"/>
          </p:cNvSpPr>
          <p:nvPr>
            <p:ph type="pic" idx="7"/>
          </p:nvPr>
        </p:nvSpPr>
        <p:spPr>
          <a:xfrm>
            <a:off x="205694" y="972176"/>
            <a:ext cx="1600200" cy="1600200"/>
          </a:xfrm>
          <a:prstGeom prst="rect">
            <a:avLst/>
          </a:prstGeom>
          <a:noFill/>
          <a:ln>
            <a:noFill/>
          </a:ln>
        </p:spPr>
      </p:sp>
      <p:sp>
        <p:nvSpPr>
          <p:cNvPr id="117" name="Google Shape;117;p16"/>
          <p:cNvSpPr>
            <a:spLocks noGrp="1"/>
          </p:cNvSpPr>
          <p:nvPr>
            <p:ph type="pic" idx="8"/>
          </p:nvPr>
        </p:nvSpPr>
        <p:spPr>
          <a:xfrm>
            <a:off x="1979425" y="972176"/>
            <a:ext cx="1600200" cy="1600200"/>
          </a:xfrm>
          <a:prstGeom prst="rect">
            <a:avLst/>
          </a:prstGeom>
          <a:noFill/>
          <a:ln>
            <a:noFill/>
          </a:ln>
        </p:spPr>
      </p:sp>
      <p:sp>
        <p:nvSpPr>
          <p:cNvPr id="118" name="Google Shape;118;p16"/>
          <p:cNvSpPr>
            <a:spLocks noGrp="1"/>
          </p:cNvSpPr>
          <p:nvPr>
            <p:ph type="pic" idx="9"/>
          </p:nvPr>
        </p:nvSpPr>
        <p:spPr>
          <a:xfrm>
            <a:off x="3753205" y="972176"/>
            <a:ext cx="1600200" cy="1600200"/>
          </a:xfrm>
          <a:prstGeom prst="rect">
            <a:avLst/>
          </a:prstGeom>
          <a:noFill/>
          <a:ln>
            <a:noFill/>
          </a:ln>
        </p:spPr>
      </p:sp>
      <p:sp>
        <p:nvSpPr>
          <p:cNvPr id="119" name="Google Shape;119;p16"/>
          <p:cNvSpPr>
            <a:spLocks noGrp="1"/>
          </p:cNvSpPr>
          <p:nvPr>
            <p:ph type="pic" idx="13"/>
          </p:nvPr>
        </p:nvSpPr>
        <p:spPr>
          <a:xfrm>
            <a:off x="5534456" y="972176"/>
            <a:ext cx="1600200" cy="1600200"/>
          </a:xfrm>
          <a:prstGeom prst="rect">
            <a:avLst/>
          </a:prstGeom>
          <a:noFill/>
          <a:ln>
            <a:noFill/>
          </a:ln>
        </p:spPr>
      </p:sp>
      <p:sp>
        <p:nvSpPr>
          <p:cNvPr id="120" name="Google Shape;120;p16"/>
          <p:cNvSpPr>
            <a:spLocks noGrp="1"/>
          </p:cNvSpPr>
          <p:nvPr>
            <p:ph type="pic" idx="14"/>
          </p:nvPr>
        </p:nvSpPr>
        <p:spPr>
          <a:xfrm>
            <a:off x="7300765" y="972176"/>
            <a:ext cx="1600200" cy="1600200"/>
          </a:xfrm>
          <a:prstGeom prst="rect">
            <a:avLst/>
          </a:prstGeom>
          <a:noFill/>
          <a:ln>
            <a:noFill/>
          </a:ln>
        </p:spPr>
      </p:sp>
      <p:sp>
        <p:nvSpPr>
          <p:cNvPr id="121" name="Google Shape;121;p16"/>
          <p:cNvSpPr>
            <a:spLocks noGrp="1"/>
          </p:cNvSpPr>
          <p:nvPr>
            <p:ph type="pic" idx="15"/>
          </p:nvPr>
        </p:nvSpPr>
        <p:spPr>
          <a:xfrm>
            <a:off x="205694" y="4448801"/>
            <a:ext cx="1600200" cy="1600200"/>
          </a:xfrm>
          <a:prstGeom prst="rect">
            <a:avLst/>
          </a:prstGeom>
          <a:noFill/>
          <a:ln>
            <a:noFill/>
          </a:ln>
        </p:spPr>
      </p:sp>
      <p:sp>
        <p:nvSpPr>
          <p:cNvPr id="122" name="Google Shape;122;p16"/>
          <p:cNvSpPr>
            <a:spLocks noGrp="1"/>
          </p:cNvSpPr>
          <p:nvPr>
            <p:ph type="pic" idx="16"/>
          </p:nvPr>
        </p:nvSpPr>
        <p:spPr>
          <a:xfrm>
            <a:off x="1979425" y="4448801"/>
            <a:ext cx="1600200" cy="1600200"/>
          </a:xfrm>
          <a:prstGeom prst="rect">
            <a:avLst/>
          </a:prstGeom>
          <a:noFill/>
          <a:ln>
            <a:noFill/>
          </a:ln>
        </p:spPr>
      </p:sp>
      <p:sp>
        <p:nvSpPr>
          <p:cNvPr id="123" name="Google Shape;123;p16"/>
          <p:cNvSpPr>
            <a:spLocks noGrp="1"/>
          </p:cNvSpPr>
          <p:nvPr>
            <p:ph type="pic" idx="17"/>
          </p:nvPr>
        </p:nvSpPr>
        <p:spPr>
          <a:xfrm>
            <a:off x="3753205" y="4448801"/>
            <a:ext cx="1600200" cy="1600200"/>
          </a:xfrm>
          <a:prstGeom prst="rect">
            <a:avLst/>
          </a:prstGeom>
          <a:noFill/>
          <a:ln>
            <a:noFill/>
          </a:ln>
        </p:spPr>
      </p:sp>
      <p:sp>
        <p:nvSpPr>
          <p:cNvPr id="124" name="Google Shape;124;p16"/>
          <p:cNvSpPr>
            <a:spLocks noGrp="1"/>
          </p:cNvSpPr>
          <p:nvPr>
            <p:ph type="pic" idx="18"/>
          </p:nvPr>
        </p:nvSpPr>
        <p:spPr>
          <a:xfrm>
            <a:off x="5534456" y="4448801"/>
            <a:ext cx="1600200" cy="1600200"/>
          </a:xfrm>
          <a:prstGeom prst="rect">
            <a:avLst/>
          </a:prstGeom>
          <a:noFill/>
          <a:ln>
            <a:noFill/>
          </a:ln>
        </p:spPr>
      </p:sp>
      <p:sp>
        <p:nvSpPr>
          <p:cNvPr id="125" name="Google Shape;125;p16"/>
          <p:cNvSpPr>
            <a:spLocks noGrp="1"/>
          </p:cNvSpPr>
          <p:nvPr>
            <p:ph type="pic" idx="19"/>
          </p:nvPr>
        </p:nvSpPr>
        <p:spPr>
          <a:xfrm>
            <a:off x="7300765" y="4448801"/>
            <a:ext cx="1600200" cy="1600200"/>
          </a:xfrm>
          <a:prstGeom prst="rect">
            <a:avLst/>
          </a:prstGeom>
          <a:noFill/>
          <a:ln>
            <a:noFill/>
          </a:ln>
        </p:spPr>
      </p:sp>
      <p:pic>
        <p:nvPicPr>
          <p:cNvPr id="126" name="Google Shape;126;p16" descr="A picture containing icon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816531" y="6229315"/>
            <a:ext cx="1108394" cy="265532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p16"/>
          <p:cNvSpPr/>
          <p:nvPr/>
        </p:nvSpPr>
        <p:spPr>
          <a:xfrm>
            <a:off x="219076" y="6316134"/>
            <a:ext cx="7531101" cy="97367"/>
          </a:xfrm>
          <a:prstGeom prst="rect">
            <a:avLst/>
          </a:prstGeom>
          <a:solidFill>
            <a:srgbClr val="97D7E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164035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971550"/>
            <a:ext cx="8672513" cy="50593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5/03/2023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b="1"/>
              <a:t>P5 Town Hall at SLAC</a:t>
            </a:r>
            <a:endParaRPr lang="en-US" b="1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922695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 hasCustomPrompt="1"/>
          </p:nvPr>
        </p:nvSpPr>
        <p:spPr>
          <a:xfrm>
            <a:off x="228604" y="971552"/>
            <a:ext cx="8672513" cy="5059363"/>
          </a:xfrm>
          <a:prstGeom prst="rect">
            <a:avLst/>
          </a:prstGeom>
        </p:spPr>
        <p:txBody>
          <a:bodyPr lIns="0" tIns="0" rIns="0" bIns="0"/>
          <a:lstStyle>
            <a:lvl1pPr marL="230188" indent="-230188">
              <a:spcBef>
                <a:spcPts val="984"/>
              </a:spcBef>
              <a:defRPr sz="1800">
                <a:solidFill>
                  <a:srgbClr val="505050"/>
                </a:solidFill>
              </a:defRPr>
            </a:lvl1pPr>
            <a:lvl2pPr marL="282575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600">
                <a:solidFill>
                  <a:srgbClr val="505050"/>
                </a:solidFill>
              </a:defRPr>
            </a:lvl2pPr>
            <a:lvl3pPr marL="573087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500">
                <a:solidFill>
                  <a:srgbClr val="505050"/>
                </a:solidFill>
              </a:defRPr>
            </a:lvl3pPr>
            <a:lvl4pPr marL="857250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400">
                <a:solidFill>
                  <a:srgbClr val="505050"/>
                </a:solidFill>
              </a:defRPr>
            </a:lvl4pPr>
            <a:lvl5pPr marL="1139825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 sz="14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 dirty="0"/>
              <a:t>Click to edit Master text styles.</a:t>
            </a:r>
          </a:p>
          <a:p>
            <a:pPr marL="512763" marR="0" lvl="1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–"/>
              <a:tabLst/>
              <a:defRPr/>
            </a:pPr>
            <a:r>
              <a:rPr lang="en-US" dirty="0"/>
              <a:t>Second level</a:t>
            </a:r>
          </a:p>
          <a:p>
            <a:pPr marL="803275" marR="0" lvl="2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dirty="0"/>
              <a:t>Third level</a:t>
            </a:r>
          </a:p>
          <a:p>
            <a:pPr marL="1085850" marR="0" lvl="3" indent="-22860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–"/>
              <a:tabLst/>
              <a:defRPr/>
            </a:pPr>
            <a:r>
              <a:rPr lang="en-US" dirty="0"/>
              <a:t>Fourth level</a:t>
            </a:r>
          </a:p>
          <a:p>
            <a:pPr marL="1370013" marR="0" lvl="4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dirty="0"/>
              <a:t>Fifth level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5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5/03/2023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6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P5 Town Hall at SLAC</a:t>
            </a:r>
            <a:endParaRPr lang="en-US" b="1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5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4" name="Picture 3" descr="A picture containing icon&#10;&#10;Description automatically generated">
            <a:extLst>
              <a:ext uri="{FF2B5EF4-FFF2-40B4-BE49-F238E27FC236}">
                <a16:creationId xmlns:a16="http://schemas.microsoft.com/office/drawing/2014/main" id="{AA69CF24-F572-1D4A-841D-0D6930238C0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6531" y="6229315"/>
            <a:ext cx="1108394" cy="26553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E809BEC-FF0E-7C47-ACC3-F2E5E0425E29}"/>
              </a:ext>
            </a:extLst>
          </p:cNvPr>
          <p:cNvSpPr/>
          <p:nvPr userDrawn="1"/>
        </p:nvSpPr>
        <p:spPr>
          <a:xfrm>
            <a:off x="219076" y="6316134"/>
            <a:ext cx="7531101" cy="97367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2272146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971550"/>
            <a:ext cx="4206240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692452" y="971550"/>
            <a:ext cx="4215383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4765101"/>
            <a:ext cx="4205476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692450" y="4765101"/>
            <a:ext cx="420623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5/03/2023</a:t>
            </a:r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b="1"/>
              <a:t>P5 Town Hall at SLAC</a:t>
            </a:r>
            <a:endParaRPr lang="en-US" b="1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95800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958849"/>
            <a:ext cx="3027894" cy="50226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42712" y="958850"/>
            <a:ext cx="5347605" cy="50226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736827" y="6504213"/>
            <a:ext cx="675368" cy="241300"/>
          </a:xfrm>
        </p:spPr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r>
              <a:rPr lang="en-US"/>
              <a:t>5/03/2023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1530601" y="6504213"/>
            <a:ext cx="6262119" cy="250031"/>
          </a:xfrm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 b="1"/>
              <a:t>P5 Town Hall at SLAC</a:t>
            </a:r>
            <a:endParaRPr lang="en-US" b="1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979A04A2-726F-2143-A443-7788AF27176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4026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18363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971550"/>
            <a:ext cx="8686800" cy="3726717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686800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5/03/2023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5195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b="1"/>
              <a:t>P5 Town Hall at SLAC</a:t>
            </a:r>
            <a:endParaRPr lang="en-US" b="1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9153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6827" y="6504213"/>
            <a:ext cx="675368" cy="241300"/>
          </a:xfrm>
        </p:spPr>
        <p:txBody>
          <a:bodyPr/>
          <a:lstStyle/>
          <a:p>
            <a:pPr>
              <a:defRPr/>
            </a:pPr>
            <a:r>
              <a:rPr lang="en-US"/>
              <a:t>5/03/2023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2" y="6504213"/>
            <a:ext cx="6260399" cy="242873"/>
          </a:xfrm>
        </p:spPr>
        <p:txBody>
          <a:bodyPr/>
          <a:lstStyle/>
          <a:p>
            <a:pPr>
              <a:defRPr/>
            </a:pPr>
            <a:r>
              <a:rPr lang="en-US" b="1"/>
              <a:t>P5 Town Hall at SLAC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2250" y="254000"/>
            <a:ext cx="8675688" cy="5802923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882221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5/03/2023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3" y="6504213"/>
            <a:ext cx="6272278" cy="242873"/>
          </a:xfrm>
        </p:spPr>
        <p:txBody>
          <a:bodyPr/>
          <a:lstStyle/>
          <a:p>
            <a:pPr>
              <a:defRPr/>
            </a:pPr>
            <a:r>
              <a:rPr lang="en-US" b="1"/>
              <a:t>P5 Town Hall at SLAC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05694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97942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5320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34456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0076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05694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97942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5320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34456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0076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05694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197942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5320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34456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0076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01617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Logo Bottom: Title &amp; Content">
  <p:cSld name="Logo Bottom: Title &amp; Conten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228604" y="971552"/>
            <a:ext cx="8672513" cy="5059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342900" algn="l" rtl="0">
              <a:spcBef>
                <a:spcPts val="984"/>
              </a:spcBef>
              <a:spcAft>
                <a:spcPts val="0"/>
              </a:spcAft>
              <a:buClr>
                <a:srgbClr val="505050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984"/>
              </a:spcBef>
              <a:spcAft>
                <a:spcPts val="0"/>
              </a:spcAft>
              <a:buClr>
                <a:srgbClr val="50505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984"/>
              </a:spcBef>
              <a:spcAft>
                <a:spcPts val="0"/>
              </a:spcAft>
              <a:buClr>
                <a:srgbClr val="50505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984"/>
              </a:spcBef>
              <a:spcAft>
                <a:spcPts val="0"/>
              </a:spcAft>
              <a:buClr>
                <a:srgbClr val="50505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984"/>
              </a:spcBef>
              <a:spcAft>
                <a:spcPts val="0"/>
              </a:spcAft>
              <a:buClr>
                <a:srgbClr val="50505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200" b="1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00" b="1" i="0" u="none" strike="noStrike" cap="non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00" b="1" i="0" u="none" strike="noStrike" cap="non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00" b="1" i="0" u="none" strike="noStrike" cap="non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00" b="1" i="0" u="none" strike="noStrike" cap="non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00" b="1" i="0" u="none" strike="noStrike" cap="non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00" b="1" i="0" u="none" strike="noStrike" cap="non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00" b="1" i="0" u="none" strike="noStrike" cap="non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00" b="1" i="0" u="none" strike="noStrike" cap="non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dt" idx="10"/>
          </p:nvPr>
        </p:nvSpPr>
        <p:spPr>
          <a:xfrm>
            <a:off x="736827" y="6504215"/>
            <a:ext cx="675368" cy="24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5/03/2023</a:t>
            </a:r>
            <a:endParaRPr/>
          </a:p>
        </p:txBody>
      </p:sp>
      <p:sp>
        <p:nvSpPr>
          <p:cNvPr id="21" name="Google Shape;21;p4"/>
          <p:cNvSpPr txBox="1">
            <a:spLocks noGrp="1"/>
          </p:cNvSpPr>
          <p:nvPr>
            <p:ph type="ftr" idx="11"/>
          </p:nvPr>
        </p:nvSpPr>
        <p:spPr>
          <a:xfrm>
            <a:off x="1530603" y="6504216"/>
            <a:ext cx="6262118" cy="2428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P5 Town Hall at SLAC</a:t>
            </a:r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sldNum" idx="12"/>
          </p:nvPr>
        </p:nvSpPr>
        <p:spPr>
          <a:xfrm>
            <a:off x="222250" y="6504215"/>
            <a:ext cx="414338" cy="2372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3" name="Google Shape;23;p4" descr="A picture containing icon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816531" y="6229315"/>
            <a:ext cx="1108394" cy="265532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24;p4"/>
          <p:cNvSpPr/>
          <p:nvPr/>
        </p:nvSpPr>
        <p:spPr>
          <a:xfrm>
            <a:off x="219076" y="6316134"/>
            <a:ext cx="7531101" cy="97367"/>
          </a:xfrm>
          <a:prstGeom prst="rect">
            <a:avLst/>
          </a:prstGeom>
          <a:solidFill>
            <a:srgbClr val="97D7E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556735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Title Slide">
  <p:cSld name="1_Title Slide">
    <p:bg>
      <p:bgPr>
        <a:solidFill>
          <a:schemeClr val="lt1">
            <a:alpha val="0"/>
          </a:schemeClr>
        </a:solidFill>
        <a:effectLst/>
      </p:bgPr>
    </p:bg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341928" y="5328760"/>
            <a:ext cx="8499231" cy="1247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marR="0" lvl="0" indent="-228600" algn="l" rtl="0">
              <a:spcBef>
                <a:spcPts val="320"/>
              </a:spcBef>
              <a:spcAft>
                <a:spcPts val="0"/>
              </a:spcAft>
              <a:buClr>
                <a:srgbClr val="004C97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l" rtl="0">
              <a:spcBef>
                <a:spcPts val="320"/>
              </a:spcBef>
              <a:spcAft>
                <a:spcPts val="0"/>
              </a:spcAft>
              <a:buClr>
                <a:srgbClr val="2E5286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28600" algn="l" rtl="0">
              <a:spcBef>
                <a:spcPts val="320"/>
              </a:spcBef>
              <a:spcAft>
                <a:spcPts val="0"/>
              </a:spcAft>
              <a:buClr>
                <a:srgbClr val="2E5286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28600" algn="l" rtl="0">
              <a:spcBef>
                <a:spcPts val="320"/>
              </a:spcBef>
              <a:spcAft>
                <a:spcPts val="0"/>
              </a:spcAft>
              <a:buClr>
                <a:srgbClr val="2E5286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l" rtl="0">
              <a:spcBef>
                <a:spcPts val="320"/>
              </a:spcBef>
              <a:spcAft>
                <a:spcPts val="0"/>
              </a:spcAft>
              <a:buClr>
                <a:srgbClr val="2E5286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6" name="Google Shape;36;p6"/>
          <p:cNvSpPr/>
          <p:nvPr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" name="Google Shape;37;p6"/>
          <p:cNvSpPr txBox="1">
            <a:spLocks noGrp="1"/>
          </p:cNvSpPr>
          <p:nvPr>
            <p:ph type="body" idx="2"/>
          </p:nvPr>
        </p:nvSpPr>
        <p:spPr>
          <a:xfrm>
            <a:off x="341924" y="4316829"/>
            <a:ext cx="8499232" cy="10030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rm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4C97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l" rtl="0">
              <a:spcBef>
                <a:spcPts val="560"/>
              </a:spcBef>
              <a:spcAft>
                <a:spcPts val="0"/>
              </a:spcAft>
              <a:buClr>
                <a:srgbClr val="004C97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28600" algn="l" rtl="0">
              <a:spcBef>
                <a:spcPts val="560"/>
              </a:spcBef>
              <a:spcAft>
                <a:spcPts val="0"/>
              </a:spcAft>
              <a:buClr>
                <a:srgbClr val="004C97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28600" algn="l" rtl="0">
              <a:spcBef>
                <a:spcPts val="560"/>
              </a:spcBef>
              <a:spcAft>
                <a:spcPts val="0"/>
              </a:spcAft>
              <a:buClr>
                <a:srgbClr val="004C97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l" rtl="0">
              <a:spcBef>
                <a:spcPts val="560"/>
              </a:spcBef>
              <a:spcAft>
                <a:spcPts val="0"/>
              </a:spcAft>
              <a:buClr>
                <a:srgbClr val="004C97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38" name="Google Shape;38;p6"/>
          <p:cNvPicPr preferRelativeResize="0"/>
          <p:nvPr/>
        </p:nvPicPr>
        <p:blipFill rotWithShape="1">
          <a:blip r:embed="rId2">
            <a:alphaModFix/>
          </a:blip>
          <a:srcRect t="31279" b="31279"/>
          <a:stretch/>
        </p:blipFill>
        <p:spPr>
          <a:xfrm>
            <a:off x="-17762" y="816865"/>
            <a:ext cx="9189720" cy="3345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Google Shape;39;p6" descr="title_header_16x9.pdf"/>
          <p:cNvPicPr preferRelativeResize="0"/>
          <p:nvPr/>
        </p:nvPicPr>
        <p:blipFill rotWithShape="1">
          <a:blip r:embed="rId3">
            <a:alphaModFix/>
          </a:blip>
          <a:srcRect l="1455"/>
          <a:stretch/>
        </p:blipFill>
        <p:spPr>
          <a:xfrm>
            <a:off x="-17761" y="249845"/>
            <a:ext cx="9010786" cy="31088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407312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19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5/03/2023</a:t>
            </a:r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0399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b="1"/>
              <a:t>P5 Town Hall at SLAC</a:t>
            </a:r>
            <a:endParaRPr lang="en-US" b="1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6450013" y="4477484"/>
            <a:ext cx="1076325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215900" y="6258863"/>
            <a:ext cx="8699500" cy="197990"/>
            <a:chOff x="600217" y="6258863"/>
            <a:chExt cx="8297721" cy="188846"/>
          </a:xfrm>
        </p:grpSpPr>
        <p:cxnSp>
          <p:nvCxnSpPr>
            <p:cNvPr id="10" name="Straight Connector 9"/>
            <p:cNvCxnSpPr/>
            <p:nvPr userDrawn="1"/>
          </p:nvCxnSpPr>
          <p:spPr>
            <a:xfrm>
              <a:off x="600217" y="6357936"/>
              <a:ext cx="7190785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Picture 6" descr="FermiLogo_RGB_NALBlue.png"/>
            <p:cNvPicPr>
              <a:picLocks noChangeAspect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58863"/>
              <a:ext cx="1044157" cy="188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9" r:id="rId1"/>
    <p:sldLayoutId id="2147484104" r:id="rId2"/>
    <p:sldLayoutId id="2147484105" r:id="rId3"/>
    <p:sldLayoutId id="2147484120" r:id="rId4"/>
    <p:sldLayoutId id="2147484103" r:id="rId5"/>
    <p:sldLayoutId id="2147484122" r:id="rId6"/>
    <p:sldLayoutId id="2147484116" r:id="rId7"/>
  </p:sldLayoutIdLst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"/>
          <p:cNvSpPr txBox="1">
            <a:spLocks noGrp="1"/>
          </p:cNvSpPr>
          <p:nvPr>
            <p:ph type="dt" idx="10"/>
          </p:nvPr>
        </p:nvSpPr>
        <p:spPr>
          <a:xfrm>
            <a:off x="736827" y="6504215"/>
            <a:ext cx="675368" cy="24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/>
              <a:t>5/03/2023</a:t>
            </a:r>
            <a:endParaRPr/>
          </a:p>
        </p:txBody>
      </p:sp>
      <p:sp>
        <p:nvSpPr>
          <p:cNvPr id="11" name="Google Shape;11;p3"/>
          <p:cNvSpPr txBox="1">
            <a:spLocks noGrp="1"/>
          </p:cNvSpPr>
          <p:nvPr>
            <p:ph type="ftr" idx="11"/>
          </p:nvPr>
        </p:nvSpPr>
        <p:spPr>
          <a:xfrm>
            <a:off x="1530606" y="6504216"/>
            <a:ext cx="6260399" cy="2428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/>
              <a:t>P5 Town Hall at SLAC</a:t>
            </a:r>
            <a:endParaRPr/>
          </a:p>
        </p:txBody>
      </p:sp>
      <p:sp>
        <p:nvSpPr>
          <p:cNvPr id="12" name="Google Shape;12;p3"/>
          <p:cNvSpPr txBox="1">
            <a:spLocks noGrp="1"/>
          </p:cNvSpPr>
          <p:nvPr>
            <p:ph type="sldNum" idx="12"/>
          </p:nvPr>
        </p:nvSpPr>
        <p:spPr>
          <a:xfrm>
            <a:off x="222250" y="6504215"/>
            <a:ext cx="414338" cy="2372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l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l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l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l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Google Shape;13;p3"/>
          <p:cNvSpPr txBox="1"/>
          <p:nvPr/>
        </p:nvSpPr>
        <p:spPr>
          <a:xfrm>
            <a:off x="6450017" y="4477486"/>
            <a:ext cx="1076325" cy="24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4" name="Google Shape;14;p3"/>
          <p:cNvGrpSpPr/>
          <p:nvPr/>
        </p:nvGrpSpPr>
        <p:grpSpPr>
          <a:xfrm>
            <a:off x="215900" y="6227810"/>
            <a:ext cx="8699500" cy="269849"/>
            <a:chOff x="600217" y="6229673"/>
            <a:chExt cx="8297721" cy="257386"/>
          </a:xfrm>
        </p:grpSpPr>
        <p:cxnSp>
          <p:nvCxnSpPr>
            <p:cNvPr id="15" name="Google Shape;15;p3"/>
            <p:cNvCxnSpPr/>
            <p:nvPr/>
          </p:nvCxnSpPr>
          <p:spPr>
            <a:xfrm>
              <a:off x="600217" y="6357936"/>
              <a:ext cx="7190785" cy="0"/>
            </a:xfrm>
            <a:prstGeom prst="straightConnector1">
              <a:avLst/>
            </a:prstGeom>
            <a:noFill/>
            <a:ln w="76200" cap="flat" cmpd="sng">
              <a:solidFill>
                <a:srgbClr val="99D6EA"/>
              </a:solidFill>
              <a:prstDash val="solid"/>
              <a:round/>
              <a:headEnd type="none" w="sm" len="sm"/>
              <a:tailEnd type="none" w="sm" len="sm"/>
            </a:ln>
          </p:spPr>
        </p:cxnSp>
        <p:pic>
          <p:nvPicPr>
            <p:cNvPr id="16" name="Google Shape;16;p3" descr="FermiLogo_RGB_NALBlue.png"/>
            <p:cNvPicPr preferRelativeResize="0"/>
            <p:nvPr/>
          </p:nvPicPr>
          <p:blipFill rotWithShape="1">
            <a:blip r:embed="rId15">
              <a:alphaModFix/>
            </a:blip>
            <a:srcRect/>
            <a:stretch/>
          </p:blipFill>
          <p:spPr>
            <a:xfrm>
              <a:off x="7853781" y="6229673"/>
              <a:ext cx="1044157" cy="257386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59754284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124" r:id="rId1"/>
    <p:sldLayoutId id="2147484126" r:id="rId2"/>
    <p:sldLayoutId id="2147484127" r:id="rId3"/>
    <p:sldLayoutId id="2147484128" r:id="rId4"/>
    <p:sldLayoutId id="2147484129" r:id="rId5"/>
    <p:sldLayoutId id="2147484130" r:id="rId6"/>
    <p:sldLayoutId id="2147484131" r:id="rId7"/>
    <p:sldLayoutId id="2147484132" r:id="rId8"/>
    <p:sldLayoutId id="2147484133" r:id="rId9"/>
    <p:sldLayoutId id="2147484134" r:id="rId10"/>
    <p:sldLayoutId id="2147484135" r:id="rId11"/>
    <p:sldLayoutId id="2147484136" r:id="rId12"/>
    <p:sldLayoutId id="2147484137" r:id="rId13"/>
  </p:sldLayoutIdLst>
  <p:hf hdr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hyperlink" Target="https://journals.aps.org/prab/abstract/10.1103/PhysRevSTAB.18.091001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ature.com/articles/s41586-020-1958-9" TargetMode="Externa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emf"/><Relationship Id="rId5" Type="http://schemas.openxmlformats.org/officeDocument/2006/relationships/image" Target="../media/image33.emf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0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indico.fnal.gov/event/52701/contributions/231917/attachments/151433/195661/Neutrino_flux_mitigation_Mokhov_Jan27_2022.pdf" TargetMode="External"/><Relationship Id="rId2" Type="http://schemas.openxmlformats.org/officeDocument/2006/relationships/hyperlink" Target="https://accelconf.web.cern.ch/ipac2022/papers/mopotk031.pdf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emf"/><Relationship Id="rId4" Type="http://schemas.openxmlformats.org/officeDocument/2006/relationships/hyperlink" Target="https://indico.fnal.gov/event/52701/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hyperlink" Target="https://indico.bnl.gov/event/18372/contributions/75212/attachments/47014/79720/Sergo%20-P5_BNLTownhall_MuC_RD.pdf" TargetMode="Externa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s://snowmass21.org/energy/muon_forum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muoncollider.web.cern.ch/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41924" y="5045612"/>
            <a:ext cx="8499231" cy="1390219"/>
          </a:xfrm>
        </p:spPr>
        <p:txBody>
          <a:bodyPr/>
          <a:lstStyle/>
          <a:p>
            <a:r>
              <a:rPr lang="en-US" dirty="0"/>
              <a:t>Diktys Stratakis 	(Fermilab)</a:t>
            </a:r>
          </a:p>
          <a:p>
            <a:r>
              <a:rPr lang="en-US" dirty="0"/>
              <a:t>P5 Town Hall at SLAC </a:t>
            </a:r>
          </a:p>
          <a:p>
            <a:r>
              <a:rPr lang="en-US" dirty="0"/>
              <a:t>May 3rd, 2023</a:t>
            </a:r>
          </a:p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>
            <a:noAutofit/>
          </a:bodyPr>
          <a:lstStyle/>
          <a:p>
            <a:r>
              <a:rPr lang="en-US" dirty="0"/>
              <a:t>Towards a Muon Collider </a:t>
            </a:r>
            <a:r>
              <a:rPr lang="en-US" i="1" dirty="0"/>
              <a:t>accelerator</a:t>
            </a:r>
            <a:r>
              <a:rPr lang="en-US" dirty="0"/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BA3D6D1-2066-102E-589E-AA52F748DBC1}"/>
              </a:ext>
            </a:extLst>
          </p:cNvPr>
          <p:cNvSpPr txBox="1"/>
          <p:nvPr/>
        </p:nvSpPr>
        <p:spPr>
          <a:xfrm>
            <a:off x="4747846" y="5850225"/>
            <a:ext cx="43961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Helvetica" panose="020B0604020202020204" pitchFamily="34" charset="0"/>
                <a:cs typeface="Helvetica" panose="020B0604020202020204" pitchFamily="34" charset="0"/>
              </a:rPr>
              <a:t>On behalf of US Muon Collider Community, International Muon Collider Collaboration, and Snowmass Muon Collider Forum </a:t>
            </a:r>
          </a:p>
        </p:txBody>
      </p:sp>
    </p:spTree>
    <p:extLst>
      <p:ext uri="{BB962C8B-B14F-4D97-AF65-F5344CB8AC3E}">
        <p14:creationId xmlns:p14="http://schemas.microsoft.com/office/powerpoint/2010/main" val="19895975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22250" y="3900803"/>
            <a:ext cx="8629790" cy="2111270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pPr defTabSz="914400">
              <a:spcBef>
                <a:spcPts val="500"/>
              </a:spcBef>
              <a:spcAft>
                <a:spcPts val="500"/>
              </a:spcAft>
              <a:defRPr/>
            </a:pPr>
            <a:r>
              <a:rPr lang="en-US" altLang="en-US" sz="2200" kern="0" dirty="0">
                <a:solidFill>
                  <a:srgbClr val="000000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Technology requirements for </a:t>
            </a:r>
            <a:r>
              <a:rPr lang="en-US" altLang="en-US" sz="2200" kern="0" dirty="0" err="1">
                <a:solidFill>
                  <a:srgbClr val="000000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MuC</a:t>
            </a:r>
            <a:r>
              <a:rPr lang="en-US" altLang="en-US" sz="2200" kern="0" dirty="0">
                <a:solidFill>
                  <a:srgbClr val="000000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 cooling:</a:t>
            </a:r>
          </a:p>
          <a:p>
            <a:pPr lvl="1" defTabSz="914400">
              <a:spcBef>
                <a:spcPts val="500"/>
              </a:spcBef>
              <a:spcAft>
                <a:spcPts val="500"/>
              </a:spcAft>
              <a:buFontTx/>
              <a:buChar char="•"/>
              <a:defRPr/>
            </a:pPr>
            <a:r>
              <a:rPr lang="en-US" altLang="en-US" sz="1800" kern="0" dirty="0">
                <a:solidFill>
                  <a:srgbClr val="003087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Large bore solenoidal magnets: From 2 T (500 mm IR), to 14 T (50 mm IR)</a:t>
            </a:r>
          </a:p>
          <a:p>
            <a:pPr lvl="1" defTabSz="914400">
              <a:spcBef>
                <a:spcPts val="500"/>
              </a:spcBef>
              <a:spcAft>
                <a:spcPts val="500"/>
              </a:spcAft>
              <a:buFontTx/>
              <a:buChar char="•"/>
              <a:defRPr/>
            </a:pPr>
            <a:r>
              <a:rPr lang="en-US" altLang="en-US" sz="1800" kern="0" dirty="0">
                <a:solidFill>
                  <a:srgbClr val="003087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Normal conducting rf that can provide high-gradients within a multi-T fields</a:t>
            </a:r>
          </a:p>
          <a:p>
            <a:pPr lvl="1" defTabSz="914400">
              <a:spcBef>
                <a:spcPts val="500"/>
              </a:spcBef>
              <a:spcAft>
                <a:spcPts val="500"/>
              </a:spcAft>
              <a:buFontTx/>
              <a:buChar char="•"/>
              <a:defRPr/>
            </a:pPr>
            <a:r>
              <a:rPr lang="en-US" altLang="en-US" sz="1800" kern="0" dirty="0">
                <a:solidFill>
                  <a:srgbClr val="003087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Absorbers that can tolerate large muon intensities</a:t>
            </a:r>
          </a:p>
          <a:p>
            <a:pPr lvl="1" defTabSz="914400">
              <a:spcBef>
                <a:spcPts val="500"/>
              </a:spcBef>
              <a:spcAft>
                <a:spcPts val="500"/>
              </a:spcAft>
              <a:buFontTx/>
              <a:buChar char="•"/>
              <a:defRPr/>
            </a:pPr>
            <a:r>
              <a:rPr lang="en-US" altLang="en-US" sz="1800" kern="0" dirty="0">
                <a:solidFill>
                  <a:srgbClr val="003087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Integration: Solenoids coupled to each other, near high power rf &amp; absorbers)</a:t>
            </a:r>
          </a:p>
          <a:p>
            <a:pPr lvl="1" defTabSz="914400">
              <a:spcBef>
                <a:spcPts val="500"/>
              </a:spcBef>
              <a:spcAft>
                <a:spcPts val="500"/>
              </a:spcAft>
              <a:buFontTx/>
              <a:buChar char="•"/>
              <a:defRPr/>
            </a:pPr>
            <a:endParaRPr lang="en-US" altLang="en-US" sz="1800" kern="0" dirty="0">
              <a:solidFill>
                <a:srgbClr val="000000"/>
              </a:solidFill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Tx/>
              <a:buSzTx/>
              <a:buFontTx/>
              <a:buChar char="•"/>
              <a:tabLst/>
              <a:defRPr/>
            </a:pPr>
            <a:endParaRPr lang="en-US" altLang="en-US" sz="2200" kern="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endParaRPr lang="en-US" dirty="0"/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US" dirty="0"/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US" dirty="0"/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endParaRPr lang="en-US" dirty="0"/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endParaRPr lang="en-US" dirty="0"/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87923" y="324674"/>
            <a:ext cx="9056077" cy="427877"/>
          </a:xfrm>
        </p:spPr>
        <p:txBody>
          <a:bodyPr/>
          <a:lstStyle/>
          <a:p>
            <a:r>
              <a:rPr lang="en-US" dirty="0"/>
              <a:t>Muon Collider cooling – Concept &amp; technology needs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5/03/2023</a:t>
            </a: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1D9B904-3C27-465B-BD23-344EEF1BD7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A720B36-8CC8-A351-3260-56E9188061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P5 Town Hall at SLAC</a:t>
            </a:r>
            <a:endParaRPr lang="en-US" b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CC1CB8D-38B1-6DC3-C659-8FBBC86285C1}"/>
              </a:ext>
            </a:extLst>
          </p:cNvPr>
          <p:cNvSpPr txBox="1"/>
          <p:nvPr/>
        </p:nvSpPr>
        <p:spPr>
          <a:xfrm>
            <a:off x="3329159" y="1893369"/>
            <a:ext cx="14208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100% momentum spread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3B91C99-5281-D8F6-B61F-5BD69208417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955" t="33833" r="14914" b="47295"/>
          <a:stretch/>
        </p:blipFill>
        <p:spPr>
          <a:xfrm>
            <a:off x="1530603" y="1858457"/>
            <a:ext cx="6690372" cy="171487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AA88A0E-AD58-45ED-C4F3-93BE037DE2EB}"/>
              </a:ext>
            </a:extLst>
          </p:cNvPr>
          <p:cNvSpPr/>
          <p:nvPr/>
        </p:nvSpPr>
        <p:spPr>
          <a:xfrm>
            <a:off x="2583572" y="1597429"/>
            <a:ext cx="3151163" cy="29594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D56E52E-EFF1-047A-9D0D-C788F2DE61E2}"/>
              </a:ext>
            </a:extLst>
          </p:cNvPr>
          <p:cNvSpPr txBox="1"/>
          <p:nvPr/>
        </p:nvSpPr>
        <p:spPr>
          <a:xfrm>
            <a:off x="3619712" y="1560733"/>
            <a:ext cx="2291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Helvetica" panose="020B0604020202020204" pitchFamily="34" charset="0"/>
                <a:cs typeface="Helvetica" panose="020B0604020202020204" pitchFamily="34" charset="0"/>
              </a:rPr>
              <a:t>Magnet</a:t>
            </a:r>
          </a:p>
        </p:txBody>
      </p:sp>
    </p:spTree>
    <p:extLst>
      <p:ext uri="{BB962C8B-B14F-4D97-AF65-F5344CB8AC3E}">
        <p14:creationId xmlns:p14="http://schemas.microsoft.com/office/powerpoint/2010/main" val="4858226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228600" y="237684"/>
            <a:ext cx="8686800" cy="427877"/>
          </a:xfrm>
        </p:spPr>
        <p:txBody>
          <a:bodyPr/>
          <a:lstStyle/>
          <a:p>
            <a:r>
              <a:rPr lang="en-US" dirty="0"/>
              <a:t>Muon Collider cooling: Path forward (design)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5/03/2023</a:t>
            </a: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1D9B904-3C27-465B-BD23-344EEF1BD7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2E95E208-2354-191B-2366-33C3818EEF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P5 Town Hall at SLAC</a:t>
            </a:r>
            <a:endParaRPr lang="en-US" b="1" dirty="0"/>
          </a:p>
        </p:txBody>
      </p:sp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4D0BA023-3E33-03C8-21BC-D75E9A2A1F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627" y="904760"/>
            <a:ext cx="8852673" cy="2546326"/>
          </a:xfrm>
        </p:spPr>
        <p:txBody>
          <a:bodyPr/>
          <a:lstStyle/>
          <a:p>
            <a:pPr>
              <a:spcBef>
                <a:spcPts val="500"/>
              </a:spcBef>
              <a:spcAft>
                <a:spcPts val="500"/>
              </a:spcAft>
            </a:pPr>
            <a:r>
              <a:rPr lang="en-US" sz="2200" dirty="0">
                <a:solidFill>
                  <a:srgbClr val="404040"/>
                </a:solidFill>
              </a:rPr>
              <a:t>Good progress in all cooling section designs over the last years. </a:t>
            </a:r>
            <a:r>
              <a:rPr lang="en-US" sz="2200" b="1" dirty="0">
                <a:solidFill>
                  <a:srgbClr val="404040"/>
                </a:solidFill>
              </a:rPr>
              <a:t>BUT</a:t>
            </a:r>
            <a:r>
              <a:rPr lang="en-US" sz="2200" dirty="0">
                <a:solidFill>
                  <a:srgbClr val="404040"/>
                </a:solidFill>
              </a:rPr>
              <a:t>, the final cooling </a:t>
            </a:r>
            <a:r>
              <a:rPr lang="en-US" sz="2200" b="1" dirty="0">
                <a:solidFill>
                  <a:srgbClr val="404040"/>
                </a:solidFill>
              </a:rPr>
              <a:t>did not</a:t>
            </a:r>
            <a:r>
              <a:rPr lang="en-US" sz="2200" dirty="0">
                <a:solidFill>
                  <a:srgbClr val="404040"/>
                </a:solidFill>
              </a:rPr>
              <a:t> achieve our goals </a:t>
            </a:r>
            <a:r>
              <a:rPr lang="en-US" sz="1800" dirty="0">
                <a:solidFill>
                  <a:srgbClr val="003087"/>
                </a:solidFill>
              </a:rPr>
              <a:t>[</a:t>
            </a:r>
            <a:r>
              <a:rPr lang="en-US" sz="1800" dirty="0">
                <a:solidFill>
                  <a:srgbClr val="003087"/>
                </a:solidFill>
                <a:hlinkClick r:id="rId2"/>
              </a:rPr>
              <a:t>ref</a:t>
            </a:r>
            <a:r>
              <a:rPr lang="en-US" sz="1800" dirty="0">
                <a:solidFill>
                  <a:srgbClr val="003087"/>
                </a:solidFill>
              </a:rPr>
              <a:t>]</a:t>
            </a:r>
          </a:p>
          <a:p>
            <a:pPr defTabSz="914400">
              <a:spcBef>
                <a:spcPts val="500"/>
              </a:spcBef>
              <a:spcAft>
                <a:spcPts val="500"/>
              </a:spcAft>
              <a:buFontTx/>
              <a:buChar char="•"/>
              <a:defRPr/>
            </a:pPr>
            <a:r>
              <a:rPr lang="en-US" altLang="en-US" sz="2200" kern="0" dirty="0">
                <a:solidFill>
                  <a:srgbClr val="000000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Goals for next </a:t>
            </a:r>
            <a:r>
              <a:rPr lang="en-US" altLang="en-US" sz="2200" b="1" kern="0" dirty="0">
                <a:solidFill>
                  <a:srgbClr val="000000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5 years</a:t>
            </a:r>
            <a:r>
              <a:rPr lang="en-US" altLang="en-US" sz="2200" kern="0" dirty="0">
                <a:solidFill>
                  <a:srgbClr val="000000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: </a:t>
            </a:r>
          </a:p>
          <a:p>
            <a:pPr lvl="1" defTabSz="914400">
              <a:spcBef>
                <a:spcPts val="500"/>
              </a:spcBef>
              <a:spcAft>
                <a:spcPts val="500"/>
              </a:spcAft>
              <a:buFontTx/>
              <a:buChar char="•"/>
              <a:defRPr/>
            </a:pPr>
            <a:r>
              <a:rPr lang="en-US" altLang="en-US" sz="1800" kern="0" dirty="0">
                <a:solidFill>
                  <a:srgbClr val="003087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(1) Deliver a realistic end-to-end design that meets the </a:t>
            </a:r>
            <a:r>
              <a:rPr lang="en-US" altLang="en-US" sz="1800" kern="0" dirty="0" err="1">
                <a:solidFill>
                  <a:srgbClr val="003087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MuC</a:t>
            </a:r>
            <a:r>
              <a:rPr lang="en-US" altLang="en-US" sz="1800" kern="0" dirty="0">
                <a:solidFill>
                  <a:srgbClr val="003087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 criteria (2) take into account engineering aspects of the design and (3) improve performance with AI/ML methods and latest technology advancements</a:t>
            </a:r>
          </a:p>
        </p:txBody>
      </p:sp>
      <p:pic>
        <p:nvPicPr>
          <p:cNvPr id="5" name="Picture 11">
            <a:extLst>
              <a:ext uri="{FF2B5EF4-FFF2-40B4-BE49-F238E27FC236}">
                <a16:creationId xmlns:a16="http://schemas.microsoft.com/office/drawing/2014/main" id="{5781B8C3-F01B-232E-8D8A-5B2DCADE03C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0" t="8717" r="12608" b="3932"/>
          <a:stretch>
            <a:fillRect/>
          </a:stretch>
        </p:blipFill>
        <p:spPr bwMode="auto">
          <a:xfrm>
            <a:off x="3538671" y="3653456"/>
            <a:ext cx="2593274" cy="2157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3">
            <a:extLst>
              <a:ext uri="{FF2B5EF4-FFF2-40B4-BE49-F238E27FC236}">
                <a16:creationId xmlns:a16="http://schemas.microsoft.com/office/drawing/2014/main" id="{F8BECA49-3707-CB2C-D683-146ED64B929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6" t="9059" r="2629" b="4102"/>
          <a:stretch>
            <a:fillRect/>
          </a:stretch>
        </p:blipFill>
        <p:spPr bwMode="auto">
          <a:xfrm>
            <a:off x="6287007" y="4146915"/>
            <a:ext cx="2805366" cy="207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245B51D-E15A-7086-F875-0F05FCE7DF74}"/>
              </a:ext>
            </a:extLst>
          </p:cNvPr>
          <p:cNvSpPr txBox="1"/>
          <p:nvPr/>
        </p:nvSpPr>
        <p:spPr>
          <a:xfrm flipH="1">
            <a:off x="3523056" y="3100789"/>
            <a:ext cx="2567177" cy="323165"/>
          </a:xfrm>
          <a:prstGeom prst="rect">
            <a:avLst/>
          </a:prstGeom>
          <a:noFill/>
          <a:ln w="25400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rgbClr val="40404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Early cell (“easy”) – 2T peak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67F2155-FC1E-ED4A-8AAF-99A14EDBE479}"/>
              </a:ext>
            </a:extLst>
          </p:cNvPr>
          <p:cNvSpPr txBox="1"/>
          <p:nvPr/>
        </p:nvSpPr>
        <p:spPr>
          <a:xfrm flipH="1">
            <a:off x="6316457" y="3549916"/>
            <a:ext cx="2720271" cy="323165"/>
          </a:xfrm>
          <a:prstGeom prst="rect">
            <a:avLst/>
          </a:prstGeom>
          <a:noFill/>
          <a:ln w="25400"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rgbClr val="40404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Late cell ( “hard”) – 14 T peak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484D4573-10FF-5439-F168-A8756D37CE4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429"/>
          <a:stretch/>
        </p:blipFill>
        <p:spPr>
          <a:xfrm>
            <a:off x="31628" y="3603194"/>
            <a:ext cx="3491428" cy="2815228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2647C4F2-D748-986E-09B9-140B421DC200}"/>
              </a:ext>
            </a:extLst>
          </p:cNvPr>
          <p:cNvSpPr txBox="1"/>
          <p:nvPr/>
        </p:nvSpPr>
        <p:spPr>
          <a:xfrm rot="16200000" flipH="1">
            <a:off x="746246" y="3927213"/>
            <a:ext cx="9061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3">
                    <a:lumMod val="60000"/>
                    <a:lumOff val="4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Now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52BACDFF-95F2-8345-D60B-EFE6F971778A}"/>
              </a:ext>
            </a:extLst>
          </p:cNvPr>
          <p:cNvCxnSpPr>
            <a:cxnSpLocks/>
          </p:cNvCxnSpPr>
          <p:nvPr/>
        </p:nvCxnSpPr>
        <p:spPr>
          <a:xfrm flipH="1" flipV="1">
            <a:off x="624095" y="4410445"/>
            <a:ext cx="450416" cy="1"/>
          </a:xfrm>
          <a:prstGeom prst="straightConnector1">
            <a:avLst/>
          </a:prstGeom>
          <a:ln w="25400">
            <a:solidFill>
              <a:schemeClr val="accent3">
                <a:lumMod val="60000"/>
                <a:lumOff val="40000"/>
              </a:schemeClr>
            </a:solidFill>
            <a:prstDash val="sysDot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A90E13AA-FF92-7EF5-0952-3FAC0D42B11B}"/>
              </a:ext>
            </a:extLst>
          </p:cNvPr>
          <p:cNvCxnSpPr>
            <a:cxnSpLocks/>
          </p:cNvCxnSpPr>
          <p:nvPr/>
        </p:nvCxnSpPr>
        <p:spPr>
          <a:xfrm flipH="1">
            <a:off x="1966802" y="5931372"/>
            <a:ext cx="4274013" cy="0"/>
          </a:xfrm>
          <a:prstGeom prst="straightConnector1">
            <a:avLst/>
          </a:prstGeom>
          <a:ln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145A0294-C662-FFBB-4C37-54ACD2245F52}"/>
              </a:ext>
            </a:extLst>
          </p:cNvPr>
          <p:cNvSpPr/>
          <p:nvPr/>
        </p:nvSpPr>
        <p:spPr>
          <a:xfrm>
            <a:off x="6240815" y="3876748"/>
            <a:ext cx="2871557" cy="2344642"/>
          </a:xfrm>
          <a:prstGeom prst="rect">
            <a:avLst/>
          </a:prstGeom>
          <a:noFill/>
          <a:ln w="254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C743D1D-53D3-2099-08CB-8893341AE168}"/>
              </a:ext>
            </a:extLst>
          </p:cNvPr>
          <p:cNvSpPr/>
          <p:nvPr/>
        </p:nvSpPr>
        <p:spPr>
          <a:xfrm>
            <a:off x="3523056" y="3434047"/>
            <a:ext cx="2624504" cy="2390016"/>
          </a:xfrm>
          <a:prstGeom prst="rect">
            <a:avLst/>
          </a:prstGeom>
          <a:noFill/>
          <a:ln w="254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DAE51DD4-D6CC-ED4E-ED8E-9083EC1837ED}"/>
              </a:ext>
            </a:extLst>
          </p:cNvPr>
          <p:cNvCxnSpPr/>
          <p:nvPr/>
        </p:nvCxnSpPr>
        <p:spPr>
          <a:xfrm flipH="1">
            <a:off x="2907349" y="4780443"/>
            <a:ext cx="596976" cy="0"/>
          </a:xfrm>
          <a:prstGeom prst="straightConnector1">
            <a:avLst/>
          </a:prstGeom>
          <a:ln>
            <a:solidFill>
              <a:schemeClr val="tx2">
                <a:lumMod val="60000"/>
                <a:lumOff val="4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06355857-26EA-F9E9-8756-6508D2DC33E6}"/>
              </a:ext>
            </a:extLst>
          </p:cNvPr>
          <p:cNvSpPr txBox="1"/>
          <p:nvPr/>
        </p:nvSpPr>
        <p:spPr>
          <a:xfrm rot="16200000" flipH="1">
            <a:off x="78536" y="4459777"/>
            <a:ext cx="9061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3">
                    <a:lumMod val="60000"/>
                    <a:lumOff val="4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Goal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DD71EF8F-DFFD-A149-C437-3A1251CBE732}"/>
              </a:ext>
            </a:extLst>
          </p:cNvPr>
          <p:cNvSpPr txBox="1"/>
          <p:nvPr/>
        </p:nvSpPr>
        <p:spPr>
          <a:xfrm flipH="1">
            <a:off x="635604" y="3388333"/>
            <a:ext cx="240045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err="1">
                <a:solidFill>
                  <a:srgbClr val="40404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MuC</a:t>
            </a:r>
            <a:r>
              <a:rPr lang="en-US" sz="1500" dirty="0">
                <a:solidFill>
                  <a:srgbClr val="40404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cooling requirement </a:t>
            </a:r>
          </a:p>
        </p:txBody>
      </p:sp>
    </p:spTree>
    <p:extLst>
      <p:ext uri="{BB962C8B-B14F-4D97-AF65-F5344CB8AC3E}">
        <p14:creationId xmlns:p14="http://schemas.microsoft.com/office/powerpoint/2010/main" val="7505355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B4BB6306-D172-3480-91CB-28420571B1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923" t="27864" r="54466" b="41431"/>
          <a:stretch/>
        </p:blipFill>
        <p:spPr>
          <a:xfrm>
            <a:off x="19996" y="3111446"/>
            <a:ext cx="6262117" cy="1895174"/>
          </a:xfrm>
          <a:prstGeom prst="rect">
            <a:avLst/>
          </a:prstGeom>
          <a:ln w="25400">
            <a:noFill/>
          </a:ln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46409" y="888238"/>
            <a:ext cx="8916700" cy="2543943"/>
          </a:xfrm>
          <a:noFill/>
        </p:spPr>
        <p:txBody>
          <a:bodyPr/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Tx/>
              <a:buSzTx/>
              <a:buFontTx/>
              <a:buChar char="•"/>
              <a:tabLst/>
              <a:defRPr/>
            </a:pPr>
            <a:r>
              <a:rPr lang="en-US" altLang="en-US" sz="2200" kern="0" dirty="0">
                <a:solidFill>
                  <a:srgbClr val="000000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While the physics of ionization cooling has been shown [</a:t>
            </a:r>
            <a:r>
              <a:rPr lang="en-US" altLang="en-US" sz="2200" kern="0" dirty="0">
                <a:solidFill>
                  <a:srgbClr val="000000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  <a:hlinkClick r:id="rId3"/>
              </a:rPr>
              <a:t>ref</a:t>
            </a:r>
            <a:r>
              <a:rPr lang="en-US" altLang="en-US" sz="2200" kern="0" dirty="0">
                <a:solidFill>
                  <a:srgbClr val="000000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] it is </a:t>
            </a:r>
            <a:r>
              <a:rPr lang="en-US" altLang="en-US" sz="2200" b="1" kern="0" dirty="0">
                <a:solidFill>
                  <a:srgbClr val="000000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critical</a:t>
            </a:r>
            <a:r>
              <a:rPr lang="en-US" altLang="en-US" sz="2200" b="1" kern="0" dirty="0">
                <a:solidFill>
                  <a:srgbClr val="404040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 </a:t>
            </a:r>
            <a:r>
              <a:rPr lang="en-US" altLang="en-US" sz="2200" kern="0" dirty="0">
                <a:solidFill>
                  <a:srgbClr val="404040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to benchmark a </a:t>
            </a:r>
            <a:r>
              <a:rPr lang="en-US" altLang="en-US" sz="2200" b="1" kern="0" dirty="0">
                <a:solidFill>
                  <a:srgbClr val="404040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realistic</a:t>
            </a:r>
            <a:r>
              <a:rPr lang="en-US" altLang="en-US" sz="2200" kern="0" dirty="0">
                <a:solidFill>
                  <a:srgbClr val="404040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 </a:t>
            </a:r>
            <a:r>
              <a:rPr lang="en-US" altLang="en-US" sz="2200" kern="0" dirty="0" err="1">
                <a:solidFill>
                  <a:srgbClr val="404040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MuC</a:t>
            </a:r>
            <a:r>
              <a:rPr lang="en-US" altLang="en-US" sz="2200" kern="0" dirty="0">
                <a:solidFill>
                  <a:srgbClr val="404040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 cooling lattice</a:t>
            </a:r>
          </a:p>
          <a:p>
            <a:pPr lvl="1" defTabSz="914400">
              <a:spcBef>
                <a:spcPts val="500"/>
              </a:spcBef>
              <a:spcAft>
                <a:spcPts val="500"/>
              </a:spcAft>
              <a:buFontTx/>
              <a:buChar char="•"/>
              <a:defRPr/>
            </a:pPr>
            <a:r>
              <a:rPr lang="en-US" altLang="en-US" sz="1800" kern="0" dirty="0">
                <a:solidFill>
                  <a:srgbClr val="003087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This will give us the input, knowledge, and experience to design a real, buildable cooling channel for a </a:t>
            </a:r>
            <a:r>
              <a:rPr lang="en-US" altLang="en-US" sz="1800" kern="0" dirty="0" err="1">
                <a:solidFill>
                  <a:srgbClr val="003087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MuC</a:t>
            </a:r>
            <a:endParaRPr lang="en-US" altLang="en-US" sz="1800" kern="0" dirty="0">
              <a:solidFill>
                <a:srgbClr val="003087"/>
              </a:solidFill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  <a:p>
            <a:pPr lvl="1" defTabSz="914400">
              <a:spcBef>
                <a:spcPts val="500"/>
              </a:spcBef>
              <a:spcAft>
                <a:spcPts val="500"/>
              </a:spcAft>
              <a:buFontTx/>
              <a:buChar char="•"/>
              <a:defRPr/>
            </a:pPr>
            <a:r>
              <a:rPr lang="en-US" altLang="en-US" sz="1800" kern="0" dirty="0">
                <a:solidFill>
                  <a:srgbClr val="003087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Next </a:t>
            </a:r>
            <a:r>
              <a:rPr lang="en-US" altLang="en-US" sz="1800" b="1" kern="0" dirty="0">
                <a:solidFill>
                  <a:srgbClr val="003087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5 years: </a:t>
            </a:r>
            <a:r>
              <a:rPr lang="en-US" altLang="en-US" sz="1800" kern="0" dirty="0">
                <a:solidFill>
                  <a:srgbClr val="003087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(1) A conceptual design of a demonstrator facility that allows testing the technology for cooling (2) Site exploration &amp; cost estimate of a demo facility (3) Engineering design &amp; start fabrication of a 1.5 prototype cooling cell </a:t>
            </a:r>
            <a:endParaRPr lang="en-US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228600" y="237684"/>
            <a:ext cx="8999806" cy="427877"/>
          </a:xfrm>
        </p:spPr>
        <p:txBody>
          <a:bodyPr/>
          <a:lstStyle/>
          <a:p>
            <a:r>
              <a:rPr lang="en-US" dirty="0"/>
              <a:t>Muon Collider cooling: Path forward (demonstrator) 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5/03/2023</a:t>
            </a: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1D9B904-3C27-465B-BD23-344EEF1BD7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9614B8D-7BF4-88CD-9E59-3C5968DF73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P5 Town Hall at SLAC</a:t>
            </a:r>
            <a:endParaRPr lang="en-US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D20DB48-1401-0BAC-9CE8-239C93B82506}"/>
              </a:ext>
            </a:extLst>
          </p:cNvPr>
          <p:cNvSpPr txBox="1"/>
          <p:nvPr/>
        </p:nvSpPr>
        <p:spPr>
          <a:xfrm flipH="1">
            <a:off x="1776045" y="3944486"/>
            <a:ext cx="11430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CCD237D2-4059-5FEC-540E-EFBD34CA4C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3042" y="4868878"/>
            <a:ext cx="1668620" cy="139976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D84A6DB5-F607-FB90-9E0C-92727A5E6B5D}"/>
              </a:ext>
            </a:extLst>
          </p:cNvPr>
          <p:cNvSpPr txBox="1"/>
          <p:nvPr/>
        </p:nvSpPr>
        <p:spPr>
          <a:xfrm flipH="1">
            <a:off x="4604759" y="5249155"/>
            <a:ext cx="9629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x10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EADCC915-03BC-AA3A-96FA-5B8D3938C189}"/>
              </a:ext>
            </a:extLst>
          </p:cNvPr>
          <p:cNvCxnSpPr/>
          <p:nvPr/>
        </p:nvCxnSpPr>
        <p:spPr>
          <a:xfrm flipV="1">
            <a:off x="5690382" y="5781822"/>
            <a:ext cx="0" cy="1468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B244831C-A508-7A12-0192-4421CCE3C0A7}"/>
              </a:ext>
            </a:extLst>
          </p:cNvPr>
          <p:cNvCxnSpPr>
            <a:cxnSpLocks/>
          </p:cNvCxnSpPr>
          <p:nvPr/>
        </p:nvCxnSpPr>
        <p:spPr>
          <a:xfrm flipH="1" flipV="1">
            <a:off x="3629465" y="4030394"/>
            <a:ext cx="893298" cy="710418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Oval 28">
            <a:extLst>
              <a:ext uri="{FF2B5EF4-FFF2-40B4-BE49-F238E27FC236}">
                <a16:creationId xmlns:a16="http://schemas.microsoft.com/office/drawing/2014/main" id="{967E2813-1F84-44EB-25E1-2878B863483F}"/>
              </a:ext>
            </a:extLst>
          </p:cNvPr>
          <p:cNvSpPr/>
          <p:nvPr/>
        </p:nvSpPr>
        <p:spPr>
          <a:xfrm>
            <a:off x="2658792" y="4740812"/>
            <a:ext cx="2736168" cy="1527829"/>
          </a:xfrm>
          <a:prstGeom prst="ellipse">
            <a:avLst/>
          </a:prstGeom>
          <a:noFill/>
          <a:ln w="25400">
            <a:solidFill>
              <a:srgbClr val="7030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B6030C6-D2A8-C993-98E0-EC9B4DFCE482}"/>
              </a:ext>
            </a:extLst>
          </p:cNvPr>
          <p:cNvSpPr txBox="1"/>
          <p:nvPr/>
        </p:nvSpPr>
        <p:spPr>
          <a:xfrm rot="2270713" flipH="1">
            <a:off x="3700155" y="4520526"/>
            <a:ext cx="192301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rgbClr val="7030A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Many cells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48FEFAB-857F-9F1B-853D-E29EBC8E5B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78447" y="4721617"/>
            <a:ext cx="3656454" cy="1538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2369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70D1510A-8BD7-4470-64E4-F271787417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7005"/>
          <a:stretch/>
        </p:blipFill>
        <p:spPr>
          <a:xfrm>
            <a:off x="5144399" y="855238"/>
            <a:ext cx="2821577" cy="94542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BF092F6-97F3-02EE-5254-A9C3025C8CD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1692" t="54432" r="18423" b="27447"/>
          <a:stretch/>
        </p:blipFill>
        <p:spPr>
          <a:xfrm>
            <a:off x="189563" y="894503"/>
            <a:ext cx="5091196" cy="1646628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89563" y="4603106"/>
            <a:ext cx="8874498" cy="1653993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Tx/>
              <a:buSzTx/>
              <a:buFontTx/>
              <a:buChar char="•"/>
              <a:tabLst/>
              <a:defRPr/>
            </a:pPr>
            <a:r>
              <a:rPr lang="en-US" altLang="en-US" sz="2200" kern="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Technologies requirements for a Muon Collider:</a:t>
            </a:r>
          </a:p>
          <a:p>
            <a:pPr lvl="1" indent="-342900" defTabSz="914400">
              <a:spcBef>
                <a:spcPts val="500"/>
              </a:spcBef>
              <a:spcAft>
                <a:spcPts val="500"/>
              </a:spcAft>
              <a:buFontTx/>
              <a:buChar char="•"/>
              <a:defRPr/>
            </a:pPr>
            <a:r>
              <a:rPr lang="en-US" altLang="en-US" sz="1800" kern="0" dirty="0">
                <a:solidFill>
                  <a:srgbClr val="003087"/>
                </a:solidFill>
                <a:latin typeface="Arial"/>
                <a:ea typeface="+mn-ea"/>
                <a:cs typeface="+mn-cs"/>
              </a:rPr>
              <a:t>Superconducting </a:t>
            </a:r>
            <a:r>
              <a:rPr lang="en-US" altLang="en-US" sz="1800" kern="0" dirty="0" err="1">
                <a:solidFill>
                  <a:srgbClr val="003087"/>
                </a:solidFill>
                <a:latin typeface="Arial"/>
                <a:ea typeface="+mn-ea"/>
                <a:cs typeface="+mn-cs"/>
              </a:rPr>
              <a:t>linacs</a:t>
            </a:r>
            <a:r>
              <a:rPr lang="en-US" altLang="en-US" sz="1800" kern="0" dirty="0">
                <a:solidFill>
                  <a:srgbClr val="003087"/>
                </a:solidFill>
                <a:latin typeface="Arial"/>
                <a:ea typeface="+mn-ea"/>
                <a:cs typeface="+mn-cs"/>
              </a:rPr>
              <a:t> and Recirculating linear accelerators (RLAs)</a:t>
            </a:r>
          </a:p>
          <a:p>
            <a:pPr lvl="1" indent="-342900" defTabSz="914400">
              <a:spcBef>
                <a:spcPts val="500"/>
              </a:spcBef>
              <a:spcAft>
                <a:spcPts val="500"/>
              </a:spcAft>
              <a:buFontTx/>
              <a:buChar char="•"/>
              <a:defRPr/>
            </a:pPr>
            <a:r>
              <a:rPr lang="en-US" altLang="en-US" sz="1800" kern="0" dirty="0">
                <a:solidFill>
                  <a:srgbClr val="003087"/>
                </a:solidFill>
                <a:latin typeface="Arial"/>
                <a:ea typeface="+mn-ea"/>
                <a:cs typeface="+mn-cs"/>
              </a:rPr>
              <a:t>SC RF that: (1) starts at a low frequency ~ 325 MHz, (2) operate at high-gradients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US" dirty="0"/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US" dirty="0"/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endParaRPr lang="en-US" dirty="0"/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endParaRPr lang="en-US" dirty="0"/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228600" y="251752"/>
            <a:ext cx="8915400" cy="427877"/>
          </a:xfrm>
        </p:spPr>
        <p:txBody>
          <a:bodyPr/>
          <a:lstStyle/>
          <a:p>
            <a:r>
              <a:rPr lang="en-US" dirty="0"/>
              <a:t>Acceleration to GeV – Concept &amp; technology needs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5/03/2023</a:t>
            </a: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1D9B904-3C27-465B-BD23-344EEF1BD7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A5A36CF-6D04-6705-D2B8-A788417B54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P5 Town Hall at SLAC</a:t>
            </a:r>
            <a:endParaRPr lang="en-US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43DF922-8E0F-7B48-9041-76C8D560FF7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6016" t="25511" r="14895" b="58474"/>
          <a:stretch/>
        </p:blipFill>
        <p:spPr>
          <a:xfrm>
            <a:off x="259213" y="2636253"/>
            <a:ext cx="5294678" cy="142780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F65DF72F-6E38-5D51-2FCE-F5FDBC33EF02}"/>
              </a:ext>
            </a:extLst>
          </p:cNvPr>
          <p:cNvSpPr/>
          <p:nvPr/>
        </p:nvSpPr>
        <p:spPr>
          <a:xfrm>
            <a:off x="5144399" y="1564772"/>
            <a:ext cx="2821577" cy="744567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dirty="0">
                <a:solidFill>
                  <a:srgbClr val="404040"/>
                </a:solidFill>
                <a:highlight>
                  <a:srgbClr val="FFFF00"/>
                </a:highlight>
                <a:latin typeface="Helvetica" panose="020B0604020202020204" pitchFamily="34" charset="0"/>
                <a:cs typeface="Helvetica" panose="020B0604020202020204" pitchFamily="34" charset="0"/>
              </a:rPr>
              <a:t>SC RF 325 MHz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CA41BC34-31DF-8CB5-415F-DE6F903EB2AC}"/>
              </a:ext>
            </a:extLst>
          </p:cNvPr>
          <p:cNvCxnSpPr>
            <a:cxnSpLocks/>
          </p:cNvCxnSpPr>
          <p:nvPr/>
        </p:nvCxnSpPr>
        <p:spPr>
          <a:xfrm flipH="1">
            <a:off x="2011256" y="1388744"/>
            <a:ext cx="3355144" cy="8269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71DB10AB-9AB7-E49F-1D5A-0F37B4890DC0}"/>
              </a:ext>
            </a:extLst>
          </p:cNvPr>
          <p:cNvSpPr txBox="1"/>
          <p:nvPr/>
        </p:nvSpPr>
        <p:spPr>
          <a:xfrm>
            <a:off x="444883" y="1252649"/>
            <a:ext cx="291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ighlight>
                  <a:srgbClr val="FFFF00"/>
                </a:highlight>
              </a:rPr>
              <a:t>1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47AEB33-C2AE-312F-8DD6-B3C81063B096}"/>
              </a:ext>
            </a:extLst>
          </p:cNvPr>
          <p:cNvSpPr txBox="1"/>
          <p:nvPr/>
        </p:nvSpPr>
        <p:spPr>
          <a:xfrm>
            <a:off x="3516329" y="2050951"/>
            <a:ext cx="291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ighlight>
                  <a:srgbClr val="00FF00"/>
                </a:highlight>
              </a:rPr>
              <a:t>2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636E56FA-0890-68CC-F288-001649821AA6}"/>
              </a:ext>
            </a:extLst>
          </p:cNvPr>
          <p:cNvCxnSpPr>
            <a:cxnSpLocks/>
          </p:cNvCxnSpPr>
          <p:nvPr/>
        </p:nvCxnSpPr>
        <p:spPr>
          <a:xfrm flipH="1">
            <a:off x="3808273" y="2348285"/>
            <a:ext cx="2285550" cy="3932"/>
          </a:xfrm>
          <a:prstGeom prst="straightConnector1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3" name="Picture 32">
            <a:extLst>
              <a:ext uri="{FF2B5EF4-FFF2-40B4-BE49-F238E27FC236}">
                <a16:creationId xmlns:a16="http://schemas.microsoft.com/office/drawing/2014/main" id="{BE6C9761-891E-4147-5844-2274D39550C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60411"/>
          <a:stretch/>
        </p:blipFill>
        <p:spPr>
          <a:xfrm>
            <a:off x="5782491" y="2096386"/>
            <a:ext cx="3361509" cy="889490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07491640-5BFE-CCA1-086D-3E43D37B2F74}"/>
              </a:ext>
            </a:extLst>
          </p:cNvPr>
          <p:cNvSpPr/>
          <p:nvPr/>
        </p:nvSpPr>
        <p:spPr>
          <a:xfrm>
            <a:off x="6093823" y="2764623"/>
            <a:ext cx="2821577" cy="744567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dirty="0">
                <a:solidFill>
                  <a:srgbClr val="404040"/>
                </a:solidFill>
                <a:highlight>
                  <a:srgbClr val="00FF00"/>
                </a:highlight>
                <a:latin typeface="Helvetica" panose="020B0604020202020204" pitchFamily="34" charset="0"/>
                <a:cs typeface="Helvetica" panose="020B0604020202020204" pitchFamily="34" charset="0"/>
              </a:rPr>
              <a:t>SC RF 650 MHz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CD34909-6A09-E973-C5BF-B95246E9F277}"/>
              </a:ext>
            </a:extLst>
          </p:cNvPr>
          <p:cNvSpPr txBox="1"/>
          <p:nvPr/>
        </p:nvSpPr>
        <p:spPr>
          <a:xfrm>
            <a:off x="2562562" y="3756902"/>
            <a:ext cx="2684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ighlight>
                  <a:srgbClr val="00FFFF"/>
                </a:highlight>
              </a:rPr>
              <a:t>3</a:t>
            </a: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8418B8C9-87D0-9628-337A-791CF30EBE35}"/>
              </a:ext>
            </a:extLst>
          </p:cNvPr>
          <p:cNvCxnSpPr>
            <a:cxnSpLocks/>
          </p:cNvCxnSpPr>
          <p:nvPr/>
        </p:nvCxnSpPr>
        <p:spPr>
          <a:xfrm flipH="1">
            <a:off x="2862826" y="3983971"/>
            <a:ext cx="2088222" cy="0"/>
          </a:xfrm>
          <a:prstGeom prst="straightConnector1">
            <a:avLst/>
          </a:prstGeom>
          <a:ln>
            <a:solidFill>
              <a:schemeClr val="accent5">
                <a:lumMod val="60000"/>
                <a:lumOff val="4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Rectangle 37">
            <a:extLst>
              <a:ext uri="{FF2B5EF4-FFF2-40B4-BE49-F238E27FC236}">
                <a16:creationId xmlns:a16="http://schemas.microsoft.com/office/drawing/2014/main" id="{9221DF54-FC78-4DF9-50F3-0A6B01C68841}"/>
              </a:ext>
            </a:extLst>
          </p:cNvPr>
          <p:cNvSpPr/>
          <p:nvPr/>
        </p:nvSpPr>
        <p:spPr>
          <a:xfrm>
            <a:off x="5734036" y="3983971"/>
            <a:ext cx="2821577" cy="744567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dirty="0">
                <a:solidFill>
                  <a:srgbClr val="404040"/>
                </a:solidFill>
                <a:highlight>
                  <a:srgbClr val="99D6EA"/>
                </a:highlight>
                <a:latin typeface="Helvetica" panose="020B0604020202020204" pitchFamily="34" charset="0"/>
                <a:cs typeface="Helvetica" panose="020B0604020202020204" pitchFamily="34" charset="0"/>
              </a:rPr>
              <a:t>SC RF 1300 MHz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E311EF8E-7D2B-F611-A303-BBBF30C06A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30358" y="3419447"/>
            <a:ext cx="3985042" cy="811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1870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82844" y="4542746"/>
            <a:ext cx="8832555" cy="1622913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Tx/>
              <a:buSzTx/>
              <a:buFontTx/>
              <a:buChar char="•"/>
              <a:tabLst/>
              <a:defRPr/>
            </a:pPr>
            <a:r>
              <a:rPr lang="en-US" altLang="en-US" sz="2200" kern="0" dirty="0">
                <a:solidFill>
                  <a:srgbClr val="000000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Technologies needs for a Muon Collider</a:t>
            </a:r>
          </a:p>
          <a:p>
            <a:pPr lvl="1" indent="-342900" defTabSz="914400">
              <a:spcBef>
                <a:spcPts val="500"/>
              </a:spcBef>
              <a:spcAft>
                <a:spcPts val="500"/>
              </a:spcAft>
              <a:buFontTx/>
              <a:buChar char="•"/>
              <a:defRPr/>
            </a:pPr>
            <a:r>
              <a:rPr lang="en-US" altLang="en-US" sz="1800" kern="0" dirty="0">
                <a:solidFill>
                  <a:srgbClr val="003087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Hybrid Rapid Cycling Synchrotron accelerators </a:t>
            </a:r>
          </a:p>
          <a:p>
            <a:pPr lvl="1" indent="-342900" defTabSz="914400">
              <a:spcBef>
                <a:spcPts val="500"/>
              </a:spcBef>
              <a:spcAft>
                <a:spcPts val="500"/>
              </a:spcAft>
              <a:buFontTx/>
              <a:buChar char="•"/>
              <a:defRPr/>
            </a:pPr>
            <a:r>
              <a:rPr lang="en-US" altLang="en-US" sz="1800" kern="0" dirty="0">
                <a:solidFill>
                  <a:srgbClr val="003087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Fast ramping magnets (&lt;0.5 </a:t>
            </a:r>
            <a:r>
              <a:rPr lang="en-US" altLang="en-US" sz="1800" kern="0" dirty="0" err="1">
                <a:solidFill>
                  <a:srgbClr val="003087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ms</a:t>
            </a:r>
            <a:r>
              <a:rPr lang="en-US" altLang="en-US" sz="1800" kern="0" dirty="0">
                <a:solidFill>
                  <a:srgbClr val="003087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) accompanied with a 8-10 T  DC magnet</a:t>
            </a:r>
          </a:p>
          <a:p>
            <a:pPr lvl="1" indent="-342900" defTabSz="914400">
              <a:spcBef>
                <a:spcPts val="500"/>
              </a:spcBef>
              <a:spcAft>
                <a:spcPts val="500"/>
              </a:spcAft>
              <a:buFontTx/>
              <a:buChar char="•"/>
              <a:defRPr/>
            </a:pPr>
            <a:r>
              <a:rPr lang="en-US" altLang="en-US" sz="1800" kern="0" dirty="0">
                <a:solidFill>
                  <a:srgbClr val="003087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Good energy storage and power management for pulsed magnets</a:t>
            </a:r>
          </a:p>
          <a:p>
            <a:pPr lvl="1" indent="-342900" defTabSz="914400">
              <a:spcBef>
                <a:spcPts val="500"/>
              </a:spcBef>
              <a:spcAft>
                <a:spcPts val="500"/>
              </a:spcAft>
              <a:buFontTx/>
              <a:buChar char="•"/>
              <a:defRPr/>
            </a:pPr>
            <a:endParaRPr lang="en-US" altLang="en-US" sz="1800" kern="0" dirty="0">
              <a:solidFill>
                <a:srgbClr val="004C97"/>
              </a:solidFill>
              <a:latin typeface="Arial"/>
              <a:ea typeface="+mn-ea"/>
              <a:cs typeface="+mn-cs"/>
            </a:endParaRP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endParaRPr lang="en-US" dirty="0"/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US" dirty="0"/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US" dirty="0"/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endParaRPr lang="en-US" dirty="0"/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endParaRPr lang="en-US" dirty="0"/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Acceleration to </a:t>
            </a:r>
            <a:r>
              <a:rPr lang="en-US" dirty="0" err="1"/>
              <a:t>TeV</a:t>
            </a:r>
            <a:r>
              <a:rPr lang="en-US" dirty="0"/>
              <a:t> – Concept &amp; technology needs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5/03/2023</a:t>
            </a: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1D9B904-3C27-465B-BD23-344EEF1BD7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12E7D74-6378-928F-EFC6-BFAAB86019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3811"/>
          <a:stretch/>
        </p:blipFill>
        <p:spPr>
          <a:xfrm>
            <a:off x="636588" y="957726"/>
            <a:ext cx="7454538" cy="1756130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A5A36CF-6D04-6705-D2B8-A788417B54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P5 Town Hall at SLAC</a:t>
            </a:r>
            <a:endParaRPr lang="en-US" b="1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8396CF3-7C3E-25AC-64E3-FE8FBD67B76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7078" t="50000" r="12153" b="7194"/>
          <a:stretch/>
        </p:blipFill>
        <p:spPr>
          <a:xfrm>
            <a:off x="5439838" y="2961976"/>
            <a:ext cx="3545032" cy="1750373"/>
          </a:xfrm>
          <a:prstGeom prst="rect">
            <a:avLst/>
          </a:prstGeom>
          <a:ln w="25400">
            <a:solidFill>
              <a:srgbClr val="FF0000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888B9C0-C3D4-798E-97BC-F0EC55C68177}"/>
              </a:ext>
            </a:extLst>
          </p:cNvPr>
          <p:cNvSpPr txBox="1"/>
          <p:nvPr/>
        </p:nvSpPr>
        <p:spPr>
          <a:xfrm>
            <a:off x="728184" y="3005101"/>
            <a:ext cx="1028668" cy="33855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99D6E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DC field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BB2043D-0B95-FAEE-6BF6-4A9DF1B6CA98}"/>
                  </a:ext>
                </a:extLst>
              </p:cNvPr>
              <p:cNvSpPr txBox="1"/>
              <p:nvPr/>
            </p:nvSpPr>
            <p:spPr>
              <a:xfrm>
                <a:off x="1955409" y="2999760"/>
                <a:ext cx="2477641" cy="338554"/>
              </a:xfrm>
              <a:prstGeom prst="rect">
                <a:avLst/>
              </a:prstGeom>
              <a:noFill/>
              <a:ln>
                <a:solidFill>
                  <a:srgbClr val="E0C5A4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solidFill>
                      <a:srgbClr val="E0C5A4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Pulsed from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smtClean="0">
                            <a:solidFill>
                              <a:srgbClr val="E0C5A4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solidFill>
                              <a:srgbClr val="E0C5A4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−</m:t>
                        </m:r>
                        <m:r>
                          <a:rPr lang="en-US" sz="1600" b="0" i="1" smtClean="0">
                            <a:solidFill>
                              <a:srgbClr val="E0C5A4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𝐵</m:t>
                        </m:r>
                      </m:e>
                      <m:sub>
                        <m:r>
                          <a:rPr lang="en-US" sz="1600" b="0" i="1" smtClean="0">
                            <a:solidFill>
                              <a:srgbClr val="E0C5A4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𝑤</m:t>
                        </m:r>
                      </m:sub>
                    </m:sSub>
                  </m:oMath>
                </a14:m>
                <a:r>
                  <a:rPr lang="en-US" sz="1600" dirty="0">
                    <a:solidFill>
                      <a:srgbClr val="E0C5A4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smtClean="0">
                            <a:solidFill>
                              <a:srgbClr val="E0C5A4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solidFill>
                              <a:srgbClr val="E0C5A4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+</m:t>
                        </m:r>
                        <m:r>
                          <a:rPr lang="en-US" sz="1600" b="0" i="1" smtClean="0">
                            <a:solidFill>
                              <a:srgbClr val="E0C5A4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𝐵</m:t>
                        </m:r>
                      </m:e>
                      <m:sub>
                        <m:r>
                          <a:rPr lang="en-US" sz="1600" b="0" i="1" smtClean="0">
                            <a:solidFill>
                              <a:srgbClr val="E0C5A4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𝑤</m:t>
                        </m:r>
                      </m:sub>
                    </m:sSub>
                  </m:oMath>
                </a14:m>
                <a:endParaRPr lang="en-US" sz="1600" dirty="0">
                  <a:solidFill>
                    <a:srgbClr val="404040"/>
                  </a:solidFill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BB2043D-0B95-FAEE-6BF6-4A9DF1B6CA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5409" y="2999760"/>
                <a:ext cx="2477641" cy="338554"/>
              </a:xfrm>
              <a:prstGeom prst="rect">
                <a:avLst/>
              </a:prstGeom>
              <a:blipFill>
                <a:blip r:embed="rId4"/>
                <a:stretch>
                  <a:fillRect l="-1225" t="-3448" b="-18966"/>
                </a:stretch>
              </a:blipFill>
              <a:ln>
                <a:solidFill>
                  <a:srgbClr val="E0C5A4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EDB9EE13-E097-A9F2-51BB-DB2F10439C0F}"/>
              </a:ext>
            </a:extLst>
          </p:cNvPr>
          <p:cNvCxnSpPr>
            <a:stCxn id="5" idx="0"/>
          </p:cNvCxnSpPr>
          <p:nvPr/>
        </p:nvCxnSpPr>
        <p:spPr>
          <a:xfrm flipV="1">
            <a:off x="1242518" y="2427598"/>
            <a:ext cx="712891" cy="57750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5AD261BF-7274-52F2-284E-B92890FC480A}"/>
              </a:ext>
            </a:extLst>
          </p:cNvPr>
          <p:cNvCxnSpPr/>
          <p:nvPr/>
        </p:nvCxnSpPr>
        <p:spPr>
          <a:xfrm flipV="1">
            <a:off x="2646943" y="2384473"/>
            <a:ext cx="712891" cy="577503"/>
          </a:xfrm>
          <a:prstGeom prst="straightConnector1">
            <a:avLst/>
          </a:prstGeom>
          <a:ln>
            <a:solidFill>
              <a:srgbClr val="E0C5A4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664EA3D5-3542-B6EC-35AF-3D1DC4015D4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0531" t="48382" r="8769" b="33822"/>
          <a:stretch/>
        </p:blipFill>
        <p:spPr>
          <a:xfrm>
            <a:off x="834830" y="3444061"/>
            <a:ext cx="3268248" cy="99720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696F08E-5A63-5D8B-DC26-6D156ACBEB45}"/>
              </a:ext>
            </a:extLst>
          </p:cNvPr>
          <p:cNvSpPr txBox="1"/>
          <p:nvPr/>
        </p:nvSpPr>
        <p:spPr>
          <a:xfrm>
            <a:off x="6458903" y="2619004"/>
            <a:ext cx="19779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1.5 </a:t>
            </a:r>
            <a:r>
              <a:rPr lang="en-US" sz="1600" dirty="0" err="1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TeV</a:t>
            </a:r>
            <a:r>
              <a:rPr lang="en-US" sz="1600" dirty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example</a:t>
            </a:r>
          </a:p>
        </p:txBody>
      </p:sp>
    </p:spTree>
    <p:extLst>
      <p:ext uri="{BB962C8B-B14F-4D97-AF65-F5344CB8AC3E}">
        <p14:creationId xmlns:p14="http://schemas.microsoft.com/office/powerpoint/2010/main" val="42688691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228600" y="223616"/>
            <a:ext cx="8686800" cy="427877"/>
          </a:xfrm>
        </p:spPr>
        <p:txBody>
          <a:bodyPr/>
          <a:lstStyle/>
          <a:p>
            <a:r>
              <a:rPr lang="en-US" dirty="0"/>
              <a:t>Muon Acceleration: Path forward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5/03/2023</a:t>
            </a: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1D9B904-3C27-465B-BD23-344EEF1BD7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9614B8D-7BF4-88CD-9E59-3C5968DF73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P5 Town Hall at SLAC</a:t>
            </a:r>
            <a:endParaRPr lang="en-US" b="1" dirty="0"/>
          </a:p>
        </p:txBody>
      </p:sp>
      <p:sp>
        <p:nvSpPr>
          <p:cNvPr id="13" name="Content Placeholder 5">
            <a:extLst>
              <a:ext uri="{FF2B5EF4-FFF2-40B4-BE49-F238E27FC236}">
                <a16:creationId xmlns:a16="http://schemas.microsoft.com/office/drawing/2014/main" id="{9A83BA62-C06F-CBAA-BA84-9A7E1F2BA77E}"/>
              </a:ext>
            </a:extLst>
          </p:cNvPr>
          <p:cNvSpPr txBox="1">
            <a:spLocks/>
          </p:cNvSpPr>
          <p:nvPr/>
        </p:nvSpPr>
        <p:spPr>
          <a:xfrm>
            <a:off x="142695" y="3458713"/>
            <a:ext cx="8939890" cy="3175671"/>
          </a:xfrm>
          <a:prstGeom prst="rect">
            <a:avLst/>
          </a:prstGeom>
          <a:noFill/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>
              <a:spcBef>
                <a:spcPts val="500"/>
              </a:spcBef>
              <a:spcAft>
                <a:spcPts val="500"/>
              </a:spcAft>
              <a:buFontTx/>
              <a:buChar char="•"/>
              <a:defRPr/>
            </a:pPr>
            <a:r>
              <a:rPr lang="en-US" altLang="en-US" sz="2200" kern="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In the next </a:t>
            </a:r>
            <a:r>
              <a:rPr lang="en-US" altLang="en-US" sz="2200" b="1" kern="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5 years </a:t>
            </a:r>
            <a:r>
              <a:rPr lang="en-US" altLang="en-US" sz="2200" kern="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develop self-consistent accelerator lattice designs towards a 10 </a:t>
            </a:r>
            <a:r>
              <a:rPr lang="en-US" altLang="en-US" sz="2200" kern="0" dirty="0" err="1">
                <a:solidFill>
                  <a:srgbClr val="000000"/>
                </a:solidFill>
                <a:latin typeface="Arial"/>
                <a:ea typeface="+mn-ea"/>
                <a:cs typeface="+mn-cs"/>
              </a:rPr>
              <a:t>TeV</a:t>
            </a:r>
            <a:r>
              <a:rPr lang="en-US" altLang="en-US" sz="2200" kern="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 collider</a:t>
            </a:r>
          </a:p>
          <a:p>
            <a:pPr lvl="1" defTabSz="914400">
              <a:spcBef>
                <a:spcPts val="500"/>
              </a:spcBef>
              <a:spcAft>
                <a:spcPts val="500"/>
              </a:spcAft>
              <a:buFontTx/>
              <a:buChar char="•"/>
              <a:defRPr/>
            </a:pPr>
            <a:r>
              <a:rPr lang="en-US" altLang="en-US" sz="1800" kern="0" dirty="0">
                <a:solidFill>
                  <a:srgbClr val="003087"/>
                </a:solidFill>
                <a:latin typeface="Arial"/>
                <a:ea typeface="+mn-ea"/>
                <a:cs typeface="+mn-cs"/>
              </a:rPr>
              <a:t>Investigate the beam-cavity interactions in all parts of the accelerator </a:t>
            </a:r>
          </a:p>
          <a:p>
            <a:pPr defTabSz="914400">
              <a:spcBef>
                <a:spcPts val="500"/>
              </a:spcBef>
              <a:spcAft>
                <a:spcPts val="500"/>
              </a:spcAft>
              <a:buFontTx/>
              <a:buChar char="•"/>
              <a:defRPr/>
            </a:pPr>
            <a:r>
              <a:rPr lang="en-US" altLang="en-US" sz="2200" kern="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Utilize the extensive experience of the US on SRF for:</a:t>
            </a:r>
          </a:p>
          <a:p>
            <a:pPr lvl="1" defTabSz="914400">
              <a:spcBef>
                <a:spcPts val="500"/>
              </a:spcBef>
              <a:spcAft>
                <a:spcPts val="500"/>
              </a:spcAft>
              <a:buFontTx/>
              <a:buChar char="•"/>
              <a:defRPr/>
            </a:pPr>
            <a:r>
              <a:rPr lang="en-US" altLang="en-US" sz="1800" kern="0" dirty="0">
                <a:solidFill>
                  <a:srgbClr val="003087"/>
                </a:solidFill>
                <a:latin typeface="Arial"/>
                <a:ea typeface="+mn-ea"/>
                <a:cs typeface="+mn-cs"/>
              </a:rPr>
              <a:t>Design and testing SRF cavities for a </a:t>
            </a:r>
            <a:r>
              <a:rPr lang="en-US" altLang="en-US" sz="1800" kern="0" dirty="0" err="1">
                <a:solidFill>
                  <a:srgbClr val="003087"/>
                </a:solidFill>
                <a:latin typeface="Arial"/>
                <a:ea typeface="+mn-ea"/>
                <a:cs typeface="+mn-cs"/>
              </a:rPr>
              <a:t>MuC</a:t>
            </a:r>
            <a:r>
              <a:rPr lang="en-US" altLang="en-US" sz="1800" kern="0" dirty="0">
                <a:solidFill>
                  <a:srgbClr val="003087"/>
                </a:solidFill>
                <a:latin typeface="Arial"/>
                <a:ea typeface="+mn-ea"/>
                <a:cs typeface="+mn-cs"/>
              </a:rPr>
              <a:t> (325, 650, 1300 MHz)</a:t>
            </a:r>
          </a:p>
          <a:p>
            <a:pPr lvl="1" defTabSz="914400">
              <a:spcBef>
                <a:spcPts val="500"/>
              </a:spcBef>
              <a:spcAft>
                <a:spcPts val="500"/>
              </a:spcAft>
              <a:buFontTx/>
              <a:buChar char="•"/>
              <a:defRPr/>
            </a:pPr>
            <a:r>
              <a:rPr lang="en-US" altLang="en-US" sz="1800" kern="0" dirty="0">
                <a:solidFill>
                  <a:srgbClr val="003087"/>
                </a:solidFill>
                <a:latin typeface="Arial"/>
                <a:ea typeface="+mn-ea"/>
                <a:cs typeface="+mn-cs"/>
              </a:rPr>
              <a:t>Investigate alternative superconductors for pushing the gradient</a:t>
            </a:r>
          </a:p>
          <a:p>
            <a:pPr lvl="1" defTabSz="914400">
              <a:spcBef>
                <a:spcPts val="500"/>
              </a:spcBef>
              <a:spcAft>
                <a:spcPts val="500"/>
              </a:spcAft>
              <a:buFontTx/>
              <a:buChar char="•"/>
              <a:defRPr/>
            </a:pPr>
            <a:r>
              <a:rPr lang="en-US" altLang="en-US" sz="1800" kern="0" dirty="0">
                <a:solidFill>
                  <a:srgbClr val="003087"/>
                </a:solidFill>
                <a:latin typeface="Arial"/>
                <a:ea typeface="+mn-ea"/>
                <a:cs typeface="+mn-cs"/>
              </a:rPr>
              <a:t>Synergy opportunities with other programs (ILC, FCC-</a:t>
            </a:r>
            <a:r>
              <a:rPr lang="en-US" altLang="en-US" sz="1800" kern="0" dirty="0" err="1">
                <a:solidFill>
                  <a:srgbClr val="003087"/>
                </a:solidFill>
                <a:latin typeface="Arial"/>
                <a:ea typeface="+mn-ea"/>
                <a:cs typeface="+mn-cs"/>
              </a:rPr>
              <a:t>ee</a:t>
            </a:r>
            <a:r>
              <a:rPr lang="en-US" altLang="en-US" sz="1800" kern="0" dirty="0">
                <a:solidFill>
                  <a:srgbClr val="003087"/>
                </a:solidFill>
                <a:latin typeface="Arial"/>
                <a:ea typeface="+mn-ea"/>
                <a:cs typeface="+mn-cs"/>
              </a:rPr>
              <a:t>, GARD)</a:t>
            </a:r>
          </a:p>
          <a:p>
            <a:pPr defTabSz="914400">
              <a:spcBef>
                <a:spcPts val="500"/>
              </a:spcBef>
              <a:spcAft>
                <a:spcPts val="500"/>
              </a:spcAft>
              <a:buFontTx/>
              <a:buChar char="•"/>
              <a:defRPr/>
            </a:pPr>
            <a:endParaRPr lang="en-US" altLang="en-US" sz="2200" kern="0" dirty="0">
              <a:solidFill>
                <a:srgbClr val="003087"/>
              </a:solidFill>
              <a:latin typeface="Arial"/>
              <a:ea typeface="+mn-ea"/>
              <a:cs typeface="+mn-cs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US" dirty="0"/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US" dirty="0"/>
          </a:p>
          <a:p>
            <a:pPr marL="0" indent="0">
              <a:spcBef>
                <a:spcPts val="600"/>
              </a:spcBef>
              <a:spcAft>
                <a:spcPts val="600"/>
              </a:spcAft>
              <a:buFont typeface="Arial" charset="0"/>
              <a:buNone/>
            </a:pPr>
            <a:endParaRPr lang="en-US" dirty="0"/>
          </a:p>
          <a:p>
            <a:pPr marL="0" indent="0">
              <a:spcBef>
                <a:spcPts val="600"/>
              </a:spcBef>
              <a:spcAft>
                <a:spcPts val="600"/>
              </a:spcAft>
              <a:buFont typeface="Arial" charset="0"/>
              <a:buNone/>
            </a:pPr>
            <a:endParaRPr lang="en-US" dirty="0"/>
          </a:p>
          <a:p>
            <a:pPr marL="0" indent="0">
              <a:spcBef>
                <a:spcPts val="600"/>
              </a:spcBef>
              <a:spcAft>
                <a:spcPts val="600"/>
              </a:spcAft>
              <a:buFont typeface="Arial" charset="0"/>
              <a:buNone/>
            </a:pP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87EEFEB-B66A-5B13-CE9D-9F781EC47D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7680" y="868861"/>
            <a:ext cx="3354542" cy="251329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30D3C8F-30D6-B75C-871C-65F939D928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250" y="984763"/>
            <a:ext cx="3483429" cy="232083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DC56BCE-B2FB-50AF-A2C2-8F1A9DCF1988}"/>
              </a:ext>
            </a:extLst>
          </p:cNvPr>
          <p:cNvSpPr txBox="1"/>
          <p:nvPr/>
        </p:nvSpPr>
        <p:spPr>
          <a:xfrm>
            <a:off x="3810566" y="928526"/>
            <a:ext cx="19788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5 cell elliptical cavities @ 650 MHz for PIP-II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FCDBC31-B42C-EC49-94E7-5664363C1CD4}"/>
              </a:ext>
            </a:extLst>
          </p:cNvPr>
          <p:cNvSpPr txBox="1"/>
          <p:nvPr/>
        </p:nvSpPr>
        <p:spPr>
          <a:xfrm>
            <a:off x="3810566" y="2180446"/>
            <a:ext cx="19788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Cryomodule @ 1300 MHz for LCLS-II</a:t>
            </a:r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4405703F-8D2A-3D3F-7D06-ADE84B8B1213}"/>
              </a:ext>
            </a:extLst>
          </p:cNvPr>
          <p:cNvSpPr/>
          <p:nvPr/>
        </p:nvSpPr>
        <p:spPr>
          <a:xfrm>
            <a:off x="4778210" y="2837982"/>
            <a:ext cx="750933" cy="287461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648E61F5-5D3C-A261-FE2E-2E1730090F1B}"/>
              </a:ext>
            </a:extLst>
          </p:cNvPr>
          <p:cNvSpPr/>
          <p:nvPr/>
        </p:nvSpPr>
        <p:spPr>
          <a:xfrm rot="10800000">
            <a:off x="3856822" y="1882025"/>
            <a:ext cx="750933" cy="287461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7095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03042" y="4223436"/>
            <a:ext cx="8608510" cy="1781280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pPr defTabSz="914400">
              <a:spcBef>
                <a:spcPts val="500"/>
              </a:spcBef>
              <a:spcAft>
                <a:spcPts val="500"/>
              </a:spcAft>
              <a:defRPr/>
            </a:pPr>
            <a:r>
              <a:rPr lang="en-US" altLang="en-US" sz="2200" kern="0" dirty="0">
                <a:solidFill>
                  <a:srgbClr val="404040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Technology requirements for a Muon Collider (10 </a:t>
            </a:r>
            <a:r>
              <a:rPr lang="en-US" altLang="en-US" sz="2200" kern="0" dirty="0" err="1">
                <a:solidFill>
                  <a:srgbClr val="404040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TeV</a:t>
            </a:r>
            <a:r>
              <a:rPr lang="en-US" altLang="en-US" sz="2200" kern="0" dirty="0">
                <a:solidFill>
                  <a:srgbClr val="404040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)</a:t>
            </a:r>
          </a:p>
          <a:p>
            <a:pPr lvl="1" defTabSz="914400">
              <a:spcBef>
                <a:spcPts val="500"/>
              </a:spcBef>
              <a:spcAft>
                <a:spcPts val="500"/>
              </a:spcAft>
              <a:defRPr/>
            </a:pPr>
            <a:r>
              <a:rPr lang="en-US" altLang="en-US" sz="1800" kern="0" dirty="0">
                <a:solidFill>
                  <a:srgbClr val="003087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Strong quad focusing (&gt; 12 T at IR)</a:t>
            </a:r>
          </a:p>
          <a:p>
            <a:pPr lvl="1" defTabSz="914400">
              <a:spcBef>
                <a:spcPts val="500"/>
              </a:spcBef>
              <a:spcAft>
                <a:spcPts val="500"/>
              </a:spcAft>
              <a:defRPr/>
            </a:pPr>
            <a:r>
              <a:rPr lang="en-US" altLang="en-US" sz="1800" kern="0" dirty="0">
                <a:solidFill>
                  <a:srgbClr val="003087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High-field dipoles (12-16 T) with large aperture (~150 mm) for shielding  </a:t>
            </a:r>
          </a:p>
          <a:p>
            <a:pPr lvl="1" defTabSz="914400">
              <a:spcBef>
                <a:spcPts val="500"/>
              </a:spcBef>
              <a:spcAft>
                <a:spcPts val="500"/>
              </a:spcAft>
              <a:defRPr/>
            </a:pPr>
            <a:r>
              <a:rPr lang="en-US" sz="1800" kern="0" dirty="0">
                <a:solidFill>
                  <a:srgbClr val="003087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Mitigation system for the neutrino flux from muon decays</a:t>
            </a:r>
            <a:endParaRPr lang="en-US" sz="1800" dirty="0">
              <a:solidFill>
                <a:srgbClr val="003087"/>
              </a:solidFill>
            </a:endParaRP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endParaRPr lang="en-US" dirty="0"/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endParaRPr lang="en-US" dirty="0"/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228600" y="237684"/>
            <a:ext cx="8686800" cy="427877"/>
          </a:xfrm>
        </p:spPr>
        <p:txBody>
          <a:bodyPr/>
          <a:lstStyle/>
          <a:p>
            <a:r>
              <a:rPr lang="en-US" dirty="0"/>
              <a:t>Muon Collider ring – Concept &amp; technology needs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5/03/2023</a:t>
            </a: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1D9B904-3C27-465B-BD23-344EEF1BD7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FAF5813-9469-4233-A43B-73AFCF4DF1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P5 Town Hall at SLAC</a:t>
            </a:r>
            <a:endParaRPr lang="en-US" b="1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BC89D02-3A5E-2A50-1D57-62ADA76764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9269" y="1432434"/>
            <a:ext cx="3934699" cy="170276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FBC51FB-EE63-60EA-44E8-CF852A67A0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292" y="1283734"/>
            <a:ext cx="4886977" cy="2419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1073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DF008D7C-DE36-5881-D706-728399B0BD84}"/>
              </a:ext>
            </a:extLst>
          </p:cNvPr>
          <p:cNvSpPr/>
          <p:nvPr/>
        </p:nvSpPr>
        <p:spPr>
          <a:xfrm>
            <a:off x="5739618" y="3629465"/>
            <a:ext cx="3249901" cy="267473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99392" y="1154899"/>
            <a:ext cx="8686800" cy="5349313"/>
          </a:xfrm>
          <a:noFill/>
        </p:spPr>
        <p:txBody>
          <a:bodyPr/>
          <a:lstStyle/>
          <a:p>
            <a:pPr defTabSz="914400">
              <a:spcBef>
                <a:spcPts val="500"/>
              </a:spcBef>
              <a:spcAft>
                <a:spcPts val="500"/>
              </a:spcAft>
              <a:defRPr/>
            </a:pPr>
            <a:r>
              <a:rPr lang="en-US" altLang="en-US" sz="2200" kern="0" dirty="0">
                <a:solidFill>
                  <a:srgbClr val="000000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Lattice design in place for a 3 </a:t>
            </a:r>
            <a:r>
              <a:rPr lang="en-US" altLang="en-US" sz="2200" kern="0" dirty="0" err="1">
                <a:solidFill>
                  <a:srgbClr val="000000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TeV</a:t>
            </a:r>
            <a:r>
              <a:rPr lang="en-US" altLang="en-US" sz="2200" kern="0" dirty="0">
                <a:solidFill>
                  <a:srgbClr val="000000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 collider with optics and magnet parameters within existing technology limits</a:t>
            </a:r>
          </a:p>
          <a:p>
            <a:pPr defTabSz="914400">
              <a:spcBef>
                <a:spcPts val="500"/>
              </a:spcBef>
              <a:spcAft>
                <a:spcPts val="500"/>
              </a:spcAft>
              <a:defRPr/>
            </a:pPr>
            <a:r>
              <a:rPr lang="en-US" altLang="en-US" sz="2200" kern="0" dirty="0">
                <a:solidFill>
                  <a:srgbClr val="000000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In the next </a:t>
            </a:r>
            <a:r>
              <a:rPr lang="en-US" altLang="en-US" sz="2200" b="1" kern="0" dirty="0">
                <a:solidFill>
                  <a:srgbClr val="000000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5-years</a:t>
            </a:r>
            <a:r>
              <a:rPr lang="en-US" altLang="en-US" sz="2200" kern="0" dirty="0">
                <a:solidFill>
                  <a:srgbClr val="000000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: Develop design concepts for a 10 </a:t>
            </a:r>
            <a:r>
              <a:rPr lang="en-US" altLang="en-US" sz="2200" kern="0" dirty="0" err="1">
                <a:solidFill>
                  <a:srgbClr val="000000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TeV</a:t>
            </a:r>
            <a:r>
              <a:rPr lang="en-US" altLang="en-US" sz="2200" kern="0" dirty="0">
                <a:solidFill>
                  <a:srgbClr val="000000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 collider</a:t>
            </a:r>
          </a:p>
          <a:p>
            <a:pPr lvl="1" indent="-342900" defTabSz="914400">
              <a:spcBef>
                <a:spcPts val="500"/>
              </a:spcBef>
              <a:spcAft>
                <a:spcPts val="500"/>
              </a:spcAft>
              <a:buFontTx/>
              <a:buChar char="•"/>
              <a:defRPr/>
            </a:pPr>
            <a:r>
              <a:rPr lang="en-US" altLang="en-US" sz="1800" kern="0" dirty="0">
                <a:solidFill>
                  <a:srgbClr val="003087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Preliminary concepts for 10 </a:t>
            </a:r>
            <a:r>
              <a:rPr lang="en-US" altLang="en-US" sz="1800" kern="0" dirty="0" err="1">
                <a:solidFill>
                  <a:srgbClr val="003087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TeV</a:t>
            </a:r>
            <a:r>
              <a:rPr lang="en-US" altLang="en-US" sz="1800" kern="0" dirty="0">
                <a:solidFill>
                  <a:srgbClr val="003087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 published [</a:t>
            </a:r>
            <a:r>
              <a:rPr lang="en-US" altLang="en-US" sz="1800" kern="0" dirty="0">
                <a:solidFill>
                  <a:srgbClr val="003087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  <a:hlinkClick r:id="rId2"/>
              </a:rPr>
              <a:t>ref</a:t>
            </a:r>
            <a:r>
              <a:rPr lang="en-US" altLang="en-US" sz="1800" kern="0" dirty="0">
                <a:solidFill>
                  <a:srgbClr val="003087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] but more work is needed</a:t>
            </a:r>
          </a:p>
          <a:p>
            <a:pPr lvl="1" indent="-342900" defTabSz="914400">
              <a:spcBef>
                <a:spcPts val="500"/>
              </a:spcBef>
              <a:spcAft>
                <a:spcPts val="500"/>
              </a:spcAft>
              <a:buFontTx/>
              <a:buChar char="•"/>
              <a:defRPr/>
            </a:pPr>
            <a:r>
              <a:rPr lang="en-US" altLang="en-US" sz="1800" kern="0" dirty="0">
                <a:solidFill>
                  <a:srgbClr val="003087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Develop conceptual magnet designs with shielding from beam decay</a:t>
            </a:r>
          </a:p>
          <a:p>
            <a:pPr defTabSz="914400">
              <a:spcBef>
                <a:spcPts val="500"/>
              </a:spcBef>
              <a:spcAft>
                <a:spcPts val="500"/>
              </a:spcAft>
              <a:buFontTx/>
              <a:buChar char="•"/>
              <a:defRPr/>
            </a:pPr>
            <a:r>
              <a:rPr lang="en-US" altLang="en-US" sz="2200" kern="0" dirty="0">
                <a:solidFill>
                  <a:srgbClr val="404040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Several solution for Neutrino flux mitigation                                     proposed and need to be evaluated</a:t>
            </a:r>
          </a:p>
          <a:p>
            <a:pPr lvl="1" defTabSz="914400">
              <a:spcBef>
                <a:spcPts val="500"/>
              </a:spcBef>
              <a:spcAft>
                <a:spcPts val="500"/>
              </a:spcAft>
              <a:buFontTx/>
              <a:buChar char="•"/>
              <a:defRPr/>
            </a:pPr>
            <a:r>
              <a:rPr lang="en-US" altLang="en-US" sz="1800" kern="0" dirty="0">
                <a:solidFill>
                  <a:srgbClr val="003087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Examples include situating the collider ~200 m                                     underground [</a:t>
            </a:r>
            <a:r>
              <a:rPr lang="en-US" altLang="en-US" sz="1800" kern="0" dirty="0">
                <a:solidFill>
                  <a:srgbClr val="003087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  <a:hlinkClick r:id="rId3"/>
              </a:rPr>
              <a:t>ref</a:t>
            </a:r>
            <a:r>
              <a:rPr lang="en-US" altLang="en-US" sz="1800" kern="0" dirty="0">
                <a:solidFill>
                  <a:srgbClr val="003087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] or move lattice over time                                            (next [</a:t>
            </a:r>
            <a:r>
              <a:rPr lang="en-US" altLang="en-US" sz="1800" kern="0" dirty="0">
                <a:solidFill>
                  <a:srgbClr val="003087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  <a:hlinkClick r:id="rId4"/>
              </a:rPr>
              <a:t>ref</a:t>
            </a:r>
            <a:r>
              <a:rPr lang="en-US" altLang="en-US" sz="1800" kern="0" dirty="0">
                <a:solidFill>
                  <a:srgbClr val="003087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] or a combination of the two</a:t>
            </a:r>
          </a:p>
          <a:p>
            <a:pPr lvl="1" defTabSz="914400">
              <a:spcBef>
                <a:spcPts val="500"/>
              </a:spcBef>
              <a:spcAft>
                <a:spcPts val="500"/>
              </a:spcAft>
              <a:buFontTx/>
              <a:buChar char="•"/>
              <a:defRPr/>
            </a:pPr>
            <a:r>
              <a:rPr lang="en-US" altLang="en-US" sz="1800" kern="0" dirty="0">
                <a:solidFill>
                  <a:srgbClr val="003087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Promising example to follow                                                                            (next slide)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endParaRPr lang="en-US" dirty="0"/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endParaRPr lang="en-US" dirty="0"/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228600" y="237684"/>
            <a:ext cx="8686800" cy="427877"/>
          </a:xfrm>
        </p:spPr>
        <p:txBody>
          <a:bodyPr/>
          <a:lstStyle/>
          <a:p>
            <a:r>
              <a:rPr lang="en-US" dirty="0"/>
              <a:t>Muon Collider ring – Path forward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5/03/2023</a:t>
            </a: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1D9B904-3C27-465B-BD23-344EEF1BD7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6D095A2-202D-CE75-DDB4-2ADAB44A28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35600" y="3951589"/>
            <a:ext cx="2591671" cy="224942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9DCA7644-531C-B891-0907-AA0A80EB5646}"/>
              </a:ext>
            </a:extLst>
          </p:cNvPr>
          <p:cNvSpPr txBox="1"/>
          <p:nvPr/>
        </p:nvSpPr>
        <p:spPr>
          <a:xfrm>
            <a:off x="5901396" y="4441968"/>
            <a:ext cx="7199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coil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C24D0600-39D1-CC49-FF76-59E9BDBDC6BA}"/>
              </a:ext>
            </a:extLst>
          </p:cNvPr>
          <p:cNvCxnSpPr>
            <a:cxnSpLocks/>
          </p:cNvCxnSpPr>
          <p:nvPr/>
        </p:nvCxnSpPr>
        <p:spPr>
          <a:xfrm>
            <a:off x="6273352" y="4724005"/>
            <a:ext cx="1039355" cy="103703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6E9F18C5-271A-B14D-67FD-8938C1BA80C1}"/>
              </a:ext>
            </a:extLst>
          </p:cNvPr>
          <p:cNvSpPr txBox="1"/>
          <p:nvPr/>
        </p:nvSpPr>
        <p:spPr>
          <a:xfrm>
            <a:off x="5667102" y="5565532"/>
            <a:ext cx="12125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 for radiation protection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1B3D9128-5B34-8D75-251A-4CDF066832CF}"/>
              </a:ext>
            </a:extLst>
          </p:cNvPr>
          <p:cNvCxnSpPr>
            <a:cxnSpLocks/>
          </p:cNvCxnSpPr>
          <p:nvPr/>
        </p:nvCxnSpPr>
        <p:spPr>
          <a:xfrm flipV="1">
            <a:off x="6132273" y="5135485"/>
            <a:ext cx="1401648" cy="430046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75AA35CA-629A-9A81-403B-89DEEF74AC64}"/>
              </a:ext>
            </a:extLst>
          </p:cNvPr>
          <p:cNvSpPr txBox="1"/>
          <p:nvPr/>
        </p:nvSpPr>
        <p:spPr>
          <a:xfrm>
            <a:off x="6347360" y="3629465"/>
            <a:ext cx="277863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rgbClr val="40404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10 </a:t>
            </a:r>
            <a:r>
              <a:rPr lang="en-US" sz="1500" dirty="0" err="1">
                <a:solidFill>
                  <a:srgbClr val="40404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TeV</a:t>
            </a:r>
            <a:r>
              <a:rPr lang="en-US" sz="1500" dirty="0">
                <a:solidFill>
                  <a:srgbClr val="40404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radiation studies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FAF5813-9469-4233-A43B-73AFCF4DF1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P5 Town Hall at SLAC</a:t>
            </a:r>
            <a:endParaRPr lang="en-US" b="1" dirty="0"/>
          </a:p>
        </p:txBody>
      </p:sp>
      <p:pic>
        <p:nvPicPr>
          <p:cNvPr id="8" name="Picture 7">
            <a:hlinkClick r:id="rId4"/>
            <a:extLst>
              <a:ext uri="{FF2B5EF4-FFF2-40B4-BE49-F238E27FC236}">
                <a16:creationId xmlns:a16="http://schemas.microsoft.com/office/drawing/2014/main" id="{8723CAB1-2DAC-C892-8FFD-D81DF7DFA5C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6308" t="31252" r="12615" b="12609"/>
          <a:stretch/>
        </p:blipFill>
        <p:spPr>
          <a:xfrm>
            <a:off x="3774279" y="5076301"/>
            <a:ext cx="1856565" cy="1190296"/>
          </a:xfrm>
          <a:prstGeom prst="rect">
            <a:avLst/>
          </a:prstGeom>
          <a:ln w="25400">
            <a:solidFill>
              <a:srgbClr val="404040"/>
            </a:solidFill>
          </a:ln>
        </p:spPr>
      </p:pic>
    </p:spTree>
    <p:extLst>
      <p:ext uri="{BB962C8B-B14F-4D97-AF65-F5344CB8AC3E}">
        <p14:creationId xmlns:p14="http://schemas.microsoft.com/office/powerpoint/2010/main" val="26393420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228600" y="237684"/>
            <a:ext cx="8686800" cy="427877"/>
          </a:xfrm>
        </p:spPr>
        <p:txBody>
          <a:bodyPr/>
          <a:lstStyle/>
          <a:p>
            <a:r>
              <a:rPr lang="en-US" dirty="0"/>
              <a:t>Neutrino flux mitigation system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5/03/2023</a:t>
            </a: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1D9B904-3C27-465B-BD23-344EEF1BD7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B6C94DA-0E9E-DE73-85BC-2C09020AA3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2601" t="53784" r="9308" b="30975"/>
          <a:stretch/>
        </p:blipFill>
        <p:spPr>
          <a:xfrm>
            <a:off x="5687135" y="3964142"/>
            <a:ext cx="2762127" cy="167233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77B045D-6007-C546-D198-A46105842A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73" t="50000" r="33250"/>
          <a:stretch/>
        </p:blipFill>
        <p:spPr>
          <a:xfrm>
            <a:off x="278376" y="3258110"/>
            <a:ext cx="5233294" cy="269466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0D23C66-1AC2-9937-573E-D01944C77F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7392" t="22375" r="19855" b="62167"/>
          <a:stretch/>
        </p:blipFill>
        <p:spPr>
          <a:xfrm>
            <a:off x="253488" y="1015673"/>
            <a:ext cx="4353951" cy="1696208"/>
          </a:xfrm>
          <a:prstGeom prst="rect">
            <a:avLst/>
          </a:prstGeom>
        </p:spPr>
      </p:pic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D851A21D-8477-0FA9-85B8-73534FBCF042}"/>
              </a:ext>
            </a:extLst>
          </p:cNvPr>
          <p:cNvSpPr txBox="1">
            <a:spLocks/>
          </p:cNvSpPr>
          <p:nvPr/>
        </p:nvSpPr>
        <p:spPr>
          <a:xfrm>
            <a:off x="428705" y="2592977"/>
            <a:ext cx="8336366" cy="73577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400">
              <a:spcBef>
                <a:spcPts val="500"/>
              </a:spcBef>
              <a:spcAft>
                <a:spcPts val="500"/>
              </a:spcAft>
              <a:buNone/>
              <a:defRPr/>
            </a:pPr>
            <a:r>
              <a:rPr lang="en-US" altLang="en-US" sz="1800" kern="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Solution: A mechanical system that will disperse the neutrino flux by periodically deforming the collider ring arcs vertically with remote movers; (Schulte, IPAC 22)</a:t>
            </a:r>
            <a:endParaRPr lang="en-US" sz="1800" dirty="0"/>
          </a:p>
          <a:p>
            <a:pPr marL="0" indent="0">
              <a:spcBef>
                <a:spcPts val="600"/>
              </a:spcBef>
              <a:spcAft>
                <a:spcPts val="600"/>
              </a:spcAft>
              <a:buFont typeface="Arial" charset="0"/>
              <a:buNone/>
            </a:pPr>
            <a:endParaRPr lang="en-US" dirty="0"/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11AB814D-06CE-32B7-F9F5-AA017443EF3A}"/>
              </a:ext>
            </a:extLst>
          </p:cNvPr>
          <p:cNvSpPr txBox="1">
            <a:spLocks/>
          </p:cNvSpPr>
          <p:nvPr/>
        </p:nvSpPr>
        <p:spPr>
          <a:xfrm>
            <a:off x="4973827" y="1123056"/>
            <a:ext cx="3151164" cy="137290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400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altLang="en-US" sz="1800" kern="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Legal limit: 1 mSv/year</a:t>
            </a:r>
          </a:p>
          <a:p>
            <a:pPr marL="0" indent="0" defTabSz="914400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1800" kern="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MAP goal: &lt;0.1 mSv/year</a:t>
            </a:r>
          </a:p>
          <a:p>
            <a:pPr marL="0" indent="0" defTabSz="914400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1800" kern="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IMCC goal: &lt;10 µ</a:t>
            </a:r>
            <a:r>
              <a:rPr lang="en-US" sz="1800" kern="0" dirty="0" err="1">
                <a:solidFill>
                  <a:srgbClr val="000000"/>
                </a:solidFill>
                <a:latin typeface="Arial"/>
                <a:ea typeface="+mn-ea"/>
                <a:cs typeface="+mn-cs"/>
              </a:rPr>
              <a:t>Sv</a:t>
            </a:r>
            <a:r>
              <a:rPr lang="en-US" sz="1800" kern="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/year </a:t>
            </a:r>
            <a:endParaRPr lang="en-US" sz="1800" dirty="0"/>
          </a:p>
          <a:p>
            <a:pPr marL="0" indent="0">
              <a:spcBef>
                <a:spcPts val="0"/>
              </a:spcBef>
              <a:spcAft>
                <a:spcPts val="0"/>
              </a:spcAft>
              <a:buFont typeface="Arial" charset="0"/>
              <a:buNone/>
            </a:pPr>
            <a:r>
              <a:rPr lang="en-US" sz="1800" dirty="0"/>
              <a:t>LHC : &lt;5 µ</a:t>
            </a:r>
            <a:r>
              <a:rPr lang="en-US" sz="1800" dirty="0" err="1"/>
              <a:t>Sv</a:t>
            </a:r>
            <a:r>
              <a:rPr lang="en-US" sz="1800" dirty="0"/>
              <a:t>/year 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Font typeface="Arial" charset="0"/>
              <a:buNone/>
            </a:pPr>
            <a:endParaRPr lang="en-US" dirty="0"/>
          </a:p>
        </p:txBody>
      </p: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038575EF-A0C0-2225-8D75-03F298ABF6B6}"/>
              </a:ext>
            </a:extLst>
          </p:cNvPr>
          <p:cNvSpPr txBox="1">
            <a:spLocks/>
          </p:cNvSpPr>
          <p:nvPr/>
        </p:nvSpPr>
        <p:spPr>
          <a:xfrm>
            <a:off x="5825082" y="3406247"/>
            <a:ext cx="3197354" cy="735778"/>
          </a:xfrm>
          <a:prstGeom prst="rect">
            <a:avLst/>
          </a:prstGeom>
          <a:noFill/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400">
              <a:spcBef>
                <a:spcPts val="500"/>
              </a:spcBef>
              <a:spcAft>
                <a:spcPts val="500"/>
              </a:spcAft>
              <a:buNone/>
              <a:defRPr/>
            </a:pPr>
            <a:r>
              <a:rPr lang="en-US" altLang="en-US" sz="1600" kern="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Could work even for 14 </a:t>
            </a:r>
            <a:r>
              <a:rPr lang="en-US" altLang="en-US" sz="1600" kern="0" dirty="0" err="1">
                <a:solidFill>
                  <a:srgbClr val="000000"/>
                </a:solidFill>
                <a:latin typeface="Arial"/>
                <a:ea typeface="+mn-ea"/>
                <a:cs typeface="+mn-cs"/>
              </a:rPr>
              <a:t>TeV</a:t>
            </a:r>
            <a:r>
              <a:rPr lang="en-US" altLang="en-US" sz="1600" kern="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 collider at 200 m 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Font typeface="Arial" charset="0"/>
              <a:buNone/>
            </a:pPr>
            <a:endParaRPr lang="en-US" dirty="0"/>
          </a:p>
          <a:p>
            <a:pPr marL="0" indent="0">
              <a:spcBef>
                <a:spcPts val="600"/>
              </a:spcBef>
              <a:spcAft>
                <a:spcPts val="600"/>
              </a:spcAft>
              <a:buFont typeface="Arial" charset="0"/>
              <a:buNone/>
            </a:pP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49108E-49DC-C299-DB2F-A1E85A5963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P5 Town Hall at SLAC</a:t>
            </a:r>
            <a:endParaRPr lang="en-US" b="1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7E5D44A-11C5-8905-4B80-1DA83E1BB114}"/>
              </a:ext>
            </a:extLst>
          </p:cNvPr>
          <p:cNvSpPr/>
          <p:nvPr/>
        </p:nvSpPr>
        <p:spPr>
          <a:xfrm>
            <a:off x="5687135" y="3910084"/>
            <a:ext cx="2972369" cy="1924334"/>
          </a:xfrm>
          <a:prstGeom prst="rect">
            <a:avLst/>
          </a:prstGeom>
          <a:noFill/>
          <a:ln w="25400"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7E7A174-80B2-C154-FE0D-6C19F7E84CC0}"/>
              </a:ext>
            </a:extLst>
          </p:cNvPr>
          <p:cNvSpPr txBox="1"/>
          <p:nvPr/>
        </p:nvSpPr>
        <p:spPr>
          <a:xfrm flipH="1">
            <a:off x="2688326" y="5936943"/>
            <a:ext cx="5760935" cy="369332"/>
          </a:xfrm>
          <a:prstGeom prst="rect">
            <a:avLst/>
          </a:prstGeom>
          <a:noFill/>
          <a:ln w="25400">
            <a:solidFill>
              <a:srgbClr val="E0C5A4"/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Helvetica" panose="020B0604020202020204" pitchFamily="34" charset="0"/>
                <a:cs typeface="Helvetica" panose="020B0604020202020204" pitchFamily="34" charset="0"/>
              </a:rPr>
              <a:t>Requires significant R&amp;D and proof-of principle tests </a:t>
            </a:r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D4B975EE-8CAD-FF0E-F7A5-AE0B83DB7E5B}"/>
              </a:ext>
            </a:extLst>
          </p:cNvPr>
          <p:cNvSpPr/>
          <p:nvPr/>
        </p:nvSpPr>
        <p:spPr>
          <a:xfrm rot="19674742" flipV="1">
            <a:off x="6187073" y="5776219"/>
            <a:ext cx="580232" cy="188200"/>
          </a:xfrm>
          <a:prstGeom prst="rightArrow">
            <a:avLst/>
          </a:prstGeom>
          <a:solidFill>
            <a:srgbClr val="E0C5A4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7185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3B7544C-29FD-4B1C-5B0D-475E52D221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44" y="950470"/>
            <a:ext cx="8766808" cy="224961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39DA239-2A5A-4AA7-F008-63668E80A7E0}"/>
              </a:ext>
            </a:extLst>
          </p:cNvPr>
          <p:cNvSpPr/>
          <p:nvPr/>
        </p:nvSpPr>
        <p:spPr>
          <a:xfrm>
            <a:off x="-31649" y="4141359"/>
            <a:ext cx="1790111" cy="20979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Muon Collider Magnets: Path Forward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5/03/2023</a:t>
            </a: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1D9B904-3C27-465B-BD23-344EEF1BD7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68218E7-BC8E-60A0-387C-5FDCF6EE9A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P5 Town Hall at SLAC</a:t>
            </a:r>
            <a:endParaRPr lang="en-US" b="1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7B080A3-92D7-615E-8B8E-44D4FA4824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006" y="4443059"/>
            <a:ext cx="871728" cy="177175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CEB2495-C68E-5419-FE83-561B461231A4}"/>
              </a:ext>
            </a:extLst>
          </p:cNvPr>
          <p:cNvSpPr txBox="1"/>
          <p:nvPr/>
        </p:nvSpPr>
        <p:spPr>
          <a:xfrm>
            <a:off x="0" y="4069825"/>
            <a:ext cx="1945985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>
                <a:latin typeface="Helvetica" panose="020B0604020202020204" pitchFamily="34" charset="0"/>
                <a:cs typeface="Helvetica" panose="020B0604020202020204" pitchFamily="34" charset="0"/>
              </a:rPr>
              <a:t>32T  @ NHMFL 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5F04246-4F8D-90E2-9DBA-112F2F3E86F8}"/>
              </a:ext>
            </a:extLst>
          </p:cNvPr>
          <p:cNvSpPr/>
          <p:nvPr/>
        </p:nvSpPr>
        <p:spPr>
          <a:xfrm>
            <a:off x="1813815" y="4138119"/>
            <a:ext cx="1947357" cy="20979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C7635C4-3381-C3DE-B162-583508ACEC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6117" y="4391494"/>
            <a:ext cx="1777138" cy="177409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18459D61-C1EB-3F51-DCAA-0FC80BB0FB05}"/>
              </a:ext>
            </a:extLst>
          </p:cNvPr>
          <p:cNvSpPr txBox="1"/>
          <p:nvPr/>
        </p:nvSpPr>
        <p:spPr>
          <a:xfrm>
            <a:off x="1821693" y="4091101"/>
            <a:ext cx="19459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latin typeface="Helvetica" panose="020B0604020202020204" pitchFamily="34" charset="0"/>
                <a:cs typeface="Helvetica" panose="020B0604020202020204" pitchFamily="34" charset="0"/>
              </a:rPr>
              <a:t>LHC-HL 12 T quad @ 150 </a:t>
            </a:r>
            <a:r>
              <a:rPr lang="en-US" sz="1700" dirty="0">
                <a:latin typeface="Helvetica" panose="020B0604020202020204" pitchFamily="34" charset="0"/>
                <a:cs typeface="Helvetica" panose="020B0604020202020204" pitchFamily="34" charset="0"/>
              </a:rPr>
              <a:t>mm 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4B304C4-CE1A-911F-3CA9-154423316062}"/>
              </a:ext>
            </a:extLst>
          </p:cNvPr>
          <p:cNvSpPr/>
          <p:nvPr/>
        </p:nvSpPr>
        <p:spPr>
          <a:xfrm>
            <a:off x="254183" y="1721746"/>
            <a:ext cx="8490454" cy="60290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Content Placeholder 5">
            <a:extLst>
              <a:ext uri="{FF2B5EF4-FFF2-40B4-BE49-F238E27FC236}">
                <a16:creationId xmlns:a16="http://schemas.microsoft.com/office/drawing/2014/main" id="{36CFFFA3-546D-EEB6-F843-A9F6126157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311" y="3148849"/>
            <a:ext cx="9027994" cy="782576"/>
          </a:xfrm>
          <a:noFill/>
        </p:spPr>
        <p:txBody>
          <a:bodyPr/>
          <a:lstStyle/>
          <a:p>
            <a:pPr defTabSz="914400">
              <a:spcBef>
                <a:spcPts val="500"/>
              </a:spcBef>
              <a:spcAft>
                <a:spcPts val="500"/>
              </a:spcAft>
              <a:defRPr/>
            </a:pPr>
            <a:r>
              <a:rPr lang="en-US" altLang="en-US" sz="2200" kern="0" dirty="0">
                <a:solidFill>
                  <a:srgbClr val="000000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Many synergies with other programs possible. </a:t>
            </a:r>
          </a:p>
          <a:p>
            <a:pPr lvl="1" defTabSz="914400">
              <a:spcBef>
                <a:spcPts val="500"/>
              </a:spcBef>
              <a:spcAft>
                <a:spcPts val="500"/>
              </a:spcAft>
              <a:defRPr/>
            </a:pPr>
            <a:r>
              <a:rPr lang="en-US" altLang="en-US" sz="1800" kern="0" dirty="0">
                <a:solidFill>
                  <a:srgbClr val="004C97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However rapid cycling magnets are unique for a </a:t>
            </a:r>
            <a:r>
              <a:rPr lang="en-US" altLang="en-US" sz="1800" kern="0" dirty="0" err="1">
                <a:solidFill>
                  <a:srgbClr val="004C97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MuC</a:t>
            </a:r>
            <a:r>
              <a:rPr lang="en-US" altLang="en-US" sz="1800" kern="0" dirty="0">
                <a:solidFill>
                  <a:srgbClr val="004C97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 and need out attention!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US" dirty="0"/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endParaRPr lang="en-US" dirty="0"/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endParaRPr lang="en-US" dirty="0"/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B8AD254-D874-E008-A129-AE9ABDDDDF3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4067" t="41865" r="24616" b="28604"/>
          <a:stretch/>
        </p:blipFill>
        <p:spPr>
          <a:xfrm>
            <a:off x="3859980" y="4314989"/>
            <a:ext cx="5211800" cy="1744234"/>
          </a:xfrm>
          <a:prstGeom prst="rect">
            <a:avLst/>
          </a:prstGeom>
          <a:ln w="25400">
            <a:solidFill>
              <a:srgbClr val="00B050"/>
            </a:solidFill>
          </a:ln>
        </p:spPr>
      </p:pic>
    </p:spTree>
    <p:extLst>
      <p:ext uri="{BB962C8B-B14F-4D97-AF65-F5344CB8AC3E}">
        <p14:creationId xmlns:p14="http://schemas.microsoft.com/office/powerpoint/2010/main" val="1864220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228600" y="237684"/>
            <a:ext cx="8686800" cy="427877"/>
          </a:xfrm>
        </p:spPr>
        <p:txBody>
          <a:bodyPr/>
          <a:lstStyle/>
          <a:p>
            <a:r>
              <a:rPr lang="en-US" dirty="0"/>
              <a:t>Why muons?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5/03/2023</a:t>
            </a: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1D9B904-3C27-465B-BD23-344EEF1BD7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338962A2-644E-3D09-7362-2BF0A49D3BFB}"/>
              </a:ext>
            </a:extLst>
          </p:cNvPr>
          <p:cNvSpPr txBox="1">
            <a:spLocks/>
          </p:cNvSpPr>
          <p:nvPr/>
        </p:nvSpPr>
        <p:spPr>
          <a:xfrm>
            <a:off x="83287" y="887352"/>
            <a:ext cx="5283538" cy="5375056"/>
          </a:xfrm>
          <a:prstGeom prst="rect">
            <a:avLst/>
          </a:prstGeom>
          <a:noFill/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>
              <a:spcBef>
                <a:spcPts val="600"/>
              </a:spcBef>
              <a:spcAft>
                <a:spcPts val="600"/>
              </a:spcAft>
              <a:buFontTx/>
              <a:buChar char="•"/>
              <a:defRPr/>
            </a:pPr>
            <a:r>
              <a:rPr lang="en-US" altLang="en-US" sz="2200" b="1" kern="0" dirty="0">
                <a:solidFill>
                  <a:srgbClr val="000000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Muons</a:t>
            </a:r>
            <a:r>
              <a:rPr lang="en-US" altLang="en-US" sz="2200" kern="0" dirty="0">
                <a:solidFill>
                  <a:srgbClr val="000000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 as compared to </a:t>
            </a:r>
            <a:r>
              <a:rPr lang="en-US" altLang="en-US" sz="2200" b="1" kern="0" dirty="0">
                <a:solidFill>
                  <a:srgbClr val="000000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protons</a:t>
            </a:r>
          </a:p>
          <a:p>
            <a:pPr lvl="1" defTabSz="914400">
              <a:spcBef>
                <a:spcPts val="600"/>
              </a:spcBef>
              <a:spcAft>
                <a:spcPts val="600"/>
              </a:spcAft>
              <a:buFontTx/>
              <a:buChar char="•"/>
              <a:defRPr/>
            </a:pPr>
            <a:r>
              <a:rPr lang="en-US" altLang="en-US" sz="1800" kern="0" dirty="0">
                <a:solidFill>
                  <a:srgbClr val="003087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Muons are elementary particles and all their energy in a collision is used</a:t>
            </a:r>
          </a:p>
          <a:p>
            <a:pPr lvl="1" defTabSz="914400">
              <a:spcBef>
                <a:spcPts val="600"/>
              </a:spcBef>
              <a:spcAft>
                <a:spcPts val="600"/>
              </a:spcAft>
              <a:buFontTx/>
              <a:buChar char="•"/>
              <a:defRPr/>
            </a:pPr>
            <a:r>
              <a:rPr lang="en-US" altLang="en-US" sz="1800" kern="0" dirty="0">
                <a:solidFill>
                  <a:srgbClr val="003087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As a result, need less collision energy for the same physics</a:t>
            </a:r>
          </a:p>
          <a:p>
            <a:pPr defTabSz="914400">
              <a:spcBef>
                <a:spcPts val="600"/>
              </a:spcBef>
              <a:spcAft>
                <a:spcPts val="600"/>
              </a:spcAft>
              <a:buFontTx/>
              <a:buChar char="•"/>
              <a:defRPr/>
            </a:pPr>
            <a:r>
              <a:rPr lang="en-US" altLang="en-US" sz="2200" b="1" kern="0" dirty="0">
                <a:solidFill>
                  <a:srgbClr val="000000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Muons</a:t>
            </a:r>
            <a:r>
              <a:rPr lang="en-US" altLang="en-US" sz="2200" kern="0" dirty="0">
                <a:solidFill>
                  <a:srgbClr val="000000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 as compared </a:t>
            </a:r>
            <a:r>
              <a:rPr lang="en-US" altLang="en-US" sz="2200" b="1" kern="0" dirty="0">
                <a:solidFill>
                  <a:srgbClr val="000000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electrons</a:t>
            </a:r>
          </a:p>
          <a:p>
            <a:pPr lvl="1" defTabSz="914400">
              <a:spcBef>
                <a:spcPts val="600"/>
              </a:spcBef>
              <a:spcAft>
                <a:spcPts val="600"/>
              </a:spcAft>
              <a:buFontTx/>
              <a:buChar char="•"/>
              <a:defRPr/>
            </a:pPr>
            <a:r>
              <a:rPr lang="en-US" altLang="en-US" sz="1800" kern="0" dirty="0">
                <a:solidFill>
                  <a:srgbClr val="003087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Muons </a:t>
            </a:r>
            <a:r>
              <a:rPr lang="en-US" sz="1800" dirty="0">
                <a:solidFill>
                  <a:srgbClr val="003087"/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emit little synchrotron radiation</a:t>
            </a:r>
            <a:endParaRPr lang="en-US" sz="1800" dirty="0">
              <a:solidFill>
                <a:srgbClr val="003087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lvl="1" defTabSz="914400">
              <a:spcBef>
                <a:spcPts val="600"/>
              </a:spcBef>
              <a:spcAft>
                <a:spcPts val="600"/>
              </a:spcAft>
              <a:buFontTx/>
              <a:buChar char="•"/>
              <a:defRPr/>
            </a:pPr>
            <a:r>
              <a:rPr lang="en-US" sz="1800" dirty="0">
                <a:solidFill>
                  <a:srgbClr val="003087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As a result, acceleration in rings possible up to many </a:t>
            </a:r>
            <a:r>
              <a:rPr lang="en-US" sz="1800" dirty="0" err="1">
                <a:solidFill>
                  <a:srgbClr val="003087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TeV</a:t>
            </a:r>
            <a:r>
              <a:rPr lang="en-US" sz="1800" dirty="0">
                <a:solidFill>
                  <a:srgbClr val="003087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endParaRPr lang="en-US" sz="1800" dirty="0">
              <a:solidFill>
                <a:srgbClr val="003087"/>
              </a:solidFill>
              <a:effectLst/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defTabSz="914400">
              <a:spcBef>
                <a:spcPts val="600"/>
              </a:spcBef>
              <a:spcAft>
                <a:spcPts val="600"/>
              </a:spcAft>
              <a:buFontTx/>
              <a:buChar char="•"/>
              <a:defRPr/>
            </a:pPr>
            <a:r>
              <a:rPr lang="en-US" sz="2200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In a </a:t>
            </a:r>
            <a:r>
              <a:rPr lang="en-US" sz="2200" b="1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Muon Collider</a:t>
            </a:r>
            <a:r>
              <a:rPr lang="en-US" sz="2200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luminosity to power ratio improves substantially with energy</a:t>
            </a:r>
          </a:p>
          <a:p>
            <a:pPr defTabSz="914400">
              <a:spcBef>
                <a:spcPts val="600"/>
              </a:spcBef>
              <a:spcAft>
                <a:spcPts val="600"/>
              </a:spcAft>
              <a:buFontTx/>
              <a:buChar char="•"/>
              <a:defRPr/>
            </a:pPr>
            <a:r>
              <a:rPr lang="en-US" sz="2200" dirty="0">
                <a:solidFill>
                  <a:srgbClr val="40404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 Muon Collider combines </a:t>
            </a:r>
            <a:r>
              <a:rPr lang="en-US" sz="2200" b="1" dirty="0">
                <a:solidFill>
                  <a:srgbClr val="40404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 small footprint</a:t>
            </a:r>
            <a:r>
              <a:rPr lang="en-US" sz="2200" dirty="0">
                <a:solidFill>
                  <a:srgbClr val="40404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2200">
                <a:solidFill>
                  <a:srgbClr val="40404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and </a:t>
            </a:r>
            <a:r>
              <a:rPr lang="en-US" sz="2200" b="1">
                <a:solidFill>
                  <a:srgbClr val="40404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high energy </a:t>
            </a:r>
            <a:r>
              <a:rPr lang="en-US" sz="2200" b="1" dirty="0">
                <a:solidFill>
                  <a:srgbClr val="40404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efficiency</a:t>
            </a:r>
            <a:r>
              <a:rPr lang="en-US" sz="2200" dirty="0">
                <a:solidFill>
                  <a:srgbClr val="40404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!  </a:t>
            </a:r>
          </a:p>
          <a:p>
            <a:pPr defTabSz="914400">
              <a:spcBef>
                <a:spcPts val="600"/>
              </a:spcBef>
              <a:spcAft>
                <a:spcPts val="600"/>
              </a:spcAft>
              <a:buFontTx/>
              <a:buChar char="•"/>
              <a:defRPr/>
            </a:pPr>
            <a:endParaRPr lang="en-US" sz="2000" dirty="0">
              <a:effectLst/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defTabSz="914400">
              <a:spcBef>
                <a:spcPts val="600"/>
              </a:spcBef>
              <a:spcAft>
                <a:spcPts val="600"/>
              </a:spcAft>
              <a:buFontTx/>
              <a:buChar char="•"/>
              <a:defRPr/>
            </a:pPr>
            <a:endParaRPr lang="en-US" altLang="en-US" sz="2200" kern="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  <a:p>
            <a:pPr marL="0" indent="0">
              <a:spcBef>
                <a:spcPts val="600"/>
              </a:spcBef>
              <a:spcAft>
                <a:spcPts val="600"/>
              </a:spcAft>
              <a:buFont typeface="Arial" charset="0"/>
              <a:buNone/>
            </a:pPr>
            <a:endParaRPr lang="en-US" dirty="0"/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US" dirty="0"/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US" dirty="0"/>
          </a:p>
          <a:p>
            <a:pPr marL="0" indent="0">
              <a:spcBef>
                <a:spcPts val="600"/>
              </a:spcBef>
              <a:spcAft>
                <a:spcPts val="600"/>
              </a:spcAft>
              <a:buFont typeface="Arial" charset="0"/>
              <a:buNone/>
            </a:pPr>
            <a:endParaRPr lang="en-US" dirty="0"/>
          </a:p>
          <a:p>
            <a:pPr marL="0" indent="0">
              <a:spcBef>
                <a:spcPts val="600"/>
              </a:spcBef>
              <a:spcAft>
                <a:spcPts val="600"/>
              </a:spcAft>
              <a:buFont typeface="Arial" charset="0"/>
              <a:buNone/>
            </a:pPr>
            <a:endParaRPr lang="en-US" dirty="0"/>
          </a:p>
          <a:p>
            <a:pPr marL="0" indent="0">
              <a:spcBef>
                <a:spcPts val="600"/>
              </a:spcBef>
              <a:spcAft>
                <a:spcPts val="600"/>
              </a:spcAft>
              <a:buFont typeface="Arial" charset="0"/>
              <a:buNone/>
            </a:pP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112159A-8A61-F11B-9179-FA9C6DE1DB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P5 Town Hall at SLAC</a:t>
            </a:r>
            <a:endParaRPr lang="en-US" b="1" dirty="0"/>
          </a:p>
        </p:txBody>
      </p:sp>
      <p:pic>
        <p:nvPicPr>
          <p:cNvPr id="5" name="Picture 4" descr="layout.eps">
            <a:extLst>
              <a:ext uri="{FF2B5EF4-FFF2-40B4-BE49-F238E27FC236}">
                <a16:creationId xmlns:a16="http://schemas.microsoft.com/office/drawing/2014/main" id="{54B52043-9A77-8B0B-E4F9-925BED7D39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2570" y="907366"/>
            <a:ext cx="3367770" cy="2376164"/>
          </a:xfrm>
          <a:prstGeom prst="rect">
            <a:avLst/>
          </a:prstGeom>
        </p:spPr>
      </p:pic>
      <p:pic>
        <p:nvPicPr>
          <p:cNvPr id="6" name="Picture 5" descr="efficiency.eps">
            <a:extLst>
              <a:ext uri="{FF2B5EF4-FFF2-40B4-BE49-F238E27FC236}">
                <a16:creationId xmlns:a16="http://schemas.microsoft.com/office/drawing/2014/main" id="{3E2AE51F-EEC3-A9E7-9093-25F1A5719EF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489" r="3694"/>
          <a:stretch/>
        </p:blipFill>
        <p:spPr>
          <a:xfrm>
            <a:off x="5531349" y="3753125"/>
            <a:ext cx="3570212" cy="2439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6613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222250" y="237684"/>
            <a:ext cx="8921750" cy="427877"/>
          </a:xfrm>
        </p:spPr>
        <p:txBody>
          <a:bodyPr/>
          <a:lstStyle/>
          <a:p>
            <a:r>
              <a:rPr lang="en-US" dirty="0"/>
              <a:t>ACE and Muon Collider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5/03/2023</a:t>
            </a:r>
            <a:endParaRPr lang="en-US" dirty="0"/>
          </a:p>
        </p:txBody>
      </p:sp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6CA1A9B7-09E0-4055-86BF-36A09B257CF5}"/>
              </a:ext>
            </a:extLst>
          </p:cNvPr>
          <p:cNvSpPr txBox="1">
            <a:spLocks/>
          </p:cNvSpPr>
          <p:nvPr/>
        </p:nvSpPr>
        <p:spPr>
          <a:xfrm>
            <a:off x="132508" y="1219685"/>
            <a:ext cx="8408709" cy="3068850"/>
          </a:xfrm>
          <a:prstGeom prst="rect">
            <a:avLst/>
          </a:prstGeom>
          <a:noFill/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>
              <a:spcBef>
                <a:spcPts val="500"/>
              </a:spcBef>
              <a:spcAft>
                <a:spcPts val="500"/>
              </a:spcAft>
              <a:buFontTx/>
              <a:buChar char="•"/>
              <a:defRPr/>
            </a:pPr>
            <a:r>
              <a:rPr lang="en-US" altLang="en-US" sz="2200" kern="0" dirty="0">
                <a:solidFill>
                  <a:srgbClr val="000000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Muon Collider proton driver needs are beyond existing facilities</a:t>
            </a:r>
          </a:p>
          <a:p>
            <a:pPr defTabSz="914400">
              <a:spcBef>
                <a:spcPts val="500"/>
              </a:spcBef>
              <a:spcAft>
                <a:spcPts val="500"/>
              </a:spcAft>
              <a:buFontTx/>
              <a:buChar char="•"/>
              <a:defRPr/>
            </a:pPr>
            <a:r>
              <a:rPr lang="en-US" altLang="en-US" sz="2200" kern="0" dirty="0">
                <a:solidFill>
                  <a:srgbClr val="000000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Fermilab ACE program offers several synergies with Muon Collider R&amp;D  </a:t>
            </a:r>
          </a:p>
          <a:p>
            <a:pPr defTabSz="914400">
              <a:spcBef>
                <a:spcPts val="500"/>
              </a:spcBef>
              <a:spcAft>
                <a:spcPts val="500"/>
              </a:spcAft>
              <a:buFontTx/>
              <a:buChar char="•"/>
              <a:defRPr/>
            </a:pPr>
            <a:r>
              <a:rPr lang="en-US" altLang="en-US" sz="2200" kern="0" dirty="0">
                <a:solidFill>
                  <a:srgbClr val="000000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The ACE booster replacement plan may provide a path for a </a:t>
            </a:r>
            <a:r>
              <a:rPr lang="en-US" altLang="en-US" sz="2200" kern="0" dirty="0" err="1">
                <a:solidFill>
                  <a:srgbClr val="000000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MuC</a:t>
            </a:r>
            <a:r>
              <a:rPr lang="en-US" altLang="en-US" sz="2200" kern="0" dirty="0">
                <a:solidFill>
                  <a:srgbClr val="000000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 front-end</a:t>
            </a:r>
          </a:p>
          <a:p>
            <a:pPr lvl="1" defTabSz="914400">
              <a:spcBef>
                <a:spcPts val="500"/>
              </a:spcBef>
              <a:spcAft>
                <a:spcPts val="500"/>
              </a:spcAft>
              <a:buFontTx/>
              <a:buChar char="•"/>
              <a:defRPr/>
            </a:pPr>
            <a:r>
              <a:rPr lang="en-US" altLang="en-US" sz="1800" kern="0" dirty="0">
                <a:solidFill>
                  <a:srgbClr val="003087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ACE parameters are being defined. ACE physics workshop in June 14-15th will investigate synergies and options, including front-end for a </a:t>
            </a:r>
            <a:r>
              <a:rPr lang="en-US" altLang="en-US" sz="1800" kern="0" dirty="0" err="1">
                <a:solidFill>
                  <a:srgbClr val="003087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MuC</a:t>
            </a:r>
            <a:endParaRPr lang="en-US" altLang="en-US" sz="1800" kern="0" dirty="0">
              <a:solidFill>
                <a:srgbClr val="003087"/>
              </a:solidFill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E18C7D2-AB0E-49BD-92F7-0D0FDE0C1D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6960E87-360E-9D20-A9F9-2BBE53B88D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P5 Town Hall at SLAC</a:t>
            </a:r>
            <a:endParaRPr lang="en-US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CB2FA37-D1C0-4094-0095-F82307DDA3C6}"/>
              </a:ext>
            </a:extLst>
          </p:cNvPr>
          <p:cNvSpPr txBox="1"/>
          <p:nvPr/>
        </p:nvSpPr>
        <p:spPr>
          <a:xfrm>
            <a:off x="5046455" y="4247482"/>
            <a:ext cx="35964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Helvetica" panose="020B0604020202020204" pitchFamily="34" charset="0"/>
                <a:cs typeface="Helvetica" panose="020B0604020202020204" pitchFamily="34" charset="0"/>
              </a:rPr>
              <a:t>Synergies with ACE program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82F6A13-D5F0-F681-2264-300A0D7F877B}"/>
              </a:ext>
            </a:extLst>
          </p:cNvPr>
          <p:cNvSpPr/>
          <p:nvPr/>
        </p:nvSpPr>
        <p:spPr>
          <a:xfrm>
            <a:off x="4353951" y="4258288"/>
            <a:ext cx="4726162" cy="1959978"/>
          </a:xfrm>
          <a:prstGeom prst="rect">
            <a:avLst/>
          </a:prstGeom>
          <a:noFill/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87531A7-888F-55F9-E3BE-BD55F16861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3629" y="4627620"/>
            <a:ext cx="4579103" cy="143390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FDF8810-18AE-5D1E-6D61-572821258D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268" y="4574482"/>
            <a:ext cx="4092295" cy="1481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3533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222250" y="251752"/>
            <a:ext cx="8921750" cy="427877"/>
          </a:xfrm>
        </p:spPr>
        <p:txBody>
          <a:bodyPr/>
          <a:lstStyle/>
          <a:p>
            <a:r>
              <a:rPr lang="en-US" dirty="0"/>
              <a:t>Muon Collider @ Fermilab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5/03/2023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C1E2F35-86B0-497F-A204-EBC35F15F79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154" t="21624" r="20769" b="12598"/>
          <a:stretch/>
        </p:blipFill>
        <p:spPr>
          <a:xfrm>
            <a:off x="5014729" y="909482"/>
            <a:ext cx="4019993" cy="4240392"/>
          </a:xfrm>
          <a:prstGeom prst="rect">
            <a:avLst/>
          </a:prstGeom>
          <a:ln w="25400">
            <a:solidFill>
              <a:srgbClr val="F05ED4"/>
            </a:solidFill>
          </a:ln>
        </p:spPr>
      </p:pic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6CA1A9B7-09E0-4055-86BF-36A09B257CF5}"/>
              </a:ext>
            </a:extLst>
          </p:cNvPr>
          <p:cNvSpPr txBox="1">
            <a:spLocks/>
          </p:cNvSpPr>
          <p:nvPr/>
        </p:nvSpPr>
        <p:spPr>
          <a:xfrm>
            <a:off x="109278" y="1035475"/>
            <a:ext cx="4758053" cy="5337190"/>
          </a:xfrm>
          <a:prstGeom prst="rect">
            <a:avLst/>
          </a:prstGeom>
          <a:noFill/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>
              <a:spcBef>
                <a:spcPts val="500"/>
              </a:spcBef>
              <a:spcAft>
                <a:spcPts val="500"/>
              </a:spcAft>
              <a:buFontTx/>
              <a:buChar char="•"/>
              <a:defRPr/>
            </a:pPr>
            <a:r>
              <a:rPr lang="en-US" altLang="en-US" sz="2000" kern="0" dirty="0">
                <a:solidFill>
                  <a:srgbClr val="000000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A concept design for a Fermilab </a:t>
            </a:r>
            <a:r>
              <a:rPr lang="en-US" altLang="en-US" sz="2000" b="1" kern="0" dirty="0">
                <a:solidFill>
                  <a:srgbClr val="000000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6-10 </a:t>
            </a:r>
            <a:r>
              <a:rPr lang="en-US" altLang="en-US" sz="2000" b="1" kern="0" dirty="0" err="1">
                <a:solidFill>
                  <a:srgbClr val="000000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TeV</a:t>
            </a:r>
            <a:r>
              <a:rPr lang="en-US" altLang="en-US" sz="2000" b="1" kern="0" dirty="0">
                <a:solidFill>
                  <a:srgbClr val="000000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 </a:t>
            </a:r>
            <a:r>
              <a:rPr lang="en-US" altLang="en-US" sz="2000" b="1" kern="0" dirty="0" err="1">
                <a:solidFill>
                  <a:srgbClr val="000000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MuC</a:t>
            </a:r>
            <a:r>
              <a:rPr lang="en-US" altLang="en-US" sz="2000" kern="0" dirty="0">
                <a:solidFill>
                  <a:srgbClr val="000000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 is in place</a:t>
            </a:r>
          </a:p>
          <a:p>
            <a:pPr defTabSz="914400">
              <a:spcBef>
                <a:spcPts val="500"/>
              </a:spcBef>
              <a:spcAft>
                <a:spcPts val="500"/>
              </a:spcAft>
              <a:buFontTx/>
              <a:buChar char="•"/>
              <a:defRPr/>
            </a:pPr>
            <a:r>
              <a:rPr lang="en-US" altLang="en-US" sz="2000" kern="0" dirty="0">
                <a:solidFill>
                  <a:srgbClr val="000000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Proton source</a:t>
            </a:r>
          </a:p>
          <a:p>
            <a:pPr lvl="1" defTabSz="914400">
              <a:spcBef>
                <a:spcPts val="500"/>
              </a:spcBef>
              <a:spcAft>
                <a:spcPts val="500"/>
              </a:spcAft>
              <a:buFontTx/>
              <a:buChar char="•"/>
              <a:defRPr/>
            </a:pPr>
            <a:r>
              <a:rPr lang="en-US" altLang="en-US" sz="1600" kern="0" dirty="0">
                <a:solidFill>
                  <a:srgbClr val="004C97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Post-ACE driver -&gt; Target</a:t>
            </a:r>
          </a:p>
          <a:p>
            <a:pPr defTabSz="914400">
              <a:spcBef>
                <a:spcPts val="500"/>
              </a:spcBef>
              <a:spcAft>
                <a:spcPts val="500"/>
              </a:spcAft>
              <a:buFontTx/>
              <a:buChar char="•"/>
              <a:defRPr/>
            </a:pPr>
            <a:r>
              <a:rPr lang="en-US" altLang="en-US" sz="2000" kern="0" dirty="0">
                <a:solidFill>
                  <a:srgbClr val="000000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Ionization cooling channel</a:t>
            </a:r>
          </a:p>
          <a:p>
            <a:pPr defTabSz="914400">
              <a:spcBef>
                <a:spcPts val="500"/>
              </a:spcBef>
              <a:spcAft>
                <a:spcPts val="500"/>
              </a:spcAft>
              <a:buFontTx/>
              <a:buChar char="•"/>
              <a:defRPr/>
            </a:pPr>
            <a:r>
              <a:rPr lang="en-US" sz="2000" kern="0" dirty="0">
                <a:solidFill>
                  <a:srgbClr val="000000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Acceleration (3 stages)</a:t>
            </a:r>
          </a:p>
          <a:p>
            <a:pPr lvl="1" defTabSz="914400">
              <a:spcBef>
                <a:spcPts val="500"/>
              </a:spcBef>
              <a:spcAft>
                <a:spcPts val="500"/>
              </a:spcAft>
              <a:buFontTx/>
              <a:buChar char="•"/>
              <a:defRPr/>
            </a:pPr>
            <a:r>
              <a:rPr lang="en-US" sz="1600" kern="0" dirty="0" err="1">
                <a:solidFill>
                  <a:srgbClr val="004C97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Linac</a:t>
            </a:r>
            <a:r>
              <a:rPr lang="en-US" sz="1600" kern="0" dirty="0">
                <a:solidFill>
                  <a:srgbClr val="004C97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 + RLA → </a:t>
            </a:r>
            <a:r>
              <a:rPr lang="en-US" sz="1600" b="1" kern="0" dirty="0">
                <a:solidFill>
                  <a:srgbClr val="004C97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65 GeV</a:t>
            </a:r>
          </a:p>
          <a:p>
            <a:pPr lvl="1" defTabSz="914400">
              <a:spcBef>
                <a:spcPts val="500"/>
              </a:spcBef>
              <a:spcAft>
                <a:spcPts val="500"/>
              </a:spcAft>
              <a:buFontTx/>
              <a:buChar char="•"/>
              <a:defRPr/>
            </a:pPr>
            <a:r>
              <a:rPr lang="en-US" sz="1600" kern="0" dirty="0">
                <a:solidFill>
                  <a:srgbClr val="004C97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RCS #1, #2 → </a:t>
            </a:r>
            <a:r>
              <a:rPr lang="en-US" sz="1600" b="1" kern="0" dirty="0">
                <a:solidFill>
                  <a:srgbClr val="004C97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1 </a:t>
            </a:r>
            <a:r>
              <a:rPr lang="en-US" sz="1600" b="1" kern="0" dirty="0" err="1">
                <a:solidFill>
                  <a:srgbClr val="004C97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TeV</a:t>
            </a:r>
            <a:r>
              <a:rPr lang="en-US" sz="1600" b="1" kern="0" dirty="0">
                <a:solidFill>
                  <a:srgbClr val="004C97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 (Tevatron size)</a:t>
            </a:r>
          </a:p>
          <a:p>
            <a:pPr lvl="1" defTabSz="914400">
              <a:spcBef>
                <a:spcPts val="500"/>
              </a:spcBef>
              <a:spcAft>
                <a:spcPts val="500"/>
              </a:spcAft>
              <a:buFontTx/>
              <a:buChar char="•"/>
              <a:defRPr/>
            </a:pPr>
            <a:r>
              <a:rPr lang="en-US" sz="1600" kern="0" dirty="0">
                <a:solidFill>
                  <a:srgbClr val="004C97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RCS #3 → </a:t>
            </a:r>
            <a:r>
              <a:rPr lang="en-US" sz="1600" b="1" kern="0" dirty="0">
                <a:solidFill>
                  <a:srgbClr val="004C97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3-5 </a:t>
            </a:r>
            <a:r>
              <a:rPr lang="en-US" sz="1600" b="1" kern="0" dirty="0" err="1">
                <a:solidFill>
                  <a:srgbClr val="004C97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TeV</a:t>
            </a:r>
            <a:r>
              <a:rPr lang="en-US" sz="1600" b="1" kern="0" dirty="0">
                <a:solidFill>
                  <a:srgbClr val="004C97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 (site filler)</a:t>
            </a:r>
          </a:p>
          <a:p>
            <a:pPr defTabSz="914400">
              <a:spcBef>
                <a:spcPts val="500"/>
              </a:spcBef>
              <a:spcAft>
                <a:spcPts val="500"/>
              </a:spcAft>
              <a:buFontTx/>
              <a:buChar char="•"/>
              <a:defRPr/>
            </a:pPr>
            <a:r>
              <a:rPr lang="en-US" sz="2000" kern="0" dirty="0">
                <a:solidFill>
                  <a:srgbClr val="000000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6-10 </a:t>
            </a:r>
            <a:r>
              <a:rPr lang="en-US" sz="2000" kern="0" dirty="0" err="1">
                <a:solidFill>
                  <a:srgbClr val="000000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TeV</a:t>
            </a:r>
            <a:r>
              <a:rPr lang="en-US" sz="2000" kern="0" dirty="0">
                <a:solidFill>
                  <a:srgbClr val="000000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 collider</a:t>
            </a:r>
          </a:p>
          <a:p>
            <a:pPr lvl="1" defTabSz="914400">
              <a:spcBef>
                <a:spcPts val="500"/>
              </a:spcBef>
              <a:spcAft>
                <a:spcPts val="500"/>
              </a:spcAft>
              <a:buFontTx/>
              <a:buChar char="•"/>
              <a:defRPr/>
            </a:pPr>
            <a:r>
              <a:rPr lang="en-US" sz="1600" kern="0" dirty="0">
                <a:solidFill>
                  <a:srgbClr val="004C97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Collider radius: 1.65 km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Font typeface="Arial" charset="0"/>
              <a:buNone/>
            </a:pPr>
            <a:endParaRPr lang="en-US" dirty="0"/>
          </a:p>
          <a:p>
            <a:pPr marL="0" indent="0">
              <a:spcBef>
                <a:spcPts val="600"/>
              </a:spcBef>
              <a:spcAft>
                <a:spcPts val="600"/>
              </a:spcAft>
              <a:buFont typeface="Arial" charset="0"/>
              <a:buNone/>
            </a:pP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E18C7D2-AB0E-49BD-92F7-0D0FDE0C1D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6960E87-360E-9D20-A9F9-2BBE53B88D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P5 Town Hall at SLAC</a:t>
            </a:r>
            <a:endParaRPr lang="en-US" b="1" dirty="0"/>
          </a:p>
        </p:txBody>
      </p:sp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DD108701-383E-EBC0-A80E-A7650BF3B7E6}"/>
              </a:ext>
            </a:extLst>
          </p:cNvPr>
          <p:cNvSpPr txBox="1">
            <a:spLocks/>
          </p:cNvSpPr>
          <p:nvPr/>
        </p:nvSpPr>
        <p:spPr>
          <a:xfrm>
            <a:off x="109278" y="5379728"/>
            <a:ext cx="8673868" cy="922598"/>
          </a:xfrm>
          <a:prstGeom prst="rect">
            <a:avLst/>
          </a:prstGeom>
          <a:noFill/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>
              <a:spcBef>
                <a:spcPts val="500"/>
              </a:spcBef>
              <a:spcAft>
                <a:spcPts val="500"/>
              </a:spcAft>
              <a:buFontTx/>
              <a:buChar char="•"/>
              <a:defRPr/>
            </a:pPr>
            <a:r>
              <a:rPr lang="en-US" altLang="en-US" sz="2000" kern="0" dirty="0">
                <a:solidFill>
                  <a:srgbClr val="000000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In the next </a:t>
            </a:r>
            <a:r>
              <a:rPr lang="en-US" altLang="en-US" sz="2000" b="1" kern="0" dirty="0">
                <a:solidFill>
                  <a:srgbClr val="000000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5 years</a:t>
            </a:r>
            <a:r>
              <a:rPr lang="en-US" altLang="en-US" sz="2000" kern="0" dirty="0">
                <a:solidFill>
                  <a:srgbClr val="000000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, have a baseline design including the neutrino flux mitigation system</a:t>
            </a:r>
          </a:p>
        </p:txBody>
      </p:sp>
    </p:spTree>
    <p:extLst>
      <p:ext uri="{BB962C8B-B14F-4D97-AF65-F5344CB8AC3E}">
        <p14:creationId xmlns:p14="http://schemas.microsoft.com/office/powerpoint/2010/main" val="1905947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F0EB73B-0BB8-2E41-8496-8D645F8A43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b="1" dirty="0"/>
              <a:t>P5 Town Hall at SLAC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A0AA90D-0EA8-0744-95EA-F704BAD65E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8A0CEEC-C53B-0E52-19BD-729A69A44332}"/>
              </a:ext>
            </a:extLst>
          </p:cNvPr>
          <p:cNvSpPr txBox="1"/>
          <p:nvPr/>
        </p:nvSpPr>
        <p:spPr>
          <a:xfrm>
            <a:off x="0" y="1249469"/>
            <a:ext cx="9397218" cy="19082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buClr>
                <a:srgbClr val="404040"/>
              </a:buClr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404040"/>
                </a:solidFill>
                <a:latin typeface="Helvetica" pitchFamily="2" charset="0"/>
                <a:cs typeface="Times New Roman" panose="02020603050405020304" pitchFamily="18" charset="0"/>
              </a:rPr>
              <a:t>In March, R&amp;D coordination group formed to provide input to P5</a:t>
            </a:r>
          </a:p>
          <a:p>
            <a:pPr marL="342900" indent="-342900">
              <a:spcBef>
                <a:spcPts val="600"/>
              </a:spcBef>
              <a:buClr>
                <a:srgbClr val="404040"/>
              </a:buClr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404040"/>
                </a:solidFill>
                <a:latin typeface="Helvetica" pitchFamily="2" charset="0"/>
                <a:cs typeface="Times New Roman" panose="02020603050405020304" pitchFamily="18" charset="0"/>
              </a:rPr>
              <a:t>Focus on key elements of </a:t>
            </a:r>
            <a:r>
              <a:rPr lang="en-US" sz="2200" b="1" dirty="0">
                <a:solidFill>
                  <a:srgbClr val="404040"/>
                </a:solidFill>
                <a:latin typeface="Helvetica" pitchFamily="2" charset="0"/>
                <a:cs typeface="Times New Roman" panose="02020603050405020304" pitchFamily="18" charset="0"/>
              </a:rPr>
              <a:t>10 </a:t>
            </a:r>
            <a:r>
              <a:rPr lang="en-US" sz="2200" b="1" dirty="0" err="1">
                <a:solidFill>
                  <a:srgbClr val="404040"/>
                </a:solidFill>
                <a:latin typeface="Helvetica" pitchFamily="2" charset="0"/>
                <a:cs typeface="Times New Roman" panose="02020603050405020304" pitchFamily="18" charset="0"/>
              </a:rPr>
              <a:t>TeV</a:t>
            </a:r>
            <a:r>
              <a:rPr lang="en-US" sz="2200" b="1" dirty="0">
                <a:solidFill>
                  <a:srgbClr val="404040"/>
                </a:solidFill>
                <a:latin typeface="Helvetica" pitchFamily="2" charset="0"/>
                <a:cs typeface="Times New Roman" panose="02020603050405020304" pitchFamily="18" charset="0"/>
              </a:rPr>
              <a:t> accelerator &amp; detector design</a:t>
            </a:r>
          </a:p>
          <a:p>
            <a:pPr marL="800100" lvl="1" indent="-342900">
              <a:spcBef>
                <a:spcPts val="600"/>
              </a:spcBef>
              <a:buClr>
                <a:srgbClr val="0432FF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latin typeface="Helvetica" pitchFamily="2" charset="0"/>
                <a:cs typeface="Times New Roman" panose="02020603050405020304" pitchFamily="18" charset="0"/>
              </a:rPr>
              <a:t>Develop R&amp;D plan, activities, budget and deliverables</a:t>
            </a:r>
          </a:p>
          <a:p>
            <a:pPr marL="800100" lvl="1" indent="-342900">
              <a:spcBef>
                <a:spcPts val="600"/>
              </a:spcBef>
              <a:buClr>
                <a:srgbClr val="0432FF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latin typeface="Helvetica" pitchFamily="2" charset="0"/>
                <a:cs typeface="Times New Roman" panose="02020603050405020304" pitchFamily="18" charset="0"/>
              </a:rPr>
              <a:t>Chairs: </a:t>
            </a:r>
            <a:r>
              <a:rPr lang="en-US" sz="1800" dirty="0" err="1">
                <a:latin typeface="Helvetica" pitchFamily="2" charset="0"/>
                <a:cs typeface="Times New Roman" panose="02020603050405020304" pitchFamily="18" charset="0"/>
              </a:rPr>
              <a:t>Sridhara</a:t>
            </a:r>
            <a:r>
              <a:rPr lang="en-US" sz="1800" dirty="0">
                <a:latin typeface="Helvetica" pitchFamily="2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Helvetica" pitchFamily="2" charset="0"/>
                <a:cs typeface="Times New Roman" panose="02020603050405020304" pitchFamily="18" charset="0"/>
              </a:rPr>
              <a:t>Dasu</a:t>
            </a:r>
            <a:r>
              <a:rPr lang="en-US" sz="1800" dirty="0">
                <a:latin typeface="Helvetica" pitchFamily="2" charset="0"/>
                <a:cs typeface="Times New Roman" panose="02020603050405020304" pitchFamily="18" charset="0"/>
              </a:rPr>
              <a:t> (Wisconsin), </a:t>
            </a:r>
            <a:r>
              <a:rPr lang="en-US" sz="1800" dirty="0" err="1">
                <a:latin typeface="Helvetica" pitchFamily="2" charset="0"/>
                <a:cs typeface="Times New Roman" panose="02020603050405020304" pitchFamily="18" charset="0"/>
              </a:rPr>
              <a:t>Sergo</a:t>
            </a:r>
            <a:r>
              <a:rPr lang="en-US" sz="1800" dirty="0">
                <a:latin typeface="Helvetica" pitchFamily="2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Helvetica" pitchFamily="2" charset="0"/>
                <a:cs typeface="Times New Roman" panose="02020603050405020304" pitchFamily="18" charset="0"/>
              </a:rPr>
              <a:t>Jindariani</a:t>
            </a:r>
            <a:r>
              <a:rPr lang="en-US" sz="1800" dirty="0">
                <a:latin typeface="Helvetica" pitchFamily="2" charset="0"/>
                <a:cs typeface="Times New Roman" panose="02020603050405020304" pitchFamily="18" charset="0"/>
              </a:rPr>
              <a:t>, Diktys Stratakis (Fermilab)</a:t>
            </a:r>
          </a:p>
          <a:p>
            <a:pPr>
              <a:spcBef>
                <a:spcPts val="600"/>
              </a:spcBef>
              <a:buClr>
                <a:srgbClr val="0432FF"/>
              </a:buClr>
            </a:pPr>
            <a:endParaRPr lang="en-US" sz="1800" dirty="0">
              <a:latin typeface="Helvetica" pitchFamily="2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3709CED-147B-B3BD-FE4E-F2A7BDC6FFA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00" t="85285"/>
          <a:stretch/>
        </p:blipFill>
        <p:spPr>
          <a:xfrm>
            <a:off x="2616835" y="5914573"/>
            <a:ext cx="3450635" cy="348968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FC9A03F7-9D07-30D1-76EA-EF994CC94E5E}"/>
              </a:ext>
            </a:extLst>
          </p:cNvPr>
          <p:cNvGrpSpPr>
            <a:grpSpLocks noChangeAspect="1"/>
          </p:cNvGrpSpPr>
          <p:nvPr/>
        </p:nvGrpSpPr>
        <p:grpSpPr>
          <a:xfrm>
            <a:off x="0" y="2855294"/>
            <a:ext cx="9111248" cy="2997202"/>
            <a:chOff x="432150" y="1903049"/>
            <a:chExt cx="7866462" cy="2587722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93F3ED5F-7306-55D1-DDC4-5BC2932DCB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5698" t="29250" r="9884" b="17596"/>
            <a:stretch/>
          </p:blipFill>
          <p:spPr>
            <a:xfrm>
              <a:off x="5076795" y="1909590"/>
              <a:ext cx="2937370" cy="2551711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73858DC-5032-0A33-D201-15BDDA060C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52907" t="37004" r="5435" b="13574"/>
            <a:stretch/>
          </p:blipFill>
          <p:spPr>
            <a:xfrm>
              <a:off x="432150" y="1948717"/>
              <a:ext cx="3809214" cy="2542054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04FA9CE0-09D9-B7E2-CA68-6362C19E4FF7}"/>
                </a:ext>
              </a:extLst>
            </p:cNvPr>
            <p:cNvSpPr/>
            <p:nvPr/>
          </p:nvSpPr>
          <p:spPr>
            <a:xfrm>
              <a:off x="554482" y="2471622"/>
              <a:ext cx="4190130" cy="2019148"/>
            </a:xfrm>
            <a:prstGeom prst="rect">
              <a:avLst/>
            </a:prstGeom>
            <a:noFill/>
            <a:ln w="2540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32DACB8-F928-B748-201A-BC80C245402D}"/>
                </a:ext>
              </a:extLst>
            </p:cNvPr>
            <p:cNvSpPr/>
            <p:nvPr/>
          </p:nvSpPr>
          <p:spPr>
            <a:xfrm>
              <a:off x="554482" y="1909590"/>
              <a:ext cx="4190129" cy="497546"/>
            </a:xfrm>
            <a:prstGeom prst="rect">
              <a:avLst/>
            </a:prstGeom>
            <a:noFill/>
            <a:ln w="2540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FE017722-959C-A823-6E30-92E682176A30}"/>
                </a:ext>
              </a:extLst>
            </p:cNvPr>
            <p:cNvSpPr/>
            <p:nvPr/>
          </p:nvSpPr>
          <p:spPr>
            <a:xfrm>
              <a:off x="4942268" y="1903049"/>
              <a:ext cx="3356344" cy="2587722"/>
            </a:xfrm>
            <a:prstGeom prst="rect">
              <a:avLst/>
            </a:prstGeom>
            <a:noFill/>
            <a:ln w="2540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27C8972B-E9E6-D8AE-0554-2813890C8575}"/>
              </a:ext>
            </a:extLst>
          </p:cNvPr>
          <p:cNvSpPr/>
          <p:nvPr/>
        </p:nvSpPr>
        <p:spPr>
          <a:xfrm>
            <a:off x="2336757" y="5883535"/>
            <a:ext cx="4190130" cy="348967"/>
          </a:xfrm>
          <a:prstGeom prst="rect">
            <a:avLst/>
          </a:prstGeom>
          <a:noFill/>
          <a:ln w="254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437B747-C967-FA3F-A5AC-20CCFEAD1EB4}"/>
              </a:ext>
            </a:extLst>
          </p:cNvPr>
          <p:cNvSpPr txBox="1"/>
          <p:nvPr/>
        </p:nvSpPr>
        <p:spPr>
          <a:xfrm>
            <a:off x="5975499" y="1443087"/>
            <a:ext cx="3668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FB43B21-ACA6-8150-0931-09F30CF50F5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5/03/2023</a:t>
            </a:r>
            <a:endParaRPr lang="en-US" dirty="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24B6B80F-07E5-A045-F1D6-DE82A6BFCF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599" y="117764"/>
            <a:ext cx="8846289" cy="803325"/>
          </a:xfrm>
        </p:spPr>
        <p:txBody>
          <a:bodyPr/>
          <a:lstStyle/>
          <a:p>
            <a:r>
              <a:rPr lang="en-US" dirty="0"/>
              <a:t>US Muon Collider R&amp;D coordination group</a:t>
            </a:r>
          </a:p>
        </p:txBody>
      </p:sp>
    </p:spTree>
    <p:extLst>
      <p:ext uri="{BB962C8B-B14F-4D97-AF65-F5344CB8AC3E}">
        <p14:creationId xmlns:p14="http://schemas.microsoft.com/office/powerpoint/2010/main" val="40039344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1DE7938-73B8-A99D-2A37-1AD3AF97B6F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5/03/2023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0BC638-0252-B056-59BA-2902250381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P5 Town Hall at SLAC</a:t>
            </a:r>
            <a:endParaRPr lang="en-US" b="1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D88659A-4845-31AD-AD06-C7969720D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 Muon Collider timeline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F0E07D-879D-9E0F-1F6D-043A8058FF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91C2A0F-3CCC-68CB-B799-83B5A3A499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62" y="1389088"/>
            <a:ext cx="8998476" cy="3840813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98643" y="1178510"/>
            <a:ext cx="8686800" cy="5010237"/>
          </a:xfrm>
          <a:noFill/>
        </p:spPr>
        <p:txBody>
          <a:bodyPr/>
          <a:lstStyle/>
          <a:p>
            <a:pPr defTabSz="914400">
              <a:spcBef>
                <a:spcPts val="400"/>
              </a:spcBef>
              <a:spcAft>
                <a:spcPts val="400"/>
              </a:spcAft>
              <a:defRPr/>
            </a:pPr>
            <a:r>
              <a:rPr lang="en-US" altLang="en-US" sz="1800" kern="0" dirty="0">
                <a:solidFill>
                  <a:srgbClr val="000000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Complete design &amp; simulation of the whole </a:t>
            </a:r>
            <a:r>
              <a:rPr lang="en-US" altLang="en-US" sz="1800" kern="0" dirty="0" err="1">
                <a:solidFill>
                  <a:srgbClr val="000000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MuC</a:t>
            </a:r>
            <a:r>
              <a:rPr lang="en-US" altLang="en-US" sz="1800" kern="0" dirty="0">
                <a:solidFill>
                  <a:srgbClr val="000000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 complex, including a neutrino flux mitigation system (include designs for a Fermilab </a:t>
            </a:r>
            <a:r>
              <a:rPr lang="en-US" altLang="en-US" sz="1800" kern="0" dirty="0" err="1">
                <a:solidFill>
                  <a:srgbClr val="000000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MuC</a:t>
            </a:r>
            <a:r>
              <a:rPr lang="en-US" altLang="en-US" sz="1800" kern="0" dirty="0">
                <a:solidFill>
                  <a:srgbClr val="000000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 option)</a:t>
            </a:r>
          </a:p>
          <a:p>
            <a:pPr lvl="1" defTabSz="914400">
              <a:spcBef>
                <a:spcPts val="400"/>
              </a:spcBef>
              <a:spcAft>
                <a:spcPts val="400"/>
              </a:spcAft>
              <a:defRPr/>
            </a:pPr>
            <a:r>
              <a:rPr lang="en-US" altLang="en-US" sz="1600" kern="0" dirty="0">
                <a:solidFill>
                  <a:srgbClr val="003087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Take into account engineering aspects of the design, establish operating parameters and develop technology concepts with potential to meet these parameters </a:t>
            </a:r>
          </a:p>
          <a:p>
            <a:pPr defTabSz="914400">
              <a:spcBef>
                <a:spcPts val="400"/>
              </a:spcBef>
              <a:spcAft>
                <a:spcPts val="400"/>
              </a:spcAft>
              <a:defRPr/>
            </a:pPr>
            <a:r>
              <a:rPr lang="en-US" altLang="en-US" sz="1800" kern="0" dirty="0">
                <a:solidFill>
                  <a:srgbClr val="000000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Proceed with (limited) prototyping &amp; technology R&amp;D</a:t>
            </a:r>
          </a:p>
          <a:p>
            <a:pPr lvl="1" defTabSz="914400">
              <a:spcBef>
                <a:spcPts val="400"/>
              </a:spcBef>
              <a:spcAft>
                <a:spcPts val="400"/>
              </a:spcAft>
              <a:defRPr/>
            </a:pPr>
            <a:r>
              <a:rPr lang="en-US" altLang="en-US" sz="1500" kern="0" dirty="0">
                <a:solidFill>
                  <a:srgbClr val="003087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Rapid cycling dipoles: magnet prototype, including its power deliver system</a:t>
            </a:r>
          </a:p>
          <a:p>
            <a:pPr lvl="1" defTabSz="914400">
              <a:spcBef>
                <a:spcPts val="400"/>
              </a:spcBef>
              <a:spcAft>
                <a:spcPts val="400"/>
              </a:spcAft>
              <a:defRPr/>
            </a:pPr>
            <a:r>
              <a:rPr lang="en-US" altLang="en-US" sz="1500" kern="0" dirty="0">
                <a:solidFill>
                  <a:srgbClr val="003087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Proton bunch compression tests at existing facilities</a:t>
            </a:r>
          </a:p>
          <a:p>
            <a:pPr lvl="1" defTabSz="914400">
              <a:spcBef>
                <a:spcPts val="400"/>
              </a:spcBef>
              <a:spcAft>
                <a:spcPts val="400"/>
              </a:spcAft>
              <a:defRPr/>
            </a:pPr>
            <a:r>
              <a:rPr lang="en-US" altLang="en-US" sz="1500" kern="0" dirty="0">
                <a:solidFill>
                  <a:srgbClr val="003087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Target material study &amp; pion yield measurement at existing facilities </a:t>
            </a:r>
          </a:p>
          <a:p>
            <a:pPr lvl="1" defTabSz="914400">
              <a:spcBef>
                <a:spcPts val="400"/>
              </a:spcBef>
              <a:spcAft>
                <a:spcPts val="400"/>
              </a:spcAft>
              <a:defRPr/>
            </a:pPr>
            <a:r>
              <a:rPr lang="en-US" altLang="en-US" sz="1500" kern="0" dirty="0">
                <a:solidFill>
                  <a:srgbClr val="003087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Design and testing of high gradient SRF cavities (325, 650, 1300 MHz)</a:t>
            </a:r>
          </a:p>
          <a:p>
            <a:pPr lvl="1" defTabSz="914400">
              <a:spcBef>
                <a:spcPts val="400"/>
              </a:spcBef>
              <a:spcAft>
                <a:spcPts val="400"/>
              </a:spcAft>
              <a:defRPr/>
            </a:pPr>
            <a:r>
              <a:rPr lang="en-US" altLang="en-US" sz="1500" kern="0" dirty="0">
                <a:solidFill>
                  <a:srgbClr val="003087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Engineering design and begin fabrication of a 1.5-cell cooling cell prototype </a:t>
            </a:r>
          </a:p>
          <a:p>
            <a:pPr defTabSz="914400">
              <a:spcBef>
                <a:spcPts val="400"/>
              </a:spcBef>
              <a:spcAft>
                <a:spcPts val="400"/>
              </a:spcAft>
              <a:defRPr/>
            </a:pPr>
            <a:r>
              <a:rPr lang="en-US" altLang="en-US" sz="1800" kern="0" dirty="0">
                <a:solidFill>
                  <a:srgbClr val="000000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Define what we like to </a:t>
            </a:r>
            <a:r>
              <a:rPr lang="en-US" altLang="en-US" sz="1800" b="1" kern="0" dirty="0">
                <a:solidFill>
                  <a:srgbClr val="000000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further test</a:t>
            </a:r>
            <a:r>
              <a:rPr lang="en-US" altLang="en-US" sz="1800" kern="0" dirty="0">
                <a:solidFill>
                  <a:srgbClr val="000000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, how and where after 2030</a:t>
            </a:r>
          </a:p>
          <a:p>
            <a:pPr defTabSz="914400">
              <a:spcBef>
                <a:spcPts val="400"/>
              </a:spcBef>
              <a:spcAft>
                <a:spcPts val="400"/>
              </a:spcAft>
              <a:defRPr/>
            </a:pPr>
            <a:r>
              <a:rPr lang="en-US" altLang="en-US" sz="2000" b="1" kern="0" dirty="0">
                <a:solidFill>
                  <a:srgbClr val="000000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By 2030, achieve enough technical maturity for the construction of the demo facility in 2030s and potential construction of the collider facility in the 2040s.</a:t>
            </a:r>
            <a:endParaRPr lang="en-US" altLang="en-US" sz="2000" kern="0" dirty="0">
              <a:solidFill>
                <a:srgbClr val="000000"/>
              </a:solidFill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  <a:p>
            <a:pPr marL="0" indent="0" defTabSz="914400">
              <a:spcBef>
                <a:spcPts val="500"/>
              </a:spcBef>
              <a:spcAft>
                <a:spcPts val="500"/>
              </a:spcAft>
              <a:buNone/>
              <a:defRPr/>
            </a:pPr>
            <a:endParaRPr lang="en-US" altLang="en-US" sz="1800" kern="0" dirty="0">
              <a:solidFill>
                <a:srgbClr val="000000"/>
              </a:solidFill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  <a:p>
            <a:pPr lvl="1" defTabSz="914400">
              <a:spcBef>
                <a:spcPts val="500"/>
              </a:spcBef>
              <a:spcAft>
                <a:spcPts val="500"/>
              </a:spcAft>
              <a:defRPr/>
            </a:pPr>
            <a:endParaRPr lang="en-US" altLang="en-US" sz="1600" kern="0" dirty="0">
              <a:solidFill>
                <a:srgbClr val="000000"/>
              </a:solidFill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endParaRPr lang="en-US" dirty="0"/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endParaRPr lang="en-US" dirty="0"/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228600" y="237684"/>
            <a:ext cx="8686800" cy="427877"/>
          </a:xfrm>
        </p:spPr>
        <p:txBody>
          <a:bodyPr/>
          <a:lstStyle/>
          <a:p>
            <a:r>
              <a:rPr lang="en-US" dirty="0"/>
              <a:t>A possible </a:t>
            </a:r>
            <a:r>
              <a:rPr lang="en-US" dirty="0" err="1"/>
              <a:t>MuC</a:t>
            </a:r>
            <a:r>
              <a:rPr lang="en-US" dirty="0"/>
              <a:t> US R&amp;D roadmap for accelerator </a:t>
            </a:r>
            <a:endParaRPr lang="en-US" b="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5/03/2023</a:t>
            </a: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1D9B904-3C27-465B-BD23-344EEF1BD7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FAF5813-9469-4233-A43B-73AFCF4DF1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P5 Town Hall at SLAC</a:t>
            </a:r>
            <a:endParaRPr lang="en-US" b="1" dirty="0"/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2CE403D7-B6A0-FB55-E8B0-9CC5EFA17C93}"/>
              </a:ext>
            </a:extLst>
          </p:cNvPr>
          <p:cNvSpPr/>
          <p:nvPr/>
        </p:nvSpPr>
        <p:spPr>
          <a:xfrm>
            <a:off x="429419" y="864872"/>
            <a:ext cx="2940147" cy="233840"/>
          </a:xfrm>
          <a:prstGeom prst="rightArrow">
            <a:avLst/>
          </a:prstGeom>
          <a:solidFill>
            <a:srgbClr val="92D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09FEB4B-E966-2500-81E5-4C630EB86D7F}"/>
              </a:ext>
            </a:extLst>
          </p:cNvPr>
          <p:cNvSpPr txBox="1"/>
          <p:nvPr/>
        </p:nvSpPr>
        <p:spPr>
          <a:xfrm>
            <a:off x="1074511" y="611453"/>
            <a:ext cx="22447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00B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2024-2030</a:t>
            </a:r>
          </a:p>
        </p:txBody>
      </p:sp>
      <p:sp>
        <p:nvSpPr>
          <p:cNvPr id="13" name="Right Brace 12">
            <a:extLst>
              <a:ext uri="{FF2B5EF4-FFF2-40B4-BE49-F238E27FC236}">
                <a16:creationId xmlns:a16="http://schemas.microsoft.com/office/drawing/2014/main" id="{9EADC170-684C-6CAD-90BF-516385CF806D}"/>
              </a:ext>
            </a:extLst>
          </p:cNvPr>
          <p:cNvSpPr/>
          <p:nvPr/>
        </p:nvSpPr>
        <p:spPr>
          <a:xfrm>
            <a:off x="6730602" y="3079394"/>
            <a:ext cx="246974" cy="986170"/>
          </a:xfrm>
          <a:prstGeom prst="rightBrace">
            <a:avLst/>
          </a:prstGeom>
          <a:ln>
            <a:solidFill>
              <a:srgbClr val="F05ED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40404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10BEEB9-30E7-A574-1B21-90D219503FEF}"/>
              </a:ext>
            </a:extLst>
          </p:cNvPr>
          <p:cNvSpPr txBox="1"/>
          <p:nvPr/>
        </p:nvSpPr>
        <p:spPr>
          <a:xfrm flipH="1">
            <a:off x="6977576" y="3203147"/>
            <a:ext cx="115003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05ED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Synergistic with other programs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13E8254-4711-F442-A92D-95AFD28B3CC0}"/>
              </a:ext>
            </a:extLst>
          </p:cNvPr>
          <p:cNvSpPr txBox="1"/>
          <p:nvPr/>
        </p:nvSpPr>
        <p:spPr>
          <a:xfrm>
            <a:off x="355189" y="5775036"/>
            <a:ext cx="86129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It is crucial for the US to engage </a:t>
            </a:r>
            <a:r>
              <a:rPr lang="en-US" sz="2000" b="1" dirty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NOW</a:t>
            </a:r>
            <a:r>
              <a:rPr lang="en-US" sz="2000" dirty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if we want an MC as a future option!</a:t>
            </a:r>
          </a:p>
        </p:txBody>
      </p:sp>
    </p:spTree>
    <p:extLst>
      <p:ext uri="{BB962C8B-B14F-4D97-AF65-F5344CB8AC3E}">
        <p14:creationId xmlns:p14="http://schemas.microsoft.com/office/powerpoint/2010/main" val="309349411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63995" y="3348457"/>
            <a:ext cx="8980005" cy="2897064"/>
          </a:xfrm>
          <a:noFill/>
        </p:spPr>
        <p:txBody>
          <a:bodyPr/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Tx/>
              <a:buSzTx/>
              <a:buFontTx/>
              <a:buChar char="•"/>
              <a:tabLst/>
              <a:defRPr/>
            </a:pPr>
            <a:r>
              <a:rPr lang="en-US" altLang="en-US" sz="2200" b="1" kern="0" dirty="0">
                <a:solidFill>
                  <a:srgbClr val="000000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2024+</a:t>
            </a:r>
            <a:r>
              <a:rPr lang="en-US" altLang="en-US" sz="2200" kern="0" dirty="0">
                <a:solidFill>
                  <a:srgbClr val="000000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: Ramp-up budget profile so that US accelerator experts can engage with the international Muon Collider effort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Tx/>
              <a:buSzTx/>
              <a:buFontTx/>
              <a:buChar char="•"/>
              <a:tabLst/>
              <a:defRPr/>
            </a:pPr>
            <a:r>
              <a:rPr lang="en-US" altLang="en-US" sz="2200" b="1" kern="0" dirty="0">
                <a:solidFill>
                  <a:srgbClr val="404040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~2030</a:t>
            </a:r>
            <a:r>
              <a:rPr lang="en-US" altLang="en-US" sz="2200" kern="0" dirty="0">
                <a:solidFill>
                  <a:srgbClr val="404040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: </a:t>
            </a:r>
            <a:r>
              <a:rPr lang="en-US" altLang="en-US" sz="2200" b="1" kern="0" dirty="0">
                <a:solidFill>
                  <a:srgbClr val="404040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Goal:</a:t>
            </a:r>
            <a:r>
              <a:rPr lang="en-US" altLang="en-US" sz="2200" kern="0" dirty="0">
                <a:solidFill>
                  <a:srgbClr val="404040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 Deliver a </a:t>
            </a:r>
            <a:r>
              <a:rPr lang="en-US" altLang="en-US" sz="2200" kern="0" dirty="0" err="1">
                <a:solidFill>
                  <a:srgbClr val="404040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MuC</a:t>
            </a:r>
            <a:r>
              <a:rPr lang="en-US" altLang="en-US" sz="2200" kern="0" dirty="0">
                <a:solidFill>
                  <a:srgbClr val="404040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 </a:t>
            </a:r>
            <a:r>
              <a:rPr lang="en-US" altLang="en-US" sz="2200" b="1" kern="0" dirty="0">
                <a:solidFill>
                  <a:srgbClr val="404040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reference design report </a:t>
            </a:r>
            <a:r>
              <a:rPr lang="en-US" altLang="en-US" sz="2200" kern="0" dirty="0">
                <a:solidFill>
                  <a:srgbClr val="404040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and a </a:t>
            </a:r>
            <a:r>
              <a:rPr lang="en-US" altLang="en-US" sz="2200" b="1" kern="0" dirty="0">
                <a:solidFill>
                  <a:srgbClr val="404040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TDR report </a:t>
            </a:r>
            <a:r>
              <a:rPr lang="en-US" altLang="en-US" sz="2200" kern="0" dirty="0">
                <a:solidFill>
                  <a:srgbClr val="404040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for the demonstrator facility with </a:t>
            </a:r>
            <a:r>
              <a:rPr lang="en-US" altLang="en-US" sz="2200" b="1" kern="0" dirty="0">
                <a:solidFill>
                  <a:srgbClr val="404040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cost</a:t>
            </a:r>
            <a:r>
              <a:rPr lang="en-US" altLang="en-US" sz="2200" kern="0" dirty="0">
                <a:solidFill>
                  <a:srgbClr val="404040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 estimates</a:t>
            </a:r>
          </a:p>
          <a:p>
            <a:pPr defTabSz="914400">
              <a:spcBef>
                <a:spcPts val="500"/>
              </a:spcBef>
              <a:spcAft>
                <a:spcPts val="500"/>
              </a:spcAft>
              <a:buFontTx/>
              <a:buChar char="•"/>
              <a:defRPr/>
            </a:pPr>
            <a:r>
              <a:rPr lang="en-US" sz="2200" b="1" kern="0" dirty="0">
                <a:solidFill>
                  <a:srgbClr val="404040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2030+</a:t>
            </a:r>
            <a:r>
              <a:rPr lang="en-US" sz="2200" kern="0" dirty="0">
                <a:solidFill>
                  <a:srgbClr val="404040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: Develop technology to be ready to commit, verify performance of all components</a:t>
            </a:r>
          </a:p>
          <a:p>
            <a:pPr lvl="1" defTabSz="914400">
              <a:spcBef>
                <a:spcPts val="500"/>
              </a:spcBef>
              <a:spcAft>
                <a:spcPts val="500"/>
              </a:spcAft>
              <a:buFontTx/>
              <a:buChar char="•"/>
              <a:defRPr/>
            </a:pPr>
            <a:r>
              <a:rPr lang="en-US" sz="1800" kern="0" dirty="0">
                <a:solidFill>
                  <a:srgbClr val="003087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Significant ramp-up is needed. Cooling channel demonstrator is expected to be the cost driver</a:t>
            </a:r>
            <a:endParaRPr lang="en-US" sz="1800" b="1" dirty="0">
              <a:solidFill>
                <a:srgbClr val="003087"/>
              </a:solidFill>
            </a:endParaRP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endParaRPr lang="en-US" dirty="0"/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 R&amp;D budget estimate 2024-2030 (Accelerator)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5/03/2023</a:t>
            </a: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1D9B904-3C27-465B-BD23-344EEF1BD7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EEFD27C-B81F-11D1-27C2-FB94471DBB2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658" t="9910" r="12829" b="11228"/>
          <a:stretch/>
        </p:blipFill>
        <p:spPr>
          <a:xfrm>
            <a:off x="4747063" y="854348"/>
            <a:ext cx="3115590" cy="2329204"/>
          </a:xfrm>
          <a:prstGeom prst="rect">
            <a:avLst/>
          </a:prstGeom>
        </p:spPr>
      </p:pic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34378DEA-B47F-F790-2FB7-14F067BDE5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b="1" dirty="0"/>
              <a:t>P5 Town Hall at SLAC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FF83E5E-3C6F-9F65-FED5-52D27F71F88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787" t="10872" r="12923" b="12457"/>
          <a:stretch/>
        </p:blipFill>
        <p:spPr>
          <a:xfrm>
            <a:off x="1011148" y="877826"/>
            <a:ext cx="2988085" cy="220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80777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58029" y="945163"/>
            <a:ext cx="9027942" cy="5559050"/>
          </a:xfrm>
          <a:noFill/>
        </p:spPr>
        <p:txBody>
          <a:bodyPr/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ts val="500"/>
              </a:spcAft>
              <a:buClrTx/>
              <a:buSzTx/>
              <a:buFontTx/>
              <a:buChar char="•"/>
              <a:tabLst/>
              <a:defRPr/>
            </a:pPr>
            <a:r>
              <a:rPr lang="en-US" altLang="en-US" sz="2200" kern="0" dirty="0">
                <a:solidFill>
                  <a:srgbClr val="000000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MC offers a unique opportunity for energy frontier collider with high luminosity 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ts val="500"/>
              </a:spcAft>
              <a:buClrTx/>
              <a:buSzTx/>
              <a:buFontTx/>
              <a:buChar char="•"/>
              <a:tabLst/>
              <a:defRPr/>
            </a:pPr>
            <a:r>
              <a:rPr lang="en-US" altLang="en-US" sz="2200" kern="0" dirty="0">
                <a:solidFill>
                  <a:srgbClr val="000000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Physics &amp; technology landscape has significantly changed recently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Tx/>
              <a:buSzTx/>
              <a:buFontTx/>
              <a:buChar char="•"/>
              <a:tabLst/>
              <a:defRPr/>
            </a:pPr>
            <a:r>
              <a:rPr lang="en-US" altLang="en-US" sz="2200" kern="0" dirty="0">
                <a:solidFill>
                  <a:srgbClr val="000000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We have established a highly motivated group to address challenges for a Muon Collider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Tx/>
              <a:buSzTx/>
              <a:buFontTx/>
              <a:buChar char="•"/>
              <a:tabLst/>
              <a:defRPr/>
            </a:pPr>
            <a:r>
              <a:rPr lang="en-US" altLang="en-US" sz="2200" kern="0" dirty="0">
                <a:solidFill>
                  <a:srgbClr val="000000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As also </a:t>
            </a:r>
            <a:r>
              <a:rPr lang="en-US" altLang="en-US" sz="2200" kern="0" dirty="0">
                <a:solidFill>
                  <a:srgbClr val="000000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  <a:hlinkClick r:id="rId2"/>
              </a:rPr>
              <a:t>presented</a:t>
            </a:r>
            <a:r>
              <a:rPr lang="en-US" altLang="en-US" sz="2200" kern="0" dirty="0">
                <a:solidFill>
                  <a:srgbClr val="000000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 at BNL, we are asking P5 to:</a:t>
            </a:r>
            <a:endParaRPr lang="en-US" sz="1800" dirty="0">
              <a:solidFill>
                <a:srgbClr val="004C97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lvl="1">
              <a:spcAft>
                <a:spcPts val="500"/>
              </a:spcAft>
            </a:pPr>
            <a:r>
              <a:rPr lang="en-US" sz="1800" dirty="0">
                <a:solidFill>
                  <a:srgbClr val="004C97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Recommend establishing a Muon Collider R&amp;D program with the aim for delivering a </a:t>
            </a:r>
            <a:r>
              <a:rPr lang="en-US" sz="1800" b="1" dirty="0">
                <a:solidFill>
                  <a:srgbClr val="004C97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RDR report</a:t>
            </a:r>
            <a:r>
              <a:rPr lang="en-US" sz="1800" dirty="0">
                <a:solidFill>
                  <a:srgbClr val="004C97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for the final facility &amp; </a:t>
            </a:r>
            <a:r>
              <a:rPr lang="en-US" sz="1800" b="1" dirty="0">
                <a:solidFill>
                  <a:srgbClr val="004C97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TDR report </a:t>
            </a:r>
            <a:r>
              <a:rPr lang="en-US" sz="1800" dirty="0">
                <a:solidFill>
                  <a:srgbClr val="004C97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for the demo facility by 2030 AND with an overall goal of having a </a:t>
            </a:r>
            <a:r>
              <a:rPr lang="en-US" sz="1800" b="1" dirty="0">
                <a:solidFill>
                  <a:srgbClr val="004C97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TDR for the final facility </a:t>
            </a:r>
            <a:r>
              <a:rPr lang="en-US" sz="1800" dirty="0">
                <a:solidFill>
                  <a:srgbClr val="004C97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by 2040</a:t>
            </a:r>
          </a:p>
          <a:p>
            <a:pPr lvl="1">
              <a:spcAft>
                <a:spcPts val="500"/>
              </a:spcAft>
            </a:pPr>
            <a:r>
              <a:rPr lang="en-US" sz="1800" dirty="0">
                <a:solidFill>
                  <a:srgbClr val="004C97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Recommend that DOE and NSF recognize Muon Collider work within the AF base program proposals</a:t>
            </a:r>
          </a:p>
          <a:p>
            <a:pPr lvl="1">
              <a:spcAft>
                <a:spcPts val="500"/>
              </a:spcAft>
            </a:pPr>
            <a:r>
              <a:rPr lang="en-US" sz="1800" dirty="0">
                <a:solidFill>
                  <a:srgbClr val="004C97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Support the formation of a US Muon Collider effort to coordinate US impact while engaging in the international effort</a:t>
            </a:r>
          </a:p>
          <a:p>
            <a:pPr lvl="1">
              <a:spcAft>
                <a:spcPts val="500"/>
              </a:spcAft>
            </a:pPr>
            <a:r>
              <a:rPr lang="en-US" sz="1800" dirty="0">
                <a:solidFill>
                  <a:srgbClr val="004C97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Enable US to compete for hosting a Muon Collider</a:t>
            </a:r>
            <a:endParaRPr lang="en-US" dirty="0"/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US" dirty="0"/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US" dirty="0"/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endParaRPr lang="en-US" dirty="0"/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endParaRPr lang="en-US" dirty="0"/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5/03/2023</a:t>
            </a: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4E54C6B-D52C-4D93-B401-C31EEAB04D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093AAA6-521F-E1E0-F51D-E55A63012E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P5 Town Hall at SLAC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73972138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AB777CF-75B4-E0F5-A59B-BC78926953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C0CFA86-F9D8-E4D3-25CE-D3057C7C48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Extra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61C7AA-3818-280C-0931-6200C894513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5/03/2023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0FDFCC-E34B-BB75-4544-B997BE52B8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P5 Town Hall at SLAC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781088-0041-F80C-EA17-CA026CFE76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435651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F0EB73B-0BB8-2E41-8496-8D645F8A43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P5 Town Hall at SLAC</a:t>
            </a:r>
            <a:endParaRPr lang="en-US" b="1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A0AA90D-0EA8-0744-95EA-F704BAD65E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733B57E6-DDE1-8B52-55E9-6977F9500C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Muon Collider Synergies</a:t>
            </a:r>
          </a:p>
        </p:txBody>
      </p:sp>
      <p:graphicFrame>
        <p:nvGraphicFramePr>
          <p:cNvPr id="3" name="Google Shape;136;p1">
            <a:extLst>
              <a:ext uri="{FF2B5EF4-FFF2-40B4-BE49-F238E27FC236}">
                <a16:creationId xmlns:a16="http://schemas.microsoft.com/office/drawing/2014/main" id="{6366947B-E552-30D4-5D40-2C798577E09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82909828"/>
              </p:ext>
            </p:extLst>
          </p:nvPr>
        </p:nvGraphicFramePr>
        <p:xfrm>
          <a:off x="222250" y="1399500"/>
          <a:ext cx="8686800" cy="351035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2895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644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267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dirty="0">
                          <a:latin typeface="+mj-lt"/>
                        </a:rPr>
                        <a:t>Facility/Experiment</a:t>
                      </a:r>
                      <a:endParaRPr sz="1400" dirty="0">
                        <a:latin typeface="+mj-lt"/>
                      </a:endParaRPr>
                    </a:p>
                  </a:txBody>
                  <a:tcPr marL="91450" marR="91450" marT="45725" marB="45725">
                    <a:solidFill>
                      <a:srgbClr val="98D7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dirty="0">
                          <a:latin typeface="+mj-lt"/>
                        </a:rPr>
                        <a:t>Physics Goals</a:t>
                      </a:r>
                      <a:endParaRPr sz="1400" dirty="0">
                        <a:latin typeface="+mj-lt"/>
                      </a:endParaRPr>
                    </a:p>
                  </a:txBody>
                  <a:tcPr marL="91450" marR="91450" marT="45725" marB="45725">
                    <a:solidFill>
                      <a:srgbClr val="98D7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dirty="0">
                          <a:latin typeface="+mj-lt"/>
                        </a:rPr>
                        <a:t>Synergy</a:t>
                      </a:r>
                      <a:endParaRPr sz="1400" dirty="0">
                        <a:latin typeface="+mj-lt"/>
                      </a:endParaRPr>
                    </a:p>
                  </a:txBody>
                  <a:tcPr marL="91450" marR="91450" marT="45725" marB="45725">
                    <a:solidFill>
                      <a:srgbClr val="98D7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dirty="0" err="1">
                          <a:latin typeface="+mj-lt"/>
                        </a:rPr>
                        <a:t>nuStorm</a:t>
                      </a:r>
                      <a:endParaRPr sz="1000" dirty="0">
                        <a:latin typeface="+mj-lt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  <a:tabLst/>
                        <a:defRPr/>
                      </a:pPr>
                      <a:r>
                        <a:rPr lang="en-US" sz="1000" dirty="0">
                          <a:latin typeface="+mj-lt"/>
                        </a:rPr>
                        <a:t>Short baseline neutrino program, including searches for sterile neutrino and cross section measurements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dirty="0">
                          <a:latin typeface="+mj-lt"/>
                        </a:rPr>
                        <a:t>100kW proton source, muon production and collection, storage ring operation</a:t>
                      </a:r>
                      <a:endParaRPr sz="1000" dirty="0">
                        <a:latin typeface="+mj-lt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dirty="0">
                          <a:latin typeface="+mj-lt"/>
                        </a:rPr>
                        <a:t>Dark Sector searches</a:t>
                      </a:r>
                      <a:endParaRPr sz="1000" dirty="0">
                        <a:latin typeface="+mj-lt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dirty="0">
                          <a:latin typeface="+mj-lt"/>
                        </a:rPr>
                        <a:t>Searches for particles from Dark Sectors produced in fixed target experiments using high intensity proton beam</a:t>
                      </a:r>
                      <a:endParaRPr sz="1000" dirty="0">
                        <a:latin typeface="+mj-lt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dirty="0">
                          <a:solidFill>
                            <a:schemeClr val="dk1"/>
                          </a:solidFill>
                          <a:latin typeface="+mj-lt"/>
                          <a:cs typeface="Arial"/>
                          <a:sym typeface="Arial"/>
                        </a:rPr>
                        <a:t>MW class high-intensity proton beams</a:t>
                      </a:r>
                      <a:endParaRPr sz="1000" dirty="0">
                        <a:latin typeface="+mj-lt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dirty="0">
                          <a:latin typeface="+mj-lt"/>
                        </a:rPr>
                        <a:t>Charged Lepton Flavor Violation (e.g. AMF)</a:t>
                      </a:r>
                      <a:endParaRPr sz="1000" dirty="0">
                        <a:latin typeface="+mj-lt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dirty="0">
                          <a:latin typeface="+mj-lt"/>
                        </a:rPr>
                        <a:t>Searches for rare lepton flavor violating processing (mu2e, mu2eg, mu3e, </a:t>
                      </a:r>
                      <a:r>
                        <a:rPr lang="en-US" sz="1000" dirty="0" err="1">
                          <a:latin typeface="+mj-lt"/>
                        </a:rPr>
                        <a:t>etc</a:t>
                      </a:r>
                      <a:r>
                        <a:rPr lang="en-US" sz="1000" dirty="0">
                          <a:latin typeface="+mj-lt"/>
                        </a:rPr>
                        <a:t>)</a:t>
                      </a:r>
                      <a:endParaRPr sz="1000" dirty="0">
                        <a:latin typeface="+mj-lt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latin typeface="+mj-lt"/>
                        </a:rPr>
                        <a:t>MW class proton source, muon production and collection, storage ring</a:t>
                      </a: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dirty="0">
                          <a:latin typeface="+mj-lt"/>
                        </a:rPr>
                        <a:t>Beam dump experiments </a:t>
                      </a:r>
                      <a:endParaRPr sz="1000" dirty="0">
                        <a:latin typeface="+mj-lt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dirty="0">
                          <a:latin typeface="+mj-lt"/>
                        </a:rPr>
                        <a:t>Searches for exotic particles (dark photons, </a:t>
                      </a:r>
                      <a:r>
                        <a:rPr lang="en-US" sz="1000" dirty="0" err="1">
                          <a:latin typeface="+mj-lt"/>
                        </a:rPr>
                        <a:t>Lmu-Ltau</a:t>
                      </a:r>
                      <a:r>
                        <a:rPr lang="en-US" sz="1000" dirty="0">
                          <a:latin typeface="+mj-lt"/>
                        </a:rPr>
                        <a:t>, </a:t>
                      </a:r>
                      <a:r>
                        <a:rPr lang="en-US" sz="1000" dirty="0" err="1">
                          <a:latin typeface="+mj-lt"/>
                        </a:rPr>
                        <a:t>etc</a:t>
                      </a:r>
                      <a:r>
                        <a:rPr lang="en-US" sz="1000" dirty="0">
                          <a:latin typeface="+mj-lt"/>
                        </a:rPr>
                        <a:t>) in muon beam dump experiments </a:t>
                      </a:r>
                      <a:endParaRPr sz="1000" dirty="0">
                        <a:latin typeface="+mj-lt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latin typeface="+mj-lt"/>
                        </a:rPr>
                        <a:t>100kW – MW proton source, muon production and collection, partial cooling and acceleration</a:t>
                      </a: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Neutrinos from collider beam muon decays</a:t>
                      </a:r>
                      <a:endParaRPr sz="1000" dirty="0">
                        <a:latin typeface="+mj-lt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dirty="0">
                          <a:latin typeface="+mj-lt"/>
                        </a:rPr>
                        <a:t>DIS in neutrino-nucleus interactions, better nuclear PDF, atmospheric neutrinos </a:t>
                      </a: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dirty="0">
                          <a:latin typeface="+mj-lt"/>
                        </a:rPr>
                        <a:t>FASER</a:t>
                      </a:r>
                      <a:r>
                        <a:rPr lang="el-GR" sz="1000" dirty="0">
                          <a:latin typeface="+mj-lt"/>
                        </a:rPr>
                        <a:t>ν</a:t>
                      </a:r>
                      <a:r>
                        <a:rPr lang="en-US" sz="1000" dirty="0">
                          <a:latin typeface="+mj-lt"/>
                        </a:rPr>
                        <a:t> like experiment with smaller flux uncertainties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dirty="0">
                          <a:latin typeface="+mj-lt"/>
                        </a:rPr>
                        <a:t>Everything up to multi-</a:t>
                      </a:r>
                      <a:r>
                        <a:rPr lang="en-US" sz="1000" dirty="0" err="1">
                          <a:latin typeface="+mj-lt"/>
                        </a:rPr>
                        <a:t>TeV</a:t>
                      </a:r>
                      <a:r>
                        <a:rPr lang="en-US" sz="1000" dirty="0">
                          <a:latin typeface="+mj-lt"/>
                        </a:rPr>
                        <a:t> energy collider beams</a:t>
                      </a:r>
                      <a:endParaRPr sz="1000" dirty="0">
                        <a:latin typeface="+mj-lt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dirty="0">
                          <a:latin typeface="+mj-lt"/>
                        </a:rPr>
                        <a:t>Muon Ion Collider</a:t>
                      </a:r>
                      <a:endParaRPr sz="1000" dirty="0">
                        <a:latin typeface="+mj-lt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dirty="0">
                          <a:latin typeface="+mj-lt"/>
                        </a:rPr>
                        <a:t>A broad program addressing many fundamental questions in nuclear and particle physics</a:t>
                      </a:r>
                      <a:endParaRPr sz="1000" dirty="0">
                        <a:latin typeface="+mj-lt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Everything up to multi-</a:t>
                      </a:r>
                      <a:r>
                        <a:rPr lang="en-US" sz="100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TeV</a:t>
                      </a:r>
                      <a:r>
                        <a:rPr lang="en-US" sz="1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energy collider beams</a:t>
                      </a: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155892374"/>
                  </a:ext>
                </a:extLst>
              </a:tr>
            </a:tbl>
          </a:graphicData>
        </a:graphic>
      </p:graphicFrame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D83245E-1193-5406-3644-CB4D2265A39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5/03/2023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507889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1"/>
          <p:cNvSpPr txBox="1">
            <a:spLocks noGrp="1"/>
          </p:cNvSpPr>
          <p:nvPr>
            <p:ph type="title"/>
          </p:nvPr>
        </p:nvSpPr>
        <p:spPr>
          <a:xfrm>
            <a:off x="228600" y="342679"/>
            <a:ext cx="8686800" cy="320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r>
              <a:rPr lang="en-US" sz="2400" dirty="0"/>
              <a:t>Muon Collider Challenges</a:t>
            </a:r>
            <a:endParaRPr dirty="0"/>
          </a:p>
        </p:txBody>
      </p:sp>
      <p:graphicFrame>
        <p:nvGraphicFramePr>
          <p:cNvPr id="136" name="Google Shape;136;p1"/>
          <p:cNvGraphicFramePr/>
          <p:nvPr/>
        </p:nvGraphicFramePr>
        <p:xfrm>
          <a:off x="228600" y="1423600"/>
          <a:ext cx="8686800" cy="457715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2895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644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267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Challenge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Progress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Future work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Multi MW proton sources with short bunches 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Multi-MW proton sources have been and are being produced for spallation neutron sources and neutrino sources (SNS, ESS, J-PARC, Fermilab)</a:t>
                      </a:r>
                      <a:endParaRPr sz="12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Refine design parameters, including proton acceleration to 5-10 GeV. Accumulation and compression of bunches. 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Multi MW targets 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Neutrino targets have matured to 1+MW. RADIATE studies of novel target materials and designs aim at 2.4MW.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Develop target design for 2 MW and short muon collider bunches. Produce a prototype in 2030s.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Production solenoid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ITER Nb3Sn central solenoid with similar specifications and rad levels produced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Stud</a:t>
                      </a:r>
                      <a:r>
                        <a:rPr lang="en-US" sz="1200"/>
                        <a:t>y</a:t>
                      </a:r>
                      <a:r>
                        <a:rPr lang="en-US" sz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cry</a:t>
                      </a:r>
                      <a:r>
                        <a:rPr lang="en-US" sz="1200"/>
                        <a:t>o</a:t>
                      </a:r>
                      <a:r>
                        <a:rPr lang="en-US" sz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genically stabilized superconducting cables and validate magnet cooling design. </a:t>
                      </a:r>
                      <a:r>
                        <a:rPr lang="en-US" sz="1200"/>
                        <a:t>Investigate </a:t>
                      </a:r>
                      <a:r>
                        <a:rPr lang="en-US" sz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possibility of HTS </a:t>
                      </a:r>
                      <a:r>
                        <a:rPr lang="en-US" sz="1200"/>
                        <a:t>cables</a:t>
                      </a:r>
                      <a:r>
                        <a:rPr lang="en-US" sz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.</a:t>
                      </a:r>
                      <a:endParaRPr sz="120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Cooling channel solenoids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Solenoid with 30+T field now exists at NHMFL. Plans to design 40+T solenoids in place.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Extend designs to the specs of the 6D cooling channel, fabrication for the demo experiment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Ionization cooling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MICE transverse cooling results published. Long.cooling via emittance exchange demonstrated at g-2. 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Optimize with higher fields and gradients. Demonstrate 6D cooling with re-acceleration and focusing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RF in magnetic field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dirty="0"/>
                        <a:t>Operation of up to 50 MV/m cavity in magnetic field demonstrated, results published</a:t>
                      </a:r>
                      <a:endParaRPr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dirty="0"/>
                        <a:t>Design to the specs of the 6D demo, </a:t>
                      </a:r>
                      <a:r>
                        <a:rPr lang="en-US" sz="1200" dirty="0" err="1"/>
                        <a:t>experimen</a:t>
                      </a:r>
                      <a:r>
                        <a:rPr lang="en-US" sz="1200" dirty="0"/>
                        <a:t>; fabrication</a:t>
                      </a:r>
                      <a:endParaRPr dirty="0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16959" y="834179"/>
            <a:ext cx="8977803" cy="4792897"/>
          </a:xfrm>
        </p:spPr>
        <p:txBody>
          <a:bodyPr/>
          <a:lstStyle/>
          <a:p>
            <a:pPr marL="309562" lvl="1" indent="-257175" defTabSz="685800">
              <a:spcBef>
                <a:spcPts val="500"/>
              </a:spcBef>
              <a:spcAft>
                <a:spcPts val="450"/>
              </a:spcAft>
              <a:buFontTx/>
              <a:buChar char="•"/>
              <a:defRPr/>
            </a:pPr>
            <a:r>
              <a:rPr lang="en-US" altLang="en-US" kern="0" dirty="0">
                <a:solidFill>
                  <a:srgbClr val="404040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The forum established a strong collaboration between the AF+EF+TF frontiers for Muon Collider (</a:t>
            </a:r>
            <a:r>
              <a:rPr lang="en-US" altLang="en-US" kern="0" dirty="0" err="1">
                <a:solidFill>
                  <a:srgbClr val="404040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MuC</a:t>
            </a:r>
            <a:r>
              <a:rPr lang="en-US" altLang="en-US" kern="0" dirty="0">
                <a:solidFill>
                  <a:srgbClr val="404040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) research</a:t>
            </a:r>
          </a:p>
          <a:p>
            <a:pPr lvl="1" indent="-257175" defTabSz="685800">
              <a:spcBef>
                <a:spcPts val="500"/>
              </a:spcBef>
              <a:spcAft>
                <a:spcPts val="450"/>
              </a:spcAft>
              <a:buFontTx/>
              <a:buChar char="•"/>
              <a:defRPr/>
            </a:pPr>
            <a:r>
              <a:rPr lang="en-US" altLang="en-US" sz="1800" kern="0" dirty="0">
                <a:solidFill>
                  <a:srgbClr val="003087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Monthly meetings and dedicated workshops for 18+ months before Snowmass</a:t>
            </a:r>
          </a:p>
          <a:p>
            <a:pPr lvl="1" indent="-257175" defTabSz="685800">
              <a:spcBef>
                <a:spcPts val="500"/>
              </a:spcBef>
              <a:spcAft>
                <a:spcPts val="450"/>
              </a:spcAft>
              <a:buFontTx/>
              <a:buChar char="•"/>
              <a:defRPr/>
            </a:pPr>
            <a:r>
              <a:rPr lang="en-US" altLang="en-US" sz="1800" kern="0" dirty="0" err="1">
                <a:solidFill>
                  <a:srgbClr val="003087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MuC</a:t>
            </a:r>
            <a:r>
              <a:rPr lang="en-US" altLang="en-US" sz="1800" kern="0" dirty="0">
                <a:solidFill>
                  <a:srgbClr val="003087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 Forum report is now </a:t>
            </a:r>
            <a:r>
              <a:rPr lang="en-US" altLang="en-US" sz="1800" kern="0" dirty="0">
                <a:solidFill>
                  <a:srgbClr val="003087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public</a:t>
            </a:r>
            <a:r>
              <a:rPr lang="en-US" altLang="en-US" sz="1800" kern="0" dirty="0">
                <a:solidFill>
                  <a:srgbClr val="003087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: ~180 authors, 50+% are early career scientists</a:t>
            </a:r>
          </a:p>
          <a:p>
            <a:pPr indent="-257175" defTabSz="685800">
              <a:spcBef>
                <a:spcPts val="500"/>
              </a:spcBef>
              <a:spcAft>
                <a:spcPts val="450"/>
              </a:spcAft>
              <a:buFontTx/>
              <a:buChar char="•"/>
              <a:defRPr/>
            </a:pPr>
            <a:r>
              <a:rPr lang="en-US" altLang="en-US" sz="2200" kern="0" dirty="0">
                <a:solidFill>
                  <a:srgbClr val="404040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Forum conclusions:</a:t>
            </a:r>
          </a:p>
          <a:p>
            <a:pPr lvl="1" indent="-257175" defTabSz="685800">
              <a:spcBef>
                <a:spcPts val="500"/>
              </a:spcBef>
              <a:spcAft>
                <a:spcPts val="450"/>
              </a:spcAft>
              <a:buFontTx/>
              <a:buChar char="•"/>
              <a:defRPr/>
            </a:pPr>
            <a:r>
              <a:rPr lang="en-US" sz="1800" dirty="0">
                <a:solidFill>
                  <a:srgbClr val="003087"/>
                </a:solidFill>
              </a:rPr>
              <a:t>No fundamental showstoppers identified</a:t>
            </a:r>
          </a:p>
          <a:p>
            <a:pPr lvl="1" indent="-257175" defTabSz="685800">
              <a:spcBef>
                <a:spcPts val="500"/>
              </a:spcBef>
              <a:spcAft>
                <a:spcPts val="450"/>
              </a:spcAft>
              <a:buFontTx/>
              <a:buChar char="•"/>
              <a:defRPr/>
            </a:pPr>
            <a:r>
              <a:rPr lang="en-US" sz="1800" dirty="0">
                <a:solidFill>
                  <a:srgbClr val="003087"/>
                </a:solidFill>
              </a:rPr>
              <a:t>BUT engineering challenges exist</a:t>
            </a:r>
          </a:p>
          <a:p>
            <a:pPr lvl="1" indent="-257175" defTabSz="685800">
              <a:spcBef>
                <a:spcPts val="500"/>
              </a:spcBef>
              <a:spcAft>
                <a:spcPts val="450"/>
              </a:spcAft>
              <a:buFontTx/>
              <a:buChar char="•"/>
              <a:defRPr/>
            </a:pPr>
            <a:r>
              <a:rPr lang="en-US" sz="1800" dirty="0">
                <a:solidFill>
                  <a:srgbClr val="003087"/>
                </a:solidFill>
              </a:rPr>
              <a:t>Significant R&amp;D is needed to improve a </a:t>
            </a:r>
            <a:r>
              <a:rPr lang="en-US" sz="1800" dirty="0" err="1">
                <a:solidFill>
                  <a:srgbClr val="003087"/>
                </a:solidFill>
              </a:rPr>
              <a:t>MuC</a:t>
            </a:r>
            <a:r>
              <a:rPr lang="en-US" sz="1800" dirty="0">
                <a:solidFill>
                  <a:srgbClr val="003087"/>
                </a:solidFill>
              </a:rPr>
              <a:t>                                                          risk profile</a:t>
            </a:r>
            <a:endParaRPr lang="en-US" altLang="en-US" sz="1900" kern="0" dirty="0">
              <a:solidFill>
                <a:srgbClr val="404040"/>
              </a:solidFill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  <a:p>
            <a:pPr indent="-257175" defTabSz="685800">
              <a:spcBef>
                <a:spcPts val="500"/>
              </a:spcBef>
              <a:spcAft>
                <a:spcPts val="450"/>
              </a:spcAft>
              <a:buFontTx/>
              <a:buChar char="•"/>
              <a:defRPr/>
            </a:pPr>
            <a:r>
              <a:rPr lang="en-US" altLang="en-US" sz="2200" kern="0" dirty="0" err="1">
                <a:solidFill>
                  <a:srgbClr val="404040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MuC</a:t>
            </a:r>
            <a:r>
              <a:rPr lang="en-US" altLang="en-US" sz="2200" kern="0" dirty="0">
                <a:solidFill>
                  <a:srgbClr val="404040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 was the most studied machine during                            Snowmass. Many new results &amp; papers, propagated to the EF vision. </a:t>
            </a:r>
          </a:p>
          <a:p>
            <a:pPr lvl="1" indent="-257175" defTabSz="685800">
              <a:spcAft>
                <a:spcPts val="450"/>
              </a:spcAft>
              <a:buFontTx/>
              <a:buChar char="•"/>
              <a:defRPr/>
            </a:pPr>
            <a:endParaRPr lang="en-US" altLang="en-US" sz="1900" kern="0" dirty="0">
              <a:solidFill>
                <a:srgbClr val="004C97"/>
              </a:solidFill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3C7C9BB-70DB-4628-822C-3236552052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22770BE-80B2-0B89-5389-F36C368633D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5/03/2023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5F867C-D2F6-B679-0F70-C7D7C24432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P5 Town Hall at SLAC</a:t>
            </a:r>
            <a:endParaRPr lang="en-US" b="1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51444186-E558-F7DA-CFE5-45C2B2E59E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Snowmass Muon Collider Forum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427201D-25E7-B7A9-8225-647D566976F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615" t="40769" r="9616" b="24632"/>
          <a:stretch/>
        </p:blipFill>
        <p:spPr>
          <a:xfrm>
            <a:off x="5466768" y="2902210"/>
            <a:ext cx="3448632" cy="1376224"/>
          </a:xfrm>
          <a:prstGeom prst="rect">
            <a:avLst/>
          </a:prstGeom>
          <a:ln w="25400">
            <a:solidFill>
              <a:srgbClr val="404040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AA629A4-5ECE-392E-3530-A14E513F16D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231" t="25418" r="11769" b="54034"/>
          <a:stretch/>
        </p:blipFill>
        <p:spPr>
          <a:xfrm>
            <a:off x="1982791" y="5155571"/>
            <a:ext cx="5503469" cy="1042795"/>
          </a:xfrm>
          <a:prstGeom prst="rect">
            <a:avLst/>
          </a:prstGeom>
          <a:ln w="25400">
            <a:solidFill>
              <a:srgbClr val="404040"/>
            </a:solidFill>
          </a:ln>
        </p:spPr>
      </p:pic>
    </p:spTree>
    <p:extLst>
      <p:ext uri="{BB962C8B-B14F-4D97-AF65-F5344CB8AC3E}">
        <p14:creationId xmlns:p14="http://schemas.microsoft.com/office/powerpoint/2010/main" val="251961540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"/>
          <p:cNvSpPr txBox="1">
            <a:spLocks noGrp="1"/>
          </p:cNvSpPr>
          <p:nvPr>
            <p:ph type="title"/>
          </p:nvPr>
        </p:nvSpPr>
        <p:spPr>
          <a:xfrm>
            <a:off x="228600" y="258274"/>
            <a:ext cx="8686800" cy="320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r>
              <a:rPr lang="en-US" sz="2400" dirty="0"/>
              <a:t>Muon Collider Challenges</a:t>
            </a:r>
            <a:endParaRPr dirty="0"/>
          </a:p>
        </p:txBody>
      </p:sp>
      <p:graphicFrame>
        <p:nvGraphicFramePr>
          <p:cNvPr id="145" name="Google Shape;145;p2"/>
          <p:cNvGraphicFramePr/>
          <p:nvPr>
            <p:extLst>
              <p:ext uri="{D42A27DB-BD31-4B8C-83A1-F6EECF244321}">
                <p14:modId xmlns:p14="http://schemas.microsoft.com/office/powerpoint/2010/main" val="3443421359"/>
              </p:ext>
            </p:extLst>
          </p:nvPr>
        </p:nvGraphicFramePr>
        <p:xfrm>
          <a:off x="215895" y="1455238"/>
          <a:ext cx="8686800" cy="3792405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2895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644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267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090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Challenge</a:t>
                      </a:r>
                      <a:endParaRPr sz="12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dirty="0"/>
                        <a:t>Progress</a:t>
                      </a:r>
                      <a:endParaRPr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Future work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Fast Ramping Magnets 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dirty="0"/>
                        <a:t>Demonstrated 5000+ T/s  with 1. 8T</a:t>
                      </a:r>
                      <a:endParaRPr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dirty="0"/>
                        <a:t>We need to design a efficient power supply system for these magnets</a:t>
                      </a:r>
                      <a:endParaRPr dirty="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Neutrino Flux Effects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Mitigation strategies based on placing the collider ring at 200m and introducing beam wobble has been shown to achieve necessary reduction up to 10-14 TeV</a:t>
                      </a:r>
                      <a:endParaRPr sz="12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dirty="0"/>
                        <a:t>Study mechanical feasibility, stability and robustness of the mover's system and impact on the accelerator and the beams</a:t>
                      </a:r>
                      <a:endParaRPr dirty="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Detector shielding and rates</a:t>
                      </a:r>
                      <a:endParaRPr sz="1200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solidFill>
                          <a:srgbClr val="FF0000"/>
                        </a:solidFill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Demonstrated to be manageable in simulation with next generation detector technologies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Further develop and optimize 3 and 10 TeV detector concepts and MDI. Perform detector technology R&amp;D and demonstration. 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i="0" u="none" strike="noStrike" dirty="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Large aperture storage ring magnets</a:t>
                      </a:r>
                      <a:endParaRPr sz="1200"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12-15T Nb3Sn magnets have been demonstrated 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dirty="0"/>
                        <a:t>Design and develop larger aperture magnets 12-16T dipoles</a:t>
                      </a:r>
                      <a:endParaRPr sz="1200" dirty="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L</a:t>
                      </a:r>
                      <a:r>
                        <a:rPr lang="en-US" sz="1200" b="0" i="0" u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ow-beta IR collider design and  dynamic</a:t>
                      </a:r>
                      <a:r>
                        <a:rPr lang="en-US" sz="1200"/>
                        <a:t> aperture</a:t>
                      </a:r>
                      <a:endParaRPr sz="12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Lattice design in place for a 3 TeV collider with optics and magnet parameters within existing technology limits </a:t>
                      </a:r>
                      <a:endParaRPr sz="1200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dirty="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Develop </a:t>
                      </a:r>
                      <a:r>
                        <a:rPr lang="en-US" sz="1200" dirty="0"/>
                        <a:t>lattice design</a:t>
                      </a:r>
                      <a:r>
                        <a:rPr lang="en-US" sz="1200" dirty="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for a 10 </a:t>
                      </a:r>
                      <a:r>
                        <a:rPr lang="en-US" sz="1200" dirty="0" err="1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TeV</a:t>
                      </a:r>
                      <a:r>
                        <a:rPr lang="en-US" sz="1200" dirty="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collider </a:t>
                      </a:r>
                      <a:endParaRPr sz="1200" dirty="0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"/>
          <p:cNvSpPr txBox="1">
            <a:spLocks noGrp="1"/>
          </p:cNvSpPr>
          <p:nvPr>
            <p:ph type="title"/>
          </p:nvPr>
        </p:nvSpPr>
        <p:spPr>
          <a:xfrm>
            <a:off x="228600" y="258274"/>
            <a:ext cx="8686800" cy="320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r>
              <a:rPr lang="en-US" sz="2400" dirty="0"/>
              <a:t>Proposed cooling demonstrator vs MICE</a:t>
            </a: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C59A222-6DD8-2597-5A76-B451DF9EEAE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077" t="15433" r="65923" b="41657"/>
          <a:stretch/>
        </p:blipFill>
        <p:spPr>
          <a:xfrm>
            <a:off x="107899" y="703385"/>
            <a:ext cx="8807501" cy="5588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9194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28600" y="1111043"/>
            <a:ext cx="8686800" cy="3401891"/>
          </a:xfrm>
          <a:noFill/>
        </p:spPr>
        <p:txBody>
          <a:bodyPr/>
          <a:lstStyle/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 sz="2200" b="0" i="0" u="none" strike="noStrike" kern="0" baseline="0" dirty="0">
                <a:solidFill>
                  <a:srgbClr val="000000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In 202</a:t>
            </a:r>
            <a:r>
              <a:rPr lang="en-US" sz="2200" kern="0" dirty="0">
                <a:solidFill>
                  <a:srgbClr val="000000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0, </a:t>
            </a:r>
            <a:r>
              <a:rPr lang="en-US" sz="2200" kern="0" dirty="0">
                <a:solidFill>
                  <a:srgbClr val="404040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f</a:t>
            </a:r>
            <a:r>
              <a:rPr lang="en-US" sz="2200" b="0" i="0" u="none" strike="noStrike" baseline="0" dirty="0">
                <a:solidFill>
                  <a:srgbClr val="404040"/>
                </a:solidFill>
                <a:latin typeface="Helvetica" panose="020B0604020202020204" pitchFamily="34" charset="0"/>
              </a:rPr>
              <a:t>ollowing the 2018 European Strategy process, Laboratory Director’s Group initiated a Muon Collider feasibility study</a:t>
            </a:r>
            <a:endParaRPr kumimoji="0" lang="en-US" altLang="en-US" sz="2200" b="0" i="0" u="none" strike="noStrike" kern="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  <a:p>
            <a:pPr defTabSz="914400">
              <a:spcBef>
                <a:spcPts val="600"/>
              </a:spcBef>
              <a:spcAft>
                <a:spcPts val="600"/>
              </a:spcAft>
              <a:buFontTx/>
              <a:buChar char="•"/>
              <a:defRPr/>
            </a:pPr>
            <a:r>
              <a:rPr lang="en-US" altLang="en-US" sz="2200" kern="0" dirty="0">
                <a:solidFill>
                  <a:srgbClr val="000000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In 2022, the International Muon Collaboration (IMCC) was formed and hosted at CERN</a:t>
            </a:r>
          </a:p>
          <a:p>
            <a:pPr defTabSz="914400">
              <a:spcBef>
                <a:spcPts val="600"/>
              </a:spcBef>
              <a:spcAft>
                <a:spcPts val="600"/>
              </a:spcAft>
              <a:buFontTx/>
              <a:buChar char="•"/>
              <a:defRPr/>
            </a:pPr>
            <a:r>
              <a:rPr lang="en-US" altLang="en-US" sz="2200" kern="0" dirty="0">
                <a:solidFill>
                  <a:srgbClr val="404040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Several US universities started to join, many more expressed interest</a:t>
            </a:r>
          </a:p>
          <a:p>
            <a:pPr defTabSz="914400">
              <a:spcBef>
                <a:spcPts val="600"/>
              </a:spcBef>
              <a:spcAft>
                <a:spcPts val="600"/>
              </a:spcAft>
              <a:buFontTx/>
              <a:buChar char="•"/>
              <a:defRPr/>
            </a:pPr>
            <a:r>
              <a:rPr lang="en-US" altLang="en-US" sz="2200" kern="0" dirty="0">
                <a:solidFill>
                  <a:srgbClr val="404040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IMCC planning assumes a significant US participation to develop the baseline project and the best siting option (including US siting)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2200" dirty="0"/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US" dirty="0"/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US" dirty="0"/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endParaRPr lang="en-US" dirty="0"/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endParaRPr lang="en-US" dirty="0"/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International Effort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5/03/2023</a:t>
            </a: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C437B19-478D-4227-9BD9-FEF421C484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2D64E2C-C104-B79B-A34B-76F30ECE33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b="1" dirty="0"/>
              <a:t>P5 Town Hall at SLAC</a:t>
            </a:r>
          </a:p>
        </p:txBody>
      </p:sp>
      <p:pic>
        <p:nvPicPr>
          <p:cNvPr id="5" name="Image 85">
            <a:extLst>
              <a:ext uri="{FF2B5EF4-FFF2-40B4-BE49-F238E27FC236}">
                <a16:creationId xmlns:a16="http://schemas.microsoft.com/office/drawing/2014/main" id="{0583D6FF-103A-E1EA-564D-67633308B6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0117" y="4378916"/>
            <a:ext cx="1520650" cy="152065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C20DE17-106C-A4E3-97A7-E0678E601C9B}"/>
              </a:ext>
            </a:extLst>
          </p:cNvPr>
          <p:cNvSpPr txBox="1"/>
          <p:nvPr/>
        </p:nvSpPr>
        <p:spPr>
          <a:xfrm flipH="1">
            <a:off x="3676811" y="5899566"/>
            <a:ext cx="4797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tx2">
                    <a:lumMod val="60000"/>
                    <a:lumOff val="4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  <a:hlinkClick r:id="rId3"/>
              </a:rPr>
              <a:t>https://muoncollider.web.cern.ch/</a:t>
            </a:r>
            <a:endParaRPr lang="en-US" sz="1800" dirty="0">
              <a:solidFill>
                <a:schemeClr val="tx2">
                  <a:lumMod val="60000"/>
                  <a:lumOff val="40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05947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Target parameters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5/03/2023</a:t>
            </a: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1D9B904-3C27-465B-BD23-344EEF1BD7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A01BC7-20EE-BB3A-6E0F-6F5A47AE14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P5 Town Hall at SLAC</a:t>
            </a:r>
            <a:endParaRPr lang="en-US" b="1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5B4CF44-7866-AF65-E503-6ECC7D99B1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886" y="3429000"/>
            <a:ext cx="5852160" cy="267527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56FC020-BDA1-A730-97E5-897C56DE00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0798" y="4054807"/>
            <a:ext cx="3206931" cy="100001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5400">
            <a:solidFill>
              <a:schemeClr val="accent1"/>
            </a:solidFill>
          </a:ln>
        </p:spPr>
      </p:pic>
      <p:sp>
        <p:nvSpPr>
          <p:cNvPr id="14" name="Content Placeholder 5">
            <a:extLst>
              <a:ext uri="{FF2B5EF4-FFF2-40B4-BE49-F238E27FC236}">
                <a16:creationId xmlns:a16="http://schemas.microsoft.com/office/drawing/2014/main" id="{83CFD210-BB12-6570-592A-FE4AB8F5E5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111043"/>
            <a:ext cx="8686800" cy="1997917"/>
          </a:xfrm>
          <a:noFill/>
        </p:spPr>
        <p:txBody>
          <a:bodyPr/>
          <a:lstStyle/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 sz="2200" b="0" i="0" u="none" strike="noStrike" kern="0" baseline="0" dirty="0">
                <a:solidFill>
                  <a:srgbClr val="000000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The goal is to get to </a:t>
            </a:r>
            <a:r>
              <a:rPr lang="en-US" sz="2200" b="1" i="0" u="none" strike="noStrike" kern="0" baseline="0" dirty="0">
                <a:solidFill>
                  <a:srgbClr val="000000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10 </a:t>
            </a:r>
            <a:r>
              <a:rPr lang="en-US" sz="2200" b="1" i="0" u="none" strike="noStrike" kern="0" baseline="0" dirty="0" err="1">
                <a:solidFill>
                  <a:srgbClr val="000000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TeV</a:t>
            </a:r>
            <a:r>
              <a:rPr lang="en-US" sz="2200" b="1" i="0" u="none" strike="noStrike" kern="0" baseline="0" dirty="0">
                <a:solidFill>
                  <a:srgbClr val="000000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 center-of-mass energy</a:t>
            </a:r>
          </a:p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 sz="2200" kern="0" dirty="0">
                <a:solidFill>
                  <a:srgbClr val="000000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Consider proton driver based Muon Collider </a:t>
            </a:r>
            <a:endParaRPr lang="en-US" sz="2200" i="0" u="none" strike="noStrike" kern="0" baseline="0" dirty="0">
              <a:solidFill>
                <a:srgbClr val="000000"/>
              </a:solidFill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 sz="2200" b="0" i="0" u="none" strike="noStrike" kern="0" baseline="0" dirty="0">
                <a:solidFill>
                  <a:srgbClr val="000000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Staging at 3 </a:t>
            </a:r>
            <a:r>
              <a:rPr lang="en-US" sz="2200" b="0" i="0" u="none" strike="noStrike" kern="0" baseline="0" dirty="0" err="1">
                <a:solidFill>
                  <a:srgbClr val="000000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TeV</a:t>
            </a:r>
            <a:r>
              <a:rPr lang="en-US" sz="2200" b="0" i="0" u="none" strike="noStrike" kern="0" baseline="0" dirty="0">
                <a:solidFill>
                  <a:srgbClr val="000000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 is the current baseline</a:t>
            </a:r>
          </a:p>
          <a:p>
            <a:pPr defTabSz="914400">
              <a:spcBef>
                <a:spcPts val="600"/>
              </a:spcBef>
              <a:spcAft>
                <a:spcPts val="600"/>
              </a:spcAft>
              <a:buFontTx/>
              <a:buChar char="•"/>
              <a:defRPr/>
            </a:pPr>
            <a:r>
              <a:rPr lang="en-US" altLang="en-US" sz="2200" kern="0" dirty="0">
                <a:solidFill>
                  <a:srgbClr val="404040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Aim to have two detectors but only experiment assumed now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2200" dirty="0"/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US" dirty="0"/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US" dirty="0"/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endParaRPr lang="en-US" dirty="0"/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endParaRPr lang="en-US" dirty="0"/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25716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Machine overview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5/03/2023</a:t>
            </a: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1D9B904-3C27-465B-BD23-344EEF1BD7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E8F7930-EF35-CB74-A766-884D3BB506DD}"/>
              </a:ext>
            </a:extLst>
          </p:cNvPr>
          <p:cNvSpPr txBox="1"/>
          <p:nvPr/>
        </p:nvSpPr>
        <p:spPr>
          <a:xfrm>
            <a:off x="540823" y="4329931"/>
            <a:ext cx="1645919" cy="584775"/>
          </a:xfrm>
          <a:prstGeom prst="rect">
            <a:avLst/>
          </a:prstGeom>
          <a:noFill/>
          <a:ln>
            <a:solidFill>
              <a:srgbClr val="2B3535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2B3535"/>
                </a:solidFill>
              </a:rPr>
              <a:t>MW-scale proton driver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9CEF315-7B2E-B785-55E7-AD536F08B4CF}"/>
              </a:ext>
            </a:extLst>
          </p:cNvPr>
          <p:cNvSpPr txBox="1"/>
          <p:nvPr/>
        </p:nvSpPr>
        <p:spPr>
          <a:xfrm>
            <a:off x="1576507" y="3416725"/>
            <a:ext cx="1219200" cy="830997"/>
          </a:xfrm>
          <a:prstGeom prst="rect">
            <a:avLst/>
          </a:prstGeom>
          <a:noFill/>
          <a:ln>
            <a:solidFill>
              <a:srgbClr val="2B3535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2B3535"/>
                </a:solidFill>
              </a:rPr>
              <a:t>Muon production target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AE3165F-5A67-7E47-9FF3-9246FF13EC56}"/>
              </a:ext>
            </a:extLst>
          </p:cNvPr>
          <p:cNvSpPr txBox="1"/>
          <p:nvPr/>
        </p:nvSpPr>
        <p:spPr>
          <a:xfrm>
            <a:off x="2415338" y="4306684"/>
            <a:ext cx="1219200" cy="830997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2B3535"/>
                </a:solidFill>
              </a:rPr>
              <a:t>Capture 200 MeV bunches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4F67E33-13E1-E909-2466-A6A214D9EF21}"/>
              </a:ext>
            </a:extLst>
          </p:cNvPr>
          <p:cNvSpPr txBox="1"/>
          <p:nvPr/>
        </p:nvSpPr>
        <p:spPr>
          <a:xfrm>
            <a:off x="3797496" y="3318054"/>
            <a:ext cx="1219200" cy="1077218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2B3535"/>
                </a:solidFill>
              </a:rPr>
              <a:t>Ionization cooling to reduce 6D emittance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EF77CE6-AFFD-9705-0798-2CB5EEA15DE2}"/>
              </a:ext>
            </a:extLst>
          </p:cNvPr>
          <p:cNvSpPr txBox="1"/>
          <p:nvPr/>
        </p:nvSpPr>
        <p:spPr>
          <a:xfrm>
            <a:off x="7478739" y="3398744"/>
            <a:ext cx="1219200" cy="1323439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2B3535"/>
                </a:solidFill>
              </a:rPr>
              <a:t>Collider ring for counter propagating muons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7500E25-F2F0-2DE4-DE36-3718796DA77F}"/>
              </a:ext>
            </a:extLst>
          </p:cNvPr>
          <p:cNvSpPr txBox="1"/>
          <p:nvPr/>
        </p:nvSpPr>
        <p:spPr>
          <a:xfrm>
            <a:off x="5179654" y="4259021"/>
            <a:ext cx="1219200" cy="1077218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2B3535"/>
                </a:solidFill>
              </a:rPr>
              <a:t>Acceleration to </a:t>
            </a:r>
            <a:r>
              <a:rPr lang="en-US" sz="1600" dirty="0" err="1">
                <a:solidFill>
                  <a:srgbClr val="2B3535"/>
                </a:solidFill>
              </a:rPr>
              <a:t>TeV</a:t>
            </a:r>
            <a:r>
              <a:rPr lang="en-US" sz="1600" dirty="0">
                <a:solidFill>
                  <a:srgbClr val="2B3535"/>
                </a:solidFill>
              </a:rPr>
              <a:t> scale energy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45184600-F696-974F-3176-94A14C3197C2}"/>
              </a:ext>
            </a:extLst>
          </p:cNvPr>
          <p:cNvCxnSpPr>
            <a:cxnSpLocks/>
          </p:cNvCxnSpPr>
          <p:nvPr/>
        </p:nvCxnSpPr>
        <p:spPr>
          <a:xfrm flipV="1">
            <a:off x="993334" y="3115994"/>
            <a:ext cx="0" cy="1213937"/>
          </a:xfrm>
          <a:prstGeom prst="straightConnector1">
            <a:avLst/>
          </a:prstGeom>
          <a:ln w="19050">
            <a:solidFill>
              <a:srgbClr val="4E4E4E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F8469352-4AA9-118E-7863-0CBCD3963241}"/>
              </a:ext>
            </a:extLst>
          </p:cNvPr>
          <p:cNvCxnSpPr>
            <a:cxnSpLocks/>
          </p:cNvCxnSpPr>
          <p:nvPr/>
        </p:nvCxnSpPr>
        <p:spPr>
          <a:xfrm flipV="1">
            <a:off x="3178515" y="3087233"/>
            <a:ext cx="0" cy="1213937"/>
          </a:xfrm>
          <a:prstGeom prst="straightConnector1">
            <a:avLst/>
          </a:prstGeom>
          <a:ln w="19050">
            <a:solidFill>
              <a:srgbClr val="4E4E4E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ECF3F7F8-C4E1-0491-C0C5-57D01C669413}"/>
              </a:ext>
            </a:extLst>
          </p:cNvPr>
          <p:cNvCxnSpPr>
            <a:cxnSpLocks/>
          </p:cNvCxnSpPr>
          <p:nvPr/>
        </p:nvCxnSpPr>
        <p:spPr>
          <a:xfrm flipV="1">
            <a:off x="5921716" y="3045084"/>
            <a:ext cx="0" cy="1213937"/>
          </a:xfrm>
          <a:prstGeom prst="straightConnector1">
            <a:avLst/>
          </a:prstGeom>
          <a:ln w="19050">
            <a:solidFill>
              <a:srgbClr val="4E4E4E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5AB8F2D8-7AD7-4421-FC87-F44DDEFFA657}"/>
              </a:ext>
            </a:extLst>
          </p:cNvPr>
          <p:cNvCxnSpPr>
            <a:cxnSpLocks/>
          </p:cNvCxnSpPr>
          <p:nvPr/>
        </p:nvCxnSpPr>
        <p:spPr>
          <a:xfrm flipV="1">
            <a:off x="2404783" y="3087233"/>
            <a:ext cx="0" cy="372630"/>
          </a:xfrm>
          <a:prstGeom prst="straightConnector1">
            <a:avLst/>
          </a:prstGeom>
          <a:ln w="19050">
            <a:solidFill>
              <a:srgbClr val="4E4E4E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4E44CD8A-E75D-60EE-8E56-E05498E56025}"/>
              </a:ext>
            </a:extLst>
          </p:cNvPr>
          <p:cNvCxnSpPr>
            <a:cxnSpLocks/>
          </p:cNvCxnSpPr>
          <p:nvPr/>
        </p:nvCxnSpPr>
        <p:spPr>
          <a:xfrm flipV="1">
            <a:off x="4350814" y="2985933"/>
            <a:ext cx="0" cy="372630"/>
          </a:xfrm>
          <a:prstGeom prst="straightConnector1">
            <a:avLst/>
          </a:prstGeom>
          <a:ln w="19050">
            <a:solidFill>
              <a:srgbClr val="4E4E4E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D906957F-A3CC-11D8-5F8A-6F30220B77A7}"/>
              </a:ext>
            </a:extLst>
          </p:cNvPr>
          <p:cNvCxnSpPr>
            <a:cxnSpLocks/>
          </p:cNvCxnSpPr>
          <p:nvPr/>
        </p:nvCxnSpPr>
        <p:spPr>
          <a:xfrm flipV="1">
            <a:off x="8212396" y="3031596"/>
            <a:ext cx="0" cy="372630"/>
          </a:xfrm>
          <a:prstGeom prst="straightConnector1">
            <a:avLst/>
          </a:prstGeom>
          <a:ln w="19050">
            <a:solidFill>
              <a:srgbClr val="4E4E4E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E23FC74-B2AB-F8F6-1D34-5C6FD8E4CE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P5 Town Hall at SLAC</a:t>
            </a:r>
            <a:endParaRPr lang="en-US" b="1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C37934EE-8904-758E-1484-8BF6542B16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0019" t="50989" r="7583" b="33810"/>
          <a:stretch/>
        </p:blipFill>
        <p:spPr>
          <a:xfrm>
            <a:off x="360642" y="973146"/>
            <a:ext cx="8602039" cy="2071938"/>
          </a:xfrm>
          <a:prstGeom prst="rect">
            <a:avLst/>
          </a:prstGeo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895D99C-27F0-585C-5E49-24F770EA67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486" y="5483153"/>
            <a:ext cx="9025027" cy="645490"/>
          </a:xfrm>
          <a:noFill/>
        </p:spPr>
        <p:txBody>
          <a:bodyPr/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Tx/>
              <a:buSzTx/>
              <a:buFontTx/>
              <a:buChar char="•"/>
              <a:tabLst/>
              <a:defRPr/>
            </a:pPr>
            <a:r>
              <a:rPr lang="en-US" altLang="en-US" sz="2200" kern="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Requires a </a:t>
            </a:r>
            <a:r>
              <a:rPr lang="en-US" altLang="en-US" sz="2200" b="1" kern="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1-4 MW </a:t>
            </a:r>
            <a:r>
              <a:rPr lang="en-US" altLang="en-US" sz="2200" kern="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proton beam @ </a:t>
            </a:r>
            <a:r>
              <a:rPr lang="en-US" altLang="en-US" sz="2200" b="1" kern="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5-20 GeV</a:t>
            </a:r>
            <a:r>
              <a:rPr lang="en-US" altLang="en-US" sz="2200" kern="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, compressed to </a:t>
            </a:r>
            <a:r>
              <a:rPr lang="en-US" altLang="en-US" sz="2200" b="1" kern="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1-3 ns </a:t>
            </a:r>
            <a:r>
              <a:rPr lang="en-US" altLang="en-US" sz="2200" kern="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bunches at a </a:t>
            </a:r>
            <a:r>
              <a:rPr lang="en-US" altLang="en-US" sz="2200" b="1" kern="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5-10 Hz </a:t>
            </a:r>
            <a:r>
              <a:rPr lang="en-US" altLang="en-US" sz="2200" kern="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frequency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endParaRPr lang="en-US" dirty="0"/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US" dirty="0"/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US" dirty="0"/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endParaRPr lang="en-US" dirty="0"/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endParaRPr lang="en-US" dirty="0"/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26750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37299" y="3885829"/>
            <a:ext cx="8778101" cy="2388362"/>
          </a:xfrm>
          <a:solidFill>
            <a:schemeClr val="accent1">
              <a:lumMod val="40000"/>
              <a:lumOff val="60000"/>
            </a:schemeClr>
          </a:solidFill>
        </p:spPr>
        <p:txBody>
          <a:bodyPr/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Tx/>
              <a:buSzTx/>
              <a:buFontTx/>
              <a:buChar char="•"/>
              <a:tabLst/>
              <a:defRPr/>
            </a:pPr>
            <a:r>
              <a:rPr lang="en-US" altLang="en-US" sz="2200" kern="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Technology requirements for </a:t>
            </a:r>
            <a:r>
              <a:rPr lang="en-US" altLang="en-US" sz="2200" kern="0" dirty="0" err="1">
                <a:solidFill>
                  <a:srgbClr val="000000"/>
                </a:solidFill>
                <a:latin typeface="Arial"/>
                <a:ea typeface="+mn-ea"/>
                <a:cs typeface="+mn-cs"/>
              </a:rPr>
              <a:t>MuC</a:t>
            </a:r>
            <a:r>
              <a:rPr lang="en-US" altLang="en-US" sz="2200" kern="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 targets:</a:t>
            </a:r>
          </a:p>
          <a:p>
            <a:pPr lvl="1" indent="-342900" defTabSz="914400">
              <a:spcBef>
                <a:spcPts val="500"/>
              </a:spcBef>
              <a:spcAft>
                <a:spcPts val="500"/>
              </a:spcAft>
              <a:buFontTx/>
              <a:buChar char="•"/>
              <a:defRPr/>
            </a:pPr>
            <a:r>
              <a:rPr lang="en-US" altLang="en-US" sz="1800" kern="0" dirty="0">
                <a:solidFill>
                  <a:srgbClr val="003087"/>
                </a:solidFill>
                <a:latin typeface="Arial"/>
                <a:ea typeface="+mn-ea"/>
                <a:cs typeface="+mn-cs"/>
              </a:rPr>
              <a:t>Target materials that produce high muon yield</a:t>
            </a:r>
          </a:p>
          <a:p>
            <a:pPr lvl="1" indent="-342900" defTabSz="914400">
              <a:spcBef>
                <a:spcPts val="500"/>
              </a:spcBef>
              <a:spcAft>
                <a:spcPts val="500"/>
              </a:spcAft>
              <a:buFontTx/>
              <a:buChar char="•"/>
              <a:defRPr/>
            </a:pPr>
            <a:r>
              <a:rPr lang="en-US" altLang="en-US" sz="1800" kern="0" dirty="0">
                <a:solidFill>
                  <a:srgbClr val="003087"/>
                </a:solidFill>
                <a:latin typeface="Arial"/>
                <a:ea typeface="+mn-ea"/>
                <a:cs typeface="+mn-cs"/>
              </a:rPr>
              <a:t>Placement in a high-field solenoid (15-20T) to maximize capture</a:t>
            </a:r>
          </a:p>
          <a:p>
            <a:pPr lvl="1" indent="-342900" defTabSz="914400">
              <a:spcBef>
                <a:spcPts val="500"/>
              </a:spcBef>
              <a:spcAft>
                <a:spcPts val="500"/>
              </a:spcAft>
              <a:buFontTx/>
              <a:buChar char="•"/>
              <a:defRPr/>
            </a:pPr>
            <a:r>
              <a:rPr lang="en-US" altLang="en-US" sz="1800" kern="0" dirty="0">
                <a:solidFill>
                  <a:srgbClr val="003087"/>
                </a:solidFill>
                <a:latin typeface="Arial"/>
                <a:ea typeface="+mn-ea"/>
                <a:cs typeface="+mn-cs"/>
              </a:rPr>
              <a:t>Materials tolerant to thermal shock and fatigue from MW-scale beams</a:t>
            </a:r>
          </a:p>
          <a:p>
            <a:pPr lvl="1" indent="-342900" defTabSz="914400">
              <a:spcBef>
                <a:spcPts val="500"/>
              </a:spcBef>
              <a:spcAft>
                <a:spcPts val="500"/>
              </a:spcAft>
              <a:buFontTx/>
              <a:buChar char="•"/>
              <a:defRPr/>
            </a:pPr>
            <a:r>
              <a:rPr lang="en-US" altLang="en-US" sz="1800" kern="0" dirty="0">
                <a:solidFill>
                  <a:srgbClr val="003087"/>
                </a:solidFill>
                <a:latin typeface="Arial"/>
                <a:ea typeface="+mn-ea"/>
                <a:cs typeface="+mn-cs"/>
              </a:rPr>
              <a:t>Shielding system that protects the capture magnet and surrounds </a:t>
            </a:r>
          </a:p>
          <a:p>
            <a:pPr lvl="1" indent="-342900" defTabSz="914400">
              <a:spcBef>
                <a:spcPts val="500"/>
              </a:spcBef>
              <a:spcAft>
                <a:spcPts val="500"/>
              </a:spcAft>
              <a:buFontTx/>
              <a:buChar char="•"/>
              <a:defRPr/>
            </a:pPr>
            <a:r>
              <a:rPr lang="en-US" altLang="en-US" sz="1800" kern="0" dirty="0">
                <a:solidFill>
                  <a:srgbClr val="003087"/>
                </a:solidFill>
                <a:latin typeface="Arial"/>
                <a:ea typeface="+mn-ea"/>
                <a:cs typeface="+mn-cs"/>
              </a:rPr>
              <a:t>Large solenoid aperture to allow for shielding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endParaRPr lang="en-US" dirty="0"/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US" dirty="0"/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US" dirty="0"/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endParaRPr lang="en-US" dirty="0"/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endParaRPr lang="en-US" dirty="0"/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Muon Collider target: Concept &amp; technology needs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5/03/2023</a:t>
            </a: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1D9B904-3C27-465B-BD23-344EEF1BD7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68B6792-51D5-6FA1-3023-016AB62CEB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P5 Town Hall at SLAC</a:t>
            </a:r>
            <a:endParaRPr lang="en-US" b="1" dirty="0"/>
          </a:p>
        </p:txBody>
      </p:sp>
      <p:pic>
        <p:nvPicPr>
          <p:cNvPr id="10" name="Picture 4">
            <a:extLst>
              <a:ext uri="{FF2B5EF4-FFF2-40B4-BE49-F238E27FC236}">
                <a16:creationId xmlns:a16="http://schemas.microsoft.com/office/drawing/2014/main" id="{5B081544-19CB-3070-C828-B96E411859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95" r="1744" b="24997"/>
          <a:stretch>
            <a:fillRect/>
          </a:stretch>
        </p:blipFill>
        <p:spPr bwMode="auto">
          <a:xfrm>
            <a:off x="1412195" y="782537"/>
            <a:ext cx="6288384" cy="3000384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66882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21958" y="1139644"/>
            <a:ext cx="8900084" cy="2482788"/>
          </a:xfrm>
          <a:noFill/>
        </p:spPr>
        <p:txBody>
          <a:bodyPr/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Tx/>
              <a:buSzTx/>
              <a:buFontTx/>
              <a:buChar char="•"/>
              <a:tabLst/>
              <a:defRPr/>
            </a:pPr>
            <a:r>
              <a:rPr lang="en-US" altLang="en-US" sz="2200" kern="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In 2007, a proof-of principle test validated the concept with a liquid Hg target. Technology was OK but some safety concerns 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Tx/>
              <a:buSzTx/>
              <a:buFontTx/>
              <a:buChar char="•"/>
              <a:tabLst/>
              <a:defRPr/>
            </a:pPr>
            <a:r>
              <a:rPr lang="en-US" altLang="en-US" sz="2200" kern="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Recent work shows promising results with C or W but still significant </a:t>
            </a:r>
            <a:r>
              <a:rPr lang="en-US" altLang="en-US" sz="2200" dirty="0">
                <a:solidFill>
                  <a:srgbClr val="404040"/>
                </a:solidFill>
              </a:rPr>
              <a:t>R&amp;D is needed to confirm that the target can withstand 2+ MW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Tx/>
              <a:buSzTx/>
              <a:buFontTx/>
              <a:buChar char="•"/>
              <a:tabLst/>
              <a:defRPr/>
            </a:pPr>
            <a:r>
              <a:rPr lang="en-US" altLang="en-US" sz="2200" kern="0" dirty="0">
                <a:solidFill>
                  <a:srgbClr val="404040"/>
                </a:solidFill>
                <a:latin typeface="Arial"/>
                <a:ea typeface="+mn-ea"/>
                <a:cs typeface="+mn-cs"/>
              </a:rPr>
              <a:t>This fact, combined with the strong demand of high-power targets puts the </a:t>
            </a:r>
            <a:r>
              <a:rPr lang="en-US" altLang="en-US" sz="2200" kern="0" dirty="0" err="1">
                <a:solidFill>
                  <a:srgbClr val="404040"/>
                </a:solidFill>
                <a:latin typeface="Arial"/>
                <a:ea typeface="+mn-ea"/>
                <a:cs typeface="+mn-cs"/>
              </a:rPr>
              <a:t>MuC</a:t>
            </a:r>
            <a:r>
              <a:rPr lang="en-US" altLang="en-US" sz="2200" kern="0" dirty="0">
                <a:solidFill>
                  <a:srgbClr val="404040"/>
                </a:solidFill>
                <a:latin typeface="Arial"/>
                <a:ea typeface="+mn-ea"/>
                <a:cs typeface="+mn-cs"/>
              </a:rPr>
              <a:t> in a synergistic path with many future experiments: 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endParaRPr lang="en-US" dirty="0"/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US" dirty="0"/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US" dirty="0"/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endParaRPr lang="en-US" dirty="0"/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endParaRPr lang="en-US" dirty="0"/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Muon Collider target: Path forward (1)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5/03/2023</a:t>
            </a: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1D9B904-3C27-465B-BD23-344EEF1BD7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68B6792-51D5-6FA1-3023-016AB62CEB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P5 Town Hall at SLAC</a:t>
            </a:r>
            <a:endParaRPr lang="en-US" b="1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4FC7616-36F6-59E0-9115-B9EAD8097F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419" y="3561410"/>
            <a:ext cx="8131550" cy="1911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6094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EF7B6D7-7702-2C22-A8A0-3781FDDBC8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182" y="1759398"/>
            <a:ext cx="8874107" cy="4426080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96205" y="920584"/>
            <a:ext cx="8900084" cy="950420"/>
          </a:xfrm>
          <a:noFill/>
        </p:spPr>
        <p:txBody>
          <a:bodyPr/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Tx/>
              <a:buSzTx/>
              <a:buFontTx/>
              <a:buChar char="•"/>
              <a:tabLst/>
              <a:defRPr/>
            </a:pPr>
            <a:r>
              <a:rPr lang="en-US" altLang="en-US" sz="2200" kern="0" dirty="0" err="1">
                <a:solidFill>
                  <a:srgbClr val="404040"/>
                </a:solidFill>
                <a:latin typeface="Arial"/>
                <a:ea typeface="+mn-ea"/>
                <a:cs typeface="+mn-cs"/>
              </a:rPr>
              <a:t>MuC</a:t>
            </a:r>
            <a:r>
              <a:rPr lang="en-US" altLang="en-US" sz="2200" kern="0" dirty="0">
                <a:solidFill>
                  <a:srgbClr val="404040"/>
                </a:solidFill>
                <a:latin typeface="Arial"/>
                <a:ea typeface="+mn-ea"/>
                <a:cs typeface="+mn-cs"/>
              </a:rPr>
              <a:t> </a:t>
            </a:r>
            <a:r>
              <a:rPr lang="en-US" altLang="en-US" sz="2200" kern="0" dirty="0" err="1">
                <a:solidFill>
                  <a:srgbClr val="404040"/>
                </a:solidFill>
                <a:latin typeface="Arial"/>
                <a:ea typeface="+mn-ea"/>
                <a:cs typeface="+mn-cs"/>
              </a:rPr>
              <a:t>targetry</a:t>
            </a:r>
            <a:r>
              <a:rPr lang="en-US" altLang="en-US" sz="2200" kern="0" dirty="0">
                <a:solidFill>
                  <a:srgbClr val="404040"/>
                </a:solidFill>
                <a:latin typeface="Arial"/>
                <a:ea typeface="+mn-ea"/>
                <a:cs typeface="+mn-cs"/>
              </a:rPr>
              <a:t> is included in the proposed GARD High Power </a:t>
            </a:r>
            <a:r>
              <a:rPr lang="en-US" altLang="en-US" sz="2200" kern="0" dirty="0" err="1">
                <a:solidFill>
                  <a:srgbClr val="404040"/>
                </a:solidFill>
                <a:latin typeface="Arial"/>
                <a:ea typeface="+mn-ea"/>
                <a:cs typeface="+mn-cs"/>
              </a:rPr>
              <a:t>Targetry</a:t>
            </a:r>
            <a:r>
              <a:rPr lang="en-US" altLang="en-US" sz="2200" kern="0" dirty="0">
                <a:solidFill>
                  <a:srgbClr val="404040"/>
                </a:solidFill>
                <a:latin typeface="Arial"/>
                <a:ea typeface="+mn-ea"/>
                <a:cs typeface="+mn-cs"/>
              </a:rPr>
              <a:t> Roadmap with a plan to have a prototype in the </a:t>
            </a:r>
            <a:r>
              <a:rPr lang="en-US" altLang="en-US" sz="2200" b="1" kern="0" dirty="0">
                <a:solidFill>
                  <a:srgbClr val="404040"/>
                </a:solidFill>
                <a:latin typeface="Arial"/>
                <a:ea typeface="+mn-ea"/>
                <a:cs typeface="+mn-cs"/>
              </a:rPr>
              <a:t>late 2030s</a:t>
            </a:r>
            <a:endParaRPr lang="en-US" dirty="0"/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endParaRPr lang="en-US" dirty="0"/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endParaRPr lang="en-US" dirty="0"/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Muon Collider target: Path forward (2)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5/03/2023</a:t>
            </a: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1D9B904-3C27-465B-BD23-344EEF1BD7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68B6792-51D5-6FA1-3023-016AB62CEB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P5 Town Hall at SLAC</a:t>
            </a:r>
            <a:endParaRPr lang="en-US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32BAB3F-848D-70A4-FF2C-2E07C8722EC6}"/>
              </a:ext>
            </a:extLst>
          </p:cNvPr>
          <p:cNvSpPr txBox="1"/>
          <p:nvPr/>
        </p:nvSpPr>
        <p:spPr>
          <a:xfrm>
            <a:off x="147711" y="5354481"/>
            <a:ext cx="2619424" cy="830997"/>
          </a:xfrm>
          <a:prstGeom prst="rect">
            <a:avLst/>
          </a:prstGeom>
          <a:noFill/>
          <a:ln w="25400">
            <a:solidFill>
              <a:srgbClr val="FF0000"/>
            </a:solidFill>
            <a:prstDash val="solid"/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R&amp;D</a:t>
            </a:r>
          </a:p>
          <a:p>
            <a:r>
              <a:rPr lang="en-US" dirty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should start now! </a:t>
            </a:r>
          </a:p>
        </p:txBody>
      </p:sp>
    </p:spTree>
    <p:extLst>
      <p:ext uri="{BB962C8B-B14F-4D97-AF65-F5344CB8AC3E}">
        <p14:creationId xmlns:p14="http://schemas.microsoft.com/office/powerpoint/2010/main" val="629407713"/>
      </p:ext>
    </p:extLst>
  </p:cSld>
  <p:clrMapOvr>
    <a:masterClrMapping/>
  </p:clrMapOvr>
</p:sld>
</file>

<file path=ppt/theme/theme1.xml><?xml version="1.0" encoding="utf-8"?>
<a:theme xmlns:a="http://schemas.openxmlformats.org/drawingml/2006/main" name="Fermilab_PPT_0908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Fermilab_PPT_0909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FNAL_PowerPoint_4x3_100716</Template>
  <TotalTime>21234</TotalTime>
  <Words>2731</Words>
  <Application>Microsoft Office PowerPoint</Application>
  <PresentationFormat>On-screen Show (4:3)</PresentationFormat>
  <Paragraphs>395</Paragraphs>
  <Slides>31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31</vt:i4>
      </vt:variant>
    </vt:vector>
  </HeadingPairs>
  <TitlesOfParts>
    <vt:vector size="38" baseType="lpstr">
      <vt:lpstr>Arial</vt:lpstr>
      <vt:lpstr>Calibri</vt:lpstr>
      <vt:lpstr>Cambria Math</vt:lpstr>
      <vt:lpstr>Helvetica</vt:lpstr>
      <vt:lpstr>Helvetica Neue</vt:lpstr>
      <vt:lpstr>Fermilab_PPT_090815</vt:lpstr>
      <vt:lpstr>Fermilab_PPT_090915</vt:lpstr>
      <vt:lpstr>PowerPoint Presentation</vt:lpstr>
      <vt:lpstr>Why muons?</vt:lpstr>
      <vt:lpstr>Snowmass Muon Collider Forum</vt:lpstr>
      <vt:lpstr>International Effort</vt:lpstr>
      <vt:lpstr>Target parameters</vt:lpstr>
      <vt:lpstr>Machine overview</vt:lpstr>
      <vt:lpstr>Muon Collider target: Concept &amp; technology needs</vt:lpstr>
      <vt:lpstr>Muon Collider target: Path forward (1)</vt:lpstr>
      <vt:lpstr>Muon Collider target: Path forward (2)</vt:lpstr>
      <vt:lpstr>Muon Collider cooling – Concept &amp; technology needs</vt:lpstr>
      <vt:lpstr>Muon Collider cooling: Path forward (design)</vt:lpstr>
      <vt:lpstr>Muon Collider cooling: Path forward (demonstrator) </vt:lpstr>
      <vt:lpstr>Acceleration to GeV – Concept &amp; technology needs</vt:lpstr>
      <vt:lpstr>Acceleration to TeV – Concept &amp; technology needs</vt:lpstr>
      <vt:lpstr>Muon Acceleration: Path forward</vt:lpstr>
      <vt:lpstr>Muon Collider ring – Concept &amp; technology needs</vt:lpstr>
      <vt:lpstr>Muon Collider ring – Path forward</vt:lpstr>
      <vt:lpstr>Neutrino flux mitigation system</vt:lpstr>
      <vt:lpstr>Muon Collider Magnets: Path Forward</vt:lpstr>
      <vt:lpstr>ACE and Muon Collider</vt:lpstr>
      <vt:lpstr>Muon Collider @ Fermilab</vt:lpstr>
      <vt:lpstr>US Muon Collider R&amp;D coordination group</vt:lpstr>
      <vt:lpstr>US Muon Collider timeline</vt:lpstr>
      <vt:lpstr>A possible MuC US R&amp;D roadmap for accelerator </vt:lpstr>
      <vt:lpstr>US R&amp;D budget estimate 2024-2030 (Accelerator)</vt:lpstr>
      <vt:lpstr>Summary</vt:lpstr>
      <vt:lpstr>Extra</vt:lpstr>
      <vt:lpstr>Muon Collider Synergies</vt:lpstr>
      <vt:lpstr>Muon Collider Challenges</vt:lpstr>
      <vt:lpstr>Muon Collider Challenges</vt:lpstr>
      <vt:lpstr>Proposed cooling demonstrator vs MICE</vt:lpstr>
    </vt:vector>
  </TitlesOfParts>
  <Company>Sandbox Studio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diktys stratakis</dc:creator>
  <cp:lastModifiedBy>diktys stratakis</cp:lastModifiedBy>
  <cp:revision>773</cp:revision>
  <cp:lastPrinted>2014-01-20T19:40:21Z</cp:lastPrinted>
  <dcterms:created xsi:type="dcterms:W3CDTF">2019-04-24T14:13:14Z</dcterms:created>
  <dcterms:modified xsi:type="dcterms:W3CDTF">2023-05-02T13:00:44Z</dcterms:modified>
</cp:coreProperties>
</file>