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8"/>
  </p:notesMasterIdLst>
  <p:sldIdLst>
    <p:sldId id="21196" r:id="rId2"/>
    <p:sldId id="21197" r:id="rId3"/>
    <p:sldId id="21199" r:id="rId4"/>
    <p:sldId id="21211" r:id="rId5"/>
    <p:sldId id="21212" r:id="rId6"/>
    <p:sldId id="21200" r:id="rId7"/>
    <p:sldId id="21206" r:id="rId8"/>
    <p:sldId id="21207" r:id="rId9"/>
    <p:sldId id="21201" r:id="rId10"/>
    <p:sldId id="21203" r:id="rId11"/>
    <p:sldId id="21208" r:id="rId12"/>
    <p:sldId id="21204" r:id="rId13"/>
    <p:sldId id="21205" r:id="rId14"/>
    <p:sldId id="21210" r:id="rId15"/>
    <p:sldId id="21209" r:id="rId16"/>
    <p:sldId id="21198" r:id="rId17"/>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2" autoAdjust="0"/>
    <p:restoredTop sz="94660"/>
  </p:normalViewPr>
  <p:slideViewPr>
    <p:cSldViewPr snapToGrid="0">
      <p:cViewPr varScale="1">
        <p:scale>
          <a:sx n="124" d="100"/>
          <a:sy n="124" d="100"/>
        </p:scale>
        <p:origin x="704" y="168"/>
      </p:cViewPr>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7"/>
            <a:ext cx="2918621" cy="494813"/>
          </a:xfrm>
          <a:prstGeom prst="rect">
            <a:avLst/>
          </a:prstGeom>
        </p:spPr>
        <p:txBody>
          <a:bodyPr vert="horz" lIns="90584" tIns="45294" rIns="90584" bIns="45294" rtlCol="0"/>
          <a:lstStyle>
            <a:lvl1pPr algn="l">
              <a:defRPr sz="1200">
                <a:latin typeface="Arial Unicode MS" panose="020B0604020202020204" pitchFamily="50" charset="-128"/>
                <a:ea typeface="Arial Unicode MS" panose="020B0604020202020204" pitchFamily="50" charset="-128"/>
              </a:defRPr>
            </a:lvl1pPr>
          </a:lstStyle>
          <a:p>
            <a:endParaRPr kumimoji="1" lang="ja-JP" altLang="en-US" dirty="0"/>
          </a:p>
        </p:txBody>
      </p:sp>
      <p:sp>
        <p:nvSpPr>
          <p:cNvPr id="3" name="日付プレースホルダー 2"/>
          <p:cNvSpPr>
            <a:spLocks noGrp="1"/>
          </p:cNvSpPr>
          <p:nvPr>
            <p:ph type="dt" idx="1"/>
          </p:nvPr>
        </p:nvSpPr>
        <p:spPr>
          <a:xfrm>
            <a:off x="3815575" y="7"/>
            <a:ext cx="2918621" cy="494813"/>
          </a:xfrm>
          <a:prstGeom prst="rect">
            <a:avLst/>
          </a:prstGeom>
        </p:spPr>
        <p:txBody>
          <a:bodyPr vert="horz" lIns="90584" tIns="45294" rIns="90584" bIns="45294" rtlCol="0"/>
          <a:lstStyle>
            <a:lvl1pPr algn="r">
              <a:defRPr sz="1200">
                <a:latin typeface="Arial Unicode MS" panose="020B0604020202020204" pitchFamily="50" charset="-128"/>
                <a:ea typeface="Arial Unicode MS" panose="020B0604020202020204" pitchFamily="50" charset="-128"/>
              </a:defRPr>
            </a:lvl1pPr>
          </a:lstStyle>
          <a:p>
            <a:fld id="{2642161A-3D81-492A-8CA8-8D31C0FC9225}" type="datetimeFigureOut">
              <a:rPr kumimoji="1" lang="ja-JP" altLang="en-US" smtClean="0"/>
              <a:pPr/>
              <a:t>2023/5/1</a:t>
            </a:fld>
            <a:endParaRPr kumimoji="1" lang="ja-JP" altLang="en-US" dirty="0"/>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584" tIns="45294" rIns="90584" bIns="45294" rtlCol="0" anchor="ctr"/>
          <a:lstStyle/>
          <a:p>
            <a:endParaRPr lang="ja-JP" altLang="en-US" dirty="0"/>
          </a:p>
        </p:txBody>
      </p:sp>
      <p:sp>
        <p:nvSpPr>
          <p:cNvPr id="5" name="ノート プレースホルダー 4"/>
          <p:cNvSpPr>
            <a:spLocks noGrp="1"/>
          </p:cNvSpPr>
          <p:nvPr>
            <p:ph type="body" sz="quarter" idx="3"/>
          </p:nvPr>
        </p:nvSpPr>
        <p:spPr>
          <a:xfrm>
            <a:off x="673898" y="4747996"/>
            <a:ext cx="5387982" cy="3884437"/>
          </a:xfrm>
          <a:prstGeom prst="rect">
            <a:avLst/>
          </a:prstGeom>
        </p:spPr>
        <p:txBody>
          <a:bodyPr vert="horz" lIns="90584" tIns="45294" rIns="90584" bIns="4529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5" y="9371505"/>
            <a:ext cx="2918621" cy="494813"/>
          </a:xfrm>
          <a:prstGeom prst="rect">
            <a:avLst/>
          </a:prstGeom>
        </p:spPr>
        <p:txBody>
          <a:bodyPr vert="horz" lIns="90584" tIns="45294" rIns="90584" bIns="45294" rtlCol="0" anchor="b"/>
          <a:lstStyle>
            <a:lvl1pPr algn="l">
              <a:defRPr sz="1200">
                <a:latin typeface="Arial Unicode MS" panose="020B0604020202020204" pitchFamily="50" charset="-128"/>
                <a:ea typeface="Arial Unicode MS" panose="020B0604020202020204"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15575" y="9371505"/>
            <a:ext cx="2918621" cy="494813"/>
          </a:xfrm>
          <a:prstGeom prst="rect">
            <a:avLst/>
          </a:prstGeom>
        </p:spPr>
        <p:txBody>
          <a:bodyPr vert="horz" lIns="90584" tIns="45294" rIns="90584" bIns="45294" rtlCol="0" anchor="b"/>
          <a:lstStyle>
            <a:lvl1pPr algn="r">
              <a:defRPr sz="1200">
                <a:latin typeface="Arial Unicode MS" panose="020B0604020202020204" pitchFamily="50" charset="-128"/>
                <a:ea typeface="Arial Unicode MS" panose="020B0604020202020204" pitchFamily="50" charset="-128"/>
              </a:defRPr>
            </a:lvl1pPr>
          </a:lstStyle>
          <a:p>
            <a:fld id="{D46B21C8-0DB3-4E09-93CA-25F9CC6AA170}" type="slidenum">
              <a:rPr kumimoji="1" lang="ja-JP" altLang="en-US" smtClean="0"/>
              <a:pPr/>
              <a:t>‹#›</a:t>
            </a:fld>
            <a:endParaRPr kumimoji="1" lang="ja-JP" altLang="en-US" dirty="0"/>
          </a:p>
        </p:txBody>
      </p:sp>
    </p:spTree>
    <p:extLst>
      <p:ext uri="{BB962C8B-B14F-4D97-AF65-F5344CB8AC3E}">
        <p14:creationId xmlns:p14="http://schemas.microsoft.com/office/powerpoint/2010/main" val="40808013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Unicode MS" panose="020B0604020202020204" pitchFamily="50" charset="-128"/>
        <a:ea typeface="Arial Unicode MS" panose="020B0604020202020204" pitchFamily="50" charset="-128"/>
        <a:cs typeface="+mn-cs"/>
      </a:defRPr>
    </a:lvl1pPr>
    <a:lvl2pPr marL="457200" algn="l" defTabSz="914400" rtl="0" eaLnBrk="1" latinLnBrk="0" hangingPunct="1">
      <a:defRPr kumimoji="1" sz="1200" kern="1200">
        <a:solidFill>
          <a:schemeClr val="tx1"/>
        </a:solidFill>
        <a:latin typeface="Arial Unicode MS" panose="020B0604020202020204" pitchFamily="50" charset="-128"/>
        <a:ea typeface="Arial Unicode MS" panose="020B0604020202020204" pitchFamily="50" charset="-128"/>
        <a:cs typeface="+mn-cs"/>
      </a:defRPr>
    </a:lvl2pPr>
    <a:lvl3pPr marL="914400" algn="l" defTabSz="914400" rtl="0" eaLnBrk="1" latinLnBrk="0" hangingPunct="1">
      <a:defRPr kumimoji="1" sz="1200" kern="1200">
        <a:solidFill>
          <a:schemeClr val="tx1"/>
        </a:solidFill>
        <a:latin typeface="Arial Unicode MS" panose="020B0604020202020204" pitchFamily="50" charset="-128"/>
        <a:ea typeface="Arial Unicode MS" panose="020B0604020202020204" pitchFamily="50" charset="-128"/>
        <a:cs typeface="+mn-cs"/>
      </a:defRPr>
    </a:lvl3pPr>
    <a:lvl4pPr marL="1371600" algn="l" defTabSz="914400" rtl="0" eaLnBrk="1" latinLnBrk="0" hangingPunct="1">
      <a:defRPr kumimoji="1" sz="1200" kern="1200">
        <a:solidFill>
          <a:schemeClr val="tx1"/>
        </a:solidFill>
        <a:latin typeface="Arial Unicode MS" panose="020B0604020202020204" pitchFamily="50" charset="-128"/>
        <a:ea typeface="Arial Unicode MS" panose="020B0604020202020204" pitchFamily="50" charset="-128"/>
        <a:cs typeface="+mn-cs"/>
      </a:defRPr>
    </a:lvl4pPr>
    <a:lvl5pPr marL="1828800" algn="l" defTabSz="914400" rtl="0" eaLnBrk="1" latinLnBrk="0" hangingPunct="1">
      <a:defRPr kumimoji="1" sz="1200" kern="1200">
        <a:solidFill>
          <a:schemeClr val="tx1"/>
        </a:solidFill>
        <a:latin typeface="Arial Unicode MS" panose="020B0604020202020204" pitchFamily="50" charset="-128"/>
        <a:ea typeface="Arial Unicode MS" panose="020B060402020202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4BB4A-B592-224D-BBF2-D9BAE9C1CE94}" type="slidenum">
              <a:rPr lang="en-US" smtClean="0"/>
              <a:t>‹#›</a:t>
            </a:fld>
            <a:endParaRPr lang="en-US"/>
          </a:p>
        </p:txBody>
      </p:sp>
    </p:spTree>
    <p:extLst>
      <p:ext uri="{BB962C8B-B14F-4D97-AF65-F5344CB8AC3E}">
        <p14:creationId xmlns:p14="http://schemas.microsoft.com/office/powerpoint/2010/main" val="268005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4BB4A-B592-224D-BBF2-D9BAE9C1CE94}" type="slidenum">
              <a:rPr lang="en-US" smtClean="0"/>
              <a:t>‹#›</a:t>
            </a:fld>
            <a:endParaRPr lang="en-US"/>
          </a:p>
        </p:txBody>
      </p:sp>
    </p:spTree>
    <p:extLst>
      <p:ext uri="{BB962C8B-B14F-4D97-AF65-F5344CB8AC3E}">
        <p14:creationId xmlns:p14="http://schemas.microsoft.com/office/powerpoint/2010/main" val="2392787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
            <a:ext cx="12192000" cy="792479"/>
          </a:xfrm>
          <a:prstGeom prst="rect">
            <a:avLst/>
          </a:prstGeom>
          <a:solidFill>
            <a:srgbClr val="92D050"/>
          </a:solidFill>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11107" y="1033146"/>
            <a:ext cx="10879667" cy="515429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11107" y="6492876"/>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Unicode MS" panose="020B0604020202020204" pitchFamily="50" charset="-128"/>
                <a:ea typeface="Arial Unicode MS" panose="020B0604020202020204" pitchFamily="50" charset="-128"/>
              </a:defRPr>
            </a:lvl1pPr>
          </a:lstStyle>
          <a:p>
            <a:endParaRPr lang="en-US" dirty="0"/>
          </a:p>
        </p:txBody>
      </p:sp>
      <p:sp>
        <p:nvSpPr>
          <p:cNvPr id="5" name="Footer Placeholder 4"/>
          <p:cNvSpPr>
            <a:spLocks noGrp="1"/>
          </p:cNvSpPr>
          <p:nvPr>
            <p:ph type="ftr" sz="quarter" idx="3"/>
          </p:nvPr>
        </p:nvSpPr>
        <p:spPr>
          <a:xfrm>
            <a:off x="4011507" y="6492876"/>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Unicode MS" panose="020B0604020202020204" pitchFamily="50" charset="-128"/>
                <a:ea typeface="Arial Unicode MS" panose="020B0604020202020204" pitchFamily="50" charset="-128"/>
              </a:defRPr>
            </a:lvl1pPr>
          </a:lstStyle>
          <a:p>
            <a:endParaRPr lang="en-US" dirty="0"/>
          </a:p>
        </p:txBody>
      </p:sp>
      <p:sp>
        <p:nvSpPr>
          <p:cNvPr id="6" name="Slide Number Placeholder 5"/>
          <p:cNvSpPr>
            <a:spLocks noGrp="1"/>
          </p:cNvSpPr>
          <p:nvPr>
            <p:ph type="sldNum" sz="quarter" idx="4"/>
          </p:nvPr>
        </p:nvSpPr>
        <p:spPr>
          <a:xfrm>
            <a:off x="9111827" y="6492876"/>
            <a:ext cx="3080173" cy="365125"/>
          </a:xfrm>
          <a:prstGeom prst="rect">
            <a:avLst/>
          </a:prstGeom>
        </p:spPr>
        <p:txBody>
          <a:bodyPr vert="horz" lIns="91440" tIns="45720" rIns="91440" bIns="45720" rtlCol="0" anchor="ctr"/>
          <a:lstStyle>
            <a:lvl1pPr algn="r">
              <a:defRPr sz="1200" b="1">
                <a:solidFill>
                  <a:schemeClr val="tx1">
                    <a:tint val="75000"/>
                  </a:schemeClr>
                </a:solidFill>
                <a:latin typeface="Arial Unicode MS" panose="020B0604020202020204" pitchFamily="50" charset="-128"/>
                <a:ea typeface="Arial Unicode MS" panose="020B0604020202020204" pitchFamily="50" charset="-128"/>
              </a:defRPr>
            </a:lvl1pPr>
          </a:lstStyle>
          <a:p>
            <a:fld id="{D4E4BB4A-B592-224D-BBF2-D9BAE9C1CE94}" type="slidenum">
              <a:rPr lang="en-US" smtClean="0"/>
              <a:pPr/>
              <a:t>‹#›</a:t>
            </a:fld>
            <a:endParaRPr lang="en-US" dirty="0"/>
          </a:p>
        </p:txBody>
      </p:sp>
    </p:spTree>
    <p:extLst>
      <p:ext uri="{BB962C8B-B14F-4D97-AF65-F5344CB8AC3E}">
        <p14:creationId xmlns:p14="http://schemas.microsoft.com/office/powerpoint/2010/main" val="3972406548"/>
      </p:ext>
    </p:extLst>
  </p:cSld>
  <p:clrMap bg1="lt1" tx1="dk1" bg2="lt2" tx2="dk2" accent1="accent1" accent2="accent2" accent3="accent3" accent4="accent4" accent5="accent5" accent6="accent6" hlink="hlink" folHlink="folHlink"/>
  <p:sldLayoutIdLst>
    <p:sldLayoutId id="2147483673" r:id="rId1"/>
    <p:sldLayoutId id="2147483677" r:id="rId2"/>
  </p:sldLayoutIdLst>
  <p:hf hdr="0" dt="0"/>
  <p:txStyles>
    <p:titleStyle>
      <a:lvl1pPr algn="ctr" defTabSz="914400" rtl="0" eaLnBrk="1" latinLnBrk="0" hangingPunct="1">
        <a:lnSpc>
          <a:spcPct val="90000"/>
        </a:lnSpc>
        <a:spcBef>
          <a:spcPct val="0"/>
        </a:spcBef>
        <a:buNone/>
        <a:defRPr sz="3200" kern="1200">
          <a:solidFill>
            <a:schemeClr val="tx1"/>
          </a:solidFill>
          <a:latin typeface="Arial Unicode MS" panose="020B0604020202020204" pitchFamily="50" charset="-128"/>
          <a:ea typeface="Arial Unicode MS" panose="020B060402020202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Unicode MS" panose="020B0604020202020204" pitchFamily="50" charset="-128"/>
          <a:ea typeface="Arial Unicode MS" panose="020B060402020202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Unicode MS" panose="020B0604020202020204" pitchFamily="50" charset="-128"/>
          <a:ea typeface="Arial Unicode MS" panose="020B060402020202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Unicode MS" panose="020B0604020202020204" pitchFamily="50" charset="-128"/>
          <a:ea typeface="Arial Unicode MS" panose="020B060402020202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Unicode MS" panose="020B0604020202020204" pitchFamily="50" charset="-128"/>
          <a:ea typeface="Arial Unicode MS" panose="020B060402020202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Unicode MS" panose="020B0604020202020204" pitchFamily="50" charset="-128"/>
          <a:ea typeface="Arial Unicode MS" panose="020B060402020202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arxiv.org/abs/1806.09824" TargetMode="External"/><Relationship Id="rId4" Type="http://schemas.openxmlformats.org/officeDocument/2006/relationships/image" Target="../media/image13.tif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0.pn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5">
            <a:extLst>
              <a:ext uri="{FF2B5EF4-FFF2-40B4-BE49-F238E27FC236}">
                <a16:creationId xmlns:a16="http://schemas.microsoft.com/office/drawing/2014/main" id="{687A4FC9-0034-4056-A140-6D8E3AF07114}"/>
              </a:ext>
            </a:extLst>
          </p:cNvPr>
          <p:cNvSpPr txBox="1">
            <a:spLocks/>
          </p:cNvSpPr>
          <p:nvPr/>
        </p:nvSpPr>
        <p:spPr>
          <a:xfrm>
            <a:off x="0" y="6326"/>
            <a:ext cx="12192000" cy="1158129"/>
          </a:xfrm>
          <a:prstGeom prst="rect">
            <a:avLst/>
          </a:prstGeom>
          <a:solidFill>
            <a:srgbClr val="92D05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200" kern="1200">
                <a:solidFill>
                  <a:schemeClr val="tx1"/>
                </a:solidFill>
                <a:latin typeface="MS PGothic" panose="020B0600070205080204" pitchFamily="34" charset="-128"/>
                <a:ea typeface="MS PGothic" panose="020B0600070205080204" pitchFamily="34" charset="-128"/>
                <a:cs typeface="+mj-cs"/>
              </a:defRPr>
            </a:lvl1pPr>
          </a:lstStyle>
          <a:p>
            <a:r>
              <a:rPr lang="en-US" altLang="ja-JP" dirty="0">
                <a:latin typeface="Arial Unicode MS" panose="020B0604020202020204" pitchFamily="50" charset="-128"/>
                <a:ea typeface="Arial Unicode MS" panose="020B0604020202020204" pitchFamily="50" charset="-128"/>
              </a:rPr>
              <a:t>ILC and SRF, part 2</a:t>
            </a:r>
            <a:endParaRPr lang="ja-JP" altLang="en-US" dirty="0">
              <a:latin typeface="Arial Unicode MS" panose="020B0604020202020204" pitchFamily="50" charset="-128"/>
              <a:ea typeface="Arial Unicode MS" panose="020B0604020202020204" pitchFamily="50" charset="-128"/>
            </a:endParaRPr>
          </a:p>
        </p:txBody>
      </p:sp>
      <p:sp>
        <p:nvSpPr>
          <p:cNvPr id="2" name="フッター プレースホルダー 1">
            <a:extLst>
              <a:ext uri="{FF2B5EF4-FFF2-40B4-BE49-F238E27FC236}">
                <a16:creationId xmlns:a16="http://schemas.microsoft.com/office/drawing/2014/main" id="{DE6F1AC0-DEC7-4994-A2CA-589BEC366017}"/>
              </a:ext>
            </a:extLst>
          </p:cNvPr>
          <p:cNvSpPr>
            <a:spLocks noGrp="1"/>
          </p:cNvSpPr>
          <p:nvPr>
            <p:ph type="ftr" sz="quarter" idx="11"/>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690BD53D-0F42-B742-A897-5EF936631EAF}" type="slidenum">
              <a:rPr lang="ja-JP" altLang="en-US" smtClean="0">
                <a:solidFill>
                  <a:prstClr val="black">
                    <a:tint val="75000"/>
                  </a:prstClr>
                </a:solidFill>
                <a:ea typeface="Arial Unicode MS" panose="020B0604020202020204" pitchFamily="50" charset="-128"/>
              </a:rPr>
              <a:pPr/>
              <a:t>1</a:t>
            </a:fld>
            <a:endParaRPr lang="ja-JP" altLang="en-US" dirty="0">
              <a:solidFill>
                <a:prstClr val="black">
                  <a:tint val="75000"/>
                </a:prstClr>
              </a:solidFill>
              <a:ea typeface="Arial Unicode MS" panose="020B0604020202020204" pitchFamily="50" charset="-128"/>
            </a:endParaRPr>
          </a:p>
        </p:txBody>
      </p:sp>
      <p:sp>
        <p:nvSpPr>
          <p:cNvPr id="7" name="テキスト ボックス 6">
            <a:extLst>
              <a:ext uri="{FF2B5EF4-FFF2-40B4-BE49-F238E27FC236}">
                <a16:creationId xmlns:a16="http://schemas.microsoft.com/office/drawing/2014/main" id="{65F45DEF-1804-4229-82A4-20E3DF58FC83}"/>
              </a:ext>
            </a:extLst>
          </p:cNvPr>
          <p:cNvSpPr txBox="1"/>
          <p:nvPr/>
        </p:nvSpPr>
        <p:spPr>
          <a:xfrm>
            <a:off x="1840497" y="2511235"/>
            <a:ext cx="8456819" cy="3231654"/>
          </a:xfrm>
          <a:prstGeom prst="rect">
            <a:avLst/>
          </a:prstGeom>
          <a:noFill/>
        </p:spPr>
        <p:txBody>
          <a:bodyPr wrap="square">
            <a:spAutoFit/>
          </a:bodyPr>
          <a:lstStyle/>
          <a:p>
            <a:pPr algn="ctr"/>
            <a:r>
              <a:rPr lang="en-US" altLang="ja-JP" sz="3600" b="1" dirty="0">
                <a:latin typeface="Arial Unicode MS" panose="020B0604020202020204" pitchFamily="50" charset="-128"/>
                <a:ea typeface="Arial Unicode MS" panose="020B0604020202020204" pitchFamily="50" charset="-128"/>
              </a:rPr>
              <a:t>U.S. contributions to ILC</a:t>
            </a:r>
          </a:p>
          <a:p>
            <a:pPr algn="ctr"/>
            <a:endParaRPr lang="en-US" altLang="ja-JP" sz="3600" b="1" dirty="0">
              <a:latin typeface="Arial Unicode MS" panose="020B0604020202020204" pitchFamily="50" charset="-128"/>
              <a:ea typeface="Arial Unicode MS" panose="020B0604020202020204" pitchFamily="50" charset="-128"/>
            </a:endParaRPr>
          </a:p>
          <a:p>
            <a:pPr algn="ctr"/>
            <a:endParaRPr lang="en-US" altLang="ja-JP" sz="3600" b="1" dirty="0">
              <a:latin typeface="Arial Unicode MS" panose="020B0604020202020204" pitchFamily="50" charset="-128"/>
              <a:ea typeface="Arial Unicode MS" panose="020B0604020202020204" pitchFamily="50" charset="-128"/>
            </a:endParaRPr>
          </a:p>
          <a:p>
            <a:pPr algn="ctr"/>
            <a:endParaRPr lang="en-US" altLang="ja-JP" sz="3600" b="1" dirty="0">
              <a:latin typeface="Arial Unicode MS" panose="020B0604020202020204" pitchFamily="50" charset="-128"/>
              <a:ea typeface="Arial Unicode MS" panose="020B0604020202020204" pitchFamily="50" charset="-128"/>
            </a:endParaRPr>
          </a:p>
          <a:p>
            <a:pPr algn="ctr"/>
            <a:endParaRPr lang="en-US" altLang="ja-JP" sz="3600" b="1" dirty="0">
              <a:latin typeface="Arial Unicode MS" panose="020B0604020202020204" pitchFamily="50" charset="-128"/>
              <a:ea typeface="Arial Unicode MS" panose="020B0604020202020204" pitchFamily="50" charset="-128"/>
            </a:endParaRPr>
          </a:p>
          <a:p>
            <a:pPr algn="ctr"/>
            <a:r>
              <a:rPr lang="en-US" altLang="ja-JP" sz="2000" dirty="0">
                <a:latin typeface="Arial Unicode MS" panose="020B0604020202020204" pitchFamily="50" charset="-128"/>
                <a:ea typeface="Arial Unicode MS" panose="020B0604020202020204" pitchFamily="50" charset="-128"/>
              </a:rPr>
              <a:t>P5 Town Hall Meeting at SLAC, May 3-5, 2023</a:t>
            </a:r>
          </a:p>
        </p:txBody>
      </p:sp>
      <p:pic>
        <p:nvPicPr>
          <p:cNvPr id="9" name="図 8" descr="食品 が含まれている画像&#10;&#10;自動的に生成された説明">
            <a:extLst>
              <a:ext uri="{FF2B5EF4-FFF2-40B4-BE49-F238E27FC236}">
                <a16:creationId xmlns:a16="http://schemas.microsoft.com/office/drawing/2014/main" id="{0AC98500-4822-434E-8A5E-52A7382C7E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521840" y="0"/>
            <a:ext cx="1696794" cy="1158129"/>
          </a:xfrm>
          <a:prstGeom prst="rect">
            <a:avLst/>
          </a:prstGeom>
        </p:spPr>
      </p:pic>
      <p:sp>
        <p:nvSpPr>
          <p:cNvPr id="19" name="サブタイトル 2">
            <a:extLst>
              <a:ext uri="{FF2B5EF4-FFF2-40B4-BE49-F238E27FC236}">
                <a16:creationId xmlns:a16="http://schemas.microsoft.com/office/drawing/2014/main" id="{35750F3A-6FE8-4427-8C99-6EB1A6451CF6}"/>
              </a:ext>
            </a:extLst>
          </p:cNvPr>
          <p:cNvSpPr txBox="1">
            <a:spLocks/>
          </p:cNvSpPr>
          <p:nvPr/>
        </p:nvSpPr>
        <p:spPr>
          <a:xfrm>
            <a:off x="2225565" y="2849936"/>
            <a:ext cx="7740870" cy="115812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en-US" altLang="ja-JP" sz="2000" i="1" dirty="0">
                <a:latin typeface="Arial Unicode MS" panose="020B0604020202020204" pitchFamily="50" charset="-128"/>
                <a:ea typeface="Arial Unicode MS" panose="020B0604020202020204" pitchFamily="50" charset="-128"/>
              </a:rPr>
              <a:t>Sergey Belomestnykh (Fermilab)</a:t>
            </a:r>
            <a:endParaRPr lang="en-US" altLang="ja-JP" sz="1400" i="1" dirty="0">
              <a:latin typeface="Arial Unicode MS" panose="020B0604020202020204" pitchFamily="50" charset="-128"/>
              <a:ea typeface="Arial Unicode MS" panose="020B0604020202020204" pitchFamily="50" charset="-128"/>
            </a:endParaRPr>
          </a:p>
        </p:txBody>
      </p:sp>
    </p:spTree>
    <p:extLst>
      <p:ext uri="{BB962C8B-B14F-4D97-AF65-F5344CB8AC3E}">
        <p14:creationId xmlns:p14="http://schemas.microsoft.com/office/powerpoint/2010/main" val="3118036481"/>
      </p:ext>
    </p:extLst>
  </p:cSld>
  <p:clrMapOvr>
    <a:masterClrMapping/>
  </p:clrMapOvr>
  <mc:AlternateContent xmlns:mc="http://schemas.openxmlformats.org/markup-compatibility/2006" xmlns:p14="http://schemas.microsoft.com/office/powerpoint/2010/main">
    <mc:Choice Requires="p14">
      <p:transition p14:dur="10" advTm="30402"/>
    </mc:Choice>
    <mc:Fallback xmlns="">
      <p:transition advTm="3040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1069A8-0283-B06B-8FB7-519277A7E348}"/>
              </a:ext>
            </a:extLst>
          </p:cNvPr>
          <p:cNvSpPr>
            <a:spLocks noGrp="1"/>
          </p:cNvSpPr>
          <p:nvPr>
            <p:ph type="title"/>
          </p:nvPr>
        </p:nvSpPr>
        <p:spPr>
          <a:noFill/>
        </p:spPr>
        <p:txBody>
          <a:bodyPr/>
          <a:lstStyle/>
          <a:p>
            <a:pPr marL="685800" algn="l"/>
            <a:r>
              <a:rPr kumimoji="1" lang="en-US" altLang="ja-JP" dirty="0"/>
              <a:t>Other WPs: Damping rings (DRs), WP-prime 12&amp;14</a:t>
            </a:r>
            <a:endParaRPr kumimoji="1" lang="ja-JP" altLang="en-US" dirty="0"/>
          </a:p>
        </p:txBody>
      </p:sp>
      <p:sp>
        <p:nvSpPr>
          <p:cNvPr id="3" name="フッター プレースホルダー 2">
            <a:extLst>
              <a:ext uri="{FF2B5EF4-FFF2-40B4-BE49-F238E27FC236}">
                <a16:creationId xmlns:a16="http://schemas.microsoft.com/office/drawing/2014/main" id="{38F50021-E479-AC30-87D1-75CC61F43811}"/>
              </a:ext>
            </a:extLst>
          </p:cNvPr>
          <p:cNvSpPr>
            <a:spLocks noGrp="1"/>
          </p:cNvSpPr>
          <p:nvPr>
            <p:ph type="ftr" sz="quarter" idx="11"/>
          </p:nvPr>
        </p:nvSpPr>
        <p:spPr/>
        <p:txBody>
          <a:bodyPr/>
          <a:lstStyle/>
          <a:p>
            <a:r>
              <a:rPr lang="en-US"/>
              <a:t>S. Belomestnykh | U.S. contributions to ILC</a:t>
            </a:r>
          </a:p>
        </p:txBody>
      </p:sp>
      <p:sp>
        <p:nvSpPr>
          <p:cNvPr id="4" name="スライド番号プレースホルダー 3">
            <a:extLst>
              <a:ext uri="{FF2B5EF4-FFF2-40B4-BE49-F238E27FC236}">
                <a16:creationId xmlns:a16="http://schemas.microsoft.com/office/drawing/2014/main" id="{8119239C-1855-E6C1-B519-3A6980B14578}"/>
              </a:ext>
            </a:extLst>
          </p:cNvPr>
          <p:cNvSpPr>
            <a:spLocks noGrp="1"/>
          </p:cNvSpPr>
          <p:nvPr>
            <p:ph type="sldNum" sz="quarter" idx="12"/>
          </p:nvPr>
        </p:nvSpPr>
        <p:spPr/>
        <p:txBody>
          <a:bodyPr/>
          <a:lstStyle/>
          <a:p>
            <a:fld id="{D4E4BB4A-B592-224D-BBF2-D9BAE9C1CE94}" type="slidenum">
              <a:rPr lang="en-US" smtClean="0"/>
              <a:t>10</a:t>
            </a:fld>
            <a:endParaRPr lang="en-US"/>
          </a:p>
        </p:txBody>
      </p:sp>
      <p:sp>
        <p:nvSpPr>
          <p:cNvPr id="5" name="テキスト ボックス 4">
            <a:extLst>
              <a:ext uri="{FF2B5EF4-FFF2-40B4-BE49-F238E27FC236}">
                <a16:creationId xmlns:a16="http://schemas.microsoft.com/office/drawing/2014/main" id="{FD5C6AC0-F11D-62AC-CEFA-7D3703A7A280}"/>
              </a:ext>
            </a:extLst>
          </p:cNvPr>
          <p:cNvSpPr txBox="1"/>
          <p:nvPr/>
        </p:nvSpPr>
        <p:spPr>
          <a:xfrm>
            <a:off x="729467" y="979492"/>
            <a:ext cx="11239926" cy="4847481"/>
          </a:xfrm>
          <a:prstGeom prst="rect">
            <a:avLst/>
          </a:prstGeom>
          <a:noFill/>
        </p:spPr>
        <p:txBody>
          <a:bodyPr wrap="square" rtlCol="0">
            <a:spAutoFit/>
          </a:bodyPr>
          <a:lstStyle/>
          <a:p>
            <a:pPr>
              <a:spcBef>
                <a:spcPts val="300"/>
              </a:spcBef>
              <a:spcAft>
                <a:spcPts val="300"/>
              </a:spcAft>
            </a:pPr>
            <a:r>
              <a:rPr lang="en-US" altLang="ja-JP" sz="2000" dirty="0">
                <a:solidFill>
                  <a:srgbClr val="1D50A1"/>
                </a:solidFill>
                <a:latin typeface="Arial Unicode MS" panose="020B0604020202020204" pitchFamily="50" charset="-128"/>
              </a:rPr>
              <a:t>The damping ring described in the TDR satisfies the basic requirements. However, developments in magnet technology, high current positron storage rings (</a:t>
            </a:r>
            <a:r>
              <a:rPr lang="en-US" altLang="ja-JP" sz="2000" dirty="0" err="1">
                <a:solidFill>
                  <a:srgbClr val="1D50A1"/>
                </a:solidFill>
                <a:latin typeface="Arial Unicode MS" panose="020B0604020202020204" pitchFamily="50" charset="-128"/>
              </a:rPr>
              <a:t>SuperKEKB</a:t>
            </a:r>
            <a:r>
              <a:rPr lang="en-US" altLang="ja-JP" sz="2000" dirty="0">
                <a:solidFill>
                  <a:srgbClr val="1D50A1"/>
                </a:solidFill>
                <a:latin typeface="Arial Unicode MS" panose="020B0604020202020204" pitchFamily="50" charset="-128"/>
              </a:rPr>
              <a:t>), low emittance light sources, fast kickers, and optimization of the collider parameters, in the decade since, suggest some refinement and reevaluation of the ring design and instrumentation. The U.S. community has significant expertise in design and operation of storage rings. </a:t>
            </a:r>
          </a:p>
          <a:p>
            <a:pPr>
              <a:spcBef>
                <a:spcPts val="300"/>
              </a:spcBef>
              <a:spcAft>
                <a:spcPts val="300"/>
              </a:spcAft>
            </a:pPr>
            <a:r>
              <a:rPr lang="en-US" altLang="ja-JP" sz="2000" dirty="0">
                <a:solidFill>
                  <a:srgbClr val="1D50A1"/>
                </a:solidFill>
                <a:latin typeface="Arial Unicode MS" panose="020B0604020202020204" pitchFamily="50" charset="-128"/>
              </a:rPr>
              <a:t>The U.S. community is interested in partnering on the following DR areas:</a:t>
            </a:r>
          </a:p>
          <a:p>
            <a:pPr marL="457200" indent="-457200">
              <a:spcBef>
                <a:spcPts val="300"/>
              </a:spcBef>
              <a:spcAft>
                <a:spcPts val="300"/>
              </a:spcAft>
              <a:buFont typeface="+mj-lt"/>
              <a:buAutoNum type="arabicPeriod"/>
            </a:pPr>
            <a:r>
              <a:rPr lang="en-US" altLang="ja-JP" sz="2000" dirty="0">
                <a:solidFill>
                  <a:srgbClr val="FF0000"/>
                </a:solidFill>
                <a:latin typeface="Arial Unicode MS" panose="020B0604020202020204" pitchFamily="50" charset="-128"/>
              </a:rPr>
              <a:t>DR system design</a:t>
            </a:r>
          </a:p>
          <a:p>
            <a:pPr marL="914400" lvl="1" indent="-457200">
              <a:spcBef>
                <a:spcPts val="300"/>
              </a:spcBef>
              <a:spcAft>
                <a:spcPts val="300"/>
              </a:spcAft>
              <a:buFont typeface="+mj-lt"/>
              <a:buAutoNum type="alphaLcParenR"/>
            </a:pPr>
            <a:r>
              <a:rPr lang="en-US" altLang="ja-JP" dirty="0">
                <a:solidFill>
                  <a:srgbClr val="1D50A1"/>
                </a:solidFill>
                <a:latin typeface="Arial Unicode MS" panose="020B0604020202020204" pitchFamily="50" charset="-128"/>
              </a:rPr>
              <a:t>Revisit lattice design. Consider combined function/hybrid magnets. Modify injection and extraction straights for consistency with anticipated kicker properties. – </a:t>
            </a:r>
            <a:r>
              <a:rPr lang="en-US" altLang="ja-JP" b="1" dirty="0">
                <a:solidFill>
                  <a:srgbClr val="1D50A1"/>
                </a:solidFill>
                <a:latin typeface="Arial Unicode MS" panose="020B0604020202020204" pitchFamily="50" charset="-128"/>
              </a:rPr>
              <a:t>ITN Phase</a:t>
            </a:r>
          </a:p>
          <a:p>
            <a:pPr marL="914400" lvl="1" indent="-457200">
              <a:spcBef>
                <a:spcPts val="300"/>
              </a:spcBef>
              <a:spcAft>
                <a:spcPts val="300"/>
              </a:spcAft>
              <a:buFont typeface="+mj-lt"/>
              <a:buAutoNum type="alphaLcParenR"/>
            </a:pPr>
            <a:r>
              <a:rPr lang="en-US" altLang="ja-JP" dirty="0">
                <a:solidFill>
                  <a:srgbClr val="1D50A1"/>
                </a:solidFill>
                <a:latin typeface="Arial Unicode MS" panose="020B0604020202020204" pitchFamily="50" charset="-128"/>
              </a:rPr>
              <a:t>Magnet design: normal magnets and SC damping wigglers. Because of the very high synchrotron radiation in the wiggler straight, and the required electron cloud mitigation, design of the vacuum chambers in that region should be integrated with the engineering design of the magnets. – </a:t>
            </a:r>
            <a:r>
              <a:rPr lang="en-US" altLang="ja-JP" b="1" dirty="0">
                <a:solidFill>
                  <a:srgbClr val="1D50A1"/>
                </a:solidFill>
                <a:latin typeface="Arial Unicode MS" panose="020B0604020202020204" pitchFamily="50" charset="-128"/>
              </a:rPr>
              <a:t>Preparatory Phase</a:t>
            </a:r>
          </a:p>
          <a:p>
            <a:pPr marL="914400" lvl="1" indent="-457200">
              <a:spcBef>
                <a:spcPts val="300"/>
              </a:spcBef>
              <a:spcAft>
                <a:spcPts val="300"/>
              </a:spcAft>
              <a:buFont typeface="+mj-lt"/>
              <a:buAutoNum type="alphaLcParenR"/>
            </a:pPr>
            <a:r>
              <a:rPr lang="en-US" altLang="ja-JP" dirty="0">
                <a:solidFill>
                  <a:srgbClr val="1D50A1"/>
                </a:solidFill>
                <a:latin typeface="Arial Unicode MS" panose="020B0604020202020204" pitchFamily="50" charset="-128"/>
              </a:rPr>
              <a:t>Magnet design: permanent magnets. Design of permanent magnets (a possible alternative to electromagnetics) can begin when the lattice design is finalized</a:t>
            </a:r>
            <a:r>
              <a:rPr lang="en-US" altLang="ja-JP" dirty="0">
                <a:solidFill>
                  <a:srgbClr val="FF0000"/>
                </a:solidFill>
                <a:latin typeface="Arial Unicode MS" panose="020B0604020202020204" pitchFamily="50" charset="-128"/>
              </a:rPr>
              <a:t> </a:t>
            </a:r>
            <a:r>
              <a:rPr lang="en-US" altLang="ja-JP" dirty="0">
                <a:solidFill>
                  <a:srgbClr val="1D50A1"/>
                </a:solidFill>
                <a:latin typeface="Arial Unicode MS" panose="020B0604020202020204" pitchFamily="50" charset="-128"/>
              </a:rPr>
              <a:t>– </a:t>
            </a:r>
            <a:r>
              <a:rPr lang="en-US" altLang="ja-JP" b="1" dirty="0">
                <a:solidFill>
                  <a:srgbClr val="1D50A1"/>
                </a:solidFill>
                <a:latin typeface="Arial Unicode MS" panose="020B0604020202020204" pitchFamily="50" charset="-128"/>
              </a:rPr>
              <a:t>Preparatory Phase</a:t>
            </a:r>
            <a:endParaRPr lang="en-US" altLang="ja-JP" sz="2000" dirty="0">
              <a:solidFill>
                <a:srgbClr val="1D50A1"/>
              </a:solidFill>
              <a:latin typeface="Arial Unicode MS" panose="020B0604020202020204" pitchFamily="50" charset="-128"/>
            </a:endParaRPr>
          </a:p>
        </p:txBody>
      </p:sp>
      <p:sp>
        <p:nvSpPr>
          <p:cNvPr id="6" name="Date Placeholder 5">
            <a:extLst>
              <a:ext uri="{FF2B5EF4-FFF2-40B4-BE49-F238E27FC236}">
                <a16:creationId xmlns:a16="http://schemas.microsoft.com/office/drawing/2014/main" id="{ECD5DE9C-F975-230D-B389-F7EEF029F094}"/>
              </a:ext>
            </a:extLst>
          </p:cNvPr>
          <p:cNvSpPr>
            <a:spLocks noGrp="1"/>
          </p:cNvSpPr>
          <p:nvPr>
            <p:ph type="dt" sz="half" idx="10"/>
          </p:nvPr>
        </p:nvSpPr>
        <p:spPr/>
        <p:txBody>
          <a:bodyPr/>
          <a:lstStyle/>
          <a:p>
            <a:r>
              <a:rPr lang="en-US"/>
              <a:t>5/3/2023</a:t>
            </a:r>
          </a:p>
        </p:txBody>
      </p:sp>
    </p:spTree>
    <p:extLst>
      <p:ext uri="{BB962C8B-B14F-4D97-AF65-F5344CB8AC3E}">
        <p14:creationId xmlns:p14="http://schemas.microsoft.com/office/powerpoint/2010/main" val="1066181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1069A8-0283-B06B-8FB7-519277A7E348}"/>
              </a:ext>
            </a:extLst>
          </p:cNvPr>
          <p:cNvSpPr>
            <a:spLocks noGrp="1"/>
          </p:cNvSpPr>
          <p:nvPr>
            <p:ph type="title"/>
          </p:nvPr>
        </p:nvSpPr>
        <p:spPr>
          <a:noFill/>
        </p:spPr>
        <p:txBody>
          <a:bodyPr/>
          <a:lstStyle/>
          <a:p>
            <a:pPr marL="685800" algn="l"/>
            <a:r>
              <a:rPr kumimoji="1" lang="en-US" altLang="ja-JP" dirty="0"/>
              <a:t>Other WPs: Damping rings</a:t>
            </a:r>
            <a:endParaRPr kumimoji="1" lang="ja-JP" altLang="en-US" dirty="0"/>
          </a:p>
        </p:txBody>
      </p:sp>
      <p:sp>
        <p:nvSpPr>
          <p:cNvPr id="3" name="フッター プレースホルダー 2">
            <a:extLst>
              <a:ext uri="{FF2B5EF4-FFF2-40B4-BE49-F238E27FC236}">
                <a16:creationId xmlns:a16="http://schemas.microsoft.com/office/drawing/2014/main" id="{38F50021-E479-AC30-87D1-75CC61F43811}"/>
              </a:ext>
            </a:extLst>
          </p:cNvPr>
          <p:cNvSpPr>
            <a:spLocks noGrp="1"/>
          </p:cNvSpPr>
          <p:nvPr>
            <p:ph type="ftr" sz="quarter" idx="11"/>
          </p:nvPr>
        </p:nvSpPr>
        <p:spPr/>
        <p:txBody>
          <a:bodyPr/>
          <a:lstStyle/>
          <a:p>
            <a:r>
              <a:rPr lang="en-US"/>
              <a:t>S. Belomestnykh | U.S. contributions to ILC</a:t>
            </a:r>
          </a:p>
        </p:txBody>
      </p:sp>
      <p:sp>
        <p:nvSpPr>
          <p:cNvPr id="4" name="スライド番号プレースホルダー 3">
            <a:extLst>
              <a:ext uri="{FF2B5EF4-FFF2-40B4-BE49-F238E27FC236}">
                <a16:creationId xmlns:a16="http://schemas.microsoft.com/office/drawing/2014/main" id="{8119239C-1855-E6C1-B519-3A6980B14578}"/>
              </a:ext>
            </a:extLst>
          </p:cNvPr>
          <p:cNvSpPr>
            <a:spLocks noGrp="1"/>
          </p:cNvSpPr>
          <p:nvPr>
            <p:ph type="sldNum" sz="quarter" idx="12"/>
          </p:nvPr>
        </p:nvSpPr>
        <p:spPr/>
        <p:txBody>
          <a:bodyPr/>
          <a:lstStyle/>
          <a:p>
            <a:fld id="{D4E4BB4A-B592-224D-BBF2-D9BAE9C1CE94}" type="slidenum">
              <a:rPr lang="en-US" smtClean="0"/>
              <a:t>11</a:t>
            </a:fld>
            <a:endParaRPr lang="en-US"/>
          </a:p>
        </p:txBody>
      </p:sp>
      <p:sp>
        <p:nvSpPr>
          <p:cNvPr id="5" name="テキスト ボックス 4">
            <a:extLst>
              <a:ext uri="{FF2B5EF4-FFF2-40B4-BE49-F238E27FC236}">
                <a16:creationId xmlns:a16="http://schemas.microsoft.com/office/drawing/2014/main" id="{FD5C6AC0-F11D-62AC-CEFA-7D3703A7A280}"/>
              </a:ext>
            </a:extLst>
          </p:cNvPr>
          <p:cNvSpPr txBox="1"/>
          <p:nvPr/>
        </p:nvSpPr>
        <p:spPr>
          <a:xfrm>
            <a:off x="739741" y="825379"/>
            <a:ext cx="11239926" cy="2769989"/>
          </a:xfrm>
          <a:prstGeom prst="rect">
            <a:avLst/>
          </a:prstGeom>
          <a:noFill/>
        </p:spPr>
        <p:txBody>
          <a:bodyPr wrap="square" rtlCol="0">
            <a:spAutoFit/>
          </a:bodyPr>
          <a:lstStyle/>
          <a:p>
            <a:pPr marL="457200" indent="-457200">
              <a:spcBef>
                <a:spcPts val="300"/>
              </a:spcBef>
              <a:spcAft>
                <a:spcPts val="300"/>
              </a:spcAft>
              <a:buFont typeface="+mj-lt"/>
              <a:buAutoNum type="arabicPeriod" startAt="2"/>
            </a:pPr>
            <a:r>
              <a:rPr lang="en-US" altLang="ja-JP" sz="2000" dirty="0">
                <a:solidFill>
                  <a:srgbClr val="FF0000"/>
                </a:solidFill>
                <a:latin typeface="Arial Unicode MS" panose="020B0604020202020204" pitchFamily="50" charset="-128"/>
              </a:rPr>
              <a:t>Collective effects </a:t>
            </a:r>
            <a:r>
              <a:rPr lang="en-US" altLang="ja-JP" sz="2000" dirty="0">
                <a:solidFill>
                  <a:srgbClr val="1D50A1"/>
                </a:solidFill>
                <a:latin typeface="Arial Unicode MS" panose="020B0604020202020204" pitchFamily="50" charset="-128"/>
              </a:rPr>
              <a:t>(electron cloud, ion trapping and fast ion instabilities) – </a:t>
            </a:r>
            <a:r>
              <a:rPr lang="en-US" altLang="ja-JP" sz="2000" b="1" dirty="0">
                <a:solidFill>
                  <a:srgbClr val="1D50A1"/>
                </a:solidFill>
                <a:latin typeface="Arial Unicode MS" panose="020B0604020202020204" pitchFamily="50" charset="-128"/>
              </a:rPr>
              <a:t>ITN Phase</a:t>
            </a:r>
          </a:p>
          <a:p>
            <a:pPr marL="914400" lvl="1" indent="-457200">
              <a:spcBef>
                <a:spcPts val="300"/>
              </a:spcBef>
              <a:spcAft>
                <a:spcPts val="300"/>
              </a:spcAft>
              <a:buFont typeface="+mj-lt"/>
              <a:buAutoNum type="alphaLcParenR"/>
            </a:pPr>
            <a:r>
              <a:rPr lang="en-US" altLang="ja-JP" dirty="0">
                <a:solidFill>
                  <a:srgbClr val="1D50A1"/>
                </a:solidFill>
                <a:latin typeface="Arial Unicode MS" panose="020B0604020202020204" pitchFamily="50" charset="-128"/>
              </a:rPr>
              <a:t>Once the design of the lattice is finalized, the thresholds should be reevaluated.</a:t>
            </a:r>
          </a:p>
          <a:p>
            <a:pPr marL="914400" lvl="1" indent="-457200">
              <a:spcBef>
                <a:spcPts val="300"/>
              </a:spcBef>
              <a:spcAft>
                <a:spcPts val="300"/>
              </a:spcAft>
              <a:buFont typeface="+mj-lt"/>
              <a:buAutoNum type="alphaLcParenR"/>
            </a:pPr>
            <a:r>
              <a:rPr lang="en-US" altLang="ja-JP" dirty="0">
                <a:solidFill>
                  <a:srgbClr val="1D50A1"/>
                </a:solidFill>
                <a:latin typeface="Arial Unicode MS" panose="020B0604020202020204" pitchFamily="50" charset="-128"/>
              </a:rPr>
              <a:t>Fast ion instability feedback should be developed (simulations and scaling from </a:t>
            </a:r>
            <a:r>
              <a:rPr lang="en-US" altLang="ja-JP" dirty="0" err="1">
                <a:solidFill>
                  <a:srgbClr val="1D50A1"/>
                </a:solidFill>
                <a:latin typeface="Arial Unicode MS" panose="020B0604020202020204" pitchFamily="50" charset="-128"/>
              </a:rPr>
              <a:t>SuperKEKB</a:t>
            </a:r>
            <a:r>
              <a:rPr lang="en-US" altLang="ja-JP" dirty="0">
                <a:solidFill>
                  <a:srgbClr val="1D50A1"/>
                </a:solidFill>
                <a:latin typeface="Arial Unicode MS" panose="020B0604020202020204" pitchFamily="50" charset="-128"/>
              </a:rPr>
              <a:t> HER) and possibly tested with beam (if not done already at </a:t>
            </a:r>
            <a:r>
              <a:rPr lang="en-US" altLang="ja-JP" dirty="0" err="1">
                <a:solidFill>
                  <a:srgbClr val="1D50A1"/>
                </a:solidFill>
                <a:latin typeface="Arial Unicode MS" panose="020B0604020202020204" pitchFamily="50" charset="-128"/>
              </a:rPr>
              <a:t>SuperKEKB</a:t>
            </a:r>
            <a:r>
              <a:rPr lang="en-US" altLang="ja-JP" dirty="0">
                <a:solidFill>
                  <a:srgbClr val="1D50A1"/>
                </a:solidFill>
                <a:latin typeface="Arial Unicode MS" panose="020B0604020202020204" pitchFamily="50" charset="-128"/>
              </a:rPr>
              <a:t>) </a:t>
            </a:r>
          </a:p>
          <a:p>
            <a:pPr marL="457200" indent="-457200">
              <a:spcBef>
                <a:spcPts val="300"/>
              </a:spcBef>
              <a:spcAft>
                <a:spcPts val="300"/>
              </a:spcAft>
              <a:buFont typeface="+mj-lt"/>
              <a:buAutoNum type="arabicPeriod" startAt="2"/>
            </a:pPr>
            <a:r>
              <a:rPr lang="en-US" altLang="ja-JP" sz="2000" dirty="0">
                <a:solidFill>
                  <a:srgbClr val="FF0000"/>
                </a:solidFill>
                <a:latin typeface="Arial Unicode MS" panose="020B0604020202020204" pitchFamily="50" charset="-128"/>
              </a:rPr>
              <a:t>DR injection/extraction kickers</a:t>
            </a:r>
            <a:r>
              <a:rPr lang="en-US" altLang="ja-JP" sz="2000" dirty="0">
                <a:solidFill>
                  <a:srgbClr val="1D50A1"/>
                </a:solidFill>
                <a:latin typeface="Arial Unicode MS" panose="020B0604020202020204" pitchFamily="50" charset="-128"/>
              </a:rPr>
              <a:t>: System design, prototyping, and stability test – </a:t>
            </a:r>
            <a:r>
              <a:rPr lang="en-US" altLang="ja-JP" sz="2000" b="1" dirty="0">
                <a:solidFill>
                  <a:srgbClr val="1D50A1"/>
                </a:solidFill>
                <a:latin typeface="Arial Unicode MS" panose="020B0604020202020204" pitchFamily="50" charset="-128"/>
              </a:rPr>
              <a:t>ITN / Preparatory Phase</a:t>
            </a:r>
          </a:p>
          <a:p>
            <a:pPr marL="457200" indent="-457200">
              <a:spcBef>
                <a:spcPts val="300"/>
              </a:spcBef>
              <a:spcAft>
                <a:spcPts val="300"/>
              </a:spcAft>
              <a:buFont typeface="+mj-lt"/>
              <a:buAutoNum type="arabicPeriod" startAt="2"/>
            </a:pPr>
            <a:r>
              <a:rPr lang="en-US" altLang="ja-JP" sz="2000" dirty="0">
                <a:solidFill>
                  <a:srgbClr val="FF0000"/>
                </a:solidFill>
                <a:latin typeface="Arial Unicode MS" panose="020B0604020202020204" pitchFamily="50" charset="-128"/>
              </a:rPr>
              <a:t>Other opportunities </a:t>
            </a:r>
            <a:r>
              <a:rPr lang="en-US" altLang="ja-JP" sz="2000" dirty="0">
                <a:solidFill>
                  <a:srgbClr val="1D50A1"/>
                </a:solidFill>
                <a:latin typeface="Arial Unicode MS" panose="020B0604020202020204" pitchFamily="50" charset="-128"/>
              </a:rPr>
              <a:t>for </a:t>
            </a:r>
            <a:r>
              <a:rPr lang="en-US" altLang="ja-JP" sz="2000" b="1" dirty="0">
                <a:solidFill>
                  <a:srgbClr val="1D50A1"/>
                </a:solidFill>
                <a:latin typeface="Arial Unicode MS" panose="020B0604020202020204" pitchFamily="50" charset="-128"/>
              </a:rPr>
              <a:t>Preparatory Phase /</a:t>
            </a:r>
            <a:r>
              <a:rPr lang="en-US" altLang="ja-JP" sz="2000" dirty="0">
                <a:solidFill>
                  <a:srgbClr val="1D50A1"/>
                </a:solidFill>
                <a:latin typeface="Arial Unicode MS" panose="020B0604020202020204" pitchFamily="50" charset="-128"/>
              </a:rPr>
              <a:t> </a:t>
            </a:r>
            <a:r>
              <a:rPr lang="en-US" altLang="ja-JP" sz="2000" b="1" dirty="0">
                <a:solidFill>
                  <a:srgbClr val="1D50A1"/>
                </a:solidFill>
                <a:latin typeface="Arial Unicode MS" panose="020B0604020202020204" pitchFamily="50" charset="-128"/>
              </a:rPr>
              <a:t>Construction</a:t>
            </a:r>
            <a:r>
              <a:rPr lang="en-US" altLang="ja-JP" sz="2000" dirty="0">
                <a:solidFill>
                  <a:srgbClr val="1D50A1"/>
                </a:solidFill>
                <a:latin typeface="Arial Unicode MS" panose="020B0604020202020204" pitchFamily="50" charset="-128"/>
              </a:rPr>
              <a:t>: vacuum chamber, SRF system, instrumentation, SC wigglers, magnets</a:t>
            </a:r>
          </a:p>
        </p:txBody>
      </p:sp>
      <p:sp>
        <p:nvSpPr>
          <p:cNvPr id="6" name="Date Placeholder 5">
            <a:extLst>
              <a:ext uri="{FF2B5EF4-FFF2-40B4-BE49-F238E27FC236}">
                <a16:creationId xmlns:a16="http://schemas.microsoft.com/office/drawing/2014/main" id="{ECD5DE9C-F975-230D-B389-F7EEF029F094}"/>
              </a:ext>
            </a:extLst>
          </p:cNvPr>
          <p:cNvSpPr>
            <a:spLocks noGrp="1"/>
          </p:cNvSpPr>
          <p:nvPr>
            <p:ph type="dt" sz="half" idx="10"/>
          </p:nvPr>
        </p:nvSpPr>
        <p:spPr/>
        <p:txBody>
          <a:bodyPr/>
          <a:lstStyle/>
          <a:p>
            <a:r>
              <a:rPr lang="en-US"/>
              <a:t>5/3/2023</a:t>
            </a:r>
          </a:p>
        </p:txBody>
      </p:sp>
      <p:grpSp>
        <p:nvGrpSpPr>
          <p:cNvPr id="9" name="Group 8">
            <a:extLst>
              <a:ext uri="{FF2B5EF4-FFF2-40B4-BE49-F238E27FC236}">
                <a16:creationId xmlns:a16="http://schemas.microsoft.com/office/drawing/2014/main" id="{8A3B24F3-04D9-F844-6F0B-095ABAD1F324}"/>
              </a:ext>
            </a:extLst>
          </p:cNvPr>
          <p:cNvGrpSpPr/>
          <p:nvPr/>
        </p:nvGrpSpPr>
        <p:grpSpPr>
          <a:xfrm>
            <a:off x="4539827" y="3547810"/>
            <a:ext cx="2884837" cy="2992624"/>
            <a:chOff x="8637695" y="3572170"/>
            <a:chExt cx="2884837" cy="2992624"/>
          </a:xfrm>
        </p:grpSpPr>
        <p:pic>
          <p:nvPicPr>
            <p:cNvPr id="7" name="Picture 6">
              <a:extLst>
                <a:ext uri="{FF2B5EF4-FFF2-40B4-BE49-F238E27FC236}">
                  <a16:creationId xmlns:a16="http://schemas.microsoft.com/office/drawing/2014/main" id="{AFC06DAA-D053-D1F6-FCBF-32B6D47D107E}"/>
                </a:ext>
              </a:extLst>
            </p:cNvPr>
            <p:cNvPicPr>
              <a:picLocks noChangeAspect="1"/>
            </p:cNvPicPr>
            <p:nvPr/>
          </p:nvPicPr>
          <p:blipFill>
            <a:blip r:embed="rId2"/>
            <a:stretch>
              <a:fillRect/>
            </a:stretch>
          </p:blipFill>
          <p:spPr>
            <a:xfrm>
              <a:off x="8637695" y="3930812"/>
              <a:ext cx="2884837" cy="2633982"/>
            </a:xfrm>
            <a:prstGeom prst="rect">
              <a:avLst/>
            </a:prstGeom>
          </p:spPr>
        </p:pic>
        <p:sp>
          <p:nvSpPr>
            <p:cNvPr id="8" name="TextBox 7">
              <a:extLst>
                <a:ext uri="{FF2B5EF4-FFF2-40B4-BE49-F238E27FC236}">
                  <a16:creationId xmlns:a16="http://schemas.microsoft.com/office/drawing/2014/main" id="{B6588FFD-6221-6495-03DF-56EE38816EB3}"/>
                </a:ext>
              </a:extLst>
            </p:cNvPr>
            <p:cNvSpPr txBox="1"/>
            <p:nvPr/>
          </p:nvSpPr>
          <p:spPr>
            <a:xfrm>
              <a:off x="8876280" y="3572170"/>
              <a:ext cx="2407666"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Demonstration of ns rise time, MW power pulse at SLAC</a:t>
              </a:r>
            </a:p>
          </p:txBody>
        </p:sp>
      </p:grpSp>
    </p:spTree>
    <p:extLst>
      <p:ext uri="{BB962C8B-B14F-4D97-AF65-F5344CB8AC3E}">
        <p14:creationId xmlns:p14="http://schemas.microsoft.com/office/powerpoint/2010/main" val="1856624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1069A8-0283-B06B-8FB7-519277A7E348}"/>
              </a:ext>
            </a:extLst>
          </p:cNvPr>
          <p:cNvSpPr>
            <a:spLocks noGrp="1"/>
          </p:cNvSpPr>
          <p:nvPr>
            <p:ph type="title"/>
          </p:nvPr>
        </p:nvSpPr>
        <p:spPr>
          <a:noFill/>
        </p:spPr>
        <p:txBody>
          <a:bodyPr/>
          <a:lstStyle/>
          <a:p>
            <a:pPr marL="685800" algn="l"/>
            <a:r>
              <a:rPr kumimoji="1" lang="en-US" altLang="ja-JP" dirty="0"/>
              <a:t>Other WPs: Beam delivery system (BDS), WP-prime 15&amp;16</a:t>
            </a:r>
            <a:endParaRPr kumimoji="1" lang="ja-JP" altLang="en-US" dirty="0"/>
          </a:p>
        </p:txBody>
      </p:sp>
      <p:sp>
        <p:nvSpPr>
          <p:cNvPr id="3" name="フッター プレースホルダー 2">
            <a:extLst>
              <a:ext uri="{FF2B5EF4-FFF2-40B4-BE49-F238E27FC236}">
                <a16:creationId xmlns:a16="http://schemas.microsoft.com/office/drawing/2014/main" id="{38F50021-E479-AC30-87D1-75CC61F43811}"/>
              </a:ext>
            </a:extLst>
          </p:cNvPr>
          <p:cNvSpPr>
            <a:spLocks noGrp="1"/>
          </p:cNvSpPr>
          <p:nvPr>
            <p:ph type="ftr" sz="quarter" idx="11"/>
          </p:nvPr>
        </p:nvSpPr>
        <p:spPr/>
        <p:txBody>
          <a:bodyPr/>
          <a:lstStyle/>
          <a:p>
            <a:r>
              <a:rPr lang="en-US"/>
              <a:t>S. Belomestnykh | U.S. contributions to ILC</a:t>
            </a:r>
          </a:p>
        </p:txBody>
      </p:sp>
      <p:sp>
        <p:nvSpPr>
          <p:cNvPr id="4" name="スライド番号プレースホルダー 3">
            <a:extLst>
              <a:ext uri="{FF2B5EF4-FFF2-40B4-BE49-F238E27FC236}">
                <a16:creationId xmlns:a16="http://schemas.microsoft.com/office/drawing/2014/main" id="{8119239C-1855-E6C1-B519-3A6980B14578}"/>
              </a:ext>
            </a:extLst>
          </p:cNvPr>
          <p:cNvSpPr>
            <a:spLocks noGrp="1"/>
          </p:cNvSpPr>
          <p:nvPr>
            <p:ph type="sldNum" sz="quarter" idx="12"/>
          </p:nvPr>
        </p:nvSpPr>
        <p:spPr/>
        <p:txBody>
          <a:bodyPr/>
          <a:lstStyle/>
          <a:p>
            <a:fld id="{D4E4BB4A-B592-224D-BBF2-D9BAE9C1CE94}" type="slidenum">
              <a:rPr lang="en-US" smtClean="0"/>
              <a:t>12</a:t>
            </a:fld>
            <a:endParaRPr lang="en-US"/>
          </a:p>
        </p:txBody>
      </p:sp>
      <p:sp>
        <p:nvSpPr>
          <p:cNvPr id="5" name="テキスト ボックス 4">
            <a:extLst>
              <a:ext uri="{FF2B5EF4-FFF2-40B4-BE49-F238E27FC236}">
                <a16:creationId xmlns:a16="http://schemas.microsoft.com/office/drawing/2014/main" id="{FD5C6AC0-F11D-62AC-CEFA-7D3703A7A280}"/>
              </a:ext>
            </a:extLst>
          </p:cNvPr>
          <p:cNvSpPr txBox="1"/>
          <p:nvPr/>
        </p:nvSpPr>
        <p:spPr>
          <a:xfrm>
            <a:off x="739741" y="568529"/>
            <a:ext cx="10767317" cy="3824124"/>
          </a:xfrm>
          <a:prstGeom prst="rect">
            <a:avLst/>
          </a:prstGeom>
          <a:noFill/>
        </p:spPr>
        <p:txBody>
          <a:bodyPr wrap="square" rtlCol="0">
            <a:spAutoFit/>
          </a:bodyPr>
          <a:lstStyle/>
          <a:p>
            <a:pPr marL="457200" indent="-457200">
              <a:spcBef>
                <a:spcPts val="300"/>
              </a:spcBef>
              <a:spcAft>
                <a:spcPts val="300"/>
              </a:spcAft>
              <a:buFont typeface="+mj-lt"/>
              <a:buAutoNum type="arabicPeriod"/>
            </a:pPr>
            <a:r>
              <a:rPr lang="en-US" altLang="ja-JP" sz="2000" dirty="0">
                <a:solidFill>
                  <a:srgbClr val="FF0000"/>
                </a:solidFill>
                <a:latin typeface="Arial Unicode MS" panose="020B0604020202020204" pitchFamily="50" charset="-128"/>
              </a:rPr>
              <a:t>BDS design</a:t>
            </a:r>
          </a:p>
          <a:p>
            <a:pPr marL="914400" lvl="1" indent="-457200">
              <a:spcBef>
                <a:spcPts val="300"/>
              </a:spcBef>
              <a:buFont typeface="+mj-lt"/>
              <a:buAutoNum type="alphaLcParenR"/>
            </a:pPr>
            <a:r>
              <a:rPr lang="en-US" altLang="ja-JP" dirty="0">
                <a:solidFill>
                  <a:srgbClr val="1D50A1"/>
                </a:solidFill>
                <a:latin typeface="Arial Unicode MS" panose="020B0604020202020204" pitchFamily="50" charset="-128"/>
              </a:rPr>
              <a:t>Participation in the ATF3 studies, e.g., </a:t>
            </a:r>
            <a:r>
              <a:rPr lang="en-US" altLang="ja-JP" dirty="0" err="1">
                <a:solidFill>
                  <a:srgbClr val="1D50A1"/>
                </a:solidFill>
                <a:latin typeface="Arial Unicode MS" panose="020B0604020202020204" pitchFamily="50" charset="-128"/>
              </a:rPr>
              <a:t>wakefield</a:t>
            </a:r>
            <a:r>
              <a:rPr lang="en-US" altLang="ja-JP" dirty="0">
                <a:solidFill>
                  <a:srgbClr val="1D50A1"/>
                </a:solidFill>
                <a:latin typeface="Arial Unicode MS" panose="020B0604020202020204" pitchFamily="50" charset="-128"/>
              </a:rPr>
              <a:t> and magnetic multi-pole characterization and mitigation</a:t>
            </a:r>
          </a:p>
          <a:p>
            <a:pPr marL="914400" lvl="1" indent="-457200">
              <a:spcBef>
                <a:spcPts val="300"/>
              </a:spcBef>
              <a:buFont typeface="+mj-lt"/>
              <a:buAutoNum type="alphaLcParenR"/>
            </a:pPr>
            <a:r>
              <a:rPr lang="en-US" altLang="ja-JP" dirty="0">
                <a:solidFill>
                  <a:srgbClr val="1D50A1"/>
                </a:solidFill>
                <a:latin typeface="Arial Unicode MS" panose="020B0604020202020204" pitchFamily="50" charset="-128"/>
              </a:rPr>
              <a:t>Machine Learning applications to Final Focus System (e.g., Bayesian optimized luminosity tuning) – possible to also demo @ ATF3? (Strong accelerator-focused ML group at SLAC)</a:t>
            </a:r>
          </a:p>
          <a:p>
            <a:pPr marL="914400" lvl="1" indent="-457200">
              <a:spcBef>
                <a:spcPts val="300"/>
              </a:spcBef>
              <a:buFont typeface="+mj-lt"/>
              <a:buAutoNum type="alphaLcParenR"/>
            </a:pPr>
            <a:r>
              <a:rPr lang="en-US" altLang="ja-JP" dirty="0">
                <a:solidFill>
                  <a:srgbClr val="1D50A1"/>
                </a:solidFill>
                <a:latin typeface="Arial Unicode MS" panose="020B0604020202020204" pitchFamily="50" charset="-128"/>
              </a:rPr>
              <a:t>Fast-kicker hardware for emergency abort dumps (synergy with DR)</a:t>
            </a:r>
          </a:p>
          <a:p>
            <a:pPr marL="914400" lvl="1" indent="-457200">
              <a:spcBef>
                <a:spcPts val="300"/>
              </a:spcBef>
              <a:buFont typeface="+mj-lt"/>
              <a:buAutoNum type="alphaLcParenR"/>
            </a:pPr>
            <a:r>
              <a:rPr lang="en-US" altLang="ja-JP" dirty="0">
                <a:solidFill>
                  <a:srgbClr val="1D50A1"/>
                </a:solidFill>
                <a:latin typeface="Arial Unicode MS" panose="020B0604020202020204" pitchFamily="50" charset="-128"/>
              </a:rPr>
              <a:t>MDI work</a:t>
            </a:r>
          </a:p>
          <a:p>
            <a:pPr marL="457200" indent="-457200">
              <a:spcBef>
                <a:spcPts val="300"/>
              </a:spcBef>
              <a:spcAft>
                <a:spcPts val="300"/>
              </a:spcAft>
              <a:buFont typeface="+mj-lt"/>
              <a:buAutoNum type="arabicPeriod"/>
            </a:pPr>
            <a:r>
              <a:rPr lang="en-US" altLang="ja-JP" sz="2000" dirty="0">
                <a:solidFill>
                  <a:srgbClr val="FF0000"/>
                </a:solidFill>
                <a:latin typeface="Arial Unicode MS" panose="020B0604020202020204" pitchFamily="50" charset="-128"/>
              </a:rPr>
              <a:t>Final doublet design optimization</a:t>
            </a:r>
          </a:p>
          <a:p>
            <a:pPr marL="914400" lvl="1" indent="-457200">
              <a:spcBef>
                <a:spcPts val="300"/>
              </a:spcBef>
              <a:buFont typeface="+mj-lt"/>
              <a:buAutoNum type="alphaLcParenR"/>
            </a:pPr>
            <a:r>
              <a:rPr lang="en-US" altLang="ja-JP" dirty="0">
                <a:solidFill>
                  <a:srgbClr val="1D50A1"/>
                </a:solidFill>
                <a:latin typeface="Arial Unicode MS" panose="020B0604020202020204" pitchFamily="50" charset="-128"/>
              </a:rPr>
              <a:t>Direct-wind technology for SC FD magnet complex assembly (BNL-specific)</a:t>
            </a:r>
          </a:p>
          <a:p>
            <a:pPr marL="914400" lvl="1" indent="-457200">
              <a:spcBef>
                <a:spcPts val="300"/>
              </a:spcBef>
              <a:buFont typeface="+mj-lt"/>
              <a:buAutoNum type="alphaLcParenR"/>
            </a:pPr>
            <a:r>
              <a:rPr lang="en-US" altLang="ja-JP" dirty="0">
                <a:solidFill>
                  <a:srgbClr val="1D50A1"/>
                </a:solidFill>
                <a:latin typeface="Arial Unicode MS" panose="020B0604020202020204" pitchFamily="50" charset="-128"/>
              </a:rPr>
              <a:t>Strong need for full-scale prototype and vibration tests at 2 K, need to complete efforts started many years ago – this is arguably priority #1 for outstanding BDS R&amp;D – large consequences if fail to meet vibration tolerances in terms of re-design work for BDS/MDI</a:t>
            </a:r>
          </a:p>
        </p:txBody>
      </p:sp>
      <p:sp>
        <p:nvSpPr>
          <p:cNvPr id="6" name="Date Placeholder 5">
            <a:extLst>
              <a:ext uri="{FF2B5EF4-FFF2-40B4-BE49-F238E27FC236}">
                <a16:creationId xmlns:a16="http://schemas.microsoft.com/office/drawing/2014/main" id="{ECD5DE9C-F975-230D-B389-F7EEF029F094}"/>
              </a:ext>
            </a:extLst>
          </p:cNvPr>
          <p:cNvSpPr>
            <a:spLocks noGrp="1"/>
          </p:cNvSpPr>
          <p:nvPr>
            <p:ph type="dt" sz="half" idx="10"/>
          </p:nvPr>
        </p:nvSpPr>
        <p:spPr/>
        <p:txBody>
          <a:bodyPr/>
          <a:lstStyle/>
          <a:p>
            <a:r>
              <a:rPr lang="en-US"/>
              <a:t>5/3/2023</a:t>
            </a:r>
          </a:p>
        </p:txBody>
      </p:sp>
      <p:grpSp>
        <p:nvGrpSpPr>
          <p:cNvPr id="18" name="Group 17">
            <a:extLst>
              <a:ext uri="{FF2B5EF4-FFF2-40B4-BE49-F238E27FC236}">
                <a16:creationId xmlns:a16="http://schemas.microsoft.com/office/drawing/2014/main" id="{D770A416-7319-A786-36C1-BA95D4E3E136}"/>
              </a:ext>
            </a:extLst>
          </p:cNvPr>
          <p:cNvGrpSpPr>
            <a:grpSpLocks noChangeAspect="1"/>
          </p:cNvGrpSpPr>
          <p:nvPr/>
        </p:nvGrpSpPr>
        <p:grpSpPr>
          <a:xfrm>
            <a:off x="7465495" y="4528193"/>
            <a:ext cx="4437119" cy="2242081"/>
            <a:chOff x="-1499656" y="1987084"/>
            <a:chExt cx="9714901" cy="4908950"/>
          </a:xfrm>
        </p:grpSpPr>
        <p:pic>
          <p:nvPicPr>
            <p:cNvPr id="7" name="Picture 6" descr="pic1.jpg">
              <a:extLst>
                <a:ext uri="{FF2B5EF4-FFF2-40B4-BE49-F238E27FC236}">
                  <a16:creationId xmlns:a16="http://schemas.microsoft.com/office/drawing/2014/main" id="{DE7B39D8-4793-7256-A995-1ADCBBA494AE}"/>
                </a:ext>
              </a:extLst>
            </p:cNvPr>
            <p:cNvPicPr>
              <a:picLocks noChangeAspect="1"/>
            </p:cNvPicPr>
            <p:nvPr/>
          </p:nvPicPr>
          <p:blipFill>
            <a:blip r:embed="rId2" cstate="print"/>
            <a:srcRect t="14615" r="3788" b="17949"/>
            <a:stretch>
              <a:fillRect/>
            </a:stretch>
          </p:blipFill>
          <p:spPr>
            <a:xfrm>
              <a:off x="-1" y="2389599"/>
              <a:ext cx="7247107" cy="3925113"/>
            </a:xfrm>
            <a:prstGeom prst="rect">
              <a:avLst/>
            </a:prstGeom>
          </p:spPr>
        </p:pic>
        <p:sp>
          <p:nvSpPr>
            <p:cNvPr id="8" name="TextBox 7">
              <a:extLst>
                <a:ext uri="{FF2B5EF4-FFF2-40B4-BE49-F238E27FC236}">
                  <a16:creationId xmlns:a16="http://schemas.microsoft.com/office/drawing/2014/main" id="{C3099DA6-5134-609D-0415-662B4E323FC1}"/>
                </a:ext>
              </a:extLst>
            </p:cNvPr>
            <p:cNvSpPr txBox="1"/>
            <p:nvPr/>
          </p:nvSpPr>
          <p:spPr>
            <a:xfrm>
              <a:off x="2955478" y="5885236"/>
              <a:ext cx="2341684" cy="1010798"/>
            </a:xfrm>
            <a:prstGeom prst="rect">
              <a:avLst/>
            </a:prstGeom>
            <a:noFill/>
          </p:spPr>
          <p:txBody>
            <a:bodyPr wrap="none" rtlCol="0">
              <a:spAutoFit/>
            </a:bodyPr>
            <a:lstStyle/>
            <a:p>
              <a:pPr algn="r"/>
              <a:r>
                <a:rPr lang="en-US" sz="1200" dirty="0">
                  <a:solidFill>
                    <a:srgbClr val="00B0F0"/>
                  </a:solidFill>
                </a:rPr>
                <a:t>Non-Lead-End</a:t>
              </a:r>
            </a:p>
            <a:p>
              <a:pPr algn="r"/>
              <a:r>
                <a:rPr lang="en-US" sz="1200" dirty="0">
                  <a:solidFill>
                    <a:srgbClr val="00B0F0"/>
                  </a:solidFill>
                </a:rPr>
                <a:t>QD0 Half Coil</a:t>
              </a:r>
            </a:p>
          </p:txBody>
        </p:sp>
        <p:cxnSp>
          <p:nvCxnSpPr>
            <p:cNvPr id="9" name="Straight Arrow Connector 8">
              <a:extLst>
                <a:ext uri="{FF2B5EF4-FFF2-40B4-BE49-F238E27FC236}">
                  <a16:creationId xmlns:a16="http://schemas.microsoft.com/office/drawing/2014/main" id="{B91C504E-216D-3D90-7F9F-8FCDD474351E}"/>
                </a:ext>
              </a:extLst>
            </p:cNvPr>
            <p:cNvCxnSpPr>
              <a:cxnSpLocks/>
            </p:cNvCxnSpPr>
            <p:nvPr/>
          </p:nvCxnSpPr>
          <p:spPr bwMode="auto">
            <a:xfrm flipV="1">
              <a:off x="4431796" y="5369668"/>
              <a:ext cx="957325" cy="515568"/>
            </a:xfrm>
            <a:prstGeom prst="straightConnector1">
              <a:avLst/>
            </a:prstGeom>
            <a:solidFill>
              <a:schemeClr val="accent1"/>
            </a:solidFill>
            <a:ln w="28575" cap="flat" cmpd="sng" algn="ctr">
              <a:solidFill>
                <a:srgbClr val="00B0F0"/>
              </a:solidFill>
              <a:prstDash val="solid"/>
              <a:round/>
              <a:headEnd type="none" w="med" len="med"/>
              <a:tailEnd type="arrow"/>
            </a:ln>
            <a:effectLst>
              <a:outerShdw blurRad="50800" dist="38100" dir="2700000" algn="tl" rotWithShape="0">
                <a:prstClr val="black">
                  <a:alpha val="40000"/>
                </a:prstClr>
              </a:outerShdw>
            </a:effectLst>
          </p:spPr>
        </p:cxnSp>
        <p:sp>
          <p:nvSpPr>
            <p:cNvPr id="10" name="TextBox 9">
              <a:extLst>
                <a:ext uri="{FF2B5EF4-FFF2-40B4-BE49-F238E27FC236}">
                  <a16:creationId xmlns:a16="http://schemas.microsoft.com/office/drawing/2014/main" id="{1684B867-CB1C-73EB-B60A-995774D9C2C6}"/>
                </a:ext>
              </a:extLst>
            </p:cNvPr>
            <p:cNvSpPr txBox="1"/>
            <p:nvPr/>
          </p:nvSpPr>
          <p:spPr>
            <a:xfrm>
              <a:off x="320575" y="5233482"/>
              <a:ext cx="2229369" cy="1010798"/>
            </a:xfrm>
            <a:prstGeom prst="rect">
              <a:avLst/>
            </a:prstGeom>
            <a:noFill/>
          </p:spPr>
          <p:txBody>
            <a:bodyPr wrap="none" rtlCol="0">
              <a:spAutoFit/>
            </a:bodyPr>
            <a:lstStyle/>
            <a:p>
              <a:pPr algn="r"/>
              <a:r>
                <a:rPr lang="en-US" sz="1200" dirty="0">
                  <a:solidFill>
                    <a:srgbClr val="00B050"/>
                  </a:solidFill>
                </a:rPr>
                <a:t>Lead-End</a:t>
              </a:r>
            </a:p>
            <a:p>
              <a:pPr algn="r"/>
              <a:r>
                <a:rPr lang="en-US" sz="1200" dirty="0">
                  <a:solidFill>
                    <a:srgbClr val="00B050"/>
                  </a:solidFill>
                </a:rPr>
                <a:t>QD0 Half Coil</a:t>
              </a:r>
            </a:p>
          </p:txBody>
        </p:sp>
        <p:cxnSp>
          <p:nvCxnSpPr>
            <p:cNvPr id="11" name="Straight Arrow Connector 10">
              <a:extLst>
                <a:ext uri="{FF2B5EF4-FFF2-40B4-BE49-F238E27FC236}">
                  <a16:creationId xmlns:a16="http://schemas.microsoft.com/office/drawing/2014/main" id="{0B998CF7-8D38-DDC1-B481-F05CF1B6AFD7}"/>
                </a:ext>
              </a:extLst>
            </p:cNvPr>
            <p:cNvCxnSpPr>
              <a:stCxn id="10" idx="3"/>
            </p:cNvCxnSpPr>
            <p:nvPr/>
          </p:nvCxnSpPr>
          <p:spPr bwMode="auto">
            <a:xfrm flipV="1">
              <a:off x="2549944" y="4503907"/>
              <a:ext cx="1049291" cy="1234975"/>
            </a:xfrm>
            <a:prstGeom prst="straightConnector1">
              <a:avLst/>
            </a:prstGeom>
            <a:solidFill>
              <a:schemeClr val="accent1"/>
            </a:solidFill>
            <a:ln w="28575" cap="flat" cmpd="sng" algn="ctr">
              <a:solidFill>
                <a:srgbClr val="00B050"/>
              </a:solidFill>
              <a:prstDash val="solid"/>
              <a:round/>
              <a:headEnd type="none" w="med" len="med"/>
              <a:tailEnd type="arrow"/>
            </a:ln>
            <a:effectLst>
              <a:outerShdw blurRad="50800" dist="38100" dir="2700000" algn="tl" rotWithShape="0">
                <a:prstClr val="black">
                  <a:alpha val="40000"/>
                </a:prstClr>
              </a:outerShdw>
            </a:effectLst>
          </p:spPr>
        </p:cxnSp>
        <p:sp>
          <p:nvSpPr>
            <p:cNvPr id="12" name="TextBox 11">
              <a:extLst>
                <a:ext uri="{FF2B5EF4-FFF2-40B4-BE49-F238E27FC236}">
                  <a16:creationId xmlns:a16="http://schemas.microsoft.com/office/drawing/2014/main" id="{E68E70E9-272B-B61A-CBE9-96297D9A9754}"/>
                </a:ext>
              </a:extLst>
            </p:cNvPr>
            <p:cNvSpPr txBox="1"/>
            <p:nvPr/>
          </p:nvSpPr>
          <p:spPr>
            <a:xfrm>
              <a:off x="-1499656" y="3959158"/>
              <a:ext cx="3240902" cy="1010798"/>
            </a:xfrm>
            <a:prstGeom prst="rect">
              <a:avLst/>
            </a:prstGeom>
            <a:noFill/>
          </p:spPr>
          <p:txBody>
            <a:bodyPr wrap="square" rtlCol="0">
              <a:spAutoFit/>
            </a:bodyPr>
            <a:lstStyle/>
            <a:p>
              <a:pPr algn="ctr"/>
              <a:r>
                <a:rPr lang="en-US" sz="1200" dirty="0" err="1">
                  <a:solidFill>
                    <a:schemeClr val="accent6">
                      <a:lumMod val="50000"/>
                    </a:schemeClr>
                  </a:solidFill>
                </a:rPr>
                <a:t>Sextupole</a:t>
              </a:r>
              <a:r>
                <a:rPr lang="en-US" sz="1200" dirty="0">
                  <a:solidFill>
                    <a:schemeClr val="accent6">
                      <a:lumMod val="50000"/>
                    </a:schemeClr>
                  </a:solidFill>
                </a:rPr>
                <a:t> Correction Package</a:t>
              </a:r>
            </a:p>
          </p:txBody>
        </p:sp>
        <p:cxnSp>
          <p:nvCxnSpPr>
            <p:cNvPr id="13" name="Straight Arrow Connector 12">
              <a:extLst>
                <a:ext uri="{FF2B5EF4-FFF2-40B4-BE49-F238E27FC236}">
                  <a16:creationId xmlns:a16="http://schemas.microsoft.com/office/drawing/2014/main" id="{08CDA09F-EFFA-E35B-0DFD-4C49892B9615}"/>
                </a:ext>
              </a:extLst>
            </p:cNvPr>
            <p:cNvCxnSpPr>
              <a:cxnSpLocks/>
              <a:stCxn id="12" idx="0"/>
            </p:cNvCxnSpPr>
            <p:nvPr/>
          </p:nvCxnSpPr>
          <p:spPr bwMode="auto">
            <a:xfrm flipV="1">
              <a:off x="120795" y="3498721"/>
              <a:ext cx="1189193" cy="460437"/>
            </a:xfrm>
            <a:prstGeom prst="straightConnector1">
              <a:avLst/>
            </a:prstGeom>
            <a:solidFill>
              <a:schemeClr val="accent1"/>
            </a:solidFill>
            <a:ln w="28575" cap="flat" cmpd="sng" algn="ctr">
              <a:solidFill>
                <a:schemeClr val="accent6">
                  <a:lumMod val="75000"/>
                </a:schemeClr>
              </a:solidFill>
              <a:prstDash val="solid"/>
              <a:round/>
              <a:headEnd type="none" w="med" len="med"/>
              <a:tailEnd type="arrow"/>
            </a:ln>
            <a:effectLst>
              <a:outerShdw blurRad="50800" dist="38100" dir="2700000" algn="tl" rotWithShape="0">
                <a:prstClr val="black">
                  <a:alpha val="40000"/>
                </a:prstClr>
              </a:outerShdw>
            </a:effectLst>
          </p:spPr>
        </p:cxnSp>
        <p:sp>
          <p:nvSpPr>
            <p:cNvPr id="14" name="TextBox 13">
              <a:extLst>
                <a:ext uri="{FF2B5EF4-FFF2-40B4-BE49-F238E27FC236}">
                  <a16:creationId xmlns:a16="http://schemas.microsoft.com/office/drawing/2014/main" id="{BEA9C409-8987-D4AB-8808-4E286D5A61CD}"/>
                </a:ext>
              </a:extLst>
            </p:cNvPr>
            <p:cNvSpPr txBox="1"/>
            <p:nvPr/>
          </p:nvSpPr>
          <p:spPr>
            <a:xfrm>
              <a:off x="2588093" y="2389599"/>
              <a:ext cx="2427038" cy="1010798"/>
            </a:xfrm>
            <a:prstGeom prst="rect">
              <a:avLst/>
            </a:prstGeom>
            <a:noFill/>
          </p:spPr>
          <p:txBody>
            <a:bodyPr wrap="none" rtlCol="0">
              <a:spAutoFit/>
            </a:bodyPr>
            <a:lstStyle/>
            <a:p>
              <a:pPr algn="r"/>
              <a:r>
                <a:rPr lang="en-US" sz="1200" dirty="0">
                  <a:solidFill>
                    <a:srgbClr val="800000"/>
                  </a:solidFill>
                </a:rPr>
                <a:t>Extraction Line</a:t>
              </a:r>
            </a:p>
            <a:p>
              <a:pPr algn="r"/>
              <a:r>
                <a:rPr lang="en-US" sz="1200" dirty="0">
                  <a:solidFill>
                    <a:srgbClr val="800000"/>
                  </a:solidFill>
                </a:rPr>
                <a:t>Quadrupole</a:t>
              </a:r>
            </a:p>
          </p:txBody>
        </p:sp>
        <p:cxnSp>
          <p:nvCxnSpPr>
            <p:cNvPr id="15" name="Straight Arrow Connector 14">
              <a:extLst>
                <a:ext uri="{FF2B5EF4-FFF2-40B4-BE49-F238E27FC236}">
                  <a16:creationId xmlns:a16="http://schemas.microsoft.com/office/drawing/2014/main" id="{6F949636-7EE6-D851-237B-BB3C791A26C9}"/>
                </a:ext>
              </a:extLst>
            </p:cNvPr>
            <p:cNvCxnSpPr>
              <a:cxnSpLocks/>
            </p:cNvCxnSpPr>
            <p:nvPr/>
          </p:nvCxnSpPr>
          <p:spPr bwMode="auto">
            <a:xfrm flipH="1">
              <a:off x="2198456" y="2952936"/>
              <a:ext cx="757022" cy="266915"/>
            </a:xfrm>
            <a:prstGeom prst="straightConnector1">
              <a:avLst/>
            </a:prstGeom>
            <a:solidFill>
              <a:schemeClr val="accent1"/>
            </a:solidFill>
            <a:ln w="28575" cap="flat" cmpd="sng" algn="ctr">
              <a:solidFill>
                <a:srgbClr val="800000"/>
              </a:solidFill>
              <a:prstDash val="solid"/>
              <a:round/>
              <a:headEnd type="none" w="med" len="med"/>
              <a:tailEnd type="arrow"/>
            </a:ln>
            <a:effectLst>
              <a:outerShdw blurRad="50800" dist="38100" dir="2700000" algn="tl" rotWithShape="0">
                <a:prstClr val="black">
                  <a:alpha val="40000"/>
                </a:prstClr>
              </a:outerShdw>
            </a:effectLst>
          </p:spPr>
        </p:cxnSp>
        <p:sp>
          <p:nvSpPr>
            <p:cNvPr id="16" name="TextBox 15">
              <a:extLst>
                <a:ext uri="{FF2B5EF4-FFF2-40B4-BE49-F238E27FC236}">
                  <a16:creationId xmlns:a16="http://schemas.microsoft.com/office/drawing/2014/main" id="{B6234ECB-40E0-D9C4-18FC-A800D7BDE1CA}"/>
                </a:ext>
              </a:extLst>
            </p:cNvPr>
            <p:cNvSpPr txBox="1"/>
            <p:nvPr/>
          </p:nvSpPr>
          <p:spPr>
            <a:xfrm>
              <a:off x="7179011" y="5846323"/>
              <a:ext cx="1036234" cy="490310"/>
            </a:xfrm>
            <a:prstGeom prst="rect">
              <a:avLst/>
            </a:prstGeom>
            <a:noFill/>
          </p:spPr>
          <p:txBody>
            <a:bodyPr wrap="none" rtlCol="0">
              <a:spAutoFit/>
            </a:bodyPr>
            <a:lstStyle/>
            <a:p>
              <a:r>
                <a:rPr lang="en-US" sz="1200" dirty="0"/>
                <a:t>IP End</a:t>
              </a:r>
            </a:p>
          </p:txBody>
        </p:sp>
        <p:sp>
          <p:nvSpPr>
            <p:cNvPr id="17" name="TextBox 16">
              <a:extLst>
                <a:ext uri="{FF2B5EF4-FFF2-40B4-BE49-F238E27FC236}">
                  <a16:creationId xmlns:a16="http://schemas.microsoft.com/office/drawing/2014/main" id="{E2AF27A1-11EE-4CD7-AEED-E168B07C112D}"/>
                </a:ext>
              </a:extLst>
            </p:cNvPr>
            <p:cNvSpPr txBox="1"/>
            <p:nvPr/>
          </p:nvSpPr>
          <p:spPr>
            <a:xfrm>
              <a:off x="-380788" y="1987084"/>
              <a:ext cx="1682877" cy="606479"/>
            </a:xfrm>
            <a:prstGeom prst="rect">
              <a:avLst/>
            </a:prstGeom>
            <a:noFill/>
          </p:spPr>
          <p:txBody>
            <a:bodyPr wrap="square" rtlCol="0">
              <a:spAutoFit/>
            </a:bodyPr>
            <a:lstStyle/>
            <a:p>
              <a:r>
                <a:rPr lang="en-US" sz="1200" dirty="0"/>
                <a:t>Lead End</a:t>
              </a:r>
            </a:p>
          </p:txBody>
        </p:sp>
      </p:grpSp>
      <p:grpSp>
        <p:nvGrpSpPr>
          <p:cNvPr id="34" name="Group 33">
            <a:extLst>
              <a:ext uri="{FF2B5EF4-FFF2-40B4-BE49-F238E27FC236}">
                <a16:creationId xmlns:a16="http://schemas.microsoft.com/office/drawing/2014/main" id="{480E1712-0140-54F9-401A-5BCE22568A87}"/>
              </a:ext>
            </a:extLst>
          </p:cNvPr>
          <p:cNvGrpSpPr/>
          <p:nvPr/>
        </p:nvGrpSpPr>
        <p:grpSpPr>
          <a:xfrm>
            <a:off x="74260" y="4702868"/>
            <a:ext cx="4744259" cy="1646680"/>
            <a:chOff x="1016731" y="4576495"/>
            <a:chExt cx="4744259" cy="1646680"/>
          </a:xfrm>
        </p:grpSpPr>
        <p:pic>
          <p:nvPicPr>
            <p:cNvPr id="27" name="Picture 26">
              <a:extLst>
                <a:ext uri="{FF2B5EF4-FFF2-40B4-BE49-F238E27FC236}">
                  <a16:creationId xmlns:a16="http://schemas.microsoft.com/office/drawing/2014/main" id="{9CAD8715-D090-BD14-9097-38A4FC07AB07}"/>
                </a:ext>
              </a:extLst>
            </p:cNvPr>
            <p:cNvPicPr>
              <a:picLocks noChangeAspect="1"/>
            </p:cNvPicPr>
            <p:nvPr/>
          </p:nvPicPr>
          <p:blipFill>
            <a:blip r:embed="rId3"/>
            <a:stretch>
              <a:fillRect/>
            </a:stretch>
          </p:blipFill>
          <p:spPr>
            <a:xfrm>
              <a:off x="1213700" y="4576495"/>
              <a:ext cx="4448805" cy="1646680"/>
            </a:xfrm>
            <a:prstGeom prst="rect">
              <a:avLst/>
            </a:prstGeom>
          </p:spPr>
        </p:pic>
        <p:sp>
          <p:nvSpPr>
            <p:cNvPr id="29" name="TextBox 28">
              <a:extLst>
                <a:ext uri="{FF2B5EF4-FFF2-40B4-BE49-F238E27FC236}">
                  <a16:creationId xmlns:a16="http://schemas.microsoft.com/office/drawing/2014/main" id="{6B8ABA67-ADE9-A82D-E420-928BD7275C70}"/>
                </a:ext>
              </a:extLst>
            </p:cNvPr>
            <p:cNvSpPr txBox="1"/>
            <p:nvPr/>
          </p:nvSpPr>
          <p:spPr>
            <a:xfrm>
              <a:off x="3223413" y="5227321"/>
              <a:ext cx="2537577" cy="430887"/>
            </a:xfrm>
            <a:prstGeom prst="rect">
              <a:avLst/>
            </a:prstGeom>
            <a:noFill/>
          </p:spPr>
          <p:txBody>
            <a:bodyPr wrap="square">
              <a:spAutoFit/>
            </a:bodyPr>
            <a:lstStyle/>
            <a:p>
              <a:pPr algn="ctr"/>
              <a:r>
                <a:rPr lang="en-US" sz="1100" b="1" dirty="0">
                  <a:solidFill>
                    <a:srgbClr val="0070C1"/>
                  </a:solidFill>
                  <a:effectLst/>
                  <a:latin typeface="Helvetica" pitchFamily="2" charset="0"/>
                </a:rPr>
                <a:t>ATF Damping Ring</a:t>
              </a:r>
            </a:p>
            <a:p>
              <a:pPr algn="ctr"/>
              <a:r>
                <a:rPr lang="en-US" sz="1100" dirty="0">
                  <a:solidFill>
                    <a:srgbClr val="002060"/>
                  </a:solidFill>
                  <a:effectLst/>
                  <a:latin typeface="Helvetica" pitchFamily="2" charset="0"/>
                </a:rPr>
                <a:t>Low energy beam production</a:t>
              </a:r>
            </a:p>
          </p:txBody>
        </p:sp>
        <p:sp>
          <p:nvSpPr>
            <p:cNvPr id="31" name="TextBox 30">
              <a:extLst>
                <a:ext uri="{FF2B5EF4-FFF2-40B4-BE49-F238E27FC236}">
                  <a16:creationId xmlns:a16="http://schemas.microsoft.com/office/drawing/2014/main" id="{3004FBE0-E51D-3740-48A7-CDFC0501B672}"/>
                </a:ext>
              </a:extLst>
            </p:cNvPr>
            <p:cNvSpPr txBox="1"/>
            <p:nvPr/>
          </p:nvSpPr>
          <p:spPr>
            <a:xfrm>
              <a:off x="1609444" y="5306787"/>
              <a:ext cx="1218226" cy="369332"/>
            </a:xfrm>
            <a:prstGeom prst="rect">
              <a:avLst/>
            </a:prstGeom>
            <a:noFill/>
          </p:spPr>
          <p:txBody>
            <a:bodyPr wrap="square">
              <a:spAutoFit/>
            </a:bodyPr>
            <a:lstStyle/>
            <a:p>
              <a:r>
                <a:rPr lang="en-US" b="1" i="1" dirty="0">
                  <a:solidFill>
                    <a:srgbClr val="0070C1"/>
                  </a:solidFill>
                  <a:effectLst/>
                  <a:latin typeface="Helvetica" pitchFamily="2" charset="0"/>
                </a:rPr>
                <a:t>KEK-ATF</a:t>
              </a:r>
            </a:p>
          </p:txBody>
        </p:sp>
        <p:sp>
          <p:nvSpPr>
            <p:cNvPr id="33" name="TextBox 32">
              <a:extLst>
                <a:ext uri="{FF2B5EF4-FFF2-40B4-BE49-F238E27FC236}">
                  <a16:creationId xmlns:a16="http://schemas.microsoft.com/office/drawing/2014/main" id="{93F77426-7ABC-B289-C678-8B2D94E92B67}"/>
                </a:ext>
              </a:extLst>
            </p:cNvPr>
            <p:cNvSpPr txBox="1"/>
            <p:nvPr/>
          </p:nvSpPr>
          <p:spPr>
            <a:xfrm>
              <a:off x="1016731" y="4692058"/>
              <a:ext cx="2610048" cy="430887"/>
            </a:xfrm>
            <a:prstGeom prst="rect">
              <a:avLst/>
            </a:prstGeom>
            <a:noFill/>
          </p:spPr>
          <p:txBody>
            <a:bodyPr wrap="square">
              <a:spAutoFit/>
            </a:bodyPr>
            <a:lstStyle/>
            <a:p>
              <a:pPr algn="ctr"/>
              <a:r>
                <a:rPr lang="en-US" sz="1100" b="1" dirty="0">
                  <a:solidFill>
                    <a:srgbClr val="FF0000"/>
                  </a:solidFill>
                  <a:effectLst/>
                  <a:latin typeface="Helvetica" pitchFamily="2" charset="0"/>
                </a:rPr>
                <a:t>ATF2 Beamline</a:t>
              </a:r>
            </a:p>
            <a:p>
              <a:pPr algn="ctr"/>
              <a:r>
                <a:rPr lang="en-US" sz="1100" dirty="0">
                  <a:solidFill>
                    <a:srgbClr val="002060"/>
                  </a:solidFill>
                  <a:effectLst/>
                  <a:latin typeface="Helvetica" pitchFamily="2" charset="0"/>
                </a:rPr>
                <a:t>Investigation of the focus lens system</a:t>
              </a:r>
            </a:p>
          </p:txBody>
        </p:sp>
      </p:grpSp>
      <p:pic>
        <p:nvPicPr>
          <p:cNvPr id="35" name="Content Placeholder 6" descr="best_new_picture_100_6838.JPG">
            <a:extLst>
              <a:ext uri="{FF2B5EF4-FFF2-40B4-BE49-F238E27FC236}">
                <a16:creationId xmlns:a16="http://schemas.microsoft.com/office/drawing/2014/main" id="{E998345C-6B14-8016-0161-1F5A5F5AEF26}"/>
              </a:ext>
            </a:extLst>
          </p:cNvPr>
          <p:cNvPicPr>
            <a:picLocks noChangeAspect="1"/>
          </p:cNvPicPr>
          <p:nvPr/>
        </p:nvPicPr>
        <p:blipFill>
          <a:blip r:embed="rId4" cstate="print"/>
          <a:stretch>
            <a:fillRect/>
          </a:stretch>
        </p:blipFill>
        <p:spPr>
          <a:xfrm>
            <a:off x="5154048" y="4706627"/>
            <a:ext cx="2219435" cy="1664576"/>
          </a:xfrm>
          <a:prstGeom prst="rect">
            <a:avLst/>
          </a:prstGeom>
        </p:spPr>
      </p:pic>
      <p:sp>
        <p:nvSpPr>
          <p:cNvPr id="36" name="TextBox 35">
            <a:extLst>
              <a:ext uri="{FF2B5EF4-FFF2-40B4-BE49-F238E27FC236}">
                <a16:creationId xmlns:a16="http://schemas.microsoft.com/office/drawing/2014/main" id="{A744E0F0-2D2F-46CB-EBBA-281FBA7B0CD9}"/>
              </a:ext>
            </a:extLst>
          </p:cNvPr>
          <p:cNvSpPr txBox="1"/>
          <p:nvPr/>
        </p:nvSpPr>
        <p:spPr>
          <a:xfrm>
            <a:off x="4965817" y="4422760"/>
            <a:ext cx="2407666"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QD0 split coil winding</a:t>
            </a:r>
          </a:p>
        </p:txBody>
      </p:sp>
      <p:sp>
        <p:nvSpPr>
          <p:cNvPr id="37" name="TextBox 36">
            <a:extLst>
              <a:ext uri="{FF2B5EF4-FFF2-40B4-BE49-F238E27FC236}">
                <a16:creationId xmlns:a16="http://schemas.microsoft.com/office/drawing/2014/main" id="{0E2F3CE7-8867-138A-57CC-C08C18C32A87}"/>
              </a:ext>
            </a:extLst>
          </p:cNvPr>
          <p:cNvSpPr txBox="1"/>
          <p:nvPr/>
        </p:nvSpPr>
        <p:spPr>
          <a:xfrm>
            <a:off x="8682927" y="4389268"/>
            <a:ext cx="2407666"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QD0 split coil variant</a:t>
            </a:r>
          </a:p>
        </p:txBody>
      </p:sp>
    </p:spTree>
    <p:extLst>
      <p:ext uri="{BB962C8B-B14F-4D97-AF65-F5344CB8AC3E}">
        <p14:creationId xmlns:p14="http://schemas.microsoft.com/office/powerpoint/2010/main" val="630707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1069A8-0283-B06B-8FB7-519277A7E348}"/>
              </a:ext>
            </a:extLst>
          </p:cNvPr>
          <p:cNvSpPr>
            <a:spLocks noGrp="1"/>
          </p:cNvSpPr>
          <p:nvPr>
            <p:ph type="title"/>
          </p:nvPr>
        </p:nvSpPr>
        <p:spPr>
          <a:noFill/>
        </p:spPr>
        <p:txBody>
          <a:bodyPr/>
          <a:lstStyle/>
          <a:p>
            <a:pPr marL="685800" algn="l"/>
            <a:r>
              <a:rPr kumimoji="1" lang="en-US" altLang="ja-JP" dirty="0"/>
              <a:t>Simulations, software management and global systems</a:t>
            </a:r>
            <a:endParaRPr kumimoji="1" lang="ja-JP" altLang="en-US" dirty="0"/>
          </a:p>
        </p:txBody>
      </p:sp>
      <p:sp>
        <p:nvSpPr>
          <p:cNvPr id="3" name="フッター プレースホルダー 2">
            <a:extLst>
              <a:ext uri="{FF2B5EF4-FFF2-40B4-BE49-F238E27FC236}">
                <a16:creationId xmlns:a16="http://schemas.microsoft.com/office/drawing/2014/main" id="{38F50021-E479-AC30-87D1-75CC61F43811}"/>
              </a:ext>
            </a:extLst>
          </p:cNvPr>
          <p:cNvSpPr>
            <a:spLocks noGrp="1"/>
          </p:cNvSpPr>
          <p:nvPr>
            <p:ph type="ftr" sz="quarter" idx="11"/>
          </p:nvPr>
        </p:nvSpPr>
        <p:spPr/>
        <p:txBody>
          <a:bodyPr/>
          <a:lstStyle/>
          <a:p>
            <a:r>
              <a:rPr lang="en-US"/>
              <a:t>S. Belomestnykh | U.S. contributions to ILC</a:t>
            </a:r>
          </a:p>
        </p:txBody>
      </p:sp>
      <p:sp>
        <p:nvSpPr>
          <p:cNvPr id="4" name="スライド番号プレースホルダー 3">
            <a:extLst>
              <a:ext uri="{FF2B5EF4-FFF2-40B4-BE49-F238E27FC236}">
                <a16:creationId xmlns:a16="http://schemas.microsoft.com/office/drawing/2014/main" id="{8119239C-1855-E6C1-B519-3A6980B14578}"/>
              </a:ext>
            </a:extLst>
          </p:cNvPr>
          <p:cNvSpPr>
            <a:spLocks noGrp="1"/>
          </p:cNvSpPr>
          <p:nvPr>
            <p:ph type="sldNum" sz="quarter" idx="12"/>
          </p:nvPr>
        </p:nvSpPr>
        <p:spPr/>
        <p:txBody>
          <a:bodyPr/>
          <a:lstStyle/>
          <a:p>
            <a:fld id="{D4E4BB4A-B592-224D-BBF2-D9BAE9C1CE94}" type="slidenum">
              <a:rPr lang="en-US" smtClean="0"/>
              <a:t>13</a:t>
            </a:fld>
            <a:endParaRPr lang="en-US"/>
          </a:p>
        </p:txBody>
      </p:sp>
      <p:sp>
        <p:nvSpPr>
          <p:cNvPr id="5" name="テキスト ボックス 4">
            <a:extLst>
              <a:ext uri="{FF2B5EF4-FFF2-40B4-BE49-F238E27FC236}">
                <a16:creationId xmlns:a16="http://schemas.microsoft.com/office/drawing/2014/main" id="{FD5C6AC0-F11D-62AC-CEFA-7D3703A7A280}"/>
              </a:ext>
            </a:extLst>
          </p:cNvPr>
          <p:cNvSpPr txBox="1"/>
          <p:nvPr/>
        </p:nvSpPr>
        <p:spPr>
          <a:xfrm>
            <a:off x="739741" y="774009"/>
            <a:ext cx="10767317" cy="1384995"/>
          </a:xfrm>
          <a:prstGeom prst="rect">
            <a:avLst/>
          </a:prstGeom>
          <a:noFill/>
        </p:spPr>
        <p:txBody>
          <a:bodyPr wrap="square" rtlCol="0">
            <a:spAutoFit/>
          </a:bodyPr>
          <a:lstStyle/>
          <a:p>
            <a:pPr>
              <a:spcBef>
                <a:spcPts val="300"/>
              </a:spcBef>
              <a:spcAft>
                <a:spcPts val="300"/>
              </a:spcAft>
            </a:pPr>
            <a:r>
              <a:rPr lang="en-US" altLang="ja-JP" sz="2000" dirty="0">
                <a:solidFill>
                  <a:srgbClr val="1D50A1"/>
                </a:solidFill>
                <a:latin typeface="Arial Unicode MS" panose="020B0604020202020204" pitchFamily="50" charset="-128"/>
              </a:rPr>
              <a:t>The U.S. ILC community is also interested in</a:t>
            </a:r>
          </a:p>
          <a:p>
            <a:pPr marL="914400" lvl="1" indent="-457200">
              <a:spcBef>
                <a:spcPts val="300"/>
              </a:spcBef>
              <a:spcAft>
                <a:spcPts val="300"/>
              </a:spcAft>
              <a:buFont typeface="+mj-lt"/>
              <a:buAutoNum type="arabicPeriod"/>
            </a:pPr>
            <a:r>
              <a:rPr lang="en-US" altLang="ja-JP" dirty="0">
                <a:solidFill>
                  <a:srgbClr val="1D50A1"/>
                </a:solidFill>
                <a:latin typeface="Arial Unicode MS" panose="020B0604020202020204" pitchFamily="50" charset="-128"/>
              </a:rPr>
              <a:t>Integration &amp; management of all optics decks, enforcement of change control, software repository management, etc.</a:t>
            </a:r>
          </a:p>
          <a:p>
            <a:pPr marL="914400" lvl="1" indent="-457200">
              <a:spcBef>
                <a:spcPts val="300"/>
              </a:spcBef>
              <a:spcAft>
                <a:spcPts val="300"/>
              </a:spcAft>
              <a:buFont typeface="+mj-lt"/>
              <a:buAutoNum type="arabicPeriod"/>
            </a:pPr>
            <a:r>
              <a:rPr lang="en-US" altLang="ja-JP" dirty="0">
                <a:solidFill>
                  <a:srgbClr val="1D50A1"/>
                </a:solidFill>
                <a:latin typeface="Arial Unicode MS" panose="020B0604020202020204" pitchFamily="50" charset="-128"/>
              </a:rPr>
              <a:t>Start-to-end tracking simulation framework</a:t>
            </a:r>
          </a:p>
        </p:txBody>
      </p:sp>
      <p:sp>
        <p:nvSpPr>
          <p:cNvPr id="6" name="Date Placeholder 5">
            <a:extLst>
              <a:ext uri="{FF2B5EF4-FFF2-40B4-BE49-F238E27FC236}">
                <a16:creationId xmlns:a16="http://schemas.microsoft.com/office/drawing/2014/main" id="{ECD5DE9C-F975-230D-B389-F7EEF029F094}"/>
              </a:ext>
            </a:extLst>
          </p:cNvPr>
          <p:cNvSpPr>
            <a:spLocks noGrp="1"/>
          </p:cNvSpPr>
          <p:nvPr>
            <p:ph type="dt" sz="half" idx="10"/>
          </p:nvPr>
        </p:nvSpPr>
        <p:spPr/>
        <p:txBody>
          <a:bodyPr/>
          <a:lstStyle/>
          <a:p>
            <a:r>
              <a:rPr lang="en-US"/>
              <a:t>5/3/2023</a:t>
            </a:r>
          </a:p>
        </p:txBody>
      </p:sp>
      <p:pic>
        <p:nvPicPr>
          <p:cNvPr id="8" name="Picture 7" descr="Graphical user interface, text, application, email&#10;&#10;Description automatically generated">
            <a:extLst>
              <a:ext uri="{FF2B5EF4-FFF2-40B4-BE49-F238E27FC236}">
                <a16:creationId xmlns:a16="http://schemas.microsoft.com/office/drawing/2014/main" id="{1969F198-F623-ABA2-6D13-49EF0F4CD55F}"/>
              </a:ext>
            </a:extLst>
          </p:cNvPr>
          <p:cNvPicPr>
            <a:picLocks noChangeAspect="1"/>
          </p:cNvPicPr>
          <p:nvPr/>
        </p:nvPicPr>
        <p:blipFill rotWithShape="1">
          <a:blip r:embed="rId2">
            <a:extLst>
              <a:ext uri="{28A0092B-C50C-407E-A947-70E740481C1C}">
                <a14:useLocalDpi xmlns:a14="http://schemas.microsoft.com/office/drawing/2010/main" val="0"/>
              </a:ext>
            </a:extLst>
          </a:blip>
          <a:srcRect b="47247"/>
          <a:stretch/>
        </p:blipFill>
        <p:spPr>
          <a:xfrm>
            <a:off x="149510" y="2542841"/>
            <a:ext cx="11892980" cy="3333696"/>
          </a:xfrm>
          <a:custGeom>
            <a:avLst/>
            <a:gdLst>
              <a:gd name="connsiteX0" fmla="*/ 0 w 11892980"/>
              <a:gd name="connsiteY0" fmla="*/ 0 h 3333696"/>
              <a:gd name="connsiteX1" fmla="*/ 713579 w 11892980"/>
              <a:gd name="connsiteY1" fmla="*/ 0 h 3333696"/>
              <a:gd name="connsiteX2" fmla="*/ 1308228 w 11892980"/>
              <a:gd name="connsiteY2" fmla="*/ 0 h 3333696"/>
              <a:gd name="connsiteX3" fmla="*/ 2021807 w 11892980"/>
              <a:gd name="connsiteY3" fmla="*/ 0 h 3333696"/>
              <a:gd name="connsiteX4" fmla="*/ 2616456 w 11892980"/>
              <a:gd name="connsiteY4" fmla="*/ 0 h 3333696"/>
              <a:gd name="connsiteX5" fmla="*/ 3211105 w 11892980"/>
              <a:gd name="connsiteY5" fmla="*/ 0 h 3333696"/>
              <a:gd name="connsiteX6" fmla="*/ 3805754 w 11892980"/>
              <a:gd name="connsiteY6" fmla="*/ 0 h 3333696"/>
              <a:gd name="connsiteX7" fmla="*/ 4043613 w 11892980"/>
              <a:gd name="connsiteY7" fmla="*/ 0 h 3333696"/>
              <a:gd name="connsiteX8" fmla="*/ 4757192 w 11892980"/>
              <a:gd name="connsiteY8" fmla="*/ 0 h 3333696"/>
              <a:gd name="connsiteX9" fmla="*/ 4995052 w 11892980"/>
              <a:gd name="connsiteY9" fmla="*/ 0 h 3333696"/>
              <a:gd name="connsiteX10" fmla="*/ 5589701 w 11892980"/>
              <a:gd name="connsiteY10" fmla="*/ 0 h 3333696"/>
              <a:gd name="connsiteX11" fmla="*/ 6422209 w 11892980"/>
              <a:gd name="connsiteY11" fmla="*/ 0 h 3333696"/>
              <a:gd name="connsiteX12" fmla="*/ 7254718 w 11892980"/>
              <a:gd name="connsiteY12" fmla="*/ 0 h 3333696"/>
              <a:gd name="connsiteX13" fmla="*/ 7968297 w 11892980"/>
              <a:gd name="connsiteY13" fmla="*/ 0 h 3333696"/>
              <a:gd name="connsiteX14" fmla="*/ 8444016 w 11892980"/>
              <a:gd name="connsiteY14" fmla="*/ 0 h 3333696"/>
              <a:gd name="connsiteX15" fmla="*/ 8681875 w 11892980"/>
              <a:gd name="connsiteY15" fmla="*/ 0 h 3333696"/>
              <a:gd name="connsiteX16" fmla="*/ 9157595 w 11892980"/>
              <a:gd name="connsiteY16" fmla="*/ 0 h 3333696"/>
              <a:gd name="connsiteX17" fmla="*/ 9871173 w 11892980"/>
              <a:gd name="connsiteY17" fmla="*/ 0 h 3333696"/>
              <a:gd name="connsiteX18" fmla="*/ 10703682 w 11892980"/>
              <a:gd name="connsiteY18" fmla="*/ 0 h 3333696"/>
              <a:gd name="connsiteX19" fmla="*/ 10941542 w 11892980"/>
              <a:gd name="connsiteY19" fmla="*/ 0 h 3333696"/>
              <a:gd name="connsiteX20" fmla="*/ 11179401 w 11892980"/>
              <a:gd name="connsiteY20" fmla="*/ 0 h 3333696"/>
              <a:gd name="connsiteX21" fmla="*/ 11892980 w 11892980"/>
              <a:gd name="connsiteY21" fmla="*/ 0 h 3333696"/>
              <a:gd name="connsiteX22" fmla="*/ 11892980 w 11892980"/>
              <a:gd name="connsiteY22" fmla="*/ 455605 h 3333696"/>
              <a:gd name="connsiteX23" fmla="*/ 11892980 w 11892980"/>
              <a:gd name="connsiteY23" fmla="*/ 1044558 h 3333696"/>
              <a:gd name="connsiteX24" fmla="*/ 11892980 w 11892980"/>
              <a:gd name="connsiteY24" fmla="*/ 1666848 h 3333696"/>
              <a:gd name="connsiteX25" fmla="*/ 11892980 w 11892980"/>
              <a:gd name="connsiteY25" fmla="*/ 2122453 h 3333696"/>
              <a:gd name="connsiteX26" fmla="*/ 11892980 w 11892980"/>
              <a:gd name="connsiteY26" fmla="*/ 2744743 h 3333696"/>
              <a:gd name="connsiteX27" fmla="*/ 11892980 w 11892980"/>
              <a:gd name="connsiteY27" fmla="*/ 3333696 h 3333696"/>
              <a:gd name="connsiteX28" fmla="*/ 11655120 w 11892980"/>
              <a:gd name="connsiteY28" fmla="*/ 3333696 h 3333696"/>
              <a:gd name="connsiteX29" fmla="*/ 11179401 w 11892980"/>
              <a:gd name="connsiteY29" fmla="*/ 3333696 h 3333696"/>
              <a:gd name="connsiteX30" fmla="*/ 10584752 w 11892980"/>
              <a:gd name="connsiteY30" fmla="*/ 3333696 h 3333696"/>
              <a:gd name="connsiteX31" fmla="*/ 10227963 w 11892980"/>
              <a:gd name="connsiteY31" fmla="*/ 3333696 h 3333696"/>
              <a:gd name="connsiteX32" fmla="*/ 9514384 w 11892980"/>
              <a:gd name="connsiteY32" fmla="*/ 3333696 h 3333696"/>
              <a:gd name="connsiteX33" fmla="*/ 8681875 w 11892980"/>
              <a:gd name="connsiteY33" fmla="*/ 3333696 h 3333696"/>
              <a:gd name="connsiteX34" fmla="*/ 8206156 w 11892980"/>
              <a:gd name="connsiteY34" fmla="*/ 3333696 h 3333696"/>
              <a:gd name="connsiteX35" fmla="*/ 7373648 w 11892980"/>
              <a:gd name="connsiteY35" fmla="*/ 3333696 h 3333696"/>
              <a:gd name="connsiteX36" fmla="*/ 6778999 w 11892980"/>
              <a:gd name="connsiteY36" fmla="*/ 3333696 h 3333696"/>
              <a:gd name="connsiteX37" fmla="*/ 5946490 w 11892980"/>
              <a:gd name="connsiteY37" fmla="*/ 3333696 h 3333696"/>
              <a:gd name="connsiteX38" fmla="*/ 5113981 w 11892980"/>
              <a:gd name="connsiteY38" fmla="*/ 3333696 h 3333696"/>
              <a:gd name="connsiteX39" fmla="*/ 4757192 w 11892980"/>
              <a:gd name="connsiteY39" fmla="*/ 3333696 h 3333696"/>
              <a:gd name="connsiteX40" fmla="*/ 4281473 w 11892980"/>
              <a:gd name="connsiteY40" fmla="*/ 3333696 h 3333696"/>
              <a:gd name="connsiteX41" fmla="*/ 3686824 w 11892980"/>
              <a:gd name="connsiteY41" fmla="*/ 3333696 h 3333696"/>
              <a:gd name="connsiteX42" fmla="*/ 3092175 w 11892980"/>
              <a:gd name="connsiteY42" fmla="*/ 3333696 h 3333696"/>
              <a:gd name="connsiteX43" fmla="*/ 2378596 w 11892980"/>
              <a:gd name="connsiteY43" fmla="*/ 3333696 h 3333696"/>
              <a:gd name="connsiteX44" fmla="*/ 2021807 w 11892980"/>
              <a:gd name="connsiteY44" fmla="*/ 3333696 h 3333696"/>
              <a:gd name="connsiteX45" fmla="*/ 1665017 w 11892980"/>
              <a:gd name="connsiteY45" fmla="*/ 3333696 h 3333696"/>
              <a:gd name="connsiteX46" fmla="*/ 832509 w 11892980"/>
              <a:gd name="connsiteY46" fmla="*/ 3333696 h 3333696"/>
              <a:gd name="connsiteX47" fmla="*/ 0 w 11892980"/>
              <a:gd name="connsiteY47" fmla="*/ 3333696 h 3333696"/>
              <a:gd name="connsiteX48" fmla="*/ 0 w 11892980"/>
              <a:gd name="connsiteY48" fmla="*/ 2778080 h 3333696"/>
              <a:gd name="connsiteX49" fmla="*/ 0 w 11892980"/>
              <a:gd name="connsiteY49" fmla="*/ 2189127 h 3333696"/>
              <a:gd name="connsiteX50" fmla="*/ 0 w 11892980"/>
              <a:gd name="connsiteY50" fmla="*/ 1700185 h 3333696"/>
              <a:gd name="connsiteX51" fmla="*/ 0 w 11892980"/>
              <a:gd name="connsiteY51" fmla="*/ 1144569 h 3333696"/>
              <a:gd name="connsiteX52" fmla="*/ 0 w 11892980"/>
              <a:gd name="connsiteY52" fmla="*/ 588953 h 3333696"/>
              <a:gd name="connsiteX53" fmla="*/ 0 w 11892980"/>
              <a:gd name="connsiteY53" fmla="*/ 0 h 3333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892980" h="3333696" fill="none" extrusionOk="0">
                <a:moveTo>
                  <a:pt x="0" y="0"/>
                </a:moveTo>
                <a:cubicBezTo>
                  <a:pt x="290285" y="-69501"/>
                  <a:pt x="490002" y="31991"/>
                  <a:pt x="713579" y="0"/>
                </a:cubicBezTo>
                <a:cubicBezTo>
                  <a:pt x="937156" y="-31991"/>
                  <a:pt x="1067843" y="24067"/>
                  <a:pt x="1308228" y="0"/>
                </a:cubicBezTo>
                <a:cubicBezTo>
                  <a:pt x="1548613" y="-24067"/>
                  <a:pt x="1760993" y="24053"/>
                  <a:pt x="2021807" y="0"/>
                </a:cubicBezTo>
                <a:cubicBezTo>
                  <a:pt x="2282621" y="-24053"/>
                  <a:pt x="2431802" y="21866"/>
                  <a:pt x="2616456" y="0"/>
                </a:cubicBezTo>
                <a:cubicBezTo>
                  <a:pt x="2801110" y="-21866"/>
                  <a:pt x="3004971" y="30869"/>
                  <a:pt x="3211105" y="0"/>
                </a:cubicBezTo>
                <a:cubicBezTo>
                  <a:pt x="3417239" y="-30869"/>
                  <a:pt x="3517102" y="52594"/>
                  <a:pt x="3805754" y="0"/>
                </a:cubicBezTo>
                <a:cubicBezTo>
                  <a:pt x="4094406" y="-52594"/>
                  <a:pt x="3946467" y="21858"/>
                  <a:pt x="4043613" y="0"/>
                </a:cubicBezTo>
                <a:cubicBezTo>
                  <a:pt x="4140759" y="-21858"/>
                  <a:pt x="4544245" y="78298"/>
                  <a:pt x="4757192" y="0"/>
                </a:cubicBezTo>
                <a:cubicBezTo>
                  <a:pt x="4970139" y="-78298"/>
                  <a:pt x="4904837" y="564"/>
                  <a:pt x="4995052" y="0"/>
                </a:cubicBezTo>
                <a:cubicBezTo>
                  <a:pt x="5085267" y="-564"/>
                  <a:pt x="5311085" y="32224"/>
                  <a:pt x="5589701" y="0"/>
                </a:cubicBezTo>
                <a:cubicBezTo>
                  <a:pt x="5868317" y="-32224"/>
                  <a:pt x="6116350" y="25796"/>
                  <a:pt x="6422209" y="0"/>
                </a:cubicBezTo>
                <a:cubicBezTo>
                  <a:pt x="6728068" y="-25796"/>
                  <a:pt x="6968732" y="45628"/>
                  <a:pt x="7254718" y="0"/>
                </a:cubicBezTo>
                <a:cubicBezTo>
                  <a:pt x="7540704" y="-45628"/>
                  <a:pt x="7683131" y="6906"/>
                  <a:pt x="7968297" y="0"/>
                </a:cubicBezTo>
                <a:cubicBezTo>
                  <a:pt x="8253463" y="-6906"/>
                  <a:pt x="8232276" y="44479"/>
                  <a:pt x="8444016" y="0"/>
                </a:cubicBezTo>
                <a:cubicBezTo>
                  <a:pt x="8655756" y="-44479"/>
                  <a:pt x="8617606" y="10897"/>
                  <a:pt x="8681875" y="0"/>
                </a:cubicBezTo>
                <a:cubicBezTo>
                  <a:pt x="8746144" y="-10897"/>
                  <a:pt x="8964890" y="13005"/>
                  <a:pt x="9157595" y="0"/>
                </a:cubicBezTo>
                <a:cubicBezTo>
                  <a:pt x="9350300" y="-13005"/>
                  <a:pt x="9624376" y="13871"/>
                  <a:pt x="9871173" y="0"/>
                </a:cubicBezTo>
                <a:cubicBezTo>
                  <a:pt x="10117970" y="-13871"/>
                  <a:pt x="10411633" y="89568"/>
                  <a:pt x="10703682" y="0"/>
                </a:cubicBezTo>
                <a:cubicBezTo>
                  <a:pt x="10995731" y="-89568"/>
                  <a:pt x="10841268" y="26051"/>
                  <a:pt x="10941542" y="0"/>
                </a:cubicBezTo>
                <a:cubicBezTo>
                  <a:pt x="11041816" y="-26051"/>
                  <a:pt x="11084037" y="20020"/>
                  <a:pt x="11179401" y="0"/>
                </a:cubicBezTo>
                <a:cubicBezTo>
                  <a:pt x="11274765" y="-20020"/>
                  <a:pt x="11560170" y="31863"/>
                  <a:pt x="11892980" y="0"/>
                </a:cubicBezTo>
                <a:cubicBezTo>
                  <a:pt x="11899023" y="171408"/>
                  <a:pt x="11846423" y="341629"/>
                  <a:pt x="11892980" y="455605"/>
                </a:cubicBezTo>
                <a:cubicBezTo>
                  <a:pt x="11939537" y="569582"/>
                  <a:pt x="11835824" y="808389"/>
                  <a:pt x="11892980" y="1044558"/>
                </a:cubicBezTo>
                <a:cubicBezTo>
                  <a:pt x="11950136" y="1280727"/>
                  <a:pt x="11832033" y="1462586"/>
                  <a:pt x="11892980" y="1666848"/>
                </a:cubicBezTo>
                <a:cubicBezTo>
                  <a:pt x="11953927" y="1871110"/>
                  <a:pt x="11843413" y="2003929"/>
                  <a:pt x="11892980" y="2122453"/>
                </a:cubicBezTo>
                <a:cubicBezTo>
                  <a:pt x="11942547" y="2240977"/>
                  <a:pt x="11884456" y="2526023"/>
                  <a:pt x="11892980" y="2744743"/>
                </a:cubicBezTo>
                <a:cubicBezTo>
                  <a:pt x="11901504" y="2963463"/>
                  <a:pt x="11853625" y="3176926"/>
                  <a:pt x="11892980" y="3333696"/>
                </a:cubicBezTo>
                <a:cubicBezTo>
                  <a:pt x="11809840" y="3335777"/>
                  <a:pt x="11730627" y="3319000"/>
                  <a:pt x="11655120" y="3333696"/>
                </a:cubicBezTo>
                <a:cubicBezTo>
                  <a:pt x="11579613" y="3348392"/>
                  <a:pt x="11365612" y="3315665"/>
                  <a:pt x="11179401" y="3333696"/>
                </a:cubicBezTo>
                <a:cubicBezTo>
                  <a:pt x="10993190" y="3351727"/>
                  <a:pt x="10849795" y="3272839"/>
                  <a:pt x="10584752" y="3333696"/>
                </a:cubicBezTo>
                <a:cubicBezTo>
                  <a:pt x="10319709" y="3394553"/>
                  <a:pt x="10340936" y="3312967"/>
                  <a:pt x="10227963" y="3333696"/>
                </a:cubicBezTo>
                <a:cubicBezTo>
                  <a:pt x="10114990" y="3354425"/>
                  <a:pt x="9843715" y="3265161"/>
                  <a:pt x="9514384" y="3333696"/>
                </a:cubicBezTo>
                <a:cubicBezTo>
                  <a:pt x="9185053" y="3402231"/>
                  <a:pt x="9072478" y="3266034"/>
                  <a:pt x="8681875" y="3333696"/>
                </a:cubicBezTo>
                <a:cubicBezTo>
                  <a:pt x="8291272" y="3401358"/>
                  <a:pt x="8363107" y="3277643"/>
                  <a:pt x="8206156" y="3333696"/>
                </a:cubicBezTo>
                <a:cubicBezTo>
                  <a:pt x="8049205" y="3389749"/>
                  <a:pt x="7721884" y="3295474"/>
                  <a:pt x="7373648" y="3333696"/>
                </a:cubicBezTo>
                <a:cubicBezTo>
                  <a:pt x="7025412" y="3371918"/>
                  <a:pt x="6903860" y="3297536"/>
                  <a:pt x="6778999" y="3333696"/>
                </a:cubicBezTo>
                <a:cubicBezTo>
                  <a:pt x="6654138" y="3369856"/>
                  <a:pt x="6151068" y="3300757"/>
                  <a:pt x="5946490" y="3333696"/>
                </a:cubicBezTo>
                <a:cubicBezTo>
                  <a:pt x="5741912" y="3366635"/>
                  <a:pt x="5348039" y="3297931"/>
                  <a:pt x="5113981" y="3333696"/>
                </a:cubicBezTo>
                <a:cubicBezTo>
                  <a:pt x="4879923" y="3369461"/>
                  <a:pt x="4919805" y="3326340"/>
                  <a:pt x="4757192" y="3333696"/>
                </a:cubicBezTo>
                <a:cubicBezTo>
                  <a:pt x="4594579" y="3341052"/>
                  <a:pt x="4463734" y="3330430"/>
                  <a:pt x="4281473" y="3333696"/>
                </a:cubicBezTo>
                <a:cubicBezTo>
                  <a:pt x="4099212" y="3336962"/>
                  <a:pt x="3910828" y="3271678"/>
                  <a:pt x="3686824" y="3333696"/>
                </a:cubicBezTo>
                <a:cubicBezTo>
                  <a:pt x="3462820" y="3395714"/>
                  <a:pt x="3334369" y="3263861"/>
                  <a:pt x="3092175" y="3333696"/>
                </a:cubicBezTo>
                <a:cubicBezTo>
                  <a:pt x="2849981" y="3403531"/>
                  <a:pt x="2703539" y="3332648"/>
                  <a:pt x="2378596" y="3333696"/>
                </a:cubicBezTo>
                <a:cubicBezTo>
                  <a:pt x="2053653" y="3334744"/>
                  <a:pt x="2128697" y="3307020"/>
                  <a:pt x="2021807" y="3333696"/>
                </a:cubicBezTo>
                <a:cubicBezTo>
                  <a:pt x="1914917" y="3360372"/>
                  <a:pt x="1746781" y="3302922"/>
                  <a:pt x="1665017" y="3333696"/>
                </a:cubicBezTo>
                <a:cubicBezTo>
                  <a:pt x="1583253" y="3364470"/>
                  <a:pt x="1148632" y="3298072"/>
                  <a:pt x="832509" y="3333696"/>
                </a:cubicBezTo>
                <a:cubicBezTo>
                  <a:pt x="516386" y="3369320"/>
                  <a:pt x="290757" y="3254363"/>
                  <a:pt x="0" y="3333696"/>
                </a:cubicBezTo>
                <a:cubicBezTo>
                  <a:pt x="-30907" y="3134583"/>
                  <a:pt x="38150" y="3028986"/>
                  <a:pt x="0" y="2778080"/>
                </a:cubicBezTo>
                <a:cubicBezTo>
                  <a:pt x="-38150" y="2527174"/>
                  <a:pt x="21718" y="2432004"/>
                  <a:pt x="0" y="2189127"/>
                </a:cubicBezTo>
                <a:cubicBezTo>
                  <a:pt x="-21718" y="1946250"/>
                  <a:pt x="17126" y="1802589"/>
                  <a:pt x="0" y="1700185"/>
                </a:cubicBezTo>
                <a:cubicBezTo>
                  <a:pt x="-17126" y="1597781"/>
                  <a:pt x="44479" y="1310457"/>
                  <a:pt x="0" y="1144569"/>
                </a:cubicBezTo>
                <a:cubicBezTo>
                  <a:pt x="-44479" y="978681"/>
                  <a:pt x="47619" y="823292"/>
                  <a:pt x="0" y="588953"/>
                </a:cubicBezTo>
                <a:cubicBezTo>
                  <a:pt x="-47619" y="354614"/>
                  <a:pt x="37663" y="194308"/>
                  <a:pt x="0" y="0"/>
                </a:cubicBezTo>
                <a:close/>
              </a:path>
              <a:path w="11892980" h="3333696" stroke="0" extrusionOk="0">
                <a:moveTo>
                  <a:pt x="0" y="0"/>
                </a:moveTo>
                <a:cubicBezTo>
                  <a:pt x="214397" y="-7983"/>
                  <a:pt x="319210" y="30851"/>
                  <a:pt x="475719" y="0"/>
                </a:cubicBezTo>
                <a:cubicBezTo>
                  <a:pt x="632228" y="-30851"/>
                  <a:pt x="650247" y="24771"/>
                  <a:pt x="713579" y="0"/>
                </a:cubicBezTo>
                <a:cubicBezTo>
                  <a:pt x="776911" y="-24771"/>
                  <a:pt x="1356398" y="26097"/>
                  <a:pt x="1546087" y="0"/>
                </a:cubicBezTo>
                <a:cubicBezTo>
                  <a:pt x="1735776" y="-26097"/>
                  <a:pt x="1876645" y="14656"/>
                  <a:pt x="2021807" y="0"/>
                </a:cubicBezTo>
                <a:cubicBezTo>
                  <a:pt x="2166969" y="-14656"/>
                  <a:pt x="2356481" y="43530"/>
                  <a:pt x="2497526" y="0"/>
                </a:cubicBezTo>
                <a:cubicBezTo>
                  <a:pt x="2638571" y="-43530"/>
                  <a:pt x="3022798" y="57459"/>
                  <a:pt x="3330034" y="0"/>
                </a:cubicBezTo>
                <a:cubicBezTo>
                  <a:pt x="3637270" y="-57459"/>
                  <a:pt x="3557604" y="42053"/>
                  <a:pt x="3686824" y="0"/>
                </a:cubicBezTo>
                <a:cubicBezTo>
                  <a:pt x="3816044" y="-42053"/>
                  <a:pt x="4277064" y="15173"/>
                  <a:pt x="4519332" y="0"/>
                </a:cubicBezTo>
                <a:cubicBezTo>
                  <a:pt x="4761600" y="-15173"/>
                  <a:pt x="5028394" y="33413"/>
                  <a:pt x="5351841" y="0"/>
                </a:cubicBezTo>
                <a:cubicBezTo>
                  <a:pt x="5675288" y="-33413"/>
                  <a:pt x="5679485" y="34548"/>
                  <a:pt x="5946490" y="0"/>
                </a:cubicBezTo>
                <a:cubicBezTo>
                  <a:pt x="6213495" y="-34548"/>
                  <a:pt x="6513250" y="8469"/>
                  <a:pt x="6778999" y="0"/>
                </a:cubicBezTo>
                <a:cubicBezTo>
                  <a:pt x="7044748" y="-8469"/>
                  <a:pt x="7024085" y="11025"/>
                  <a:pt x="7254718" y="0"/>
                </a:cubicBezTo>
                <a:cubicBezTo>
                  <a:pt x="7485351" y="-11025"/>
                  <a:pt x="7515201" y="899"/>
                  <a:pt x="7730437" y="0"/>
                </a:cubicBezTo>
                <a:cubicBezTo>
                  <a:pt x="7945673" y="-899"/>
                  <a:pt x="8125142" y="62723"/>
                  <a:pt x="8444016" y="0"/>
                </a:cubicBezTo>
                <a:cubicBezTo>
                  <a:pt x="8762890" y="-62723"/>
                  <a:pt x="8785318" y="52201"/>
                  <a:pt x="8919735" y="0"/>
                </a:cubicBezTo>
                <a:cubicBezTo>
                  <a:pt x="9054152" y="-52201"/>
                  <a:pt x="9458026" y="30696"/>
                  <a:pt x="9752244" y="0"/>
                </a:cubicBezTo>
                <a:cubicBezTo>
                  <a:pt x="10046462" y="-30696"/>
                  <a:pt x="10297632" y="73157"/>
                  <a:pt x="10584752" y="0"/>
                </a:cubicBezTo>
                <a:cubicBezTo>
                  <a:pt x="10871872" y="-73157"/>
                  <a:pt x="11041409" y="5171"/>
                  <a:pt x="11179401" y="0"/>
                </a:cubicBezTo>
                <a:cubicBezTo>
                  <a:pt x="11317393" y="-5171"/>
                  <a:pt x="11739723" y="71128"/>
                  <a:pt x="11892980" y="0"/>
                </a:cubicBezTo>
                <a:cubicBezTo>
                  <a:pt x="11903700" y="164003"/>
                  <a:pt x="11844957" y="338283"/>
                  <a:pt x="11892980" y="455605"/>
                </a:cubicBezTo>
                <a:cubicBezTo>
                  <a:pt x="11941003" y="572927"/>
                  <a:pt x="11865677" y="827647"/>
                  <a:pt x="11892980" y="944547"/>
                </a:cubicBezTo>
                <a:cubicBezTo>
                  <a:pt x="11920283" y="1061447"/>
                  <a:pt x="11844668" y="1287174"/>
                  <a:pt x="11892980" y="1533500"/>
                </a:cubicBezTo>
                <a:cubicBezTo>
                  <a:pt x="11941292" y="1779826"/>
                  <a:pt x="11837581" y="1941875"/>
                  <a:pt x="11892980" y="2055779"/>
                </a:cubicBezTo>
                <a:cubicBezTo>
                  <a:pt x="11948379" y="2169683"/>
                  <a:pt x="11852215" y="2315521"/>
                  <a:pt x="11892980" y="2544721"/>
                </a:cubicBezTo>
                <a:cubicBezTo>
                  <a:pt x="11933745" y="2773921"/>
                  <a:pt x="11891315" y="3031199"/>
                  <a:pt x="11892980" y="3333696"/>
                </a:cubicBezTo>
                <a:cubicBezTo>
                  <a:pt x="11711333" y="3396004"/>
                  <a:pt x="11426063" y="3327019"/>
                  <a:pt x="11298331" y="3333696"/>
                </a:cubicBezTo>
                <a:cubicBezTo>
                  <a:pt x="11170599" y="3340373"/>
                  <a:pt x="10951253" y="3320568"/>
                  <a:pt x="10703682" y="3333696"/>
                </a:cubicBezTo>
                <a:cubicBezTo>
                  <a:pt x="10456111" y="3346824"/>
                  <a:pt x="10463400" y="3306646"/>
                  <a:pt x="10346893" y="3333696"/>
                </a:cubicBezTo>
                <a:cubicBezTo>
                  <a:pt x="10230386" y="3360746"/>
                  <a:pt x="9924429" y="3306868"/>
                  <a:pt x="9633314" y="3333696"/>
                </a:cubicBezTo>
                <a:cubicBezTo>
                  <a:pt x="9342199" y="3360524"/>
                  <a:pt x="9411237" y="3332432"/>
                  <a:pt x="9276524" y="3333696"/>
                </a:cubicBezTo>
                <a:cubicBezTo>
                  <a:pt x="9141811" y="3334960"/>
                  <a:pt x="8790742" y="3258211"/>
                  <a:pt x="8562946" y="3333696"/>
                </a:cubicBezTo>
                <a:cubicBezTo>
                  <a:pt x="8335150" y="3409181"/>
                  <a:pt x="8438356" y="3317961"/>
                  <a:pt x="8325086" y="3333696"/>
                </a:cubicBezTo>
                <a:cubicBezTo>
                  <a:pt x="8211816" y="3349431"/>
                  <a:pt x="7850973" y="3253104"/>
                  <a:pt x="7611507" y="3333696"/>
                </a:cubicBezTo>
                <a:cubicBezTo>
                  <a:pt x="7372041" y="3414288"/>
                  <a:pt x="7373225" y="3331364"/>
                  <a:pt x="7254718" y="3333696"/>
                </a:cubicBezTo>
                <a:cubicBezTo>
                  <a:pt x="7136211" y="3336028"/>
                  <a:pt x="7078043" y="3318861"/>
                  <a:pt x="7016858" y="3333696"/>
                </a:cubicBezTo>
                <a:cubicBezTo>
                  <a:pt x="6955673" y="3348531"/>
                  <a:pt x="6772689" y="3302547"/>
                  <a:pt x="6660069" y="3333696"/>
                </a:cubicBezTo>
                <a:cubicBezTo>
                  <a:pt x="6547449" y="3364845"/>
                  <a:pt x="6229127" y="3284260"/>
                  <a:pt x="5946490" y="3333696"/>
                </a:cubicBezTo>
                <a:cubicBezTo>
                  <a:pt x="5663853" y="3383132"/>
                  <a:pt x="5747986" y="3291553"/>
                  <a:pt x="5589701" y="3333696"/>
                </a:cubicBezTo>
                <a:cubicBezTo>
                  <a:pt x="5431416" y="3375839"/>
                  <a:pt x="5409811" y="3318515"/>
                  <a:pt x="5351841" y="3333696"/>
                </a:cubicBezTo>
                <a:cubicBezTo>
                  <a:pt x="5293871" y="3348877"/>
                  <a:pt x="5120257" y="3322077"/>
                  <a:pt x="4995052" y="3333696"/>
                </a:cubicBezTo>
                <a:cubicBezTo>
                  <a:pt x="4869847" y="3345315"/>
                  <a:pt x="4715617" y="3281755"/>
                  <a:pt x="4519332" y="3333696"/>
                </a:cubicBezTo>
                <a:cubicBezTo>
                  <a:pt x="4323047" y="3385637"/>
                  <a:pt x="4189576" y="3263600"/>
                  <a:pt x="3924683" y="3333696"/>
                </a:cubicBezTo>
                <a:cubicBezTo>
                  <a:pt x="3659790" y="3403792"/>
                  <a:pt x="3689903" y="3320265"/>
                  <a:pt x="3567894" y="3333696"/>
                </a:cubicBezTo>
                <a:cubicBezTo>
                  <a:pt x="3445885" y="3347127"/>
                  <a:pt x="3143305" y="3281375"/>
                  <a:pt x="2735385" y="3333696"/>
                </a:cubicBezTo>
                <a:cubicBezTo>
                  <a:pt x="2327465" y="3386017"/>
                  <a:pt x="2426373" y="3311536"/>
                  <a:pt x="2140736" y="3333696"/>
                </a:cubicBezTo>
                <a:cubicBezTo>
                  <a:pt x="1855099" y="3355856"/>
                  <a:pt x="1537249" y="3265291"/>
                  <a:pt x="1308228" y="3333696"/>
                </a:cubicBezTo>
                <a:cubicBezTo>
                  <a:pt x="1079207" y="3402101"/>
                  <a:pt x="912180" y="3304857"/>
                  <a:pt x="594649" y="3333696"/>
                </a:cubicBezTo>
                <a:cubicBezTo>
                  <a:pt x="277118" y="3362535"/>
                  <a:pt x="296065" y="3269379"/>
                  <a:pt x="0" y="3333696"/>
                </a:cubicBezTo>
                <a:cubicBezTo>
                  <a:pt x="-43010" y="3159408"/>
                  <a:pt x="9225" y="3028681"/>
                  <a:pt x="0" y="2744743"/>
                </a:cubicBezTo>
                <a:cubicBezTo>
                  <a:pt x="-9225" y="2460805"/>
                  <a:pt x="3628" y="2335174"/>
                  <a:pt x="0" y="2155790"/>
                </a:cubicBezTo>
                <a:cubicBezTo>
                  <a:pt x="-3628" y="1976406"/>
                  <a:pt x="8557" y="1729068"/>
                  <a:pt x="0" y="1600174"/>
                </a:cubicBezTo>
                <a:cubicBezTo>
                  <a:pt x="-8557" y="1471280"/>
                  <a:pt x="36918" y="1281184"/>
                  <a:pt x="0" y="977884"/>
                </a:cubicBezTo>
                <a:cubicBezTo>
                  <a:pt x="-36918" y="674584"/>
                  <a:pt x="84371" y="209316"/>
                  <a:pt x="0" y="0"/>
                </a:cubicBezTo>
                <a:close/>
              </a:path>
            </a:pathLst>
          </a:custGeom>
          <a:ln>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Tree>
    <p:extLst>
      <p:ext uri="{BB962C8B-B14F-4D97-AF65-F5344CB8AC3E}">
        <p14:creationId xmlns:p14="http://schemas.microsoft.com/office/powerpoint/2010/main" val="165483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1069A8-0283-B06B-8FB7-519277A7E348}"/>
              </a:ext>
            </a:extLst>
          </p:cNvPr>
          <p:cNvSpPr>
            <a:spLocks noGrp="1"/>
          </p:cNvSpPr>
          <p:nvPr>
            <p:ph type="title"/>
          </p:nvPr>
        </p:nvSpPr>
        <p:spPr>
          <a:noFill/>
        </p:spPr>
        <p:txBody>
          <a:bodyPr/>
          <a:lstStyle/>
          <a:p>
            <a:pPr marL="685800" algn="l"/>
            <a:r>
              <a:rPr kumimoji="1" lang="en-US" altLang="ja-JP" dirty="0"/>
              <a:t>Possible U.S. budget through ITN and Preparatory Phases</a:t>
            </a:r>
            <a:endParaRPr kumimoji="1" lang="ja-JP" altLang="en-US" dirty="0"/>
          </a:p>
        </p:txBody>
      </p:sp>
      <p:sp>
        <p:nvSpPr>
          <p:cNvPr id="3" name="フッター プレースホルダー 2">
            <a:extLst>
              <a:ext uri="{FF2B5EF4-FFF2-40B4-BE49-F238E27FC236}">
                <a16:creationId xmlns:a16="http://schemas.microsoft.com/office/drawing/2014/main" id="{38F50021-E479-AC30-87D1-75CC61F43811}"/>
              </a:ext>
            </a:extLst>
          </p:cNvPr>
          <p:cNvSpPr>
            <a:spLocks noGrp="1"/>
          </p:cNvSpPr>
          <p:nvPr>
            <p:ph type="ftr" sz="quarter" idx="11"/>
          </p:nvPr>
        </p:nvSpPr>
        <p:spPr/>
        <p:txBody>
          <a:bodyPr/>
          <a:lstStyle/>
          <a:p>
            <a:r>
              <a:rPr lang="en-US"/>
              <a:t>S. Belomestnykh | U.S. contributions to ILC</a:t>
            </a:r>
          </a:p>
        </p:txBody>
      </p:sp>
      <p:sp>
        <p:nvSpPr>
          <p:cNvPr id="4" name="スライド番号プレースホルダー 3">
            <a:extLst>
              <a:ext uri="{FF2B5EF4-FFF2-40B4-BE49-F238E27FC236}">
                <a16:creationId xmlns:a16="http://schemas.microsoft.com/office/drawing/2014/main" id="{8119239C-1855-E6C1-B519-3A6980B14578}"/>
              </a:ext>
            </a:extLst>
          </p:cNvPr>
          <p:cNvSpPr>
            <a:spLocks noGrp="1"/>
          </p:cNvSpPr>
          <p:nvPr>
            <p:ph type="sldNum" sz="quarter" idx="12"/>
          </p:nvPr>
        </p:nvSpPr>
        <p:spPr/>
        <p:txBody>
          <a:bodyPr/>
          <a:lstStyle/>
          <a:p>
            <a:fld id="{D4E4BB4A-B592-224D-BBF2-D9BAE9C1CE94}" type="slidenum">
              <a:rPr lang="en-US" smtClean="0"/>
              <a:t>14</a:t>
            </a:fld>
            <a:endParaRPr lang="en-US"/>
          </a:p>
        </p:txBody>
      </p:sp>
      <p:sp>
        <p:nvSpPr>
          <p:cNvPr id="6" name="Date Placeholder 5">
            <a:extLst>
              <a:ext uri="{FF2B5EF4-FFF2-40B4-BE49-F238E27FC236}">
                <a16:creationId xmlns:a16="http://schemas.microsoft.com/office/drawing/2014/main" id="{ECD5DE9C-F975-230D-B389-F7EEF029F094}"/>
              </a:ext>
            </a:extLst>
          </p:cNvPr>
          <p:cNvSpPr>
            <a:spLocks noGrp="1"/>
          </p:cNvSpPr>
          <p:nvPr>
            <p:ph type="dt" sz="half" idx="10"/>
          </p:nvPr>
        </p:nvSpPr>
        <p:spPr/>
        <p:txBody>
          <a:bodyPr/>
          <a:lstStyle/>
          <a:p>
            <a:r>
              <a:rPr lang="en-US"/>
              <a:t>5/3/2023</a:t>
            </a:r>
          </a:p>
        </p:txBody>
      </p:sp>
      <p:sp>
        <p:nvSpPr>
          <p:cNvPr id="10" name="テキスト ボックス 4">
            <a:extLst>
              <a:ext uri="{FF2B5EF4-FFF2-40B4-BE49-F238E27FC236}">
                <a16:creationId xmlns:a16="http://schemas.microsoft.com/office/drawing/2014/main" id="{EA945E0F-6B73-5A3D-C591-3CE3E96DCAC1}"/>
              </a:ext>
            </a:extLst>
          </p:cNvPr>
          <p:cNvSpPr txBox="1"/>
          <p:nvPr/>
        </p:nvSpPr>
        <p:spPr>
          <a:xfrm>
            <a:off x="7685028" y="2140471"/>
            <a:ext cx="4294640" cy="1400383"/>
          </a:xfrm>
          <a:prstGeom prst="rect">
            <a:avLst/>
          </a:prstGeom>
          <a:noFill/>
        </p:spPr>
        <p:txBody>
          <a:bodyPr wrap="square" rtlCol="0">
            <a:spAutoFit/>
          </a:bodyPr>
          <a:lstStyle/>
          <a:p>
            <a:pPr marL="342900" indent="-342900">
              <a:spcBef>
                <a:spcPts val="300"/>
              </a:spcBef>
              <a:spcAft>
                <a:spcPts val="300"/>
              </a:spcAft>
              <a:buFont typeface="Wingdings" pitchFamily="2" charset="2"/>
              <a:buChar char="§"/>
            </a:pPr>
            <a:r>
              <a:rPr lang="en-US" altLang="ja-JP" sz="2000" dirty="0">
                <a:solidFill>
                  <a:srgbClr val="1D50A1"/>
                </a:solidFill>
                <a:latin typeface="Arial Unicode MS" panose="020B0604020202020204" pitchFamily="50" charset="-128"/>
              </a:rPr>
              <a:t>Total ~ 80M$ for ITN and Preparatory phases</a:t>
            </a:r>
          </a:p>
          <a:p>
            <a:pPr marL="342900" indent="-342900">
              <a:spcBef>
                <a:spcPts val="300"/>
              </a:spcBef>
              <a:spcAft>
                <a:spcPts val="300"/>
              </a:spcAft>
              <a:buFont typeface="Wingdings" pitchFamily="2" charset="2"/>
              <a:buChar char="§"/>
            </a:pPr>
            <a:r>
              <a:rPr lang="en-US" altLang="ja-JP" sz="2000" dirty="0">
                <a:solidFill>
                  <a:srgbClr val="1D50A1"/>
                </a:solidFill>
                <a:latin typeface="Arial Unicode MS" panose="020B0604020202020204" pitchFamily="50" charset="-128"/>
              </a:rPr>
              <a:t>Including FTEs increasing from 13.7 in 2025 to 50.6 in 2030</a:t>
            </a:r>
          </a:p>
        </p:txBody>
      </p:sp>
      <p:pic>
        <p:nvPicPr>
          <p:cNvPr id="5" name="Picture 4">
            <a:extLst>
              <a:ext uri="{FF2B5EF4-FFF2-40B4-BE49-F238E27FC236}">
                <a16:creationId xmlns:a16="http://schemas.microsoft.com/office/drawing/2014/main" id="{02747320-1226-2451-AC7D-84D1672FAE22}"/>
              </a:ext>
            </a:extLst>
          </p:cNvPr>
          <p:cNvPicPr>
            <a:picLocks noChangeAspect="1"/>
          </p:cNvPicPr>
          <p:nvPr/>
        </p:nvPicPr>
        <p:blipFill>
          <a:blip r:embed="rId2"/>
          <a:stretch>
            <a:fillRect/>
          </a:stretch>
        </p:blipFill>
        <p:spPr>
          <a:xfrm>
            <a:off x="353103" y="939800"/>
            <a:ext cx="7150100" cy="4978400"/>
          </a:xfrm>
          <a:prstGeom prst="rect">
            <a:avLst/>
          </a:prstGeom>
        </p:spPr>
      </p:pic>
    </p:spTree>
    <p:extLst>
      <p:ext uri="{BB962C8B-B14F-4D97-AF65-F5344CB8AC3E}">
        <p14:creationId xmlns:p14="http://schemas.microsoft.com/office/powerpoint/2010/main" val="3821802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1069A8-0283-B06B-8FB7-519277A7E348}"/>
              </a:ext>
            </a:extLst>
          </p:cNvPr>
          <p:cNvSpPr>
            <a:spLocks noGrp="1"/>
          </p:cNvSpPr>
          <p:nvPr>
            <p:ph type="title"/>
          </p:nvPr>
        </p:nvSpPr>
        <p:spPr>
          <a:noFill/>
        </p:spPr>
        <p:txBody>
          <a:bodyPr/>
          <a:lstStyle/>
          <a:p>
            <a:pPr marL="685800" algn="l"/>
            <a:r>
              <a:rPr kumimoji="1" lang="en-US" altLang="ja-JP" dirty="0"/>
              <a:t>U.S. accelerator expertise relevant to ILC</a:t>
            </a:r>
            <a:endParaRPr kumimoji="1" lang="ja-JP" altLang="en-US" dirty="0"/>
          </a:p>
        </p:txBody>
      </p:sp>
      <p:sp>
        <p:nvSpPr>
          <p:cNvPr id="3" name="フッター プレースホルダー 2">
            <a:extLst>
              <a:ext uri="{FF2B5EF4-FFF2-40B4-BE49-F238E27FC236}">
                <a16:creationId xmlns:a16="http://schemas.microsoft.com/office/drawing/2014/main" id="{38F50021-E479-AC30-87D1-75CC61F43811}"/>
              </a:ext>
            </a:extLst>
          </p:cNvPr>
          <p:cNvSpPr>
            <a:spLocks noGrp="1"/>
          </p:cNvSpPr>
          <p:nvPr>
            <p:ph type="ftr" sz="quarter" idx="11"/>
          </p:nvPr>
        </p:nvSpPr>
        <p:spPr/>
        <p:txBody>
          <a:bodyPr/>
          <a:lstStyle/>
          <a:p>
            <a:r>
              <a:rPr lang="en-US"/>
              <a:t>S. Belomestnykh | U.S. contributions to ILC</a:t>
            </a:r>
          </a:p>
        </p:txBody>
      </p:sp>
      <p:sp>
        <p:nvSpPr>
          <p:cNvPr id="4" name="スライド番号プレースホルダー 3">
            <a:extLst>
              <a:ext uri="{FF2B5EF4-FFF2-40B4-BE49-F238E27FC236}">
                <a16:creationId xmlns:a16="http://schemas.microsoft.com/office/drawing/2014/main" id="{8119239C-1855-E6C1-B519-3A6980B14578}"/>
              </a:ext>
            </a:extLst>
          </p:cNvPr>
          <p:cNvSpPr>
            <a:spLocks noGrp="1"/>
          </p:cNvSpPr>
          <p:nvPr>
            <p:ph type="sldNum" sz="quarter" idx="12"/>
          </p:nvPr>
        </p:nvSpPr>
        <p:spPr/>
        <p:txBody>
          <a:bodyPr/>
          <a:lstStyle/>
          <a:p>
            <a:fld id="{D4E4BB4A-B592-224D-BBF2-D9BAE9C1CE94}" type="slidenum">
              <a:rPr lang="en-US" smtClean="0"/>
              <a:t>15</a:t>
            </a:fld>
            <a:endParaRPr lang="en-US"/>
          </a:p>
        </p:txBody>
      </p:sp>
      <p:sp>
        <p:nvSpPr>
          <p:cNvPr id="6" name="Date Placeholder 5">
            <a:extLst>
              <a:ext uri="{FF2B5EF4-FFF2-40B4-BE49-F238E27FC236}">
                <a16:creationId xmlns:a16="http://schemas.microsoft.com/office/drawing/2014/main" id="{ECD5DE9C-F975-230D-B389-F7EEF029F094}"/>
              </a:ext>
            </a:extLst>
          </p:cNvPr>
          <p:cNvSpPr>
            <a:spLocks noGrp="1"/>
          </p:cNvSpPr>
          <p:nvPr>
            <p:ph type="dt" sz="half" idx="10"/>
          </p:nvPr>
        </p:nvSpPr>
        <p:spPr/>
        <p:txBody>
          <a:bodyPr/>
          <a:lstStyle/>
          <a:p>
            <a:r>
              <a:rPr lang="en-US"/>
              <a:t>5/3/2023</a:t>
            </a:r>
          </a:p>
        </p:txBody>
      </p:sp>
      <p:graphicFrame>
        <p:nvGraphicFramePr>
          <p:cNvPr id="7" name="Table 7">
            <a:extLst>
              <a:ext uri="{FF2B5EF4-FFF2-40B4-BE49-F238E27FC236}">
                <a16:creationId xmlns:a16="http://schemas.microsoft.com/office/drawing/2014/main" id="{1B5016C7-8B1E-CD17-5718-244E56D9AD19}"/>
              </a:ext>
            </a:extLst>
          </p:cNvPr>
          <p:cNvGraphicFramePr>
            <a:graphicFrameLocks noGrp="1"/>
          </p:cNvGraphicFramePr>
          <p:nvPr>
            <p:extLst>
              <p:ext uri="{D42A27DB-BD31-4B8C-83A1-F6EECF244321}">
                <p14:modId xmlns:p14="http://schemas.microsoft.com/office/powerpoint/2010/main" val="2456334943"/>
              </p:ext>
            </p:extLst>
          </p:nvPr>
        </p:nvGraphicFramePr>
        <p:xfrm>
          <a:off x="595901" y="679467"/>
          <a:ext cx="11239930" cy="5826542"/>
        </p:xfrm>
        <a:graphic>
          <a:graphicData uri="http://schemas.openxmlformats.org/drawingml/2006/table">
            <a:tbl>
              <a:tblPr firstRow="1" bandRow="1">
                <a:tableStyleId>{5C22544A-7EE6-4342-B048-85BDC9FD1C3A}</a:tableStyleId>
              </a:tblPr>
              <a:tblGrid>
                <a:gridCol w="2028727">
                  <a:extLst>
                    <a:ext uri="{9D8B030D-6E8A-4147-A177-3AD203B41FA5}">
                      <a16:colId xmlns:a16="http://schemas.microsoft.com/office/drawing/2014/main" val="1092187549"/>
                    </a:ext>
                  </a:extLst>
                </a:gridCol>
                <a:gridCol w="1023467">
                  <a:extLst>
                    <a:ext uri="{9D8B030D-6E8A-4147-A177-3AD203B41FA5}">
                      <a16:colId xmlns:a16="http://schemas.microsoft.com/office/drawing/2014/main" val="2027459131"/>
                    </a:ext>
                  </a:extLst>
                </a:gridCol>
                <a:gridCol w="1023467">
                  <a:extLst>
                    <a:ext uri="{9D8B030D-6E8A-4147-A177-3AD203B41FA5}">
                      <a16:colId xmlns:a16="http://schemas.microsoft.com/office/drawing/2014/main" val="3156729710"/>
                    </a:ext>
                  </a:extLst>
                </a:gridCol>
                <a:gridCol w="1023467">
                  <a:extLst>
                    <a:ext uri="{9D8B030D-6E8A-4147-A177-3AD203B41FA5}">
                      <a16:colId xmlns:a16="http://schemas.microsoft.com/office/drawing/2014/main" val="1574991621"/>
                    </a:ext>
                  </a:extLst>
                </a:gridCol>
                <a:gridCol w="1023467">
                  <a:extLst>
                    <a:ext uri="{9D8B030D-6E8A-4147-A177-3AD203B41FA5}">
                      <a16:colId xmlns:a16="http://schemas.microsoft.com/office/drawing/2014/main" val="1387249846"/>
                    </a:ext>
                  </a:extLst>
                </a:gridCol>
                <a:gridCol w="1023467">
                  <a:extLst>
                    <a:ext uri="{9D8B030D-6E8A-4147-A177-3AD203B41FA5}">
                      <a16:colId xmlns:a16="http://schemas.microsoft.com/office/drawing/2014/main" val="533893592"/>
                    </a:ext>
                  </a:extLst>
                </a:gridCol>
                <a:gridCol w="1023467">
                  <a:extLst>
                    <a:ext uri="{9D8B030D-6E8A-4147-A177-3AD203B41FA5}">
                      <a16:colId xmlns:a16="http://schemas.microsoft.com/office/drawing/2014/main" val="562710152"/>
                    </a:ext>
                  </a:extLst>
                </a:gridCol>
                <a:gridCol w="1023467">
                  <a:extLst>
                    <a:ext uri="{9D8B030D-6E8A-4147-A177-3AD203B41FA5}">
                      <a16:colId xmlns:a16="http://schemas.microsoft.com/office/drawing/2014/main" val="2829517279"/>
                    </a:ext>
                  </a:extLst>
                </a:gridCol>
                <a:gridCol w="1023467">
                  <a:extLst>
                    <a:ext uri="{9D8B030D-6E8A-4147-A177-3AD203B41FA5}">
                      <a16:colId xmlns:a16="http://schemas.microsoft.com/office/drawing/2014/main" val="3716551740"/>
                    </a:ext>
                  </a:extLst>
                </a:gridCol>
                <a:gridCol w="1023467">
                  <a:extLst>
                    <a:ext uri="{9D8B030D-6E8A-4147-A177-3AD203B41FA5}">
                      <a16:colId xmlns:a16="http://schemas.microsoft.com/office/drawing/2014/main" val="3439080899"/>
                    </a:ext>
                  </a:extLst>
                </a:gridCol>
              </a:tblGrid>
              <a:tr h="479666">
                <a:tc>
                  <a:txBody>
                    <a:bodyPr/>
                    <a:lstStyle/>
                    <a:p>
                      <a:pPr algn="ctr"/>
                      <a:endParaRPr lang="en-US" sz="1600" dirty="0"/>
                    </a:p>
                  </a:txBody>
                  <a:tcPr anchor="ctr"/>
                </a:tc>
                <a:tc>
                  <a:txBody>
                    <a:bodyPr/>
                    <a:lstStyle/>
                    <a:p>
                      <a:pPr algn="ctr"/>
                      <a:r>
                        <a:rPr lang="en-US" sz="1600" dirty="0"/>
                        <a:t>ANL</a:t>
                      </a:r>
                    </a:p>
                  </a:txBody>
                  <a:tcPr anchor="ctr"/>
                </a:tc>
                <a:tc>
                  <a:txBody>
                    <a:bodyPr/>
                    <a:lstStyle/>
                    <a:p>
                      <a:pPr algn="ctr"/>
                      <a:r>
                        <a:rPr lang="en-US" sz="1600" dirty="0"/>
                        <a:t>BNL</a:t>
                      </a:r>
                    </a:p>
                  </a:txBody>
                  <a:tcPr anchor="ctr"/>
                </a:tc>
                <a:tc>
                  <a:txBody>
                    <a:bodyPr/>
                    <a:lstStyle/>
                    <a:p>
                      <a:pPr algn="ctr"/>
                      <a:r>
                        <a:rPr lang="en-US" sz="1600" dirty="0"/>
                        <a:t>Cornell</a:t>
                      </a:r>
                    </a:p>
                  </a:txBody>
                  <a:tcPr anchor="ctr"/>
                </a:tc>
                <a:tc>
                  <a:txBody>
                    <a:bodyPr/>
                    <a:lstStyle/>
                    <a:p>
                      <a:pPr algn="ctr"/>
                      <a:r>
                        <a:rPr lang="en-US" sz="1600" dirty="0"/>
                        <a:t>FNAL</a:t>
                      </a:r>
                    </a:p>
                  </a:txBody>
                  <a:tcPr anchor="ctr"/>
                </a:tc>
                <a:tc>
                  <a:txBody>
                    <a:bodyPr/>
                    <a:lstStyle/>
                    <a:p>
                      <a:pPr algn="ctr"/>
                      <a:r>
                        <a:rPr lang="en-US" sz="1600" dirty="0"/>
                        <a:t>JLAB</a:t>
                      </a:r>
                    </a:p>
                  </a:txBody>
                  <a:tcPr anchor="ctr"/>
                </a:tc>
                <a:tc>
                  <a:txBody>
                    <a:bodyPr/>
                    <a:lstStyle/>
                    <a:p>
                      <a:pPr algn="ctr"/>
                      <a:r>
                        <a:rPr lang="en-US" sz="1600" dirty="0"/>
                        <a:t>LBNL</a:t>
                      </a:r>
                    </a:p>
                  </a:txBody>
                  <a:tcPr anchor="ctr"/>
                </a:tc>
                <a:tc>
                  <a:txBody>
                    <a:bodyPr/>
                    <a:lstStyle/>
                    <a:p>
                      <a:pPr algn="ctr"/>
                      <a:r>
                        <a:rPr lang="en-US" sz="1600" dirty="0"/>
                        <a:t>ODU</a:t>
                      </a:r>
                    </a:p>
                  </a:txBody>
                  <a:tcPr anchor="ctr"/>
                </a:tc>
                <a:tc>
                  <a:txBody>
                    <a:bodyPr/>
                    <a:lstStyle/>
                    <a:p>
                      <a:pPr algn="ctr"/>
                      <a:r>
                        <a:rPr lang="en-US" sz="1600" dirty="0"/>
                        <a:t>SLAC</a:t>
                      </a:r>
                    </a:p>
                  </a:txBody>
                  <a:tcPr anchor="ctr"/>
                </a:tc>
                <a:tc>
                  <a:txBody>
                    <a:bodyPr/>
                    <a:lstStyle/>
                    <a:p>
                      <a:pPr algn="ctr"/>
                      <a:endParaRPr lang="en-US" sz="1600" dirty="0"/>
                    </a:p>
                  </a:txBody>
                  <a:tcPr anchor="ctr"/>
                </a:tc>
                <a:extLst>
                  <a:ext uri="{0D108BD9-81ED-4DB2-BD59-A6C34878D82A}">
                    <a16:rowId xmlns:a16="http://schemas.microsoft.com/office/drawing/2014/main" val="3801986106"/>
                  </a:ext>
                </a:extLst>
              </a:tr>
              <a:tr h="479666">
                <a:tc>
                  <a:txBody>
                    <a:bodyPr/>
                    <a:lstStyle/>
                    <a:p>
                      <a:r>
                        <a:rPr lang="en-US" sz="1600" dirty="0"/>
                        <a:t>Main Linac SRF</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r>
                        <a:rPr lang="en-US" sz="16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a:t>
                      </a:r>
                    </a:p>
                  </a:txBody>
                  <a:tcPr anchor="ctr"/>
                </a:tc>
                <a:tc>
                  <a:txBody>
                    <a:bodyPr/>
                    <a:lstStyle/>
                    <a:p>
                      <a:pPr algn="ctr"/>
                      <a:r>
                        <a:rPr lang="en-US" sz="1600" dirty="0"/>
                        <a:t>✘</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r>
                        <a:rPr lang="en-US" sz="1600" dirty="0"/>
                        <a:t>✘</a:t>
                      </a:r>
                    </a:p>
                  </a:txBody>
                  <a:tcPr anchor="ctr"/>
                </a:tc>
                <a:tc>
                  <a:txBody>
                    <a:bodyPr/>
                    <a:lstStyle/>
                    <a:p>
                      <a:pPr algn="ctr"/>
                      <a:endParaRPr lang="en-US" sz="1600"/>
                    </a:p>
                  </a:txBody>
                  <a:tcPr anchor="ctr"/>
                </a:tc>
                <a:extLst>
                  <a:ext uri="{0D108BD9-81ED-4DB2-BD59-A6C34878D82A}">
                    <a16:rowId xmlns:a16="http://schemas.microsoft.com/office/drawing/2014/main" val="3423695954"/>
                  </a:ext>
                </a:extLst>
              </a:tr>
              <a:tr h="479666">
                <a:tc>
                  <a:txBody>
                    <a:bodyPr/>
                    <a:lstStyle/>
                    <a:p>
                      <a:r>
                        <a:rPr lang="en-US" sz="1600" dirty="0"/>
                        <a:t>Crab cavities</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dirty="0"/>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endParaRPr lang="en-US" sz="1600" dirty="0"/>
                    </a:p>
                  </a:txBody>
                  <a:tcPr anchor="ctr"/>
                </a:tc>
                <a:tc>
                  <a:txBody>
                    <a:bodyPr/>
                    <a:lstStyle/>
                    <a:p>
                      <a:pPr algn="ctr"/>
                      <a:r>
                        <a:rPr lang="en-US" sz="1600" dirty="0"/>
                        <a:t>✘</a:t>
                      </a:r>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1341659107"/>
                  </a:ext>
                </a:extLst>
              </a:tr>
              <a:tr h="479666">
                <a:tc>
                  <a:txBody>
                    <a:bodyPr/>
                    <a:lstStyle/>
                    <a:p>
                      <a:r>
                        <a:rPr lang="en-US" sz="1600" dirty="0"/>
                        <a:t>Polarized </a:t>
                      </a:r>
                      <a:r>
                        <a:rPr lang="en-US" sz="1600" i="1" dirty="0"/>
                        <a:t>e-</a:t>
                      </a:r>
                      <a:r>
                        <a:rPr lang="en-US" sz="1600" dirty="0"/>
                        <a:t> source</a:t>
                      </a:r>
                    </a:p>
                  </a:txBody>
                  <a:tcPr anchor="ctr"/>
                </a:tc>
                <a:tc>
                  <a:txBody>
                    <a:bodyPr/>
                    <a:lstStyle/>
                    <a:p>
                      <a:pPr algn="ctr"/>
                      <a:endParaRPr lang="en-US" sz="1600" dirty="0"/>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endParaRPr lang="en-US" sz="1600" dirty="0"/>
                    </a:p>
                  </a:txBody>
                  <a:tcPr anchor="ctr"/>
                </a:tc>
                <a:tc>
                  <a:txBody>
                    <a:bodyPr/>
                    <a:lstStyle/>
                    <a:p>
                      <a:pPr algn="ctr"/>
                      <a:r>
                        <a:rPr lang="en-US" sz="1600" dirty="0"/>
                        <a:t>✘</a:t>
                      </a:r>
                    </a:p>
                  </a:txBody>
                  <a:tcPr anchor="ctr"/>
                </a:tc>
                <a:tc>
                  <a:txBody>
                    <a:bodyPr/>
                    <a:lstStyle/>
                    <a:p>
                      <a:pPr algn="ctr"/>
                      <a:endParaRPr lang="en-US" sz="1600"/>
                    </a:p>
                  </a:txBody>
                  <a:tcPr anchor="ctr"/>
                </a:tc>
                <a:tc>
                  <a:txBody>
                    <a:bodyPr/>
                    <a:lstStyle/>
                    <a:p>
                      <a:pPr algn="ctr"/>
                      <a:endParaRPr lang="en-US" sz="1600" dirty="0"/>
                    </a:p>
                  </a:txBody>
                  <a:tcPr anchor="ctr"/>
                </a:tc>
                <a:tc>
                  <a:txBody>
                    <a:bodyPr/>
                    <a:lstStyle/>
                    <a:p>
                      <a:pPr algn="ctr"/>
                      <a:r>
                        <a:rPr lang="en-US" sz="1600" dirty="0"/>
                        <a:t>✘</a:t>
                      </a:r>
                    </a:p>
                  </a:txBody>
                  <a:tcPr anchor="ctr"/>
                </a:tc>
                <a:tc>
                  <a:txBody>
                    <a:bodyPr/>
                    <a:lstStyle/>
                    <a:p>
                      <a:pPr algn="ctr"/>
                      <a:endParaRPr lang="en-US" sz="1600" dirty="0"/>
                    </a:p>
                  </a:txBody>
                  <a:tcPr anchor="ctr"/>
                </a:tc>
                <a:extLst>
                  <a:ext uri="{0D108BD9-81ED-4DB2-BD59-A6C34878D82A}">
                    <a16:rowId xmlns:a16="http://schemas.microsoft.com/office/drawing/2014/main" val="3801345620"/>
                  </a:ext>
                </a:extLst>
              </a:tr>
              <a:tr h="479666">
                <a:tc>
                  <a:txBody>
                    <a:bodyPr/>
                    <a:lstStyle/>
                    <a:p>
                      <a:r>
                        <a:rPr lang="en-US" sz="1600" dirty="0"/>
                        <a:t>Undulators for polarized </a:t>
                      </a:r>
                      <a:r>
                        <a:rPr lang="en-US" sz="1600" i="1" dirty="0"/>
                        <a:t>e+</a:t>
                      </a:r>
                      <a:r>
                        <a:rPr lang="en-US" sz="1600" dirty="0"/>
                        <a:t> source</a:t>
                      </a:r>
                    </a:p>
                  </a:txBody>
                  <a:tcPr anchor="ctr"/>
                </a:tc>
                <a:tc>
                  <a:txBody>
                    <a:bodyPr/>
                    <a:lstStyle/>
                    <a:p>
                      <a:pPr algn="ctr"/>
                      <a:r>
                        <a:rPr lang="en-US" sz="1600" dirty="0"/>
                        <a:t>✘</a:t>
                      </a:r>
                    </a:p>
                  </a:txBody>
                  <a:tcPr anchor="ctr"/>
                </a:tc>
                <a:tc>
                  <a:txBody>
                    <a:bodyPr/>
                    <a:lstStyle/>
                    <a:p>
                      <a:pPr algn="ctr"/>
                      <a:endParaRPr lang="en-US" sz="160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r>
                        <a:rPr lang="en-US" sz="1600" dirty="0"/>
                        <a:t>✘</a:t>
                      </a:r>
                    </a:p>
                  </a:txBody>
                  <a:tcPr anchor="ctr"/>
                </a:tc>
                <a:tc>
                  <a:txBody>
                    <a:bodyPr/>
                    <a:lstStyle/>
                    <a:p>
                      <a:pPr algn="ctr"/>
                      <a:endParaRPr lang="en-US" sz="1600"/>
                    </a:p>
                  </a:txBody>
                  <a:tcPr anchor="ctr"/>
                </a:tc>
                <a:tc>
                  <a:txBody>
                    <a:bodyPr/>
                    <a:lstStyle/>
                    <a:p>
                      <a:pPr algn="ctr"/>
                      <a:r>
                        <a:rPr lang="en-US" sz="1600" dirty="0"/>
                        <a:t>✘</a:t>
                      </a:r>
                    </a:p>
                  </a:txBody>
                  <a:tcPr anchor="ctr"/>
                </a:tc>
                <a:tc>
                  <a:txBody>
                    <a:bodyPr/>
                    <a:lstStyle/>
                    <a:p>
                      <a:pPr algn="ctr"/>
                      <a:endParaRPr lang="en-US" sz="1600" dirty="0"/>
                    </a:p>
                  </a:txBody>
                  <a:tcPr anchor="ctr"/>
                </a:tc>
                <a:extLst>
                  <a:ext uri="{0D108BD9-81ED-4DB2-BD59-A6C34878D82A}">
                    <a16:rowId xmlns:a16="http://schemas.microsoft.com/office/drawing/2014/main" val="3089519257"/>
                  </a:ext>
                </a:extLst>
              </a:tr>
              <a:tr h="479666">
                <a:tc>
                  <a:txBody>
                    <a:bodyPr/>
                    <a:lstStyle/>
                    <a:p>
                      <a:r>
                        <a:rPr lang="en-US" sz="1600" dirty="0"/>
                        <a:t>DR system design &amp; subsystems (SRF, vacuum chamber, magnets, instrumentation …)</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endParaRPr lang="en-US" sz="1600"/>
                    </a:p>
                  </a:txBody>
                  <a:tcPr anchor="ctr"/>
                </a:tc>
                <a:tc>
                  <a:txBody>
                    <a:bodyPr/>
                    <a:lstStyle/>
                    <a:p>
                      <a:pPr algn="ctr"/>
                      <a:r>
                        <a:rPr lang="en-US" sz="1600" dirty="0"/>
                        <a:t>✘</a:t>
                      </a:r>
                    </a:p>
                  </a:txBody>
                  <a:tcPr anchor="ctr"/>
                </a:tc>
                <a:tc>
                  <a:txBody>
                    <a:bodyPr/>
                    <a:lstStyle/>
                    <a:p>
                      <a:pPr algn="ctr"/>
                      <a:endParaRPr lang="en-US" sz="1600" dirty="0"/>
                    </a:p>
                  </a:txBody>
                  <a:tcPr anchor="ctr"/>
                </a:tc>
                <a:extLst>
                  <a:ext uri="{0D108BD9-81ED-4DB2-BD59-A6C34878D82A}">
                    <a16:rowId xmlns:a16="http://schemas.microsoft.com/office/drawing/2014/main" val="602660854"/>
                  </a:ext>
                </a:extLst>
              </a:tr>
              <a:tr h="479666">
                <a:tc>
                  <a:txBody>
                    <a:bodyPr/>
                    <a:lstStyle/>
                    <a:p>
                      <a:r>
                        <a:rPr lang="en-US" sz="1600" dirty="0"/>
                        <a:t>Beam optics, collective effects …</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endParaRPr lang="en-US" sz="1600"/>
                    </a:p>
                  </a:txBody>
                  <a:tcPr anchor="ctr"/>
                </a:tc>
                <a:tc>
                  <a:txBody>
                    <a:bodyPr/>
                    <a:lstStyle/>
                    <a:p>
                      <a:pPr algn="ctr"/>
                      <a:r>
                        <a:rPr lang="en-US" sz="1600" dirty="0"/>
                        <a:t>✘</a:t>
                      </a:r>
                    </a:p>
                  </a:txBody>
                  <a:tcPr anchor="ctr"/>
                </a:tc>
                <a:tc>
                  <a:txBody>
                    <a:bodyPr/>
                    <a:lstStyle/>
                    <a:p>
                      <a:pPr algn="ctr"/>
                      <a:endParaRPr lang="en-US" sz="1600" dirty="0"/>
                    </a:p>
                  </a:txBody>
                  <a:tcPr anchor="ctr"/>
                </a:tc>
                <a:extLst>
                  <a:ext uri="{0D108BD9-81ED-4DB2-BD59-A6C34878D82A}">
                    <a16:rowId xmlns:a16="http://schemas.microsoft.com/office/drawing/2014/main" val="2405468676"/>
                  </a:ext>
                </a:extLst>
              </a:tr>
              <a:tr h="479666">
                <a:tc>
                  <a:txBody>
                    <a:bodyPr/>
                    <a:lstStyle/>
                    <a:p>
                      <a:r>
                        <a:rPr lang="en-US" sz="1600" dirty="0"/>
                        <a:t>Fast kickers</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r>
                        <a:rPr lang="en-US" sz="1600" dirty="0"/>
                        <a:t>✘</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r>
                        <a:rPr lang="en-US" sz="1600" dirty="0"/>
                        <a:t>✘</a:t>
                      </a:r>
                    </a:p>
                  </a:txBody>
                  <a:tcPr anchor="ctr"/>
                </a:tc>
                <a:tc>
                  <a:txBody>
                    <a:bodyPr/>
                    <a:lstStyle/>
                    <a:p>
                      <a:pPr algn="ctr"/>
                      <a:endParaRPr lang="en-US" sz="1600" dirty="0"/>
                    </a:p>
                  </a:txBody>
                  <a:tcPr anchor="ctr"/>
                </a:tc>
                <a:extLst>
                  <a:ext uri="{0D108BD9-81ED-4DB2-BD59-A6C34878D82A}">
                    <a16:rowId xmlns:a16="http://schemas.microsoft.com/office/drawing/2014/main" val="1555788013"/>
                  </a:ext>
                </a:extLst>
              </a:tr>
              <a:tr h="479666">
                <a:tc>
                  <a:txBody>
                    <a:bodyPr/>
                    <a:lstStyle/>
                    <a:p>
                      <a:r>
                        <a:rPr lang="en-US" sz="1600" dirty="0"/>
                        <a:t>BDS design</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r>
                        <a:rPr lang="en-US" sz="1600" dirty="0"/>
                        <a:t>✘</a:t>
                      </a:r>
                    </a:p>
                  </a:txBody>
                  <a:tcPr anchor="ctr"/>
                </a:tc>
                <a:tc>
                  <a:txBody>
                    <a:bodyPr/>
                    <a:lstStyle/>
                    <a:p>
                      <a:pPr algn="ctr"/>
                      <a:r>
                        <a:rPr lang="en-US" sz="1600" dirty="0"/>
                        <a:t>✘</a:t>
                      </a:r>
                    </a:p>
                  </a:txBody>
                  <a:tcPr anchor="ctr"/>
                </a:tc>
                <a:tc>
                  <a:txBody>
                    <a:bodyPr/>
                    <a:lstStyle/>
                    <a:p>
                      <a:pPr algn="ctr"/>
                      <a:endParaRPr lang="en-US" sz="1600" dirty="0"/>
                    </a:p>
                  </a:txBody>
                  <a:tcPr anchor="ctr"/>
                </a:tc>
                <a:tc>
                  <a:txBody>
                    <a:bodyPr/>
                    <a:lstStyle/>
                    <a:p>
                      <a:pPr algn="ctr"/>
                      <a:endParaRPr lang="en-US" sz="1600"/>
                    </a:p>
                  </a:txBody>
                  <a:tcPr anchor="ctr"/>
                </a:tc>
                <a:tc>
                  <a:txBody>
                    <a:bodyPr/>
                    <a:lstStyle/>
                    <a:p>
                      <a:pPr algn="ctr"/>
                      <a:r>
                        <a:rPr lang="en-US" sz="1600" dirty="0"/>
                        <a:t>✘</a:t>
                      </a:r>
                    </a:p>
                  </a:txBody>
                  <a:tcPr anchor="ctr"/>
                </a:tc>
                <a:tc>
                  <a:txBody>
                    <a:bodyPr/>
                    <a:lstStyle/>
                    <a:p>
                      <a:pPr algn="ctr"/>
                      <a:endParaRPr lang="en-US" sz="1600" dirty="0"/>
                    </a:p>
                  </a:txBody>
                  <a:tcPr anchor="ctr"/>
                </a:tc>
                <a:extLst>
                  <a:ext uri="{0D108BD9-81ED-4DB2-BD59-A6C34878D82A}">
                    <a16:rowId xmlns:a16="http://schemas.microsoft.com/office/drawing/2014/main" val="597681649"/>
                  </a:ext>
                </a:extLst>
              </a:tr>
              <a:tr h="479666">
                <a:tc>
                  <a:txBody>
                    <a:bodyPr/>
                    <a:lstStyle/>
                    <a:p>
                      <a:r>
                        <a:rPr lang="en-US" sz="1600" dirty="0"/>
                        <a:t>Final doublet</a:t>
                      </a:r>
                    </a:p>
                  </a:txBody>
                  <a:tcPr anchor="ctr"/>
                </a:tc>
                <a:tc>
                  <a:txBody>
                    <a:bodyPr/>
                    <a:lstStyle/>
                    <a:p>
                      <a:pPr algn="ctr"/>
                      <a:endParaRPr lang="en-US" sz="1600"/>
                    </a:p>
                  </a:txBody>
                  <a:tcPr anchor="ctr"/>
                </a:tc>
                <a:tc>
                  <a:txBody>
                    <a:bodyPr/>
                    <a:lstStyle/>
                    <a:p>
                      <a:pPr algn="ctr"/>
                      <a:r>
                        <a:rPr lang="en-US" sz="1600" dirty="0"/>
                        <a:t>✘</a:t>
                      </a:r>
                    </a:p>
                  </a:txBody>
                  <a:tcPr anchor="ctr"/>
                </a:tc>
                <a:tc>
                  <a:txBody>
                    <a:bodyPr/>
                    <a:lstStyle/>
                    <a:p>
                      <a:pPr algn="ctr"/>
                      <a:endParaRPr lang="en-US" sz="1600"/>
                    </a:p>
                  </a:txBody>
                  <a:tcPr anchor="ctr"/>
                </a:tc>
                <a:tc>
                  <a:txBody>
                    <a:bodyPr/>
                    <a:lstStyle/>
                    <a:p>
                      <a:pPr algn="ctr"/>
                      <a:r>
                        <a:rPr lang="en-US" sz="1600" dirty="0"/>
                        <a:t>✘</a:t>
                      </a:r>
                    </a:p>
                  </a:txBody>
                  <a:tcPr anchor="ctr"/>
                </a:tc>
                <a:tc>
                  <a:txBody>
                    <a:bodyPr/>
                    <a:lstStyle/>
                    <a:p>
                      <a:pPr algn="ctr"/>
                      <a:endParaRPr lang="en-US" sz="1600"/>
                    </a:p>
                  </a:txBody>
                  <a:tcPr anchor="ctr"/>
                </a:tc>
                <a:tc>
                  <a:txBody>
                    <a:bodyPr/>
                    <a:lstStyle/>
                    <a:p>
                      <a:pPr algn="ctr"/>
                      <a:r>
                        <a:rPr lang="en-US" sz="1600" dirty="0"/>
                        <a:t>✘</a:t>
                      </a:r>
                    </a:p>
                  </a:txBody>
                  <a:tcPr anchor="ctr"/>
                </a:tc>
                <a:tc>
                  <a:txBody>
                    <a:bodyPr/>
                    <a:lstStyle/>
                    <a:p>
                      <a:pPr algn="ctr"/>
                      <a:endParaRPr lang="en-US" sz="1600"/>
                    </a:p>
                  </a:txBody>
                  <a:tcPr anchor="ctr"/>
                </a:tc>
                <a:tc>
                  <a:txBody>
                    <a:bodyPr/>
                    <a:lstStyle/>
                    <a:p>
                      <a:pPr algn="ctr"/>
                      <a:endParaRPr lang="en-US" sz="1600" dirty="0"/>
                    </a:p>
                  </a:txBody>
                  <a:tcPr anchor="ctr"/>
                </a:tc>
                <a:tc>
                  <a:txBody>
                    <a:bodyPr/>
                    <a:lstStyle/>
                    <a:p>
                      <a:pPr algn="ctr"/>
                      <a:endParaRPr lang="en-US" sz="1600" dirty="0"/>
                    </a:p>
                  </a:txBody>
                  <a:tcPr anchor="ctr"/>
                </a:tc>
                <a:extLst>
                  <a:ext uri="{0D108BD9-81ED-4DB2-BD59-A6C34878D82A}">
                    <a16:rowId xmlns:a16="http://schemas.microsoft.com/office/drawing/2014/main" val="3086911467"/>
                  </a:ext>
                </a:extLst>
              </a:tr>
            </a:tbl>
          </a:graphicData>
        </a:graphic>
      </p:graphicFrame>
    </p:spTree>
    <p:extLst>
      <p:ext uri="{BB962C8B-B14F-4D97-AF65-F5344CB8AC3E}">
        <p14:creationId xmlns:p14="http://schemas.microsoft.com/office/powerpoint/2010/main" val="52725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1069A8-0283-B06B-8FB7-519277A7E348}"/>
              </a:ext>
            </a:extLst>
          </p:cNvPr>
          <p:cNvSpPr>
            <a:spLocks noGrp="1"/>
          </p:cNvSpPr>
          <p:nvPr>
            <p:ph type="title"/>
          </p:nvPr>
        </p:nvSpPr>
        <p:spPr>
          <a:noFill/>
        </p:spPr>
        <p:txBody>
          <a:bodyPr/>
          <a:lstStyle/>
          <a:p>
            <a:pPr marL="685800" algn="l"/>
            <a:r>
              <a:rPr kumimoji="1" lang="en-US" altLang="ja-JP" dirty="0"/>
              <a:t>Summary</a:t>
            </a:r>
            <a:endParaRPr kumimoji="1" lang="ja-JP" altLang="en-US" dirty="0"/>
          </a:p>
        </p:txBody>
      </p:sp>
      <p:sp>
        <p:nvSpPr>
          <p:cNvPr id="3" name="フッター プレースホルダー 2">
            <a:extLst>
              <a:ext uri="{FF2B5EF4-FFF2-40B4-BE49-F238E27FC236}">
                <a16:creationId xmlns:a16="http://schemas.microsoft.com/office/drawing/2014/main" id="{38F50021-E479-AC30-87D1-75CC61F43811}"/>
              </a:ext>
            </a:extLst>
          </p:cNvPr>
          <p:cNvSpPr>
            <a:spLocks noGrp="1"/>
          </p:cNvSpPr>
          <p:nvPr>
            <p:ph type="ftr" sz="quarter" idx="11"/>
          </p:nvPr>
        </p:nvSpPr>
        <p:spPr/>
        <p:txBody>
          <a:bodyPr/>
          <a:lstStyle/>
          <a:p>
            <a:r>
              <a:rPr lang="en-US"/>
              <a:t>S. Belomestnykh | U.S. contributions to ILC</a:t>
            </a:r>
          </a:p>
        </p:txBody>
      </p:sp>
      <p:sp>
        <p:nvSpPr>
          <p:cNvPr id="4" name="スライド番号プレースホルダー 3">
            <a:extLst>
              <a:ext uri="{FF2B5EF4-FFF2-40B4-BE49-F238E27FC236}">
                <a16:creationId xmlns:a16="http://schemas.microsoft.com/office/drawing/2014/main" id="{8119239C-1855-E6C1-B519-3A6980B14578}"/>
              </a:ext>
            </a:extLst>
          </p:cNvPr>
          <p:cNvSpPr>
            <a:spLocks noGrp="1"/>
          </p:cNvSpPr>
          <p:nvPr>
            <p:ph type="sldNum" sz="quarter" idx="12"/>
          </p:nvPr>
        </p:nvSpPr>
        <p:spPr/>
        <p:txBody>
          <a:bodyPr/>
          <a:lstStyle/>
          <a:p>
            <a:fld id="{D4E4BB4A-B592-224D-BBF2-D9BAE9C1CE94}" type="slidenum">
              <a:rPr lang="en-US" smtClean="0"/>
              <a:t>16</a:t>
            </a:fld>
            <a:endParaRPr lang="en-US"/>
          </a:p>
        </p:txBody>
      </p:sp>
      <p:sp>
        <p:nvSpPr>
          <p:cNvPr id="5" name="テキスト ボックス 4">
            <a:extLst>
              <a:ext uri="{FF2B5EF4-FFF2-40B4-BE49-F238E27FC236}">
                <a16:creationId xmlns:a16="http://schemas.microsoft.com/office/drawing/2014/main" id="{FD5C6AC0-F11D-62AC-CEFA-7D3703A7A280}"/>
              </a:ext>
            </a:extLst>
          </p:cNvPr>
          <p:cNvSpPr txBox="1"/>
          <p:nvPr/>
        </p:nvSpPr>
        <p:spPr>
          <a:xfrm>
            <a:off x="672557" y="907571"/>
            <a:ext cx="11152998" cy="4616648"/>
          </a:xfrm>
          <a:prstGeom prst="rect">
            <a:avLst/>
          </a:prstGeom>
          <a:noFill/>
        </p:spPr>
        <p:txBody>
          <a:bodyPr wrap="square" rtlCol="0">
            <a:spAutoFit/>
          </a:bodyPr>
          <a:lstStyle/>
          <a:p>
            <a:pPr marL="457200" indent="-457200">
              <a:spcBef>
                <a:spcPts val="300"/>
              </a:spcBef>
              <a:spcAft>
                <a:spcPts val="900"/>
              </a:spcAft>
              <a:buFont typeface="Wingdings" pitchFamily="2" charset="2"/>
              <a:buChar char="§"/>
            </a:pPr>
            <a:r>
              <a:rPr lang="en-US" altLang="ja-JP" sz="2000" dirty="0">
                <a:solidFill>
                  <a:srgbClr val="1D50A1"/>
                </a:solidFill>
                <a:latin typeface="Arial Unicode MS" panose="020B0604020202020204" pitchFamily="50" charset="-128"/>
              </a:rPr>
              <a:t>ILC’s Technical Design Report (TDR) was published in 2013 by the ILC Global Design Effort (led by Barry </a:t>
            </a:r>
            <a:r>
              <a:rPr lang="en-US" altLang="ja-JP" sz="2000" dirty="0" err="1">
                <a:solidFill>
                  <a:srgbClr val="1D50A1"/>
                </a:solidFill>
                <a:latin typeface="Arial Unicode MS" panose="020B0604020202020204" pitchFamily="50" charset="-128"/>
              </a:rPr>
              <a:t>Barish</a:t>
            </a:r>
            <a:r>
              <a:rPr lang="en-US" altLang="ja-JP" sz="2000" dirty="0">
                <a:solidFill>
                  <a:srgbClr val="1D50A1"/>
                </a:solidFill>
                <a:latin typeface="Arial Unicode MS" panose="020B0604020202020204" pitchFamily="50" charset="-128"/>
              </a:rPr>
              <a:t>)</a:t>
            </a:r>
          </a:p>
          <a:p>
            <a:pPr marL="457200" indent="-457200">
              <a:spcBef>
                <a:spcPts val="300"/>
              </a:spcBef>
              <a:spcAft>
                <a:spcPts val="900"/>
              </a:spcAft>
              <a:buFont typeface="Wingdings" pitchFamily="2" charset="2"/>
              <a:buChar char="§"/>
            </a:pPr>
            <a:r>
              <a:rPr lang="en-US" altLang="ja-JP" sz="2000" dirty="0">
                <a:solidFill>
                  <a:srgbClr val="1D50A1"/>
                </a:solidFill>
                <a:latin typeface="Arial Unicode MS" panose="020B0604020202020204" pitchFamily="50" charset="-128"/>
              </a:rPr>
              <a:t>SRF technology has matured. Large SRF accelerators (such as at European XFEL and LCLS-II / LCLS-II-HE) are under operation or construction</a:t>
            </a:r>
          </a:p>
          <a:p>
            <a:pPr marL="914400" lvl="1" indent="-457200">
              <a:spcBef>
                <a:spcPts val="300"/>
              </a:spcBef>
              <a:spcAft>
                <a:spcPts val="900"/>
              </a:spcAft>
              <a:buFont typeface="Courier New" panose="02070309020205020404" pitchFamily="49" charset="0"/>
              <a:buChar char="o"/>
            </a:pPr>
            <a:r>
              <a:rPr lang="en-US" altLang="ja-JP" dirty="0">
                <a:solidFill>
                  <a:srgbClr val="1D50A1"/>
                </a:solidFill>
                <a:latin typeface="Arial Unicode MS" panose="020B0604020202020204" pitchFamily="50" charset="-128"/>
              </a:rPr>
              <a:t>In addition, SRF technology is being improved for higher performance through R&amp;D programs, such as U.S.-Japan cooperation, DOE/HEP GARD, etc.</a:t>
            </a:r>
          </a:p>
          <a:p>
            <a:pPr marL="457200" indent="-457200">
              <a:spcBef>
                <a:spcPts val="300"/>
              </a:spcBef>
              <a:spcAft>
                <a:spcPts val="900"/>
              </a:spcAft>
              <a:buFont typeface="Wingdings" pitchFamily="2" charset="2"/>
              <a:buChar char="§"/>
            </a:pPr>
            <a:r>
              <a:rPr lang="en-US" altLang="ja-JP" sz="2000" dirty="0">
                <a:solidFill>
                  <a:srgbClr val="1D50A1"/>
                </a:solidFill>
                <a:latin typeface="Arial Unicode MS" panose="020B0604020202020204" pitchFamily="50" charset="-128"/>
              </a:rPr>
              <a:t>The important and time-consuming remaining R&amp;D items will be conducted through the ILC Technology Network, a global collaboration program</a:t>
            </a:r>
          </a:p>
          <a:p>
            <a:pPr marL="914400" lvl="1" indent="-457200">
              <a:spcBef>
                <a:spcPts val="300"/>
              </a:spcBef>
              <a:spcAft>
                <a:spcPts val="900"/>
              </a:spcAft>
              <a:buFont typeface="Courier New" panose="02070309020205020404" pitchFamily="49" charset="0"/>
              <a:buChar char="o"/>
            </a:pPr>
            <a:r>
              <a:rPr lang="en-US" altLang="ja-JP" dirty="0">
                <a:solidFill>
                  <a:srgbClr val="1D50A1"/>
                </a:solidFill>
                <a:latin typeface="Arial Unicode MS" panose="020B0604020202020204" pitchFamily="50" charset="-128"/>
              </a:rPr>
              <a:t>KEK obtained funding for this R&amp;D and with the IDT initiated this activity in April</a:t>
            </a:r>
          </a:p>
          <a:p>
            <a:pPr marL="457200" indent="-457200">
              <a:spcBef>
                <a:spcPts val="300"/>
              </a:spcBef>
              <a:spcAft>
                <a:spcPts val="900"/>
              </a:spcAft>
              <a:buFont typeface="Wingdings" pitchFamily="2" charset="2"/>
              <a:buChar char="§"/>
            </a:pPr>
            <a:r>
              <a:rPr lang="en-US" altLang="ja-JP" sz="2000" dirty="0">
                <a:solidFill>
                  <a:srgbClr val="1D50A1"/>
                </a:solidFill>
                <a:latin typeface="Arial Unicode MS" panose="020B0604020202020204" pitchFamily="50" charset="-128"/>
              </a:rPr>
              <a:t>It is envisioned that engineering design and prototyping will be during the Preparatory Phase preceding ILC construction</a:t>
            </a:r>
          </a:p>
          <a:p>
            <a:pPr marL="457200" indent="-457200">
              <a:spcBef>
                <a:spcPts val="300"/>
              </a:spcBef>
              <a:spcAft>
                <a:spcPts val="900"/>
              </a:spcAft>
              <a:buFont typeface="Wingdings" pitchFamily="2" charset="2"/>
              <a:buChar char="§"/>
            </a:pPr>
            <a:r>
              <a:rPr lang="en-US" altLang="ja-JP" sz="2000" dirty="0">
                <a:solidFill>
                  <a:srgbClr val="1D50A1"/>
                </a:solidFill>
                <a:latin typeface="Arial Unicode MS" panose="020B0604020202020204" pitchFamily="50" charset="-128"/>
              </a:rPr>
              <a:t>The U.S. accelerator expertise is required for the realization of the ILC</a:t>
            </a:r>
          </a:p>
        </p:txBody>
      </p:sp>
      <p:sp>
        <p:nvSpPr>
          <p:cNvPr id="6" name="Date Placeholder 5">
            <a:extLst>
              <a:ext uri="{FF2B5EF4-FFF2-40B4-BE49-F238E27FC236}">
                <a16:creationId xmlns:a16="http://schemas.microsoft.com/office/drawing/2014/main" id="{ECD5DE9C-F975-230D-B389-F7EEF029F094}"/>
              </a:ext>
            </a:extLst>
          </p:cNvPr>
          <p:cNvSpPr>
            <a:spLocks noGrp="1"/>
          </p:cNvSpPr>
          <p:nvPr>
            <p:ph type="dt" sz="half" idx="10"/>
          </p:nvPr>
        </p:nvSpPr>
        <p:spPr/>
        <p:txBody>
          <a:bodyPr/>
          <a:lstStyle/>
          <a:p>
            <a:r>
              <a:rPr lang="en-US"/>
              <a:t>5/3/2023</a:t>
            </a:r>
          </a:p>
        </p:txBody>
      </p:sp>
    </p:spTree>
    <p:extLst>
      <p:ext uri="{BB962C8B-B14F-4D97-AF65-F5344CB8AC3E}">
        <p14:creationId xmlns:p14="http://schemas.microsoft.com/office/powerpoint/2010/main" val="686685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1069A8-0283-B06B-8FB7-519277A7E348}"/>
              </a:ext>
            </a:extLst>
          </p:cNvPr>
          <p:cNvSpPr>
            <a:spLocks noGrp="1"/>
          </p:cNvSpPr>
          <p:nvPr>
            <p:ph type="title"/>
          </p:nvPr>
        </p:nvSpPr>
        <p:spPr>
          <a:noFill/>
        </p:spPr>
        <p:txBody>
          <a:bodyPr/>
          <a:lstStyle/>
          <a:p>
            <a:pPr marL="685800" algn="l"/>
            <a:r>
              <a:rPr kumimoji="1" lang="en-US" altLang="ja-JP" dirty="0"/>
              <a:t>Introduction</a:t>
            </a:r>
            <a:endParaRPr kumimoji="1" lang="ja-JP" altLang="en-US" dirty="0"/>
          </a:p>
        </p:txBody>
      </p:sp>
      <p:sp>
        <p:nvSpPr>
          <p:cNvPr id="3" name="フッター プレースホルダー 2">
            <a:extLst>
              <a:ext uri="{FF2B5EF4-FFF2-40B4-BE49-F238E27FC236}">
                <a16:creationId xmlns:a16="http://schemas.microsoft.com/office/drawing/2014/main" id="{38F50021-E479-AC30-87D1-75CC61F43811}"/>
              </a:ext>
            </a:extLst>
          </p:cNvPr>
          <p:cNvSpPr>
            <a:spLocks noGrp="1"/>
          </p:cNvSpPr>
          <p:nvPr>
            <p:ph type="ftr" sz="quarter" idx="11"/>
          </p:nvPr>
        </p:nvSpPr>
        <p:spPr/>
        <p:txBody>
          <a:bodyPr/>
          <a:lstStyle/>
          <a:p>
            <a:r>
              <a:rPr lang="en-US"/>
              <a:t>S. Belomestnykh | U.S. contributions to ILC</a:t>
            </a:r>
          </a:p>
        </p:txBody>
      </p:sp>
      <p:sp>
        <p:nvSpPr>
          <p:cNvPr id="4" name="スライド番号プレースホルダー 3">
            <a:extLst>
              <a:ext uri="{FF2B5EF4-FFF2-40B4-BE49-F238E27FC236}">
                <a16:creationId xmlns:a16="http://schemas.microsoft.com/office/drawing/2014/main" id="{8119239C-1855-E6C1-B519-3A6980B14578}"/>
              </a:ext>
            </a:extLst>
          </p:cNvPr>
          <p:cNvSpPr>
            <a:spLocks noGrp="1"/>
          </p:cNvSpPr>
          <p:nvPr>
            <p:ph type="sldNum" sz="quarter" idx="12"/>
          </p:nvPr>
        </p:nvSpPr>
        <p:spPr/>
        <p:txBody>
          <a:bodyPr/>
          <a:lstStyle/>
          <a:p>
            <a:fld id="{D4E4BB4A-B592-224D-BBF2-D9BAE9C1CE94}" type="slidenum">
              <a:rPr lang="en-US" smtClean="0"/>
              <a:t>2</a:t>
            </a:fld>
            <a:endParaRPr lang="en-US"/>
          </a:p>
        </p:txBody>
      </p:sp>
      <p:sp>
        <p:nvSpPr>
          <p:cNvPr id="5" name="テキスト ボックス 4">
            <a:extLst>
              <a:ext uri="{FF2B5EF4-FFF2-40B4-BE49-F238E27FC236}">
                <a16:creationId xmlns:a16="http://schemas.microsoft.com/office/drawing/2014/main" id="{FD5C6AC0-F11D-62AC-CEFA-7D3703A7A280}"/>
              </a:ext>
            </a:extLst>
          </p:cNvPr>
          <p:cNvSpPr txBox="1"/>
          <p:nvPr/>
        </p:nvSpPr>
        <p:spPr>
          <a:xfrm>
            <a:off x="688370" y="917847"/>
            <a:ext cx="11239927" cy="5162952"/>
          </a:xfrm>
          <a:prstGeom prst="rect">
            <a:avLst/>
          </a:prstGeom>
          <a:noFill/>
        </p:spPr>
        <p:txBody>
          <a:bodyPr wrap="square" rtlCol="0">
            <a:spAutoFit/>
          </a:bodyPr>
          <a:lstStyle/>
          <a:p>
            <a:pPr>
              <a:spcBef>
                <a:spcPts val="300"/>
              </a:spcBef>
              <a:spcAft>
                <a:spcPts val="300"/>
              </a:spcAft>
            </a:pPr>
            <a:r>
              <a:rPr lang="en-US" altLang="ja-JP" sz="2000" dirty="0">
                <a:solidFill>
                  <a:srgbClr val="1D50A1"/>
                </a:solidFill>
                <a:latin typeface="Arial Unicode MS" panose="020B0604020202020204" pitchFamily="50" charset="-128"/>
              </a:rPr>
              <a:t>U.S. coordination group prepared this input to P5 on potential U.S. contributions to ILC.</a:t>
            </a:r>
          </a:p>
          <a:p>
            <a:pPr lvl="1">
              <a:spcAft>
                <a:spcPts val="1500"/>
              </a:spcAft>
            </a:pPr>
            <a:r>
              <a:rPr lang="en-US" altLang="ja-JP" dirty="0">
                <a:solidFill>
                  <a:srgbClr val="1D50A1"/>
                </a:solidFill>
                <a:latin typeface="Arial Unicode MS" panose="020B0604020202020204" pitchFamily="50" charset="-128"/>
              </a:rPr>
              <a:t>Members of the group are S. Belomestnykh (Fermilab), S. Gessner (SLAC), D. Rubin (Cornell), G. White (SLAC), with contributions from many others</a:t>
            </a:r>
          </a:p>
          <a:p>
            <a:pPr marL="342900" indent="-342900">
              <a:spcBef>
                <a:spcPts val="300"/>
              </a:spcBef>
              <a:spcAft>
                <a:spcPts val="300"/>
              </a:spcAft>
              <a:buFont typeface="Wingdings" pitchFamily="2" charset="2"/>
              <a:buChar char="§"/>
            </a:pPr>
            <a:r>
              <a:rPr lang="en-US" altLang="ja-JP" sz="2000" dirty="0">
                <a:solidFill>
                  <a:srgbClr val="1D50A1"/>
                </a:solidFill>
                <a:latin typeface="Arial Unicode MS" panose="020B0604020202020204" pitchFamily="50" charset="-128"/>
              </a:rPr>
              <a:t>The U.S. accelerator community has a </a:t>
            </a:r>
            <a:r>
              <a:rPr lang="en-US" altLang="ja-JP" sz="2000" dirty="0">
                <a:solidFill>
                  <a:srgbClr val="FF0000"/>
                </a:solidFill>
                <a:latin typeface="Arial Unicode MS" panose="020B0604020202020204" pitchFamily="50" charset="-128"/>
              </a:rPr>
              <a:t>long history of involvement in ILC</a:t>
            </a:r>
            <a:r>
              <a:rPr lang="en-US" altLang="ja-JP" sz="2000" dirty="0">
                <a:solidFill>
                  <a:srgbClr val="1D50A1"/>
                </a:solidFill>
                <a:latin typeface="Arial Unicode MS" panose="020B0604020202020204" pitchFamily="50" charset="-128"/>
              </a:rPr>
              <a:t>:</a:t>
            </a:r>
          </a:p>
          <a:p>
            <a:pPr marL="800100" lvl="1" indent="-342900">
              <a:spcBef>
                <a:spcPts val="300"/>
              </a:spcBef>
              <a:spcAft>
                <a:spcPts val="300"/>
              </a:spcAft>
              <a:buFont typeface="Courier New" panose="02070309020205020404" pitchFamily="49" charset="0"/>
              <a:buChar char="o"/>
            </a:pPr>
            <a:r>
              <a:rPr lang="en-US" altLang="ja-JP" dirty="0">
                <a:solidFill>
                  <a:srgbClr val="1D50A1"/>
                </a:solidFill>
                <a:latin typeface="Arial Unicode MS" panose="020B0604020202020204" pitchFamily="50" charset="-128"/>
              </a:rPr>
              <a:t>Made </a:t>
            </a:r>
            <a:r>
              <a:rPr lang="en-US" altLang="ja-JP" dirty="0">
                <a:solidFill>
                  <a:srgbClr val="FF0000"/>
                </a:solidFill>
                <a:latin typeface="Arial Unicode MS" panose="020B0604020202020204" pitchFamily="50" charset="-128"/>
              </a:rPr>
              <a:t>major contributions</a:t>
            </a:r>
            <a:r>
              <a:rPr lang="en-US" altLang="ja-JP" dirty="0">
                <a:solidFill>
                  <a:srgbClr val="1D50A1"/>
                </a:solidFill>
                <a:latin typeface="Arial Unicode MS" panose="020B0604020202020204" pitchFamily="50" charset="-128"/>
              </a:rPr>
              <a:t> in developing </a:t>
            </a:r>
            <a:r>
              <a:rPr lang="en-US" altLang="ja-JP" dirty="0">
                <a:solidFill>
                  <a:srgbClr val="FF0000"/>
                </a:solidFill>
                <a:latin typeface="Arial Unicode MS" panose="020B0604020202020204" pitchFamily="50" charset="-128"/>
              </a:rPr>
              <a:t>many ILC accelerator technologies</a:t>
            </a:r>
            <a:r>
              <a:rPr lang="en-US" altLang="ja-JP" dirty="0">
                <a:solidFill>
                  <a:srgbClr val="1D50A1"/>
                </a:solidFill>
                <a:latin typeface="Arial Unicode MS" panose="020B0604020202020204" pitchFamily="50" charset="-128"/>
              </a:rPr>
              <a:t>, including Superconducting RF (SRF), and to the ILC Global Design Effort (</a:t>
            </a:r>
            <a:r>
              <a:rPr lang="en-US" altLang="ja-JP" dirty="0">
                <a:solidFill>
                  <a:srgbClr val="FF0000"/>
                </a:solidFill>
                <a:latin typeface="Arial Unicode MS" panose="020B0604020202020204" pitchFamily="50" charset="-128"/>
              </a:rPr>
              <a:t>GDE</a:t>
            </a:r>
            <a:r>
              <a:rPr lang="en-US" altLang="ja-JP" dirty="0">
                <a:solidFill>
                  <a:srgbClr val="1D50A1"/>
                </a:solidFill>
                <a:latin typeface="Arial Unicode MS" panose="020B0604020202020204" pitchFamily="50" charset="-128"/>
              </a:rPr>
              <a:t>) and Technical Design Report (</a:t>
            </a:r>
            <a:r>
              <a:rPr lang="en-US" altLang="ja-JP" dirty="0">
                <a:solidFill>
                  <a:srgbClr val="FF0000"/>
                </a:solidFill>
                <a:latin typeface="Arial Unicode MS" panose="020B0604020202020204" pitchFamily="50" charset="-128"/>
              </a:rPr>
              <a:t>TDR</a:t>
            </a:r>
            <a:r>
              <a:rPr lang="en-US" altLang="ja-JP" dirty="0">
                <a:solidFill>
                  <a:srgbClr val="1D50A1"/>
                </a:solidFill>
                <a:latin typeface="Arial Unicode MS" panose="020B0604020202020204" pitchFamily="50" charset="-128"/>
              </a:rPr>
              <a:t>)</a:t>
            </a:r>
          </a:p>
          <a:p>
            <a:pPr marL="800100" lvl="1" indent="-342900">
              <a:spcBef>
                <a:spcPts val="300"/>
              </a:spcBef>
              <a:spcAft>
                <a:spcPts val="300"/>
              </a:spcAft>
              <a:buFont typeface="Courier New" panose="02070309020205020404" pitchFamily="49" charset="0"/>
              <a:buChar char="o"/>
            </a:pPr>
            <a:r>
              <a:rPr lang="en-US" altLang="ja-JP" dirty="0">
                <a:solidFill>
                  <a:srgbClr val="FF0000"/>
                </a:solidFill>
                <a:latin typeface="Arial Unicode MS" panose="020B0604020202020204" pitchFamily="50" charset="-128"/>
              </a:rPr>
              <a:t>Continued to actively participate </a:t>
            </a:r>
            <a:r>
              <a:rPr lang="en-US" altLang="ja-JP" dirty="0">
                <a:solidFill>
                  <a:srgbClr val="1D50A1"/>
                </a:solidFill>
                <a:latin typeface="Arial Unicode MS" panose="020B0604020202020204" pitchFamily="50" charset="-128"/>
              </a:rPr>
              <a:t>in accelerator studies at Accelerator Test Facility (ATF) at KEK and in the IDT accelerator working group (WG2)</a:t>
            </a:r>
          </a:p>
          <a:p>
            <a:pPr marL="342900" indent="-342900">
              <a:spcBef>
                <a:spcPts val="300"/>
              </a:spcBef>
              <a:spcAft>
                <a:spcPts val="300"/>
              </a:spcAft>
              <a:buFont typeface="Wingdings" pitchFamily="2" charset="2"/>
              <a:buChar char="§"/>
            </a:pPr>
            <a:r>
              <a:rPr lang="en-US" altLang="ja-JP" sz="2000" dirty="0">
                <a:solidFill>
                  <a:srgbClr val="FF0000"/>
                </a:solidFill>
                <a:latin typeface="Arial Unicode MS" panose="020B0604020202020204" pitchFamily="50" charset="-128"/>
              </a:rPr>
              <a:t>U.S. accelerator expertise is required for the realization of the ILC</a:t>
            </a:r>
            <a:r>
              <a:rPr lang="en-US" altLang="ja-JP" sz="2000" dirty="0">
                <a:solidFill>
                  <a:srgbClr val="1D50A1"/>
                </a:solidFill>
                <a:latin typeface="Arial Unicode MS" panose="020B0604020202020204" pitchFamily="50" charset="-128"/>
              </a:rPr>
              <a:t>, and substantial deliverables to ILC accelerator construction (~1/3) are needed for this global project.</a:t>
            </a:r>
          </a:p>
          <a:p>
            <a:pPr marL="342900" indent="-342900">
              <a:spcBef>
                <a:spcPts val="300"/>
              </a:spcBef>
              <a:spcAft>
                <a:spcPts val="300"/>
              </a:spcAft>
              <a:buFont typeface="Wingdings" pitchFamily="2" charset="2"/>
              <a:buChar char="§"/>
            </a:pPr>
            <a:r>
              <a:rPr lang="en-US" altLang="ja-JP" sz="2000" dirty="0">
                <a:solidFill>
                  <a:srgbClr val="1D50A1"/>
                </a:solidFill>
                <a:latin typeface="Arial Unicode MS" panose="020B0604020202020204" pitchFamily="50" charset="-128"/>
              </a:rPr>
              <a:t>With a </a:t>
            </a:r>
            <a:r>
              <a:rPr lang="en-US" altLang="ja-JP" sz="2000" dirty="0">
                <a:solidFill>
                  <a:srgbClr val="FF0000"/>
                </a:solidFill>
                <a:latin typeface="Arial Unicode MS" panose="020B0604020202020204" pitchFamily="50" charset="-128"/>
              </a:rPr>
              <a:t>recommendation from P5 and DOE approval</a:t>
            </a:r>
            <a:r>
              <a:rPr lang="en-US" altLang="ja-JP" sz="2000" dirty="0">
                <a:solidFill>
                  <a:srgbClr val="1D50A1"/>
                </a:solidFill>
                <a:latin typeface="Arial Unicode MS" panose="020B0604020202020204" pitchFamily="50" charset="-128"/>
              </a:rPr>
              <a:t>, we hope that support will be extended to the ITN phase and beyond</a:t>
            </a:r>
          </a:p>
          <a:p>
            <a:pPr marL="800100" lvl="1" indent="-342900">
              <a:spcBef>
                <a:spcPts val="300"/>
              </a:spcBef>
              <a:spcAft>
                <a:spcPts val="300"/>
              </a:spcAft>
              <a:buFont typeface="Courier New" panose="02070309020205020404" pitchFamily="49" charset="0"/>
              <a:buChar char="o"/>
            </a:pPr>
            <a:r>
              <a:rPr lang="en-US" altLang="ja-JP" dirty="0">
                <a:solidFill>
                  <a:srgbClr val="1D50A1"/>
                </a:solidFill>
                <a:latin typeface="Arial Unicode MS" panose="020B0604020202020204" pitchFamily="50" charset="-128"/>
              </a:rPr>
              <a:t>This presentation focuses on the pre-construction activities</a:t>
            </a:r>
          </a:p>
          <a:p>
            <a:pPr marL="800100" lvl="1" indent="-342900">
              <a:spcBef>
                <a:spcPts val="300"/>
              </a:spcBef>
              <a:spcAft>
                <a:spcPts val="300"/>
              </a:spcAft>
              <a:buFont typeface="Courier New" panose="02070309020205020404" pitchFamily="49" charset="0"/>
              <a:buChar char="o"/>
            </a:pPr>
            <a:r>
              <a:rPr lang="en-US" altLang="ja-JP" dirty="0">
                <a:solidFill>
                  <a:srgbClr val="1D50A1"/>
                </a:solidFill>
                <a:latin typeface="Arial Unicode MS" panose="020B0604020202020204" pitchFamily="50" charset="-128"/>
              </a:rPr>
              <a:t>ITN activities lead to preparatory phase activities and construction responsibilities</a:t>
            </a:r>
          </a:p>
        </p:txBody>
      </p:sp>
      <p:sp>
        <p:nvSpPr>
          <p:cNvPr id="6" name="Date Placeholder 5">
            <a:extLst>
              <a:ext uri="{FF2B5EF4-FFF2-40B4-BE49-F238E27FC236}">
                <a16:creationId xmlns:a16="http://schemas.microsoft.com/office/drawing/2014/main" id="{ECD5DE9C-F975-230D-B389-F7EEF029F094}"/>
              </a:ext>
            </a:extLst>
          </p:cNvPr>
          <p:cNvSpPr>
            <a:spLocks noGrp="1"/>
          </p:cNvSpPr>
          <p:nvPr>
            <p:ph type="dt" sz="half" idx="10"/>
          </p:nvPr>
        </p:nvSpPr>
        <p:spPr/>
        <p:txBody>
          <a:bodyPr/>
          <a:lstStyle/>
          <a:p>
            <a:r>
              <a:rPr lang="en-US" dirty="0"/>
              <a:t>5/3/2023</a:t>
            </a:r>
          </a:p>
        </p:txBody>
      </p:sp>
    </p:spTree>
    <p:extLst>
      <p:ext uri="{BB962C8B-B14F-4D97-AF65-F5344CB8AC3E}">
        <p14:creationId xmlns:p14="http://schemas.microsoft.com/office/powerpoint/2010/main" val="835969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1069A8-0283-B06B-8FB7-519277A7E348}"/>
              </a:ext>
            </a:extLst>
          </p:cNvPr>
          <p:cNvSpPr>
            <a:spLocks noGrp="1"/>
          </p:cNvSpPr>
          <p:nvPr>
            <p:ph type="title"/>
          </p:nvPr>
        </p:nvSpPr>
        <p:spPr>
          <a:noFill/>
        </p:spPr>
        <p:txBody>
          <a:bodyPr/>
          <a:lstStyle/>
          <a:p>
            <a:pPr marL="685800" algn="l"/>
            <a:r>
              <a:rPr kumimoji="1" lang="en-US" altLang="ja-JP" dirty="0"/>
              <a:t>Potential U.S. contributions to ILC</a:t>
            </a:r>
            <a:endParaRPr kumimoji="1" lang="ja-JP" altLang="en-US" dirty="0"/>
          </a:p>
        </p:txBody>
      </p:sp>
      <p:sp>
        <p:nvSpPr>
          <p:cNvPr id="3" name="フッター プレースホルダー 2">
            <a:extLst>
              <a:ext uri="{FF2B5EF4-FFF2-40B4-BE49-F238E27FC236}">
                <a16:creationId xmlns:a16="http://schemas.microsoft.com/office/drawing/2014/main" id="{38F50021-E479-AC30-87D1-75CC61F43811}"/>
              </a:ext>
            </a:extLst>
          </p:cNvPr>
          <p:cNvSpPr>
            <a:spLocks noGrp="1"/>
          </p:cNvSpPr>
          <p:nvPr>
            <p:ph type="ftr" sz="quarter" idx="11"/>
          </p:nvPr>
        </p:nvSpPr>
        <p:spPr/>
        <p:txBody>
          <a:bodyPr/>
          <a:lstStyle/>
          <a:p>
            <a:r>
              <a:rPr lang="en-US"/>
              <a:t>S. Belomestnykh | U.S. contributions to ILC</a:t>
            </a:r>
          </a:p>
        </p:txBody>
      </p:sp>
      <p:sp>
        <p:nvSpPr>
          <p:cNvPr id="4" name="スライド番号プレースホルダー 3">
            <a:extLst>
              <a:ext uri="{FF2B5EF4-FFF2-40B4-BE49-F238E27FC236}">
                <a16:creationId xmlns:a16="http://schemas.microsoft.com/office/drawing/2014/main" id="{8119239C-1855-E6C1-B519-3A6980B14578}"/>
              </a:ext>
            </a:extLst>
          </p:cNvPr>
          <p:cNvSpPr>
            <a:spLocks noGrp="1"/>
          </p:cNvSpPr>
          <p:nvPr>
            <p:ph type="sldNum" sz="quarter" idx="12"/>
          </p:nvPr>
        </p:nvSpPr>
        <p:spPr/>
        <p:txBody>
          <a:bodyPr/>
          <a:lstStyle/>
          <a:p>
            <a:fld id="{D4E4BB4A-B592-224D-BBF2-D9BAE9C1CE94}" type="slidenum">
              <a:rPr lang="en-US" smtClean="0"/>
              <a:t>3</a:t>
            </a:fld>
            <a:endParaRPr lang="en-US"/>
          </a:p>
        </p:txBody>
      </p:sp>
      <p:sp>
        <p:nvSpPr>
          <p:cNvPr id="5" name="テキスト ボックス 4">
            <a:extLst>
              <a:ext uri="{FF2B5EF4-FFF2-40B4-BE49-F238E27FC236}">
                <a16:creationId xmlns:a16="http://schemas.microsoft.com/office/drawing/2014/main" id="{FD5C6AC0-F11D-62AC-CEFA-7D3703A7A280}"/>
              </a:ext>
            </a:extLst>
          </p:cNvPr>
          <p:cNvSpPr txBox="1"/>
          <p:nvPr/>
        </p:nvSpPr>
        <p:spPr>
          <a:xfrm>
            <a:off x="739741" y="979489"/>
            <a:ext cx="10767317" cy="3216265"/>
          </a:xfrm>
          <a:prstGeom prst="rect">
            <a:avLst/>
          </a:prstGeom>
          <a:noFill/>
        </p:spPr>
        <p:txBody>
          <a:bodyPr wrap="square" rtlCol="0">
            <a:spAutoFit/>
          </a:bodyPr>
          <a:lstStyle/>
          <a:p>
            <a:pPr>
              <a:spcBef>
                <a:spcPts val="300"/>
              </a:spcBef>
              <a:spcAft>
                <a:spcPts val="300"/>
              </a:spcAft>
            </a:pPr>
            <a:r>
              <a:rPr lang="en-US" altLang="ja-JP" sz="2200" b="1" dirty="0">
                <a:solidFill>
                  <a:srgbClr val="1D50A1"/>
                </a:solidFill>
                <a:latin typeface="Arial Unicode MS" panose="020B0604020202020204" pitchFamily="50" charset="-128"/>
              </a:rPr>
              <a:t>The U.S. community is interested in partnering on the following areas:</a:t>
            </a:r>
          </a:p>
          <a:p>
            <a:pPr marL="914400" lvl="1" indent="-457200">
              <a:spcBef>
                <a:spcPts val="300"/>
              </a:spcBef>
              <a:spcAft>
                <a:spcPts val="300"/>
              </a:spcAft>
              <a:buFont typeface="+mj-lt"/>
              <a:buAutoNum type="arabicPeriod"/>
            </a:pPr>
            <a:r>
              <a:rPr lang="en-US" altLang="ja-JP" sz="2000" dirty="0">
                <a:solidFill>
                  <a:srgbClr val="1D50A1"/>
                </a:solidFill>
                <a:latin typeface="Arial Unicode MS" panose="020B0604020202020204" pitchFamily="50" charset="-128"/>
              </a:rPr>
              <a:t>Main Linac (ML) and SRF, including crab cavities</a:t>
            </a:r>
          </a:p>
          <a:p>
            <a:pPr marL="914400" lvl="1" indent="-457200">
              <a:spcBef>
                <a:spcPts val="300"/>
              </a:spcBef>
              <a:spcAft>
                <a:spcPts val="300"/>
              </a:spcAft>
              <a:buFont typeface="+mj-lt"/>
              <a:buAutoNum type="arabicPeriod"/>
            </a:pPr>
            <a:r>
              <a:rPr lang="en-US" altLang="ja-JP" sz="2000" dirty="0">
                <a:solidFill>
                  <a:srgbClr val="1D50A1"/>
                </a:solidFill>
                <a:latin typeface="Arial Unicode MS" panose="020B0604020202020204" pitchFamily="50" charset="-128"/>
              </a:rPr>
              <a:t>Polarized electron source</a:t>
            </a:r>
          </a:p>
          <a:p>
            <a:pPr marL="914400" lvl="1" indent="-457200">
              <a:spcBef>
                <a:spcPts val="300"/>
              </a:spcBef>
              <a:spcAft>
                <a:spcPts val="300"/>
              </a:spcAft>
              <a:buFont typeface="+mj-lt"/>
              <a:buAutoNum type="arabicPeriod"/>
            </a:pPr>
            <a:r>
              <a:rPr lang="en-US" altLang="ja-JP" sz="2000" dirty="0">
                <a:solidFill>
                  <a:srgbClr val="1D50A1"/>
                </a:solidFill>
                <a:latin typeface="Arial Unicode MS" panose="020B0604020202020204" pitchFamily="50" charset="-128"/>
              </a:rPr>
              <a:t>Polarized and electron-driven positron source options</a:t>
            </a:r>
          </a:p>
          <a:p>
            <a:pPr marL="914400" lvl="1" indent="-457200">
              <a:spcBef>
                <a:spcPts val="300"/>
              </a:spcBef>
              <a:spcAft>
                <a:spcPts val="300"/>
              </a:spcAft>
              <a:buFont typeface="+mj-lt"/>
              <a:buAutoNum type="arabicPeriod"/>
            </a:pPr>
            <a:r>
              <a:rPr lang="en-US" altLang="ja-JP" sz="2000" dirty="0">
                <a:solidFill>
                  <a:srgbClr val="1D50A1"/>
                </a:solidFill>
                <a:latin typeface="Arial Unicode MS" panose="020B0604020202020204" pitchFamily="50" charset="-128"/>
              </a:rPr>
              <a:t>Damping rings</a:t>
            </a:r>
          </a:p>
          <a:p>
            <a:pPr marL="914400" lvl="1" indent="-457200">
              <a:spcBef>
                <a:spcPts val="300"/>
              </a:spcBef>
              <a:spcAft>
                <a:spcPts val="300"/>
              </a:spcAft>
              <a:buFont typeface="+mj-lt"/>
              <a:buAutoNum type="arabicPeriod"/>
            </a:pPr>
            <a:r>
              <a:rPr lang="en-US" altLang="ja-JP" sz="2000" dirty="0">
                <a:solidFill>
                  <a:srgbClr val="1D50A1"/>
                </a:solidFill>
                <a:latin typeface="Arial Unicode MS" panose="020B0604020202020204" pitchFamily="50" charset="-128"/>
              </a:rPr>
              <a:t>Beam delivery system</a:t>
            </a:r>
          </a:p>
          <a:p>
            <a:pPr marL="914400" lvl="1" indent="-457200">
              <a:spcBef>
                <a:spcPts val="300"/>
              </a:spcBef>
              <a:spcAft>
                <a:spcPts val="300"/>
              </a:spcAft>
              <a:buFont typeface="+mj-lt"/>
              <a:buAutoNum type="arabicPeriod"/>
            </a:pPr>
            <a:r>
              <a:rPr lang="en-US" altLang="ja-JP" sz="2000" dirty="0">
                <a:solidFill>
                  <a:srgbClr val="1D50A1"/>
                </a:solidFill>
                <a:latin typeface="Arial Unicode MS" panose="020B0604020202020204" pitchFamily="50" charset="-128"/>
              </a:rPr>
              <a:t>Simulations, software management and global systems </a:t>
            </a:r>
          </a:p>
          <a:p>
            <a:pPr>
              <a:spcBef>
                <a:spcPts val="300"/>
              </a:spcBef>
              <a:spcAft>
                <a:spcPts val="300"/>
              </a:spcAft>
            </a:pPr>
            <a:endParaRPr lang="en-US" altLang="ja-JP" sz="2400" dirty="0">
              <a:solidFill>
                <a:srgbClr val="FF0000"/>
              </a:solidFill>
              <a:latin typeface="Arial Unicode MS" panose="020B0604020202020204" pitchFamily="50" charset="-128"/>
            </a:endParaRPr>
          </a:p>
        </p:txBody>
      </p:sp>
      <p:sp>
        <p:nvSpPr>
          <p:cNvPr id="6" name="Date Placeholder 5">
            <a:extLst>
              <a:ext uri="{FF2B5EF4-FFF2-40B4-BE49-F238E27FC236}">
                <a16:creationId xmlns:a16="http://schemas.microsoft.com/office/drawing/2014/main" id="{ECD5DE9C-F975-230D-B389-F7EEF029F094}"/>
              </a:ext>
            </a:extLst>
          </p:cNvPr>
          <p:cNvSpPr>
            <a:spLocks noGrp="1"/>
          </p:cNvSpPr>
          <p:nvPr>
            <p:ph type="dt" sz="half" idx="10"/>
          </p:nvPr>
        </p:nvSpPr>
        <p:spPr/>
        <p:txBody>
          <a:bodyPr/>
          <a:lstStyle/>
          <a:p>
            <a:r>
              <a:rPr lang="en-US"/>
              <a:t>5/3/2023</a:t>
            </a:r>
          </a:p>
        </p:txBody>
      </p:sp>
      <p:pic>
        <p:nvPicPr>
          <p:cNvPr id="8" name="Picture 7">
            <a:extLst>
              <a:ext uri="{FF2B5EF4-FFF2-40B4-BE49-F238E27FC236}">
                <a16:creationId xmlns:a16="http://schemas.microsoft.com/office/drawing/2014/main" id="{287EE5B4-D174-0A4C-1479-7AFDE1E08773}"/>
              </a:ext>
            </a:extLst>
          </p:cNvPr>
          <p:cNvPicPr>
            <a:picLocks noChangeAspect="1"/>
          </p:cNvPicPr>
          <p:nvPr/>
        </p:nvPicPr>
        <p:blipFill>
          <a:blip r:embed="rId2"/>
          <a:stretch>
            <a:fillRect/>
          </a:stretch>
        </p:blipFill>
        <p:spPr>
          <a:xfrm>
            <a:off x="1042276" y="4674302"/>
            <a:ext cx="6946900" cy="1282700"/>
          </a:xfrm>
          <a:prstGeom prst="rect">
            <a:avLst/>
          </a:prstGeom>
        </p:spPr>
      </p:pic>
      <p:sp>
        <p:nvSpPr>
          <p:cNvPr id="10" name="TextBox 9">
            <a:extLst>
              <a:ext uri="{FF2B5EF4-FFF2-40B4-BE49-F238E27FC236}">
                <a16:creationId xmlns:a16="http://schemas.microsoft.com/office/drawing/2014/main" id="{48C136CD-0869-F712-EF5A-24C2C21E5E01}"/>
              </a:ext>
            </a:extLst>
          </p:cNvPr>
          <p:cNvSpPr txBox="1"/>
          <p:nvPr/>
        </p:nvSpPr>
        <p:spPr>
          <a:xfrm>
            <a:off x="3112518" y="5308958"/>
            <a:ext cx="3799373" cy="738664"/>
          </a:xfrm>
          <a:prstGeom prst="rect">
            <a:avLst/>
          </a:prstGeom>
          <a:noFill/>
        </p:spPr>
        <p:txBody>
          <a:bodyPr wrap="none" rtlCol="0">
            <a:spAutoFit/>
          </a:bodyPr>
          <a:lstStyle/>
          <a:p>
            <a:r>
              <a:rPr lang="en-US" sz="1400" i="1" dirty="0"/>
              <a:t>form “KEK’s Physics Program in the next 10 years”</a:t>
            </a:r>
          </a:p>
          <a:p>
            <a:r>
              <a:rPr lang="en-US" sz="1400" i="1" dirty="0"/>
              <a:t>M. Yamauchi</a:t>
            </a:r>
          </a:p>
          <a:p>
            <a:r>
              <a:rPr lang="en-US" sz="1400" i="1" dirty="0"/>
              <a:t>P5 Town Hall at BNL, April 13, 2023</a:t>
            </a:r>
          </a:p>
        </p:txBody>
      </p:sp>
      <p:pic>
        <p:nvPicPr>
          <p:cNvPr id="7" name="図 23">
            <a:extLst>
              <a:ext uri="{FF2B5EF4-FFF2-40B4-BE49-F238E27FC236}">
                <a16:creationId xmlns:a16="http://schemas.microsoft.com/office/drawing/2014/main" id="{4A6B8FF5-605C-E45F-DC4D-EAB4C6E58620}"/>
              </a:ext>
            </a:extLst>
          </p:cNvPr>
          <p:cNvPicPr>
            <a:picLocks noChangeAspect="1"/>
          </p:cNvPicPr>
          <p:nvPr/>
        </p:nvPicPr>
        <p:blipFill>
          <a:blip r:embed="rId3"/>
          <a:stretch>
            <a:fillRect/>
          </a:stretch>
        </p:blipFill>
        <p:spPr>
          <a:xfrm>
            <a:off x="1042276" y="4047221"/>
            <a:ext cx="9171598" cy="2281151"/>
          </a:xfrm>
          <a:prstGeom prst="rect">
            <a:avLst/>
          </a:prstGeom>
        </p:spPr>
      </p:pic>
    </p:spTree>
    <p:extLst>
      <p:ext uri="{BB962C8B-B14F-4D97-AF65-F5344CB8AC3E}">
        <p14:creationId xmlns:p14="http://schemas.microsoft.com/office/powerpoint/2010/main" val="2755994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1069A8-0283-B06B-8FB7-519277A7E348}"/>
              </a:ext>
            </a:extLst>
          </p:cNvPr>
          <p:cNvSpPr>
            <a:spLocks noGrp="1"/>
          </p:cNvSpPr>
          <p:nvPr>
            <p:ph type="title"/>
          </p:nvPr>
        </p:nvSpPr>
        <p:spPr>
          <a:noFill/>
        </p:spPr>
        <p:txBody>
          <a:bodyPr/>
          <a:lstStyle/>
          <a:p>
            <a:pPr marL="685800" algn="l"/>
            <a:r>
              <a:rPr kumimoji="1" lang="en-US" altLang="ja-JP" dirty="0"/>
              <a:t>SRF technology for ILC-250 and beyond present limits</a:t>
            </a:r>
            <a:endParaRPr kumimoji="1" lang="ja-JP" altLang="en-US" dirty="0"/>
          </a:p>
        </p:txBody>
      </p:sp>
      <p:sp>
        <p:nvSpPr>
          <p:cNvPr id="3" name="フッター プレースホルダー 2">
            <a:extLst>
              <a:ext uri="{FF2B5EF4-FFF2-40B4-BE49-F238E27FC236}">
                <a16:creationId xmlns:a16="http://schemas.microsoft.com/office/drawing/2014/main" id="{38F50021-E479-AC30-87D1-75CC61F43811}"/>
              </a:ext>
            </a:extLst>
          </p:cNvPr>
          <p:cNvSpPr>
            <a:spLocks noGrp="1"/>
          </p:cNvSpPr>
          <p:nvPr>
            <p:ph type="ftr" sz="quarter" idx="11"/>
          </p:nvPr>
        </p:nvSpPr>
        <p:spPr/>
        <p:txBody>
          <a:bodyPr/>
          <a:lstStyle/>
          <a:p>
            <a:r>
              <a:rPr lang="en-US"/>
              <a:t>S. Belomestnykh | U.S. contributions to ILC</a:t>
            </a:r>
          </a:p>
        </p:txBody>
      </p:sp>
      <p:sp>
        <p:nvSpPr>
          <p:cNvPr id="4" name="スライド番号プレースホルダー 3">
            <a:extLst>
              <a:ext uri="{FF2B5EF4-FFF2-40B4-BE49-F238E27FC236}">
                <a16:creationId xmlns:a16="http://schemas.microsoft.com/office/drawing/2014/main" id="{8119239C-1855-E6C1-B519-3A6980B14578}"/>
              </a:ext>
            </a:extLst>
          </p:cNvPr>
          <p:cNvSpPr>
            <a:spLocks noGrp="1"/>
          </p:cNvSpPr>
          <p:nvPr>
            <p:ph type="sldNum" sz="quarter" idx="12"/>
          </p:nvPr>
        </p:nvSpPr>
        <p:spPr/>
        <p:txBody>
          <a:bodyPr/>
          <a:lstStyle/>
          <a:p>
            <a:fld id="{D4E4BB4A-B592-224D-BBF2-D9BAE9C1CE94}" type="slidenum">
              <a:rPr lang="en-US" smtClean="0"/>
              <a:t>4</a:t>
            </a:fld>
            <a:endParaRPr lang="en-US"/>
          </a:p>
        </p:txBody>
      </p:sp>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FD5C6AC0-F11D-62AC-CEFA-7D3703A7A280}"/>
                  </a:ext>
                </a:extLst>
              </p:cNvPr>
              <p:cNvSpPr txBox="1"/>
              <p:nvPr/>
            </p:nvSpPr>
            <p:spPr>
              <a:xfrm>
                <a:off x="739741" y="722638"/>
                <a:ext cx="10726219" cy="4016484"/>
              </a:xfrm>
              <a:prstGeom prst="rect">
                <a:avLst/>
              </a:prstGeom>
              <a:noFill/>
            </p:spPr>
            <p:txBody>
              <a:bodyPr wrap="square" rtlCol="0">
                <a:spAutoFit/>
              </a:bodyPr>
              <a:lstStyle/>
              <a:p>
                <a:pPr marL="342900" indent="-342900">
                  <a:spcBef>
                    <a:spcPts val="300"/>
                  </a:spcBef>
                  <a:spcAft>
                    <a:spcPts val="300"/>
                  </a:spcAft>
                  <a:buFont typeface="Wingdings" pitchFamily="2" charset="2"/>
                  <a:buChar char="§"/>
                </a:pPr>
                <a:r>
                  <a:rPr lang="en-US" altLang="ja-JP" sz="2000" dirty="0">
                    <a:solidFill>
                      <a:srgbClr val="1D50A1"/>
                    </a:solidFill>
                    <a:latin typeface="Arial Unicode MS" panose="020B0604020202020204" pitchFamily="50" charset="-128"/>
                  </a:rPr>
                  <a:t>The baseline Main Linac SRF technology was developed in 1990s-2000s and described in the TDR.</a:t>
                </a:r>
              </a:p>
              <a:p>
                <a:pPr marL="342900" indent="-342900">
                  <a:spcBef>
                    <a:spcPts val="300"/>
                  </a:spcBef>
                  <a:spcAft>
                    <a:spcPts val="300"/>
                  </a:spcAft>
                  <a:buFont typeface="Wingdings" pitchFamily="2" charset="2"/>
                  <a:buChar char="§"/>
                </a:pPr>
                <a:r>
                  <a:rPr lang="en-US" altLang="ja-JP" sz="2000" dirty="0">
                    <a:solidFill>
                      <a:srgbClr val="1D50A1"/>
                    </a:solidFill>
                    <a:latin typeface="Arial Unicode MS" panose="020B0604020202020204" pitchFamily="50" charset="-128"/>
                  </a:rPr>
                  <a:t>It is a </a:t>
                </a:r>
                <a:r>
                  <a:rPr lang="en-US" altLang="ja-JP" sz="2000" dirty="0">
                    <a:solidFill>
                      <a:srgbClr val="FF0000"/>
                    </a:solidFill>
                    <a:latin typeface="Arial Unicode MS" panose="020B0604020202020204" pitchFamily="50" charset="-128"/>
                  </a:rPr>
                  <a:t>mature technology</a:t>
                </a:r>
                <a:r>
                  <a:rPr lang="en-US" altLang="ja-JP" sz="2000" dirty="0">
                    <a:solidFill>
                      <a:srgbClr val="1D50A1"/>
                    </a:solidFill>
                    <a:latin typeface="Arial Unicode MS" panose="020B0604020202020204" pitchFamily="50" charset="-128"/>
                  </a:rPr>
                  <a:t>, already used in such machines as European XFEL and LCLS-II / LCLS-II-HE. The U.S. community is one of the leaders that brought the technology to where it is today.</a:t>
                </a:r>
              </a:p>
              <a:p>
                <a:pPr marL="342900" indent="-342900">
                  <a:spcBef>
                    <a:spcPts val="300"/>
                  </a:spcBef>
                  <a:spcAft>
                    <a:spcPts val="300"/>
                  </a:spcAft>
                  <a:buFont typeface="Wingdings" pitchFamily="2" charset="2"/>
                  <a:buChar char="§"/>
                </a:pPr>
                <a:r>
                  <a:rPr lang="en-US" altLang="ja-JP" sz="2000" dirty="0">
                    <a:solidFill>
                      <a:srgbClr val="1D50A1"/>
                    </a:solidFill>
                    <a:latin typeface="Arial Unicode MS" panose="020B0604020202020204" pitchFamily="50" charset="-128"/>
                  </a:rPr>
                  <a:t>However, ongoing </a:t>
                </a:r>
                <a:r>
                  <a:rPr lang="en-US" altLang="ja-JP" sz="2000" dirty="0">
                    <a:solidFill>
                      <a:srgbClr val="FF0000"/>
                    </a:solidFill>
                    <a:latin typeface="Arial Unicode MS" panose="020B0604020202020204" pitchFamily="50" charset="-128"/>
                  </a:rPr>
                  <a:t>generic SRF R&amp;D </a:t>
                </a:r>
                <a:r>
                  <a:rPr lang="en-US" altLang="ja-JP" sz="2000" dirty="0">
                    <a:solidFill>
                      <a:srgbClr val="1D50A1"/>
                    </a:solidFill>
                    <a:latin typeface="Arial Unicode MS" panose="020B0604020202020204" pitchFamily="50" charset="-128"/>
                  </a:rPr>
                  <a:t>efforts (not part of the ILC ITN and Preparatory Phase, but funded by GARD, US-Japan and other programs) promise to bring SRF to a new level with potential applications to the ILC energy upgrades as well as other future accelerators.</a:t>
                </a:r>
              </a:p>
              <a:p>
                <a:pPr marL="914400" lvl="1" indent="-457200">
                  <a:spcBef>
                    <a:spcPts val="300"/>
                  </a:spcBef>
                  <a:spcAft>
                    <a:spcPts val="300"/>
                  </a:spcAft>
                  <a:buFont typeface="+mj-lt"/>
                  <a:buAutoNum type="arabicPeriod"/>
                </a:pPr>
                <a:r>
                  <a:rPr lang="en-US" altLang="ja-JP" sz="2000" dirty="0">
                    <a:solidFill>
                      <a:srgbClr val="FF0000"/>
                    </a:solidFill>
                    <a:latin typeface="Arial Unicode MS" panose="020B0604020202020204" pitchFamily="50" charset="-128"/>
                  </a:rPr>
                  <a:t>Advanced shape standing wave SRF cavities </a:t>
                </a:r>
                <a:r>
                  <a:rPr lang="en-US" altLang="ja-JP" sz="2000" dirty="0">
                    <a:solidFill>
                      <a:srgbClr val="1D50A1"/>
                    </a:solidFill>
                    <a:latin typeface="Arial Unicode MS" panose="020B0604020202020204" pitchFamily="50" charset="-128"/>
                  </a:rPr>
                  <a:t>– Low Loss (LL), ICHIRO, Reentrant (RE) – increase peak quench magnetic field by 10-20%, potentially bringing accelerating gradient limit to </a:t>
                </a:r>
                <a14:m>
                  <m:oMath xmlns:m="http://schemas.openxmlformats.org/officeDocument/2006/math">
                    <m:r>
                      <a:rPr lang="en-US" altLang="ja-JP" sz="2000" i="1" smtClean="0">
                        <a:solidFill>
                          <a:srgbClr val="1D50A1"/>
                        </a:solidFill>
                        <a:latin typeface="Cambria Math" panose="02040503050406030204" pitchFamily="18" charset="0"/>
                        <a:ea typeface="Cambria Math" panose="02040503050406030204" pitchFamily="18" charset="0"/>
                      </a:rPr>
                      <m:t>≲</m:t>
                    </m:r>
                    <m:r>
                      <a:rPr lang="en-US" altLang="ja-JP" sz="2000" b="0" i="1" smtClean="0">
                        <a:solidFill>
                          <a:srgbClr val="FF0000"/>
                        </a:solidFill>
                        <a:latin typeface="Cambria Math" panose="02040503050406030204" pitchFamily="18" charset="0"/>
                        <a:ea typeface="Cambria Math" panose="02040503050406030204" pitchFamily="18" charset="0"/>
                      </a:rPr>
                      <m:t>60</m:t>
                    </m:r>
                  </m:oMath>
                </a14:m>
                <a:r>
                  <a:rPr lang="en-US" altLang="ja-JP" sz="2000" dirty="0">
                    <a:solidFill>
                      <a:srgbClr val="FF0000"/>
                    </a:solidFill>
                    <a:latin typeface="Arial Unicode MS" panose="020B0604020202020204" pitchFamily="50" charset="-128"/>
                  </a:rPr>
                  <a:t> MV/m</a:t>
                </a:r>
                <a:endParaRPr lang="en-US" altLang="ja-JP" sz="2000" dirty="0">
                  <a:solidFill>
                    <a:srgbClr val="1D50A1"/>
                  </a:solidFill>
                  <a:latin typeface="Arial Unicode MS" panose="020B0604020202020204" pitchFamily="50" charset="-128"/>
                </a:endParaRPr>
              </a:p>
            </p:txBody>
          </p:sp>
        </mc:Choice>
        <mc:Fallback>
          <p:sp>
            <p:nvSpPr>
              <p:cNvPr id="5" name="テキスト ボックス 4">
                <a:extLst>
                  <a:ext uri="{FF2B5EF4-FFF2-40B4-BE49-F238E27FC236}">
                    <a16:creationId xmlns:a16="http://schemas.microsoft.com/office/drawing/2014/main" id="{FD5C6AC0-F11D-62AC-CEFA-7D3703A7A280}"/>
                  </a:ext>
                </a:extLst>
              </p:cNvPr>
              <p:cNvSpPr txBox="1">
                <a:spLocks noRot="1" noChangeAspect="1" noMove="1" noResize="1" noEditPoints="1" noAdjustHandles="1" noChangeArrowheads="1" noChangeShapeType="1" noTextEdit="1"/>
              </p:cNvSpPr>
              <p:nvPr/>
            </p:nvSpPr>
            <p:spPr>
              <a:xfrm>
                <a:off x="739741" y="722638"/>
                <a:ext cx="10726219" cy="4016484"/>
              </a:xfrm>
              <a:prstGeom prst="rect">
                <a:avLst/>
              </a:prstGeom>
              <a:blipFill>
                <a:blip r:embed="rId2"/>
                <a:stretch>
                  <a:fillRect l="-473" t="-949" r="-1065" b="-1899"/>
                </a:stretch>
              </a:blipFill>
            </p:spPr>
            <p:txBody>
              <a:bodyPr/>
              <a:lstStyle/>
              <a:p>
                <a:r>
                  <a:rPr lang="en-US">
                    <a:noFill/>
                  </a:rPr>
                  <a:t> </a:t>
                </a:r>
              </a:p>
            </p:txBody>
          </p:sp>
        </mc:Fallback>
      </mc:AlternateContent>
      <p:sp>
        <p:nvSpPr>
          <p:cNvPr id="6" name="Date Placeholder 5">
            <a:extLst>
              <a:ext uri="{FF2B5EF4-FFF2-40B4-BE49-F238E27FC236}">
                <a16:creationId xmlns:a16="http://schemas.microsoft.com/office/drawing/2014/main" id="{ECD5DE9C-F975-230D-B389-F7EEF029F094}"/>
              </a:ext>
            </a:extLst>
          </p:cNvPr>
          <p:cNvSpPr>
            <a:spLocks noGrp="1"/>
          </p:cNvSpPr>
          <p:nvPr>
            <p:ph type="dt" sz="half" idx="10"/>
          </p:nvPr>
        </p:nvSpPr>
        <p:spPr/>
        <p:txBody>
          <a:bodyPr/>
          <a:lstStyle/>
          <a:p>
            <a:r>
              <a:rPr lang="en-US"/>
              <a:t>5/3/2023</a:t>
            </a:r>
          </a:p>
        </p:txBody>
      </p:sp>
      <p:pic>
        <p:nvPicPr>
          <p:cNvPr id="11" name="Picture 10">
            <a:extLst>
              <a:ext uri="{FF2B5EF4-FFF2-40B4-BE49-F238E27FC236}">
                <a16:creationId xmlns:a16="http://schemas.microsoft.com/office/drawing/2014/main" id="{D6D93940-016B-F8AD-7EC5-E129CD68B0F4}"/>
              </a:ext>
            </a:extLst>
          </p:cNvPr>
          <p:cNvPicPr>
            <a:picLocks noChangeAspect="1"/>
          </p:cNvPicPr>
          <p:nvPr/>
        </p:nvPicPr>
        <p:blipFill>
          <a:blip r:embed="rId3"/>
          <a:stretch>
            <a:fillRect/>
          </a:stretch>
        </p:blipFill>
        <p:spPr>
          <a:xfrm>
            <a:off x="6315719" y="4869758"/>
            <a:ext cx="898042" cy="1460815"/>
          </a:xfrm>
          <a:prstGeom prst="rect">
            <a:avLst/>
          </a:prstGeom>
        </p:spPr>
      </p:pic>
      <p:pic>
        <p:nvPicPr>
          <p:cNvPr id="12" name="Picture 11">
            <a:extLst>
              <a:ext uri="{FF2B5EF4-FFF2-40B4-BE49-F238E27FC236}">
                <a16:creationId xmlns:a16="http://schemas.microsoft.com/office/drawing/2014/main" id="{4591A7C6-2E37-B6DA-8165-C91E89A85F64}"/>
              </a:ext>
            </a:extLst>
          </p:cNvPr>
          <p:cNvPicPr>
            <a:picLocks noChangeAspect="1"/>
          </p:cNvPicPr>
          <p:nvPr/>
        </p:nvPicPr>
        <p:blipFill>
          <a:blip r:embed="rId4"/>
          <a:stretch>
            <a:fillRect/>
          </a:stretch>
        </p:blipFill>
        <p:spPr>
          <a:xfrm>
            <a:off x="5100831" y="4856103"/>
            <a:ext cx="811530" cy="1448269"/>
          </a:xfrm>
          <a:prstGeom prst="rect">
            <a:avLst/>
          </a:prstGeom>
        </p:spPr>
      </p:pic>
      <p:pic>
        <p:nvPicPr>
          <p:cNvPr id="13" name="Picture 12">
            <a:extLst>
              <a:ext uri="{FF2B5EF4-FFF2-40B4-BE49-F238E27FC236}">
                <a16:creationId xmlns:a16="http://schemas.microsoft.com/office/drawing/2014/main" id="{85648574-4AF7-77C8-F1D7-0775C000B0CC}"/>
              </a:ext>
            </a:extLst>
          </p:cNvPr>
          <p:cNvPicPr>
            <a:picLocks noChangeAspect="1"/>
          </p:cNvPicPr>
          <p:nvPr/>
        </p:nvPicPr>
        <p:blipFill>
          <a:blip r:embed="rId5"/>
          <a:stretch>
            <a:fillRect/>
          </a:stretch>
        </p:blipFill>
        <p:spPr>
          <a:xfrm>
            <a:off x="3885943" y="4856103"/>
            <a:ext cx="811530" cy="1474470"/>
          </a:xfrm>
          <a:prstGeom prst="rect">
            <a:avLst/>
          </a:prstGeom>
          <a:ln>
            <a:solidFill>
              <a:schemeClr val="bg1"/>
            </a:solidFill>
          </a:ln>
        </p:spPr>
      </p:pic>
      <p:sp>
        <p:nvSpPr>
          <p:cNvPr id="14" name="TextBox 13">
            <a:extLst>
              <a:ext uri="{FF2B5EF4-FFF2-40B4-BE49-F238E27FC236}">
                <a16:creationId xmlns:a16="http://schemas.microsoft.com/office/drawing/2014/main" id="{45BB6EF0-7D30-8E88-273A-F184A731E589}"/>
              </a:ext>
            </a:extLst>
          </p:cNvPr>
          <p:cNvSpPr txBox="1"/>
          <p:nvPr/>
        </p:nvSpPr>
        <p:spPr>
          <a:xfrm>
            <a:off x="4092134" y="5950127"/>
            <a:ext cx="399147" cy="307777"/>
          </a:xfrm>
          <a:prstGeom prst="rect">
            <a:avLst/>
          </a:prstGeom>
          <a:noFill/>
        </p:spPr>
        <p:txBody>
          <a:bodyPr wrap="none" rtlCol="0">
            <a:spAutoFit/>
          </a:bodyPr>
          <a:lstStyle/>
          <a:p>
            <a:pPr algn="ctr"/>
            <a:r>
              <a:rPr lang="en-US" sz="1400" dirty="0"/>
              <a:t>ILC</a:t>
            </a:r>
          </a:p>
        </p:txBody>
      </p:sp>
      <p:sp>
        <p:nvSpPr>
          <p:cNvPr id="15" name="TextBox 14">
            <a:extLst>
              <a:ext uri="{FF2B5EF4-FFF2-40B4-BE49-F238E27FC236}">
                <a16:creationId xmlns:a16="http://schemas.microsoft.com/office/drawing/2014/main" id="{034FB0E9-6ADF-F179-EBB5-E2C5B9F49311}"/>
              </a:ext>
            </a:extLst>
          </p:cNvPr>
          <p:cNvSpPr txBox="1"/>
          <p:nvPr/>
        </p:nvSpPr>
        <p:spPr>
          <a:xfrm>
            <a:off x="5048040" y="5927011"/>
            <a:ext cx="917111" cy="307777"/>
          </a:xfrm>
          <a:prstGeom prst="rect">
            <a:avLst/>
          </a:prstGeom>
          <a:noFill/>
        </p:spPr>
        <p:txBody>
          <a:bodyPr wrap="none" rtlCol="0">
            <a:spAutoFit/>
          </a:bodyPr>
          <a:lstStyle/>
          <a:p>
            <a:pPr algn="ctr"/>
            <a:r>
              <a:rPr lang="en-US" sz="1400" dirty="0"/>
              <a:t>LL/ICHIRO</a:t>
            </a:r>
          </a:p>
        </p:txBody>
      </p:sp>
      <p:sp>
        <p:nvSpPr>
          <p:cNvPr id="16" name="TextBox 15">
            <a:extLst>
              <a:ext uri="{FF2B5EF4-FFF2-40B4-BE49-F238E27FC236}">
                <a16:creationId xmlns:a16="http://schemas.microsoft.com/office/drawing/2014/main" id="{E2EDFF42-5FA9-3B08-FE37-548595861D43}"/>
              </a:ext>
            </a:extLst>
          </p:cNvPr>
          <p:cNvSpPr txBox="1"/>
          <p:nvPr/>
        </p:nvSpPr>
        <p:spPr>
          <a:xfrm>
            <a:off x="6579433" y="5950127"/>
            <a:ext cx="370614" cy="307777"/>
          </a:xfrm>
          <a:prstGeom prst="rect">
            <a:avLst/>
          </a:prstGeom>
          <a:noFill/>
        </p:spPr>
        <p:txBody>
          <a:bodyPr wrap="none" rtlCol="0">
            <a:spAutoFit/>
          </a:bodyPr>
          <a:lstStyle/>
          <a:p>
            <a:pPr algn="ctr"/>
            <a:r>
              <a:rPr lang="en-US" sz="1400" dirty="0"/>
              <a:t>RE</a:t>
            </a:r>
          </a:p>
        </p:txBody>
      </p:sp>
    </p:spTree>
    <p:extLst>
      <p:ext uri="{BB962C8B-B14F-4D97-AF65-F5344CB8AC3E}">
        <p14:creationId xmlns:p14="http://schemas.microsoft.com/office/powerpoint/2010/main" val="2727917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1069A8-0283-B06B-8FB7-519277A7E348}"/>
              </a:ext>
            </a:extLst>
          </p:cNvPr>
          <p:cNvSpPr>
            <a:spLocks noGrp="1"/>
          </p:cNvSpPr>
          <p:nvPr>
            <p:ph type="title"/>
          </p:nvPr>
        </p:nvSpPr>
        <p:spPr>
          <a:noFill/>
        </p:spPr>
        <p:txBody>
          <a:bodyPr/>
          <a:lstStyle/>
          <a:p>
            <a:pPr marL="685800" algn="l"/>
            <a:r>
              <a:rPr kumimoji="1" lang="en-US" altLang="ja-JP" dirty="0"/>
              <a:t>SRF technology R&amp;D</a:t>
            </a:r>
            <a:endParaRPr kumimoji="1" lang="ja-JP" altLang="en-US" dirty="0"/>
          </a:p>
        </p:txBody>
      </p:sp>
      <p:sp>
        <p:nvSpPr>
          <p:cNvPr id="3" name="フッター プレースホルダー 2">
            <a:extLst>
              <a:ext uri="{FF2B5EF4-FFF2-40B4-BE49-F238E27FC236}">
                <a16:creationId xmlns:a16="http://schemas.microsoft.com/office/drawing/2014/main" id="{38F50021-E479-AC30-87D1-75CC61F43811}"/>
              </a:ext>
            </a:extLst>
          </p:cNvPr>
          <p:cNvSpPr>
            <a:spLocks noGrp="1"/>
          </p:cNvSpPr>
          <p:nvPr>
            <p:ph type="ftr" sz="quarter" idx="11"/>
          </p:nvPr>
        </p:nvSpPr>
        <p:spPr/>
        <p:txBody>
          <a:bodyPr/>
          <a:lstStyle/>
          <a:p>
            <a:r>
              <a:rPr lang="en-US"/>
              <a:t>S. Belomestnykh | U.S. contributions to ILC</a:t>
            </a:r>
          </a:p>
        </p:txBody>
      </p:sp>
      <p:sp>
        <p:nvSpPr>
          <p:cNvPr id="4" name="スライド番号プレースホルダー 3">
            <a:extLst>
              <a:ext uri="{FF2B5EF4-FFF2-40B4-BE49-F238E27FC236}">
                <a16:creationId xmlns:a16="http://schemas.microsoft.com/office/drawing/2014/main" id="{8119239C-1855-E6C1-B519-3A6980B14578}"/>
              </a:ext>
            </a:extLst>
          </p:cNvPr>
          <p:cNvSpPr>
            <a:spLocks noGrp="1"/>
          </p:cNvSpPr>
          <p:nvPr>
            <p:ph type="sldNum" sz="quarter" idx="12"/>
          </p:nvPr>
        </p:nvSpPr>
        <p:spPr/>
        <p:txBody>
          <a:bodyPr/>
          <a:lstStyle/>
          <a:p>
            <a:fld id="{D4E4BB4A-B592-224D-BBF2-D9BAE9C1CE94}" type="slidenum">
              <a:rPr lang="en-US" smtClean="0"/>
              <a:t>5</a:t>
            </a:fld>
            <a:endParaRPr lang="en-US"/>
          </a:p>
        </p:txBody>
      </p:sp>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FD5C6AC0-F11D-62AC-CEFA-7D3703A7A280}"/>
                  </a:ext>
                </a:extLst>
              </p:cNvPr>
              <p:cNvSpPr txBox="1"/>
              <p:nvPr/>
            </p:nvSpPr>
            <p:spPr>
              <a:xfrm>
                <a:off x="739741" y="774008"/>
                <a:ext cx="10726219" cy="3323987"/>
              </a:xfrm>
              <a:prstGeom prst="rect">
                <a:avLst/>
              </a:prstGeom>
              <a:noFill/>
            </p:spPr>
            <p:txBody>
              <a:bodyPr wrap="square" rtlCol="0">
                <a:spAutoFit/>
              </a:bodyPr>
              <a:lstStyle/>
              <a:p>
                <a:pPr marL="914400" lvl="1" indent="-457200">
                  <a:spcBef>
                    <a:spcPts val="300"/>
                  </a:spcBef>
                  <a:spcAft>
                    <a:spcPts val="300"/>
                  </a:spcAft>
                  <a:buFont typeface="+mj-lt"/>
                  <a:buAutoNum type="arabicPeriod" startAt="2"/>
                </a:pPr>
                <a:r>
                  <a:rPr lang="en-US" altLang="ja-JP" sz="2000" dirty="0">
                    <a:solidFill>
                      <a:srgbClr val="FF0000"/>
                    </a:solidFill>
                    <a:latin typeface="Arial Unicode MS" panose="020B0604020202020204" pitchFamily="50" charset="-128"/>
                  </a:rPr>
                  <a:t>Traveling wave (TW) SRF </a:t>
                </a:r>
                <a:r>
                  <a:rPr lang="en-US" altLang="ja-JP" sz="2000" dirty="0">
                    <a:solidFill>
                      <a:srgbClr val="1D50A1"/>
                    </a:solidFill>
                    <a:latin typeface="Arial Unicode MS" panose="020B0604020202020204" pitchFamily="50" charset="-128"/>
                  </a:rPr>
                  <a:t>offers better cryogenic efficiency and higher accelerating gradient up to ~ </a:t>
                </a:r>
                <a14:m>
                  <m:oMath xmlns:m="http://schemas.openxmlformats.org/officeDocument/2006/math">
                    <m:r>
                      <a:rPr lang="en-US" altLang="ja-JP" sz="2000" i="1" dirty="0" smtClean="0">
                        <a:solidFill>
                          <a:srgbClr val="FF0000"/>
                        </a:solidFill>
                        <a:latin typeface="Cambria Math" panose="02040503050406030204" pitchFamily="18" charset="0"/>
                      </a:rPr>
                      <m:t>70</m:t>
                    </m:r>
                  </m:oMath>
                </a14:m>
                <a:r>
                  <a:rPr lang="en-US" altLang="ja-JP" sz="2000" dirty="0">
                    <a:solidFill>
                      <a:srgbClr val="FF0000"/>
                    </a:solidFill>
                    <a:latin typeface="Arial Unicode MS" panose="020B0604020202020204" pitchFamily="50" charset="-128"/>
                  </a:rPr>
                  <a:t> MV/m </a:t>
                </a:r>
                <a:r>
                  <a:rPr lang="en-US" altLang="ja-JP" sz="2000" dirty="0">
                    <a:solidFill>
                      <a:srgbClr val="1D50A1"/>
                    </a:solidFill>
                    <a:latin typeface="Arial Unicode MS" panose="020B0604020202020204" pitchFamily="50" charset="-128"/>
                  </a:rPr>
                  <a:t>– possible application: ILC energy upgrade, HELEN collider, Accelerator Complex Evolution at Fermilab</a:t>
                </a:r>
                <a:endParaRPr lang="en-US" altLang="ja-JP" sz="2000" dirty="0">
                  <a:solidFill>
                    <a:srgbClr val="FF0000"/>
                  </a:solidFill>
                  <a:latin typeface="Arial Unicode MS" panose="020B0604020202020204" pitchFamily="50" charset="-128"/>
                </a:endParaRPr>
              </a:p>
              <a:p>
                <a:pPr lvl="1">
                  <a:spcBef>
                    <a:spcPts val="300"/>
                  </a:spcBef>
                  <a:spcAft>
                    <a:spcPts val="300"/>
                  </a:spcAft>
                </a:pPr>
                <a:endParaRPr lang="en-US" altLang="ja-JP" sz="2000" dirty="0">
                  <a:solidFill>
                    <a:srgbClr val="FF0000"/>
                  </a:solidFill>
                  <a:latin typeface="Arial Unicode MS" panose="020B0604020202020204" pitchFamily="50" charset="-128"/>
                </a:endParaRPr>
              </a:p>
              <a:p>
                <a:pPr lvl="1">
                  <a:spcBef>
                    <a:spcPts val="300"/>
                  </a:spcBef>
                  <a:spcAft>
                    <a:spcPts val="300"/>
                  </a:spcAft>
                </a:pPr>
                <a:endParaRPr lang="en-US" altLang="ja-JP" sz="2000" dirty="0">
                  <a:solidFill>
                    <a:srgbClr val="FF0000"/>
                  </a:solidFill>
                  <a:latin typeface="Arial Unicode MS" panose="020B0604020202020204" pitchFamily="50" charset="-128"/>
                </a:endParaRPr>
              </a:p>
              <a:p>
                <a:pPr lvl="1">
                  <a:spcBef>
                    <a:spcPts val="300"/>
                  </a:spcBef>
                  <a:spcAft>
                    <a:spcPts val="300"/>
                  </a:spcAft>
                </a:pPr>
                <a:endParaRPr lang="en-US" altLang="ja-JP" sz="2000" dirty="0">
                  <a:solidFill>
                    <a:srgbClr val="FF0000"/>
                  </a:solidFill>
                  <a:latin typeface="Arial Unicode MS" panose="020B0604020202020204" pitchFamily="50" charset="-128"/>
                </a:endParaRPr>
              </a:p>
              <a:p>
                <a:pPr lvl="1">
                  <a:spcBef>
                    <a:spcPts val="300"/>
                  </a:spcBef>
                  <a:spcAft>
                    <a:spcPts val="300"/>
                  </a:spcAft>
                </a:pPr>
                <a:endParaRPr lang="en-US" altLang="ja-JP" sz="2000" dirty="0">
                  <a:solidFill>
                    <a:srgbClr val="FF0000"/>
                  </a:solidFill>
                  <a:latin typeface="Arial Unicode MS" panose="020B0604020202020204" pitchFamily="50" charset="-128"/>
                </a:endParaRPr>
              </a:p>
              <a:p>
                <a:pPr lvl="1">
                  <a:spcBef>
                    <a:spcPts val="300"/>
                  </a:spcBef>
                  <a:spcAft>
                    <a:spcPts val="300"/>
                  </a:spcAft>
                </a:pPr>
                <a:endParaRPr lang="en-US" altLang="ja-JP" sz="2000" dirty="0">
                  <a:solidFill>
                    <a:srgbClr val="FF0000"/>
                  </a:solidFill>
                  <a:latin typeface="Arial Unicode MS" panose="020B0604020202020204" pitchFamily="50" charset="-128"/>
                </a:endParaRPr>
              </a:p>
              <a:p>
                <a:pPr marL="914400" lvl="1" indent="-457200">
                  <a:spcBef>
                    <a:spcPts val="300"/>
                  </a:spcBef>
                  <a:spcAft>
                    <a:spcPts val="300"/>
                  </a:spcAft>
                  <a:buFont typeface="+mj-lt"/>
                  <a:buAutoNum type="arabicPeriod" startAt="3"/>
                </a:pPr>
                <a:r>
                  <a:rPr lang="en-US" altLang="ja-JP" sz="2000" dirty="0">
                    <a:solidFill>
                      <a:srgbClr val="1D50A1"/>
                    </a:solidFill>
                    <a:latin typeface="Arial Unicode MS" panose="020B0604020202020204" pitchFamily="50" charset="-128"/>
                  </a:rPr>
                  <a:t>Advanced SRF materials – </a:t>
                </a:r>
                <a:r>
                  <a:rPr lang="en-US" altLang="ja-JP" sz="2000" dirty="0">
                    <a:solidFill>
                      <a:srgbClr val="FF0000"/>
                    </a:solidFill>
                    <a:latin typeface="Arial Unicode MS" panose="020B0604020202020204" pitchFamily="50" charset="-128"/>
                  </a:rPr>
                  <a:t>Nb</a:t>
                </a:r>
                <a:r>
                  <a:rPr lang="en-US" altLang="ja-JP" sz="2000" baseline="-25000" dirty="0">
                    <a:solidFill>
                      <a:srgbClr val="FF0000"/>
                    </a:solidFill>
                    <a:latin typeface="Arial Unicode MS" panose="020B0604020202020204" pitchFamily="50" charset="-128"/>
                  </a:rPr>
                  <a:t>3</a:t>
                </a:r>
                <a:r>
                  <a:rPr lang="en-US" altLang="ja-JP" sz="2000" dirty="0">
                    <a:solidFill>
                      <a:srgbClr val="FF0000"/>
                    </a:solidFill>
                    <a:latin typeface="Arial Unicode MS" panose="020B0604020202020204" pitchFamily="50" charset="-128"/>
                  </a:rPr>
                  <a:t>Sn cavities</a:t>
                </a:r>
                <a:r>
                  <a:rPr lang="en-US" altLang="ja-JP" sz="2000" dirty="0">
                    <a:solidFill>
                      <a:srgbClr val="1D50A1"/>
                    </a:solidFill>
                    <a:latin typeface="Arial Unicode MS" panose="020B0604020202020204" pitchFamily="50" charset="-128"/>
                  </a:rPr>
                  <a:t> can potentially reach ~ </a:t>
                </a:r>
                <a14:m>
                  <m:oMath xmlns:m="http://schemas.openxmlformats.org/officeDocument/2006/math">
                    <m:r>
                      <a:rPr lang="en-US" altLang="ja-JP" sz="2000" b="0" i="1" smtClean="0">
                        <a:solidFill>
                          <a:srgbClr val="FF0000"/>
                        </a:solidFill>
                        <a:latin typeface="Cambria Math" panose="02040503050406030204" pitchFamily="18" charset="0"/>
                        <a:ea typeface="Cambria Math" panose="02040503050406030204" pitchFamily="18" charset="0"/>
                      </a:rPr>
                      <m:t>90</m:t>
                    </m:r>
                  </m:oMath>
                </a14:m>
                <a:r>
                  <a:rPr lang="en-US" altLang="ja-JP" sz="2000" dirty="0">
                    <a:solidFill>
                      <a:srgbClr val="FF0000"/>
                    </a:solidFill>
                    <a:latin typeface="Arial Unicode MS" panose="020B0604020202020204" pitchFamily="50" charset="-128"/>
                  </a:rPr>
                  <a:t> MV/m </a:t>
                </a:r>
                <a:endParaRPr lang="en-US" altLang="ja-JP" sz="2000" dirty="0">
                  <a:solidFill>
                    <a:srgbClr val="1D50A1"/>
                  </a:solidFill>
                  <a:latin typeface="Arial Unicode MS" panose="020B0604020202020204" pitchFamily="50" charset="-128"/>
                </a:endParaRPr>
              </a:p>
            </p:txBody>
          </p:sp>
        </mc:Choice>
        <mc:Fallback>
          <p:sp>
            <p:nvSpPr>
              <p:cNvPr id="5" name="テキスト ボックス 4">
                <a:extLst>
                  <a:ext uri="{FF2B5EF4-FFF2-40B4-BE49-F238E27FC236}">
                    <a16:creationId xmlns:a16="http://schemas.microsoft.com/office/drawing/2014/main" id="{FD5C6AC0-F11D-62AC-CEFA-7D3703A7A280}"/>
                  </a:ext>
                </a:extLst>
              </p:cNvPr>
              <p:cNvSpPr txBox="1">
                <a:spLocks noRot="1" noChangeAspect="1" noMove="1" noResize="1" noEditPoints="1" noAdjustHandles="1" noChangeArrowheads="1" noChangeShapeType="1" noTextEdit="1"/>
              </p:cNvSpPr>
              <p:nvPr/>
            </p:nvSpPr>
            <p:spPr>
              <a:xfrm>
                <a:off x="739741" y="774008"/>
                <a:ext cx="10726219" cy="3323987"/>
              </a:xfrm>
              <a:prstGeom prst="rect">
                <a:avLst/>
              </a:prstGeom>
              <a:blipFill>
                <a:blip r:embed="rId2"/>
                <a:stretch>
                  <a:fillRect t="-1901" r="-1893" b="-3042"/>
                </a:stretch>
              </a:blipFill>
            </p:spPr>
            <p:txBody>
              <a:bodyPr/>
              <a:lstStyle/>
              <a:p>
                <a:r>
                  <a:rPr lang="en-US">
                    <a:noFill/>
                  </a:rPr>
                  <a:t> </a:t>
                </a:r>
              </a:p>
            </p:txBody>
          </p:sp>
        </mc:Fallback>
      </mc:AlternateContent>
      <p:sp>
        <p:nvSpPr>
          <p:cNvPr id="6" name="Date Placeholder 5">
            <a:extLst>
              <a:ext uri="{FF2B5EF4-FFF2-40B4-BE49-F238E27FC236}">
                <a16:creationId xmlns:a16="http://schemas.microsoft.com/office/drawing/2014/main" id="{ECD5DE9C-F975-230D-B389-F7EEF029F094}"/>
              </a:ext>
            </a:extLst>
          </p:cNvPr>
          <p:cNvSpPr>
            <a:spLocks noGrp="1"/>
          </p:cNvSpPr>
          <p:nvPr>
            <p:ph type="dt" sz="half" idx="10"/>
          </p:nvPr>
        </p:nvSpPr>
        <p:spPr/>
        <p:txBody>
          <a:bodyPr/>
          <a:lstStyle/>
          <a:p>
            <a:r>
              <a:rPr lang="en-US"/>
              <a:t>5/3/2023</a:t>
            </a:r>
          </a:p>
        </p:txBody>
      </p:sp>
      <p:pic>
        <p:nvPicPr>
          <p:cNvPr id="7" name="図 6">
            <a:extLst>
              <a:ext uri="{FF2B5EF4-FFF2-40B4-BE49-F238E27FC236}">
                <a16:creationId xmlns:a16="http://schemas.microsoft.com/office/drawing/2014/main" id="{99475F4B-C012-E655-FC72-5207981838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1507" y="4116330"/>
            <a:ext cx="3250628" cy="2092099"/>
          </a:xfrm>
          <a:prstGeom prst="rect">
            <a:avLst/>
          </a:prstGeom>
          <a:ln>
            <a:solidFill>
              <a:schemeClr val="bg1">
                <a:lumMod val="65000"/>
              </a:schemeClr>
            </a:solidFill>
          </a:ln>
        </p:spPr>
      </p:pic>
      <p:pic>
        <p:nvPicPr>
          <p:cNvPr id="8" name="Picture 2">
            <a:extLst>
              <a:ext uri="{FF2B5EF4-FFF2-40B4-BE49-F238E27FC236}">
                <a16:creationId xmlns:a16="http://schemas.microsoft.com/office/drawing/2014/main" id="{2377D75F-C480-17FC-0EC5-42B4F91FF4F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778624" y="1908236"/>
            <a:ext cx="5720264" cy="152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387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1069A8-0283-B06B-8FB7-519277A7E348}"/>
              </a:ext>
            </a:extLst>
          </p:cNvPr>
          <p:cNvSpPr>
            <a:spLocks noGrp="1"/>
          </p:cNvSpPr>
          <p:nvPr>
            <p:ph type="title"/>
          </p:nvPr>
        </p:nvSpPr>
        <p:spPr>
          <a:noFill/>
        </p:spPr>
        <p:txBody>
          <a:bodyPr/>
          <a:lstStyle/>
          <a:p>
            <a:pPr marL="685800" algn="l"/>
            <a:r>
              <a:rPr kumimoji="1" lang="en-US" altLang="ja-JP" dirty="0"/>
              <a:t>U.S. participation in ITN: WP-prime 1</a:t>
            </a:r>
            <a:endParaRPr kumimoji="1" lang="ja-JP" altLang="en-US" dirty="0"/>
          </a:p>
        </p:txBody>
      </p:sp>
      <p:sp>
        <p:nvSpPr>
          <p:cNvPr id="3" name="フッター プレースホルダー 2">
            <a:extLst>
              <a:ext uri="{FF2B5EF4-FFF2-40B4-BE49-F238E27FC236}">
                <a16:creationId xmlns:a16="http://schemas.microsoft.com/office/drawing/2014/main" id="{38F50021-E479-AC30-87D1-75CC61F43811}"/>
              </a:ext>
            </a:extLst>
          </p:cNvPr>
          <p:cNvSpPr>
            <a:spLocks noGrp="1"/>
          </p:cNvSpPr>
          <p:nvPr>
            <p:ph type="ftr" sz="quarter" idx="11"/>
          </p:nvPr>
        </p:nvSpPr>
        <p:spPr/>
        <p:txBody>
          <a:bodyPr/>
          <a:lstStyle/>
          <a:p>
            <a:r>
              <a:rPr lang="en-US"/>
              <a:t>S. Belomestnykh | U.S. contributions to ILC</a:t>
            </a:r>
          </a:p>
        </p:txBody>
      </p:sp>
      <p:sp>
        <p:nvSpPr>
          <p:cNvPr id="4" name="スライド番号プレースホルダー 3">
            <a:extLst>
              <a:ext uri="{FF2B5EF4-FFF2-40B4-BE49-F238E27FC236}">
                <a16:creationId xmlns:a16="http://schemas.microsoft.com/office/drawing/2014/main" id="{8119239C-1855-E6C1-B519-3A6980B14578}"/>
              </a:ext>
            </a:extLst>
          </p:cNvPr>
          <p:cNvSpPr>
            <a:spLocks noGrp="1"/>
          </p:cNvSpPr>
          <p:nvPr>
            <p:ph type="sldNum" sz="quarter" idx="12"/>
          </p:nvPr>
        </p:nvSpPr>
        <p:spPr/>
        <p:txBody>
          <a:bodyPr/>
          <a:lstStyle/>
          <a:p>
            <a:fld id="{D4E4BB4A-B592-224D-BBF2-D9BAE9C1CE94}" type="slidenum">
              <a:rPr lang="en-US" smtClean="0"/>
              <a:t>6</a:t>
            </a:fld>
            <a:endParaRPr lang="en-US"/>
          </a:p>
        </p:txBody>
      </p:sp>
      <p:sp>
        <p:nvSpPr>
          <p:cNvPr id="5" name="テキスト ボックス 4">
            <a:extLst>
              <a:ext uri="{FF2B5EF4-FFF2-40B4-BE49-F238E27FC236}">
                <a16:creationId xmlns:a16="http://schemas.microsoft.com/office/drawing/2014/main" id="{FD5C6AC0-F11D-62AC-CEFA-7D3703A7A280}"/>
              </a:ext>
            </a:extLst>
          </p:cNvPr>
          <p:cNvSpPr txBox="1"/>
          <p:nvPr/>
        </p:nvSpPr>
        <p:spPr>
          <a:xfrm>
            <a:off x="739741" y="630173"/>
            <a:ext cx="10767317" cy="2569934"/>
          </a:xfrm>
          <a:prstGeom prst="rect">
            <a:avLst/>
          </a:prstGeom>
          <a:noFill/>
        </p:spPr>
        <p:txBody>
          <a:bodyPr wrap="square" rtlCol="0">
            <a:spAutoFit/>
          </a:bodyPr>
          <a:lstStyle/>
          <a:p>
            <a:pPr>
              <a:spcBef>
                <a:spcPts val="300"/>
              </a:spcBef>
              <a:spcAft>
                <a:spcPts val="300"/>
              </a:spcAft>
            </a:pPr>
            <a:r>
              <a:rPr lang="en-US" altLang="ja-JP" sz="2000" dirty="0">
                <a:solidFill>
                  <a:srgbClr val="FF0000"/>
                </a:solidFill>
                <a:latin typeface="Arial Unicode MS" panose="020B0604020202020204" pitchFamily="50" charset="-128"/>
              </a:rPr>
              <a:t>SRF cavity production readiness</a:t>
            </a:r>
          </a:p>
          <a:p>
            <a:pPr lvl="2" indent="-457200">
              <a:spcBef>
                <a:spcPts val="300"/>
              </a:spcBef>
              <a:spcAft>
                <a:spcPts val="300"/>
              </a:spcAft>
              <a:buFont typeface="+mj-lt"/>
              <a:buAutoNum type="alphaLcParenR"/>
            </a:pPr>
            <a:r>
              <a:rPr lang="en-US" altLang="ja-JP" dirty="0">
                <a:solidFill>
                  <a:srgbClr val="1D50A1"/>
                </a:solidFill>
                <a:latin typeface="Arial Unicode MS" panose="020B0604020202020204" pitchFamily="50" charset="-128"/>
              </a:rPr>
              <a:t>Optimize the production process based on recent advances in cavity surface treatment (first on single-cell cavities, then on 9-cell cavities) – confirm via cavity exchange between regions</a:t>
            </a:r>
          </a:p>
          <a:p>
            <a:pPr lvl="2" indent="-457200">
              <a:spcBef>
                <a:spcPts val="300"/>
              </a:spcBef>
              <a:spcAft>
                <a:spcPts val="300"/>
              </a:spcAft>
              <a:buFont typeface="+mj-lt"/>
              <a:buAutoNum type="alphaLcParenR"/>
            </a:pPr>
            <a:r>
              <a:rPr lang="en-US" altLang="ja-JP" dirty="0">
                <a:solidFill>
                  <a:srgbClr val="1D50A1"/>
                </a:solidFill>
                <a:latin typeface="Arial Unicode MS" panose="020B0604020202020204" pitchFamily="50" charset="-128"/>
              </a:rPr>
              <a:t>Establish the cavity design compliant with the Japanese High Pressure Gas Safety (HPGS) regulation in close collaboration with KEK</a:t>
            </a:r>
          </a:p>
          <a:p>
            <a:pPr lvl="2" indent="-457200">
              <a:spcBef>
                <a:spcPts val="300"/>
              </a:spcBef>
              <a:spcAft>
                <a:spcPts val="300"/>
              </a:spcAft>
              <a:buFont typeface="+mj-lt"/>
              <a:buAutoNum type="alphaLcParenR"/>
            </a:pPr>
            <a:r>
              <a:rPr lang="en-US" altLang="ja-JP" dirty="0">
                <a:solidFill>
                  <a:srgbClr val="1D50A1"/>
                </a:solidFill>
                <a:latin typeface="Arial Unicode MS" panose="020B0604020202020204" pitchFamily="50" charset="-128"/>
              </a:rPr>
              <a:t>Transfer the cavity treatment to industry, order a set of cavities (2 batches for Americas during ITN, 4 cavities per batch), confirm performance yield. Continue with larger statistics through the </a:t>
            </a:r>
            <a:r>
              <a:rPr lang="en-US" altLang="ja-JP" b="1" dirty="0">
                <a:solidFill>
                  <a:srgbClr val="1D50A1"/>
                </a:solidFill>
                <a:latin typeface="Arial Unicode MS" panose="020B0604020202020204" pitchFamily="50" charset="-128"/>
              </a:rPr>
              <a:t>Preparatory Phase</a:t>
            </a:r>
          </a:p>
        </p:txBody>
      </p:sp>
      <p:sp>
        <p:nvSpPr>
          <p:cNvPr id="6" name="Date Placeholder 5">
            <a:extLst>
              <a:ext uri="{FF2B5EF4-FFF2-40B4-BE49-F238E27FC236}">
                <a16:creationId xmlns:a16="http://schemas.microsoft.com/office/drawing/2014/main" id="{ECD5DE9C-F975-230D-B389-F7EEF029F094}"/>
              </a:ext>
            </a:extLst>
          </p:cNvPr>
          <p:cNvSpPr>
            <a:spLocks noGrp="1"/>
          </p:cNvSpPr>
          <p:nvPr>
            <p:ph type="dt" sz="half" idx="10"/>
          </p:nvPr>
        </p:nvSpPr>
        <p:spPr/>
        <p:txBody>
          <a:bodyPr/>
          <a:lstStyle/>
          <a:p>
            <a:r>
              <a:rPr lang="en-US"/>
              <a:t>5/3/2023</a:t>
            </a:r>
          </a:p>
        </p:txBody>
      </p:sp>
      <p:pic>
        <p:nvPicPr>
          <p:cNvPr id="10" name="Picture 2">
            <a:extLst>
              <a:ext uri="{FF2B5EF4-FFF2-40B4-BE49-F238E27FC236}">
                <a16:creationId xmlns:a16="http://schemas.microsoft.com/office/drawing/2014/main" id="{E91F0D87-B6A5-83B3-3DE3-01179F761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133" y="3734862"/>
            <a:ext cx="4195118" cy="28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a:extLst>
              <a:ext uri="{FF2B5EF4-FFF2-40B4-BE49-F238E27FC236}">
                <a16:creationId xmlns:a16="http://schemas.microsoft.com/office/drawing/2014/main" id="{66506847-7350-CC08-4FB6-4BD857070CA7}"/>
              </a:ext>
            </a:extLst>
          </p:cNvPr>
          <p:cNvSpPr/>
          <p:nvPr/>
        </p:nvSpPr>
        <p:spPr>
          <a:xfrm>
            <a:off x="5563570" y="4524828"/>
            <a:ext cx="833583" cy="1831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 picture containing text, metalware, gear&#10;&#10;Description automatically generated">
            <a:extLst>
              <a:ext uri="{FF2B5EF4-FFF2-40B4-BE49-F238E27FC236}">
                <a16:creationId xmlns:a16="http://schemas.microsoft.com/office/drawing/2014/main" id="{44FDABB1-9F19-EA60-9AF2-94228D2A1A5D}"/>
              </a:ext>
            </a:extLst>
          </p:cNvPr>
          <p:cNvPicPr>
            <a:picLocks noChangeAspect="1"/>
          </p:cNvPicPr>
          <p:nvPr/>
        </p:nvPicPr>
        <p:blipFill rotWithShape="1">
          <a:blip r:embed="rId3"/>
          <a:srcRect t="22023" b="13198"/>
          <a:stretch/>
        </p:blipFill>
        <p:spPr>
          <a:xfrm>
            <a:off x="6730508" y="3015062"/>
            <a:ext cx="4415373" cy="706003"/>
          </a:xfrm>
          <a:prstGeom prst="rect">
            <a:avLst/>
          </a:prstGeom>
        </p:spPr>
      </p:pic>
      <p:grpSp>
        <p:nvGrpSpPr>
          <p:cNvPr id="16" name="Group 15">
            <a:extLst>
              <a:ext uri="{FF2B5EF4-FFF2-40B4-BE49-F238E27FC236}">
                <a16:creationId xmlns:a16="http://schemas.microsoft.com/office/drawing/2014/main" id="{513B8497-B31B-E959-9E52-C935B5F10808}"/>
              </a:ext>
            </a:extLst>
          </p:cNvPr>
          <p:cNvGrpSpPr/>
          <p:nvPr/>
        </p:nvGrpSpPr>
        <p:grpSpPr>
          <a:xfrm>
            <a:off x="740856" y="3245086"/>
            <a:ext cx="4489360" cy="3176674"/>
            <a:chOff x="740856" y="3245086"/>
            <a:chExt cx="4489360" cy="3176674"/>
          </a:xfrm>
        </p:grpSpPr>
        <p:grpSp>
          <p:nvGrpSpPr>
            <p:cNvPr id="15" name="Group 14">
              <a:extLst>
                <a:ext uri="{FF2B5EF4-FFF2-40B4-BE49-F238E27FC236}">
                  <a16:creationId xmlns:a16="http://schemas.microsoft.com/office/drawing/2014/main" id="{8AAA0917-77FA-DADC-0D8D-CA5E23A25FBD}"/>
                </a:ext>
              </a:extLst>
            </p:cNvPr>
            <p:cNvGrpSpPr/>
            <p:nvPr/>
          </p:nvGrpSpPr>
          <p:grpSpPr>
            <a:xfrm>
              <a:off x="740856" y="3245086"/>
              <a:ext cx="4489360" cy="3176674"/>
              <a:chOff x="740856" y="3132072"/>
              <a:chExt cx="4489360" cy="3176674"/>
            </a:xfrm>
          </p:grpSpPr>
          <p:grpSp>
            <p:nvGrpSpPr>
              <p:cNvPr id="7" name="Group 6">
                <a:extLst>
                  <a:ext uri="{FF2B5EF4-FFF2-40B4-BE49-F238E27FC236}">
                    <a16:creationId xmlns:a16="http://schemas.microsoft.com/office/drawing/2014/main" id="{A7CAA15C-04F2-4D17-8CF5-52B0B146FEF6}"/>
                  </a:ext>
                </a:extLst>
              </p:cNvPr>
              <p:cNvGrpSpPr>
                <a:grpSpLocks noChangeAspect="1"/>
              </p:cNvGrpSpPr>
              <p:nvPr/>
            </p:nvGrpSpPr>
            <p:grpSpPr>
              <a:xfrm>
                <a:off x="740856" y="3132072"/>
                <a:ext cx="4489360" cy="2915064"/>
                <a:chOff x="7040097" y="3769020"/>
                <a:chExt cx="3904464" cy="2535275"/>
              </a:xfrm>
            </p:grpSpPr>
            <p:pic>
              <p:nvPicPr>
                <p:cNvPr id="8" name="Picture 7">
                  <a:extLst>
                    <a:ext uri="{FF2B5EF4-FFF2-40B4-BE49-F238E27FC236}">
                      <a16:creationId xmlns:a16="http://schemas.microsoft.com/office/drawing/2014/main" id="{CC88DE01-CF01-BA87-E8C3-879C9ABA81AF}"/>
                    </a:ext>
                  </a:extLst>
                </p:cNvPr>
                <p:cNvPicPr>
                  <a:picLocks noChangeAspect="1"/>
                </p:cNvPicPr>
                <p:nvPr/>
              </p:nvPicPr>
              <p:blipFill>
                <a:blip r:embed="rId4"/>
                <a:stretch>
                  <a:fillRect/>
                </a:stretch>
              </p:blipFill>
              <p:spPr>
                <a:xfrm>
                  <a:off x="7040097" y="3856258"/>
                  <a:ext cx="3904464" cy="2448037"/>
                </a:xfrm>
                <a:prstGeom prst="rect">
                  <a:avLst/>
                </a:prstGeom>
              </p:spPr>
            </p:pic>
            <p:sp>
              <p:nvSpPr>
                <p:cNvPr id="9" name="TextBox 8">
                  <a:extLst>
                    <a:ext uri="{FF2B5EF4-FFF2-40B4-BE49-F238E27FC236}">
                      <a16:creationId xmlns:a16="http://schemas.microsoft.com/office/drawing/2014/main" id="{E5E21855-B990-68D3-499B-A8E6B76AE666}"/>
                    </a:ext>
                  </a:extLst>
                </p:cNvPr>
                <p:cNvSpPr txBox="1"/>
                <p:nvPr/>
              </p:nvSpPr>
              <p:spPr>
                <a:xfrm>
                  <a:off x="7475423" y="3769020"/>
                  <a:ext cx="3396443" cy="267678"/>
                </a:xfrm>
                <a:prstGeom prst="rect">
                  <a:avLst/>
                </a:prstGeom>
                <a:noFill/>
              </p:spPr>
              <p:txBody>
                <a:bodyPr wrap="none" rtlCol="0">
                  <a:spAutoFit/>
                </a:bodyPr>
                <a:lstStyle/>
                <a:p>
                  <a:pPr algn="ctr"/>
                  <a:r>
                    <a:rPr lang="en-US" sz="1400" dirty="0">
                      <a:solidFill>
                        <a:schemeClr val="tx2">
                          <a:lumMod val="75000"/>
                        </a:schemeClr>
                      </a:solidFill>
                    </a:rPr>
                    <a:t>2-step low-temperature baking (single-cell cavities)</a:t>
                  </a:r>
                </a:p>
              </p:txBody>
            </p:sp>
          </p:grpSp>
          <p:sp>
            <p:nvSpPr>
              <p:cNvPr id="11" name="TextBox 10">
                <a:extLst>
                  <a:ext uri="{FF2B5EF4-FFF2-40B4-BE49-F238E27FC236}">
                    <a16:creationId xmlns:a16="http://schemas.microsoft.com/office/drawing/2014/main" id="{614817C6-E1CE-EA4F-206E-859D4FAFA03B}"/>
                  </a:ext>
                </a:extLst>
              </p:cNvPr>
              <p:cNvSpPr txBox="1"/>
              <p:nvPr/>
            </p:nvSpPr>
            <p:spPr>
              <a:xfrm>
                <a:off x="1254749" y="6047136"/>
                <a:ext cx="3227689" cy="261610"/>
              </a:xfrm>
              <a:prstGeom prst="rect">
                <a:avLst/>
              </a:prstGeom>
              <a:noFill/>
            </p:spPr>
            <p:txBody>
              <a:bodyPr wrap="square">
                <a:spAutoFit/>
              </a:bodyPr>
              <a:lstStyle/>
              <a:p>
                <a:r>
                  <a:rPr lang="en-US" sz="1100" dirty="0" err="1">
                    <a:effectLst/>
                    <a:latin typeface="Calibri" panose="020F0502020204030204" pitchFamily="34" charset="0"/>
                  </a:rPr>
                  <a:t>Grassellino</a:t>
                </a:r>
                <a:r>
                  <a:rPr lang="en-US" sz="1100" dirty="0">
                    <a:effectLst/>
                    <a:latin typeface="Calibri" panose="020F0502020204030204" pitchFamily="34" charset="0"/>
                  </a:rPr>
                  <a:t> et al. </a:t>
                </a:r>
                <a:r>
                  <a:rPr lang="en-US" sz="1100" dirty="0">
                    <a:effectLst/>
                    <a:latin typeface="Calibri" panose="020F0502020204030204" pitchFamily="34" charset="0"/>
                    <a:hlinkClick r:id="rId5"/>
                  </a:rPr>
                  <a:t>https://arxiv.org/abs/1806.09824</a:t>
                </a:r>
                <a:r>
                  <a:rPr lang="en-US" sz="1100" dirty="0">
                    <a:effectLst/>
                    <a:latin typeface="Calibri" panose="020F0502020204030204" pitchFamily="34" charset="0"/>
                  </a:rPr>
                  <a:t> </a:t>
                </a:r>
              </a:p>
            </p:txBody>
          </p:sp>
        </p:grpSp>
        <p:sp>
          <p:nvSpPr>
            <p:cNvPr id="14" name="5-Point Star 13">
              <a:extLst>
                <a:ext uri="{FF2B5EF4-FFF2-40B4-BE49-F238E27FC236}">
                  <a16:creationId xmlns:a16="http://schemas.microsoft.com/office/drawing/2014/main" id="{B8859B7F-2B86-9E72-DD8D-01F4A962395B}"/>
                </a:ext>
              </a:extLst>
            </p:cNvPr>
            <p:cNvSpPr>
              <a:spLocks noChangeAspect="1"/>
            </p:cNvSpPr>
            <p:nvPr/>
          </p:nvSpPr>
          <p:spPr>
            <a:xfrm flipH="1">
              <a:off x="3828342" y="5171401"/>
              <a:ext cx="183165" cy="18316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5-Point Star 16">
            <a:extLst>
              <a:ext uri="{FF2B5EF4-FFF2-40B4-BE49-F238E27FC236}">
                <a16:creationId xmlns:a16="http://schemas.microsoft.com/office/drawing/2014/main" id="{9992E50E-6C73-7D0F-265C-C18E46ED9C0B}"/>
              </a:ext>
            </a:extLst>
          </p:cNvPr>
          <p:cNvSpPr>
            <a:spLocks noChangeAspect="1"/>
          </p:cNvSpPr>
          <p:nvPr/>
        </p:nvSpPr>
        <p:spPr>
          <a:xfrm flipH="1">
            <a:off x="9423172" y="5689745"/>
            <a:ext cx="183165" cy="18316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D127D-8465-6327-9F80-C38515F09FB9}"/>
              </a:ext>
            </a:extLst>
          </p:cNvPr>
          <p:cNvSpPr/>
          <p:nvPr/>
        </p:nvSpPr>
        <p:spPr>
          <a:xfrm>
            <a:off x="9472775" y="5980901"/>
            <a:ext cx="123288"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470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1069A8-0283-B06B-8FB7-519277A7E348}"/>
              </a:ext>
            </a:extLst>
          </p:cNvPr>
          <p:cNvSpPr>
            <a:spLocks noGrp="1"/>
          </p:cNvSpPr>
          <p:nvPr>
            <p:ph type="title"/>
          </p:nvPr>
        </p:nvSpPr>
        <p:spPr>
          <a:noFill/>
        </p:spPr>
        <p:txBody>
          <a:bodyPr/>
          <a:lstStyle/>
          <a:p>
            <a:pPr marL="685800" algn="l"/>
            <a:r>
              <a:rPr kumimoji="1" lang="en-US" altLang="ja-JP" dirty="0"/>
              <a:t>U.S. participation in ITN: WP-prime 2</a:t>
            </a:r>
            <a:endParaRPr kumimoji="1" lang="ja-JP" altLang="en-US" dirty="0"/>
          </a:p>
        </p:txBody>
      </p:sp>
      <p:sp>
        <p:nvSpPr>
          <p:cNvPr id="3" name="フッター プレースホルダー 2">
            <a:extLst>
              <a:ext uri="{FF2B5EF4-FFF2-40B4-BE49-F238E27FC236}">
                <a16:creationId xmlns:a16="http://schemas.microsoft.com/office/drawing/2014/main" id="{38F50021-E479-AC30-87D1-75CC61F43811}"/>
              </a:ext>
            </a:extLst>
          </p:cNvPr>
          <p:cNvSpPr>
            <a:spLocks noGrp="1"/>
          </p:cNvSpPr>
          <p:nvPr>
            <p:ph type="ftr" sz="quarter" idx="11"/>
          </p:nvPr>
        </p:nvSpPr>
        <p:spPr/>
        <p:txBody>
          <a:bodyPr/>
          <a:lstStyle/>
          <a:p>
            <a:r>
              <a:rPr lang="en-US"/>
              <a:t>S. Belomestnykh | U.S. contributions to ILC</a:t>
            </a:r>
          </a:p>
        </p:txBody>
      </p:sp>
      <p:sp>
        <p:nvSpPr>
          <p:cNvPr id="4" name="スライド番号プレースホルダー 3">
            <a:extLst>
              <a:ext uri="{FF2B5EF4-FFF2-40B4-BE49-F238E27FC236}">
                <a16:creationId xmlns:a16="http://schemas.microsoft.com/office/drawing/2014/main" id="{8119239C-1855-E6C1-B519-3A6980B14578}"/>
              </a:ext>
            </a:extLst>
          </p:cNvPr>
          <p:cNvSpPr>
            <a:spLocks noGrp="1"/>
          </p:cNvSpPr>
          <p:nvPr>
            <p:ph type="sldNum" sz="quarter" idx="12"/>
          </p:nvPr>
        </p:nvSpPr>
        <p:spPr/>
        <p:txBody>
          <a:bodyPr/>
          <a:lstStyle/>
          <a:p>
            <a:fld id="{D4E4BB4A-B592-224D-BBF2-D9BAE9C1CE94}" type="slidenum">
              <a:rPr lang="en-US" smtClean="0"/>
              <a:t>7</a:t>
            </a:fld>
            <a:endParaRPr lang="en-US"/>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FD5C6AC0-F11D-62AC-CEFA-7D3703A7A280}"/>
                  </a:ext>
                </a:extLst>
              </p:cNvPr>
              <p:cNvSpPr txBox="1"/>
              <p:nvPr/>
            </p:nvSpPr>
            <p:spPr>
              <a:xfrm>
                <a:off x="739741" y="691817"/>
                <a:ext cx="10767317" cy="2846933"/>
              </a:xfrm>
              <a:prstGeom prst="rect">
                <a:avLst/>
              </a:prstGeom>
              <a:noFill/>
            </p:spPr>
            <p:txBody>
              <a:bodyPr wrap="square" rtlCol="0">
                <a:spAutoFit/>
              </a:bodyPr>
              <a:lstStyle/>
              <a:p>
                <a:pPr>
                  <a:spcBef>
                    <a:spcPts val="300"/>
                  </a:spcBef>
                  <a:spcAft>
                    <a:spcPts val="300"/>
                  </a:spcAft>
                </a:pPr>
                <a:r>
                  <a:rPr lang="en-US" altLang="ja-JP" sz="2000" dirty="0">
                    <a:solidFill>
                      <a:srgbClr val="FF0000"/>
                    </a:solidFill>
                    <a:latin typeface="Arial Unicode MS" panose="020B0604020202020204" pitchFamily="50" charset="-128"/>
                  </a:rPr>
                  <a:t>Cryomodule (CM) design</a:t>
                </a:r>
              </a:p>
              <a:p>
                <a:pPr marL="914400" lvl="3" indent="-457200">
                  <a:spcBef>
                    <a:spcPts val="300"/>
                  </a:spcBef>
                  <a:spcAft>
                    <a:spcPts val="300"/>
                  </a:spcAft>
                  <a:buFont typeface="+mj-lt"/>
                  <a:buAutoNum type="alphaLcParenR"/>
                </a:pPr>
                <a:r>
                  <a:rPr lang="en-US" altLang="ja-JP" dirty="0">
                    <a:solidFill>
                      <a:srgbClr val="1D50A1"/>
                    </a:solidFill>
                    <a:latin typeface="Arial Unicode MS" panose="020B0604020202020204" pitchFamily="50" charset="-128"/>
                  </a:rPr>
                  <a:t>Finalize the common CM design incorporating lessons learned from recent SRF projects (European XFEL, LCLS-II) and test facilities’ operation (STF at KEK, FAST ay Fermilab). Goals: improve performance, lower cost. Some potential changes: compact LCLS-II style frequency tuner, split conduction-cooled SC magnet, better magnetic shielding of cavities for high </a:t>
                </a:r>
                <a14:m>
                  <m:oMath xmlns:m="http://schemas.openxmlformats.org/officeDocument/2006/math">
                    <m:r>
                      <a:rPr lang="en-US" altLang="ja-JP" i="1" dirty="0" smtClean="0">
                        <a:solidFill>
                          <a:srgbClr val="1D50A1"/>
                        </a:solidFill>
                        <a:latin typeface="Cambria Math" panose="02040503050406030204" pitchFamily="18" charset="0"/>
                      </a:rPr>
                      <m:t>𝑄</m:t>
                    </m:r>
                  </m:oMath>
                </a14:m>
                <a:r>
                  <a:rPr lang="en-US" altLang="ja-JP" dirty="0">
                    <a:solidFill>
                      <a:srgbClr val="1D50A1"/>
                    </a:solidFill>
                    <a:latin typeface="Arial Unicode MS" panose="020B0604020202020204" pitchFamily="50" charset="-128"/>
                  </a:rPr>
                  <a:t>-factor preservation)</a:t>
                </a:r>
              </a:p>
              <a:p>
                <a:pPr marL="914400" lvl="3" indent="-457200">
                  <a:spcBef>
                    <a:spcPts val="300"/>
                  </a:spcBef>
                  <a:spcAft>
                    <a:spcPts val="300"/>
                  </a:spcAft>
                  <a:buFont typeface="+mj-lt"/>
                  <a:buAutoNum type="alphaLcParenR"/>
                </a:pPr>
                <a:r>
                  <a:rPr lang="en-US" altLang="ja-JP" dirty="0">
                    <a:solidFill>
                      <a:srgbClr val="1D50A1"/>
                    </a:solidFill>
                    <a:latin typeface="Arial Unicode MS" panose="020B0604020202020204" pitchFamily="50" charset="-128"/>
                  </a:rPr>
                  <a:t>Confirm that the CM design is compliant with the Japanese HPGS – close collaboration with KEK, learn from AST-IFMIF experience</a:t>
                </a:r>
              </a:p>
              <a:p>
                <a:pPr marL="914400" lvl="3" indent="-457200">
                  <a:spcBef>
                    <a:spcPts val="300"/>
                  </a:spcBef>
                  <a:spcAft>
                    <a:spcPts val="300"/>
                  </a:spcAft>
                  <a:buFont typeface="+mj-lt"/>
                  <a:buAutoNum type="alphaLcParenR"/>
                </a:pPr>
                <a:r>
                  <a:rPr lang="en-US" altLang="ja-JP" dirty="0">
                    <a:solidFill>
                      <a:srgbClr val="1D50A1"/>
                    </a:solidFill>
                    <a:latin typeface="Arial Unicode MS" panose="020B0604020202020204" pitchFamily="50" charset="-128"/>
                  </a:rPr>
                  <a:t>Engineering design and transport study during the </a:t>
                </a:r>
                <a:r>
                  <a:rPr lang="en-US" altLang="ja-JP" b="1" dirty="0">
                    <a:solidFill>
                      <a:srgbClr val="1D50A1"/>
                    </a:solidFill>
                    <a:latin typeface="Arial Unicode MS" panose="020B0604020202020204" pitchFamily="50" charset="-128"/>
                  </a:rPr>
                  <a:t>Preparatory Phase</a:t>
                </a:r>
              </a:p>
            </p:txBody>
          </p:sp>
        </mc:Choice>
        <mc:Fallback xmlns="">
          <p:sp>
            <p:nvSpPr>
              <p:cNvPr id="5" name="テキスト ボックス 4">
                <a:extLst>
                  <a:ext uri="{FF2B5EF4-FFF2-40B4-BE49-F238E27FC236}">
                    <a16:creationId xmlns:a16="http://schemas.microsoft.com/office/drawing/2014/main" id="{FD5C6AC0-F11D-62AC-CEFA-7D3703A7A280}"/>
                  </a:ext>
                </a:extLst>
              </p:cNvPr>
              <p:cNvSpPr txBox="1">
                <a:spLocks noRot="1" noChangeAspect="1" noMove="1" noResize="1" noEditPoints="1" noAdjustHandles="1" noChangeArrowheads="1" noChangeShapeType="1" noTextEdit="1"/>
              </p:cNvSpPr>
              <p:nvPr/>
            </p:nvSpPr>
            <p:spPr>
              <a:xfrm>
                <a:off x="739741" y="691817"/>
                <a:ext cx="10767317" cy="2846933"/>
              </a:xfrm>
              <a:prstGeom prst="rect">
                <a:avLst/>
              </a:prstGeom>
              <a:blipFill>
                <a:blip r:embed="rId2"/>
                <a:stretch>
                  <a:fillRect l="-589" t="-1333" b="-3111"/>
                </a:stretch>
              </a:blipFill>
            </p:spPr>
            <p:txBody>
              <a:bodyPr/>
              <a:lstStyle/>
              <a:p>
                <a:r>
                  <a:rPr lang="en-US">
                    <a:noFill/>
                  </a:rPr>
                  <a:t> </a:t>
                </a:r>
              </a:p>
            </p:txBody>
          </p:sp>
        </mc:Fallback>
      </mc:AlternateContent>
      <p:sp>
        <p:nvSpPr>
          <p:cNvPr id="6" name="Date Placeholder 5">
            <a:extLst>
              <a:ext uri="{FF2B5EF4-FFF2-40B4-BE49-F238E27FC236}">
                <a16:creationId xmlns:a16="http://schemas.microsoft.com/office/drawing/2014/main" id="{ECD5DE9C-F975-230D-B389-F7EEF029F094}"/>
              </a:ext>
            </a:extLst>
          </p:cNvPr>
          <p:cNvSpPr>
            <a:spLocks noGrp="1"/>
          </p:cNvSpPr>
          <p:nvPr>
            <p:ph type="dt" sz="half" idx="10"/>
          </p:nvPr>
        </p:nvSpPr>
        <p:spPr/>
        <p:txBody>
          <a:bodyPr/>
          <a:lstStyle/>
          <a:p>
            <a:r>
              <a:rPr lang="en-US"/>
              <a:t>5/3/2023</a:t>
            </a:r>
          </a:p>
        </p:txBody>
      </p:sp>
      <p:pic>
        <p:nvPicPr>
          <p:cNvPr id="7" name="Picture 6">
            <a:extLst>
              <a:ext uri="{FF2B5EF4-FFF2-40B4-BE49-F238E27FC236}">
                <a16:creationId xmlns:a16="http://schemas.microsoft.com/office/drawing/2014/main" id="{8903C7FA-2C94-2114-4052-0A366AE4E1F4}"/>
              </a:ext>
            </a:extLst>
          </p:cNvPr>
          <p:cNvPicPr>
            <a:picLocks noChangeAspect="1"/>
          </p:cNvPicPr>
          <p:nvPr/>
        </p:nvPicPr>
        <p:blipFill>
          <a:blip r:embed="rId3"/>
          <a:stretch>
            <a:fillRect/>
          </a:stretch>
        </p:blipFill>
        <p:spPr>
          <a:xfrm>
            <a:off x="8778334" y="4236585"/>
            <a:ext cx="2360341" cy="1542707"/>
          </a:xfrm>
          <a:prstGeom prst="rect">
            <a:avLst/>
          </a:prstGeom>
        </p:spPr>
      </p:pic>
      <p:pic>
        <p:nvPicPr>
          <p:cNvPr id="8" name="Picture 7">
            <a:extLst>
              <a:ext uri="{FF2B5EF4-FFF2-40B4-BE49-F238E27FC236}">
                <a16:creationId xmlns:a16="http://schemas.microsoft.com/office/drawing/2014/main" id="{91F8DE2C-2A4E-A050-8B5F-27A96D1F436F}"/>
              </a:ext>
            </a:extLst>
          </p:cNvPr>
          <p:cNvPicPr>
            <a:picLocks noChangeAspect="1"/>
          </p:cNvPicPr>
          <p:nvPr/>
        </p:nvPicPr>
        <p:blipFill>
          <a:blip r:embed="rId4"/>
          <a:stretch>
            <a:fillRect/>
          </a:stretch>
        </p:blipFill>
        <p:spPr>
          <a:xfrm>
            <a:off x="2076075" y="5133976"/>
            <a:ext cx="1752600" cy="1358900"/>
          </a:xfrm>
          <a:prstGeom prst="rect">
            <a:avLst/>
          </a:prstGeom>
        </p:spPr>
      </p:pic>
      <p:pic>
        <p:nvPicPr>
          <p:cNvPr id="9" name="Picture 8">
            <a:extLst>
              <a:ext uri="{FF2B5EF4-FFF2-40B4-BE49-F238E27FC236}">
                <a16:creationId xmlns:a16="http://schemas.microsoft.com/office/drawing/2014/main" id="{C4F325FD-9C05-F8B1-9085-C2C7366DFAF6}"/>
              </a:ext>
            </a:extLst>
          </p:cNvPr>
          <p:cNvPicPr>
            <a:picLocks noChangeAspect="1"/>
          </p:cNvPicPr>
          <p:nvPr/>
        </p:nvPicPr>
        <p:blipFill>
          <a:blip r:embed="rId5"/>
          <a:stretch>
            <a:fillRect/>
          </a:stretch>
        </p:blipFill>
        <p:spPr>
          <a:xfrm>
            <a:off x="739741" y="3968777"/>
            <a:ext cx="1727200" cy="1054100"/>
          </a:xfrm>
          <a:prstGeom prst="rect">
            <a:avLst/>
          </a:prstGeom>
        </p:spPr>
      </p:pic>
      <p:pic>
        <p:nvPicPr>
          <p:cNvPr id="10" name="Picture 9">
            <a:extLst>
              <a:ext uri="{FF2B5EF4-FFF2-40B4-BE49-F238E27FC236}">
                <a16:creationId xmlns:a16="http://schemas.microsoft.com/office/drawing/2014/main" id="{2F7CDBBA-02CA-0244-CB1E-111952A40391}"/>
              </a:ext>
            </a:extLst>
          </p:cNvPr>
          <p:cNvPicPr>
            <a:picLocks noChangeAspect="1"/>
          </p:cNvPicPr>
          <p:nvPr/>
        </p:nvPicPr>
        <p:blipFill>
          <a:blip r:embed="rId6"/>
          <a:stretch>
            <a:fillRect/>
          </a:stretch>
        </p:blipFill>
        <p:spPr>
          <a:xfrm>
            <a:off x="4198704" y="3734388"/>
            <a:ext cx="4030895" cy="2414338"/>
          </a:xfrm>
          <a:prstGeom prst="rect">
            <a:avLst/>
          </a:prstGeom>
        </p:spPr>
      </p:pic>
      <p:sp>
        <p:nvSpPr>
          <p:cNvPr id="11" name="TextBox 10">
            <a:extLst>
              <a:ext uri="{FF2B5EF4-FFF2-40B4-BE49-F238E27FC236}">
                <a16:creationId xmlns:a16="http://schemas.microsoft.com/office/drawing/2014/main" id="{744B043C-0B6B-37C3-52D0-FAA591840B43}"/>
              </a:ext>
            </a:extLst>
          </p:cNvPr>
          <p:cNvSpPr txBox="1"/>
          <p:nvPr/>
        </p:nvSpPr>
        <p:spPr>
          <a:xfrm>
            <a:off x="6257778" y="5813426"/>
            <a:ext cx="1310039" cy="307777"/>
          </a:xfrm>
          <a:prstGeom prst="rect">
            <a:avLst/>
          </a:prstGeom>
          <a:noFill/>
        </p:spPr>
        <p:txBody>
          <a:bodyPr wrap="none" rtlCol="0">
            <a:spAutoFit/>
          </a:bodyPr>
          <a:lstStyle/>
          <a:p>
            <a:pPr algn="ctr"/>
            <a:r>
              <a:rPr lang="en-US" sz="1400" dirty="0">
                <a:solidFill>
                  <a:srgbClr val="0070C0"/>
                </a:solidFill>
              </a:rPr>
              <a:t>ILC cryomodule</a:t>
            </a:r>
          </a:p>
        </p:txBody>
      </p:sp>
      <p:sp>
        <p:nvSpPr>
          <p:cNvPr id="12" name="TextBox 11">
            <a:extLst>
              <a:ext uri="{FF2B5EF4-FFF2-40B4-BE49-F238E27FC236}">
                <a16:creationId xmlns:a16="http://schemas.microsoft.com/office/drawing/2014/main" id="{0F4BD509-534F-D128-40A2-80D775CAE5F0}"/>
              </a:ext>
            </a:extLst>
          </p:cNvPr>
          <p:cNvSpPr txBox="1"/>
          <p:nvPr/>
        </p:nvSpPr>
        <p:spPr>
          <a:xfrm>
            <a:off x="9044856" y="3968777"/>
            <a:ext cx="1827295" cy="276999"/>
          </a:xfrm>
          <a:prstGeom prst="rect">
            <a:avLst/>
          </a:prstGeom>
          <a:noFill/>
        </p:spPr>
        <p:txBody>
          <a:bodyPr wrap="none" rtlCol="0">
            <a:spAutoFit/>
          </a:bodyPr>
          <a:lstStyle/>
          <a:p>
            <a:pPr algn="ctr"/>
            <a:r>
              <a:rPr lang="en-US" sz="1200" dirty="0">
                <a:solidFill>
                  <a:srgbClr val="0070C0"/>
                </a:solidFill>
              </a:rPr>
              <a:t>Compact frequency tuner</a:t>
            </a:r>
          </a:p>
        </p:txBody>
      </p:sp>
      <p:sp>
        <p:nvSpPr>
          <p:cNvPr id="13" name="TextBox 12">
            <a:extLst>
              <a:ext uri="{FF2B5EF4-FFF2-40B4-BE49-F238E27FC236}">
                <a16:creationId xmlns:a16="http://schemas.microsoft.com/office/drawing/2014/main" id="{EF5D430E-9B1C-3653-FC67-50B8819EAC0C}"/>
              </a:ext>
            </a:extLst>
          </p:cNvPr>
          <p:cNvSpPr txBox="1"/>
          <p:nvPr/>
        </p:nvSpPr>
        <p:spPr>
          <a:xfrm>
            <a:off x="813799" y="3691778"/>
            <a:ext cx="1579087" cy="276999"/>
          </a:xfrm>
          <a:prstGeom prst="rect">
            <a:avLst/>
          </a:prstGeom>
          <a:noFill/>
        </p:spPr>
        <p:txBody>
          <a:bodyPr wrap="none" rtlCol="0">
            <a:spAutoFit/>
          </a:bodyPr>
          <a:lstStyle/>
          <a:p>
            <a:pPr algn="ctr"/>
            <a:r>
              <a:rPr lang="en-US" sz="1200" dirty="0">
                <a:solidFill>
                  <a:srgbClr val="0070C0"/>
                </a:solidFill>
              </a:rPr>
              <a:t>Cavity magnetic shield</a:t>
            </a:r>
          </a:p>
        </p:txBody>
      </p:sp>
      <p:sp>
        <p:nvSpPr>
          <p:cNvPr id="14" name="TextBox 13">
            <a:extLst>
              <a:ext uri="{FF2B5EF4-FFF2-40B4-BE49-F238E27FC236}">
                <a16:creationId xmlns:a16="http://schemas.microsoft.com/office/drawing/2014/main" id="{B1F835DB-F583-68E6-ACFF-16405E050698}"/>
              </a:ext>
            </a:extLst>
          </p:cNvPr>
          <p:cNvSpPr txBox="1"/>
          <p:nvPr/>
        </p:nvSpPr>
        <p:spPr>
          <a:xfrm>
            <a:off x="2526696" y="4856977"/>
            <a:ext cx="1393395" cy="276999"/>
          </a:xfrm>
          <a:prstGeom prst="rect">
            <a:avLst/>
          </a:prstGeom>
          <a:noFill/>
        </p:spPr>
        <p:txBody>
          <a:bodyPr wrap="none" rtlCol="0">
            <a:spAutoFit/>
          </a:bodyPr>
          <a:lstStyle/>
          <a:p>
            <a:pPr algn="ctr"/>
            <a:r>
              <a:rPr lang="en-US" sz="1200" dirty="0">
                <a:solidFill>
                  <a:srgbClr val="0070C0"/>
                </a:solidFill>
              </a:rPr>
              <a:t>SC magnet package</a:t>
            </a:r>
          </a:p>
        </p:txBody>
      </p:sp>
    </p:spTree>
    <p:extLst>
      <p:ext uri="{BB962C8B-B14F-4D97-AF65-F5344CB8AC3E}">
        <p14:creationId xmlns:p14="http://schemas.microsoft.com/office/powerpoint/2010/main" val="196413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1069A8-0283-B06B-8FB7-519277A7E348}"/>
              </a:ext>
            </a:extLst>
          </p:cNvPr>
          <p:cNvSpPr>
            <a:spLocks noGrp="1"/>
          </p:cNvSpPr>
          <p:nvPr>
            <p:ph type="title"/>
          </p:nvPr>
        </p:nvSpPr>
        <p:spPr>
          <a:noFill/>
        </p:spPr>
        <p:txBody>
          <a:bodyPr/>
          <a:lstStyle/>
          <a:p>
            <a:pPr marL="685800" algn="l"/>
            <a:r>
              <a:rPr kumimoji="1" lang="en-US" altLang="ja-JP" dirty="0"/>
              <a:t>U.S. participation in ITN: WP-prime 3</a:t>
            </a:r>
            <a:endParaRPr kumimoji="1" lang="ja-JP" altLang="en-US" dirty="0"/>
          </a:p>
        </p:txBody>
      </p:sp>
      <p:sp>
        <p:nvSpPr>
          <p:cNvPr id="3" name="フッター プレースホルダー 2">
            <a:extLst>
              <a:ext uri="{FF2B5EF4-FFF2-40B4-BE49-F238E27FC236}">
                <a16:creationId xmlns:a16="http://schemas.microsoft.com/office/drawing/2014/main" id="{38F50021-E479-AC30-87D1-75CC61F43811}"/>
              </a:ext>
            </a:extLst>
          </p:cNvPr>
          <p:cNvSpPr>
            <a:spLocks noGrp="1"/>
          </p:cNvSpPr>
          <p:nvPr>
            <p:ph type="ftr" sz="quarter" idx="11"/>
          </p:nvPr>
        </p:nvSpPr>
        <p:spPr/>
        <p:txBody>
          <a:bodyPr/>
          <a:lstStyle/>
          <a:p>
            <a:r>
              <a:rPr lang="en-US"/>
              <a:t>S. Belomestnykh | U.S. contributions to ILC</a:t>
            </a:r>
          </a:p>
        </p:txBody>
      </p:sp>
      <p:sp>
        <p:nvSpPr>
          <p:cNvPr id="4" name="スライド番号プレースホルダー 3">
            <a:extLst>
              <a:ext uri="{FF2B5EF4-FFF2-40B4-BE49-F238E27FC236}">
                <a16:creationId xmlns:a16="http://schemas.microsoft.com/office/drawing/2014/main" id="{8119239C-1855-E6C1-B519-3A6980B14578}"/>
              </a:ext>
            </a:extLst>
          </p:cNvPr>
          <p:cNvSpPr>
            <a:spLocks noGrp="1"/>
          </p:cNvSpPr>
          <p:nvPr>
            <p:ph type="sldNum" sz="quarter" idx="12"/>
          </p:nvPr>
        </p:nvSpPr>
        <p:spPr/>
        <p:txBody>
          <a:bodyPr/>
          <a:lstStyle/>
          <a:p>
            <a:fld id="{D4E4BB4A-B592-224D-BBF2-D9BAE9C1CE94}" type="slidenum">
              <a:rPr lang="en-US" smtClean="0"/>
              <a:t>8</a:t>
            </a:fld>
            <a:endParaRPr lang="en-US"/>
          </a:p>
        </p:txBody>
      </p:sp>
      <p:sp>
        <p:nvSpPr>
          <p:cNvPr id="5" name="テキスト ボックス 4">
            <a:extLst>
              <a:ext uri="{FF2B5EF4-FFF2-40B4-BE49-F238E27FC236}">
                <a16:creationId xmlns:a16="http://schemas.microsoft.com/office/drawing/2014/main" id="{FD5C6AC0-F11D-62AC-CEFA-7D3703A7A280}"/>
              </a:ext>
            </a:extLst>
          </p:cNvPr>
          <p:cNvSpPr txBox="1"/>
          <p:nvPr/>
        </p:nvSpPr>
        <p:spPr>
          <a:xfrm>
            <a:off x="739741" y="887025"/>
            <a:ext cx="11024169" cy="2923877"/>
          </a:xfrm>
          <a:prstGeom prst="rect">
            <a:avLst/>
          </a:prstGeom>
          <a:noFill/>
        </p:spPr>
        <p:txBody>
          <a:bodyPr wrap="square" rtlCol="0">
            <a:spAutoFit/>
          </a:bodyPr>
          <a:lstStyle/>
          <a:p>
            <a:pPr>
              <a:spcBef>
                <a:spcPts val="300"/>
              </a:spcBef>
              <a:spcAft>
                <a:spcPts val="300"/>
              </a:spcAft>
            </a:pPr>
            <a:r>
              <a:rPr lang="en-US" altLang="ja-JP" sz="2000" dirty="0">
                <a:solidFill>
                  <a:srgbClr val="FF0000"/>
                </a:solidFill>
                <a:latin typeface="Arial Unicode MS" panose="020B0604020202020204" pitchFamily="50" charset="-128"/>
              </a:rPr>
              <a:t>SRF Crab Cavity (CC) development</a:t>
            </a:r>
          </a:p>
          <a:p>
            <a:pPr marL="914400" lvl="3" indent="-457200">
              <a:spcBef>
                <a:spcPts val="300"/>
              </a:spcBef>
              <a:spcAft>
                <a:spcPts val="300"/>
              </a:spcAft>
              <a:buFont typeface="+mj-lt"/>
              <a:buAutoNum type="alphaLcParenR"/>
            </a:pPr>
            <a:r>
              <a:rPr lang="en-US" altLang="ja-JP" dirty="0">
                <a:solidFill>
                  <a:srgbClr val="1D50A1"/>
                </a:solidFill>
                <a:latin typeface="Arial Unicode MS" panose="020B0604020202020204" pitchFamily="50" charset="-128"/>
              </a:rPr>
              <a:t>HL-LHC R&amp;D and prototyping demonstrated viability of compact cab cavity designs. ILC team has initiated efforts on re-optimization of the CC design. 5 designs were under initial consideration. </a:t>
            </a:r>
          </a:p>
          <a:p>
            <a:pPr marL="914400" lvl="3" indent="-457200">
              <a:spcBef>
                <a:spcPts val="300"/>
              </a:spcBef>
              <a:spcAft>
                <a:spcPts val="300"/>
              </a:spcAft>
              <a:buFont typeface="+mj-lt"/>
              <a:buAutoNum type="alphaLcParenR"/>
            </a:pPr>
            <a:r>
              <a:rPr lang="en-US" altLang="ja-JP" dirty="0">
                <a:solidFill>
                  <a:srgbClr val="1D50A1"/>
                </a:solidFill>
                <a:latin typeface="Arial Unicode MS" panose="020B0604020202020204" pitchFamily="50" charset="-128"/>
              </a:rPr>
              <a:t>After the recent first down-selection review, 2 designs were selected to proceed to the next stage. Both designs are from the U.S. teams: RF Dipole cavity (ODU/JLAB) and </a:t>
            </a:r>
            <a:r>
              <a:rPr lang="en-US" altLang="ja-JP" dirty="0" err="1">
                <a:solidFill>
                  <a:srgbClr val="1D50A1"/>
                </a:solidFill>
                <a:latin typeface="Arial Unicode MS" panose="020B0604020202020204" pitchFamily="50" charset="-128"/>
              </a:rPr>
              <a:t>QMiR</a:t>
            </a:r>
            <a:r>
              <a:rPr lang="en-US" altLang="ja-JP" dirty="0">
                <a:solidFill>
                  <a:srgbClr val="1D50A1"/>
                </a:solidFill>
                <a:latin typeface="Arial Unicode MS" panose="020B0604020202020204" pitchFamily="50" charset="-128"/>
              </a:rPr>
              <a:t> cavity (FNAL)</a:t>
            </a:r>
          </a:p>
          <a:p>
            <a:pPr marL="914400" lvl="3" indent="-457200">
              <a:spcBef>
                <a:spcPts val="300"/>
              </a:spcBef>
              <a:spcAft>
                <a:spcPts val="300"/>
              </a:spcAft>
              <a:buFont typeface="+mj-lt"/>
              <a:buAutoNum type="alphaLcParenR"/>
            </a:pPr>
            <a:r>
              <a:rPr lang="en-US" altLang="ja-JP" dirty="0">
                <a:solidFill>
                  <a:srgbClr val="1D50A1"/>
                </a:solidFill>
                <a:latin typeface="Arial Unicode MS" panose="020B0604020202020204" pitchFamily="50" charset="-128"/>
              </a:rPr>
              <a:t>Next stage: development and testing of a prototype cavity of each design (KEK will provide Nb material); demonstration of synchronized operation with the two prototypes (possibly in UK); selection of the final cavity design</a:t>
            </a:r>
          </a:p>
          <a:p>
            <a:pPr marL="914400" lvl="3" indent="-457200">
              <a:spcBef>
                <a:spcPts val="300"/>
              </a:spcBef>
              <a:spcAft>
                <a:spcPts val="300"/>
              </a:spcAft>
              <a:buFont typeface="+mj-lt"/>
              <a:buAutoNum type="alphaLcParenR"/>
            </a:pPr>
            <a:r>
              <a:rPr lang="en-US" altLang="ja-JP" dirty="0">
                <a:solidFill>
                  <a:srgbClr val="1D50A1"/>
                </a:solidFill>
                <a:latin typeface="Arial Unicode MS" panose="020B0604020202020204" pitchFamily="50" charset="-128"/>
              </a:rPr>
              <a:t>Engineering design of the cryomodule for the selected CC design during </a:t>
            </a:r>
            <a:r>
              <a:rPr lang="en-US" altLang="ja-JP" b="1" dirty="0">
                <a:solidFill>
                  <a:srgbClr val="1D50A1"/>
                </a:solidFill>
                <a:latin typeface="Arial Unicode MS" panose="020B0604020202020204" pitchFamily="50" charset="-128"/>
              </a:rPr>
              <a:t>Preparatory Phase</a:t>
            </a:r>
          </a:p>
        </p:txBody>
      </p:sp>
      <p:sp>
        <p:nvSpPr>
          <p:cNvPr id="6" name="Date Placeholder 5">
            <a:extLst>
              <a:ext uri="{FF2B5EF4-FFF2-40B4-BE49-F238E27FC236}">
                <a16:creationId xmlns:a16="http://schemas.microsoft.com/office/drawing/2014/main" id="{ECD5DE9C-F975-230D-B389-F7EEF029F094}"/>
              </a:ext>
            </a:extLst>
          </p:cNvPr>
          <p:cNvSpPr>
            <a:spLocks noGrp="1"/>
          </p:cNvSpPr>
          <p:nvPr>
            <p:ph type="dt" sz="half" idx="10"/>
          </p:nvPr>
        </p:nvSpPr>
        <p:spPr/>
        <p:txBody>
          <a:bodyPr/>
          <a:lstStyle/>
          <a:p>
            <a:r>
              <a:rPr lang="en-US"/>
              <a:t>5/3/2023</a:t>
            </a:r>
          </a:p>
        </p:txBody>
      </p:sp>
      <p:pic>
        <p:nvPicPr>
          <p:cNvPr id="15" name="Picture 6">
            <a:extLst>
              <a:ext uri="{FF2B5EF4-FFF2-40B4-BE49-F238E27FC236}">
                <a16:creationId xmlns:a16="http://schemas.microsoft.com/office/drawing/2014/main" id="{913EA62E-1571-ECCD-766D-FBC495D833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95" t="14081" r="7151" b="12832"/>
          <a:stretch/>
        </p:blipFill>
        <p:spPr bwMode="auto">
          <a:xfrm>
            <a:off x="2928008" y="4586302"/>
            <a:ext cx="2238118" cy="17935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092F817-F9A8-BA3E-CD9B-377E3D822DDB}"/>
              </a:ext>
            </a:extLst>
          </p:cNvPr>
          <p:cNvPicPr>
            <a:picLocks noChangeAspect="1"/>
          </p:cNvPicPr>
          <p:nvPr/>
        </p:nvPicPr>
        <p:blipFill rotWithShape="1">
          <a:blip r:embed="rId3"/>
          <a:srcRect l="7739" t="5006" r="13309" b="2997"/>
          <a:stretch/>
        </p:blipFill>
        <p:spPr>
          <a:xfrm rot="5400000" flipH="1" flipV="1">
            <a:off x="792577" y="4060208"/>
            <a:ext cx="1313310" cy="2621169"/>
          </a:xfrm>
          <a:prstGeom prst="rect">
            <a:avLst/>
          </a:prstGeom>
        </p:spPr>
      </p:pic>
      <p:pic>
        <p:nvPicPr>
          <p:cNvPr id="17" name="Picture 16">
            <a:extLst>
              <a:ext uri="{FF2B5EF4-FFF2-40B4-BE49-F238E27FC236}">
                <a16:creationId xmlns:a16="http://schemas.microsoft.com/office/drawing/2014/main" id="{18B47D63-7577-DEC5-B029-F26959210F6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910893" y="4975384"/>
            <a:ext cx="2991172" cy="1008916"/>
          </a:xfrm>
          <a:prstGeom prst="rect">
            <a:avLst/>
          </a:prstGeom>
        </p:spPr>
      </p:pic>
      <p:pic>
        <p:nvPicPr>
          <p:cNvPr id="18" name="Picture 17">
            <a:extLst>
              <a:ext uri="{FF2B5EF4-FFF2-40B4-BE49-F238E27FC236}">
                <a16:creationId xmlns:a16="http://schemas.microsoft.com/office/drawing/2014/main" id="{0838EC32-47E3-EEE7-D9C0-966AF6AE9995}"/>
              </a:ext>
            </a:extLst>
          </p:cNvPr>
          <p:cNvPicPr>
            <a:picLocks noChangeAspect="1"/>
          </p:cNvPicPr>
          <p:nvPr/>
        </p:nvPicPr>
        <p:blipFill rotWithShape="1">
          <a:blip r:embed="rId5"/>
          <a:srcRect t="18817"/>
          <a:stretch/>
        </p:blipFill>
        <p:spPr>
          <a:xfrm>
            <a:off x="9111827" y="4714137"/>
            <a:ext cx="2929975" cy="1400676"/>
          </a:xfrm>
          <a:prstGeom prst="rect">
            <a:avLst/>
          </a:prstGeom>
        </p:spPr>
      </p:pic>
      <p:sp>
        <p:nvSpPr>
          <p:cNvPr id="19" name="TextBox 18">
            <a:extLst>
              <a:ext uri="{FF2B5EF4-FFF2-40B4-BE49-F238E27FC236}">
                <a16:creationId xmlns:a16="http://schemas.microsoft.com/office/drawing/2014/main" id="{0940C15E-8A2A-3E59-D267-2E746B051056}"/>
              </a:ext>
            </a:extLst>
          </p:cNvPr>
          <p:cNvSpPr txBox="1"/>
          <p:nvPr/>
        </p:nvSpPr>
        <p:spPr>
          <a:xfrm>
            <a:off x="918107" y="4305864"/>
            <a:ext cx="3708900" cy="338554"/>
          </a:xfrm>
          <a:prstGeom prst="rect">
            <a:avLst/>
          </a:prstGeom>
          <a:noFill/>
        </p:spPr>
        <p:txBody>
          <a:bodyPr wrap="none" rtlCol="0">
            <a:spAutoFit/>
          </a:bodyPr>
          <a:lstStyle/>
          <a:p>
            <a:pPr algn="ctr"/>
            <a:r>
              <a:rPr lang="en-US" sz="1600" dirty="0"/>
              <a:t>RF Dipole 1.3 GHz crab cavity (ODU/JLAB)</a:t>
            </a:r>
          </a:p>
        </p:txBody>
      </p:sp>
      <p:sp>
        <p:nvSpPr>
          <p:cNvPr id="20" name="TextBox 19">
            <a:extLst>
              <a:ext uri="{FF2B5EF4-FFF2-40B4-BE49-F238E27FC236}">
                <a16:creationId xmlns:a16="http://schemas.microsoft.com/office/drawing/2014/main" id="{87C7725D-934E-F0A6-0596-5B6B544AD3FE}"/>
              </a:ext>
            </a:extLst>
          </p:cNvPr>
          <p:cNvSpPr txBox="1"/>
          <p:nvPr/>
        </p:nvSpPr>
        <p:spPr>
          <a:xfrm>
            <a:off x="7429835" y="4331840"/>
            <a:ext cx="2944460" cy="338554"/>
          </a:xfrm>
          <a:prstGeom prst="rect">
            <a:avLst/>
          </a:prstGeom>
          <a:noFill/>
        </p:spPr>
        <p:txBody>
          <a:bodyPr wrap="none" rtlCol="0">
            <a:spAutoFit/>
          </a:bodyPr>
          <a:lstStyle/>
          <a:p>
            <a:pPr algn="ctr"/>
            <a:r>
              <a:rPr lang="en-US" sz="1600" dirty="0" err="1"/>
              <a:t>QMiR</a:t>
            </a:r>
            <a:r>
              <a:rPr lang="en-US" sz="1600" dirty="0"/>
              <a:t> 2.6 GHz crab cavity (FNAL)</a:t>
            </a:r>
          </a:p>
        </p:txBody>
      </p:sp>
      <p:sp>
        <p:nvSpPr>
          <p:cNvPr id="21" name="TextBox 20">
            <a:extLst>
              <a:ext uri="{FF2B5EF4-FFF2-40B4-BE49-F238E27FC236}">
                <a16:creationId xmlns:a16="http://schemas.microsoft.com/office/drawing/2014/main" id="{CEAF9D4B-FD51-B470-9CB7-68AE96453F7D}"/>
              </a:ext>
            </a:extLst>
          </p:cNvPr>
          <p:cNvSpPr txBox="1"/>
          <p:nvPr/>
        </p:nvSpPr>
        <p:spPr>
          <a:xfrm>
            <a:off x="2946906" y="4900809"/>
            <a:ext cx="660758" cy="307777"/>
          </a:xfrm>
          <a:prstGeom prst="rect">
            <a:avLst/>
          </a:prstGeom>
          <a:noFill/>
        </p:spPr>
        <p:txBody>
          <a:bodyPr wrap="none" rtlCol="0">
            <a:spAutoFit/>
          </a:bodyPr>
          <a:lstStyle/>
          <a:p>
            <a:pPr algn="ctr"/>
            <a:r>
              <a:rPr lang="en-US" sz="1400" dirty="0"/>
              <a:t>HOM2</a:t>
            </a:r>
          </a:p>
        </p:txBody>
      </p:sp>
      <p:sp>
        <p:nvSpPr>
          <p:cNvPr id="22" name="TextBox 21">
            <a:extLst>
              <a:ext uri="{FF2B5EF4-FFF2-40B4-BE49-F238E27FC236}">
                <a16:creationId xmlns:a16="http://schemas.microsoft.com/office/drawing/2014/main" id="{2C89220D-D5B8-333C-F213-44D675E8A51D}"/>
              </a:ext>
            </a:extLst>
          </p:cNvPr>
          <p:cNvSpPr txBox="1"/>
          <p:nvPr/>
        </p:nvSpPr>
        <p:spPr>
          <a:xfrm>
            <a:off x="3741530" y="5960924"/>
            <a:ext cx="660758" cy="307777"/>
          </a:xfrm>
          <a:prstGeom prst="rect">
            <a:avLst/>
          </a:prstGeom>
          <a:noFill/>
        </p:spPr>
        <p:txBody>
          <a:bodyPr wrap="none" rtlCol="0">
            <a:spAutoFit/>
          </a:bodyPr>
          <a:lstStyle/>
          <a:p>
            <a:pPr algn="ctr"/>
            <a:r>
              <a:rPr lang="en-US" sz="1400" dirty="0"/>
              <a:t>HOM1</a:t>
            </a:r>
          </a:p>
        </p:txBody>
      </p:sp>
      <p:sp>
        <p:nvSpPr>
          <p:cNvPr id="23" name="TextBox 22">
            <a:extLst>
              <a:ext uri="{FF2B5EF4-FFF2-40B4-BE49-F238E27FC236}">
                <a16:creationId xmlns:a16="http://schemas.microsoft.com/office/drawing/2014/main" id="{86366CD4-6AE8-D288-058D-325D1A1AB0BC}"/>
              </a:ext>
            </a:extLst>
          </p:cNvPr>
          <p:cNvSpPr txBox="1"/>
          <p:nvPr/>
        </p:nvSpPr>
        <p:spPr>
          <a:xfrm>
            <a:off x="4658010" y="5642094"/>
            <a:ext cx="455574" cy="307777"/>
          </a:xfrm>
          <a:prstGeom prst="rect">
            <a:avLst/>
          </a:prstGeom>
          <a:noFill/>
        </p:spPr>
        <p:txBody>
          <a:bodyPr wrap="none" rtlCol="0">
            <a:spAutoFit/>
          </a:bodyPr>
          <a:lstStyle/>
          <a:p>
            <a:pPr algn="ctr"/>
            <a:r>
              <a:rPr lang="en-US" sz="1400" dirty="0"/>
              <a:t>FPC</a:t>
            </a:r>
          </a:p>
        </p:txBody>
      </p:sp>
      <p:sp>
        <p:nvSpPr>
          <p:cNvPr id="24" name="TextBox 23">
            <a:extLst>
              <a:ext uri="{FF2B5EF4-FFF2-40B4-BE49-F238E27FC236}">
                <a16:creationId xmlns:a16="http://schemas.microsoft.com/office/drawing/2014/main" id="{9B1E7083-AF47-3ECC-B944-EA133E9EF050}"/>
              </a:ext>
            </a:extLst>
          </p:cNvPr>
          <p:cNvSpPr txBox="1"/>
          <p:nvPr/>
        </p:nvSpPr>
        <p:spPr>
          <a:xfrm>
            <a:off x="7898520" y="5634705"/>
            <a:ext cx="455574" cy="307777"/>
          </a:xfrm>
          <a:prstGeom prst="rect">
            <a:avLst/>
          </a:prstGeom>
          <a:noFill/>
        </p:spPr>
        <p:txBody>
          <a:bodyPr wrap="none" rtlCol="0">
            <a:spAutoFit/>
          </a:bodyPr>
          <a:lstStyle/>
          <a:p>
            <a:pPr algn="ctr"/>
            <a:r>
              <a:rPr lang="en-US" sz="1400" dirty="0"/>
              <a:t>FPC</a:t>
            </a:r>
          </a:p>
        </p:txBody>
      </p:sp>
      <p:sp>
        <p:nvSpPr>
          <p:cNvPr id="25" name="TextBox 24">
            <a:extLst>
              <a:ext uri="{FF2B5EF4-FFF2-40B4-BE49-F238E27FC236}">
                <a16:creationId xmlns:a16="http://schemas.microsoft.com/office/drawing/2014/main" id="{01C76782-83C0-17F5-A9D2-5BA165FA6433}"/>
              </a:ext>
            </a:extLst>
          </p:cNvPr>
          <p:cNvSpPr txBox="1"/>
          <p:nvPr/>
        </p:nvSpPr>
        <p:spPr>
          <a:xfrm>
            <a:off x="10911155" y="4637672"/>
            <a:ext cx="1225323" cy="646331"/>
          </a:xfrm>
          <a:prstGeom prst="rect">
            <a:avLst/>
          </a:prstGeom>
          <a:solidFill>
            <a:schemeClr val="bg1"/>
          </a:solidFill>
        </p:spPr>
        <p:txBody>
          <a:bodyPr wrap="square" rtlCol="0">
            <a:spAutoFit/>
          </a:bodyPr>
          <a:lstStyle/>
          <a:p>
            <a:pPr algn="ctr"/>
            <a:r>
              <a:rPr lang="en-US" sz="1200" dirty="0"/>
              <a:t>“Dressed” cavity with frequency tuner</a:t>
            </a:r>
          </a:p>
        </p:txBody>
      </p:sp>
    </p:spTree>
    <p:extLst>
      <p:ext uri="{BB962C8B-B14F-4D97-AF65-F5344CB8AC3E}">
        <p14:creationId xmlns:p14="http://schemas.microsoft.com/office/powerpoint/2010/main" val="3229120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081069A8-0283-B06B-8FB7-519277A7E348}"/>
                  </a:ext>
                </a:extLst>
              </p:cNvPr>
              <p:cNvSpPr>
                <a:spLocks noGrp="1"/>
              </p:cNvSpPr>
              <p:nvPr>
                <p:ph type="title"/>
              </p:nvPr>
            </p:nvSpPr>
            <p:spPr>
              <a:noFill/>
            </p:spPr>
            <p:txBody>
              <a:bodyPr/>
              <a:lstStyle/>
              <a:p>
                <a:pPr marL="685800" algn="l"/>
                <a:r>
                  <a:rPr kumimoji="1" lang="en-US" altLang="ja-JP" dirty="0"/>
                  <a:t>Other WPs: polarized </a:t>
                </a:r>
                <a14:m>
                  <m:oMath xmlns:m="http://schemas.openxmlformats.org/officeDocument/2006/math">
                    <m:sSup>
                      <m:sSupPr>
                        <m:ctrlPr>
                          <a:rPr kumimoji="1" lang="en-US" altLang="ja-JP"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m:t>
                        </m:r>
                      </m:sup>
                    </m:sSup>
                  </m:oMath>
                </a14:m>
                <a:r>
                  <a:rPr kumimoji="1" lang="en-US" altLang="ja-JP" dirty="0"/>
                  <a:t> and </a:t>
                </a:r>
                <a14:m>
                  <m:oMath xmlns:m="http://schemas.openxmlformats.org/officeDocument/2006/math">
                    <m:sSup>
                      <m:sSupPr>
                        <m:ctrlPr>
                          <a:rPr kumimoji="1" lang="en-US" altLang="ja-JP" i="1">
                            <a:latin typeface="Cambria Math" panose="02040503050406030204" pitchFamily="18" charset="0"/>
                          </a:rPr>
                        </m:ctrlPr>
                      </m:sSupPr>
                      <m:e>
                        <m:r>
                          <a:rPr kumimoji="1" lang="en-US" altLang="ja-JP" i="1">
                            <a:latin typeface="Cambria Math" panose="02040503050406030204" pitchFamily="18" charset="0"/>
                          </a:rPr>
                          <m:t>𝑒</m:t>
                        </m:r>
                      </m:e>
                      <m:sup>
                        <m:r>
                          <a:rPr kumimoji="1" lang="en-US" altLang="ja-JP" b="0" i="1" smtClean="0">
                            <a:latin typeface="Cambria Math" panose="02040503050406030204" pitchFamily="18" charset="0"/>
                          </a:rPr>
                          <m:t>+</m:t>
                        </m:r>
                      </m:sup>
                    </m:sSup>
                  </m:oMath>
                </a14:m>
                <a:r>
                  <a:rPr kumimoji="1" lang="en-US" altLang="ja-JP" dirty="0"/>
                  <a:t> sources, WP-prime 4-7 </a:t>
                </a:r>
                <a:endParaRPr kumimoji="1" lang="ja-JP" altLang="en-US" dirty="0"/>
              </a:p>
            </p:txBody>
          </p:sp>
        </mc:Choice>
        <mc:Fallback xmlns="">
          <p:sp>
            <p:nvSpPr>
              <p:cNvPr id="2" name="タイトル 1">
                <a:extLst>
                  <a:ext uri="{FF2B5EF4-FFF2-40B4-BE49-F238E27FC236}">
                    <a16:creationId xmlns:a16="http://schemas.microsoft.com/office/drawing/2014/main" id="{081069A8-0283-B06B-8FB7-519277A7E348}"/>
                  </a:ext>
                </a:extLst>
              </p:cNvPr>
              <p:cNvSpPr>
                <a:spLocks noGrp="1" noRot="1" noChangeAspect="1" noMove="1" noResize="1" noEditPoints="1" noAdjustHandles="1" noChangeArrowheads="1" noChangeShapeType="1" noTextEdit="1"/>
              </p:cNvSpPr>
              <p:nvPr>
                <p:ph type="title"/>
              </p:nvPr>
            </p:nvSpPr>
            <p:spPr>
              <a:blipFill>
                <a:blip r:embed="rId2"/>
                <a:stretch>
                  <a:fillRect b="-9524"/>
                </a:stretch>
              </a:blipFill>
            </p:spPr>
            <p:txBody>
              <a:bodyPr/>
              <a:lstStyle/>
              <a:p>
                <a:r>
                  <a:rPr lang="en-US">
                    <a:noFill/>
                  </a:rPr>
                  <a:t> </a:t>
                </a:r>
              </a:p>
            </p:txBody>
          </p:sp>
        </mc:Fallback>
      </mc:AlternateContent>
      <p:sp>
        <p:nvSpPr>
          <p:cNvPr id="3" name="フッター プレースホルダー 2">
            <a:extLst>
              <a:ext uri="{FF2B5EF4-FFF2-40B4-BE49-F238E27FC236}">
                <a16:creationId xmlns:a16="http://schemas.microsoft.com/office/drawing/2014/main" id="{38F50021-E479-AC30-87D1-75CC61F43811}"/>
              </a:ext>
            </a:extLst>
          </p:cNvPr>
          <p:cNvSpPr>
            <a:spLocks noGrp="1"/>
          </p:cNvSpPr>
          <p:nvPr>
            <p:ph type="ftr" sz="quarter" idx="11"/>
          </p:nvPr>
        </p:nvSpPr>
        <p:spPr/>
        <p:txBody>
          <a:bodyPr/>
          <a:lstStyle/>
          <a:p>
            <a:r>
              <a:rPr lang="en-US"/>
              <a:t>S. Belomestnykh | U.S. contributions to ILC</a:t>
            </a:r>
          </a:p>
        </p:txBody>
      </p:sp>
      <p:sp>
        <p:nvSpPr>
          <p:cNvPr id="4" name="スライド番号プレースホルダー 3">
            <a:extLst>
              <a:ext uri="{FF2B5EF4-FFF2-40B4-BE49-F238E27FC236}">
                <a16:creationId xmlns:a16="http://schemas.microsoft.com/office/drawing/2014/main" id="{8119239C-1855-E6C1-B519-3A6980B14578}"/>
              </a:ext>
            </a:extLst>
          </p:cNvPr>
          <p:cNvSpPr>
            <a:spLocks noGrp="1"/>
          </p:cNvSpPr>
          <p:nvPr>
            <p:ph type="sldNum" sz="quarter" idx="12"/>
          </p:nvPr>
        </p:nvSpPr>
        <p:spPr/>
        <p:txBody>
          <a:bodyPr/>
          <a:lstStyle/>
          <a:p>
            <a:fld id="{D4E4BB4A-B592-224D-BBF2-D9BAE9C1CE94}" type="slidenum">
              <a:rPr lang="en-US" smtClean="0"/>
              <a:t>9</a:t>
            </a:fld>
            <a:endParaRPr lang="en-US"/>
          </a:p>
        </p:txBody>
      </p:sp>
      <p:sp>
        <p:nvSpPr>
          <p:cNvPr id="5" name="テキスト ボックス 4">
            <a:extLst>
              <a:ext uri="{FF2B5EF4-FFF2-40B4-BE49-F238E27FC236}">
                <a16:creationId xmlns:a16="http://schemas.microsoft.com/office/drawing/2014/main" id="{FD5C6AC0-F11D-62AC-CEFA-7D3703A7A280}"/>
              </a:ext>
            </a:extLst>
          </p:cNvPr>
          <p:cNvSpPr txBox="1"/>
          <p:nvPr/>
        </p:nvSpPr>
        <p:spPr>
          <a:xfrm>
            <a:off x="691793" y="1441234"/>
            <a:ext cx="6407650" cy="1169551"/>
          </a:xfrm>
          <a:prstGeom prst="rect">
            <a:avLst/>
          </a:prstGeom>
          <a:noFill/>
        </p:spPr>
        <p:txBody>
          <a:bodyPr wrap="square" rtlCol="0">
            <a:spAutoFit/>
          </a:bodyPr>
          <a:lstStyle/>
          <a:p>
            <a:pPr marL="457200" indent="-457200">
              <a:spcBef>
                <a:spcPts val="300"/>
              </a:spcBef>
              <a:spcAft>
                <a:spcPts val="300"/>
              </a:spcAft>
              <a:buAutoNum type="arabicPeriod"/>
            </a:pPr>
            <a:r>
              <a:rPr lang="en-US" altLang="ja-JP" sz="2000" dirty="0">
                <a:solidFill>
                  <a:srgbClr val="1D50A1"/>
                </a:solidFill>
                <a:latin typeface="Arial Unicode MS" panose="020B0604020202020204" pitchFamily="50" charset="-128"/>
              </a:rPr>
              <a:t>Polarized electron source design</a:t>
            </a:r>
          </a:p>
          <a:p>
            <a:pPr marL="457200" indent="-457200">
              <a:spcBef>
                <a:spcPts val="300"/>
              </a:spcBef>
              <a:spcAft>
                <a:spcPts val="300"/>
              </a:spcAft>
              <a:buAutoNum type="arabicPeriod"/>
            </a:pPr>
            <a:r>
              <a:rPr lang="en-US" altLang="ja-JP" sz="2000" dirty="0">
                <a:solidFill>
                  <a:srgbClr val="1D50A1"/>
                </a:solidFill>
                <a:latin typeface="Arial Unicode MS" panose="020B0604020202020204" pitchFamily="50" charset="-128"/>
              </a:rPr>
              <a:t>Capture and acceleration for positron source</a:t>
            </a:r>
          </a:p>
          <a:p>
            <a:pPr marL="457200" indent="-457200">
              <a:spcBef>
                <a:spcPts val="300"/>
              </a:spcBef>
              <a:spcAft>
                <a:spcPts val="300"/>
              </a:spcAft>
              <a:buAutoNum type="arabicPeriod"/>
            </a:pPr>
            <a:r>
              <a:rPr lang="en-US" altLang="ja-JP" sz="2000" dirty="0">
                <a:solidFill>
                  <a:srgbClr val="1D50A1"/>
                </a:solidFill>
                <a:latin typeface="Arial Unicode MS" panose="020B0604020202020204" pitchFamily="50" charset="-128"/>
              </a:rPr>
              <a:t>Undulator technology for positron source</a:t>
            </a:r>
          </a:p>
        </p:txBody>
      </p:sp>
      <p:sp>
        <p:nvSpPr>
          <p:cNvPr id="6" name="Date Placeholder 5">
            <a:extLst>
              <a:ext uri="{FF2B5EF4-FFF2-40B4-BE49-F238E27FC236}">
                <a16:creationId xmlns:a16="http://schemas.microsoft.com/office/drawing/2014/main" id="{ECD5DE9C-F975-230D-B389-F7EEF029F094}"/>
              </a:ext>
            </a:extLst>
          </p:cNvPr>
          <p:cNvSpPr>
            <a:spLocks noGrp="1"/>
          </p:cNvSpPr>
          <p:nvPr>
            <p:ph type="dt" sz="half" idx="10"/>
          </p:nvPr>
        </p:nvSpPr>
        <p:spPr/>
        <p:txBody>
          <a:bodyPr/>
          <a:lstStyle/>
          <a:p>
            <a:r>
              <a:rPr lang="en-US"/>
              <a:t>5/3/2023</a:t>
            </a:r>
          </a:p>
        </p:txBody>
      </p:sp>
      <p:pic>
        <p:nvPicPr>
          <p:cNvPr id="7" name="Picture 6">
            <a:extLst>
              <a:ext uri="{FF2B5EF4-FFF2-40B4-BE49-F238E27FC236}">
                <a16:creationId xmlns:a16="http://schemas.microsoft.com/office/drawing/2014/main" id="{D5049BEA-370B-7B53-77B5-3EDDAF2C5A39}"/>
              </a:ext>
            </a:extLst>
          </p:cNvPr>
          <p:cNvPicPr>
            <a:picLocks noChangeAspect="1"/>
          </p:cNvPicPr>
          <p:nvPr/>
        </p:nvPicPr>
        <p:blipFill>
          <a:blip r:embed="rId3"/>
          <a:stretch>
            <a:fillRect/>
          </a:stretch>
        </p:blipFill>
        <p:spPr>
          <a:xfrm>
            <a:off x="496956" y="3115885"/>
            <a:ext cx="7772400" cy="1702340"/>
          </a:xfrm>
          <a:prstGeom prst="rect">
            <a:avLst/>
          </a:prstGeom>
        </p:spPr>
      </p:pic>
      <p:sp>
        <p:nvSpPr>
          <p:cNvPr id="8" name="TextBox 7">
            <a:extLst>
              <a:ext uri="{FF2B5EF4-FFF2-40B4-BE49-F238E27FC236}">
                <a16:creationId xmlns:a16="http://schemas.microsoft.com/office/drawing/2014/main" id="{C14BDE60-5B39-292F-BC74-5AB991088924}"/>
              </a:ext>
            </a:extLst>
          </p:cNvPr>
          <p:cNvSpPr txBox="1"/>
          <p:nvPr/>
        </p:nvSpPr>
        <p:spPr>
          <a:xfrm>
            <a:off x="1147078" y="4834095"/>
            <a:ext cx="647215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Superconducting Helical Undulator at Argonne, M. </a:t>
            </a:r>
            <a:r>
              <a:rPr lang="en-US" sz="1200" dirty="0" err="1">
                <a:latin typeface="Arial" panose="020B0604020202020204" pitchFamily="34" charset="0"/>
                <a:cs typeface="Arial" panose="020B0604020202020204" pitchFamily="34" charset="0"/>
              </a:rPr>
              <a:t>Kasa</a:t>
            </a:r>
            <a:r>
              <a:rPr lang="en-US" sz="1200" dirty="0">
                <a:latin typeface="Arial" panose="020B0604020202020204" pitchFamily="34" charset="0"/>
                <a:cs typeface="Arial" panose="020B0604020202020204" pitchFamily="34" charset="0"/>
              </a:rPr>
              <a:t> et al. Phys. Rev. Acc. Beams (2020)</a:t>
            </a:r>
          </a:p>
        </p:txBody>
      </p:sp>
      <p:pic>
        <p:nvPicPr>
          <p:cNvPr id="9" name="Picture 8">
            <a:extLst>
              <a:ext uri="{FF2B5EF4-FFF2-40B4-BE49-F238E27FC236}">
                <a16:creationId xmlns:a16="http://schemas.microsoft.com/office/drawing/2014/main" id="{50D71C8F-3C82-BF48-3871-19CBB394BA17}"/>
              </a:ext>
            </a:extLst>
          </p:cNvPr>
          <p:cNvPicPr>
            <a:picLocks noChangeAspect="1"/>
          </p:cNvPicPr>
          <p:nvPr/>
        </p:nvPicPr>
        <p:blipFill>
          <a:blip r:embed="rId4"/>
          <a:stretch>
            <a:fillRect/>
          </a:stretch>
        </p:blipFill>
        <p:spPr>
          <a:xfrm>
            <a:off x="8679976" y="592967"/>
            <a:ext cx="3399380" cy="2706732"/>
          </a:xfrm>
          <a:prstGeom prst="rect">
            <a:avLst/>
          </a:prstGeom>
        </p:spPr>
      </p:pic>
      <p:sp>
        <p:nvSpPr>
          <p:cNvPr id="10" name="TextBox 9">
            <a:extLst>
              <a:ext uri="{FF2B5EF4-FFF2-40B4-BE49-F238E27FC236}">
                <a16:creationId xmlns:a16="http://schemas.microsoft.com/office/drawing/2014/main" id="{2F584D19-B4BA-ADCC-4551-0938BAEAA71C}"/>
              </a:ext>
            </a:extLst>
          </p:cNvPr>
          <p:cNvSpPr txBox="1"/>
          <p:nvPr/>
        </p:nvSpPr>
        <p:spPr>
          <a:xfrm>
            <a:off x="8592568" y="3306163"/>
            <a:ext cx="3486788" cy="461665"/>
          </a:xfrm>
          <a:prstGeom prst="rect">
            <a:avLst/>
          </a:prstGeom>
          <a:noFill/>
        </p:spPr>
        <p:txBody>
          <a:bodyPr wrap="none" rtlCol="0">
            <a:spAutoFit/>
          </a:bodyPr>
          <a:lstStyle/>
          <a:p>
            <a:pPr algn="ctr"/>
            <a:r>
              <a:rPr lang="en-US" sz="1200" dirty="0">
                <a:effectLst/>
                <a:latin typeface="Arial" panose="020B0604020202020204" pitchFamily="34" charset="0"/>
              </a:rPr>
              <a:t>Polarized Electron Source at </a:t>
            </a:r>
            <a:r>
              <a:rPr lang="en-US" sz="1200" dirty="0" err="1">
                <a:effectLst/>
                <a:latin typeface="Arial" panose="020B0604020202020204" pitchFamily="34" charset="0"/>
              </a:rPr>
              <a:t>JLab</a:t>
            </a:r>
            <a:r>
              <a:rPr lang="en-US" sz="1200" dirty="0">
                <a:effectLst/>
                <a:latin typeface="Arial" panose="020B0604020202020204" pitchFamily="34" charset="0"/>
              </a:rPr>
              <a:t>, </a:t>
            </a:r>
          </a:p>
          <a:p>
            <a:pPr algn="ctr"/>
            <a:r>
              <a:rPr lang="en-US" sz="1200" dirty="0">
                <a:effectLst/>
                <a:latin typeface="Arial" panose="020B0604020202020204" pitchFamily="34" charset="0"/>
              </a:rPr>
              <a:t>P. Adderley et al., Phys. Rev. Acc. Beams (2010)</a:t>
            </a:r>
            <a:endParaRPr lang="en-US" sz="1200" dirty="0"/>
          </a:p>
        </p:txBody>
      </p:sp>
      <p:pic>
        <p:nvPicPr>
          <p:cNvPr id="11" name="Picture 10">
            <a:extLst>
              <a:ext uri="{FF2B5EF4-FFF2-40B4-BE49-F238E27FC236}">
                <a16:creationId xmlns:a16="http://schemas.microsoft.com/office/drawing/2014/main" id="{4A699407-421A-3D9E-5491-55D91A472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5369" y="3902420"/>
            <a:ext cx="3383987" cy="2255992"/>
          </a:xfrm>
          <a:prstGeom prst="rect">
            <a:avLst/>
          </a:prstGeom>
        </p:spPr>
      </p:pic>
      <p:sp>
        <p:nvSpPr>
          <p:cNvPr id="12" name="TextBox 11">
            <a:extLst>
              <a:ext uri="{FF2B5EF4-FFF2-40B4-BE49-F238E27FC236}">
                <a16:creationId xmlns:a16="http://schemas.microsoft.com/office/drawing/2014/main" id="{6534C502-8D00-1CA7-BFD9-303461E78FE7}"/>
              </a:ext>
            </a:extLst>
          </p:cNvPr>
          <p:cNvSpPr txBox="1"/>
          <p:nvPr/>
        </p:nvSpPr>
        <p:spPr>
          <a:xfrm>
            <a:off x="9230164" y="6160640"/>
            <a:ext cx="2436885" cy="461665"/>
          </a:xfrm>
          <a:prstGeom prst="rect">
            <a:avLst/>
          </a:prstGeom>
          <a:noFill/>
        </p:spPr>
        <p:txBody>
          <a:bodyPr wrap="none" rtlCol="0">
            <a:spAutoFit/>
          </a:bodyPr>
          <a:lstStyle/>
          <a:p>
            <a:pPr algn="ctr"/>
            <a:r>
              <a:rPr lang="en-US" sz="1200" dirty="0">
                <a:effectLst/>
                <a:latin typeface="Arial" panose="020B0604020202020204" pitchFamily="34" charset="0"/>
              </a:rPr>
              <a:t>L-Band Capture Section at SLAC</a:t>
            </a:r>
          </a:p>
          <a:p>
            <a:pPr algn="ctr"/>
            <a:r>
              <a:rPr lang="en-US" sz="1200" dirty="0">
                <a:latin typeface="Arial" panose="020B0604020202020204" pitchFamily="34" charset="0"/>
              </a:rPr>
              <a:t>F</a:t>
            </a:r>
            <a:r>
              <a:rPr lang="en-US" sz="1200" dirty="0">
                <a:effectLst/>
                <a:latin typeface="Arial" panose="020B0604020202020204" pitchFamily="34" charset="0"/>
              </a:rPr>
              <a:t>. Wang et al., PAC09 (2009)</a:t>
            </a:r>
            <a:endParaRPr lang="en-US" sz="1200" dirty="0"/>
          </a:p>
        </p:txBody>
      </p:sp>
    </p:spTree>
    <p:extLst>
      <p:ext uri="{BB962C8B-B14F-4D97-AF65-F5344CB8AC3E}">
        <p14:creationId xmlns:p14="http://schemas.microsoft.com/office/powerpoint/2010/main" val="80007909"/>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土木・環境・安全対策-v3a-作業用20210925.potx" id="{B756B8A7-13C7-9D43-8BC3-9F90364804D2}" vid="{A53489F7-ED93-6147-A036-ABCA715B822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25561</TotalTime>
  <Words>2053</Words>
  <Application>Microsoft Macintosh PowerPoint</Application>
  <PresentationFormat>Widescreen</PresentationFormat>
  <Paragraphs>237</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 Unicode MS</vt:lpstr>
      <vt:lpstr>Arial</vt:lpstr>
      <vt:lpstr>Calibri</vt:lpstr>
      <vt:lpstr>Cambria Math</vt:lpstr>
      <vt:lpstr>Courier New</vt:lpstr>
      <vt:lpstr>Helvetica</vt:lpstr>
      <vt:lpstr>Wingdings</vt:lpstr>
      <vt:lpstr>1_Office テーマ</vt:lpstr>
      <vt:lpstr>PowerPoint Presentation</vt:lpstr>
      <vt:lpstr>Introduction</vt:lpstr>
      <vt:lpstr>Potential U.S. contributions to ILC</vt:lpstr>
      <vt:lpstr>SRF technology for ILC-250 and beyond present limits</vt:lpstr>
      <vt:lpstr>SRF technology R&amp;D</vt:lpstr>
      <vt:lpstr>U.S. participation in ITN: WP-prime 1</vt:lpstr>
      <vt:lpstr>U.S. participation in ITN: WP-prime 2</vt:lpstr>
      <vt:lpstr>U.S. participation in ITN: WP-prime 3</vt:lpstr>
      <vt:lpstr>Other WPs: polarized e^- and e^+ sources, WP-prime 4-7 </vt:lpstr>
      <vt:lpstr>Other WPs: Damping rings (DRs), WP-prime 12&amp;14</vt:lpstr>
      <vt:lpstr>Other WPs: Damping rings</vt:lpstr>
      <vt:lpstr>Other WPs: Beam delivery system (BDS), WP-prime 15&amp;16</vt:lpstr>
      <vt:lpstr>Simulations, software management and global systems</vt:lpstr>
      <vt:lpstr>Possible U.S. budget through ITN and Preparatory Phases</vt:lpstr>
      <vt:lpstr>U.S. accelerator expertise relevant to ILC</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道園 真一郎</dc:creator>
  <cp:lastModifiedBy>Sergey Belomestnykh</cp:lastModifiedBy>
  <cp:revision>368</cp:revision>
  <cp:lastPrinted>2023-04-25T08:30:01Z</cp:lastPrinted>
  <dcterms:created xsi:type="dcterms:W3CDTF">2021-03-19T14:08:35Z</dcterms:created>
  <dcterms:modified xsi:type="dcterms:W3CDTF">2023-05-02T03:11:22Z</dcterms:modified>
</cp:coreProperties>
</file>