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1903" r:id="rId2"/>
    <p:sldId id="1884" r:id="rId3"/>
    <p:sldId id="1859" r:id="rId4"/>
    <p:sldId id="304" r:id="rId5"/>
    <p:sldId id="284" r:id="rId6"/>
    <p:sldId id="1881" r:id="rId7"/>
    <p:sldId id="1887" r:id="rId8"/>
    <p:sldId id="1894" r:id="rId9"/>
    <p:sldId id="263" r:id="rId10"/>
    <p:sldId id="1896" r:id="rId11"/>
    <p:sldId id="257" r:id="rId12"/>
    <p:sldId id="460" r:id="rId13"/>
    <p:sldId id="1904" r:id="rId14"/>
    <p:sldId id="287" r:id="rId15"/>
    <p:sldId id="1898" r:id="rId16"/>
    <p:sldId id="1897" r:id="rId17"/>
    <p:sldId id="1895" r:id="rId18"/>
    <p:sldId id="266" r:id="rId19"/>
    <p:sldId id="338" r:id="rId20"/>
    <p:sldId id="352" r:id="rId21"/>
    <p:sldId id="1379" r:id="rId22"/>
    <p:sldId id="1890" r:id="rId23"/>
    <p:sldId id="1888" r:id="rId24"/>
    <p:sldId id="1902" r:id="rId25"/>
    <p:sldId id="1901" r:id="rId26"/>
    <p:sldId id="1899" r:id="rId27"/>
    <p:sldId id="473" r:id="rId28"/>
    <p:sldId id="435" r:id="rId29"/>
    <p:sldId id="1889" r:id="rId30"/>
    <p:sldId id="359" r:id="rId31"/>
    <p:sldId id="3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70E839-44A8-174E-8FDF-7F87210F19DB}">
          <p14:sldIdLst>
            <p14:sldId id="1903"/>
            <p14:sldId id="1884"/>
            <p14:sldId id="1859"/>
            <p14:sldId id="304"/>
            <p14:sldId id="284"/>
            <p14:sldId id="1881"/>
            <p14:sldId id="1887"/>
            <p14:sldId id="1894"/>
            <p14:sldId id="263"/>
            <p14:sldId id="1896"/>
            <p14:sldId id="257"/>
            <p14:sldId id="460"/>
            <p14:sldId id="1904"/>
            <p14:sldId id="287"/>
            <p14:sldId id="1898"/>
            <p14:sldId id="1897"/>
            <p14:sldId id="1895"/>
            <p14:sldId id="266"/>
            <p14:sldId id="338"/>
            <p14:sldId id="352"/>
            <p14:sldId id="1379"/>
            <p14:sldId id="1890"/>
            <p14:sldId id="1888"/>
            <p14:sldId id="1902"/>
            <p14:sldId id="1901"/>
            <p14:sldId id="1899"/>
            <p14:sldId id="473"/>
            <p14:sldId id="435"/>
            <p14:sldId id="1889"/>
            <p14:sldId id="359"/>
            <p14:sldId id="3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77"/>
    <p:restoredTop sz="86792"/>
  </p:normalViewPr>
  <p:slideViewPr>
    <p:cSldViewPr snapToGrid="0" snapToObjects="1">
      <p:cViewPr varScale="1">
        <p:scale>
          <a:sx n="92" d="100"/>
          <a:sy n="92" d="100"/>
        </p:scale>
        <p:origin x="17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79FC3-8731-C34E-9239-9D45BAFA00D1}" type="datetimeFigureOut">
              <a:rPr lang="en-US" smtClean="0"/>
              <a:t>7/25/24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405C6-44E8-BC4D-AD71-5E6B7A64F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15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2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9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Having a high acceleration gradient is not enough, you also need a high quality beam</a:t>
            </a:r>
          </a:p>
          <a:p>
            <a:r>
              <a:rPr lang="en-US" dirty="0"/>
              <a:t>Luminosity determines number of events (collisions) per second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31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LWIR drives clean wakefield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20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below the level of self injection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0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4235-76F8-4743-A35C-2383FF89D7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8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09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9" y="268"/>
            <a:ext cx="12218220" cy="687221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359741" y="4657198"/>
            <a:ext cx="9832259" cy="181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36" y="1272797"/>
            <a:ext cx="5341648" cy="685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1" y="2356161"/>
            <a:ext cx="7463287" cy="2091640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249128" y="4860051"/>
            <a:ext cx="8524568" cy="818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>
              <a:defRPr sz="1800">
                <a:solidFill>
                  <a:srgbClr val="C0C0C0"/>
                </a:solidFill>
                <a:latin typeface="Museo Slab 500" charset="0"/>
                <a:ea typeface="Museo Slab 500" charset="0"/>
                <a:cs typeface="Museo Slab 500" charset="0"/>
              </a:defRPr>
            </a:lvl2pPr>
            <a:lvl3pPr>
              <a:defRPr sz="1800">
                <a:solidFill>
                  <a:srgbClr val="C0C0C0"/>
                </a:solidFill>
                <a:latin typeface="Museo Slab 500" charset="0"/>
                <a:ea typeface="Museo Slab 500" charset="0"/>
                <a:cs typeface="Museo Slab 500" charset="0"/>
              </a:defRPr>
            </a:lvl3pPr>
            <a:lvl4pPr>
              <a:defRPr sz="1800">
                <a:solidFill>
                  <a:srgbClr val="C0C0C0"/>
                </a:solidFill>
                <a:latin typeface="Museo Slab 500" charset="0"/>
                <a:ea typeface="Museo Slab 500" charset="0"/>
                <a:cs typeface="Museo Slab 500" charset="0"/>
              </a:defRPr>
            </a:lvl4pPr>
            <a:lvl5pPr>
              <a:defRPr sz="1800">
                <a:solidFill>
                  <a:srgbClr val="C0C0C0"/>
                </a:solidFill>
                <a:latin typeface="Museo Slab 500" charset="0"/>
                <a:ea typeface="Museo Slab 500" charset="0"/>
                <a:cs typeface="Museo Slab 500" charset="0"/>
              </a:defRPr>
            </a:lvl5pPr>
          </a:lstStyle>
          <a:p>
            <a:pPr lvl="0"/>
            <a:r>
              <a:rPr lang="en-US" dirty="0"/>
              <a:t>SUBTITLE OR NAME OF PRESENTATION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ext-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431735" y="962913"/>
            <a:ext cx="2926548" cy="2271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431735" y="3321427"/>
            <a:ext cx="2926548" cy="22658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34821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4821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convallis</a:t>
            </a:r>
            <a:r>
              <a:rPr lang="en-US" dirty="0"/>
              <a:t> nisi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a, </a:t>
            </a:r>
            <a:r>
              <a:rPr lang="en-US" dirty="0" err="1"/>
              <a:t>convallis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tempus lacus.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in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et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405717" y="961467"/>
            <a:ext cx="2882335" cy="4625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644021" y="908553"/>
            <a:ext cx="8817283" cy="113423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644021" y="2385579"/>
            <a:ext cx="2794124" cy="30002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48281" y="2385580"/>
            <a:ext cx="2812111" cy="30007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4646259" y="2385697"/>
            <a:ext cx="2794015" cy="30001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1644021" y="5457462"/>
            <a:ext cx="2794124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4646259" y="5457462"/>
            <a:ext cx="2794015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7648279" y="5457462"/>
            <a:ext cx="2812112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in.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ext 1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4820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4820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convallis</a:t>
            </a:r>
            <a:r>
              <a:rPr lang="en-US" dirty="0"/>
              <a:t> nisi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a, </a:t>
            </a:r>
            <a:r>
              <a:rPr lang="en-US" dirty="0" err="1"/>
              <a:t>convallis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tempus lacus.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in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et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6" hasCustomPrompt="1"/>
          </p:nvPr>
        </p:nvSpPr>
        <p:spPr>
          <a:xfrm>
            <a:off x="5396753" y="962025"/>
            <a:ext cx="5959991" cy="4625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Drag picture to placeholder or click icon to add graph</a:t>
            </a:r>
          </a:p>
          <a:p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9" y="268"/>
            <a:ext cx="12218220" cy="6872211"/>
          </a:xfrm>
          <a:prstGeom prst="rect">
            <a:avLst/>
          </a:prstGeom>
        </p:spPr>
      </p:pic>
      <p:sp>
        <p:nvSpPr>
          <p:cNvPr id="14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38200" y="723919"/>
            <a:ext cx="10515600" cy="4681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5F4044-894B-B74C-BA70-A76DFBF02618}" type="slidenum">
              <a:rPr lang="en-US" sz="100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pPr/>
              <a:t>‹#›</a:t>
            </a:fld>
            <a:endParaRPr lang="en-US" sz="10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360394"/>
            <a:ext cx="1040967" cy="2920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97985"/>
            <a:ext cx="2490639" cy="31943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838201" y="6241200"/>
            <a:ext cx="105209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7445191" y="5720773"/>
            <a:ext cx="3913917" cy="319541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in.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7D0D0-89B7-5145-9484-983BF630B55C}" type="datetimeFigureOut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34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81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7D0D0-89B7-5145-9484-983BF630B55C}" type="datetimeFigureOut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6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1E1F7-A9E9-66A4-D43B-9112F7BF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B92F6-62B1-4D98-AB48-6664BBE660C8}" type="datetimeFigureOut">
              <a:rPr lang="en-US" smtClean="0"/>
              <a:t>7/25/24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FF8B13-4F33-C3E0-225E-01C4FB82F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6C0DC-935E-7066-3465-2070839A9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0DFE-7BC1-4333-9B79-A0C3DC1F4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4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4C64-5B1F-F273-6DCF-6624A536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C9506-873C-6AF8-36F9-0E3D228A4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4074-4DC8-4B0B-B0B9-56A0A2150682}" type="datetimeFigureOut">
              <a:rPr lang="en-US" smtClean="0"/>
              <a:t>7/25/24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9E7A5-5D91-80C0-7993-D20EF4C86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A525B-16C8-0D1A-06F7-42F452A86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9644-3093-4508-BFBC-5EBE8DCC3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3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9" y="268"/>
            <a:ext cx="12218220" cy="6872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7783" y="1904962"/>
            <a:ext cx="10515600" cy="305278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70000"/>
              </a:lnSpc>
              <a:defRPr sz="6000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CHANGING</a:t>
            </a:r>
            <a:br>
              <a:rPr lang="en-US" dirty="0"/>
            </a:br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GREAT,</a:t>
            </a:r>
            <a:br>
              <a:rPr lang="en-US" dirty="0"/>
            </a:br>
            <a:r>
              <a:rPr lang="en-US" dirty="0"/>
              <a:t>BIG</a:t>
            </a:r>
            <a:br>
              <a:rPr lang="en-US" dirty="0"/>
            </a:br>
            <a:r>
              <a:rPr lang="en-US" dirty="0"/>
              <a:t>WORLD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02365" y="642921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360394"/>
            <a:ext cx="1040967" cy="2920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97985"/>
            <a:ext cx="2490639" cy="31943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838201" y="6241200"/>
            <a:ext cx="105209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BU 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51820" y="908553"/>
            <a:ext cx="8817283" cy="11317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Examining A Single</a:t>
            </a:r>
            <a:br>
              <a:rPr lang="en-US" dirty="0"/>
            </a:br>
            <a:r>
              <a:rPr lang="en-US" dirty="0"/>
              <a:t>Molecule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51820" y="2141908"/>
            <a:ext cx="8817283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</a:t>
            </a:r>
            <a:r>
              <a:rPr lang="en-US" dirty="0"/>
              <a:t>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endParaRPr lang="en-US" dirty="0"/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is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r>
              <a:rPr lang="en-US" dirty="0"/>
              <a:t> </a:t>
            </a:r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</a:t>
            </a:r>
            <a:r>
              <a:rPr lang="en-US" dirty="0"/>
              <a:t> se </a:t>
            </a:r>
            <a:r>
              <a:rPr lang="en-US" dirty="0" err="1"/>
              <a:t>eosaerum</a:t>
            </a:r>
            <a:r>
              <a:rPr lang="en-US" dirty="0"/>
              <a:t> qui </a:t>
            </a:r>
            <a:r>
              <a:rPr lang="en-US" dirty="0" err="1"/>
              <a:t>offictius</a:t>
            </a:r>
            <a:r>
              <a:rPr lang="en-US" dirty="0"/>
              <a:t> </a:t>
            </a:r>
            <a:r>
              <a:rPr lang="en-US" dirty="0" err="1"/>
              <a:t>nobit</a:t>
            </a:r>
            <a:r>
              <a:rPr lang="en-US" dirty="0"/>
              <a:t> </a:t>
            </a:r>
            <a:r>
              <a:rPr lang="en-US" dirty="0" err="1"/>
              <a:t>alique</a:t>
            </a:r>
            <a:r>
              <a:rPr lang="en-US" dirty="0"/>
              <a:t> non </a:t>
            </a:r>
            <a:r>
              <a:rPr lang="en-US" dirty="0" err="1"/>
              <a:t>nonsenis</a:t>
            </a:r>
            <a:r>
              <a:rPr lang="en-US" dirty="0"/>
              <a:t> rem </a:t>
            </a:r>
            <a:r>
              <a:rPr lang="en-US" dirty="0" err="1"/>
              <a:t>saecus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Fugiam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apellorum</a:t>
            </a:r>
            <a:r>
              <a:rPr lang="en-US" dirty="0"/>
              <a:t> re </a:t>
            </a:r>
            <a:r>
              <a:rPr lang="en-US" dirty="0" err="1"/>
              <a:t>occatet</a:t>
            </a:r>
            <a:r>
              <a:rPr lang="en-US" dirty="0"/>
              <a:t> </a:t>
            </a:r>
            <a:r>
              <a:rPr lang="en-US" dirty="0" err="1"/>
              <a:t>evento</a:t>
            </a:r>
            <a:r>
              <a:rPr lang="en-US" dirty="0"/>
              <a:t> </a:t>
            </a:r>
            <a:r>
              <a:rPr lang="en-US" dirty="0" err="1"/>
              <a:t>consequas</a:t>
            </a:r>
            <a:r>
              <a:rPr lang="en-US" dirty="0"/>
              <a:t> nit </a:t>
            </a:r>
            <a:r>
              <a:rPr lang="en-US" dirty="0" err="1"/>
              <a:t>eatur</a:t>
            </a:r>
            <a:r>
              <a:rPr lang="en-US" dirty="0"/>
              <a:t>? Bea </a:t>
            </a:r>
            <a:r>
              <a:rPr lang="en-US" dirty="0" err="1"/>
              <a:t>dolorpo</a:t>
            </a:r>
            <a:r>
              <a:rPr lang="en-US" dirty="0"/>
              <a:t> </a:t>
            </a:r>
            <a:r>
              <a:rPr lang="en-US" dirty="0" err="1"/>
              <a:t>rrorrum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</a:t>
            </a:r>
            <a:r>
              <a:rPr lang="en-US" dirty="0" err="1"/>
              <a:t>Pictam</a:t>
            </a:r>
            <a:r>
              <a:rPr lang="en-US" dirty="0"/>
              <a:t> </a:t>
            </a:r>
            <a:r>
              <a:rPr lang="en-US" dirty="0" err="1"/>
              <a:t>ent</a:t>
            </a:r>
            <a:r>
              <a:rPr lang="en-US" dirty="0"/>
              <a:t> </a:t>
            </a:r>
            <a:r>
              <a:rPr lang="en-US" dirty="0" err="1"/>
              <a:t>anis</a:t>
            </a:r>
            <a:r>
              <a:rPr lang="en-US" dirty="0"/>
              <a:t> </a:t>
            </a:r>
            <a:r>
              <a:rPr lang="en-US" dirty="0" err="1"/>
              <a:t>dolutem</a:t>
            </a:r>
            <a:r>
              <a:rPr lang="en-US" dirty="0"/>
              <a:t> </a:t>
            </a:r>
            <a:r>
              <a:rPr lang="en-US" dirty="0" err="1"/>
              <a:t>audis</a:t>
            </a:r>
            <a:r>
              <a:rPr lang="en-US" dirty="0"/>
              <a:t> </a:t>
            </a:r>
            <a:r>
              <a:rPr lang="en-US" dirty="0" err="1"/>
              <a:t>doluptas</a:t>
            </a:r>
            <a:r>
              <a:rPr lang="en-US" dirty="0"/>
              <a:t> quo </a:t>
            </a:r>
            <a:r>
              <a:rPr lang="en-US" dirty="0" err="1"/>
              <a:t>cusdam</a:t>
            </a:r>
            <a:r>
              <a:rPr lang="en-US" dirty="0"/>
              <a:t> </a:t>
            </a:r>
            <a:r>
              <a:rPr lang="en-US" dirty="0" err="1"/>
              <a:t>arcit</a:t>
            </a:r>
            <a:r>
              <a:rPr lang="en-US" dirty="0"/>
              <a:t> </a:t>
            </a:r>
            <a:r>
              <a:rPr lang="en-US" dirty="0" err="1"/>
              <a:t>pos</a:t>
            </a:r>
            <a:r>
              <a:rPr lang="en-US" dirty="0"/>
              <a:t> </a:t>
            </a:r>
            <a:r>
              <a:rPr lang="en-US" dirty="0" err="1"/>
              <a:t>alibusam</a:t>
            </a:r>
            <a:r>
              <a:rPr lang="en-US" dirty="0"/>
              <a:t> as </a:t>
            </a:r>
            <a:r>
              <a:rPr lang="en-US" dirty="0" err="1"/>
              <a:t>estiunt</a:t>
            </a:r>
            <a:r>
              <a:rPr lang="en-US" dirty="0"/>
              <a:t>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et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porta </a:t>
            </a:r>
            <a:r>
              <a:rPr lang="en-US" dirty="0" err="1"/>
              <a:t>orci</a:t>
            </a:r>
            <a:r>
              <a:rPr lang="en-US" dirty="0"/>
              <a:t> magna, at </a:t>
            </a:r>
            <a:r>
              <a:rPr lang="en-US" dirty="0" err="1"/>
              <a:t>varius</a:t>
            </a:r>
            <a:r>
              <a:rPr lang="en-US" dirty="0"/>
              <a:t> dolor </a:t>
            </a:r>
            <a:r>
              <a:rPr lang="en-US" dirty="0" err="1"/>
              <a:t>viverra</a:t>
            </a:r>
            <a:r>
              <a:rPr lang="en-US" dirty="0"/>
              <a:t> id. </a:t>
            </a:r>
            <a:r>
              <a:rPr lang="en-US" dirty="0" err="1"/>
              <a:t>Vestibulum</a:t>
            </a:r>
            <a:r>
              <a:rPr lang="en-US" dirty="0"/>
              <a:t> ac semper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nisi,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in. Nam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ac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quam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et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Nam at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ac,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in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vitae, </a:t>
            </a:r>
            <a:r>
              <a:rPr lang="en-US" dirty="0" err="1"/>
              <a:t>varius</a:t>
            </a:r>
            <a:r>
              <a:rPr lang="en-US" dirty="0"/>
              <a:t> ante.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non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at quam. Nam </a:t>
            </a:r>
            <a:r>
              <a:rPr lang="en-US" dirty="0" err="1"/>
              <a:t>vulputate</a:t>
            </a:r>
            <a:r>
              <a:rPr lang="en-US" dirty="0"/>
              <a:t> ante </a:t>
            </a:r>
            <a:r>
              <a:rPr lang="en-US" dirty="0" err="1"/>
              <a:t>eu</a:t>
            </a:r>
            <a:r>
              <a:rPr lang="en-US" dirty="0"/>
              <a:t> dui </a:t>
            </a:r>
            <a:r>
              <a:rPr lang="en-US" dirty="0" err="1"/>
              <a:t>accumsan</a:t>
            </a:r>
            <a:r>
              <a:rPr lang="en-US" dirty="0"/>
              <a:t>, et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quam et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Centered Text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44021" y="908553"/>
            <a:ext cx="8817283" cy="113423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44021" y="2141907"/>
            <a:ext cx="4289104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quam, </a:t>
            </a:r>
            <a:r>
              <a:rPr lang="en-US" dirty="0" err="1"/>
              <a:t>pulvinar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dui. </a:t>
            </a:r>
            <a:r>
              <a:rPr lang="en-US" dirty="0" err="1"/>
              <a:t>Phasellus</a:t>
            </a:r>
            <a:r>
              <a:rPr lang="en-US" dirty="0"/>
              <a:t> maximus id </a:t>
            </a:r>
            <a:r>
              <a:rPr lang="en-US" dirty="0" err="1"/>
              <a:t>neque</a:t>
            </a:r>
            <a:r>
              <a:rPr lang="en-US" dirty="0"/>
              <a:t> et convallis.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Ut</a:t>
            </a:r>
            <a:r>
              <a:rPr lang="en-US" dirty="0"/>
              <a:t> at mi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magna, et </a:t>
            </a:r>
            <a:r>
              <a:rPr lang="en-US" dirty="0" err="1"/>
              <a:t>alqiquam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tempus sed.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ac nisi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porta </a:t>
            </a:r>
            <a:r>
              <a:rPr lang="en-US" dirty="0" err="1"/>
              <a:t>eget</a:t>
            </a:r>
            <a:r>
              <a:rPr lang="en-US" dirty="0"/>
              <a:t> ipsum.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ac </a:t>
            </a:r>
            <a:r>
              <a:rPr lang="en-US" dirty="0" err="1"/>
              <a:t>porttitor</a:t>
            </a:r>
            <a:r>
              <a:rPr lang="en-US" dirty="0"/>
              <a:t> dolor, a </a:t>
            </a:r>
            <a:r>
              <a:rPr lang="en-US" dirty="0" err="1"/>
              <a:t>euismod</a:t>
            </a:r>
            <a:r>
              <a:rPr lang="en-US" dirty="0"/>
              <a:t> ante.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 Nam </a:t>
            </a:r>
            <a:r>
              <a:rPr lang="en-US" dirty="0" err="1"/>
              <a:t>porttitor</a:t>
            </a:r>
            <a:r>
              <a:rPr lang="en-US" dirty="0"/>
              <a:t> ligula </a:t>
            </a:r>
            <a:r>
              <a:rPr lang="en-US" dirty="0" err="1"/>
              <a:t>ornare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ipsum at,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72200" y="2141907"/>
            <a:ext cx="4289104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non lorem vitae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. Nam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omare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dictum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ac.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ac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in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id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Nunc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gravida.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,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vitae,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vitae. 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57791"/>
            <a:ext cx="2949523" cy="245776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More</a:t>
            </a:r>
            <a:br>
              <a:rPr lang="en-US" dirty="0"/>
            </a:br>
            <a:r>
              <a:rPr lang="en-US" dirty="0"/>
              <a:t>Than </a:t>
            </a:r>
            <a:br>
              <a:rPr lang="en-US" dirty="0"/>
            </a:br>
            <a:r>
              <a:rPr lang="en-US" dirty="0"/>
              <a:t>A Quick</a:t>
            </a:r>
            <a:br>
              <a:rPr lang="en-US" dirty="0"/>
            </a:br>
            <a:r>
              <a:rPr lang="en-US" dirty="0"/>
              <a:t>Fix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44471" y="957786"/>
            <a:ext cx="7409331" cy="481723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sim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endParaRPr lang="en-US" dirty="0"/>
          </a:p>
          <a:p>
            <a:pPr lvl="0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endParaRPr lang="en-US" dirty="0"/>
          </a:p>
          <a:p>
            <a:pPr lvl="0"/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estorise</a:t>
            </a:r>
            <a:r>
              <a:rPr lang="en-US" dirty="0"/>
              <a:t> </a:t>
            </a:r>
            <a:r>
              <a:rPr lang="en-US" dirty="0" err="1"/>
              <a:t>saerum</a:t>
            </a:r>
            <a:r>
              <a:rPr lang="en-US" dirty="0"/>
              <a:t> qui </a:t>
            </a:r>
            <a:r>
              <a:rPr lang="en-US" dirty="0" err="1"/>
              <a:t>offic</a:t>
            </a:r>
            <a:endParaRPr lang="en-US" dirty="0"/>
          </a:p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ipsum </a:t>
            </a:r>
            <a:r>
              <a:rPr lang="en-US" dirty="0" err="1"/>
              <a:t>iaculis</a:t>
            </a:r>
            <a:r>
              <a:rPr lang="en-US" dirty="0"/>
              <a:t> porta.</a:t>
            </a:r>
          </a:p>
          <a:p>
            <a:r>
              <a:rPr lang="en-US" dirty="0" err="1"/>
              <a:t>Sed</a:t>
            </a:r>
            <a:r>
              <a:rPr lang="en-US" dirty="0"/>
              <a:t> id ex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id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.</a:t>
            </a:r>
          </a:p>
          <a:p>
            <a:r>
              <a:rPr lang="en-US" dirty="0"/>
              <a:t>Integer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  <a:p>
            <a:r>
              <a:rPr lang="en-US" dirty="0" err="1"/>
              <a:t>Aliquam</a:t>
            </a:r>
            <a:r>
              <a:rPr lang="en-US" dirty="0"/>
              <a:t>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dui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  <a:p>
            <a:r>
              <a:rPr lang="en-US" dirty="0" err="1"/>
              <a:t>Nulla</a:t>
            </a:r>
            <a:r>
              <a:rPr lang="en-US" dirty="0"/>
              <a:t> semper libero non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r>
              <a:rPr lang="en-US" dirty="0"/>
              <a:t>In et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gravida </a:t>
            </a:r>
            <a:r>
              <a:rPr lang="en-US" dirty="0" err="1"/>
              <a:t>pulvinar</a:t>
            </a:r>
            <a:r>
              <a:rPr lang="en-US" dirty="0"/>
              <a:t>.</a:t>
            </a:r>
          </a:p>
          <a:p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maximus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dolor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.</a:t>
            </a:r>
          </a:p>
          <a:p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vitae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  <a:p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Centere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44021" y="908553"/>
            <a:ext cx="8817283" cy="113423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More Than A Quick Fix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48840" y="2141906"/>
            <a:ext cx="8812464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sim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endParaRPr lang="en-US" dirty="0"/>
          </a:p>
          <a:p>
            <a:pPr lvl="0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endParaRPr lang="en-US" dirty="0"/>
          </a:p>
          <a:p>
            <a:pPr lvl="0"/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estorise</a:t>
            </a:r>
            <a:r>
              <a:rPr lang="en-US" dirty="0"/>
              <a:t> </a:t>
            </a:r>
            <a:r>
              <a:rPr lang="en-US" dirty="0" err="1"/>
              <a:t>saerum</a:t>
            </a:r>
            <a:r>
              <a:rPr lang="en-US" dirty="0"/>
              <a:t> qui </a:t>
            </a:r>
            <a:r>
              <a:rPr lang="en-US" dirty="0" err="1"/>
              <a:t>offic</a:t>
            </a:r>
            <a:endParaRPr lang="en-US" dirty="0"/>
          </a:p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ipsum </a:t>
            </a:r>
            <a:r>
              <a:rPr lang="en-US" dirty="0" err="1"/>
              <a:t>iaculis</a:t>
            </a:r>
            <a:r>
              <a:rPr lang="en-US" dirty="0"/>
              <a:t> porta.</a:t>
            </a:r>
          </a:p>
          <a:p>
            <a:r>
              <a:rPr lang="en-US" dirty="0" err="1"/>
              <a:t>Sed</a:t>
            </a:r>
            <a:r>
              <a:rPr lang="en-US" dirty="0"/>
              <a:t> id ex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id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.</a:t>
            </a:r>
          </a:p>
          <a:p>
            <a:r>
              <a:rPr lang="en-US" dirty="0"/>
              <a:t>Integer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  <a:p>
            <a:r>
              <a:rPr lang="en-US" dirty="0" err="1"/>
              <a:t>Aliquam</a:t>
            </a:r>
            <a:r>
              <a:rPr lang="en-US" dirty="0"/>
              <a:t>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dui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  <a:p>
            <a:r>
              <a:rPr lang="en-US" dirty="0" err="1"/>
              <a:t>Nulla</a:t>
            </a:r>
            <a:r>
              <a:rPr lang="en-US" dirty="0"/>
              <a:t> semper libero non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4820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4820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convallis</a:t>
            </a:r>
            <a:r>
              <a:rPr lang="en-US" dirty="0"/>
              <a:t> nisi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a, </a:t>
            </a:r>
            <a:r>
              <a:rPr lang="en-US" dirty="0" err="1"/>
              <a:t>convallis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tempus lacus.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in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et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5717" y="961467"/>
            <a:ext cx="5953391" cy="4625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4819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405717" y="961467"/>
            <a:ext cx="5953391" cy="4625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4819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Font typeface="Arial" charset="0"/>
              <a:buChar char="•"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sim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endParaRPr lang="en-US" dirty="0"/>
          </a:p>
          <a:p>
            <a:pPr lvl="0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endParaRPr lang="en-US" dirty="0"/>
          </a:p>
          <a:p>
            <a:pPr lvl="0"/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estorise</a:t>
            </a:r>
            <a:r>
              <a:rPr lang="en-US" dirty="0"/>
              <a:t> </a:t>
            </a:r>
            <a:r>
              <a:rPr lang="en-US" dirty="0" err="1"/>
              <a:t>saerum</a:t>
            </a:r>
            <a:r>
              <a:rPr lang="en-US" dirty="0"/>
              <a:t> qui </a:t>
            </a:r>
            <a:r>
              <a:rPr lang="en-US" dirty="0" err="1"/>
              <a:t>offic</a:t>
            </a:r>
            <a:endParaRPr lang="en-US" dirty="0"/>
          </a:p>
          <a:p>
            <a:r>
              <a:rPr lang="en-US" dirty="0" err="1"/>
              <a:t>Sed</a:t>
            </a:r>
            <a:r>
              <a:rPr lang="en-US" dirty="0"/>
              <a:t> id ex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ext-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405718" y="961467"/>
            <a:ext cx="2873665" cy="46240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429304" y="962913"/>
            <a:ext cx="2928979" cy="46226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32265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2265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convallis</a:t>
            </a:r>
            <a:r>
              <a:rPr lang="en-US" dirty="0"/>
              <a:t> nisi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a, </a:t>
            </a:r>
            <a:r>
              <a:rPr lang="en-US" dirty="0" err="1"/>
              <a:t>convallis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tempus lacus.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in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et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405718" y="5735336"/>
            <a:ext cx="2873665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8429304" y="5735336"/>
            <a:ext cx="2928979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0" y="268"/>
            <a:ext cx="12218220" cy="68722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8638" y="0"/>
            <a:ext cx="11696055" cy="6872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1800" dirty="0"/>
              <a:t>‘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04427"/>
            <a:ext cx="2254350" cy="347365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0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7" r:id="rId16"/>
    <p:sldLayoutId id="21474836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12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1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0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gif"/><Relationship Id="rId9" Type="http://schemas.openxmlformats.org/officeDocument/2006/relationships/image" Target="../media/image6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364/OE.434238" TargetMode="External"/><Relationship Id="rId3" Type="http://schemas.openxmlformats.org/officeDocument/2006/relationships/image" Target="../media/image65.svg"/><Relationship Id="rId7" Type="http://schemas.openxmlformats.org/officeDocument/2006/relationships/hyperlink" Target="https://doi.org/10.1364/OE.19.007717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doi.org/10.1364/OPTICA.2.000675" TargetMode="External"/><Relationship Id="rId11" Type="http://schemas.openxmlformats.org/officeDocument/2006/relationships/hyperlink" Target="https://doi.org/10.1364/OE.434670" TargetMode="External"/><Relationship Id="rId5" Type="http://schemas.openxmlformats.org/officeDocument/2006/relationships/hyperlink" Target="https://doi.org/10.1364/OSAC.381467" TargetMode="External"/><Relationship Id="rId10" Type="http://schemas.openxmlformats.org/officeDocument/2006/relationships/hyperlink" Target="https://doi.org/10.3390/photonics8040101" TargetMode="External"/><Relationship Id="rId4" Type="http://schemas.openxmlformats.org/officeDocument/2006/relationships/hyperlink" Target="https://doi.org/10.5772/37648" TargetMode="External"/><Relationship Id="rId9" Type="http://schemas.openxmlformats.org/officeDocument/2006/relationships/hyperlink" Target="https://doi.org/10.3389/fphy.2024.1390225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71.png"/><Relationship Id="rId7" Type="http://schemas.openxmlformats.org/officeDocument/2006/relationships/image" Target="../media/image5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72.png"/><Relationship Id="rId9" Type="http://schemas.openxmlformats.org/officeDocument/2006/relationships/image" Target="../media/image3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4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40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NULL"/><Relationship Id="rId11" Type="http://schemas.openxmlformats.org/officeDocument/2006/relationships/image" Target="../media/image17.png"/><Relationship Id="rId5" Type="http://schemas.openxmlformats.org/officeDocument/2006/relationships/image" Target="NULL"/><Relationship Id="rId10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NULL"/><Relationship Id="rId4" Type="http://schemas.openxmlformats.org/officeDocument/2006/relationships/image" Target="../media/image1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NUL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NUL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://osiris-code.github.io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Injection of collider-quality e-beams in plasma accelerators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6249" y="3053999"/>
            <a:ext cx="7839503" cy="1655762"/>
          </a:xfrm>
        </p:spPr>
        <p:txBody>
          <a:bodyPr/>
          <a:lstStyle/>
          <a:p>
            <a:r>
              <a:rPr lang="en-US" sz="2800" dirty="0"/>
              <a:t>A. Jain</a:t>
            </a:r>
            <a:r>
              <a:rPr lang="en-US" sz="2800" baseline="30000" dirty="0"/>
              <a:t>1</a:t>
            </a:r>
            <a:r>
              <a:rPr lang="en-US" sz="2800" dirty="0"/>
              <a:t>, J. Yan</a:t>
            </a:r>
            <a:r>
              <a:rPr lang="en-US" sz="2800" baseline="30000" dirty="0"/>
              <a:t>1</a:t>
            </a:r>
            <a:r>
              <a:rPr lang="en-US" sz="2800" dirty="0"/>
              <a:t>, J. Palastro</a:t>
            </a:r>
            <a:r>
              <a:rPr lang="en-US" sz="2800" baseline="30000" dirty="0"/>
              <a:t>2</a:t>
            </a:r>
            <a:r>
              <a:rPr lang="en-US" sz="2800" dirty="0"/>
              <a:t>, T. Simpson</a:t>
            </a:r>
            <a:r>
              <a:rPr lang="en-US" sz="2800" baseline="30000" dirty="0"/>
              <a:t>2,*</a:t>
            </a:r>
            <a:r>
              <a:rPr lang="en-US" sz="2800" dirty="0"/>
              <a:t>, J. Pierce</a:t>
            </a:r>
            <a:r>
              <a:rPr lang="en-US" sz="2800" baseline="30000" dirty="0"/>
              <a:t>3</a:t>
            </a:r>
            <a:r>
              <a:rPr lang="en-US" sz="2800" dirty="0"/>
              <a:t>, W. B. Mori</a:t>
            </a:r>
            <a:r>
              <a:rPr lang="en-US" sz="2800" baseline="30000" dirty="0"/>
              <a:t>3</a:t>
            </a:r>
            <a:r>
              <a:rPr lang="en-US" sz="2800" dirty="0"/>
              <a:t>, </a:t>
            </a:r>
            <a:r>
              <a:rPr lang="en-US" sz="2800" u="sng" dirty="0"/>
              <a:t>N. Vafaei-Najafabadi</a:t>
            </a:r>
            <a:r>
              <a:rPr lang="en-US" sz="2800" baseline="30000" dirty="0"/>
              <a:t>1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444D9F-46C9-1B43-B489-348587CE1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32" y="5822953"/>
            <a:ext cx="2293208" cy="104088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F4ED6D9-9878-F54A-A34C-578BD6B28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96" y="145008"/>
            <a:ext cx="3521505" cy="663472"/>
          </a:xfrm>
          <a:prstGeom prst="rect">
            <a:avLst/>
          </a:prstGeom>
        </p:spPr>
      </p:pic>
      <p:pic>
        <p:nvPicPr>
          <p:cNvPr id="9" name="Picture 8" descr="A logo of a globe with a gold ring&#10;&#10;Description automatically generated">
            <a:extLst>
              <a:ext uri="{FF2B5EF4-FFF2-40B4-BE49-F238E27FC236}">
                <a16:creationId xmlns:a16="http://schemas.microsoft.com/office/drawing/2014/main" id="{B49BEB66-DFE9-E819-AA37-1450DFA41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837" y="5647242"/>
            <a:ext cx="1295400" cy="121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AF14FD-9047-47A5-8CCA-7273B9199B6D}"/>
              </a:ext>
            </a:extLst>
          </p:cNvPr>
          <p:cNvSpPr txBox="1"/>
          <p:nvPr/>
        </p:nvSpPr>
        <p:spPr>
          <a:xfrm>
            <a:off x="1489881" y="4398149"/>
            <a:ext cx="9212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 dirty="0"/>
              <a:t>1</a:t>
            </a:r>
            <a:r>
              <a:rPr lang="en-US" sz="2400" dirty="0"/>
              <a:t>Stony Brook University, </a:t>
            </a:r>
            <a:r>
              <a:rPr lang="en-US" sz="2400" baseline="30000" dirty="0"/>
              <a:t>2</a:t>
            </a:r>
            <a:r>
              <a:rPr lang="en-US" sz="2400" dirty="0"/>
              <a:t>University of Rochester, </a:t>
            </a:r>
            <a:r>
              <a:rPr lang="en-US" sz="2400" baseline="30000" dirty="0"/>
              <a:t>3</a:t>
            </a:r>
            <a:r>
              <a:rPr lang="en-US" sz="2400" dirty="0"/>
              <a:t>UCLA</a:t>
            </a:r>
          </a:p>
          <a:p>
            <a:pPr algn="ctr"/>
            <a:r>
              <a:rPr lang="en-US" sz="2000" baseline="30000" dirty="0"/>
              <a:t>* </a:t>
            </a:r>
            <a:r>
              <a:rPr lang="en-US" sz="2000" dirty="0"/>
              <a:t>Currently at Johns Hopkins University</a:t>
            </a:r>
          </a:p>
        </p:txBody>
      </p:sp>
      <p:pic>
        <p:nvPicPr>
          <p:cNvPr id="12" name="UR logo">
            <a:extLst>
              <a:ext uri="{FF2B5EF4-FFF2-40B4-BE49-F238E27FC236}">
                <a16:creationId xmlns:a16="http://schemas.microsoft.com/office/drawing/2014/main" id="{9770B6E0-8BB2-5874-73DD-36CA803F4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4785082" y="205858"/>
            <a:ext cx="2725267" cy="561283"/>
          </a:xfrm>
          <a:prstGeom prst="rect">
            <a:avLst/>
          </a:prstGeom>
        </p:spPr>
      </p:pic>
      <p:pic>
        <p:nvPicPr>
          <p:cNvPr id="14" name="Picture 13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701747B6-012B-5E2D-CE93-F56F70C307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566" t="27208" r="18478" b="27132"/>
          <a:stretch/>
        </p:blipFill>
        <p:spPr>
          <a:xfrm>
            <a:off x="10081203" y="39956"/>
            <a:ext cx="1498667" cy="774341"/>
          </a:xfrm>
          <a:prstGeom prst="rect">
            <a:avLst/>
          </a:prstGeom>
        </p:spPr>
      </p:pic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3A9373-C8E0-37C9-DB2E-FE54732032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899" y="5971615"/>
            <a:ext cx="4054202" cy="680527"/>
          </a:xfrm>
          <a:prstGeom prst="rect">
            <a:avLst/>
          </a:prstGeom>
        </p:spPr>
      </p:pic>
      <p:pic>
        <p:nvPicPr>
          <p:cNvPr id="15" name="URLLE logo">
            <a:extLst>
              <a:ext uri="{FF2B5EF4-FFF2-40B4-BE49-F238E27FC236}">
                <a16:creationId xmlns:a16="http://schemas.microsoft.com/office/drawing/2014/main" id="{320C8945-37D1-D50C-FA6B-895CC6256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4162" y="253221"/>
            <a:ext cx="978121" cy="4006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632FDC-CBA0-D3FD-849A-F7A2523B50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533" y="4966715"/>
            <a:ext cx="2286572" cy="68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51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45BC0D-638F-B141-F12A-C1DFE4262674}"/>
                  </a:ext>
                </a:extLst>
              </p:cNvPr>
              <p:cNvSpPr txBox="1"/>
              <p:nvPr/>
            </p:nvSpPr>
            <p:spPr>
              <a:xfrm>
                <a:off x="498763" y="845127"/>
                <a:ext cx="1081523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CO</a:t>
                </a:r>
                <a:r>
                  <a:rPr lang="en-US" sz="3200" baseline="-25000" dirty="0"/>
                  <a:t>2</a:t>
                </a:r>
                <a:r>
                  <a:rPr lang="en-US" sz="3200" dirty="0"/>
                  <a:t> and flying focus laser intensities are chosen based on       Kr</a:t>
                </a:r>
                <a:r>
                  <a:rPr lang="en-US" sz="3200" baseline="30000" dirty="0"/>
                  <a:t>8+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−&gt;</m:t>
                    </m:r>
                  </m:oMath>
                </a14:m>
                <a:r>
                  <a:rPr lang="en-US" sz="3200" dirty="0"/>
                  <a:t> Kr</a:t>
                </a:r>
                <a:r>
                  <a:rPr lang="en-US" sz="3200" baseline="30000" dirty="0"/>
                  <a:t>9+</a:t>
                </a:r>
                <a:r>
                  <a:rPr lang="en-US" sz="3200" dirty="0"/>
                  <a:t> ionization rates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45BC0D-638F-B141-F12A-C1DFE4262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63" y="845127"/>
                <a:ext cx="10815231" cy="1077218"/>
              </a:xfrm>
              <a:prstGeom prst="rect">
                <a:avLst/>
              </a:prstGeom>
              <a:blipFill>
                <a:blip r:embed="rId3"/>
                <a:stretch>
                  <a:fillRect l="-1408" t="-6977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DCB349B-7825-9841-7B20-571A04C49F99}"/>
              </a:ext>
            </a:extLst>
          </p:cNvPr>
          <p:cNvGrpSpPr/>
          <p:nvPr/>
        </p:nvGrpSpPr>
        <p:grpSpPr>
          <a:xfrm>
            <a:off x="2113090" y="4935656"/>
            <a:ext cx="7958167" cy="906680"/>
            <a:chOff x="2020178" y="5106193"/>
            <a:chExt cx="7958167" cy="9066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1B1219B9-216F-7A03-63DC-3FC99F6D6EFE}"/>
                    </a:ext>
                  </a:extLst>
                </p:cNvPr>
                <p:cNvSpPr txBox="1"/>
                <p:nvPr/>
              </p:nvSpPr>
              <p:spPr>
                <a:xfrm>
                  <a:off x="2020178" y="5588141"/>
                  <a:ext cx="7090914" cy="4247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FF laser-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=0.17</m:t>
                      </m:r>
                    </m:oMath>
                  </a14:m>
                  <a:r>
                    <a:rPr lang="en-US" sz="2000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6.8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US" sz="2000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=0. 4 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=1.04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1B1219B9-216F-7A03-63DC-3FC99F6D6E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0178" y="5588141"/>
                  <a:ext cx="7090914" cy="424732"/>
                </a:xfrm>
                <a:prstGeom prst="rect">
                  <a:avLst/>
                </a:prstGeom>
                <a:blipFill>
                  <a:blip r:embed="rId4"/>
                  <a:stretch>
                    <a:fillRect l="-946" t="-7246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C5F1167-0AAC-6333-82EC-FC9839BF39F8}"/>
                    </a:ext>
                  </a:extLst>
                </p:cNvPr>
                <p:cNvSpPr txBox="1"/>
                <p:nvPr/>
              </p:nvSpPr>
              <p:spPr>
                <a:xfrm>
                  <a:off x="2020178" y="5106193"/>
                  <a:ext cx="795816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CO</a:t>
                  </a:r>
                  <a:r>
                    <a:rPr lang="en-US" sz="2000" baseline="-25000" dirty="0"/>
                    <a:t>2</a:t>
                  </a:r>
                  <a:r>
                    <a:rPr lang="en-US" sz="2000" dirty="0"/>
                    <a:t> laser-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=2.7</m:t>
                      </m:r>
                    </m:oMath>
                  </a14:m>
                  <a:r>
                    <a:rPr lang="en-US" sz="2000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=105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US" sz="2000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=350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f</m:t>
                      </m:r>
                    </m:oMath>
                  </a14:m>
                  <a:r>
                    <a:rPr lang="en-US" sz="2000" dirty="0"/>
                    <a:t>s,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=9.2 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C5F1167-0AAC-6333-82EC-FC9839BF39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0178" y="5106193"/>
                  <a:ext cx="7958167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797" t="-9091"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E3AD38F-8E5E-ADD4-E6BD-7180EC94B0ED}"/>
              </a:ext>
            </a:extLst>
          </p:cNvPr>
          <p:cNvGrpSpPr/>
          <p:nvPr/>
        </p:nvGrpSpPr>
        <p:grpSpPr>
          <a:xfrm>
            <a:off x="1897348" y="2404292"/>
            <a:ext cx="7772400" cy="1923529"/>
            <a:chOff x="1897348" y="2404292"/>
            <a:chExt cx="7772400" cy="19235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FB19DF-7428-D9F8-8D81-E63478E33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7348" y="2404292"/>
              <a:ext cx="7772400" cy="1923529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5E855938-C746-22A6-A49F-46C62C6F7411}"/>
                </a:ext>
              </a:extLst>
            </p:cNvPr>
            <p:cNvSpPr/>
            <p:nvPr/>
          </p:nvSpPr>
          <p:spPr>
            <a:xfrm>
              <a:off x="5783548" y="2866030"/>
              <a:ext cx="617252" cy="25930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17F90A0-6C22-D51E-29B7-C5FCB32E9013}"/>
                </a:ext>
              </a:extLst>
            </p:cNvPr>
            <p:cNvSpPr/>
            <p:nvPr/>
          </p:nvSpPr>
          <p:spPr>
            <a:xfrm>
              <a:off x="8037703" y="3169693"/>
              <a:ext cx="617252" cy="25930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6518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EB8A3F-77F9-9623-C249-585252297279}"/>
              </a:ext>
            </a:extLst>
          </p:cNvPr>
          <p:cNvSpPr txBox="1">
            <a:spLocks/>
          </p:cNvSpPr>
          <p:nvPr/>
        </p:nvSpPr>
        <p:spPr>
          <a:xfrm>
            <a:off x="691096" y="736460"/>
            <a:ext cx="11182455" cy="59581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Ionization wave in the co-moving coordinate results in an extended region of injection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517888-6627-F374-C802-ADA496306DB0}"/>
              </a:ext>
            </a:extLst>
          </p:cNvPr>
          <p:cNvGrpSpPr/>
          <p:nvPr/>
        </p:nvGrpSpPr>
        <p:grpSpPr>
          <a:xfrm>
            <a:off x="1820984" y="5511190"/>
            <a:ext cx="10033624" cy="1344142"/>
            <a:chOff x="1820984" y="5511190"/>
            <a:chExt cx="10033624" cy="13441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1EFA00AB-200B-8E96-1CAD-87D2AF5E8637}"/>
                    </a:ext>
                  </a:extLst>
                </p:cNvPr>
                <p:cNvSpPr txBox="1"/>
                <p:nvPr/>
              </p:nvSpPr>
              <p:spPr>
                <a:xfrm>
                  <a:off x="1820984" y="5906103"/>
                  <a:ext cx="7090914" cy="391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FF laser-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=1.04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en-US" dirty="0"/>
                    <a:t>,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6.8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US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=0. 4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=0.17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1EFA00AB-200B-8E96-1CAD-87D2AF5E86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0984" y="5906103"/>
                  <a:ext cx="7090914" cy="391582"/>
                </a:xfrm>
                <a:prstGeom prst="rect">
                  <a:avLst/>
                </a:prstGeom>
                <a:blipFill>
                  <a:blip r:embed="rId6"/>
                  <a:stretch>
                    <a:fillRect l="-774" t="-7813" b="-203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63F1278-E14F-A3D8-267E-CC03E900B7C4}"/>
                    </a:ext>
                  </a:extLst>
                </p:cNvPr>
                <p:cNvSpPr txBox="1"/>
                <p:nvPr/>
              </p:nvSpPr>
              <p:spPr>
                <a:xfrm>
                  <a:off x="1820984" y="5511190"/>
                  <a:ext cx="100336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CO</a:t>
                  </a:r>
                  <a:r>
                    <a:rPr lang="en-US" baseline="-25000" dirty="0"/>
                    <a:t>2</a:t>
                  </a:r>
                  <a:r>
                    <a:rPr lang="en-US" dirty="0"/>
                    <a:t> laser-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=2.7</m:t>
                      </m:r>
                    </m:oMath>
                  </a14:m>
                  <a:r>
                    <a:rPr lang="en-US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=105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US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=350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f</m:t>
                      </m:r>
                    </m:oMath>
                  </a14:m>
                  <a:r>
                    <a:rPr lang="en-US" dirty="0"/>
                    <a:t>s,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=9.2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63F1278-E14F-A3D8-267E-CC03E900B7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0984" y="5511190"/>
                  <a:ext cx="10033624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506" t="-3226"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56986D3-91E7-EDE0-C8DE-384EE95FBF33}"/>
                    </a:ext>
                  </a:extLst>
                </p:cNvPr>
                <p:cNvSpPr txBox="1"/>
                <p:nvPr/>
              </p:nvSpPr>
              <p:spPr>
                <a:xfrm>
                  <a:off x="1820984" y="6308836"/>
                  <a:ext cx="5190332" cy="5464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Plasma: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=2×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a14:m>
                  <a:r>
                    <a:rPr lang="en-US" dirty="0"/>
                    <a:t>,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=37.6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US" dirty="0"/>
                    <a:t>, L= 4 mm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56986D3-91E7-EDE0-C8DE-384EE95FBF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0984" y="6308836"/>
                  <a:ext cx="5190332" cy="546496"/>
                </a:xfrm>
                <a:prstGeom prst="rect">
                  <a:avLst/>
                </a:prstGeom>
                <a:blipFill>
                  <a:blip r:embed="rId10"/>
                  <a:stretch>
                    <a:fillRect l="-978" b="-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rhoAr8-plots30octr6">
            <a:hlinkClick r:id="" action="ppaction://media"/>
            <a:extLst>
              <a:ext uri="{FF2B5EF4-FFF2-40B4-BE49-F238E27FC236}">
                <a16:creationId xmlns:a16="http://schemas.microsoft.com/office/drawing/2014/main" id="{3779BDD6-3C32-CE65-5767-45C01C28B9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79243" y="1832839"/>
            <a:ext cx="4011691" cy="3510332"/>
          </a:xfrm>
          <a:prstGeom prst="rect">
            <a:avLst/>
          </a:prstGeom>
        </p:spPr>
      </p:pic>
      <p:pic>
        <p:nvPicPr>
          <p:cNvPr id="12" name="rho-plots30octr6">
            <a:hlinkClick r:id="" action="ppaction://media"/>
            <a:extLst>
              <a:ext uri="{FF2B5EF4-FFF2-40B4-BE49-F238E27FC236}">
                <a16:creationId xmlns:a16="http://schemas.microsoft.com/office/drawing/2014/main" id="{977BB95F-D9E5-7BCA-8FE1-34E2D1775C3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723" y="1726460"/>
            <a:ext cx="4254837" cy="37230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EAA963-C0EC-5AC8-9ADA-D07B8987AC84}"/>
              </a:ext>
            </a:extLst>
          </p:cNvPr>
          <p:cNvSpPr txBox="1"/>
          <p:nvPr/>
        </p:nvSpPr>
        <p:spPr>
          <a:xfrm>
            <a:off x="1631921" y="2265528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Plasma density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C10D2D-21BE-1D2A-F11B-35940B3BC5AE}"/>
              </a:ext>
            </a:extLst>
          </p:cNvPr>
          <p:cNvSpPr txBox="1"/>
          <p:nvPr/>
        </p:nvSpPr>
        <p:spPr>
          <a:xfrm>
            <a:off x="6542840" y="2265528"/>
            <a:ext cx="186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Injected electrons</a:t>
            </a:r>
          </a:p>
        </p:txBody>
      </p:sp>
    </p:spTree>
    <p:extLst>
      <p:ext uri="{BB962C8B-B14F-4D97-AF65-F5344CB8AC3E}">
        <p14:creationId xmlns:p14="http://schemas.microsoft.com/office/powerpoint/2010/main" val="121486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17D1FD0-BD1F-7BC1-2B44-502E5BEC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81088"/>
          </a:xfrm>
        </p:spPr>
        <p:txBody>
          <a:bodyPr/>
          <a:lstStyle/>
          <a:p>
            <a:r>
              <a:rPr lang="en-US" dirty="0"/>
              <a:t>The injected beam is gradually assembled with the motion of the ionization front</a:t>
            </a:r>
          </a:p>
        </p:txBody>
      </p:sp>
      <p:pic>
        <p:nvPicPr>
          <p:cNvPr id="2" name="Picture 1" descr="A collage of images of a graph&#10;&#10;Description automatically generated">
            <a:extLst>
              <a:ext uri="{FF2B5EF4-FFF2-40B4-BE49-F238E27FC236}">
                <a16:creationId xmlns:a16="http://schemas.microsoft.com/office/drawing/2014/main" id="{0AC8ED8D-12CE-029A-E2D9-59B606F6B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03" y="1825625"/>
            <a:ext cx="10119393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833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F15F-C1AA-3462-DA38-88CD1AFF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and emittance are consistent with collider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C85AE024-123B-0979-3A52-120B31ADC10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2070698"/>
                  </p:ext>
                </p:extLst>
              </p:nvPr>
            </p:nvGraphicFramePr>
            <p:xfrm>
              <a:off x="2552700" y="2130425"/>
              <a:ext cx="7086600" cy="37312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2200">
                      <a:extLst>
                        <a:ext uri="{9D8B030D-6E8A-4147-A177-3AD203B41FA5}">
                          <a16:colId xmlns:a16="http://schemas.microsoft.com/office/drawing/2014/main" val="1934882138"/>
                        </a:ext>
                      </a:extLst>
                    </a:gridCol>
                    <a:gridCol w="2362200">
                      <a:extLst>
                        <a:ext uri="{9D8B030D-6E8A-4147-A177-3AD203B41FA5}">
                          <a16:colId xmlns:a16="http://schemas.microsoft.com/office/drawing/2014/main" val="2517327285"/>
                        </a:ext>
                      </a:extLst>
                    </a:gridCol>
                    <a:gridCol w="2362200">
                      <a:extLst>
                        <a:ext uri="{9D8B030D-6E8A-4147-A177-3AD203B41FA5}">
                          <a16:colId xmlns:a16="http://schemas.microsoft.com/office/drawing/2014/main" val="1948003884"/>
                        </a:ext>
                      </a:extLst>
                    </a:gridCol>
                  </a:tblGrid>
                  <a:tr h="681355"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20 GeV Demonstrator Facility*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Two Color FF Injector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3439982"/>
                      </a:ext>
                    </a:extLst>
                  </a:tr>
                  <a:tr h="6813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Q (</a:t>
                          </a:r>
                          <a:r>
                            <a:rPr lang="en-US" sz="2000" dirty="0" err="1"/>
                            <a:t>pC</a:t>
                          </a:r>
                          <a:r>
                            <a:rPr lang="en-US" sz="20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4898198"/>
                      </a:ext>
                    </a:extLst>
                  </a:tr>
                  <a:tr h="68135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𝑁𝑦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0.076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022752"/>
                      </a:ext>
                    </a:extLst>
                  </a:tr>
                  <a:tr h="68135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0.17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0000866"/>
                      </a:ext>
                    </a:extLst>
                  </a:tr>
                  <a:tr h="6813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Bunch length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8.5 (rms)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7793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C85AE024-123B-0979-3A52-120B31ADC10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2070698"/>
                  </p:ext>
                </p:extLst>
              </p:nvPr>
            </p:nvGraphicFramePr>
            <p:xfrm>
              <a:off x="2552700" y="2130425"/>
              <a:ext cx="7086600" cy="37312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2200">
                      <a:extLst>
                        <a:ext uri="{9D8B030D-6E8A-4147-A177-3AD203B41FA5}">
                          <a16:colId xmlns:a16="http://schemas.microsoft.com/office/drawing/2014/main" val="1934882138"/>
                        </a:ext>
                      </a:extLst>
                    </a:gridCol>
                    <a:gridCol w="2362200">
                      <a:extLst>
                        <a:ext uri="{9D8B030D-6E8A-4147-A177-3AD203B41FA5}">
                          <a16:colId xmlns:a16="http://schemas.microsoft.com/office/drawing/2014/main" val="2517327285"/>
                        </a:ext>
                      </a:extLst>
                    </a:gridCol>
                    <a:gridCol w="2362200">
                      <a:extLst>
                        <a:ext uri="{9D8B030D-6E8A-4147-A177-3AD203B41FA5}">
                          <a16:colId xmlns:a16="http://schemas.microsoft.com/office/drawing/2014/main" val="194800388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20 GeV Demonstrator Facility*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Two Color FF Injector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3439982"/>
                      </a:ext>
                    </a:extLst>
                  </a:tr>
                  <a:tr h="6813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Q (</a:t>
                          </a:r>
                          <a:r>
                            <a:rPr lang="en-US" sz="2000" dirty="0" err="1"/>
                            <a:t>pC</a:t>
                          </a:r>
                          <a:r>
                            <a:rPr lang="en-US" sz="20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4898198"/>
                      </a:ext>
                    </a:extLst>
                  </a:tr>
                  <a:tr h="6813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38" t="-250000" r="-201613" b="-2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0.076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022752"/>
                      </a:ext>
                    </a:extLst>
                  </a:tr>
                  <a:tr h="6813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38" t="-350000" r="-201613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0.17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0000866"/>
                      </a:ext>
                    </a:extLst>
                  </a:tr>
                  <a:tr h="6813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38" t="-450000" r="-201613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8.5 (rms)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77933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C907EAE-9414-64A3-DA15-524EACD5DFC1}"/>
              </a:ext>
            </a:extLst>
          </p:cNvPr>
          <p:cNvSpPr txBox="1"/>
          <p:nvPr/>
        </p:nvSpPr>
        <p:spPr>
          <a:xfrm>
            <a:off x="8661400" y="6596390"/>
            <a:ext cx="3340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C.B. Schroeder </a:t>
            </a:r>
            <a:r>
              <a:rPr lang="en-US" sz="1400" b="0" i="1" u="none" strike="noStrike" dirty="0">
                <a:solidFill>
                  <a:srgbClr val="333333"/>
                </a:solidFill>
                <a:effectLst/>
                <a:latin typeface="inherit"/>
              </a:rPr>
              <a:t>et al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2023 </a:t>
            </a:r>
            <a:r>
              <a:rPr lang="en-US" sz="1400" b="0" i="1" u="none" strike="noStrike" dirty="0">
                <a:solidFill>
                  <a:srgbClr val="333333"/>
                </a:solidFill>
                <a:effectLst/>
                <a:latin typeface="inherit"/>
              </a:rPr>
              <a:t>JINST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1400" b="1" i="0" u="none" strike="noStrike" dirty="0">
                <a:solidFill>
                  <a:srgbClr val="333333"/>
                </a:solidFill>
                <a:effectLst/>
                <a:latin typeface="inherit"/>
              </a:rPr>
              <a:t>18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T06001</a:t>
            </a:r>
          </a:p>
          <a:p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2183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31FF56-B0AC-7A35-1F55-18EB4D4E9772}"/>
              </a:ext>
            </a:extLst>
          </p:cNvPr>
          <p:cNvSpPr txBox="1"/>
          <p:nvPr/>
        </p:nvSpPr>
        <p:spPr>
          <a:xfrm>
            <a:off x="9732936" y="6519664"/>
            <a:ext cx="22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Jain, in preparation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itle 1">
                <a:extLst>
                  <a:ext uri="{FF2B5EF4-FFF2-40B4-BE49-F238E27FC236}">
                    <a16:creationId xmlns:a16="http://schemas.microsoft.com/office/drawing/2014/main" id="{4CC04009-AE94-F49D-2BEA-0F5A79B153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1096" y="736460"/>
                <a:ext cx="11182455" cy="595813"/>
              </a:xfrm>
              <a:prstGeom prst="rect">
                <a:avLst/>
              </a:prstGeom>
            </p:spPr>
            <p:txBody>
              <a:bodyPr/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3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/>
                  <a:t>Motion of the ionization location and the shape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function result in injection of a trapezoidal profile</a:t>
                </a:r>
              </a:p>
            </p:txBody>
          </p:sp>
        </mc:Choice>
        <mc:Fallback xmlns="">
          <p:sp>
            <p:nvSpPr>
              <p:cNvPr id="39" name="Title 1">
                <a:extLst>
                  <a:ext uri="{FF2B5EF4-FFF2-40B4-BE49-F238E27FC236}">
                    <a16:creationId xmlns:a16="http://schemas.microsoft.com/office/drawing/2014/main" id="{4CC04009-AE94-F49D-2BEA-0F5A79B15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96" y="736460"/>
                <a:ext cx="11182455" cy="595813"/>
              </a:xfrm>
              <a:prstGeom prst="rect">
                <a:avLst/>
              </a:prstGeom>
              <a:blipFill>
                <a:blip r:embed="rId2"/>
                <a:stretch>
                  <a:fillRect l="-1474" t="-22917" r="-2154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F6957E9B-2552-5013-12D7-D26A924AD118}"/>
              </a:ext>
            </a:extLst>
          </p:cNvPr>
          <p:cNvGrpSpPr/>
          <p:nvPr/>
        </p:nvGrpSpPr>
        <p:grpSpPr>
          <a:xfrm>
            <a:off x="381949" y="2429045"/>
            <a:ext cx="10476280" cy="4569716"/>
            <a:chOff x="198670" y="1492194"/>
            <a:chExt cx="8355482" cy="365816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8691176-E4DA-C514-AE08-04823E990A8B}"/>
                </a:ext>
              </a:extLst>
            </p:cNvPr>
            <p:cNvGrpSpPr/>
            <p:nvPr/>
          </p:nvGrpSpPr>
          <p:grpSpPr>
            <a:xfrm>
              <a:off x="198670" y="1707638"/>
              <a:ext cx="8355482" cy="3442723"/>
              <a:chOff x="1527056" y="1341859"/>
              <a:chExt cx="8355482" cy="3442723"/>
            </a:xfrm>
            <a:noFill/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9FCB6E55-A2AF-7D78-036F-3B68134CC262}"/>
                  </a:ext>
                </a:extLst>
              </p:cNvPr>
              <p:cNvGrpSpPr/>
              <p:nvPr/>
            </p:nvGrpSpPr>
            <p:grpSpPr>
              <a:xfrm>
                <a:off x="1527056" y="1341859"/>
                <a:ext cx="8355482" cy="3442723"/>
                <a:chOff x="2673663" y="1911202"/>
                <a:chExt cx="8355482" cy="3442723"/>
              </a:xfrm>
              <a:grpFill/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36972501-0D40-119C-17AF-6FF4AEB361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673663" y="1911202"/>
                  <a:ext cx="4768059" cy="344272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14857156-EAB4-8CBE-B02F-7466D0184D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597516" y="2524908"/>
                  <a:ext cx="3431629" cy="2305884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E32C8F1-FB80-242A-60C7-B1FEAA44A3B2}"/>
                    </a:ext>
                  </a:extLst>
                </p:cNvPr>
                <p:cNvSpPr/>
                <p:nvPr/>
              </p:nvSpPr>
              <p:spPr>
                <a:xfrm>
                  <a:off x="3927232" y="3631721"/>
                  <a:ext cx="336430" cy="129396"/>
                </a:xfrm>
                <a:prstGeom prst="rect">
                  <a:avLst/>
                </a:prstGeom>
                <a:grp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90E0622F-9980-72EE-0C3C-9934744EA7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63662" y="2612159"/>
                  <a:ext cx="3866371" cy="1019562"/>
                </a:xfrm>
                <a:prstGeom prst="line">
                  <a:avLst/>
                </a:prstGeom>
                <a:grpFill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20814CFB-35EF-72B2-08CF-EA49469E54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3662" y="3761117"/>
                  <a:ext cx="3866371" cy="700091"/>
                </a:xfrm>
                <a:prstGeom prst="line">
                  <a:avLst/>
                </a:prstGeom>
                <a:grpFill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9F84981-D085-56DB-A282-9C119B7018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73211" y="2044460"/>
                  <a:ext cx="0" cy="2786332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3C7E069F-90F3-D4EB-7F55-34DDED5FAA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82562" y="2084717"/>
                  <a:ext cx="0" cy="2786332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082E5965-8825-C085-5494-A8F6C5471B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98651" y="2076091"/>
                  <a:ext cx="0" cy="2786332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D310A226-01D2-98E0-27AE-E8DEFEF052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05165" y="4169766"/>
                  <a:ext cx="827357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0DE132FF-AE1F-1397-9706-0CAE07319D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70986" y="3830128"/>
                  <a:ext cx="1552036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02B3BF4-FB59-92DA-08B0-DD6CB1B5A1C7}"/>
                    </a:ext>
                  </a:extLst>
                </p:cNvPr>
                <p:cNvSpPr txBox="1"/>
                <p:nvPr/>
              </p:nvSpPr>
              <p:spPr>
                <a:xfrm>
                  <a:off x="5824108" y="2366902"/>
                  <a:ext cx="602891" cy="43391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/>
                    <a:t>CO</a:t>
                  </a:r>
                  <a:r>
                    <a:rPr lang="en-US" sz="1600" b="1" baseline="-25000" dirty="0"/>
                    <a:t>2</a:t>
                  </a:r>
                </a:p>
                <a:p>
                  <a:pPr algn="ctr"/>
                  <a:r>
                    <a:rPr lang="en-US" sz="1600" b="1" dirty="0"/>
                    <a:t>laser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23D0046-B39F-8B1B-5B71-8E0CC58E659B}"/>
                    </a:ext>
                  </a:extLst>
                </p:cNvPr>
                <p:cNvSpPr txBox="1"/>
                <p:nvPr/>
              </p:nvSpPr>
              <p:spPr>
                <a:xfrm>
                  <a:off x="4186025" y="2997181"/>
                  <a:ext cx="670101" cy="37301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1600" b="1" baseline="-25000" dirty="0"/>
                </a:p>
                <a:p>
                  <a:pPr algn="ctr"/>
                  <a:r>
                    <a:rPr lang="en-US" sz="1600" b="1" dirty="0"/>
                    <a:t>FF laser</a:t>
                  </a:r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C8AE12BB-61DB-C645-2D83-A7787E8CED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50965" y="2597734"/>
                  <a:ext cx="0" cy="1163383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70B463C6-49C8-1397-6DCA-640C31955CD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83024" y="2983526"/>
                      <a:ext cx="461626" cy="3693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  <a:p>
                      <a:pPr algn="l"/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70B463C6-49C8-1397-6DCA-640C31955CD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83024" y="2983526"/>
                      <a:ext cx="461626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49274D22-CAA9-0616-88C0-A9D4A978613F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4223270" y="2828567"/>
                      <a:ext cx="302589" cy="184666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sub>
                            </m:sSub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𝝃</m:t>
                            </m:r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49274D22-CAA9-0616-88C0-A9D4A978613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4223270" y="2828567"/>
                      <a:ext cx="302589" cy="184666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1940" r="-41791" b="-2926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AC94D9F3-70A4-979D-3C55-D403AD7CD4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47928" y="2838018"/>
                  <a:ext cx="0" cy="923099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61E5D6C4-0774-1907-68E0-4E07F26ECA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42857" y="4142283"/>
                      <a:ext cx="461626" cy="3693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𝚿</m:t>
                                </m:r>
                              </m:e>
                              <m:sub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𝐟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  <a:p>
                      <a:pPr algn="l"/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61E5D6C4-0774-1907-68E0-4E07F26ECAC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42857" y="4142283"/>
                      <a:ext cx="461626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7BD9A0A0-45A0-ED8E-CE3E-8D8E22225D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8435" y="3829695"/>
                      <a:ext cx="461626" cy="3693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𝚿</m:t>
                                </m:r>
                              </m:e>
                              <m:sub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𝐢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  <a:p>
                      <a:pPr algn="l"/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7BD9A0A0-45A0-ED8E-CE3E-8D8E22225D3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28435" y="3829695"/>
                      <a:ext cx="461626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516F92BB-8250-506E-1449-3729F67EE89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25742" y="4493092"/>
                      <a:ext cx="230812" cy="184666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𝝃</m:t>
                                </m:r>
                              </m:e>
                              <m:sub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𝐟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516F92BB-8250-506E-1449-3729F67EE89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25742" y="4493092"/>
                      <a:ext cx="230812" cy="184666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7843" b="-2926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2D82FB20-199F-4CDF-4954-FC1CCA12312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8435" y="4549840"/>
                      <a:ext cx="230812" cy="184666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𝝃</m:t>
                                </m:r>
                              </m:e>
                              <m:sub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𝐢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2D82FB20-199F-4CDF-4954-FC1CCA12312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28435" y="4549840"/>
                      <a:ext cx="230812" cy="184666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7843" b="-3170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FD6F8C4B-EBA3-C137-5E63-79FB765C20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61187" y="2438643"/>
                  <a:ext cx="162872" cy="0"/>
                </a:xfrm>
                <a:prstGeom prst="straightConnector1">
                  <a:avLst/>
                </a:prstGeom>
                <a:grpFill/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BDC38F47-9E0D-D845-388E-495F5C1EC9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3865" y="2366759"/>
                  <a:ext cx="162872" cy="0"/>
                </a:xfrm>
                <a:prstGeom prst="straightConnector1">
                  <a:avLst/>
                </a:prstGeom>
                <a:grpFill/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B7055F-667B-42A0-FCD9-5D9D877F0C42}"/>
                  </a:ext>
                </a:extLst>
              </p:cNvPr>
              <p:cNvSpPr txBox="1"/>
              <p:nvPr/>
            </p:nvSpPr>
            <p:spPr>
              <a:xfrm>
                <a:off x="2037498" y="1515374"/>
                <a:ext cx="494323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(a)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3C750A-DB56-9CBE-124B-FA37557B6D56}"/>
                  </a:ext>
                </a:extLst>
              </p:cNvPr>
              <p:cNvSpPr txBox="1"/>
              <p:nvPr/>
            </p:nvSpPr>
            <p:spPr>
              <a:xfrm>
                <a:off x="2081237" y="3257375"/>
                <a:ext cx="494323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(b)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AB2FEF-5418-C6B5-8F59-089FB6BDB455}"/>
                  </a:ext>
                </a:extLst>
              </p:cNvPr>
              <p:cNvSpPr txBox="1"/>
              <p:nvPr/>
            </p:nvSpPr>
            <p:spPr>
              <a:xfrm>
                <a:off x="7078265" y="2351557"/>
                <a:ext cx="494323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(c)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A741ED-CB6D-2B84-2D14-A8979995CA65}"/>
                </a:ext>
              </a:extLst>
            </p:cNvPr>
            <p:cNvSpPr txBox="1"/>
            <p:nvPr/>
          </p:nvSpPr>
          <p:spPr>
            <a:xfrm>
              <a:off x="2826691" y="1492194"/>
              <a:ext cx="2006955" cy="36540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/>
                <a:t>Plasma formed by ionization of  Krypton gas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EEE04B6-0CBE-A4C0-E8E2-ADD7F290A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6718" y="1733623"/>
              <a:ext cx="169796" cy="2778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E1223DC-C452-84B5-9A74-8C97D426561B}"/>
                </a:ext>
              </a:extLst>
            </p:cNvPr>
            <p:cNvSpPr txBox="1"/>
            <p:nvPr/>
          </p:nvSpPr>
          <p:spPr>
            <a:xfrm>
              <a:off x="808706" y="2100903"/>
              <a:ext cx="1467815" cy="43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Plasma wake driven by CO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 laser pulse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5115393-6140-99CE-AB71-2FF8D063ADF6}"/>
              </a:ext>
            </a:extLst>
          </p:cNvPr>
          <p:cNvCxnSpPr>
            <a:cxnSpLocks/>
          </p:cNvCxnSpPr>
          <p:nvPr/>
        </p:nvCxnSpPr>
        <p:spPr>
          <a:xfrm flipH="1">
            <a:off x="7476697" y="5091002"/>
            <a:ext cx="2700739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DE4FCA5-4FB5-AB59-B361-3B872DF9F1F4}"/>
                  </a:ext>
                </a:extLst>
              </p:cNvPr>
              <p:cNvSpPr txBox="1"/>
              <p:nvPr/>
            </p:nvSpPr>
            <p:spPr>
              <a:xfrm>
                <a:off x="8548184" y="4690613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DE4FCA5-4FB5-AB59-B361-3B872DF9F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184" y="4690613"/>
                <a:ext cx="869918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7AA68F1-563A-03A4-512A-4E18E5F2D05B}"/>
                  </a:ext>
                </a:extLst>
              </p:cNvPr>
              <p:cNvSpPr txBox="1"/>
              <p:nvPr/>
            </p:nvSpPr>
            <p:spPr>
              <a:xfrm>
                <a:off x="5363146" y="1923067"/>
                <a:ext cx="6115050" cy="15747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                         =</m:t>
                      </m:r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7AA68F1-563A-03A4-512A-4E18E5F2D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146" y="1923067"/>
                <a:ext cx="6115050" cy="157472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883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D8E9-51E3-6D79-D5ED-BFF292311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81088"/>
          </a:xfrm>
        </p:spPr>
        <p:txBody>
          <a:bodyPr>
            <a:normAutofit/>
          </a:bodyPr>
          <a:lstStyle/>
          <a:p>
            <a:r>
              <a:rPr lang="en-US" sz="3400" dirty="0"/>
              <a:t>Beam generated in this photo injector can be accelerated in subsequent stages at 10 GeV/m and at high efficiency</a:t>
            </a:r>
          </a:p>
        </p:txBody>
      </p:sp>
      <p:pic>
        <p:nvPicPr>
          <p:cNvPr id="4" name="Picture 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62F52678-0E94-48ED-177B-28FD0594A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92" y="1690688"/>
            <a:ext cx="8605133" cy="404441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603EF0-1E0A-6C02-401B-F56A12DCFCE2}"/>
              </a:ext>
            </a:extLst>
          </p:cNvPr>
          <p:cNvSpPr txBox="1"/>
          <p:nvPr/>
        </p:nvSpPr>
        <p:spPr>
          <a:xfrm>
            <a:off x="9732936" y="6519664"/>
            <a:ext cx="22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Jain, in preparation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D7550A-F97E-09CC-58A9-DB3B56544D0C}"/>
                  </a:ext>
                </a:extLst>
              </p:cNvPr>
              <p:cNvSpPr txBox="1"/>
              <p:nvPr/>
            </p:nvSpPr>
            <p:spPr>
              <a:xfrm>
                <a:off x="3430375" y="5943737"/>
                <a:ext cx="5331250" cy="945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=2.78∗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=0.7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𝑛𝐶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D7550A-F97E-09CC-58A9-DB3B56544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0375" y="5943737"/>
                <a:ext cx="5331250" cy="945259"/>
              </a:xfrm>
              <a:prstGeom prst="rect">
                <a:avLst/>
              </a:prstGeom>
              <a:blipFill>
                <a:blip r:embed="rId3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182E25-2586-23BA-2114-DE347F24F87F}"/>
                  </a:ext>
                </a:extLst>
              </p:cNvPr>
              <p:cNvSpPr txBox="1"/>
              <p:nvPr/>
            </p:nvSpPr>
            <p:spPr>
              <a:xfrm>
                <a:off x="227876" y="5735099"/>
                <a:ext cx="2577066" cy="1222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>
                    <a:latin typeface="Cambria Math" panose="02040503050406030204" pitchFamily="18" charset="0"/>
                  </a:rPr>
                  <a:t>Final Emittance: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=177</m:t>
                    </m:r>
                  </m:oMath>
                </a14:m>
                <a:r>
                  <a:rPr lang="en-US" b="0" dirty="0"/>
                  <a:t> nm rad</a:t>
                </a:r>
                <a:endParaRPr lang="en-US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=82 </m:t>
                    </m:r>
                  </m:oMath>
                </a14:m>
                <a:r>
                  <a:rPr lang="en-US" dirty="0"/>
                  <a:t>nm rad</a:t>
                </a:r>
              </a:p>
              <a:p>
                <a:pPr algn="ctr"/>
                <a:r>
                  <a:rPr lang="en-US" dirty="0"/>
                  <a:t>Transfer efficiency: 43%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182E25-2586-23BA-2114-DE347F24F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76" y="5735099"/>
                <a:ext cx="2577066" cy="1222258"/>
              </a:xfrm>
              <a:prstGeom prst="rect">
                <a:avLst/>
              </a:prstGeom>
              <a:blipFill>
                <a:blip r:embed="rId4"/>
                <a:stretch>
                  <a:fillRect t="-2062" b="-7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4946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571651-5500-FA56-2BE4-36EA9A3E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method can easily be scaled to higher charge, albeit with higher emittance</a:t>
            </a:r>
            <a:endParaRPr lang="en-US" dirty="0"/>
          </a:p>
        </p:txBody>
      </p:sp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DC2E9768-5F8B-23D2-5A5E-E7452F339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44" y="2399838"/>
            <a:ext cx="11382813" cy="2854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1FDF3E-3C12-738A-3BE5-397656E6695F}"/>
              </a:ext>
            </a:extLst>
          </p:cNvPr>
          <p:cNvSpPr txBox="1"/>
          <p:nvPr/>
        </p:nvSpPr>
        <p:spPr>
          <a:xfrm>
            <a:off x="9732936" y="6519664"/>
            <a:ext cx="22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Jain, in preparation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88FFEA-6C4C-BC13-62FF-5EE77A2BFC3F}"/>
              </a:ext>
            </a:extLst>
          </p:cNvPr>
          <p:cNvSpPr/>
          <p:nvPr/>
        </p:nvSpPr>
        <p:spPr>
          <a:xfrm>
            <a:off x="3263900" y="2743200"/>
            <a:ext cx="254000" cy="1612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1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99536012-1E27-B97E-2CDC-816D92DBB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loading of the </a:t>
            </a:r>
            <a:r>
              <a:rPr lang="en-US" dirty="0" err="1"/>
              <a:t>nC</a:t>
            </a:r>
            <a:r>
              <a:rPr lang="en-US" dirty="0"/>
              <a:t> beam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AFBC83-7F6F-8815-DBD3-F3CF8A599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26" y="1580159"/>
            <a:ext cx="4947251" cy="4409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868E3B-C9CA-B6C0-C2E6-BEFD808E7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449" y="1580159"/>
            <a:ext cx="4620181" cy="25381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913CC9-4106-50DE-3285-EBB8547DB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449" y="4118322"/>
            <a:ext cx="4620181" cy="27396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B583550-E27C-1694-7725-86EAB2D3B9C0}"/>
                  </a:ext>
                </a:extLst>
              </p:cNvPr>
              <p:cNvSpPr txBox="1"/>
              <p:nvPr/>
            </p:nvSpPr>
            <p:spPr>
              <a:xfrm>
                <a:off x="1014721" y="6015320"/>
                <a:ext cx="5331250" cy="945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=12.7∗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=3.2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𝑛𝐶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b="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B583550-E27C-1694-7725-86EAB2D3B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721" y="6015320"/>
                <a:ext cx="5331250" cy="945259"/>
              </a:xfrm>
              <a:prstGeom prst="rect">
                <a:avLst/>
              </a:prstGeom>
              <a:blipFill>
                <a:blip r:embed="rId5"/>
                <a:stretch>
                  <a:fillRect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7110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0498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2374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BNL’s Accelerator Test Facility (ATF) has unique infrastructure</a:t>
            </a:r>
          </a:p>
          <a:p>
            <a:r>
              <a:rPr lang="en-US" sz="2800" b="1" dirty="0"/>
              <a:t>for developing such photoinjector.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767073" y="1190745"/>
            <a:ext cx="3166555" cy="2390116"/>
            <a:chOff x="482949" y="1343145"/>
            <a:chExt cx="3572933" cy="2771653"/>
          </a:xfrm>
        </p:grpSpPr>
        <p:grpSp>
          <p:nvGrpSpPr>
            <p:cNvPr id="14" name="Group 13"/>
            <p:cNvGrpSpPr/>
            <p:nvPr/>
          </p:nvGrpSpPr>
          <p:grpSpPr>
            <a:xfrm>
              <a:off x="482949" y="1343145"/>
              <a:ext cx="3572933" cy="2771653"/>
              <a:chOff x="110423" y="1343145"/>
              <a:chExt cx="3572933" cy="2771653"/>
            </a:xfrm>
          </p:grpSpPr>
          <p:pic>
            <p:nvPicPr>
              <p:cNvPr id="16" name="Picture 15" descr="New-York-outline-map.gi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15" b="111"/>
              <a:stretch/>
            </p:blipFill>
            <p:spPr>
              <a:xfrm>
                <a:off x="110423" y="1343145"/>
                <a:ext cx="3572933" cy="2771653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236133" y="2540001"/>
                <a:ext cx="11139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New York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533400" y="3879135"/>
              <a:ext cx="1024467" cy="235663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BNL_aeri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120" y="1037564"/>
            <a:ext cx="3927880" cy="547355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851367" y="230293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RHIC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03078" y="5010668"/>
            <a:ext cx="65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FFFF"/>
                </a:solidFill>
              </a:rPr>
              <a:t>NSLS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7239291" y="1066800"/>
            <a:ext cx="1034759" cy="5452533"/>
            <a:chOff x="7239291" y="1066800"/>
            <a:chExt cx="1034759" cy="5452533"/>
          </a:xfrm>
        </p:grpSpPr>
        <p:sp>
          <p:nvSpPr>
            <p:cNvPr id="19" name="Oval 18"/>
            <p:cNvSpPr/>
            <p:nvPr/>
          </p:nvSpPr>
          <p:spPr>
            <a:xfrm>
              <a:off x="7239291" y="3210203"/>
              <a:ext cx="254000" cy="2540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7276488" y="1066800"/>
              <a:ext cx="997562" cy="218060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242703" y="3376203"/>
              <a:ext cx="1020764" cy="314313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8128000" y="3526868"/>
            <a:ext cx="3831819" cy="2941665"/>
            <a:chOff x="8128000" y="3526868"/>
            <a:chExt cx="3831819" cy="2941665"/>
          </a:xfrm>
        </p:grpSpPr>
        <p:grpSp>
          <p:nvGrpSpPr>
            <p:cNvPr id="27" name="Group 26"/>
            <p:cNvGrpSpPr/>
            <p:nvPr/>
          </p:nvGrpSpPr>
          <p:grpSpPr>
            <a:xfrm>
              <a:off x="11142100" y="3526868"/>
              <a:ext cx="817719" cy="471040"/>
              <a:chOff x="8009495" y="3696198"/>
              <a:chExt cx="817719" cy="47104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8009495" y="3696198"/>
                <a:ext cx="254000" cy="254000"/>
              </a:xfrm>
              <a:prstGeom prst="ellipse">
                <a:avLst/>
              </a:prstGeom>
              <a:noFill/>
              <a:ln w="3810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229599" y="3767128"/>
                <a:ext cx="5976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FFFFFF"/>
                    </a:solidFill>
                  </a:rPr>
                  <a:t>ATF</a:t>
                </a: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 flipH="1">
              <a:off x="8195734" y="3534664"/>
              <a:ext cx="3073207" cy="224536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8128000" y="3760599"/>
              <a:ext cx="3230972" cy="2707934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7566" y="1219200"/>
            <a:ext cx="4388239" cy="5291915"/>
            <a:chOff x="47566" y="1219200"/>
            <a:chExt cx="4388239" cy="5291915"/>
          </a:xfrm>
        </p:grpSpPr>
        <p:pic>
          <p:nvPicPr>
            <p:cNvPr id="10" name="Picture 9" descr="BNL-ATF-CO2-laser phot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8" y="1219200"/>
              <a:ext cx="4385007" cy="5266263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47566" y="5433897"/>
              <a:ext cx="3442289" cy="107721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Multi-TW discharge-pumped CO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 laser</a:t>
              </a:r>
            </a:p>
            <a:p>
              <a:r>
                <a:rPr lang="en-US" sz="1600" b="1" dirty="0"/>
                <a:t>• 8J, 2 </a:t>
              </a:r>
              <a:r>
                <a:rPr lang="en-US" sz="1600" b="1" dirty="0" err="1"/>
                <a:t>ps</a:t>
              </a:r>
              <a:r>
                <a:rPr lang="en-US" sz="1600" b="1" dirty="0"/>
                <a:t> (2024)</a:t>
              </a:r>
            </a:p>
            <a:p>
              <a:r>
                <a:rPr lang="en-US" sz="1600" b="1" dirty="0"/>
                <a:t>• 10 J, 0.5 </a:t>
              </a:r>
              <a:r>
                <a:rPr lang="en-US" sz="1600" b="1" dirty="0" err="1"/>
                <a:t>ps</a:t>
              </a:r>
              <a:r>
                <a:rPr lang="en-US" sz="1600" b="1" dirty="0"/>
                <a:t> (projected 2027)</a:t>
              </a:r>
            </a:p>
            <a:p>
              <a:r>
                <a:rPr lang="en-US" sz="1600" b="1" dirty="0"/>
                <a:t>TW – class </a:t>
              </a:r>
              <a:r>
                <a:rPr lang="en-US" sz="1600" b="1" dirty="0" err="1"/>
                <a:t>Ti:Sapphire</a:t>
              </a:r>
              <a:r>
                <a:rPr lang="en-US" sz="1600" b="1" dirty="0"/>
                <a:t> Laser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569515" y="3793063"/>
            <a:ext cx="3589867" cy="2692401"/>
            <a:chOff x="4569515" y="3793063"/>
            <a:chExt cx="3589867" cy="2692401"/>
          </a:xfrm>
        </p:grpSpPr>
        <p:pic>
          <p:nvPicPr>
            <p:cNvPr id="12" name="Picture 11" descr="Two people standing in front of a store&#10;&#10;Description automatically generated">
              <a:extLst>
                <a:ext uri="{FF2B5EF4-FFF2-40B4-BE49-F238E27FC236}">
                  <a16:creationId xmlns:a16="http://schemas.microsoft.com/office/drawing/2014/main" id="{B12674BA-13C9-9F45-83E2-A916A7721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515" y="3793063"/>
              <a:ext cx="3589867" cy="269240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162797" y="5655728"/>
              <a:ext cx="89830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Dr. Rafal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</a:rPr>
                <a:t>Zgadzaj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97599" y="5164668"/>
              <a:ext cx="108204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</a:rPr>
                <a:t>Dr. Irina</a:t>
              </a:r>
            </a:p>
            <a:p>
              <a:pPr algn="ctr"/>
              <a:r>
                <a:rPr lang="en-US" sz="1600" dirty="0" err="1">
                  <a:solidFill>
                    <a:srgbClr val="FFFFFF"/>
                  </a:solidFill>
                </a:rPr>
                <a:t>Petrushina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622800" y="5825066"/>
              <a:ext cx="2050369" cy="584775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Synched S-band </a:t>
              </a:r>
            </a:p>
            <a:p>
              <a:r>
                <a:rPr lang="en-US" sz="1600" b="1" dirty="0" err="1"/>
                <a:t>linac</a:t>
              </a:r>
              <a:r>
                <a:rPr lang="en-US" sz="1600" b="1" dirty="0"/>
                <a:t> (50 MeV, 100 fs) </a:t>
              </a: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CE2E1228-1EBF-3349-A0B3-BD14963FCD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16533" y="371992"/>
            <a:ext cx="2792069" cy="68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23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AE67A78-A653-0885-5E57-B54E6DE23678}"/>
              </a:ext>
            </a:extLst>
          </p:cNvPr>
          <p:cNvSpPr/>
          <p:nvPr/>
        </p:nvSpPr>
        <p:spPr>
          <a:xfrm>
            <a:off x="283329" y="2341700"/>
            <a:ext cx="3035213" cy="1464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9E146-F57F-ADC6-CEA3-E66944127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D7662C-DE76-7312-364A-89FE94429133}"/>
              </a:ext>
            </a:extLst>
          </p:cNvPr>
          <p:cNvGrpSpPr/>
          <p:nvPr/>
        </p:nvGrpSpPr>
        <p:grpSpPr>
          <a:xfrm>
            <a:off x="463274" y="1232615"/>
            <a:ext cx="9833476" cy="1991193"/>
            <a:chOff x="463274" y="1232615"/>
            <a:chExt cx="9833476" cy="19911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7B63C3-FD6B-F42B-159F-BB67991C9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2373" y="1381311"/>
              <a:ext cx="5486400" cy="169241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B15D29-F8CE-BEF2-8CA5-F2E1962108DA}"/>
                </a:ext>
              </a:extLst>
            </p:cNvPr>
            <p:cNvSpPr txBox="1"/>
            <p:nvPr/>
          </p:nvSpPr>
          <p:spPr>
            <a:xfrm>
              <a:off x="463274" y="1654148"/>
              <a:ext cx="271741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/>
                <a:t>Seed from the present</a:t>
              </a:r>
            </a:p>
            <a:p>
              <a:pPr algn="r"/>
              <a:r>
                <a:rPr lang="en-US" sz="2000" dirty="0"/>
                <a:t>CPA laser</a:t>
              </a:r>
            </a:p>
            <a:p>
              <a:pPr algn="r"/>
              <a:r>
                <a:rPr lang="en-US" sz="2800" b="1" dirty="0">
                  <a:solidFill>
                    <a:srgbClr val="C00000"/>
                  </a:solidFill>
                </a:rPr>
                <a:t>2 ps</a:t>
              </a:r>
            </a:p>
            <a:p>
              <a:pPr algn="r"/>
              <a:r>
                <a:rPr lang="en-US" sz="2800" b="1" dirty="0">
                  <a:solidFill>
                    <a:srgbClr val="C00000"/>
                  </a:solidFill>
                </a:rPr>
                <a:t>5 TW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F4F6825-33F4-30F8-16EB-B6B1546D7F25}"/>
                </a:ext>
              </a:extLst>
            </p:cNvPr>
            <p:cNvSpPr txBox="1"/>
            <p:nvPr/>
          </p:nvSpPr>
          <p:spPr>
            <a:xfrm>
              <a:off x="8541622" y="1232615"/>
              <a:ext cx="175512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800" b="1" dirty="0">
                  <a:solidFill>
                    <a:srgbClr val="C00000"/>
                  </a:solidFill>
                </a:rPr>
                <a:t>500 fs</a:t>
              </a:r>
            </a:p>
            <a:p>
              <a:pPr algn="r"/>
              <a:r>
                <a:rPr lang="en-US" sz="2800" b="1" dirty="0">
                  <a:solidFill>
                    <a:srgbClr val="C00000"/>
                  </a:solidFill>
                </a:rPr>
                <a:t>5 TW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74FB39D-2CC3-3084-B60C-1C7013312465}"/>
              </a:ext>
            </a:extLst>
          </p:cNvPr>
          <p:cNvSpPr txBox="1"/>
          <p:nvPr/>
        </p:nvSpPr>
        <p:spPr>
          <a:xfrm>
            <a:off x="283329" y="3183537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✔️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State of the art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DBD7D51-1A83-2247-4BC2-3A7960AF932B}"/>
              </a:ext>
            </a:extLst>
          </p:cNvPr>
          <p:cNvGrpSpPr/>
          <p:nvPr/>
        </p:nvGrpSpPr>
        <p:grpSpPr>
          <a:xfrm>
            <a:off x="193969" y="3462585"/>
            <a:ext cx="11868238" cy="3159231"/>
            <a:chOff x="193969" y="3462585"/>
            <a:chExt cx="11868238" cy="315923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F5F358C-169B-ED96-6640-1F971A3C8C4C}"/>
                </a:ext>
              </a:extLst>
            </p:cNvPr>
            <p:cNvSpPr/>
            <p:nvPr/>
          </p:nvSpPr>
          <p:spPr>
            <a:xfrm>
              <a:off x="283329" y="5157764"/>
              <a:ext cx="3035213" cy="14640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5375D3D-311E-B9E6-23DE-D04C43DA32E6}"/>
                </a:ext>
              </a:extLst>
            </p:cNvPr>
            <p:cNvSpPr txBox="1"/>
            <p:nvPr/>
          </p:nvSpPr>
          <p:spPr>
            <a:xfrm>
              <a:off x="193969" y="6062097"/>
              <a:ext cx="23022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⚙️ </a:t>
              </a:r>
              <a:r>
                <a:rPr lang="en-US" sz="2400" dirty="0"/>
                <a:t>10-mJ seed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26D23E4-9712-9C31-E586-2506A1AE60CA}"/>
                </a:ext>
              </a:extLst>
            </p:cNvPr>
            <p:cNvSpPr/>
            <p:nvPr/>
          </p:nvSpPr>
          <p:spPr>
            <a:xfrm>
              <a:off x="9026994" y="3462585"/>
              <a:ext cx="3035213" cy="160789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36322A-5F23-FF38-920D-9E90A86E06F6}"/>
                </a:ext>
              </a:extLst>
            </p:cNvPr>
            <p:cNvSpPr txBox="1"/>
            <p:nvPr/>
          </p:nvSpPr>
          <p:spPr>
            <a:xfrm>
              <a:off x="8937634" y="3526504"/>
              <a:ext cx="31245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⚙️ </a:t>
              </a:r>
              <a:r>
                <a:rPr lang="en-US" sz="2400" dirty="0"/>
                <a:t>post-compression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4A3E91-8287-C09F-1401-4338BFDB8721}"/>
                </a:ext>
              </a:extLst>
            </p:cNvPr>
            <p:cNvSpPr txBox="1"/>
            <p:nvPr/>
          </p:nvSpPr>
          <p:spPr>
            <a:xfrm>
              <a:off x="331828" y="4500125"/>
              <a:ext cx="284885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/>
                <a:t>Seed from a CPA laser</a:t>
              </a:r>
              <a:br>
                <a:rPr lang="en-US" sz="2000" dirty="0"/>
              </a:br>
              <a:r>
                <a:rPr lang="en-US" sz="2000" dirty="0"/>
                <a:t>with 10-mJ seed</a:t>
              </a:r>
            </a:p>
            <a:p>
              <a:pPr algn="r"/>
              <a:r>
                <a:rPr lang="en-US" sz="2800" b="1" dirty="0">
                  <a:solidFill>
                    <a:srgbClr val="C00000"/>
                  </a:solidFill>
                </a:rPr>
                <a:t>500 fs</a:t>
              </a:r>
            </a:p>
            <a:p>
              <a:pPr algn="r"/>
              <a:r>
                <a:rPr lang="en-US" sz="2800" b="1" dirty="0">
                  <a:solidFill>
                    <a:srgbClr val="C00000"/>
                  </a:solidFill>
                </a:rPr>
                <a:t>15 TW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F345A2-90E6-AA47-C943-684611A30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2373" y="4211820"/>
              <a:ext cx="5486400" cy="16924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9CEBBB-A3C5-E1BE-A804-1ADB1BC7F1E7}"/>
                </a:ext>
              </a:extLst>
            </p:cNvPr>
            <p:cNvSpPr txBox="1"/>
            <p:nvPr/>
          </p:nvSpPr>
          <p:spPr>
            <a:xfrm>
              <a:off x="8655020" y="4063211"/>
              <a:ext cx="175512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800" b="1" dirty="0">
                  <a:solidFill>
                    <a:srgbClr val="C00000"/>
                  </a:solidFill>
                </a:rPr>
                <a:t>100 fs</a:t>
              </a:r>
            </a:p>
            <a:p>
              <a:pPr algn="r"/>
              <a:r>
                <a:rPr lang="en-US" sz="2800" b="1" dirty="0">
                  <a:solidFill>
                    <a:srgbClr val="C00000"/>
                  </a:solidFill>
                </a:rPr>
                <a:t>25 TW</a:t>
              </a:r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2DCA2E31-8466-DE3B-14E4-E36CF02EA95E}"/>
                </a:ext>
              </a:extLst>
            </p:cNvPr>
            <p:cNvSpPr/>
            <p:nvPr/>
          </p:nvSpPr>
          <p:spPr>
            <a:xfrm>
              <a:off x="1603357" y="3959180"/>
              <a:ext cx="585135" cy="511956"/>
            </a:xfrm>
            <a:prstGeom prst="downArrow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115E5C8A-E5F6-10B8-6E76-D17977DF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972854" cy="68392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Full-energy post-compressor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54F4DE-6929-A536-A62D-CF6D8308A650}"/>
              </a:ext>
            </a:extLst>
          </p:cNvPr>
          <p:cNvSpPr/>
          <p:nvPr/>
        </p:nvSpPr>
        <p:spPr>
          <a:xfrm>
            <a:off x="331828" y="112295"/>
            <a:ext cx="2848857" cy="545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A3092C-FC11-478E-B697-44B6258D343B}"/>
              </a:ext>
            </a:extLst>
          </p:cNvPr>
          <p:cNvSpPr/>
          <p:nvPr/>
        </p:nvSpPr>
        <p:spPr>
          <a:xfrm>
            <a:off x="3727962" y="6417559"/>
            <a:ext cx="5935278" cy="4085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See M. </a:t>
            </a:r>
            <a:r>
              <a:rPr lang="en-US" dirty="0" err="1"/>
              <a:t>Polyanskiy</a:t>
            </a:r>
            <a:r>
              <a:rPr lang="en-US" dirty="0"/>
              <a:t>, Monday 5:40, on enabling LWIR upgrades</a:t>
            </a:r>
          </a:p>
        </p:txBody>
      </p:sp>
    </p:spTree>
    <p:extLst>
      <p:ext uri="{BB962C8B-B14F-4D97-AF65-F5344CB8AC3E}">
        <p14:creationId xmlns:p14="http://schemas.microsoft.com/office/powerpoint/2010/main" val="278508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59417"/>
            <a:ext cx="10515600" cy="931271"/>
          </a:xfrm>
        </p:spPr>
        <p:txBody>
          <a:bodyPr/>
          <a:lstStyle/>
          <a:p>
            <a:r>
              <a:rPr lang="en-US"/>
              <a:t>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84840" cy="4351338"/>
          </a:xfrm>
        </p:spPr>
        <p:txBody>
          <a:bodyPr/>
          <a:lstStyle/>
          <a:p>
            <a:r>
              <a:rPr lang="en-US" dirty="0"/>
              <a:t>Plasma accelerators create accelerating gradients that are hundreds of times higher than conventional accelerators</a:t>
            </a:r>
          </a:p>
          <a:p>
            <a:r>
              <a:rPr lang="en-US" dirty="0"/>
              <a:t>A “plasma photoinjector” for a collider application needs to create </a:t>
            </a:r>
          </a:p>
          <a:p>
            <a:pPr lvl="1"/>
            <a:r>
              <a:rPr lang="en-US" dirty="0"/>
              <a:t>Low emittance (&lt;100 nm) </a:t>
            </a:r>
          </a:p>
          <a:p>
            <a:pPr lvl="1"/>
            <a:r>
              <a:rPr lang="en-US" dirty="0"/>
              <a:t>High charge (order of </a:t>
            </a:r>
            <a:r>
              <a:rPr lang="en-US" dirty="0" err="1"/>
              <a:t>nC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Trapezoidal shape for low energy spread in subsequent accelerating plasma stages</a:t>
            </a:r>
          </a:p>
          <a:p>
            <a:r>
              <a:rPr lang="en-US" dirty="0"/>
              <a:t>By applying the spatiotemporal pulse shaping to two-color ionization injection, such plasma photoinjector can be demonstrated at ATF</a:t>
            </a:r>
          </a:p>
        </p:txBody>
      </p:sp>
    </p:spTree>
    <p:extLst>
      <p:ext uri="{BB962C8B-B14F-4D97-AF65-F5344CB8AC3E}">
        <p14:creationId xmlns:p14="http://schemas.microsoft.com/office/powerpoint/2010/main" val="3867803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40D68941-C75D-DD99-7B61-0C9070F8A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8052" y="1165927"/>
            <a:ext cx="4873752" cy="48737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8185DE-2BC9-8B21-EACA-234D885B4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E1D8C-0229-E98C-0140-DF4F0B3ECEE1}"/>
              </a:ext>
            </a:extLst>
          </p:cNvPr>
          <p:cNvSpPr txBox="1"/>
          <p:nvPr/>
        </p:nvSpPr>
        <p:spPr>
          <a:xfrm>
            <a:off x="7503555" y="759036"/>
            <a:ext cx="15997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2014</a:t>
            </a:r>
          </a:p>
          <a:p>
            <a:r>
              <a:rPr lang="en-US" i="1" dirty="0" err="1">
                <a:solidFill>
                  <a:srgbClr val="002060"/>
                </a:solidFill>
                <a:hlinkClick r:id="rId4"/>
              </a:rPr>
              <a:t>InTech</a:t>
            </a:r>
            <a:r>
              <a:rPr lang="en-US" dirty="0">
                <a:solidFill>
                  <a:srgbClr val="002060"/>
                </a:solidFill>
                <a:hlinkClick r:id="rId4"/>
              </a:rPr>
              <a:t> (2012)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D4CD6C-D5AE-9B23-354B-307B992E67EA}"/>
              </a:ext>
            </a:extLst>
          </p:cNvPr>
          <p:cNvSpPr txBox="1"/>
          <p:nvPr/>
        </p:nvSpPr>
        <p:spPr>
          <a:xfrm flipH="1">
            <a:off x="8546459" y="3800014"/>
            <a:ext cx="327948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2019</a:t>
            </a:r>
            <a:br>
              <a:rPr lang="en-US" i="1" dirty="0">
                <a:solidFill>
                  <a:srgbClr val="002060"/>
                </a:solidFill>
                <a:hlinkClick r:id="rId5"/>
              </a:rPr>
            </a:br>
            <a:r>
              <a:rPr lang="en-US" i="1" dirty="0">
                <a:solidFill>
                  <a:srgbClr val="002060"/>
                </a:solidFill>
                <a:hlinkClick r:id="rId6"/>
              </a:rPr>
              <a:t>Optica </a:t>
            </a:r>
            <a:r>
              <a:rPr lang="en-US" b="1" dirty="0">
                <a:solidFill>
                  <a:srgbClr val="002060"/>
                </a:solidFill>
                <a:hlinkClick r:id="rId6"/>
              </a:rPr>
              <a:t>2</a:t>
            </a:r>
            <a:r>
              <a:rPr lang="en-US" dirty="0">
                <a:solidFill>
                  <a:srgbClr val="002060"/>
                </a:solidFill>
                <a:hlinkClick r:id="rId6"/>
              </a:rPr>
              <a:t>, 675 (2015)</a:t>
            </a:r>
            <a:endParaRPr lang="en-US" dirty="0"/>
          </a:p>
          <a:p>
            <a:r>
              <a:rPr lang="en-US" i="1" dirty="0">
                <a:solidFill>
                  <a:srgbClr val="002060"/>
                </a:solidFill>
                <a:hlinkClick r:id="rId5"/>
              </a:rPr>
              <a:t>OSA Continuum </a:t>
            </a:r>
            <a:r>
              <a:rPr lang="en-US" b="1" dirty="0">
                <a:solidFill>
                  <a:srgbClr val="002060"/>
                </a:solidFill>
                <a:hlinkClick r:id="rId5"/>
              </a:rPr>
              <a:t>3</a:t>
            </a:r>
            <a:r>
              <a:rPr lang="en-US" dirty="0">
                <a:solidFill>
                  <a:srgbClr val="002060"/>
                </a:solidFill>
                <a:hlinkClick r:id="rId5"/>
              </a:rPr>
              <a:t>, 459 (2020)</a:t>
            </a:r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6AA058B-3C5C-9BB7-47EC-B992B0AAE0F2}"/>
              </a:ext>
            </a:extLst>
          </p:cNvPr>
          <p:cNvGrpSpPr/>
          <p:nvPr/>
        </p:nvGrpSpPr>
        <p:grpSpPr>
          <a:xfrm>
            <a:off x="581239" y="1406463"/>
            <a:ext cx="5048862" cy="1918629"/>
            <a:chOff x="581239" y="1406463"/>
            <a:chExt cx="5048862" cy="191862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0A3EB5B-2E37-3317-4723-8D91BEC3F6F2}"/>
                </a:ext>
              </a:extLst>
            </p:cNvPr>
            <p:cNvCxnSpPr>
              <a:cxnSpLocks/>
            </p:cNvCxnSpPr>
            <p:nvPr/>
          </p:nvCxnSpPr>
          <p:spPr>
            <a:xfrm>
              <a:off x="3718052" y="1906806"/>
              <a:ext cx="1912049" cy="1418286"/>
            </a:xfrm>
            <a:prstGeom prst="straightConnector1">
              <a:avLst/>
            </a:prstGeom>
            <a:ln w="76200">
              <a:solidFill>
                <a:schemeClr val="bg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A46774-BB46-BA88-B948-1B971340DB50}"/>
                </a:ext>
              </a:extLst>
            </p:cNvPr>
            <p:cNvSpPr txBox="1"/>
            <p:nvPr/>
          </p:nvSpPr>
          <p:spPr>
            <a:xfrm>
              <a:off x="581239" y="1406463"/>
              <a:ext cx="321113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b="1" dirty="0"/>
                <a:t>2010</a:t>
              </a:r>
              <a:br>
                <a:rPr lang="en-US" sz="3200" dirty="0"/>
              </a:br>
              <a:r>
                <a:rPr lang="en-US" i="1" dirty="0">
                  <a:solidFill>
                    <a:srgbClr val="002060"/>
                  </a:solidFill>
                  <a:hlinkClick r:id="rId7"/>
                </a:rPr>
                <a:t>Opt. Express </a:t>
              </a:r>
              <a:r>
                <a:rPr lang="en-US" b="1" dirty="0">
                  <a:solidFill>
                    <a:srgbClr val="002060"/>
                  </a:solidFill>
                  <a:hlinkClick r:id="rId7"/>
                </a:rPr>
                <a:t>19</a:t>
              </a:r>
              <a:r>
                <a:rPr lang="en-US" dirty="0">
                  <a:solidFill>
                    <a:srgbClr val="002060"/>
                  </a:solidFill>
                  <a:hlinkClick r:id="rId7"/>
                </a:rPr>
                <a:t>, 7717 (2011)</a:t>
              </a:r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8878512-39CE-7917-74DC-DBD13B18DC2B}"/>
              </a:ext>
            </a:extLst>
          </p:cNvPr>
          <p:cNvSpPr txBox="1"/>
          <p:nvPr/>
        </p:nvSpPr>
        <p:spPr>
          <a:xfrm flipH="1">
            <a:off x="7038201" y="5691904"/>
            <a:ext cx="350608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2025</a:t>
            </a:r>
          </a:p>
          <a:p>
            <a:r>
              <a:rPr lang="en-US" i="1" dirty="0">
                <a:solidFill>
                  <a:srgbClr val="002060"/>
                </a:solidFill>
                <a:hlinkClick r:id="rId8"/>
              </a:rPr>
              <a:t>Opt. Express </a:t>
            </a:r>
            <a:r>
              <a:rPr lang="en-US" b="1" dirty="0">
                <a:solidFill>
                  <a:srgbClr val="002060"/>
                </a:solidFill>
                <a:hlinkClick r:id="rId8"/>
              </a:rPr>
              <a:t>29</a:t>
            </a:r>
            <a:r>
              <a:rPr lang="en-US" dirty="0">
                <a:solidFill>
                  <a:srgbClr val="002060"/>
                </a:solidFill>
                <a:hlinkClick r:id="rId8"/>
              </a:rPr>
              <a:t>, 31714 (2021)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i="1" dirty="0">
                <a:solidFill>
                  <a:srgbClr val="002060"/>
                </a:solidFill>
                <a:hlinkClick r:id="rId9"/>
              </a:rPr>
              <a:t>Front. Phys. </a:t>
            </a:r>
            <a:r>
              <a:rPr lang="en-US" b="1" dirty="0">
                <a:solidFill>
                  <a:srgbClr val="002060"/>
                </a:solidFill>
                <a:hlinkClick r:id="rId9"/>
              </a:rPr>
              <a:t>10</a:t>
            </a:r>
            <a:r>
              <a:rPr lang="en-US" dirty="0">
                <a:solidFill>
                  <a:srgbClr val="002060"/>
                </a:solidFill>
                <a:hlinkClick r:id="rId9"/>
              </a:rPr>
              <a:t>, 1390225 (2024)</a:t>
            </a:r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B73997B-EAB0-DA13-CA05-3C3E00A46AC1}"/>
              </a:ext>
            </a:extLst>
          </p:cNvPr>
          <p:cNvGrpSpPr>
            <a:grpSpLocks noChangeAspect="1"/>
          </p:cNvGrpSpPr>
          <p:nvPr/>
        </p:nvGrpSpPr>
        <p:grpSpPr>
          <a:xfrm>
            <a:off x="10455045" y="73027"/>
            <a:ext cx="1554479" cy="1554480"/>
            <a:chOff x="3998346" y="2545483"/>
            <a:chExt cx="2926079" cy="292608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DFCC8B8-AC09-0A78-B2EF-3D2D92DE36F8}"/>
                </a:ext>
              </a:extLst>
            </p:cNvPr>
            <p:cNvGrpSpPr/>
            <p:nvPr/>
          </p:nvGrpSpPr>
          <p:grpSpPr>
            <a:xfrm>
              <a:off x="4001522" y="2545485"/>
              <a:ext cx="2913375" cy="2926078"/>
              <a:chOff x="4001522" y="2545485"/>
              <a:chExt cx="2913375" cy="2926078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9EC2425-CB3D-CE6C-77D2-7B6F86FAEE67}"/>
                  </a:ext>
                </a:extLst>
              </p:cNvPr>
              <p:cNvSpPr/>
              <p:nvPr/>
            </p:nvSpPr>
            <p:spPr>
              <a:xfrm>
                <a:off x="4731259" y="2549843"/>
                <a:ext cx="2183638" cy="2921720"/>
              </a:xfrm>
              <a:custGeom>
                <a:avLst/>
                <a:gdLst>
                  <a:gd name="connsiteX0" fmla="*/ 688181 w 1109662"/>
                  <a:gd name="connsiteY0" fmla="*/ 202406 h 1602581"/>
                  <a:gd name="connsiteX1" fmla="*/ 542925 w 1109662"/>
                  <a:gd name="connsiteY1" fmla="*/ 764381 h 1602581"/>
                  <a:gd name="connsiteX2" fmla="*/ 0 w 1109662"/>
                  <a:gd name="connsiteY2" fmla="*/ 1195388 h 1602581"/>
                  <a:gd name="connsiteX3" fmla="*/ 345281 w 1109662"/>
                  <a:gd name="connsiteY3" fmla="*/ 1602581 h 1602581"/>
                  <a:gd name="connsiteX4" fmla="*/ 912018 w 1109662"/>
                  <a:gd name="connsiteY4" fmla="*/ 1347788 h 1602581"/>
                  <a:gd name="connsiteX5" fmla="*/ 1109662 w 1109662"/>
                  <a:gd name="connsiteY5" fmla="*/ 714375 h 1602581"/>
                  <a:gd name="connsiteX6" fmla="*/ 828675 w 1109662"/>
                  <a:gd name="connsiteY6" fmla="*/ 178594 h 1602581"/>
                  <a:gd name="connsiteX7" fmla="*/ 411956 w 1109662"/>
                  <a:gd name="connsiteY7" fmla="*/ 0 h 1602581"/>
                  <a:gd name="connsiteX8" fmla="*/ 688181 w 1109662"/>
                  <a:gd name="connsiteY8" fmla="*/ 202406 h 1602581"/>
                  <a:gd name="connsiteX0" fmla="*/ 691412 w 1112893"/>
                  <a:gd name="connsiteY0" fmla="*/ 202406 h 1602581"/>
                  <a:gd name="connsiteX1" fmla="*/ 546156 w 1112893"/>
                  <a:gd name="connsiteY1" fmla="*/ 764381 h 1602581"/>
                  <a:gd name="connsiteX2" fmla="*/ 3231 w 1112893"/>
                  <a:gd name="connsiteY2" fmla="*/ 1195388 h 1602581"/>
                  <a:gd name="connsiteX3" fmla="*/ 348512 w 1112893"/>
                  <a:gd name="connsiteY3" fmla="*/ 1602581 h 1602581"/>
                  <a:gd name="connsiteX4" fmla="*/ 915249 w 1112893"/>
                  <a:gd name="connsiteY4" fmla="*/ 1347788 h 1602581"/>
                  <a:gd name="connsiteX5" fmla="*/ 1112893 w 1112893"/>
                  <a:gd name="connsiteY5" fmla="*/ 714375 h 1602581"/>
                  <a:gd name="connsiteX6" fmla="*/ 831906 w 1112893"/>
                  <a:gd name="connsiteY6" fmla="*/ 178594 h 1602581"/>
                  <a:gd name="connsiteX7" fmla="*/ 415187 w 1112893"/>
                  <a:gd name="connsiteY7" fmla="*/ 0 h 1602581"/>
                  <a:gd name="connsiteX8" fmla="*/ 691412 w 1112893"/>
                  <a:gd name="connsiteY8" fmla="*/ 202406 h 1602581"/>
                  <a:gd name="connsiteX0" fmla="*/ 691412 w 1112893"/>
                  <a:gd name="connsiteY0" fmla="*/ 202406 h 1602581"/>
                  <a:gd name="connsiteX1" fmla="*/ 546156 w 1112893"/>
                  <a:gd name="connsiteY1" fmla="*/ 764381 h 1602581"/>
                  <a:gd name="connsiteX2" fmla="*/ 3231 w 1112893"/>
                  <a:gd name="connsiteY2" fmla="*/ 1195388 h 1602581"/>
                  <a:gd name="connsiteX3" fmla="*/ 348512 w 1112893"/>
                  <a:gd name="connsiteY3" fmla="*/ 1602581 h 1602581"/>
                  <a:gd name="connsiteX4" fmla="*/ 915249 w 1112893"/>
                  <a:gd name="connsiteY4" fmla="*/ 1347788 h 1602581"/>
                  <a:gd name="connsiteX5" fmla="*/ 1112893 w 1112893"/>
                  <a:gd name="connsiteY5" fmla="*/ 714375 h 1602581"/>
                  <a:gd name="connsiteX6" fmla="*/ 831906 w 1112893"/>
                  <a:gd name="connsiteY6" fmla="*/ 178594 h 1602581"/>
                  <a:gd name="connsiteX7" fmla="*/ 415187 w 1112893"/>
                  <a:gd name="connsiteY7" fmla="*/ 0 h 1602581"/>
                  <a:gd name="connsiteX8" fmla="*/ 691412 w 1112893"/>
                  <a:gd name="connsiteY8" fmla="*/ 202406 h 1602581"/>
                  <a:gd name="connsiteX0" fmla="*/ 691412 w 1112893"/>
                  <a:gd name="connsiteY0" fmla="*/ 202581 h 1602756"/>
                  <a:gd name="connsiteX1" fmla="*/ 546156 w 1112893"/>
                  <a:gd name="connsiteY1" fmla="*/ 764556 h 1602756"/>
                  <a:gd name="connsiteX2" fmla="*/ 3231 w 1112893"/>
                  <a:gd name="connsiteY2" fmla="*/ 1195563 h 1602756"/>
                  <a:gd name="connsiteX3" fmla="*/ 348512 w 1112893"/>
                  <a:gd name="connsiteY3" fmla="*/ 1602756 h 1602756"/>
                  <a:gd name="connsiteX4" fmla="*/ 915249 w 1112893"/>
                  <a:gd name="connsiteY4" fmla="*/ 1347963 h 1602756"/>
                  <a:gd name="connsiteX5" fmla="*/ 1112893 w 1112893"/>
                  <a:gd name="connsiteY5" fmla="*/ 714550 h 1602756"/>
                  <a:gd name="connsiteX6" fmla="*/ 831906 w 1112893"/>
                  <a:gd name="connsiteY6" fmla="*/ 178769 h 1602756"/>
                  <a:gd name="connsiteX7" fmla="*/ 415187 w 1112893"/>
                  <a:gd name="connsiteY7" fmla="*/ 175 h 1602756"/>
                  <a:gd name="connsiteX8" fmla="*/ 691412 w 1112893"/>
                  <a:gd name="connsiteY8" fmla="*/ 202581 h 1602756"/>
                  <a:gd name="connsiteX0" fmla="*/ 691412 w 1114389"/>
                  <a:gd name="connsiteY0" fmla="*/ 202581 h 1602756"/>
                  <a:gd name="connsiteX1" fmla="*/ 546156 w 1114389"/>
                  <a:gd name="connsiteY1" fmla="*/ 764556 h 1602756"/>
                  <a:gd name="connsiteX2" fmla="*/ 3231 w 1114389"/>
                  <a:gd name="connsiteY2" fmla="*/ 1195563 h 1602756"/>
                  <a:gd name="connsiteX3" fmla="*/ 348512 w 1114389"/>
                  <a:gd name="connsiteY3" fmla="*/ 1602756 h 1602756"/>
                  <a:gd name="connsiteX4" fmla="*/ 915249 w 1114389"/>
                  <a:gd name="connsiteY4" fmla="*/ 1347963 h 1602756"/>
                  <a:gd name="connsiteX5" fmla="*/ 1112893 w 1114389"/>
                  <a:gd name="connsiteY5" fmla="*/ 714550 h 1602756"/>
                  <a:gd name="connsiteX6" fmla="*/ 831906 w 1114389"/>
                  <a:gd name="connsiteY6" fmla="*/ 178769 h 1602756"/>
                  <a:gd name="connsiteX7" fmla="*/ 415187 w 1114389"/>
                  <a:gd name="connsiteY7" fmla="*/ 175 h 1602756"/>
                  <a:gd name="connsiteX8" fmla="*/ 691412 w 1114389"/>
                  <a:gd name="connsiteY8" fmla="*/ 202581 h 1602756"/>
                  <a:gd name="connsiteX0" fmla="*/ 691412 w 1114389"/>
                  <a:gd name="connsiteY0" fmla="*/ 202581 h 1602756"/>
                  <a:gd name="connsiteX1" fmla="*/ 546156 w 1114389"/>
                  <a:gd name="connsiteY1" fmla="*/ 764556 h 1602756"/>
                  <a:gd name="connsiteX2" fmla="*/ 3231 w 1114389"/>
                  <a:gd name="connsiteY2" fmla="*/ 1195563 h 1602756"/>
                  <a:gd name="connsiteX3" fmla="*/ 348512 w 1114389"/>
                  <a:gd name="connsiteY3" fmla="*/ 1602756 h 1602756"/>
                  <a:gd name="connsiteX4" fmla="*/ 915249 w 1114389"/>
                  <a:gd name="connsiteY4" fmla="*/ 1347963 h 1602756"/>
                  <a:gd name="connsiteX5" fmla="*/ 1112893 w 1114389"/>
                  <a:gd name="connsiteY5" fmla="*/ 714550 h 1602756"/>
                  <a:gd name="connsiteX6" fmla="*/ 831906 w 1114389"/>
                  <a:gd name="connsiteY6" fmla="*/ 178769 h 1602756"/>
                  <a:gd name="connsiteX7" fmla="*/ 415187 w 1114389"/>
                  <a:gd name="connsiteY7" fmla="*/ 175 h 1602756"/>
                  <a:gd name="connsiteX8" fmla="*/ 691412 w 1114389"/>
                  <a:gd name="connsiteY8" fmla="*/ 202581 h 1602756"/>
                  <a:gd name="connsiteX0" fmla="*/ 688845 w 1111822"/>
                  <a:gd name="connsiteY0" fmla="*/ 202581 h 1602756"/>
                  <a:gd name="connsiteX1" fmla="*/ 543589 w 1111822"/>
                  <a:gd name="connsiteY1" fmla="*/ 764556 h 1602756"/>
                  <a:gd name="connsiteX2" fmla="*/ 664 w 1111822"/>
                  <a:gd name="connsiteY2" fmla="*/ 1195563 h 1602756"/>
                  <a:gd name="connsiteX3" fmla="*/ 345945 w 1111822"/>
                  <a:gd name="connsiteY3" fmla="*/ 1602756 h 1602756"/>
                  <a:gd name="connsiteX4" fmla="*/ 912682 w 1111822"/>
                  <a:gd name="connsiteY4" fmla="*/ 1347963 h 1602756"/>
                  <a:gd name="connsiteX5" fmla="*/ 1110326 w 1111822"/>
                  <a:gd name="connsiteY5" fmla="*/ 714550 h 1602756"/>
                  <a:gd name="connsiteX6" fmla="*/ 829339 w 1111822"/>
                  <a:gd name="connsiteY6" fmla="*/ 178769 h 1602756"/>
                  <a:gd name="connsiteX7" fmla="*/ 412620 w 1111822"/>
                  <a:gd name="connsiteY7" fmla="*/ 175 h 1602756"/>
                  <a:gd name="connsiteX8" fmla="*/ 688845 w 1111822"/>
                  <a:gd name="connsiteY8" fmla="*/ 202581 h 1602756"/>
                  <a:gd name="connsiteX0" fmla="*/ 688975 w 1111952"/>
                  <a:gd name="connsiteY0" fmla="*/ 202581 h 1623045"/>
                  <a:gd name="connsiteX1" fmla="*/ 543719 w 1111952"/>
                  <a:gd name="connsiteY1" fmla="*/ 764556 h 1623045"/>
                  <a:gd name="connsiteX2" fmla="*/ 794 w 1111952"/>
                  <a:gd name="connsiteY2" fmla="*/ 1195563 h 1623045"/>
                  <a:gd name="connsiteX3" fmla="*/ 346075 w 1111952"/>
                  <a:gd name="connsiteY3" fmla="*/ 1602756 h 1623045"/>
                  <a:gd name="connsiteX4" fmla="*/ 912812 w 1111952"/>
                  <a:gd name="connsiteY4" fmla="*/ 1347963 h 1623045"/>
                  <a:gd name="connsiteX5" fmla="*/ 1110456 w 1111952"/>
                  <a:gd name="connsiteY5" fmla="*/ 714550 h 1623045"/>
                  <a:gd name="connsiteX6" fmla="*/ 829469 w 1111952"/>
                  <a:gd name="connsiteY6" fmla="*/ 178769 h 1623045"/>
                  <a:gd name="connsiteX7" fmla="*/ 412750 w 1111952"/>
                  <a:gd name="connsiteY7" fmla="*/ 175 h 1623045"/>
                  <a:gd name="connsiteX8" fmla="*/ 688975 w 1111952"/>
                  <a:gd name="connsiteY8" fmla="*/ 202581 h 1623045"/>
                  <a:gd name="connsiteX0" fmla="*/ 688975 w 1113804"/>
                  <a:gd name="connsiteY0" fmla="*/ 202581 h 1623045"/>
                  <a:gd name="connsiteX1" fmla="*/ 543719 w 1113804"/>
                  <a:gd name="connsiteY1" fmla="*/ 764556 h 1623045"/>
                  <a:gd name="connsiteX2" fmla="*/ 794 w 1113804"/>
                  <a:gd name="connsiteY2" fmla="*/ 1195563 h 1623045"/>
                  <a:gd name="connsiteX3" fmla="*/ 346075 w 1113804"/>
                  <a:gd name="connsiteY3" fmla="*/ 1602756 h 1623045"/>
                  <a:gd name="connsiteX4" fmla="*/ 912812 w 1113804"/>
                  <a:gd name="connsiteY4" fmla="*/ 1347963 h 1623045"/>
                  <a:gd name="connsiteX5" fmla="*/ 1110456 w 1113804"/>
                  <a:gd name="connsiteY5" fmla="*/ 714550 h 1623045"/>
                  <a:gd name="connsiteX6" fmla="*/ 829469 w 1113804"/>
                  <a:gd name="connsiteY6" fmla="*/ 178769 h 1623045"/>
                  <a:gd name="connsiteX7" fmla="*/ 412750 w 1113804"/>
                  <a:gd name="connsiteY7" fmla="*/ 175 h 1623045"/>
                  <a:gd name="connsiteX8" fmla="*/ 688975 w 1113804"/>
                  <a:gd name="connsiteY8" fmla="*/ 202581 h 1623045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119 w 1113948"/>
                  <a:gd name="connsiteY0" fmla="*/ 202581 h 1617434"/>
                  <a:gd name="connsiteX1" fmla="*/ 543863 w 1113948"/>
                  <a:gd name="connsiteY1" fmla="*/ 764556 h 1617434"/>
                  <a:gd name="connsiteX2" fmla="*/ 938 w 1113948"/>
                  <a:gd name="connsiteY2" fmla="*/ 1195563 h 1617434"/>
                  <a:gd name="connsiteX3" fmla="*/ 346219 w 1113948"/>
                  <a:gd name="connsiteY3" fmla="*/ 1602756 h 1617434"/>
                  <a:gd name="connsiteX4" fmla="*/ 912956 w 1113948"/>
                  <a:gd name="connsiteY4" fmla="*/ 1347963 h 1617434"/>
                  <a:gd name="connsiteX5" fmla="*/ 1110600 w 1113948"/>
                  <a:gd name="connsiteY5" fmla="*/ 714550 h 1617434"/>
                  <a:gd name="connsiteX6" fmla="*/ 829613 w 1113948"/>
                  <a:gd name="connsiteY6" fmla="*/ 178769 h 1617434"/>
                  <a:gd name="connsiteX7" fmla="*/ 412894 w 1113948"/>
                  <a:gd name="connsiteY7" fmla="*/ 175 h 1617434"/>
                  <a:gd name="connsiteX8" fmla="*/ 689119 w 1113948"/>
                  <a:gd name="connsiteY8" fmla="*/ 202581 h 1617434"/>
                  <a:gd name="connsiteX0" fmla="*/ 699246 w 1124075"/>
                  <a:gd name="connsiteY0" fmla="*/ 202581 h 1617434"/>
                  <a:gd name="connsiteX1" fmla="*/ 553990 w 1124075"/>
                  <a:gd name="connsiteY1" fmla="*/ 764556 h 1617434"/>
                  <a:gd name="connsiteX2" fmla="*/ 11065 w 1124075"/>
                  <a:gd name="connsiteY2" fmla="*/ 1195563 h 1617434"/>
                  <a:gd name="connsiteX3" fmla="*/ 356346 w 1124075"/>
                  <a:gd name="connsiteY3" fmla="*/ 1602756 h 1617434"/>
                  <a:gd name="connsiteX4" fmla="*/ 923083 w 1124075"/>
                  <a:gd name="connsiteY4" fmla="*/ 1347963 h 1617434"/>
                  <a:gd name="connsiteX5" fmla="*/ 1120727 w 1124075"/>
                  <a:gd name="connsiteY5" fmla="*/ 714550 h 1617434"/>
                  <a:gd name="connsiteX6" fmla="*/ 839740 w 1124075"/>
                  <a:gd name="connsiteY6" fmla="*/ 178769 h 1617434"/>
                  <a:gd name="connsiteX7" fmla="*/ 423021 w 1124075"/>
                  <a:gd name="connsiteY7" fmla="*/ 175 h 1617434"/>
                  <a:gd name="connsiteX8" fmla="*/ 699246 w 1124075"/>
                  <a:gd name="connsiteY8" fmla="*/ 202581 h 1617434"/>
                  <a:gd name="connsiteX0" fmla="*/ 688285 w 1113114"/>
                  <a:gd name="connsiteY0" fmla="*/ 202581 h 1617434"/>
                  <a:gd name="connsiteX1" fmla="*/ 543029 w 1113114"/>
                  <a:gd name="connsiteY1" fmla="*/ 764556 h 1617434"/>
                  <a:gd name="connsiteX2" fmla="*/ 104 w 1113114"/>
                  <a:gd name="connsiteY2" fmla="*/ 1195563 h 1617434"/>
                  <a:gd name="connsiteX3" fmla="*/ 345385 w 1113114"/>
                  <a:gd name="connsiteY3" fmla="*/ 1602756 h 1617434"/>
                  <a:gd name="connsiteX4" fmla="*/ 912122 w 1113114"/>
                  <a:gd name="connsiteY4" fmla="*/ 1347963 h 1617434"/>
                  <a:gd name="connsiteX5" fmla="*/ 1109766 w 1113114"/>
                  <a:gd name="connsiteY5" fmla="*/ 714550 h 1617434"/>
                  <a:gd name="connsiteX6" fmla="*/ 828779 w 1113114"/>
                  <a:gd name="connsiteY6" fmla="*/ 178769 h 1617434"/>
                  <a:gd name="connsiteX7" fmla="*/ 412060 w 1113114"/>
                  <a:gd name="connsiteY7" fmla="*/ 175 h 1617434"/>
                  <a:gd name="connsiteX8" fmla="*/ 688285 w 1113114"/>
                  <a:gd name="connsiteY8" fmla="*/ 202581 h 1617434"/>
                  <a:gd name="connsiteX0" fmla="*/ 688231 w 1113060"/>
                  <a:gd name="connsiteY0" fmla="*/ 202581 h 1617434"/>
                  <a:gd name="connsiteX1" fmla="*/ 542975 w 1113060"/>
                  <a:gd name="connsiteY1" fmla="*/ 764556 h 1617434"/>
                  <a:gd name="connsiteX2" fmla="*/ 50 w 1113060"/>
                  <a:gd name="connsiteY2" fmla="*/ 1195563 h 1617434"/>
                  <a:gd name="connsiteX3" fmla="*/ 345331 w 1113060"/>
                  <a:gd name="connsiteY3" fmla="*/ 1602756 h 1617434"/>
                  <a:gd name="connsiteX4" fmla="*/ 912068 w 1113060"/>
                  <a:gd name="connsiteY4" fmla="*/ 1347963 h 1617434"/>
                  <a:gd name="connsiteX5" fmla="*/ 1109712 w 1113060"/>
                  <a:gd name="connsiteY5" fmla="*/ 714550 h 1617434"/>
                  <a:gd name="connsiteX6" fmla="*/ 828725 w 1113060"/>
                  <a:gd name="connsiteY6" fmla="*/ 178769 h 1617434"/>
                  <a:gd name="connsiteX7" fmla="*/ 412006 w 1113060"/>
                  <a:gd name="connsiteY7" fmla="*/ 175 h 1617434"/>
                  <a:gd name="connsiteX8" fmla="*/ 688231 w 1113060"/>
                  <a:gd name="connsiteY8" fmla="*/ 202581 h 1617434"/>
                  <a:gd name="connsiteX0" fmla="*/ 688231 w 1113060"/>
                  <a:gd name="connsiteY0" fmla="*/ 202581 h 1617434"/>
                  <a:gd name="connsiteX1" fmla="*/ 542975 w 1113060"/>
                  <a:gd name="connsiteY1" fmla="*/ 764556 h 1617434"/>
                  <a:gd name="connsiteX2" fmla="*/ 50 w 1113060"/>
                  <a:gd name="connsiteY2" fmla="*/ 1195563 h 1617434"/>
                  <a:gd name="connsiteX3" fmla="*/ 345331 w 1113060"/>
                  <a:gd name="connsiteY3" fmla="*/ 1602756 h 1617434"/>
                  <a:gd name="connsiteX4" fmla="*/ 912068 w 1113060"/>
                  <a:gd name="connsiteY4" fmla="*/ 1347963 h 1617434"/>
                  <a:gd name="connsiteX5" fmla="*/ 1109712 w 1113060"/>
                  <a:gd name="connsiteY5" fmla="*/ 714550 h 1617434"/>
                  <a:gd name="connsiteX6" fmla="*/ 828725 w 1113060"/>
                  <a:gd name="connsiteY6" fmla="*/ 178769 h 1617434"/>
                  <a:gd name="connsiteX7" fmla="*/ 412006 w 1113060"/>
                  <a:gd name="connsiteY7" fmla="*/ 175 h 1617434"/>
                  <a:gd name="connsiteX8" fmla="*/ 688231 w 1113060"/>
                  <a:gd name="connsiteY8" fmla="*/ 202581 h 1617434"/>
                  <a:gd name="connsiteX0" fmla="*/ 693543 w 1118372"/>
                  <a:gd name="connsiteY0" fmla="*/ 202581 h 1617434"/>
                  <a:gd name="connsiteX1" fmla="*/ 548287 w 1118372"/>
                  <a:gd name="connsiteY1" fmla="*/ 764556 h 1617434"/>
                  <a:gd name="connsiteX2" fmla="*/ 5362 w 1118372"/>
                  <a:gd name="connsiteY2" fmla="*/ 1195563 h 1617434"/>
                  <a:gd name="connsiteX3" fmla="*/ 350643 w 1118372"/>
                  <a:gd name="connsiteY3" fmla="*/ 1602756 h 1617434"/>
                  <a:gd name="connsiteX4" fmla="*/ 917380 w 1118372"/>
                  <a:gd name="connsiteY4" fmla="*/ 1347963 h 1617434"/>
                  <a:gd name="connsiteX5" fmla="*/ 1115024 w 1118372"/>
                  <a:gd name="connsiteY5" fmla="*/ 714550 h 1617434"/>
                  <a:gd name="connsiteX6" fmla="*/ 834037 w 1118372"/>
                  <a:gd name="connsiteY6" fmla="*/ 178769 h 1617434"/>
                  <a:gd name="connsiteX7" fmla="*/ 417318 w 1118372"/>
                  <a:gd name="connsiteY7" fmla="*/ 175 h 1617434"/>
                  <a:gd name="connsiteX8" fmla="*/ 693543 w 1118372"/>
                  <a:gd name="connsiteY8" fmla="*/ 202581 h 1617434"/>
                  <a:gd name="connsiteX0" fmla="*/ 693333 w 1118162"/>
                  <a:gd name="connsiteY0" fmla="*/ 202581 h 1617434"/>
                  <a:gd name="connsiteX1" fmla="*/ 548077 w 1118162"/>
                  <a:gd name="connsiteY1" fmla="*/ 764556 h 1617434"/>
                  <a:gd name="connsiteX2" fmla="*/ 5152 w 1118162"/>
                  <a:gd name="connsiteY2" fmla="*/ 1195563 h 1617434"/>
                  <a:gd name="connsiteX3" fmla="*/ 350433 w 1118162"/>
                  <a:gd name="connsiteY3" fmla="*/ 1602756 h 1617434"/>
                  <a:gd name="connsiteX4" fmla="*/ 917170 w 1118162"/>
                  <a:gd name="connsiteY4" fmla="*/ 1347963 h 1617434"/>
                  <a:gd name="connsiteX5" fmla="*/ 1114814 w 1118162"/>
                  <a:gd name="connsiteY5" fmla="*/ 714550 h 1617434"/>
                  <a:gd name="connsiteX6" fmla="*/ 833827 w 1118162"/>
                  <a:gd name="connsiteY6" fmla="*/ 178769 h 1617434"/>
                  <a:gd name="connsiteX7" fmla="*/ 417108 w 1118162"/>
                  <a:gd name="connsiteY7" fmla="*/ 175 h 1617434"/>
                  <a:gd name="connsiteX8" fmla="*/ 693333 w 1118162"/>
                  <a:gd name="connsiteY8" fmla="*/ 202581 h 1617434"/>
                  <a:gd name="connsiteX0" fmla="*/ 693910 w 1118739"/>
                  <a:gd name="connsiteY0" fmla="*/ 202581 h 1617434"/>
                  <a:gd name="connsiteX1" fmla="*/ 548654 w 1118739"/>
                  <a:gd name="connsiteY1" fmla="*/ 764556 h 1617434"/>
                  <a:gd name="connsiteX2" fmla="*/ 5729 w 1118739"/>
                  <a:gd name="connsiteY2" fmla="*/ 1195563 h 1617434"/>
                  <a:gd name="connsiteX3" fmla="*/ 351010 w 1118739"/>
                  <a:gd name="connsiteY3" fmla="*/ 1602756 h 1617434"/>
                  <a:gd name="connsiteX4" fmla="*/ 917747 w 1118739"/>
                  <a:gd name="connsiteY4" fmla="*/ 1347963 h 1617434"/>
                  <a:gd name="connsiteX5" fmla="*/ 1115391 w 1118739"/>
                  <a:gd name="connsiteY5" fmla="*/ 714550 h 1617434"/>
                  <a:gd name="connsiteX6" fmla="*/ 834404 w 1118739"/>
                  <a:gd name="connsiteY6" fmla="*/ 178769 h 1617434"/>
                  <a:gd name="connsiteX7" fmla="*/ 417685 w 1118739"/>
                  <a:gd name="connsiteY7" fmla="*/ 175 h 1617434"/>
                  <a:gd name="connsiteX8" fmla="*/ 693910 w 1118739"/>
                  <a:gd name="connsiteY8" fmla="*/ 202581 h 1617434"/>
                  <a:gd name="connsiteX0" fmla="*/ 693632 w 1118461"/>
                  <a:gd name="connsiteY0" fmla="*/ 202581 h 1617434"/>
                  <a:gd name="connsiteX1" fmla="*/ 548376 w 1118461"/>
                  <a:gd name="connsiteY1" fmla="*/ 764556 h 1617434"/>
                  <a:gd name="connsiteX2" fmla="*/ 5451 w 1118461"/>
                  <a:gd name="connsiteY2" fmla="*/ 1195563 h 1617434"/>
                  <a:gd name="connsiteX3" fmla="*/ 350732 w 1118461"/>
                  <a:gd name="connsiteY3" fmla="*/ 1602756 h 1617434"/>
                  <a:gd name="connsiteX4" fmla="*/ 917469 w 1118461"/>
                  <a:gd name="connsiteY4" fmla="*/ 1347963 h 1617434"/>
                  <a:gd name="connsiteX5" fmla="*/ 1115113 w 1118461"/>
                  <a:gd name="connsiteY5" fmla="*/ 714550 h 1617434"/>
                  <a:gd name="connsiteX6" fmla="*/ 834126 w 1118461"/>
                  <a:gd name="connsiteY6" fmla="*/ 178769 h 1617434"/>
                  <a:gd name="connsiteX7" fmla="*/ 417407 w 1118461"/>
                  <a:gd name="connsiteY7" fmla="*/ 175 h 1617434"/>
                  <a:gd name="connsiteX8" fmla="*/ 693632 w 1118461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2123"/>
                  <a:gd name="connsiteY0" fmla="*/ 464343 h 1619896"/>
                  <a:gd name="connsiteX1" fmla="*/ 376383 w 1112123"/>
                  <a:gd name="connsiteY1" fmla="*/ 807244 h 1619896"/>
                  <a:gd name="connsiteX2" fmla="*/ 145 w 1112123"/>
                  <a:gd name="connsiteY2" fmla="*/ 1195388 h 1619896"/>
                  <a:gd name="connsiteX3" fmla="*/ 345426 w 1112123"/>
                  <a:gd name="connsiteY3" fmla="*/ 1602581 h 1619896"/>
                  <a:gd name="connsiteX4" fmla="*/ 912163 w 1112123"/>
                  <a:gd name="connsiteY4" fmla="*/ 1347788 h 1619896"/>
                  <a:gd name="connsiteX5" fmla="*/ 1109807 w 1112123"/>
                  <a:gd name="connsiteY5" fmla="*/ 714375 h 1619896"/>
                  <a:gd name="connsiteX6" fmla="*/ 828820 w 1112123"/>
                  <a:gd name="connsiteY6" fmla="*/ 178594 h 1619896"/>
                  <a:gd name="connsiteX7" fmla="*/ 412101 w 1112123"/>
                  <a:gd name="connsiteY7" fmla="*/ 0 h 1619896"/>
                  <a:gd name="connsiteX8" fmla="*/ 740713 w 1112123"/>
                  <a:gd name="connsiteY8" fmla="*/ 464343 h 1619896"/>
                  <a:gd name="connsiteX0" fmla="*/ 740717 w 1112127"/>
                  <a:gd name="connsiteY0" fmla="*/ 464343 h 1613845"/>
                  <a:gd name="connsiteX1" fmla="*/ 376387 w 1112127"/>
                  <a:gd name="connsiteY1" fmla="*/ 807244 h 1613845"/>
                  <a:gd name="connsiteX2" fmla="*/ 149 w 1112127"/>
                  <a:gd name="connsiteY2" fmla="*/ 1195388 h 1613845"/>
                  <a:gd name="connsiteX3" fmla="*/ 345430 w 1112127"/>
                  <a:gd name="connsiteY3" fmla="*/ 1602581 h 1613845"/>
                  <a:gd name="connsiteX4" fmla="*/ 912167 w 1112127"/>
                  <a:gd name="connsiteY4" fmla="*/ 1347788 h 1613845"/>
                  <a:gd name="connsiteX5" fmla="*/ 1109811 w 1112127"/>
                  <a:gd name="connsiteY5" fmla="*/ 714375 h 1613845"/>
                  <a:gd name="connsiteX6" fmla="*/ 828824 w 1112127"/>
                  <a:gd name="connsiteY6" fmla="*/ 178594 h 1613845"/>
                  <a:gd name="connsiteX7" fmla="*/ 412105 w 1112127"/>
                  <a:gd name="connsiteY7" fmla="*/ 0 h 1613845"/>
                  <a:gd name="connsiteX8" fmla="*/ 740717 w 1112127"/>
                  <a:gd name="connsiteY8" fmla="*/ 464343 h 1613845"/>
                  <a:gd name="connsiteX0" fmla="*/ 740729 w 1112139"/>
                  <a:gd name="connsiteY0" fmla="*/ 464343 h 1611082"/>
                  <a:gd name="connsiteX1" fmla="*/ 376399 w 1112139"/>
                  <a:gd name="connsiteY1" fmla="*/ 807244 h 1611082"/>
                  <a:gd name="connsiteX2" fmla="*/ 161 w 1112139"/>
                  <a:gd name="connsiteY2" fmla="*/ 1195388 h 1611082"/>
                  <a:gd name="connsiteX3" fmla="*/ 345442 w 1112139"/>
                  <a:gd name="connsiteY3" fmla="*/ 1602581 h 1611082"/>
                  <a:gd name="connsiteX4" fmla="*/ 912179 w 1112139"/>
                  <a:gd name="connsiteY4" fmla="*/ 1347788 h 1611082"/>
                  <a:gd name="connsiteX5" fmla="*/ 1109823 w 1112139"/>
                  <a:gd name="connsiteY5" fmla="*/ 714375 h 1611082"/>
                  <a:gd name="connsiteX6" fmla="*/ 828836 w 1112139"/>
                  <a:gd name="connsiteY6" fmla="*/ 178594 h 1611082"/>
                  <a:gd name="connsiteX7" fmla="*/ 412117 w 1112139"/>
                  <a:gd name="connsiteY7" fmla="*/ 0 h 1611082"/>
                  <a:gd name="connsiteX8" fmla="*/ 740729 w 1112139"/>
                  <a:gd name="connsiteY8" fmla="*/ 464343 h 1611082"/>
                  <a:gd name="connsiteX0" fmla="*/ 740729 w 1112139"/>
                  <a:gd name="connsiteY0" fmla="*/ 464343 h 1608552"/>
                  <a:gd name="connsiteX1" fmla="*/ 376399 w 1112139"/>
                  <a:gd name="connsiteY1" fmla="*/ 807244 h 1608552"/>
                  <a:gd name="connsiteX2" fmla="*/ 161 w 1112139"/>
                  <a:gd name="connsiteY2" fmla="*/ 1195388 h 1608552"/>
                  <a:gd name="connsiteX3" fmla="*/ 345442 w 1112139"/>
                  <a:gd name="connsiteY3" fmla="*/ 1602581 h 1608552"/>
                  <a:gd name="connsiteX4" fmla="*/ 912179 w 1112139"/>
                  <a:gd name="connsiteY4" fmla="*/ 1347788 h 1608552"/>
                  <a:gd name="connsiteX5" fmla="*/ 1109823 w 1112139"/>
                  <a:gd name="connsiteY5" fmla="*/ 714375 h 1608552"/>
                  <a:gd name="connsiteX6" fmla="*/ 828836 w 1112139"/>
                  <a:gd name="connsiteY6" fmla="*/ 178594 h 1608552"/>
                  <a:gd name="connsiteX7" fmla="*/ 412117 w 1112139"/>
                  <a:gd name="connsiteY7" fmla="*/ 0 h 1608552"/>
                  <a:gd name="connsiteX8" fmla="*/ 740729 w 1112139"/>
                  <a:gd name="connsiteY8" fmla="*/ 464343 h 1608552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7811 w 1112077"/>
                  <a:gd name="connsiteY0" fmla="*/ 4262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7811 w 1112077"/>
                  <a:gd name="connsiteY8" fmla="*/ 426243 h 1603967"/>
                  <a:gd name="connsiteX0" fmla="*/ 747811 w 1112077"/>
                  <a:gd name="connsiteY0" fmla="*/ 4262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7811 w 1112077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4132"/>
                  <a:gd name="connsiteX1" fmla="*/ 376260 w 1112000"/>
                  <a:gd name="connsiteY1" fmla="*/ 807244 h 1604132"/>
                  <a:gd name="connsiteX2" fmla="*/ 22 w 1112000"/>
                  <a:gd name="connsiteY2" fmla="*/ 1247775 h 1604132"/>
                  <a:gd name="connsiteX3" fmla="*/ 345303 w 1112000"/>
                  <a:gd name="connsiteY3" fmla="*/ 1602581 h 1604132"/>
                  <a:gd name="connsiteX4" fmla="*/ 912040 w 1112000"/>
                  <a:gd name="connsiteY4" fmla="*/ 1347788 h 1604132"/>
                  <a:gd name="connsiteX5" fmla="*/ 1109684 w 1112000"/>
                  <a:gd name="connsiteY5" fmla="*/ 714375 h 1604132"/>
                  <a:gd name="connsiteX6" fmla="*/ 828697 w 1112000"/>
                  <a:gd name="connsiteY6" fmla="*/ 178594 h 1604132"/>
                  <a:gd name="connsiteX7" fmla="*/ 411978 w 1112000"/>
                  <a:gd name="connsiteY7" fmla="*/ 0 h 1604132"/>
                  <a:gd name="connsiteX8" fmla="*/ 747734 w 1112000"/>
                  <a:gd name="connsiteY8" fmla="*/ 426243 h 1604132"/>
                  <a:gd name="connsiteX0" fmla="*/ 747734 w 1113532"/>
                  <a:gd name="connsiteY0" fmla="*/ 426243 h 1603996"/>
                  <a:gd name="connsiteX1" fmla="*/ 376260 w 1113532"/>
                  <a:gd name="connsiteY1" fmla="*/ 807244 h 1603996"/>
                  <a:gd name="connsiteX2" fmla="*/ 22 w 1113532"/>
                  <a:gd name="connsiteY2" fmla="*/ 1247775 h 1603996"/>
                  <a:gd name="connsiteX3" fmla="*/ 345303 w 1113532"/>
                  <a:gd name="connsiteY3" fmla="*/ 1602581 h 1603996"/>
                  <a:gd name="connsiteX4" fmla="*/ 912040 w 1113532"/>
                  <a:gd name="connsiteY4" fmla="*/ 1347788 h 1603996"/>
                  <a:gd name="connsiteX5" fmla="*/ 1112065 w 1113532"/>
                  <a:gd name="connsiteY5" fmla="*/ 773907 h 1603996"/>
                  <a:gd name="connsiteX6" fmla="*/ 828697 w 1113532"/>
                  <a:gd name="connsiteY6" fmla="*/ 178594 h 1603996"/>
                  <a:gd name="connsiteX7" fmla="*/ 411978 w 1113532"/>
                  <a:gd name="connsiteY7" fmla="*/ 0 h 1603996"/>
                  <a:gd name="connsiteX8" fmla="*/ 747734 w 1113532"/>
                  <a:gd name="connsiteY8" fmla="*/ 426243 h 1603996"/>
                  <a:gd name="connsiteX0" fmla="*/ 747734 w 1112098"/>
                  <a:gd name="connsiteY0" fmla="*/ 426243 h 1603996"/>
                  <a:gd name="connsiteX1" fmla="*/ 376260 w 1112098"/>
                  <a:gd name="connsiteY1" fmla="*/ 807244 h 1603996"/>
                  <a:gd name="connsiteX2" fmla="*/ 22 w 1112098"/>
                  <a:gd name="connsiteY2" fmla="*/ 1247775 h 1603996"/>
                  <a:gd name="connsiteX3" fmla="*/ 345303 w 1112098"/>
                  <a:gd name="connsiteY3" fmla="*/ 1602581 h 1603996"/>
                  <a:gd name="connsiteX4" fmla="*/ 912040 w 1112098"/>
                  <a:gd name="connsiteY4" fmla="*/ 1347788 h 1603996"/>
                  <a:gd name="connsiteX5" fmla="*/ 1112065 w 1112098"/>
                  <a:gd name="connsiteY5" fmla="*/ 773907 h 1603996"/>
                  <a:gd name="connsiteX6" fmla="*/ 828697 w 1112098"/>
                  <a:gd name="connsiteY6" fmla="*/ 178594 h 1603996"/>
                  <a:gd name="connsiteX7" fmla="*/ 411978 w 1112098"/>
                  <a:gd name="connsiteY7" fmla="*/ 0 h 1603996"/>
                  <a:gd name="connsiteX8" fmla="*/ 747734 w 1112098"/>
                  <a:gd name="connsiteY8" fmla="*/ 426243 h 1603996"/>
                  <a:gd name="connsiteX0" fmla="*/ 747734 w 1112330"/>
                  <a:gd name="connsiteY0" fmla="*/ 426243 h 1603996"/>
                  <a:gd name="connsiteX1" fmla="*/ 376260 w 1112330"/>
                  <a:gd name="connsiteY1" fmla="*/ 807244 h 1603996"/>
                  <a:gd name="connsiteX2" fmla="*/ 22 w 1112330"/>
                  <a:gd name="connsiteY2" fmla="*/ 1247775 h 1603996"/>
                  <a:gd name="connsiteX3" fmla="*/ 345303 w 1112330"/>
                  <a:gd name="connsiteY3" fmla="*/ 1602581 h 1603996"/>
                  <a:gd name="connsiteX4" fmla="*/ 912040 w 1112330"/>
                  <a:gd name="connsiteY4" fmla="*/ 1347788 h 1603996"/>
                  <a:gd name="connsiteX5" fmla="*/ 1112065 w 1112330"/>
                  <a:gd name="connsiteY5" fmla="*/ 773907 h 1603996"/>
                  <a:gd name="connsiteX6" fmla="*/ 940616 w 1112330"/>
                  <a:gd name="connsiteY6" fmla="*/ 302419 h 1603996"/>
                  <a:gd name="connsiteX7" fmla="*/ 411978 w 1112330"/>
                  <a:gd name="connsiteY7" fmla="*/ 0 h 1603996"/>
                  <a:gd name="connsiteX8" fmla="*/ 747734 w 1112330"/>
                  <a:gd name="connsiteY8" fmla="*/ 426243 h 1603996"/>
                  <a:gd name="connsiteX0" fmla="*/ 747734 w 1112452"/>
                  <a:gd name="connsiteY0" fmla="*/ 426243 h 1603996"/>
                  <a:gd name="connsiteX1" fmla="*/ 376260 w 1112452"/>
                  <a:gd name="connsiteY1" fmla="*/ 807244 h 1603996"/>
                  <a:gd name="connsiteX2" fmla="*/ 22 w 1112452"/>
                  <a:gd name="connsiteY2" fmla="*/ 1247775 h 1603996"/>
                  <a:gd name="connsiteX3" fmla="*/ 345303 w 1112452"/>
                  <a:gd name="connsiteY3" fmla="*/ 1602581 h 1603996"/>
                  <a:gd name="connsiteX4" fmla="*/ 912040 w 1112452"/>
                  <a:gd name="connsiteY4" fmla="*/ 1347788 h 1603996"/>
                  <a:gd name="connsiteX5" fmla="*/ 1112065 w 1112452"/>
                  <a:gd name="connsiteY5" fmla="*/ 773907 h 1603996"/>
                  <a:gd name="connsiteX6" fmla="*/ 940616 w 1112452"/>
                  <a:gd name="connsiteY6" fmla="*/ 302419 h 1603996"/>
                  <a:gd name="connsiteX7" fmla="*/ 411978 w 1112452"/>
                  <a:gd name="connsiteY7" fmla="*/ 0 h 1603996"/>
                  <a:gd name="connsiteX8" fmla="*/ 747734 w 1112452"/>
                  <a:gd name="connsiteY8" fmla="*/ 426243 h 1603996"/>
                  <a:gd name="connsiteX0" fmla="*/ 747734 w 1112330"/>
                  <a:gd name="connsiteY0" fmla="*/ 419099 h 1596852"/>
                  <a:gd name="connsiteX1" fmla="*/ 376260 w 1112330"/>
                  <a:gd name="connsiteY1" fmla="*/ 800100 h 1596852"/>
                  <a:gd name="connsiteX2" fmla="*/ 22 w 1112330"/>
                  <a:gd name="connsiteY2" fmla="*/ 1240631 h 1596852"/>
                  <a:gd name="connsiteX3" fmla="*/ 345303 w 1112330"/>
                  <a:gd name="connsiteY3" fmla="*/ 1595437 h 1596852"/>
                  <a:gd name="connsiteX4" fmla="*/ 912040 w 1112330"/>
                  <a:gd name="connsiteY4" fmla="*/ 1340644 h 1596852"/>
                  <a:gd name="connsiteX5" fmla="*/ 1112065 w 1112330"/>
                  <a:gd name="connsiteY5" fmla="*/ 766763 h 1596852"/>
                  <a:gd name="connsiteX6" fmla="*/ 940616 w 1112330"/>
                  <a:gd name="connsiteY6" fmla="*/ 295275 h 1596852"/>
                  <a:gd name="connsiteX7" fmla="*/ 411978 w 1112330"/>
                  <a:gd name="connsiteY7" fmla="*/ 0 h 1596852"/>
                  <a:gd name="connsiteX8" fmla="*/ 747734 w 1112330"/>
                  <a:gd name="connsiteY8" fmla="*/ 419099 h 1596852"/>
                  <a:gd name="connsiteX0" fmla="*/ 747734 w 1112333"/>
                  <a:gd name="connsiteY0" fmla="*/ 419099 h 1596852"/>
                  <a:gd name="connsiteX1" fmla="*/ 376260 w 1112333"/>
                  <a:gd name="connsiteY1" fmla="*/ 800100 h 1596852"/>
                  <a:gd name="connsiteX2" fmla="*/ 22 w 1112333"/>
                  <a:gd name="connsiteY2" fmla="*/ 1240631 h 1596852"/>
                  <a:gd name="connsiteX3" fmla="*/ 345303 w 1112333"/>
                  <a:gd name="connsiteY3" fmla="*/ 1595437 h 1596852"/>
                  <a:gd name="connsiteX4" fmla="*/ 912040 w 1112333"/>
                  <a:gd name="connsiteY4" fmla="*/ 1340644 h 1596852"/>
                  <a:gd name="connsiteX5" fmla="*/ 1112065 w 1112333"/>
                  <a:gd name="connsiteY5" fmla="*/ 766763 h 1596852"/>
                  <a:gd name="connsiteX6" fmla="*/ 940616 w 1112333"/>
                  <a:gd name="connsiteY6" fmla="*/ 295275 h 1596852"/>
                  <a:gd name="connsiteX7" fmla="*/ 407216 w 1112333"/>
                  <a:gd name="connsiteY7" fmla="*/ 0 h 1596852"/>
                  <a:gd name="connsiteX8" fmla="*/ 747734 w 1112333"/>
                  <a:gd name="connsiteY8" fmla="*/ 419099 h 1596852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813 w 1112405"/>
                  <a:gd name="connsiteY0" fmla="*/ 419099 h 1596852"/>
                  <a:gd name="connsiteX1" fmla="*/ 376339 w 1112405"/>
                  <a:gd name="connsiteY1" fmla="*/ 800100 h 1596852"/>
                  <a:gd name="connsiteX2" fmla="*/ 101 w 1112405"/>
                  <a:gd name="connsiteY2" fmla="*/ 1240631 h 1596852"/>
                  <a:gd name="connsiteX3" fmla="*/ 345382 w 1112405"/>
                  <a:gd name="connsiteY3" fmla="*/ 1595437 h 1596852"/>
                  <a:gd name="connsiteX4" fmla="*/ 912119 w 1112405"/>
                  <a:gd name="connsiteY4" fmla="*/ 1340644 h 1596852"/>
                  <a:gd name="connsiteX5" fmla="*/ 1112144 w 1112405"/>
                  <a:gd name="connsiteY5" fmla="*/ 766763 h 1596852"/>
                  <a:gd name="connsiteX6" fmla="*/ 940695 w 1112405"/>
                  <a:gd name="connsiteY6" fmla="*/ 295275 h 1596852"/>
                  <a:gd name="connsiteX7" fmla="*/ 418010 w 1112405"/>
                  <a:gd name="connsiteY7" fmla="*/ 0 h 1596852"/>
                  <a:gd name="connsiteX8" fmla="*/ 747813 w 1112405"/>
                  <a:gd name="connsiteY8" fmla="*/ 419099 h 1596852"/>
                  <a:gd name="connsiteX0" fmla="*/ 747813 w 1112405"/>
                  <a:gd name="connsiteY0" fmla="*/ 419099 h 1596852"/>
                  <a:gd name="connsiteX1" fmla="*/ 376339 w 1112405"/>
                  <a:gd name="connsiteY1" fmla="*/ 800100 h 1596852"/>
                  <a:gd name="connsiteX2" fmla="*/ 101 w 1112405"/>
                  <a:gd name="connsiteY2" fmla="*/ 1240631 h 1596852"/>
                  <a:gd name="connsiteX3" fmla="*/ 345382 w 1112405"/>
                  <a:gd name="connsiteY3" fmla="*/ 1595437 h 1596852"/>
                  <a:gd name="connsiteX4" fmla="*/ 912119 w 1112405"/>
                  <a:gd name="connsiteY4" fmla="*/ 1340644 h 1596852"/>
                  <a:gd name="connsiteX5" fmla="*/ 1112144 w 1112405"/>
                  <a:gd name="connsiteY5" fmla="*/ 766763 h 1596852"/>
                  <a:gd name="connsiteX6" fmla="*/ 940695 w 1112405"/>
                  <a:gd name="connsiteY6" fmla="*/ 295275 h 1596852"/>
                  <a:gd name="connsiteX7" fmla="*/ 418010 w 1112405"/>
                  <a:gd name="connsiteY7" fmla="*/ 0 h 1596852"/>
                  <a:gd name="connsiteX8" fmla="*/ 747813 w 1112405"/>
                  <a:gd name="connsiteY8" fmla="*/ 419099 h 1596852"/>
                  <a:gd name="connsiteX0" fmla="*/ 747716 w 1112308"/>
                  <a:gd name="connsiteY0" fmla="*/ 419099 h 1596852"/>
                  <a:gd name="connsiteX1" fmla="*/ 376242 w 1112308"/>
                  <a:gd name="connsiteY1" fmla="*/ 800100 h 1596852"/>
                  <a:gd name="connsiteX2" fmla="*/ 4 w 1112308"/>
                  <a:gd name="connsiteY2" fmla="*/ 1240631 h 1596852"/>
                  <a:gd name="connsiteX3" fmla="*/ 345285 w 1112308"/>
                  <a:gd name="connsiteY3" fmla="*/ 1595437 h 1596852"/>
                  <a:gd name="connsiteX4" fmla="*/ 912022 w 1112308"/>
                  <a:gd name="connsiteY4" fmla="*/ 1340644 h 1596852"/>
                  <a:gd name="connsiteX5" fmla="*/ 1112047 w 1112308"/>
                  <a:gd name="connsiteY5" fmla="*/ 766763 h 1596852"/>
                  <a:gd name="connsiteX6" fmla="*/ 940598 w 1112308"/>
                  <a:gd name="connsiteY6" fmla="*/ 295275 h 1596852"/>
                  <a:gd name="connsiteX7" fmla="*/ 417913 w 1112308"/>
                  <a:gd name="connsiteY7" fmla="*/ 0 h 1596852"/>
                  <a:gd name="connsiteX8" fmla="*/ 747716 w 1112308"/>
                  <a:gd name="connsiteY8" fmla="*/ 419099 h 1596852"/>
                  <a:gd name="connsiteX0" fmla="*/ 747716 w 1112308"/>
                  <a:gd name="connsiteY0" fmla="*/ 419099 h 1598326"/>
                  <a:gd name="connsiteX1" fmla="*/ 376242 w 1112308"/>
                  <a:gd name="connsiteY1" fmla="*/ 800100 h 1598326"/>
                  <a:gd name="connsiteX2" fmla="*/ 4 w 1112308"/>
                  <a:gd name="connsiteY2" fmla="*/ 1240631 h 1598326"/>
                  <a:gd name="connsiteX3" fmla="*/ 345285 w 1112308"/>
                  <a:gd name="connsiteY3" fmla="*/ 1595437 h 1598326"/>
                  <a:gd name="connsiteX4" fmla="*/ 912022 w 1112308"/>
                  <a:gd name="connsiteY4" fmla="*/ 1340644 h 1598326"/>
                  <a:gd name="connsiteX5" fmla="*/ 1112047 w 1112308"/>
                  <a:gd name="connsiteY5" fmla="*/ 766763 h 1598326"/>
                  <a:gd name="connsiteX6" fmla="*/ 940598 w 1112308"/>
                  <a:gd name="connsiteY6" fmla="*/ 295275 h 1598326"/>
                  <a:gd name="connsiteX7" fmla="*/ 417913 w 1112308"/>
                  <a:gd name="connsiteY7" fmla="*/ 0 h 1598326"/>
                  <a:gd name="connsiteX8" fmla="*/ 747716 w 1112308"/>
                  <a:gd name="connsiteY8" fmla="*/ 419099 h 1598326"/>
                  <a:gd name="connsiteX0" fmla="*/ 747716 w 1112308"/>
                  <a:gd name="connsiteY0" fmla="*/ 419099 h 1598326"/>
                  <a:gd name="connsiteX1" fmla="*/ 376242 w 1112308"/>
                  <a:gd name="connsiteY1" fmla="*/ 800100 h 1598326"/>
                  <a:gd name="connsiteX2" fmla="*/ 4 w 1112308"/>
                  <a:gd name="connsiteY2" fmla="*/ 1240631 h 1598326"/>
                  <a:gd name="connsiteX3" fmla="*/ 345285 w 1112308"/>
                  <a:gd name="connsiteY3" fmla="*/ 1595437 h 1598326"/>
                  <a:gd name="connsiteX4" fmla="*/ 912022 w 1112308"/>
                  <a:gd name="connsiteY4" fmla="*/ 1340644 h 1598326"/>
                  <a:gd name="connsiteX5" fmla="*/ 1112047 w 1112308"/>
                  <a:gd name="connsiteY5" fmla="*/ 766763 h 1598326"/>
                  <a:gd name="connsiteX6" fmla="*/ 940598 w 1112308"/>
                  <a:gd name="connsiteY6" fmla="*/ 295275 h 1598326"/>
                  <a:gd name="connsiteX7" fmla="*/ 417913 w 1112308"/>
                  <a:gd name="connsiteY7" fmla="*/ 0 h 1598326"/>
                  <a:gd name="connsiteX8" fmla="*/ 747716 w 1112308"/>
                  <a:gd name="connsiteY8" fmla="*/ 419099 h 1598326"/>
                  <a:gd name="connsiteX0" fmla="*/ 747714 w 1112306"/>
                  <a:gd name="connsiteY0" fmla="*/ 419099 h 1596276"/>
                  <a:gd name="connsiteX1" fmla="*/ 376240 w 1112306"/>
                  <a:gd name="connsiteY1" fmla="*/ 800100 h 1596276"/>
                  <a:gd name="connsiteX2" fmla="*/ 2 w 1112306"/>
                  <a:gd name="connsiteY2" fmla="*/ 1265634 h 1596276"/>
                  <a:gd name="connsiteX3" fmla="*/ 345283 w 1112306"/>
                  <a:gd name="connsiteY3" fmla="*/ 1595437 h 1596276"/>
                  <a:gd name="connsiteX4" fmla="*/ 912020 w 1112306"/>
                  <a:gd name="connsiteY4" fmla="*/ 1340644 h 1596276"/>
                  <a:gd name="connsiteX5" fmla="*/ 1112045 w 1112306"/>
                  <a:gd name="connsiteY5" fmla="*/ 766763 h 1596276"/>
                  <a:gd name="connsiteX6" fmla="*/ 940596 w 1112306"/>
                  <a:gd name="connsiteY6" fmla="*/ 295275 h 1596276"/>
                  <a:gd name="connsiteX7" fmla="*/ 417911 w 1112306"/>
                  <a:gd name="connsiteY7" fmla="*/ 0 h 1596276"/>
                  <a:gd name="connsiteX8" fmla="*/ 747714 w 1112306"/>
                  <a:gd name="connsiteY8" fmla="*/ 419099 h 1596276"/>
                  <a:gd name="connsiteX0" fmla="*/ 742951 w 1107543"/>
                  <a:gd name="connsiteY0" fmla="*/ 419099 h 1596562"/>
                  <a:gd name="connsiteX1" fmla="*/ 371477 w 1107543"/>
                  <a:gd name="connsiteY1" fmla="*/ 800100 h 1596562"/>
                  <a:gd name="connsiteX2" fmla="*/ 2 w 1107543"/>
                  <a:gd name="connsiteY2" fmla="*/ 1252537 h 1596562"/>
                  <a:gd name="connsiteX3" fmla="*/ 340520 w 1107543"/>
                  <a:gd name="connsiteY3" fmla="*/ 1595437 h 1596562"/>
                  <a:gd name="connsiteX4" fmla="*/ 907257 w 1107543"/>
                  <a:gd name="connsiteY4" fmla="*/ 1340644 h 1596562"/>
                  <a:gd name="connsiteX5" fmla="*/ 1107282 w 1107543"/>
                  <a:gd name="connsiteY5" fmla="*/ 766763 h 1596562"/>
                  <a:gd name="connsiteX6" fmla="*/ 935833 w 1107543"/>
                  <a:gd name="connsiteY6" fmla="*/ 295275 h 1596562"/>
                  <a:gd name="connsiteX7" fmla="*/ 413148 w 1107543"/>
                  <a:gd name="connsiteY7" fmla="*/ 0 h 1596562"/>
                  <a:gd name="connsiteX8" fmla="*/ 742951 w 1107543"/>
                  <a:gd name="connsiteY8" fmla="*/ 419099 h 1596562"/>
                  <a:gd name="connsiteX0" fmla="*/ 752475 w 1117067"/>
                  <a:gd name="connsiteY0" fmla="*/ 419099 h 1599024"/>
                  <a:gd name="connsiteX1" fmla="*/ 381001 w 1117067"/>
                  <a:gd name="connsiteY1" fmla="*/ 800100 h 1599024"/>
                  <a:gd name="connsiteX2" fmla="*/ 1 w 1117067"/>
                  <a:gd name="connsiteY2" fmla="*/ 1170384 h 1599024"/>
                  <a:gd name="connsiteX3" fmla="*/ 350044 w 1117067"/>
                  <a:gd name="connsiteY3" fmla="*/ 1595437 h 1599024"/>
                  <a:gd name="connsiteX4" fmla="*/ 916781 w 1117067"/>
                  <a:gd name="connsiteY4" fmla="*/ 1340644 h 1599024"/>
                  <a:gd name="connsiteX5" fmla="*/ 1116806 w 1117067"/>
                  <a:gd name="connsiteY5" fmla="*/ 766763 h 1599024"/>
                  <a:gd name="connsiteX6" fmla="*/ 945357 w 1117067"/>
                  <a:gd name="connsiteY6" fmla="*/ 295275 h 1599024"/>
                  <a:gd name="connsiteX7" fmla="*/ 422672 w 1117067"/>
                  <a:gd name="connsiteY7" fmla="*/ 0 h 1599024"/>
                  <a:gd name="connsiteX8" fmla="*/ 752475 w 1117067"/>
                  <a:gd name="connsiteY8" fmla="*/ 419099 h 1599024"/>
                  <a:gd name="connsiteX0" fmla="*/ 744142 w 1108734"/>
                  <a:gd name="connsiteY0" fmla="*/ 419099 h 1599024"/>
                  <a:gd name="connsiteX1" fmla="*/ 372668 w 1108734"/>
                  <a:gd name="connsiteY1" fmla="*/ 800100 h 1599024"/>
                  <a:gd name="connsiteX2" fmla="*/ 2 w 1108734"/>
                  <a:gd name="connsiteY2" fmla="*/ 1170384 h 1599024"/>
                  <a:gd name="connsiteX3" fmla="*/ 341711 w 1108734"/>
                  <a:gd name="connsiteY3" fmla="*/ 1595437 h 1599024"/>
                  <a:gd name="connsiteX4" fmla="*/ 908448 w 1108734"/>
                  <a:gd name="connsiteY4" fmla="*/ 1340644 h 1599024"/>
                  <a:gd name="connsiteX5" fmla="*/ 1108473 w 1108734"/>
                  <a:gd name="connsiteY5" fmla="*/ 766763 h 1599024"/>
                  <a:gd name="connsiteX6" fmla="*/ 937024 w 1108734"/>
                  <a:gd name="connsiteY6" fmla="*/ 295275 h 1599024"/>
                  <a:gd name="connsiteX7" fmla="*/ 414339 w 1108734"/>
                  <a:gd name="connsiteY7" fmla="*/ 0 h 1599024"/>
                  <a:gd name="connsiteX8" fmla="*/ 744142 w 1108734"/>
                  <a:gd name="connsiteY8" fmla="*/ 419099 h 1599024"/>
                  <a:gd name="connsiteX0" fmla="*/ 744289 w 1108881"/>
                  <a:gd name="connsiteY0" fmla="*/ 419099 h 1599024"/>
                  <a:gd name="connsiteX1" fmla="*/ 372815 w 1108881"/>
                  <a:gd name="connsiteY1" fmla="*/ 800100 h 1599024"/>
                  <a:gd name="connsiteX2" fmla="*/ 149 w 1108881"/>
                  <a:gd name="connsiteY2" fmla="*/ 1170384 h 1599024"/>
                  <a:gd name="connsiteX3" fmla="*/ 341858 w 1108881"/>
                  <a:gd name="connsiteY3" fmla="*/ 1595437 h 1599024"/>
                  <a:gd name="connsiteX4" fmla="*/ 908595 w 1108881"/>
                  <a:gd name="connsiteY4" fmla="*/ 1340644 h 1599024"/>
                  <a:gd name="connsiteX5" fmla="*/ 1108620 w 1108881"/>
                  <a:gd name="connsiteY5" fmla="*/ 766763 h 1599024"/>
                  <a:gd name="connsiteX6" fmla="*/ 937171 w 1108881"/>
                  <a:gd name="connsiteY6" fmla="*/ 295275 h 1599024"/>
                  <a:gd name="connsiteX7" fmla="*/ 414486 w 1108881"/>
                  <a:gd name="connsiteY7" fmla="*/ 0 h 1599024"/>
                  <a:gd name="connsiteX8" fmla="*/ 744289 w 1108881"/>
                  <a:gd name="connsiteY8" fmla="*/ 419099 h 1599024"/>
                  <a:gd name="connsiteX0" fmla="*/ 744289 w 1108881"/>
                  <a:gd name="connsiteY0" fmla="*/ 419099 h 1599024"/>
                  <a:gd name="connsiteX1" fmla="*/ 372815 w 1108881"/>
                  <a:gd name="connsiteY1" fmla="*/ 800100 h 1599024"/>
                  <a:gd name="connsiteX2" fmla="*/ 149 w 1108881"/>
                  <a:gd name="connsiteY2" fmla="*/ 1170384 h 1599024"/>
                  <a:gd name="connsiteX3" fmla="*/ 341858 w 1108881"/>
                  <a:gd name="connsiteY3" fmla="*/ 1595437 h 1599024"/>
                  <a:gd name="connsiteX4" fmla="*/ 908595 w 1108881"/>
                  <a:gd name="connsiteY4" fmla="*/ 1340644 h 1599024"/>
                  <a:gd name="connsiteX5" fmla="*/ 1108620 w 1108881"/>
                  <a:gd name="connsiteY5" fmla="*/ 766763 h 1599024"/>
                  <a:gd name="connsiteX6" fmla="*/ 937171 w 1108881"/>
                  <a:gd name="connsiteY6" fmla="*/ 295275 h 1599024"/>
                  <a:gd name="connsiteX7" fmla="*/ 414486 w 1108881"/>
                  <a:gd name="connsiteY7" fmla="*/ 0 h 1599024"/>
                  <a:gd name="connsiteX8" fmla="*/ 744289 w 1108881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6325"/>
                  <a:gd name="connsiteX1" fmla="*/ 372670 w 1108736"/>
                  <a:gd name="connsiteY1" fmla="*/ 800100 h 1596325"/>
                  <a:gd name="connsiteX2" fmla="*/ 4 w 1108736"/>
                  <a:gd name="connsiteY2" fmla="*/ 1170384 h 1596325"/>
                  <a:gd name="connsiteX3" fmla="*/ 341713 w 1108736"/>
                  <a:gd name="connsiteY3" fmla="*/ 1595437 h 1596325"/>
                  <a:gd name="connsiteX4" fmla="*/ 908450 w 1108736"/>
                  <a:gd name="connsiteY4" fmla="*/ 1340644 h 1596325"/>
                  <a:gd name="connsiteX5" fmla="*/ 1108475 w 1108736"/>
                  <a:gd name="connsiteY5" fmla="*/ 766763 h 1596325"/>
                  <a:gd name="connsiteX6" fmla="*/ 937026 w 1108736"/>
                  <a:gd name="connsiteY6" fmla="*/ 295275 h 1596325"/>
                  <a:gd name="connsiteX7" fmla="*/ 414341 w 1108736"/>
                  <a:gd name="connsiteY7" fmla="*/ 0 h 1596325"/>
                  <a:gd name="connsiteX8" fmla="*/ 744144 w 1108736"/>
                  <a:gd name="connsiteY8" fmla="*/ 419099 h 1596325"/>
                  <a:gd name="connsiteX0" fmla="*/ 744144 w 1108736"/>
                  <a:gd name="connsiteY0" fmla="*/ 419099 h 1597199"/>
                  <a:gd name="connsiteX1" fmla="*/ 372670 w 1108736"/>
                  <a:gd name="connsiteY1" fmla="*/ 800100 h 1597199"/>
                  <a:gd name="connsiteX2" fmla="*/ 4 w 1108736"/>
                  <a:gd name="connsiteY2" fmla="*/ 1170384 h 1597199"/>
                  <a:gd name="connsiteX3" fmla="*/ 341713 w 1108736"/>
                  <a:gd name="connsiteY3" fmla="*/ 1595437 h 1597199"/>
                  <a:gd name="connsiteX4" fmla="*/ 908450 w 1108736"/>
                  <a:gd name="connsiteY4" fmla="*/ 1340644 h 1597199"/>
                  <a:gd name="connsiteX5" fmla="*/ 1108475 w 1108736"/>
                  <a:gd name="connsiteY5" fmla="*/ 766763 h 1597199"/>
                  <a:gd name="connsiteX6" fmla="*/ 937026 w 1108736"/>
                  <a:gd name="connsiteY6" fmla="*/ 295275 h 1597199"/>
                  <a:gd name="connsiteX7" fmla="*/ 414341 w 1108736"/>
                  <a:gd name="connsiteY7" fmla="*/ 0 h 1597199"/>
                  <a:gd name="connsiteX8" fmla="*/ 744144 w 1108736"/>
                  <a:gd name="connsiteY8" fmla="*/ 419099 h 1597199"/>
                  <a:gd name="connsiteX0" fmla="*/ 744144 w 1108489"/>
                  <a:gd name="connsiteY0" fmla="*/ 419099 h 1597199"/>
                  <a:gd name="connsiteX1" fmla="*/ 372670 w 1108489"/>
                  <a:gd name="connsiteY1" fmla="*/ 800100 h 1597199"/>
                  <a:gd name="connsiteX2" fmla="*/ 4 w 1108489"/>
                  <a:gd name="connsiteY2" fmla="*/ 1170384 h 1597199"/>
                  <a:gd name="connsiteX3" fmla="*/ 341713 w 1108489"/>
                  <a:gd name="connsiteY3" fmla="*/ 1595437 h 1597199"/>
                  <a:gd name="connsiteX4" fmla="*/ 908450 w 1108489"/>
                  <a:gd name="connsiteY4" fmla="*/ 1340644 h 1597199"/>
                  <a:gd name="connsiteX5" fmla="*/ 1108475 w 1108489"/>
                  <a:gd name="connsiteY5" fmla="*/ 766763 h 1597199"/>
                  <a:gd name="connsiteX6" fmla="*/ 937026 w 1108489"/>
                  <a:gd name="connsiteY6" fmla="*/ 295275 h 1597199"/>
                  <a:gd name="connsiteX7" fmla="*/ 414341 w 1108489"/>
                  <a:gd name="connsiteY7" fmla="*/ 0 h 1597199"/>
                  <a:gd name="connsiteX8" fmla="*/ 744144 w 1108489"/>
                  <a:gd name="connsiteY8" fmla="*/ 419099 h 1597199"/>
                  <a:gd name="connsiteX0" fmla="*/ 744144 w 1108595"/>
                  <a:gd name="connsiteY0" fmla="*/ 419099 h 1597199"/>
                  <a:gd name="connsiteX1" fmla="*/ 372670 w 1108595"/>
                  <a:gd name="connsiteY1" fmla="*/ 800100 h 1597199"/>
                  <a:gd name="connsiteX2" fmla="*/ 4 w 1108595"/>
                  <a:gd name="connsiteY2" fmla="*/ 1170384 h 1597199"/>
                  <a:gd name="connsiteX3" fmla="*/ 341713 w 1108595"/>
                  <a:gd name="connsiteY3" fmla="*/ 1595437 h 1597199"/>
                  <a:gd name="connsiteX4" fmla="*/ 908450 w 1108595"/>
                  <a:gd name="connsiteY4" fmla="*/ 1340644 h 1597199"/>
                  <a:gd name="connsiteX5" fmla="*/ 1108475 w 1108595"/>
                  <a:gd name="connsiteY5" fmla="*/ 766763 h 1597199"/>
                  <a:gd name="connsiteX6" fmla="*/ 937026 w 1108595"/>
                  <a:gd name="connsiteY6" fmla="*/ 295275 h 1597199"/>
                  <a:gd name="connsiteX7" fmla="*/ 414341 w 1108595"/>
                  <a:gd name="connsiteY7" fmla="*/ 0 h 1597199"/>
                  <a:gd name="connsiteX8" fmla="*/ 744144 w 1108595"/>
                  <a:gd name="connsiteY8" fmla="*/ 419099 h 1597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8595" h="1597199">
                    <a:moveTo>
                      <a:pt x="744144" y="419099"/>
                    </a:moveTo>
                    <a:cubicBezTo>
                      <a:pt x="745533" y="561974"/>
                      <a:pt x="578846" y="797521"/>
                      <a:pt x="372670" y="800100"/>
                    </a:cubicBezTo>
                    <a:cubicBezTo>
                      <a:pt x="166494" y="802679"/>
                      <a:pt x="-853" y="997347"/>
                      <a:pt x="4" y="1170384"/>
                    </a:cubicBezTo>
                    <a:cubicBezTo>
                      <a:pt x="1386" y="1449411"/>
                      <a:pt x="188347" y="1580997"/>
                      <a:pt x="341713" y="1595437"/>
                    </a:cubicBezTo>
                    <a:cubicBezTo>
                      <a:pt x="541937" y="1614289"/>
                      <a:pt x="780656" y="1478756"/>
                      <a:pt x="908450" y="1340644"/>
                    </a:cubicBezTo>
                    <a:cubicBezTo>
                      <a:pt x="1036244" y="1202532"/>
                      <a:pt x="1112046" y="943372"/>
                      <a:pt x="1108475" y="766763"/>
                    </a:cubicBezTo>
                    <a:cubicBezTo>
                      <a:pt x="1104904" y="590154"/>
                      <a:pt x="1052715" y="423069"/>
                      <a:pt x="937026" y="295275"/>
                    </a:cubicBezTo>
                    <a:cubicBezTo>
                      <a:pt x="821337" y="167481"/>
                      <a:pt x="715173" y="46038"/>
                      <a:pt x="414341" y="0"/>
                    </a:cubicBezTo>
                    <a:cubicBezTo>
                      <a:pt x="677866" y="49610"/>
                      <a:pt x="742755" y="276224"/>
                      <a:pt x="744144" y="419099"/>
                    </a:cubicBezTo>
                    <a:close/>
                  </a:path>
                </a:pathLst>
              </a:custGeom>
              <a:solidFill>
                <a:srgbClr val="C0504D"/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95944A8-7FF0-4784-40B9-65096A699E66}"/>
                  </a:ext>
                </a:extLst>
              </p:cNvPr>
              <p:cNvSpPr/>
              <p:nvPr/>
            </p:nvSpPr>
            <p:spPr>
              <a:xfrm rot="10800000">
                <a:off x="4001522" y="2545485"/>
                <a:ext cx="2183638" cy="2921720"/>
              </a:xfrm>
              <a:custGeom>
                <a:avLst/>
                <a:gdLst>
                  <a:gd name="connsiteX0" fmla="*/ 688181 w 1109662"/>
                  <a:gd name="connsiteY0" fmla="*/ 202406 h 1602581"/>
                  <a:gd name="connsiteX1" fmla="*/ 542925 w 1109662"/>
                  <a:gd name="connsiteY1" fmla="*/ 764381 h 1602581"/>
                  <a:gd name="connsiteX2" fmla="*/ 0 w 1109662"/>
                  <a:gd name="connsiteY2" fmla="*/ 1195388 h 1602581"/>
                  <a:gd name="connsiteX3" fmla="*/ 345281 w 1109662"/>
                  <a:gd name="connsiteY3" fmla="*/ 1602581 h 1602581"/>
                  <a:gd name="connsiteX4" fmla="*/ 912018 w 1109662"/>
                  <a:gd name="connsiteY4" fmla="*/ 1347788 h 1602581"/>
                  <a:gd name="connsiteX5" fmla="*/ 1109662 w 1109662"/>
                  <a:gd name="connsiteY5" fmla="*/ 714375 h 1602581"/>
                  <a:gd name="connsiteX6" fmla="*/ 828675 w 1109662"/>
                  <a:gd name="connsiteY6" fmla="*/ 178594 h 1602581"/>
                  <a:gd name="connsiteX7" fmla="*/ 411956 w 1109662"/>
                  <a:gd name="connsiteY7" fmla="*/ 0 h 1602581"/>
                  <a:gd name="connsiteX8" fmla="*/ 688181 w 1109662"/>
                  <a:gd name="connsiteY8" fmla="*/ 202406 h 1602581"/>
                  <a:gd name="connsiteX0" fmla="*/ 691412 w 1112893"/>
                  <a:gd name="connsiteY0" fmla="*/ 202406 h 1602581"/>
                  <a:gd name="connsiteX1" fmla="*/ 546156 w 1112893"/>
                  <a:gd name="connsiteY1" fmla="*/ 764381 h 1602581"/>
                  <a:gd name="connsiteX2" fmla="*/ 3231 w 1112893"/>
                  <a:gd name="connsiteY2" fmla="*/ 1195388 h 1602581"/>
                  <a:gd name="connsiteX3" fmla="*/ 348512 w 1112893"/>
                  <a:gd name="connsiteY3" fmla="*/ 1602581 h 1602581"/>
                  <a:gd name="connsiteX4" fmla="*/ 915249 w 1112893"/>
                  <a:gd name="connsiteY4" fmla="*/ 1347788 h 1602581"/>
                  <a:gd name="connsiteX5" fmla="*/ 1112893 w 1112893"/>
                  <a:gd name="connsiteY5" fmla="*/ 714375 h 1602581"/>
                  <a:gd name="connsiteX6" fmla="*/ 831906 w 1112893"/>
                  <a:gd name="connsiteY6" fmla="*/ 178594 h 1602581"/>
                  <a:gd name="connsiteX7" fmla="*/ 415187 w 1112893"/>
                  <a:gd name="connsiteY7" fmla="*/ 0 h 1602581"/>
                  <a:gd name="connsiteX8" fmla="*/ 691412 w 1112893"/>
                  <a:gd name="connsiteY8" fmla="*/ 202406 h 1602581"/>
                  <a:gd name="connsiteX0" fmla="*/ 691412 w 1112893"/>
                  <a:gd name="connsiteY0" fmla="*/ 202406 h 1602581"/>
                  <a:gd name="connsiteX1" fmla="*/ 546156 w 1112893"/>
                  <a:gd name="connsiteY1" fmla="*/ 764381 h 1602581"/>
                  <a:gd name="connsiteX2" fmla="*/ 3231 w 1112893"/>
                  <a:gd name="connsiteY2" fmla="*/ 1195388 h 1602581"/>
                  <a:gd name="connsiteX3" fmla="*/ 348512 w 1112893"/>
                  <a:gd name="connsiteY3" fmla="*/ 1602581 h 1602581"/>
                  <a:gd name="connsiteX4" fmla="*/ 915249 w 1112893"/>
                  <a:gd name="connsiteY4" fmla="*/ 1347788 h 1602581"/>
                  <a:gd name="connsiteX5" fmla="*/ 1112893 w 1112893"/>
                  <a:gd name="connsiteY5" fmla="*/ 714375 h 1602581"/>
                  <a:gd name="connsiteX6" fmla="*/ 831906 w 1112893"/>
                  <a:gd name="connsiteY6" fmla="*/ 178594 h 1602581"/>
                  <a:gd name="connsiteX7" fmla="*/ 415187 w 1112893"/>
                  <a:gd name="connsiteY7" fmla="*/ 0 h 1602581"/>
                  <a:gd name="connsiteX8" fmla="*/ 691412 w 1112893"/>
                  <a:gd name="connsiteY8" fmla="*/ 202406 h 1602581"/>
                  <a:gd name="connsiteX0" fmla="*/ 691412 w 1112893"/>
                  <a:gd name="connsiteY0" fmla="*/ 202581 h 1602756"/>
                  <a:gd name="connsiteX1" fmla="*/ 546156 w 1112893"/>
                  <a:gd name="connsiteY1" fmla="*/ 764556 h 1602756"/>
                  <a:gd name="connsiteX2" fmla="*/ 3231 w 1112893"/>
                  <a:gd name="connsiteY2" fmla="*/ 1195563 h 1602756"/>
                  <a:gd name="connsiteX3" fmla="*/ 348512 w 1112893"/>
                  <a:gd name="connsiteY3" fmla="*/ 1602756 h 1602756"/>
                  <a:gd name="connsiteX4" fmla="*/ 915249 w 1112893"/>
                  <a:gd name="connsiteY4" fmla="*/ 1347963 h 1602756"/>
                  <a:gd name="connsiteX5" fmla="*/ 1112893 w 1112893"/>
                  <a:gd name="connsiteY5" fmla="*/ 714550 h 1602756"/>
                  <a:gd name="connsiteX6" fmla="*/ 831906 w 1112893"/>
                  <a:gd name="connsiteY6" fmla="*/ 178769 h 1602756"/>
                  <a:gd name="connsiteX7" fmla="*/ 415187 w 1112893"/>
                  <a:gd name="connsiteY7" fmla="*/ 175 h 1602756"/>
                  <a:gd name="connsiteX8" fmla="*/ 691412 w 1112893"/>
                  <a:gd name="connsiteY8" fmla="*/ 202581 h 1602756"/>
                  <a:gd name="connsiteX0" fmla="*/ 691412 w 1114389"/>
                  <a:gd name="connsiteY0" fmla="*/ 202581 h 1602756"/>
                  <a:gd name="connsiteX1" fmla="*/ 546156 w 1114389"/>
                  <a:gd name="connsiteY1" fmla="*/ 764556 h 1602756"/>
                  <a:gd name="connsiteX2" fmla="*/ 3231 w 1114389"/>
                  <a:gd name="connsiteY2" fmla="*/ 1195563 h 1602756"/>
                  <a:gd name="connsiteX3" fmla="*/ 348512 w 1114389"/>
                  <a:gd name="connsiteY3" fmla="*/ 1602756 h 1602756"/>
                  <a:gd name="connsiteX4" fmla="*/ 915249 w 1114389"/>
                  <a:gd name="connsiteY4" fmla="*/ 1347963 h 1602756"/>
                  <a:gd name="connsiteX5" fmla="*/ 1112893 w 1114389"/>
                  <a:gd name="connsiteY5" fmla="*/ 714550 h 1602756"/>
                  <a:gd name="connsiteX6" fmla="*/ 831906 w 1114389"/>
                  <a:gd name="connsiteY6" fmla="*/ 178769 h 1602756"/>
                  <a:gd name="connsiteX7" fmla="*/ 415187 w 1114389"/>
                  <a:gd name="connsiteY7" fmla="*/ 175 h 1602756"/>
                  <a:gd name="connsiteX8" fmla="*/ 691412 w 1114389"/>
                  <a:gd name="connsiteY8" fmla="*/ 202581 h 1602756"/>
                  <a:gd name="connsiteX0" fmla="*/ 691412 w 1114389"/>
                  <a:gd name="connsiteY0" fmla="*/ 202581 h 1602756"/>
                  <a:gd name="connsiteX1" fmla="*/ 546156 w 1114389"/>
                  <a:gd name="connsiteY1" fmla="*/ 764556 h 1602756"/>
                  <a:gd name="connsiteX2" fmla="*/ 3231 w 1114389"/>
                  <a:gd name="connsiteY2" fmla="*/ 1195563 h 1602756"/>
                  <a:gd name="connsiteX3" fmla="*/ 348512 w 1114389"/>
                  <a:gd name="connsiteY3" fmla="*/ 1602756 h 1602756"/>
                  <a:gd name="connsiteX4" fmla="*/ 915249 w 1114389"/>
                  <a:gd name="connsiteY4" fmla="*/ 1347963 h 1602756"/>
                  <a:gd name="connsiteX5" fmla="*/ 1112893 w 1114389"/>
                  <a:gd name="connsiteY5" fmla="*/ 714550 h 1602756"/>
                  <a:gd name="connsiteX6" fmla="*/ 831906 w 1114389"/>
                  <a:gd name="connsiteY6" fmla="*/ 178769 h 1602756"/>
                  <a:gd name="connsiteX7" fmla="*/ 415187 w 1114389"/>
                  <a:gd name="connsiteY7" fmla="*/ 175 h 1602756"/>
                  <a:gd name="connsiteX8" fmla="*/ 691412 w 1114389"/>
                  <a:gd name="connsiteY8" fmla="*/ 202581 h 1602756"/>
                  <a:gd name="connsiteX0" fmla="*/ 688845 w 1111822"/>
                  <a:gd name="connsiteY0" fmla="*/ 202581 h 1602756"/>
                  <a:gd name="connsiteX1" fmla="*/ 543589 w 1111822"/>
                  <a:gd name="connsiteY1" fmla="*/ 764556 h 1602756"/>
                  <a:gd name="connsiteX2" fmla="*/ 664 w 1111822"/>
                  <a:gd name="connsiteY2" fmla="*/ 1195563 h 1602756"/>
                  <a:gd name="connsiteX3" fmla="*/ 345945 w 1111822"/>
                  <a:gd name="connsiteY3" fmla="*/ 1602756 h 1602756"/>
                  <a:gd name="connsiteX4" fmla="*/ 912682 w 1111822"/>
                  <a:gd name="connsiteY4" fmla="*/ 1347963 h 1602756"/>
                  <a:gd name="connsiteX5" fmla="*/ 1110326 w 1111822"/>
                  <a:gd name="connsiteY5" fmla="*/ 714550 h 1602756"/>
                  <a:gd name="connsiteX6" fmla="*/ 829339 w 1111822"/>
                  <a:gd name="connsiteY6" fmla="*/ 178769 h 1602756"/>
                  <a:gd name="connsiteX7" fmla="*/ 412620 w 1111822"/>
                  <a:gd name="connsiteY7" fmla="*/ 175 h 1602756"/>
                  <a:gd name="connsiteX8" fmla="*/ 688845 w 1111822"/>
                  <a:gd name="connsiteY8" fmla="*/ 202581 h 1602756"/>
                  <a:gd name="connsiteX0" fmla="*/ 688975 w 1111952"/>
                  <a:gd name="connsiteY0" fmla="*/ 202581 h 1623045"/>
                  <a:gd name="connsiteX1" fmla="*/ 543719 w 1111952"/>
                  <a:gd name="connsiteY1" fmla="*/ 764556 h 1623045"/>
                  <a:gd name="connsiteX2" fmla="*/ 794 w 1111952"/>
                  <a:gd name="connsiteY2" fmla="*/ 1195563 h 1623045"/>
                  <a:gd name="connsiteX3" fmla="*/ 346075 w 1111952"/>
                  <a:gd name="connsiteY3" fmla="*/ 1602756 h 1623045"/>
                  <a:gd name="connsiteX4" fmla="*/ 912812 w 1111952"/>
                  <a:gd name="connsiteY4" fmla="*/ 1347963 h 1623045"/>
                  <a:gd name="connsiteX5" fmla="*/ 1110456 w 1111952"/>
                  <a:gd name="connsiteY5" fmla="*/ 714550 h 1623045"/>
                  <a:gd name="connsiteX6" fmla="*/ 829469 w 1111952"/>
                  <a:gd name="connsiteY6" fmla="*/ 178769 h 1623045"/>
                  <a:gd name="connsiteX7" fmla="*/ 412750 w 1111952"/>
                  <a:gd name="connsiteY7" fmla="*/ 175 h 1623045"/>
                  <a:gd name="connsiteX8" fmla="*/ 688975 w 1111952"/>
                  <a:gd name="connsiteY8" fmla="*/ 202581 h 1623045"/>
                  <a:gd name="connsiteX0" fmla="*/ 688975 w 1113804"/>
                  <a:gd name="connsiteY0" fmla="*/ 202581 h 1623045"/>
                  <a:gd name="connsiteX1" fmla="*/ 543719 w 1113804"/>
                  <a:gd name="connsiteY1" fmla="*/ 764556 h 1623045"/>
                  <a:gd name="connsiteX2" fmla="*/ 794 w 1113804"/>
                  <a:gd name="connsiteY2" fmla="*/ 1195563 h 1623045"/>
                  <a:gd name="connsiteX3" fmla="*/ 346075 w 1113804"/>
                  <a:gd name="connsiteY3" fmla="*/ 1602756 h 1623045"/>
                  <a:gd name="connsiteX4" fmla="*/ 912812 w 1113804"/>
                  <a:gd name="connsiteY4" fmla="*/ 1347963 h 1623045"/>
                  <a:gd name="connsiteX5" fmla="*/ 1110456 w 1113804"/>
                  <a:gd name="connsiteY5" fmla="*/ 714550 h 1623045"/>
                  <a:gd name="connsiteX6" fmla="*/ 829469 w 1113804"/>
                  <a:gd name="connsiteY6" fmla="*/ 178769 h 1623045"/>
                  <a:gd name="connsiteX7" fmla="*/ 412750 w 1113804"/>
                  <a:gd name="connsiteY7" fmla="*/ 175 h 1623045"/>
                  <a:gd name="connsiteX8" fmla="*/ 688975 w 1113804"/>
                  <a:gd name="connsiteY8" fmla="*/ 202581 h 1623045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119 w 1113948"/>
                  <a:gd name="connsiteY0" fmla="*/ 202581 h 1617434"/>
                  <a:gd name="connsiteX1" fmla="*/ 543863 w 1113948"/>
                  <a:gd name="connsiteY1" fmla="*/ 764556 h 1617434"/>
                  <a:gd name="connsiteX2" fmla="*/ 938 w 1113948"/>
                  <a:gd name="connsiteY2" fmla="*/ 1195563 h 1617434"/>
                  <a:gd name="connsiteX3" fmla="*/ 346219 w 1113948"/>
                  <a:gd name="connsiteY3" fmla="*/ 1602756 h 1617434"/>
                  <a:gd name="connsiteX4" fmla="*/ 912956 w 1113948"/>
                  <a:gd name="connsiteY4" fmla="*/ 1347963 h 1617434"/>
                  <a:gd name="connsiteX5" fmla="*/ 1110600 w 1113948"/>
                  <a:gd name="connsiteY5" fmla="*/ 714550 h 1617434"/>
                  <a:gd name="connsiteX6" fmla="*/ 829613 w 1113948"/>
                  <a:gd name="connsiteY6" fmla="*/ 178769 h 1617434"/>
                  <a:gd name="connsiteX7" fmla="*/ 412894 w 1113948"/>
                  <a:gd name="connsiteY7" fmla="*/ 175 h 1617434"/>
                  <a:gd name="connsiteX8" fmla="*/ 689119 w 1113948"/>
                  <a:gd name="connsiteY8" fmla="*/ 202581 h 1617434"/>
                  <a:gd name="connsiteX0" fmla="*/ 699246 w 1124075"/>
                  <a:gd name="connsiteY0" fmla="*/ 202581 h 1617434"/>
                  <a:gd name="connsiteX1" fmla="*/ 553990 w 1124075"/>
                  <a:gd name="connsiteY1" fmla="*/ 764556 h 1617434"/>
                  <a:gd name="connsiteX2" fmla="*/ 11065 w 1124075"/>
                  <a:gd name="connsiteY2" fmla="*/ 1195563 h 1617434"/>
                  <a:gd name="connsiteX3" fmla="*/ 356346 w 1124075"/>
                  <a:gd name="connsiteY3" fmla="*/ 1602756 h 1617434"/>
                  <a:gd name="connsiteX4" fmla="*/ 923083 w 1124075"/>
                  <a:gd name="connsiteY4" fmla="*/ 1347963 h 1617434"/>
                  <a:gd name="connsiteX5" fmla="*/ 1120727 w 1124075"/>
                  <a:gd name="connsiteY5" fmla="*/ 714550 h 1617434"/>
                  <a:gd name="connsiteX6" fmla="*/ 839740 w 1124075"/>
                  <a:gd name="connsiteY6" fmla="*/ 178769 h 1617434"/>
                  <a:gd name="connsiteX7" fmla="*/ 423021 w 1124075"/>
                  <a:gd name="connsiteY7" fmla="*/ 175 h 1617434"/>
                  <a:gd name="connsiteX8" fmla="*/ 699246 w 1124075"/>
                  <a:gd name="connsiteY8" fmla="*/ 202581 h 1617434"/>
                  <a:gd name="connsiteX0" fmla="*/ 688285 w 1113114"/>
                  <a:gd name="connsiteY0" fmla="*/ 202581 h 1617434"/>
                  <a:gd name="connsiteX1" fmla="*/ 543029 w 1113114"/>
                  <a:gd name="connsiteY1" fmla="*/ 764556 h 1617434"/>
                  <a:gd name="connsiteX2" fmla="*/ 104 w 1113114"/>
                  <a:gd name="connsiteY2" fmla="*/ 1195563 h 1617434"/>
                  <a:gd name="connsiteX3" fmla="*/ 345385 w 1113114"/>
                  <a:gd name="connsiteY3" fmla="*/ 1602756 h 1617434"/>
                  <a:gd name="connsiteX4" fmla="*/ 912122 w 1113114"/>
                  <a:gd name="connsiteY4" fmla="*/ 1347963 h 1617434"/>
                  <a:gd name="connsiteX5" fmla="*/ 1109766 w 1113114"/>
                  <a:gd name="connsiteY5" fmla="*/ 714550 h 1617434"/>
                  <a:gd name="connsiteX6" fmla="*/ 828779 w 1113114"/>
                  <a:gd name="connsiteY6" fmla="*/ 178769 h 1617434"/>
                  <a:gd name="connsiteX7" fmla="*/ 412060 w 1113114"/>
                  <a:gd name="connsiteY7" fmla="*/ 175 h 1617434"/>
                  <a:gd name="connsiteX8" fmla="*/ 688285 w 1113114"/>
                  <a:gd name="connsiteY8" fmla="*/ 202581 h 1617434"/>
                  <a:gd name="connsiteX0" fmla="*/ 688231 w 1113060"/>
                  <a:gd name="connsiteY0" fmla="*/ 202581 h 1617434"/>
                  <a:gd name="connsiteX1" fmla="*/ 542975 w 1113060"/>
                  <a:gd name="connsiteY1" fmla="*/ 764556 h 1617434"/>
                  <a:gd name="connsiteX2" fmla="*/ 50 w 1113060"/>
                  <a:gd name="connsiteY2" fmla="*/ 1195563 h 1617434"/>
                  <a:gd name="connsiteX3" fmla="*/ 345331 w 1113060"/>
                  <a:gd name="connsiteY3" fmla="*/ 1602756 h 1617434"/>
                  <a:gd name="connsiteX4" fmla="*/ 912068 w 1113060"/>
                  <a:gd name="connsiteY4" fmla="*/ 1347963 h 1617434"/>
                  <a:gd name="connsiteX5" fmla="*/ 1109712 w 1113060"/>
                  <a:gd name="connsiteY5" fmla="*/ 714550 h 1617434"/>
                  <a:gd name="connsiteX6" fmla="*/ 828725 w 1113060"/>
                  <a:gd name="connsiteY6" fmla="*/ 178769 h 1617434"/>
                  <a:gd name="connsiteX7" fmla="*/ 412006 w 1113060"/>
                  <a:gd name="connsiteY7" fmla="*/ 175 h 1617434"/>
                  <a:gd name="connsiteX8" fmla="*/ 688231 w 1113060"/>
                  <a:gd name="connsiteY8" fmla="*/ 202581 h 1617434"/>
                  <a:gd name="connsiteX0" fmla="*/ 688231 w 1113060"/>
                  <a:gd name="connsiteY0" fmla="*/ 202581 h 1617434"/>
                  <a:gd name="connsiteX1" fmla="*/ 542975 w 1113060"/>
                  <a:gd name="connsiteY1" fmla="*/ 764556 h 1617434"/>
                  <a:gd name="connsiteX2" fmla="*/ 50 w 1113060"/>
                  <a:gd name="connsiteY2" fmla="*/ 1195563 h 1617434"/>
                  <a:gd name="connsiteX3" fmla="*/ 345331 w 1113060"/>
                  <a:gd name="connsiteY3" fmla="*/ 1602756 h 1617434"/>
                  <a:gd name="connsiteX4" fmla="*/ 912068 w 1113060"/>
                  <a:gd name="connsiteY4" fmla="*/ 1347963 h 1617434"/>
                  <a:gd name="connsiteX5" fmla="*/ 1109712 w 1113060"/>
                  <a:gd name="connsiteY5" fmla="*/ 714550 h 1617434"/>
                  <a:gd name="connsiteX6" fmla="*/ 828725 w 1113060"/>
                  <a:gd name="connsiteY6" fmla="*/ 178769 h 1617434"/>
                  <a:gd name="connsiteX7" fmla="*/ 412006 w 1113060"/>
                  <a:gd name="connsiteY7" fmla="*/ 175 h 1617434"/>
                  <a:gd name="connsiteX8" fmla="*/ 688231 w 1113060"/>
                  <a:gd name="connsiteY8" fmla="*/ 202581 h 1617434"/>
                  <a:gd name="connsiteX0" fmla="*/ 693543 w 1118372"/>
                  <a:gd name="connsiteY0" fmla="*/ 202581 h 1617434"/>
                  <a:gd name="connsiteX1" fmla="*/ 548287 w 1118372"/>
                  <a:gd name="connsiteY1" fmla="*/ 764556 h 1617434"/>
                  <a:gd name="connsiteX2" fmla="*/ 5362 w 1118372"/>
                  <a:gd name="connsiteY2" fmla="*/ 1195563 h 1617434"/>
                  <a:gd name="connsiteX3" fmla="*/ 350643 w 1118372"/>
                  <a:gd name="connsiteY3" fmla="*/ 1602756 h 1617434"/>
                  <a:gd name="connsiteX4" fmla="*/ 917380 w 1118372"/>
                  <a:gd name="connsiteY4" fmla="*/ 1347963 h 1617434"/>
                  <a:gd name="connsiteX5" fmla="*/ 1115024 w 1118372"/>
                  <a:gd name="connsiteY5" fmla="*/ 714550 h 1617434"/>
                  <a:gd name="connsiteX6" fmla="*/ 834037 w 1118372"/>
                  <a:gd name="connsiteY6" fmla="*/ 178769 h 1617434"/>
                  <a:gd name="connsiteX7" fmla="*/ 417318 w 1118372"/>
                  <a:gd name="connsiteY7" fmla="*/ 175 h 1617434"/>
                  <a:gd name="connsiteX8" fmla="*/ 693543 w 1118372"/>
                  <a:gd name="connsiteY8" fmla="*/ 202581 h 1617434"/>
                  <a:gd name="connsiteX0" fmla="*/ 693333 w 1118162"/>
                  <a:gd name="connsiteY0" fmla="*/ 202581 h 1617434"/>
                  <a:gd name="connsiteX1" fmla="*/ 548077 w 1118162"/>
                  <a:gd name="connsiteY1" fmla="*/ 764556 h 1617434"/>
                  <a:gd name="connsiteX2" fmla="*/ 5152 w 1118162"/>
                  <a:gd name="connsiteY2" fmla="*/ 1195563 h 1617434"/>
                  <a:gd name="connsiteX3" fmla="*/ 350433 w 1118162"/>
                  <a:gd name="connsiteY3" fmla="*/ 1602756 h 1617434"/>
                  <a:gd name="connsiteX4" fmla="*/ 917170 w 1118162"/>
                  <a:gd name="connsiteY4" fmla="*/ 1347963 h 1617434"/>
                  <a:gd name="connsiteX5" fmla="*/ 1114814 w 1118162"/>
                  <a:gd name="connsiteY5" fmla="*/ 714550 h 1617434"/>
                  <a:gd name="connsiteX6" fmla="*/ 833827 w 1118162"/>
                  <a:gd name="connsiteY6" fmla="*/ 178769 h 1617434"/>
                  <a:gd name="connsiteX7" fmla="*/ 417108 w 1118162"/>
                  <a:gd name="connsiteY7" fmla="*/ 175 h 1617434"/>
                  <a:gd name="connsiteX8" fmla="*/ 693333 w 1118162"/>
                  <a:gd name="connsiteY8" fmla="*/ 202581 h 1617434"/>
                  <a:gd name="connsiteX0" fmla="*/ 693910 w 1118739"/>
                  <a:gd name="connsiteY0" fmla="*/ 202581 h 1617434"/>
                  <a:gd name="connsiteX1" fmla="*/ 548654 w 1118739"/>
                  <a:gd name="connsiteY1" fmla="*/ 764556 h 1617434"/>
                  <a:gd name="connsiteX2" fmla="*/ 5729 w 1118739"/>
                  <a:gd name="connsiteY2" fmla="*/ 1195563 h 1617434"/>
                  <a:gd name="connsiteX3" fmla="*/ 351010 w 1118739"/>
                  <a:gd name="connsiteY3" fmla="*/ 1602756 h 1617434"/>
                  <a:gd name="connsiteX4" fmla="*/ 917747 w 1118739"/>
                  <a:gd name="connsiteY4" fmla="*/ 1347963 h 1617434"/>
                  <a:gd name="connsiteX5" fmla="*/ 1115391 w 1118739"/>
                  <a:gd name="connsiteY5" fmla="*/ 714550 h 1617434"/>
                  <a:gd name="connsiteX6" fmla="*/ 834404 w 1118739"/>
                  <a:gd name="connsiteY6" fmla="*/ 178769 h 1617434"/>
                  <a:gd name="connsiteX7" fmla="*/ 417685 w 1118739"/>
                  <a:gd name="connsiteY7" fmla="*/ 175 h 1617434"/>
                  <a:gd name="connsiteX8" fmla="*/ 693910 w 1118739"/>
                  <a:gd name="connsiteY8" fmla="*/ 202581 h 1617434"/>
                  <a:gd name="connsiteX0" fmla="*/ 693632 w 1118461"/>
                  <a:gd name="connsiteY0" fmla="*/ 202581 h 1617434"/>
                  <a:gd name="connsiteX1" fmla="*/ 548376 w 1118461"/>
                  <a:gd name="connsiteY1" fmla="*/ 764556 h 1617434"/>
                  <a:gd name="connsiteX2" fmla="*/ 5451 w 1118461"/>
                  <a:gd name="connsiteY2" fmla="*/ 1195563 h 1617434"/>
                  <a:gd name="connsiteX3" fmla="*/ 350732 w 1118461"/>
                  <a:gd name="connsiteY3" fmla="*/ 1602756 h 1617434"/>
                  <a:gd name="connsiteX4" fmla="*/ 917469 w 1118461"/>
                  <a:gd name="connsiteY4" fmla="*/ 1347963 h 1617434"/>
                  <a:gd name="connsiteX5" fmla="*/ 1115113 w 1118461"/>
                  <a:gd name="connsiteY5" fmla="*/ 714550 h 1617434"/>
                  <a:gd name="connsiteX6" fmla="*/ 834126 w 1118461"/>
                  <a:gd name="connsiteY6" fmla="*/ 178769 h 1617434"/>
                  <a:gd name="connsiteX7" fmla="*/ 417407 w 1118461"/>
                  <a:gd name="connsiteY7" fmla="*/ 175 h 1617434"/>
                  <a:gd name="connsiteX8" fmla="*/ 693632 w 1118461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2123"/>
                  <a:gd name="connsiteY0" fmla="*/ 464343 h 1619896"/>
                  <a:gd name="connsiteX1" fmla="*/ 376383 w 1112123"/>
                  <a:gd name="connsiteY1" fmla="*/ 807244 h 1619896"/>
                  <a:gd name="connsiteX2" fmla="*/ 145 w 1112123"/>
                  <a:gd name="connsiteY2" fmla="*/ 1195388 h 1619896"/>
                  <a:gd name="connsiteX3" fmla="*/ 345426 w 1112123"/>
                  <a:gd name="connsiteY3" fmla="*/ 1602581 h 1619896"/>
                  <a:gd name="connsiteX4" fmla="*/ 912163 w 1112123"/>
                  <a:gd name="connsiteY4" fmla="*/ 1347788 h 1619896"/>
                  <a:gd name="connsiteX5" fmla="*/ 1109807 w 1112123"/>
                  <a:gd name="connsiteY5" fmla="*/ 714375 h 1619896"/>
                  <a:gd name="connsiteX6" fmla="*/ 828820 w 1112123"/>
                  <a:gd name="connsiteY6" fmla="*/ 178594 h 1619896"/>
                  <a:gd name="connsiteX7" fmla="*/ 412101 w 1112123"/>
                  <a:gd name="connsiteY7" fmla="*/ 0 h 1619896"/>
                  <a:gd name="connsiteX8" fmla="*/ 740713 w 1112123"/>
                  <a:gd name="connsiteY8" fmla="*/ 464343 h 1619896"/>
                  <a:gd name="connsiteX0" fmla="*/ 740717 w 1112127"/>
                  <a:gd name="connsiteY0" fmla="*/ 464343 h 1613845"/>
                  <a:gd name="connsiteX1" fmla="*/ 376387 w 1112127"/>
                  <a:gd name="connsiteY1" fmla="*/ 807244 h 1613845"/>
                  <a:gd name="connsiteX2" fmla="*/ 149 w 1112127"/>
                  <a:gd name="connsiteY2" fmla="*/ 1195388 h 1613845"/>
                  <a:gd name="connsiteX3" fmla="*/ 345430 w 1112127"/>
                  <a:gd name="connsiteY3" fmla="*/ 1602581 h 1613845"/>
                  <a:gd name="connsiteX4" fmla="*/ 912167 w 1112127"/>
                  <a:gd name="connsiteY4" fmla="*/ 1347788 h 1613845"/>
                  <a:gd name="connsiteX5" fmla="*/ 1109811 w 1112127"/>
                  <a:gd name="connsiteY5" fmla="*/ 714375 h 1613845"/>
                  <a:gd name="connsiteX6" fmla="*/ 828824 w 1112127"/>
                  <a:gd name="connsiteY6" fmla="*/ 178594 h 1613845"/>
                  <a:gd name="connsiteX7" fmla="*/ 412105 w 1112127"/>
                  <a:gd name="connsiteY7" fmla="*/ 0 h 1613845"/>
                  <a:gd name="connsiteX8" fmla="*/ 740717 w 1112127"/>
                  <a:gd name="connsiteY8" fmla="*/ 464343 h 1613845"/>
                  <a:gd name="connsiteX0" fmla="*/ 740729 w 1112139"/>
                  <a:gd name="connsiteY0" fmla="*/ 464343 h 1611082"/>
                  <a:gd name="connsiteX1" fmla="*/ 376399 w 1112139"/>
                  <a:gd name="connsiteY1" fmla="*/ 807244 h 1611082"/>
                  <a:gd name="connsiteX2" fmla="*/ 161 w 1112139"/>
                  <a:gd name="connsiteY2" fmla="*/ 1195388 h 1611082"/>
                  <a:gd name="connsiteX3" fmla="*/ 345442 w 1112139"/>
                  <a:gd name="connsiteY3" fmla="*/ 1602581 h 1611082"/>
                  <a:gd name="connsiteX4" fmla="*/ 912179 w 1112139"/>
                  <a:gd name="connsiteY4" fmla="*/ 1347788 h 1611082"/>
                  <a:gd name="connsiteX5" fmla="*/ 1109823 w 1112139"/>
                  <a:gd name="connsiteY5" fmla="*/ 714375 h 1611082"/>
                  <a:gd name="connsiteX6" fmla="*/ 828836 w 1112139"/>
                  <a:gd name="connsiteY6" fmla="*/ 178594 h 1611082"/>
                  <a:gd name="connsiteX7" fmla="*/ 412117 w 1112139"/>
                  <a:gd name="connsiteY7" fmla="*/ 0 h 1611082"/>
                  <a:gd name="connsiteX8" fmla="*/ 740729 w 1112139"/>
                  <a:gd name="connsiteY8" fmla="*/ 464343 h 1611082"/>
                  <a:gd name="connsiteX0" fmla="*/ 740729 w 1112139"/>
                  <a:gd name="connsiteY0" fmla="*/ 464343 h 1608552"/>
                  <a:gd name="connsiteX1" fmla="*/ 376399 w 1112139"/>
                  <a:gd name="connsiteY1" fmla="*/ 807244 h 1608552"/>
                  <a:gd name="connsiteX2" fmla="*/ 161 w 1112139"/>
                  <a:gd name="connsiteY2" fmla="*/ 1195388 h 1608552"/>
                  <a:gd name="connsiteX3" fmla="*/ 345442 w 1112139"/>
                  <a:gd name="connsiteY3" fmla="*/ 1602581 h 1608552"/>
                  <a:gd name="connsiteX4" fmla="*/ 912179 w 1112139"/>
                  <a:gd name="connsiteY4" fmla="*/ 1347788 h 1608552"/>
                  <a:gd name="connsiteX5" fmla="*/ 1109823 w 1112139"/>
                  <a:gd name="connsiteY5" fmla="*/ 714375 h 1608552"/>
                  <a:gd name="connsiteX6" fmla="*/ 828836 w 1112139"/>
                  <a:gd name="connsiteY6" fmla="*/ 178594 h 1608552"/>
                  <a:gd name="connsiteX7" fmla="*/ 412117 w 1112139"/>
                  <a:gd name="connsiteY7" fmla="*/ 0 h 1608552"/>
                  <a:gd name="connsiteX8" fmla="*/ 740729 w 1112139"/>
                  <a:gd name="connsiteY8" fmla="*/ 464343 h 1608552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7811 w 1112077"/>
                  <a:gd name="connsiteY0" fmla="*/ 4262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7811 w 1112077"/>
                  <a:gd name="connsiteY8" fmla="*/ 426243 h 1603967"/>
                  <a:gd name="connsiteX0" fmla="*/ 747811 w 1112077"/>
                  <a:gd name="connsiteY0" fmla="*/ 4262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7811 w 1112077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4132"/>
                  <a:gd name="connsiteX1" fmla="*/ 376260 w 1112000"/>
                  <a:gd name="connsiteY1" fmla="*/ 807244 h 1604132"/>
                  <a:gd name="connsiteX2" fmla="*/ 22 w 1112000"/>
                  <a:gd name="connsiteY2" fmla="*/ 1247775 h 1604132"/>
                  <a:gd name="connsiteX3" fmla="*/ 345303 w 1112000"/>
                  <a:gd name="connsiteY3" fmla="*/ 1602581 h 1604132"/>
                  <a:gd name="connsiteX4" fmla="*/ 912040 w 1112000"/>
                  <a:gd name="connsiteY4" fmla="*/ 1347788 h 1604132"/>
                  <a:gd name="connsiteX5" fmla="*/ 1109684 w 1112000"/>
                  <a:gd name="connsiteY5" fmla="*/ 714375 h 1604132"/>
                  <a:gd name="connsiteX6" fmla="*/ 828697 w 1112000"/>
                  <a:gd name="connsiteY6" fmla="*/ 178594 h 1604132"/>
                  <a:gd name="connsiteX7" fmla="*/ 411978 w 1112000"/>
                  <a:gd name="connsiteY7" fmla="*/ 0 h 1604132"/>
                  <a:gd name="connsiteX8" fmla="*/ 747734 w 1112000"/>
                  <a:gd name="connsiteY8" fmla="*/ 426243 h 1604132"/>
                  <a:gd name="connsiteX0" fmla="*/ 747734 w 1113532"/>
                  <a:gd name="connsiteY0" fmla="*/ 426243 h 1603996"/>
                  <a:gd name="connsiteX1" fmla="*/ 376260 w 1113532"/>
                  <a:gd name="connsiteY1" fmla="*/ 807244 h 1603996"/>
                  <a:gd name="connsiteX2" fmla="*/ 22 w 1113532"/>
                  <a:gd name="connsiteY2" fmla="*/ 1247775 h 1603996"/>
                  <a:gd name="connsiteX3" fmla="*/ 345303 w 1113532"/>
                  <a:gd name="connsiteY3" fmla="*/ 1602581 h 1603996"/>
                  <a:gd name="connsiteX4" fmla="*/ 912040 w 1113532"/>
                  <a:gd name="connsiteY4" fmla="*/ 1347788 h 1603996"/>
                  <a:gd name="connsiteX5" fmla="*/ 1112065 w 1113532"/>
                  <a:gd name="connsiteY5" fmla="*/ 773907 h 1603996"/>
                  <a:gd name="connsiteX6" fmla="*/ 828697 w 1113532"/>
                  <a:gd name="connsiteY6" fmla="*/ 178594 h 1603996"/>
                  <a:gd name="connsiteX7" fmla="*/ 411978 w 1113532"/>
                  <a:gd name="connsiteY7" fmla="*/ 0 h 1603996"/>
                  <a:gd name="connsiteX8" fmla="*/ 747734 w 1113532"/>
                  <a:gd name="connsiteY8" fmla="*/ 426243 h 1603996"/>
                  <a:gd name="connsiteX0" fmla="*/ 747734 w 1112098"/>
                  <a:gd name="connsiteY0" fmla="*/ 426243 h 1603996"/>
                  <a:gd name="connsiteX1" fmla="*/ 376260 w 1112098"/>
                  <a:gd name="connsiteY1" fmla="*/ 807244 h 1603996"/>
                  <a:gd name="connsiteX2" fmla="*/ 22 w 1112098"/>
                  <a:gd name="connsiteY2" fmla="*/ 1247775 h 1603996"/>
                  <a:gd name="connsiteX3" fmla="*/ 345303 w 1112098"/>
                  <a:gd name="connsiteY3" fmla="*/ 1602581 h 1603996"/>
                  <a:gd name="connsiteX4" fmla="*/ 912040 w 1112098"/>
                  <a:gd name="connsiteY4" fmla="*/ 1347788 h 1603996"/>
                  <a:gd name="connsiteX5" fmla="*/ 1112065 w 1112098"/>
                  <a:gd name="connsiteY5" fmla="*/ 773907 h 1603996"/>
                  <a:gd name="connsiteX6" fmla="*/ 828697 w 1112098"/>
                  <a:gd name="connsiteY6" fmla="*/ 178594 h 1603996"/>
                  <a:gd name="connsiteX7" fmla="*/ 411978 w 1112098"/>
                  <a:gd name="connsiteY7" fmla="*/ 0 h 1603996"/>
                  <a:gd name="connsiteX8" fmla="*/ 747734 w 1112098"/>
                  <a:gd name="connsiteY8" fmla="*/ 426243 h 1603996"/>
                  <a:gd name="connsiteX0" fmla="*/ 747734 w 1112330"/>
                  <a:gd name="connsiteY0" fmla="*/ 426243 h 1603996"/>
                  <a:gd name="connsiteX1" fmla="*/ 376260 w 1112330"/>
                  <a:gd name="connsiteY1" fmla="*/ 807244 h 1603996"/>
                  <a:gd name="connsiteX2" fmla="*/ 22 w 1112330"/>
                  <a:gd name="connsiteY2" fmla="*/ 1247775 h 1603996"/>
                  <a:gd name="connsiteX3" fmla="*/ 345303 w 1112330"/>
                  <a:gd name="connsiteY3" fmla="*/ 1602581 h 1603996"/>
                  <a:gd name="connsiteX4" fmla="*/ 912040 w 1112330"/>
                  <a:gd name="connsiteY4" fmla="*/ 1347788 h 1603996"/>
                  <a:gd name="connsiteX5" fmla="*/ 1112065 w 1112330"/>
                  <a:gd name="connsiteY5" fmla="*/ 773907 h 1603996"/>
                  <a:gd name="connsiteX6" fmla="*/ 940616 w 1112330"/>
                  <a:gd name="connsiteY6" fmla="*/ 302419 h 1603996"/>
                  <a:gd name="connsiteX7" fmla="*/ 411978 w 1112330"/>
                  <a:gd name="connsiteY7" fmla="*/ 0 h 1603996"/>
                  <a:gd name="connsiteX8" fmla="*/ 747734 w 1112330"/>
                  <a:gd name="connsiteY8" fmla="*/ 426243 h 1603996"/>
                  <a:gd name="connsiteX0" fmla="*/ 747734 w 1112452"/>
                  <a:gd name="connsiteY0" fmla="*/ 426243 h 1603996"/>
                  <a:gd name="connsiteX1" fmla="*/ 376260 w 1112452"/>
                  <a:gd name="connsiteY1" fmla="*/ 807244 h 1603996"/>
                  <a:gd name="connsiteX2" fmla="*/ 22 w 1112452"/>
                  <a:gd name="connsiteY2" fmla="*/ 1247775 h 1603996"/>
                  <a:gd name="connsiteX3" fmla="*/ 345303 w 1112452"/>
                  <a:gd name="connsiteY3" fmla="*/ 1602581 h 1603996"/>
                  <a:gd name="connsiteX4" fmla="*/ 912040 w 1112452"/>
                  <a:gd name="connsiteY4" fmla="*/ 1347788 h 1603996"/>
                  <a:gd name="connsiteX5" fmla="*/ 1112065 w 1112452"/>
                  <a:gd name="connsiteY5" fmla="*/ 773907 h 1603996"/>
                  <a:gd name="connsiteX6" fmla="*/ 940616 w 1112452"/>
                  <a:gd name="connsiteY6" fmla="*/ 302419 h 1603996"/>
                  <a:gd name="connsiteX7" fmla="*/ 411978 w 1112452"/>
                  <a:gd name="connsiteY7" fmla="*/ 0 h 1603996"/>
                  <a:gd name="connsiteX8" fmla="*/ 747734 w 1112452"/>
                  <a:gd name="connsiteY8" fmla="*/ 426243 h 1603996"/>
                  <a:gd name="connsiteX0" fmla="*/ 747734 w 1112330"/>
                  <a:gd name="connsiteY0" fmla="*/ 419099 h 1596852"/>
                  <a:gd name="connsiteX1" fmla="*/ 376260 w 1112330"/>
                  <a:gd name="connsiteY1" fmla="*/ 800100 h 1596852"/>
                  <a:gd name="connsiteX2" fmla="*/ 22 w 1112330"/>
                  <a:gd name="connsiteY2" fmla="*/ 1240631 h 1596852"/>
                  <a:gd name="connsiteX3" fmla="*/ 345303 w 1112330"/>
                  <a:gd name="connsiteY3" fmla="*/ 1595437 h 1596852"/>
                  <a:gd name="connsiteX4" fmla="*/ 912040 w 1112330"/>
                  <a:gd name="connsiteY4" fmla="*/ 1340644 h 1596852"/>
                  <a:gd name="connsiteX5" fmla="*/ 1112065 w 1112330"/>
                  <a:gd name="connsiteY5" fmla="*/ 766763 h 1596852"/>
                  <a:gd name="connsiteX6" fmla="*/ 940616 w 1112330"/>
                  <a:gd name="connsiteY6" fmla="*/ 295275 h 1596852"/>
                  <a:gd name="connsiteX7" fmla="*/ 411978 w 1112330"/>
                  <a:gd name="connsiteY7" fmla="*/ 0 h 1596852"/>
                  <a:gd name="connsiteX8" fmla="*/ 747734 w 1112330"/>
                  <a:gd name="connsiteY8" fmla="*/ 419099 h 1596852"/>
                  <a:gd name="connsiteX0" fmla="*/ 747734 w 1112333"/>
                  <a:gd name="connsiteY0" fmla="*/ 419099 h 1596852"/>
                  <a:gd name="connsiteX1" fmla="*/ 376260 w 1112333"/>
                  <a:gd name="connsiteY1" fmla="*/ 800100 h 1596852"/>
                  <a:gd name="connsiteX2" fmla="*/ 22 w 1112333"/>
                  <a:gd name="connsiteY2" fmla="*/ 1240631 h 1596852"/>
                  <a:gd name="connsiteX3" fmla="*/ 345303 w 1112333"/>
                  <a:gd name="connsiteY3" fmla="*/ 1595437 h 1596852"/>
                  <a:gd name="connsiteX4" fmla="*/ 912040 w 1112333"/>
                  <a:gd name="connsiteY4" fmla="*/ 1340644 h 1596852"/>
                  <a:gd name="connsiteX5" fmla="*/ 1112065 w 1112333"/>
                  <a:gd name="connsiteY5" fmla="*/ 766763 h 1596852"/>
                  <a:gd name="connsiteX6" fmla="*/ 940616 w 1112333"/>
                  <a:gd name="connsiteY6" fmla="*/ 295275 h 1596852"/>
                  <a:gd name="connsiteX7" fmla="*/ 407216 w 1112333"/>
                  <a:gd name="connsiteY7" fmla="*/ 0 h 1596852"/>
                  <a:gd name="connsiteX8" fmla="*/ 747734 w 1112333"/>
                  <a:gd name="connsiteY8" fmla="*/ 419099 h 1596852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813 w 1112405"/>
                  <a:gd name="connsiteY0" fmla="*/ 419099 h 1596852"/>
                  <a:gd name="connsiteX1" fmla="*/ 376339 w 1112405"/>
                  <a:gd name="connsiteY1" fmla="*/ 800100 h 1596852"/>
                  <a:gd name="connsiteX2" fmla="*/ 101 w 1112405"/>
                  <a:gd name="connsiteY2" fmla="*/ 1240631 h 1596852"/>
                  <a:gd name="connsiteX3" fmla="*/ 345382 w 1112405"/>
                  <a:gd name="connsiteY3" fmla="*/ 1595437 h 1596852"/>
                  <a:gd name="connsiteX4" fmla="*/ 912119 w 1112405"/>
                  <a:gd name="connsiteY4" fmla="*/ 1340644 h 1596852"/>
                  <a:gd name="connsiteX5" fmla="*/ 1112144 w 1112405"/>
                  <a:gd name="connsiteY5" fmla="*/ 766763 h 1596852"/>
                  <a:gd name="connsiteX6" fmla="*/ 940695 w 1112405"/>
                  <a:gd name="connsiteY6" fmla="*/ 295275 h 1596852"/>
                  <a:gd name="connsiteX7" fmla="*/ 418010 w 1112405"/>
                  <a:gd name="connsiteY7" fmla="*/ 0 h 1596852"/>
                  <a:gd name="connsiteX8" fmla="*/ 747813 w 1112405"/>
                  <a:gd name="connsiteY8" fmla="*/ 419099 h 1596852"/>
                  <a:gd name="connsiteX0" fmla="*/ 747813 w 1112405"/>
                  <a:gd name="connsiteY0" fmla="*/ 419099 h 1596852"/>
                  <a:gd name="connsiteX1" fmla="*/ 376339 w 1112405"/>
                  <a:gd name="connsiteY1" fmla="*/ 800100 h 1596852"/>
                  <a:gd name="connsiteX2" fmla="*/ 101 w 1112405"/>
                  <a:gd name="connsiteY2" fmla="*/ 1240631 h 1596852"/>
                  <a:gd name="connsiteX3" fmla="*/ 345382 w 1112405"/>
                  <a:gd name="connsiteY3" fmla="*/ 1595437 h 1596852"/>
                  <a:gd name="connsiteX4" fmla="*/ 912119 w 1112405"/>
                  <a:gd name="connsiteY4" fmla="*/ 1340644 h 1596852"/>
                  <a:gd name="connsiteX5" fmla="*/ 1112144 w 1112405"/>
                  <a:gd name="connsiteY5" fmla="*/ 766763 h 1596852"/>
                  <a:gd name="connsiteX6" fmla="*/ 940695 w 1112405"/>
                  <a:gd name="connsiteY6" fmla="*/ 295275 h 1596852"/>
                  <a:gd name="connsiteX7" fmla="*/ 418010 w 1112405"/>
                  <a:gd name="connsiteY7" fmla="*/ 0 h 1596852"/>
                  <a:gd name="connsiteX8" fmla="*/ 747813 w 1112405"/>
                  <a:gd name="connsiteY8" fmla="*/ 419099 h 1596852"/>
                  <a:gd name="connsiteX0" fmla="*/ 747716 w 1112308"/>
                  <a:gd name="connsiteY0" fmla="*/ 419099 h 1596852"/>
                  <a:gd name="connsiteX1" fmla="*/ 376242 w 1112308"/>
                  <a:gd name="connsiteY1" fmla="*/ 800100 h 1596852"/>
                  <a:gd name="connsiteX2" fmla="*/ 4 w 1112308"/>
                  <a:gd name="connsiteY2" fmla="*/ 1240631 h 1596852"/>
                  <a:gd name="connsiteX3" fmla="*/ 345285 w 1112308"/>
                  <a:gd name="connsiteY3" fmla="*/ 1595437 h 1596852"/>
                  <a:gd name="connsiteX4" fmla="*/ 912022 w 1112308"/>
                  <a:gd name="connsiteY4" fmla="*/ 1340644 h 1596852"/>
                  <a:gd name="connsiteX5" fmla="*/ 1112047 w 1112308"/>
                  <a:gd name="connsiteY5" fmla="*/ 766763 h 1596852"/>
                  <a:gd name="connsiteX6" fmla="*/ 940598 w 1112308"/>
                  <a:gd name="connsiteY6" fmla="*/ 295275 h 1596852"/>
                  <a:gd name="connsiteX7" fmla="*/ 417913 w 1112308"/>
                  <a:gd name="connsiteY7" fmla="*/ 0 h 1596852"/>
                  <a:gd name="connsiteX8" fmla="*/ 747716 w 1112308"/>
                  <a:gd name="connsiteY8" fmla="*/ 419099 h 1596852"/>
                  <a:gd name="connsiteX0" fmla="*/ 747716 w 1112308"/>
                  <a:gd name="connsiteY0" fmla="*/ 419099 h 1598326"/>
                  <a:gd name="connsiteX1" fmla="*/ 376242 w 1112308"/>
                  <a:gd name="connsiteY1" fmla="*/ 800100 h 1598326"/>
                  <a:gd name="connsiteX2" fmla="*/ 4 w 1112308"/>
                  <a:gd name="connsiteY2" fmla="*/ 1240631 h 1598326"/>
                  <a:gd name="connsiteX3" fmla="*/ 345285 w 1112308"/>
                  <a:gd name="connsiteY3" fmla="*/ 1595437 h 1598326"/>
                  <a:gd name="connsiteX4" fmla="*/ 912022 w 1112308"/>
                  <a:gd name="connsiteY4" fmla="*/ 1340644 h 1598326"/>
                  <a:gd name="connsiteX5" fmla="*/ 1112047 w 1112308"/>
                  <a:gd name="connsiteY5" fmla="*/ 766763 h 1598326"/>
                  <a:gd name="connsiteX6" fmla="*/ 940598 w 1112308"/>
                  <a:gd name="connsiteY6" fmla="*/ 295275 h 1598326"/>
                  <a:gd name="connsiteX7" fmla="*/ 417913 w 1112308"/>
                  <a:gd name="connsiteY7" fmla="*/ 0 h 1598326"/>
                  <a:gd name="connsiteX8" fmla="*/ 747716 w 1112308"/>
                  <a:gd name="connsiteY8" fmla="*/ 419099 h 1598326"/>
                  <a:gd name="connsiteX0" fmla="*/ 747716 w 1112308"/>
                  <a:gd name="connsiteY0" fmla="*/ 419099 h 1598326"/>
                  <a:gd name="connsiteX1" fmla="*/ 376242 w 1112308"/>
                  <a:gd name="connsiteY1" fmla="*/ 800100 h 1598326"/>
                  <a:gd name="connsiteX2" fmla="*/ 4 w 1112308"/>
                  <a:gd name="connsiteY2" fmla="*/ 1240631 h 1598326"/>
                  <a:gd name="connsiteX3" fmla="*/ 345285 w 1112308"/>
                  <a:gd name="connsiteY3" fmla="*/ 1595437 h 1598326"/>
                  <a:gd name="connsiteX4" fmla="*/ 912022 w 1112308"/>
                  <a:gd name="connsiteY4" fmla="*/ 1340644 h 1598326"/>
                  <a:gd name="connsiteX5" fmla="*/ 1112047 w 1112308"/>
                  <a:gd name="connsiteY5" fmla="*/ 766763 h 1598326"/>
                  <a:gd name="connsiteX6" fmla="*/ 940598 w 1112308"/>
                  <a:gd name="connsiteY6" fmla="*/ 295275 h 1598326"/>
                  <a:gd name="connsiteX7" fmla="*/ 417913 w 1112308"/>
                  <a:gd name="connsiteY7" fmla="*/ 0 h 1598326"/>
                  <a:gd name="connsiteX8" fmla="*/ 747716 w 1112308"/>
                  <a:gd name="connsiteY8" fmla="*/ 419099 h 1598326"/>
                  <a:gd name="connsiteX0" fmla="*/ 747714 w 1112306"/>
                  <a:gd name="connsiteY0" fmla="*/ 419099 h 1596276"/>
                  <a:gd name="connsiteX1" fmla="*/ 376240 w 1112306"/>
                  <a:gd name="connsiteY1" fmla="*/ 800100 h 1596276"/>
                  <a:gd name="connsiteX2" fmla="*/ 2 w 1112306"/>
                  <a:gd name="connsiteY2" fmla="*/ 1265634 h 1596276"/>
                  <a:gd name="connsiteX3" fmla="*/ 345283 w 1112306"/>
                  <a:gd name="connsiteY3" fmla="*/ 1595437 h 1596276"/>
                  <a:gd name="connsiteX4" fmla="*/ 912020 w 1112306"/>
                  <a:gd name="connsiteY4" fmla="*/ 1340644 h 1596276"/>
                  <a:gd name="connsiteX5" fmla="*/ 1112045 w 1112306"/>
                  <a:gd name="connsiteY5" fmla="*/ 766763 h 1596276"/>
                  <a:gd name="connsiteX6" fmla="*/ 940596 w 1112306"/>
                  <a:gd name="connsiteY6" fmla="*/ 295275 h 1596276"/>
                  <a:gd name="connsiteX7" fmla="*/ 417911 w 1112306"/>
                  <a:gd name="connsiteY7" fmla="*/ 0 h 1596276"/>
                  <a:gd name="connsiteX8" fmla="*/ 747714 w 1112306"/>
                  <a:gd name="connsiteY8" fmla="*/ 419099 h 1596276"/>
                  <a:gd name="connsiteX0" fmla="*/ 742951 w 1107543"/>
                  <a:gd name="connsiteY0" fmla="*/ 419099 h 1596562"/>
                  <a:gd name="connsiteX1" fmla="*/ 371477 w 1107543"/>
                  <a:gd name="connsiteY1" fmla="*/ 800100 h 1596562"/>
                  <a:gd name="connsiteX2" fmla="*/ 2 w 1107543"/>
                  <a:gd name="connsiteY2" fmla="*/ 1252537 h 1596562"/>
                  <a:gd name="connsiteX3" fmla="*/ 340520 w 1107543"/>
                  <a:gd name="connsiteY3" fmla="*/ 1595437 h 1596562"/>
                  <a:gd name="connsiteX4" fmla="*/ 907257 w 1107543"/>
                  <a:gd name="connsiteY4" fmla="*/ 1340644 h 1596562"/>
                  <a:gd name="connsiteX5" fmla="*/ 1107282 w 1107543"/>
                  <a:gd name="connsiteY5" fmla="*/ 766763 h 1596562"/>
                  <a:gd name="connsiteX6" fmla="*/ 935833 w 1107543"/>
                  <a:gd name="connsiteY6" fmla="*/ 295275 h 1596562"/>
                  <a:gd name="connsiteX7" fmla="*/ 413148 w 1107543"/>
                  <a:gd name="connsiteY7" fmla="*/ 0 h 1596562"/>
                  <a:gd name="connsiteX8" fmla="*/ 742951 w 1107543"/>
                  <a:gd name="connsiteY8" fmla="*/ 419099 h 1596562"/>
                  <a:gd name="connsiteX0" fmla="*/ 752475 w 1117067"/>
                  <a:gd name="connsiteY0" fmla="*/ 419099 h 1599024"/>
                  <a:gd name="connsiteX1" fmla="*/ 381001 w 1117067"/>
                  <a:gd name="connsiteY1" fmla="*/ 800100 h 1599024"/>
                  <a:gd name="connsiteX2" fmla="*/ 1 w 1117067"/>
                  <a:gd name="connsiteY2" fmla="*/ 1170384 h 1599024"/>
                  <a:gd name="connsiteX3" fmla="*/ 350044 w 1117067"/>
                  <a:gd name="connsiteY3" fmla="*/ 1595437 h 1599024"/>
                  <a:gd name="connsiteX4" fmla="*/ 916781 w 1117067"/>
                  <a:gd name="connsiteY4" fmla="*/ 1340644 h 1599024"/>
                  <a:gd name="connsiteX5" fmla="*/ 1116806 w 1117067"/>
                  <a:gd name="connsiteY5" fmla="*/ 766763 h 1599024"/>
                  <a:gd name="connsiteX6" fmla="*/ 945357 w 1117067"/>
                  <a:gd name="connsiteY6" fmla="*/ 295275 h 1599024"/>
                  <a:gd name="connsiteX7" fmla="*/ 422672 w 1117067"/>
                  <a:gd name="connsiteY7" fmla="*/ 0 h 1599024"/>
                  <a:gd name="connsiteX8" fmla="*/ 752475 w 1117067"/>
                  <a:gd name="connsiteY8" fmla="*/ 419099 h 1599024"/>
                  <a:gd name="connsiteX0" fmla="*/ 744142 w 1108734"/>
                  <a:gd name="connsiteY0" fmla="*/ 419099 h 1599024"/>
                  <a:gd name="connsiteX1" fmla="*/ 372668 w 1108734"/>
                  <a:gd name="connsiteY1" fmla="*/ 800100 h 1599024"/>
                  <a:gd name="connsiteX2" fmla="*/ 2 w 1108734"/>
                  <a:gd name="connsiteY2" fmla="*/ 1170384 h 1599024"/>
                  <a:gd name="connsiteX3" fmla="*/ 341711 w 1108734"/>
                  <a:gd name="connsiteY3" fmla="*/ 1595437 h 1599024"/>
                  <a:gd name="connsiteX4" fmla="*/ 908448 w 1108734"/>
                  <a:gd name="connsiteY4" fmla="*/ 1340644 h 1599024"/>
                  <a:gd name="connsiteX5" fmla="*/ 1108473 w 1108734"/>
                  <a:gd name="connsiteY5" fmla="*/ 766763 h 1599024"/>
                  <a:gd name="connsiteX6" fmla="*/ 937024 w 1108734"/>
                  <a:gd name="connsiteY6" fmla="*/ 295275 h 1599024"/>
                  <a:gd name="connsiteX7" fmla="*/ 414339 w 1108734"/>
                  <a:gd name="connsiteY7" fmla="*/ 0 h 1599024"/>
                  <a:gd name="connsiteX8" fmla="*/ 744142 w 1108734"/>
                  <a:gd name="connsiteY8" fmla="*/ 419099 h 1599024"/>
                  <a:gd name="connsiteX0" fmla="*/ 744289 w 1108881"/>
                  <a:gd name="connsiteY0" fmla="*/ 419099 h 1599024"/>
                  <a:gd name="connsiteX1" fmla="*/ 372815 w 1108881"/>
                  <a:gd name="connsiteY1" fmla="*/ 800100 h 1599024"/>
                  <a:gd name="connsiteX2" fmla="*/ 149 w 1108881"/>
                  <a:gd name="connsiteY2" fmla="*/ 1170384 h 1599024"/>
                  <a:gd name="connsiteX3" fmla="*/ 341858 w 1108881"/>
                  <a:gd name="connsiteY3" fmla="*/ 1595437 h 1599024"/>
                  <a:gd name="connsiteX4" fmla="*/ 908595 w 1108881"/>
                  <a:gd name="connsiteY4" fmla="*/ 1340644 h 1599024"/>
                  <a:gd name="connsiteX5" fmla="*/ 1108620 w 1108881"/>
                  <a:gd name="connsiteY5" fmla="*/ 766763 h 1599024"/>
                  <a:gd name="connsiteX6" fmla="*/ 937171 w 1108881"/>
                  <a:gd name="connsiteY6" fmla="*/ 295275 h 1599024"/>
                  <a:gd name="connsiteX7" fmla="*/ 414486 w 1108881"/>
                  <a:gd name="connsiteY7" fmla="*/ 0 h 1599024"/>
                  <a:gd name="connsiteX8" fmla="*/ 744289 w 1108881"/>
                  <a:gd name="connsiteY8" fmla="*/ 419099 h 1599024"/>
                  <a:gd name="connsiteX0" fmla="*/ 744289 w 1108881"/>
                  <a:gd name="connsiteY0" fmla="*/ 419099 h 1599024"/>
                  <a:gd name="connsiteX1" fmla="*/ 372815 w 1108881"/>
                  <a:gd name="connsiteY1" fmla="*/ 800100 h 1599024"/>
                  <a:gd name="connsiteX2" fmla="*/ 149 w 1108881"/>
                  <a:gd name="connsiteY2" fmla="*/ 1170384 h 1599024"/>
                  <a:gd name="connsiteX3" fmla="*/ 341858 w 1108881"/>
                  <a:gd name="connsiteY3" fmla="*/ 1595437 h 1599024"/>
                  <a:gd name="connsiteX4" fmla="*/ 908595 w 1108881"/>
                  <a:gd name="connsiteY4" fmla="*/ 1340644 h 1599024"/>
                  <a:gd name="connsiteX5" fmla="*/ 1108620 w 1108881"/>
                  <a:gd name="connsiteY5" fmla="*/ 766763 h 1599024"/>
                  <a:gd name="connsiteX6" fmla="*/ 937171 w 1108881"/>
                  <a:gd name="connsiteY6" fmla="*/ 295275 h 1599024"/>
                  <a:gd name="connsiteX7" fmla="*/ 414486 w 1108881"/>
                  <a:gd name="connsiteY7" fmla="*/ 0 h 1599024"/>
                  <a:gd name="connsiteX8" fmla="*/ 744289 w 1108881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6325"/>
                  <a:gd name="connsiteX1" fmla="*/ 372670 w 1108736"/>
                  <a:gd name="connsiteY1" fmla="*/ 800100 h 1596325"/>
                  <a:gd name="connsiteX2" fmla="*/ 4 w 1108736"/>
                  <a:gd name="connsiteY2" fmla="*/ 1170384 h 1596325"/>
                  <a:gd name="connsiteX3" fmla="*/ 341713 w 1108736"/>
                  <a:gd name="connsiteY3" fmla="*/ 1595437 h 1596325"/>
                  <a:gd name="connsiteX4" fmla="*/ 908450 w 1108736"/>
                  <a:gd name="connsiteY4" fmla="*/ 1340644 h 1596325"/>
                  <a:gd name="connsiteX5" fmla="*/ 1108475 w 1108736"/>
                  <a:gd name="connsiteY5" fmla="*/ 766763 h 1596325"/>
                  <a:gd name="connsiteX6" fmla="*/ 937026 w 1108736"/>
                  <a:gd name="connsiteY6" fmla="*/ 295275 h 1596325"/>
                  <a:gd name="connsiteX7" fmla="*/ 414341 w 1108736"/>
                  <a:gd name="connsiteY7" fmla="*/ 0 h 1596325"/>
                  <a:gd name="connsiteX8" fmla="*/ 744144 w 1108736"/>
                  <a:gd name="connsiteY8" fmla="*/ 419099 h 1596325"/>
                  <a:gd name="connsiteX0" fmla="*/ 744144 w 1108736"/>
                  <a:gd name="connsiteY0" fmla="*/ 419099 h 1597199"/>
                  <a:gd name="connsiteX1" fmla="*/ 372670 w 1108736"/>
                  <a:gd name="connsiteY1" fmla="*/ 800100 h 1597199"/>
                  <a:gd name="connsiteX2" fmla="*/ 4 w 1108736"/>
                  <a:gd name="connsiteY2" fmla="*/ 1170384 h 1597199"/>
                  <a:gd name="connsiteX3" fmla="*/ 341713 w 1108736"/>
                  <a:gd name="connsiteY3" fmla="*/ 1595437 h 1597199"/>
                  <a:gd name="connsiteX4" fmla="*/ 908450 w 1108736"/>
                  <a:gd name="connsiteY4" fmla="*/ 1340644 h 1597199"/>
                  <a:gd name="connsiteX5" fmla="*/ 1108475 w 1108736"/>
                  <a:gd name="connsiteY5" fmla="*/ 766763 h 1597199"/>
                  <a:gd name="connsiteX6" fmla="*/ 937026 w 1108736"/>
                  <a:gd name="connsiteY6" fmla="*/ 295275 h 1597199"/>
                  <a:gd name="connsiteX7" fmla="*/ 414341 w 1108736"/>
                  <a:gd name="connsiteY7" fmla="*/ 0 h 1597199"/>
                  <a:gd name="connsiteX8" fmla="*/ 744144 w 1108736"/>
                  <a:gd name="connsiteY8" fmla="*/ 419099 h 1597199"/>
                  <a:gd name="connsiteX0" fmla="*/ 744144 w 1108489"/>
                  <a:gd name="connsiteY0" fmla="*/ 419099 h 1597199"/>
                  <a:gd name="connsiteX1" fmla="*/ 372670 w 1108489"/>
                  <a:gd name="connsiteY1" fmla="*/ 800100 h 1597199"/>
                  <a:gd name="connsiteX2" fmla="*/ 4 w 1108489"/>
                  <a:gd name="connsiteY2" fmla="*/ 1170384 h 1597199"/>
                  <a:gd name="connsiteX3" fmla="*/ 341713 w 1108489"/>
                  <a:gd name="connsiteY3" fmla="*/ 1595437 h 1597199"/>
                  <a:gd name="connsiteX4" fmla="*/ 908450 w 1108489"/>
                  <a:gd name="connsiteY4" fmla="*/ 1340644 h 1597199"/>
                  <a:gd name="connsiteX5" fmla="*/ 1108475 w 1108489"/>
                  <a:gd name="connsiteY5" fmla="*/ 766763 h 1597199"/>
                  <a:gd name="connsiteX6" fmla="*/ 937026 w 1108489"/>
                  <a:gd name="connsiteY6" fmla="*/ 295275 h 1597199"/>
                  <a:gd name="connsiteX7" fmla="*/ 414341 w 1108489"/>
                  <a:gd name="connsiteY7" fmla="*/ 0 h 1597199"/>
                  <a:gd name="connsiteX8" fmla="*/ 744144 w 1108489"/>
                  <a:gd name="connsiteY8" fmla="*/ 419099 h 1597199"/>
                  <a:gd name="connsiteX0" fmla="*/ 744144 w 1108595"/>
                  <a:gd name="connsiteY0" fmla="*/ 419099 h 1597199"/>
                  <a:gd name="connsiteX1" fmla="*/ 372670 w 1108595"/>
                  <a:gd name="connsiteY1" fmla="*/ 800100 h 1597199"/>
                  <a:gd name="connsiteX2" fmla="*/ 4 w 1108595"/>
                  <a:gd name="connsiteY2" fmla="*/ 1170384 h 1597199"/>
                  <a:gd name="connsiteX3" fmla="*/ 341713 w 1108595"/>
                  <a:gd name="connsiteY3" fmla="*/ 1595437 h 1597199"/>
                  <a:gd name="connsiteX4" fmla="*/ 908450 w 1108595"/>
                  <a:gd name="connsiteY4" fmla="*/ 1340644 h 1597199"/>
                  <a:gd name="connsiteX5" fmla="*/ 1108475 w 1108595"/>
                  <a:gd name="connsiteY5" fmla="*/ 766763 h 1597199"/>
                  <a:gd name="connsiteX6" fmla="*/ 937026 w 1108595"/>
                  <a:gd name="connsiteY6" fmla="*/ 295275 h 1597199"/>
                  <a:gd name="connsiteX7" fmla="*/ 414341 w 1108595"/>
                  <a:gd name="connsiteY7" fmla="*/ 0 h 1597199"/>
                  <a:gd name="connsiteX8" fmla="*/ 744144 w 1108595"/>
                  <a:gd name="connsiteY8" fmla="*/ 419099 h 1597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8595" h="1597199">
                    <a:moveTo>
                      <a:pt x="744144" y="419099"/>
                    </a:moveTo>
                    <a:cubicBezTo>
                      <a:pt x="745533" y="561974"/>
                      <a:pt x="578846" y="797521"/>
                      <a:pt x="372670" y="800100"/>
                    </a:cubicBezTo>
                    <a:cubicBezTo>
                      <a:pt x="166494" y="802679"/>
                      <a:pt x="-853" y="997347"/>
                      <a:pt x="4" y="1170384"/>
                    </a:cubicBezTo>
                    <a:cubicBezTo>
                      <a:pt x="1386" y="1449411"/>
                      <a:pt x="188347" y="1580997"/>
                      <a:pt x="341713" y="1595437"/>
                    </a:cubicBezTo>
                    <a:cubicBezTo>
                      <a:pt x="541937" y="1614289"/>
                      <a:pt x="780656" y="1478756"/>
                      <a:pt x="908450" y="1340644"/>
                    </a:cubicBezTo>
                    <a:cubicBezTo>
                      <a:pt x="1036244" y="1202532"/>
                      <a:pt x="1112046" y="943372"/>
                      <a:pt x="1108475" y="766763"/>
                    </a:cubicBezTo>
                    <a:cubicBezTo>
                      <a:pt x="1104904" y="590154"/>
                      <a:pt x="1052715" y="423069"/>
                      <a:pt x="937026" y="295275"/>
                    </a:cubicBezTo>
                    <a:cubicBezTo>
                      <a:pt x="821337" y="167481"/>
                      <a:pt x="715173" y="46038"/>
                      <a:pt x="414341" y="0"/>
                    </a:cubicBezTo>
                    <a:cubicBezTo>
                      <a:pt x="677866" y="49610"/>
                      <a:pt x="742755" y="276224"/>
                      <a:pt x="744144" y="419099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F27A1F7-2345-CAE5-C815-E8EDF5CD87C3}"/>
                </a:ext>
              </a:extLst>
            </p:cNvPr>
            <p:cNvSpPr/>
            <p:nvPr/>
          </p:nvSpPr>
          <p:spPr>
            <a:xfrm>
              <a:off x="3998346" y="2545483"/>
              <a:ext cx="2926079" cy="292607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211D6A6-955C-6DB8-BC6F-D2DABBDA7D15}"/>
                </a:ext>
              </a:extLst>
            </p:cNvPr>
            <p:cNvSpPr txBox="1"/>
            <p:nvPr/>
          </p:nvSpPr>
          <p:spPr>
            <a:xfrm>
              <a:off x="4514354" y="2974865"/>
              <a:ext cx="1231710" cy="7531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Gas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EE66063-B35C-EABE-BBB3-3DB1D3B7D1F4}"/>
                </a:ext>
              </a:extLst>
            </p:cNvPr>
            <p:cNvSpPr txBox="1"/>
            <p:nvPr/>
          </p:nvSpPr>
          <p:spPr>
            <a:xfrm>
              <a:off x="5072327" y="4007475"/>
              <a:ext cx="1424825" cy="13324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Solid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state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A36F121-E6B3-2DA1-3FC1-611B492B08BE}"/>
              </a:ext>
            </a:extLst>
          </p:cNvPr>
          <p:cNvGrpSpPr/>
          <p:nvPr/>
        </p:nvGrpSpPr>
        <p:grpSpPr>
          <a:xfrm>
            <a:off x="3339880" y="843892"/>
            <a:ext cx="5650806" cy="5472703"/>
            <a:chOff x="3339880" y="843892"/>
            <a:chExt cx="5650806" cy="547270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D3E58AF-358D-DCF3-21AF-F617F9964DB3}"/>
                </a:ext>
              </a:extLst>
            </p:cNvPr>
            <p:cNvSpPr txBox="1"/>
            <p:nvPr/>
          </p:nvSpPr>
          <p:spPr>
            <a:xfrm>
              <a:off x="5878782" y="843892"/>
              <a:ext cx="7489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⚙️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A36540C-5B75-EA99-C7E4-5EF94D51D34E}"/>
                </a:ext>
              </a:extLst>
            </p:cNvPr>
            <p:cNvSpPr txBox="1"/>
            <p:nvPr/>
          </p:nvSpPr>
          <p:spPr>
            <a:xfrm flipH="1">
              <a:off x="6407205" y="2859094"/>
              <a:ext cx="7489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/>
                <a:t>✔️</a:t>
              </a:r>
              <a:endParaRPr lang="en-US" sz="2400" b="1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1897D92-0A13-B337-CB62-98ECCF5D8EA0}"/>
                </a:ext>
              </a:extLst>
            </p:cNvPr>
            <p:cNvSpPr txBox="1"/>
            <p:nvPr/>
          </p:nvSpPr>
          <p:spPr>
            <a:xfrm flipH="1">
              <a:off x="8241763" y="3058792"/>
              <a:ext cx="7489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/>
                <a:t>✔️</a:t>
              </a:r>
              <a:endParaRPr lang="en-US" sz="2400" b="1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8A271B7-C601-7A98-F727-714242880E9F}"/>
                </a:ext>
              </a:extLst>
            </p:cNvPr>
            <p:cNvSpPr txBox="1"/>
            <p:nvPr/>
          </p:nvSpPr>
          <p:spPr>
            <a:xfrm>
              <a:off x="5780466" y="5731820"/>
              <a:ext cx="7489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⚙️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C46D7EB-F29D-F203-A267-9E1910B9B3F4}"/>
                </a:ext>
              </a:extLst>
            </p:cNvPr>
            <p:cNvSpPr txBox="1"/>
            <p:nvPr/>
          </p:nvSpPr>
          <p:spPr>
            <a:xfrm>
              <a:off x="3339880" y="3394548"/>
              <a:ext cx="7489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⚙️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0F2DAEBA-0764-142A-BB5D-2C4747EBAE7C}"/>
              </a:ext>
            </a:extLst>
          </p:cNvPr>
          <p:cNvSpPr txBox="1"/>
          <p:nvPr/>
        </p:nvSpPr>
        <p:spPr>
          <a:xfrm flipH="1">
            <a:off x="496145" y="4313175"/>
            <a:ext cx="333937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i="1" dirty="0"/>
              <a:t>2030+</a:t>
            </a:r>
          </a:p>
          <a:p>
            <a:pPr algn="r"/>
            <a:r>
              <a:rPr lang="en-US" i="1" dirty="0">
                <a:solidFill>
                  <a:srgbClr val="002060"/>
                </a:solidFill>
                <a:hlinkClick r:id="rId10"/>
              </a:rPr>
              <a:t>Photonics </a:t>
            </a:r>
            <a:r>
              <a:rPr lang="en-US" b="1" dirty="0">
                <a:solidFill>
                  <a:srgbClr val="002060"/>
                </a:solidFill>
                <a:hlinkClick r:id="rId10"/>
              </a:rPr>
              <a:t>8</a:t>
            </a:r>
            <a:r>
              <a:rPr lang="en-US" dirty="0">
                <a:solidFill>
                  <a:srgbClr val="002060"/>
                </a:solidFill>
                <a:hlinkClick r:id="rId10"/>
              </a:rPr>
              <a:t>, 101 (2021)</a:t>
            </a:r>
            <a:endParaRPr lang="en-US" dirty="0">
              <a:solidFill>
                <a:srgbClr val="002060"/>
              </a:solidFill>
            </a:endParaRPr>
          </a:p>
          <a:p>
            <a:pPr algn="r"/>
            <a:r>
              <a:rPr lang="en-US" i="1" dirty="0">
                <a:solidFill>
                  <a:srgbClr val="002060"/>
                </a:solidFill>
                <a:hlinkClick r:id="rId11"/>
              </a:rPr>
              <a:t>Opt. Express</a:t>
            </a:r>
            <a:r>
              <a:rPr lang="en-US" dirty="0">
                <a:solidFill>
                  <a:srgbClr val="002060"/>
                </a:solidFill>
                <a:hlinkClick r:id="rId11"/>
              </a:rPr>
              <a:t> </a:t>
            </a:r>
            <a:r>
              <a:rPr lang="en-US" b="1" dirty="0">
                <a:solidFill>
                  <a:srgbClr val="002060"/>
                </a:solidFill>
                <a:hlinkClick r:id="rId11"/>
              </a:rPr>
              <a:t>29</a:t>
            </a:r>
            <a:r>
              <a:rPr lang="en-US" dirty="0">
                <a:solidFill>
                  <a:srgbClr val="002060"/>
                </a:solidFill>
                <a:hlinkClick r:id="rId11"/>
              </a:rPr>
              <a:t>, 31455 (2021)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753FF2F-C227-1C64-221B-BDD848910095}"/>
              </a:ext>
            </a:extLst>
          </p:cNvPr>
          <p:cNvSpPr/>
          <p:nvPr/>
        </p:nvSpPr>
        <p:spPr>
          <a:xfrm>
            <a:off x="824735" y="6316595"/>
            <a:ext cx="5935278" cy="4085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See M. </a:t>
            </a:r>
            <a:r>
              <a:rPr lang="en-US" dirty="0" err="1"/>
              <a:t>Polyanskiy</a:t>
            </a:r>
            <a:r>
              <a:rPr lang="en-US" dirty="0"/>
              <a:t>, Monday 5:40, on enabling LWIR upgrades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7AF894-3F50-40B4-CD18-DA52163FEF2D}"/>
              </a:ext>
            </a:extLst>
          </p:cNvPr>
          <p:cNvSpPr txBox="1"/>
          <p:nvPr/>
        </p:nvSpPr>
        <p:spPr>
          <a:xfrm>
            <a:off x="503380" y="7161"/>
            <a:ext cx="602600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Hybrid L-WIR laser architecture</a:t>
            </a:r>
          </a:p>
        </p:txBody>
      </p:sp>
    </p:spTree>
    <p:extLst>
      <p:ext uri="{BB962C8B-B14F-4D97-AF65-F5344CB8AC3E}">
        <p14:creationId xmlns:p14="http://schemas.microsoft.com/office/powerpoint/2010/main" val="251322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28" grpId="0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02DD-A155-78D3-D8AD-19BE65A6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41295"/>
            <a:ext cx="11049000" cy="81718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/>
              <a:t>Integration of </a:t>
            </a:r>
            <a:r>
              <a:rPr lang="en-US" sz="3600" dirty="0" err="1"/>
              <a:t>Ti:Saph</a:t>
            </a:r>
            <a:r>
              <a:rPr lang="en-US" sz="3600" dirty="0"/>
              <a:t> at ATF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9F15559-E047-9804-C26F-2A056F69AE3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6465" y="993140"/>
          <a:ext cx="11049000" cy="487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3000">
                  <a:extLst>
                    <a:ext uri="{9D8B030D-6E8A-4147-A177-3AD203B41FA5}">
                      <a16:colId xmlns:a16="http://schemas.microsoft.com/office/drawing/2014/main" val="3965129168"/>
                    </a:ext>
                  </a:extLst>
                </a:gridCol>
                <a:gridCol w="2737314">
                  <a:extLst>
                    <a:ext uri="{9D8B030D-6E8A-4147-A177-3AD203B41FA5}">
                      <a16:colId xmlns:a16="http://schemas.microsoft.com/office/drawing/2014/main" val="2704801885"/>
                    </a:ext>
                  </a:extLst>
                </a:gridCol>
                <a:gridCol w="4628686">
                  <a:extLst>
                    <a:ext uri="{9D8B030D-6E8A-4147-A177-3AD203B41FA5}">
                      <a16:colId xmlns:a16="http://schemas.microsoft.com/office/drawing/2014/main" val="11856856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12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Energy (compressed)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&gt;15 </a:t>
                      </a:r>
                      <a:r>
                        <a:rPr lang="en-US" sz="1400" dirty="0" err="1"/>
                        <a:t>mJ</a:t>
                      </a:r>
                      <a:r>
                        <a:rPr lang="en-US" sz="1400" dirty="0"/>
                        <a:t> (@1.5 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Compressed on target.</a:t>
                      </a:r>
                    </a:p>
                    <a:p>
                      <a:r>
                        <a:rPr lang="en-US" sz="1400" dirty="0"/>
                        <a:t>&lt;5% std long-term variation</a:t>
                      </a:r>
                    </a:p>
                    <a:p>
                      <a:r>
                        <a:rPr lang="en-US" sz="1400" dirty="0"/>
                        <a:t>To be increased to 100 </a:t>
                      </a:r>
                      <a:r>
                        <a:rPr lang="en-US" sz="1400" dirty="0" err="1"/>
                        <a:t>mJ</a:t>
                      </a:r>
                      <a:r>
                        <a:rPr lang="en-US" sz="1400" dirty="0"/>
                        <a:t> @ 12 Hz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838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Energy (stretched)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&gt;200 </a:t>
                      </a:r>
                      <a:r>
                        <a:rPr lang="en-US" sz="1400" dirty="0" err="1"/>
                        <a:t>mJ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Out of 4-pass amplifier</a:t>
                      </a:r>
                    </a:p>
                    <a:p>
                      <a:r>
                        <a:rPr lang="en-US" sz="1400" dirty="0"/>
                        <a:t>&lt;8% std long-term </a:t>
                      </a:r>
                      <a:r>
                        <a:rPr lang="en-US" sz="1400" dirty="0" err="1"/>
                        <a:t>variaiton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709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&lt;70 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FWHM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30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Focused spot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&lt;4 µm FWHM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With F/1.5 OAP</a:t>
                      </a:r>
                    </a:p>
                    <a:p>
                      <a:r>
                        <a:rPr lang="en-US" sz="1400" dirty="0"/>
                        <a:t>&lt;1µm std pointing stability (~25µrad std)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22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Polarization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Vertical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Horizontal available upon request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348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Synchronization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Synchronized to the facility 81.6 MHz master clock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Rough timing (ns) by SRS delay generators. Fine adjustments (~10fs) by phase tuning the oscillator (Coherent </a:t>
                      </a:r>
                      <a:r>
                        <a:rPr lang="en-US" sz="1400" dirty="0" err="1"/>
                        <a:t>Vitara+Synchrolock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269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Transport line+ compressor transmission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50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Peak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&gt;10</a:t>
                      </a:r>
                      <a:r>
                        <a:rPr lang="en-US" sz="1400" baseline="30000" dirty="0"/>
                        <a:t>18</a:t>
                      </a:r>
                      <a:r>
                        <a:rPr lang="en-US" sz="1400" dirty="0"/>
                        <a:t> W/cm</a:t>
                      </a:r>
                      <a:r>
                        <a:rPr lang="en-US" sz="14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808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Beam size in 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&lt;1.5”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Limited by aperture of vacuum line between </a:t>
                      </a:r>
                      <a:r>
                        <a:rPr lang="en-US" sz="1400" dirty="0" err="1"/>
                        <a:t>Nd:YAG</a:t>
                      </a:r>
                      <a:r>
                        <a:rPr lang="en-US" sz="1400" dirty="0"/>
                        <a:t> and Gun Hutch rooms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51077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4EB6B-340E-9202-4425-5D1098F78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78BC1A-ED6D-F3F1-6280-D2712A93F0FE}"/>
              </a:ext>
            </a:extLst>
          </p:cNvPr>
          <p:cNvSpPr/>
          <p:nvPr/>
        </p:nvSpPr>
        <p:spPr>
          <a:xfrm>
            <a:off x="571500" y="6099717"/>
            <a:ext cx="1669895" cy="616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3958B3-A17E-0884-ECA8-34A26DEB023B}"/>
              </a:ext>
            </a:extLst>
          </p:cNvPr>
          <p:cNvSpPr/>
          <p:nvPr/>
        </p:nvSpPr>
        <p:spPr>
          <a:xfrm>
            <a:off x="1207492" y="6116540"/>
            <a:ext cx="10066945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Addition of </a:t>
            </a:r>
            <a:r>
              <a:rPr lang="en-US" sz="2000" dirty="0" err="1">
                <a:solidFill>
                  <a:schemeClr val="bg1"/>
                </a:solidFill>
              </a:rPr>
              <a:t>Ti:Saph</a:t>
            </a:r>
            <a:r>
              <a:rPr lang="en-US" sz="2000" dirty="0">
                <a:solidFill>
                  <a:schemeClr val="bg1"/>
                </a:solidFill>
              </a:rPr>
              <a:t> is represents an important upgrade in the capabilities of ATF </a:t>
            </a:r>
          </a:p>
        </p:txBody>
      </p:sp>
    </p:spTree>
    <p:extLst>
      <p:ext uri="{BB962C8B-B14F-4D97-AF65-F5344CB8AC3E}">
        <p14:creationId xmlns:p14="http://schemas.microsoft.com/office/powerpoint/2010/main" val="1783635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59417"/>
            <a:ext cx="10515600" cy="93127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84840" cy="4351338"/>
              </a:xfrm>
            </p:spPr>
            <p:txBody>
              <a:bodyPr/>
              <a:lstStyle/>
              <a:p>
                <a:r>
                  <a:rPr lang="en-US" dirty="0"/>
                  <a:t>A “plasma photoinjector” for a collider application needs to create </a:t>
                </a:r>
              </a:p>
              <a:p>
                <a:pPr lvl="1"/>
                <a:r>
                  <a:rPr lang="en-US" dirty="0"/>
                  <a:t>Low emittance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100 nm) </a:t>
                </a:r>
              </a:p>
              <a:p>
                <a:pPr lvl="1"/>
                <a:r>
                  <a:rPr lang="en-US" dirty="0"/>
                  <a:t>High charge (order of </a:t>
                </a:r>
                <a:r>
                  <a:rPr lang="en-US" dirty="0" err="1"/>
                  <a:t>nC</a:t>
                </a:r>
                <a:r>
                  <a:rPr lang="en-US" dirty="0"/>
                  <a:t>) </a:t>
                </a:r>
              </a:p>
              <a:p>
                <a:pPr lvl="1"/>
                <a:r>
                  <a:rPr lang="en-US" dirty="0"/>
                  <a:t>Trapezoidal shape for low energy spread in subsequent accelerating plasma stages</a:t>
                </a:r>
              </a:p>
              <a:p>
                <a:r>
                  <a:rPr lang="en-US" dirty="0"/>
                  <a:t>By applying the spatiotemporal pulse shaping to two-color ionization injection, such plasma photoinjector can be demonstrated at ATF, BNL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84840" cy="4351338"/>
              </a:xfrm>
              <a:blipFill>
                <a:blip r:embed="rId3"/>
                <a:stretch>
                  <a:fillRect l="-1059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2520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80CE47-C4D6-9CDC-D035-34866B56C9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4100CE1-3C65-9102-FE2B-D4D565BA4D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78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AC8796-7397-CD68-637D-3FD945B0F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Injection of CO</a:t>
            </a:r>
            <a:r>
              <a:rPr lang="en-US" baseline="-25000" dirty="0"/>
              <a:t>2</a:t>
            </a:r>
            <a:r>
              <a:rPr lang="en-US" dirty="0"/>
              <a:t> Driven Wakes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37932631-3D5F-1A78-C898-144788A02B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4230109"/>
                  </p:ext>
                </p:extLst>
              </p:nvPr>
            </p:nvGraphicFramePr>
            <p:xfrm>
              <a:off x="1193322" y="1690688"/>
              <a:ext cx="9370877" cy="462406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4226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162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1621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7923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7923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7923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179238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179238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442056"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/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  <m:r>
                                  <a:rPr lang="en-US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bSup>
                                  <m:sSubSupPr>
                                    <m:ctrlP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  <m:sup>
                                    <m:r>
                                      <a:rPr lang="en-US" sz="20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5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500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sSubSup>
                                  <m:sSubSup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  <m:sup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5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8641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600" b="0" i="0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16</m:t>
                                        </m:r>
                                      </m:sup>
                                    </m:s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cm</m:t>
                                    </m:r>
                                  </m:e>
                                  <m:sup>
                                    <m: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  <m: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500" dirty="0"/>
                            <a:t> (TW)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500" b="0" i="1" dirty="0">
                              <a:latin typeface="Cambria Math" panose="02040503050406030204" pitchFamily="18" charset="0"/>
                            </a:rPr>
                            <a:t>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=90 </m:t>
                                </m:r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</m:oMath>
                            </m:oMathPara>
                          </a14:m>
                          <a:endParaRPr lang="en-US" sz="15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500" b="1" dirty="0"/>
                            <a:t>/2</a:t>
                          </a:r>
                          <a:r>
                            <a:rPr lang="en-US" sz="1500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500" b="0" i="1" dirty="0">
                              <a:latin typeface="Cambria Math" panose="02040503050406030204" pitchFamily="18" charset="0"/>
                            </a:rPr>
                            <a:t>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=90 </m:t>
                                </m:r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</m:oMath>
                            </m:oMathPara>
                          </a14:m>
                          <a:endParaRPr lang="en-US" sz="15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500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500" b="0" i="1" dirty="0">
                              <a:latin typeface="Cambria Math" panose="02040503050406030204" pitchFamily="18" charset="0"/>
                            </a:rPr>
                            <a:t>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=90 </m:t>
                                </m:r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</m:oMath>
                            </m:oMathPara>
                          </a14:m>
                          <a:endParaRPr lang="en-US" sz="15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500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500" b="0" i="1" dirty="0">
                              <a:latin typeface="Cambria Math" panose="02040503050406030204" pitchFamily="18" charset="0"/>
                            </a:rPr>
                            <a:t>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=90 </m:t>
                                </m:r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</m:oMath>
                            </m:oMathPara>
                          </a14:m>
                          <a:endParaRPr lang="en-US" sz="15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500" dirty="0"/>
                            <a:t>)</a:t>
                          </a:r>
                        </a:p>
                        <a:p>
                          <a:pPr algn="ctr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500" b="0" i="1" dirty="0">
                              <a:latin typeface="Cambria Math" panose="02040503050406030204" pitchFamily="18" charset="0"/>
                            </a:rPr>
                            <a:t>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=90 </m:t>
                                </m:r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</m:oMath>
                            </m:oMathPara>
                          </a14:m>
                          <a:endParaRPr lang="en-US" sz="15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500" dirty="0"/>
                            <a:t>)</a:t>
                          </a:r>
                        </a:p>
                        <a:p>
                          <a:pPr algn="ctr"/>
                          <a:endParaRPr lang="en-US" sz="15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738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3.80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2.6, 145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3.67, 173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5.2, 205</a:t>
                          </a:r>
                        </a:p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(341 </a:t>
                          </a:r>
                          <a:r>
                            <a:rPr lang="en-US" sz="1600" b="0" dirty="0" err="1">
                              <a:solidFill>
                                <a:schemeClr val="tx1"/>
                              </a:solidFill>
                            </a:rPr>
                            <a:t>pC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6.37, 227</a:t>
                          </a:r>
                        </a:p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(916</a:t>
                          </a:r>
                          <a:r>
                            <a:rPr lang="en-US" sz="1600" b="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600" b="0" baseline="0" dirty="0" err="1">
                              <a:solidFill>
                                <a:schemeClr val="tx1"/>
                              </a:solidFill>
                            </a:rPr>
                            <a:t>pC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73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11.5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3.32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1.84, 87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2.6,103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3.7, 123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(40 </a:t>
                          </a:r>
                          <a:r>
                            <a:rPr lang="en-US" sz="1600" b="0" dirty="0" err="1">
                              <a:solidFill>
                                <a:schemeClr val="tx1"/>
                              </a:solidFill>
                            </a:rPr>
                            <a:t>pC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4.5, 135</a:t>
                          </a:r>
                        </a:p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(330 </a:t>
                          </a:r>
                          <a:r>
                            <a:rPr lang="en-US" sz="1600" b="0" dirty="0" err="1">
                              <a:solidFill>
                                <a:schemeClr val="tx1"/>
                              </a:solidFill>
                            </a:rPr>
                            <a:t>pC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73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3.14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1.5, 64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2.1,</a:t>
                          </a:r>
                          <a:r>
                            <a:rPr lang="en-US" sz="1600" baseline="0" dirty="0"/>
                            <a:t> </a:t>
                          </a:r>
                          <a:r>
                            <a:rPr lang="en-US" sz="1600" dirty="0"/>
                            <a:t>75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3, 90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3.67, 100 </a:t>
                          </a:r>
                        </a:p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(48 </a:t>
                          </a:r>
                          <a:r>
                            <a:rPr lang="en-US" sz="1600" b="0" dirty="0" err="1">
                              <a:solidFill>
                                <a:schemeClr val="tx1"/>
                              </a:solidFill>
                            </a:rPr>
                            <a:t>pC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73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3.05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1.3, 51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1.82,61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2.6, 73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3.16, 80</a:t>
                          </a:r>
                        </a:p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(25 </a:t>
                          </a:r>
                          <a:r>
                            <a:rPr lang="en-US" sz="1600" b="0" dirty="0" err="1">
                              <a:solidFill>
                                <a:schemeClr val="tx1"/>
                              </a:solidFill>
                            </a:rPr>
                            <a:t>pC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73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2.99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1.16, 43 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1.64,52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2.32, 61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2.84, 65</a:t>
                          </a:r>
                        </a:p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(7pC)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37932631-3D5F-1A78-C898-144788A02B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4230109"/>
                  </p:ext>
                </p:extLst>
              </p:nvPr>
            </p:nvGraphicFramePr>
            <p:xfrm>
              <a:off x="1193322" y="1690688"/>
              <a:ext cx="9370877" cy="462406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4226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162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1621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7923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7923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7923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179238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179238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442056"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/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98208" t="-2857" r="-67384" b="-96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5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500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7312" t="-2857" r="-1075" b="-96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5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86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t="-35644" r="-656122" b="-2326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11364" t="-35644" r="-630682" b="-2326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11364" t="-35644" r="-530682" b="-2326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4624" t="-35644" r="-402151" b="-2326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94624" t="-35644" r="-302151" b="-2326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94624" t="-35644" r="-202151" b="-2326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94624" t="-35644" r="-102151" b="-2326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94624" t="-35644" r="-2151" b="-2326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t="-297826" r="-656122" b="-4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3.80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2.6, 145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3.67, 173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5.2, 205</a:t>
                          </a:r>
                        </a:p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(341 </a:t>
                          </a:r>
                          <a:r>
                            <a:rPr lang="en-US" sz="1600" b="0" dirty="0" err="1">
                              <a:solidFill>
                                <a:schemeClr val="tx1"/>
                              </a:solidFill>
                            </a:rPr>
                            <a:t>pC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6.37, 227</a:t>
                          </a:r>
                        </a:p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(916</a:t>
                          </a:r>
                          <a:r>
                            <a:rPr lang="en-US" sz="1600" b="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600" b="0" baseline="0" dirty="0" err="1">
                              <a:solidFill>
                                <a:schemeClr val="tx1"/>
                              </a:solidFill>
                            </a:rPr>
                            <a:t>pC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11.5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3.32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1.84, 87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2.6,103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3.7, 123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(40 </a:t>
                          </a:r>
                          <a:r>
                            <a:rPr lang="en-US" sz="1600" b="0" dirty="0" err="1">
                              <a:solidFill>
                                <a:schemeClr val="tx1"/>
                              </a:solidFill>
                            </a:rPr>
                            <a:t>pC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4.5, 135</a:t>
                          </a:r>
                        </a:p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(330 </a:t>
                          </a:r>
                          <a:r>
                            <a:rPr lang="en-US" sz="1600" b="0" dirty="0" err="1">
                              <a:solidFill>
                                <a:schemeClr val="tx1"/>
                              </a:solidFill>
                            </a:rPr>
                            <a:t>pC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3.14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1.5, 64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2.1,</a:t>
                          </a:r>
                          <a:r>
                            <a:rPr lang="en-US" sz="1600" baseline="0" dirty="0"/>
                            <a:t> </a:t>
                          </a:r>
                          <a:r>
                            <a:rPr lang="en-US" sz="1600" dirty="0"/>
                            <a:t>75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3, 90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3.67, 100 </a:t>
                          </a:r>
                        </a:p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(48 </a:t>
                          </a:r>
                          <a:r>
                            <a:rPr lang="en-US" sz="1600" b="0" dirty="0" err="1">
                              <a:solidFill>
                                <a:schemeClr val="tx1"/>
                              </a:solidFill>
                            </a:rPr>
                            <a:t>pC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3.05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1.3, 51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1.82,61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2.6, 73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3.16, 80</a:t>
                          </a:r>
                        </a:p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(25 </a:t>
                          </a:r>
                          <a:r>
                            <a:rPr lang="en-US" sz="1600" b="0" dirty="0" err="1">
                              <a:solidFill>
                                <a:schemeClr val="tx1"/>
                              </a:solidFill>
                            </a:rPr>
                            <a:t>pC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2.99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1.16, 43 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1.64,52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2.32, 61</a:t>
                          </a:r>
                        </a:p>
                      </a:txBody>
                      <a:tcPr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2.84, 65</a:t>
                          </a:r>
                        </a:p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(7pC)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13085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00D8A-2629-C4E4-3905-6F09385E0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energy after injection stage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F0C081-92FA-1691-0BB3-ACE8EB451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25" y="1437165"/>
            <a:ext cx="4754239" cy="36992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506861-0EF2-F1F7-B146-D809526C0080}"/>
                  </a:ext>
                </a:extLst>
              </p:cNvPr>
              <p:cNvSpPr txBox="1"/>
              <p:nvPr/>
            </p:nvSpPr>
            <p:spPr>
              <a:xfrm>
                <a:off x="1749729" y="5190101"/>
                <a:ext cx="2329083" cy="668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=171</m:t>
                    </m:r>
                  </m:oMath>
                </a14:m>
                <a:r>
                  <a:rPr lang="en-US" b="0" dirty="0"/>
                  <a:t> nm rad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506861-0EF2-F1F7-B146-D809526C0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729" y="5190101"/>
                <a:ext cx="2329083" cy="668260"/>
              </a:xfrm>
              <a:prstGeom prst="rect">
                <a:avLst/>
              </a:prstGeom>
              <a:blipFill>
                <a:blip r:embed="rId3"/>
                <a:stretch>
                  <a:fillRect t="-4545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with lines on it&#10;&#10;Description automatically generated">
            <a:extLst>
              <a:ext uri="{FF2B5EF4-FFF2-40B4-BE49-F238E27FC236}">
                <a16:creationId xmlns:a16="http://schemas.microsoft.com/office/drawing/2014/main" id="{C3FFF490-C59B-B370-0BB3-0B315A633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89" y="1518332"/>
            <a:ext cx="4221077" cy="3339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82C00E-8BCB-F049-9137-76AFB306707A}"/>
                  </a:ext>
                </a:extLst>
              </p:cNvPr>
              <p:cNvSpPr txBox="1"/>
              <p:nvPr/>
            </p:nvSpPr>
            <p:spPr>
              <a:xfrm>
                <a:off x="7474982" y="5235573"/>
                <a:ext cx="2941608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0" i="0" dirty="0">
                    <a:latin typeface="Cambria Math" panose="02040503050406030204" pitchFamily="18" charset="0"/>
                  </a:rPr>
                  <a:t>Peak energy=10MeV</a:t>
                </a:r>
              </a:p>
              <a:p>
                <a:pPr algn="ctr"/>
                <a:r>
                  <a:rPr lang="en-US" dirty="0">
                    <a:latin typeface="Cambria Math" panose="02040503050406030204" pitchFamily="18" charset="0"/>
                  </a:rPr>
                  <a:t>FWHM=6 MeV</a:t>
                </a:r>
                <a:endParaRPr lang="en-US" b="0" i="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dirty="0"/>
                  <a:t>%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82C00E-8BCB-F049-9137-76AFB3067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982" y="5235573"/>
                <a:ext cx="2941608" cy="1200329"/>
              </a:xfrm>
              <a:prstGeom prst="rect">
                <a:avLst/>
              </a:prstGeom>
              <a:blipFill>
                <a:blip r:embed="rId5"/>
                <a:stretch>
                  <a:fillRect t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9900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99536012-1E27-B97E-2CDC-816D92DBB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loading of the </a:t>
            </a:r>
            <a:r>
              <a:rPr lang="en-US" dirty="0" err="1"/>
              <a:t>nC</a:t>
            </a:r>
            <a:r>
              <a:rPr lang="en-US" dirty="0"/>
              <a:t> beam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F2AE62-BF12-6169-C914-7BD82EF63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282" y="1361362"/>
            <a:ext cx="9090926" cy="5007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6058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94BB789-0F4F-18F7-9EF8-135DED074F8E}"/>
              </a:ext>
            </a:extLst>
          </p:cNvPr>
          <p:cNvGrpSpPr/>
          <p:nvPr/>
        </p:nvGrpSpPr>
        <p:grpSpPr>
          <a:xfrm>
            <a:off x="2406688" y="35255"/>
            <a:ext cx="7378623" cy="6787489"/>
            <a:chOff x="1360119" y="18188"/>
            <a:chExt cx="7378623" cy="678748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5D9005C-6E9B-0EDC-997B-30B28FF051C4}"/>
                </a:ext>
              </a:extLst>
            </p:cNvPr>
            <p:cNvGrpSpPr/>
            <p:nvPr/>
          </p:nvGrpSpPr>
          <p:grpSpPr>
            <a:xfrm>
              <a:off x="1360119" y="18188"/>
              <a:ext cx="3729771" cy="6777294"/>
              <a:chOff x="1360119" y="18188"/>
              <a:chExt cx="3729771" cy="677729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CD6639B-6F18-A071-9D89-2FEB3FF82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60119" y="18188"/>
                <a:ext cx="3446453" cy="295909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B5E1824-8040-72D5-ED97-9A875FDB2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60119" y="2743661"/>
                <a:ext cx="3729771" cy="200454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C074562-E8C0-9B1C-EF34-FAC0ECA7F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41038" y="4701778"/>
                <a:ext cx="3648852" cy="209370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084D45-BC31-C7EA-CE90-CB289ACA3E35}"/>
                  </a:ext>
                </a:extLst>
              </p:cNvPr>
              <p:cNvSpPr txBox="1"/>
              <p:nvPr/>
            </p:nvSpPr>
            <p:spPr>
              <a:xfrm>
                <a:off x="1948151" y="228680"/>
                <a:ext cx="323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CD4A62C-79A5-DBC0-BFFB-20D4663480F2}"/>
                  </a:ext>
                </a:extLst>
              </p:cNvPr>
              <p:cNvSpPr txBox="1"/>
              <p:nvPr/>
            </p:nvSpPr>
            <p:spPr>
              <a:xfrm>
                <a:off x="1948151" y="1579937"/>
                <a:ext cx="323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DAB2E4-2C18-DB98-7FE0-CD00AC81B26C}"/>
                  </a:ext>
                </a:extLst>
              </p:cNvPr>
              <p:cNvSpPr txBox="1"/>
              <p:nvPr/>
            </p:nvSpPr>
            <p:spPr>
              <a:xfrm>
                <a:off x="1948151" y="2818444"/>
                <a:ext cx="323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EE7286-2FEC-31B7-E41D-2CE4F19CF084}"/>
                  </a:ext>
                </a:extLst>
              </p:cNvPr>
              <p:cNvSpPr txBox="1"/>
              <p:nvPr/>
            </p:nvSpPr>
            <p:spPr>
              <a:xfrm>
                <a:off x="1948151" y="5093397"/>
                <a:ext cx="323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56F736F-9F3D-3BD5-6479-C2DEBE788442}"/>
                </a:ext>
              </a:extLst>
            </p:cNvPr>
            <p:cNvGrpSpPr/>
            <p:nvPr/>
          </p:nvGrpSpPr>
          <p:grpSpPr>
            <a:xfrm>
              <a:off x="5089890" y="85612"/>
              <a:ext cx="3648852" cy="6720065"/>
              <a:chOff x="1562518" y="12899"/>
              <a:chExt cx="3648852" cy="672006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6F1631D-D898-ACEC-741B-388CA43E3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62518" y="12899"/>
                <a:ext cx="3244054" cy="289167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5BEC86D-0B21-69C6-10F1-6034D8C89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62518" y="2681143"/>
                <a:ext cx="3648852" cy="200454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2C7F566-345E-045E-8ED4-3856BE723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62518" y="4639260"/>
                <a:ext cx="3530813" cy="2093704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F37AA99-9E2D-7D6D-4580-BFB05C8D363C}"/>
                  </a:ext>
                </a:extLst>
              </p:cNvPr>
              <p:cNvSpPr txBox="1"/>
              <p:nvPr/>
            </p:nvSpPr>
            <p:spPr>
              <a:xfrm>
                <a:off x="2061046" y="245736"/>
                <a:ext cx="323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55A42B-B47A-BA8E-2C04-53C8DA7BF57E}"/>
                  </a:ext>
                </a:extLst>
              </p:cNvPr>
              <p:cNvSpPr txBox="1"/>
              <p:nvPr/>
            </p:nvSpPr>
            <p:spPr>
              <a:xfrm>
                <a:off x="2053446" y="1503227"/>
                <a:ext cx="323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5004AD-0A5D-43CA-136A-B1959E746338}"/>
                  </a:ext>
                </a:extLst>
              </p:cNvPr>
              <p:cNvSpPr txBox="1"/>
              <p:nvPr/>
            </p:nvSpPr>
            <p:spPr>
              <a:xfrm>
                <a:off x="2007579" y="2773946"/>
                <a:ext cx="2642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D44A56-6AB4-F5C1-9C8C-6C8C5EBE9386}"/>
                  </a:ext>
                </a:extLst>
              </p:cNvPr>
              <p:cNvSpPr txBox="1"/>
              <p:nvPr/>
            </p:nvSpPr>
            <p:spPr>
              <a:xfrm>
                <a:off x="2053446" y="5025309"/>
                <a:ext cx="323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D915E92-721A-0D60-C3B7-9C2B6912FA3C}"/>
                  </a:ext>
                </a:extLst>
              </p:cNvPr>
              <p:cNvSpPr txBox="1"/>
              <p:nvPr/>
            </p:nvSpPr>
            <p:spPr>
              <a:xfrm>
                <a:off x="3439115" y="187644"/>
                <a:ext cx="13674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220 </m:t>
                    </m:r>
                  </m:oMath>
                </a14:m>
                <a:r>
                  <a:rPr lang="en-US" sz="16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pC</a:t>
                </a:r>
                <a:endParaRPr lang="en-US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D915E92-721A-0D60-C3B7-9C2B6912F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115" y="187644"/>
                <a:ext cx="1367457" cy="338554"/>
              </a:xfrm>
              <a:prstGeom prst="rect">
                <a:avLst/>
              </a:prstGeom>
              <a:blipFill>
                <a:blip r:embed="rId8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5ED130-5DFC-A035-84E6-91482FE4D2D7}"/>
                  </a:ext>
                </a:extLst>
              </p:cNvPr>
              <p:cNvSpPr txBox="1"/>
              <p:nvPr/>
            </p:nvSpPr>
            <p:spPr>
              <a:xfrm>
                <a:off x="7176783" y="149172"/>
                <a:ext cx="11571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1 </m:t>
                    </m:r>
                  </m:oMath>
                </a14:m>
                <a:r>
                  <a:rPr lang="en-US" sz="1600" dirty="0" err="1">
                    <a:solidFill>
                      <a:srgbClr val="FF0000"/>
                    </a:solidFill>
                  </a:rPr>
                  <a:t>nC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5ED130-5DFC-A035-84E6-91482FE4D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783" y="149172"/>
                <a:ext cx="1157161" cy="338554"/>
              </a:xfrm>
              <a:prstGeom prst="rect">
                <a:avLst/>
              </a:prstGeom>
              <a:blipFill>
                <a:blip r:embed="rId9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8931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705EF3-1D63-C9F2-5971-78038687E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2240" y="1691528"/>
            <a:ext cx="5354110" cy="40139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2EC92-CD73-3711-A879-EBB4AF39007D}"/>
              </a:ext>
            </a:extLst>
          </p:cNvPr>
          <p:cNvSpPr txBox="1"/>
          <p:nvPr/>
        </p:nvSpPr>
        <p:spPr>
          <a:xfrm>
            <a:off x="7630790" y="6016039"/>
            <a:ext cx="248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Slope= 0.22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B1B759-70B4-AB56-8841-71E2D1F80F96}"/>
                  </a:ext>
                </a:extLst>
              </p:cNvPr>
              <p:cNvSpPr txBox="1"/>
              <p:nvPr/>
            </p:nvSpPr>
            <p:spPr>
              <a:xfrm>
                <a:off x="274481" y="5912741"/>
                <a:ext cx="5331250" cy="945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=2.78∗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=0.7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𝑛𝐶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B1B759-70B4-AB56-8841-71E2D1F80F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81" y="5912741"/>
                <a:ext cx="5331250" cy="945259"/>
              </a:xfrm>
              <a:prstGeom prst="rect">
                <a:avLst/>
              </a:prstGeom>
              <a:blipFill>
                <a:blip r:embed="rId3"/>
                <a:stretch>
                  <a:fillRect t="-3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E378A075-3DE4-C971-4FBC-3FC0C78A473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31135" y="688212"/>
                <a:ext cx="10329729" cy="641357"/>
              </a:xfrm>
            </p:spPr>
            <p:txBody>
              <a:bodyPr>
                <a:normAutofit fontScale="9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E378A075-3DE4-C971-4FBC-3FC0C78A47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31135" y="688212"/>
                <a:ext cx="10329729" cy="641357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1E4D7AF-80BB-DF2A-C65F-E678849EE5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713" y="1329569"/>
            <a:ext cx="4684786" cy="455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7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72CB97-C66B-9749-7011-2BC949CF1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Loading Physics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C1BFBD-E9D4-6575-9EA2-EFBE5C234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graph with a line and a line&#10;&#10;Description automatically generated">
            <a:extLst>
              <a:ext uri="{FF2B5EF4-FFF2-40B4-BE49-F238E27FC236}">
                <a16:creationId xmlns:a16="http://schemas.microsoft.com/office/drawing/2014/main" id="{DDC9B702-6DB4-252B-96E4-627FEA24A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0" y="2039234"/>
            <a:ext cx="5268322" cy="4023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F9B1D6-6B88-8F3B-4885-5D77B9686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2403" y="1912802"/>
            <a:ext cx="5971044" cy="426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0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2783-9C3A-434A-8B21-9EAEBC97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97" y="683298"/>
            <a:ext cx="10515600" cy="1015663"/>
          </a:xfrm>
        </p:spPr>
        <p:txBody>
          <a:bodyPr/>
          <a:lstStyle/>
          <a:p>
            <a:r>
              <a:rPr lang="en-US" dirty="0"/>
              <a:t>Luminosity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220087-81BF-1A40-8DB1-058F18489C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3485"/>
                <a:ext cx="10515600" cy="3846971"/>
              </a:xfrm>
            </p:spPr>
            <p:txBody>
              <a:bodyPr/>
              <a:lstStyle/>
              <a:p>
                <a:r>
                  <a:rPr lang="en-US" dirty="0"/>
                  <a:t>In addition to energy, beam quality is a critical consideration </a:t>
                </a:r>
              </a:p>
              <a:p>
                <a:r>
                  <a:rPr lang="en-US" dirty="0"/>
                  <a:t>In colliders, quality is measured by Luminosity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220087-81BF-1A40-8DB1-058F18489C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3485"/>
                <a:ext cx="10515600" cy="3846971"/>
              </a:xfrm>
              <a:blipFill>
                <a:blip r:embed="rId3"/>
                <a:stretch>
                  <a:fillRect l="-1086" t="-2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DA65E72-44F2-A64F-BFFA-55CC5F71117C}"/>
              </a:ext>
            </a:extLst>
          </p:cNvPr>
          <p:cNvSpPr txBox="1"/>
          <p:nvPr/>
        </p:nvSpPr>
        <p:spPr>
          <a:xfrm>
            <a:off x="9103898" y="6438317"/>
            <a:ext cx="2817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C.B. Schroeder </a:t>
            </a:r>
            <a:r>
              <a:rPr lang="en-US" sz="1200" b="0" i="1" u="none" strike="noStrike" dirty="0">
                <a:solidFill>
                  <a:srgbClr val="333333"/>
                </a:solidFill>
                <a:effectLst/>
                <a:latin typeface="inherit"/>
              </a:rPr>
              <a:t>et al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2023 </a:t>
            </a:r>
            <a:r>
              <a:rPr lang="en-US" sz="1200" b="0" i="1" u="none" strike="noStrike" dirty="0">
                <a:solidFill>
                  <a:srgbClr val="333333"/>
                </a:solidFill>
                <a:effectLst/>
                <a:latin typeface="inherit"/>
              </a:rPr>
              <a:t>JINST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1200" b="1" i="0" u="none" strike="noStrike" dirty="0">
                <a:solidFill>
                  <a:srgbClr val="333333"/>
                </a:solidFill>
                <a:effectLst/>
                <a:latin typeface="inherit"/>
              </a:rPr>
              <a:t>18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T06001</a:t>
            </a:r>
          </a:p>
          <a:p>
            <a:r>
              <a:rPr lang="en-US" sz="1200" b="1" i="0" u="none" strike="noStrike" dirty="0">
                <a:solidFill>
                  <a:srgbClr val="333333"/>
                </a:solidFill>
                <a:effectLst/>
                <a:latin typeface="inherit"/>
              </a:rPr>
              <a:t>DOI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10.1088/1748-0221/18/06/T06001</a:t>
            </a:r>
          </a:p>
          <a:p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9D268C-DDD1-0E42-BCDC-F2CB2204F7F4}"/>
              </a:ext>
            </a:extLst>
          </p:cNvPr>
          <p:cNvGrpSpPr/>
          <p:nvPr/>
        </p:nvGrpSpPr>
        <p:grpSpPr>
          <a:xfrm>
            <a:off x="6709720" y="2827646"/>
            <a:ext cx="3611829" cy="665711"/>
            <a:chOff x="6652570" y="2884796"/>
            <a:chExt cx="3611829" cy="66571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4A1D138-489E-114E-A567-B29DB767E9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2570" y="3284837"/>
              <a:ext cx="308920" cy="26567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0BCB3F4-EE50-864B-960A-B9E5E715C57E}"/>
                    </a:ext>
                  </a:extLst>
                </p:cNvPr>
                <p:cNvSpPr txBox="1"/>
                <p:nvPr/>
              </p:nvSpPr>
              <p:spPr>
                <a:xfrm>
                  <a:off x="7077373" y="2884796"/>
                  <a:ext cx="31870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Beam charge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</m:oMath>
                  </a14:m>
                  <a:r>
                    <a:rPr lang="en-US" sz="2000" dirty="0"/>
                    <a:t>High charge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0BCB3F4-EE50-864B-960A-B9E5E715C5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7373" y="2884796"/>
                  <a:ext cx="3187026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1984" t="-9375" r="-794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77DAAD-969F-134C-A7CF-CF974D9C33A8}"/>
              </a:ext>
            </a:extLst>
          </p:cNvPr>
          <p:cNvGrpSpPr/>
          <p:nvPr/>
        </p:nvGrpSpPr>
        <p:grpSpPr>
          <a:xfrm>
            <a:off x="6448684" y="4314887"/>
            <a:ext cx="5310428" cy="807361"/>
            <a:chOff x="6505834" y="4448237"/>
            <a:chExt cx="5310428" cy="80736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10178B8-F85F-E147-B552-E1FBCA7AFA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3955" y="4448237"/>
              <a:ext cx="191530" cy="396447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C764B71-C722-8546-8CD4-CBE67145C0C3}"/>
                    </a:ext>
                  </a:extLst>
                </p:cNvPr>
                <p:cNvSpPr txBox="1"/>
                <p:nvPr/>
              </p:nvSpPr>
              <p:spPr>
                <a:xfrm>
                  <a:off x="6505834" y="4855488"/>
                  <a:ext cx="531042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Focusability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a14:m>
                  <a:r>
                    <a:rPr lang="en-US" sz="2000" dirty="0"/>
                    <a:t> low emittance and energy spread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C764B71-C722-8546-8CD4-CBE67145C0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5834" y="4855488"/>
                  <a:ext cx="5310428" cy="400110"/>
                </a:xfrm>
                <a:prstGeom prst="rect">
                  <a:avLst/>
                </a:prstGeom>
                <a:blipFill>
                  <a:blip r:embed="rId6"/>
                  <a:stretch>
                    <a:fillRect l="-1193" t="-9375" r="-239" b="-28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64A007E-8169-3C4D-8B16-7BCA445FA348}"/>
                  </a:ext>
                </a:extLst>
              </p:cNvPr>
              <p:cNvSpPr/>
              <p:nvPr/>
            </p:nvSpPr>
            <p:spPr>
              <a:xfrm>
                <a:off x="4167251" y="6103428"/>
                <a:ext cx="3077424" cy="35614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  ⟹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dirty="0"/>
                  <a:t>  &amp;</a:t>
                </a:r>
                <a:r>
                  <a:rPr lang="en-US" dirty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dirty="0"/>
                  <a:t> &amp; Q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64A007E-8169-3C4D-8B16-7BCA445FA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251" y="6103428"/>
                <a:ext cx="3077424" cy="356145"/>
              </a:xfrm>
              <a:prstGeom prst="round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B9C96BA-A5EC-CB4F-A79B-5BB77BDE6D31}"/>
              </a:ext>
            </a:extLst>
          </p:cNvPr>
          <p:cNvGrpSpPr/>
          <p:nvPr/>
        </p:nvGrpSpPr>
        <p:grpSpPr>
          <a:xfrm>
            <a:off x="2827757" y="2857958"/>
            <a:ext cx="3529684" cy="640333"/>
            <a:chOff x="2865857" y="2896058"/>
            <a:chExt cx="3529684" cy="6403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CC0294E-5D29-8F4A-AF11-41B8D0465185}"/>
                    </a:ext>
                  </a:extLst>
                </p:cNvPr>
                <p:cNvSpPr txBox="1"/>
                <p:nvPr/>
              </p:nvSpPr>
              <p:spPr>
                <a:xfrm>
                  <a:off x="2865857" y="2896058"/>
                  <a:ext cx="352968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Beam collision rate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</m:oMath>
                  </a14:m>
                  <a:r>
                    <a:rPr lang="en-US" sz="2000" dirty="0"/>
                    <a:t>High rate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CC0294E-5D29-8F4A-AF11-41B8D04651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5857" y="2896058"/>
                  <a:ext cx="3529684" cy="400110"/>
                </a:xfrm>
                <a:prstGeom prst="rect">
                  <a:avLst/>
                </a:prstGeom>
                <a:blipFill>
                  <a:blip r:embed="rId8"/>
                  <a:stretch>
                    <a:fillRect l="-1792" t="-9375" r="-717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D76B80C-FDC0-9C41-90CE-E98FB9208C76}"/>
                </a:ext>
              </a:extLst>
            </p:cNvPr>
            <p:cNvCxnSpPr>
              <a:cxnSpLocks/>
            </p:cNvCxnSpPr>
            <p:nvPr/>
          </p:nvCxnSpPr>
          <p:spPr>
            <a:xfrm>
              <a:off x="5661747" y="3270721"/>
              <a:ext cx="248165" cy="26567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A9249E-FCC6-BE46-9D03-9142EA1D4A80}"/>
              </a:ext>
            </a:extLst>
          </p:cNvPr>
          <p:cNvGrpSpPr/>
          <p:nvPr/>
        </p:nvGrpSpPr>
        <p:grpSpPr>
          <a:xfrm>
            <a:off x="2882188" y="3204119"/>
            <a:ext cx="9209896" cy="2808387"/>
            <a:chOff x="2882188" y="3204119"/>
            <a:chExt cx="9209896" cy="280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812CE5E-9058-2C45-89BC-046C4A80A7AE}"/>
                    </a:ext>
                  </a:extLst>
                </p:cNvPr>
                <p:cNvSpPr txBox="1"/>
                <p:nvPr/>
              </p:nvSpPr>
              <p:spPr>
                <a:xfrm>
                  <a:off x="2882188" y="3256990"/>
                  <a:ext cx="26872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Plasma Collider: </a:t>
                  </a:r>
                  <a14:m>
                    <m:oMath xmlns:m="http://schemas.openxmlformats.org/officeDocument/2006/math">
                      <m:r>
                        <a:rPr lang="en-US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~50 </m:t>
                      </m:r>
                    </m:oMath>
                  </a14:m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kHz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812CE5E-9058-2C45-89BC-046C4A80A7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188" y="3256990"/>
                  <a:ext cx="2687274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358" t="-6667" r="-943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62B54A7-3DF5-CD42-B0C3-F63214378CDB}"/>
                    </a:ext>
                  </a:extLst>
                </p:cNvPr>
                <p:cNvSpPr txBox="1"/>
                <p:nvPr/>
              </p:nvSpPr>
              <p:spPr>
                <a:xfrm>
                  <a:off x="7077282" y="3204119"/>
                  <a:ext cx="37201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Plasma Collider:</a:t>
                  </a:r>
                  <a14:m>
                    <m:oMath xmlns:m="http://schemas.openxmlformats.org/officeDocument/2006/math">
                      <m:r>
                        <a:rPr lang="en-US" b="0" i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en-US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~200</m:t>
                      </m:r>
                    </m:oMath>
                  </a14:m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pC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62B54A7-3DF5-CD42-B0C3-F63214378C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7282" y="3204119"/>
                  <a:ext cx="3720186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361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796534F-0482-ED40-964F-C5E588E09D66}"/>
                    </a:ext>
                  </a:extLst>
                </p:cNvPr>
                <p:cNvSpPr txBox="1"/>
                <p:nvPr/>
              </p:nvSpPr>
              <p:spPr>
                <a:xfrm>
                  <a:off x="6558917" y="5089176"/>
                  <a:ext cx="5533167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Plasma Collider: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800" b="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Emittance,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&lt;100</m:t>
                      </m:r>
                    </m:oMath>
                  </a14:m>
                  <a:r>
                    <a:rPr lang="en-US" sz="18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nm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800" b="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Energy spread,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</m:oMath>
                  </a14:m>
                  <a:r>
                    <a:rPr lang="en-US" sz="18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1% </a:t>
                  </a:r>
                  <a:endParaRPr lang="en-US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796534F-0482-ED40-964F-C5E588E09D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917" y="5089176"/>
                  <a:ext cx="5533167" cy="923330"/>
                </a:xfrm>
                <a:prstGeom prst="rect">
                  <a:avLst/>
                </a:prstGeom>
                <a:blipFill>
                  <a:blip r:embed="rId11"/>
                  <a:stretch>
                    <a:fillRect l="-915" t="-2703" b="-94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3126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1938C-7C75-450C-8EB0-00E1251E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1263" y="6293030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1" name="Content Placeholder 5">
            <a:extLst>
              <a:ext uri="{FF2B5EF4-FFF2-40B4-BE49-F238E27FC236}">
                <a16:creationId xmlns:a16="http://schemas.microsoft.com/office/drawing/2014/main" id="{F70C770B-2EBE-46D0-9F13-5826A0C8D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9290"/>
            <a:ext cx="7878672" cy="6298707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A417F327-3B58-4510-9459-E7642747A71F}"/>
              </a:ext>
            </a:extLst>
          </p:cNvPr>
          <p:cNvSpPr txBox="1"/>
          <p:nvPr/>
        </p:nvSpPr>
        <p:spPr>
          <a:xfrm rot="19930274">
            <a:off x="3707104" y="3802344"/>
            <a:ext cx="150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Seed Laser Table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1957612-CDA0-4E90-9E26-08AFCD67BB3A}"/>
              </a:ext>
            </a:extLst>
          </p:cNvPr>
          <p:cNvSpPr txBox="1"/>
          <p:nvPr/>
        </p:nvSpPr>
        <p:spPr>
          <a:xfrm>
            <a:off x="2861083" y="5898410"/>
            <a:ext cx="1039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Final amplifier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9824D569-4193-42BA-A9FF-24F94E9769A5}"/>
              </a:ext>
            </a:extLst>
          </p:cNvPr>
          <p:cNvCxnSpPr>
            <a:cxnSpLocks/>
            <a:stCxn id="95" idx="1"/>
          </p:cNvCxnSpPr>
          <p:nvPr/>
        </p:nvCxnSpPr>
        <p:spPr>
          <a:xfrm flipH="1" flipV="1">
            <a:off x="2191021" y="5676008"/>
            <a:ext cx="670062" cy="51479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4D9DE122-9678-43A3-A4F3-EACBED6653DB}"/>
              </a:ext>
            </a:extLst>
          </p:cNvPr>
          <p:cNvSpPr txBox="1"/>
          <p:nvPr/>
        </p:nvSpPr>
        <p:spPr>
          <a:xfrm rot="19958141">
            <a:off x="1944635" y="3151486"/>
            <a:ext cx="1557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Shielding wall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D882188-D77A-438B-AE78-38B0C0DBF14F}"/>
              </a:ext>
            </a:extLst>
          </p:cNvPr>
          <p:cNvSpPr txBox="1"/>
          <p:nvPr/>
        </p:nvSpPr>
        <p:spPr>
          <a:xfrm>
            <a:off x="624402" y="2241843"/>
            <a:ext cx="235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Experimental Hall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7850E68-9C43-489C-B406-3F080791C03A}"/>
              </a:ext>
            </a:extLst>
          </p:cNvPr>
          <p:cNvSpPr txBox="1"/>
          <p:nvPr/>
        </p:nvSpPr>
        <p:spPr>
          <a:xfrm>
            <a:off x="4403933" y="5981997"/>
            <a:ext cx="169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CO2 Room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4BB244-3C95-4318-AA4A-F4363289B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187" y="0"/>
            <a:ext cx="2526594" cy="4044453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2A33360B-A757-47EF-8E15-70F253DAA70A}"/>
              </a:ext>
            </a:extLst>
          </p:cNvPr>
          <p:cNvSpPr txBox="1"/>
          <p:nvPr/>
        </p:nvSpPr>
        <p:spPr>
          <a:xfrm>
            <a:off x="10151597" y="-62039"/>
            <a:ext cx="227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Flexible polarization rotator (FPR)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F361B9A-F0CA-4C8D-A913-825FBB516560}"/>
              </a:ext>
            </a:extLst>
          </p:cNvPr>
          <p:cNvSpPr txBox="1"/>
          <p:nvPr/>
        </p:nvSpPr>
        <p:spPr>
          <a:xfrm>
            <a:off x="200286" y="3206760"/>
            <a:ext cx="1557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Compressor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DF021A55-0CD9-4F14-8DB2-32B45574A401}"/>
              </a:ext>
            </a:extLst>
          </p:cNvPr>
          <p:cNvCxnSpPr>
            <a:cxnSpLocks/>
          </p:cNvCxnSpPr>
          <p:nvPr/>
        </p:nvCxnSpPr>
        <p:spPr>
          <a:xfrm>
            <a:off x="739719" y="3632200"/>
            <a:ext cx="300710" cy="111366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8917393F-D1D3-4886-9034-D6B42DA3CDA8}"/>
              </a:ext>
            </a:extLst>
          </p:cNvPr>
          <p:cNvSpPr txBox="1"/>
          <p:nvPr/>
        </p:nvSpPr>
        <p:spPr>
          <a:xfrm>
            <a:off x="6887226" y="2779833"/>
            <a:ext cx="169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FEL Room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44E10F5-6F0E-4446-8121-A31EE41CFBF3}"/>
              </a:ext>
            </a:extLst>
          </p:cNvPr>
          <p:cNvGrpSpPr/>
          <p:nvPr/>
        </p:nvGrpSpPr>
        <p:grpSpPr>
          <a:xfrm>
            <a:off x="6016179" y="3632383"/>
            <a:ext cx="3820010" cy="3532252"/>
            <a:chOff x="3655231" y="354178"/>
            <a:chExt cx="3820010" cy="3532252"/>
          </a:xfrm>
        </p:grpSpPr>
        <p:pic>
          <p:nvPicPr>
            <p:cNvPr id="113" name="Picture 112" descr="image001">
              <a:extLst>
                <a:ext uri="{FF2B5EF4-FFF2-40B4-BE49-F238E27FC236}">
                  <a16:creationId xmlns:a16="http://schemas.microsoft.com/office/drawing/2014/main" id="{0BDE00BE-D5DC-4A82-84E8-93C15F3B9D5E}"/>
                </a:ext>
              </a:extLst>
            </p:cNvPr>
            <p:cNvPicPr/>
            <p:nvPr/>
          </p:nvPicPr>
          <p:blipFill rotWithShape="1">
            <a:blip r:embed="rId4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599" b="12358"/>
            <a:stretch/>
          </p:blipFill>
          <p:spPr bwMode="auto">
            <a:xfrm rot="19947384">
              <a:off x="3655231" y="354178"/>
              <a:ext cx="3820010" cy="35322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Arrow: Left 113">
              <a:extLst>
                <a:ext uri="{FF2B5EF4-FFF2-40B4-BE49-F238E27FC236}">
                  <a16:creationId xmlns:a16="http://schemas.microsoft.com/office/drawing/2014/main" id="{8D403EFC-AC38-46E7-B399-A3775B3BB5D3}"/>
                </a:ext>
              </a:extLst>
            </p:cNvPr>
            <p:cNvSpPr/>
            <p:nvPr/>
          </p:nvSpPr>
          <p:spPr>
            <a:xfrm rot="19021317">
              <a:off x="4466702" y="845214"/>
              <a:ext cx="427172" cy="265683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Arrow: Left 114">
              <a:extLst>
                <a:ext uri="{FF2B5EF4-FFF2-40B4-BE49-F238E27FC236}">
                  <a16:creationId xmlns:a16="http://schemas.microsoft.com/office/drawing/2014/main" id="{1D7A4C4A-42E9-4CB4-928F-E8CC01583C0E}"/>
                </a:ext>
              </a:extLst>
            </p:cNvPr>
            <p:cNvSpPr/>
            <p:nvPr/>
          </p:nvSpPr>
          <p:spPr>
            <a:xfrm rot="7594484">
              <a:off x="6982500" y="1068028"/>
              <a:ext cx="427172" cy="265683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7B2508B-9544-461A-8C7E-23E076549E81}"/>
                </a:ext>
              </a:extLst>
            </p:cNvPr>
            <p:cNvSpPr txBox="1"/>
            <p:nvPr/>
          </p:nvSpPr>
          <p:spPr>
            <a:xfrm rot="19211044">
              <a:off x="4204572" y="368654"/>
              <a:ext cx="1089285" cy="439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</a:t>
              </a:r>
              <a:r>
                <a:rPr lang="en-US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17" name="Arrow: Bent 116">
              <a:extLst>
                <a:ext uri="{FF2B5EF4-FFF2-40B4-BE49-F238E27FC236}">
                  <a16:creationId xmlns:a16="http://schemas.microsoft.com/office/drawing/2014/main" id="{4A3BD83F-BDC8-4A16-9AC9-05C50D97A379}"/>
                </a:ext>
              </a:extLst>
            </p:cNvPr>
            <p:cNvSpPr/>
            <p:nvPr/>
          </p:nvSpPr>
          <p:spPr>
            <a:xfrm rot="10735748">
              <a:off x="5844048" y="1611575"/>
              <a:ext cx="277223" cy="280381"/>
            </a:xfrm>
            <a:prstGeom prst="bentArrow">
              <a:avLst>
                <a:gd name="adj1" fmla="val 13443"/>
                <a:gd name="adj2" fmla="val 25000"/>
                <a:gd name="adj3" fmla="val 25000"/>
                <a:gd name="adj4" fmla="val 43750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7E44C7E-E8F7-448A-94B5-F311B6097D05}"/>
                </a:ext>
              </a:extLst>
            </p:cNvPr>
            <p:cNvSpPr txBox="1"/>
            <p:nvPr/>
          </p:nvSpPr>
          <p:spPr>
            <a:xfrm rot="19947384">
              <a:off x="5743397" y="1161503"/>
              <a:ext cx="1089285" cy="439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YAG</a:t>
              </a:r>
              <a:endParaRPr lang="en-US" baseline="-25000" dirty="0">
                <a:solidFill>
                  <a:srgbClr val="7030A0"/>
                </a:solidFill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5ABC600-C7D3-4501-86E1-95AF2BA2B1F2}"/>
              </a:ext>
            </a:extLst>
          </p:cNvPr>
          <p:cNvSpPr txBox="1"/>
          <p:nvPr/>
        </p:nvSpPr>
        <p:spPr>
          <a:xfrm rot="1385233">
            <a:off x="6379595" y="5974372"/>
            <a:ext cx="227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Plasma shutter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D3CEF412-A42F-42C8-B48E-090CC65CD7F3}"/>
              </a:ext>
            </a:extLst>
          </p:cNvPr>
          <p:cNvCxnSpPr>
            <a:cxnSpLocks/>
          </p:cNvCxnSpPr>
          <p:nvPr/>
        </p:nvCxnSpPr>
        <p:spPr>
          <a:xfrm flipH="1" flipV="1">
            <a:off x="6706205" y="2658480"/>
            <a:ext cx="748695" cy="157671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83F0A9C2-235C-4B98-9713-E6D9A4E8F447}"/>
              </a:ext>
            </a:extLst>
          </p:cNvPr>
          <p:cNvCxnSpPr>
            <a:cxnSpLocks/>
          </p:cNvCxnSpPr>
          <p:nvPr/>
        </p:nvCxnSpPr>
        <p:spPr>
          <a:xfrm flipH="1">
            <a:off x="5623582" y="929878"/>
            <a:ext cx="4219357" cy="17984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1A70E75-4AE2-4B1A-A4F0-B47A9EE10F03}"/>
              </a:ext>
            </a:extLst>
          </p:cNvPr>
          <p:cNvCxnSpPr>
            <a:cxnSpLocks/>
          </p:cNvCxnSpPr>
          <p:nvPr/>
        </p:nvCxnSpPr>
        <p:spPr>
          <a:xfrm>
            <a:off x="3187007" y="1471373"/>
            <a:ext cx="1311266" cy="170448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B94F105B-4DC8-4710-94CE-235E6C24574B}"/>
              </a:ext>
            </a:extLst>
          </p:cNvPr>
          <p:cNvSpPr txBox="1"/>
          <p:nvPr/>
        </p:nvSpPr>
        <p:spPr>
          <a:xfrm>
            <a:off x="2300667" y="673408"/>
            <a:ext cx="2197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Nonlinear pulse compressor</a:t>
            </a:r>
          </a:p>
          <a:p>
            <a:r>
              <a:rPr lang="en-US" sz="1600" dirty="0"/>
              <a:t>Test chamber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60798178-3478-477A-A1EC-E7A17E56EB73}"/>
              </a:ext>
            </a:extLst>
          </p:cNvPr>
          <p:cNvGrpSpPr/>
          <p:nvPr/>
        </p:nvGrpSpPr>
        <p:grpSpPr>
          <a:xfrm>
            <a:off x="9790987" y="4522361"/>
            <a:ext cx="2258791" cy="1015217"/>
            <a:chOff x="854245" y="2029878"/>
            <a:chExt cx="2078145" cy="800233"/>
          </a:xfrm>
        </p:grpSpPr>
        <p:sp>
          <p:nvSpPr>
            <p:cNvPr id="126" name="Flowchart: Direct Access Storage 125">
              <a:extLst>
                <a:ext uri="{FF2B5EF4-FFF2-40B4-BE49-F238E27FC236}">
                  <a16:creationId xmlns:a16="http://schemas.microsoft.com/office/drawing/2014/main" id="{5894D5C5-98E5-42FF-B12B-65D52290FFD3}"/>
                </a:ext>
              </a:extLst>
            </p:cNvPr>
            <p:cNvSpPr/>
            <p:nvPr/>
          </p:nvSpPr>
          <p:spPr>
            <a:xfrm>
              <a:off x="1327495" y="2280988"/>
              <a:ext cx="72815" cy="487256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2941C56-1211-4DCA-B02E-993CE61803E4}"/>
                </a:ext>
              </a:extLst>
            </p:cNvPr>
            <p:cNvSpPr/>
            <p:nvPr/>
          </p:nvSpPr>
          <p:spPr>
            <a:xfrm rot="18556218" flipV="1">
              <a:off x="1760000" y="2509195"/>
              <a:ext cx="615905" cy="259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A6724A8-8CAD-4BCB-A98D-4C81B0DC3F2F}"/>
                </a:ext>
              </a:extLst>
            </p:cNvPr>
            <p:cNvSpPr/>
            <p:nvPr/>
          </p:nvSpPr>
          <p:spPr>
            <a:xfrm>
              <a:off x="2008613" y="2483493"/>
              <a:ext cx="136748" cy="77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9" name="Isosceles Triangle 128">
              <a:extLst>
                <a:ext uri="{FF2B5EF4-FFF2-40B4-BE49-F238E27FC236}">
                  <a16:creationId xmlns:a16="http://schemas.microsoft.com/office/drawing/2014/main" id="{CE70E6BA-AAAF-47D7-B38F-397BF8F2598A}"/>
                </a:ext>
              </a:extLst>
            </p:cNvPr>
            <p:cNvSpPr/>
            <p:nvPr/>
          </p:nvSpPr>
          <p:spPr>
            <a:xfrm rot="5400000">
              <a:off x="1625777" y="2160448"/>
              <a:ext cx="240476" cy="708609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0" name="Isosceles Triangle 129">
              <a:extLst>
                <a:ext uri="{FF2B5EF4-FFF2-40B4-BE49-F238E27FC236}">
                  <a16:creationId xmlns:a16="http://schemas.microsoft.com/office/drawing/2014/main" id="{70C0B241-589F-4905-964C-3BA15AA73A3E}"/>
                </a:ext>
              </a:extLst>
            </p:cNvPr>
            <p:cNvSpPr/>
            <p:nvPr/>
          </p:nvSpPr>
          <p:spPr>
            <a:xfrm rot="16200000">
              <a:off x="2269651" y="2160448"/>
              <a:ext cx="240476" cy="708609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F3CB4009-D190-4BDB-AC2E-1CD1C071BDA0}"/>
                </a:ext>
              </a:extLst>
            </p:cNvPr>
            <p:cNvSpPr txBox="1"/>
            <p:nvPr/>
          </p:nvSpPr>
          <p:spPr>
            <a:xfrm>
              <a:off x="1639356" y="2036921"/>
              <a:ext cx="4659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YAG</a:t>
              </a:r>
            </a:p>
          </p:txBody>
        </p:sp>
        <p:sp>
          <p:nvSpPr>
            <p:cNvPr id="132" name="Down Arrow 93">
              <a:extLst>
                <a:ext uri="{FF2B5EF4-FFF2-40B4-BE49-F238E27FC236}">
                  <a16:creationId xmlns:a16="http://schemas.microsoft.com/office/drawing/2014/main" id="{DC03D72B-75C5-4613-B066-695603AC55EC}"/>
                </a:ext>
              </a:extLst>
            </p:cNvPr>
            <p:cNvSpPr/>
            <p:nvPr/>
          </p:nvSpPr>
          <p:spPr>
            <a:xfrm>
              <a:off x="2008517" y="2029878"/>
              <a:ext cx="91802" cy="19561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076F97-8138-4B2D-87C5-30333890CCA0}"/>
                </a:ext>
              </a:extLst>
            </p:cNvPr>
            <p:cNvSpPr txBox="1"/>
            <p:nvPr/>
          </p:nvSpPr>
          <p:spPr>
            <a:xfrm>
              <a:off x="854245" y="2319218"/>
              <a:ext cx="492423" cy="181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CO</a:t>
              </a:r>
              <a:r>
                <a:rPr lang="en-US" sz="90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34" name="Sun 133">
              <a:extLst>
                <a:ext uri="{FF2B5EF4-FFF2-40B4-BE49-F238E27FC236}">
                  <a16:creationId xmlns:a16="http://schemas.microsoft.com/office/drawing/2014/main" id="{EB81327A-8462-4FBD-9A10-C05FB6E769C8}"/>
                </a:ext>
              </a:extLst>
            </p:cNvPr>
            <p:cNvSpPr/>
            <p:nvPr/>
          </p:nvSpPr>
          <p:spPr>
            <a:xfrm>
              <a:off x="1982602" y="2448829"/>
              <a:ext cx="190532" cy="146660"/>
            </a:xfrm>
            <a:prstGeom prst="sun">
              <a:avLst/>
            </a:prstGeom>
            <a:solidFill>
              <a:srgbClr val="000000">
                <a:alpha val="3098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B9BC9284-1EEC-4986-9AF4-C0557F5FCD75}"/>
                </a:ext>
              </a:extLst>
            </p:cNvPr>
            <p:cNvSpPr txBox="1"/>
            <p:nvPr/>
          </p:nvSpPr>
          <p:spPr>
            <a:xfrm>
              <a:off x="2035585" y="2560109"/>
              <a:ext cx="67042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plasma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8D2EB498-499F-4120-8800-38BE341A893A}"/>
                </a:ext>
              </a:extLst>
            </p:cNvPr>
            <p:cNvSpPr/>
            <p:nvPr/>
          </p:nvSpPr>
          <p:spPr>
            <a:xfrm>
              <a:off x="1391710" y="2276074"/>
              <a:ext cx="1352484" cy="49968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8" name="Down Arrow 99">
              <a:extLst>
                <a:ext uri="{FF2B5EF4-FFF2-40B4-BE49-F238E27FC236}">
                  <a16:creationId xmlns:a16="http://schemas.microsoft.com/office/drawing/2014/main" id="{0C1375E9-71C2-49F4-ACA1-371549361C3F}"/>
                </a:ext>
              </a:extLst>
            </p:cNvPr>
            <p:cNvSpPr/>
            <p:nvPr/>
          </p:nvSpPr>
          <p:spPr>
            <a:xfrm rot="16200000">
              <a:off x="970257" y="2416261"/>
              <a:ext cx="85881" cy="209107"/>
            </a:xfrm>
            <a:prstGeom prst="downArrow">
              <a:avLst/>
            </a:prstGeom>
            <a:gradFill>
              <a:gsLst>
                <a:gs pos="0">
                  <a:srgbClr val="FF0000">
                    <a:lumMod val="32000"/>
                    <a:lumOff val="68000"/>
                  </a:srgbClr>
                </a:gs>
                <a:gs pos="100000">
                  <a:srgbClr val="FF0000">
                    <a:lumMod val="91000"/>
                  </a:srgb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9" name="Flowchart: Magnetic Disk 138">
              <a:extLst>
                <a:ext uri="{FF2B5EF4-FFF2-40B4-BE49-F238E27FC236}">
                  <a16:creationId xmlns:a16="http://schemas.microsoft.com/office/drawing/2014/main" id="{002A2167-486E-45E5-B048-DC427229D137}"/>
                </a:ext>
              </a:extLst>
            </p:cNvPr>
            <p:cNvSpPr/>
            <p:nvPr/>
          </p:nvSpPr>
          <p:spPr>
            <a:xfrm>
              <a:off x="1849547" y="2238541"/>
              <a:ext cx="436809" cy="40224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Flowchart: Direct Access Storage 139">
              <a:extLst>
                <a:ext uri="{FF2B5EF4-FFF2-40B4-BE49-F238E27FC236}">
                  <a16:creationId xmlns:a16="http://schemas.microsoft.com/office/drawing/2014/main" id="{68D0F583-C42B-4C14-99AD-A47CF25CA398}"/>
                </a:ext>
              </a:extLst>
            </p:cNvPr>
            <p:cNvSpPr/>
            <p:nvPr/>
          </p:nvSpPr>
          <p:spPr>
            <a:xfrm>
              <a:off x="2711833" y="2280988"/>
              <a:ext cx="72815" cy="487256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1" name="Moon 140">
              <a:extLst>
                <a:ext uri="{FF2B5EF4-FFF2-40B4-BE49-F238E27FC236}">
                  <a16:creationId xmlns:a16="http://schemas.microsoft.com/office/drawing/2014/main" id="{CFD86A64-DD4E-4365-AF4A-421415AA20FF}"/>
                </a:ext>
              </a:extLst>
            </p:cNvPr>
            <p:cNvSpPr/>
            <p:nvPr/>
          </p:nvSpPr>
          <p:spPr>
            <a:xfrm flipH="1">
              <a:off x="2873892" y="2276075"/>
              <a:ext cx="58498" cy="489478"/>
            </a:xfrm>
            <a:prstGeom prst="mo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2" name="Moon 141">
              <a:extLst>
                <a:ext uri="{FF2B5EF4-FFF2-40B4-BE49-F238E27FC236}">
                  <a16:creationId xmlns:a16="http://schemas.microsoft.com/office/drawing/2014/main" id="{25B2DDBD-E78E-4806-AFFF-2B182D81D2EF}"/>
                </a:ext>
              </a:extLst>
            </p:cNvPr>
            <p:cNvSpPr/>
            <p:nvPr/>
          </p:nvSpPr>
          <p:spPr>
            <a:xfrm>
              <a:off x="1175993" y="2266166"/>
              <a:ext cx="52983" cy="509591"/>
            </a:xfrm>
            <a:prstGeom prst="mo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90" name="Title 1">
            <a:extLst>
              <a:ext uri="{FF2B5EF4-FFF2-40B4-BE49-F238E27FC236}">
                <a16:creationId xmlns:a16="http://schemas.microsoft.com/office/drawing/2014/main" id="{B2607FCB-3692-4877-B026-D028E0D02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09"/>
            <a:ext cx="9525973" cy="94838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dirty="0"/>
              <a:t>Recent infrastructure upgrade allow the delivery of 2-ps, &lt;5Tw pulses to IP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0B5B5E1-3D94-EF04-A4E2-E1D327173658}"/>
              </a:ext>
            </a:extLst>
          </p:cNvPr>
          <p:cNvSpPr/>
          <p:nvPr/>
        </p:nvSpPr>
        <p:spPr>
          <a:xfrm>
            <a:off x="2909814" y="6483185"/>
            <a:ext cx="5935278" cy="4085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See M. </a:t>
            </a:r>
            <a:r>
              <a:rPr lang="en-US" dirty="0" err="1"/>
              <a:t>Polyanskiy</a:t>
            </a:r>
            <a:r>
              <a:rPr lang="en-US" dirty="0"/>
              <a:t>, Monday 5:40, on enabling LWIR upgrades</a:t>
            </a:r>
          </a:p>
        </p:txBody>
      </p:sp>
    </p:spTree>
    <p:extLst>
      <p:ext uri="{BB962C8B-B14F-4D97-AF65-F5344CB8AC3E}">
        <p14:creationId xmlns:p14="http://schemas.microsoft.com/office/powerpoint/2010/main" val="3934454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9D294-71FC-4A46-A143-F10CCEDF6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854075"/>
          </a:xfrm>
        </p:spPr>
        <p:txBody>
          <a:bodyPr>
            <a:normAutofit/>
          </a:bodyPr>
          <a:lstStyle/>
          <a:p>
            <a:r>
              <a:rPr lang="en-US" sz="3200" dirty="0"/>
              <a:t>Two Compressors Enable Integration of the </a:t>
            </a:r>
            <a:r>
              <a:rPr lang="en-US" sz="3200" dirty="0" err="1"/>
              <a:t>Ti:Saph</a:t>
            </a:r>
            <a:r>
              <a:rPr lang="en-US" sz="3200" dirty="0"/>
              <a:t> at User 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0C496-3503-3E4D-ABBD-87BD3D066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31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4005B-46A0-DA45-80AB-4E721E06A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18" y="1092263"/>
            <a:ext cx="8582831" cy="522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13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F542A4-60F6-8B86-BA9C-62F4C88EC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59"/>
          <a:stretch/>
        </p:blipFill>
        <p:spPr>
          <a:xfrm>
            <a:off x="8078680" y="321239"/>
            <a:ext cx="3858458" cy="5918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4B46FC-2989-94BB-0677-9CE299C0B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6013"/>
            <a:ext cx="7603510" cy="1325563"/>
          </a:xfrm>
        </p:spPr>
        <p:txBody>
          <a:bodyPr>
            <a:noAutofit/>
          </a:bodyPr>
          <a:lstStyle/>
          <a:p>
            <a:r>
              <a:rPr lang="en-US" sz="3600" dirty="0"/>
              <a:t>A relatively low-power LWIR laser generates a clean, highly nonlinear wakefield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F3D9B8-0E94-5F6B-B131-1F057D3347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500" y="2706320"/>
                <a:ext cx="6362700" cy="4060209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Strength of ponderomotive force scales with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400" dirty="0"/>
                  <a:t>, so LWIR drivers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∼9−10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) can reach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~4</m:t>
                    </m:r>
                  </m:oMath>
                </a14:m>
                <a:r>
                  <a:rPr lang="en-US" sz="2400" dirty="0"/>
                  <a:t> with modest intensities (at ~20 TW power)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~4</m:t>
                    </m:r>
                  </m:oMath>
                </a14:m>
                <a:r>
                  <a:rPr lang="en-US" sz="2400" dirty="0"/>
                  <a:t> can be reached by and LWIR laser without triggering self-injection in LWFA</a:t>
                </a:r>
                <a:r>
                  <a:rPr lang="en-US" sz="2400" baseline="30000" dirty="0"/>
                  <a:t>*</a:t>
                </a:r>
                <a:r>
                  <a:rPr lang="en-US" sz="2400" dirty="0"/>
                  <a:t> </a:t>
                </a:r>
                <a:endParaRPr lang="en-US" sz="2400" baseline="30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Bubble created by LWIR driver can be &gt;100 µm, providing the ability for precise alignment of multiple beams with respect to the bubble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F3D9B8-0E94-5F6B-B131-1F057D3347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500" y="2706320"/>
                <a:ext cx="6362700" cy="4060209"/>
              </a:xfrm>
              <a:blipFill>
                <a:blip r:embed="rId4"/>
                <a:stretch>
                  <a:fillRect l="-1394" t="-1875" r="-2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B5D13-CE9E-CFC1-51DE-AFE5EA6E2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F07FD-45C6-83B1-A8B5-059101A75C17}"/>
              </a:ext>
            </a:extLst>
          </p:cNvPr>
          <p:cNvSpPr txBox="1"/>
          <p:nvPr/>
        </p:nvSpPr>
        <p:spPr>
          <a:xfrm>
            <a:off x="8535550" y="211285"/>
            <a:ext cx="3626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P. Kumar, Physics of Plasmas, 28, 013102 (2021)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761FC8-68ED-0DF9-77BC-C61C9F754B2A}"/>
                  </a:ext>
                </a:extLst>
              </p:cNvPr>
              <p:cNvSpPr txBox="1"/>
              <p:nvPr/>
            </p:nvSpPr>
            <p:spPr>
              <a:xfrm>
                <a:off x="9501324" y="4575190"/>
                <a:ext cx="21191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=3.8 </m:t>
                    </m:r>
                  </m:oMath>
                </a14:m>
                <a:r>
                  <a:rPr lang="en-US" dirty="0"/>
                  <a:t>,</a:t>
                </a:r>
              </a:p>
              <a:p>
                <a:r>
                  <a:rPr lang="en-US" dirty="0"/>
                  <a:t>P=20 TW,</a:t>
                </a:r>
              </a:p>
              <a:p>
                <a:r>
                  <a:rPr lang="en-US" dirty="0"/>
                  <a:t>𝜏=0.5 </a:t>
                </a:r>
                <a:r>
                  <a:rPr lang="en-US" i="1" dirty="0" err="1"/>
                  <a:t>ps</a:t>
                </a:r>
                <a:r>
                  <a:rPr lang="en-US" i="1" dirty="0"/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i="1" dirty="0"/>
                  <a:t>cm</a:t>
                </a:r>
                <a:r>
                  <a:rPr lang="en-US" i="1" baseline="30000" dirty="0"/>
                  <a:t>-3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761FC8-68ED-0DF9-77BC-C61C9F754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1324" y="4575190"/>
                <a:ext cx="2119176" cy="1200329"/>
              </a:xfrm>
              <a:prstGeom prst="rect">
                <a:avLst/>
              </a:prstGeom>
              <a:blipFill>
                <a:blip r:embed="rId5"/>
                <a:stretch>
                  <a:fillRect l="-2594" t="-3061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264E954-3143-7ADD-5410-21844576F8FF}"/>
              </a:ext>
            </a:extLst>
          </p:cNvPr>
          <p:cNvSpPr txBox="1"/>
          <p:nvPr/>
        </p:nvSpPr>
        <p:spPr>
          <a:xfrm>
            <a:off x="575187" y="6373943"/>
            <a:ext cx="3362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See A. Jain, Proceedings of AAC 2022</a:t>
            </a:r>
          </a:p>
        </p:txBody>
      </p:sp>
    </p:spTree>
    <p:extLst>
      <p:ext uri="{BB962C8B-B14F-4D97-AF65-F5344CB8AC3E}">
        <p14:creationId xmlns:p14="http://schemas.microsoft.com/office/powerpoint/2010/main" val="431025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CDB4618-D477-C437-5BAB-E2844E8C1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7557" y="3490990"/>
            <a:ext cx="6400457" cy="260639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0D0F6-B22D-18DB-CFD0-BEB3D4F3B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Two-color ionization injection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9F516-DF3A-EBB3-4798-10D31A8C0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AEDDCE73-76D8-617F-56D7-1F09E4DF8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816" y="915718"/>
            <a:ext cx="3056233" cy="24510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BA249-3D1F-21BE-8D5A-ED0C53739484}"/>
              </a:ext>
            </a:extLst>
          </p:cNvPr>
          <p:cNvSpPr txBox="1"/>
          <p:nvPr/>
        </p:nvSpPr>
        <p:spPr>
          <a:xfrm>
            <a:off x="9362389" y="3360379"/>
            <a:ext cx="4362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Yu, </a:t>
            </a:r>
            <a:r>
              <a:rPr lang="en-US" sz="1100" i="1" dirty="0"/>
              <a:t>PRL </a:t>
            </a:r>
            <a:r>
              <a:rPr lang="en-US" sz="1100" b="1" dirty="0"/>
              <a:t>112</a:t>
            </a:r>
            <a:r>
              <a:rPr lang="en-US" sz="1100" dirty="0"/>
              <a:t>, 125001 (2014)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D20E3B-9F17-7290-1710-C101DC8EFD58}"/>
              </a:ext>
            </a:extLst>
          </p:cNvPr>
          <p:cNvSpPr txBox="1"/>
          <p:nvPr/>
        </p:nvSpPr>
        <p:spPr>
          <a:xfrm>
            <a:off x="6240238" y="6064415"/>
            <a:ext cx="648017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Schroeder, </a:t>
            </a:r>
            <a:r>
              <a:rPr lang="en-US" sz="1100" i="1" dirty="0"/>
              <a:t>European Conference on Lasers and Electro-Optics</a:t>
            </a:r>
            <a:r>
              <a:rPr lang="en-US" sz="1100" dirty="0"/>
              <a:t> (2015) </a:t>
            </a:r>
          </a:p>
          <a:p>
            <a:r>
              <a:rPr lang="en-US" sz="1100" dirty="0"/>
              <a:t>See also  Xu, PRSTAB, 17, 061301 (2014)</a:t>
            </a:r>
          </a:p>
          <a:p>
            <a:endParaRPr lang="en-US" sz="11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292AFE-9525-9062-F4F4-93EC21BC3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404751"/>
            <a:ext cx="3005137" cy="18030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025C80-6E94-CC53-2352-799EDDE051A4}"/>
              </a:ext>
            </a:extLst>
          </p:cNvPr>
          <p:cNvSpPr txBox="1"/>
          <p:nvPr/>
        </p:nvSpPr>
        <p:spPr>
          <a:xfrm>
            <a:off x="5543550" y="3195922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Schroeder, </a:t>
            </a:r>
            <a:r>
              <a:rPr lang="en-US" sz="1100" i="1" dirty="0"/>
              <a:t>PRSTAB </a:t>
            </a:r>
            <a:r>
              <a:rPr lang="en-US" sz="1100" b="1" dirty="0"/>
              <a:t>17</a:t>
            </a:r>
            <a:r>
              <a:rPr lang="en-US" sz="1100" dirty="0"/>
              <a:t>, 101301 (2014)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81A2FF-D1BD-9644-1B92-3D54243DD3E3}"/>
                  </a:ext>
                </a:extLst>
              </p:cNvPr>
              <p:cNvSpPr txBox="1"/>
              <p:nvPr/>
            </p:nvSpPr>
            <p:spPr>
              <a:xfrm>
                <a:off x="628650" y="1690688"/>
                <a:ext cx="4033263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 second laser can trigger ionization injection in the </a:t>
                </a:r>
                <a:r>
                  <a:rPr lang="en-US" sz="1600" dirty="0" err="1"/>
                  <a:t>wakefield</a:t>
                </a:r>
                <a:r>
                  <a:rPr lang="en-US" sz="1600" dirty="0"/>
                  <a:t> driven by the LWIR laser, creating a high-quality beam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Drive laser needs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to form plasma wakefield, but we want low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600" dirty="0"/>
                  <a:t> field to avoid prematurely ionizing the gas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Injector laser needs high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600" dirty="0"/>
                  <a:t> field to ionize the gas, but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to avoid disturbing the plasma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81A2FF-D1BD-9644-1B92-3D54243DD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690688"/>
                <a:ext cx="4033263" cy="3046988"/>
              </a:xfrm>
              <a:prstGeom prst="rect">
                <a:avLst/>
              </a:prstGeom>
              <a:blipFill>
                <a:blip r:embed="rId5"/>
                <a:stretch>
                  <a:fillRect l="-627" t="-415" r="-1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1BAB958-5A14-0A1F-361E-84AF5104C562}"/>
              </a:ext>
            </a:extLst>
          </p:cNvPr>
          <p:cNvSpPr txBox="1"/>
          <p:nvPr/>
        </p:nvSpPr>
        <p:spPr>
          <a:xfrm>
            <a:off x="5819497" y="5098170"/>
            <a:ext cx="2014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Low emittance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BDE66-A4BF-7EA0-4D9B-D13728F4DBF6}"/>
              </a:ext>
            </a:extLst>
          </p:cNvPr>
          <p:cNvSpPr txBox="1"/>
          <p:nvPr/>
        </p:nvSpPr>
        <p:spPr>
          <a:xfrm>
            <a:off x="10854531" y="4133397"/>
            <a:ext cx="119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Excellent phase space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EB65C82-4CAA-638F-A4AA-2458C21BED22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9618987" y="662781"/>
            <a:ext cx="134613" cy="708819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323CB90-9010-B850-DBC7-C43FB8F86385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9618987" y="662781"/>
            <a:ext cx="124449" cy="145666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1B9189E-4135-380E-E102-E2277AF6488D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10901020" y="662781"/>
            <a:ext cx="464605" cy="165858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21AD237-E350-2081-E498-28586C666BCC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10854531" y="662781"/>
            <a:ext cx="511094" cy="51831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E003DF-01B5-DC51-7A2B-249F79701099}"/>
                  </a:ext>
                </a:extLst>
              </p:cNvPr>
              <p:cNvSpPr txBox="1"/>
              <p:nvPr/>
            </p:nvSpPr>
            <p:spPr>
              <a:xfrm>
                <a:off x="8782283" y="385782"/>
                <a:ext cx="16734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Very intense,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E003DF-01B5-DC51-7A2B-249F79701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283" y="385782"/>
                <a:ext cx="1673407" cy="276999"/>
              </a:xfrm>
              <a:prstGeom prst="rect">
                <a:avLst/>
              </a:prstGeom>
              <a:blipFill>
                <a:blip r:embed="rId6"/>
                <a:stretch>
                  <a:fillRect l="-365"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04B3AC6-03AF-2899-0969-1A6B5E13DB69}"/>
                  </a:ext>
                </a:extLst>
              </p:cNvPr>
              <p:cNvSpPr txBox="1"/>
              <p:nvPr/>
            </p:nvSpPr>
            <p:spPr>
              <a:xfrm>
                <a:off x="10529498" y="385782"/>
                <a:ext cx="16722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Less intense,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04B3AC6-03AF-2899-0969-1A6B5E13D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9498" y="385782"/>
                <a:ext cx="1672253" cy="276999"/>
              </a:xfrm>
              <a:prstGeom prst="rect">
                <a:avLst/>
              </a:prstGeom>
              <a:blipFill>
                <a:blip r:embed="rId7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322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D667A5-F921-072D-902B-FA30E38BB72A}"/>
              </a:ext>
            </a:extLst>
          </p:cNvPr>
          <p:cNvSpPr txBox="1">
            <a:spLocks/>
          </p:cNvSpPr>
          <p:nvPr/>
        </p:nvSpPr>
        <p:spPr>
          <a:xfrm>
            <a:off x="838200" y="3247044"/>
            <a:ext cx="5857068" cy="1971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Solution:</a:t>
            </a:r>
          </a:p>
          <a:p>
            <a:r>
              <a:rPr lang="en-US" dirty="0"/>
              <a:t>Inject a trapezoidal beam and flatten the plasma wakefield through </a:t>
            </a:r>
            <a:r>
              <a:rPr lang="en-US" dirty="0" err="1"/>
              <a:t>beamloading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93F694-2EB5-3355-2777-906C3C5D0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901" y="2637832"/>
            <a:ext cx="3947899" cy="38788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12DB22-E28D-D68C-F2BA-95D0E9AF87ED}"/>
              </a:ext>
            </a:extLst>
          </p:cNvPr>
          <p:cNvSpPr/>
          <p:nvPr/>
        </p:nvSpPr>
        <p:spPr>
          <a:xfrm>
            <a:off x="7551913" y="6516671"/>
            <a:ext cx="3655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M. </a:t>
            </a:r>
            <a:r>
              <a:rPr lang="en-US" sz="1400" dirty="0" err="1"/>
              <a:t>Tzoufras</a:t>
            </a:r>
            <a:r>
              <a:rPr lang="en-US" sz="1400" dirty="0"/>
              <a:t>, Phys. Rev. Lett. 101, 145002 (2008)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886746A-C6C9-0BFB-1AC0-8605B373190C}"/>
              </a:ext>
            </a:extLst>
          </p:cNvPr>
          <p:cNvSpPr/>
          <p:nvPr/>
        </p:nvSpPr>
        <p:spPr>
          <a:xfrm>
            <a:off x="7451098" y="2424110"/>
            <a:ext cx="1925377" cy="5499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5E40E-E0B9-50C0-511C-89FAD63CF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6723"/>
            <a:ext cx="10515600" cy="197146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Shortcomings:</a:t>
            </a:r>
          </a:p>
          <a:p>
            <a:r>
              <a:rPr lang="en-US" dirty="0"/>
              <a:t>The charge produced is low (3-30 </a:t>
            </a:r>
            <a:r>
              <a:rPr lang="en-US" dirty="0" err="1"/>
              <a:t>pC</a:t>
            </a:r>
            <a:r>
              <a:rPr lang="en-US" dirty="0"/>
              <a:t>)</a:t>
            </a:r>
          </a:p>
          <a:p>
            <a:r>
              <a:rPr lang="en-US" dirty="0"/>
              <a:t>Lack of beam loading results in relatively large energy spread (few %)</a:t>
            </a:r>
          </a:p>
          <a:p>
            <a:r>
              <a:rPr lang="en-US" dirty="0"/>
              <a:t>Key constraint is a very </a:t>
            </a:r>
            <a:r>
              <a:rPr lang="en-US" i="1" dirty="0"/>
              <a:t>localized</a:t>
            </a:r>
            <a:r>
              <a:rPr lang="en-US" dirty="0"/>
              <a:t> injection of high-quality electrons</a:t>
            </a:r>
          </a:p>
        </p:txBody>
      </p:sp>
    </p:spTree>
    <p:extLst>
      <p:ext uri="{BB962C8B-B14F-4D97-AF65-F5344CB8AC3E}">
        <p14:creationId xmlns:p14="http://schemas.microsoft.com/office/powerpoint/2010/main" val="236749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866-F3F1-A8FC-FF3F-249F33492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Varying the location of ionization is possible through spatiotemporal control of the ionizing laser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48A0D-2345-17BE-23F4-16CEFD00DC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2" r="45268" b="17514"/>
          <a:stretch/>
        </p:blipFill>
        <p:spPr>
          <a:xfrm>
            <a:off x="1092431" y="1932571"/>
            <a:ext cx="4750430" cy="3764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CFF63-F366-397D-85AF-962898875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06" t="21921" b="13446"/>
          <a:stretch/>
        </p:blipFill>
        <p:spPr>
          <a:xfrm>
            <a:off x="6096000" y="1824083"/>
            <a:ext cx="3949022" cy="4090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A1C454-18BF-71C9-3A3F-D54A0DDE2B12}"/>
              </a:ext>
            </a:extLst>
          </p:cNvPr>
          <p:cNvSpPr txBox="1"/>
          <p:nvPr/>
        </p:nvSpPr>
        <p:spPr>
          <a:xfrm>
            <a:off x="838200" y="6048345"/>
            <a:ext cx="9864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By varying the chirp, the region of peak intensity (focus) can be made to travel at any velocity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52EC49-A47C-226F-3A60-055CA12AC4CD}"/>
              </a:ext>
            </a:extLst>
          </p:cNvPr>
          <p:cNvSpPr txBox="1"/>
          <p:nvPr/>
        </p:nvSpPr>
        <p:spPr>
          <a:xfrm>
            <a:off x="8218271" y="6547078"/>
            <a:ext cx="365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D. H. </a:t>
            </a:r>
            <a:r>
              <a:rPr lang="en-US" sz="1400" dirty="0" err="1"/>
              <a:t>Froula</a:t>
            </a:r>
            <a:r>
              <a:rPr lang="en-US" sz="1400" dirty="0"/>
              <a:t>, Nature Photon 12, 262–265 (2018)</a:t>
            </a:r>
          </a:p>
        </p:txBody>
      </p:sp>
    </p:spTree>
    <p:extLst>
      <p:ext uri="{BB962C8B-B14F-4D97-AF65-F5344CB8AC3E}">
        <p14:creationId xmlns:p14="http://schemas.microsoft.com/office/powerpoint/2010/main" val="3441277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arison of a graph of a laser&#10;&#10;Description automatically generated with medium confidence">
            <a:extLst>
              <a:ext uri="{FF2B5EF4-FFF2-40B4-BE49-F238E27FC236}">
                <a16:creationId xmlns:a16="http://schemas.microsoft.com/office/drawing/2014/main" id="{43196BC9-936B-A6D6-5673-DC79563DE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40563"/>
            <a:ext cx="10515600" cy="4101085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BE4B0DD-2449-B0C4-4A8F-2C24A948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81088"/>
          </a:xfrm>
        </p:spPr>
        <p:txBody>
          <a:bodyPr>
            <a:noAutofit/>
          </a:bodyPr>
          <a:lstStyle/>
          <a:p>
            <a:r>
              <a:rPr lang="en-US" sz="3600" dirty="0"/>
              <a:t>Varying the location of ionization is possible through spatiotemporal control of the ionizing laser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C7D62572-AEE9-AAFC-65D5-04A509BE1A3C}"/>
                  </a:ext>
                </a:extLst>
              </p:cNvPr>
              <p:cNvSpPr/>
              <p:nvPr/>
            </p:nvSpPr>
            <p:spPr>
              <a:xfrm>
                <a:off x="575480" y="5808260"/>
                <a:ext cx="11041039" cy="90757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Motion of the focus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800" dirty="0"/>
                  <a:t> corresponds to an “ionization wave” in the co-moving coordinate</a:t>
                </a: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C7D62572-AEE9-AAFC-65D5-04A509BE1A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80" y="5808260"/>
                <a:ext cx="11041039" cy="907576"/>
              </a:xfrm>
              <a:prstGeom prst="roundRect">
                <a:avLst/>
              </a:prstGeom>
              <a:blipFill>
                <a:blip r:embed="rId3"/>
                <a:stretch>
                  <a:fillRect t="-8108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402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unknown.jpg" descr="unknow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456" y="980682"/>
            <a:ext cx="6539192" cy="4295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visXD-color.png" descr="visXD-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991" y="5012712"/>
            <a:ext cx="1000071" cy="723897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Line"/>
          <p:cNvSpPr/>
          <p:nvPr/>
        </p:nvSpPr>
        <p:spPr>
          <a:xfrm flipH="1">
            <a:off x="1406572" y="2991617"/>
            <a:ext cx="1" cy="1256833"/>
          </a:xfrm>
          <a:prstGeom prst="line">
            <a:avLst/>
          </a:prstGeom>
          <a:ln w="3175">
            <a:solidFill>
              <a:srgbClr val="D84800"/>
            </a:solidFill>
          </a:ln>
        </p:spPr>
        <p:txBody>
          <a:bodyPr lIns="0" tIns="0" rIns="0" bIns="0"/>
          <a:lstStyle/>
          <a:p>
            <a:pPr defTabSz="321460">
              <a:defRPr sz="500">
                <a:solidFill>
                  <a:srgbClr val="000000"/>
                </a:solidFill>
              </a:defRPr>
            </a:pPr>
            <a:endParaRPr sz="667"/>
          </a:p>
        </p:txBody>
      </p:sp>
      <p:grpSp>
        <p:nvGrpSpPr>
          <p:cNvPr id="228" name="Group"/>
          <p:cNvGrpSpPr/>
          <p:nvPr/>
        </p:nvGrpSpPr>
        <p:grpSpPr>
          <a:xfrm>
            <a:off x="8410590" y="5401160"/>
            <a:ext cx="2626655" cy="665267"/>
            <a:chOff x="0" y="0"/>
            <a:chExt cx="1969990" cy="498949"/>
          </a:xfrm>
        </p:grpSpPr>
        <p:pic>
          <p:nvPicPr>
            <p:cNvPr id="226" name="ucla-logotype-main-11.jpg" descr="ucla-logotype-main-11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1046748" cy="498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IST_A_CMYK_Pos.pdf" descr="IST_A_CMYK_Pos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8351" y="69342"/>
              <a:ext cx="931640" cy="3602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9" name="osiris4.0logo.pdf" descr="osiris4.0logo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6255" y="83163"/>
            <a:ext cx="2049924" cy="1005235"/>
          </a:xfrm>
          <a:prstGeom prst="rect">
            <a:avLst/>
          </a:prstGeom>
          <a:ln w="12700">
            <a:miter lim="400000"/>
          </a:ln>
          <a:effectLst>
            <a:outerShdw blurRad="101600" dist="63500" dir="2700000" rotWithShape="0">
              <a:srgbClr val="FFFFFF"/>
            </a:outerShdw>
          </a:effectLst>
        </p:spPr>
      </p:pic>
      <p:sp>
        <p:nvSpPr>
          <p:cNvPr id="230" name="Open source…"/>
          <p:cNvSpPr txBox="1"/>
          <p:nvPr/>
        </p:nvSpPr>
        <p:spPr>
          <a:xfrm>
            <a:off x="8266750" y="1637243"/>
            <a:ext cx="2914333" cy="3583515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3485" tIns="33485" rIns="33485" bIns="33485"/>
          <a:lstStyle/>
          <a:p>
            <a:pPr marL="354027" indent="-354027" defTabSz="419684">
              <a:spcBef>
                <a:spcPts val="800"/>
              </a:spcBef>
              <a:buClr>
                <a:srgbClr val="407AAA"/>
              </a:buClr>
              <a:buFont typeface="Century Gothic"/>
              <a:defRPr sz="1000">
                <a:solidFill>
                  <a:srgbClr val="407AAA"/>
                </a:solidFill>
                <a:uFill>
                  <a:solidFill>
                    <a:srgbClr val="407AAA"/>
                  </a:solidFill>
                </a:uFill>
              </a:defRPr>
            </a:pPr>
            <a:r>
              <a:rPr sz="1333"/>
              <a:t>Open source</a:t>
            </a:r>
          </a:p>
          <a:p>
            <a:pPr marL="348941" indent="-277805" defTabSz="419684">
              <a:lnSpc>
                <a:spcPct val="120000"/>
              </a:lnSpc>
              <a:buClr>
                <a:srgbClr val="000000"/>
              </a:buClr>
              <a:buSzPct val="100000"/>
              <a:buFont typeface="Times Roman"/>
              <a:buChar char="·"/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1333"/>
              <a:t>40+ research groups worldwide are using OSIRIS</a:t>
            </a:r>
          </a:p>
          <a:p>
            <a:pPr marL="348941" indent="-277805" defTabSz="419684">
              <a:lnSpc>
                <a:spcPct val="120000"/>
              </a:lnSpc>
              <a:buClr>
                <a:srgbClr val="000000"/>
              </a:buClr>
              <a:buSzPct val="100000"/>
              <a:buFont typeface="Times Roman"/>
              <a:buChar char="·"/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1333"/>
              <a:t>300+ publications in leading scientific journals</a:t>
            </a:r>
          </a:p>
          <a:p>
            <a:pPr marL="348941" indent="-277805" defTabSz="419684">
              <a:lnSpc>
                <a:spcPct val="120000"/>
              </a:lnSpc>
              <a:buClr>
                <a:srgbClr val="000000"/>
              </a:buClr>
              <a:buSzPct val="100000"/>
              <a:buFont typeface="Times Roman"/>
              <a:buChar char="·"/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1333"/>
              <a:t>Large developer and user community</a:t>
            </a:r>
          </a:p>
          <a:p>
            <a:pPr marL="348941" indent="-277805" defTabSz="419684">
              <a:lnSpc>
                <a:spcPct val="120000"/>
              </a:lnSpc>
              <a:buClr>
                <a:srgbClr val="000000"/>
              </a:buClr>
              <a:buSzPct val="100000"/>
              <a:buFont typeface="Times Roman"/>
              <a:buChar char="·"/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1333"/>
              <a:t>Detailed documentation and sample inputs files available</a:t>
            </a:r>
          </a:p>
          <a:p>
            <a:pPr defTabSz="419684">
              <a:lnSpc>
                <a:spcPct val="120000"/>
              </a:lnSpc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333"/>
          </a:p>
          <a:p>
            <a:pPr marL="354027" indent="-354027" defTabSz="419684">
              <a:spcBef>
                <a:spcPts val="800"/>
              </a:spcBef>
              <a:buClr>
                <a:srgbClr val="407AAA"/>
              </a:buClr>
              <a:buFont typeface="Century Gothic"/>
              <a:defRPr sz="1000">
                <a:solidFill>
                  <a:srgbClr val="407AAA"/>
                </a:solidFill>
                <a:uFill>
                  <a:solidFill>
                    <a:srgbClr val="407AAA"/>
                  </a:solidFill>
                </a:uFill>
              </a:defRPr>
            </a:pPr>
            <a:r>
              <a:rPr sz="1333"/>
              <a:t>Using OSIRIS 4.0</a:t>
            </a:r>
          </a:p>
          <a:p>
            <a:pPr marL="356348" indent="-285213" defTabSz="419684">
              <a:lnSpc>
                <a:spcPct val="120000"/>
              </a:lnSpc>
              <a:buClr>
                <a:srgbClr val="000000"/>
              </a:buClr>
              <a:buSzPct val="100000"/>
              <a:buFont typeface="Times Roman"/>
              <a:buChar char="·"/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1333"/>
              <a:t>Visit </a:t>
            </a:r>
            <a:r>
              <a:rPr sz="1333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hlinkClick r:id="rId7"/>
              </a:rPr>
              <a:t>osiris-code.github.io</a:t>
            </a:r>
          </a:p>
        </p:txBody>
      </p:sp>
      <p:sp>
        <p:nvSpPr>
          <p:cNvPr id="231" name="Line"/>
          <p:cNvSpPr/>
          <p:nvPr/>
        </p:nvSpPr>
        <p:spPr>
          <a:xfrm>
            <a:off x="8477334" y="1937393"/>
            <a:ext cx="1" cy="1945747"/>
          </a:xfrm>
          <a:prstGeom prst="line">
            <a:avLst/>
          </a:prstGeom>
          <a:ln w="3175">
            <a:solidFill>
              <a:srgbClr val="D84800"/>
            </a:solidFill>
          </a:ln>
        </p:spPr>
        <p:txBody>
          <a:bodyPr lIns="0" tIns="0" rIns="0" bIns="0"/>
          <a:lstStyle/>
          <a:p>
            <a:pPr defTabSz="321460">
              <a:defRPr sz="500">
                <a:solidFill>
                  <a:srgbClr val="000000"/>
                </a:solidFill>
              </a:defRPr>
            </a:pPr>
            <a:endParaRPr sz="667"/>
          </a:p>
        </p:txBody>
      </p:sp>
      <p:sp>
        <p:nvSpPr>
          <p:cNvPr id="232" name="Line"/>
          <p:cNvSpPr/>
          <p:nvPr/>
        </p:nvSpPr>
        <p:spPr>
          <a:xfrm>
            <a:off x="8477334" y="4523807"/>
            <a:ext cx="1" cy="326363"/>
          </a:xfrm>
          <a:prstGeom prst="line">
            <a:avLst/>
          </a:prstGeom>
          <a:ln w="3175">
            <a:solidFill>
              <a:srgbClr val="D84800"/>
            </a:solidFill>
          </a:ln>
        </p:spPr>
        <p:txBody>
          <a:bodyPr lIns="0" tIns="0" rIns="0" bIns="0"/>
          <a:lstStyle/>
          <a:p>
            <a:pPr defTabSz="321460">
              <a:defRPr sz="500">
                <a:solidFill>
                  <a:srgbClr val="000000"/>
                </a:solidFill>
              </a:defRPr>
            </a:pPr>
            <a:endParaRPr sz="667"/>
          </a:p>
        </p:txBody>
      </p:sp>
      <p:sp>
        <p:nvSpPr>
          <p:cNvPr id="233" name="OSIRIS framework…"/>
          <p:cNvSpPr txBox="1"/>
          <p:nvPr/>
        </p:nvSpPr>
        <p:spPr>
          <a:xfrm>
            <a:off x="1627459" y="4827457"/>
            <a:ext cx="3459927" cy="20034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3485" tIns="33485" rIns="33485" bIns="33485"/>
          <a:lstStyle/>
          <a:p>
            <a:pPr marL="354027" indent="-354027" defTabSz="419684">
              <a:spcBef>
                <a:spcPts val="800"/>
              </a:spcBef>
              <a:buClr>
                <a:srgbClr val="407AAA"/>
              </a:buClr>
              <a:buFont typeface="Century Gothic"/>
              <a:defRPr sz="1000">
                <a:solidFill>
                  <a:srgbClr val="407AAA"/>
                </a:solidFill>
                <a:uFill>
                  <a:solidFill>
                    <a:srgbClr val="407AAA"/>
                  </a:solidFill>
                </a:uFill>
              </a:defRPr>
            </a:pPr>
            <a:r>
              <a:rPr sz="1333"/>
              <a:t>OSIRIS framework</a:t>
            </a:r>
          </a:p>
          <a:p>
            <a:pPr marL="356348" indent="-285213" defTabSz="419684">
              <a:lnSpc>
                <a:spcPct val="120000"/>
              </a:lnSpc>
              <a:buClr>
                <a:srgbClr val="000000"/>
              </a:buClr>
              <a:buSzPct val="100000"/>
              <a:buFont typeface="Times Roman"/>
              <a:buChar char="·"/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1333"/>
              <a:t>Massively Parallel, Fully Relativistic </a:t>
            </a:r>
            <a:br>
              <a:rPr sz="1333"/>
            </a:br>
            <a:r>
              <a:rPr sz="1333"/>
              <a:t>Particle-in-Cell Code </a:t>
            </a:r>
          </a:p>
          <a:p>
            <a:pPr marL="348941" indent="-277805" defTabSz="419684">
              <a:lnSpc>
                <a:spcPct val="120000"/>
              </a:lnSpc>
              <a:buClr>
                <a:srgbClr val="000000"/>
              </a:buClr>
              <a:buSzPct val="100000"/>
              <a:buFont typeface="Times Roman"/>
              <a:buChar char="·"/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1333"/>
              <a:t>Parallel scalability to 2 M cores</a:t>
            </a:r>
          </a:p>
          <a:p>
            <a:pPr marL="348941" indent="-277805" defTabSz="419684">
              <a:lnSpc>
                <a:spcPct val="120000"/>
              </a:lnSpc>
              <a:buClr>
                <a:srgbClr val="000000"/>
              </a:buClr>
              <a:buSzPct val="100000"/>
              <a:buFont typeface="Times Roman"/>
              <a:buChar char="·"/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1333"/>
              <a:t>Explicit SSE / AVX / QPX / Xeon Phi / CUDA support</a:t>
            </a:r>
          </a:p>
          <a:p>
            <a:pPr marL="348941" indent="-277805" defTabSz="419684">
              <a:lnSpc>
                <a:spcPct val="120000"/>
              </a:lnSpc>
              <a:buClr>
                <a:srgbClr val="000000"/>
              </a:buClr>
              <a:buSzPct val="100000"/>
              <a:buFont typeface="Times Roman"/>
              <a:buChar char="·"/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1333"/>
              <a:t>Extended simulation/physics models</a:t>
            </a:r>
          </a:p>
        </p:txBody>
      </p:sp>
      <p:sp>
        <p:nvSpPr>
          <p:cNvPr id="234" name="Line"/>
          <p:cNvSpPr/>
          <p:nvPr/>
        </p:nvSpPr>
        <p:spPr>
          <a:xfrm>
            <a:off x="1868897" y="5169311"/>
            <a:ext cx="1" cy="1496668"/>
          </a:xfrm>
          <a:prstGeom prst="line">
            <a:avLst/>
          </a:prstGeom>
          <a:ln w="3175">
            <a:solidFill>
              <a:srgbClr val="D84800"/>
            </a:solidFill>
          </a:ln>
        </p:spPr>
        <p:txBody>
          <a:bodyPr lIns="0" tIns="0" rIns="0" bIns="0"/>
          <a:lstStyle/>
          <a:p>
            <a:pPr defTabSz="321460">
              <a:defRPr sz="500">
                <a:solidFill>
                  <a:srgbClr val="000000"/>
                </a:solidFill>
              </a:defRPr>
            </a:pPr>
            <a:endParaRPr sz="667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BU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BU" id="{7E879CF7-1D7E-3F41-815D-6AE59E9AD344}" vid="{2741CBC3-1A15-2C47-93AE-0B4C025C03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SBU</Template>
  <TotalTime>17703</TotalTime>
  <Words>1970</Words>
  <Application>Microsoft Macintosh PowerPoint</Application>
  <PresentationFormat>Widescreen</PresentationFormat>
  <Paragraphs>353</Paragraphs>
  <Slides>31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-apple-system</vt:lpstr>
      <vt:lpstr>Arial</vt:lpstr>
      <vt:lpstr>Calibri</vt:lpstr>
      <vt:lpstr>Cambria Math</vt:lpstr>
      <vt:lpstr>Century Gothic</vt:lpstr>
      <vt:lpstr>Georgia</vt:lpstr>
      <vt:lpstr>inherit</vt:lpstr>
      <vt:lpstr>Museo Slab 500</vt:lpstr>
      <vt:lpstr>Times Roman</vt:lpstr>
      <vt:lpstr>Verdana</vt:lpstr>
      <vt:lpstr>SBU</vt:lpstr>
      <vt:lpstr>Injection of collider-quality e-beams in plasma accelerators </vt:lpstr>
      <vt:lpstr>Synthesis</vt:lpstr>
      <vt:lpstr>Luminosity</vt:lpstr>
      <vt:lpstr>A relatively low-power LWIR laser generates a clean, highly nonlinear wakefield</vt:lpstr>
      <vt:lpstr>Two-color ionization injection</vt:lpstr>
      <vt:lpstr>PowerPoint Presentation</vt:lpstr>
      <vt:lpstr>Varying the location of ionization is possible through spatiotemporal control of the ionizing laser</vt:lpstr>
      <vt:lpstr>Varying the location of ionization is possible through spatiotemporal control of the ionizing laser</vt:lpstr>
      <vt:lpstr>PowerPoint Presentation</vt:lpstr>
      <vt:lpstr>PowerPoint Presentation</vt:lpstr>
      <vt:lpstr>PowerPoint Presentation</vt:lpstr>
      <vt:lpstr>The injected beam is gradually assembled with the motion of the ionization front</vt:lpstr>
      <vt:lpstr>Charge and emittance are consistent with collider requirements</vt:lpstr>
      <vt:lpstr>PowerPoint Presentation</vt:lpstr>
      <vt:lpstr>Beam generated in this photo injector can be accelerated in subsequent stages at 10 GeV/m and at high efficiency</vt:lpstr>
      <vt:lpstr>This method can easily be scaled to higher charge, albeit with higher emittance</vt:lpstr>
      <vt:lpstr>Beam loading of the nC beam </vt:lpstr>
      <vt:lpstr>PowerPoint Presentation</vt:lpstr>
      <vt:lpstr>Full-energy post-compressor</vt:lpstr>
      <vt:lpstr>PowerPoint Presentation</vt:lpstr>
      <vt:lpstr>Integration of Ti:Saph at ATF</vt:lpstr>
      <vt:lpstr>Summary</vt:lpstr>
      <vt:lpstr>The End</vt:lpstr>
      <vt:lpstr>Self Injection of CO2 Driven Wakes</vt:lpstr>
      <vt:lpstr>Beam energy after injection stage</vt:lpstr>
      <vt:lpstr>Beam loading of the nC beam </vt:lpstr>
      <vt:lpstr>PowerPoint Presentation</vt:lpstr>
      <vt:lpstr>R_b=1.4</vt:lpstr>
      <vt:lpstr>Beam Loading Physics </vt:lpstr>
      <vt:lpstr>Recent infrastructure upgrade allow the delivery of 2-ps, &lt;5Tw pulses to IP</vt:lpstr>
      <vt:lpstr>Two Compressors Enable Integration of the Ti:Saph at User 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Navid Vafaei</dc:creator>
  <cp:lastModifiedBy>Navid Vafaei-Najafabadi</cp:lastModifiedBy>
  <cp:revision>358</cp:revision>
  <dcterms:created xsi:type="dcterms:W3CDTF">2017-03-04T22:27:29Z</dcterms:created>
  <dcterms:modified xsi:type="dcterms:W3CDTF">2024-07-25T21:16:44Z</dcterms:modified>
</cp:coreProperties>
</file>