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61" r:id="rId3"/>
    <p:sldId id="279" r:id="rId4"/>
    <p:sldId id="287" r:id="rId5"/>
    <p:sldId id="344" r:id="rId6"/>
    <p:sldId id="285" r:id="rId7"/>
    <p:sldId id="345" r:id="rId8"/>
    <p:sldId id="343" r:id="rId9"/>
    <p:sldId id="288" r:id="rId10"/>
    <p:sldId id="289" r:id="rId11"/>
    <p:sldId id="290" r:id="rId12"/>
    <p:sldId id="291" r:id="rId13"/>
    <p:sldId id="292" r:id="rId14"/>
    <p:sldId id="347" r:id="rId15"/>
    <p:sldId id="296" r:id="rId16"/>
    <p:sldId id="274" r:id="rId17"/>
    <p:sldId id="297" r:id="rId18"/>
    <p:sldId id="272" r:id="rId19"/>
    <p:sldId id="338" r:id="rId20"/>
    <p:sldId id="341" r:id="rId21"/>
    <p:sldId id="348" r:id="rId22"/>
    <p:sldId id="340" r:id="rId23"/>
    <p:sldId id="33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18FF"/>
    <a:srgbClr val="022C03"/>
    <a:srgbClr val="1C8912"/>
    <a:srgbClr val="076919"/>
    <a:srgbClr val="014B0C"/>
    <a:srgbClr val="97FF00"/>
    <a:srgbClr val="00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69"/>
    <p:restoredTop sz="95934"/>
  </p:normalViewPr>
  <p:slideViewPr>
    <p:cSldViewPr snapToGrid="0">
      <p:cViewPr varScale="1">
        <p:scale>
          <a:sx n="110" d="100"/>
          <a:sy n="110" d="100"/>
        </p:scale>
        <p:origin x="10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80D2C-05DE-CF49-AE61-FE1ABE9FF0CE}" type="datetimeFigureOut">
              <a:t>7/24/24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6AF94-1B4A-0B42-910E-3229D3404ED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84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79623-893B-8848-B2C6-C5E8F7DBF7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46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8C263-B6F5-9CAE-F1C6-EE2398FF6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11FCEE-5CE5-0525-45C1-FF5535A7C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B7802-8590-A01C-A38E-326F1AD72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3DBB-402F-F549-A45E-7B3A0C050DD9}" type="datetimeFigureOut">
              <a:t>7/24/24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BB046-6927-20D9-8981-E16485911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27D8C-ED3F-4EEC-712C-DF598CFC2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1848-40F0-684B-8666-3B7B9230CB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4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218AC-BC1C-6345-6C5E-28BCDE6C0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815D7C-41D9-6CF1-7800-97E5E392B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F32A4-0698-9052-D28A-3E304BE2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3DBB-402F-F549-A45E-7B3A0C050DD9}" type="datetimeFigureOut">
              <a:t>7/24/24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7EB43-9CDF-F9A3-BC4B-111C0AFE4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05AF7-291C-EB2A-9686-96F99747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1848-40F0-684B-8666-3B7B9230CB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51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FE24C6-F67F-C63A-E873-6CE7041277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6CD772-E422-17CA-58E5-1A238BB0D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CF3E6-3CCC-010C-E54B-03CF866BF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3DBB-402F-F549-A45E-7B3A0C050DD9}" type="datetimeFigureOut">
              <a:t>7/24/24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D2C86-F2B8-992E-0851-47B048761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AB74B-B96D-A610-96CE-561F801D0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1848-40F0-684B-8666-3B7B9230CB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4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19A1D-812A-DC86-9127-3CF4E7075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A8741-749B-2783-BA7E-EB3FA5E1D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15545-7A43-ECE5-FD1F-B14678F9D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3DBB-402F-F549-A45E-7B3A0C050DD9}" type="datetimeFigureOut">
              <a:t>7/24/24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FB66C-A364-14E1-A211-A936DE077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5047C-3027-C936-473D-15575C679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1848-40F0-684B-8666-3B7B9230CB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7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2F9FB-A750-7346-5230-E1987342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96120-6BE3-384E-F689-4A8E1C99A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03B0A-56E5-69E1-3468-A457F7A60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3DBB-402F-F549-A45E-7B3A0C050DD9}" type="datetimeFigureOut">
              <a:t>7/24/24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5BB8B-B578-FD2F-513B-AEC7EECD0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7FB14-768E-6BCE-7B78-37EF6641F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1848-40F0-684B-8666-3B7B9230CB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76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86C24-905A-B71D-8085-C6454E942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331B1-2432-066B-8DA5-67B94618D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C1113-B588-86D1-4096-0558C5709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9C443-7B38-3B61-7427-74914DF21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3DBB-402F-F549-A45E-7B3A0C050DD9}" type="datetimeFigureOut">
              <a:t>7/24/24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65721-D832-B7B3-7D75-382DD8210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86F4C-4F33-D30C-DDDF-6449A7B16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1848-40F0-684B-8666-3B7B9230CB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36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46490-A4D4-DF24-0F91-9D550BA74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835F3-627B-41AF-68FB-5730FC784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153C7B-BA83-6251-B9A2-125BF3EFA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6E81D-C82C-A538-A221-649312E84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A12978-AB69-6E00-AA90-42A58C4EA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5B9AA6-ECB2-D3C0-CA0A-D3A3A8F56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3DBB-402F-F549-A45E-7B3A0C050DD9}" type="datetimeFigureOut">
              <a:t>7/24/24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D068D6-CC03-1C2E-0410-E5212E395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7E02E2-27B8-EB49-0249-DC3ABDF9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1848-40F0-684B-8666-3B7B9230CB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8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53FE9-DAA5-AD0F-C771-3D5B405FA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7935B1-C3D8-E1D9-6D27-9FEC9D245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3DBB-402F-F549-A45E-7B3A0C050DD9}" type="datetimeFigureOut">
              <a:t>7/24/24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5CB62F-A20B-95C5-4791-49D1250D2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6B511-FA04-D4B3-0A3D-9CDCF22B4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1848-40F0-684B-8666-3B7B9230CB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89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BA4C13-9C3D-8DD0-326D-2E9B2D6C2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3DBB-402F-F549-A45E-7B3A0C050DD9}" type="datetimeFigureOut">
              <a:t>7/24/24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FEE7BA-50AC-DD47-0D82-08B9A4301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1D362-1706-771D-47CD-ED72D85B8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1848-40F0-684B-8666-3B7B9230CB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2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F1AD5-9045-FACB-896C-CDEBE3920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3E306-1F65-BB5C-B9D3-BA1E3AFD4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159CB3-4218-6FD3-A9E0-75620D388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18C279-B088-AE90-9E32-9FBF4AF39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3DBB-402F-F549-A45E-7B3A0C050DD9}" type="datetimeFigureOut">
              <a:t>7/24/24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17664-6E2C-86BC-6A69-B738253C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F346A-DFF6-0F47-F11D-2B4F2A52E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1848-40F0-684B-8666-3B7B9230CB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75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5E87E-65B0-36E3-10B3-222FCF73C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946536-1809-438F-6DEA-C3AEC53120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22CFD-0182-0F44-8596-2DCCB8A62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1C683-6B01-2F0F-097E-7381CC3DA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3DBB-402F-F549-A45E-7B3A0C050DD9}" type="datetimeFigureOut">
              <a:t>7/24/24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DA6FB-6BB0-DC48-6A55-3F7B86AA3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98C3FF-8D1F-BC42-99D6-0B48B1DDF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1848-40F0-684B-8666-3B7B9230CB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9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164C35-5FE1-1805-2451-A59393A2A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B8231-24D5-9444-EBE0-CE21357A5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97D9C-01AA-C8E3-ACAC-F58B9B0898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193DBB-402F-F549-A45E-7B3A0C050DD9}" type="datetimeFigureOut">
              <a:t>7/24/24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6E75D-FD1D-E809-A433-0F2171B4A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7B672-BBDD-9C62-CE1F-B10FF81D3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C11848-40F0-684B-8666-3B7B9230CB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2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image" Target="../media/image15.jpg"/><Relationship Id="rId16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image" Target="../media/image3.jpg"/><Relationship Id="rId10" Type="http://schemas.microsoft.com/office/2007/relationships/hdphoto" Target="../media/hdphoto2.wdp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1.jpg"/><Relationship Id="rId7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0EF8CFA-5F56-3AFA-BCB4-178F76D55DD2}"/>
              </a:ext>
            </a:extLst>
          </p:cNvPr>
          <p:cNvSpPr/>
          <p:nvPr/>
        </p:nvSpPr>
        <p:spPr>
          <a:xfrm>
            <a:off x="94445" y="3096561"/>
            <a:ext cx="12067350" cy="2311154"/>
          </a:xfrm>
          <a:prstGeom prst="roundRect">
            <a:avLst>
              <a:gd name="adj" fmla="val 1015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C1DE29-E97B-9F49-375A-C08254B775B7}"/>
              </a:ext>
            </a:extLst>
          </p:cNvPr>
          <p:cNvSpPr txBox="1"/>
          <p:nvPr/>
        </p:nvSpPr>
        <p:spPr>
          <a:xfrm>
            <a:off x="-13742" y="921434"/>
            <a:ext cx="122312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i="0" u="none" strike="noStrike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Plasma electron acceleration </a:t>
            </a:r>
          </a:p>
          <a:p>
            <a:pPr algn="ctr"/>
            <a:r>
              <a:rPr lang="en-US" sz="4800" b="1" i="0" u="none" strike="noStrike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driven by a long-wave infrared (LWIR)</a:t>
            </a:r>
            <a:r>
              <a:rPr lang="en-US" sz="4800" b="1" i="0" u="none" strike="noStrike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*</a:t>
            </a:r>
            <a:r>
              <a:rPr lang="en-US" sz="4800" b="1" i="0" u="none" strike="noStrike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laser</a:t>
            </a:r>
            <a:endParaRPr lang="en-US" sz="48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75E4FA-1878-B187-B5C7-2C016A4C4155}"/>
              </a:ext>
            </a:extLst>
          </p:cNvPr>
          <p:cNvSpPr txBox="1"/>
          <p:nvPr/>
        </p:nvSpPr>
        <p:spPr>
          <a:xfrm>
            <a:off x="2840438" y="2457014"/>
            <a:ext cx="6600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Mike Downer, University of Texas at Austin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AA39190-E9EF-8834-9308-E039E7D4B1D1}"/>
              </a:ext>
            </a:extLst>
          </p:cNvPr>
          <p:cNvGrpSpPr/>
          <p:nvPr/>
        </p:nvGrpSpPr>
        <p:grpSpPr>
          <a:xfrm>
            <a:off x="94445" y="69669"/>
            <a:ext cx="1198328" cy="1179117"/>
            <a:chOff x="3303214" y="2758382"/>
            <a:chExt cx="1424847" cy="140978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39D57B7-1A0F-F1DD-77BB-B12A8A6F74D0}"/>
                </a:ext>
              </a:extLst>
            </p:cNvPr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DB1F94A-7332-9ADD-4282-3524E04348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60B2672-4454-C4E6-9234-3D8700FFC1C1}"/>
              </a:ext>
            </a:extLst>
          </p:cNvPr>
          <p:cNvSpPr txBox="1"/>
          <p:nvPr/>
        </p:nvSpPr>
        <p:spPr>
          <a:xfrm>
            <a:off x="4091663" y="119415"/>
            <a:ext cx="4028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Advanced Accelerator Concepts Workshop,</a:t>
            </a:r>
          </a:p>
          <a:p>
            <a:pPr algn="ctr"/>
            <a:r>
              <a:rPr lang="en-US" sz="1600"/>
              <a:t>Naperville, IL , 20-26 July 2024</a:t>
            </a:r>
          </a:p>
        </p:txBody>
      </p:sp>
      <p:pic>
        <p:nvPicPr>
          <p:cNvPr id="10" name="Picture 9" descr="BNL_logo_sm.jpg">
            <a:extLst>
              <a:ext uri="{FF2B5EF4-FFF2-40B4-BE49-F238E27FC236}">
                <a16:creationId xmlns:a16="http://schemas.microsoft.com/office/drawing/2014/main" id="{680AAF1F-28B6-3A5C-2A80-F00A63578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481" y="350487"/>
            <a:ext cx="2347556" cy="898299"/>
          </a:xfrm>
          <a:prstGeom prst="rect">
            <a:avLst/>
          </a:prstGeom>
        </p:spPr>
      </p:pic>
      <p:pic>
        <p:nvPicPr>
          <p:cNvPr id="16" name="Picture 15" descr="SUNY Stonybrook logo.jpg">
            <a:extLst>
              <a:ext uri="{FF2B5EF4-FFF2-40B4-BE49-F238E27FC236}">
                <a16:creationId xmlns:a16="http://schemas.microsoft.com/office/drawing/2014/main" id="{CD104200-04FE-BB42-4A65-B4D8C79B99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322" y="-5033"/>
            <a:ext cx="1001756" cy="1001756"/>
          </a:xfrm>
          <a:prstGeom prst="rect">
            <a:avLst/>
          </a:prstGeom>
        </p:spPr>
      </p:pic>
      <p:pic>
        <p:nvPicPr>
          <p:cNvPr id="17" name="Picture 16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1C6746C2-F416-78D6-EEC7-E473016EB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8849" y="370438"/>
            <a:ext cx="609600" cy="29741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7978603-87E3-C408-2B01-3F40338683F9}"/>
              </a:ext>
            </a:extLst>
          </p:cNvPr>
          <p:cNvSpPr txBox="1"/>
          <p:nvPr/>
        </p:nvSpPr>
        <p:spPr>
          <a:xfrm>
            <a:off x="281095" y="3130052"/>
            <a:ext cx="32040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/>
              <a:t>University of Texas at Austin</a:t>
            </a:r>
            <a:r>
              <a:rPr lang="en-US" b="1"/>
              <a:t>:</a:t>
            </a:r>
          </a:p>
          <a:p>
            <a:r>
              <a:rPr lang="en-US" i="1">
                <a:solidFill>
                  <a:srgbClr val="120FFF"/>
                </a:solidFill>
              </a:rPr>
              <a:t>Faculty</a:t>
            </a:r>
            <a:r>
              <a:rPr lang="en-US"/>
              <a:t>:  M. C. Downer</a:t>
            </a:r>
          </a:p>
          <a:p>
            <a:r>
              <a:rPr lang="en-US" i="1">
                <a:solidFill>
                  <a:srgbClr val="120FFF"/>
                </a:solidFill>
              </a:rPr>
              <a:t>Research Scientist</a:t>
            </a:r>
            <a:r>
              <a:rPr lang="en-US"/>
              <a:t>: R. Zgadzaj </a:t>
            </a:r>
          </a:p>
          <a:p>
            <a:r>
              <a:rPr lang="en-US" i="1">
                <a:solidFill>
                  <a:srgbClr val="120FFF"/>
                </a:solidFill>
              </a:rPr>
              <a:t>PhD students</a:t>
            </a:r>
            <a:r>
              <a:rPr lang="en-US"/>
              <a:t>: Y. Cao, J. Welch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53F08F-7769-FFB6-E7A8-45E6E04941DB}"/>
              </a:ext>
            </a:extLst>
          </p:cNvPr>
          <p:cNvSpPr txBox="1"/>
          <p:nvPr/>
        </p:nvSpPr>
        <p:spPr>
          <a:xfrm>
            <a:off x="4249131" y="3131156"/>
            <a:ext cx="40036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/>
              <a:t>Stony Brook University</a:t>
            </a:r>
            <a:r>
              <a:rPr lang="en-US" b="1"/>
              <a:t>:</a:t>
            </a:r>
          </a:p>
          <a:p>
            <a:r>
              <a:rPr lang="en-US" i="1">
                <a:solidFill>
                  <a:srgbClr val="120FFF"/>
                </a:solidFill>
              </a:rPr>
              <a:t>Faculty</a:t>
            </a:r>
            <a:r>
              <a:rPr lang="en-US"/>
              <a:t>:  Navid Vafaei-Najafabadi</a:t>
            </a:r>
          </a:p>
          <a:p>
            <a:r>
              <a:rPr lang="en-US"/>
              <a:t>	Roman Samulyak</a:t>
            </a:r>
          </a:p>
          <a:p>
            <a:r>
              <a:rPr lang="en-US"/>
              <a:t>	V. N. Litvinenko</a:t>
            </a:r>
          </a:p>
          <a:p>
            <a:r>
              <a:rPr lang="en-US" i="1">
                <a:solidFill>
                  <a:srgbClr val="1E08FF"/>
                </a:solidFill>
              </a:rPr>
              <a:t>Postdocs</a:t>
            </a:r>
            <a:r>
              <a:rPr lang="en-US"/>
              <a:t>:  L. D. Amorin, I. Petrushina</a:t>
            </a:r>
          </a:p>
          <a:p>
            <a:r>
              <a:rPr lang="en-US" i="1">
                <a:solidFill>
                  <a:srgbClr val="120FFF"/>
                </a:solidFill>
              </a:rPr>
              <a:t>PhD Students</a:t>
            </a:r>
            <a:r>
              <a:rPr lang="en-US"/>
              <a:t>: A. Cheng, A. Gaikwad,</a:t>
            </a:r>
          </a:p>
          <a:p>
            <a:r>
              <a:rPr lang="en-US"/>
              <a:t>	P. Iapozzutto, P. Kumar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F08D59-4070-9961-706B-4B7FB908F284}"/>
              </a:ext>
            </a:extLst>
          </p:cNvPr>
          <p:cNvSpPr txBox="1"/>
          <p:nvPr/>
        </p:nvSpPr>
        <p:spPr>
          <a:xfrm>
            <a:off x="8619746" y="3096561"/>
            <a:ext cx="345735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/>
              <a:t>Brookhaven ATF</a:t>
            </a:r>
            <a:r>
              <a:rPr lang="en-US" sz="2400" b="1">
                <a:solidFill>
                  <a:srgbClr val="FF0000"/>
                </a:solidFill>
              </a:rPr>
              <a:t>*</a:t>
            </a:r>
            <a:r>
              <a:rPr lang="en-US" b="1"/>
              <a:t>:</a:t>
            </a:r>
          </a:p>
          <a:p>
            <a:r>
              <a:rPr lang="en-US" i="1">
                <a:solidFill>
                  <a:srgbClr val="120FFF"/>
                </a:solidFill>
              </a:rPr>
              <a:t>ATF Director</a:t>
            </a:r>
            <a:r>
              <a:rPr lang="en-US"/>
              <a:t>: M. A. Palmer</a:t>
            </a:r>
          </a:p>
          <a:p>
            <a:r>
              <a:rPr lang="en-US" i="1">
                <a:solidFill>
                  <a:srgbClr val="120FFF"/>
                </a:solidFill>
              </a:rPr>
              <a:t>Research Scientists</a:t>
            </a:r>
            <a:r>
              <a:rPr lang="en-US"/>
              <a:t>:  M. Babzien,</a:t>
            </a:r>
          </a:p>
          <a:p>
            <a:r>
              <a:rPr lang="en-US"/>
              <a:t>M. Fedurin, R. Kupfer, K. Kusche, </a:t>
            </a:r>
          </a:p>
          <a:p>
            <a:r>
              <a:rPr lang="en-US"/>
              <a:t>W. Li, I. V. Pogorelsky, </a:t>
            </a:r>
          </a:p>
          <a:p>
            <a:r>
              <a:rPr lang="en-US"/>
              <a:t>M. N. Polyanskiy, C. Swinson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0D7830-B579-3D80-A50B-AD65C6346C10}"/>
              </a:ext>
            </a:extLst>
          </p:cNvPr>
          <p:cNvSpPr txBox="1"/>
          <p:nvPr/>
        </p:nvSpPr>
        <p:spPr>
          <a:xfrm>
            <a:off x="104446" y="4449576"/>
            <a:ext cx="30187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/>
              <a:t>UCLA</a:t>
            </a:r>
            <a:r>
              <a:rPr lang="en-US"/>
              <a:t>:</a:t>
            </a:r>
          </a:p>
          <a:p>
            <a:pPr algn="ctr"/>
            <a:r>
              <a:rPr lang="en-US" i="1">
                <a:solidFill>
                  <a:srgbClr val="1E08FF"/>
                </a:solidFill>
              </a:rPr>
              <a:t>Faculty</a:t>
            </a:r>
            <a:r>
              <a:rPr lang="en-US"/>
              <a:t>: C. Joshi</a:t>
            </a:r>
          </a:p>
          <a:p>
            <a:pPr algn="ctr"/>
            <a:r>
              <a:rPr lang="en-US" i="1">
                <a:solidFill>
                  <a:srgbClr val="2418FF"/>
                </a:solidFill>
              </a:rPr>
              <a:t>Research Scientist</a:t>
            </a:r>
            <a:r>
              <a:rPr lang="en-US"/>
              <a:t>: C. Zhang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8D8F09-3E5C-54F8-D438-A1D72BECFC3C}"/>
              </a:ext>
            </a:extLst>
          </p:cNvPr>
          <p:cNvSpPr txBox="1"/>
          <p:nvPr/>
        </p:nvSpPr>
        <p:spPr>
          <a:xfrm>
            <a:off x="11846968" y="649049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6B159D-4EF1-2C17-94F1-D75132A46AD5}"/>
              </a:ext>
            </a:extLst>
          </p:cNvPr>
          <p:cNvSpPr txBox="1"/>
          <p:nvPr/>
        </p:nvSpPr>
        <p:spPr>
          <a:xfrm>
            <a:off x="8575300" y="4953961"/>
            <a:ext cx="3586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*</a:t>
            </a:r>
            <a:r>
              <a:rPr lang="en-US" sz="2000" b="1">
                <a:solidFill>
                  <a:srgbClr val="FF0000"/>
                </a:solidFill>
              </a:rPr>
              <a:t>ATF</a:t>
            </a:r>
            <a:r>
              <a:rPr lang="en-US" sz="2000">
                <a:solidFill>
                  <a:srgbClr val="FF0000"/>
                </a:solidFill>
              </a:rPr>
              <a:t> = </a:t>
            </a:r>
            <a:r>
              <a:rPr lang="en-US" sz="2000" b="1">
                <a:solidFill>
                  <a:srgbClr val="FF0000"/>
                </a:solidFill>
              </a:rPr>
              <a:t>A</a:t>
            </a:r>
            <a:r>
              <a:rPr lang="en-US" sz="2000">
                <a:solidFill>
                  <a:srgbClr val="FF0000"/>
                </a:solidFill>
              </a:rPr>
              <a:t>ccelerator </a:t>
            </a:r>
            <a:r>
              <a:rPr lang="en-US" sz="2000" b="1">
                <a:solidFill>
                  <a:srgbClr val="FF0000"/>
                </a:solidFill>
              </a:rPr>
              <a:t>T</a:t>
            </a:r>
            <a:r>
              <a:rPr lang="en-US" sz="2000">
                <a:solidFill>
                  <a:srgbClr val="FF0000"/>
                </a:solidFill>
              </a:rPr>
              <a:t>est </a:t>
            </a:r>
            <a:r>
              <a:rPr lang="en-US" sz="2000" b="1">
                <a:solidFill>
                  <a:srgbClr val="FF0000"/>
                </a:solidFill>
              </a:rPr>
              <a:t>F</a:t>
            </a:r>
            <a:r>
              <a:rPr lang="en-US" sz="2000">
                <a:solidFill>
                  <a:srgbClr val="FF0000"/>
                </a:solidFill>
              </a:rPr>
              <a:t>acility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DAC289-FA8D-B6B9-85C4-6EC76C03D563}"/>
              </a:ext>
            </a:extLst>
          </p:cNvPr>
          <p:cNvSpPr txBox="1"/>
          <p:nvPr/>
        </p:nvSpPr>
        <p:spPr>
          <a:xfrm>
            <a:off x="6547411" y="5673799"/>
            <a:ext cx="40975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*</a:t>
            </a:r>
            <a:r>
              <a:rPr lang="en-US" sz="4800" b="1"/>
              <a:t> 8 &lt; 𝜆 &lt; 15 µm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F9FF3F-E4DB-FF4C-5205-E852945CC27B}"/>
              </a:ext>
            </a:extLst>
          </p:cNvPr>
          <p:cNvSpPr txBox="1"/>
          <p:nvPr/>
        </p:nvSpPr>
        <p:spPr>
          <a:xfrm>
            <a:off x="865751" y="5729693"/>
            <a:ext cx="3857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LWFA driven my MWIR laser (3.9 µm):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D8A8C1-DF59-CD76-F12B-8EB02AF291F5}"/>
              </a:ext>
            </a:extLst>
          </p:cNvPr>
          <p:cNvSpPr txBox="1"/>
          <p:nvPr/>
        </p:nvSpPr>
        <p:spPr>
          <a:xfrm>
            <a:off x="532436" y="6041983"/>
            <a:ext cx="4374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Woodbury </a:t>
            </a:r>
            <a:r>
              <a:rPr lang="en-US" i="1">
                <a:solidFill>
                  <a:srgbClr val="FF0000"/>
                </a:solidFill>
              </a:rPr>
              <a:t>et al</a:t>
            </a:r>
            <a:r>
              <a:rPr lang="en-US">
                <a:solidFill>
                  <a:srgbClr val="FF0000"/>
                </a:solidFill>
              </a:rPr>
              <a:t>., </a:t>
            </a:r>
            <a:r>
              <a:rPr lang="en-US" i="1">
                <a:solidFill>
                  <a:srgbClr val="FF0000"/>
                </a:solidFill>
              </a:rPr>
              <a:t>Opt. Lett</a:t>
            </a:r>
            <a:r>
              <a:rPr lang="en-US">
                <a:solidFill>
                  <a:srgbClr val="FF0000"/>
                </a:solidFill>
              </a:rPr>
              <a:t>. </a:t>
            </a:r>
            <a:r>
              <a:rPr lang="en-US" b="1">
                <a:solidFill>
                  <a:srgbClr val="FF0000"/>
                </a:solidFill>
              </a:rPr>
              <a:t>43</a:t>
            </a:r>
            <a:r>
              <a:rPr lang="en-US">
                <a:solidFill>
                  <a:srgbClr val="FF0000"/>
                </a:solidFill>
              </a:rPr>
              <a:t>, 1131 (2018)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E54C90-E310-1D94-B9BB-1A56DA50C196}"/>
              </a:ext>
            </a:extLst>
          </p:cNvPr>
          <p:cNvSpPr txBox="1"/>
          <p:nvPr/>
        </p:nvSpPr>
        <p:spPr>
          <a:xfrm>
            <a:off x="3935" y="5570551"/>
            <a:ext cx="11961544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i="1">
                <a:solidFill>
                  <a:srgbClr val="FF0000"/>
                </a:solidFill>
              </a:rPr>
              <a:t>LWIR lasers (and ATF) are poised to drive a new generation of laser-plasma accelerators </a:t>
            </a:r>
          </a:p>
          <a:p>
            <a:pPr algn="ctr"/>
            <a:r>
              <a:rPr lang="en-US" sz="2400" i="1">
                <a:solidFill>
                  <a:srgbClr val="FF0000"/>
                </a:solidFill>
              </a:rPr>
              <a:t>that deliver </a:t>
            </a:r>
            <a:r>
              <a:rPr lang="en-US" sz="2400" b="1" i="1">
                <a:solidFill>
                  <a:srgbClr val="FF0000"/>
                </a:solidFill>
              </a:rPr>
              <a:t>spin-polarized</a:t>
            </a:r>
            <a:r>
              <a:rPr lang="en-US" sz="2400" i="1">
                <a:solidFill>
                  <a:srgbClr val="FF0000"/>
                </a:solidFill>
              </a:rPr>
              <a:t> e-bunches with the </a:t>
            </a:r>
            <a:r>
              <a:rPr lang="en-US" sz="2400" b="1" i="1">
                <a:solidFill>
                  <a:srgbClr val="FF0000"/>
                </a:solidFill>
              </a:rPr>
              <a:t>ultra-low emittance and energy spread</a:t>
            </a:r>
            <a:endParaRPr lang="en-US" sz="2400" i="1">
              <a:solidFill>
                <a:srgbClr val="FF0000"/>
              </a:solidFill>
            </a:endParaRPr>
          </a:p>
          <a:p>
            <a:pPr algn="ctr"/>
            <a:r>
              <a:rPr lang="en-US" sz="2400" i="1">
                <a:solidFill>
                  <a:srgbClr val="FF0000"/>
                </a:solidFill>
              </a:rPr>
              <a:t>required to drive free-electron lasers.   </a:t>
            </a:r>
          </a:p>
        </p:txBody>
      </p:sp>
    </p:spTree>
    <p:extLst>
      <p:ext uri="{BB962C8B-B14F-4D97-AF65-F5344CB8AC3E}">
        <p14:creationId xmlns:p14="http://schemas.microsoft.com/office/powerpoint/2010/main" val="155796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7CC31D-F434-46DE-4150-1AD441D3CF1D}"/>
              </a:ext>
            </a:extLst>
          </p:cNvPr>
          <p:cNvSpPr/>
          <p:nvPr/>
        </p:nvSpPr>
        <p:spPr>
          <a:xfrm>
            <a:off x="8048905" y="3211526"/>
            <a:ext cx="97830" cy="6813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C1D278-710F-FDA1-B075-7CDED41013BA}"/>
              </a:ext>
            </a:extLst>
          </p:cNvPr>
          <p:cNvSpPr/>
          <p:nvPr/>
        </p:nvSpPr>
        <p:spPr>
          <a:xfrm>
            <a:off x="8856000" y="4314469"/>
            <a:ext cx="676655" cy="1059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074520-6CD0-8F79-03C8-ED9915760884}"/>
              </a:ext>
            </a:extLst>
          </p:cNvPr>
          <p:cNvGrpSpPr/>
          <p:nvPr/>
        </p:nvGrpSpPr>
        <p:grpSpPr>
          <a:xfrm>
            <a:off x="9039201" y="2500545"/>
            <a:ext cx="293489" cy="293489"/>
            <a:chOff x="7670800" y="317500"/>
            <a:chExt cx="736600" cy="736600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FB2A69B-B337-1EAC-AE57-B7A067B066A4}"/>
                </a:ext>
              </a:extLst>
            </p:cNvPr>
            <p:cNvSpPr/>
            <p:nvPr/>
          </p:nvSpPr>
          <p:spPr>
            <a:xfrm>
              <a:off x="7670800" y="317500"/>
              <a:ext cx="736600" cy="7366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ED3E7DCC-FB39-D6FC-3149-3EA101700ED3}"/>
                </a:ext>
              </a:extLst>
            </p:cNvPr>
            <p:cNvSpPr/>
            <p:nvPr/>
          </p:nvSpPr>
          <p:spPr>
            <a:xfrm>
              <a:off x="7810500" y="457200"/>
              <a:ext cx="457200" cy="4572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Freeform 8">
            <a:extLst>
              <a:ext uri="{FF2B5EF4-FFF2-40B4-BE49-F238E27FC236}">
                <a16:creationId xmlns:a16="http://schemas.microsoft.com/office/drawing/2014/main" id="{5E96B817-F3B6-EEA8-431C-19C3B4CFD05F}"/>
              </a:ext>
            </a:extLst>
          </p:cNvPr>
          <p:cNvSpPr/>
          <p:nvPr/>
        </p:nvSpPr>
        <p:spPr>
          <a:xfrm>
            <a:off x="8847847" y="1901340"/>
            <a:ext cx="692960" cy="2671165"/>
          </a:xfrm>
          <a:custGeom>
            <a:avLst/>
            <a:gdLst>
              <a:gd name="connsiteX0" fmla="*/ 1079500 w 1079500"/>
              <a:gd name="connsiteY0" fmla="*/ 3987800 h 4000500"/>
              <a:gd name="connsiteX1" fmla="*/ 317500 w 1079500"/>
              <a:gd name="connsiteY1" fmla="*/ 0 h 4000500"/>
              <a:gd name="connsiteX2" fmla="*/ 723900 w 1079500"/>
              <a:gd name="connsiteY2" fmla="*/ 101600 h 4000500"/>
              <a:gd name="connsiteX3" fmla="*/ 0 w 1079500"/>
              <a:gd name="connsiteY3" fmla="*/ 4000500 h 4000500"/>
              <a:gd name="connsiteX4" fmla="*/ 1079500 w 1079500"/>
              <a:gd name="connsiteY4" fmla="*/ 3987800 h 40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500" h="4000500">
                <a:moveTo>
                  <a:pt x="1079500" y="3987800"/>
                </a:moveTo>
                <a:lnTo>
                  <a:pt x="317500" y="0"/>
                </a:lnTo>
                <a:lnTo>
                  <a:pt x="723900" y="101600"/>
                </a:lnTo>
                <a:lnTo>
                  <a:pt x="0" y="4000500"/>
                </a:lnTo>
                <a:lnTo>
                  <a:pt x="1079500" y="3987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BD4826C-7054-A8D1-3162-112AFA505680}"/>
              </a:ext>
            </a:extLst>
          </p:cNvPr>
          <p:cNvSpPr/>
          <p:nvPr/>
        </p:nvSpPr>
        <p:spPr>
          <a:xfrm>
            <a:off x="9019049" y="1711157"/>
            <a:ext cx="2010622" cy="366747"/>
          </a:xfrm>
          <a:custGeom>
            <a:avLst/>
            <a:gdLst>
              <a:gd name="connsiteX0" fmla="*/ 2387600 w 3086100"/>
              <a:gd name="connsiteY0" fmla="*/ 0 h 736600"/>
              <a:gd name="connsiteX1" fmla="*/ 584200 w 3086100"/>
              <a:gd name="connsiteY1" fmla="*/ 0 h 736600"/>
              <a:gd name="connsiteX2" fmla="*/ 63500 w 3086100"/>
              <a:gd name="connsiteY2" fmla="*/ 482600 h 736600"/>
              <a:gd name="connsiteX3" fmla="*/ 0 w 3086100"/>
              <a:gd name="connsiteY3" fmla="*/ 736600 h 736600"/>
              <a:gd name="connsiteX4" fmla="*/ 3086100 w 3086100"/>
              <a:gd name="connsiteY4" fmla="*/ 736600 h 736600"/>
              <a:gd name="connsiteX5" fmla="*/ 2387600 w 3086100"/>
              <a:gd name="connsiteY5" fmla="*/ 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6100" h="736600">
                <a:moveTo>
                  <a:pt x="2387600" y="0"/>
                </a:moveTo>
                <a:lnTo>
                  <a:pt x="584200" y="0"/>
                </a:lnTo>
                <a:lnTo>
                  <a:pt x="63500" y="482600"/>
                </a:lnTo>
                <a:lnTo>
                  <a:pt x="0" y="736600"/>
                </a:lnTo>
                <a:lnTo>
                  <a:pt x="3086100" y="736600"/>
                </a:lnTo>
                <a:lnTo>
                  <a:pt x="238760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F50AE5-7219-18B8-2288-F182957C45FD}"/>
              </a:ext>
            </a:extLst>
          </p:cNvPr>
          <p:cNvSpPr/>
          <p:nvPr/>
        </p:nvSpPr>
        <p:spPr>
          <a:xfrm>
            <a:off x="8733713" y="1240990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90D0B2-6447-76C6-B53F-B7AAF9B47DD9}"/>
              </a:ext>
            </a:extLst>
          </p:cNvPr>
          <p:cNvSpPr/>
          <p:nvPr/>
        </p:nvSpPr>
        <p:spPr>
          <a:xfrm>
            <a:off x="9532655" y="1240990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85CCD8-7E8B-6651-ED58-4745D63EA8DB}"/>
              </a:ext>
            </a:extLst>
          </p:cNvPr>
          <p:cNvSpPr/>
          <p:nvPr/>
        </p:nvSpPr>
        <p:spPr>
          <a:xfrm>
            <a:off x="8733713" y="4314469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70BC89-BF7A-3B0C-46E0-C1AC342C8858}"/>
              </a:ext>
            </a:extLst>
          </p:cNvPr>
          <p:cNvSpPr/>
          <p:nvPr/>
        </p:nvSpPr>
        <p:spPr>
          <a:xfrm>
            <a:off x="9532655" y="4314469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4A0CED-C2E1-E1FD-3577-13186CE6FD10}"/>
              </a:ext>
            </a:extLst>
          </p:cNvPr>
          <p:cNvSpPr/>
          <p:nvPr/>
        </p:nvSpPr>
        <p:spPr>
          <a:xfrm>
            <a:off x="10282682" y="4314469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7692C6-91FE-67C8-C743-291CC00347EF}"/>
              </a:ext>
            </a:extLst>
          </p:cNvPr>
          <p:cNvSpPr/>
          <p:nvPr/>
        </p:nvSpPr>
        <p:spPr>
          <a:xfrm>
            <a:off x="11081624" y="4314469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96C3E-D7DC-265E-F1C8-30191CA71E27}"/>
              </a:ext>
            </a:extLst>
          </p:cNvPr>
          <p:cNvSpPr/>
          <p:nvPr/>
        </p:nvSpPr>
        <p:spPr>
          <a:xfrm>
            <a:off x="8856000" y="1236914"/>
            <a:ext cx="676655" cy="1059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2D4726-20D6-11B8-9589-21D7932F8189}"/>
              </a:ext>
            </a:extLst>
          </p:cNvPr>
          <p:cNvSpPr/>
          <p:nvPr/>
        </p:nvSpPr>
        <p:spPr>
          <a:xfrm>
            <a:off x="8048905" y="1465825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8E8BC3-C22D-C9D4-2C20-02E0C96029AF}"/>
              </a:ext>
            </a:extLst>
          </p:cNvPr>
          <p:cNvSpPr/>
          <p:nvPr/>
        </p:nvSpPr>
        <p:spPr>
          <a:xfrm>
            <a:off x="8048905" y="2028345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C34B1C9-95F7-4A58-B75F-344494D8AA55}"/>
              </a:ext>
            </a:extLst>
          </p:cNvPr>
          <p:cNvSpPr/>
          <p:nvPr/>
        </p:nvSpPr>
        <p:spPr>
          <a:xfrm>
            <a:off x="8048905" y="2313681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7DBD03C-DF4C-D5DB-5B9D-CEE5352B806D}"/>
              </a:ext>
            </a:extLst>
          </p:cNvPr>
          <p:cNvSpPr/>
          <p:nvPr/>
        </p:nvSpPr>
        <p:spPr>
          <a:xfrm>
            <a:off x="8048905" y="2873841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FE8EA0-EC1E-1698-0BCA-3260F3096A1E}"/>
              </a:ext>
            </a:extLst>
          </p:cNvPr>
          <p:cNvSpPr/>
          <p:nvPr/>
        </p:nvSpPr>
        <p:spPr>
          <a:xfrm>
            <a:off x="8048905" y="3102110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9D46BE-585A-7DB6-292A-14ACB4229FA7}"/>
              </a:ext>
            </a:extLst>
          </p:cNvPr>
          <p:cNvSpPr/>
          <p:nvPr/>
        </p:nvSpPr>
        <p:spPr>
          <a:xfrm>
            <a:off x="8048905" y="3892900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48895A-9D37-032C-60A4-7BACEC2AD618}"/>
              </a:ext>
            </a:extLst>
          </p:cNvPr>
          <p:cNvSpPr/>
          <p:nvPr/>
        </p:nvSpPr>
        <p:spPr>
          <a:xfrm>
            <a:off x="11888719" y="3892900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098570-DA1A-A143-1F36-5A518585EF81}"/>
              </a:ext>
            </a:extLst>
          </p:cNvPr>
          <p:cNvSpPr/>
          <p:nvPr/>
        </p:nvSpPr>
        <p:spPr>
          <a:xfrm>
            <a:off x="11888719" y="3102110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905672-9216-A32B-4DF9-E7107AB6B091}"/>
              </a:ext>
            </a:extLst>
          </p:cNvPr>
          <p:cNvSpPr/>
          <p:nvPr/>
        </p:nvSpPr>
        <p:spPr>
          <a:xfrm>
            <a:off x="11888719" y="2873841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17070F5-B0D7-EB87-29A2-5F4B7F7643B0}"/>
              </a:ext>
            </a:extLst>
          </p:cNvPr>
          <p:cNvSpPr/>
          <p:nvPr/>
        </p:nvSpPr>
        <p:spPr>
          <a:xfrm>
            <a:off x="11888719" y="2313681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57ED8FF-2639-E3FE-FEFB-8FB56D621B76}"/>
              </a:ext>
            </a:extLst>
          </p:cNvPr>
          <p:cNvSpPr/>
          <p:nvPr/>
        </p:nvSpPr>
        <p:spPr>
          <a:xfrm>
            <a:off x="11888719" y="2028344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B14DD2-9527-1C44-527A-D73404AED985}"/>
              </a:ext>
            </a:extLst>
          </p:cNvPr>
          <p:cNvSpPr/>
          <p:nvPr/>
        </p:nvSpPr>
        <p:spPr>
          <a:xfrm>
            <a:off x="11888719" y="1465825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6072E21-315A-E057-33F0-27C9F8A6A127}"/>
              </a:ext>
            </a:extLst>
          </p:cNvPr>
          <p:cNvSpPr/>
          <p:nvPr/>
        </p:nvSpPr>
        <p:spPr>
          <a:xfrm>
            <a:off x="10404969" y="4314469"/>
            <a:ext cx="676655" cy="1059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D26F19-2819-4923-886F-75ADC70B7AB3}"/>
              </a:ext>
            </a:extLst>
          </p:cNvPr>
          <p:cNvSpPr/>
          <p:nvPr/>
        </p:nvSpPr>
        <p:spPr>
          <a:xfrm>
            <a:off x="11888719" y="3211526"/>
            <a:ext cx="97830" cy="6813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FA18B5-E5E7-BF51-5EAC-8AE4AFDDD125}"/>
              </a:ext>
            </a:extLst>
          </p:cNvPr>
          <p:cNvSpPr/>
          <p:nvPr/>
        </p:nvSpPr>
        <p:spPr>
          <a:xfrm>
            <a:off x="11888719" y="2420737"/>
            <a:ext cx="97830" cy="453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D91ACC0-248C-4AEF-06C1-ABEA4A2E5079}"/>
              </a:ext>
            </a:extLst>
          </p:cNvPr>
          <p:cNvSpPr/>
          <p:nvPr/>
        </p:nvSpPr>
        <p:spPr>
          <a:xfrm>
            <a:off x="8048905" y="2420737"/>
            <a:ext cx="97830" cy="453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6BAE5ED-C860-A6C8-65A1-8E06D5ECE8B4}"/>
              </a:ext>
            </a:extLst>
          </p:cNvPr>
          <p:cNvSpPr/>
          <p:nvPr/>
        </p:nvSpPr>
        <p:spPr>
          <a:xfrm>
            <a:off x="8048905" y="1575240"/>
            <a:ext cx="97830" cy="453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AE5D3FB-07A0-B2C1-C948-362C2199F57F}"/>
              </a:ext>
            </a:extLst>
          </p:cNvPr>
          <p:cNvSpPr/>
          <p:nvPr/>
        </p:nvSpPr>
        <p:spPr>
          <a:xfrm>
            <a:off x="11888719" y="1575240"/>
            <a:ext cx="97830" cy="453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5394D99-11D9-72E1-C2C4-3159E2DD4739}"/>
              </a:ext>
            </a:extLst>
          </p:cNvPr>
          <p:cNvSpPr/>
          <p:nvPr/>
        </p:nvSpPr>
        <p:spPr>
          <a:xfrm>
            <a:off x="11476204" y="1289905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3189249-A9E9-8BCD-EBB9-1C3A6BD09A8D}"/>
              </a:ext>
            </a:extLst>
          </p:cNvPr>
          <p:cNvSpPr/>
          <p:nvPr/>
        </p:nvSpPr>
        <p:spPr>
          <a:xfrm>
            <a:off x="10404969" y="1263117"/>
            <a:ext cx="107846" cy="79779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93CA01A-AE27-C031-6464-8FD11F7F3CA2}"/>
              </a:ext>
            </a:extLst>
          </p:cNvPr>
          <p:cNvSpPr/>
          <p:nvPr/>
        </p:nvSpPr>
        <p:spPr>
          <a:xfrm>
            <a:off x="10960036" y="1263117"/>
            <a:ext cx="107846" cy="79779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09620AF-7AE9-312E-5E5D-58B5EBC88402}"/>
              </a:ext>
            </a:extLst>
          </p:cNvPr>
          <p:cNvSpPr/>
          <p:nvPr/>
        </p:nvSpPr>
        <p:spPr>
          <a:xfrm>
            <a:off x="11409121" y="1289905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B577255-365D-63DC-2634-90F8E8289D4F}"/>
              </a:ext>
            </a:extLst>
          </p:cNvPr>
          <p:cNvSpPr/>
          <p:nvPr/>
        </p:nvSpPr>
        <p:spPr>
          <a:xfrm>
            <a:off x="11645776" y="1289905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EF1CD1-ED5C-0598-045E-6293E453BE28}"/>
              </a:ext>
            </a:extLst>
          </p:cNvPr>
          <p:cNvSpPr/>
          <p:nvPr/>
        </p:nvSpPr>
        <p:spPr>
          <a:xfrm>
            <a:off x="10512815" y="1263117"/>
            <a:ext cx="447221" cy="838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4A5829B-8A1F-9332-21E5-16F60F328B77}"/>
              </a:ext>
            </a:extLst>
          </p:cNvPr>
          <p:cNvSpPr/>
          <p:nvPr/>
        </p:nvSpPr>
        <p:spPr>
          <a:xfrm>
            <a:off x="9994784" y="1289905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9BE0EB1-7C16-2947-4DA6-A68F72741C28}"/>
              </a:ext>
            </a:extLst>
          </p:cNvPr>
          <p:cNvSpPr/>
          <p:nvPr/>
        </p:nvSpPr>
        <p:spPr>
          <a:xfrm>
            <a:off x="9758129" y="1289905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7DD26E6-4DDF-0323-700B-B656C5812097}"/>
              </a:ext>
            </a:extLst>
          </p:cNvPr>
          <p:cNvSpPr/>
          <p:nvPr/>
        </p:nvSpPr>
        <p:spPr>
          <a:xfrm>
            <a:off x="8407331" y="1289905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3312D8F-FFDE-F70F-F9CC-11168BE2256E}"/>
              </a:ext>
            </a:extLst>
          </p:cNvPr>
          <p:cNvSpPr/>
          <p:nvPr/>
        </p:nvSpPr>
        <p:spPr>
          <a:xfrm>
            <a:off x="8340248" y="1289905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AFC432B-39EE-F034-3333-5E057E3FEBA5}"/>
              </a:ext>
            </a:extLst>
          </p:cNvPr>
          <p:cNvSpPr/>
          <p:nvPr/>
        </p:nvSpPr>
        <p:spPr>
          <a:xfrm>
            <a:off x="8576903" y="1289905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513396D-E813-3021-F9AB-04726604794C}"/>
              </a:ext>
            </a:extLst>
          </p:cNvPr>
          <p:cNvSpPr/>
          <p:nvPr/>
        </p:nvSpPr>
        <p:spPr>
          <a:xfrm>
            <a:off x="9822741" y="1289905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182B5A8-87D9-C9E4-AEE3-1259FBBD6C13}"/>
              </a:ext>
            </a:extLst>
          </p:cNvPr>
          <p:cNvSpPr/>
          <p:nvPr/>
        </p:nvSpPr>
        <p:spPr>
          <a:xfrm>
            <a:off x="8407331" y="4317749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CFB1905-FC88-8434-B8CC-5517953A94B2}"/>
              </a:ext>
            </a:extLst>
          </p:cNvPr>
          <p:cNvSpPr/>
          <p:nvPr/>
        </p:nvSpPr>
        <p:spPr>
          <a:xfrm>
            <a:off x="8340248" y="4315977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477322E-C2F1-6F47-284F-14494C91B0A7}"/>
              </a:ext>
            </a:extLst>
          </p:cNvPr>
          <p:cNvSpPr/>
          <p:nvPr/>
        </p:nvSpPr>
        <p:spPr>
          <a:xfrm>
            <a:off x="8576903" y="4315977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A5893C4-F338-B694-B012-06F213A499BF}"/>
              </a:ext>
            </a:extLst>
          </p:cNvPr>
          <p:cNvSpPr/>
          <p:nvPr/>
        </p:nvSpPr>
        <p:spPr>
          <a:xfrm>
            <a:off x="9822741" y="4317749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4B96E52-CD93-9DC1-4F0E-140528C44EB3}"/>
              </a:ext>
            </a:extLst>
          </p:cNvPr>
          <p:cNvSpPr/>
          <p:nvPr/>
        </p:nvSpPr>
        <p:spPr>
          <a:xfrm>
            <a:off x="9755658" y="4315977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01B4ACC-D77C-F1CA-E0EC-86EEB821854E}"/>
              </a:ext>
            </a:extLst>
          </p:cNvPr>
          <p:cNvSpPr/>
          <p:nvPr/>
        </p:nvSpPr>
        <p:spPr>
          <a:xfrm>
            <a:off x="9992313" y="4315977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8EE54CD-8902-345E-DD08-B7F69A01C2E7}"/>
              </a:ext>
            </a:extLst>
          </p:cNvPr>
          <p:cNvSpPr/>
          <p:nvPr/>
        </p:nvSpPr>
        <p:spPr>
          <a:xfrm>
            <a:off x="11476203" y="4317749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36AD84-9155-DBA5-1627-31FFFA01A68A}"/>
              </a:ext>
            </a:extLst>
          </p:cNvPr>
          <p:cNvSpPr/>
          <p:nvPr/>
        </p:nvSpPr>
        <p:spPr>
          <a:xfrm>
            <a:off x="11409120" y="4315977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551099C-28F4-5164-22D8-7CA302A98C78}"/>
              </a:ext>
            </a:extLst>
          </p:cNvPr>
          <p:cNvSpPr/>
          <p:nvPr/>
        </p:nvSpPr>
        <p:spPr>
          <a:xfrm>
            <a:off x="11645775" y="4315977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62E6F9A-7027-3993-06FF-33052B7E57BB}"/>
              </a:ext>
            </a:extLst>
          </p:cNvPr>
          <p:cNvGrpSpPr/>
          <p:nvPr/>
        </p:nvGrpSpPr>
        <p:grpSpPr>
          <a:xfrm rot="10800000" flipV="1">
            <a:off x="8971195" y="1641367"/>
            <a:ext cx="539980" cy="537120"/>
            <a:chOff x="336119" y="298450"/>
            <a:chExt cx="3416302" cy="339820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8C16B8CC-D1BD-14AC-06EF-B5726FEF52BD}"/>
                </a:ext>
              </a:extLst>
            </p:cNvPr>
            <p:cNvSpPr/>
            <p:nvPr/>
          </p:nvSpPr>
          <p:spPr>
            <a:xfrm>
              <a:off x="336119" y="298450"/>
              <a:ext cx="3416302" cy="3397252"/>
            </a:xfrm>
            <a:custGeom>
              <a:avLst/>
              <a:gdLst>
                <a:gd name="connsiteX0" fmla="*/ 0 w 3416300"/>
                <a:gd name="connsiteY0" fmla="*/ 95250 h 3397250"/>
                <a:gd name="connsiteX1" fmla="*/ 0 w 3416300"/>
                <a:gd name="connsiteY1" fmla="*/ 0 h 3397250"/>
                <a:gd name="connsiteX2" fmla="*/ 3416300 w 3416300"/>
                <a:gd name="connsiteY2" fmla="*/ 0 h 3397250"/>
                <a:gd name="connsiteX3" fmla="*/ 3416300 w 3416300"/>
                <a:gd name="connsiteY3" fmla="*/ 3397250 h 3397250"/>
                <a:gd name="connsiteX4" fmla="*/ 3035300 w 3416300"/>
                <a:gd name="connsiteY4" fmla="*/ 3397250 h 3397250"/>
                <a:gd name="connsiteX5" fmla="*/ 2959100 w 3416300"/>
                <a:gd name="connsiteY5" fmla="*/ 2914650 h 3397250"/>
                <a:gd name="connsiteX6" fmla="*/ 2247900 w 3416300"/>
                <a:gd name="connsiteY6" fmla="*/ 1593850 h 3397250"/>
                <a:gd name="connsiteX7" fmla="*/ 914400 w 3416300"/>
                <a:gd name="connsiteY7" fmla="*/ 463550 h 3397250"/>
                <a:gd name="connsiteX8" fmla="*/ 349250 w 3416300"/>
                <a:gd name="connsiteY8" fmla="*/ 165100 h 3397250"/>
                <a:gd name="connsiteX9" fmla="*/ 0 w 3416300"/>
                <a:gd name="connsiteY9" fmla="*/ 95250 h 339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16300" h="3397250">
                  <a:moveTo>
                    <a:pt x="0" y="95250"/>
                  </a:moveTo>
                  <a:lnTo>
                    <a:pt x="0" y="0"/>
                  </a:lnTo>
                  <a:lnTo>
                    <a:pt x="3416300" y="0"/>
                  </a:lnTo>
                  <a:lnTo>
                    <a:pt x="3416300" y="3397250"/>
                  </a:lnTo>
                  <a:lnTo>
                    <a:pt x="3035300" y="3397250"/>
                  </a:lnTo>
                  <a:lnTo>
                    <a:pt x="2959100" y="2914650"/>
                  </a:lnTo>
                  <a:lnTo>
                    <a:pt x="2247900" y="1593850"/>
                  </a:lnTo>
                  <a:lnTo>
                    <a:pt x="914400" y="463550"/>
                  </a:lnTo>
                  <a:lnTo>
                    <a:pt x="349250" y="165100"/>
                  </a:lnTo>
                  <a:lnTo>
                    <a:pt x="0" y="952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E5732CDB-11D1-7813-B862-C49EF4B426BF}"/>
                </a:ext>
              </a:extLst>
            </p:cNvPr>
            <p:cNvSpPr/>
            <p:nvPr/>
          </p:nvSpPr>
          <p:spPr>
            <a:xfrm>
              <a:off x="345517" y="354708"/>
              <a:ext cx="3094763" cy="3341948"/>
            </a:xfrm>
            <a:custGeom>
              <a:avLst/>
              <a:gdLst>
                <a:gd name="connsiteX0" fmla="*/ 9325 w 3094763"/>
                <a:gd name="connsiteY0" fmla="*/ 54725 h 3341948"/>
                <a:gd name="connsiteX1" fmla="*/ 459701 w 3094763"/>
                <a:gd name="connsiteY1" fmla="*/ 382271 h 3341948"/>
                <a:gd name="connsiteX2" fmla="*/ 937373 w 3094763"/>
                <a:gd name="connsiteY2" fmla="*/ 778056 h 3341948"/>
                <a:gd name="connsiteX3" fmla="*/ 1278567 w 3094763"/>
                <a:gd name="connsiteY3" fmla="*/ 1091955 h 3341948"/>
                <a:gd name="connsiteX4" fmla="*/ 1633408 w 3094763"/>
                <a:gd name="connsiteY4" fmla="*/ 1446796 h 3341948"/>
                <a:gd name="connsiteX5" fmla="*/ 2070137 w 3094763"/>
                <a:gd name="connsiteY5" fmla="*/ 1910820 h 3341948"/>
                <a:gd name="connsiteX6" fmla="*/ 2302149 w 3094763"/>
                <a:gd name="connsiteY6" fmla="*/ 2224719 h 3341948"/>
                <a:gd name="connsiteX7" fmla="*/ 2575104 w 3094763"/>
                <a:gd name="connsiteY7" fmla="*/ 2606856 h 3341948"/>
                <a:gd name="connsiteX8" fmla="*/ 2834411 w 3094763"/>
                <a:gd name="connsiteY8" fmla="*/ 3002641 h 3341948"/>
                <a:gd name="connsiteX9" fmla="*/ 3011832 w 3094763"/>
                <a:gd name="connsiteY9" fmla="*/ 3316540 h 3341948"/>
                <a:gd name="connsiteX10" fmla="*/ 3025480 w 3094763"/>
                <a:gd name="connsiteY10" fmla="*/ 3316540 h 3341948"/>
                <a:gd name="connsiteX11" fmla="*/ 3052776 w 3094763"/>
                <a:gd name="connsiteY11" fmla="*/ 3261949 h 3341948"/>
                <a:gd name="connsiteX12" fmla="*/ 3093719 w 3094763"/>
                <a:gd name="connsiteY12" fmla="*/ 3221005 h 3341948"/>
                <a:gd name="connsiteX13" fmla="*/ 3080071 w 3094763"/>
                <a:gd name="connsiteY13" fmla="*/ 3070880 h 3341948"/>
                <a:gd name="connsiteX14" fmla="*/ 3052776 w 3094763"/>
                <a:gd name="connsiteY14" fmla="*/ 2879811 h 3341948"/>
                <a:gd name="connsiteX15" fmla="*/ 2807116 w 3094763"/>
                <a:gd name="connsiteY15" fmla="*/ 2333901 h 3341948"/>
                <a:gd name="connsiteX16" fmla="*/ 2465922 w 3094763"/>
                <a:gd name="connsiteY16" fmla="*/ 1706104 h 3341948"/>
                <a:gd name="connsiteX17" fmla="*/ 2315796 w 3094763"/>
                <a:gd name="connsiteY17" fmla="*/ 1364910 h 3341948"/>
                <a:gd name="connsiteX18" fmla="*/ 2138376 w 3094763"/>
                <a:gd name="connsiteY18" fmla="*/ 1091955 h 3341948"/>
                <a:gd name="connsiteX19" fmla="*/ 1838125 w 3094763"/>
                <a:gd name="connsiteY19" fmla="*/ 846295 h 3341948"/>
                <a:gd name="connsiteX20" fmla="*/ 1606113 w 3094763"/>
                <a:gd name="connsiteY20" fmla="*/ 682522 h 3341948"/>
                <a:gd name="connsiteX21" fmla="*/ 1401396 w 3094763"/>
                <a:gd name="connsiteY21" fmla="*/ 559692 h 3341948"/>
                <a:gd name="connsiteX22" fmla="*/ 1183032 w 3094763"/>
                <a:gd name="connsiteY22" fmla="*/ 436862 h 3341948"/>
                <a:gd name="connsiteX23" fmla="*/ 910077 w 3094763"/>
                <a:gd name="connsiteY23" fmla="*/ 300385 h 3341948"/>
                <a:gd name="connsiteX24" fmla="*/ 773599 w 3094763"/>
                <a:gd name="connsiteY24" fmla="*/ 177555 h 3341948"/>
                <a:gd name="connsiteX25" fmla="*/ 432405 w 3094763"/>
                <a:gd name="connsiteY25" fmla="*/ 41077 h 3341948"/>
                <a:gd name="connsiteX26" fmla="*/ 227689 w 3094763"/>
                <a:gd name="connsiteY26" fmla="*/ 134 h 3341948"/>
                <a:gd name="connsiteX27" fmla="*/ 159450 w 3094763"/>
                <a:gd name="connsiteY27" fmla="*/ 27429 h 3341948"/>
                <a:gd name="connsiteX28" fmla="*/ 9325 w 3094763"/>
                <a:gd name="connsiteY28" fmla="*/ 54725 h 334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094763" h="3341948">
                  <a:moveTo>
                    <a:pt x="9325" y="54725"/>
                  </a:moveTo>
                  <a:cubicBezTo>
                    <a:pt x="59367" y="113865"/>
                    <a:pt x="305026" y="261716"/>
                    <a:pt x="459701" y="382271"/>
                  </a:cubicBezTo>
                  <a:cubicBezTo>
                    <a:pt x="614376" y="502826"/>
                    <a:pt x="800895" y="659775"/>
                    <a:pt x="937373" y="778056"/>
                  </a:cubicBezTo>
                  <a:cubicBezTo>
                    <a:pt x="1073851" y="896337"/>
                    <a:pt x="1162561" y="980498"/>
                    <a:pt x="1278567" y="1091955"/>
                  </a:cubicBezTo>
                  <a:cubicBezTo>
                    <a:pt x="1394573" y="1203412"/>
                    <a:pt x="1501480" y="1310318"/>
                    <a:pt x="1633408" y="1446796"/>
                  </a:cubicBezTo>
                  <a:cubicBezTo>
                    <a:pt x="1765336" y="1583274"/>
                    <a:pt x="1958680" y="1781166"/>
                    <a:pt x="2070137" y="1910820"/>
                  </a:cubicBezTo>
                  <a:cubicBezTo>
                    <a:pt x="2181594" y="2040474"/>
                    <a:pt x="2217988" y="2108713"/>
                    <a:pt x="2302149" y="2224719"/>
                  </a:cubicBezTo>
                  <a:cubicBezTo>
                    <a:pt x="2386310" y="2340725"/>
                    <a:pt x="2486394" y="2477202"/>
                    <a:pt x="2575104" y="2606856"/>
                  </a:cubicBezTo>
                  <a:cubicBezTo>
                    <a:pt x="2663814" y="2736510"/>
                    <a:pt x="2761623" y="2884360"/>
                    <a:pt x="2834411" y="3002641"/>
                  </a:cubicBezTo>
                  <a:cubicBezTo>
                    <a:pt x="2907199" y="3120922"/>
                    <a:pt x="2979987" y="3264224"/>
                    <a:pt x="3011832" y="3316540"/>
                  </a:cubicBezTo>
                  <a:cubicBezTo>
                    <a:pt x="3043677" y="3368856"/>
                    <a:pt x="3018656" y="3325639"/>
                    <a:pt x="3025480" y="3316540"/>
                  </a:cubicBezTo>
                  <a:cubicBezTo>
                    <a:pt x="3032304" y="3307441"/>
                    <a:pt x="3041403" y="3277871"/>
                    <a:pt x="3052776" y="3261949"/>
                  </a:cubicBezTo>
                  <a:cubicBezTo>
                    <a:pt x="3064149" y="3246027"/>
                    <a:pt x="3089170" y="3252850"/>
                    <a:pt x="3093719" y="3221005"/>
                  </a:cubicBezTo>
                  <a:cubicBezTo>
                    <a:pt x="3098268" y="3189160"/>
                    <a:pt x="3086895" y="3127746"/>
                    <a:pt x="3080071" y="3070880"/>
                  </a:cubicBezTo>
                  <a:cubicBezTo>
                    <a:pt x="3073247" y="3014014"/>
                    <a:pt x="3098268" y="3002641"/>
                    <a:pt x="3052776" y="2879811"/>
                  </a:cubicBezTo>
                  <a:cubicBezTo>
                    <a:pt x="3007284" y="2756981"/>
                    <a:pt x="2904925" y="2529519"/>
                    <a:pt x="2807116" y="2333901"/>
                  </a:cubicBezTo>
                  <a:cubicBezTo>
                    <a:pt x="2709307" y="2138283"/>
                    <a:pt x="2547809" y="1867603"/>
                    <a:pt x="2465922" y="1706104"/>
                  </a:cubicBezTo>
                  <a:cubicBezTo>
                    <a:pt x="2384035" y="1544606"/>
                    <a:pt x="2370387" y="1467268"/>
                    <a:pt x="2315796" y="1364910"/>
                  </a:cubicBezTo>
                  <a:cubicBezTo>
                    <a:pt x="2261205" y="1262552"/>
                    <a:pt x="2217988" y="1178391"/>
                    <a:pt x="2138376" y="1091955"/>
                  </a:cubicBezTo>
                  <a:cubicBezTo>
                    <a:pt x="2058764" y="1005519"/>
                    <a:pt x="1926835" y="914534"/>
                    <a:pt x="1838125" y="846295"/>
                  </a:cubicBezTo>
                  <a:cubicBezTo>
                    <a:pt x="1749415" y="778056"/>
                    <a:pt x="1678901" y="730289"/>
                    <a:pt x="1606113" y="682522"/>
                  </a:cubicBezTo>
                  <a:cubicBezTo>
                    <a:pt x="1533325" y="634755"/>
                    <a:pt x="1471910" y="600635"/>
                    <a:pt x="1401396" y="559692"/>
                  </a:cubicBezTo>
                  <a:cubicBezTo>
                    <a:pt x="1330883" y="518749"/>
                    <a:pt x="1264918" y="480080"/>
                    <a:pt x="1183032" y="436862"/>
                  </a:cubicBezTo>
                  <a:cubicBezTo>
                    <a:pt x="1101146" y="393644"/>
                    <a:pt x="978316" y="343603"/>
                    <a:pt x="910077" y="300385"/>
                  </a:cubicBezTo>
                  <a:cubicBezTo>
                    <a:pt x="841838" y="257167"/>
                    <a:pt x="853211" y="220773"/>
                    <a:pt x="773599" y="177555"/>
                  </a:cubicBezTo>
                  <a:cubicBezTo>
                    <a:pt x="693987" y="134337"/>
                    <a:pt x="523390" y="70647"/>
                    <a:pt x="432405" y="41077"/>
                  </a:cubicBezTo>
                  <a:cubicBezTo>
                    <a:pt x="341420" y="11507"/>
                    <a:pt x="273181" y="2409"/>
                    <a:pt x="227689" y="134"/>
                  </a:cubicBezTo>
                  <a:cubicBezTo>
                    <a:pt x="182197" y="-2141"/>
                    <a:pt x="193569" y="25154"/>
                    <a:pt x="159450" y="27429"/>
                  </a:cubicBezTo>
                  <a:cubicBezTo>
                    <a:pt x="125331" y="29704"/>
                    <a:pt x="-40717" y="-4415"/>
                    <a:pt x="9325" y="547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3F747DA0-84C0-EFB3-67C2-B7FFB69CD739}"/>
              </a:ext>
            </a:extLst>
          </p:cNvPr>
          <p:cNvSpPr/>
          <p:nvPr/>
        </p:nvSpPr>
        <p:spPr>
          <a:xfrm>
            <a:off x="9154620" y="1652174"/>
            <a:ext cx="79121" cy="295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ight Triangle 58">
            <a:extLst>
              <a:ext uri="{FF2B5EF4-FFF2-40B4-BE49-F238E27FC236}">
                <a16:creationId xmlns:a16="http://schemas.microsoft.com/office/drawing/2014/main" id="{04C9DFB9-4C30-9FC7-333B-2C21A0413C6F}"/>
              </a:ext>
            </a:extLst>
          </p:cNvPr>
          <p:cNvSpPr/>
          <p:nvPr/>
        </p:nvSpPr>
        <p:spPr>
          <a:xfrm rot="5400000">
            <a:off x="9170925" y="1976548"/>
            <a:ext cx="54669" cy="5466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6E746636-6EE1-1986-897E-73684EE3E59D}"/>
              </a:ext>
            </a:extLst>
          </p:cNvPr>
          <p:cNvSpPr/>
          <p:nvPr/>
        </p:nvSpPr>
        <p:spPr>
          <a:xfrm>
            <a:off x="10569910" y="1699174"/>
            <a:ext cx="363791" cy="2892479"/>
          </a:xfrm>
          <a:custGeom>
            <a:avLst/>
            <a:gdLst>
              <a:gd name="connsiteX0" fmla="*/ 0 w 736600"/>
              <a:gd name="connsiteY0" fmla="*/ 4495800 h 4495800"/>
              <a:gd name="connsiteX1" fmla="*/ 0 w 736600"/>
              <a:gd name="connsiteY1" fmla="*/ 0 h 4495800"/>
              <a:gd name="connsiteX2" fmla="*/ 558800 w 736600"/>
              <a:gd name="connsiteY2" fmla="*/ 457200 h 4495800"/>
              <a:gd name="connsiteX3" fmla="*/ 736600 w 736600"/>
              <a:gd name="connsiteY3" fmla="*/ 635000 h 4495800"/>
              <a:gd name="connsiteX4" fmla="*/ 736600 w 736600"/>
              <a:gd name="connsiteY4" fmla="*/ 4457700 h 4495800"/>
              <a:gd name="connsiteX5" fmla="*/ 0 w 736600"/>
              <a:gd name="connsiteY5" fmla="*/ 4457700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600" h="4495800">
                <a:moveTo>
                  <a:pt x="0" y="4495800"/>
                </a:moveTo>
                <a:lnTo>
                  <a:pt x="0" y="0"/>
                </a:lnTo>
                <a:lnTo>
                  <a:pt x="558800" y="457200"/>
                </a:lnTo>
                <a:lnTo>
                  <a:pt x="736600" y="635000"/>
                </a:lnTo>
                <a:lnTo>
                  <a:pt x="736600" y="4457700"/>
                </a:lnTo>
                <a:lnTo>
                  <a:pt x="0" y="445770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A577EA8-2150-09B5-C1EE-7BA5E4ECCB54}"/>
              </a:ext>
            </a:extLst>
          </p:cNvPr>
          <p:cNvSpPr/>
          <p:nvPr/>
        </p:nvSpPr>
        <p:spPr>
          <a:xfrm rot="18900000">
            <a:off x="10734699" y="1522159"/>
            <a:ext cx="76167" cy="71421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0E96EAC-F109-1D10-2C0E-0EE15C534C6B}"/>
              </a:ext>
            </a:extLst>
          </p:cNvPr>
          <p:cNvSpPr/>
          <p:nvPr/>
        </p:nvSpPr>
        <p:spPr>
          <a:xfrm>
            <a:off x="9154620" y="1879267"/>
            <a:ext cx="255747" cy="1519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Isosceles Triangle 67">
            <a:extLst>
              <a:ext uri="{FF2B5EF4-FFF2-40B4-BE49-F238E27FC236}">
                <a16:creationId xmlns:a16="http://schemas.microsoft.com/office/drawing/2014/main" id="{723299D8-EBFE-C988-3EEE-BA3A7E932A36}"/>
              </a:ext>
            </a:extLst>
          </p:cNvPr>
          <p:cNvSpPr/>
          <p:nvPr/>
        </p:nvSpPr>
        <p:spPr>
          <a:xfrm>
            <a:off x="9137757" y="2653639"/>
            <a:ext cx="112007" cy="1455774"/>
          </a:xfrm>
          <a:prstGeom prst="triangle">
            <a:avLst/>
          </a:prstGeom>
          <a:solidFill>
            <a:srgbClr val="120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39FABB0-4097-4ECD-ABE6-CE165BDA78CF}"/>
              </a:ext>
            </a:extLst>
          </p:cNvPr>
          <p:cNvSpPr/>
          <p:nvPr/>
        </p:nvSpPr>
        <p:spPr>
          <a:xfrm>
            <a:off x="8228260" y="4232945"/>
            <a:ext cx="3578934" cy="81525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AE3BC40-6F20-6C14-3910-1C7969BBBDF6}"/>
              </a:ext>
            </a:extLst>
          </p:cNvPr>
          <p:cNvSpPr/>
          <p:nvPr/>
        </p:nvSpPr>
        <p:spPr>
          <a:xfrm>
            <a:off x="11807194" y="1346972"/>
            <a:ext cx="81525" cy="2967498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F715D12-F37D-78C2-CF8C-B3C372AA8387}"/>
              </a:ext>
            </a:extLst>
          </p:cNvPr>
          <p:cNvCxnSpPr>
            <a:cxnSpLocks/>
          </p:cNvCxnSpPr>
          <p:nvPr/>
        </p:nvCxnSpPr>
        <p:spPr>
          <a:xfrm rot="420000">
            <a:off x="8916179" y="4485671"/>
            <a:ext cx="0" cy="23642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58">
            <a:extLst>
              <a:ext uri="{FF2B5EF4-FFF2-40B4-BE49-F238E27FC236}">
                <a16:creationId xmlns:a16="http://schemas.microsoft.com/office/drawing/2014/main" id="{4BB69B50-218B-604F-9A51-85DD7595525A}"/>
              </a:ext>
            </a:extLst>
          </p:cNvPr>
          <p:cNvSpPr txBox="1"/>
          <p:nvPr/>
        </p:nvSpPr>
        <p:spPr>
          <a:xfrm>
            <a:off x="10094527" y="4568793"/>
            <a:ext cx="1348767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FF0000"/>
                </a:solidFill>
              </a:rPr>
              <a:t>CO</a:t>
            </a:r>
            <a:r>
              <a:rPr lang="en-US" sz="2000" b="1" baseline="-25000" dirty="0">
                <a:solidFill>
                  <a:srgbClr val="FF0000"/>
                </a:solidFill>
              </a:rPr>
              <a:t>2</a:t>
            </a:r>
            <a:r>
              <a:rPr lang="en-US" sz="2000" b="1" dirty="0">
                <a:solidFill>
                  <a:srgbClr val="FF0000"/>
                </a:solidFill>
              </a:rPr>
              <a:t> pulse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2-5 J, 2ps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0B20D83-ED18-F860-04BD-84A67E2D32ED}"/>
              </a:ext>
            </a:extLst>
          </p:cNvPr>
          <p:cNvSpPr/>
          <p:nvPr/>
        </p:nvSpPr>
        <p:spPr>
          <a:xfrm>
            <a:off x="8228260" y="1346972"/>
            <a:ext cx="3578934" cy="81525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89E2928-BD98-4601-B927-8B39455FBD75}"/>
              </a:ext>
            </a:extLst>
          </p:cNvPr>
          <p:cNvSpPr/>
          <p:nvPr/>
        </p:nvSpPr>
        <p:spPr>
          <a:xfrm>
            <a:off x="8146735" y="1346972"/>
            <a:ext cx="81525" cy="2967498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A64AD43-9304-16E8-D456-661873CE5431}"/>
              </a:ext>
            </a:extLst>
          </p:cNvPr>
          <p:cNvCxnSpPr/>
          <p:nvPr/>
        </p:nvCxnSpPr>
        <p:spPr>
          <a:xfrm flipV="1">
            <a:off x="10751805" y="3822962"/>
            <a:ext cx="0" cy="35870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7">
            <a:extLst>
              <a:ext uri="{FF2B5EF4-FFF2-40B4-BE49-F238E27FC236}">
                <a16:creationId xmlns:a16="http://schemas.microsoft.com/office/drawing/2014/main" id="{387C388C-D2A2-FED4-F288-48F0A21B135F}"/>
              </a:ext>
            </a:extLst>
          </p:cNvPr>
          <p:cNvSpPr txBox="1"/>
          <p:nvPr/>
        </p:nvSpPr>
        <p:spPr>
          <a:xfrm>
            <a:off x="8341399" y="2041261"/>
            <a:ext cx="452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H</a:t>
            </a:r>
            <a:r>
              <a:rPr lang="en-US" b="1" baseline="-25000" dirty="0"/>
              <a:t>2</a:t>
            </a:r>
          </a:p>
          <a:p>
            <a:pPr algn="ctr"/>
            <a:r>
              <a:rPr lang="en-US" b="1" dirty="0"/>
              <a:t>jet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8EAA9BB-9B12-6BED-4BE1-B25150823D3E}"/>
              </a:ext>
            </a:extLst>
          </p:cNvPr>
          <p:cNvCxnSpPr>
            <a:stCxn id="77" idx="3"/>
            <a:endCxn id="93" idx="1"/>
          </p:cNvCxnSpPr>
          <p:nvPr/>
        </p:nvCxnSpPr>
        <p:spPr>
          <a:xfrm>
            <a:off x="8794067" y="2364427"/>
            <a:ext cx="288114" cy="1790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120">
            <a:extLst>
              <a:ext uri="{FF2B5EF4-FFF2-40B4-BE49-F238E27FC236}">
                <a16:creationId xmlns:a16="http://schemas.microsoft.com/office/drawing/2014/main" id="{D7947FDE-1E3C-4981-B917-B8B0B4B8CDFE}"/>
              </a:ext>
            </a:extLst>
          </p:cNvPr>
          <p:cNvSpPr txBox="1"/>
          <p:nvPr/>
        </p:nvSpPr>
        <p:spPr>
          <a:xfrm>
            <a:off x="8217702" y="3776467"/>
            <a:ext cx="773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120FFF"/>
                </a:solidFill>
              </a:rPr>
              <a:t>Lanex</a:t>
            </a:r>
            <a:endParaRPr lang="en-US" dirty="0">
              <a:solidFill>
                <a:srgbClr val="120FFF"/>
              </a:solidFill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C17FE6D-5073-2575-1E09-F697E4819F97}"/>
              </a:ext>
            </a:extLst>
          </p:cNvPr>
          <p:cNvGrpSpPr/>
          <p:nvPr/>
        </p:nvGrpSpPr>
        <p:grpSpPr>
          <a:xfrm rot="16200000">
            <a:off x="8574719" y="4535524"/>
            <a:ext cx="1238429" cy="406141"/>
            <a:chOff x="6881233" y="4611088"/>
            <a:chExt cx="1238429" cy="406141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D281424-9DE8-2AF7-1218-8C80DF1D7F82}"/>
                </a:ext>
              </a:extLst>
            </p:cNvPr>
            <p:cNvSpPr/>
            <p:nvPr/>
          </p:nvSpPr>
          <p:spPr>
            <a:xfrm rot="10800000">
              <a:off x="6881233" y="4712433"/>
              <a:ext cx="550779" cy="208547"/>
            </a:xfrm>
            <a:custGeom>
              <a:avLst/>
              <a:gdLst>
                <a:gd name="connsiteX0" fmla="*/ 176463 w 181810"/>
                <a:gd name="connsiteY0" fmla="*/ 37431 h 208547"/>
                <a:gd name="connsiteX1" fmla="*/ 0 w 181810"/>
                <a:gd name="connsiteY1" fmla="*/ 0 h 208547"/>
                <a:gd name="connsiteX2" fmla="*/ 0 w 181810"/>
                <a:gd name="connsiteY2" fmla="*/ 208547 h 208547"/>
                <a:gd name="connsiteX3" fmla="*/ 181810 w 181810"/>
                <a:gd name="connsiteY3" fmla="*/ 176463 h 208547"/>
                <a:gd name="connsiteX4" fmla="*/ 176463 w 181810"/>
                <a:gd name="connsiteY4" fmla="*/ 37431 h 20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810" h="208547">
                  <a:moveTo>
                    <a:pt x="176463" y="37431"/>
                  </a:moveTo>
                  <a:lnTo>
                    <a:pt x="0" y="0"/>
                  </a:lnTo>
                  <a:lnTo>
                    <a:pt x="0" y="208547"/>
                  </a:lnTo>
                  <a:lnTo>
                    <a:pt x="181810" y="176463"/>
                  </a:lnTo>
                  <a:lnTo>
                    <a:pt x="176463" y="37431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B281B67C-9621-5074-E36D-EB81C1E5AFA5}"/>
                </a:ext>
              </a:extLst>
            </p:cNvPr>
            <p:cNvSpPr/>
            <p:nvPr/>
          </p:nvSpPr>
          <p:spPr>
            <a:xfrm>
              <a:off x="7476961" y="4702308"/>
              <a:ext cx="642701" cy="214010"/>
            </a:xfrm>
            <a:custGeom>
              <a:avLst/>
              <a:gdLst>
                <a:gd name="connsiteX0" fmla="*/ 176463 w 181810"/>
                <a:gd name="connsiteY0" fmla="*/ 37431 h 208547"/>
                <a:gd name="connsiteX1" fmla="*/ 0 w 181810"/>
                <a:gd name="connsiteY1" fmla="*/ 0 h 208547"/>
                <a:gd name="connsiteX2" fmla="*/ 0 w 181810"/>
                <a:gd name="connsiteY2" fmla="*/ 208547 h 208547"/>
                <a:gd name="connsiteX3" fmla="*/ 181810 w 181810"/>
                <a:gd name="connsiteY3" fmla="*/ 176463 h 208547"/>
                <a:gd name="connsiteX4" fmla="*/ 176463 w 181810"/>
                <a:gd name="connsiteY4" fmla="*/ 37431 h 20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810" h="208547">
                  <a:moveTo>
                    <a:pt x="176463" y="37431"/>
                  </a:moveTo>
                  <a:lnTo>
                    <a:pt x="0" y="0"/>
                  </a:lnTo>
                  <a:lnTo>
                    <a:pt x="0" y="208547"/>
                  </a:lnTo>
                  <a:lnTo>
                    <a:pt x="181810" y="176463"/>
                  </a:lnTo>
                  <a:lnTo>
                    <a:pt x="176463" y="37431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15792AC2-C50C-6904-8198-9E9893415262}"/>
                </a:ext>
              </a:extLst>
            </p:cNvPr>
            <p:cNvSpPr/>
            <p:nvPr/>
          </p:nvSpPr>
          <p:spPr>
            <a:xfrm rot="16200000">
              <a:off x="7237201" y="4777473"/>
              <a:ext cx="406141" cy="7337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4EBAB71-96FD-7782-8855-62FA072F695F}"/>
                </a:ext>
              </a:extLst>
            </p:cNvPr>
            <p:cNvCxnSpPr/>
            <p:nvPr/>
          </p:nvCxnSpPr>
          <p:spPr>
            <a:xfrm>
              <a:off x="8114314" y="4629270"/>
              <a:ext cx="0" cy="371918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B945E886-F0B7-EC20-7808-22542BB97767}"/>
              </a:ext>
            </a:extLst>
          </p:cNvPr>
          <p:cNvSpPr txBox="1"/>
          <p:nvPr/>
        </p:nvSpPr>
        <p:spPr>
          <a:xfrm>
            <a:off x="11772255" y="646960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50BCCB3-AFF8-FDD7-07EE-30B6A3D89ED2}"/>
              </a:ext>
            </a:extLst>
          </p:cNvPr>
          <p:cNvGrpSpPr/>
          <p:nvPr/>
        </p:nvGrpSpPr>
        <p:grpSpPr>
          <a:xfrm>
            <a:off x="37180" y="60960"/>
            <a:ext cx="1118520" cy="1061023"/>
            <a:chOff x="3303214" y="2758382"/>
            <a:chExt cx="1424847" cy="1409786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DD2586F-0C42-89CE-A578-37E00F357C5F}"/>
                </a:ext>
              </a:extLst>
            </p:cNvPr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A378041A-0362-6394-CD57-929E897EC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5442958-1809-4EC4-C110-B4EC6DF094F0}"/>
              </a:ext>
            </a:extLst>
          </p:cNvPr>
          <p:cNvSpPr/>
          <p:nvPr/>
        </p:nvSpPr>
        <p:spPr>
          <a:xfrm>
            <a:off x="8911832" y="5342355"/>
            <a:ext cx="563855" cy="2594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117">
            <a:extLst>
              <a:ext uri="{FF2B5EF4-FFF2-40B4-BE49-F238E27FC236}">
                <a16:creationId xmlns:a16="http://schemas.microsoft.com/office/drawing/2014/main" id="{6024216E-497D-0BE3-81E1-1D3293134C5B}"/>
              </a:ext>
            </a:extLst>
          </p:cNvPr>
          <p:cNvSpPr txBox="1"/>
          <p:nvPr/>
        </p:nvSpPr>
        <p:spPr>
          <a:xfrm>
            <a:off x="8886992" y="5308371"/>
            <a:ext cx="639313" cy="33855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CCD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D44E3FE2-8D8F-0610-AEFB-005B7755077B}"/>
              </a:ext>
            </a:extLst>
          </p:cNvPr>
          <p:cNvCxnSpPr/>
          <p:nvPr/>
        </p:nvCxnSpPr>
        <p:spPr>
          <a:xfrm>
            <a:off x="8877887" y="3385507"/>
            <a:ext cx="288114" cy="17909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892DEDE8-35CD-5E8C-475E-AD979B31C7BF}"/>
              </a:ext>
            </a:extLst>
          </p:cNvPr>
          <p:cNvSpPr txBox="1"/>
          <p:nvPr/>
        </p:nvSpPr>
        <p:spPr>
          <a:xfrm>
            <a:off x="8415725" y="2991896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sz="2400" baseline="30000">
                <a:solidFill>
                  <a:schemeClr val="accent5">
                    <a:lumMod val="75000"/>
                  </a:schemeClr>
                </a:solidFill>
              </a:rPr>
              <a:t>-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24FBE61-C889-26F2-1A58-E93DFA74BEEB}"/>
              </a:ext>
            </a:extLst>
          </p:cNvPr>
          <p:cNvSpPr txBox="1"/>
          <p:nvPr/>
        </p:nvSpPr>
        <p:spPr>
          <a:xfrm>
            <a:off x="7730299" y="5646420"/>
            <a:ext cx="29245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integrated luminescence</a:t>
            </a:r>
          </a:p>
          <a:p>
            <a:pPr algn="ctr"/>
            <a:r>
              <a:rPr lang="en-US" sz="2000"/>
              <a:t>⇒ total charge Q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A7B39842-FF5F-1600-D18E-6CEB973C9D09}"/>
              </a:ext>
            </a:extLst>
          </p:cNvPr>
          <p:cNvCxnSpPr/>
          <p:nvPr/>
        </p:nvCxnSpPr>
        <p:spPr>
          <a:xfrm>
            <a:off x="9190992" y="4973205"/>
            <a:ext cx="0" cy="236422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ight Triangle 102">
            <a:extLst>
              <a:ext uri="{FF2B5EF4-FFF2-40B4-BE49-F238E27FC236}">
                <a16:creationId xmlns:a16="http://schemas.microsoft.com/office/drawing/2014/main" id="{62DADA56-D366-1E32-10A4-F4C2E3E96477}"/>
              </a:ext>
            </a:extLst>
          </p:cNvPr>
          <p:cNvSpPr/>
          <p:nvPr/>
        </p:nvSpPr>
        <p:spPr>
          <a:xfrm flipV="1">
            <a:off x="9156311" y="1879924"/>
            <a:ext cx="72458" cy="10297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4622F014-9DF9-F19F-E8B8-E57D9DD61461}"/>
              </a:ext>
            </a:extLst>
          </p:cNvPr>
          <p:cNvCxnSpPr>
            <a:cxnSpLocks/>
          </p:cNvCxnSpPr>
          <p:nvPr/>
        </p:nvCxnSpPr>
        <p:spPr>
          <a:xfrm rot="21180000" flipH="1">
            <a:off x="9474979" y="4498371"/>
            <a:ext cx="0" cy="23642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7816CB0A-016E-6C37-1311-B831FB82BB11}"/>
              </a:ext>
            </a:extLst>
          </p:cNvPr>
          <p:cNvSpPr txBox="1"/>
          <p:nvPr/>
        </p:nvSpPr>
        <p:spPr>
          <a:xfrm>
            <a:off x="1896626" y="6304"/>
            <a:ext cx="56984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/>
              <a:t>Detection and Characterization of</a:t>
            </a:r>
          </a:p>
          <a:p>
            <a:pPr algn="ctr"/>
            <a:r>
              <a:rPr lang="en-US" sz="2800" b="1"/>
              <a:t>relativistic electron beams </a:t>
            </a:r>
          </a:p>
        </p:txBody>
      </p:sp>
      <p:pic>
        <p:nvPicPr>
          <p:cNvPr id="106" name="Picture 105" descr="SUNY Stonybrook logo.jpg">
            <a:extLst>
              <a:ext uri="{FF2B5EF4-FFF2-40B4-BE49-F238E27FC236}">
                <a16:creationId xmlns:a16="http://schemas.microsoft.com/office/drawing/2014/main" id="{D1B092EC-0A15-EE5A-A64B-D63170D70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757" y="-15089"/>
            <a:ext cx="920590" cy="920590"/>
          </a:xfrm>
          <a:prstGeom prst="rect">
            <a:avLst/>
          </a:prstGeom>
        </p:spPr>
      </p:pic>
      <p:pic>
        <p:nvPicPr>
          <p:cNvPr id="107" name="Picture 106" descr="BNL_logo_sm.jpg">
            <a:extLst>
              <a:ext uri="{FF2B5EF4-FFF2-40B4-BE49-F238E27FC236}">
                <a16:creationId xmlns:a16="http://schemas.microsoft.com/office/drawing/2014/main" id="{E7DE1696-557F-D948-DBBF-007E055574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092" y="119666"/>
            <a:ext cx="2030908" cy="777133"/>
          </a:xfrm>
          <a:prstGeom prst="rect">
            <a:avLst/>
          </a:prstGeom>
        </p:spPr>
      </p:pic>
      <p:pic>
        <p:nvPicPr>
          <p:cNvPr id="109" name="Picture 108" descr="A diagram of a graph&#10;&#10;Description automatically generated">
            <a:extLst>
              <a:ext uri="{FF2B5EF4-FFF2-40B4-BE49-F238E27FC236}">
                <a16:creationId xmlns:a16="http://schemas.microsoft.com/office/drawing/2014/main" id="{DA440DB8-369C-903D-A8BE-F99947402F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501" y="1114938"/>
            <a:ext cx="5346282" cy="2884273"/>
          </a:xfrm>
          <a:prstGeom prst="rect">
            <a:avLst/>
          </a:prstGeom>
        </p:spPr>
      </p:pic>
      <p:pic>
        <p:nvPicPr>
          <p:cNvPr id="111" name="Picture 110" descr="A diagram of a graph&#10;&#10;Description automatically generated">
            <a:extLst>
              <a:ext uri="{FF2B5EF4-FFF2-40B4-BE49-F238E27FC236}">
                <a16:creationId xmlns:a16="http://schemas.microsoft.com/office/drawing/2014/main" id="{3BC93CFE-CA27-623F-4816-174C0DF97E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044" y="4117154"/>
            <a:ext cx="5444110" cy="2753800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E28DD15A-768E-EB25-FE7A-B912AC4564C9}"/>
              </a:ext>
            </a:extLst>
          </p:cNvPr>
          <p:cNvSpPr txBox="1"/>
          <p:nvPr/>
        </p:nvSpPr>
        <p:spPr>
          <a:xfrm>
            <a:off x="1578979" y="902926"/>
            <a:ext cx="2119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P appearance thresholds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B086CBE-AB15-BC2F-58EB-4FFA2407901E}"/>
              </a:ext>
            </a:extLst>
          </p:cNvPr>
          <p:cNvSpPr txBox="1"/>
          <p:nvPr/>
        </p:nvSpPr>
        <p:spPr>
          <a:xfrm>
            <a:off x="3655933" y="877241"/>
            <a:ext cx="1927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⇒  all are sub-</a:t>
            </a:r>
            <a:r>
              <a:rPr lang="en-US" b="1" i="1">
                <a:solidFill>
                  <a:srgbClr val="FF0000"/>
                </a:solidFill>
              </a:rPr>
              <a:t>P</a:t>
            </a:r>
            <a:r>
              <a:rPr lang="en-US" b="1" baseline="-25000">
                <a:solidFill>
                  <a:srgbClr val="FF0000"/>
                </a:solidFill>
              </a:rPr>
              <a:t>cr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357B0CE1-9E41-3D2E-7B7A-507FC7A91591}"/>
                  </a:ext>
                </a:extLst>
              </p:cNvPr>
              <p:cNvSpPr txBox="1"/>
              <p:nvPr/>
            </p:nvSpPr>
            <p:spPr>
              <a:xfrm>
                <a:off x="1881850" y="3844821"/>
                <a:ext cx="2422202" cy="3629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𝑣𝑎𝑐</m:t>
                        </m:r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1400" i="1"/>
                  <a:t>appearance thresholds</a:t>
                </a: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357B0CE1-9E41-3D2E-7B7A-507FC7A91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850" y="3844821"/>
                <a:ext cx="2422202" cy="362920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TextBox 116">
            <a:extLst>
              <a:ext uri="{FF2B5EF4-FFF2-40B4-BE49-F238E27FC236}">
                <a16:creationId xmlns:a16="http://schemas.microsoft.com/office/drawing/2014/main" id="{DD847E2E-D58A-9299-B3C2-7F5F68FB2318}"/>
              </a:ext>
            </a:extLst>
          </p:cNvPr>
          <p:cNvSpPr txBox="1"/>
          <p:nvPr/>
        </p:nvSpPr>
        <p:spPr>
          <a:xfrm>
            <a:off x="4199792" y="3841615"/>
            <a:ext cx="2290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⇒  all are relativistic</a:t>
            </a:r>
            <a:endParaRPr lang="en-US" b="1" baseline="-25000">
              <a:solidFill>
                <a:srgbClr val="FF0000"/>
              </a:solidFill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4BBD6DC-D063-82B8-D79F-8CEC31B79A20}"/>
              </a:ext>
            </a:extLst>
          </p:cNvPr>
          <p:cNvGrpSpPr/>
          <p:nvPr/>
        </p:nvGrpSpPr>
        <p:grpSpPr>
          <a:xfrm>
            <a:off x="5850058" y="1229236"/>
            <a:ext cx="1786990" cy="369332"/>
            <a:chOff x="5850058" y="1229236"/>
            <a:chExt cx="1786990" cy="369332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11A83650-5BFE-A4BB-DC0A-C5836073BD01}"/>
                </a:ext>
              </a:extLst>
            </p:cNvPr>
            <p:cNvSpPr txBox="1"/>
            <p:nvPr/>
          </p:nvSpPr>
          <p:spPr>
            <a:xfrm>
              <a:off x="6052960" y="1229236"/>
              <a:ext cx="15840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i="1">
                  <a:solidFill>
                    <a:srgbClr val="120FFF"/>
                  </a:solidFill>
                </a:rPr>
                <a:t>Q</a:t>
              </a:r>
              <a:r>
                <a:rPr lang="en-US" b="1" baseline="-25000">
                  <a:solidFill>
                    <a:srgbClr val="120FFF"/>
                  </a:solidFill>
                </a:rPr>
                <a:t>max</a:t>
              </a:r>
              <a:r>
                <a:rPr lang="en-US" b="1">
                  <a:solidFill>
                    <a:srgbClr val="120FFF"/>
                  </a:solidFill>
                </a:rPr>
                <a:t> ≈ 500 pC</a:t>
              </a:r>
            </a:p>
          </p:txBody>
        </p: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E15E8DC6-77E6-54D5-858F-C280259702F1}"/>
                </a:ext>
              </a:extLst>
            </p:cNvPr>
            <p:cNvCxnSpPr/>
            <p:nvPr/>
          </p:nvCxnSpPr>
          <p:spPr>
            <a:xfrm flipH="1">
              <a:off x="5850058" y="1414629"/>
              <a:ext cx="226052" cy="0"/>
            </a:xfrm>
            <a:prstGeom prst="straightConnector1">
              <a:avLst/>
            </a:prstGeom>
            <a:ln w="38100">
              <a:solidFill>
                <a:srgbClr val="120F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3CCF283-237B-CEB3-E119-73DAC3AE6C05}"/>
              </a:ext>
            </a:extLst>
          </p:cNvPr>
          <p:cNvSpPr/>
          <p:nvPr/>
        </p:nvSpPr>
        <p:spPr>
          <a:xfrm>
            <a:off x="1877111" y="1251311"/>
            <a:ext cx="1646261" cy="2182427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7A03A978-625C-23D8-C72B-10D52A0018C6}"/>
              </a:ext>
            </a:extLst>
          </p:cNvPr>
          <p:cNvSpPr txBox="1"/>
          <p:nvPr/>
        </p:nvSpPr>
        <p:spPr>
          <a:xfrm>
            <a:off x="5868996" y="1851769"/>
            <a:ext cx="18919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For 2 TW pulses,</a:t>
            </a:r>
          </a:p>
          <a:p>
            <a:r>
              <a:rPr lang="en-US" b="1">
                <a:solidFill>
                  <a:srgbClr val="FF0000"/>
                </a:solidFill>
              </a:rPr>
              <a:t>self-focusing no</a:t>
            </a:r>
          </a:p>
          <a:p>
            <a:r>
              <a:rPr lang="en-US" b="1">
                <a:solidFill>
                  <a:srgbClr val="FF0000"/>
                </a:solidFill>
              </a:rPr>
              <a:t>longer essential</a:t>
            </a:r>
          </a:p>
          <a:p>
            <a:r>
              <a:rPr lang="en-US" b="1">
                <a:solidFill>
                  <a:srgbClr val="FF0000"/>
                </a:solidFill>
              </a:rPr>
              <a:t>to trigger LWFA. </a:t>
            </a:r>
          </a:p>
        </p:txBody>
      </p:sp>
    </p:spTree>
    <p:extLst>
      <p:ext uri="{BB962C8B-B14F-4D97-AF65-F5344CB8AC3E}">
        <p14:creationId xmlns:p14="http://schemas.microsoft.com/office/powerpoint/2010/main" val="101160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5" grpId="0"/>
      <p:bldP spid="116" grpId="0"/>
      <p:bldP spid="117" grpId="0"/>
      <p:bldP spid="122" grpId="0" animBg="1"/>
      <p:bldP spid="1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30" descr="A graph showing a green and yellow chart&#10;&#10;Description automatically generated with medium confidence">
            <a:extLst>
              <a:ext uri="{FF2B5EF4-FFF2-40B4-BE49-F238E27FC236}">
                <a16:creationId xmlns:a16="http://schemas.microsoft.com/office/drawing/2014/main" id="{D0330D2B-8DB0-67C0-8BDB-5270D1525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684" y="1299619"/>
            <a:ext cx="4901718" cy="4566901"/>
          </a:xfrm>
          <a:prstGeom prst="rect">
            <a:avLst/>
          </a:prstGeom>
        </p:spPr>
      </p:pic>
      <p:pic>
        <p:nvPicPr>
          <p:cNvPr id="127" name="Picture 126" descr="A graph showing a green screen&#10;&#10;Description automatically generated with medium confidence">
            <a:extLst>
              <a:ext uri="{FF2B5EF4-FFF2-40B4-BE49-F238E27FC236}">
                <a16:creationId xmlns:a16="http://schemas.microsoft.com/office/drawing/2014/main" id="{86B6326E-CF27-48B6-169E-819769997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221" y="1281328"/>
            <a:ext cx="5002755" cy="458473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71840BA-AC8B-7D4F-0EC8-5C0F4DA6A773}"/>
              </a:ext>
            </a:extLst>
          </p:cNvPr>
          <p:cNvGrpSpPr/>
          <p:nvPr/>
        </p:nvGrpSpPr>
        <p:grpSpPr>
          <a:xfrm>
            <a:off x="37180" y="60960"/>
            <a:ext cx="1118520" cy="1061023"/>
            <a:chOff x="3303214" y="2758382"/>
            <a:chExt cx="1424847" cy="140978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98D77A8-F22D-CCB3-6ED9-BF06E7139513}"/>
                </a:ext>
              </a:extLst>
            </p:cNvPr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0090CAD-0466-67E4-72FB-04AC842980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9E73507-10AB-B57F-6B5F-6A73DA75EF3A}"/>
              </a:ext>
            </a:extLst>
          </p:cNvPr>
          <p:cNvSpPr txBox="1"/>
          <p:nvPr/>
        </p:nvSpPr>
        <p:spPr>
          <a:xfrm>
            <a:off x="1597512" y="26079"/>
            <a:ext cx="62805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/>
              <a:t>Transverse profiles of 90% of </a:t>
            </a:r>
          </a:p>
          <a:p>
            <a:pPr algn="ctr"/>
            <a:r>
              <a:rPr lang="en-US" sz="3600" b="1"/>
              <a:t>e-beams have 2-components</a:t>
            </a:r>
          </a:p>
        </p:txBody>
      </p:sp>
      <p:pic>
        <p:nvPicPr>
          <p:cNvPr id="6" name="Picture 5" descr="SUNY Stonybrook logo.jpg">
            <a:extLst>
              <a:ext uri="{FF2B5EF4-FFF2-40B4-BE49-F238E27FC236}">
                <a16:creationId xmlns:a16="http://schemas.microsoft.com/office/drawing/2014/main" id="{7D758E83-3191-7C84-5EB5-82D470B95E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757" y="-15089"/>
            <a:ext cx="920590" cy="920590"/>
          </a:xfrm>
          <a:prstGeom prst="rect">
            <a:avLst/>
          </a:prstGeom>
        </p:spPr>
      </p:pic>
      <p:pic>
        <p:nvPicPr>
          <p:cNvPr id="7" name="Picture 6" descr="BNL_logo_sm.jpg">
            <a:extLst>
              <a:ext uri="{FF2B5EF4-FFF2-40B4-BE49-F238E27FC236}">
                <a16:creationId xmlns:a16="http://schemas.microsoft.com/office/drawing/2014/main" id="{98FA12C7-E56D-5721-2722-8F15CA483E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092" y="119666"/>
            <a:ext cx="2030908" cy="7771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38542FE-76C8-5474-CA84-6BC19E71A486}"/>
              </a:ext>
            </a:extLst>
          </p:cNvPr>
          <p:cNvSpPr/>
          <p:nvPr/>
        </p:nvSpPr>
        <p:spPr>
          <a:xfrm>
            <a:off x="8049774" y="3211526"/>
            <a:ext cx="97830" cy="6813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3043DB-79E6-F94C-36BA-D16082CD8318}"/>
              </a:ext>
            </a:extLst>
          </p:cNvPr>
          <p:cNvSpPr/>
          <p:nvPr/>
        </p:nvSpPr>
        <p:spPr>
          <a:xfrm>
            <a:off x="8856869" y="4314469"/>
            <a:ext cx="676655" cy="1059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1BCBD8D-9C4E-07F8-96CA-4303C61FADB6}"/>
              </a:ext>
            </a:extLst>
          </p:cNvPr>
          <p:cNvGrpSpPr/>
          <p:nvPr/>
        </p:nvGrpSpPr>
        <p:grpSpPr>
          <a:xfrm>
            <a:off x="9040070" y="2500545"/>
            <a:ext cx="293489" cy="293489"/>
            <a:chOff x="7670800" y="317500"/>
            <a:chExt cx="736600" cy="7366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3FB29B1-6280-9CDA-1D45-E7DB88D8522F}"/>
                </a:ext>
              </a:extLst>
            </p:cNvPr>
            <p:cNvSpPr/>
            <p:nvPr/>
          </p:nvSpPr>
          <p:spPr>
            <a:xfrm>
              <a:off x="7670800" y="317500"/>
              <a:ext cx="736600" cy="7366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B95AD6C-5614-718A-8EEF-AA8A4F0C8C1F}"/>
                </a:ext>
              </a:extLst>
            </p:cNvPr>
            <p:cNvSpPr/>
            <p:nvPr/>
          </p:nvSpPr>
          <p:spPr>
            <a:xfrm>
              <a:off x="7810500" y="457200"/>
              <a:ext cx="457200" cy="4572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Freeform 12">
            <a:extLst>
              <a:ext uri="{FF2B5EF4-FFF2-40B4-BE49-F238E27FC236}">
                <a16:creationId xmlns:a16="http://schemas.microsoft.com/office/drawing/2014/main" id="{27A648D6-967F-77C7-4244-4AE476EBB5F8}"/>
              </a:ext>
            </a:extLst>
          </p:cNvPr>
          <p:cNvSpPr/>
          <p:nvPr/>
        </p:nvSpPr>
        <p:spPr>
          <a:xfrm>
            <a:off x="8848716" y="1901340"/>
            <a:ext cx="692960" cy="2671165"/>
          </a:xfrm>
          <a:custGeom>
            <a:avLst/>
            <a:gdLst>
              <a:gd name="connsiteX0" fmla="*/ 1079500 w 1079500"/>
              <a:gd name="connsiteY0" fmla="*/ 3987800 h 4000500"/>
              <a:gd name="connsiteX1" fmla="*/ 317500 w 1079500"/>
              <a:gd name="connsiteY1" fmla="*/ 0 h 4000500"/>
              <a:gd name="connsiteX2" fmla="*/ 723900 w 1079500"/>
              <a:gd name="connsiteY2" fmla="*/ 101600 h 4000500"/>
              <a:gd name="connsiteX3" fmla="*/ 0 w 1079500"/>
              <a:gd name="connsiteY3" fmla="*/ 4000500 h 4000500"/>
              <a:gd name="connsiteX4" fmla="*/ 1079500 w 1079500"/>
              <a:gd name="connsiteY4" fmla="*/ 3987800 h 40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500" h="4000500">
                <a:moveTo>
                  <a:pt x="1079500" y="3987800"/>
                </a:moveTo>
                <a:lnTo>
                  <a:pt x="317500" y="0"/>
                </a:lnTo>
                <a:lnTo>
                  <a:pt x="723900" y="101600"/>
                </a:lnTo>
                <a:lnTo>
                  <a:pt x="0" y="4000500"/>
                </a:lnTo>
                <a:lnTo>
                  <a:pt x="1079500" y="3987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213A4F9-8616-C8B1-355E-A4CA88233E77}"/>
              </a:ext>
            </a:extLst>
          </p:cNvPr>
          <p:cNvSpPr/>
          <p:nvPr/>
        </p:nvSpPr>
        <p:spPr>
          <a:xfrm>
            <a:off x="9019918" y="1711157"/>
            <a:ext cx="2010622" cy="366747"/>
          </a:xfrm>
          <a:custGeom>
            <a:avLst/>
            <a:gdLst>
              <a:gd name="connsiteX0" fmla="*/ 2387600 w 3086100"/>
              <a:gd name="connsiteY0" fmla="*/ 0 h 736600"/>
              <a:gd name="connsiteX1" fmla="*/ 584200 w 3086100"/>
              <a:gd name="connsiteY1" fmla="*/ 0 h 736600"/>
              <a:gd name="connsiteX2" fmla="*/ 63500 w 3086100"/>
              <a:gd name="connsiteY2" fmla="*/ 482600 h 736600"/>
              <a:gd name="connsiteX3" fmla="*/ 0 w 3086100"/>
              <a:gd name="connsiteY3" fmla="*/ 736600 h 736600"/>
              <a:gd name="connsiteX4" fmla="*/ 3086100 w 3086100"/>
              <a:gd name="connsiteY4" fmla="*/ 736600 h 736600"/>
              <a:gd name="connsiteX5" fmla="*/ 2387600 w 3086100"/>
              <a:gd name="connsiteY5" fmla="*/ 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6100" h="736600">
                <a:moveTo>
                  <a:pt x="2387600" y="0"/>
                </a:moveTo>
                <a:lnTo>
                  <a:pt x="584200" y="0"/>
                </a:lnTo>
                <a:lnTo>
                  <a:pt x="63500" y="482600"/>
                </a:lnTo>
                <a:lnTo>
                  <a:pt x="0" y="736600"/>
                </a:lnTo>
                <a:lnTo>
                  <a:pt x="3086100" y="736600"/>
                </a:lnTo>
                <a:lnTo>
                  <a:pt x="238760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40CA15-98A3-2C76-5EA8-42D403C3AFE6}"/>
              </a:ext>
            </a:extLst>
          </p:cNvPr>
          <p:cNvSpPr/>
          <p:nvPr/>
        </p:nvSpPr>
        <p:spPr>
          <a:xfrm>
            <a:off x="8734582" y="1240990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6B5F4A-D9C8-03E9-3E4B-1B064DC38F08}"/>
              </a:ext>
            </a:extLst>
          </p:cNvPr>
          <p:cNvSpPr/>
          <p:nvPr/>
        </p:nvSpPr>
        <p:spPr>
          <a:xfrm>
            <a:off x="9533524" y="1240990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8B80A6-AEE3-C08C-1896-7A191F1A8141}"/>
              </a:ext>
            </a:extLst>
          </p:cNvPr>
          <p:cNvSpPr/>
          <p:nvPr/>
        </p:nvSpPr>
        <p:spPr>
          <a:xfrm>
            <a:off x="8734582" y="4314469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9BE4F7-30DE-35A3-73AB-8B07D50882DF}"/>
              </a:ext>
            </a:extLst>
          </p:cNvPr>
          <p:cNvSpPr/>
          <p:nvPr/>
        </p:nvSpPr>
        <p:spPr>
          <a:xfrm>
            <a:off x="9533524" y="4314469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FB4631-9AC5-6EA1-21FB-CB7CE28F5D1D}"/>
              </a:ext>
            </a:extLst>
          </p:cNvPr>
          <p:cNvSpPr/>
          <p:nvPr/>
        </p:nvSpPr>
        <p:spPr>
          <a:xfrm>
            <a:off x="10283551" y="4314469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0302B8-9B31-05AF-2D9E-EC5741A45B09}"/>
              </a:ext>
            </a:extLst>
          </p:cNvPr>
          <p:cNvSpPr/>
          <p:nvPr/>
        </p:nvSpPr>
        <p:spPr>
          <a:xfrm>
            <a:off x="11082493" y="4314469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6E4479-2C49-BE57-08FF-9BCD16D05924}"/>
              </a:ext>
            </a:extLst>
          </p:cNvPr>
          <p:cNvSpPr/>
          <p:nvPr/>
        </p:nvSpPr>
        <p:spPr>
          <a:xfrm>
            <a:off x="8856869" y="1236914"/>
            <a:ext cx="676655" cy="1059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B1EE53-7F30-5C73-2E56-A47CC0339303}"/>
              </a:ext>
            </a:extLst>
          </p:cNvPr>
          <p:cNvSpPr/>
          <p:nvPr/>
        </p:nvSpPr>
        <p:spPr>
          <a:xfrm>
            <a:off x="8049774" y="1465825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03F67E-B565-037B-ED25-E417A196278D}"/>
              </a:ext>
            </a:extLst>
          </p:cNvPr>
          <p:cNvSpPr/>
          <p:nvPr/>
        </p:nvSpPr>
        <p:spPr>
          <a:xfrm>
            <a:off x="8049774" y="2028345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EE82294-9C0D-5086-1772-AAAE61E4764B}"/>
              </a:ext>
            </a:extLst>
          </p:cNvPr>
          <p:cNvSpPr/>
          <p:nvPr/>
        </p:nvSpPr>
        <p:spPr>
          <a:xfrm>
            <a:off x="8049774" y="2313681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6B5D1CF-8C2A-06BF-630E-73DC3B355B36}"/>
              </a:ext>
            </a:extLst>
          </p:cNvPr>
          <p:cNvSpPr/>
          <p:nvPr/>
        </p:nvSpPr>
        <p:spPr>
          <a:xfrm>
            <a:off x="8049774" y="2873841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BF5CDED-397A-5641-E8E2-0FFF49D39CAA}"/>
              </a:ext>
            </a:extLst>
          </p:cNvPr>
          <p:cNvSpPr/>
          <p:nvPr/>
        </p:nvSpPr>
        <p:spPr>
          <a:xfrm>
            <a:off x="8049774" y="3102110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8B0D126-5DCF-657E-4BFC-0E3EFCFA78D8}"/>
              </a:ext>
            </a:extLst>
          </p:cNvPr>
          <p:cNvSpPr/>
          <p:nvPr/>
        </p:nvSpPr>
        <p:spPr>
          <a:xfrm>
            <a:off x="8049774" y="3892900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7FE2467-4C83-E1A8-CB6D-87EB9E1CBEB6}"/>
              </a:ext>
            </a:extLst>
          </p:cNvPr>
          <p:cNvSpPr/>
          <p:nvPr/>
        </p:nvSpPr>
        <p:spPr>
          <a:xfrm>
            <a:off x="11889588" y="3892900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EF949B-6AF8-7A51-3840-9442B73AD8E2}"/>
              </a:ext>
            </a:extLst>
          </p:cNvPr>
          <p:cNvSpPr/>
          <p:nvPr/>
        </p:nvSpPr>
        <p:spPr>
          <a:xfrm>
            <a:off x="11889588" y="3102110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68F3435-6F18-E1F4-F9C7-F8DC32F218D7}"/>
              </a:ext>
            </a:extLst>
          </p:cNvPr>
          <p:cNvSpPr/>
          <p:nvPr/>
        </p:nvSpPr>
        <p:spPr>
          <a:xfrm>
            <a:off x="11889588" y="2873841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712A2BA-55F3-67AA-96A6-9193C8483BE0}"/>
              </a:ext>
            </a:extLst>
          </p:cNvPr>
          <p:cNvSpPr/>
          <p:nvPr/>
        </p:nvSpPr>
        <p:spPr>
          <a:xfrm>
            <a:off x="11889588" y="2313681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E66B653-CE6F-3FF6-744B-FDADE6915245}"/>
              </a:ext>
            </a:extLst>
          </p:cNvPr>
          <p:cNvSpPr/>
          <p:nvPr/>
        </p:nvSpPr>
        <p:spPr>
          <a:xfrm>
            <a:off x="11889588" y="2028344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59365BA-BF0E-398C-128F-815060E7FDA0}"/>
              </a:ext>
            </a:extLst>
          </p:cNvPr>
          <p:cNvSpPr/>
          <p:nvPr/>
        </p:nvSpPr>
        <p:spPr>
          <a:xfrm>
            <a:off x="11889588" y="1465825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1C441-4BAC-1234-CB8B-B54660B240B4}"/>
              </a:ext>
            </a:extLst>
          </p:cNvPr>
          <p:cNvSpPr/>
          <p:nvPr/>
        </p:nvSpPr>
        <p:spPr>
          <a:xfrm>
            <a:off x="10405838" y="4314469"/>
            <a:ext cx="676655" cy="1059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2CA859A-8295-D7E4-D2D8-4D453FD95296}"/>
              </a:ext>
            </a:extLst>
          </p:cNvPr>
          <p:cNvSpPr/>
          <p:nvPr/>
        </p:nvSpPr>
        <p:spPr>
          <a:xfrm>
            <a:off x="11889588" y="3211526"/>
            <a:ext cx="97830" cy="6813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7351DF2-15DD-B73D-7B3C-FB77BF31B62D}"/>
              </a:ext>
            </a:extLst>
          </p:cNvPr>
          <p:cNvSpPr/>
          <p:nvPr/>
        </p:nvSpPr>
        <p:spPr>
          <a:xfrm>
            <a:off x="11889588" y="2420737"/>
            <a:ext cx="97830" cy="453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A5A68F1-46F7-1AC7-E06E-724756F3A866}"/>
              </a:ext>
            </a:extLst>
          </p:cNvPr>
          <p:cNvSpPr/>
          <p:nvPr/>
        </p:nvSpPr>
        <p:spPr>
          <a:xfrm>
            <a:off x="8049774" y="2420737"/>
            <a:ext cx="97830" cy="453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DB6B532-9DC8-6240-4188-0ABD413B34B6}"/>
              </a:ext>
            </a:extLst>
          </p:cNvPr>
          <p:cNvSpPr/>
          <p:nvPr/>
        </p:nvSpPr>
        <p:spPr>
          <a:xfrm>
            <a:off x="8049774" y="1575240"/>
            <a:ext cx="97830" cy="453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E6B11F8-8407-8BB5-DD1A-93BF312CB300}"/>
              </a:ext>
            </a:extLst>
          </p:cNvPr>
          <p:cNvSpPr/>
          <p:nvPr/>
        </p:nvSpPr>
        <p:spPr>
          <a:xfrm>
            <a:off x="11889588" y="1575240"/>
            <a:ext cx="97830" cy="453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021F271-7204-E6AB-3513-534A1D478986}"/>
              </a:ext>
            </a:extLst>
          </p:cNvPr>
          <p:cNvSpPr/>
          <p:nvPr/>
        </p:nvSpPr>
        <p:spPr>
          <a:xfrm>
            <a:off x="11477073" y="1289905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624D345-7540-6D35-CBB6-E700E398F6AA}"/>
              </a:ext>
            </a:extLst>
          </p:cNvPr>
          <p:cNvSpPr/>
          <p:nvPr/>
        </p:nvSpPr>
        <p:spPr>
          <a:xfrm>
            <a:off x="10405838" y="1263117"/>
            <a:ext cx="107846" cy="79779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E0087E1-890A-FF29-B513-103C0FA79066}"/>
              </a:ext>
            </a:extLst>
          </p:cNvPr>
          <p:cNvSpPr/>
          <p:nvPr/>
        </p:nvSpPr>
        <p:spPr>
          <a:xfrm>
            <a:off x="10960905" y="1263117"/>
            <a:ext cx="107846" cy="79779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09D72CE-590E-2978-267B-B32FA5BF0265}"/>
              </a:ext>
            </a:extLst>
          </p:cNvPr>
          <p:cNvSpPr/>
          <p:nvPr/>
        </p:nvSpPr>
        <p:spPr>
          <a:xfrm>
            <a:off x="11409990" y="1289905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7B3EB6A-3F49-F144-01D5-CDF4307F50DA}"/>
              </a:ext>
            </a:extLst>
          </p:cNvPr>
          <p:cNvSpPr/>
          <p:nvPr/>
        </p:nvSpPr>
        <p:spPr>
          <a:xfrm>
            <a:off x="11646645" y="1289905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AAB1DBC-6915-445A-B2C8-BDD1EF7A8B66}"/>
              </a:ext>
            </a:extLst>
          </p:cNvPr>
          <p:cNvSpPr/>
          <p:nvPr/>
        </p:nvSpPr>
        <p:spPr>
          <a:xfrm>
            <a:off x="10513684" y="1263117"/>
            <a:ext cx="447221" cy="838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54653E2-7D17-2E7F-9DD8-FB25B31352E1}"/>
              </a:ext>
            </a:extLst>
          </p:cNvPr>
          <p:cNvSpPr/>
          <p:nvPr/>
        </p:nvSpPr>
        <p:spPr>
          <a:xfrm>
            <a:off x="9995653" y="1289905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95C65F0-DFA4-EEC1-EF3D-8EED153795EF}"/>
              </a:ext>
            </a:extLst>
          </p:cNvPr>
          <p:cNvSpPr/>
          <p:nvPr/>
        </p:nvSpPr>
        <p:spPr>
          <a:xfrm>
            <a:off x="9758998" y="1289905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4D40EFD-5B1F-39D9-B4D0-EE750976D293}"/>
              </a:ext>
            </a:extLst>
          </p:cNvPr>
          <p:cNvSpPr/>
          <p:nvPr/>
        </p:nvSpPr>
        <p:spPr>
          <a:xfrm>
            <a:off x="8408200" y="1289905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0BD6FD-7C1E-99D8-B64C-EA2A0C0BBE5B}"/>
              </a:ext>
            </a:extLst>
          </p:cNvPr>
          <p:cNvSpPr/>
          <p:nvPr/>
        </p:nvSpPr>
        <p:spPr>
          <a:xfrm>
            <a:off x="8341117" y="1289905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92F98C9-366D-79C0-440B-89539265F5E5}"/>
              </a:ext>
            </a:extLst>
          </p:cNvPr>
          <p:cNvSpPr/>
          <p:nvPr/>
        </p:nvSpPr>
        <p:spPr>
          <a:xfrm>
            <a:off x="8577772" y="1289905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5F31EF-AB35-E6A8-3DAE-8080399B0F63}"/>
              </a:ext>
            </a:extLst>
          </p:cNvPr>
          <p:cNvSpPr/>
          <p:nvPr/>
        </p:nvSpPr>
        <p:spPr>
          <a:xfrm>
            <a:off x="9823610" y="1289905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2FD7626-51B4-724F-FE37-65078FC70319}"/>
              </a:ext>
            </a:extLst>
          </p:cNvPr>
          <p:cNvSpPr/>
          <p:nvPr/>
        </p:nvSpPr>
        <p:spPr>
          <a:xfrm>
            <a:off x="8408200" y="4317749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C403DE0-8075-0DC3-E8FD-5AFE29278F97}"/>
              </a:ext>
            </a:extLst>
          </p:cNvPr>
          <p:cNvSpPr/>
          <p:nvPr/>
        </p:nvSpPr>
        <p:spPr>
          <a:xfrm>
            <a:off x="8341117" y="4315977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F479DEE-1472-B3EF-79AE-E1499F98E03F}"/>
              </a:ext>
            </a:extLst>
          </p:cNvPr>
          <p:cNvSpPr/>
          <p:nvPr/>
        </p:nvSpPr>
        <p:spPr>
          <a:xfrm>
            <a:off x="8577772" y="4315977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671096D-EA44-B08E-E89F-5E44DE52A77B}"/>
              </a:ext>
            </a:extLst>
          </p:cNvPr>
          <p:cNvSpPr/>
          <p:nvPr/>
        </p:nvSpPr>
        <p:spPr>
          <a:xfrm>
            <a:off x="9823610" y="4317749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7136481-15A9-98A9-8D43-4827023A5706}"/>
              </a:ext>
            </a:extLst>
          </p:cNvPr>
          <p:cNvSpPr/>
          <p:nvPr/>
        </p:nvSpPr>
        <p:spPr>
          <a:xfrm>
            <a:off x="9756527" y="4315977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60D3976-A3A0-5101-47A2-8F323EF91C87}"/>
              </a:ext>
            </a:extLst>
          </p:cNvPr>
          <p:cNvSpPr/>
          <p:nvPr/>
        </p:nvSpPr>
        <p:spPr>
          <a:xfrm>
            <a:off x="9993182" y="4315977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F91314F-F9F1-3D2B-767E-4F34CE4AFB30}"/>
              </a:ext>
            </a:extLst>
          </p:cNvPr>
          <p:cNvSpPr/>
          <p:nvPr/>
        </p:nvSpPr>
        <p:spPr>
          <a:xfrm>
            <a:off x="11477072" y="4317749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63F0508-CF34-4CCD-4B67-09D23C26BF30}"/>
              </a:ext>
            </a:extLst>
          </p:cNvPr>
          <p:cNvSpPr/>
          <p:nvPr/>
        </p:nvSpPr>
        <p:spPr>
          <a:xfrm>
            <a:off x="11409989" y="4315977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94DC853-3EBB-D396-D8AB-30586881D7F9}"/>
              </a:ext>
            </a:extLst>
          </p:cNvPr>
          <p:cNvSpPr/>
          <p:nvPr/>
        </p:nvSpPr>
        <p:spPr>
          <a:xfrm>
            <a:off x="11646644" y="4315977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7AC148A-1292-6D7C-9A03-697B7425E82B}"/>
              </a:ext>
            </a:extLst>
          </p:cNvPr>
          <p:cNvGrpSpPr/>
          <p:nvPr/>
        </p:nvGrpSpPr>
        <p:grpSpPr>
          <a:xfrm rot="10800000" flipV="1">
            <a:off x="8972064" y="1641367"/>
            <a:ext cx="539980" cy="537120"/>
            <a:chOff x="336119" y="298450"/>
            <a:chExt cx="3416302" cy="339820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2592D2BF-4D53-B119-84F0-EBCA3F49EFB5}"/>
                </a:ext>
              </a:extLst>
            </p:cNvPr>
            <p:cNvSpPr/>
            <p:nvPr/>
          </p:nvSpPr>
          <p:spPr>
            <a:xfrm>
              <a:off x="336119" y="298450"/>
              <a:ext cx="3416302" cy="3397252"/>
            </a:xfrm>
            <a:custGeom>
              <a:avLst/>
              <a:gdLst>
                <a:gd name="connsiteX0" fmla="*/ 0 w 3416300"/>
                <a:gd name="connsiteY0" fmla="*/ 95250 h 3397250"/>
                <a:gd name="connsiteX1" fmla="*/ 0 w 3416300"/>
                <a:gd name="connsiteY1" fmla="*/ 0 h 3397250"/>
                <a:gd name="connsiteX2" fmla="*/ 3416300 w 3416300"/>
                <a:gd name="connsiteY2" fmla="*/ 0 h 3397250"/>
                <a:gd name="connsiteX3" fmla="*/ 3416300 w 3416300"/>
                <a:gd name="connsiteY3" fmla="*/ 3397250 h 3397250"/>
                <a:gd name="connsiteX4" fmla="*/ 3035300 w 3416300"/>
                <a:gd name="connsiteY4" fmla="*/ 3397250 h 3397250"/>
                <a:gd name="connsiteX5" fmla="*/ 2959100 w 3416300"/>
                <a:gd name="connsiteY5" fmla="*/ 2914650 h 3397250"/>
                <a:gd name="connsiteX6" fmla="*/ 2247900 w 3416300"/>
                <a:gd name="connsiteY6" fmla="*/ 1593850 h 3397250"/>
                <a:gd name="connsiteX7" fmla="*/ 914400 w 3416300"/>
                <a:gd name="connsiteY7" fmla="*/ 463550 h 3397250"/>
                <a:gd name="connsiteX8" fmla="*/ 349250 w 3416300"/>
                <a:gd name="connsiteY8" fmla="*/ 165100 h 3397250"/>
                <a:gd name="connsiteX9" fmla="*/ 0 w 3416300"/>
                <a:gd name="connsiteY9" fmla="*/ 95250 h 339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16300" h="3397250">
                  <a:moveTo>
                    <a:pt x="0" y="95250"/>
                  </a:moveTo>
                  <a:lnTo>
                    <a:pt x="0" y="0"/>
                  </a:lnTo>
                  <a:lnTo>
                    <a:pt x="3416300" y="0"/>
                  </a:lnTo>
                  <a:lnTo>
                    <a:pt x="3416300" y="3397250"/>
                  </a:lnTo>
                  <a:lnTo>
                    <a:pt x="3035300" y="3397250"/>
                  </a:lnTo>
                  <a:lnTo>
                    <a:pt x="2959100" y="2914650"/>
                  </a:lnTo>
                  <a:lnTo>
                    <a:pt x="2247900" y="1593850"/>
                  </a:lnTo>
                  <a:lnTo>
                    <a:pt x="914400" y="463550"/>
                  </a:lnTo>
                  <a:lnTo>
                    <a:pt x="349250" y="165100"/>
                  </a:lnTo>
                  <a:lnTo>
                    <a:pt x="0" y="952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30F5A2C4-996F-CF31-1399-0C2AF37AA8A5}"/>
                </a:ext>
              </a:extLst>
            </p:cNvPr>
            <p:cNvSpPr/>
            <p:nvPr/>
          </p:nvSpPr>
          <p:spPr>
            <a:xfrm>
              <a:off x="345517" y="354708"/>
              <a:ext cx="3094763" cy="3341948"/>
            </a:xfrm>
            <a:custGeom>
              <a:avLst/>
              <a:gdLst>
                <a:gd name="connsiteX0" fmla="*/ 9325 w 3094763"/>
                <a:gd name="connsiteY0" fmla="*/ 54725 h 3341948"/>
                <a:gd name="connsiteX1" fmla="*/ 459701 w 3094763"/>
                <a:gd name="connsiteY1" fmla="*/ 382271 h 3341948"/>
                <a:gd name="connsiteX2" fmla="*/ 937373 w 3094763"/>
                <a:gd name="connsiteY2" fmla="*/ 778056 h 3341948"/>
                <a:gd name="connsiteX3" fmla="*/ 1278567 w 3094763"/>
                <a:gd name="connsiteY3" fmla="*/ 1091955 h 3341948"/>
                <a:gd name="connsiteX4" fmla="*/ 1633408 w 3094763"/>
                <a:gd name="connsiteY4" fmla="*/ 1446796 h 3341948"/>
                <a:gd name="connsiteX5" fmla="*/ 2070137 w 3094763"/>
                <a:gd name="connsiteY5" fmla="*/ 1910820 h 3341948"/>
                <a:gd name="connsiteX6" fmla="*/ 2302149 w 3094763"/>
                <a:gd name="connsiteY6" fmla="*/ 2224719 h 3341948"/>
                <a:gd name="connsiteX7" fmla="*/ 2575104 w 3094763"/>
                <a:gd name="connsiteY7" fmla="*/ 2606856 h 3341948"/>
                <a:gd name="connsiteX8" fmla="*/ 2834411 w 3094763"/>
                <a:gd name="connsiteY8" fmla="*/ 3002641 h 3341948"/>
                <a:gd name="connsiteX9" fmla="*/ 3011832 w 3094763"/>
                <a:gd name="connsiteY9" fmla="*/ 3316540 h 3341948"/>
                <a:gd name="connsiteX10" fmla="*/ 3025480 w 3094763"/>
                <a:gd name="connsiteY10" fmla="*/ 3316540 h 3341948"/>
                <a:gd name="connsiteX11" fmla="*/ 3052776 w 3094763"/>
                <a:gd name="connsiteY11" fmla="*/ 3261949 h 3341948"/>
                <a:gd name="connsiteX12" fmla="*/ 3093719 w 3094763"/>
                <a:gd name="connsiteY12" fmla="*/ 3221005 h 3341948"/>
                <a:gd name="connsiteX13" fmla="*/ 3080071 w 3094763"/>
                <a:gd name="connsiteY13" fmla="*/ 3070880 h 3341948"/>
                <a:gd name="connsiteX14" fmla="*/ 3052776 w 3094763"/>
                <a:gd name="connsiteY14" fmla="*/ 2879811 h 3341948"/>
                <a:gd name="connsiteX15" fmla="*/ 2807116 w 3094763"/>
                <a:gd name="connsiteY15" fmla="*/ 2333901 h 3341948"/>
                <a:gd name="connsiteX16" fmla="*/ 2465922 w 3094763"/>
                <a:gd name="connsiteY16" fmla="*/ 1706104 h 3341948"/>
                <a:gd name="connsiteX17" fmla="*/ 2315796 w 3094763"/>
                <a:gd name="connsiteY17" fmla="*/ 1364910 h 3341948"/>
                <a:gd name="connsiteX18" fmla="*/ 2138376 w 3094763"/>
                <a:gd name="connsiteY18" fmla="*/ 1091955 h 3341948"/>
                <a:gd name="connsiteX19" fmla="*/ 1838125 w 3094763"/>
                <a:gd name="connsiteY19" fmla="*/ 846295 h 3341948"/>
                <a:gd name="connsiteX20" fmla="*/ 1606113 w 3094763"/>
                <a:gd name="connsiteY20" fmla="*/ 682522 h 3341948"/>
                <a:gd name="connsiteX21" fmla="*/ 1401396 w 3094763"/>
                <a:gd name="connsiteY21" fmla="*/ 559692 h 3341948"/>
                <a:gd name="connsiteX22" fmla="*/ 1183032 w 3094763"/>
                <a:gd name="connsiteY22" fmla="*/ 436862 h 3341948"/>
                <a:gd name="connsiteX23" fmla="*/ 910077 w 3094763"/>
                <a:gd name="connsiteY23" fmla="*/ 300385 h 3341948"/>
                <a:gd name="connsiteX24" fmla="*/ 773599 w 3094763"/>
                <a:gd name="connsiteY24" fmla="*/ 177555 h 3341948"/>
                <a:gd name="connsiteX25" fmla="*/ 432405 w 3094763"/>
                <a:gd name="connsiteY25" fmla="*/ 41077 h 3341948"/>
                <a:gd name="connsiteX26" fmla="*/ 227689 w 3094763"/>
                <a:gd name="connsiteY26" fmla="*/ 134 h 3341948"/>
                <a:gd name="connsiteX27" fmla="*/ 159450 w 3094763"/>
                <a:gd name="connsiteY27" fmla="*/ 27429 h 3341948"/>
                <a:gd name="connsiteX28" fmla="*/ 9325 w 3094763"/>
                <a:gd name="connsiteY28" fmla="*/ 54725 h 334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094763" h="3341948">
                  <a:moveTo>
                    <a:pt x="9325" y="54725"/>
                  </a:moveTo>
                  <a:cubicBezTo>
                    <a:pt x="59367" y="113865"/>
                    <a:pt x="305026" y="261716"/>
                    <a:pt x="459701" y="382271"/>
                  </a:cubicBezTo>
                  <a:cubicBezTo>
                    <a:pt x="614376" y="502826"/>
                    <a:pt x="800895" y="659775"/>
                    <a:pt x="937373" y="778056"/>
                  </a:cubicBezTo>
                  <a:cubicBezTo>
                    <a:pt x="1073851" y="896337"/>
                    <a:pt x="1162561" y="980498"/>
                    <a:pt x="1278567" y="1091955"/>
                  </a:cubicBezTo>
                  <a:cubicBezTo>
                    <a:pt x="1394573" y="1203412"/>
                    <a:pt x="1501480" y="1310318"/>
                    <a:pt x="1633408" y="1446796"/>
                  </a:cubicBezTo>
                  <a:cubicBezTo>
                    <a:pt x="1765336" y="1583274"/>
                    <a:pt x="1958680" y="1781166"/>
                    <a:pt x="2070137" y="1910820"/>
                  </a:cubicBezTo>
                  <a:cubicBezTo>
                    <a:pt x="2181594" y="2040474"/>
                    <a:pt x="2217988" y="2108713"/>
                    <a:pt x="2302149" y="2224719"/>
                  </a:cubicBezTo>
                  <a:cubicBezTo>
                    <a:pt x="2386310" y="2340725"/>
                    <a:pt x="2486394" y="2477202"/>
                    <a:pt x="2575104" y="2606856"/>
                  </a:cubicBezTo>
                  <a:cubicBezTo>
                    <a:pt x="2663814" y="2736510"/>
                    <a:pt x="2761623" y="2884360"/>
                    <a:pt x="2834411" y="3002641"/>
                  </a:cubicBezTo>
                  <a:cubicBezTo>
                    <a:pt x="2907199" y="3120922"/>
                    <a:pt x="2979987" y="3264224"/>
                    <a:pt x="3011832" y="3316540"/>
                  </a:cubicBezTo>
                  <a:cubicBezTo>
                    <a:pt x="3043677" y="3368856"/>
                    <a:pt x="3018656" y="3325639"/>
                    <a:pt x="3025480" y="3316540"/>
                  </a:cubicBezTo>
                  <a:cubicBezTo>
                    <a:pt x="3032304" y="3307441"/>
                    <a:pt x="3041403" y="3277871"/>
                    <a:pt x="3052776" y="3261949"/>
                  </a:cubicBezTo>
                  <a:cubicBezTo>
                    <a:pt x="3064149" y="3246027"/>
                    <a:pt x="3089170" y="3252850"/>
                    <a:pt x="3093719" y="3221005"/>
                  </a:cubicBezTo>
                  <a:cubicBezTo>
                    <a:pt x="3098268" y="3189160"/>
                    <a:pt x="3086895" y="3127746"/>
                    <a:pt x="3080071" y="3070880"/>
                  </a:cubicBezTo>
                  <a:cubicBezTo>
                    <a:pt x="3073247" y="3014014"/>
                    <a:pt x="3098268" y="3002641"/>
                    <a:pt x="3052776" y="2879811"/>
                  </a:cubicBezTo>
                  <a:cubicBezTo>
                    <a:pt x="3007284" y="2756981"/>
                    <a:pt x="2904925" y="2529519"/>
                    <a:pt x="2807116" y="2333901"/>
                  </a:cubicBezTo>
                  <a:cubicBezTo>
                    <a:pt x="2709307" y="2138283"/>
                    <a:pt x="2547809" y="1867603"/>
                    <a:pt x="2465922" y="1706104"/>
                  </a:cubicBezTo>
                  <a:cubicBezTo>
                    <a:pt x="2384035" y="1544606"/>
                    <a:pt x="2370387" y="1467268"/>
                    <a:pt x="2315796" y="1364910"/>
                  </a:cubicBezTo>
                  <a:cubicBezTo>
                    <a:pt x="2261205" y="1262552"/>
                    <a:pt x="2217988" y="1178391"/>
                    <a:pt x="2138376" y="1091955"/>
                  </a:cubicBezTo>
                  <a:cubicBezTo>
                    <a:pt x="2058764" y="1005519"/>
                    <a:pt x="1926835" y="914534"/>
                    <a:pt x="1838125" y="846295"/>
                  </a:cubicBezTo>
                  <a:cubicBezTo>
                    <a:pt x="1749415" y="778056"/>
                    <a:pt x="1678901" y="730289"/>
                    <a:pt x="1606113" y="682522"/>
                  </a:cubicBezTo>
                  <a:cubicBezTo>
                    <a:pt x="1533325" y="634755"/>
                    <a:pt x="1471910" y="600635"/>
                    <a:pt x="1401396" y="559692"/>
                  </a:cubicBezTo>
                  <a:cubicBezTo>
                    <a:pt x="1330883" y="518749"/>
                    <a:pt x="1264918" y="480080"/>
                    <a:pt x="1183032" y="436862"/>
                  </a:cubicBezTo>
                  <a:cubicBezTo>
                    <a:pt x="1101146" y="393644"/>
                    <a:pt x="978316" y="343603"/>
                    <a:pt x="910077" y="300385"/>
                  </a:cubicBezTo>
                  <a:cubicBezTo>
                    <a:pt x="841838" y="257167"/>
                    <a:pt x="853211" y="220773"/>
                    <a:pt x="773599" y="177555"/>
                  </a:cubicBezTo>
                  <a:cubicBezTo>
                    <a:pt x="693987" y="134337"/>
                    <a:pt x="523390" y="70647"/>
                    <a:pt x="432405" y="41077"/>
                  </a:cubicBezTo>
                  <a:cubicBezTo>
                    <a:pt x="341420" y="11507"/>
                    <a:pt x="273181" y="2409"/>
                    <a:pt x="227689" y="134"/>
                  </a:cubicBezTo>
                  <a:cubicBezTo>
                    <a:pt x="182197" y="-2141"/>
                    <a:pt x="193569" y="25154"/>
                    <a:pt x="159450" y="27429"/>
                  </a:cubicBezTo>
                  <a:cubicBezTo>
                    <a:pt x="125331" y="29704"/>
                    <a:pt x="-40717" y="-4415"/>
                    <a:pt x="9325" y="547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E478D5F2-415A-F071-4D07-49D714690751}"/>
              </a:ext>
            </a:extLst>
          </p:cNvPr>
          <p:cNvSpPr/>
          <p:nvPr/>
        </p:nvSpPr>
        <p:spPr>
          <a:xfrm>
            <a:off x="9155489" y="1652174"/>
            <a:ext cx="79121" cy="295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ight Triangle 64">
            <a:extLst>
              <a:ext uri="{FF2B5EF4-FFF2-40B4-BE49-F238E27FC236}">
                <a16:creationId xmlns:a16="http://schemas.microsoft.com/office/drawing/2014/main" id="{436583B4-E003-07FE-05BA-68FB079C6DE9}"/>
              </a:ext>
            </a:extLst>
          </p:cNvPr>
          <p:cNvSpPr/>
          <p:nvPr/>
        </p:nvSpPr>
        <p:spPr>
          <a:xfrm rot="5400000">
            <a:off x="9171794" y="1976548"/>
            <a:ext cx="54669" cy="5466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6BA93D3C-C8F9-4712-1ED1-BAD38F8D5BB2}"/>
              </a:ext>
            </a:extLst>
          </p:cNvPr>
          <p:cNvSpPr/>
          <p:nvPr/>
        </p:nvSpPr>
        <p:spPr>
          <a:xfrm>
            <a:off x="10570779" y="1699174"/>
            <a:ext cx="363791" cy="2892479"/>
          </a:xfrm>
          <a:custGeom>
            <a:avLst/>
            <a:gdLst>
              <a:gd name="connsiteX0" fmla="*/ 0 w 736600"/>
              <a:gd name="connsiteY0" fmla="*/ 4495800 h 4495800"/>
              <a:gd name="connsiteX1" fmla="*/ 0 w 736600"/>
              <a:gd name="connsiteY1" fmla="*/ 0 h 4495800"/>
              <a:gd name="connsiteX2" fmla="*/ 558800 w 736600"/>
              <a:gd name="connsiteY2" fmla="*/ 457200 h 4495800"/>
              <a:gd name="connsiteX3" fmla="*/ 736600 w 736600"/>
              <a:gd name="connsiteY3" fmla="*/ 635000 h 4495800"/>
              <a:gd name="connsiteX4" fmla="*/ 736600 w 736600"/>
              <a:gd name="connsiteY4" fmla="*/ 4457700 h 4495800"/>
              <a:gd name="connsiteX5" fmla="*/ 0 w 736600"/>
              <a:gd name="connsiteY5" fmla="*/ 4457700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600" h="4495800">
                <a:moveTo>
                  <a:pt x="0" y="4495800"/>
                </a:moveTo>
                <a:lnTo>
                  <a:pt x="0" y="0"/>
                </a:lnTo>
                <a:lnTo>
                  <a:pt x="558800" y="457200"/>
                </a:lnTo>
                <a:lnTo>
                  <a:pt x="736600" y="635000"/>
                </a:lnTo>
                <a:lnTo>
                  <a:pt x="736600" y="4457700"/>
                </a:lnTo>
                <a:lnTo>
                  <a:pt x="0" y="445770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E7938C7-FF17-CA1A-5C41-A69B0FC10EC6}"/>
              </a:ext>
            </a:extLst>
          </p:cNvPr>
          <p:cNvSpPr/>
          <p:nvPr/>
        </p:nvSpPr>
        <p:spPr>
          <a:xfrm rot="18900000">
            <a:off x="10735568" y="1522159"/>
            <a:ext cx="76167" cy="71421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4FEA892-0371-908C-7750-F64A783BD31A}"/>
              </a:ext>
            </a:extLst>
          </p:cNvPr>
          <p:cNvSpPr/>
          <p:nvPr/>
        </p:nvSpPr>
        <p:spPr>
          <a:xfrm>
            <a:off x="9155489" y="1879267"/>
            <a:ext cx="255747" cy="1519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Isosceles Triangle 67">
            <a:extLst>
              <a:ext uri="{FF2B5EF4-FFF2-40B4-BE49-F238E27FC236}">
                <a16:creationId xmlns:a16="http://schemas.microsoft.com/office/drawing/2014/main" id="{32B62558-D6A6-F25A-5B30-DF47C7FFE180}"/>
              </a:ext>
            </a:extLst>
          </p:cNvPr>
          <p:cNvSpPr/>
          <p:nvPr/>
        </p:nvSpPr>
        <p:spPr>
          <a:xfrm>
            <a:off x="9138626" y="2653639"/>
            <a:ext cx="112007" cy="1455774"/>
          </a:xfrm>
          <a:prstGeom prst="triangle">
            <a:avLst/>
          </a:prstGeom>
          <a:solidFill>
            <a:srgbClr val="120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B54E583-E5B8-FC01-60CA-BCC128035E01}"/>
              </a:ext>
            </a:extLst>
          </p:cNvPr>
          <p:cNvSpPr/>
          <p:nvPr/>
        </p:nvSpPr>
        <p:spPr>
          <a:xfrm>
            <a:off x="8229129" y="4232945"/>
            <a:ext cx="3578934" cy="81525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528B212-7700-156B-5FDF-AF97D9F217FD}"/>
              </a:ext>
            </a:extLst>
          </p:cNvPr>
          <p:cNvSpPr/>
          <p:nvPr/>
        </p:nvSpPr>
        <p:spPr>
          <a:xfrm>
            <a:off x="11808063" y="1346972"/>
            <a:ext cx="81525" cy="2967498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5020B83-C948-52EE-69CB-18D055EE68B8}"/>
              </a:ext>
            </a:extLst>
          </p:cNvPr>
          <p:cNvCxnSpPr>
            <a:cxnSpLocks/>
          </p:cNvCxnSpPr>
          <p:nvPr/>
        </p:nvCxnSpPr>
        <p:spPr>
          <a:xfrm rot="420000">
            <a:off x="8917048" y="4485671"/>
            <a:ext cx="0" cy="23642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58">
            <a:extLst>
              <a:ext uri="{FF2B5EF4-FFF2-40B4-BE49-F238E27FC236}">
                <a16:creationId xmlns:a16="http://schemas.microsoft.com/office/drawing/2014/main" id="{87B7B445-DC35-5131-82BE-35B2EA7B9BCE}"/>
              </a:ext>
            </a:extLst>
          </p:cNvPr>
          <p:cNvSpPr txBox="1"/>
          <p:nvPr/>
        </p:nvSpPr>
        <p:spPr>
          <a:xfrm>
            <a:off x="10095396" y="4568793"/>
            <a:ext cx="1348767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FF0000"/>
                </a:solidFill>
              </a:rPr>
              <a:t>CO</a:t>
            </a:r>
            <a:r>
              <a:rPr lang="en-US" sz="2000" b="1" baseline="-25000" dirty="0">
                <a:solidFill>
                  <a:srgbClr val="FF0000"/>
                </a:solidFill>
              </a:rPr>
              <a:t>2</a:t>
            </a:r>
            <a:r>
              <a:rPr lang="en-US" sz="2000" b="1" dirty="0">
                <a:solidFill>
                  <a:srgbClr val="FF0000"/>
                </a:solidFill>
              </a:rPr>
              <a:t> pulse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2-5 J, 2ps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ACBEB86-E7EE-07F2-65B4-14E92A282E63}"/>
              </a:ext>
            </a:extLst>
          </p:cNvPr>
          <p:cNvSpPr/>
          <p:nvPr/>
        </p:nvSpPr>
        <p:spPr>
          <a:xfrm>
            <a:off x="8229129" y="1346972"/>
            <a:ext cx="3578934" cy="81525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7BB059F-522E-CDC8-B190-C3D573460BE9}"/>
              </a:ext>
            </a:extLst>
          </p:cNvPr>
          <p:cNvSpPr/>
          <p:nvPr/>
        </p:nvSpPr>
        <p:spPr>
          <a:xfrm>
            <a:off x="8147604" y="1346972"/>
            <a:ext cx="81525" cy="2967498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DF54AE9-724B-99BC-23A2-52657835EC6E}"/>
              </a:ext>
            </a:extLst>
          </p:cNvPr>
          <p:cNvCxnSpPr/>
          <p:nvPr/>
        </p:nvCxnSpPr>
        <p:spPr>
          <a:xfrm flipV="1">
            <a:off x="10752674" y="3822962"/>
            <a:ext cx="0" cy="35870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7">
            <a:extLst>
              <a:ext uri="{FF2B5EF4-FFF2-40B4-BE49-F238E27FC236}">
                <a16:creationId xmlns:a16="http://schemas.microsoft.com/office/drawing/2014/main" id="{6243D9BF-0A52-7419-88FF-05E29D57FB9B}"/>
              </a:ext>
            </a:extLst>
          </p:cNvPr>
          <p:cNvSpPr txBox="1"/>
          <p:nvPr/>
        </p:nvSpPr>
        <p:spPr>
          <a:xfrm>
            <a:off x="8342268" y="2041261"/>
            <a:ext cx="452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H</a:t>
            </a:r>
            <a:r>
              <a:rPr lang="en-US" b="1" baseline="-25000" dirty="0"/>
              <a:t>2</a:t>
            </a:r>
          </a:p>
          <a:p>
            <a:pPr algn="ctr"/>
            <a:r>
              <a:rPr lang="en-US" b="1" dirty="0"/>
              <a:t>jet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F0B67E9A-B75F-F984-DDA4-113D7C15DCEB}"/>
              </a:ext>
            </a:extLst>
          </p:cNvPr>
          <p:cNvCxnSpPr>
            <a:stCxn id="77" idx="3"/>
            <a:endCxn id="11" idx="1"/>
          </p:cNvCxnSpPr>
          <p:nvPr/>
        </p:nvCxnSpPr>
        <p:spPr>
          <a:xfrm>
            <a:off x="8794936" y="2364427"/>
            <a:ext cx="288114" cy="1790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120">
            <a:extLst>
              <a:ext uri="{FF2B5EF4-FFF2-40B4-BE49-F238E27FC236}">
                <a16:creationId xmlns:a16="http://schemas.microsoft.com/office/drawing/2014/main" id="{99B375B3-A656-610D-9CC8-3829853E3DBE}"/>
              </a:ext>
            </a:extLst>
          </p:cNvPr>
          <p:cNvSpPr txBox="1"/>
          <p:nvPr/>
        </p:nvSpPr>
        <p:spPr>
          <a:xfrm>
            <a:off x="8218571" y="3776467"/>
            <a:ext cx="773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120FFF"/>
                </a:solidFill>
              </a:rPr>
              <a:t>Lanex</a:t>
            </a:r>
            <a:endParaRPr lang="en-US" dirty="0">
              <a:solidFill>
                <a:srgbClr val="120FFF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123BFAD-71C0-E3D8-840A-4BB389506046}"/>
              </a:ext>
            </a:extLst>
          </p:cNvPr>
          <p:cNvGrpSpPr/>
          <p:nvPr/>
        </p:nvGrpSpPr>
        <p:grpSpPr>
          <a:xfrm rot="16200000">
            <a:off x="8575588" y="4535524"/>
            <a:ext cx="1238429" cy="406141"/>
            <a:chOff x="6881233" y="4611088"/>
            <a:chExt cx="1238429" cy="406141"/>
          </a:xfrm>
        </p:grpSpPr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29817B04-05E1-48D7-9E2D-2F538BDF0DA0}"/>
                </a:ext>
              </a:extLst>
            </p:cNvPr>
            <p:cNvSpPr/>
            <p:nvPr/>
          </p:nvSpPr>
          <p:spPr>
            <a:xfrm rot="10800000">
              <a:off x="6881233" y="4712433"/>
              <a:ext cx="550779" cy="208547"/>
            </a:xfrm>
            <a:custGeom>
              <a:avLst/>
              <a:gdLst>
                <a:gd name="connsiteX0" fmla="*/ 176463 w 181810"/>
                <a:gd name="connsiteY0" fmla="*/ 37431 h 208547"/>
                <a:gd name="connsiteX1" fmla="*/ 0 w 181810"/>
                <a:gd name="connsiteY1" fmla="*/ 0 h 208547"/>
                <a:gd name="connsiteX2" fmla="*/ 0 w 181810"/>
                <a:gd name="connsiteY2" fmla="*/ 208547 h 208547"/>
                <a:gd name="connsiteX3" fmla="*/ 181810 w 181810"/>
                <a:gd name="connsiteY3" fmla="*/ 176463 h 208547"/>
                <a:gd name="connsiteX4" fmla="*/ 176463 w 181810"/>
                <a:gd name="connsiteY4" fmla="*/ 37431 h 20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810" h="208547">
                  <a:moveTo>
                    <a:pt x="176463" y="37431"/>
                  </a:moveTo>
                  <a:lnTo>
                    <a:pt x="0" y="0"/>
                  </a:lnTo>
                  <a:lnTo>
                    <a:pt x="0" y="208547"/>
                  </a:lnTo>
                  <a:lnTo>
                    <a:pt x="181810" y="176463"/>
                  </a:lnTo>
                  <a:lnTo>
                    <a:pt x="176463" y="37431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D923DAF-5373-D8E7-54DE-E3CA617D2F84}"/>
                </a:ext>
              </a:extLst>
            </p:cNvPr>
            <p:cNvSpPr/>
            <p:nvPr/>
          </p:nvSpPr>
          <p:spPr>
            <a:xfrm>
              <a:off x="7476961" y="4702308"/>
              <a:ext cx="642701" cy="214010"/>
            </a:xfrm>
            <a:custGeom>
              <a:avLst/>
              <a:gdLst>
                <a:gd name="connsiteX0" fmla="*/ 176463 w 181810"/>
                <a:gd name="connsiteY0" fmla="*/ 37431 h 208547"/>
                <a:gd name="connsiteX1" fmla="*/ 0 w 181810"/>
                <a:gd name="connsiteY1" fmla="*/ 0 h 208547"/>
                <a:gd name="connsiteX2" fmla="*/ 0 w 181810"/>
                <a:gd name="connsiteY2" fmla="*/ 208547 h 208547"/>
                <a:gd name="connsiteX3" fmla="*/ 181810 w 181810"/>
                <a:gd name="connsiteY3" fmla="*/ 176463 h 208547"/>
                <a:gd name="connsiteX4" fmla="*/ 176463 w 181810"/>
                <a:gd name="connsiteY4" fmla="*/ 37431 h 20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810" h="208547">
                  <a:moveTo>
                    <a:pt x="176463" y="37431"/>
                  </a:moveTo>
                  <a:lnTo>
                    <a:pt x="0" y="0"/>
                  </a:lnTo>
                  <a:lnTo>
                    <a:pt x="0" y="208547"/>
                  </a:lnTo>
                  <a:lnTo>
                    <a:pt x="181810" y="176463"/>
                  </a:lnTo>
                  <a:lnTo>
                    <a:pt x="176463" y="37431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59678C8-CD70-F25F-93DD-FA463FC47502}"/>
                </a:ext>
              </a:extLst>
            </p:cNvPr>
            <p:cNvSpPr/>
            <p:nvPr/>
          </p:nvSpPr>
          <p:spPr>
            <a:xfrm rot="16200000">
              <a:off x="7237201" y="4777473"/>
              <a:ext cx="406141" cy="7337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1985F985-3AF6-AC8F-CB17-BEB6E613C98B}"/>
                </a:ext>
              </a:extLst>
            </p:cNvPr>
            <p:cNvCxnSpPr/>
            <p:nvPr/>
          </p:nvCxnSpPr>
          <p:spPr>
            <a:xfrm>
              <a:off x="8114314" y="4629270"/>
              <a:ext cx="0" cy="371918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15D01BFB-F33C-D0FA-6994-5B6C1C17F013}"/>
              </a:ext>
            </a:extLst>
          </p:cNvPr>
          <p:cNvSpPr/>
          <p:nvPr/>
        </p:nvSpPr>
        <p:spPr>
          <a:xfrm>
            <a:off x="8912701" y="5342355"/>
            <a:ext cx="563855" cy="2594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6" name="TextBox 117">
            <a:extLst>
              <a:ext uri="{FF2B5EF4-FFF2-40B4-BE49-F238E27FC236}">
                <a16:creationId xmlns:a16="http://schemas.microsoft.com/office/drawing/2014/main" id="{E01E7F21-25FE-FD31-6367-91C6AA3EDCDA}"/>
              </a:ext>
            </a:extLst>
          </p:cNvPr>
          <p:cNvSpPr txBox="1"/>
          <p:nvPr/>
        </p:nvSpPr>
        <p:spPr>
          <a:xfrm>
            <a:off x="8887861" y="5308371"/>
            <a:ext cx="639313" cy="33855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CCD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426B28A-146F-07C9-275F-B0B0996330D5}"/>
              </a:ext>
            </a:extLst>
          </p:cNvPr>
          <p:cNvCxnSpPr/>
          <p:nvPr/>
        </p:nvCxnSpPr>
        <p:spPr>
          <a:xfrm>
            <a:off x="8878756" y="3385507"/>
            <a:ext cx="288114" cy="17909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66168001-F581-37C6-D3D0-7C84C24319E6}"/>
              </a:ext>
            </a:extLst>
          </p:cNvPr>
          <p:cNvSpPr txBox="1"/>
          <p:nvPr/>
        </p:nvSpPr>
        <p:spPr>
          <a:xfrm>
            <a:off x="8416594" y="2991896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sz="2400" baseline="30000">
                <a:solidFill>
                  <a:schemeClr val="accent5">
                    <a:lumMod val="75000"/>
                  </a:schemeClr>
                </a:solidFill>
              </a:rPr>
              <a:t>-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A7A3C71D-A0FF-4475-B978-276CA4474111}"/>
              </a:ext>
            </a:extLst>
          </p:cNvPr>
          <p:cNvCxnSpPr/>
          <p:nvPr/>
        </p:nvCxnSpPr>
        <p:spPr>
          <a:xfrm>
            <a:off x="9191861" y="4973205"/>
            <a:ext cx="0" cy="236422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ight Triangle 89">
            <a:extLst>
              <a:ext uri="{FF2B5EF4-FFF2-40B4-BE49-F238E27FC236}">
                <a16:creationId xmlns:a16="http://schemas.microsoft.com/office/drawing/2014/main" id="{FAF12DA0-3FB1-F28F-F2BA-3599F79E4E96}"/>
              </a:ext>
            </a:extLst>
          </p:cNvPr>
          <p:cNvSpPr/>
          <p:nvPr/>
        </p:nvSpPr>
        <p:spPr>
          <a:xfrm flipV="1">
            <a:off x="9157180" y="1879924"/>
            <a:ext cx="72458" cy="10297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361DE3FE-C01E-3596-2B85-1CA7A70B1597}"/>
              </a:ext>
            </a:extLst>
          </p:cNvPr>
          <p:cNvCxnSpPr>
            <a:cxnSpLocks/>
          </p:cNvCxnSpPr>
          <p:nvPr/>
        </p:nvCxnSpPr>
        <p:spPr>
          <a:xfrm rot="21180000" flipH="1">
            <a:off x="9475848" y="4498371"/>
            <a:ext cx="0" cy="23642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CD3105DF-0A19-B803-C0B9-326CA0005AB5}"/>
              </a:ext>
            </a:extLst>
          </p:cNvPr>
          <p:cNvGrpSpPr/>
          <p:nvPr/>
        </p:nvGrpSpPr>
        <p:grpSpPr>
          <a:xfrm>
            <a:off x="523105" y="3127616"/>
            <a:ext cx="1764563" cy="2440012"/>
            <a:chOff x="37181" y="1823848"/>
            <a:chExt cx="1764563" cy="2440012"/>
          </a:xfrm>
        </p:grpSpPr>
        <p:sp>
          <p:nvSpPr>
            <p:cNvPr id="111" name="Rounded Rectangle 110">
              <a:extLst>
                <a:ext uri="{FF2B5EF4-FFF2-40B4-BE49-F238E27FC236}">
                  <a16:creationId xmlns:a16="http://schemas.microsoft.com/office/drawing/2014/main" id="{29604653-8F7E-654A-2269-DA273B545D83}"/>
                </a:ext>
              </a:extLst>
            </p:cNvPr>
            <p:cNvSpPr/>
            <p:nvPr/>
          </p:nvSpPr>
          <p:spPr>
            <a:xfrm>
              <a:off x="37181" y="1823848"/>
              <a:ext cx="1740926" cy="2440012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accent1">
                  <a:shade val="15000"/>
                  <a:alpha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085D510F-2C06-9454-7662-4CD23BADB271}"/>
                </a:ext>
              </a:extLst>
            </p:cNvPr>
            <p:cNvSpPr txBox="1"/>
            <p:nvPr/>
          </p:nvSpPr>
          <p:spPr>
            <a:xfrm>
              <a:off x="70373" y="1879267"/>
              <a:ext cx="17313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Key to lineouts</a:t>
              </a:r>
              <a:endParaRPr lang="en-US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CC58329-269A-879E-D7AB-D10F82F49DD3}"/>
                </a:ext>
              </a:extLst>
            </p:cNvPr>
            <p:cNvSpPr txBox="1"/>
            <p:nvPr/>
          </p:nvSpPr>
          <p:spPr>
            <a:xfrm>
              <a:off x="622104" y="2244426"/>
              <a:ext cx="633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data</a:t>
              </a: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7E5EED60-5A8B-1D14-848A-E763C7D65BA5}"/>
                </a:ext>
              </a:extLst>
            </p:cNvPr>
            <p:cNvGrpSpPr/>
            <p:nvPr/>
          </p:nvGrpSpPr>
          <p:grpSpPr>
            <a:xfrm>
              <a:off x="236631" y="2420737"/>
              <a:ext cx="379094" cy="45719"/>
              <a:chOff x="70371" y="2420737"/>
              <a:chExt cx="379094" cy="45719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769081C5-C075-CFED-68C2-DE19F82EE773}"/>
                  </a:ext>
                </a:extLst>
              </p:cNvPr>
              <p:cNvSpPr/>
              <p:nvPr/>
            </p:nvSpPr>
            <p:spPr>
              <a:xfrm>
                <a:off x="70371" y="242073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580E081C-6668-F2C8-8FCE-972F7D279EA4}"/>
                  </a:ext>
                </a:extLst>
              </p:cNvPr>
              <p:cNvSpPr/>
              <p:nvPr/>
            </p:nvSpPr>
            <p:spPr>
              <a:xfrm>
                <a:off x="146571" y="242073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F07A9CFE-9AC5-8EBD-83DB-7B82D2B17A2E}"/>
                  </a:ext>
                </a:extLst>
              </p:cNvPr>
              <p:cNvSpPr/>
              <p:nvPr/>
            </p:nvSpPr>
            <p:spPr>
              <a:xfrm>
                <a:off x="232296" y="242073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3056E23B-31E2-0DCF-0759-0703E7E0C364}"/>
                  </a:ext>
                </a:extLst>
              </p:cNvPr>
              <p:cNvSpPr/>
              <p:nvPr/>
            </p:nvSpPr>
            <p:spPr>
              <a:xfrm>
                <a:off x="314846" y="242073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C7B75EC0-A53A-E68A-8E2C-827324928AD6}"/>
                  </a:ext>
                </a:extLst>
              </p:cNvPr>
              <p:cNvSpPr/>
              <p:nvPr/>
            </p:nvSpPr>
            <p:spPr>
              <a:xfrm>
                <a:off x="403746" y="242073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13358807-D79F-A481-F574-DE3CEC8658BA}"/>
                </a:ext>
              </a:extLst>
            </p:cNvPr>
            <p:cNvSpPr/>
            <p:nvPr/>
          </p:nvSpPr>
          <p:spPr>
            <a:xfrm>
              <a:off x="200651" y="2841840"/>
              <a:ext cx="416935" cy="168298"/>
            </a:xfrm>
            <a:custGeom>
              <a:avLst/>
              <a:gdLst>
                <a:gd name="connsiteX0" fmla="*/ 0 w 374650"/>
                <a:gd name="connsiteY0" fmla="*/ 168298 h 168298"/>
                <a:gd name="connsiteX1" fmla="*/ 184150 w 374650"/>
                <a:gd name="connsiteY1" fmla="*/ 23 h 168298"/>
                <a:gd name="connsiteX2" fmla="*/ 374650 w 374650"/>
                <a:gd name="connsiteY2" fmla="*/ 158773 h 1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4650" h="168298">
                  <a:moveTo>
                    <a:pt x="0" y="168298"/>
                  </a:moveTo>
                  <a:cubicBezTo>
                    <a:pt x="60854" y="84954"/>
                    <a:pt x="121708" y="1610"/>
                    <a:pt x="184150" y="23"/>
                  </a:cubicBezTo>
                  <a:cubicBezTo>
                    <a:pt x="246592" y="-1564"/>
                    <a:pt x="310621" y="78604"/>
                    <a:pt x="374650" y="158773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4F54D377-31F9-81B8-FC80-E5FAD158CFCF}"/>
                </a:ext>
              </a:extLst>
            </p:cNvPr>
            <p:cNvSpPr txBox="1"/>
            <p:nvPr/>
          </p:nvSpPr>
          <p:spPr>
            <a:xfrm>
              <a:off x="175545" y="2754795"/>
              <a:ext cx="11288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>
                  <a:solidFill>
                    <a:schemeClr val="accent6">
                      <a:lumMod val="75000"/>
                    </a:schemeClr>
                  </a:solidFill>
                </a:rPr>
                <a:t>wide</a:t>
              </a:r>
            </a:p>
            <a:p>
              <a:pPr algn="r"/>
              <a:r>
                <a:rPr lang="en-US">
                  <a:solidFill>
                    <a:schemeClr val="accent6">
                      <a:lumMod val="75000"/>
                    </a:schemeClr>
                  </a:solidFill>
                </a:rPr>
                <a:t>Gaussian</a:t>
              </a:r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5F4DD792-CFE1-773B-7270-1053FF9E69F4}"/>
                </a:ext>
              </a:extLst>
            </p:cNvPr>
            <p:cNvSpPr/>
            <p:nvPr/>
          </p:nvSpPr>
          <p:spPr>
            <a:xfrm>
              <a:off x="324699" y="3516022"/>
              <a:ext cx="147286" cy="282298"/>
            </a:xfrm>
            <a:custGeom>
              <a:avLst/>
              <a:gdLst>
                <a:gd name="connsiteX0" fmla="*/ 0 w 147286"/>
                <a:gd name="connsiteY0" fmla="*/ 282298 h 282298"/>
                <a:gd name="connsiteX1" fmla="*/ 79780 w 147286"/>
                <a:gd name="connsiteY1" fmla="*/ 0 h 282298"/>
                <a:gd name="connsiteX2" fmla="*/ 147286 w 147286"/>
                <a:gd name="connsiteY2" fmla="*/ 282298 h 282298"/>
                <a:gd name="connsiteX3" fmla="*/ 147286 w 147286"/>
                <a:gd name="connsiteY3" fmla="*/ 282298 h 28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286" h="282298">
                  <a:moveTo>
                    <a:pt x="0" y="282298"/>
                  </a:moveTo>
                  <a:cubicBezTo>
                    <a:pt x="27616" y="141149"/>
                    <a:pt x="55232" y="0"/>
                    <a:pt x="79780" y="0"/>
                  </a:cubicBezTo>
                  <a:cubicBezTo>
                    <a:pt x="104328" y="0"/>
                    <a:pt x="147286" y="282298"/>
                    <a:pt x="147286" y="282298"/>
                  </a:cubicBezTo>
                  <a:lnTo>
                    <a:pt x="147286" y="282298"/>
                  </a:lnTo>
                </a:path>
              </a:pathLst>
            </a:custGeom>
            <a:solidFill>
              <a:srgbClr val="FF0000">
                <a:alpha val="27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AE2FC38-59DF-0092-9FE7-125A393B4BFC}"/>
                </a:ext>
              </a:extLst>
            </p:cNvPr>
            <p:cNvSpPr txBox="1"/>
            <p:nvPr/>
          </p:nvSpPr>
          <p:spPr>
            <a:xfrm>
              <a:off x="346914" y="3546929"/>
              <a:ext cx="11288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>
                  <a:solidFill>
                    <a:srgbClr val="FF0000"/>
                  </a:solidFill>
                </a:rPr>
                <a:t>narrow</a:t>
              </a:r>
            </a:p>
            <a:p>
              <a:pPr algn="r"/>
              <a:r>
                <a:rPr lang="en-US">
                  <a:solidFill>
                    <a:srgbClr val="FF0000"/>
                  </a:solidFill>
                </a:rPr>
                <a:t>Gaussian</a:t>
              </a:r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18278244-C0B8-0F44-9F88-20FE526637F0}"/>
              </a:ext>
            </a:extLst>
          </p:cNvPr>
          <p:cNvSpPr txBox="1"/>
          <p:nvPr/>
        </p:nvSpPr>
        <p:spPr>
          <a:xfrm>
            <a:off x="11773338" y="6481822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11</a:t>
            </a:r>
          </a:p>
        </p:txBody>
      </p:sp>
      <p:sp>
        <p:nvSpPr>
          <p:cNvPr id="115" name="Left Arrow 114">
            <a:extLst>
              <a:ext uri="{FF2B5EF4-FFF2-40B4-BE49-F238E27FC236}">
                <a16:creationId xmlns:a16="http://schemas.microsoft.com/office/drawing/2014/main" id="{A830F614-3561-5792-BED0-9B8BE09BEC3B}"/>
              </a:ext>
            </a:extLst>
          </p:cNvPr>
          <p:cNvSpPr/>
          <p:nvPr/>
        </p:nvSpPr>
        <p:spPr>
          <a:xfrm>
            <a:off x="8425075" y="5342355"/>
            <a:ext cx="468808" cy="259431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CA92D36-BCCD-711F-2280-6B5112781452}"/>
              </a:ext>
            </a:extLst>
          </p:cNvPr>
          <p:cNvSpPr txBox="1"/>
          <p:nvPr/>
        </p:nvSpPr>
        <p:spPr>
          <a:xfrm>
            <a:off x="2451527" y="5905555"/>
            <a:ext cx="4572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wide (w) Gaussians:  60 &lt; 𝜎</a:t>
            </a:r>
            <a:r>
              <a:rPr lang="en-US" sz="2000" baseline="-2500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 &lt; 120 mrad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D4BAB3C-09D4-9207-3239-ECDEC30AA7DD}"/>
              </a:ext>
            </a:extLst>
          </p:cNvPr>
          <p:cNvSpPr txBox="1"/>
          <p:nvPr/>
        </p:nvSpPr>
        <p:spPr>
          <a:xfrm>
            <a:off x="2469940" y="6305665"/>
            <a:ext cx="4609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narrow (n) Gaussians: 12 &lt; 𝜎</a:t>
            </a:r>
            <a:r>
              <a:rPr lang="en-US" sz="2000" baseline="-25000">
                <a:solidFill>
                  <a:srgbClr val="FF0000"/>
                </a:solidFill>
              </a:rPr>
              <a:t>n</a:t>
            </a:r>
            <a:r>
              <a:rPr lang="en-US" sz="2000">
                <a:solidFill>
                  <a:srgbClr val="FF0000"/>
                </a:solidFill>
              </a:rPr>
              <a:t> &lt; 18 mrad </a:t>
            </a:r>
          </a:p>
        </p:txBody>
      </p:sp>
      <p:pic>
        <p:nvPicPr>
          <p:cNvPr id="129" name="Picture 128" descr="A graph of a green square with black lines&#10;&#10;Description automatically generated with medium confidence">
            <a:extLst>
              <a:ext uri="{FF2B5EF4-FFF2-40B4-BE49-F238E27FC236}">
                <a16:creationId xmlns:a16="http://schemas.microsoft.com/office/drawing/2014/main" id="{4F55AE31-A7D8-FE7B-F76D-28FE783B70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3266" y="1316478"/>
            <a:ext cx="4912705" cy="455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roup 175">
            <a:extLst>
              <a:ext uri="{FF2B5EF4-FFF2-40B4-BE49-F238E27FC236}">
                <a16:creationId xmlns:a16="http://schemas.microsoft.com/office/drawing/2014/main" id="{93D463DE-7BA7-14CF-5FD9-8FD62B6D6C03}"/>
              </a:ext>
            </a:extLst>
          </p:cNvPr>
          <p:cNvGrpSpPr/>
          <p:nvPr/>
        </p:nvGrpSpPr>
        <p:grpSpPr>
          <a:xfrm>
            <a:off x="657334" y="1590517"/>
            <a:ext cx="6311435" cy="4858514"/>
            <a:chOff x="657334" y="1770632"/>
            <a:chExt cx="6311435" cy="4858514"/>
          </a:xfrm>
        </p:grpSpPr>
        <p:pic>
          <p:nvPicPr>
            <p:cNvPr id="169" name="Picture 168" descr="A collage of images of light&#10;&#10;Description automatically generated">
              <a:extLst>
                <a:ext uri="{FF2B5EF4-FFF2-40B4-BE49-F238E27FC236}">
                  <a16:creationId xmlns:a16="http://schemas.microsoft.com/office/drawing/2014/main" id="{BEB4521B-1BDD-30D6-43CA-279BDE4F0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7334" y="1770632"/>
              <a:ext cx="5531232" cy="4858514"/>
            </a:xfrm>
            <a:prstGeom prst="rect">
              <a:avLst/>
            </a:prstGeom>
          </p:spPr>
        </p:pic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E1CA1295-0FCC-02B6-31BC-B40E39DC505F}"/>
                </a:ext>
              </a:extLst>
            </p:cNvPr>
            <p:cNvCxnSpPr/>
            <p:nvPr/>
          </p:nvCxnSpPr>
          <p:spPr>
            <a:xfrm>
              <a:off x="6096000" y="2015963"/>
              <a:ext cx="866038" cy="159543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778EC536-4E70-61EF-0925-9AF6FEF277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02731" y="4105980"/>
              <a:ext cx="866038" cy="159543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51C762F-E7F0-7EBA-A94F-43F9DCA65F14}"/>
              </a:ext>
            </a:extLst>
          </p:cNvPr>
          <p:cNvGrpSpPr/>
          <p:nvPr/>
        </p:nvGrpSpPr>
        <p:grpSpPr>
          <a:xfrm>
            <a:off x="37180" y="60960"/>
            <a:ext cx="1118520" cy="1061023"/>
            <a:chOff x="3303214" y="2758382"/>
            <a:chExt cx="1424847" cy="140978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42D0169-9306-A2CE-8C09-947BAAFFDE1A}"/>
                </a:ext>
              </a:extLst>
            </p:cNvPr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304B134-B0A5-4E67-C854-C1AAD18240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7B7B967-8BC7-9E08-84F3-CFB053E097C6}"/>
              </a:ext>
            </a:extLst>
          </p:cNvPr>
          <p:cNvSpPr txBox="1"/>
          <p:nvPr/>
        </p:nvSpPr>
        <p:spPr>
          <a:xfrm>
            <a:off x="1797498" y="26079"/>
            <a:ext cx="63262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/>
              <a:t>Electron energy spectra have</a:t>
            </a:r>
          </a:p>
          <a:p>
            <a:pPr algn="ctr"/>
            <a:r>
              <a:rPr lang="en-US" sz="3600" b="1"/>
              <a:t>2 corresponding components</a:t>
            </a:r>
          </a:p>
        </p:txBody>
      </p:sp>
      <p:pic>
        <p:nvPicPr>
          <p:cNvPr id="6" name="Picture 5" descr="SUNY Stonybrook logo.jpg">
            <a:extLst>
              <a:ext uri="{FF2B5EF4-FFF2-40B4-BE49-F238E27FC236}">
                <a16:creationId xmlns:a16="http://schemas.microsoft.com/office/drawing/2014/main" id="{F883B1D9-9469-99CC-06C3-270394B22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757" y="-15089"/>
            <a:ext cx="920590" cy="920590"/>
          </a:xfrm>
          <a:prstGeom prst="rect">
            <a:avLst/>
          </a:prstGeom>
        </p:spPr>
      </p:pic>
      <p:pic>
        <p:nvPicPr>
          <p:cNvPr id="7" name="Picture 6" descr="BNL_logo_sm.jpg">
            <a:extLst>
              <a:ext uri="{FF2B5EF4-FFF2-40B4-BE49-F238E27FC236}">
                <a16:creationId xmlns:a16="http://schemas.microsoft.com/office/drawing/2014/main" id="{860C2D29-14F8-EC38-28DA-E62978403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092" y="119666"/>
            <a:ext cx="2030908" cy="7771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8C5FACE-418D-FD8F-553C-4F848D173ED3}"/>
              </a:ext>
            </a:extLst>
          </p:cNvPr>
          <p:cNvSpPr/>
          <p:nvPr/>
        </p:nvSpPr>
        <p:spPr>
          <a:xfrm>
            <a:off x="8146762" y="3336217"/>
            <a:ext cx="97830" cy="6813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337E72-A05F-307F-63EE-C8142FEDF9F1}"/>
              </a:ext>
            </a:extLst>
          </p:cNvPr>
          <p:cNvSpPr/>
          <p:nvPr/>
        </p:nvSpPr>
        <p:spPr>
          <a:xfrm>
            <a:off x="8953857" y="4439160"/>
            <a:ext cx="676655" cy="1059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5BD3066-2D54-1AAD-72DD-EBF0C3DDB4DF}"/>
              </a:ext>
            </a:extLst>
          </p:cNvPr>
          <p:cNvGrpSpPr/>
          <p:nvPr/>
        </p:nvGrpSpPr>
        <p:grpSpPr>
          <a:xfrm>
            <a:off x="9137058" y="2625236"/>
            <a:ext cx="293489" cy="293489"/>
            <a:chOff x="7670800" y="317500"/>
            <a:chExt cx="736600" cy="7366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EA0048D-ED17-3C4C-4B99-A98660130E11}"/>
                </a:ext>
              </a:extLst>
            </p:cNvPr>
            <p:cNvSpPr/>
            <p:nvPr/>
          </p:nvSpPr>
          <p:spPr>
            <a:xfrm>
              <a:off x="7670800" y="317500"/>
              <a:ext cx="736600" cy="7366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3640465-D1BB-2BEC-A39B-7CACE598D1B9}"/>
                </a:ext>
              </a:extLst>
            </p:cNvPr>
            <p:cNvSpPr/>
            <p:nvPr/>
          </p:nvSpPr>
          <p:spPr>
            <a:xfrm>
              <a:off x="7810500" y="457200"/>
              <a:ext cx="457200" cy="4572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Freeform 12">
            <a:extLst>
              <a:ext uri="{FF2B5EF4-FFF2-40B4-BE49-F238E27FC236}">
                <a16:creationId xmlns:a16="http://schemas.microsoft.com/office/drawing/2014/main" id="{485B88A6-85B5-2E68-78CA-17BD47349AEA}"/>
              </a:ext>
            </a:extLst>
          </p:cNvPr>
          <p:cNvSpPr/>
          <p:nvPr/>
        </p:nvSpPr>
        <p:spPr>
          <a:xfrm>
            <a:off x="8945704" y="2026031"/>
            <a:ext cx="692960" cy="2671165"/>
          </a:xfrm>
          <a:custGeom>
            <a:avLst/>
            <a:gdLst>
              <a:gd name="connsiteX0" fmla="*/ 1079500 w 1079500"/>
              <a:gd name="connsiteY0" fmla="*/ 3987800 h 4000500"/>
              <a:gd name="connsiteX1" fmla="*/ 317500 w 1079500"/>
              <a:gd name="connsiteY1" fmla="*/ 0 h 4000500"/>
              <a:gd name="connsiteX2" fmla="*/ 723900 w 1079500"/>
              <a:gd name="connsiteY2" fmla="*/ 101600 h 4000500"/>
              <a:gd name="connsiteX3" fmla="*/ 0 w 1079500"/>
              <a:gd name="connsiteY3" fmla="*/ 4000500 h 4000500"/>
              <a:gd name="connsiteX4" fmla="*/ 1079500 w 1079500"/>
              <a:gd name="connsiteY4" fmla="*/ 3987800 h 40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500" h="4000500">
                <a:moveTo>
                  <a:pt x="1079500" y="3987800"/>
                </a:moveTo>
                <a:lnTo>
                  <a:pt x="317500" y="0"/>
                </a:lnTo>
                <a:lnTo>
                  <a:pt x="723900" y="101600"/>
                </a:lnTo>
                <a:lnTo>
                  <a:pt x="0" y="4000500"/>
                </a:lnTo>
                <a:lnTo>
                  <a:pt x="1079500" y="3987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87F6F84-0693-5A7A-A76D-29D51B0AEAEC}"/>
              </a:ext>
            </a:extLst>
          </p:cNvPr>
          <p:cNvSpPr/>
          <p:nvPr/>
        </p:nvSpPr>
        <p:spPr>
          <a:xfrm>
            <a:off x="9116906" y="1835848"/>
            <a:ext cx="2010622" cy="366747"/>
          </a:xfrm>
          <a:custGeom>
            <a:avLst/>
            <a:gdLst>
              <a:gd name="connsiteX0" fmla="*/ 2387600 w 3086100"/>
              <a:gd name="connsiteY0" fmla="*/ 0 h 736600"/>
              <a:gd name="connsiteX1" fmla="*/ 584200 w 3086100"/>
              <a:gd name="connsiteY1" fmla="*/ 0 h 736600"/>
              <a:gd name="connsiteX2" fmla="*/ 63500 w 3086100"/>
              <a:gd name="connsiteY2" fmla="*/ 482600 h 736600"/>
              <a:gd name="connsiteX3" fmla="*/ 0 w 3086100"/>
              <a:gd name="connsiteY3" fmla="*/ 736600 h 736600"/>
              <a:gd name="connsiteX4" fmla="*/ 3086100 w 3086100"/>
              <a:gd name="connsiteY4" fmla="*/ 736600 h 736600"/>
              <a:gd name="connsiteX5" fmla="*/ 2387600 w 3086100"/>
              <a:gd name="connsiteY5" fmla="*/ 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6100" h="736600">
                <a:moveTo>
                  <a:pt x="2387600" y="0"/>
                </a:moveTo>
                <a:lnTo>
                  <a:pt x="584200" y="0"/>
                </a:lnTo>
                <a:lnTo>
                  <a:pt x="63500" y="482600"/>
                </a:lnTo>
                <a:lnTo>
                  <a:pt x="0" y="736600"/>
                </a:lnTo>
                <a:lnTo>
                  <a:pt x="3086100" y="736600"/>
                </a:lnTo>
                <a:lnTo>
                  <a:pt x="238760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0250FA-F714-DA48-8B30-56C5F8A04770}"/>
              </a:ext>
            </a:extLst>
          </p:cNvPr>
          <p:cNvSpPr/>
          <p:nvPr/>
        </p:nvSpPr>
        <p:spPr>
          <a:xfrm>
            <a:off x="8831570" y="1365681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924319-85BA-E7BF-760F-BB5C7D515959}"/>
              </a:ext>
            </a:extLst>
          </p:cNvPr>
          <p:cNvSpPr/>
          <p:nvPr/>
        </p:nvSpPr>
        <p:spPr>
          <a:xfrm>
            <a:off x="9630512" y="1365681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0BBB46-032F-06DC-6AC4-1D1CFFC8D7A1}"/>
              </a:ext>
            </a:extLst>
          </p:cNvPr>
          <p:cNvSpPr/>
          <p:nvPr/>
        </p:nvSpPr>
        <p:spPr>
          <a:xfrm>
            <a:off x="8831570" y="4439160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33B237-7174-51DC-3711-F5C36C3B3FAA}"/>
              </a:ext>
            </a:extLst>
          </p:cNvPr>
          <p:cNvSpPr/>
          <p:nvPr/>
        </p:nvSpPr>
        <p:spPr>
          <a:xfrm>
            <a:off x="9630512" y="4439160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B32706-FAEF-A42E-B761-52A390C2EF88}"/>
              </a:ext>
            </a:extLst>
          </p:cNvPr>
          <p:cNvSpPr/>
          <p:nvPr/>
        </p:nvSpPr>
        <p:spPr>
          <a:xfrm>
            <a:off x="10380539" y="4439160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58F3C3-AB8A-7FC3-A470-F880AE7919E4}"/>
              </a:ext>
            </a:extLst>
          </p:cNvPr>
          <p:cNvSpPr/>
          <p:nvPr/>
        </p:nvSpPr>
        <p:spPr>
          <a:xfrm>
            <a:off x="11179481" y="4439160"/>
            <a:ext cx="122287" cy="105982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DB05A0-4F2A-1FF0-9E83-17CA5DA0EFF5}"/>
              </a:ext>
            </a:extLst>
          </p:cNvPr>
          <p:cNvSpPr/>
          <p:nvPr/>
        </p:nvSpPr>
        <p:spPr>
          <a:xfrm>
            <a:off x="8953857" y="1361605"/>
            <a:ext cx="676655" cy="1059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9B754C-36C4-936C-314D-EF8780541FDA}"/>
              </a:ext>
            </a:extLst>
          </p:cNvPr>
          <p:cNvSpPr/>
          <p:nvPr/>
        </p:nvSpPr>
        <p:spPr>
          <a:xfrm>
            <a:off x="8146762" y="1590516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297B84-58DC-DF27-D195-C4A74703EE41}"/>
              </a:ext>
            </a:extLst>
          </p:cNvPr>
          <p:cNvSpPr/>
          <p:nvPr/>
        </p:nvSpPr>
        <p:spPr>
          <a:xfrm>
            <a:off x="8146762" y="2153036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DF5F979-2D48-D3FB-965C-2E2DB9377C56}"/>
              </a:ext>
            </a:extLst>
          </p:cNvPr>
          <p:cNvSpPr/>
          <p:nvPr/>
        </p:nvSpPr>
        <p:spPr>
          <a:xfrm>
            <a:off x="8146762" y="2438372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D8A9C1F-C1BC-6FA8-1D18-563CAA6D0F43}"/>
              </a:ext>
            </a:extLst>
          </p:cNvPr>
          <p:cNvSpPr/>
          <p:nvPr/>
        </p:nvSpPr>
        <p:spPr>
          <a:xfrm>
            <a:off x="8146762" y="2998532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3DAB14-F289-6405-5326-C3B4E5AFF3B6}"/>
              </a:ext>
            </a:extLst>
          </p:cNvPr>
          <p:cNvSpPr/>
          <p:nvPr/>
        </p:nvSpPr>
        <p:spPr>
          <a:xfrm>
            <a:off x="8146762" y="3226801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04D1DB-74D8-829A-3400-B43193E26019}"/>
              </a:ext>
            </a:extLst>
          </p:cNvPr>
          <p:cNvSpPr/>
          <p:nvPr/>
        </p:nvSpPr>
        <p:spPr>
          <a:xfrm>
            <a:off x="8146762" y="4017591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39041C-BDF1-6B7C-4218-4D64FE4DE5C2}"/>
              </a:ext>
            </a:extLst>
          </p:cNvPr>
          <p:cNvSpPr/>
          <p:nvPr/>
        </p:nvSpPr>
        <p:spPr>
          <a:xfrm>
            <a:off x="11986576" y="4017591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5CDDFFB-AFF1-4624-EB71-7A014A26E664}"/>
              </a:ext>
            </a:extLst>
          </p:cNvPr>
          <p:cNvSpPr/>
          <p:nvPr/>
        </p:nvSpPr>
        <p:spPr>
          <a:xfrm>
            <a:off x="11986576" y="3226801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D0A340-66D3-3D98-297A-6436AE98DCFC}"/>
              </a:ext>
            </a:extLst>
          </p:cNvPr>
          <p:cNvSpPr/>
          <p:nvPr/>
        </p:nvSpPr>
        <p:spPr>
          <a:xfrm>
            <a:off x="11986576" y="2998532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1874A13-63A5-6C91-2EF1-C8357A7761E9}"/>
              </a:ext>
            </a:extLst>
          </p:cNvPr>
          <p:cNvSpPr/>
          <p:nvPr/>
        </p:nvSpPr>
        <p:spPr>
          <a:xfrm>
            <a:off x="11986576" y="2438372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78FD6FA-4BEB-0547-7EEF-C373581A98B5}"/>
              </a:ext>
            </a:extLst>
          </p:cNvPr>
          <p:cNvSpPr/>
          <p:nvPr/>
        </p:nvSpPr>
        <p:spPr>
          <a:xfrm>
            <a:off x="11986576" y="2153035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2C4D51F-EB18-F601-5880-6D833819CAC5}"/>
              </a:ext>
            </a:extLst>
          </p:cNvPr>
          <p:cNvSpPr/>
          <p:nvPr/>
        </p:nvSpPr>
        <p:spPr>
          <a:xfrm>
            <a:off x="11986576" y="1590516"/>
            <a:ext cx="97830" cy="109416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E9F0B59-B43E-7536-3D80-10F3F6425F5C}"/>
              </a:ext>
            </a:extLst>
          </p:cNvPr>
          <p:cNvSpPr/>
          <p:nvPr/>
        </p:nvSpPr>
        <p:spPr>
          <a:xfrm>
            <a:off x="10502826" y="4439160"/>
            <a:ext cx="676655" cy="1059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57D7036-1696-A26A-2673-A5F047D6BA12}"/>
              </a:ext>
            </a:extLst>
          </p:cNvPr>
          <p:cNvSpPr/>
          <p:nvPr/>
        </p:nvSpPr>
        <p:spPr>
          <a:xfrm>
            <a:off x="11986576" y="3336217"/>
            <a:ext cx="97830" cy="6813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F9B8A38-9EAB-1425-552A-B9A267D0946C}"/>
              </a:ext>
            </a:extLst>
          </p:cNvPr>
          <p:cNvSpPr/>
          <p:nvPr/>
        </p:nvSpPr>
        <p:spPr>
          <a:xfrm>
            <a:off x="11986576" y="2545428"/>
            <a:ext cx="97830" cy="453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FB9837F-974A-17F4-D0D9-EC89B5F457C4}"/>
              </a:ext>
            </a:extLst>
          </p:cNvPr>
          <p:cNvSpPr/>
          <p:nvPr/>
        </p:nvSpPr>
        <p:spPr>
          <a:xfrm>
            <a:off x="8146762" y="2545428"/>
            <a:ext cx="97830" cy="453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B8266BA-E626-7F3C-1629-408804C8C889}"/>
              </a:ext>
            </a:extLst>
          </p:cNvPr>
          <p:cNvSpPr/>
          <p:nvPr/>
        </p:nvSpPr>
        <p:spPr>
          <a:xfrm>
            <a:off x="8146762" y="1699931"/>
            <a:ext cx="97830" cy="453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7FBE449-E98F-73DC-F87B-DE972CDC37E9}"/>
              </a:ext>
            </a:extLst>
          </p:cNvPr>
          <p:cNvSpPr/>
          <p:nvPr/>
        </p:nvSpPr>
        <p:spPr>
          <a:xfrm>
            <a:off x="11986576" y="1699931"/>
            <a:ext cx="97830" cy="453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30DAA1A-5B5C-1CCD-3B7F-0874A23F797A}"/>
              </a:ext>
            </a:extLst>
          </p:cNvPr>
          <p:cNvSpPr/>
          <p:nvPr/>
        </p:nvSpPr>
        <p:spPr>
          <a:xfrm>
            <a:off x="11574061" y="1414596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002FB35-230A-4E00-2226-30565C9AEAE2}"/>
              </a:ext>
            </a:extLst>
          </p:cNvPr>
          <p:cNvSpPr/>
          <p:nvPr/>
        </p:nvSpPr>
        <p:spPr>
          <a:xfrm>
            <a:off x="10502826" y="1387808"/>
            <a:ext cx="107846" cy="79779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C96C2B8-CD96-13F0-3D95-6CDAEB9EDD22}"/>
              </a:ext>
            </a:extLst>
          </p:cNvPr>
          <p:cNvSpPr/>
          <p:nvPr/>
        </p:nvSpPr>
        <p:spPr>
          <a:xfrm>
            <a:off x="11057893" y="1387808"/>
            <a:ext cx="107846" cy="79779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81DBB89-BFAD-4D8F-5410-9037BB1F290E}"/>
              </a:ext>
            </a:extLst>
          </p:cNvPr>
          <p:cNvSpPr/>
          <p:nvPr/>
        </p:nvSpPr>
        <p:spPr>
          <a:xfrm>
            <a:off x="11506978" y="1414596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54687BC-7EA4-67E8-A535-976D452F3E5E}"/>
              </a:ext>
            </a:extLst>
          </p:cNvPr>
          <p:cNvSpPr/>
          <p:nvPr/>
        </p:nvSpPr>
        <p:spPr>
          <a:xfrm>
            <a:off x="11743633" y="1414596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C4407FB-D3BB-E86A-3E0A-5644735157EE}"/>
              </a:ext>
            </a:extLst>
          </p:cNvPr>
          <p:cNvSpPr/>
          <p:nvPr/>
        </p:nvSpPr>
        <p:spPr>
          <a:xfrm>
            <a:off x="10610672" y="1387808"/>
            <a:ext cx="447221" cy="838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C27DCA2-BEE4-5348-6730-E43805C6A247}"/>
              </a:ext>
            </a:extLst>
          </p:cNvPr>
          <p:cNvSpPr/>
          <p:nvPr/>
        </p:nvSpPr>
        <p:spPr>
          <a:xfrm>
            <a:off x="10092641" y="1414596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46E68A8-24A9-B95E-E82B-F24C8B50F6DA}"/>
              </a:ext>
            </a:extLst>
          </p:cNvPr>
          <p:cNvSpPr/>
          <p:nvPr/>
        </p:nvSpPr>
        <p:spPr>
          <a:xfrm>
            <a:off x="9855986" y="1414596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E54AF86-4567-70C1-7F58-A4CDC7A7E4DD}"/>
              </a:ext>
            </a:extLst>
          </p:cNvPr>
          <p:cNvSpPr/>
          <p:nvPr/>
        </p:nvSpPr>
        <p:spPr>
          <a:xfrm>
            <a:off x="8505188" y="1414596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27488C3-F835-970D-8086-5A08B5C0D525}"/>
              </a:ext>
            </a:extLst>
          </p:cNvPr>
          <p:cNvSpPr/>
          <p:nvPr/>
        </p:nvSpPr>
        <p:spPr>
          <a:xfrm>
            <a:off x="8438105" y="1414596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4A2B292-41DC-93E9-54A3-ED9E74651261}"/>
              </a:ext>
            </a:extLst>
          </p:cNvPr>
          <p:cNvSpPr/>
          <p:nvPr/>
        </p:nvSpPr>
        <p:spPr>
          <a:xfrm>
            <a:off x="8674760" y="1414596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E179F0B-B8FB-FD10-76C4-46B78C440831}"/>
              </a:ext>
            </a:extLst>
          </p:cNvPr>
          <p:cNvSpPr/>
          <p:nvPr/>
        </p:nvSpPr>
        <p:spPr>
          <a:xfrm>
            <a:off x="9920598" y="1414596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7C2FD4F-8177-F997-161F-B15AF5A7BA72}"/>
              </a:ext>
            </a:extLst>
          </p:cNvPr>
          <p:cNvSpPr/>
          <p:nvPr/>
        </p:nvSpPr>
        <p:spPr>
          <a:xfrm>
            <a:off x="8505188" y="4442440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B0DFF7E-863C-C997-6061-72B4E09456D2}"/>
              </a:ext>
            </a:extLst>
          </p:cNvPr>
          <p:cNvSpPr/>
          <p:nvPr/>
        </p:nvSpPr>
        <p:spPr>
          <a:xfrm>
            <a:off x="8438105" y="4440668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1E45085-2B5B-1E21-E8AC-DA87A27009EF}"/>
              </a:ext>
            </a:extLst>
          </p:cNvPr>
          <p:cNvSpPr/>
          <p:nvPr/>
        </p:nvSpPr>
        <p:spPr>
          <a:xfrm>
            <a:off x="8674760" y="4440668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4BB2BC4-6E7D-3FA7-7828-6C620BA7240B}"/>
              </a:ext>
            </a:extLst>
          </p:cNvPr>
          <p:cNvSpPr/>
          <p:nvPr/>
        </p:nvSpPr>
        <p:spPr>
          <a:xfrm>
            <a:off x="9920598" y="4442440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7F89106-C0A9-DE33-3E4A-B5B4A00D85D1}"/>
              </a:ext>
            </a:extLst>
          </p:cNvPr>
          <p:cNvSpPr/>
          <p:nvPr/>
        </p:nvSpPr>
        <p:spPr>
          <a:xfrm>
            <a:off x="9853515" y="4440668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88184BF-F950-A756-1721-1FC1B79B7880}"/>
              </a:ext>
            </a:extLst>
          </p:cNvPr>
          <p:cNvSpPr/>
          <p:nvPr/>
        </p:nvSpPr>
        <p:spPr>
          <a:xfrm>
            <a:off x="10090170" y="4440668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605967B-EAA9-2033-CD4B-6244934C661A}"/>
              </a:ext>
            </a:extLst>
          </p:cNvPr>
          <p:cNvSpPr/>
          <p:nvPr/>
        </p:nvSpPr>
        <p:spPr>
          <a:xfrm>
            <a:off x="11574060" y="4442440"/>
            <a:ext cx="169572" cy="57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E2C4701-68FA-FDAA-4627-93C28D13E30D}"/>
              </a:ext>
            </a:extLst>
          </p:cNvPr>
          <p:cNvSpPr/>
          <p:nvPr/>
        </p:nvSpPr>
        <p:spPr>
          <a:xfrm>
            <a:off x="11506977" y="4440668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7A78AB4-6658-6D8F-BD17-AEA9F827EFD7}"/>
              </a:ext>
            </a:extLst>
          </p:cNvPr>
          <p:cNvSpPr/>
          <p:nvPr/>
        </p:nvSpPr>
        <p:spPr>
          <a:xfrm>
            <a:off x="11743632" y="4440668"/>
            <a:ext cx="67083" cy="5299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D2C3E36-5AD5-FD5C-6E86-6C7AFDE9381B}"/>
              </a:ext>
            </a:extLst>
          </p:cNvPr>
          <p:cNvGrpSpPr/>
          <p:nvPr/>
        </p:nvGrpSpPr>
        <p:grpSpPr>
          <a:xfrm rot="10800000" flipV="1">
            <a:off x="9069052" y="1766058"/>
            <a:ext cx="539980" cy="537120"/>
            <a:chOff x="336119" y="298450"/>
            <a:chExt cx="3416302" cy="339820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5639D972-A3E2-1AA0-DCA0-57CEEC0BBD1E}"/>
                </a:ext>
              </a:extLst>
            </p:cNvPr>
            <p:cNvSpPr/>
            <p:nvPr/>
          </p:nvSpPr>
          <p:spPr>
            <a:xfrm>
              <a:off x="336119" y="298450"/>
              <a:ext cx="3416302" cy="3397252"/>
            </a:xfrm>
            <a:custGeom>
              <a:avLst/>
              <a:gdLst>
                <a:gd name="connsiteX0" fmla="*/ 0 w 3416300"/>
                <a:gd name="connsiteY0" fmla="*/ 95250 h 3397250"/>
                <a:gd name="connsiteX1" fmla="*/ 0 w 3416300"/>
                <a:gd name="connsiteY1" fmla="*/ 0 h 3397250"/>
                <a:gd name="connsiteX2" fmla="*/ 3416300 w 3416300"/>
                <a:gd name="connsiteY2" fmla="*/ 0 h 3397250"/>
                <a:gd name="connsiteX3" fmla="*/ 3416300 w 3416300"/>
                <a:gd name="connsiteY3" fmla="*/ 3397250 h 3397250"/>
                <a:gd name="connsiteX4" fmla="*/ 3035300 w 3416300"/>
                <a:gd name="connsiteY4" fmla="*/ 3397250 h 3397250"/>
                <a:gd name="connsiteX5" fmla="*/ 2959100 w 3416300"/>
                <a:gd name="connsiteY5" fmla="*/ 2914650 h 3397250"/>
                <a:gd name="connsiteX6" fmla="*/ 2247900 w 3416300"/>
                <a:gd name="connsiteY6" fmla="*/ 1593850 h 3397250"/>
                <a:gd name="connsiteX7" fmla="*/ 914400 w 3416300"/>
                <a:gd name="connsiteY7" fmla="*/ 463550 h 3397250"/>
                <a:gd name="connsiteX8" fmla="*/ 349250 w 3416300"/>
                <a:gd name="connsiteY8" fmla="*/ 165100 h 3397250"/>
                <a:gd name="connsiteX9" fmla="*/ 0 w 3416300"/>
                <a:gd name="connsiteY9" fmla="*/ 95250 h 339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16300" h="3397250">
                  <a:moveTo>
                    <a:pt x="0" y="95250"/>
                  </a:moveTo>
                  <a:lnTo>
                    <a:pt x="0" y="0"/>
                  </a:lnTo>
                  <a:lnTo>
                    <a:pt x="3416300" y="0"/>
                  </a:lnTo>
                  <a:lnTo>
                    <a:pt x="3416300" y="3397250"/>
                  </a:lnTo>
                  <a:lnTo>
                    <a:pt x="3035300" y="3397250"/>
                  </a:lnTo>
                  <a:lnTo>
                    <a:pt x="2959100" y="2914650"/>
                  </a:lnTo>
                  <a:lnTo>
                    <a:pt x="2247900" y="1593850"/>
                  </a:lnTo>
                  <a:lnTo>
                    <a:pt x="914400" y="463550"/>
                  </a:lnTo>
                  <a:lnTo>
                    <a:pt x="349250" y="165100"/>
                  </a:lnTo>
                  <a:lnTo>
                    <a:pt x="0" y="952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214B9259-983C-0E32-96DF-D348542DBC8B}"/>
                </a:ext>
              </a:extLst>
            </p:cNvPr>
            <p:cNvSpPr/>
            <p:nvPr/>
          </p:nvSpPr>
          <p:spPr>
            <a:xfrm>
              <a:off x="345517" y="354708"/>
              <a:ext cx="3094763" cy="3341948"/>
            </a:xfrm>
            <a:custGeom>
              <a:avLst/>
              <a:gdLst>
                <a:gd name="connsiteX0" fmla="*/ 9325 w 3094763"/>
                <a:gd name="connsiteY0" fmla="*/ 54725 h 3341948"/>
                <a:gd name="connsiteX1" fmla="*/ 459701 w 3094763"/>
                <a:gd name="connsiteY1" fmla="*/ 382271 h 3341948"/>
                <a:gd name="connsiteX2" fmla="*/ 937373 w 3094763"/>
                <a:gd name="connsiteY2" fmla="*/ 778056 h 3341948"/>
                <a:gd name="connsiteX3" fmla="*/ 1278567 w 3094763"/>
                <a:gd name="connsiteY3" fmla="*/ 1091955 h 3341948"/>
                <a:gd name="connsiteX4" fmla="*/ 1633408 w 3094763"/>
                <a:gd name="connsiteY4" fmla="*/ 1446796 h 3341948"/>
                <a:gd name="connsiteX5" fmla="*/ 2070137 w 3094763"/>
                <a:gd name="connsiteY5" fmla="*/ 1910820 h 3341948"/>
                <a:gd name="connsiteX6" fmla="*/ 2302149 w 3094763"/>
                <a:gd name="connsiteY6" fmla="*/ 2224719 h 3341948"/>
                <a:gd name="connsiteX7" fmla="*/ 2575104 w 3094763"/>
                <a:gd name="connsiteY7" fmla="*/ 2606856 h 3341948"/>
                <a:gd name="connsiteX8" fmla="*/ 2834411 w 3094763"/>
                <a:gd name="connsiteY8" fmla="*/ 3002641 h 3341948"/>
                <a:gd name="connsiteX9" fmla="*/ 3011832 w 3094763"/>
                <a:gd name="connsiteY9" fmla="*/ 3316540 h 3341948"/>
                <a:gd name="connsiteX10" fmla="*/ 3025480 w 3094763"/>
                <a:gd name="connsiteY10" fmla="*/ 3316540 h 3341948"/>
                <a:gd name="connsiteX11" fmla="*/ 3052776 w 3094763"/>
                <a:gd name="connsiteY11" fmla="*/ 3261949 h 3341948"/>
                <a:gd name="connsiteX12" fmla="*/ 3093719 w 3094763"/>
                <a:gd name="connsiteY12" fmla="*/ 3221005 h 3341948"/>
                <a:gd name="connsiteX13" fmla="*/ 3080071 w 3094763"/>
                <a:gd name="connsiteY13" fmla="*/ 3070880 h 3341948"/>
                <a:gd name="connsiteX14" fmla="*/ 3052776 w 3094763"/>
                <a:gd name="connsiteY14" fmla="*/ 2879811 h 3341948"/>
                <a:gd name="connsiteX15" fmla="*/ 2807116 w 3094763"/>
                <a:gd name="connsiteY15" fmla="*/ 2333901 h 3341948"/>
                <a:gd name="connsiteX16" fmla="*/ 2465922 w 3094763"/>
                <a:gd name="connsiteY16" fmla="*/ 1706104 h 3341948"/>
                <a:gd name="connsiteX17" fmla="*/ 2315796 w 3094763"/>
                <a:gd name="connsiteY17" fmla="*/ 1364910 h 3341948"/>
                <a:gd name="connsiteX18" fmla="*/ 2138376 w 3094763"/>
                <a:gd name="connsiteY18" fmla="*/ 1091955 h 3341948"/>
                <a:gd name="connsiteX19" fmla="*/ 1838125 w 3094763"/>
                <a:gd name="connsiteY19" fmla="*/ 846295 h 3341948"/>
                <a:gd name="connsiteX20" fmla="*/ 1606113 w 3094763"/>
                <a:gd name="connsiteY20" fmla="*/ 682522 h 3341948"/>
                <a:gd name="connsiteX21" fmla="*/ 1401396 w 3094763"/>
                <a:gd name="connsiteY21" fmla="*/ 559692 h 3341948"/>
                <a:gd name="connsiteX22" fmla="*/ 1183032 w 3094763"/>
                <a:gd name="connsiteY22" fmla="*/ 436862 h 3341948"/>
                <a:gd name="connsiteX23" fmla="*/ 910077 w 3094763"/>
                <a:gd name="connsiteY23" fmla="*/ 300385 h 3341948"/>
                <a:gd name="connsiteX24" fmla="*/ 773599 w 3094763"/>
                <a:gd name="connsiteY24" fmla="*/ 177555 h 3341948"/>
                <a:gd name="connsiteX25" fmla="*/ 432405 w 3094763"/>
                <a:gd name="connsiteY25" fmla="*/ 41077 h 3341948"/>
                <a:gd name="connsiteX26" fmla="*/ 227689 w 3094763"/>
                <a:gd name="connsiteY26" fmla="*/ 134 h 3341948"/>
                <a:gd name="connsiteX27" fmla="*/ 159450 w 3094763"/>
                <a:gd name="connsiteY27" fmla="*/ 27429 h 3341948"/>
                <a:gd name="connsiteX28" fmla="*/ 9325 w 3094763"/>
                <a:gd name="connsiteY28" fmla="*/ 54725 h 334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094763" h="3341948">
                  <a:moveTo>
                    <a:pt x="9325" y="54725"/>
                  </a:moveTo>
                  <a:cubicBezTo>
                    <a:pt x="59367" y="113865"/>
                    <a:pt x="305026" y="261716"/>
                    <a:pt x="459701" y="382271"/>
                  </a:cubicBezTo>
                  <a:cubicBezTo>
                    <a:pt x="614376" y="502826"/>
                    <a:pt x="800895" y="659775"/>
                    <a:pt x="937373" y="778056"/>
                  </a:cubicBezTo>
                  <a:cubicBezTo>
                    <a:pt x="1073851" y="896337"/>
                    <a:pt x="1162561" y="980498"/>
                    <a:pt x="1278567" y="1091955"/>
                  </a:cubicBezTo>
                  <a:cubicBezTo>
                    <a:pt x="1394573" y="1203412"/>
                    <a:pt x="1501480" y="1310318"/>
                    <a:pt x="1633408" y="1446796"/>
                  </a:cubicBezTo>
                  <a:cubicBezTo>
                    <a:pt x="1765336" y="1583274"/>
                    <a:pt x="1958680" y="1781166"/>
                    <a:pt x="2070137" y="1910820"/>
                  </a:cubicBezTo>
                  <a:cubicBezTo>
                    <a:pt x="2181594" y="2040474"/>
                    <a:pt x="2217988" y="2108713"/>
                    <a:pt x="2302149" y="2224719"/>
                  </a:cubicBezTo>
                  <a:cubicBezTo>
                    <a:pt x="2386310" y="2340725"/>
                    <a:pt x="2486394" y="2477202"/>
                    <a:pt x="2575104" y="2606856"/>
                  </a:cubicBezTo>
                  <a:cubicBezTo>
                    <a:pt x="2663814" y="2736510"/>
                    <a:pt x="2761623" y="2884360"/>
                    <a:pt x="2834411" y="3002641"/>
                  </a:cubicBezTo>
                  <a:cubicBezTo>
                    <a:pt x="2907199" y="3120922"/>
                    <a:pt x="2979987" y="3264224"/>
                    <a:pt x="3011832" y="3316540"/>
                  </a:cubicBezTo>
                  <a:cubicBezTo>
                    <a:pt x="3043677" y="3368856"/>
                    <a:pt x="3018656" y="3325639"/>
                    <a:pt x="3025480" y="3316540"/>
                  </a:cubicBezTo>
                  <a:cubicBezTo>
                    <a:pt x="3032304" y="3307441"/>
                    <a:pt x="3041403" y="3277871"/>
                    <a:pt x="3052776" y="3261949"/>
                  </a:cubicBezTo>
                  <a:cubicBezTo>
                    <a:pt x="3064149" y="3246027"/>
                    <a:pt x="3089170" y="3252850"/>
                    <a:pt x="3093719" y="3221005"/>
                  </a:cubicBezTo>
                  <a:cubicBezTo>
                    <a:pt x="3098268" y="3189160"/>
                    <a:pt x="3086895" y="3127746"/>
                    <a:pt x="3080071" y="3070880"/>
                  </a:cubicBezTo>
                  <a:cubicBezTo>
                    <a:pt x="3073247" y="3014014"/>
                    <a:pt x="3098268" y="3002641"/>
                    <a:pt x="3052776" y="2879811"/>
                  </a:cubicBezTo>
                  <a:cubicBezTo>
                    <a:pt x="3007284" y="2756981"/>
                    <a:pt x="2904925" y="2529519"/>
                    <a:pt x="2807116" y="2333901"/>
                  </a:cubicBezTo>
                  <a:cubicBezTo>
                    <a:pt x="2709307" y="2138283"/>
                    <a:pt x="2547809" y="1867603"/>
                    <a:pt x="2465922" y="1706104"/>
                  </a:cubicBezTo>
                  <a:cubicBezTo>
                    <a:pt x="2384035" y="1544606"/>
                    <a:pt x="2370387" y="1467268"/>
                    <a:pt x="2315796" y="1364910"/>
                  </a:cubicBezTo>
                  <a:cubicBezTo>
                    <a:pt x="2261205" y="1262552"/>
                    <a:pt x="2217988" y="1178391"/>
                    <a:pt x="2138376" y="1091955"/>
                  </a:cubicBezTo>
                  <a:cubicBezTo>
                    <a:pt x="2058764" y="1005519"/>
                    <a:pt x="1926835" y="914534"/>
                    <a:pt x="1838125" y="846295"/>
                  </a:cubicBezTo>
                  <a:cubicBezTo>
                    <a:pt x="1749415" y="778056"/>
                    <a:pt x="1678901" y="730289"/>
                    <a:pt x="1606113" y="682522"/>
                  </a:cubicBezTo>
                  <a:cubicBezTo>
                    <a:pt x="1533325" y="634755"/>
                    <a:pt x="1471910" y="600635"/>
                    <a:pt x="1401396" y="559692"/>
                  </a:cubicBezTo>
                  <a:cubicBezTo>
                    <a:pt x="1330883" y="518749"/>
                    <a:pt x="1264918" y="480080"/>
                    <a:pt x="1183032" y="436862"/>
                  </a:cubicBezTo>
                  <a:cubicBezTo>
                    <a:pt x="1101146" y="393644"/>
                    <a:pt x="978316" y="343603"/>
                    <a:pt x="910077" y="300385"/>
                  </a:cubicBezTo>
                  <a:cubicBezTo>
                    <a:pt x="841838" y="257167"/>
                    <a:pt x="853211" y="220773"/>
                    <a:pt x="773599" y="177555"/>
                  </a:cubicBezTo>
                  <a:cubicBezTo>
                    <a:pt x="693987" y="134337"/>
                    <a:pt x="523390" y="70647"/>
                    <a:pt x="432405" y="41077"/>
                  </a:cubicBezTo>
                  <a:cubicBezTo>
                    <a:pt x="341420" y="11507"/>
                    <a:pt x="273181" y="2409"/>
                    <a:pt x="227689" y="134"/>
                  </a:cubicBezTo>
                  <a:cubicBezTo>
                    <a:pt x="182197" y="-2141"/>
                    <a:pt x="193569" y="25154"/>
                    <a:pt x="159450" y="27429"/>
                  </a:cubicBezTo>
                  <a:cubicBezTo>
                    <a:pt x="125331" y="29704"/>
                    <a:pt x="-40717" y="-4415"/>
                    <a:pt x="9325" y="547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1EF905A9-E618-1A5F-871E-523402BBD835}"/>
              </a:ext>
            </a:extLst>
          </p:cNvPr>
          <p:cNvSpPr/>
          <p:nvPr/>
        </p:nvSpPr>
        <p:spPr>
          <a:xfrm>
            <a:off x="9252477" y="1776865"/>
            <a:ext cx="79121" cy="295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ight Triangle 64">
            <a:extLst>
              <a:ext uri="{FF2B5EF4-FFF2-40B4-BE49-F238E27FC236}">
                <a16:creationId xmlns:a16="http://schemas.microsoft.com/office/drawing/2014/main" id="{D2C9EAAC-44D1-D9E0-8EF0-BCD207E91E9D}"/>
              </a:ext>
            </a:extLst>
          </p:cNvPr>
          <p:cNvSpPr/>
          <p:nvPr/>
        </p:nvSpPr>
        <p:spPr>
          <a:xfrm rot="5400000">
            <a:off x="9268782" y="2101239"/>
            <a:ext cx="54669" cy="5466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FBB51463-F44D-2F25-E632-29C8FD1DA0FC}"/>
              </a:ext>
            </a:extLst>
          </p:cNvPr>
          <p:cNvSpPr/>
          <p:nvPr/>
        </p:nvSpPr>
        <p:spPr>
          <a:xfrm>
            <a:off x="10667767" y="1823865"/>
            <a:ext cx="363791" cy="2892479"/>
          </a:xfrm>
          <a:custGeom>
            <a:avLst/>
            <a:gdLst>
              <a:gd name="connsiteX0" fmla="*/ 0 w 736600"/>
              <a:gd name="connsiteY0" fmla="*/ 4495800 h 4495800"/>
              <a:gd name="connsiteX1" fmla="*/ 0 w 736600"/>
              <a:gd name="connsiteY1" fmla="*/ 0 h 4495800"/>
              <a:gd name="connsiteX2" fmla="*/ 558800 w 736600"/>
              <a:gd name="connsiteY2" fmla="*/ 457200 h 4495800"/>
              <a:gd name="connsiteX3" fmla="*/ 736600 w 736600"/>
              <a:gd name="connsiteY3" fmla="*/ 635000 h 4495800"/>
              <a:gd name="connsiteX4" fmla="*/ 736600 w 736600"/>
              <a:gd name="connsiteY4" fmla="*/ 4457700 h 4495800"/>
              <a:gd name="connsiteX5" fmla="*/ 0 w 736600"/>
              <a:gd name="connsiteY5" fmla="*/ 4457700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600" h="4495800">
                <a:moveTo>
                  <a:pt x="0" y="4495800"/>
                </a:moveTo>
                <a:lnTo>
                  <a:pt x="0" y="0"/>
                </a:lnTo>
                <a:lnTo>
                  <a:pt x="558800" y="457200"/>
                </a:lnTo>
                <a:lnTo>
                  <a:pt x="736600" y="635000"/>
                </a:lnTo>
                <a:lnTo>
                  <a:pt x="736600" y="4457700"/>
                </a:lnTo>
                <a:lnTo>
                  <a:pt x="0" y="445770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823ADE0-FFD8-C13A-3E6C-823F639A97AC}"/>
              </a:ext>
            </a:extLst>
          </p:cNvPr>
          <p:cNvSpPr/>
          <p:nvPr/>
        </p:nvSpPr>
        <p:spPr>
          <a:xfrm rot="18900000">
            <a:off x="10832556" y="1646850"/>
            <a:ext cx="76167" cy="71421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2BD232C-2860-3917-968E-980B41847830}"/>
              </a:ext>
            </a:extLst>
          </p:cNvPr>
          <p:cNvSpPr/>
          <p:nvPr/>
        </p:nvSpPr>
        <p:spPr>
          <a:xfrm>
            <a:off x="9252477" y="2003958"/>
            <a:ext cx="255747" cy="1519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A1B7628-F62B-61A9-0721-3CE6E51CF65D}"/>
              </a:ext>
            </a:extLst>
          </p:cNvPr>
          <p:cNvSpPr/>
          <p:nvPr/>
        </p:nvSpPr>
        <p:spPr>
          <a:xfrm>
            <a:off x="8326117" y="4357636"/>
            <a:ext cx="3578934" cy="81525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25F723-8647-0E81-6545-634686D0DFDA}"/>
              </a:ext>
            </a:extLst>
          </p:cNvPr>
          <p:cNvSpPr/>
          <p:nvPr/>
        </p:nvSpPr>
        <p:spPr>
          <a:xfrm>
            <a:off x="11905051" y="1471663"/>
            <a:ext cx="81525" cy="2967498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22D79172-0450-3B64-2BEA-1D6AD80D4A3D}"/>
              </a:ext>
            </a:extLst>
          </p:cNvPr>
          <p:cNvCxnSpPr>
            <a:cxnSpLocks/>
          </p:cNvCxnSpPr>
          <p:nvPr/>
        </p:nvCxnSpPr>
        <p:spPr>
          <a:xfrm rot="420000">
            <a:off x="9014036" y="4610362"/>
            <a:ext cx="0" cy="23642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58">
            <a:extLst>
              <a:ext uri="{FF2B5EF4-FFF2-40B4-BE49-F238E27FC236}">
                <a16:creationId xmlns:a16="http://schemas.microsoft.com/office/drawing/2014/main" id="{6462B6E4-B74B-4EED-2087-D12E2FD13101}"/>
              </a:ext>
            </a:extLst>
          </p:cNvPr>
          <p:cNvSpPr txBox="1"/>
          <p:nvPr/>
        </p:nvSpPr>
        <p:spPr>
          <a:xfrm>
            <a:off x="10192384" y="4693484"/>
            <a:ext cx="1348767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FF0000"/>
                </a:solidFill>
              </a:rPr>
              <a:t>CO</a:t>
            </a:r>
            <a:r>
              <a:rPr lang="en-US" sz="2000" b="1" baseline="-25000" dirty="0">
                <a:solidFill>
                  <a:srgbClr val="FF0000"/>
                </a:solidFill>
              </a:rPr>
              <a:t>2</a:t>
            </a:r>
            <a:r>
              <a:rPr lang="en-US" sz="2000" b="1" dirty="0">
                <a:solidFill>
                  <a:srgbClr val="FF0000"/>
                </a:solidFill>
              </a:rPr>
              <a:t> pulse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2-5 J, 2ps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1F60129-6152-36D9-1EF1-35F4E72EFA98}"/>
              </a:ext>
            </a:extLst>
          </p:cNvPr>
          <p:cNvSpPr/>
          <p:nvPr/>
        </p:nvSpPr>
        <p:spPr>
          <a:xfrm>
            <a:off x="8326117" y="1471663"/>
            <a:ext cx="3578934" cy="81525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575CB29-363A-87B1-4B24-6543D35F8C3D}"/>
              </a:ext>
            </a:extLst>
          </p:cNvPr>
          <p:cNvSpPr/>
          <p:nvPr/>
        </p:nvSpPr>
        <p:spPr>
          <a:xfrm>
            <a:off x="8244592" y="1471663"/>
            <a:ext cx="81525" cy="2967498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2DA9950-B78B-8599-DD20-7F9B0761482A}"/>
              </a:ext>
            </a:extLst>
          </p:cNvPr>
          <p:cNvCxnSpPr/>
          <p:nvPr/>
        </p:nvCxnSpPr>
        <p:spPr>
          <a:xfrm flipV="1">
            <a:off x="10849662" y="3947653"/>
            <a:ext cx="0" cy="35870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7">
            <a:extLst>
              <a:ext uri="{FF2B5EF4-FFF2-40B4-BE49-F238E27FC236}">
                <a16:creationId xmlns:a16="http://schemas.microsoft.com/office/drawing/2014/main" id="{EB7A4B12-65AF-9379-608B-8431B06058CE}"/>
              </a:ext>
            </a:extLst>
          </p:cNvPr>
          <p:cNvSpPr txBox="1"/>
          <p:nvPr/>
        </p:nvSpPr>
        <p:spPr>
          <a:xfrm>
            <a:off x="8439256" y="2165952"/>
            <a:ext cx="452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H</a:t>
            </a:r>
            <a:r>
              <a:rPr lang="en-US" b="1" baseline="-25000" dirty="0"/>
              <a:t>2</a:t>
            </a:r>
          </a:p>
          <a:p>
            <a:pPr algn="ctr"/>
            <a:r>
              <a:rPr lang="en-US" b="1" dirty="0"/>
              <a:t>jet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DC1A906-79CE-B2A9-E08C-5D459F20DF16}"/>
              </a:ext>
            </a:extLst>
          </p:cNvPr>
          <p:cNvCxnSpPr>
            <a:stCxn id="77" idx="3"/>
            <a:endCxn id="11" idx="1"/>
          </p:cNvCxnSpPr>
          <p:nvPr/>
        </p:nvCxnSpPr>
        <p:spPr>
          <a:xfrm>
            <a:off x="8891924" y="2489118"/>
            <a:ext cx="288114" cy="1790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120">
            <a:extLst>
              <a:ext uri="{FF2B5EF4-FFF2-40B4-BE49-F238E27FC236}">
                <a16:creationId xmlns:a16="http://schemas.microsoft.com/office/drawing/2014/main" id="{5CDF4F01-B551-E25E-D30F-7C8C03CD2D12}"/>
              </a:ext>
            </a:extLst>
          </p:cNvPr>
          <p:cNvSpPr txBox="1"/>
          <p:nvPr/>
        </p:nvSpPr>
        <p:spPr>
          <a:xfrm>
            <a:off x="8290474" y="3787225"/>
            <a:ext cx="773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120FFF"/>
                </a:solidFill>
              </a:rPr>
              <a:t>Lanex</a:t>
            </a:r>
            <a:endParaRPr lang="en-US" dirty="0">
              <a:solidFill>
                <a:srgbClr val="120FFF"/>
              </a:solidFill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999A49F-0E70-E4DC-BA60-1A771592D7DD}"/>
              </a:ext>
            </a:extLst>
          </p:cNvPr>
          <p:cNvGrpSpPr/>
          <p:nvPr/>
        </p:nvGrpSpPr>
        <p:grpSpPr>
          <a:xfrm>
            <a:off x="6925671" y="3347865"/>
            <a:ext cx="338554" cy="639313"/>
            <a:chOff x="6925671" y="3527980"/>
            <a:chExt cx="338554" cy="639313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9AC7A16-E9FE-6BF4-130F-60551BFE6E59}"/>
                </a:ext>
              </a:extLst>
            </p:cNvPr>
            <p:cNvSpPr/>
            <p:nvPr/>
          </p:nvSpPr>
          <p:spPr>
            <a:xfrm rot="5400000">
              <a:off x="6809826" y="3712345"/>
              <a:ext cx="563855" cy="25943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6" name="TextBox 117">
              <a:extLst>
                <a:ext uri="{FF2B5EF4-FFF2-40B4-BE49-F238E27FC236}">
                  <a16:creationId xmlns:a16="http://schemas.microsoft.com/office/drawing/2014/main" id="{FD0400B1-6B50-4C58-9FAF-1CF07D08F098}"/>
                </a:ext>
              </a:extLst>
            </p:cNvPr>
            <p:cNvSpPr txBox="1"/>
            <p:nvPr/>
          </p:nvSpPr>
          <p:spPr>
            <a:xfrm rot="5400000">
              <a:off x="6775291" y="3678360"/>
              <a:ext cx="639313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/>
                <a:t>CCD</a:t>
              </a:r>
            </a:p>
          </p:txBody>
        </p:sp>
      </p:grpSp>
      <p:sp>
        <p:nvSpPr>
          <p:cNvPr id="90" name="Right Triangle 89">
            <a:extLst>
              <a:ext uri="{FF2B5EF4-FFF2-40B4-BE49-F238E27FC236}">
                <a16:creationId xmlns:a16="http://schemas.microsoft.com/office/drawing/2014/main" id="{655854AB-4C53-4D31-9941-0C0A8D7A73CC}"/>
              </a:ext>
            </a:extLst>
          </p:cNvPr>
          <p:cNvSpPr/>
          <p:nvPr/>
        </p:nvSpPr>
        <p:spPr>
          <a:xfrm flipV="1">
            <a:off x="9254168" y="2004615"/>
            <a:ext cx="72458" cy="10297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AE28507B-73EB-83FC-411B-C956319B4589}"/>
              </a:ext>
            </a:extLst>
          </p:cNvPr>
          <p:cNvCxnSpPr>
            <a:cxnSpLocks/>
          </p:cNvCxnSpPr>
          <p:nvPr/>
        </p:nvCxnSpPr>
        <p:spPr>
          <a:xfrm rot="21180000" flipH="1">
            <a:off x="9572836" y="4623062"/>
            <a:ext cx="0" cy="23642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1AD4487-6781-F309-09F0-F5A8053E57AB}"/>
              </a:ext>
            </a:extLst>
          </p:cNvPr>
          <p:cNvGrpSpPr/>
          <p:nvPr/>
        </p:nvGrpSpPr>
        <p:grpSpPr>
          <a:xfrm>
            <a:off x="8966414" y="3074095"/>
            <a:ext cx="1450000" cy="364854"/>
            <a:chOff x="8966414" y="3254210"/>
            <a:chExt cx="1450000" cy="364854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9BBACBB-EA49-CAB1-C35A-68669B7CC5F3}"/>
                </a:ext>
              </a:extLst>
            </p:cNvPr>
            <p:cNvSpPr/>
            <p:nvPr/>
          </p:nvSpPr>
          <p:spPr>
            <a:xfrm>
              <a:off x="8966414" y="3270122"/>
              <a:ext cx="655175" cy="348942"/>
            </a:xfrm>
            <a:prstGeom prst="rect">
              <a:avLst/>
            </a:prstGeom>
            <a:solidFill>
              <a:srgbClr val="BFBFBF">
                <a:alpha val="41961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9" name="TextBox 139">
              <a:extLst>
                <a:ext uri="{FF2B5EF4-FFF2-40B4-BE49-F238E27FC236}">
                  <a16:creationId xmlns:a16="http://schemas.microsoft.com/office/drawing/2014/main" id="{D875BA7E-46E5-AB60-C464-FFAFA2952B37}"/>
                </a:ext>
              </a:extLst>
            </p:cNvPr>
            <p:cNvSpPr txBox="1"/>
            <p:nvPr/>
          </p:nvSpPr>
          <p:spPr>
            <a:xfrm>
              <a:off x="9594354" y="3254210"/>
              <a:ext cx="8220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magnet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FE0AF4A-B3BB-55A3-F720-DF5522E5EAAA}"/>
              </a:ext>
            </a:extLst>
          </p:cNvPr>
          <p:cNvGrpSpPr/>
          <p:nvPr/>
        </p:nvGrpSpPr>
        <p:grpSpPr>
          <a:xfrm>
            <a:off x="8444168" y="2786235"/>
            <a:ext cx="854617" cy="945006"/>
            <a:chOff x="8444168" y="2966350"/>
            <a:chExt cx="854617" cy="945006"/>
          </a:xfrm>
        </p:grpSpPr>
        <p:sp>
          <p:nvSpPr>
            <p:cNvPr id="93" name="Arc 92">
              <a:extLst>
                <a:ext uri="{FF2B5EF4-FFF2-40B4-BE49-F238E27FC236}">
                  <a16:creationId xmlns:a16="http://schemas.microsoft.com/office/drawing/2014/main" id="{0D21B6EB-2D21-9541-BA43-1229ECD93CA8}"/>
                </a:ext>
              </a:extLst>
            </p:cNvPr>
            <p:cNvSpPr/>
            <p:nvPr/>
          </p:nvSpPr>
          <p:spPr>
            <a:xfrm rot="4954449">
              <a:off x="8873522" y="3190903"/>
              <a:ext cx="575987" cy="274378"/>
            </a:xfrm>
            <a:prstGeom prst="arc">
              <a:avLst>
                <a:gd name="adj1" fmla="val 17599202"/>
                <a:gd name="adj2" fmla="val 21364314"/>
              </a:avLst>
            </a:prstGeom>
            <a:ln>
              <a:solidFill>
                <a:srgbClr val="120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71F79BB4-F746-B9D6-E46F-E2DFFE511A9C}"/>
                </a:ext>
              </a:extLst>
            </p:cNvPr>
            <p:cNvCxnSpPr>
              <a:cxnSpLocks/>
            </p:cNvCxnSpPr>
            <p:nvPr/>
          </p:nvCxnSpPr>
          <p:spPr>
            <a:xfrm rot="21540000">
              <a:off x="9290397" y="2969869"/>
              <a:ext cx="8388" cy="395582"/>
            </a:xfrm>
            <a:prstGeom prst="line">
              <a:avLst/>
            </a:prstGeom>
            <a:ln>
              <a:solidFill>
                <a:srgbClr val="120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7769DAC8-BF5B-D232-AF35-778E1E12FC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85321" y="3611394"/>
              <a:ext cx="732444" cy="298194"/>
            </a:xfrm>
            <a:prstGeom prst="straightConnector1">
              <a:avLst/>
            </a:prstGeom>
            <a:ln>
              <a:solidFill>
                <a:srgbClr val="120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Arc 95">
              <a:extLst>
                <a:ext uri="{FF2B5EF4-FFF2-40B4-BE49-F238E27FC236}">
                  <a16:creationId xmlns:a16="http://schemas.microsoft.com/office/drawing/2014/main" id="{A3C6A1DB-7D1A-B5D1-13E8-76F6460FB2E5}"/>
                </a:ext>
              </a:extLst>
            </p:cNvPr>
            <p:cNvSpPr/>
            <p:nvPr/>
          </p:nvSpPr>
          <p:spPr>
            <a:xfrm rot="5400000">
              <a:off x="8676673" y="3034937"/>
              <a:ext cx="615859" cy="573590"/>
            </a:xfrm>
            <a:prstGeom prst="arc">
              <a:avLst>
                <a:gd name="adj1" fmla="val 16200000"/>
                <a:gd name="adj2" fmla="val 20872003"/>
              </a:avLst>
            </a:prstGeom>
            <a:ln>
              <a:solidFill>
                <a:srgbClr val="120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F80FE73B-D31F-8C1A-E35F-798D0851E6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68886" y="2966350"/>
              <a:ext cx="18078" cy="395582"/>
            </a:xfrm>
            <a:prstGeom prst="line">
              <a:avLst/>
            </a:prstGeom>
            <a:ln>
              <a:solidFill>
                <a:srgbClr val="120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5A1F7F22-EC1C-8E08-82E7-0AF0A14D58B5}"/>
                </a:ext>
              </a:extLst>
            </p:cNvPr>
            <p:cNvCxnSpPr>
              <a:cxnSpLocks/>
              <a:stCxn id="96" idx="2"/>
            </p:cNvCxnSpPr>
            <p:nvPr/>
          </p:nvCxnSpPr>
          <p:spPr>
            <a:xfrm flipH="1">
              <a:off x="8495828" y="3621772"/>
              <a:ext cx="553280" cy="157193"/>
            </a:xfrm>
            <a:prstGeom prst="straightConnector1">
              <a:avLst/>
            </a:prstGeom>
            <a:ln>
              <a:solidFill>
                <a:srgbClr val="120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CD7DF086-14D7-4352-285E-ACF911F3C97C}"/>
                </a:ext>
              </a:extLst>
            </p:cNvPr>
            <p:cNvSpPr/>
            <p:nvPr/>
          </p:nvSpPr>
          <p:spPr>
            <a:xfrm>
              <a:off x="8444168" y="3130332"/>
              <a:ext cx="852412" cy="781024"/>
            </a:xfrm>
            <a:custGeom>
              <a:avLst/>
              <a:gdLst>
                <a:gd name="connsiteX0" fmla="*/ 39049 w 852412"/>
                <a:gd name="connsiteY0" fmla="*/ 651093 h 781024"/>
                <a:gd name="connsiteX1" fmla="*/ 604199 w 852412"/>
                <a:gd name="connsiteY1" fmla="*/ 489168 h 781024"/>
                <a:gd name="connsiteX2" fmla="*/ 724849 w 852412"/>
                <a:gd name="connsiteY2" fmla="*/ 425668 h 781024"/>
                <a:gd name="connsiteX3" fmla="*/ 804224 w 852412"/>
                <a:gd name="connsiteY3" fmla="*/ 314543 h 781024"/>
                <a:gd name="connsiteX4" fmla="*/ 826449 w 852412"/>
                <a:gd name="connsiteY4" fmla="*/ 190718 h 781024"/>
                <a:gd name="connsiteX5" fmla="*/ 832799 w 852412"/>
                <a:gd name="connsiteY5" fmla="*/ 218 h 781024"/>
                <a:gd name="connsiteX6" fmla="*/ 851849 w 852412"/>
                <a:gd name="connsiteY6" fmla="*/ 155793 h 781024"/>
                <a:gd name="connsiteX7" fmla="*/ 845499 w 852412"/>
                <a:gd name="connsiteY7" fmla="*/ 295493 h 781024"/>
                <a:gd name="connsiteX8" fmla="*/ 826449 w 852412"/>
                <a:gd name="connsiteY8" fmla="*/ 403443 h 781024"/>
                <a:gd name="connsiteX9" fmla="*/ 775649 w 852412"/>
                <a:gd name="connsiteY9" fmla="*/ 470118 h 781024"/>
                <a:gd name="connsiteX10" fmla="*/ 654999 w 852412"/>
                <a:gd name="connsiteY10" fmla="*/ 527268 h 781024"/>
                <a:gd name="connsiteX11" fmla="*/ 467674 w 852412"/>
                <a:gd name="connsiteY11" fmla="*/ 606643 h 781024"/>
                <a:gd name="connsiteX12" fmla="*/ 35874 w 852412"/>
                <a:gd name="connsiteY12" fmla="*/ 778093 h 781024"/>
                <a:gd name="connsiteX13" fmla="*/ 146999 w 852412"/>
                <a:gd name="connsiteY13" fmla="*/ 717768 h 781024"/>
                <a:gd name="connsiteX14" fmla="*/ 32699 w 852412"/>
                <a:gd name="connsiteY14" fmla="*/ 755868 h 781024"/>
                <a:gd name="connsiteX15" fmla="*/ 45399 w 852412"/>
                <a:gd name="connsiteY15" fmla="*/ 724118 h 781024"/>
                <a:gd name="connsiteX16" fmla="*/ 39049 w 852412"/>
                <a:gd name="connsiteY16" fmla="*/ 651093 h 7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52412" h="781024">
                  <a:moveTo>
                    <a:pt x="39049" y="651093"/>
                  </a:moveTo>
                  <a:cubicBezTo>
                    <a:pt x="132182" y="611935"/>
                    <a:pt x="489899" y="526739"/>
                    <a:pt x="604199" y="489168"/>
                  </a:cubicBezTo>
                  <a:cubicBezTo>
                    <a:pt x="718499" y="451597"/>
                    <a:pt x="691512" y="454772"/>
                    <a:pt x="724849" y="425668"/>
                  </a:cubicBezTo>
                  <a:cubicBezTo>
                    <a:pt x="758186" y="396564"/>
                    <a:pt x="787291" y="353701"/>
                    <a:pt x="804224" y="314543"/>
                  </a:cubicBezTo>
                  <a:cubicBezTo>
                    <a:pt x="821157" y="275385"/>
                    <a:pt x="821687" y="243105"/>
                    <a:pt x="826449" y="190718"/>
                  </a:cubicBezTo>
                  <a:cubicBezTo>
                    <a:pt x="831211" y="138331"/>
                    <a:pt x="828566" y="6039"/>
                    <a:pt x="832799" y="218"/>
                  </a:cubicBezTo>
                  <a:cubicBezTo>
                    <a:pt x="837032" y="-5603"/>
                    <a:pt x="849732" y="106581"/>
                    <a:pt x="851849" y="155793"/>
                  </a:cubicBezTo>
                  <a:cubicBezTo>
                    <a:pt x="853966" y="205005"/>
                    <a:pt x="849732" y="254218"/>
                    <a:pt x="845499" y="295493"/>
                  </a:cubicBezTo>
                  <a:cubicBezTo>
                    <a:pt x="841266" y="336768"/>
                    <a:pt x="838091" y="374339"/>
                    <a:pt x="826449" y="403443"/>
                  </a:cubicBezTo>
                  <a:cubicBezTo>
                    <a:pt x="814807" y="432547"/>
                    <a:pt x="804224" y="449481"/>
                    <a:pt x="775649" y="470118"/>
                  </a:cubicBezTo>
                  <a:cubicBezTo>
                    <a:pt x="747074" y="490755"/>
                    <a:pt x="706328" y="504514"/>
                    <a:pt x="654999" y="527268"/>
                  </a:cubicBezTo>
                  <a:cubicBezTo>
                    <a:pt x="603670" y="550022"/>
                    <a:pt x="467674" y="606643"/>
                    <a:pt x="467674" y="606643"/>
                  </a:cubicBezTo>
                  <a:lnTo>
                    <a:pt x="35874" y="778093"/>
                  </a:lnTo>
                  <a:cubicBezTo>
                    <a:pt x="-17572" y="796614"/>
                    <a:pt x="147528" y="721472"/>
                    <a:pt x="146999" y="717768"/>
                  </a:cubicBezTo>
                  <a:cubicBezTo>
                    <a:pt x="146470" y="714064"/>
                    <a:pt x="49632" y="754810"/>
                    <a:pt x="32699" y="755868"/>
                  </a:cubicBezTo>
                  <a:cubicBezTo>
                    <a:pt x="15766" y="756926"/>
                    <a:pt x="41695" y="739993"/>
                    <a:pt x="45399" y="724118"/>
                  </a:cubicBezTo>
                  <a:cubicBezTo>
                    <a:pt x="49103" y="708243"/>
                    <a:pt x="-54084" y="690251"/>
                    <a:pt x="39049" y="651093"/>
                  </a:cubicBezTo>
                  <a:close/>
                </a:path>
              </a:pathLst>
            </a:custGeom>
            <a:solidFill>
              <a:srgbClr val="120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Freeform 81">
            <a:extLst>
              <a:ext uri="{FF2B5EF4-FFF2-40B4-BE49-F238E27FC236}">
                <a16:creationId xmlns:a16="http://schemas.microsoft.com/office/drawing/2014/main" id="{D6177E62-0CB9-E2BD-A593-24A07A550942}"/>
              </a:ext>
            </a:extLst>
          </p:cNvPr>
          <p:cNvSpPr/>
          <p:nvPr/>
        </p:nvSpPr>
        <p:spPr>
          <a:xfrm>
            <a:off x="7827430" y="3559937"/>
            <a:ext cx="642701" cy="214010"/>
          </a:xfrm>
          <a:custGeom>
            <a:avLst/>
            <a:gdLst>
              <a:gd name="connsiteX0" fmla="*/ 176463 w 181810"/>
              <a:gd name="connsiteY0" fmla="*/ 37431 h 208547"/>
              <a:gd name="connsiteX1" fmla="*/ 0 w 181810"/>
              <a:gd name="connsiteY1" fmla="*/ 0 h 208547"/>
              <a:gd name="connsiteX2" fmla="*/ 0 w 181810"/>
              <a:gd name="connsiteY2" fmla="*/ 208547 h 208547"/>
              <a:gd name="connsiteX3" fmla="*/ 181810 w 181810"/>
              <a:gd name="connsiteY3" fmla="*/ 176463 h 208547"/>
              <a:gd name="connsiteX4" fmla="*/ 176463 w 181810"/>
              <a:gd name="connsiteY4" fmla="*/ 37431 h 20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810" h="208547">
                <a:moveTo>
                  <a:pt x="176463" y="37431"/>
                </a:moveTo>
                <a:lnTo>
                  <a:pt x="0" y="0"/>
                </a:lnTo>
                <a:lnTo>
                  <a:pt x="0" y="208547"/>
                </a:lnTo>
                <a:lnTo>
                  <a:pt x="181810" y="176463"/>
                </a:lnTo>
                <a:lnTo>
                  <a:pt x="176463" y="37431"/>
                </a:lnTo>
                <a:close/>
              </a:path>
            </a:pathLst>
          </a:custGeom>
          <a:solidFill>
            <a:srgbClr val="66FF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46A62A2-1C94-904D-DCF6-C53DAB308F94}"/>
              </a:ext>
            </a:extLst>
          </p:cNvPr>
          <p:cNvCxnSpPr/>
          <p:nvPr/>
        </p:nvCxnSpPr>
        <p:spPr>
          <a:xfrm>
            <a:off x="8464783" y="3486899"/>
            <a:ext cx="0" cy="37191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961BB63-4853-B3FA-910D-DA2CE6F51A30}"/>
              </a:ext>
            </a:extLst>
          </p:cNvPr>
          <p:cNvGrpSpPr/>
          <p:nvPr/>
        </p:nvGrpSpPr>
        <p:grpSpPr>
          <a:xfrm>
            <a:off x="7231702" y="3570062"/>
            <a:ext cx="550779" cy="208547"/>
            <a:chOff x="7231702" y="3750177"/>
            <a:chExt cx="550779" cy="208547"/>
          </a:xfrm>
        </p:grpSpPr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16B329A2-0C8A-1F83-B66E-B2DA3C3D5A19}"/>
                </a:ext>
              </a:extLst>
            </p:cNvPr>
            <p:cNvSpPr/>
            <p:nvPr/>
          </p:nvSpPr>
          <p:spPr>
            <a:xfrm rot="10800000">
              <a:off x="7231702" y="3750177"/>
              <a:ext cx="550779" cy="208547"/>
            </a:xfrm>
            <a:custGeom>
              <a:avLst/>
              <a:gdLst>
                <a:gd name="connsiteX0" fmla="*/ 176463 w 181810"/>
                <a:gd name="connsiteY0" fmla="*/ 37431 h 208547"/>
                <a:gd name="connsiteX1" fmla="*/ 0 w 181810"/>
                <a:gd name="connsiteY1" fmla="*/ 0 h 208547"/>
                <a:gd name="connsiteX2" fmla="*/ 0 w 181810"/>
                <a:gd name="connsiteY2" fmla="*/ 208547 h 208547"/>
                <a:gd name="connsiteX3" fmla="*/ 181810 w 181810"/>
                <a:gd name="connsiteY3" fmla="*/ 176463 h 208547"/>
                <a:gd name="connsiteX4" fmla="*/ 176463 w 181810"/>
                <a:gd name="connsiteY4" fmla="*/ 37431 h 20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810" h="208547">
                  <a:moveTo>
                    <a:pt x="176463" y="37431"/>
                  </a:moveTo>
                  <a:lnTo>
                    <a:pt x="0" y="0"/>
                  </a:lnTo>
                  <a:lnTo>
                    <a:pt x="0" y="208547"/>
                  </a:lnTo>
                  <a:lnTo>
                    <a:pt x="181810" y="176463"/>
                  </a:lnTo>
                  <a:lnTo>
                    <a:pt x="176463" y="37431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3AF89F74-ECEF-F78F-145A-B1FE683CBBD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486552" y="3727510"/>
              <a:ext cx="0" cy="236422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FD3E22C5-6DC0-46C7-CCC1-686DB99CE3A6}"/>
              </a:ext>
            </a:extLst>
          </p:cNvPr>
          <p:cNvSpPr txBox="1"/>
          <p:nvPr/>
        </p:nvSpPr>
        <p:spPr>
          <a:xfrm>
            <a:off x="11773338" y="6481822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12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BB7A2D7D-84EE-20D4-EE90-0BC86D6F8AD6}"/>
              </a:ext>
            </a:extLst>
          </p:cNvPr>
          <p:cNvSpPr/>
          <p:nvPr/>
        </p:nvSpPr>
        <p:spPr>
          <a:xfrm rot="16200000">
            <a:off x="7587670" y="3635102"/>
            <a:ext cx="406141" cy="7337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CA4A3565-C4F6-4A8B-3373-EB830E9444C9}"/>
              </a:ext>
            </a:extLst>
          </p:cNvPr>
          <p:cNvSpPr txBox="1"/>
          <p:nvPr/>
        </p:nvSpPr>
        <p:spPr>
          <a:xfrm>
            <a:off x="3023959" y="1402465"/>
            <a:ext cx="2045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/>
              <a:t>n</a:t>
            </a:r>
            <a:r>
              <a:rPr lang="en-US" sz="2000" baseline="-25000"/>
              <a:t>e</a:t>
            </a:r>
            <a:r>
              <a:rPr lang="en-US" sz="2000"/>
              <a:t> = 4 × 10</a:t>
            </a:r>
            <a:r>
              <a:rPr lang="en-US" sz="2000" baseline="30000"/>
              <a:t>17</a:t>
            </a:r>
            <a:r>
              <a:rPr lang="en-US" sz="2000"/>
              <a:t> cm</a:t>
            </a:r>
            <a:r>
              <a:rPr lang="en-US" sz="2000" baseline="30000"/>
              <a:t>-3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76A7353-E39F-FE36-BCD7-02863FCA234F}"/>
              </a:ext>
            </a:extLst>
          </p:cNvPr>
          <p:cNvGrpSpPr/>
          <p:nvPr/>
        </p:nvGrpSpPr>
        <p:grpSpPr>
          <a:xfrm>
            <a:off x="2625777" y="1865212"/>
            <a:ext cx="785918" cy="763248"/>
            <a:chOff x="2625777" y="1865212"/>
            <a:chExt cx="785918" cy="763248"/>
          </a:xfrm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4751E534-EEA3-2934-F065-F9F21D148952}"/>
                </a:ext>
              </a:extLst>
            </p:cNvPr>
            <p:cNvSpPr/>
            <p:nvPr/>
          </p:nvSpPr>
          <p:spPr>
            <a:xfrm>
              <a:off x="2625777" y="2126196"/>
              <a:ext cx="488484" cy="502264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839A18C3-27AE-FED5-5167-EFDC009FB8F1}"/>
                </a:ext>
              </a:extLst>
            </p:cNvPr>
            <p:cNvSpPr txBox="1"/>
            <p:nvPr/>
          </p:nvSpPr>
          <p:spPr>
            <a:xfrm>
              <a:off x="3063523" y="1865212"/>
              <a:ext cx="3481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*</a:t>
              </a: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040EEF10-D1D5-4559-A3B8-7ABB890FBC44}"/>
              </a:ext>
            </a:extLst>
          </p:cNvPr>
          <p:cNvGrpSpPr/>
          <p:nvPr/>
        </p:nvGrpSpPr>
        <p:grpSpPr>
          <a:xfrm>
            <a:off x="2882168" y="3112121"/>
            <a:ext cx="1845714" cy="1043558"/>
            <a:chOff x="2882168" y="3112121"/>
            <a:chExt cx="1845714" cy="1043558"/>
          </a:xfrm>
        </p:grpSpPr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0F4E2A71-E8C0-7761-9E59-AB1A90070F20}"/>
                </a:ext>
              </a:extLst>
            </p:cNvPr>
            <p:cNvSpPr/>
            <p:nvPr/>
          </p:nvSpPr>
          <p:spPr>
            <a:xfrm>
              <a:off x="2882168" y="3247492"/>
              <a:ext cx="1514494" cy="908187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B05827FD-1091-F9A0-251C-73FD5125C507}"/>
                </a:ext>
              </a:extLst>
            </p:cNvPr>
            <p:cNvSpPr txBox="1"/>
            <p:nvPr/>
          </p:nvSpPr>
          <p:spPr>
            <a:xfrm>
              <a:off x="4379710" y="3112121"/>
              <a:ext cx="3481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*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070A4F54-892C-C318-A87F-BB84E6F70E92}"/>
              </a:ext>
            </a:extLst>
          </p:cNvPr>
          <p:cNvGrpSpPr/>
          <p:nvPr/>
        </p:nvGrpSpPr>
        <p:grpSpPr>
          <a:xfrm>
            <a:off x="3679325" y="4677687"/>
            <a:ext cx="826882" cy="700600"/>
            <a:chOff x="3679325" y="4677687"/>
            <a:chExt cx="826882" cy="700600"/>
          </a:xfrm>
        </p:grpSpPr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DB07446C-CEF0-58CB-FED7-D731A1DF1B8E}"/>
                </a:ext>
              </a:extLst>
            </p:cNvPr>
            <p:cNvSpPr/>
            <p:nvPr/>
          </p:nvSpPr>
          <p:spPr>
            <a:xfrm>
              <a:off x="3679325" y="4876023"/>
              <a:ext cx="488484" cy="502264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45C62EF6-36D0-CC69-91B4-55B00115B1D4}"/>
                </a:ext>
              </a:extLst>
            </p:cNvPr>
            <p:cNvSpPr txBox="1"/>
            <p:nvPr/>
          </p:nvSpPr>
          <p:spPr>
            <a:xfrm>
              <a:off x="4158035" y="4677687"/>
              <a:ext cx="3481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*</a:t>
              </a:r>
            </a:p>
          </p:txBody>
        </p:sp>
      </p:grpSp>
      <p:sp>
        <p:nvSpPr>
          <p:cNvPr id="181" name="TextBox 180">
            <a:extLst>
              <a:ext uri="{FF2B5EF4-FFF2-40B4-BE49-F238E27FC236}">
                <a16:creationId xmlns:a16="http://schemas.microsoft.com/office/drawing/2014/main" id="{63AF5F55-4942-E4CE-3E78-E1BE81DFAA2E}"/>
              </a:ext>
            </a:extLst>
          </p:cNvPr>
          <p:cNvSpPr txBox="1"/>
          <p:nvPr/>
        </p:nvSpPr>
        <p:spPr>
          <a:xfrm>
            <a:off x="8266668" y="6047318"/>
            <a:ext cx="3920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SM-LWFA → bubble regime</a:t>
            </a:r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B94CBDE2-D6D7-DE5C-5CC2-A16D7AA8B71F}"/>
              </a:ext>
            </a:extLst>
          </p:cNvPr>
          <p:cNvGrpSpPr/>
          <p:nvPr/>
        </p:nvGrpSpPr>
        <p:grpSpPr>
          <a:xfrm>
            <a:off x="6508040" y="5269666"/>
            <a:ext cx="3657680" cy="784802"/>
            <a:chOff x="6508040" y="5269666"/>
            <a:chExt cx="3657680" cy="784802"/>
          </a:xfrm>
        </p:grpSpPr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390EBCFC-55B8-8586-1409-981D499D5176}"/>
                </a:ext>
              </a:extLst>
            </p:cNvPr>
            <p:cNvSpPr txBox="1"/>
            <p:nvPr/>
          </p:nvSpPr>
          <p:spPr>
            <a:xfrm>
              <a:off x="6699002" y="5408137"/>
              <a:ext cx="34667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Collimated quasi-monoenergetic</a:t>
              </a:r>
            </a:p>
            <a:p>
              <a:pPr algn="ctr"/>
              <a:r>
                <a:rPr lang="en-US"/>
                <a:t>e-spectral features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F6EAC2EC-4DA9-0E15-F730-0EC20BFB2F68}"/>
                </a:ext>
              </a:extLst>
            </p:cNvPr>
            <p:cNvSpPr txBox="1"/>
            <p:nvPr/>
          </p:nvSpPr>
          <p:spPr>
            <a:xfrm>
              <a:off x="6508040" y="5269666"/>
              <a:ext cx="3481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*</a:t>
              </a:r>
            </a:p>
          </p:txBody>
        </p:sp>
      </p:grpSp>
      <p:sp>
        <p:nvSpPr>
          <p:cNvPr id="187" name="TextBox 186">
            <a:extLst>
              <a:ext uri="{FF2B5EF4-FFF2-40B4-BE49-F238E27FC236}">
                <a16:creationId xmlns:a16="http://schemas.microsoft.com/office/drawing/2014/main" id="{F2EFCB6D-904E-51D6-C154-584FDF64A03A}"/>
              </a:ext>
            </a:extLst>
          </p:cNvPr>
          <p:cNvSpPr txBox="1"/>
          <p:nvPr/>
        </p:nvSpPr>
        <p:spPr>
          <a:xfrm>
            <a:off x="5880862" y="6051414"/>
            <a:ext cx="2612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⇒  transition from</a:t>
            </a:r>
          </a:p>
        </p:txBody>
      </p:sp>
    </p:spTree>
    <p:extLst>
      <p:ext uri="{BB962C8B-B14F-4D97-AF65-F5344CB8AC3E}">
        <p14:creationId xmlns:p14="http://schemas.microsoft.com/office/powerpoint/2010/main" val="94109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167" grpId="0"/>
      <p:bldP spid="181" grpId="0"/>
      <p:bldP spid="1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B21E7CE-5E68-AB41-EE41-500641BB34D7}"/>
              </a:ext>
            </a:extLst>
          </p:cNvPr>
          <p:cNvGrpSpPr/>
          <p:nvPr/>
        </p:nvGrpSpPr>
        <p:grpSpPr>
          <a:xfrm>
            <a:off x="37180" y="60960"/>
            <a:ext cx="1118520" cy="1061023"/>
            <a:chOff x="3303214" y="2758382"/>
            <a:chExt cx="1424847" cy="140978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4E6CD83-2283-0864-00A7-8F447B7E934A}"/>
                </a:ext>
              </a:extLst>
            </p:cNvPr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A35259E-1611-B4BE-F145-0B77203726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20825F2-4FE3-5F9C-8F8D-CA365B262605}"/>
              </a:ext>
            </a:extLst>
          </p:cNvPr>
          <p:cNvSpPr txBox="1"/>
          <p:nvPr/>
        </p:nvSpPr>
        <p:spPr>
          <a:xfrm>
            <a:off x="1799425" y="1524767"/>
            <a:ext cx="4415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/>
              <a:t>”Forced” LWFA</a:t>
            </a:r>
          </a:p>
        </p:txBody>
      </p:sp>
      <p:pic>
        <p:nvPicPr>
          <p:cNvPr id="6" name="Picture 5" descr="SUNY Stonybrook logo.jpg">
            <a:extLst>
              <a:ext uri="{FF2B5EF4-FFF2-40B4-BE49-F238E27FC236}">
                <a16:creationId xmlns:a16="http://schemas.microsoft.com/office/drawing/2014/main" id="{56E6C8E0-36D5-F2A7-DE1F-00247375D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39" y="137555"/>
            <a:ext cx="920590" cy="920590"/>
          </a:xfrm>
          <a:prstGeom prst="rect">
            <a:avLst/>
          </a:prstGeom>
        </p:spPr>
      </p:pic>
      <p:pic>
        <p:nvPicPr>
          <p:cNvPr id="7" name="Picture 6" descr="BNL_logo_sm.jpg">
            <a:extLst>
              <a:ext uri="{FF2B5EF4-FFF2-40B4-BE49-F238E27FC236}">
                <a16:creationId xmlns:a16="http://schemas.microsoft.com/office/drawing/2014/main" id="{D96DB877-EB9A-B299-A5C3-AD281BAA74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40" y="202904"/>
            <a:ext cx="2030908" cy="7771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9B03CA-BA04-9C25-C43D-9B29984B6136}"/>
              </a:ext>
            </a:extLst>
          </p:cNvPr>
          <p:cNvSpPr txBox="1"/>
          <p:nvPr/>
        </p:nvSpPr>
        <p:spPr>
          <a:xfrm>
            <a:off x="5981214" y="1342397"/>
            <a:ext cx="396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*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EA8F8BE-FD58-3FD5-C3F6-1C353F17A388}"/>
              </a:ext>
            </a:extLst>
          </p:cNvPr>
          <p:cNvGrpSpPr/>
          <p:nvPr/>
        </p:nvGrpSpPr>
        <p:grpSpPr>
          <a:xfrm>
            <a:off x="374412" y="5676523"/>
            <a:ext cx="11267441" cy="461665"/>
            <a:chOff x="1296457" y="6413545"/>
            <a:chExt cx="11267441" cy="46166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A4878A-2439-9FD0-1A32-61B30D130CAF}"/>
                </a:ext>
              </a:extLst>
            </p:cNvPr>
            <p:cNvSpPr txBox="1"/>
            <p:nvPr/>
          </p:nvSpPr>
          <p:spPr>
            <a:xfrm>
              <a:off x="1515552" y="6523157"/>
              <a:ext cx="110483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Malka </a:t>
              </a:r>
              <a:r>
                <a:rPr lang="en-US" sz="1600" i="1">
                  <a:solidFill>
                    <a:srgbClr val="FF0000"/>
                  </a:solidFill>
                </a:rPr>
                <a:t>et al</a:t>
              </a:r>
              <a:r>
                <a:rPr lang="en-US" sz="1600">
                  <a:solidFill>
                    <a:srgbClr val="FF0000"/>
                  </a:solidFill>
                </a:rPr>
                <a:t>., “Electron acceleration by a wake field </a:t>
              </a:r>
              <a:r>
                <a:rPr lang="en-US" sz="1600" b="1" u="sng">
                  <a:solidFill>
                    <a:srgbClr val="FF0000"/>
                  </a:solidFill>
                </a:rPr>
                <a:t>forced</a:t>
              </a:r>
              <a:r>
                <a:rPr lang="en-US" sz="1600">
                  <a:solidFill>
                    <a:srgbClr val="FF0000"/>
                  </a:solidFill>
                </a:rPr>
                <a:t> by an intense ultrashort laser pulse” </a:t>
              </a:r>
              <a:r>
                <a:rPr lang="en-US" sz="1600" i="1">
                  <a:solidFill>
                    <a:srgbClr val="FF0000"/>
                  </a:solidFill>
                </a:rPr>
                <a:t>Science</a:t>
              </a:r>
              <a:r>
                <a:rPr lang="en-US" sz="1600">
                  <a:solidFill>
                    <a:srgbClr val="FF0000"/>
                  </a:solidFill>
                </a:rPr>
                <a:t> </a:t>
              </a:r>
              <a:r>
                <a:rPr lang="en-US" sz="1600" b="1">
                  <a:solidFill>
                    <a:srgbClr val="FF0000"/>
                  </a:solidFill>
                </a:rPr>
                <a:t>298</a:t>
              </a:r>
              <a:r>
                <a:rPr lang="en-US" sz="1600">
                  <a:solidFill>
                    <a:srgbClr val="FF0000"/>
                  </a:solidFill>
                </a:rPr>
                <a:t>, 1596 (2002)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F6A5FC-AC09-50ED-8702-189423BB4055}"/>
                </a:ext>
              </a:extLst>
            </p:cNvPr>
            <p:cNvSpPr txBox="1"/>
            <p:nvPr/>
          </p:nvSpPr>
          <p:spPr>
            <a:xfrm>
              <a:off x="1296457" y="6413545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*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714F2DE-E1C3-B60A-C62C-9BB1E927D982}"/>
              </a:ext>
            </a:extLst>
          </p:cNvPr>
          <p:cNvSpPr txBox="1"/>
          <p:nvPr/>
        </p:nvSpPr>
        <p:spPr>
          <a:xfrm>
            <a:off x="11694567" y="6448934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13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A87F19F-6FA3-8AF7-71AF-4BA07A044D41}"/>
              </a:ext>
            </a:extLst>
          </p:cNvPr>
          <p:cNvGrpSpPr/>
          <p:nvPr/>
        </p:nvGrpSpPr>
        <p:grpSpPr>
          <a:xfrm>
            <a:off x="605863" y="2316572"/>
            <a:ext cx="6845164" cy="1873299"/>
            <a:chOff x="605863" y="4408615"/>
            <a:chExt cx="6845164" cy="187329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40A13D9-4706-A494-8F46-7F783B0F9C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0861"/>
            <a:stretch/>
          </p:blipFill>
          <p:spPr>
            <a:xfrm>
              <a:off x="4341642" y="5513424"/>
              <a:ext cx="3109385" cy="40011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9D55029-C4C0-517B-0AB1-407427B28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8515" y="5538975"/>
              <a:ext cx="3049889" cy="40011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16550AC-9725-509A-1BC2-BAAF0DE1932B}"/>
                </a:ext>
              </a:extLst>
            </p:cNvPr>
            <p:cNvSpPr txBox="1"/>
            <p:nvPr/>
          </p:nvSpPr>
          <p:spPr>
            <a:xfrm>
              <a:off x="1675925" y="4876328"/>
              <a:ext cx="14350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>
                  <a:solidFill>
                    <a:srgbClr val="1E08FF"/>
                  </a:solidFill>
                </a:rPr>
                <a:t>4 × 10</a:t>
              </a:r>
              <a:r>
                <a:rPr lang="en-US" sz="1800" b="1" baseline="30000">
                  <a:solidFill>
                    <a:srgbClr val="1E08FF"/>
                  </a:solidFill>
                </a:rPr>
                <a:t>17</a:t>
              </a:r>
              <a:r>
                <a:rPr lang="en-US" sz="1800" b="1">
                  <a:solidFill>
                    <a:srgbClr val="1E08FF"/>
                  </a:solidFill>
                </a:rPr>
                <a:t> cm</a:t>
              </a:r>
              <a:r>
                <a:rPr lang="en-US" sz="1800" b="1" baseline="30000">
                  <a:solidFill>
                    <a:srgbClr val="1E08FF"/>
                  </a:solidFill>
                </a:rPr>
                <a:t>-3</a:t>
              </a:r>
              <a:endParaRPr lang="en-US" b="1">
                <a:solidFill>
                  <a:srgbClr val="1E08FF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D35158B-9922-EA15-302D-DACD0B18E733}"/>
                </a:ext>
              </a:extLst>
            </p:cNvPr>
            <p:cNvSpPr txBox="1"/>
            <p:nvPr/>
          </p:nvSpPr>
          <p:spPr>
            <a:xfrm>
              <a:off x="5108238" y="4880170"/>
              <a:ext cx="14350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>
                  <a:solidFill>
                    <a:srgbClr val="1E08FF"/>
                  </a:solidFill>
                </a:rPr>
                <a:t>3 × 10</a:t>
              </a:r>
              <a:r>
                <a:rPr lang="en-US" sz="1800" b="1" baseline="30000">
                  <a:solidFill>
                    <a:srgbClr val="1E08FF"/>
                  </a:solidFill>
                </a:rPr>
                <a:t>16</a:t>
              </a:r>
              <a:r>
                <a:rPr lang="en-US" sz="1800" b="1">
                  <a:solidFill>
                    <a:srgbClr val="1E08FF"/>
                  </a:solidFill>
                </a:rPr>
                <a:t> cm</a:t>
              </a:r>
              <a:r>
                <a:rPr lang="en-US" sz="1800" b="1" baseline="30000">
                  <a:solidFill>
                    <a:srgbClr val="1E08FF"/>
                  </a:solidFill>
                </a:rPr>
                <a:t>-3</a:t>
              </a:r>
              <a:endParaRPr lang="en-US" b="1">
                <a:solidFill>
                  <a:srgbClr val="1E08FF"/>
                </a:solidFill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81B77ED-A559-5BBB-D2E5-4A47A03BB2D3}"/>
                </a:ext>
              </a:extLst>
            </p:cNvPr>
            <p:cNvSpPr/>
            <p:nvPr/>
          </p:nvSpPr>
          <p:spPr>
            <a:xfrm>
              <a:off x="816422" y="5287147"/>
              <a:ext cx="2888974" cy="450641"/>
            </a:xfrm>
            <a:custGeom>
              <a:avLst/>
              <a:gdLst>
                <a:gd name="connsiteX0" fmla="*/ 0 w 2888974"/>
                <a:gd name="connsiteY0" fmla="*/ 424137 h 450641"/>
                <a:gd name="connsiteX1" fmla="*/ 1417983 w 2888974"/>
                <a:gd name="connsiteY1" fmla="*/ 67 h 450641"/>
                <a:gd name="connsiteX2" fmla="*/ 2888974 w 2888974"/>
                <a:gd name="connsiteY2" fmla="*/ 450641 h 45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8974" h="450641">
                  <a:moveTo>
                    <a:pt x="0" y="424137"/>
                  </a:moveTo>
                  <a:cubicBezTo>
                    <a:pt x="468243" y="209893"/>
                    <a:pt x="936487" y="-4350"/>
                    <a:pt x="1417983" y="67"/>
                  </a:cubicBezTo>
                  <a:cubicBezTo>
                    <a:pt x="1899479" y="4484"/>
                    <a:pt x="2394226" y="227562"/>
                    <a:pt x="2888974" y="45064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ADCA548C-D3B6-353E-E777-1C920ADBA38C}"/>
                </a:ext>
              </a:extLst>
            </p:cNvPr>
            <p:cNvSpPr/>
            <p:nvPr/>
          </p:nvSpPr>
          <p:spPr>
            <a:xfrm>
              <a:off x="4401138" y="5280523"/>
              <a:ext cx="2888974" cy="450641"/>
            </a:xfrm>
            <a:custGeom>
              <a:avLst/>
              <a:gdLst>
                <a:gd name="connsiteX0" fmla="*/ 0 w 2888974"/>
                <a:gd name="connsiteY0" fmla="*/ 424137 h 450641"/>
                <a:gd name="connsiteX1" fmla="*/ 1417983 w 2888974"/>
                <a:gd name="connsiteY1" fmla="*/ 67 h 450641"/>
                <a:gd name="connsiteX2" fmla="*/ 2888974 w 2888974"/>
                <a:gd name="connsiteY2" fmla="*/ 450641 h 45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8974" h="450641">
                  <a:moveTo>
                    <a:pt x="0" y="424137"/>
                  </a:moveTo>
                  <a:cubicBezTo>
                    <a:pt x="468243" y="209893"/>
                    <a:pt x="936487" y="-4350"/>
                    <a:pt x="1417983" y="67"/>
                  </a:cubicBezTo>
                  <a:cubicBezTo>
                    <a:pt x="1899479" y="4484"/>
                    <a:pt x="2394226" y="227562"/>
                    <a:pt x="2888974" y="45064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1853F3E-A9DF-8A1C-E246-F286D5618432}"/>
                </a:ext>
              </a:extLst>
            </p:cNvPr>
            <p:cNvSpPr txBox="1"/>
            <p:nvPr/>
          </p:nvSpPr>
          <p:spPr>
            <a:xfrm>
              <a:off x="735019" y="5181131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2 ps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FB93868-A386-17F5-11EB-CC5A36A1526E}"/>
                </a:ext>
              </a:extLst>
            </p:cNvPr>
            <p:cNvSpPr txBox="1"/>
            <p:nvPr/>
          </p:nvSpPr>
          <p:spPr>
            <a:xfrm>
              <a:off x="1295774" y="5912581"/>
              <a:ext cx="17942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10 wake periods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6843CAC-80E6-62E6-7FD0-FE2C6A61388C}"/>
                </a:ext>
              </a:extLst>
            </p:cNvPr>
            <p:cNvSpPr txBox="1"/>
            <p:nvPr/>
          </p:nvSpPr>
          <p:spPr>
            <a:xfrm>
              <a:off x="5024978" y="5912582"/>
              <a:ext cx="16707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3 wake periods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1420616-DDE6-80AB-023D-BF8F5F7AB229}"/>
                </a:ext>
              </a:extLst>
            </p:cNvPr>
            <p:cNvSpPr txBox="1"/>
            <p:nvPr/>
          </p:nvSpPr>
          <p:spPr>
            <a:xfrm>
              <a:off x="3167372" y="5170246"/>
              <a:ext cx="641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4-6 J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8C5BA88-B03E-E31D-3972-0C0BB40A4332}"/>
                </a:ext>
              </a:extLst>
            </p:cNvPr>
            <p:cNvSpPr txBox="1"/>
            <p:nvPr/>
          </p:nvSpPr>
          <p:spPr>
            <a:xfrm>
              <a:off x="4443413" y="5181132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2 ps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58B6A39-1FFA-5841-9DEF-D9AB1813D4F6}"/>
                </a:ext>
              </a:extLst>
            </p:cNvPr>
            <p:cNvSpPr txBox="1"/>
            <p:nvPr/>
          </p:nvSpPr>
          <p:spPr>
            <a:xfrm>
              <a:off x="6678618" y="5181133"/>
              <a:ext cx="641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4-6 J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3691ED5-5B71-095F-C9EE-DA7CE5BDC61D}"/>
                </a:ext>
              </a:extLst>
            </p:cNvPr>
            <p:cNvSpPr/>
            <p:nvPr/>
          </p:nvSpPr>
          <p:spPr>
            <a:xfrm>
              <a:off x="605863" y="4408615"/>
              <a:ext cx="6845164" cy="1873298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2ADA01F-7A29-810E-BFBE-9CA897C192C2}"/>
              </a:ext>
            </a:extLst>
          </p:cNvPr>
          <p:cNvGrpSpPr/>
          <p:nvPr/>
        </p:nvGrpSpPr>
        <p:grpSpPr>
          <a:xfrm>
            <a:off x="7740734" y="83368"/>
            <a:ext cx="4168775" cy="4083985"/>
            <a:chOff x="7685314" y="2161556"/>
            <a:chExt cx="4168775" cy="408398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24D940E-8C42-52EE-08EA-225A1309AC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4367" t="2261" r="-1" b="-1"/>
            <a:stretch/>
          </p:blipFill>
          <p:spPr>
            <a:xfrm>
              <a:off x="8424062" y="5489987"/>
              <a:ext cx="3233176" cy="391063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0D64F6F-35DB-6F9D-39AB-5EFE373B0DA6}"/>
                </a:ext>
              </a:extLst>
            </p:cNvPr>
            <p:cNvSpPr txBox="1"/>
            <p:nvPr/>
          </p:nvSpPr>
          <p:spPr>
            <a:xfrm>
              <a:off x="9168613" y="4786458"/>
              <a:ext cx="12314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>
                  <a:solidFill>
                    <a:srgbClr val="1E08FF"/>
                  </a:solidFill>
                </a:rPr>
                <a:t>~10</a:t>
              </a:r>
              <a:r>
                <a:rPr lang="en-US" sz="1800" b="1" baseline="30000">
                  <a:solidFill>
                    <a:srgbClr val="1E08FF"/>
                  </a:solidFill>
                </a:rPr>
                <a:t>16</a:t>
              </a:r>
              <a:r>
                <a:rPr lang="en-US" sz="1800" b="1">
                  <a:solidFill>
                    <a:srgbClr val="1E08FF"/>
                  </a:solidFill>
                </a:rPr>
                <a:t> cm</a:t>
              </a:r>
              <a:r>
                <a:rPr lang="en-US" sz="1800" b="1" baseline="30000">
                  <a:solidFill>
                    <a:srgbClr val="1E08FF"/>
                  </a:solidFill>
                </a:rPr>
                <a:t>-3</a:t>
              </a:r>
              <a:endParaRPr lang="en-US" b="1">
                <a:solidFill>
                  <a:srgbClr val="1E08FF"/>
                </a:solidFill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B7B1EFE-EDFC-38A7-957F-E2636F11DF27}"/>
                </a:ext>
              </a:extLst>
            </p:cNvPr>
            <p:cNvSpPr/>
            <p:nvPr/>
          </p:nvSpPr>
          <p:spPr>
            <a:xfrm>
              <a:off x="10445588" y="2161556"/>
              <a:ext cx="687659" cy="3519441"/>
            </a:xfrm>
            <a:custGeom>
              <a:avLst/>
              <a:gdLst>
                <a:gd name="connsiteX0" fmla="*/ 0 w 2888974"/>
                <a:gd name="connsiteY0" fmla="*/ 424137 h 450641"/>
                <a:gd name="connsiteX1" fmla="*/ 1417983 w 2888974"/>
                <a:gd name="connsiteY1" fmla="*/ 67 h 450641"/>
                <a:gd name="connsiteX2" fmla="*/ 2888974 w 2888974"/>
                <a:gd name="connsiteY2" fmla="*/ 450641 h 45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8974" h="450641">
                  <a:moveTo>
                    <a:pt x="0" y="424137"/>
                  </a:moveTo>
                  <a:cubicBezTo>
                    <a:pt x="468243" y="209893"/>
                    <a:pt x="936487" y="-4350"/>
                    <a:pt x="1417983" y="67"/>
                  </a:cubicBezTo>
                  <a:cubicBezTo>
                    <a:pt x="1899479" y="4484"/>
                    <a:pt x="2394226" y="227562"/>
                    <a:pt x="2888974" y="45064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C1DDC7F-5FB4-3120-C8EB-BBAA8F0A6D71}"/>
                </a:ext>
              </a:extLst>
            </p:cNvPr>
            <p:cNvSpPr txBox="1"/>
            <p:nvPr/>
          </p:nvSpPr>
          <p:spPr>
            <a:xfrm>
              <a:off x="9403284" y="5085365"/>
              <a:ext cx="970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~ 0.5 ps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27531F1-86C8-30FB-6888-E629DE75D2DB}"/>
                </a:ext>
              </a:extLst>
            </p:cNvPr>
            <p:cNvSpPr txBox="1"/>
            <p:nvPr/>
          </p:nvSpPr>
          <p:spPr>
            <a:xfrm>
              <a:off x="11121196" y="5120656"/>
              <a:ext cx="732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~ 10 J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0E54735-1DEC-3316-AE5E-584C4DFE1E96}"/>
                </a:ext>
              </a:extLst>
            </p:cNvPr>
            <p:cNvSpPr txBox="1"/>
            <p:nvPr/>
          </p:nvSpPr>
          <p:spPr>
            <a:xfrm>
              <a:off x="9757876" y="5876209"/>
              <a:ext cx="18839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~1/2 wake period</a:t>
              </a:r>
            </a:p>
          </p:txBody>
        </p:sp>
        <p:sp>
          <p:nvSpPr>
            <p:cNvPr id="46" name="Right Arrow 45">
              <a:extLst>
                <a:ext uri="{FF2B5EF4-FFF2-40B4-BE49-F238E27FC236}">
                  <a16:creationId xmlns:a16="http://schemas.microsoft.com/office/drawing/2014/main" id="{0F2780EF-2E04-101F-DE4C-D05BD5AB4001}"/>
                </a:ext>
              </a:extLst>
            </p:cNvPr>
            <p:cNvSpPr/>
            <p:nvPr/>
          </p:nvSpPr>
          <p:spPr>
            <a:xfrm>
              <a:off x="7685314" y="5181131"/>
              <a:ext cx="381000" cy="695078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2FAD05A-8682-DF75-BB5A-12907EEBC8B2}"/>
              </a:ext>
            </a:extLst>
          </p:cNvPr>
          <p:cNvSpPr txBox="1"/>
          <p:nvPr/>
        </p:nvSpPr>
        <p:spPr>
          <a:xfrm>
            <a:off x="8411101" y="591470"/>
            <a:ext cx="17089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/>
              <a:t>“Bubble”</a:t>
            </a:r>
          </a:p>
          <a:p>
            <a:pPr algn="ctr"/>
            <a:r>
              <a:rPr lang="en-US" sz="2800" b="1"/>
              <a:t>Regime</a:t>
            </a:r>
          </a:p>
        </p:txBody>
      </p:sp>
    </p:spTree>
    <p:extLst>
      <p:ext uri="{BB962C8B-B14F-4D97-AF65-F5344CB8AC3E}">
        <p14:creationId xmlns:p14="http://schemas.microsoft.com/office/powerpoint/2010/main" val="360305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EAC96AE-A761-9E45-B499-7A3C99015434}"/>
              </a:ext>
            </a:extLst>
          </p:cNvPr>
          <p:cNvSpPr txBox="1"/>
          <p:nvPr/>
        </p:nvSpPr>
        <p:spPr>
          <a:xfrm>
            <a:off x="1179295" y="17373"/>
            <a:ext cx="9671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TW CO</a:t>
            </a:r>
            <a:r>
              <a:rPr lang="en-US" sz="2800" b="1" baseline="-25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 laser technology &amp; LWFA science advance hand-in-hand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E2888B-AD4E-D44E-877F-0BCF1130A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6" y="5646741"/>
            <a:ext cx="2069915" cy="11711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771726-9783-764C-90E4-B176EB6E6F1F}"/>
              </a:ext>
            </a:extLst>
          </p:cNvPr>
          <p:cNvSpPr txBox="1"/>
          <p:nvPr/>
        </p:nvSpPr>
        <p:spPr>
          <a:xfrm>
            <a:off x="2496537" y="5738472"/>
            <a:ext cx="18209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PBWA</a:t>
            </a:r>
          </a:p>
          <a:p>
            <a:pPr algn="ctr"/>
            <a:r>
              <a:rPr lang="en-US" sz="1400" dirty="0"/>
              <a:t>Plasma Beat-</a:t>
            </a:r>
          </a:p>
          <a:p>
            <a:pPr algn="ctr"/>
            <a:r>
              <a:rPr lang="en-US" sz="1400" dirty="0"/>
              <a:t>Wave Accelerator</a:t>
            </a:r>
            <a:endParaRPr lang="en-US" sz="1400" dirty="0">
              <a:solidFill>
                <a:srgbClr val="FF0000"/>
              </a:solidFill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Clayton, </a:t>
            </a:r>
            <a:r>
              <a:rPr lang="en-US" sz="1200" i="1" dirty="0">
                <a:solidFill>
                  <a:srgbClr val="FF0000"/>
                </a:solidFill>
              </a:rPr>
              <a:t>PRL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70</a:t>
            </a:r>
            <a:r>
              <a:rPr lang="en-US" sz="1200" dirty="0">
                <a:solidFill>
                  <a:srgbClr val="FF0000"/>
                </a:solidFill>
              </a:rPr>
              <a:t>, 37 (1993)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87B1A1-6734-9440-9355-E018455C8091}"/>
              </a:ext>
            </a:extLst>
          </p:cNvPr>
          <p:cNvSpPr txBox="1"/>
          <p:nvPr/>
        </p:nvSpPr>
        <p:spPr>
          <a:xfrm>
            <a:off x="7423919" y="6078396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baseline="-25000" dirty="0"/>
              <a:t>e</a:t>
            </a:r>
            <a:r>
              <a:rPr lang="en-US" dirty="0"/>
              <a:t> = 8.6 x 10</a:t>
            </a:r>
            <a:r>
              <a:rPr lang="en-US" baseline="30000" dirty="0"/>
              <a:t>15</a:t>
            </a:r>
            <a:r>
              <a:rPr lang="en-US" dirty="0"/>
              <a:t> cm</a:t>
            </a:r>
            <a:r>
              <a:rPr lang="en-US" baseline="30000" dirty="0"/>
              <a:t>-3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9A25EA-27DA-5E44-9DFE-870949090003}"/>
              </a:ext>
            </a:extLst>
          </p:cNvPr>
          <p:cNvSpPr txBox="1"/>
          <p:nvPr/>
        </p:nvSpPr>
        <p:spPr>
          <a:xfrm>
            <a:off x="487411" y="5766397"/>
            <a:ext cx="200708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60J, 300 </a:t>
            </a:r>
            <a:r>
              <a:rPr lang="en-US" b="1" dirty="0" err="1"/>
              <a:t>ps</a:t>
            </a:r>
            <a:r>
              <a:rPr lang="en-US" b="1" dirty="0"/>
              <a:t>, 0.2 TW</a:t>
            </a:r>
          </a:p>
          <a:p>
            <a:r>
              <a:rPr lang="en-US" sz="1600" dirty="0"/>
              <a:t>λ</a:t>
            </a:r>
            <a:r>
              <a:rPr lang="en-US" sz="1600" baseline="-25000" dirty="0"/>
              <a:t>1</a:t>
            </a:r>
            <a:r>
              <a:rPr lang="en-US" sz="1600" dirty="0"/>
              <a:t> = 10.59 µm; </a:t>
            </a:r>
          </a:p>
          <a:p>
            <a:r>
              <a:rPr lang="en-US" sz="1600" dirty="0"/>
              <a:t>λ</a:t>
            </a:r>
            <a:r>
              <a:rPr lang="en-US" sz="1600" baseline="-25000" dirty="0"/>
              <a:t>2</a:t>
            </a:r>
            <a:r>
              <a:rPr lang="en-US" sz="1600" dirty="0"/>
              <a:t> = 10.29 µm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86C870-26AD-D24C-8216-1F66AF9E17AE}"/>
              </a:ext>
            </a:extLst>
          </p:cNvPr>
          <p:cNvSpPr txBox="1"/>
          <p:nvPr/>
        </p:nvSpPr>
        <p:spPr>
          <a:xfrm>
            <a:off x="474560" y="535644"/>
            <a:ext cx="2432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</a:t>
            </a:r>
            <a:r>
              <a:rPr lang="en-US" b="1" u="sng" baseline="-25000" dirty="0"/>
              <a:t>2</a:t>
            </a:r>
            <a:r>
              <a:rPr lang="en-US" b="1" u="sng" dirty="0"/>
              <a:t> laser technology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984996-C83E-B149-9954-8BF86E1652CA}"/>
              </a:ext>
            </a:extLst>
          </p:cNvPr>
          <p:cNvSpPr txBox="1"/>
          <p:nvPr/>
        </p:nvSpPr>
        <p:spPr>
          <a:xfrm>
            <a:off x="2762898" y="547219"/>
            <a:ext cx="1427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LWFA regime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9B56DC-5E68-5249-84A6-27FA85F406F7}"/>
              </a:ext>
            </a:extLst>
          </p:cNvPr>
          <p:cNvSpPr txBox="1"/>
          <p:nvPr/>
        </p:nvSpPr>
        <p:spPr>
          <a:xfrm rot="16200000">
            <a:off x="-194791" y="5924375"/>
            <a:ext cx="875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2-color</a:t>
            </a:r>
          </a:p>
          <a:p>
            <a:pPr algn="ctr"/>
            <a:r>
              <a:rPr lang="en-US" sz="1600" b="1" dirty="0"/>
              <a:t> (MARS)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054664-D933-2B4E-889C-F70D492A2965}"/>
              </a:ext>
            </a:extLst>
          </p:cNvPr>
          <p:cNvSpPr txBox="1"/>
          <p:nvPr/>
        </p:nvSpPr>
        <p:spPr>
          <a:xfrm rot="16200000">
            <a:off x="-541204" y="4496287"/>
            <a:ext cx="1482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CPA (ATF) →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600D1A-471C-314B-8B12-52A61062FA9B}"/>
              </a:ext>
            </a:extLst>
          </p:cNvPr>
          <p:cNvSpPr txBox="1"/>
          <p:nvPr/>
        </p:nvSpPr>
        <p:spPr>
          <a:xfrm>
            <a:off x="464261" y="4039568"/>
            <a:ext cx="2053832" cy="14003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2J, 4 </a:t>
            </a:r>
            <a:r>
              <a:rPr lang="en-US" b="1" dirty="0" err="1"/>
              <a:t>ps</a:t>
            </a:r>
            <a:r>
              <a:rPr lang="en-US" b="1" dirty="0"/>
              <a:t>, 0.5 TW</a:t>
            </a:r>
          </a:p>
          <a:p>
            <a:r>
              <a:rPr lang="en-US" sz="1400" b="1" dirty="0"/>
              <a:t>CO</a:t>
            </a:r>
            <a:r>
              <a:rPr lang="en-US" sz="1400" b="1" baseline="-25000" dirty="0"/>
              <a:t>2</a:t>
            </a:r>
            <a:r>
              <a:rPr lang="en-US" sz="1400" b="1" dirty="0"/>
              <a:t>:</a:t>
            </a:r>
            <a:r>
              <a:rPr lang="en-US" sz="1600" dirty="0"/>
              <a:t> </a:t>
            </a:r>
            <a:r>
              <a:rPr lang="en-US" sz="1200" dirty="0"/>
              <a:t>natural, 10R branch, </a:t>
            </a:r>
          </a:p>
          <a:p>
            <a:r>
              <a:rPr lang="en-US" sz="1200" dirty="0"/>
              <a:t>              𝜆 = 10.3 µm</a:t>
            </a:r>
          </a:p>
          <a:p>
            <a:r>
              <a:rPr lang="en-US" sz="1400" b="1" dirty="0"/>
              <a:t>CPA: </a:t>
            </a:r>
            <a:r>
              <a:rPr lang="en-US" sz="1200" dirty="0"/>
              <a:t>25 </a:t>
            </a:r>
            <a:r>
              <a:rPr lang="en-US" sz="1200" dirty="0" err="1"/>
              <a:t>ps</a:t>
            </a:r>
            <a:r>
              <a:rPr lang="en-US" sz="1200" dirty="0"/>
              <a:t> stretch; 75 l/mm,</a:t>
            </a:r>
          </a:p>
          <a:p>
            <a:r>
              <a:rPr lang="en-US" sz="1200" dirty="0"/>
              <a:t>              50% T compressor</a:t>
            </a:r>
          </a:p>
          <a:p>
            <a:r>
              <a:rPr lang="en-US" sz="1100" dirty="0" err="1">
                <a:solidFill>
                  <a:srgbClr val="FF0000"/>
                </a:solidFill>
              </a:rPr>
              <a:t>Polyanskiy</a:t>
            </a:r>
            <a:r>
              <a:rPr lang="en-US" sz="1100" dirty="0">
                <a:solidFill>
                  <a:srgbClr val="FF0000"/>
                </a:solidFill>
              </a:rPr>
              <a:t>, </a:t>
            </a:r>
            <a:r>
              <a:rPr lang="en-US" sz="1100" i="1" dirty="0">
                <a:solidFill>
                  <a:srgbClr val="FF0000"/>
                </a:solidFill>
              </a:rPr>
              <a:t>Optica</a:t>
            </a:r>
            <a:r>
              <a:rPr lang="en-US" sz="1100" b="1" dirty="0">
                <a:solidFill>
                  <a:srgbClr val="FF0000"/>
                </a:solidFill>
              </a:rPr>
              <a:t> 2</a:t>
            </a:r>
            <a:r>
              <a:rPr lang="en-US" sz="1100" dirty="0">
                <a:solidFill>
                  <a:srgbClr val="FF0000"/>
                </a:solidFill>
              </a:rPr>
              <a:t>, 675 (2015)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301E06-67F6-DA48-9A7C-FAF64248342F}"/>
              </a:ext>
            </a:extLst>
          </p:cNvPr>
          <p:cNvSpPr txBox="1"/>
          <p:nvPr/>
        </p:nvSpPr>
        <p:spPr>
          <a:xfrm>
            <a:off x="2532751" y="4208318"/>
            <a:ext cx="17661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linear </a:t>
            </a:r>
          </a:p>
          <a:p>
            <a:pPr algn="ctr"/>
            <a:r>
              <a:rPr lang="en-US" b="1" dirty="0"/>
              <a:t>SM*-LWFA</a:t>
            </a:r>
          </a:p>
          <a:p>
            <a:pPr algn="ctr"/>
            <a:r>
              <a:rPr lang="en-US" sz="1200" dirty="0"/>
              <a:t>(*Self-Modulated)</a:t>
            </a:r>
          </a:p>
          <a:p>
            <a:pPr algn="ctr"/>
            <a:r>
              <a:rPr lang="en-US" dirty="0">
                <a:solidFill>
                  <a:srgbClr val="3034FF"/>
                </a:solidFill>
              </a:rPr>
              <a:t>AE-71 (2018-20)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5CC877-084A-204B-B6E7-4FCADA3DFA4F}"/>
              </a:ext>
            </a:extLst>
          </p:cNvPr>
          <p:cNvSpPr txBox="1"/>
          <p:nvPr/>
        </p:nvSpPr>
        <p:spPr>
          <a:xfrm>
            <a:off x="420211" y="2495843"/>
            <a:ext cx="2168992" cy="13311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3-10J, 2 </a:t>
            </a:r>
            <a:r>
              <a:rPr lang="en-US" b="1" dirty="0" err="1"/>
              <a:t>ps</a:t>
            </a:r>
            <a:r>
              <a:rPr lang="en-US" b="1" dirty="0"/>
              <a:t>, 1.5-5 TW</a:t>
            </a:r>
          </a:p>
          <a:p>
            <a:r>
              <a:rPr lang="en-US" sz="1400" b="1" dirty="0"/>
              <a:t>CO</a:t>
            </a:r>
            <a:r>
              <a:rPr lang="en-US" sz="1400" b="1" baseline="-25000" dirty="0"/>
              <a:t>2</a:t>
            </a:r>
            <a:r>
              <a:rPr lang="en-US" sz="1400" b="1" dirty="0"/>
              <a:t>: </a:t>
            </a:r>
            <a:r>
              <a:rPr lang="en-US" sz="1200" dirty="0"/>
              <a:t>isotopically enriched, </a:t>
            </a:r>
          </a:p>
          <a:p>
            <a:r>
              <a:rPr lang="en-US" sz="1200" dirty="0"/>
              <a:t>              9R branch,  𝜆 = 9.2 µm</a:t>
            </a:r>
          </a:p>
          <a:p>
            <a:r>
              <a:rPr lang="en-US" sz="1400" b="1" dirty="0"/>
              <a:t>CPA: </a:t>
            </a:r>
            <a:r>
              <a:rPr lang="en-US" sz="1200" dirty="0"/>
              <a:t>140 </a:t>
            </a:r>
            <a:r>
              <a:rPr lang="en-US" sz="1200" dirty="0" err="1"/>
              <a:t>ps</a:t>
            </a:r>
            <a:r>
              <a:rPr lang="en-US" sz="1200" dirty="0"/>
              <a:t> stretch; 100 l/mm,</a:t>
            </a:r>
          </a:p>
          <a:p>
            <a:r>
              <a:rPr lang="en-US" sz="1200" dirty="0"/>
              <a:t>              75% T compressor</a:t>
            </a:r>
          </a:p>
          <a:p>
            <a:r>
              <a:rPr lang="en-US" sz="1050" dirty="0" err="1">
                <a:solidFill>
                  <a:srgbClr val="FF0000"/>
                </a:solidFill>
              </a:rPr>
              <a:t>Polyanskiy</a:t>
            </a:r>
            <a:r>
              <a:rPr lang="en-US" sz="1050" dirty="0">
                <a:solidFill>
                  <a:srgbClr val="FF0000"/>
                </a:solidFill>
              </a:rPr>
              <a:t>, </a:t>
            </a:r>
            <a:r>
              <a:rPr lang="en-US" sz="1050" i="1" dirty="0">
                <a:solidFill>
                  <a:srgbClr val="FF0000"/>
                </a:solidFill>
              </a:rPr>
              <a:t>OSA Cont.</a:t>
            </a:r>
            <a:r>
              <a:rPr lang="en-US" sz="1050" b="1" dirty="0">
                <a:solidFill>
                  <a:srgbClr val="FF0000"/>
                </a:solidFill>
              </a:rPr>
              <a:t> 3</a:t>
            </a:r>
            <a:r>
              <a:rPr lang="en-US" sz="1050" dirty="0">
                <a:solidFill>
                  <a:srgbClr val="FF0000"/>
                </a:solidFill>
              </a:rPr>
              <a:t>, 459 (2020)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9C181C-A66D-7F4A-A98A-5B6188C9AE9D}"/>
              </a:ext>
            </a:extLst>
          </p:cNvPr>
          <p:cNvSpPr txBox="1"/>
          <p:nvPr/>
        </p:nvSpPr>
        <p:spPr>
          <a:xfrm>
            <a:off x="2613157" y="2587998"/>
            <a:ext cx="17748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nonlinear </a:t>
            </a:r>
          </a:p>
          <a:p>
            <a:pPr algn="ctr"/>
            <a:r>
              <a:rPr lang="en-US" b="1" dirty="0"/>
              <a:t>SM-LWFA,</a:t>
            </a:r>
          </a:p>
          <a:p>
            <a:pPr algn="ctr"/>
            <a:r>
              <a:rPr lang="en-US" b="1" dirty="0"/>
              <a:t>forced LWFA</a:t>
            </a:r>
          </a:p>
          <a:p>
            <a:pPr algn="ctr"/>
            <a:r>
              <a:rPr lang="en-US" dirty="0">
                <a:solidFill>
                  <a:srgbClr val="3034FF"/>
                </a:solidFill>
              </a:rPr>
              <a:t>AE-95 (2020-24)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1BC049-6A56-7F42-BF25-4C0696636D7D}"/>
              </a:ext>
            </a:extLst>
          </p:cNvPr>
          <p:cNvSpPr txBox="1"/>
          <p:nvPr/>
        </p:nvSpPr>
        <p:spPr>
          <a:xfrm>
            <a:off x="10590836" y="558264"/>
            <a:ext cx="1065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electrons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334EBA-AB0E-4C4D-A31A-B91765385341}"/>
              </a:ext>
            </a:extLst>
          </p:cNvPr>
          <p:cNvSpPr txBox="1"/>
          <p:nvPr/>
        </p:nvSpPr>
        <p:spPr>
          <a:xfrm>
            <a:off x="7309296" y="4306017"/>
            <a:ext cx="240681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 &lt; </a:t>
            </a:r>
            <a:r>
              <a:rPr lang="en-US" i="1" dirty="0"/>
              <a:t>n</a:t>
            </a:r>
            <a:r>
              <a:rPr lang="en-US" baseline="-25000" dirty="0"/>
              <a:t>e</a:t>
            </a:r>
            <a:r>
              <a:rPr lang="en-US" dirty="0"/>
              <a:t> &lt; 2 x 10</a:t>
            </a:r>
            <a:r>
              <a:rPr lang="en-US" baseline="30000" dirty="0"/>
              <a:t>18</a:t>
            </a:r>
            <a:r>
              <a:rPr lang="en-US" dirty="0"/>
              <a:t> cm</a:t>
            </a:r>
            <a:r>
              <a:rPr lang="en-US" baseline="30000" dirty="0"/>
              <a:t>-3</a:t>
            </a:r>
            <a:r>
              <a:rPr lang="en-US" dirty="0"/>
              <a:t> </a:t>
            </a:r>
          </a:p>
          <a:p>
            <a:r>
              <a:rPr lang="en-US" dirty="0"/>
              <a:t>0.4 &gt; </a:t>
            </a:r>
            <a:r>
              <a:rPr lang="en-US" dirty="0" err="1"/>
              <a:t>P</a:t>
            </a:r>
            <a:r>
              <a:rPr lang="en-US" baseline="-25000" dirty="0" err="1"/>
              <a:t>cr</a:t>
            </a:r>
            <a:r>
              <a:rPr lang="en-US" dirty="0"/>
              <a:t> &gt; 0.1 TW </a:t>
            </a:r>
          </a:p>
          <a:p>
            <a:r>
              <a:rPr lang="en-US" sz="1600" dirty="0"/>
              <a:t>collective Thomson scatter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B801E8-BDE1-014A-A26B-1BC100D216C1}"/>
              </a:ext>
            </a:extLst>
          </p:cNvPr>
          <p:cNvSpPr txBox="1"/>
          <p:nvPr/>
        </p:nvSpPr>
        <p:spPr>
          <a:xfrm>
            <a:off x="7290249" y="2695550"/>
            <a:ext cx="2377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1 &lt; </a:t>
            </a:r>
            <a:r>
              <a:rPr lang="en-US" i="1" dirty="0"/>
              <a:t>n</a:t>
            </a:r>
            <a:r>
              <a:rPr lang="en-US" baseline="-25000" dirty="0"/>
              <a:t>e</a:t>
            </a:r>
            <a:r>
              <a:rPr lang="en-US" dirty="0"/>
              <a:t> &lt; 4 x 10</a:t>
            </a:r>
            <a:r>
              <a:rPr lang="en-US" baseline="30000" dirty="0"/>
              <a:t>17</a:t>
            </a:r>
            <a:r>
              <a:rPr lang="en-US" dirty="0"/>
              <a:t> cm</a:t>
            </a:r>
            <a:r>
              <a:rPr lang="en-US" baseline="30000" dirty="0"/>
              <a:t>-3</a:t>
            </a:r>
            <a:r>
              <a:rPr lang="en-US" dirty="0"/>
              <a:t> </a:t>
            </a:r>
          </a:p>
          <a:p>
            <a:r>
              <a:rPr lang="en-US" dirty="0"/>
              <a:t>1.7 &gt; </a:t>
            </a:r>
            <a:r>
              <a:rPr lang="en-US" dirty="0" err="1"/>
              <a:t>P</a:t>
            </a:r>
            <a:r>
              <a:rPr lang="en-US" baseline="-25000" dirty="0" err="1"/>
              <a:t>cr</a:t>
            </a:r>
            <a:r>
              <a:rPr lang="en-US" dirty="0"/>
              <a:t> &gt; 0.5 TW</a:t>
            </a:r>
          </a:p>
          <a:p>
            <a:r>
              <a:rPr lang="en-US" sz="1600" dirty="0"/>
              <a:t>electron spectrometer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5D8186-3767-0346-936A-6AA52137EF13}"/>
              </a:ext>
            </a:extLst>
          </p:cNvPr>
          <p:cNvSpPr txBox="1"/>
          <p:nvPr/>
        </p:nvSpPr>
        <p:spPr>
          <a:xfrm>
            <a:off x="382934" y="953838"/>
            <a:ext cx="2241511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/>
              <a:t>10-15J, 0.5 </a:t>
            </a:r>
            <a:r>
              <a:rPr lang="en-US" sz="1600" b="1" dirty="0" err="1"/>
              <a:t>ps</a:t>
            </a:r>
            <a:r>
              <a:rPr lang="en-US" sz="1600" b="1" dirty="0"/>
              <a:t>, 20-30 TW</a:t>
            </a:r>
          </a:p>
          <a:p>
            <a:r>
              <a:rPr lang="en-US" sz="1400" b="1" dirty="0"/>
              <a:t>CO</a:t>
            </a:r>
            <a:r>
              <a:rPr lang="en-US" sz="1400" b="1" baseline="-25000" dirty="0"/>
              <a:t>2</a:t>
            </a:r>
            <a:r>
              <a:rPr lang="en-US" sz="1400" b="1" dirty="0"/>
              <a:t>: </a:t>
            </a:r>
            <a:r>
              <a:rPr lang="en-US" sz="1200" dirty="0"/>
              <a:t>isotopically enriched, </a:t>
            </a:r>
          </a:p>
          <a:p>
            <a:r>
              <a:rPr lang="en-US" sz="1200" dirty="0"/>
              <a:t>              9R + 9P branches </a:t>
            </a:r>
          </a:p>
          <a:p>
            <a:r>
              <a:rPr lang="en-US" sz="1400" b="1" dirty="0"/>
              <a:t>CPA: </a:t>
            </a:r>
            <a:r>
              <a:rPr lang="en-US" sz="1200" dirty="0"/>
              <a:t>augmented by nonlinear</a:t>
            </a:r>
          </a:p>
          <a:p>
            <a:r>
              <a:rPr lang="en-US" sz="1200" dirty="0"/>
              <a:t>             post-compression</a:t>
            </a:r>
          </a:p>
          <a:p>
            <a:r>
              <a:rPr lang="en-US" sz="1000" dirty="0" err="1">
                <a:solidFill>
                  <a:srgbClr val="FF0000"/>
                </a:solidFill>
              </a:rPr>
              <a:t>Polyanskiy</a:t>
            </a:r>
            <a:r>
              <a:rPr lang="en-US" sz="1000" dirty="0">
                <a:solidFill>
                  <a:srgbClr val="FF0000"/>
                </a:solidFill>
              </a:rPr>
              <a:t>, </a:t>
            </a:r>
            <a:r>
              <a:rPr lang="en-US" sz="1000" i="1" dirty="0">
                <a:solidFill>
                  <a:srgbClr val="FF0000"/>
                </a:solidFill>
              </a:rPr>
              <a:t>Opt. Expr.</a:t>
            </a:r>
            <a:r>
              <a:rPr lang="en-US" sz="1000" b="1" dirty="0">
                <a:solidFill>
                  <a:srgbClr val="FF0000"/>
                </a:solidFill>
              </a:rPr>
              <a:t> 29</a:t>
            </a:r>
            <a:r>
              <a:rPr lang="en-US" sz="1000" dirty="0">
                <a:solidFill>
                  <a:srgbClr val="FF0000"/>
                </a:solidFill>
              </a:rPr>
              <a:t>, 31714 (2021)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660155-351A-804A-94A8-0B5D3ADE9911}"/>
              </a:ext>
            </a:extLst>
          </p:cNvPr>
          <p:cNvSpPr txBox="1"/>
          <p:nvPr/>
        </p:nvSpPr>
        <p:spPr>
          <a:xfrm>
            <a:off x="2618172" y="1148391"/>
            <a:ext cx="1758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bubble</a:t>
            </a:r>
          </a:p>
          <a:p>
            <a:pPr algn="ctr"/>
            <a:r>
              <a:rPr lang="en-US" b="1" dirty="0"/>
              <a:t>regime</a:t>
            </a:r>
          </a:p>
          <a:p>
            <a:pPr algn="ctr"/>
            <a:r>
              <a:rPr lang="en-US" dirty="0">
                <a:solidFill>
                  <a:srgbClr val="3034FF"/>
                </a:solidFill>
              </a:rPr>
              <a:t>AE-?? (2024-26)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82BF2CA-9080-F34B-A754-C5778FF8B4D1}"/>
              </a:ext>
            </a:extLst>
          </p:cNvPr>
          <p:cNvSpPr txBox="1"/>
          <p:nvPr/>
        </p:nvSpPr>
        <p:spPr>
          <a:xfrm>
            <a:off x="10596999" y="4505842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96E170-331C-4C4B-80A4-19640D8BCBC2}"/>
              </a:ext>
            </a:extLst>
          </p:cNvPr>
          <p:cNvSpPr txBox="1"/>
          <p:nvPr/>
        </p:nvSpPr>
        <p:spPr>
          <a:xfrm>
            <a:off x="7530373" y="1314432"/>
            <a:ext cx="22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&lt; </a:t>
            </a:r>
            <a:r>
              <a:rPr lang="en-US" i="1" dirty="0"/>
              <a:t>n</a:t>
            </a:r>
            <a:r>
              <a:rPr lang="en-US" baseline="-25000" dirty="0"/>
              <a:t>e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≲ 4 ×</a:t>
            </a:r>
            <a:r>
              <a:rPr lang="en-US" dirty="0"/>
              <a:t> 10</a:t>
            </a:r>
            <a:r>
              <a:rPr lang="en-US" baseline="30000" dirty="0"/>
              <a:t>16</a:t>
            </a:r>
            <a:r>
              <a:rPr lang="en-US" dirty="0"/>
              <a:t> cm</a:t>
            </a:r>
            <a:r>
              <a:rPr lang="en-US" baseline="30000" dirty="0"/>
              <a:t>-3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F00CF98-FBD8-6F46-80C2-B998B925E241}"/>
              </a:ext>
            </a:extLst>
          </p:cNvPr>
          <p:cNvSpPr txBox="1"/>
          <p:nvPr/>
        </p:nvSpPr>
        <p:spPr>
          <a:xfrm>
            <a:off x="10492828" y="5965787"/>
            <a:ext cx="1243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 ≈ 5 </a:t>
            </a:r>
            <a:r>
              <a:rPr lang="en-US" dirty="0" err="1"/>
              <a:t>fC</a:t>
            </a:r>
            <a:endParaRPr lang="en-US" dirty="0"/>
          </a:p>
          <a:p>
            <a:r>
              <a:rPr lang="en-US" dirty="0" err="1"/>
              <a:t>E</a:t>
            </a:r>
            <a:r>
              <a:rPr lang="en-US" baseline="-25000" dirty="0" err="1"/>
              <a:t>e</a:t>
            </a:r>
            <a:r>
              <a:rPr lang="en-US" dirty="0"/>
              <a:t> ≈ 9 MeV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1D225A-2D53-DC47-9982-7B621D52383E}"/>
              </a:ext>
            </a:extLst>
          </p:cNvPr>
          <p:cNvSpPr txBox="1"/>
          <p:nvPr/>
        </p:nvSpPr>
        <p:spPr>
          <a:xfrm>
            <a:off x="4884196" y="558264"/>
            <a:ext cx="1608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wake structure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2D83BE6-6AE9-324C-88C6-0807F28BB192}"/>
              </a:ext>
            </a:extLst>
          </p:cNvPr>
          <p:cNvSpPr txBox="1"/>
          <p:nvPr/>
        </p:nvSpPr>
        <p:spPr>
          <a:xfrm>
            <a:off x="5662919" y="6531925"/>
            <a:ext cx="899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linear wake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6C8264-FD00-9C41-8F51-ECCA505C4035}"/>
              </a:ext>
            </a:extLst>
          </p:cNvPr>
          <p:cNvSpPr txBox="1"/>
          <p:nvPr/>
        </p:nvSpPr>
        <p:spPr>
          <a:xfrm>
            <a:off x="6378255" y="5680905"/>
            <a:ext cx="48442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laser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8F6AA9-5E92-9946-924D-3F3D334D22BC}"/>
              </a:ext>
            </a:extLst>
          </p:cNvPr>
          <p:cNvSpPr txBox="1"/>
          <p:nvPr/>
        </p:nvSpPr>
        <p:spPr>
          <a:xfrm>
            <a:off x="7619876" y="1638884"/>
            <a:ext cx="1954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electron radiography,</a:t>
            </a:r>
          </a:p>
          <a:p>
            <a:r>
              <a:rPr lang="en-US" sz="1600" dirty="0"/>
              <a:t>Faraday rotation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15BB8C2-E429-1B45-90AA-6C691EF7B7DF}"/>
              </a:ext>
            </a:extLst>
          </p:cNvPr>
          <p:cNvSpPr txBox="1"/>
          <p:nvPr/>
        </p:nvSpPr>
        <p:spPr>
          <a:xfrm>
            <a:off x="10061224" y="1381007"/>
            <a:ext cx="20556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external injection</a:t>
            </a:r>
          </a:p>
          <a:p>
            <a:r>
              <a:rPr lang="en-US" sz="1200" dirty="0"/>
              <a:t>• </a:t>
            </a:r>
            <a:r>
              <a:rPr lang="en-US" sz="1200" dirty="0" err="1"/>
              <a:t>linac</a:t>
            </a:r>
            <a:r>
              <a:rPr lang="en-US" sz="1200" dirty="0"/>
              <a:t> (synched, compressed)</a:t>
            </a:r>
          </a:p>
          <a:p>
            <a:r>
              <a:rPr lang="en-US" sz="1200" dirty="0"/>
              <a:t>• 2-color ionization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E2B512B-EC5F-E846-9673-A31FF8A225AA}"/>
              </a:ext>
            </a:extLst>
          </p:cNvPr>
          <p:cNvSpPr txBox="1"/>
          <p:nvPr/>
        </p:nvSpPr>
        <p:spPr>
          <a:xfrm>
            <a:off x="10045906" y="3276053"/>
            <a:ext cx="1820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exponential &amp; peaked </a:t>
            </a:r>
          </a:p>
          <a:p>
            <a:pPr algn="ctr"/>
            <a:r>
              <a:rPr lang="en-US" sz="1400" dirty="0"/>
              <a:t>electron spectra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7F94457-1018-2543-84DC-D15A976FAE19}"/>
              </a:ext>
            </a:extLst>
          </p:cNvPr>
          <p:cNvSpPr txBox="1"/>
          <p:nvPr/>
        </p:nvSpPr>
        <p:spPr>
          <a:xfrm>
            <a:off x="10314158" y="2678577"/>
            <a:ext cx="1619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 Q</a:t>
            </a:r>
            <a:r>
              <a:rPr lang="en-US" dirty="0"/>
              <a:t> ≈ 1-500 </a:t>
            </a:r>
            <a:r>
              <a:rPr lang="en-US" dirty="0" err="1"/>
              <a:t>pC</a:t>
            </a:r>
            <a:endParaRPr lang="en-US" dirty="0"/>
          </a:p>
          <a:p>
            <a:r>
              <a:rPr lang="en-US" i="1" dirty="0" err="1"/>
              <a:t>E</a:t>
            </a:r>
            <a:r>
              <a:rPr lang="en-US" baseline="-25000" dirty="0" err="1"/>
              <a:t>e</a:t>
            </a:r>
            <a:r>
              <a:rPr lang="en-US" dirty="0"/>
              <a:t> ≈ 5-25 MeV  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F2F76AD-B852-7F42-91A3-CB95720D95B7}"/>
              </a:ext>
            </a:extLst>
          </p:cNvPr>
          <p:cNvGrpSpPr/>
          <p:nvPr/>
        </p:nvGrpSpPr>
        <p:grpSpPr>
          <a:xfrm>
            <a:off x="4407249" y="887115"/>
            <a:ext cx="2704192" cy="1584858"/>
            <a:chOff x="4407249" y="849015"/>
            <a:chExt cx="2704192" cy="158485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2E85C20-578D-0E49-9539-A11E8EAA8DC5}"/>
                </a:ext>
              </a:extLst>
            </p:cNvPr>
            <p:cNvSpPr txBox="1"/>
            <p:nvPr/>
          </p:nvSpPr>
          <p:spPr>
            <a:xfrm>
              <a:off x="4594825" y="849015"/>
              <a:ext cx="22990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</a:rPr>
                <a:t>Kumar, </a:t>
              </a:r>
              <a:r>
                <a:rPr lang="en-US" sz="1000" i="1" dirty="0">
                  <a:solidFill>
                    <a:srgbClr val="FF0000"/>
                  </a:solidFill>
                </a:rPr>
                <a:t>Phys. Plasmas </a:t>
              </a:r>
              <a:r>
                <a:rPr lang="en-US" sz="1000" b="1" dirty="0">
                  <a:solidFill>
                    <a:srgbClr val="FF0000"/>
                  </a:solidFill>
                </a:rPr>
                <a:t>28</a:t>
              </a:r>
              <a:r>
                <a:rPr lang="en-US" sz="1000" dirty="0">
                  <a:solidFill>
                    <a:srgbClr val="FF0000"/>
                  </a:solidFill>
                </a:rPr>
                <a:t>, 013102 (2021)</a:t>
              </a:r>
            </a:p>
          </p:txBody>
        </p:sp>
        <p:pic>
          <p:nvPicPr>
            <p:cNvPr id="44" name="Picture 43" descr="A picture containing surface chart&#10;&#10;Description automatically generated">
              <a:extLst>
                <a:ext uri="{FF2B5EF4-FFF2-40B4-BE49-F238E27FC236}">
                  <a16:creationId xmlns:a16="http://schemas.microsoft.com/office/drawing/2014/main" id="{D724FE2C-A294-6F49-9AC3-9196B522D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2951" y="1095237"/>
              <a:ext cx="1831926" cy="1050062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8B0F79C-5573-714A-865F-A469A775D7B9}"/>
                </a:ext>
              </a:extLst>
            </p:cNvPr>
            <p:cNvSpPr txBox="1"/>
            <p:nvPr/>
          </p:nvSpPr>
          <p:spPr>
            <a:xfrm>
              <a:off x="4463899" y="2156874"/>
              <a:ext cx="24976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solidFill>
                    <a:srgbClr val="3034FF"/>
                  </a:solidFill>
                </a:rPr>
                <a:t>P</a:t>
              </a:r>
              <a:r>
                <a:rPr lang="en-US" sz="1200" dirty="0">
                  <a:solidFill>
                    <a:srgbClr val="3034FF"/>
                  </a:solidFill>
                </a:rPr>
                <a:t> = 20 TW, </a:t>
              </a:r>
              <a:r>
                <a:rPr lang="en-US" sz="1200" i="1" dirty="0">
                  <a:solidFill>
                    <a:srgbClr val="3034FF"/>
                  </a:solidFill>
                </a:rPr>
                <a:t>n</a:t>
              </a:r>
              <a:r>
                <a:rPr lang="en-US" sz="1200" baseline="-25000" dirty="0">
                  <a:solidFill>
                    <a:srgbClr val="3034FF"/>
                  </a:solidFill>
                </a:rPr>
                <a:t>e0</a:t>
              </a:r>
              <a:r>
                <a:rPr lang="en-US" sz="1200" dirty="0">
                  <a:solidFill>
                    <a:srgbClr val="3034FF"/>
                  </a:solidFill>
                </a:rPr>
                <a:t> = 2x10</a:t>
              </a:r>
              <a:r>
                <a:rPr lang="en-US" sz="1200" baseline="30000" dirty="0">
                  <a:solidFill>
                    <a:srgbClr val="3034FF"/>
                  </a:solidFill>
                </a:rPr>
                <a:t>16</a:t>
              </a:r>
              <a:r>
                <a:rPr lang="en-US" sz="1200" dirty="0">
                  <a:solidFill>
                    <a:srgbClr val="3034FF"/>
                  </a:solidFill>
                </a:rPr>
                <a:t> cm</a:t>
              </a:r>
              <a:r>
                <a:rPr lang="en-US" sz="1200" baseline="30000" dirty="0">
                  <a:solidFill>
                    <a:srgbClr val="3034FF"/>
                  </a:solidFill>
                </a:rPr>
                <a:t>-3</a:t>
              </a:r>
              <a:r>
                <a:rPr lang="en-US" sz="1200" dirty="0">
                  <a:solidFill>
                    <a:srgbClr val="3034FF"/>
                  </a:solidFill>
                </a:rPr>
                <a:t>, </a:t>
              </a:r>
              <a:r>
                <a:rPr lang="en-US" sz="1200" i="1" dirty="0">
                  <a:solidFill>
                    <a:srgbClr val="3034FF"/>
                  </a:solidFill>
                </a:rPr>
                <a:t>a</a:t>
              </a:r>
              <a:r>
                <a:rPr lang="en-US" sz="1200" baseline="-25000" dirty="0">
                  <a:solidFill>
                    <a:srgbClr val="3034FF"/>
                  </a:solidFill>
                </a:rPr>
                <a:t>0</a:t>
              </a:r>
              <a:r>
                <a:rPr lang="en-US" sz="1200" dirty="0">
                  <a:solidFill>
                    <a:srgbClr val="3034FF"/>
                  </a:solidFill>
                </a:rPr>
                <a:t> = 3.8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0BCBEA6-DC1E-5947-B0FE-F8BAD0A9DB3C}"/>
                </a:ext>
              </a:extLst>
            </p:cNvPr>
            <p:cNvSpPr txBox="1"/>
            <p:nvPr/>
          </p:nvSpPr>
          <p:spPr>
            <a:xfrm>
              <a:off x="4797538" y="1941114"/>
              <a:ext cx="5966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i="1" dirty="0"/>
                <a:t>z</a:t>
              </a:r>
              <a:r>
                <a:rPr lang="en-US" sz="1100" b="1" dirty="0"/>
                <a:t> [mm]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010E619-16AC-3F4D-9205-44C577B16667}"/>
                </a:ext>
              </a:extLst>
            </p:cNvPr>
            <p:cNvSpPr txBox="1"/>
            <p:nvPr/>
          </p:nvSpPr>
          <p:spPr>
            <a:xfrm rot="16200000">
              <a:off x="4226751" y="1366561"/>
              <a:ext cx="6687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/>
                <a:t>x</a:t>
              </a:r>
              <a:r>
                <a:rPr lang="en-US" sz="1400" b="1" dirty="0"/>
                <a:t> [µm]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91DCD43-CB58-CD4D-8A73-7483A7002A99}"/>
                </a:ext>
              </a:extLst>
            </p:cNvPr>
            <p:cNvSpPr txBox="1"/>
            <p:nvPr/>
          </p:nvSpPr>
          <p:spPr>
            <a:xfrm>
              <a:off x="4668633" y="141838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0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F8AC269-7B1A-594D-A8F7-47F0EA0EF3BB}"/>
                </a:ext>
              </a:extLst>
            </p:cNvPr>
            <p:cNvSpPr txBox="1"/>
            <p:nvPr/>
          </p:nvSpPr>
          <p:spPr>
            <a:xfrm>
              <a:off x="4496934" y="1836999"/>
              <a:ext cx="466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-100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6FFFC97-CC17-EE48-924A-8321D2A3341E}"/>
                </a:ext>
              </a:extLst>
            </p:cNvPr>
            <p:cNvSpPr txBox="1"/>
            <p:nvPr/>
          </p:nvSpPr>
          <p:spPr>
            <a:xfrm>
              <a:off x="4533587" y="993973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100</a:t>
              </a:r>
            </a:p>
          </p:txBody>
        </p:sp>
        <p:pic>
          <p:nvPicPr>
            <p:cNvPr id="53" name="Picture 52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0825D8F5-828C-A046-8EE2-04AF9A272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5035" y="1126372"/>
              <a:ext cx="291248" cy="826768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4C5D0DA-F125-214D-A499-5337383883D9}"/>
                </a:ext>
              </a:extLst>
            </p:cNvPr>
            <p:cNvSpPr txBox="1"/>
            <p:nvPr/>
          </p:nvSpPr>
          <p:spPr>
            <a:xfrm rot="16200000">
              <a:off x="6673020" y="1393338"/>
              <a:ext cx="5998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𝛿</a:t>
              </a:r>
              <a:r>
                <a:rPr lang="en-US" sz="1200" b="1" i="1" dirty="0"/>
                <a:t>n</a:t>
              </a:r>
              <a:r>
                <a:rPr lang="en-US" sz="1200" b="1" dirty="0"/>
                <a:t>/</a:t>
              </a:r>
              <a:r>
                <a:rPr lang="en-US" sz="1200" b="1" i="1" dirty="0"/>
                <a:t>n</a:t>
              </a:r>
              <a:r>
                <a:rPr lang="en-US" sz="1200" b="1" baseline="-25000" dirty="0"/>
                <a:t>e0</a:t>
              </a:r>
            </a:p>
          </p:txBody>
        </p:sp>
      </p:grpSp>
      <p:pic>
        <p:nvPicPr>
          <p:cNvPr id="115" name="Picture 114" descr="Diagram&#10;&#10;Description automatically generated">
            <a:extLst>
              <a:ext uri="{FF2B5EF4-FFF2-40B4-BE49-F238E27FC236}">
                <a16:creationId xmlns:a16="http://schemas.microsoft.com/office/drawing/2014/main" id="{E990BEDF-30D6-E145-833E-E83596F15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1659" y="4108266"/>
            <a:ext cx="2014222" cy="1271548"/>
          </a:xfrm>
          <a:prstGeom prst="rect">
            <a:avLst/>
          </a:prstGeom>
        </p:spPr>
      </p:pic>
      <p:sp>
        <p:nvSpPr>
          <p:cNvPr id="119" name="Oval 118">
            <a:extLst>
              <a:ext uri="{FF2B5EF4-FFF2-40B4-BE49-F238E27FC236}">
                <a16:creationId xmlns:a16="http://schemas.microsoft.com/office/drawing/2014/main" id="{9855DB9B-81BB-FB41-AB72-A099E69DC045}"/>
              </a:ext>
            </a:extLst>
          </p:cNvPr>
          <p:cNvSpPr/>
          <p:nvPr/>
        </p:nvSpPr>
        <p:spPr>
          <a:xfrm>
            <a:off x="5732843" y="1252709"/>
            <a:ext cx="420308" cy="640227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68020D9A-5EC3-3340-91CF-A1A69A32FCA2}"/>
              </a:ext>
            </a:extLst>
          </p:cNvPr>
          <p:cNvGrpSpPr/>
          <p:nvPr/>
        </p:nvGrpSpPr>
        <p:grpSpPr>
          <a:xfrm>
            <a:off x="4428788" y="2427684"/>
            <a:ext cx="2539266" cy="1606264"/>
            <a:chOff x="4428788" y="2427684"/>
            <a:chExt cx="2539266" cy="1606264"/>
          </a:xfrm>
        </p:grpSpPr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965ED37F-B338-9840-9ECC-E66F02866A62}"/>
                </a:ext>
              </a:extLst>
            </p:cNvPr>
            <p:cNvSpPr/>
            <p:nvPr/>
          </p:nvSpPr>
          <p:spPr>
            <a:xfrm>
              <a:off x="4837871" y="2525567"/>
              <a:ext cx="2093409" cy="1285377"/>
            </a:xfrm>
            <a:custGeom>
              <a:avLst/>
              <a:gdLst>
                <a:gd name="connsiteX0" fmla="*/ 4332398 w 4332398"/>
                <a:gd name="connsiteY0" fmla="*/ 1914900 h 2234385"/>
                <a:gd name="connsiteX1" fmla="*/ 3828745 w 4332398"/>
                <a:gd name="connsiteY1" fmla="*/ 1919790 h 2234385"/>
                <a:gd name="connsiteX2" fmla="*/ 3554914 w 4332398"/>
                <a:gd name="connsiteY2" fmla="*/ 1919790 h 2234385"/>
                <a:gd name="connsiteX3" fmla="*/ 3369100 w 4332398"/>
                <a:gd name="connsiteY3" fmla="*/ 1934460 h 2234385"/>
                <a:gd name="connsiteX4" fmla="*/ 3285973 w 4332398"/>
                <a:gd name="connsiteY4" fmla="*/ 1900231 h 2234385"/>
                <a:gd name="connsiteX5" fmla="*/ 3251744 w 4332398"/>
                <a:gd name="connsiteY5" fmla="*/ 1792654 h 2234385"/>
                <a:gd name="connsiteX6" fmla="*/ 3237074 w 4332398"/>
                <a:gd name="connsiteY6" fmla="*/ 1738866 h 2234385"/>
                <a:gd name="connsiteX7" fmla="*/ 3227295 w 4332398"/>
                <a:gd name="connsiteY7" fmla="*/ 1724196 h 2234385"/>
                <a:gd name="connsiteX8" fmla="*/ 3202845 w 4332398"/>
                <a:gd name="connsiteY8" fmla="*/ 1768205 h 2234385"/>
                <a:gd name="connsiteX9" fmla="*/ 3188176 w 4332398"/>
                <a:gd name="connsiteY9" fmla="*/ 1846442 h 2234385"/>
                <a:gd name="connsiteX10" fmla="*/ 3168616 w 4332398"/>
                <a:gd name="connsiteY10" fmla="*/ 1963799 h 2234385"/>
                <a:gd name="connsiteX11" fmla="*/ 3144167 w 4332398"/>
                <a:gd name="connsiteY11" fmla="*/ 2110494 h 2234385"/>
                <a:gd name="connsiteX12" fmla="*/ 3100159 w 4332398"/>
                <a:gd name="connsiteY12" fmla="*/ 2203401 h 2234385"/>
                <a:gd name="connsiteX13" fmla="*/ 3070820 w 4332398"/>
                <a:gd name="connsiteY13" fmla="*/ 2222960 h 2234385"/>
                <a:gd name="connsiteX14" fmla="*/ 3021921 w 4332398"/>
                <a:gd name="connsiteY14" fmla="*/ 2203401 h 2234385"/>
                <a:gd name="connsiteX15" fmla="*/ 2973023 w 4332398"/>
                <a:gd name="connsiteY15" fmla="*/ 2056706 h 2234385"/>
                <a:gd name="connsiteX16" fmla="*/ 2953464 w 4332398"/>
                <a:gd name="connsiteY16" fmla="*/ 1836663 h 2234385"/>
                <a:gd name="connsiteX17" fmla="*/ 2943684 w 4332398"/>
                <a:gd name="connsiteY17" fmla="*/ 1474815 h 2234385"/>
                <a:gd name="connsiteX18" fmla="*/ 2933904 w 4332398"/>
                <a:gd name="connsiteY18" fmla="*/ 1161865 h 2234385"/>
                <a:gd name="connsiteX19" fmla="*/ 2929014 w 4332398"/>
                <a:gd name="connsiteY19" fmla="*/ 917373 h 2234385"/>
                <a:gd name="connsiteX20" fmla="*/ 2924124 w 4332398"/>
                <a:gd name="connsiteY20" fmla="*/ 594643 h 2234385"/>
                <a:gd name="connsiteX21" fmla="*/ 2909455 w 4332398"/>
                <a:gd name="connsiteY21" fmla="*/ 760898 h 2234385"/>
                <a:gd name="connsiteX22" fmla="*/ 2899675 w 4332398"/>
                <a:gd name="connsiteY22" fmla="*/ 1132526 h 2234385"/>
                <a:gd name="connsiteX23" fmla="*/ 2889896 w 4332398"/>
                <a:gd name="connsiteY23" fmla="*/ 1777985 h 2234385"/>
                <a:gd name="connsiteX24" fmla="*/ 2880116 w 4332398"/>
                <a:gd name="connsiteY24" fmla="*/ 2002917 h 2234385"/>
                <a:gd name="connsiteX25" fmla="*/ 2850777 w 4332398"/>
                <a:gd name="connsiteY25" fmla="*/ 2154502 h 2234385"/>
                <a:gd name="connsiteX26" fmla="*/ 2792099 w 4332398"/>
                <a:gd name="connsiteY26" fmla="*/ 2222960 h 2234385"/>
                <a:gd name="connsiteX27" fmla="*/ 2713861 w 4332398"/>
                <a:gd name="connsiteY27" fmla="*/ 2218070 h 2234385"/>
                <a:gd name="connsiteX28" fmla="*/ 2660073 w 4332398"/>
                <a:gd name="connsiteY28" fmla="*/ 2125163 h 2234385"/>
                <a:gd name="connsiteX29" fmla="*/ 2625844 w 4332398"/>
                <a:gd name="connsiteY29" fmla="*/ 1836663 h 2234385"/>
                <a:gd name="connsiteX30" fmla="*/ 2616065 w 4332398"/>
                <a:gd name="connsiteY30" fmla="*/ 1484594 h 2234385"/>
                <a:gd name="connsiteX31" fmla="*/ 2616065 w 4332398"/>
                <a:gd name="connsiteY31" fmla="*/ 1112966 h 2234385"/>
                <a:gd name="connsiteX32" fmla="*/ 2606285 w 4332398"/>
                <a:gd name="connsiteY32" fmla="*/ 800017 h 2234385"/>
                <a:gd name="connsiteX33" fmla="*/ 2596505 w 4332398"/>
                <a:gd name="connsiteY33" fmla="*/ 296363 h 2234385"/>
                <a:gd name="connsiteX34" fmla="*/ 2591615 w 4332398"/>
                <a:gd name="connsiteY34" fmla="*/ 467508 h 2234385"/>
                <a:gd name="connsiteX35" fmla="*/ 2581836 w 4332398"/>
                <a:gd name="connsiteY35" fmla="*/ 1078738 h 2234385"/>
                <a:gd name="connsiteX36" fmla="*/ 2606285 w 4332398"/>
                <a:gd name="connsiteY36" fmla="*/ 1474815 h 2234385"/>
                <a:gd name="connsiteX37" fmla="*/ 2576946 w 4332398"/>
                <a:gd name="connsiteY37" fmla="*/ 1205873 h 2234385"/>
                <a:gd name="connsiteX38" fmla="*/ 2572056 w 4332398"/>
                <a:gd name="connsiteY38" fmla="*/ 1337899 h 2234385"/>
                <a:gd name="connsiteX39" fmla="*/ 2572056 w 4332398"/>
                <a:gd name="connsiteY39" fmla="*/ 1621510 h 2234385"/>
                <a:gd name="connsiteX40" fmla="*/ 2562276 w 4332398"/>
                <a:gd name="connsiteY40" fmla="*/ 1968688 h 2234385"/>
                <a:gd name="connsiteX41" fmla="*/ 2523158 w 4332398"/>
                <a:gd name="connsiteY41" fmla="*/ 2169172 h 2234385"/>
                <a:gd name="connsiteX42" fmla="*/ 2449810 w 4332398"/>
                <a:gd name="connsiteY42" fmla="*/ 2227850 h 2234385"/>
                <a:gd name="connsiteX43" fmla="*/ 2386242 w 4332398"/>
                <a:gd name="connsiteY43" fmla="*/ 2198511 h 2234385"/>
                <a:gd name="connsiteX44" fmla="*/ 2332454 w 4332398"/>
                <a:gd name="connsiteY44" fmla="*/ 1978468 h 2234385"/>
                <a:gd name="connsiteX45" fmla="*/ 2317784 w 4332398"/>
                <a:gd name="connsiteY45" fmla="*/ 1680188 h 2234385"/>
                <a:gd name="connsiteX46" fmla="*/ 2308005 w 4332398"/>
                <a:gd name="connsiteY46" fmla="*/ 1391687 h 2234385"/>
                <a:gd name="connsiteX47" fmla="*/ 2303115 w 4332398"/>
                <a:gd name="connsiteY47" fmla="*/ 1108077 h 2234385"/>
                <a:gd name="connsiteX48" fmla="*/ 2303115 w 4332398"/>
                <a:gd name="connsiteY48" fmla="*/ 804907 h 2234385"/>
                <a:gd name="connsiteX49" fmla="*/ 2298225 w 4332398"/>
                <a:gd name="connsiteY49" fmla="*/ 560415 h 2234385"/>
                <a:gd name="connsiteX50" fmla="*/ 2298225 w 4332398"/>
                <a:gd name="connsiteY50" fmla="*/ 320812 h 2234385"/>
                <a:gd name="connsiteX51" fmla="*/ 2298225 w 4332398"/>
                <a:gd name="connsiteY51" fmla="*/ 159448 h 2234385"/>
                <a:gd name="connsiteX52" fmla="*/ 2283555 w 4332398"/>
                <a:gd name="connsiteY52" fmla="*/ 213236 h 2234385"/>
                <a:gd name="connsiteX53" fmla="*/ 2283555 w 4332398"/>
                <a:gd name="connsiteY53" fmla="*/ 521296 h 2234385"/>
                <a:gd name="connsiteX54" fmla="*/ 2278666 w 4332398"/>
                <a:gd name="connsiteY54" fmla="*/ 946712 h 2234385"/>
                <a:gd name="connsiteX55" fmla="*/ 2268886 w 4332398"/>
                <a:gd name="connsiteY55" fmla="*/ 1293891 h 2234385"/>
                <a:gd name="connsiteX56" fmla="*/ 2263996 w 4332398"/>
                <a:gd name="connsiteY56" fmla="*/ 1655739 h 2234385"/>
                <a:gd name="connsiteX57" fmla="*/ 2249327 w 4332398"/>
                <a:gd name="connsiteY57" fmla="*/ 1934460 h 2234385"/>
                <a:gd name="connsiteX58" fmla="*/ 2229767 w 4332398"/>
                <a:gd name="connsiteY58" fmla="*/ 2134943 h 2234385"/>
                <a:gd name="connsiteX59" fmla="*/ 2166199 w 4332398"/>
                <a:gd name="connsiteY59" fmla="*/ 2218070 h 2234385"/>
                <a:gd name="connsiteX60" fmla="*/ 2102631 w 4332398"/>
                <a:gd name="connsiteY60" fmla="*/ 2222960 h 2234385"/>
                <a:gd name="connsiteX61" fmla="*/ 2039064 w 4332398"/>
                <a:gd name="connsiteY61" fmla="*/ 2105604 h 2234385"/>
                <a:gd name="connsiteX62" fmla="*/ 2014614 w 4332398"/>
                <a:gd name="connsiteY62" fmla="*/ 1724196 h 2234385"/>
                <a:gd name="connsiteX63" fmla="*/ 2004835 w 4332398"/>
                <a:gd name="connsiteY63" fmla="*/ 1313450 h 2234385"/>
                <a:gd name="connsiteX64" fmla="*/ 1995055 w 4332398"/>
                <a:gd name="connsiteY64" fmla="*/ 844025 h 2234385"/>
                <a:gd name="connsiteX65" fmla="*/ 1990165 w 4332398"/>
                <a:gd name="connsiteY65" fmla="*/ 535965 h 2234385"/>
                <a:gd name="connsiteX66" fmla="*/ 1985275 w 4332398"/>
                <a:gd name="connsiteY66" fmla="*/ 242575 h 2234385"/>
                <a:gd name="connsiteX67" fmla="*/ 1985275 w 4332398"/>
                <a:gd name="connsiteY67" fmla="*/ 42092 h 2234385"/>
                <a:gd name="connsiteX68" fmla="*/ 1985275 w 4332398"/>
                <a:gd name="connsiteY68" fmla="*/ 115439 h 2234385"/>
                <a:gd name="connsiteX69" fmla="*/ 1970606 w 4332398"/>
                <a:gd name="connsiteY69" fmla="*/ 355041 h 2234385"/>
                <a:gd name="connsiteX70" fmla="*/ 1965716 w 4332398"/>
                <a:gd name="connsiteY70" fmla="*/ 726669 h 2234385"/>
                <a:gd name="connsiteX71" fmla="*/ 1960826 w 4332398"/>
                <a:gd name="connsiteY71" fmla="*/ 1328119 h 2234385"/>
                <a:gd name="connsiteX72" fmla="*/ 1941267 w 4332398"/>
                <a:gd name="connsiteY72" fmla="*/ 1875781 h 2234385"/>
                <a:gd name="connsiteX73" fmla="*/ 1931487 w 4332398"/>
                <a:gd name="connsiteY73" fmla="*/ 2056706 h 2234385"/>
                <a:gd name="connsiteX74" fmla="*/ 1897258 w 4332398"/>
                <a:gd name="connsiteY74" fmla="*/ 2198511 h 2234385"/>
                <a:gd name="connsiteX75" fmla="*/ 1863029 w 4332398"/>
                <a:gd name="connsiteY75" fmla="*/ 2222960 h 2234385"/>
                <a:gd name="connsiteX76" fmla="*/ 1843470 w 4332398"/>
                <a:gd name="connsiteY76" fmla="*/ 2218070 h 2234385"/>
                <a:gd name="connsiteX77" fmla="*/ 1775012 w 4332398"/>
                <a:gd name="connsiteY77" fmla="*/ 2134943 h 2234385"/>
                <a:gd name="connsiteX78" fmla="*/ 1755453 w 4332398"/>
                <a:gd name="connsiteY78" fmla="*/ 1914900 h 2234385"/>
                <a:gd name="connsiteX79" fmla="*/ 1740783 w 4332398"/>
                <a:gd name="connsiteY79" fmla="*/ 1494374 h 2234385"/>
                <a:gd name="connsiteX80" fmla="*/ 1731004 w 4332398"/>
                <a:gd name="connsiteY80" fmla="*/ 995610 h 2234385"/>
                <a:gd name="connsiteX81" fmla="*/ 1721224 w 4332398"/>
                <a:gd name="connsiteY81" fmla="*/ 579974 h 2234385"/>
                <a:gd name="connsiteX82" fmla="*/ 1721224 w 4332398"/>
                <a:gd name="connsiteY82" fmla="*/ 223016 h 2234385"/>
                <a:gd name="connsiteX83" fmla="*/ 1721224 w 4332398"/>
                <a:gd name="connsiteY83" fmla="*/ 22532 h 2234385"/>
                <a:gd name="connsiteX84" fmla="*/ 1716334 w 4332398"/>
                <a:gd name="connsiteY84" fmla="*/ 149668 h 2234385"/>
                <a:gd name="connsiteX85" fmla="*/ 1701665 w 4332398"/>
                <a:gd name="connsiteY85" fmla="*/ 599533 h 2234385"/>
                <a:gd name="connsiteX86" fmla="*/ 1701665 w 4332398"/>
                <a:gd name="connsiteY86" fmla="*/ 1078738 h 2234385"/>
                <a:gd name="connsiteX87" fmla="*/ 1691885 w 4332398"/>
                <a:gd name="connsiteY87" fmla="*/ 1533493 h 2234385"/>
                <a:gd name="connsiteX88" fmla="*/ 1677215 w 4332398"/>
                <a:gd name="connsiteY88" fmla="*/ 1890451 h 2234385"/>
                <a:gd name="connsiteX89" fmla="*/ 1652766 w 4332398"/>
                <a:gd name="connsiteY89" fmla="*/ 2100714 h 2234385"/>
                <a:gd name="connsiteX90" fmla="*/ 1598978 w 4332398"/>
                <a:gd name="connsiteY90" fmla="*/ 2218070 h 2234385"/>
                <a:gd name="connsiteX91" fmla="*/ 1525630 w 4332398"/>
                <a:gd name="connsiteY91" fmla="*/ 2218070 h 2234385"/>
                <a:gd name="connsiteX92" fmla="*/ 1466952 w 4332398"/>
                <a:gd name="connsiteY92" fmla="*/ 2081155 h 2234385"/>
                <a:gd name="connsiteX93" fmla="*/ 1437613 w 4332398"/>
                <a:gd name="connsiteY93" fmla="*/ 1724196 h 2234385"/>
                <a:gd name="connsiteX94" fmla="*/ 1422944 w 4332398"/>
                <a:gd name="connsiteY94" fmla="*/ 1186314 h 2234385"/>
                <a:gd name="connsiteX95" fmla="*/ 1418054 w 4332398"/>
                <a:gd name="connsiteY95" fmla="*/ 712000 h 2234385"/>
                <a:gd name="connsiteX96" fmla="*/ 1413164 w 4332398"/>
                <a:gd name="connsiteY96" fmla="*/ 340372 h 2234385"/>
                <a:gd name="connsiteX97" fmla="*/ 1408274 w 4332398"/>
                <a:gd name="connsiteY97" fmla="*/ 17642 h 2234385"/>
                <a:gd name="connsiteX98" fmla="*/ 1398495 w 4332398"/>
                <a:gd name="connsiteY98" fmla="*/ 252355 h 2234385"/>
                <a:gd name="connsiteX99" fmla="*/ 1398495 w 4332398"/>
                <a:gd name="connsiteY99" fmla="*/ 751118 h 2234385"/>
                <a:gd name="connsiteX100" fmla="*/ 1388715 w 4332398"/>
                <a:gd name="connsiteY100" fmla="*/ 1328119 h 2234385"/>
                <a:gd name="connsiteX101" fmla="*/ 1369155 w 4332398"/>
                <a:gd name="connsiteY101" fmla="*/ 1841553 h 2234385"/>
                <a:gd name="connsiteX102" fmla="*/ 1354486 w 4332398"/>
                <a:gd name="connsiteY102" fmla="*/ 2076265 h 2234385"/>
                <a:gd name="connsiteX103" fmla="*/ 1310477 w 4332398"/>
                <a:gd name="connsiteY103" fmla="*/ 2203401 h 2234385"/>
                <a:gd name="connsiteX104" fmla="*/ 1261579 w 4332398"/>
                <a:gd name="connsiteY104" fmla="*/ 2222960 h 2234385"/>
                <a:gd name="connsiteX105" fmla="*/ 1202901 w 4332398"/>
                <a:gd name="connsiteY105" fmla="*/ 2164282 h 2234385"/>
                <a:gd name="connsiteX106" fmla="*/ 1158892 w 4332398"/>
                <a:gd name="connsiteY106" fmla="*/ 1929570 h 2234385"/>
                <a:gd name="connsiteX107" fmla="*/ 1144223 w 4332398"/>
                <a:gd name="connsiteY107" fmla="*/ 1572611 h 2234385"/>
                <a:gd name="connsiteX108" fmla="*/ 1129553 w 4332398"/>
                <a:gd name="connsiteY108" fmla="*/ 892924 h 2234385"/>
                <a:gd name="connsiteX109" fmla="*/ 1129553 w 4332398"/>
                <a:gd name="connsiteY109" fmla="*/ 413719 h 2234385"/>
                <a:gd name="connsiteX110" fmla="*/ 1124664 w 4332398"/>
                <a:gd name="connsiteY110" fmla="*/ 12753 h 2234385"/>
                <a:gd name="connsiteX111" fmla="*/ 1109994 w 4332398"/>
                <a:gd name="connsiteY111" fmla="*/ 330592 h 2234385"/>
                <a:gd name="connsiteX112" fmla="*/ 1109994 w 4332398"/>
                <a:gd name="connsiteY112" fmla="*/ 995610 h 2234385"/>
                <a:gd name="connsiteX113" fmla="*/ 1100214 w 4332398"/>
                <a:gd name="connsiteY113" fmla="*/ 1518823 h 2234385"/>
                <a:gd name="connsiteX114" fmla="*/ 1080655 w 4332398"/>
                <a:gd name="connsiteY114" fmla="*/ 1870892 h 2234385"/>
                <a:gd name="connsiteX115" fmla="*/ 1051316 w 4332398"/>
                <a:gd name="connsiteY115" fmla="*/ 2134943 h 2234385"/>
                <a:gd name="connsiteX116" fmla="*/ 977968 w 4332398"/>
                <a:gd name="connsiteY116" fmla="*/ 2222960 h 2234385"/>
                <a:gd name="connsiteX117" fmla="*/ 894841 w 4332398"/>
                <a:gd name="connsiteY117" fmla="*/ 2178952 h 2234385"/>
                <a:gd name="connsiteX118" fmla="*/ 860612 w 4332398"/>
                <a:gd name="connsiteY118" fmla="*/ 1983358 h 2234385"/>
                <a:gd name="connsiteX119" fmla="*/ 845943 w 4332398"/>
                <a:gd name="connsiteY119" fmla="*/ 1645959 h 2234385"/>
                <a:gd name="connsiteX120" fmla="*/ 836163 w 4332398"/>
                <a:gd name="connsiteY120" fmla="*/ 1132526 h 2234385"/>
                <a:gd name="connsiteX121" fmla="*/ 826383 w 4332398"/>
                <a:gd name="connsiteY121" fmla="*/ 526186 h 2234385"/>
                <a:gd name="connsiteX122" fmla="*/ 811714 w 4332398"/>
                <a:gd name="connsiteY122" fmla="*/ 17642 h 2234385"/>
                <a:gd name="connsiteX123" fmla="*/ 801934 w 4332398"/>
                <a:gd name="connsiteY123" fmla="*/ 369711 h 2234385"/>
                <a:gd name="connsiteX124" fmla="*/ 797044 w 4332398"/>
                <a:gd name="connsiteY124" fmla="*/ 956492 h 2234385"/>
                <a:gd name="connsiteX125" fmla="*/ 792154 w 4332398"/>
                <a:gd name="connsiteY125" fmla="*/ 1430806 h 2234385"/>
                <a:gd name="connsiteX126" fmla="*/ 782375 w 4332398"/>
                <a:gd name="connsiteY126" fmla="*/ 1782875 h 2234385"/>
                <a:gd name="connsiteX127" fmla="*/ 757926 w 4332398"/>
                <a:gd name="connsiteY127" fmla="*/ 2086045 h 2234385"/>
                <a:gd name="connsiteX128" fmla="*/ 679688 w 4332398"/>
                <a:gd name="connsiteY128" fmla="*/ 2227850 h 2234385"/>
                <a:gd name="connsiteX129" fmla="*/ 635680 w 4332398"/>
                <a:gd name="connsiteY129" fmla="*/ 2198511 h 2234385"/>
                <a:gd name="connsiteX130" fmla="*/ 596561 w 4332398"/>
                <a:gd name="connsiteY130" fmla="*/ 2090934 h 2234385"/>
                <a:gd name="connsiteX131" fmla="*/ 577001 w 4332398"/>
                <a:gd name="connsiteY131" fmla="*/ 1958909 h 2234385"/>
                <a:gd name="connsiteX132" fmla="*/ 557442 w 4332398"/>
                <a:gd name="connsiteY132" fmla="*/ 1670408 h 2234385"/>
                <a:gd name="connsiteX133" fmla="*/ 547662 w 4332398"/>
                <a:gd name="connsiteY133" fmla="*/ 1020060 h 2234385"/>
                <a:gd name="connsiteX134" fmla="*/ 542773 w 4332398"/>
                <a:gd name="connsiteY134" fmla="*/ 614203 h 2234385"/>
                <a:gd name="connsiteX135" fmla="*/ 532993 w 4332398"/>
                <a:gd name="connsiteY135" fmla="*/ 7863 h 2234385"/>
                <a:gd name="connsiteX136" fmla="*/ 528103 w 4332398"/>
                <a:gd name="connsiteY136" fmla="*/ 311033 h 2234385"/>
                <a:gd name="connsiteX137" fmla="*/ 518323 w 4332398"/>
                <a:gd name="connsiteY137" fmla="*/ 907593 h 2234385"/>
                <a:gd name="connsiteX138" fmla="*/ 513434 w 4332398"/>
                <a:gd name="connsiteY138" fmla="*/ 1391687 h 2234385"/>
                <a:gd name="connsiteX139" fmla="*/ 498764 w 4332398"/>
                <a:gd name="connsiteY139" fmla="*/ 1807324 h 2234385"/>
                <a:gd name="connsiteX140" fmla="*/ 474315 w 4332398"/>
                <a:gd name="connsiteY140" fmla="*/ 2090934 h 2234385"/>
                <a:gd name="connsiteX141" fmla="*/ 405857 w 4332398"/>
                <a:gd name="connsiteY141" fmla="*/ 2213180 h 2234385"/>
                <a:gd name="connsiteX142" fmla="*/ 337399 w 4332398"/>
                <a:gd name="connsiteY142" fmla="*/ 2208291 h 2234385"/>
                <a:gd name="connsiteX143" fmla="*/ 283611 w 4332398"/>
                <a:gd name="connsiteY143" fmla="*/ 2086045 h 2234385"/>
                <a:gd name="connsiteX144" fmla="*/ 249382 w 4332398"/>
                <a:gd name="connsiteY144" fmla="*/ 1738866 h 2234385"/>
                <a:gd name="connsiteX145" fmla="*/ 244492 w 4332398"/>
                <a:gd name="connsiteY145" fmla="*/ 1122746 h 2234385"/>
                <a:gd name="connsiteX146" fmla="*/ 239603 w 4332398"/>
                <a:gd name="connsiteY146" fmla="*/ 457728 h 2234385"/>
                <a:gd name="connsiteX147" fmla="*/ 234713 w 4332398"/>
                <a:gd name="connsiteY147" fmla="*/ 27422 h 2234385"/>
                <a:gd name="connsiteX148" fmla="*/ 220043 w 4332398"/>
                <a:gd name="connsiteY148" fmla="*/ 154558 h 2234385"/>
                <a:gd name="connsiteX149" fmla="*/ 220043 w 4332398"/>
                <a:gd name="connsiteY149" fmla="*/ 457728 h 2234385"/>
                <a:gd name="connsiteX150" fmla="*/ 205374 w 4332398"/>
                <a:gd name="connsiteY150" fmla="*/ 1225433 h 2234385"/>
                <a:gd name="connsiteX151" fmla="*/ 195594 w 4332398"/>
                <a:gd name="connsiteY151" fmla="*/ 1777985 h 2234385"/>
                <a:gd name="connsiteX152" fmla="*/ 161365 w 4332398"/>
                <a:gd name="connsiteY152" fmla="*/ 2095824 h 2234385"/>
                <a:gd name="connsiteX153" fmla="*/ 127136 w 4332398"/>
                <a:gd name="connsiteY153" fmla="*/ 2188731 h 2234385"/>
                <a:gd name="connsiteX154" fmla="*/ 83128 w 4332398"/>
                <a:gd name="connsiteY154" fmla="*/ 2208291 h 2234385"/>
                <a:gd name="connsiteX155" fmla="*/ 39119 w 4332398"/>
                <a:gd name="connsiteY155" fmla="*/ 2149612 h 2234385"/>
                <a:gd name="connsiteX156" fmla="*/ 0 w 4332398"/>
                <a:gd name="connsiteY156" fmla="*/ 1949129 h 223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4332398" h="2234385">
                  <a:moveTo>
                    <a:pt x="4332398" y="1914900"/>
                  </a:moveTo>
                  <a:lnTo>
                    <a:pt x="3828745" y="1919790"/>
                  </a:lnTo>
                  <a:cubicBezTo>
                    <a:pt x="3699164" y="1920605"/>
                    <a:pt x="3631521" y="1917345"/>
                    <a:pt x="3554914" y="1919790"/>
                  </a:cubicBezTo>
                  <a:cubicBezTo>
                    <a:pt x="3478307" y="1922235"/>
                    <a:pt x="3413923" y="1937720"/>
                    <a:pt x="3369100" y="1934460"/>
                  </a:cubicBezTo>
                  <a:cubicBezTo>
                    <a:pt x="3324277" y="1931200"/>
                    <a:pt x="3305532" y="1923865"/>
                    <a:pt x="3285973" y="1900231"/>
                  </a:cubicBezTo>
                  <a:cubicBezTo>
                    <a:pt x="3266414" y="1876597"/>
                    <a:pt x="3259894" y="1819548"/>
                    <a:pt x="3251744" y="1792654"/>
                  </a:cubicBezTo>
                  <a:cubicBezTo>
                    <a:pt x="3243594" y="1765760"/>
                    <a:pt x="3241149" y="1750276"/>
                    <a:pt x="3237074" y="1738866"/>
                  </a:cubicBezTo>
                  <a:cubicBezTo>
                    <a:pt x="3232999" y="1727456"/>
                    <a:pt x="3233000" y="1719306"/>
                    <a:pt x="3227295" y="1724196"/>
                  </a:cubicBezTo>
                  <a:cubicBezTo>
                    <a:pt x="3221590" y="1729086"/>
                    <a:pt x="3209365" y="1747831"/>
                    <a:pt x="3202845" y="1768205"/>
                  </a:cubicBezTo>
                  <a:cubicBezTo>
                    <a:pt x="3196325" y="1788579"/>
                    <a:pt x="3193881" y="1813843"/>
                    <a:pt x="3188176" y="1846442"/>
                  </a:cubicBezTo>
                  <a:cubicBezTo>
                    <a:pt x="3182471" y="1879041"/>
                    <a:pt x="3168616" y="1963799"/>
                    <a:pt x="3168616" y="1963799"/>
                  </a:cubicBezTo>
                  <a:cubicBezTo>
                    <a:pt x="3161281" y="2007808"/>
                    <a:pt x="3155576" y="2070560"/>
                    <a:pt x="3144167" y="2110494"/>
                  </a:cubicBezTo>
                  <a:cubicBezTo>
                    <a:pt x="3132758" y="2150428"/>
                    <a:pt x="3112383" y="2184657"/>
                    <a:pt x="3100159" y="2203401"/>
                  </a:cubicBezTo>
                  <a:cubicBezTo>
                    <a:pt x="3087935" y="2222145"/>
                    <a:pt x="3083860" y="2222960"/>
                    <a:pt x="3070820" y="2222960"/>
                  </a:cubicBezTo>
                  <a:cubicBezTo>
                    <a:pt x="3057780" y="2222960"/>
                    <a:pt x="3038220" y="2231110"/>
                    <a:pt x="3021921" y="2203401"/>
                  </a:cubicBezTo>
                  <a:cubicBezTo>
                    <a:pt x="3005622" y="2175692"/>
                    <a:pt x="2984432" y="2117829"/>
                    <a:pt x="2973023" y="2056706"/>
                  </a:cubicBezTo>
                  <a:cubicBezTo>
                    <a:pt x="2961613" y="1995583"/>
                    <a:pt x="2958354" y="1933645"/>
                    <a:pt x="2953464" y="1836663"/>
                  </a:cubicBezTo>
                  <a:cubicBezTo>
                    <a:pt x="2948574" y="1739681"/>
                    <a:pt x="2946944" y="1587281"/>
                    <a:pt x="2943684" y="1474815"/>
                  </a:cubicBezTo>
                  <a:cubicBezTo>
                    <a:pt x="2940424" y="1362349"/>
                    <a:pt x="2936349" y="1254772"/>
                    <a:pt x="2933904" y="1161865"/>
                  </a:cubicBezTo>
                  <a:cubicBezTo>
                    <a:pt x="2931459" y="1068958"/>
                    <a:pt x="2930644" y="1011910"/>
                    <a:pt x="2929014" y="917373"/>
                  </a:cubicBezTo>
                  <a:cubicBezTo>
                    <a:pt x="2927384" y="822836"/>
                    <a:pt x="2927384" y="620722"/>
                    <a:pt x="2924124" y="594643"/>
                  </a:cubicBezTo>
                  <a:cubicBezTo>
                    <a:pt x="2920864" y="568564"/>
                    <a:pt x="2913530" y="671251"/>
                    <a:pt x="2909455" y="760898"/>
                  </a:cubicBezTo>
                  <a:cubicBezTo>
                    <a:pt x="2905380" y="850545"/>
                    <a:pt x="2902935" y="963012"/>
                    <a:pt x="2899675" y="1132526"/>
                  </a:cubicBezTo>
                  <a:cubicBezTo>
                    <a:pt x="2896415" y="1302040"/>
                    <a:pt x="2893156" y="1632920"/>
                    <a:pt x="2889896" y="1777985"/>
                  </a:cubicBezTo>
                  <a:cubicBezTo>
                    <a:pt x="2886636" y="1923050"/>
                    <a:pt x="2886636" y="1940164"/>
                    <a:pt x="2880116" y="2002917"/>
                  </a:cubicBezTo>
                  <a:cubicBezTo>
                    <a:pt x="2873596" y="2065670"/>
                    <a:pt x="2865446" y="2117828"/>
                    <a:pt x="2850777" y="2154502"/>
                  </a:cubicBezTo>
                  <a:cubicBezTo>
                    <a:pt x="2836108" y="2191176"/>
                    <a:pt x="2814918" y="2212365"/>
                    <a:pt x="2792099" y="2222960"/>
                  </a:cubicBezTo>
                  <a:cubicBezTo>
                    <a:pt x="2769280" y="2233555"/>
                    <a:pt x="2735865" y="2234369"/>
                    <a:pt x="2713861" y="2218070"/>
                  </a:cubicBezTo>
                  <a:cubicBezTo>
                    <a:pt x="2691857" y="2201771"/>
                    <a:pt x="2674742" y="2188731"/>
                    <a:pt x="2660073" y="2125163"/>
                  </a:cubicBezTo>
                  <a:cubicBezTo>
                    <a:pt x="2645404" y="2061595"/>
                    <a:pt x="2633179" y="1943424"/>
                    <a:pt x="2625844" y="1836663"/>
                  </a:cubicBezTo>
                  <a:cubicBezTo>
                    <a:pt x="2618509" y="1729902"/>
                    <a:pt x="2617695" y="1605210"/>
                    <a:pt x="2616065" y="1484594"/>
                  </a:cubicBezTo>
                  <a:cubicBezTo>
                    <a:pt x="2614435" y="1363978"/>
                    <a:pt x="2617695" y="1227062"/>
                    <a:pt x="2616065" y="1112966"/>
                  </a:cubicBezTo>
                  <a:cubicBezTo>
                    <a:pt x="2614435" y="998870"/>
                    <a:pt x="2609545" y="936117"/>
                    <a:pt x="2606285" y="800017"/>
                  </a:cubicBezTo>
                  <a:cubicBezTo>
                    <a:pt x="2603025" y="663917"/>
                    <a:pt x="2598950" y="351781"/>
                    <a:pt x="2596505" y="296363"/>
                  </a:cubicBezTo>
                  <a:cubicBezTo>
                    <a:pt x="2594060" y="240945"/>
                    <a:pt x="2594060" y="337112"/>
                    <a:pt x="2591615" y="467508"/>
                  </a:cubicBezTo>
                  <a:cubicBezTo>
                    <a:pt x="2589170" y="597904"/>
                    <a:pt x="2579391" y="910853"/>
                    <a:pt x="2581836" y="1078738"/>
                  </a:cubicBezTo>
                  <a:cubicBezTo>
                    <a:pt x="2584281" y="1246622"/>
                    <a:pt x="2607100" y="1453626"/>
                    <a:pt x="2606285" y="1474815"/>
                  </a:cubicBezTo>
                  <a:cubicBezTo>
                    <a:pt x="2605470" y="1496004"/>
                    <a:pt x="2582651" y="1228692"/>
                    <a:pt x="2576946" y="1205873"/>
                  </a:cubicBezTo>
                  <a:cubicBezTo>
                    <a:pt x="2571241" y="1183054"/>
                    <a:pt x="2572871" y="1268626"/>
                    <a:pt x="2572056" y="1337899"/>
                  </a:cubicBezTo>
                  <a:cubicBezTo>
                    <a:pt x="2571241" y="1407172"/>
                    <a:pt x="2573686" y="1516378"/>
                    <a:pt x="2572056" y="1621510"/>
                  </a:cubicBezTo>
                  <a:cubicBezTo>
                    <a:pt x="2570426" y="1726641"/>
                    <a:pt x="2570426" y="1877411"/>
                    <a:pt x="2562276" y="1968688"/>
                  </a:cubicBezTo>
                  <a:cubicBezTo>
                    <a:pt x="2554126" y="2059965"/>
                    <a:pt x="2541902" y="2125978"/>
                    <a:pt x="2523158" y="2169172"/>
                  </a:cubicBezTo>
                  <a:cubicBezTo>
                    <a:pt x="2504414" y="2212366"/>
                    <a:pt x="2472629" y="2222960"/>
                    <a:pt x="2449810" y="2227850"/>
                  </a:cubicBezTo>
                  <a:cubicBezTo>
                    <a:pt x="2426991" y="2232740"/>
                    <a:pt x="2405801" y="2240075"/>
                    <a:pt x="2386242" y="2198511"/>
                  </a:cubicBezTo>
                  <a:cubicBezTo>
                    <a:pt x="2366683" y="2156947"/>
                    <a:pt x="2343864" y="2064855"/>
                    <a:pt x="2332454" y="1978468"/>
                  </a:cubicBezTo>
                  <a:cubicBezTo>
                    <a:pt x="2321044" y="1892081"/>
                    <a:pt x="2321859" y="1777985"/>
                    <a:pt x="2317784" y="1680188"/>
                  </a:cubicBezTo>
                  <a:cubicBezTo>
                    <a:pt x="2313709" y="1582391"/>
                    <a:pt x="2310450" y="1487039"/>
                    <a:pt x="2308005" y="1391687"/>
                  </a:cubicBezTo>
                  <a:cubicBezTo>
                    <a:pt x="2305560" y="1296335"/>
                    <a:pt x="2303930" y="1205874"/>
                    <a:pt x="2303115" y="1108077"/>
                  </a:cubicBezTo>
                  <a:cubicBezTo>
                    <a:pt x="2302300" y="1010280"/>
                    <a:pt x="2303930" y="896184"/>
                    <a:pt x="2303115" y="804907"/>
                  </a:cubicBezTo>
                  <a:cubicBezTo>
                    <a:pt x="2302300" y="713630"/>
                    <a:pt x="2299040" y="641097"/>
                    <a:pt x="2298225" y="560415"/>
                  </a:cubicBezTo>
                  <a:cubicBezTo>
                    <a:pt x="2297410" y="479733"/>
                    <a:pt x="2298225" y="320812"/>
                    <a:pt x="2298225" y="320812"/>
                  </a:cubicBezTo>
                  <a:cubicBezTo>
                    <a:pt x="2298225" y="253984"/>
                    <a:pt x="2300670" y="177377"/>
                    <a:pt x="2298225" y="159448"/>
                  </a:cubicBezTo>
                  <a:cubicBezTo>
                    <a:pt x="2295780" y="141519"/>
                    <a:pt x="2286000" y="152928"/>
                    <a:pt x="2283555" y="213236"/>
                  </a:cubicBezTo>
                  <a:cubicBezTo>
                    <a:pt x="2281110" y="273544"/>
                    <a:pt x="2284370" y="399050"/>
                    <a:pt x="2283555" y="521296"/>
                  </a:cubicBezTo>
                  <a:cubicBezTo>
                    <a:pt x="2282740" y="643542"/>
                    <a:pt x="2281111" y="817946"/>
                    <a:pt x="2278666" y="946712"/>
                  </a:cubicBezTo>
                  <a:cubicBezTo>
                    <a:pt x="2276221" y="1075478"/>
                    <a:pt x="2271331" y="1175720"/>
                    <a:pt x="2268886" y="1293891"/>
                  </a:cubicBezTo>
                  <a:cubicBezTo>
                    <a:pt x="2266441" y="1412062"/>
                    <a:pt x="2267256" y="1548978"/>
                    <a:pt x="2263996" y="1655739"/>
                  </a:cubicBezTo>
                  <a:cubicBezTo>
                    <a:pt x="2260736" y="1762500"/>
                    <a:pt x="2255032" y="1854593"/>
                    <a:pt x="2249327" y="1934460"/>
                  </a:cubicBezTo>
                  <a:cubicBezTo>
                    <a:pt x="2243622" y="2014327"/>
                    <a:pt x="2243622" y="2087675"/>
                    <a:pt x="2229767" y="2134943"/>
                  </a:cubicBezTo>
                  <a:cubicBezTo>
                    <a:pt x="2215912" y="2182211"/>
                    <a:pt x="2187388" y="2203401"/>
                    <a:pt x="2166199" y="2218070"/>
                  </a:cubicBezTo>
                  <a:cubicBezTo>
                    <a:pt x="2145010" y="2232739"/>
                    <a:pt x="2123820" y="2241704"/>
                    <a:pt x="2102631" y="2222960"/>
                  </a:cubicBezTo>
                  <a:cubicBezTo>
                    <a:pt x="2081442" y="2204216"/>
                    <a:pt x="2053733" y="2188731"/>
                    <a:pt x="2039064" y="2105604"/>
                  </a:cubicBezTo>
                  <a:cubicBezTo>
                    <a:pt x="2024395" y="2022477"/>
                    <a:pt x="2020319" y="1856222"/>
                    <a:pt x="2014614" y="1724196"/>
                  </a:cubicBezTo>
                  <a:cubicBezTo>
                    <a:pt x="2008909" y="1592170"/>
                    <a:pt x="2008095" y="1460145"/>
                    <a:pt x="2004835" y="1313450"/>
                  </a:cubicBezTo>
                  <a:cubicBezTo>
                    <a:pt x="2001575" y="1166755"/>
                    <a:pt x="1997500" y="973606"/>
                    <a:pt x="1995055" y="844025"/>
                  </a:cubicBezTo>
                  <a:cubicBezTo>
                    <a:pt x="1992610" y="714444"/>
                    <a:pt x="1991795" y="636207"/>
                    <a:pt x="1990165" y="535965"/>
                  </a:cubicBezTo>
                  <a:cubicBezTo>
                    <a:pt x="1988535" y="435723"/>
                    <a:pt x="1986090" y="324887"/>
                    <a:pt x="1985275" y="242575"/>
                  </a:cubicBezTo>
                  <a:cubicBezTo>
                    <a:pt x="1984460" y="160263"/>
                    <a:pt x="1985275" y="42092"/>
                    <a:pt x="1985275" y="42092"/>
                  </a:cubicBezTo>
                  <a:cubicBezTo>
                    <a:pt x="1985275" y="20903"/>
                    <a:pt x="1987720" y="63281"/>
                    <a:pt x="1985275" y="115439"/>
                  </a:cubicBezTo>
                  <a:cubicBezTo>
                    <a:pt x="1982830" y="167597"/>
                    <a:pt x="1973866" y="253169"/>
                    <a:pt x="1970606" y="355041"/>
                  </a:cubicBezTo>
                  <a:cubicBezTo>
                    <a:pt x="1967346" y="456913"/>
                    <a:pt x="1967346" y="564489"/>
                    <a:pt x="1965716" y="726669"/>
                  </a:cubicBezTo>
                  <a:cubicBezTo>
                    <a:pt x="1964086" y="888849"/>
                    <a:pt x="1964901" y="1136600"/>
                    <a:pt x="1960826" y="1328119"/>
                  </a:cubicBezTo>
                  <a:cubicBezTo>
                    <a:pt x="1956751" y="1519638"/>
                    <a:pt x="1946157" y="1754350"/>
                    <a:pt x="1941267" y="1875781"/>
                  </a:cubicBezTo>
                  <a:cubicBezTo>
                    <a:pt x="1936377" y="1997212"/>
                    <a:pt x="1938822" y="2002918"/>
                    <a:pt x="1931487" y="2056706"/>
                  </a:cubicBezTo>
                  <a:cubicBezTo>
                    <a:pt x="1924152" y="2110494"/>
                    <a:pt x="1908668" y="2170802"/>
                    <a:pt x="1897258" y="2198511"/>
                  </a:cubicBezTo>
                  <a:cubicBezTo>
                    <a:pt x="1885848" y="2226220"/>
                    <a:pt x="1863029" y="2222960"/>
                    <a:pt x="1863029" y="2222960"/>
                  </a:cubicBezTo>
                  <a:cubicBezTo>
                    <a:pt x="1854064" y="2226220"/>
                    <a:pt x="1858139" y="2232739"/>
                    <a:pt x="1843470" y="2218070"/>
                  </a:cubicBezTo>
                  <a:cubicBezTo>
                    <a:pt x="1828801" y="2203401"/>
                    <a:pt x="1789681" y="2185471"/>
                    <a:pt x="1775012" y="2134943"/>
                  </a:cubicBezTo>
                  <a:cubicBezTo>
                    <a:pt x="1760342" y="2084415"/>
                    <a:pt x="1761158" y="2021661"/>
                    <a:pt x="1755453" y="1914900"/>
                  </a:cubicBezTo>
                  <a:cubicBezTo>
                    <a:pt x="1749748" y="1808139"/>
                    <a:pt x="1744858" y="1647589"/>
                    <a:pt x="1740783" y="1494374"/>
                  </a:cubicBezTo>
                  <a:cubicBezTo>
                    <a:pt x="1736708" y="1341159"/>
                    <a:pt x="1734264" y="1148010"/>
                    <a:pt x="1731004" y="995610"/>
                  </a:cubicBezTo>
                  <a:cubicBezTo>
                    <a:pt x="1727744" y="843210"/>
                    <a:pt x="1722854" y="708740"/>
                    <a:pt x="1721224" y="579974"/>
                  </a:cubicBezTo>
                  <a:cubicBezTo>
                    <a:pt x="1719594" y="451208"/>
                    <a:pt x="1721224" y="223016"/>
                    <a:pt x="1721224" y="223016"/>
                  </a:cubicBezTo>
                  <a:cubicBezTo>
                    <a:pt x="1721224" y="130109"/>
                    <a:pt x="1722039" y="34756"/>
                    <a:pt x="1721224" y="22532"/>
                  </a:cubicBezTo>
                  <a:cubicBezTo>
                    <a:pt x="1720409" y="10308"/>
                    <a:pt x="1719594" y="53501"/>
                    <a:pt x="1716334" y="149668"/>
                  </a:cubicBezTo>
                  <a:cubicBezTo>
                    <a:pt x="1713074" y="245835"/>
                    <a:pt x="1704110" y="444688"/>
                    <a:pt x="1701665" y="599533"/>
                  </a:cubicBezTo>
                  <a:cubicBezTo>
                    <a:pt x="1699220" y="754378"/>
                    <a:pt x="1703295" y="923078"/>
                    <a:pt x="1701665" y="1078738"/>
                  </a:cubicBezTo>
                  <a:cubicBezTo>
                    <a:pt x="1700035" y="1234398"/>
                    <a:pt x="1695960" y="1398208"/>
                    <a:pt x="1691885" y="1533493"/>
                  </a:cubicBezTo>
                  <a:cubicBezTo>
                    <a:pt x="1687810" y="1668778"/>
                    <a:pt x="1683735" y="1795914"/>
                    <a:pt x="1677215" y="1890451"/>
                  </a:cubicBezTo>
                  <a:cubicBezTo>
                    <a:pt x="1670695" y="1984988"/>
                    <a:pt x="1665805" y="2046111"/>
                    <a:pt x="1652766" y="2100714"/>
                  </a:cubicBezTo>
                  <a:cubicBezTo>
                    <a:pt x="1639727" y="2155317"/>
                    <a:pt x="1620167" y="2198511"/>
                    <a:pt x="1598978" y="2218070"/>
                  </a:cubicBezTo>
                  <a:cubicBezTo>
                    <a:pt x="1577789" y="2237629"/>
                    <a:pt x="1547634" y="2240889"/>
                    <a:pt x="1525630" y="2218070"/>
                  </a:cubicBezTo>
                  <a:cubicBezTo>
                    <a:pt x="1503626" y="2195251"/>
                    <a:pt x="1481621" y="2163467"/>
                    <a:pt x="1466952" y="2081155"/>
                  </a:cubicBezTo>
                  <a:cubicBezTo>
                    <a:pt x="1452283" y="1998843"/>
                    <a:pt x="1444948" y="1873336"/>
                    <a:pt x="1437613" y="1724196"/>
                  </a:cubicBezTo>
                  <a:cubicBezTo>
                    <a:pt x="1430278" y="1575056"/>
                    <a:pt x="1426204" y="1355013"/>
                    <a:pt x="1422944" y="1186314"/>
                  </a:cubicBezTo>
                  <a:cubicBezTo>
                    <a:pt x="1419684" y="1017615"/>
                    <a:pt x="1419684" y="852990"/>
                    <a:pt x="1418054" y="712000"/>
                  </a:cubicBezTo>
                  <a:cubicBezTo>
                    <a:pt x="1416424" y="571010"/>
                    <a:pt x="1414794" y="456098"/>
                    <a:pt x="1413164" y="340372"/>
                  </a:cubicBezTo>
                  <a:cubicBezTo>
                    <a:pt x="1411534" y="224646"/>
                    <a:pt x="1410719" y="32311"/>
                    <a:pt x="1408274" y="17642"/>
                  </a:cubicBezTo>
                  <a:cubicBezTo>
                    <a:pt x="1405829" y="2973"/>
                    <a:pt x="1400125" y="130109"/>
                    <a:pt x="1398495" y="252355"/>
                  </a:cubicBezTo>
                  <a:cubicBezTo>
                    <a:pt x="1396865" y="374601"/>
                    <a:pt x="1400125" y="571824"/>
                    <a:pt x="1398495" y="751118"/>
                  </a:cubicBezTo>
                  <a:cubicBezTo>
                    <a:pt x="1396865" y="930412"/>
                    <a:pt x="1393605" y="1146380"/>
                    <a:pt x="1388715" y="1328119"/>
                  </a:cubicBezTo>
                  <a:cubicBezTo>
                    <a:pt x="1383825" y="1509858"/>
                    <a:pt x="1374860" y="1716862"/>
                    <a:pt x="1369155" y="1841553"/>
                  </a:cubicBezTo>
                  <a:cubicBezTo>
                    <a:pt x="1363450" y="1966244"/>
                    <a:pt x="1364266" y="2015957"/>
                    <a:pt x="1354486" y="2076265"/>
                  </a:cubicBezTo>
                  <a:cubicBezTo>
                    <a:pt x="1344706" y="2136573"/>
                    <a:pt x="1325962" y="2178952"/>
                    <a:pt x="1310477" y="2203401"/>
                  </a:cubicBezTo>
                  <a:cubicBezTo>
                    <a:pt x="1294992" y="2227850"/>
                    <a:pt x="1279508" y="2229480"/>
                    <a:pt x="1261579" y="2222960"/>
                  </a:cubicBezTo>
                  <a:cubicBezTo>
                    <a:pt x="1243650" y="2216440"/>
                    <a:pt x="1220015" y="2213180"/>
                    <a:pt x="1202901" y="2164282"/>
                  </a:cubicBezTo>
                  <a:cubicBezTo>
                    <a:pt x="1185787" y="2115384"/>
                    <a:pt x="1168672" y="2028182"/>
                    <a:pt x="1158892" y="1929570"/>
                  </a:cubicBezTo>
                  <a:cubicBezTo>
                    <a:pt x="1149112" y="1830958"/>
                    <a:pt x="1149113" y="1745385"/>
                    <a:pt x="1144223" y="1572611"/>
                  </a:cubicBezTo>
                  <a:cubicBezTo>
                    <a:pt x="1139333" y="1399837"/>
                    <a:pt x="1131998" y="1086073"/>
                    <a:pt x="1129553" y="892924"/>
                  </a:cubicBezTo>
                  <a:cubicBezTo>
                    <a:pt x="1127108" y="699775"/>
                    <a:pt x="1130368" y="560414"/>
                    <a:pt x="1129553" y="413719"/>
                  </a:cubicBezTo>
                  <a:cubicBezTo>
                    <a:pt x="1128738" y="267024"/>
                    <a:pt x="1127924" y="26607"/>
                    <a:pt x="1124664" y="12753"/>
                  </a:cubicBezTo>
                  <a:cubicBezTo>
                    <a:pt x="1121404" y="-1101"/>
                    <a:pt x="1112439" y="166783"/>
                    <a:pt x="1109994" y="330592"/>
                  </a:cubicBezTo>
                  <a:cubicBezTo>
                    <a:pt x="1107549" y="494401"/>
                    <a:pt x="1111624" y="797572"/>
                    <a:pt x="1109994" y="995610"/>
                  </a:cubicBezTo>
                  <a:cubicBezTo>
                    <a:pt x="1108364" y="1193648"/>
                    <a:pt x="1105104" y="1372943"/>
                    <a:pt x="1100214" y="1518823"/>
                  </a:cubicBezTo>
                  <a:cubicBezTo>
                    <a:pt x="1095324" y="1664703"/>
                    <a:pt x="1088805" y="1768205"/>
                    <a:pt x="1080655" y="1870892"/>
                  </a:cubicBezTo>
                  <a:cubicBezTo>
                    <a:pt x="1072505" y="1973579"/>
                    <a:pt x="1068430" y="2076265"/>
                    <a:pt x="1051316" y="2134943"/>
                  </a:cubicBezTo>
                  <a:cubicBezTo>
                    <a:pt x="1034202" y="2193621"/>
                    <a:pt x="1004047" y="2215625"/>
                    <a:pt x="977968" y="2222960"/>
                  </a:cubicBezTo>
                  <a:cubicBezTo>
                    <a:pt x="951889" y="2230295"/>
                    <a:pt x="914400" y="2218886"/>
                    <a:pt x="894841" y="2178952"/>
                  </a:cubicBezTo>
                  <a:cubicBezTo>
                    <a:pt x="875282" y="2139018"/>
                    <a:pt x="868762" y="2072190"/>
                    <a:pt x="860612" y="1983358"/>
                  </a:cubicBezTo>
                  <a:cubicBezTo>
                    <a:pt x="852462" y="1894526"/>
                    <a:pt x="850018" y="1787764"/>
                    <a:pt x="845943" y="1645959"/>
                  </a:cubicBezTo>
                  <a:cubicBezTo>
                    <a:pt x="841868" y="1504154"/>
                    <a:pt x="839423" y="1319155"/>
                    <a:pt x="836163" y="1132526"/>
                  </a:cubicBezTo>
                  <a:cubicBezTo>
                    <a:pt x="832903" y="945897"/>
                    <a:pt x="830458" y="712000"/>
                    <a:pt x="826383" y="526186"/>
                  </a:cubicBezTo>
                  <a:cubicBezTo>
                    <a:pt x="822308" y="340372"/>
                    <a:pt x="815789" y="43721"/>
                    <a:pt x="811714" y="17642"/>
                  </a:cubicBezTo>
                  <a:cubicBezTo>
                    <a:pt x="807639" y="-8437"/>
                    <a:pt x="804379" y="213236"/>
                    <a:pt x="801934" y="369711"/>
                  </a:cubicBezTo>
                  <a:cubicBezTo>
                    <a:pt x="799489" y="526186"/>
                    <a:pt x="798674" y="779643"/>
                    <a:pt x="797044" y="956492"/>
                  </a:cubicBezTo>
                  <a:cubicBezTo>
                    <a:pt x="795414" y="1133341"/>
                    <a:pt x="794599" y="1293076"/>
                    <a:pt x="792154" y="1430806"/>
                  </a:cubicBezTo>
                  <a:cubicBezTo>
                    <a:pt x="789709" y="1568536"/>
                    <a:pt x="788080" y="1673668"/>
                    <a:pt x="782375" y="1782875"/>
                  </a:cubicBezTo>
                  <a:cubicBezTo>
                    <a:pt x="776670" y="1892081"/>
                    <a:pt x="775040" y="2011883"/>
                    <a:pt x="757926" y="2086045"/>
                  </a:cubicBezTo>
                  <a:cubicBezTo>
                    <a:pt x="740812" y="2160207"/>
                    <a:pt x="700062" y="2209106"/>
                    <a:pt x="679688" y="2227850"/>
                  </a:cubicBezTo>
                  <a:cubicBezTo>
                    <a:pt x="659314" y="2246594"/>
                    <a:pt x="649534" y="2221330"/>
                    <a:pt x="635680" y="2198511"/>
                  </a:cubicBezTo>
                  <a:cubicBezTo>
                    <a:pt x="621826" y="2175692"/>
                    <a:pt x="606341" y="2130868"/>
                    <a:pt x="596561" y="2090934"/>
                  </a:cubicBezTo>
                  <a:cubicBezTo>
                    <a:pt x="586781" y="2051000"/>
                    <a:pt x="583521" y="2028997"/>
                    <a:pt x="577001" y="1958909"/>
                  </a:cubicBezTo>
                  <a:cubicBezTo>
                    <a:pt x="570481" y="1888821"/>
                    <a:pt x="562332" y="1826883"/>
                    <a:pt x="557442" y="1670408"/>
                  </a:cubicBezTo>
                  <a:cubicBezTo>
                    <a:pt x="552552" y="1513933"/>
                    <a:pt x="550107" y="1196094"/>
                    <a:pt x="547662" y="1020060"/>
                  </a:cubicBezTo>
                  <a:cubicBezTo>
                    <a:pt x="545217" y="844026"/>
                    <a:pt x="545218" y="782902"/>
                    <a:pt x="542773" y="614203"/>
                  </a:cubicBezTo>
                  <a:cubicBezTo>
                    <a:pt x="540328" y="445504"/>
                    <a:pt x="535438" y="58391"/>
                    <a:pt x="532993" y="7863"/>
                  </a:cubicBezTo>
                  <a:cubicBezTo>
                    <a:pt x="530548" y="-42665"/>
                    <a:pt x="530548" y="161078"/>
                    <a:pt x="528103" y="311033"/>
                  </a:cubicBezTo>
                  <a:cubicBezTo>
                    <a:pt x="525658" y="460988"/>
                    <a:pt x="520768" y="727484"/>
                    <a:pt x="518323" y="907593"/>
                  </a:cubicBezTo>
                  <a:cubicBezTo>
                    <a:pt x="515878" y="1087702"/>
                    <a:pt x="516694" y="1241732"/>
                    <a:pt x="513434" y="1391687"/>
                  </a:cubicBezTo>
                  <a:cubicBezTo>
                    <a:pt x="510174" y="1541642"/>
                    <a:pt x="505284" y="1690783"/>
                    <a:pt x="498764" y="1807324"/>
                  </a:cubicBezTo>
                  <a:cubicBezTo>
                    <a:pt x="492244" y="1923865"/>
                    <a:pt x="489799" y="2023291"/>
                    <a:pt x="474315" y="2090934"/>
                  </a:cubicBezTo>
                  <a:cubicBezTo>
                    <a:pt x="458830" y="2158577"/>
                    <a:pt x="428676" y="2193621"/>
                    <a:pt x="405857" y="2213180"/>
                  </a:cubicBezTo>
                  <a:cubicBezTo>
                    <a:pt x="383038" y="2232739"/>
                    <a:pt x="357773" y="2229480"/>
                    <a:pt x="337399" y="2208291"/>
                  </a:cubicBezTo>
                  <a:cubicBezTo>
                    <a:pt x="317025" y="2187102"/>
                    <a:pt x="298280" y="2164282"/>
                    <a:pt x="283611" y="2086045"/>
                  </a:cubicBezTo>
                  <a:cubicBezTo>
                    <a:pt x="268942" y="2007808"/>
                    <a:pt x="255902" y="1899416"/>
                    <a:pt x="249382" y="1738866"/>
                  </a:cubicBezTo>
                  <a:cubicBezTo>
                    <a:pt x="242862" y="1578316"/>
                    <a:pt x="246122" y="1336269"/>
                    <a:pt x="244492" y="1122746"/>
                  </a:cubicBezTo>
                  <a:cubicBezTo>
                    <a:pt x="242862" y="909223"/>
                    <a:pt x="241233" y="640282"/>
                    <a:pt x="239603" y="457728"/>
                  </a:cubicBezTo>
                  <a:cubicBezTo>
                    <a:pt x="237973" y="275174"/>
                    <a:pt x="237973" y="77950"/>
                    <a:pt x="234713" y="27422"/>
                  </a:cubicBezTo>
                  <a:cubicBezTo>
                    <a:pt x="231453" y="-23106"/>
                    <a:pt x="222488" y="82840"/>
                    <a:pt x="220043" y="154558"/>
                  </a:cubicBezTo>
                  <a:cubicBezTo>
                    <a:pt x="217598" y="226276"/>
                    <a:pt x="222488" y="279249"/>
                    <a:pt x="220043" y="457728"/>
                  </a:cubicBezTo>
                  <a:cubicBezTo>
                    <a:pt x="217598" y="636207"/>
                    <a:pt x="209449" y="1005390"/>
                    <a:pt x="205374" y="1225433"/>
                  </a:cubicBezTo>
                  <a:cubicBezTo>
                    <a:pt x="201299" y="1445476"/>
                    <a:pt x="202929" y="1632920"/>
                    <a:pt x="195594" y="1777985"/>
                  </a:cubicBezTo>
                  <a:cubicBezTo>
                    <a:pt x="188259" y="1923050"/>
                    <a:pt x="172775" y="2027366"/>
                    <a:pt x="161365" y="2095824"/>
                  </a:cubicBezTo>
                  <a:cubicBezTo>
                    <a:pt x="149955" y="2164282"/>
                    <a:pt x="140175" y="2169987"/>
                    <a:pt x="127136" y="2188731"/>
                  </a:cubicBezTo>
                  <a:cubicBezTo>
                    <a:pt x="114097" y="2207475"/>
                    <a:pt x="97797" y="2214811"/>
                    <a:pt x="83128" y="2208291"/>
                  </a:cubicBezTo>
                  <a:cubicBezTo>
                    <a:pt x="68458" y="2201771"/>
                    <a:pt x="52974" y="2192806"/>
                    <a:pt x="39119" y="2149612"/>
                  </a:cubicBezTo>
                  <a:cubicBezTo>
                    <a:pt x="25264" y="2106418"/>
                    <a:pt x="12632" y="2027773"/>
                    <a:pt x="0" y="194912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A8E3C40D-581B-7040-A69C-5F7E049BDFB8}"/>
                </a:ext>
              </a:extLst>
            </p:cNvPr>
            <p:cNvSpPr/>
            <p:nvPr/>
          </p:nvSpPr>
          <p:spPr>
            <a:xfrm>
              <a:off x="4428788" y="2563591"/>
              <a:ext cx="2262500" cy="1078344"/>
            </a:xfrm>
            <a:custGeom>
              <a:avLst/>
              <a:gdLst>
                <a:gd name="connsiteX0" fmla="*/ 5865962 w 5865962"/>
                <a:gd name="connsiteY0" fmla="*/ 2496023 h 2670141"/>
                <a:gd name="connsiteX1" fmla="*/ 5779698 w 5865962"/>
                <a:gd name="connsiteY1" fmla="*/ 2616793 h 2670141"/>
                <a:gd name="connsiteX2" fmla="*/ 5727939 w 5865962"/>
                <a:gd name="connsiteY2" fmla="*/ 2642672 h 2670141"/>
                <a:gd name="connsiteX3" fmla="*/ 5633049 w 5865962"/>
                <a:gd name="connsiteY3" fmla="*/ 2539155 h 2670141"/>
                <a:gd name="connsiteX4" fmla="*/ 5581290 w 5865962"/>
                <a:gd name="connsiteY4" fmla="*/ 2409759 h 2670141"/>
                <a:gd name="connsiteX5" fmla="*/ 5512279 w 5865962"/>
                <a:gd name="connsiteY5" fmla="*/ 2366627 h 2670141"/>
                <a:gd name="connsiteX6" fmla="*/ 5451894 w 5865962"/>
                <a:gd name="connsiteY6" fmla="*/ 2435638 h 2670141"/>
                <a:gd name="connsiteX7" fmla="*/ 5434641 w 5865962"/>
                <a:gd name="connsiteY7" fmla="*/ 2530529 h 2670141"/>
                <a:gd name="connsiteX8" fmla="*/ 5391509 w 5865962"/>
                <a:gd name="connsiteY8" fmla="*/ 2642672 h 2670141"/>
                <a:gd name="connsiteX9" fmla="*/ 5339751 w 5865962"/>
                <a:gd name="connsiteY9" fmla="*/ 2634046 h 2670141"/>
                <a:gd name="connsiteX10" fmla="*/ 5253487 w 5865962"/>
                <a:gd name="connsiteY10" fmla="*/ 2427012 h 2670141"/>
                <a:gd name="connsiteX11" fmla="*/ 5227607 w 5865962"/>
                <a:gd name="connsiteY11" fmla="*/ 2237231 h 2670141"/>
                <a:gd name="connsiteX12" fmla="*/ 5167222 w 5865962"/>
                <a:gd name="connsiteY12" fmla="*/ 2142340 h 2670141"/>
                <a:gd name="connsiteX13" fmla="*/ 5089585 w 5865962"/>
                <a:gd name="connsiteY13" fmla="*/ 2194098 h 2670141"/>
                <a:gd name="connsiteX14" fmla="*/ 5063705 w 5865962"/>
                <a:gd name="connsiteY14" fmla="*/ 2383880 h 2670141"/>
                <a:gd name="connsiteX15" fmla="*/ 5046453 w 5865962"/>
                <a:gd name="connsiteY15" fmla="*/ 2556408 h 2670141"/>
                <a:gd name="connsiteX16" fmla="*/ 5020573 w 5865962"/>
                <a:gd name="connsiteY16" fmla="*/ 2642672 h 2670141"/>
                <a:gd name="connsiteX17" fmla="*/ 4942936 w 5865962"/>
                <a:gd name="connsiteY17" fmla="*/ 2521902 h 2670141"/>
                <a:gd name="connsiteX18" fmla="*/ 4899804 w 5865962"/>
                <a:gd name="connsiteY18" fmla="*/ 2245857 h 2670141"/>
                <a:gd name="connsiteX19" fmla="*/ 4865298 w 5865962"/>
                <a:gd name="connsiteY19" fmla="*/ 2021570 h 2670141"/>
                <a:gd name="connsiteX20" fmla="*/ 4830792 w 5865962"/>
                <a:gd name="connsiteY20" fmla="*/ 1883548 h 2670141"/>
                <a:gd name="connsiteX21" fmla="*/ 4804913 w 5865962"/>
                <a:gd name="connsiteY21" fmla="*/ 1840415 h 2670141"/>
                <a:gd name="connsiteX22" fmla="*/ 4753154 w 5865962"/>
                <a:gd name="connsiteY22" fmla="*/ 1874921 h 2670141"/>
                <a:gd name="connsiteX23" fmla="*/ 4735902 w 5865962"/>
                <a:gd name="connsiteY23" fmla="*/ 1978438 h 2670141"/>
                <a:gd name="connsiteX24" fmla="*/ 4710022 w 5865962"/>
                <a:gd name="connsiteY24" fmla="*/ 2176846 h 2670141"/>
                <a:gd name="connsiteX25" fmla="*/ 4692770 w 5865962"/>
                <a:gd name="connsiteY25" fmla="*/ 2366627 h 2670141"/>
                <a:gd name="connsiteX26" fmla="*/ 4649637 w 5865962"/>
                <a:gd name="connsiteY26" fmla="*/ 2573661 h 2670141"/>
                <a:gd name="connsiteX27" fmla="*/ 4589253 w 5865962"/>
                <a:gd name="connsiteY27" fmla="*/ 2599540 h 2670141"/>
                <a:gd name="connsiteX28" fmla="*/ 4563373 w 5865962"/>
                <a:gd name="connsiteY28" fmla="*/ 2340748 h 2670141"/>
                <a:gd name="connsiteX29" fmla="*/ 4520241 w 5865962"/>
                <a:gd name="connsiteY29" fmla="*/ 2064702 h 2670141"/>
                <a:gd name="connsiteX30" fmla="*/ 4485736 w 5865962"/>
                <a:gd name="connsiteY30" fmla="*/ 1659261 h 2670141"/>
                <a:gd name="connsiteX31" fmla="*/ 4451230 w 5865962"/>
                <a:gd name="connsiteY31" fmla="*/ 1434974 h 2670141"/>
                <a:gd name="connsiteX32" fmla="*/ 4425351 w 5865962"/>
                <a:gd name="connsiteY32" fmla="*/ 1374589 h 2670141"/>
                <a:gd name="connsiteX33" fmla="*/ 4399471 w 5865962"/>
                <a:gd name="connsiteY33" fmla="*/ 1365963 h 2670141"/>
                <a:gd name="connsiteX34" fmla="*/ 4390845 w 5865962"/>
                <a:gd name="connsiteY34" fmla="*/ 1426348 h 2670141"/>
                <a:gd name="connsiteX35" fmla="*/ 4373592 w 5865962"/>
                <a:gd name="connsiteY35" fmla="*/ 1598876 h 2670141"/>
                <a:gd name="connsiteX36" fmla="*/ 4356339 w 5865962"/>
                <a:gd name="connsiteY36" fmla="*/ 1840415 h 2670141"/>
                <a:gd name="connsiteX37" fmla="*/ 4330460 w 5865962"/>
                <a:gd name="connsiteY37" fmla="*/ 2133714 h 2670141"/>
                <a:gd name="connsiteX38" fmla="*/ 4278702 w 5865962"/>
                <a:gd name="connsiteY38" fmla="*/ 2496023 h 2670141"/>
                <a:gd name="connsiteX39" fmla="*/ 4252822 w 5865962"/>
                <a:gd name="connsiteY39" fmla="*/ 2616793 h 2670141"/>
                <a:gd name="connsiteX40" fmla="*/ 4209690 w 5865962"/>
                <a:gd name="connsiteY40" fmla="*/ 2513276 h 2670141"/>
                <a:gd name="connsiteX41" fmla="*/ 4157932 w 5865962"/>
                <a:gd name="connsiteY41" fmla="*/ 1918053 h 2670141"/>
                <a:gd name="connsiteX42" fmla="*/ 4123426 w 5865962"/>
                <a:gd name="connsiteY42" fmla="*/ 1426348 h 2670141"/>
                <a:gd name="connsiteX43" fmla="*/ 4106173 w 5865962"/>
                <a:gd name="connsiteY43" fmla="*/ 1115797 h 2670141"/>
                <a:gd name="connsiteX44" fmla="*/ 4063041 w 5865962"/>
                <a:gd name="connsiteY44" fmla="*/ 891510 h 2670141"/>
                <a:gd name="connsiteX45" fmla="*/ 4037162 w 5865962"/>
                <a:gd name="connsiteY45" fmla="*/ 943268 h 2670141"/>
                <a:gd name="connsiteX46" fmla="*/ 4011283 w 5865962"/>
                <a:gd name="connsiteY46" fmla="*/ 1193434 h 2670141"/>
                <a:gd name="connsiteX47" fmla="*/ 3994030 w 5865962"/>
                <a:gd name="connsiteY47" fmla="*/ 1469480 h 2670141"/>
                <a:gd name="connsiteX48" fmla="*/ 3959524 w 5865962"/>
                <a:gd name="connsiteY48" fmla="*/ 1883548 h 2670141"/>
                <a:gd name="connsiteX49" fmla="*/ 3942271 w 5865962"/>
                <a:gd name="connsiteY49" fmla="*/ 2150966 h 2670141"/>
                <a:gd name="connsiteX50" fmla="*/ 3907766 w 5865962"/>
                <a:gd name="connsiteY50" fmla="*/ 2487397 h 2670141"/>
                <a:gd name="connsiteX51" fmla="*/ 3890513 w 5865962"/>
                <a:gd name="connsiteY51" fmla="*/ 2625419 h 2670141"/>
                <a:gd name="connsiteX52" fmla="*/ 3856007 w 5865962"/>
                <a:gd name="connsiteY52" fmla="*/ 2625419 h 2670141"/>
                <a:gd name="connsiteX53" fmla="*/ 3830128 w 5865962"/>
                <a:gd name="connsiteY53" fmla="*/ 2401132 h 2670141"/>
                <a:gd name="connsiteX54" fmla="*/ 3778370 w 5865962"/>
                <a:gd name="connsiteY54" fmla="*/ 1495359 h 2670141"/>
                <a:gd name="connsiteX55" fmla="*/ 3743864 w 5865962"/>
                <a:gd name="connsiteY55" fmla="*/ 848378 h 2670141"/>
                <a:gd name="connsiteX56" fmla="*/ 3700732 w 5865962"/>
                <a:gd name="connsiteY56" fmla="*/ 537827 h 2670141"/>
                <a:gd name="connsiteX57" fmla="*/ 3683479 w 5865962"/>
                <a:gd name="connsiteY57" fmla="*/ 468815 h 2670141"/>
                <a:gd name="connsiteX58" fmla="*/ 3640347 w 5865962"/>
                <a:gd name="connsiteY58" fmla="*/ 537827 h 2670141"/>
                <a:gd name="connsiteX59" fmla="*/ 3623094 w 5865962"/>
                <a:gd name="connsiteY59" fmla="*/ 874257 h 2670141"/>
                <a:gd name="connsiteX60" fmla="*/ 3605841 w 5865962"/>
                <a:gd name="connsiteY60" fmla="*/ 1417721 h 2670141"/>
                <a:gd name="connsiteX61" fmla="*/ 3545456 w 5865962"/>
                <a:gd name="connsiteY61" fmla="*/ 2185472 h 2670141"/>
                <a:gd name="connsiteX62" fmla="*/ 3528204 w 5865962"/>
                <a:gd name="connsiteY62" fmla="*/ 2435638 h 2670141"/>
                <a:gd name="connsiteX63" fmla="*/ 3510951 w 5865962"/>
                <a:gd name="connsiteY63" fmla="*/ 2608166 h 2670141"/>
                <a:gd name="connsiteX64" fmla="*/ 3467819 w 5865962"/>
                <a:gd name="connsiteY64" fmla="*/ 2513276 h 2670141"/>
                <a:gd name="connsiteX65" fmla="*/ 3450566 w 5865962"/>
                <a:gd name="connsiteY65" fmla="*/ 2081955 h 2670141"/>
                <a:gd name="connsiteX66" fmla="*/ 3390181 w 5865962"/>
                <a:gd name="connsiteY66" fmla="*/ 1029532 h 2670141"/>
                <a:gd name="connsiteX67" fmla="*/ 3347049 w 5865962"/>
                <a:gd name="connsiteY67" fmla="*/ 399804 h 2670141"/>
                <a:gd name="connsiteX68" fmla="*/ 3329796 w 5865962"/>
                <a:gd name="connsiteY68" fmla="*/ 184144 h 2670141"/>
                <a:gd name="connsiteX69" fmla="*/ 3312543 w 5865962"/>
                <a:gd name="connsiteY69" fmla="*/ 175517 h 2670141"/>
                <a:gd name="connsiteX70" fmla="*/ 3295290 w 5865962"/>
                <a:gd name="connsiteY70" fmla="*/ 287661 h 2670141"/>
                <a:gd name="connsiteX71" fmla="*/ 3260785 w 5865962"/>
                <a:gd name="connsiteY71" fmla="*/ 555080 h 2670141"/>
                <a:gd name="connsiteX72" fmla="*/ 3234905 w 5865962"/>
                <a:gd name="connsiteY72" fmla="*/ 1072664 h 2670141"/>
                <a:gd name="connsiteX73" fmla="*/ 3200400 w 5865962"/>
                <a:gd name="connsiteY73" fmla="*/ 1745525 h 2670141"/>
                <a:gd name="connsiteX74" fmla="*/ 3183147 w 5865962"/>
                <a:gd name="connsiteY74" fmla="*/ 2202725 h 2670141"/>
                <a:gd name="connsiteX75" fmla="*/ 3157268 w 5865962"/>
                <a:gd name="connsiteY75" fmla="*/ 2608166 h 2670141"/>
                <a:gd name="connsiteX76" fmla="*/ 3131388 w 5865962"/>
                <a:gd name="connsiteY76" fmla="*/ 2625419 h 2670141"/>
                <a:gd name="connsiteX77" fmla="*/ 3088256 w 5865962"/>
                <a:gd name="connsiteY77" fmla="*/ 2487397 h 2670141"/>
                <a:gd name="connsiteX78" fmla="*/ 3062377 w 5865962"/>
                <a:gd name="connsiteY78" fmla="*/ 1892174 h 2670141"/>
                <a:gd name="connsiteX79" fmla="*/ 3036498 w 5865962"/>
                <a:gd name="connsiteY79" fmla="*/ 1305578 h 2670141"/>
                <a:gd name="connsiteX80" fmla="*/ 3001992 w 5865962"/>
                <a:gd name="connsiteY80" fmla="*/ 701729 h 2670141"/>
                <a:gd name="connsiteX81" fmla="*/ 2984739 w 5865962"/>
                <a:gd name="connsiteY81" fmla="*/ 279034 h 2670141"/>
                <a:gd name="connsiteX82" fmla="*/ 2958860 w 5865962"/>
                <a:gd name="connsiteY82" fmla="*/ 11615 h 2670141"/>
                <a:gd name="connsiteX83" fmla="*/ 2915728 w 5865962"/>
                <a:gd name="connsiteY83" fmla="*/ 63374 h 2670141"/>
                <a:gd name="connsiteX84" fmla="*/ 2907102 w 5865962"/>
                <a:gd name="connsiteY84" fmla="*/ 201397 h 2670141"/>
                <a:gd name="connsiteX85" fmla="*/ 2881222 w 5865962"/>
                <a:gd name="connsiteY85" fmla="*/ 762114 h 2670141"/>
                <a:gd name="connsiteX86" fmla="*/ 2838090 w 5865962"/>
                <a:gd name="connsiteY86" fmla="*/ 1564370 h 2670141"/>
                <a:gd name="connsiteX87" fmla="*/ 2794958 w 5865962"/>
                <a:gd name="connsiteY87" fmla="*/ 2375253 h 2670141"/>
                <a:gd name="connsiteX88" fmla="*/ 2786332 w 5865962"/>
                <a:gd name="connsiteY88" fmla="*/ 2573661 h 2670141"/>
                <a:gd name="connsiteX89" fmla="*/ 2751826 w 5865962"/>
                <a:gd name="connsiteY89" fmla="*/ 2556408 h 2670141"/>
                <a:gd name="connsiteX90" fmla="*/ 2708694 w 5865962"/>
                <a:gd name="connsiteY90" fmla="*/ 2358000 h 2670141"/>
                <a:gd name="connsiteX91" fmla="*/ 2682815 w 5865962"/>
                <a:gd name="connsiteY91" fmla="*/ 1814536 h 2670141"/>
                <a:gd name="connsiteX92" fmla="*/ 2639683 w 5865962"/>
                <a:gd name="connsiteY92" fmla="*/ 857004 h 2670141"/>
                <a:gd name="connsiteX93" fmla="*/ 2605177 w 5865962"/>
                <a:gd name="connsiteY93" fmla="*/ 399804 h 2670141"/>
                <a:gd name="connsiteX94" fmla="*/ 2579298 w 5865962"/>
                <a:gd name="connsiteY94" fmla="*/ 210023 h 2670141"/>
                <a:gd name="connsiteX95" fmla="*/ 2553419 w 5865962"/>
                <a:gd name="connsiteY95" fmla="*/ 227276 h 2670141"/>
                <a:gd name="connsiteX96" fmla="*/ 2527539 w 5865962"/>
                <a:gd name="connsiteY96" fmla="*/ 287661 h 2670141"/>
                <a:gd name="connsiteX97" fmla="*/ 2518913 w 5865962"/>
                <a:gd name="connsiteY97" fmla="*/ 511948 h 2670141"/>
                <a:gd name="connsiteX98" fmla="*/ 2484407 w 5865962"/>
                <a:gd name="connsiteY98" fmla="*/ 1029532 h 2670141"/>
                <a:gd name="connsiteX99" fmla="*/ 2458528 w 5865962"/>
                <a:gd name="connsiteY99" fmla="*/ 1892174 h 2670141"/>
                <a:gd name="connsiteX100" fmla="*/ 2432649 w 5865962"/>
                <a:gd name="connsiteY100" fmla="*/ 2323495 h 2670141"/>
                <a:gd name="connsiteX101" fmla="*/ 2406770 w 5865962"/>
                <a:gd name="connsiteY101" fmla="*/ 2642672 h 2670141"/>
                <a:gd name="connsiteX102" fmla="*/ 2372264 w 5865962"/>
                <a:gd name="connsiteY102" fmla="*/ 2573661 h 2670141"/>
                <a:gd name="connsiteX103" fmla="*/ 2329132 w 5865962"/>
                <a:gd name="connsiteY103" fmla="*/ 2202725 h 2670141"/>
                <a:gd name="connsiteX104" fmla="*/ 2294626 w 5865962"/>
                <a:gd name="connsiteY104" fmla="*/ 1667887 h 2670141"/>
                <a:gd name="connsiteX105" fmla="*/ 2268747 w 5865962"/>
                <a:gd name="connsiteY105" fmla="*/ 1003653 h 2670141"/>
                <a:gd name="connsiteX106" fmla="*/ 2242868 w 5865962"/>
                <a:gd name="connsiteY106" fmla="*/ 649970 h 2670141"/>
                <a:gd name="connsiteX107" fmla="*/ 2216988 w 5865962"/>
                <a:gd name="connsiteY107" fmla="*/ 494695 h 2670141"/>
                <a:gd name="connsiteX108" fmla="*/ 2191109 w 5865962"/>
                <a:gd name="connsiteY108" fmla="*/ 486068 h 2670141"/>
                <a:gd name="connsiteX109" fmla="*/ 2173856 w 5865962"/>
                <a:gd name="connsiteY109" fmla="*/ 572332 h 2670141"/>
                <a:gd name="connsiteX110" fmla="*/ 2139351 w 5865962"/>
                <a:gd name="connsiteY110" fmla="*/ 943268 h 2670141"/>
                <a:gd name="connsiteX111" fmla="*/ 2113471 w 5865962"/>
                <a:gd name="connsiteY111" fmla="*/ 1676514 h 2670141"/>
                <a:gd name="connsiteX112" fmla="*/ 2078966 w 5865962"/>
                <a:gd name="connsiteY112" fmla="*/ 2168219 h 2670141"/>
                <a:gd name="connsiteX113" fmla="*/ 2061713 w 5865962"/>
                <a:gd name="connsiteY113" fmla="*/ 2513276 h 2670141"/>
                <a:gd name="connsiteX114" fmla="*/ 2018581 w 5865962"/>
                <a:gd name="connsiteY114" fmla="*/ 2547781 h 2670141"/>
                <a:gd name="connsiteX115" fmla="*/ 1984075 w 5865962"/>
                <a:gd name="connsiteY115" fmla="*/ 2452891 h 2670141"/>
                <a:gd name="connsiteX116" fmla="*/ 1940943 w 5865962"/>
                <a:gd name="connsiteY116" fmla="*/ 1969812 h 2670141"/>
                <a:gd name="connsiteX117" fmla="*/ 1906437 w 5865962"/>
                <a:gd name="connsiteY117" fmla="*/ 1478106 h 2670141"/>
                <a:gd name="connsiteX118" fmla="*/ 1880558 w 5865962"/>
                <a:gd name="connsiteY118" fmla="*/ 1115797 h 2670141"/>
                <a:gd name="connsiteX119" fmla="*/ 1863305 w 5865962"/>
                <a:gd name="connsiteY119" fmla="*/ 1003653 h 2670141"/>
                <a:gd name="connsiteX120" fmla="*/ 1828800 w 5865962"/>
                <a:gd name="connsiteY120" fmla="*/ 1003653 h 2670141"/>
                <a:gd name="connsiteX121" fmla="*/ 1777041 w 5865962"/>
                <a:gd name="connsiteY121" fmla="*/ 1176181 h 2670141"/>
                <a:gd name="connsiteX122" fmla="*/ 1751162 w 5865962"/>
                <a:gd name="connsiteY122" fmla="*/ 1598876 h 2670141"/>
                <a:gd name="connsiteX123" fmla="*/ 1725283 w 5865962"/>
                <a:gd name="connsiteY123" fmla="*/ 2038823 h 2670141"/>
                <a:gd name="connsiteX124" fmla="*/ 1690777 w 5865962"/>
                <a:gd name="connsiteY124" fmla="*/ 2487397 h 2670141"/>
                <a:gd name="connsiteX125" fmla="*/ 1673524 w 5865962"/>
                <a:gd name="connsiteY125" fmla="*/ 2556408 h 2670141"/>
                <a:gd name="connsiteX126" fmla="*/ 1630392 w 5865962"/>
                <a:gd name="connsiteY126" fmla="*/ 2565034 h 2670141"/>
                <a:gd name="connsiteX127" fmla="*/ 1604513 w 5865962"/>
                <a:gd name="connsiteY127" fmla="*/ 2487397 h 2670141"/>
                <a:gd name="connsiteX128" fmla="*/ 1561381 w 5865962"/>
                <a:gd name="connsiteY128" fmla="*/ 2125087 h 2670141"/>
                <a:gd name="connsiteX129" fmla="*/ 1518249 w 5865962"/>
                <a:gd name="connsiteY129" fmla="*/ 1529864 h 2670141"/>
                <a:gd name="connsiteX130" fmla="*/ 1466490 w 5865962"/>
                <a:gd name="connsiteY130" fmla="*/ 1383215 h 2670141"/>
                <a:gd name="connsiteX131" fmla="*/ 1423358 w 5865962"/>
                <a:gd name="connsiteY131" fmla="*/ 1460853 h 2670141"/>
                <a:gd name="connsiteX132" fmla="*/ 1371600 w 5865962"/>
                <a:gd name="connsiteY132" fmla="*/ 2038823 h 2670141"/>
                <a:gd name="connsiteX133" fmla="*/ 1345721 w 5865962"/>
                <a:gd name="connsiteY133" fmla="*/ 2383880 h 2670141"/>
                <a:gd name="connsiteX134" fmla="*/ 1337094 w 5865962"/>
                <a:gd name="connsiteY134" fmla="*/ 2461517 h 2670141"/>
                <a:gd name="connsiteX135" fmla="*/ 1268083 w 5865962"/>
                <a:gd name="connsiteY135" fmla="*/ 2435638 h 2670141"/>
                <a:gd name="connsiteX136" fmla="*/ 1199071 w 5865962"/>
                <a:gd name="connsiteY136" fmla="*/ 2245857 h 2670141"/>
                <a:gd name="connsiteX137" fmla="*/ 1164566 w 5865962"/>
                <a:gd name="connsiteY137" fmla="*/ 1943932 h 2670141"/>
                <a:gd name="connsiteX138" fmla="*/ 1130060 w 5865962"/>
                <a:gd name="connsiteY138" fmla="*/ 1805910 h 2670141"/>
                <a:gd name="connsiteX139" fmla="*/ 1095554 w 5865962"/>
                <a:gd name="connsiteY139" fmla="*/ 1780031 h 2670141"/>
                <a:gd name="connsiteX140" fmla="*/ 1061049 w 5865962"/>
                <a:gd name="connsiteY140" fmla="*/ 1831789 h 2670141"/>
                <a:gd name="connsiteX141" fmla="*/ 1000664 w 5865962"/>
                <a:gd name="connsiteY141" fmla="*/ 2211351 h 2670141"/>
                <a:gd name="connsiteX142" fmla="*/ 957532 w 5865962"/>
                <a:gd name="connsiteY142" fmla="*/ 2608166 h 2670141"/>
                <a:gd name="connsiteX143" fmla="*/ 923026 w 5865962"/>
                <a:gd name="connsiteY143" fmla="*/ 2651298 h 2670141"/>
                <a:gd name="connsiteX144" fmla="*/ 862641 w 5865962"/>
                <a:gd name="connsiteY144" fmla="*/ 2590914 h 2670141"/>
                <a:gd name="connsiteX145" fmla="*/ 793630 w 5865962"/>
                <a:gd name="connsiteY145" fmla="*/ 2280363 h 2670141"/>
                <a:gd name="connsiteX146" fmla="*/ 759124 w 5865962"/>
                <a:gd name="connsiteY146" fmla="*/ 2142340 h 2670141"/>
                <a:gd name="connsiteX147" fmla="*/ 741871 w 5865962"/>
                <a:gd name="connsiteY147" fmla="*/ 2125087 h 2670141"/>
                <a:gd name="connsiteX148" fmla="*/ 698739 w 5865962"/>
                <a:gd name="connsiteY148" fmla="*/ 2168219 h 2670141"/>
                <a:gd name="connsiteX149" fmla="*/ 672860 w 5865962"/>
                <a:gd name="connsiteY149" fmla="*/ 2314868 h 2670141"/>
                <a:gd name="connsiteX150" fmla="*/ 577970 w 5865962"/>
                <a:gd name="connsiteY150" fmla="*/ 2634046 h 2670141"/>
                <a:gd name="connsiteX151" fmla="*/ 517585 w 5865962"/>
                <a:gd name="connsiteY151" fmla="*/ 2651298 h 2670141"/>
                <a:gd name="connsiteX152" fmla="*/ 465826 w 5865962"/>
                <a:gd name="connsiteY152" fmla="*/ 2556408 h 2670141"/>
                <a:gd name="connsiteX153" fmla="*/ 431321 w 5865962"/>
                <a:gd name="connsiteY153" fmla="*/ 2452891 h 2670141"/>
                <a:gd name="connsiteX154" fmla="*/ 414068 w 5865962"/>
                <a:gd name="connsiteY154" fmla="*/ 2409759 h 2670141"/>
                <a:gd name="connsiteX155" fmla="*/ 370936 w 5865962"/>
                <a:gd name="connsiteY155" fmla="*/ 2392506 h 2670141"/>
                <a:gd name="connsiteX156" fmla="*/ 327804 w 5865962"/>
                <a:gd name="connsiteY156" fmla="*/ 2409759 h 2670141"/>
                <a:gd name="connsiteX157" fmla="*/ 224287 w 5865962"/>
                <a:gd name="connsiteY157" fmla="*/ 2599540 h 2670141"/>
                <a:gd name="connsiteX158" fmla="*/ 181154 w 5865962"/>
                <a:gd name="connsiteY158" fmla="*/ 2668551 h 2670141"/>
                <a:gd name="connsiteX159" fmla="*/ 129396 w 5865962"/>
                <a:gd name="connsiteY159" fmla="*/ 2642672 h 2670141"/>
                <a:gd name="connsiteX160" fmla="*/ 60385 w 5865962"/>
                <a:gd name="connsiteY160" fmla="*/ 2582287 h 2670141"/>
                <a:gd name="connsiteX161" fmla="*/ 0 w 5865962"/>
                <a:gd name="connsiteY161" fmla="*/ 2504649 h 2670141"/>
                <a:gd name="connsiteX162" fmla="*/ 0 w 5865962"/>
                <a:gd name="connsiteY162" fmla="*/ 2504649 h 267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5865962" h="2670141">
                  <a:moveTo>
                    <a:pt x="5865962" y="2496023"/>
                  </a:moveTo>
                  <a:cubicBezTo>
                    <a:pt x="5834332" y="2544187"/>
                    <a:pt x="5802702" y="2592352"/>
                    <a:pt x="5779698" y="2616793"/>
                  </a:cubicBezTo>
                  <a:cubicBezTo>
                    <a:pt x="5756694" y="2641235"/>
                    <a:pt x="5752380" y="2655612"/>
                    <a:pt x="5727939" y="2642672"/>
                  </a:cubicBezTo>
                  <a:cubicBezTo>
                    <a:pt x="5703498" y="2629732"/>
                    <a:pt x="5657490" y="2577974"/>
                    <a:pt x="5633049" y="2539155"/>
                  </a:cubicBezTo>
                  <a:cubicBezTo>
                    <a:pt x="5608608" y="2500336"/>
                    <a:pt x="5601418" y="2438514"/>
                    <a:pt x="5581290" y="2409759"/>
                  </a:cubicBezTo>
                  <a:cubicBezTo>
                    <a:pt x="5561162" y="2381004"/>
                    <a:pt x="5533845" y="2362314"/>
                    <a:pt x="5512279" y="2366627"/>
                  </a:cubicBezTo>
                  <a:cubicBezTo>
                    <a:pt x="5490713" y="2370940"/>
                    <a:pt x="5464834" y="2408321"/>
                    <a:pt x="5451894" y="2435638"/>
                  </a:cubicBezTo>
                  <a:cubicBezTo>
                    <a:pt x="5438954" y="2462955"/>
                    <a:pt x="5444705" y="2496023"/>
                    <a:pt x="5434641" y="2530529"/>
                  </a:cubicBezTo>
                  <a:cubicBezTo>
                    <a:pt x="5424577" y="2565035"/>
                    <a:pt x="5407324" y="2625419"/>
                    <a:pt x="5391509" y="2642672"/>
                  </a:cubicBezTo>
                  <a:cubicBezTo>
                    <a:pt x="5375694" y="2659925"/>
                    <a:pt x="5362755" y="2669989"/>
                    <a:pt x="5339751" y="2634046"/>
                  </a:cubicBezTo>
                  <a:cubicBezTo>
                    <a:pt x="5316747" y="2598103"/>
                    <a:pt x="5272178" y="2493148"/>
                    <a:pt x="5253487" y="2427012"/>
                  </a:cubicBezTo>
                  <a:cubicBezTo>
                    <a:pt x="5234796" y="2360876"/>
                    <a:pt x="5241985" y="2284676"/>
                    <a:pt x="5227607" y="2237231"/>
                  </a:cubicBezTo>
                  <a:cubicBezTo>
                    <a:pt x="5213229" y="2189786"/>
                    <a:pt x="5190226" y="2149529"/>
                    <a:pt x="5167222" y="2142340"/>
                  </a:cubicBezTo>
                  <a:cubicBezTo>
                    <a:pt x="5144218" y="2135151"/>
                    <a:pt x="5106838" y="2153841"/>
                    <a:pt x="5089585" y="2194098"/>
                  </a:cubicBezTo>
                  <a:cubicBezTo>
                    <a:pt x="5072332" y="2234355"/>
                    <a:pt x="5070894" y="2323495"/>
                    <a:pt x="5063705" y="2383880"/>
                  </a:cubicBezTo>
                  <a:cubicBezTo>
                    <a:pt x="5056516" y="2444265"/>
                    <a:pt x="5053642" y="2513276"/>
                    <a:pt x="5046453" y="2556408"/>
                  </a:cubicBezTo>
                  <a:cubicBezTo>
                    <a:pt x="5039264" y="2599540"/>
                    <a:pt x="5037826" y="2648423"/>
                    <a:pt x="5020573" y="2642672"/>
                  </a:cubicBezTo>
                  <a:cubicBezTo>
                    <a:pt x="5003320" y="2636921"/>
                    <a:pt x="4963064" y="2588038"/>
                    <a:pt x="4942936" y="2521902"/>
                  </a:cubicBezTo>
                  <a:cubicBezTo>
                    <a:pt x="4922808" y="2455766"/>
                    <a:pt x="4912744" y="2329246"/>
                    <a:pt x="4899804" y="2245857"/>
                  </a:cubicBezTo>
                  <a:cubicBezTo>
                    <a:pt x="4886864" y="2162468"/>
                    <a:pt x="4876800" y="2081955"/>
                    <a:pt x="4865298" y="2021570"/>
                  </a:cubicBezTo>
                  <a:cubicBezTo>
                    <a:pt x="4853796" y="1961185"/>
                    <a:pt x="4840856" y="1913740"/>
                    <a:pt x="4830792" y="1883548"/>
                  </a:cubicBezTo>
                  <a:cubicBezTo>
                    <a:pt x="4820728" y="1853355"/>
                    <a:pt x="4804913" y="1840415"/>
                    <a:pt x="4804913" y="1840415"/>
                  </a:cubicBezTo>
                  <a:cubicBezTo>
                    <a:pt x="4791973" y="1838977"/>
                    <a:pt x="4764656" y="1851917"/>
                    <a:pt x="4753154" y="1874921"/>
                  </a:cubicBezTo>
                  <a:cubicBezTo>
                    <a:pt x="4741652" y="1897925"/>
                    <a:pt x="4743091" y="1928117"/>
                    <a:pt x="4735902" y="1978438"/>
                  </a:cubicBezTo>
                  <a:cubicBezTo>
                    <a:pt x="4728713" y="2028759"/>
                    <a:pt x="4717211" y="2112148"/>
                    <a:pt x="4710022" y="2176846"/>
                  </a:cubicBezTo>
                  <a:cubicBezTo>
                    <a:pt x="4702833" y="2241544"/>
                    <a:pt x="4702834" y="2300491"/>
                    <a:pt x="4692770" y="2366627"/>
                  </a:cubicBezTo>
                  <a:cubicBezTo>
                    <a:pt x="4682706" y="2432763"/>
                    <a:pt x="4666890" y="2534842"/>
                    <a:pt x="4649637" y="2573661"/>
                  </a:cubicBezTo>
                  <a:cubicBezTo>
                    <a:pt x="4632384" y="2612480"/>
                    <a:pt x="4603630" y="2638359"/>
                    <a:pt x="4589253" y="2599540"/>
                  </a:cubicBezTo>
                  <a:cubicBezTo>
                    <a:pt x="4574876" y="2560721"/>
                    <a:pt x="4574875" y="2429888"/>
                    <a:pt x="4563373" y="2340748"/>
                  </a:cubicBezTo>
                  <a:cubicBezTo>
                    <a:pt x="4551871" y="2251608"/>
                    <a:pt x="4533181" y="2178283"/>
                    <a:pt x="4520241" y="2064702"/>
                  </a:cubicBezTo>
                  <a:cubicBezTo>
                    <a:pt x="4507301" y="1951121"/>
                    <a:pt x="4497238" y="1764216"/>
                    <a:pt x="4485736" y="1659261"/>
                  </a:cubicBezTo>
                  <a:cubicBezTo>
                    <a:pt x="4474234" y="1554306"/>
                    <a:pt x="4461294" y="1482419"/>
                    <a:pt x="4451230" y="1434974"/>
                  </a:cubicBezTo>
                  <a:cubicBezTo>
                    <a:pt x="4441166" y="1387529"/>
                    <a:pt x="4433977" y="1386091"/>
                    <a:pt x="4425351" y="1374589"/>
                  </a:cubicBezTo>
                  <a:cubicBezTo>
                    <a:pt x="4416725" y="1363087"/>
                    <a:pt x="4405222" y="1357336"/>
                    <a:pt x="4399471" y="1365963"/>
                  </a:cubicBezTo>
                  <a:cubicBezTo>
                    <a:pt x="4393720" y="1374589"/>
                    <a:pt x="4395158" y="1387529"/>
                    <a:pt x="4390845" y="1426348"/>
                  </a:cubicBezTo>
                  <a:cubicBezTo>
                    <a:pt x="4386532" y="1465167"/>
                    <a:pt x="4379343" y="1529865"/>
                    <a:pt x="4373592" y="1598876"/>
                  </a:cubicBezTo>
                  <a:cubicBezTo>
                    <a:pt x="4367841" y="1667887"/>
                    <a:pt x="4363528" y="1751275"/>
                    <a:pt x="4356339" y="1840415"/>
                  </a:cubicBezTo>
                  <a:cubicBezTo>
                    <a:pt x="4349150" y="1929555"/>
                    <a:pt x="4343399" y="2024446"/>
                    <a:pt x="4330460" y="2133714"/>
                  </a:cubicBezTo>
                  <a:cubicBezTo>
                    <a:pt x="4317521" y="2242982"/>
                    <a:pt x="4291642" y="2415510"/>
                    <a:pt x="4278702" y="2496023"/>
                  </a:cubicBezTo>
                  <a:cubicBezTo>
                    <a:pt x="4265762" y="2576536"/>
                    <a:pt x="4264324" y="2613918"/>
                    <a:pt x="4252822" y="2616793"/>
                  </a:cubicBezTo>
                  <a:cubicBezTo>
                    <a:pt x="4241320" y="2619668"/>
                    <a:pt x="4225505" y="2629733"/>
                    <a:pt x="4209690" y="2513276"/>
                  </a:cubicBezTo>
                  <a:cubicBezTo>
                    <a:pt x="4193875" y="2396819"/>
                    <a:pt x="4172309" y="2099208"/>
                    <a:pt x="4157932" y="1918053"/>
                  </a:cubicBezTo>
                  <a:cubicBezTo>
                    <a:pt x="4143555" y="1736898"/>
                    <a:pt x="4132052" y="1560057"/>
                    <a:pt x="4123426" y="1426348"/>
                  </a:cubicBezTo>
                  <a:cubicBezTo>
                    <a:pt x="4114800" y="1292639"/>
                    <a:pt x="4116237" y="1204937"/>
                    <a:pt x="4106173" y="1115797"/>
                  </a:cubicBezTo>
                  <a:cubicBezTo>
                    <a:pt x="4096109" y="1026657"/>
                    <a:pt x="4074543" y="920265"/>
                    <a:pt x="4063041" y="891510"/>
                  </a:cubicBezTo>
                  <a:cubicBezTo>
                    <a:pt x="4051539" y="862755"/>
                    <a:pt x="4045788" y="892947"/>
                    <a:pt x="4037162" y="943268"/>
                  </a:cubicBezTo>
                  <a:cubicBezTo>
                    <a:pt x="4028536" y="993589"/>
                    <a:pt x="4018472" y="1105732"/>
                    <a:pt x="4011283" y="1193434"/>
                  </a:cubicBezTo>
                  <a:cubicBezTo>
                    <a:pt x="4004094" y="1281136"/>
                    <a:pt x="4002656" y="1354461"/>
                    <a:pt x="3994030" y="1469480"/>
                  </a:cubicBezTo>
                  <a:cubicBezTo>
                    <a:pt x="3985404" y="1584499"/>
                    <a:pt x="3968150" y="1769967"/>
                    <a:pt x="3959524" y="1883548"/>
                  </a:cubicBezTo>
                  <a:cubicBezTo>
                    <a:pt x="3950898" y="1997129"/>
                    <a:pt x="3950897" y="2050324"/>
                    <a:pt x="3942271" y="2150966"/>
                  </a:cubicBezTo>
                  <a:cubicBezTo>
                    <a:pt x="3933645" y="2251607"/>
                    <a:pt x="3916392" y="2408322"/>
                    <a:pt x="3907766" y="2487397"/>
                  </a:cubicBezTo>
                  <a:cubicBezTo>
                    <a:pt x="3899140" y="2566472"/>
                    <a:pt x="3899139" y="2602415"/>
                    <a:pt x="3890513" y="2625419"/>
                  </a:cubicBezTo>
                  <a:cubicBezTo>
                    <a:pt x="3881887" y="2648423"/>
                    <a:pt x="3866071" y="2662800"/>
                    <a:pt x="3856007" y="2625419"/>
                  </a:cubicBezTo>
                  <a:cubicBezTo>
                    <a:pt x="3845943" y="2588038"/>
                    <a:pt x="3843067" y="2589475"/>
                    <a:pt x="3830128" y="2401132"/>
                  </a:cubicBezTo>
                  <a:cubicBezTo>
                    <a:pt x="3817189" y="2212789"/>
                    <a:pt x="3792747" y="1754151"/>
                    <a:pt x="3778370" y="1495359"/>
                  </a:cubicBezTo>
                  <a:cubicBezTo>
                    <a:pt x="3763993" y="1236567"/>
                    <a:pt x="3756804" y="1007967"/>
                    <a:pt x="3743864" y="848378"/>
                  </a:cubicBezTo>
                  <a:cubicBezTo>
                    <a:pt x="3730924" y="688789"/>
                    <a:pt x="3710796" y="601087"/>
                    <a:pt x="3700732" y="537827"/>
                  </a:cubicBezTo>
                  <a:cubicBezTo>
                    <a:pt x="3690668" y="474567"/>
                    <a:pt x="3693543" y="468815"/>
                    <a:pt x="3683479" y="468815"/>
                  </a:cubicBezTo>
                  <a:cubicBezTo>
                    <a:pt x="3673415" y="468815"/>
                    <a:pt x="3650411" y="470253"/>
                    <a:pt x="3640347" y="537827"/>
                  </a:cubicBezTo>
                  <a:cubicBezTo>
                    <a:pt x="3630283" y="605401"/>
                    <a:pt x="3628845" y="727608"/>
                    <a:pt x="3623094" y="874257"/>
                  </a:cubicBezTo>
                  <a:cubicBezTo>
                    <a:pt x="3617343" y="1020906"/>
                    <a:pt x="3618781" y="1199185"/>
                    <a:pt x="3605841" y="1417721"/>
                  </a:cubicBezTo>
                  <a:cubicBezTo>
                    <a:pt x="3592901" y="1636257"/>
                    <a:pt x="3558395" y="2015819"/>
                    <a:pt x="3545456" y="2185472"/>
                  </a:cubicBezTo>
                  <a:cubicBezTo>
                    <a:pt x="3532516" y="2355125"/>
                    <a:pt x="3533955" y="2365189"/>
                    <a:pt x="3528204" y="2435638"/>
                  </a:cubicBezTo>
                  <a:cubicBezTo>
                    <a:pt x="3522453" y="2506087"/>
                    <a:pt x="3521015" y="2595226"/>
                    <a:pt x="3510951" y="2608166"/>
                  </a:cubicBezTo>
                  <a:cubicBezTo>
                    <a:pt x="3500887" y="2621106"/>
                    <a:pt x="3477883" y="2600978"/>
                    <a:pt x="3467819" y="2513276"/>
                  </a:cubicBezTo>
                  <a:cubicBezTo>
                    <a:pt x="3457755" y="2425574"/>
                    <a:pt x="3463506" y="2329246"/>
                    <a:pt x="3450566" y="2081955"/>
                  </a:cubicBezTo>
                  <a:cubicBezTo>
                    <a:pt x="3437626" y="1834664"/>
                    <a:pt x="3407434" y="1309890"/>
                    <a:pt x="3390181" y="1029532"/>
                  </a:cubicBezTo>
                  <a:cubicBezTo>
                    <a:pt x="3372928" y="749174"/>
                    <a:pt x="3357113" y="540702"/>
                    <a:pt x="3347049" y="399804"/>
                  </a:cubicBezTo>
                  <a:cubicBezTo>
                    <a:pt x="3336985" y="258906"/>
                    <a:pt x="3335547" y="221525"/>
                    <a:pt x="3329796" y="184144"/>
                  </a:cubicBezTo>
                  <a:cubicBezTo>
                    <a:pt x="3324045" y="146763"/>
                    <a:pt x="3318294" y="158264"/>
                    <a:pt x="3312543" y="175517"/>
                  </a:cubicBezTo>
                  <a:cubicBezTo>
                    <a:pt x="3306792" y="192770"/>
                    <a:pt x="3303916" y="224401"/>
                    <a:pt x="3295290" y="287661"/>
                  </a:cubicBezTo>
                  <a:cubicBezTo>
                    <a:pt x="3286664" y="350921"/>
                    <a:pt x="3270849" y="424246"/>
                    <a:pt x="3260785" y="555080"/>
                  </a:cubicBezTo>
                  <a:cubicBezTo>
                    <a:pt x="3250721" y="685914"/>
                    <a:pt x="3244969" y="874257"/>
                    <a:pt x="3234905" y="1072664"/>
                  </a:cubicBezTo>
                  <a:cubicBezTo>
                    <a:pt x="3224841" y="1271071"/>
                    <a:pt x="3209026" y="1557182"/>
                    <a:pt x="3200400" y="1745525"/>
                  </a:cubicBezTo>
                  <a:cubicBezTo>
                    <a:pt x="3191774" y="1933868"/>
                    <a:pt x="3190336" y="2058952"/>
                    <a:pt x="3183147" y="2202725"/>
                  </a:cubicBezTo>
                  <a:cubicBezTo>
                    <a:pt x="3175958" y="2346498"/>
                    <a:pt x="3165894" y="2537717"/>
                    <a:pt x="3157268" y="2608166"/>
                  </a:cubicBezTo>
                  <a:cubicBezTo>
                    <a:pt x="3148642" y="2678615"/>
                    <a:pt x="3142890" y="2645547"/>
                    <a:pt x="3131388" y="2625419"/>
                  </a:cubicBezTo>
                  <a:cubicBezTo>
                    <a:pt x="3119886" y="2605291"/>
                    <a:pt x="3099758" y="2609604"/>
                    <a:pt x="3088256" y="2487397"/>
                  </a:cubicBezTo>
                  <a:cubicBezTo>
                    <a:pt x="3076754" y="2365190"/>
                    <a:pt x="3071003" y="2089144"/>
                    <a:pt x="3062377" y="1892174"/>
                  </a:cubicBezTo>
                  <a:cubicBezTo>
                    <a:pt x="3053751" y="1695204"/>
                    <a:pt x="3046562" y="1503985"/>
                    <a:pt x="3036498" y="1305578"/>
                  </a:cubicBezTo>
                  <a:cubicBezTo>
                    <a:pt x="3026434" y="1107171"/>
                    <a:pt x="3010618" y="872820"/>
                    <a:pt x="3001992" y="701729"/>
                  </a:cubicBezTo>
                  <a:cubicBezTo>
                    <a:pt x="2993366" y="530638"/>
                    <a:pt x="2991928" y="394053"/>
                    <a:pt x="2984739" y="279034"/>
                  </a:cubicBezTo>
                  <a:cubicBezTo>
                    <a:pt x="2977550" y="164015"/>
                    <a:pt x="2970362" y="47558"/>
                    <a:pt x="2958860" y="11615"/>
                  </a:cubicBezTo>
                  <a:cubicBezTo>
                    <a:pt x="2947358" y="-24328"/>
                    <a:pt x="2924354" y="31744"/>
                    <a:pt x="2915728" y="63374"/>
                  </a:cubicBezTo>
                  <a:cubicBezTo>
                    <a:pt x="2907102" y="95004"/>
                    <a:pt x="2912853" y="84940"/>
                    <a:pt x="2907102" y="201397"/>
                  </a:cubicBezTo>
                  <a:cubicBezTo>
                    <a:pt x="2901351" y="317854"/>
                    <a:pt x="2892724" y="534952"/>
                    <a:pt x="2881222" y="762114"/>
                  </a:cubicBezTo>
                  <a:cubicBezTo>
                    <a:pt x="2869720" y="989276"/>
                    <a:pt x="2852467" y="1295514"/>
                    <a:pt x="2838090" y="1564370"/>
                  </a:cubicBezTo>
                  <a:cubicBezTo>
                    <a:pt x="2823713" y="1833226"/>
                    <a:pt x="2803584" y="2207038"/>
                    <a:pt x="2794958" y="2375253"/>
                  </a:cubicBezTo>
                  <a:cubicBezTo>
                    <a:pt x="2786332" y="2543468"/>
                    <a:pt x="2793521" y="2543469"/>
                    <a:pt x="2786332" y="2573661"/>
                  </a:cubicBezTo>
                  <a:cubicBezTo>
                    <a:pt x="2779143" y="2603853"/>
                    <a:pt x="2764766" y="2592351"/>
                    <a:pt x="2751826" y="2556408"/>
                  </a:cubicBezTo>
                  <a:cubicBezTo>
                    <a:pt x="2738886" y="2520465"/>
                    <a:pt x="2720196" y="2481645"/>
                    <a:pt x="2708694" y="2358000"/>
                  </a:cubicBezTo>
                  <a:cubicBezTo>
                    <a:pt x="2697192" y="2234355"/>
                    <a:pt x="2694317" y="2064702"/>
                    <a:pt x="2682815" y="1814536"/>
                  </a:cubicBezTo>
                  <a:cubicBezTo>
                    <a:pt x="2671313" y="1564370"/>
                    <a:pt x="2652623" y="1092793"/>
                    <a:pt x="2639683" y="857004"/>
                  </a:cubicBezTo>
                  <a:cubicBezTo>
                    <a:pt x="2626743" y="621215"/>
                    <a:pt x="2615241" y="507634"/>
                    <a:pt x="2605177" y="399804"/>
                  </a:cubicBezTo>
                  <a:cubicBezTo>
                    <a:pt x="2595113" y="291974"/>
                    <a:pt x="2587924" y="238778"/>
                    <a:pt x="2579298" y="210023"/>
                  </a:cubicBezTo>
                  <a:cubicBezTo>
                    <a:pt x="2570672" y="181268"/>
                    <a:pt x="2562045" y="214336"/>
                    <a:pt x="2553419" y="227276"/>
                  </a:cubicBezTo>
                  <a:cubicBezTo>
                    <a:pt x="2544793" y="240216"/>
                    <a:pt x="2533290" y="240216"/>
                    <a:pt x="2527539" y="287661"/>
                  </a:cubicBezTo>
                  <a:cubicBezTo>
                    <a:pt x="2521788" y="335106"/>
                    <a:pt x="2526102" y="388303"/>
                    <a:pt x="2518913" y="511948"/>
                  </a:cubicBezTo>
                  <a:cubicBezTo>
                    <a:pt x="2511724" y="635593"/>
                    <a:pt x="2494471" y="799494"/>
                    <a:pt x="2484407" y="1029532"/>
                  </a:cubicBezTo>
                  <a:cubicBezTo>
                    <a:pt x="2474343" y="1259570"/>
                    <a:pt x="2467154" y="1676514"/>
                    <a:pt x="2458528" y="1892174"/>
                  </a:cubicBezTo>
                  <a:cubicBezTo>
                    <a:pt x="2449902" y="2107834"/>
                    <a:pt x="2441275" y="2198412"/>
                    <a:pt x="2432649" y="2323495"/>
                  </a:cubicBezTo>
                  <a:cubicBezTo>
                    <a:pt x="2424023" y="2448578"/>
                    <a:pt x="2416834" y="2600978"/>
                    <a:pt x="2406770" y="2642672"/>
                  </a:cubicBezTo>
                  <a:cubicBezTo>
                    <a:pt x="2396706" y="2684366"/>
                    <a:pt x="2385204" y="2646985"/>
                    <a:pt x="2372264" y="2573661"/>
                  </a:cubicBezTo>
                  <a:cubicBezTo>
                    <a:pt x="2359324" y="2500337"/>
                    <a:pt x="2342072" y="2353687"/>
                    <a:pt x="2329132" y="2202725"/>
                  </a:cubicBezTo>
                  <a:cubicBezTo>
                    <a:pt x="2316192" y="2051763"/>
                    <a:pt x="2304690" y="1867732"/>
                    <a:pt x="2294626" y="1667887"/>
                  </a:cubicBezTo>
                  <a:cubicBezTo>
                    <a:pt x="2284562" y="1468042"/>
                    <a:pt x="2277373" y="1173306"/>
                    <a:pt x="2268747" y="1003653"/>
                  </a:cubicBezTo>
                  <a:cubicBezTo>
                    <a:pt x="2260121" y="834000"/>
                    <a:pt x="2251495" y="734796"/>
                    <a:pt x="2242868" y="649970"/>
                  </a:cubicBezTo>
                  <a:cubicBezTo>
                    <a:pt x="2234241" y="565144"/>
                    <a:pt x="2225614" y="522012"/>
                    <a:pt x="2216988" y="494695"/>
                  </a:cubicBezTo>
                  <a:cubicBezTo>
                    <a:pt x="2208361" y="467378"/>
                    <a:pt x="2198298" y="473129"/>
                    <a:pt x="2191109" y="486068"/>
                  </a:cubicBezTo>
                  <a:cubicBezTo>
                    <a:pt x="2183920" y="499007"/>
                    <a:pt x="2182482" y="496132"/>
                    <a:pt x="2173856" y="572332"/>
                  </a:cubicBezTo>
                  <a:cubicBezTo>
                    <a:pt x="2165230" y="648532"/>
                    <a:pt x="2149415" y="759238"/>
                    <a:pt x="2139351" y="943268"/>
                  </a:cubicBezTo>
                  <a:cubicBezTo>
                    <a:pt x="2129287" y="1127298"/>
                    <a:pt x="2123535" y="1472356"/>
                    <a:pt x="2113471" y="1676514"/>
                  </a:cubicBezTo>
                  <a:cubicBezTo>
                    <a:pt x="2103407" y="1880672"/>
                    <a:pt x="2087592" y="2028759"/>
                    <a:pt x="2078966" y="2168219"/>
                  </a:cubicBezTo>
                  <a:cubicBezTo>
                    <a:pt x="2070340" y="2307679"/>
                    <a:pt x="2071777" y="2450016"/>
                    <a:pt x="2061713" y="2513276"/>
                  </a:cubicBezTo>
                  <a:cubicBezTo>
                    <a:pt x="2051649" y="2576536"/>
                    <a:pt x="2031521" y="2557845"/>
                    <a:pt x="2018581" y="2547781"/>
                  </a:cubicBezTo>
                  <a:cubicBezTo>
                    <a:pt x="2005641" y="2537717"/>
                    <a:pt x="1997015" y="2549219"/>
                    <a:pt x="1984075" y="2452891"/>
                  </a:cubicBezTo>
                  <a:cubicBezTo>
                    <a:pt x="1971135" y="2356563"/>
                    <a:pt x="1953883" y="2132276"/>
                    <a:pt x="1940943" y="1969812"/>
                  </a:cubicBezTo>
                  <a:cubicBezTo>
                    <a:pt x="1928003" y="1807348"/>
                    <a:pt x="1916501" y="1620442"/>
                    <a:pt x="1906437" y="1478106"/>
                  </a:cubicBezTo>
                  <a:cubicBezTo>
                    <a:pt x="1896373" y="1335770"/>
                    <a:pt x="1887747" y="1194872"/>
                    <a:pt x="1880558" y="1115797"/>
                  </a:cubicBezTo>
                  <a:cubicBezTo>
                    <a:pt x="1873369" y="1036721"/>
                    <a:pt x="1871931" y="1022344"/>
                    <a:pt x="1863305" y="1003653"/>
                  </a:cubicBezTo>
                  <a:cubicBezTo>
                    <a:pt x="1854679" y="984962"/>
                    <a:pt x="1843177" y="974898"/>
                    <a:pt x="1828800" y="1003653"/>
                  </a:cubicBezTo>
                  <a:cubicBezTo>
                    <a:pt x="1814423" y="1032408"/>
                    <a:pt x="1789981" y="1076977"/>
                    <a:pt x="1777041" y="1176181"/>
                  </a:cubicBezTo>
                  <a:cubicBezTo>
                    <a:pt x="1764101" y="1275385"/>
                    <a:pt x="1759788" y="1455102"/>
                    <a:pt x="1751162" y="1598876"/>
                  </a:cubicBezTo>
                  <a:cubicBezTo>
                    <a:pt x="1742536" y="1742650"/>
                    <a:pt x="1735347" y="1890736"/>
                    <a:pt x="1725283" y="2038823"/>
                  </a:cubicBezTo>
                  <a:cubicBezTo>
                    <a:pt x="1715219" y="2186910"/>
                    <a:pt x="1699403" y="2401133"/>
                    <a:pt x="1690777" y="2487397"/>
                  </a:cubicBezTo>
                  <a:cubicBezTo>
                    <a:pt x="1682151" y="2573661"/>
                    <a:pt x="1683588" y="2543469"/>
                    <a:pt x="1673524" y="2556408"/>
                  </a:cubicBezTo>
                  <a:cubicBezTo>
                    <a:pt x="1663460" y="2569348"/>
                    <a:pt x="1641894" y="2576536"/>
                    <a:pt x="1630392" y="2565034"/>
                  </a:cubicBezTo>
                  <a:cubicBezTo>
                    <a:pt x="1618890" y="2553532"/>
                    <a:pt x="1616015" y="2560722"/>
                    <a:pt x="1604513" y="2487397"/>
                  </a:cubicBezTo>
                  <a:cubicBezTo>
                    <a:pt x="1593011" y="2414072"/>
                    <a:pt x="1575758" y="2284676"/>
                    <a:pt x="1561381" y="2125087"/>
                  </a:cubicBezTo>
                  <a:cubicBezTo>
                    <a:pt x="1547004" y="1965498"/>
                    <a:pt x="1534064" y="1653509"/>
                    <a:pt x="1518249" y="1529864"/>
                  </a:cubicBezTo>
                  <a:cubicBezTo>
                    <a:pt x="1502434" y="1406219"/>
                    <a:pt x="1482305" y="1394717"/>
                    <a:pt x="1466490" y="1383215"/>
                  </a:cubicBezTo>
                  <a:cubicBezTo>
                    <a:pt x="1450675" y="1371713"/>
                    <a:pt x="1439173" y="1351585"/>
                    <a:pt x="1423358" y="1460853"/>
                  </a:cubicBezTo>
                  <a:cubicBezTo>
                    <a:pt x="1407543" y="1570121"/>
                    <a:pt x="1384539" y="1884985"/>
                    <a:pt x="1371600" y="2038823"/>
                  </a:cubicBezTo>
                  <a:cubicBezTo>
                    <a:pt x="1358661" y="2192661"/>
                    <a:pt x="1351472" y="2313431"/>
                    <a:pt x="1345721" y="2383880"/>
                  </a:cubicBezTo>
                  <a:cubicBezTo>
                    <a:pt x="1339970" y="2454329"/>
                    <a:pt x="1350034" y="2452891"/>
                    <a:pt x="1337094" y="2461517"/>
                  </a:cubicBezTo>
                  <a:cubicBezTo>
                    <a:pt x="1324154" y="2470143"/>
                    <a:pt x="1291087" y="2471581"/>
                    <a:pt x="1268083" y="2435638"/>
                  </a:cubicBezTo>
                  <a:cubicBezTo>
                    <a:pt x="1245079" y="2399695"/>
                    <a:pt x="1216324" y="2327808"/>
                    <a:pt x="1199071" y="2245857"/>
                  </a:cubicBezTo>
                  <a:cubicBezTo>
                    <a:pt x="1181818" y="2163906"/>
                    <a:pt x="1176068" y="2017257"/>
                    <a:pt x="1164566" y="1943932"/>
                  </a:cubicBezTo>
                  <a:cubicBezTo>
                    <a:pt x="1153064" y="1870607"/>
                    <a:pt x="1141562" y="1833227"/>
                    <a:pt x="1130060" y="1805910"/>
                  </a:cubicBezTo>
                  <a:cubicBezTo>
                    <a:pt x="1118558" y="1778593"/>
                    <a:pt x="1095554" y="1780031"/>
                    <a:pt x="1095554" y="1780031"/>
                  </a:cubicBezTo>
                  <a:cubicBezTo>
                    <a:pt x="1084052" y="1784344"/>
                    <a:pt x="1076864" y="1759902"/>
                    <a:pt x="1061049" y="1831789"/>
                  </a:cubicBezTo>
                  <a:cubicBezTo>
                    <a:pt x="1045234" y="1903676"/>
                    <a:pt x="1017917" y="2081955"/>
                    <a:pt x="1000664" y="2211351"/>
                  </a:cubicBezTo>
                  <a:cubicBezTo>
                    <a:pt x="983411" y="2340747"/>
                    <a:pt x="970472" y="2534842"/>
                    <a:pt x="957532" y="2608166"/>
                  </a:cubicBezTo>
                  <a:cubicBezTo>
                    <a:pt x="944592" y="2681490"/>
                    <a:pt x="938841" y="2654173"/>
                    <a:pt x="923026" y="2651298"/>
                  </a:cubicBezTo>
                  <a:cubicBezTo>
                    <a:pt x="907211" y="2648423"/>
                    <a:pt x="884207" y="2652736"/>
                    <a:pt x="862641" y="2590914"/>
                  </a:cubicBezTo>
                  <a:cubicBezTo>
                    <a:pt x="841075" y="2529092"/>
                    <a:pt x="810883" y="2355125"/>
                    <a:pt x="793630" y="2280363"/>
                  </a:cubicBezTo>
                  <a:cubicBezTo>
                    <a:pt x="776377" y="2205601"/>
                    <a:pt x="767750" y="2168219"/>
                    <a:pt x="759124" y="2142340"/>
                  </a:cubicBezTo>
                  <a:cubicBezTo>
                    <a:pt x="750497" y="2116461"/>
                    <a:pt x="741871" y="2125087"/>
                    <a:pt x="741871" y="2125087"/>
                  </a:cubicBezTo>
                  <a:cubicBezTo>
                    <a:pt x="731807" y="2129400"/>
                    <a:pt x="710241" y="2136589"/>
                    <a:pt x="698739" y="2168219"/>
                  </a:cubicBezTo>
                  <a:cubicBezTo>
                    <a:pt x="687237" y="2199849"/>
                    <a:pt x="692988" y="2237230"/>
                    <a:pt x="672860" y="2314868"/>
                  </a:cubicBezTo>
                  <a:cubicBezTo>
                    <a:pt x="652732" y="2392506"/>
                    <a:pt x="603849" y="2577974"/>
                    <a:pt x="577970" y="2634046"/>
                  </a:cubicBezTo>
                  <a:cubicBezTo>
                    <a:pt x="552091" y="2690118"/>
                    <a:pt x="536276" y="2664238"/>
                    <a:pt x="517585" y="2651298"/>
                  </a:cubicBezTo>
                  <a:cubicBezTo>
                    <a:pt x="498894" y="2638358"/>
                    <a:pt x="480203" y="2589476"/>
                    <a:pt x="465826" y="2556408"/>
                  </a:cubicBezTo>
                  <a:cubicBezTo>
                    <a:pt x="451449" y="2523340"/>
                    <a:pt x="439947" y="2477332"/>
                    <a:pt x="431321" y="2452891"/>
                  </a:cubicBezTo>
                  <a:cubicBezTo>
                    <a:pt x="422695" y="2428450"/>
                    <a:pt x="414068" y="2409759"/>
                    <a:pt x="414068" y="2409759"/>
                  </a:cubicBezTo>
                  <a:cubicBezTo>
                    <a:pt x="404004" y="2399695"/>
                    <a:pt x="370936" y="2392506"/>
                    <a:pt x="370936" y="2392506"/>
                  </a:cubicBezTo>
                  <a:cubicBezTo>
                    <a:pt x="356559" y="2392506"/>
                    <a:pt x="352245" y="2375253"/>
                    <a:pt x="327804" y="2409759"/>
                  </a:cubicBezTo>
                  <a:cubicBezTo>
                    <a:pt x="303363" y="2444265"/>
                    <a:pt x="248729" y="2556408"/>
                    <a:pt x="224287" y="2599540"/>
                  </a:cubicBezTo>
                  <a:cubicBezTo>
                    <a:pt x="199845" y="2642672"/>
                    <a:pt x="196969" y="2661362"/>
                    <a:pt x="181154" y="2668551"/>
                  </a:cubicBezTo>
                  <a:cubicBezTo>
                    <a:pt x="165339" y="2675740"/>
                    <a:pt x="149524" y="2657049"/>
                    <a:pt x="129396" y="2642672"/>
                  </a:cubicBezTo>
                  <a:cubicBezTo>
                    <a:pt x="109268" y="2628295"/>
                    <a:pt x="81951" y="2605291"/>
                    <a:pt x="60385" y="2582287"/>
                  </a:cubicBezTo>
                  <a:cubicBezTo>
                    <a:pt x="38819" y="2559283"/>
                    <a:pt x="0" y="2504649"/>
                    <a:pt x="0" y="2504649"/>
                  </a:cubicBezTo>
                  <a:lnTo>
                    <a:pt x="0" y="2504649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6A4E8310-E2CD-E940-BADA-42F6CDD09EA6}"/>
                </a:ext>
              </a:extLst>
            </p:cNvPr>
            <p:cNvGrpSpPr/>
            <p:nvPr/>
          </p:nvGrpSpPr>
          <p:grpSpPr>
            <a:xfrm>
              <a:off x="6199007" y="2427684"/>
              <a:ext cx="769047" cy="584775"/>
              <a:chOff x="6199007" y="2427684"/>
              <a:chExt cx="769047" cy="584775"/>
            </a:xfrm>
          </p:grpSpPr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886D5007-56E6-E84A-A711-7241A2570B4A}"/>
                  </a:ext>
                </a:extLst>
              </p:cNvPr>
              <p:cNvSpPr txBox="1"/>
              <p:nvPr/>
            </p:nvSpPr>
            <p:spPr>
              <a:xfrm>
                <a:off x="6328135" y="2427684"/>
                <a:ext cx="6399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0000"/>
                    </a:solidFill>
                  </a:rPr>
                  <a:t>ATF</a:t>
                </a:r>
              </a:p>
              <a:p>
                <a:pPr algn="ctr"/>
                <a:r>
                  <a:rPr lang="en-US" sz="1600" b="1" dirty="0">
                    <a:solidFill>
                      <a:srgbClr val="FF0000"/>
                    </a:solidFill>
                  </a:rPr>
                  <a:t>pulse</a:t>
                </a:r>
              </a:p>
            </p:txBody>
          </p: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28CB8889-0103-D446-AD89-FBFA00829074}"/>
                  </a:ext>
                </a:extLst>
              </p:cNvPr>
              <p:cNvCxnSpPr/>
              <p:nvPr/>
            </p:nvCxnSpPr>
            <p:spPr>
              <a:xfrm>
                <a:off x="6199007" y="2716218"/>
                <a:ext cx="248759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E455BED7-619A-B74E-8072-CB85AB35EA1E}"/>
                </a:ext>
              </a:extLst>
            </p:cNvPr>
            <p:cNvSpPr txBox="1"/>
            <p:nvPr/>
          </p:nvSpPr>
          <p:spPr>
            <a:xfrm>
              <a:off x="5046084" y="3756949"/>
              <a:ext cx="11414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nonlinear wake</a:t>
              </a: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C8CCC88D-9A6E-E94B-BD12-5BB4CFBFED2C}"/>
              </a:ext>
            </a:extLst>
          </p:cNvPr>
          <p:cNvSpPr txBox="1"/>
          <p:nvPr/>
        </p:nvSpPr>
        <p:spPr>
          <a:xfrm>
            <a:off x="4803514" y="5272070"/>
            <a:ext cx="899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linear wake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12E8172-C5A4-6D45-BADC-A321EF88C8D2}"/>
              </a:ext>
            </a:extLst>
          </p:cNvPr>
          <p:cNvSpPr txBox="1"/>
          <p:nvPr/>
        </p:nvSpPr>
        <p:spPr>
          <a:xfrm>
            <a:off x="11785700" y="6483801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DAC8206-42E4-7342-820B-AA2E94A5F71D}"/>
              </a:ext>
            </a:extLst>
          </p:cNvPr>
          <p:cNvSpPr/>
          <p:nvPr/>
        </p:nvSpPr>
        <p:spPr>
          <a:xfrm>
            <a:off x="52755" y="3955081"/>
            <a:ext cx="12116915" cy="15939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75F3FF35-005E-294F-BC3B-DB37AA64626A}"/>
              </a:ext>
            </a:extLst>
          </p:cNvPr>
          <p:cNvSpPr/>
          <p:nvPr/>
        </p:nvSpPr>
        <p:spPr>
          <a:xfrm>
            <a:off x="64332" y="2427684"/>
            <a:ext cx="12064160" cy="152739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2C66526E-338B-CC4D-A6B4-FB2F4AC2A9E4}"/>
              </a:ext>
            </a:extLst>
          </p:cNvPr>
          <p:cNvCxnSpPr/>
          <p:nvPr/>
        </p:nvCxnSpPr>
        <p:spPr>
          <a:xfrm>
            <a:off x="404445" y="5601824"/>
            <a:ext cx="114534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0939EA1-919F-1C48-A37D-A8FD04C2E47E}"/>
              </a:ext>
            </a:extLst>
          </p:cNvPr>
          <p:cNvSpPr txBox="1"/>
          <p:nvPr/>
        </p:nvSpPr>
        <p:spPr>
          <a:xfrm>
            <a:off x="7476506" y="502701"/>
            <a:ext cx="2015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plasma parameters</a:t>
            </a:r>
          </a:p>
          <a:p>
            <a:pPr algn="ctr"/>
            <a:r>
              <a:rPr lang="en-US" b="1" u="sng" dirty="0"/>
              <a:t>&amp; diagnostics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39C507-D198-FAAD-8529-8EF92EFA751D}"/>
              </a:ext>
            </a:extLst>
          </p:cNvPr>
          <p:cNvSpPr/>
          <p:nvPr/>
        </p:nvSpPr>
        <p:spPr>
          <a:xfrm>
            <a:off x="-23445" y="5654579"/>
            <a:ext cx="11956957" cy="118988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16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996CD8-7956-5703-DE6C-54E87F9C325B}"/>
              </a:ext>
            </a:extLst>
          </p:cNvPr>
          <p:cNvSpPr txBox="1"/>
          <p:nvPr/>
        </p:nvSpPr>
        <p:spPr>
          <a:xfrm>
            <a:off x="2434154" y="53879"/>
            <a:ext cx="96420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/>
              <a:t>Next-generation ATF experiments will inject</a:t>
            </a:r>
          </a:p>
          <a:p>
            <a:pPr algn="ctr"/>
            <a:r>
              <a:rPr lang="en-US" sz="3600" b="1"/>
              <a:t>~ 70 MeV electrons from linac into large LWFA</a:t>
            </a:r>
          </a:p>
        </p:txBody>
      </p:sp>
      <p:pic>
        <p:nvPicPr>
          <p:cNvPr id="12" name="Picture 11" descr="Diagram of a diagram of a laser&#10;&#10;Description automatically generated">
            <a:extLst>
              <a:ext uri="{FF2B5EF4-FFF2-40B4-BE49-F238E27FC236}">
                <a16:creationId xmlns:a16="http://schemas.microsoft.com/office/drawing/2014/main" id="{87C7CE2C-ECD7-BB26-3025-D4920DC61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510" y="1375640"/>
            <a:ext cx="7772400" cy="47736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02098A-CE71-F1D1-CC87-C68553DD6115}"/>
              </a:ext>
            </a:extLst>
          </p:cNvPr>
          <p:cNvSpPr txBox="1"/>
          <p:nvPr/>
        </p:nvSpPr>
        <p:spPr>
          <a:xfrm>
            <a:off x="603713" y="1871122"/>
            <a:ext cx="2333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Dream parameters: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F7BC0F-D852-191A-669D-E723FD3572B8}"/>
              </a:ext>
            </a:extLst>
          </p:cNvPr>
          <p:cNvSpPr txBox="1"/>
          <p:nvPr/>
        </p:nvSpPr>
        <p:spPr>
          <a:xfrm>
            <a:off x="106300" y="2376071"/>
            <a:ext cx="3550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1) 10 fs laser-e-beam rms jitter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5FC2B6-7802-A855-797D-10AAED257F1D}"/>
              </a:ext>
            </a:extLst>
          </p:cNvPr>
          <p:cNvSpPr txBox="1"/>
          <p:nvPr/>
        </p:nvSpPr>
        <p:spPr>
          <a:xfrm>
            <a:off x="106300" y="2745403"/>
            <a:ext cx="3728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2) e-bunch compression to 10 fs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D7855C-68FF-2516-3295-B4876F5F79BA}"/>
              </a:ext>
            </a:extLst>
          </p:cNvPr>
          <p:cNvSpPr txBox="1"/>
          <p:nvPr/>
        </p:nvSpPr>
        <p:spPr>
          <a:xfrm>
            <a:off x="106300" y="3130706"/>
            <a:ext cx="2665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3) 20-25 TW CO</a:t>
            </a:r>
            <a:r>
              <a:rPr lang="en-US" sz="2000" baseline="-25000"/>
              <a:t>2</a:t>
            </a:r>
            <a:r>
              <a:rPr lang="en-US" sz="2000"/>
              <a:t> pulse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244331-091E-BB7C-FF26-1EBAE6C386EB}"/>
              </a:ext>
            </a:extLst>
          </p:cNvPr>
          <p:cNvSpPr txBox="1"/>
          <p:nvPr/>
        </p:nvSpPr>
        <p:spPr>
          <a:xfrm>
            <a:off x="154476" y="3991500"/>
            <a:ext cx="35555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Actual parameters will depend</a:t>
            </a:r>
          </a:p>
          <a:p>
            <a:pPr algn="ctr"/>
            <a:r>
              <a:rPr lang="en-US" sz="2000"/>
              <a:t>on status of laser and linac </a:t>
            </a:r>
          </a:p>
          <a:p>
            <a:pPr algn="ctr"/>
            <a:r>
              <a:rPr lang="en-US" sz="2000"/>
              <a:t>development.  </a:t>
            </a:r>
          </a:p>
        </p:txBody>
      </p:sp>
      <p:pic>
        <p:nvPicPr>
          <p:cNvPr id="3" name="Picture 2" descr="BNL_logo_sm.jpg">
            <a:extLst>
              <a:ext uri="{FF2B5EF4-FFF2-40B4-BE49-F238E27FC236}">
                <a16:creationId xmlns:a16="http://schemas.microsoft.com/office/drawing/2014/main" id="{587F09B2-70D7-B137-15E4-8AC58E54F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0" y="31533"/>
            <a:ext cx="2192243" cy="8388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DA758A-D152-F117-6075-18A4406E1622}"/>
              </a:ext>
            </a:extLst>
          </p:cNvPr>
          <p:cNvSpPr txBox="1"/>
          <p:nvPr/>
        </p:nvSpPr>
        <p:spPr>
          <a:xfrm>
            <a:off x="5420" y="6258909"/>
            <a:ext cx="11793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Simulations are in progress to define experimental parameters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70A259-F741-D61C-8AD8-3C30FB83848F}"/>
              </a:ext>
            </a:extLst>
          </p:cNvPr>
          <p:cNvSpPr txBox="1"/>
          <p:nvPr/>
        </p:nvSpPr>
        <p:spPr>
          <a:xfrm>
            <a:off x="11783025" y="6493397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00212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9045674" y="5458886"/>
            <a:ext cx="746982" cy="28999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085569" y="5458886"/>
            <a:ext cx="746982" cy="28999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444018" y="5441950"/>
            <a:ext cx="746982" cy="28999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04840" y="73295"/>
            <a:ext cx="96633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Simulations validated by experiments in SM regime</a:t>
            </a:r>
          </a:p>
          <a:p>
            <a:pPr algn="ctr"/>
            <a:r>
              <a:rPr lang="en-US" sz="3200" b="1" dirty="0"/>
              <a:t>can be trusted to predict bubble regime accurately</a:t>
            </a:r>
          </a:p>
        </p:txBody>
      </p:sp>
      <p:pic>
        <p:nvPicPr>
          <p:cNvPr id="8" name="Picture 7" descr="SUNY Stonybrook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" y="27586"/>
            <a:ext cx="1490943" cy="1490943"/>
          </a:xfrm>
          <a:prstGeom prst="rect">
            <a:avLst/>
          </a:prstGeom>
        </p:spPr>
      </p:pic>
      <p:pic>
        <p:nvPicPr>
          <p:cNvPr id="10" name="Picture 9" descr="08. Kumar Fig10a-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643" y="1904997"/>
            <a:ext cx="516257" cy="3022600"/>
          </a:xfrm>
          <a:prstGeom prst="rect">
            <a:avLst/>
          </a:prstGeom>
        </p:spPr>
      </p:pic>
      <p:pic>
        <p:nvPicPr>
          <p:cNvPr id="11" name="Picture 10" descr="08. Kumar Fig10a-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933" y="1854198"/>
            <a:ext cx="8614776" cy="31364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58531" y="1591738"/>
            <a:ext cx="101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matched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64668" y="1603402"/>
            <a:ext cx="125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unmatched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46532" y="1598132"/>
            <a:ext cx="125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unmatched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82809" y="5113875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P</a:t>
            </a:r>
            <a:r>
              <a:rPr lang="en-US" b="1">
                <a:solidFill>
                  <a:srgbClr val="FF0000"/>
                </a:solidFill>
              </a:rPr>
              <a:t> = 20 TW, </a:t>
            </a:r>
            <a:r>
              <a:rPr lang="en-US" b="1" i="1">
                <a:solidFill>
                  <a:srgbClr val="FF0000"/>
                </a:solidFill>
              </a:rPr>
              <a:t>τ</a:t>
            </a:r>
            <a:r>
              <a:rPr lang="en-US" b="1">
                <a:solidFill>
                  <a:srgbClr val="FF0000"/>
                </a:solidFill>
              </a:rPr>
              <a:t> = 0.5 ps</a:t>
            </a:r>
          </a:p>
          <a:p>
            <a:r>
              <a:rPr lang="en-US" b="1" i="1">
                <a:solidFill>
                  <a:srgbClr val="FF0000"/>
                </a:solidFill>
              </a:rPr>
              <a:t>w</a:t>
            </a:r>
            <a:r>
              <a:rPr lang="en-US" b="1" baseline="-25000">
                <a:solidFill>
                  <a:srgbClr val="FF0000"/>
                </a:solidFill>
              </a:rPr>
              <a:t>0</a:t>
            </a:r>
            <a:r>
              <a:rPr lang="en-US" b="1">
                <a:solidFill>
                  <a:srgbClr val="FF0000"/>
                </a:solidFill>
              </a:rPr>
              <a:t> = 117 µm, </a:t>
            </a:r>
            <a:r>
              <a:rPr lang="en-US" b="1" i="1">
                <a:solidFill>
                  <a:srgbClr val="FF0000"/>
                </a:solidFill>
              </a:rPr>
              <a:t>a</a:t>
            </a:r>
            <a:r>
              <a:rPr lang="en-US" b="1" baseline="-25000">
                <a:solidFill>
                  <a:srgbClr val="FF0000"/>
                </a:solidFill>
              </a:rPr>
              <a:t>0</a:t>
            </a:r>
            <a:r>
              <a:rPr lang="en-US" b="1">
                <a:solidFill>
                  <a:srgbClr val="FF0000"/>
                </a:solidFill>
              </a:rPr>
              <a:t> = 2.4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041465" y="1518737"/>
            <a:ext cx="654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δn/n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26011" y="5116745"/>
            <a:ext cx="2106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P</a:t>
            </a:r>
            <a:r>
              <a:rPr lang="en-US" b="1">
                <a:solidFill>
                  <a:srgbClr val="FF0000"/>
                </a:solidFill>
              </a:rPr>
              <a:t> = 20 TW, </a:t>
            </a:r>
            <a:r>
              <a:rPr lang="en-US" b="1" i="1">
                <a:solidFill>
                  <a:srgbClr val="FF0000"/>
                </a:solidFill>
              </a:rPr>
              <a:t>τ</a:t>
            </a:r>
            <a:r>
              <a:rPr lang="en-US" b="1">
                <a:solidFill>
                  <a:srgbClr val="FF0000"/>
                </a:solidFill>
              </a:rPr>
              <a:t> = 0.5 ps</a:t>
            </a:r>
          </a:p>
          <a:p>
            <a:r>
              <a:rPr lang="en-US" b="1" i="1">
                <a:solidFill>
                  <a:srgbClr val="FF0000"/>
                </a:solidFill>
              </a:rPr>
              <a:t>w</a:t>
            </a:r>
            <a:r>
              <a:rPr lang="en-US" b="1" baseline="-25000">
                <a:solidFill>
                  <a:srgbClr val="FF0000"/>
                </a:solidFill>
              </a:rPr>
              <a:t>0</a:t>
            </a:r>
            <a:r>
              <a:rPr lang="en-US" b="1">
                <a:solidFill>
                  <a:srgbClr val="FF0000"/>
                </a:solidFill>
              </a:rPr>
              <a:t> = 74 µm, </a:t>
            </a:r>
            <a:r>
              <a:rPr lang="en-US" b="1" i="1">
                <a:solidFill>
                  <a:srgbClr val="FF0000"/>
                </a:solidFill>
              </a:rPr>
              <a:t>a</a:t>
            </a:r>
            <a:r>
              <a:rPr lang="en-US" b="1" baseline="-25000">
                <a:solidFill>
                  <a:srgbClr val="FF0000"/>
                </a:solidFill>
              </a:rPr>
              <a:t>0</a:t>
            </a:r>
            <a:r>
              <a:rPr lang="en-US" b="1">
                <a:solidFill>
                  <a:srgbClr val="FF0000"/>
                </a:solidFill>
              </a:rPr>
              <a:t> = 3.8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9803" y="5133678"/>
            <a:ext cx="2103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P</a:t>
            </a:r>
            <a:r>
              <a:rPr lang="en-US" b="1">
                <a:solidFill>
                  <a:srgbClr val="FF0000"/>
                </a:solidFill>
              </a:rPr>
              <a:t> = 20 TW, </a:t>
            </a:r>
            <a:r>
              <a:rPr lang="en-US" b="1" i="1">
                <a:solidFill>
                  <a:srgbClr val="FF0000"/>
                </a:solidFill>
              </a:rPr>
              <a:t>τ</a:t>
            </a:r>
            <a:r>
              <a:rPr lang="en-US" b="1">
                <a:solidFill>
                  <a:srgbClr val="FF0000"/>
                </a:solidFill>
              </a:rPr>
              <a:t> = 1 ps</a:t>
            </a:r>
          </a:p>
          <a:p>
            <a:r>
              <a:rPr lang="en-US" b="1" i="1">
                <a:solidFill>
                  <a:srgbClr val="FF0000"/>
                </a:solidFill>
              </a:rPr>
              <a:t>w</a:t>
            </a:r>
            <a:r>
              <a:rPr lang="en-US" b="1" baseline="-25000">
                <a:solidFill>
                  <a:srgbClr val="FF0000"/>
                </a:solidFill>
              </a:rPr>
              <a:t>0</a:t>
            </a:r>
            <a:r>
              <a:rPr lang="en-US" b="1">
                <a:solidFill>
                  <a:srgbClr val="FF0000"/>
                </a:solidFill>
              </a:rPr>
              <a:t> = 74 µm, </a:t>
            </a:r>
            <a:r>
              <a:rPr lang="en-US" b="1" i="1">
                <a:solidFill>
                  <a:srgbClr val="FF0000"/>
                </a:solidFill>
              </a:rPr>
              <a:t>a</a:t>
            </a:r>
            <a:r>
              <a:rPr lang="en-US" b="1" baseline="-25000">
                <a:solidFill>
                  <a:srgbClr val="FF0000"/>
                </a:solidFill>
              </a:rPr>
              <a:t>0</a:t>
            </a:r>
            <a:r>
              <a:rPr lang="en-US" b="1">
                <a:solidFill>
                  <a:srgbClr val="FF0000"/>
                </a:solidFill>
              </a:rPr>
              <a:t> = 3.8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65149" y="5689610"/>
            <a:ext cx="1794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/>
              <a:t>n</a:t>
            </a:r>
            <a:r>
              <a:rPr lang="en-US" b="1" baseline="-25000"/>
              <a:t>e</a:t>
            </a:r>
            <a:r>
              <a:rPr lang="en-US" b="1"/>
              <a:t> = 2 x 10</a:t>
            </a:r>
            <a:r>
              <a:rPr lang="en-US" b="1" baseline="30000"/>
              <a:t>16</a:t>
            </a:r>
            <a:r>
              <a:rPr lang="en-US" b="1"/>
              <a:t> cm</a:t>
            </a:r>
            <a:r>
              <a:rPr lang="en-US" b="1" baseline="30000"/>
              <a:t>-3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43534" y="5689610"/>
            <a:ext cx="1794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/>
              <a:t>n</a:t>
            </a:r>
            <a:r>
              <a:rPr lang="en-US" b="1" baseline="-25000"/>
              <a:t>e</a:t>
            </a:r>
            <a:r>
              <a:rPr lang="en-US" b="1"/>
              <a:t> = 2 x 10</a:t>
            </a:r>
            <a:r>
              <a:rPr lang="en-US" b="1" baseline="30000"/>
              <a:t>16</a:t>
            </a:r>
            <a:r>
              <a:rPr lang="en-US" b="1"/>
              <a:t> cm</a:t>
            </a:r>
            <a:r>
              <a:rPr lang="en-US" b="1" baseline="30000"/>
              <a:t>-3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52422" y="5689610"/>
            <a:ext cx="198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/>
              <a:t>n</a:t>
            </a:r>
            <a:r>
              <a:rPr lang="en-US" b="1" baseline="-25000"/>
              <a:t>e</a:t>
            </a:r>
            <a:r>
              <a:rPr lang="en-US" b="1"/>
              <a:t> = 2.3 x 10</a:t>
            </a:r>
            <a:r>
              <a:rPr lang="en-US" b="1" baseline="30000"/>
              <a:t>16</a:t>
            </a:r>
            <a:r>
              <a:rPr lang="en-US" b="1"/>
              <a:t> cm</a:t>
            </a:r>
            <a:r>
              <a:rPr lang="en-US" b="1" baseline="30000"/>
              <a:t>-3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95488" y="6129871"/>
            <a:ext cx="431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• Multiple ways to reach bubble regime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27604" y="6474823"/>
            <a:ext cx="3675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• no </a:t>
            </a:r>
            <a:r>
              <a:rPr lang="en-US" sz="2000" i="1" dirty="0"/>
              <a:t>e</a:t>
            </a:r>
            <a:r>
              <a:rPr lang="en-US" sz="2000" dirty="0"/>
              <a:t>-laser overlap for </a:t>
            </a:r>
            <a:r>
              <a:rPr lang="en-US" sz="2000" i="1" dirty="0" err="1"/>
              <a:t>τ</a:t>
            </a:r>
            <a:r>
              <a:rPr lang="en-US" sz="2000" dirty="0"/>
              <a:t> ≲ 0.5 </a:t>
            </a:r>
            <a:r>
              <a:rPr lang="en-US" sz="2000" dirty="0" err="1"/>
              <a:t>ps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4521194" y="4798222"/>
            <a:ext cx="2911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longitudinal distance z [mm]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2655100" y="2590802"/>
            <a:ext cx="1674945" cy="1030237"/>
            <a:chOff x="1131099" y="2590801"/>
            <a:chExt cx="1674945" cy="1030237"/>
          </a:xfrm>
        </p:grpSpPr>
        <p:sp>
          <p:nvSpPr>
            <p:cNvPr id="27" name="TextBox 26"/>
            <p:cNvSpPr txBox="1"/>
            <p:nvPr/>
          </p:nvSpPr>
          <p:spPr>
            <a:xfrm>
              <a:off x="1131099" y="3313261"/>
              <a:ext cx="1674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/>
                <a:t>incomplete blowout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H="1" flipV="1">
              <a:off x="1676400" y="2590801"/>
              <a:ext cx="304872" cy="76691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5534346" y="2609851"/>
            <a:ext cx="1541433" cy="1012676"/>
            <a:chOff x="4010345" y="2609851"/>
            <a:chExt cx="1541433" cy="1012676"/>
          </a:xfrm>
        </p:grpSpPr>
        <p:sp>
          <p:nvSpPr>
            <p:cNvPr id="26" name="TextBox 25"/>
            <p:cNvSpPr txBox="1"/>
            <p:nvPr/>
          </p:nvSpPr>
          <p:spPr>
            <a:xfrm>
              <a:off x="4010345" y="3314750"/>
              <a:ext cx="15414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/>
                <a:t>complete blowout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392161" y="2609851"/>
              <a:ext cx="304872" cy="766910"/>
              <a:chOff x="4392161" y="2609851"/>
              <a:chExt cx="304872" cy="76691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H="1" flipV="1">
                <a:off x="4392161" y="2609851"/>
                <a:ext cx="304872" cy="76691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60000" flipH="1" flipV="1">
                <a:off x="4401687" y="2616202"/>
                <a:ext cx="116338" cy="301623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Group 50"/>
          <p:cNvGrpSpPr/>
          <p:nvPr/>
        </p:nvGrpSpPr>
        <p:grpSpPr>
          <a:xfrm>
            <a:off x="8437033" y="1938925"/>
            <a:ext cx="1127461" cy="936571"/>
            <a:chOff x="6913032" y="1938924"/>
            <a:chExt cx="1127461" cy="936571"/>
          </a:xfrm>
        </p:grpSpPr>
        <p:sp>
          <p:nvSpPr>
            <p:cNvPr id="39" name="Oval 38"/>
            <p:cNvSpPr/>
            <p:nvPr/>
          </p:nvSpPr>
          <p:spPr>
            <a:xfrm>
              <a:off x="6913032" y="2229977"/>
              <a:ext cx="931334" cy="645518"/>
            </a:xfrm>
            <a:prstGeom prst="ellipse">
              <a:avLst/>
            </a:prstGeom>
            <a:noFill/>
            <a:ln w="19050">
              <a:solidFill>
                <a:srgbClr val="FFFF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455076" y="1938924"/>
              <a:ext cx="5854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/>
                <a:t>laser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407803" y="2592921"/>
            <a:ext cx="1541433" cy="1026628"/>
            <a:chOff x="6883802" y="2592921"/>
            <a:chExt cx="1541433" cy="1026628"/>
          </a:xfrm>
        </p:grpSpPr>
        <p:sp>
          <p:nvSpPr>
            <p:cNvPr id="37" name="TextBox 36"/>
            <p:cNvSpPr txBox="1"/>
            <p:nvPr/>
          </p:nvSpPr>
          <p:spPr>
            <a:xfrm>
              <a:off x="6883802" y="3311772"/>
              <a:ext cx="15414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/>
                <a:t>complete blowout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7084511" y="2592921"/>
              <a:ext cx="304872" cy="766910"/>
              <a:chOff x="4392161" y="2609851"/>
              <a:chExt cx="304872" cy="766910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flipH="1" flipV="1">
                <a:off x="4392161" y="2609851"/>
                <a:ext cx="304872" cy="76691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60000" flipH="1" flipV="1">
                <a:off x="4401687" y="2616202"/>
                <a:ext cx="116338" cy="301623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TextBox 51"/>
          <p:cNvSpPr txBox="1"/>
          <p:nvPr/>
        </p:nvSpPr>
        <p:spPr>
          <a:xfrm>
            <a:off x="6601124" y="6129881"/>
            <a:ext cx="3602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• no self-injection for </a:t>
            </a:r>
            <a:r>
              <a:rPr lang="en-US" sz="2000" i="1"/>
              <a:t>z</a:t>
            </a:r>
            <a:r>
              <a:rPr lang="en-US" sz="2000"/>
              <a:t> &lt; 2.5 mm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1767749" y="6487193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805942-1D70-F343-B6B4-AA5225D047C4}"/>
              </a:ext>
            </a:extLst>
          </p:cNvPr>
          <p:cNvSpPr txBox="1"/>
          <p:nvPr/>
        </p:nvSpPr>
        <p:spPr>
          <a:xfrm>
            <a:off x="4234090" y="1120236"/>
            <a:ext cx="3753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Kumar, </a:t>
            </a:r>
            <a:r>
              <a:rPr lang="en-US" sz="1600" i="1" dirty="0">
                <a:solidFill>
                  <a:srgbClr val="FF0000"/>
                </a:solidFill>
              </a:rPr>
              <a:t>Phys. Plasmas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28</a:t>
            </a:r>
            <a:r>
              <a:rPr lang="en-US" sz="1600" dirty="0">
                <a:solidFill>
                  <a:srgbClr val="FF0000"/>
                </a:solidFill>
              </a:rPr>
              <a:t>, 013102 (2021)</a:t>
            </a:r>
          </a:p>
        </p:txBody>
      </p:sp>
    </p:spTree>
    <p:extLst>
      <p:ext uri="{BB962C8B-B14F-4D97-AF65-F5344CB8AC3E}">
        <p14:creationId xmlns:p14="http://schemas.microsoft.com/office/powerpoint/2010/main" val="203393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  <p:bldP spid="28" grpId="0" animBg="1"/>
      <p:bldP spid="22" grpId="0"/>
      <p:bldP spid="23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6B5917-CF31-93E0-47B4-5D38FC507C05}"/>
              </a:ext>
            </a:extLst>
          </p:cNvPr>
          <p:cNvSpPr txBox="1"/>
          <p:nvPr/>
        </p:nvSpPr>
        <p:spPr>
          <a:xfrm>
            <a:off x="1262129" y="35459"/>
            <a:ext cx="95083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/>
              <a:t>Simulations of growth of ∆E</a:t>
            </a:r>
            <a:r>
              <a:rPr lang="en-US" sz="3200" b="1" baseline="-25000"/>
              <a:t>e</a:t>
            </a:r>
            <a:r>
              <a:rPr lang="en-US" sz="3200" b="1"/>
              <a:t>/E</a:t>
            </a:r>
            <a:r>
              <a:rPr lang="en-US" sz="3200" b="1" baseline="-25000"/>
              <a:t>e </a:t>
            </a:r>
            <a:r>
              <a:rPr lang="en-US" sz="3200" b="1"/>
              <a:t>and emittance </a:t>
            </a:r>
          </a:p>
          <a:p>
            <a:pPr algn="ctr"/>
            <a:r>
              <a:rPr lang="en-US" sz="3200" b="1"/>
              <a:t>of externally injected e-bunches in large bubbles.  </a:t>
            </a:r>
          </a:p>
        </p:txBody>
      </p:sp>
      <p:pic>
        <p:nvPicPr>
          <p:cNvPr id="4" name="Picture 3" descr="A diagram of a particle density&#10;&#10;Description automatically generated with medium confidence">
            <a:extLst>
              <a:ext uri="{FF2B5EF4-FFF2-40B4-BE49-F238E27FC236}">
                <a16:creationId xmlns:a16="http://schemas.microsoft.com/office/drawing/2014/main" id="{F9B878FA-4AF3-809E-8C8F-DC4F58DA1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861" y="1470170"/>
            <a:ext cx="4500051" cy="27604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C6E170-0DF8-7D0D-821D-612409C4F99B}"/>
              </a:ext>
            </a:extLst>
          </p:cNvPr>
          <p:cNvSpPr txBox="1"/>
          <p:nvPr/>
        </p:nvSpPr>
        <p:spPr>
          <a:xfrm>
            <a:off x="2464596" y="1711232"/>
            <a:ext cx="1864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(a) </a:t>
            </a:r>
            <a:r>
              <a:rPr lang="en-US" i="1">
                <a:solidFill>
                  <a:schemeClr val="bg1"/>
                </a:solidFill>
              </a:rPr>
              <a:t>n</a:t>
            </a:r>
            <a:r>
              <a:rPr lang="en-US" baseline="-25000">
                <a:solidFill>
                  <a:schemeClr val="bg1"/>
                </a:solidFill>
              </a:rPr>
              <a:t>e</a:t>
            </a:r>
            <a:r>
              <a:rPr lang="en-US">
                <a:solidFill>
                  <a:schemeClr val="bg1"/>
                </a:solidFill>
              </a:rPr>
              <a:t> = 10</a:t>
            </a:r>
            <a:r>
              <a:rPr lang="en-US" baseline="30000">
                <a:solidFill>
                  <a:schemeClr val="bg1"/>
                </a:solidFill>
              </a:rPr>
              <a:t>16</a:t>
            </a:r>
            <a:r>
              <a:rPr lang="en-US">
                <a:solidFill>
                  <a:schemeClr val="bg1"/>
                </a:solidFill>
              </a:rPr>
              <a:t> cm</a:t>
            </a:r>
            <a:r>
              <a:rPr lang="en-US" baseline="30000">
                <a:solidFill>
                  <a:schemeClr val="bg1"/>
                </a:solidFill>
              </a:rPr>
              <a:t>-3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9ED7DA0-9158-DADC-E681-56EA08237A2D}"/>
              </a:ext>
            </a:extLst>
          </p:cNvPr>
          <p:cNvGrpSpPr/>
          <p:nvPr/>
        </p:nvGrpSpPr>
        <p:grpSpPr>
          <a:xfrm>
            <a:off x="3074340" y="2730137"/>
            <a:ext cx="1881092" cy="883529"/>
            <a:chOff x="1380455" y="2730137"/>
            <a:chExt cx="1881092" cy="88352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599B3FB-4328-966C-D7B0-38EAAE91614C}"/>
                </a:ext>
              </a:extLst>
            </p:cNvPr>
            <p:cNvSpPr txBox="1"/>
            <p:nvPr/>
          </p:nvSpPr>
          <p:spPr>
            <a:xfrm>
              <a:off x="1380455" y="3244334"/>
              <a:ext cx="18810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0.5 ps CO</a:t>
              </a:r>
              <a:r>
                <a:rPr lang="en-US" baseline="-25000">
                  <a:solidFill>
                    <a:schemeClr val="bg1"/>
                  </a:solidFill>
                </a:rPr>
                <a:t>2</a:t>
              </a:r>
              <a:r>
                <a:rPr lang="en-US">
                  <a:solidFill>
                    <a:schemeClr val="bg1"/>
                  </a:solidFill>
                </a:rPr>
                <a:t> pulse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AB0AF1D-1154-9939-D1C5-8D6831C56977}"/>
                </a:ext>
              </a:extLst>
            </p:cNvPr>
            <p:cNvCxnSpPr>
              <a:stCxn id="6" idx="0"/>
            </p:cNvCxnSpPr>
            <p:nvPr/>
          </p:nvCxnSpPr>
          <p:spPr>
            <a:xfrm flipV="1">
              <a:off x="2321001" y="2730137"/>
              <a:ext cx="121753" cy="51419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A close-up of a solar eclipse&#10;&#10;Description automatically generated">
            <a:extLst>
              <a:ext uri="{FF2B5EF4-FFF2-40B4-BE49-F238E27FC236}">
                <a16:creationId xmlns:a16="http://schemas.microsoft.com/office/drawing/2014/main" id="{E7D1D086-BC21-A02F-5072-8133FFC9F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911" y="1521546"/>
            <a:ext cx="4315019" cy="26576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79C161-25FE-4110-4529-274E201CC7D7}"/>
              </a:ext>
            </a:extLst>
          </p:cNvPr>
          <p:cNvSpPr txBox="1"/>
          <p:nvPr/>
        </p:nvSpPr>
        <p:spPr>
          <a:xfrm>
            <a:off x="6964647" y="1711232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(b)</a:t>
            </a:r>
          </a:p>
        </p:txBody>
      </p:sp>
      <p:pic>
        <p:nvPicPr>
          <p:cNvPr id="12" name="Picture 11" descr="A graph of a line graph&#10;&#10;Description automatically generated">
            <a:extLst>
              <a:ext uri="{FF2B5EF4-FFF2-40B4-BE49-F238E27FC236}">
                <a16:creationId xmlns:a16="http://schemas.microsoft.com/office/drawing/2014/main" id="{C7F6D9EF-8159-3B77-F533-5AECFE089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025" y="4230615"/>
            <a:ext cx="3723633" cy="2351317"/>
          </a:xfrm>
          <a:prstGeom prst="rect">
            <a:avLst/>
          </a:prstGeom>
        </p:spPr>
      </p:pic>
      <p:pic>
        <p:nvPicPr>
          <p:cNvPr id="13" name="Picture 12" descr="A graph of a curve&#10;&#10;Description automatically generated with medium confidence">
            <a:extLst>
              <a:ext uri="{FF2B5EF4-FFF2-40B4-BE49-F238E27FC236}">
                <a16:creationId xmlns:a16="http://schemas.microsoft.com/office/drawing/2014/main" id="{49970761-B857-505C-91A0-65C1403BE4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4951" y="4230615"/>
            <a:ext cx="3813728" cy="24120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612C6A7-D56F-1FBB-6D9F-AEC810CE8017}"/>
              </a:ext>
            </a:extLst>
          </p:cNvPr>
          <p:cNvSpPr txBox="1"/>
          <p:nvPr/>
        </p:nvSpPr>
        <p:spPr>
          <a:xfrm>
            <a:off x="2464596" y="4287627"/>
            <a:ext cx="2036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(c) Electron Energy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7BEEB6-2209-2D3F-FC92-8ECEB0AB70A3}"/>
              </a:ext>
            </a:extLst>
          </p:cNvPr>
          <p:cNvSpPr txBox="1"/>
          <p:nvPr/>
        </p:nvSpPr>
        <p:spPr>
          <a:xfrm>
            <a:off x="6450170" y="4302356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(d)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DD8DBE-270D-55C9-5518-C546E2A66161}"/>
              </a:ext>
            </a:extLst>
          </p:cNvPr>
          <p:cNvSpPr txBox="1"/>
          <p:nvPr/>
        </p:nvSpPr>
        <p:spPr>
          <a:xfrm>
            <a:off x="7532982" y="4781006"/>
            <a:ext cx="1979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Evolution of </a:t>
            </a:r>
          </a:p>
          <a:p>
            <a:r>
              <a:rPr lang="en-US"/>
              <a:t>Energy Spread (%)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EF0F6F-7AB8-7968-6759-BF9025AFD9F4}"/>
              </a:ext>
            </a:extLst>
          </p:cNvPr>
          <p:cNvSpPr txBox="1"/>
          <p:nvPr/>
        </p:nvSpPr>
        <p:spPr>
          <a:xfrm>
            <a:off x="8091254" y="2315147"/>
            <a:ext cx="1321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2 externally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injected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e-bunches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B11C33-C189-6DBD-96C2-3031B4070929}"/>
              </a:ext>
            </a:extLst>
          </p:cNvPr>
          <p:cNvSpPr txBox="1"/>
          <p:nvPr/>
        </p:nvSpPr>
        <p:spPr>
          <a:xfrm>
            <a:off x="1996770" y="1050140"/>
            <a:ext cx="8094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See Tu WG1 poster Y. Cao, “Simulations of externally-injected CO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-driven LWFA”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599ECF-7C8D-7E9A-FA25-B5993A176273}"/>
              </a:ext>
            </a:extLst>
          </p:cNvPr>
          <p:cNvSpPr txBox="1"/>
          <p:nvPr/>
        </p:nvSpPr>
        <p:spPr>
          <a:xfrm>
            <a:off x="13581088" y="649898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7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9603D7-8FAA-70A4-8B5E-EA70775BC371}"/>
              </a:ext>
            </a:extLst>
          </p:cNvPr>
          <p:cNvGrpSpPr/>
          <p:nvPr/>
        </p:nvGrpSpPr>
        <p:grpSpPr>
          <a:xfrm>
            <a:off x="37180" y="60960"/>
            <a:ext cx="1118520" cy="1061023"/>
            <a:chOff x="3303214" y="2758382"/>
            <a:chExt cx="1424847" cy="140978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6D94859-B581-FDAB-A847-D7E5D63AEA22}"/>
                </a:ext>
              </a:extLst>
            </p:cNvPr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8A54851-AB7E-FCDC-24AE-BBD5602C58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sp>
        <p:nvSpPr>
          <p:cNvPr id="26" name="Down Arrow 25">
            <a:extLst>
              <a:ext uri="{FF2B5EF4-FFF2-40B4-BE49-F238E27FC236}">
                <a16:creationId xmlns:a16="http://schemas.microsoft.com/office/drawing/2014/main" id="{7291EA79-52DF-151B-5090-988DC5E99F4F}"/>
              </a:ext>
            </a:extLst>
          </p:cNvPr>
          <p:cNvSpPr/>
          <p:nvPr/>
        </p:nvSpPr>
        <p:spPr>
          <a:xfrm rot="3600000">
            <a:off x="8025153" y="2570763"/>
            <a:ext cx="134911" cy="35331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1BFAA212-3285-017E-D4DE-2CEF0C76731F}"/>
              </a:ext>
            </a:extLst>
          </p:cNvPr>
          <p:cNvSpPr/>
          <p:nvPr/>
        </p:nvSpPr>
        <p:spPr>
          <a:xfrm rot="18000000" flipV="1">
            <a:off x="8006103" y="2940479"/>
            <a:ext cx="134911" cy="353315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>
            <a:extLst>
              <a:ext uri="{FF2B5EF4-FFF2-40B4-BE49-F238E27FC236}">
                <a16:creationId xmlns:a16="http://schemas.microsoft.com/office/drawing/2014/main" id="{DC834C3F-1479-157F-A70F-CEAEBC064E62}"/>
              </a:ext>
            </a:extLst>
          </p:cNvPr>
          <p:cNvSpPr/>
          <p:nvPr/>
        </p:nvSpPr>
        <p:spPr>
          <a:xfrm rot="3600000">
            <a:off x="7799181" y="5529414"/>
            <a:ext cx="134911" cy="35331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2F594308-A0DE-E2D2-26E0-02C0442CC06D}"/>
              </a:ext>
            </a:extLst>
          </p:cNvPr>
          <p:cNvSpPr/>
          <p:nvPr/>
        </p:nvSpPr>
        <p:spPr>
          <a:xfrm rot="18000000" flipV="1">
            <a:off x="7769625" y="4469726"/>
            <a:ext cx="134911" cy="353315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EAF00B1F-F4AF-1B93-FE25-C7A150443AE3}"/>
              </a:ext>
            </a:extLst>
          </p:cNvPr>
          <p:cNvSpPr/>
          <p:nvPr/>
        </p:nvSpPr>
        <p:spPr>
          <a:xfrm>
            <a:off x="2601422" y="5647560"/>
            <a:ext cx="2409509" cy="649430"/>
          </a:xfrm>
          <a:custGeom>
            <a:avLst/>
            <a:gdLst>
              <a:gd name="connsiteX0" fmla="*/ 56194 w 2409509"/>
              <a:gd name="connsiteY0" fmla="*/ 564054 h 649430"/>
              <a:gd name="connsiteX1" fmla="*/ 137274 w 2409509"/>
              <a:gd name="connsiteY1" fmla="*/ 469461 h 649430"/>
              <a:gd name="connsiteX2" fmla="*/ 222858 w 2409509"/>
              <a:gd name="connsiteY2" fmla="*/ 392885 h 649430"/>
              <a:gd name="connsiteX3" fmla="*/ 362495 w 2409509"/>
              <a:gd name="connsiteY3" fmla="*/ 338832 h 649430"/>
              <a:gd name="connsiteX4" fmla="*/ 497628 w 2409509"/>
              <a:gd name="connsiteY4" fmla="*/ 275770 h 649430"/>
              <a:gd name="connsiteX5" fmla="*/ 650779 w 2409509"/>
              <a:gd name="connsiteY5" fmla="*/ 212708 h 649430"/>
              <a:gd name="connsiteX6" fmla="*/ 776903 w 2409509"/>
              <a:gd name="connsiteY6" fmla="*/ 172168 h 649430"/>
              <a:gd name="connsiteX7" fmla="*/ 975098 w 2409509"/>
              <a:gd name="connsiteY7" fmla="*/ 154150 h 649430"/>
              <a:gd name="connsiteX8" fmla="*/ 1132753 w 2409509"/>
              <a:gd name="connsiteY8" fmla="*/ 118115 h 649430"/>
              <a:gd name="connsiteX9" fmla="*/ 1466081 w 2409509"/>
              <a:gd name="connsiteY9" fmla="*/ 28026 h 649430"/>
              <a:gd name="connsiteX10" fmla="*/ 1781392 w 2409509"/>
              <a:gd name="connsiteY10" fmla="*/ 5504 h 649430"/>
              <a:gd name="connsiteX11" fmla="*/ 2137242 w 2409509"/>
              <a:gd name="connsiteY11" fmla="*/ 1000 h 649430"/>
              <a:gd name="connsiteX12" fmla="*/ 2272375 w 2409509"/>
              <a:gd name="connsiteY12" fmla="*/ 1000 h 649430"/>
              <a:gd name="connsiteX13" fmla="*/ 2335437 w 2409509"/>
              <a:gd name="connsiteY13" fmla="*/ 1000 h 649430"/>
              <a:gd name="connsiteX14" fmla="*/ 2362464 w 2409509"/>
              <a:gd name="connsiteY14" fmla="*/ 1000 h 649430"/>
              <a:gd name="connsiteX15" fmla="*/ 2393995 w 2409509"/>
              <a:gd name="connsiteY15" fmla="*/ 14513 h 649430"/>
              <a:gd name="connsiteX16" fmla="*/ 2407508 w 2409509"/>
              <a:gd name="connsiteY16" fmla="*/ 28026 h 649430"/>
              <a:gd name="connsiteX17" fmla="*/ 2407508 w 2409509"/>
              <a:gd name="connsiteY17" fmla="*/ 41540 h 649430"/>
              <a:gd name="connsiteX18" fmla="*/ 2407508 w 2409509"/>
              <a:gd name="connsiteY18" fmla="*/ 82079 h 649430"/>
              <a:gd name="connsiteX19" fmla="*/ 2407508 w 2409509"/>
              <a:gd name="connsiteY19" fmla="*/ 118115 h 649430"/>
              <a:gd name="connsiteX20" fmla="*/ 2407508 w 2409509"/>
              <a:gd name="connsiteY20" fmla="*/ 573063 h 649430"/>
              <a:gd name="connsiteX21" fmla="*/ 2380481 w 2409509"/>
              <a:gd name="connsiteY21" fmla="*/ 645134 h 649430"/>
              <a:gd name="connsiteX22" fmla="*/ 2348950 w 2409509"/>
              <a:gd name="connsiteY22" fmla="*/ 640629 h 649430"/>
              <a:gd name="connsiteX23" fmla="*/ 2231835 w 2409509"/>
              <a:gd name="connsiteY23" fmla="*/ 636125 h 649430"/>
              <a:gd name="connsiteX24" fmla="*/ 2231835 w 2409509"/>
              <a:gd name="connsiteY24" fmla="*/ 636125 h 649430"/>
              <a:gd name="connsiteX25" fmla="*/ 1754365 w 2409509"/>
              <a:gd name="connsiteY25" fmla="*/ 631620 h 649430"/>
              <a:gd name="connsiteX26" fmla="*/ 1038160 w 2409509"/>
              <a:gd name="connsiteY26" fmla="*/ 636125 h 649430"/>
              <a:gd name="connsiteX27" fmla="*/ 83220 w 2409509"/>
              <a:gd name="connsiteY27" fmla="*/ 631620 h 649430"/>
              <a:gd name="connsiteX28" fmla="*/ 56194 w 2409509"/>
              <a:gd name="connsiteY28" fmla="*/ 564054 h 64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409509" h="649430">
                <a:moveTo>
                  <a:pt x="56194" y="564054"/>
                </a:moveTo>
                <a:cubicBezTo>
                  <a:pt x="65203" y="537028"/>
                  <a:pt x="109497" y="497989"/>
                  <a:pt x="137274" y="469461"/>
                </a:cubicBezTo>
                <a:cubicBezTo>
                  <a:pt x="165051" y="440933"/>
                  <a:pt x="185321" y="414656"/>
                  <a:pt x="222858" y="392885"/>
                </a:cubicBezTo>
                <a:cubicBezTo>
                  <a:pt x="260395" y="371113"/>
                  <a:pt x="316700" y="358351"/>
                  <a:pt x="362495" y="338832"/>
                </a:cubicBezTo>
                <a:cubicBezTo>
                  <a:pt x="408290" y="319313"/>
                  <a:pt x="449581" y="296791"/>
                  <a:pt x="497628" y="275770"/>
                </a:cubicBezTo>
                <a:cubicBezTo>
                  <a:pt x="545675" y="254749"/>
                  <a:pt x="604233" y="229975"/>
                  <a:pt x="650779" y="212708"/>
                </a:cubicBezTo>
                <a:cubicBezTo>
                  <a:pt x="697325" y="195441"/>
                  <a:pt x="722850" y="181928"/>
                  <a:pt x="776903" y="172168"/>
                </a:cubicBezTo>
                <a:cubicBezTo>
                  <a:pt x="830956" y="162408"/>
                  <a:pt x="915790" y="163159"/>
                  <a:pt x="975098" y="154150"/>
                </a:cubicBezTo>
                <a:cubicBezTo>
                  <a:pt x="1034406" y="145141"/>
                  <a:pt x="1050923" y="139136"/>
                  <a:pt x="1132753" y="118115"/>
                </a:cubicBezTo>
                <a:cubicBezTo>
                  <a:pt x="1214583" y="97094"/>
                  <a:pt x="1357975" y="46794"/>
                  <a:pt x="1466081" y="28026"/>
                </a:cubicBezTo>
                <a:cubicBezTo>
                  <a:pt x="1574187" y="9258"/>
                  <a:pt x="1669532" y="10008"/>
                  <a:pt x="1781392" y="5504"/>
                </a:cubicBezTo>
                <a:cubicBezTo>
                  <a:pt x="1893252" y="1000"/>
                  <a:pt x="2137242" y="1000"/>
                  <a:pt x="2137242" y="1000"/>
                </a:cubicBezTo>
                <a:lnTo>
                  <a:pt x="2272375" y="1000"/>
                </a:lnTo>
                <a:lnTo>
                  <a:pt x="2335437" y="1000"/>
                </a:lnTo>
                <a:cubicBezTo>
                  <a:pt x="2350452" y="1000"/>
                  <a:pt x="2352705" y="-1252"/>
                  <a:pt x="2362464" y="1000"/>
                </a:cubicBezTo>
                <a:cubicBezTo>
                  <a:pt x="2372223" y="3252"/>
                  <a:pt x="2386488" y="10009"/>
                  <a:pt x="2393995" y="14513"/>
                </a:cubicBezTo>
                <a:cubicBezTo>
                  <a:pt x="2401502" y="19017"/>
                  <a:pt x="2407508" y="28026"/>
                  <a:pt x="2407508" y="28026"/>
                </a:cubicBezTo>
                <a:cubicBezTo>
                  <a:pt x="2409760" y="32530"/>
                  <a:pt x="2407508" y="41540"/>
                  <a:pt x="2407508" y="41540"/>
                </a:cubicBezTo>
                <a:lnTo>
                  <a:pt x="2407508" y="82079"/>
                </a:lnTo>
                <a:lnTo>
                  <a:pt x="2407508" y="118115"/>
                </a:lnTo>
                <a:cubicBezTo>
                  <a:pt x="2407508" y="199946"/>
                  <a:pt x="2412012" y="485227"/>
                  <a:pt x="2407508" y="573063"/>
                </a:cubicBezTo>
                <a:cubicBezTo>
                  <a:pt x="2403004" y="660899"/>
                  <a:pt x="2390241" y="633873"/>
                  <a:pt x="2380481" y="645134"/>
                </a:cubicBezTo>
                <a:cubicBezTo>
                  <a:pt x="2370721" y="656395"/>
                  <a:pt x="2373724" y="642130"/>
                  <a:pt x="2348950" y="640629"/>
                </a:cubicBezTo>
                <a:cubicBezTo>
                  <a:pt x="2324176" y="639128"/>
                  <a:pt x="2231835" y="636125"/>
                  <a:pt x="2231835" y="636125"/>
                </a:cubicBezTo>
                <a:lnTo>
                  <a:pt x="2231835" y="636125"/>
                </a:lnTo>
                <a:lnTo>
                  <a:pt x="1754365" y="631620"/>
                </a:lnTo>
                <a:lnTo>
                  <a:pt x="1038160" y="636125"/>
                </a:lnTo>
                <a:lnTo>
                  <a:pt x="83220" y="631620"/>
                </a:lnTo>
                <a:cubicBezTo>
                  <a:pt x="-81192" y="622611"/>
                  <a:pt x="47185" y="591080"/>
                  <a:pt x="56194" y="56405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7C5440-78DE-EB24-7946-1981356E322A}"/>
              </a:ext>
            </a:extLst>
          </p:cNvPr>
          <p:cNvSpPr txBox="1"/>
          <p:nvPr/>
        </p:nvSpPr>
        <p:spPr>
          <a:xfrm>
            <a:off x="11736730" y="6458675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84471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329355" y="6465345"/>
            <a:ext cx="714364" cy="365125"/>
          </a:xfrm>
        </p:spPr>
        <p:txBody>
          <a:bodyPr/>
          <a:lstStyle/>
          <a:p>
            <a:fld id="{F78F748E-293A-4AD2-A78D-3BB20AC39C38}" type="slidenum">
              <a:rPr lang="en-US" sz="1400" b="1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2756" y="84665"/>
            <a:ext cx="111349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OSIRIS* quasi-3D simulations show that large bubbles preserve energy spread 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&amp; spin polarization of strategically injected e-bunches during acceleration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50675" y="868957"/>
            <a:ext cx="39100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Simulations by Z. </a:t>
            </a:r>
            <a:r>
              <a:rPr lang="en-US" sz="1400" i="1" dirty="0" err="1">
                <a:solidFill>
                  <a:srgbClr val="FF0000"/>
                </a:solidFill>
              </a:rPr>
              <a:t>Nie</a:t>
            </a:r>
            <a:r>
              <a:rPr lang="en-US" sz="1400" i="1" dirty="0">
                <a:solidFill>
                  <a:srgbClr val="FF0000"/>
                </a:solidFill>
              </a:rPr>
              <a:t>, F. Li</a:t>
            </a:r>
            <a:r>
              <a:rPr lang="en-US" sz="1400" dirty="0">
                <a:solidFill>
                  <a:srgbClr val="FF0000"/>
                </a:solidFill>
              </a:rPr>
              <a:t> and </a:t>
            </a:r>
            <a:r>
              <a:rPr lang="en-US" sz="1400">
                <a:solidFill>
                  <a:srgbClr val="FF0000"/>
                </a:solidFill>
              </a:rPr>
              <a:t>W. B. Mori (UCLA)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28275" y="5401724"/>
            <a:ext cx="487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• Depolarization due to spin precession is </a:t>
            </a:r>
            <a:r>
              <a:rPr lang="en-US">
                <a:latin typeface="Times New Roman"/>
                <a:cs typeface="Times New Roman"/>
              </a:rPr>
              <a:t>~</a:t>
            </a:r>
            <a:r>
              <a:rPr lang="en-US"/>
              <a:t> few 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28274" y="5774253"/>
            <a:ext cx="429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• Depends on coordinates of injection point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994393" y="1490129"/>
            <a:ext cx="6047241" cy="2777095"/>
            <a:chOff x="6095991" y="2455310"/>
            <a:chExt cx="6047241" cy="277709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93" t="58591" r="2386" b="1038"/>
            <a:stretch/>
          </p:blipFill>
          <p:spPr>
            <a:xfrm>
              <a:off x="6455664" y="2929482"/>
              <a:ext cx="5687568" cy="229006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9059331" y="2844773"/>
              <a:ext cx="152400" cy="1862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59118" y="2472243"/>
              <a:ext cx="17882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/>
                <a:t>spin-polarized </a:t>
              </a:r>
            </a:p>
            <a:p>
              <a:pPr algn="ctr"/>
              <a:r>
                <a:rPr lang="en-US" b="1"/>
                <a:t>injected e-bunch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381071" y="2455310"/>
              <a:ext cx="2180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/>
                <a:t>slightly depolarized</a:t>
              </a:r>
            </a:p>
            <a:p>
              <a:pPr algn="ctr"/>
              <a:r>
                <a:rPr lang="en-US" b="1"/>
                <a:t> accelerated e-bunch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95991" y="357294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/>
                <a:t>s</a:t>
              </a:r>
              <a:r>
                <a:rPr lang="en-US" sz="2400" b="1" baseline="-25000"/>
                <a:t>z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957671" y="3556012"/>
              <a:ext cx="389850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/>
                <a:t>s</a:t>
              </a:r>
              <a:r>
                <a:rPr lang="en-US" sz="2400" b="1" baseline="-25000"/>
                <a:t>z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671733" y="4758267"/>
              <a:ext cx="220133" cy="2201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975577" y="4961466"/>
              <a:ext cx="220133" cy="2201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913033" y="3285067"/>
              <a:ext cx="1236133" cy="1240365"/>
            </a:xfrm>
            <a:prstGeom prst="ellipse">
              <a:avLst/>
            </a:prstGeom>
            <a:noFill/>
            <a:ln w="3175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9783179" y="3293535"/>
              <a:ext cx="1236133" cy="1240365"/>
            </a:xfrm>
            <a:prstGeom prst="ellipse">
              <a:avLst/>
            </a:prstGeom>
            <a:noFill/>
            <a:ln w="3175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550349" y="4741340"/>
              <a:ext cx="220133" cy="2201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73942" y="4758285"/>
              <a:ext cx="4026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/>
                <a:t>s</a:t>
              </a:r>
              <a:r>
                <a:rPr lang="en-US" sz="2400" b="1" baseline="-25000"/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03990" y="4622811"/>
              <a:ext cx="4046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/>
                <a:t>s</a:t>
              </a:r>
              <a:r>
                <a:rPr lang="en-US" sz="2400" b="1" baseline="-25000"/>
                <a:t>y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837260" y="5012271"/>
              <a:ext cx="220133" cy="2201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769540" y="4758283"/>
              <a:ext cx="4026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/>
                <a:t>s</a:t>
              </a:r>
              <a:r>
                <a:rPr lang="en-US" sz="2400" b="1" baseline="-25000"/>
                <a:t>x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448791" y="4588945"/>
              <a:ext cx="4046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/>
                <a:t>s</a:t>
              </a:r>
              <a:r>
                <a:rPr lang="en-US" sz="2400" b="1" baseline="-25000"/>
                <a:t>y</a:t>
              </a:r>
            </a:p>
          </p:txBody>
        </p:sp>
      </p:grpSp>
      <p:pic>
        <p:nvPicPr>
          <p:cNvPr id="35" name="Picture 34" descr="CO2-driven bubble 1e16 plasm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400"/>
            <a:ext cx="3273335" cy="2027767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746125" y="2025650"/>
            <a:ext cx="123825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063625" y="2028825"/>
            <a:ext cx="139700" cy="476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011340" y="6129865"/>
            <a:ext cx="5827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• Occurs predominantly from </a:t>
            </a:r>
            <a:r>
              <a:rPr lang="en-US">
                <a:latin typeface="Times New Roman"/>
                <a:cs typeface="Times New Roman"/>
                <a:sym typeface="Wingdings"/>
              </a:rPr>
              <a:t>γ</a:t>
            </a:r>
            <a:r>
              <a:rPr lang="en-US">
                <a:sym typeface="Wingdings"/>
              </a:rPr>
              <a:t> = 1 10, constant thereafter </a:t>
            </a:r>
            <a:endParaRPr lang="en-US"/>
          </a:p>
        </p:txBody>
      </p:sp>
      <p:pic>
        <p:nvPicPr>
          <p:cNvPr id="41" name="Picture 40" descr="Sz vs. z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1" y="4326435"/>
            <a:ext cx="4817533" cy="64541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011329" y="433493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s</a:t>
            </a:r>
            <a:r>
              <a:rPr lang="en-US" sz="2400" b="1" baseline="-25000"/>
              <a:t>z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97591" y="4182532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1.0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197594" y="4758257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0.8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586137" y="4859872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0.6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195728" y="485987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942686" y="4859875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0.3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417766" y="485987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076247" y="485987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193828" y="4859881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871151" y="4859884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100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347209" y="4995347"/>
            <a:ext cx="854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z [mm]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1260561" y="4199468"/>
            <a:ext cx="444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1.0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260564" y="4724394"/>
            <a:ext cx="444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0.8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H="1" flipV="1">
            <a:off x="829711" y="2099722"/>
            <a:ext cx="287867" cy="5143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24934" y="2590800"/>
            <a:ext cx="1242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injection point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1134508" y="1473204"/>
            <a:ext cx="287867" cy="5143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19875" y="1100665"/>
            <a:ext cx="14690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after acceleration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53995" y="6576462"/>
            <a:ext cx="2596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Fonseca </a:t>
            </a:r>
            <a:r>
              <a:rPr lang="en-US" sz="1200" i="1">
                <a:solidFill>
                  <a:srgbClr val="000000"/>
                </a:solidFill>
              </a:rPr>
              <a:t>et al</a:t>
            </a:r>
            <a:r>
              <a:rPr lang="en-US" sz="1200">
                <a:solidFill>
                  <a:srgbClr val="000000"/>
                </a:solidFill>
              </a:rPr>
              <a:t>., </a:t>
            </a:r>
            <a:r>
              <a:rPr lang="en-US" sz="1200" i="1">
                <a:solidFill>
                  <a:srgbClr val="000000"/>
                </a:solidFill>
              </a:rPr>
              <a:t>PPCF </a:t>
            </a:r>
            <a:r>
              <a:rPr lang="en-US" sz="1200" b="1">
                <a:solidFill>
                  <a:srgbClr val="000000"/>
                </a:solidFill>
              </a:rPr>
              <a:t>55</a:t>
            </a:r>
            <a:r>
              <a:rPr lang="en-US" sz="1200">
                <a:solidFill>
                  <a:srgbClr val="000000"/>
                </a:solidFill>
              </a:rPr>
              <a:t>, 124011 (2013)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1592" y="6517600"/>
            <a:ext cx="303889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baseline="30000">
                <a:solidFill>
                  <a:srgbClr val="000000"/>
                </a:solidFill>
              </a:rPr>
              <a:t>*</a:t>
            </a:r>
            <a:endParaRPr lang="en-US" sz="2800" b="1"/>
          </a:p>
        </p:txBody>
      </p:sp>
      <p:sp>
        <p:nvSpPr>
          <p:cNvPr id="2" name="TextBox 1"/>
          <p:cNvSpPr txBox="1"/>
          <p:nvPr/>
        </p:nvSpPr>
        <p:spPr>
          <a:xfrm>
            <a:off x="757246" y="3090362"/>
            <a:ext cx="1788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/>
              <a:t>E</a:t>
            </a:r>
            <a:r>
              <a:rPr lang="en-US" b="1"/>
              <a:t> = 65 MeV, </a:t>
            </a:r>
          </a:p>
          <a:p>
            <a:pPr algn="ctr"/>
            <a:r>
              <a:rPr lang="en-US" b="1"/>
              <a:t>∆</a:t>
            </a:r>
            <a:r>
              <a:rPr lang="en-US" b="1" i="1"/>
              <a:t>E</a:t>
            </a:r>
            <a:r>
              <a:rPr lang="en-US" b="1"/>
              <a:t> = 0.5 MeV</a:t>
            </a:r>
          </a:p>
          <a:p>
            <a:pPr algn="ctr"/>
            <a:r>
              <a:rPr lang="en-US" b="1"/>
              <a:t>injected e-bunch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491336" y="3073429"/>
            <a:ext cx="21281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/>
              <a:t>E</a:t>
            </a:r>
            <a:r>
              <a:rPr lang="en-US" b="1"/>
              <a:t> = 330 MeV, </a:t>
            </a:r>
          </a:p>
          <a:p>
            <a:pPr algn="ctr"/>
            <a:r>
              <a:rPr lang="en-US" b="1"/>
              <a:t>∆</a:t>
            </a:r>
            <a:r>
              <a:rPr lang="en-US" b="1" i="1"/>
              <a:t>E</a:t>
            </a:r>
            <a:r>
              <a:rPr lang="en-US" b="1"/>
              <a:t> = 0.8 MeV</a:t>
            </a:r>
          </a:p>
          <a:p>
            <a:pPr algn="ctr"/>
            <a:r>
              <a:rPr lang="en-US" b="1"/>
              <a:t>accelerated e-bunch</a:t>
            </a:r>
          </a:p>
        </p:txBody>
      </p:sp>
      <p:pic>
        <p:nvPicPr>
          <p:cNvPr id="3" name="Picture 2" descr="injected bunch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1" t="14961" r="12545" b="25260"/>
          <a:stretch/>
        </p:blipFill>
        <p:spPr>
          <a:xfrm>
            <a:off x="723390" y="4015580"/>
            <a:ext cx="1847088" cy="1024128"/>
          </a:xfrm>
          <a:prstGeom prst="rect">
            <a:avLst/>
          </a:prstGeom>
        </p:spPr>
      </p:pic>
      <p:pic>
        <p:nvPicPr>
          <p:cNvPr id="7" name="Picture 6" descr="accelerated bunch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8" t="14618" r="12829" b="25238"/>
          <a:stretch/>
        </p:blipFill>
        <p:spPr>
          <a:xfrm>
            <a:off x="3686046" y="4015580"/>
            <a:ext cx="1801368" cy="102412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28097" y="4008976"/>
            <a:ext cx="105832" cy="1032934"/>
            <a:chOff x="186267" y="4483100"/>
            <a:chExt cx="105832" cy="1032934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86268" y="4483100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86267" y="4745567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86268" y="4991101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90499" y="5257801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86267" y="5516034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2472105" y="4008988"/>
            <a:ext cx="105832" cy="1032934"/>
            <a:chOff x="186267" y="4483100"/>
            <a:chExt cx="105832" cy="1032934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186268" y="4483100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86267" y="4745567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86268" y="4991101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90499" y="5257801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86267" y="5516034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914343" y="4940369"/>
            <a:ext cx="1473221" cy="105845"/>
            <a:chOff x="812745" y="5693871"/>
            <a:chExt cx="1473221" cy="105845"/>
          </a:xfrm>
        </p:grpSpPr>
        <p:cxnSp>
          <p:nvCxnSpPr>
            <p:cNvPr id="73" name="Straight Connector 72"/>
            <p:cNvCxnSpPr/>
            <p:nvPr/>
          </p:nvCxnSpPr>
          <p:spPr>
            <a:xfrm rot="16200000">
              <a:off x="943998" y="5748868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>
              <a:off x="1308048" y="5748880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>
              <a:off x="1684797" y="5748892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>
              <a:off x="2040381" y="5744671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549345" y="5731933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1913395" y="5731945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2285911" y="5731957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1172579" y="5731932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812745" y="5731931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 flipV="1">
            <a:off x="914355" y="4009121"/>
            <a:ext cx="1473221" cy="105845"/>
            <a:chOff x="812745" y="5693871"/>
            <a:chExt cx="1473221" cy="105845"/>
          </a:xfrm>
        </p:grpSpPr>
        <p:cxnSp>
          <p:nvCxnSpPr>
            <p:cNvPr id="83" name="Straight Connector 82"/>
            <p:cNvCxnSpPr/>
            <p:nvPr/>
          </p:nvCxnSpPr>
          <p:spPr>
            <a:xfrm rot="16200000">
              <a:off x="943998" y="5748868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>
              <a:off x="1308048" y="5748880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>
              <a:off x="1684797" y="5748892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>
              <a:off x="2040381" y="5744671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549345" y="5731933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1913395" y="5731945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2285911" y="5731957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1172579" y="5731932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812745" y="5731931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3856623" y="4940363"/>
            <a:ext cx="1473221" cy="105845"/>
            <a:chOff x="812745" y="5693871"/>
            <a:chExt cx="1473221" cy="105845"/>
          </a:xfrm>
        </p:grpSpPr>
        <p:cxnSp>
          <p:nvCxnSpPr>
            <p:cNvPr id="96" name="Straight Connector 95"/>
            <p:cNvCxnSpPr/>
            <p:nvPr/>
          </p:nvCxnSpPr>
          <p:spPr>
            <a:xfrm rot="16200000">
              <a:off x="943998" y="5748868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6200000">
              <a:off x="1308048" y="5748880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16200000">
              <a:off x="1684797" y="5748892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>
              <a:off x="2040381" y="5744671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1549345" y="5731933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1913395" y="5731945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2285911" y="5731957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1172579" y="5731932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812745" y="5731931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 flipV="1">
            <a:off x="3856635" y="4009115"/>
            <a:ext cx="1473221" cy="105845"/>
            <a:chOff x="812745" y="5693871"/>
            <a:chExt cx="1473221" cy="105845"/>
          </a:xfrm>
        </p:grpSpPr>
        <p:cxnSp>
          <p:nvCxnSpPr>
            <p:cNvPr id="106" name="Straight Connector 105"/>
            <p:cNvCxnSpPr/>
            <p:nvPr/>
          </p:nvCxnSpPr>
          <p:spPr>
            <a:xfrm rot="16200000">
              <a:off x="943998" y="5748868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16200000">
              <a:off x="1308048" y="5748880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>
              <a:off x="1684797" y="5748892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6200000">
              <a:off x="2040381" y="5744671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V="1">
              <a:off x="1549345" y="5731933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V="1">
              <a:off x="1913395" y="5731945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V="1">
              <a:off x="2285911" y="5731957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V="1">
              <a:off x="1172579" y="5731932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812745" y="5731931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>
            <a:off x="3678824" y="4081130"/>
            <a:ext cx="101621" cy="960965"/>
            <a:chOff x="3094664" y="4555254"/>
            <a:chExt cx="101621" cy="960965"/>
          </a:xfrm>
        </p:grpSpPr>
        <p:cxnSp>
          <p:nvCxnSpPr>
            <p:cNvPr id="119" name="Straight Connector 118"/>
            <p:cNvCxnSpPr/>
            <p:nvPr/>
          </p:nvCxnSpPr>
          <p:spPr>
            <a:xfrm flipV="1">
              <a:off x="3094664" y="4749988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V="1">
              <a:off x="3094670" y="4936256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V="1">
              <a:off x="3094668" y="4555254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3094672" y="5130988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3094673" y="5329955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3094685" y="5516219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5393201" y="4081142"/>
            <a:ext cx="101621" cy="960965"/>
            <a:chOff x="3094664" y="4555254"/>
            <a:chExt cx="101621" cy="960965"/>
          </a:xfrm>
        </p:grpSpPr>
        <p:cxnSp>
          <p:nvCxnSpPr>
            <p:cNvPr id="127" name="Straight Connector 126"/>
            <p:cNvCxnSpPr/>
            <p:nvPr/>
          </p:nvCxnSpPr>
          <p:spPr>
            <a:xfrm flipV="1">
              <a:off x="3094664" y="4749988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V="1">
              <a:off x="3094670" y="4936256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V="1">
              <a:off x="3094668" y="4555254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V="1">
              <a:off x="3094672" y="5130988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3094673" y="5329955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3094685" y="5516219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/>
          <p:cNvSpPr txBox="1"/>
          <p:nvPr/>
        </p:nvSpPr>
        <p:spPr>
          <a:xfrm>
            <a:off x="3238498" y="4859876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0.32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3251198" y="4491576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0.33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3244848" y="4123276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0.34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79398" y="3843876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0.07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279398" y="4859876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0.06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2311398" y="5063075"/>
            <a:ext cx="46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-6.0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469898" y="5050375"/>
            <a:ext cx="46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-7.0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1396998" y="5063075"/>
            <a:ext cx="46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-6.5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691502" y="5259926"/>
            <a:ext cx="19212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longitudinal distance</a:t>
            </a:r>
          </a:p>
          <a:p>
            <a:pPr algn="ctr"/>
            <a:r>
              <a:rPr lang="en-US" sz="1400" i="1"/>
              <a:t>z</a:t>
            </a:r>
            <a:r>
              <a:rPr lang="en-US" sz="1400"/>
              <a:t> – </a:t>
            </a:r>
            <a:r>
              <a:rPr lang="en-US" sz="1400" i="1"/>
              <a:t>ct</a:t>
            </a:r>
            <a:r>
              <a:rPr lang="en-US" sz="1400"/>
              <a:t> [</a:t>
            </a:r>
            <a:r>
              <a:rPr lang="en-US" sz="1400" i="1"/>
              <a:t>c</a:t>
            </a:r>
            <a:r>
              <a:rPr lang="en-US" sz="1400"/>
              <a:t>/</a:t>
            </a:r>
            <a:r>
              <a:rPr lang="en-US" sz="1400" i="1"/>
              <a:t>ω</a:t>
            </a:r>
            <a:r>
              <a:rPr lang="en-US" sz="1400" baseline="-25000"/>
              <a:t>p</a:t>
            </a:r>
            <a:r>
              <a:rPr lang="en-US" sz="1400"/>
              <a:t>]</a:t>
            </a:r>
          </a:p>
        </p:txBody>
      </p:sp>
      <p:sp>
        <p:nvSpPr>
          <p:cNvPr id="143" name="TextBox 142"/>
          <p:cNvSpPr txBox="1"/>
          <p:nvPr/>
        </p:nvSpPr>
        <p:spPr>
          <a:xfrm rot="16200000">
            <a:off x="-521480" y="4228537"/>
            <a:ext cx="14983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electron energy </a:t>
            </a:r>
          </a:p>
          <a:p>
            <a:pPr algn="ctr"/>
            <a:r>
              <a:rPr lang="en-US" sz="1400"/>
              <a:t>[GeV]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274842" y="5063069"/>
            <a:ext cx="46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-6.0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3433342" y="5050369"/>
            <a:ext cx="46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-7.0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4360442" y="5063069"/>
            <a:ext cx="46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-6.5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3654946" y="5259920"/>
            <a:ext cx="19212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longitudinal distance</a:t>
            </a:r>
          </a:p>
          <a:p>
            <a:pPr algn="ctr"/>
            <a:r>
              <a:rPr lang="en-US" sz="1400" i="1"/>
              <a:t>z</a:t>
            </a:r>
            <a:r>
              <a:rPr lang="en-US" sz="1400"/>
              <a:t> – </a:t>
            </a:r>
            <a:r>
              <a:rPr lang="en-US" sz="1400" i="1"/>
              <a:t>ct</a:t>
            </a:r>
            <a:r>
              <a:rPr lang="en-US" sz="1400"/>
              <a:t> [</a:t>
            </a:r>
            <a:r>
              <a:rPr lang="en-US" sz="1400" i="1"/>
              <a:t>c</a:t>
            </a:r>
            <a:r>
              <a:rPr lang="en-US" sz="1400"/>
              <a:t>/</a:t>
            </a:r>
            <a:r>
              <a:rPr lang="en-US" sz="1400" i="1"/>
              <a:t>ω</a:t>
            </a:r>
            <a:r>
              <a:rPr lang="en-US" sz="1400" baseline="-25000"/>
              <a:t>p</a:t>
            </a:r>
            <a:r>
              <a:rPr lang="en-US" sz="1400"/>
              <a:t>]</a:t>
            </a:r>
          </a:p>
        </p:txBody>
      </p:sp>
      <p:sp>
        <p:nvSpPr>
          <p:cNvPr id="148" name="TextBox 147"/>
          <p:cNvSpPr txBox="1"/>
          <p:nvPr/>
        </p:nvSpPr>
        <p:spPr>
          <a:xfrm rot="16200000">
            <a:off x="2306387" y="4253937"/>
            <a:ext cx="14983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electron energy </a:t>
            </a:r>
          </a:p>
          <a:p>
            <a:pPr algn="ctr"/>
            <a:r>
              <a:rPr lang="en-US" sz="1400"/>
              <a:t>[GeV]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6" y="5892803"/>
            <a:ext cx="1076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Simulation </a:t>
            </a:r>
          </a:p>
          <a:p>
            <a:pPr algn="ctr"/>
            <a:r>
              <a:rPr lang="en-US" sz="1400"/>
              <a:t>parameters:  </a:t>
            </a:r>
          </a:p>
        </p:txBody>
      </p:sp>
      <p:pic>
        <p:nvPicPr>
          <p:cNvPr id="151" name="Picture 150" descr="Mori simulation parameter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2" y="5892372"/>
            <a:ext cx="3886200" cy="567694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3657604" y="2590796"/>
            <a:ext cx="1838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∆</a:t>
            </a:r>
            <a:r>
              <a:rPr lang="en-US" sz="2400" i="1">
                <a:solidFill>
                  <a:srgbClr val="FF0000"/>
                </a:solidFill>
              </a:rPr>
              <a:t>E</a:t>
            </a:r>
            <a:r>
              <a:rPr lang="en-US" sz="2400">
                <a:solidFill>
                  <a:srgbClr val="FF0000"/>
                </a:solidFill>
              </a:rPr>
              <a:t>/</a:t>
            </a:r>
            <a:r>
              <a:rPr lang="en-US" sz="2400" i="1">
                <a:solidFill>
                  <a:srgbClr val="FF0000"/>
                </a:solidFill>
              </a:rPr>
              <a:t>E</a:t>
            </a:r>
            <a:r>
              <a:rPr lang="en-US" sz="2400">
                <a:solidFill>
                  <a:srgbClr val="FF0000"/>
                </a:solidFill>
              </a:rPr>
              <a:t> ≈ 0.25%</a:t>
            </a:r>
          </a:p>
        </p:txBody>
      </p:sp>
      <p:grpSp>
        <p:nvGrpSpPr>
          <p:cNvPr id="162" name="Group 161"/>
          <p:cNvGrpSpPr/>
          <p:nvPr/>
        </p:nvGrpSpPr>
        <p:grpSpPr>
          <a:xfrm>
            <a:off x="4919130" y="4326467"/>
            <a:ext cx="551750" cy="546100"/>
            <a:chOff x="4919130" y="4326467"/>
            <a:chExt cx="551750" cy="546100"/>
          </a:xfrm>
        </p:grpSpPr>
        <p:grpSp>
          <p:nvGrpSpPr>
            <p:cNvPr id="160" name="Group 159"/>
            <p:cNvGrpSpPr/>
            <p:nvPr/>
          </p:nvGrpSpPr>
          <p:grpSpPr>
            <a:xfrm>
              <a:off x="4919130" y="4326467"/>
              <a:ext cx="131245" cy="546100"/>
              <a:chOff x="4881032" y="4326467"/>
              <a:chExt cx="131245" cy="546100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>
                <a:off x="4881032" y="4571998"/>
                <a:ext cx="131233" cy="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4881044" y="4622806"/>
                <a:ext cx="131233" cy="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/>
              <p:cNvCxnSpPr/>
              <p:nvPr/>
            </p:nvCxnSpPr>
            <p:spPr>
              <a:xfrm>
                <a:off x="4940299" y="4326467"/>
                <a:ext cx="4234" cy="245533"/>
              </a:xfrm>
              <a:prstGeom prst="straightConnector1">
                <a:avLst/>
              </a:prstGeom>
              <a:ln>
                <a:solidFill>
                  <a:srgbClr val="FFFF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/>
              <p:cNvCxnSpPr/>
              <p:nvPr/>
            </p:nvCxnSpPr>
            <p:spPr>
              <a:xfrm flipV="1">
                <a:off x="4940299" y="4627034"/>
                <a:ext cx="4234" cy="245533"/>
              </a:xfrm>
              <a:prstGeom prst="straightConnector1">
                <a:avLst/>
              </a:prstGeom>
              <a:ln>
                <a:solidFill>
                  <a:srgbClr val="FFFF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1" name="TextBox 160"/>
            <p:cNvSpPr txBox="1"/>
            <p:nvPr/>
          </p:nvSpPr>
          <p:spPr>
            <a:xfrm>
              <a:off x="4999565" y="4394195"/>
              <a:ext cx="4713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∆</a:t>
              </a:r>
              <a:r>
                <a:rPr lang="en-US" i="1">
                  <a:solidFill>
                    <a:schemeClr val="bg1"/>
                  </a:solidFill>
                </a:rPr>
                <a:t>E</a:t>
              </a:r>
            </a:p>
          </p:txBody>
        </p:sp>
      </p:grpSp>
      <p:cxnSp>
        <p:nvCxnSpPr>
          <p:cNvPr id="165" name="Straight Connector 164"/>
          <p:cNvCxnSpPr/>
          <p:nvPr/>
        </p:nvCxnSpPr>
        <p:spPr>
          <a:xfrm flipH="1">
            <a:off x="5875866" y="1693333"/>
            <a:ext cx="16933" cy="4673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BE360A71-89D1-3459-30C2-A6BA5B1C1B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504" y="281438"/>
            <a:ext cx="903585" cy="44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22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DCEAF7-9AB2-414E-B5B4-318683413DE8}"/>
              </a:ext>
            </a:extLst>
          </p:cNvPr>
          <p:cNvSpPr txBox="1"/>
          <p:nvPr/>
        </p:nvSpPr>
        <p:spPr>
          <a:xfrm>
            <a:off x="1140002" y="30480"/>
            <a:ext cx="83477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New compact TW-scale MIR/LWIR </a:t>
            </a:r>
          </a:p>
          <a:p>
            <a:pPr algn="ctr"/>
            <a:r>
              <a:rPr lang="en-US" sz="3600" b="1" dirty="0"/>
              <a:t>CPA laser technologies are emerging ...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407F72C-72AB-A943-9756-B6CB92876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445271"/>
              </p:ext>
            </p:extLst>
          </p:nvPr>
        </p:nvGraphicFramePr>
        <p:xfrm>
          <a:off x="792480" y="1417320"/>
          <a:ext cx="10820400" cy="4309922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705100">
                  <a:extLst>
                    <a:ext uri="{9D8B030D-6E8A-4147-A177-3AD203B41FA5}">
                      <a16:colId xmlns:a16="http://schemas.microsoft.com/office/drawing/2014/main" val="1084688742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3929991286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3017134974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306644449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Gain medium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𝜆 [µm]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anticipated</a:t>
                      </a:r>
                    </a:p>
                    <a:p>
                      <a:pPr algn="ctr"/>
                      <a:r>
                        <a:rPr lang="en-US" sz="3200" dirty="0"/>
                        <a:t>fs/</a:t>
                      </a:r>
                      <a:r>
                        <a:rPr lang="en-US" sz="3200" dirty="0" err="1"/>
                        <a:t>mJ</a:t>
                      </a:r>
                      <a:r>
                        <a:rPr lang="en-US" sz="3200" dirty="0"/>
                        <a:t>/TW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references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987670"/>
                  </a:ext>
                </a:extLst>
              </a:tr>
              <a:tr h="60385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Cr: </a:t>
                      </a:r>
                      <a:r>
                        <a:rPr lang="en-US" sz="3200" dirty="0" err="1"/>
                        <a:t>ZnSe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100/100/1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Y. Wu </a:t>
                      </a:r>
                      <a:r>
                        <a:rPr lang="en-US" sz="1600" i="1" dirty="0">
                          <a:solidFill>
                            <a:srgbClr val="FF0000"/>
                          </a:solidFill>
                        </a:rPr>
                        <a:t>et al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., </a:t>
                      </a:r>
                      <a:r>
                        <a:rPr lang="en-US" sz="1600" i="1" dirty="0">
                          <a:solidFill>
                            <a:srgbClr val="FF0000"/>
                          </a:solidFill>
                        </a:rPr>
                        <a:t>Sci. </a:t>
                      </a:r>
                      <a:r>
                        <a:rPr lang="en-US" sz="1600" i="1" dirty="0" err="1">
                          <a:solidFill>
                            <a:srgbClr val="FF0000"/>
                          </a:solidFill>
                        </a:rPr>
                        <a:t>Rpts</a:t>
                      </a:r>
                      <a:r>
                        <a:rPr lang="en-US" sz="1600" i="1" dirty="0">
                          <a:solidFill>
                            <a:srgbClr val="FF0000"/>
                          </a:solidFill>
                        </a:rPr>
                        <a:t>.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, 7775 (2020)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839215"/>
                  </a:ext>
                </a:extLst>
              </a:tr>
              <a:tr h="74950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Fe: </a:t>
                      </a:r>
                      <a:r>
                        <a:rPr lang="en-US" sz="3200" dirty="0" err="1"/>
                        <a:t>ZnSe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4 - 5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100/100/1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Y. Wu et al., in 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</a:rPr>
                        <a:t>Emerging Laser Technol. for High-Power Ultrafast Science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, ed. F.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</a:rPr>
                        <a:t>Légaré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 (IOP, 2021)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035718"/>
                  </a:ext>
                </a:extLst>
              </a:tr>
              <a:tr h="8219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optically-pumped CO</a:t>
                      </a:r>
                      <a:r>
                        <a:rPr lang="en-US" sz="2800" baseline="-250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en-US" sz="32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500/500/1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D. Tovey </a:t>
                      </a:r>
                      <a:r>
                        <a:rPr lang="en-US" i="1" dirty="0">
                          <a:solidFill>
                            <a:srgbClr val="FF0000"/>
                          </a:solidFill>
                        </a:rPr>
                        <a:t>et al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., </a:t>
                      </a:r>
                      <a:r>
                        <a:rPr lang="en-US" i="1" dirty="0">
                          <a:solidFill>
                            <a:srgbClr val="FF0000"/>
                          </a:solidFill>
                        </a:rPr>
                        <a:t>Opt. Express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29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, 31455 (2021)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609620"/>
                  </a:ext>
                </a:extLst>
              </a:tr>
              <a:tr h="821961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>
                          <a:solidFill>
                            <a:schemeClr val="accent6"/>
                          </a:solidFill>
                        </a:rPr>
                        <a:t>discharge-pumped CO</a:t>
                      </a:r>
                      <a:r>
                        <a:rPr lang="en-US" sz="2800" baseline="-25000" dirty="0">
                          <a:solidFill>
                            <a:schemeClr val="accent6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/>
                          </a:solidFill>
                        </a:rPr>
                        <a:t>9.2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/>
                          </a:solidFill>
                        </a:rPr>
                        <a:t>500/10000/20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Polyanskiy </a:t>
                      </a:r>
                      <a:r>
                        <a:rPr lang="en-US" i="1" dirty="0">
                          <a:solidFill>
                            <a:srgbClr val="FF0000"/>
                          </a:solidFill>
                        </a:rPr>
                        <a:t>et al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., Photonics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, 101 (2021)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117252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1F7D101-F333-3748-BDE9-FB27A7B4030D}"/>
              </a:ext>
            </a:extLst>
          </p:cNvPr>
          <p:cNvSpPr txBox="1"/>
          <p:nvPr/>
        </p:nvSpPr>
        <p:spPr>
          <a:xfrm>
            <a:off x="2301240" y="5722496"/>
            <a:ext cx="7889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...to drive future LWFAs in the super-bubble regime.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2A77AC-C68C-5B41-80EF-CD58E97DE705}"/>
              </a:ext>
            </a:extLst>
          </p:cNvPr>
          <p:cNvSpPr txBox="1"/>
          <p:nvPr/>
        </p:nvSpPr>
        <p:spPr>
          <a:xfrm>
            <a:off x="11765578" y="6484403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197797-7E70-D98B-7663-36345C7C1DC7}"/>
              </a:ext>
            </a:extLst>
          </p:cNvPr>
          <p:cNvSpPr txBox="1"/>
          <p:nvPr/>
        </p:nvSpPr>
        <p:spPr>
          <a:xfrm>
            <a:off x="2488366" y="6274543"/>
            <a:ext cx="7828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accent6"/>
                </a:solidFill>
              </a:rPr>
              <a:t>But for now, this is the only game in town!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22675C5-E736-E7AE-CFCD-7E648C4317C5}"/>
              </a:ext>
            </a:extLst>
          </p:cNvPr>
          <p:cNvGrpSpPr/>
          <p:nvPr/>
        </p:nvGrpSpPr>
        <p:grpSpPr>
          <a:xfrm>
            <a:off x="299803" y="5231567"/>
            <a:ext cx="2012215" cy="1327786"/>
            <a:chOff x="299803" y="5231567"/>
            <a:chExt cx="2012215" cy="132778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941709C-7B3F-5E2E-049C-2707FC5F3120}"/>
                </a:ext>
              </a:extLst>
            </p:cNvPr>
            <p:cNvCxnSpPr/>
            <p:nvPr/>
          </p:nvCxnSpPr>
          <p:spPr>
            <a:xfrm>
              <a:off x="299803" y="5231567"/>
              <a:ext cx="492677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0408ED6-84DF-2041-E52C-38D4E3394197}"/>
                </a:ext>
              </a:extLst>
            </p:cNvPr>
            <p:cNvCxnSpPr>
              <a:cxnSpLocks/>
            </p:cNvCxnSpPr>
            <p:nvPr/>
          </p:nvCxnSpPr>
          <p:spPr>
            <a:xfrm>
              <a:off x="329783" y="5231567"/>
              <a:ext cx="0" cy="1327786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EE1478E-9486-74B8-0A0B-FDB9BF9738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9803" y="6559353"/>
              <a:ext cx="2012215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E836AC-8F59-32DC-AD76-253B3398998E}"/>
              </a:ext>
            </a:extLst>
          </p:cNvPr>
          <p:cNvGrpSpPr/>
          <p:nvPr/>
        </p:nvGrpSpPr>
        <p:grpSpPr>
          <a:xfrm>
            <a:off x="10108939" y="-9978"/>
            <a:ext cx="2106669" cy="1793806"/>
            <a:chOff x="10123929" y="-24968"/>
            <a:chExt cx="2106669" cy="1793806"/>
          </a:xfrm>
        </p:grpSpPr>
        <p:pic>
          <p:nvPicPr>
            <p:cNvPr id="16" name="Picture 15" descr="A cartoon of a person holding birds&#10;&#10;Description automatically generated">
              <a:extLst>
                <a:ext uri="{FF2B5EF4-FFF2-40B4-BE49-F238E27FC236}">
                  <a16:creationId xmlns:a16="http://schemas.microsoft.com/office/drawing/2014/main" id="{D06BFB9D-AC1D-4A6C-3359-14A4211A3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23929" y="30479"/>
              <a:ext cx="1978132" cy="173835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38C5E0-FAD1-8BF6-A906-C4147F2C18D5}"/>
                </a:ext>
              </a:extLst>
            </p:cNvPr>
            <p:cNvSpPr txBox="1"/>
            <p:nvPr/>
          </p:nvSpPr>
          <p:spPr>
            <a:xfrm>
              <a:off x="10645036" y="-24968"/>
              <a:ext cx="15855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A bird in the hand...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096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329355" y="6465345"/>
            <a:ext cx="714364" cy="365125"/>
          </a:xfrm>
        </p:spPr>
        <p:txBody>
          <a:bodyPr/>
          <a:lstStyle/>
          <a:p>
            <a:fld id="{F78F748E-293A-4AD2-A78D-3BB20AC39C38}" type="slidenum">
              <a:rPr lang="en-US" sz="1400" b="1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09100" y="0"/>
            <a:ext cx="75763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/>
              <a:t>              Drive pulses with </a:t>
            </a:r>
            <a:r>
              <a:rPr lang="en-US" sz="2800" b="1" i="1"/>
              <a:t>a</a:t>
            </a:r>
            <a:r>
              <a:rPr lang="en-US" sz="2800" b="1" baseline="-25000"/>
              <a:t>0</a:t>
            </a:r>
            <a:r>
              <a:rPr lang="en-US" sz="2800" b="1"/>
              <a:t> ≈ 4, </a:t>
            </a:r>
            <a:r>
              <a:rPr lang="en-US" sz="2800" b="1" i="1"/>
              <a:t>τ</a:t>
            </a:r>
            <a:r>
              <a:rPr lang="en-US" sz="2800" b="1"/>
              <a:t> ≈ </a:t>
            </a:r>
            <a:r>
              <a:rPr lang="en-US" sz="2800" b="1" i="1"/>
              <a:t>ω</a:t>
            </a:r>
            <a:r>
              <a:rPr lang="en-US" sz="2800" b="1" baseline="-25000"/>
              <a:t>p</a:t>
            </a:r>
            <a:r>
              <a:rPr lang="en-US" sz="2800" b="1" baseline="30000"/>
              <a:t>-1 </a:t>
            </a:r>
            <a:r>
              <a:rPr lang="en-US" sz="2800" b="1"/>
              <a:t>, </a:t>
            </a:r>
            <a:r>
              <a:rPr lang="en-US" sz="2800" b="1" i="1"/>
              <a:t>w</a:t>
            </a:r>
            <a:r>
              <a:rPr lang="en-US" sz="2800" b="1" baseline="-25000"/>
              <a:t>0</a:t>
            </a:r>
            <a:r>
              <a:rPr lang="en-US" sz="2800" b="1"/>
              <a:t> ≈ </a:t>
            </a:r>
            <a:r>
              <a:rPr lang="en-US" sz="2800" b="1" i="1"/>
              <a:t>λ</a:t>
            </a:r>
            <a:r>
              <a:rPr lang="en-US" sz="2800" b="1" baseline="-25000"/>
              <a:t>p</a:t>
            </a:r>
            <a:r>
              <a:rPr lang="en-US" sz="2800" b="1"/>
              <a:t> </a:t>
            </a:r>
          </a:p>
          <a:p>
            <a:pPr algn="ctr"/>
            <a:r>
              <a:rPr lang="en-US" sz="2800" b="1"/>
              <a:t>generate			         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01328" y="1187052"/>
            <a:ext cx="2704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/>
              <a:t>n</a:t>
            </a:r>
            <a:r>
              <a:rPr lang="en-US" sz="2800" baseline="-25000"/>
              <a:t>e</a:t>
            </a:r>
            <a:r>
              <a:rPr lang="en-US" sz="2800"/>
              <a:t> ≈ 5 × 10</a:t>
            </a:r>
            <a:r>
              <a:rPr lang="en-US" sz="2800" baseline="30000"/>
              <a:t>18</a:t>
            </a:r>
            <a:r>
              <a:rPr lang="en-US" sz="2800"/>
              <a:t> cm</a:t>
            </a:r>
            <a:r>
              <a:rPr lang="en-US" sz="2800" baseline="30000"/>
              <a:t>-3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40354" y="1136253"/>
            <a:ext cx="2704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/>
              <a:t>n</a:t>
            </a:r>
            <a:r>
              <a:rPr lang="en-US" sz="2800" baseline="-25000"/>
              <a:t>e</a:t>
            </a:r>
            <a:r>
              <a:rPr lang="en-US" sz="2800"/>
              <a:t> ≈ 2 × 10</a:t>
            </a:r>
            <a:r>
              <a:rPr lang="en-US" sz="2800" baseline="30000"/>
              <a:t>16</a:t>
            </a:r>
            <a:r>
              <a:rPr lang="en-US" sz="2800"/>
              <a:t> cm</a:t>
            </a:r>
            <a:r>
              <a:rPr lang="en-US" sz="2800" baseline="30000"/>
              <a:t>-3</a:t>
            </a:r>
          </a:p>
        </p:txBody>
      </p:sp>
      <p:pic>
        <p:nvPicPr>
          <p:cNvPr id="41" name="Picture 40" descr="CO2-laser-driven bubb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715" y="1642542"/>
            <a:ext cx="2973183" cy="208963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197114" y="5596133"/>
            <a:ext cx="4219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rgbClr val="2418FF"/>
                </a:solidFill>
              </a:rPr>
              <a:t>Plasma electrons self-inject into a </a:t>
            </a:r>
          </a:p>
          <a:p>
            <a:pPr algn="ctr"/>
            <a:r>
              <a:rPr lang="en-US" sz="2000" b="1">
                <a:solidFill>
                  <a:srgbClr val="2418FF"/>
                </a:solidFill>
              </a:rPr>
              <a:t>region of strong EM field gradients.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55945" y="5537415"/>
            <a:ext cx="4332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rgbClr val="2418FF"/>
                </a:solidFill>
              </a:rPr>
              <a:t>Plasma electrons do not self-inject.</a:t>
            </a:r>
          </a:p>
          <a:p>
            <a:pPr algn="ctr"/>
            <a:r>
              <a:rPr lang="en-US" sz="2000" b="1">
                <a:solidFill>
                  <a:srgbClr val="2418FF"/>
                </a:solidFill>
              </a:rPr>
              <a:t>External injection is necessary.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659454" y="3810019"/>
            <a:ext cx="946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/>
              <a:t>λ</a:t>
            </a:r>
            <a:r>
              <a:rPr lang="en-US" sz="2000"/>
              <a:t> [µm]: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658523" y="3810021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/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845717" y="4148686"/>
            <a:ext cx="75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/>
              <a:t>τ</a:t>
            </a:r>
            <a:r>
              <a:rPr lang="en-US" sz="2000"/>
              <a:t> [fs]: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607719" y="4148687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30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507053" y="4470419"/>
            <a:ext cx="1104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/>
              <a:t>w</a:t>
            </a:r>
            <a:r>
              <a:rPr lang="en-US" sz="2000" baseline="-25000"/>
              <a:t>0</a:t>
            </a:r>
            <a:r>
              <a:rPr lang="en-US" sz="2000"/>
              <a:t> [</a:t>
            </a:r>
            <a:r>
              <a:rPr lang="en-US" sz="2000" i="1"/>
              <a:t>µ</a:t>
            </a:r>
            <a:r>
              <a:rPr lang="en-US" sz="2000"/>
              <a:t>m]: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675462" y="4470417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8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36608" y="4792147"/>
            <a:ext cx="1954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Laser Energy [J]: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556923" y="4792147"/>
            <a:ext cx="534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0.7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D2B75CA-0D45-6F92-A052-CFDEAEDD3620}"/>
              </a:ext>
            </a:extLst>
          </p:cNvPr>
          <p:cNvGrpSpPr/>
          <p:nvPr/>
        </p:nvGrpSpPr>
        <p:grpSpPr>
          <a:xfrm>
            <a:off x="3352777" y="3810018"/>
            <a:ext cx="803425" cy="1382242"/>
            <a:chOff x="3352777" y="3810018"/>
            <a:chExt cx="803425" cy="1382242"/>
          </a:xfrm>
        </p:grpSpPr>
        <p:sp>
          <p:nvSpPr>
            <p:cNvPr id="64" name="TextBox 63"/>
            <p:cNvSpPr txBox="1"/>
            <p:nvPr/>
          </p:nvSpPr>
          <p:spPr>
            <a:xfrm>
              <a:off x="3488251" y="3810018"/>
              <a:ext cx="50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u="sng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10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505171" y="4148690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30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572914" y="4470420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8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352777" y="4792150"/>
              <a:ext cx="8034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0.007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1525833-97FC-3EF9-DBC1-DDF559C57E89}"/>
              </a:ext>
            </a:extLst>
          </p:cNvPr>
          <p:cNvGrpSpPr/>
          <p:nvPr/>
        </p:nvGrpSpPr>
        <p:grpSpPr>
          <a:xfrm>
            <a:off x="8954619" y="3810024"/>
            <a:ext cx="729687" cy="1382236"/>
            <a:chOff x="8954619" y="3810024"/>
            <a:chExt cx="729687" cy="1382236"/>
          </a:xfrm>
        </p:grpSpPr>
        <p:sp>
          <p:nvSpPr>
            <p:cNvPr id="87" name="TextBox 86"/>
            <p:cNvSpPr txBox="1"/>
            <p:nvPr/>
          </p:nvSpPr>
          <p:spPr>
            <a:xfrm>
              <a:off x="9140884" y="3810024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039281" y="4148690"/>
              <a:ext cx="5934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500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022359" y="4470420"/>
              <a:ext cx="5934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120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954619" y="4792150"/>
              <a:ext cx="7296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1250</a:t>
              </a:r>
            </a:p>
          </p:txBody>
        </p:sp>
      </p:grpSp>
      <p:grpSp>
        <p:nvGrpSpPr>
          <p:cNvPr id="103" name="Group 128"/>
          <p:cNvGrpSpPr>
            <a:grpSpLocks/>
          </p:cNvGrpSpPr>
          <p:nvPr/>
        </p:nvGrpSpPr>
        <p:grpSpPr bwMode="auto">
          <a:xfrm>
            <a:off x="4241880" y="1600771"/>
            <a:ext cx="685800" cy="2014537"/>
            <a:chOff x="5232" y="2283"/>
            <a:chExt cx="432" cy="1269"/>
          </a:xfrm>
        </p:grpSpPr>
        <p:grpSp>
          <p:nvGrpSpPr>
            <p:cNvPr id="104" name="Group 97"/>
            <p:cNvGrpSpPr>
              <a:grpSpLocks/>
            </p:cNvGrpSpPr>
            <p:nvPr/>
          </p:nvGrpSpPr>
          <p:grpSpPr bwMode="auto">
            <a:xfrm>
              <a:off x="5232" y="2400"/>
              <a:ext cx="96" cy="960"/>
              <a:chOff x="5232" y="2400"/>
              <a:chExt cx="96" cy="960"/>
            </a:xfrm>
          </p:grpSpPr>
          <p:sp>
            <p:nvSpPr>
              <p:cNvPr id="109" name="Rectangle 94"/>
              <p:cNvSpPr>
                <a:spLocks noChangeArrowheads="1"/>
              </p:cNvSpPr>
              <p:nvPr/>
            </p:nvSpPr>
            <p:spPr bwMode="auto">
              <a:xfrm>
                <a:off x="5232" y="2880"/>
                <a:ext cx="96" cy="480"/>
              </a:xfrm>
              <a:prstGeom prst="rect">
                <a:avLst/>
              </a:prstGeom>
              <a:gradFill rotWithShape="0">
                <a:gsLst>
                  <a:gs pos="0">
                    <a:srgbClr val="E6E6E6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Rectangle 95"/>
              <p:cNvSpPr>
                <a:spLocks noChangeArrowheads="1"/>
              </p:cNvSpPr>
              <p:nvPr/>
            </p:nvSpPr>
            <p:spPr bwMode="auto">
              <a:xfrm>
                <a:off x="5232" y="2400"/>
                <a:ext cx="96" cy="480"/>
              </a:xfrm>
              <a:prstGeom prst="rect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E6E6E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Rectangle 96"/>
              <p:cNvSpPr>
                <a:spLocks noChangeArrowheads="1"/>
              </p:cNvSpPr>
              <p:nvPr/>
            </p:nvSpPr>
            <p:spPr bwMode="auto">
              <a:xfrm>
                <a:off x="5232" y="2400"/>
                <a:ext cx="96" cy="96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5" name="Text Box 98"/>
            <p:cNvSpPr txBox="1">
              <a:spLocks noChangeArrowheads="1"/>
            </p:cNvSpPr>
            <p:nvPr/>
          </p:nvSpPr>
          <p:spPr bwMode="auto">
            <a:xfrm>
              <a:off x="5320" y="3286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/>
                <a:t>0</a:t>
              </a:r>
            </a:p>
          </p:txBody>
        </p:sp>
        <p:sp>
          <p:nvSpPr>
            <p:cNvPr id="106" name="Text Box 99"/>
            <p:cNvSpPr txBox="1">
              <a:spLocks noChangeArrowheads="1"/>
            </p:cNvSpPr>
            <p:nvPr/>
          </p:nvSpPr>
          <p:spPr bwMode="auto">
            <a:xfrm>
              <a:off x="5312" y="2808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/>
                <a:t>5</a:t>
              </a:r>
            </a:p>
          </p:txBody>
        </p:sp>
        <p:sp>
          <p:nvSpPr>
            <p:cNvPr id="107" name="Text Box 100"/>
            <p:cNvSpPr txBox="1">
              <a:spLocks noChangeArrowheads="1"/>
            </p:cNvSpPr>
            <p:nvPr/>
          </p:nvSpPr>
          <p:spPr bwMode="auto">
            <a:xfrm>
              <a:off x="5304" y="2342"/>
              <a:ext cx="20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/>
                <a:t>10</a:t>
              </a:r>
            </a:p>
          </p:txBody>
        </p:sp>
        <p:sp>
          <p:nvSpPr>
            <p:cNvPr id="108" name="Text Box 101"/>
            <p:cNvSpPr txBox="1">
              <a:spLocks noChangeArrowheads="1"/>
            </p:cNvSpPr>
            <p:nvPr/>
          </p:nvSpPr>
          <p:spPr bwMode="auto">
            <a:xfrm rot="5400000">
              <a:off x="4943" y="2831"/>
              <a:ext cx="12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electron density (10</a:t>
              </a:r>
              <a:r>
                <a:rPr lang="en-US" sz="1200" baseline="30000"/>
                <a:t>18</a:t>
              </a:r>
              <a:r>
                <a:rPr lang="en-US" sz="1200"/>
                <a:t> cm</a:t>
              </a:r>
              <a:r>
                <a:rPr lang="en-US" sz="1200" baseline="30000"/>
                <a:t>-3</a:t>
              </a:r>
              <a:r>
                <a:rPr lang="en-US" sz="1200"/>
                <a:t>)</a:t>
              </a:r>
            </a:p>
          </p:txBody>
        </p:sp>
      </p:grpSp>
      <p:grpSp>
        <p:nvGrpSpPr>
          <p:cNvPr id="112" name="Group 121"/>
          <p:cNvGrpSpPr>
            <a:grpSpLocks/>
          </p:cNvGrpSpPr>
          <p:nvPr/>
        </p:nvGrpSpPr>
        <p:grpSpPr bwMode="auto">
          <a:xfrm>
            <a:off x="1727280" y="1710308"/>
            <a:ext cx="2438400" cy="2133600"/>
            <a:chOff x="3648" y="2352"/>
            <a:chExt cx="1536" cy="1344"/>
          </a:xfrm>
        </p:grpSpPr>
        <p:pic>
          <p:nvPicPr>
            <p:cNvPr id="113" name="Picture 61" descr="FigI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037"/>
            <a:stretch>
              <a:fillRect/>
            </a:stretch>
          </p:blipFill>
          <p:spPr bwMode="auto">
            <a:xfrm>
              <a:off x="3648" y="2352"/>
              <a:ext cx="1536" cy="13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5" name="Text Box 120"/>
            <p:cNvSpPr txBox="1">
              <a:spLocks noChangeArrowheads="1"/>
            </p:cNvSpPr>
            <p:nvPr/>
          </p:nvSpPr>
          <p:spPr bwMode="auto">
            <a:xfrm>
              <a:off x="4580" y="3216"/>
              <a:ext cx="5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x = 0 mm</a:t>
              </a:r>
            </a:p>
          </p:txBody>
        </p:sp>
      </p:grpSp>
      <p:grpSp>
        <p:nvGrpSpPr>
          <p:cNvPr id="116" name="Group 118"/>
          <p:cNvGrpSpPr>
            <a:grpSpLocks/>
          </p:cNvGrpSpPr>
          <p:nvPr/>
        </p:nvGrpSpPr>
        <p:grpSpPr bwMode="auto">
          <a:xfrm>
            <a:off x="2343760" y="1714541"/>
            <a:ext cx="1830387" cy="2133600"/>
            <a:chOff x="4032" y="2880"/>
            <a:chExt cx="1153" cy="1344"/>
          </a:xfrm>
        </p:grpSpPr>
        <p:pic>
          <p:nvPicPr>
            <p:cNvPr id="117" name="Picture 62" descr="FigI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76" r="50610"/>
            <a:stretch>
              <a:fillRect/>
            </a:stretch>
          </p:blipFill>
          <p:spPr bwMode="auto">
            <a:xfrm>
              <a:off x="4032" y="2880"/>
              <a:ext cx="1152" cy="13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9" name="Text Box 117"/>
            <p:cNvSpPr txBox="1">
              <a:spLocks noChangeArrowheads="1"/>
            </p:cNvSpPr>
            <p:nvPr/>
          </p:nvSpPr>
          <p:spPr bwMode="auto">
            <a:xfrm>
              <a:off x="4512" y="3744"/>
              <a:ext cx="6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x = 0.3 mm</a:t>
              </a:r>
            </a:p>
          </p:txBody>
        </p:sp>
      </p:grpSp>
      <p:grpSp>
        <p:nvGrpSpPr>
          <p:cNvPr id="120" name="Group 119"/>
          <p:cNvGrpSpPr>
            <a:grpSpLocks/>
          </p:cNvGrpSpPr>
          <p:nvPr/>
        </p:nvGrpSpPr>
        <p:grpSpPr bwMode="auto">
          <a:xfrm>
            <a:off x="2388212" y="1727241"/>
            <a:ext cx="1836738" cy="2133600"/>
            <a:chOff x="1803" y="2352"/>
            <a:chExt cx="1157" cy="1344"/>
          </a:xfrm>
        </p:grpSpPr>
        <p:pic>
          <p:nvPicPr>
            <p:cNvPr id="121" name="Picture 114" descr="FigI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72" r="28815"/>
            <a:stretch>
              <a:fillRect/>
            </a:stretch>
          </p:blipFill>
          <p:spPr bwMode="auto">
            <a:xfrm>
              <a:off x="1803" y="2352"/>
              <a:ext cx="1152" cy="13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" name="Text Box 116"/>
            <p:cNvSpPr txBox="1">
              <a:spLocks noChangeArrowheads="1"/>
            </p:cNvSpPr>
            <p:nvPr/>
          </p:nvSpPr>
          <p:spPr bwMode="auto">
            <a:xfrm>
              <a:off x="2287" y="3216"/>
              <a:ext cx="6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x = 0.6 mm</a:t>
              </a:r>
            </a:p>
          </p:txBody>
        </p:sp>
      </p:grpSp>
      <p:sp>
        <p:nvSpPr>
          <p:cNvPr id="124" name="Line 127"/>
          <p:cNvSpPr>
            <a:spLocks noChangeShapeType="1"/>
          </p:cNvSpPr>
          <p:nvPr/>
        </p:nvSpPr>
        <p:spPr bwMode="auto">
          <a:xfrm>
            <a:off x="4025980" y="2510408"/>
            <a:ext cx="228600" cy="0"/>
          </a:xfrm>
          <a:prstGeom prst="line">
            <a:avLst/>
          </a:prstGeom>
          <a:noFill/>
          <a:ln w="38100">
            <a:solidFill>
              <a:srgbClr val="FE010E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6" name="Group 125"/>
          <p:cNvGrpSpPr/>
          <p:nvPr/>
        </p:nvGrpSpPr>
        <p:grpSpPr>
          <a:xfrm>
            <a:off x="2836408" y="2035726"/>
            <a:ext cx="948273" cy="995408"/>
            <a:chOff x="6900328" y="4203150"/>
            <a:chExt cx="948273" cy="995408"/>
          </a:xfrm>
        </p:grpSpPr>
        <p:sp>
          <p:nvSpPr>
            <p:cNvPr id="127" name="Freeform 126"/>
            <p:cNvSpPr/>
            <p:nvPr/>
          </p:nvSpPr>
          <p:spPr>
            <a:xfrm>
              <a:off x="6900334" y="4203150"/>
              <a:ext cx="948267" cy="292653"/>
            </a:xfrm>
            <a:custGeom>
              <a:avLst/>
              <a:gdLst>
                <a:gd name="connsiteX0" fmla="*/ 948267 w 948267"/>
                <a:gd name="connsiteY0" fmla="*/ 174120 h 292653"/>
                <a:gd name="connsiteX1" fmla="*/ 711200 w 948267"/>
                <a:gd name="connsiteY1" fmla="*/ 21720 h 292653"/>
                <a:gd name="connsiteX2" fmla="*/ 423334 w 948267"/>
                <a:gd name="connsiteY2" fmla="*/ 30186 h 292653"/>
                <a:gd name="connsiteX3" fmla="*/ 0 w 948267"/>
                <a:gd name="connsiteY3" fmla="*/ 292653 h 2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8267" h="292653">
                  <a:moveTo>
                    <a:pt x="948267" y="174120"/>
                  </a:moveTo>
                  <a:cubicBezTo>
                    <a:pt x="873478" y="109914"/>
                    <a:pt x="798689" y="45709"/>
                    <a:pt x="711200" y="21720"/>
                  </a:cubicBezTo>
                  <a:cubicBezTo>
                    <a:pt x="623711" y="-2269"/>
                    <a:pt x="541867" y="-14969"/>
                    <a:pt x="423334" y="30186"/>
                  </a:cubicBezTo>
                  <a:cubicBezTo>
                    <a:pt x="304801" y="75341"/>
                    <a:pt x="0" y="292653"/>
                    <a:pt x="0" y="292653"/>
                  </a:cubicBezTo>
                </a:path>
              </a:pathLst>
            </a:cu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 flipV="1">
              <a:off x="6900328" y="4905905"/>
              <a:ext cx="948267" cy="292653"/>
            </a:xfrm>
            <a:custGeom>
              <a:avLst/>
              <a:gdLst>
                <a:gd name="connsiteX0" fmla="*/ 948267 w 948267"/>
                <a:gd name="connsiteY0" fmla="*/ 174120 h 292653"/>
                <a:gd name="connsiteX1" fmla="*/ 711200 w 948267"/>
                <a:gd name="connsiteY1" fmla="*/ 21720 h 292653"/>
                <a:gd name="connsiteX2" fmla="*/ 423334 w 948267"/>
                <a:gd name="connsiteY2" fmla="*/ 30186 h 292653"/>
                <a:gd name="connsiteX3" fmla="*/ 0 w 948267"/>
                <a:gd name="connsiteY3" fmla="*/ 292653 h 2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8267" h="292653">
                  <a:moveTo>
                    <a:pt x="948267" y="174120"/>
                  </a:moveTo>
                  <a:cubicBezTo>
                    <a:pt x="873478" y="109914"/>
                    <a:pt x="798689" y="45709"/>
                    <a:pt x="711200" y="21720"/>
                  </a:cubicBezTo>
                  <a:cubicBezTo>
                    <a:pt x="623711" y="-2269"/>
                    <a:pt x="541867" y="-14969"/>
                    <a:pt x="423334" y="30186"/>
                  </a:cubicBezTo>
                  <a:cubicBezTo>
                    <a:pt x="304801" y="75341"/>
                    <a:pt x="0" y="292653"/>
                    <a:pt x="0" y="292653"/>
                  </a:cubicBezTo>
                </a:path>
              </a:pathLst>
            </a:cu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3454386" y="4165616"/>
            <a:ext cx="1896623" cy="369332"/>
            <a:chOff x="2573870" y="4656673"/>
            <a:chExt cx="1896623" cy="369332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2573870" y="4873674"/>
              <a:ext cx="575734" cy="3135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3200419" y="4656673"/>
              <a:ext cx="1270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(</a:t>
              </a:r>
              <a:r>
                <a:rPr lang="en-US" i="1">
                  <a:solidFill>
                    <a:srgbClr val="FF0000"/>
                  </a:solidFill>
                </a:rPr>
                <a:t>τ</a:t>
              </a:r>
              <a:r>
                <a:rPr lang="en-US">
                  <a:solidFill>
                    <a:srgbClr val="FF0000"/>
                  </a:solidFill>
                </a:rPr>
                <a:t> ≈ 1 cycle)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3437450" y="4487346"/>
            <a:ext cx="1503466" cy="369332"/>
            <a:chOff x="3285053" y="4978403"/>
            <a:chExt cx="1503466" cy="369332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3285053" y="5178465"/>
              <a:ext cx="575734" cy="3135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3894675" y="4978403"/>
              <a:ext cx="893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(</a:t>
              </a:r>
              <a:r>
                <a:rPr lang="en-US" i="1">
                  <a:solidFill>
                    <a:srgbClr val="FF0000"/>
                  </a:solidFill>
                </a:rPr>
                <a:t>w</a:t>
              </a:r>
              <a:r>
                <a:rPr lang="en-US" baseline="-25000">
                  <a:solidFill>
                    <a:srgbClr val="FF0000"/>
                  </a:solidFill>
                </a:rPr>
                <a:t>0</a:t>
              </a:r>
              <a:r>
                <a:rPr lang="en-US">
                  <a:solidFill>
                    <a:srgbClr val="FF0000"/>
                  </a:solidFill>
                </a:rPr>
                <a:t> &lt; </a:t>
              </a:r>
              <a:r>
                <a:rPr lang="en-US" i="1">
                  <a:solidFill>
                    <a:srgbClr val="FF0000"/>
                  </a:solidFill>
                </a:rPr>
                <a:t>λ</a:t>
              </a:r>
              <a:r>
                <a:rPr lang="en-US">
                  <a:solidFill>
                    <a:srgbClr val="FF0000"/>
                  </a:solidFill>
                </a:rPr>
                <a:t>)</a:t>
              </a:r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6727789" y="4602340"/>
            <a:ext cx="1252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(inefficient, impractical)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-11570" y="5156739"/>
            <a:ext cx="2619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Max e</a:t>
            </a:r>
            <a:r>
              <a:rPr lang="en-US" baseline="30000"/>
              <a:t>-</a:t>
            </a:r>
            <a:r>
              <a:rPr lang="en-US"/>
              <a:t> energy gain [GeV]: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2545370" y="5139806"/>
            <a:ext cx="534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0.6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66124B3-ABB6-8A6E-4B3D-55C3186BF8A3}"/>
              </a:ext>
            </a:extLst>
          </p:cNvPr>
          <p:cNvGrpSpPr/>
          <p:nvPr/>
        </p:nvGrpSpPr>
        <p:grpSpPr>
          <a:xfrm>
            <a:off x="6482476" y="3810022"/>
            <a:ext cx="2641461" cy="1680470"/>
            <a:chOff x="6482476" y="3810022"/>
            <a:chExt cx="2641461" cy="1680470"/>
          </a:xfrm>
        </p:grpSpPr>
        <p:sp>
          <p:nvSpPr>
            <p:cNvPr id="86" name="TextBox 85"/>
            <p:cNvSpPr txBox="1"/>
            <p:nvPr/>
          </p:nvSpPr>
          <p:spPr>
            <a:xfrm>
              <a:off x="8141815" y="3810022"/>
              <a:ext cx="94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/>
                <a:t>λ</a:t>
              </a:r>
              <a:r>
                <a:rPr lang="en-US" sz="2000"/>
                <a:t> [µm]: 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328078" y="4148689"/>
              <a:ext cx="7593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/>
                <a:t>τ</a:t>
              </a:r>
              <a:r>
                <a:rPr lang="en-US" sz="2000"/>
                <a:t> [fs]: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989414" y="4470422"/>
              <a:ext cx="11045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/>
                <a:t>w</a:t>
              </a:r>
              <a:r>
                <a:rPr lang="en-US" sz="2000" baseline="-25000"/>
                <a:t>0</a:t>
              </a:r>
              <a:r>
                <a:rPr lang="en-US" sz="2000"/>
                <a:t> [</a:t>
              </a:r>
              <a:r>
                <a:rPr lang="en-US" sz="2000" i="1"/>
                <a:t>µ</a:t>
              </a:r>
              <a:r>
                <a:rPr lang="en-US" sz="2000"/>
                <a:t>m]: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803137" y="4792150"/>
              <a:ext cx="1320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Energy [J]: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6482476" y="5121160"/>
              <a:ext cx="2619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Max e</a:t>
              </a:r>
              <a:r>
                <a:rPr lang="en-US" baseline="30000"/>
                <a:t>-</a:t>
              </a:r>
              <a:r>
                <a:rPr lang="en-US"/>
                <a:t> energy gain [GeV]: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1D6AD7E-B324-389F-2484-C05C8229B850}"/>
              </a:ext>
            </a:extLst>
          </p:cNvPr>
          <p:cNvGrpSpPr/>
          <p:nvPr/>
        </p:nvGrpSpPr>
        <p:grpSpPr>
          <a:xfrm>
            <a:off x="9890168" y="3810021"/>
            <a:ext cx="670376" cy="1694316"/>
            <a:chOff x="9890168" y="3810021"/>
            <a:chExt cx="670376" cy="1694316"/>
          </a:xfrm>
        </p:grpSpPr>
        <p:sp>
          <p:nvSpPr>
            <p:cNvPr id="88" name="TextBox 87"/>
            <p:cNvSpPr txBox="1"/>
            <p:nvPr/>
          </p:nvSpPr>
          <p:spPr>
            <a:xfrm>
              <a:off x="9970612" y="3810021"/>
              <a:ext cx="50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sng"/>
                <a:t>10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9936733" y="4148693"/>
              <a:ext cx="5934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/>
                <a:t>500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9936744" y="4470423"/>
              <a:ext cx="5934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/>
                <a:t>120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9890168" y="4792153"/>
              <a:ext cx="6703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/>
                <a:t>12.5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9987664" y="5104227"/>
              <a:ext cx="5341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/>
                <a:t>1.6</a:t>
              </a:r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7662444" y="882949"/>
            <a:ext cx="3598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</a:rPr>
              <a:t>Pogorelsky </a:t>
            </a:r>
            <a:r>
              <a:rPr lang="en-US" sz="1400" i="1">
                <a:solidFill>
                  <a:srgbClr val="FF0000"/>
                </a:solidFill>
              </a:rPr>
              <a:t>et al</a:t>
            </a:r>
            <a:r>
              <a:rPr lang="en-US" sz="1400">
                <a:solidFill>
                  <a:srgbClr val="FF0000"/>
                </a:solidFill>
              </a:rPr>
              <a:t>., </a:t>
            </a:r>
            <a:r>
              <a:rPr lang="en-US" sz="1400" i="1">
                <a:solidFill>
                  <a:srgbClr val="FF0000"/>
                </a:solidFill>
              </a:rPr>
              <a:t>PPCF </a:t>
            </a:r>
            <a:r>
              <a:rPr lang="en-US" sz="1400" b="1">
                <a:solidFill>
                  <a:srgbClr val="FF0000"/>
                </a:solidFill>
              </a:rPr>
              <a:t>58</a:t>
            </a:r>
            <a:r>
              <a:rPr lang="en-US" sz="1400">
                <a:solidFill>
                  <a:srgbClr val="FF0000"/>
                </a:solidFill>
              </a:rPr>
              <a:t>, 034003 (2016).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CC14AD-2335-656A-8B96-8B5CEC8D1ACB}"/>
              </a:ext>
            </a:extLst>
          </p:cNvPr>
          <p:cNvSpPr txBox="1"/>
          <p:nvPr/>
        </p:nvSpPr>
        <p:spPr>
          <a:xfrm>
            <a:off x="36862" y="6370117"/>
            <a:ext cx="11951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...that preserve the low ℇ</a:t>
            </a:r>
            <a:r>
              <a:rPr lang="en-US" sz="2400" b="1" baseline="-25000"/>
              <a:t>n</a:t>
            </a:r>
            <a:r>
              <a:rPr lang="en-US" sz="2400" b="1"/>
              <a:t>, low ∆</a:t>
            </a:r>
            <a:r>
              <a:rPr lang="en-US" sz="2400" b="1" i="1"/>
              <a:t>E</a:t>
            </a:r>
            <a:r>
              <a:rPr lang="en-US" sz="2400" b="1" baseline="-25000"/>
              <a:t>e</a:t>
            </a:r>
            <a:r>
              <a:rPr lang="en-US" sz="2400" b="1"/>
              <a:t>/</a:t>
            </a:r>
            <a:r>
              <a:rPr lang="en-US" sz="2400" b="1" i="1"/>
              <a:t>E</a:t>
            </a:r>
            <a:r>
              <a:rPr lang="en-US" sz="2400" b="1" baseline="-25000"/>
              <a:t>e</a:t>
            </a:r>
            <a:r>
              <a:rPr lang="en-US" sz="2400" b="1"/>
              <a:t>, spin polarization of linac-injected e-bunches.  </a:t>
            </a:r>
          </a:p>
        </p:txBody>
      </p:sp>
      <p:pic>
        <p:nvPicPr>
          <p:cNvPr id="18" name="Picture 17" descr="BNL_logo_sm.jpg">
            <a:extLst>
              <a:ext uri="{FF2B5EF4-FFF2-40B4-BE49-F238E27FC236}">
                <a16:creationId xmlns:a16="http://schemas.microsoft.com/office/drawing/2014/main" id="{B2E3F102-C863-7B64-6277-1CB807403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6" y="2883"/>
            <a:ext cx="1805061" cy="690712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2FAA5233-8849-C275-B0E3-BE990647DE7D}"/>
              </a:ext>
            </a:extLst>
          </p:cNvPr>
          <p:cNvSpPr/>
          <p:nvPr/>
        </p:nvSpPr>
        <p:spPr>
          <a:xfrm>
            <a:off x="2717040" y="2407225"/>
            <a:ext cx="508000" cy="285750"/>
          </a:xfrm>
          <a:prstGeom prst="ellipse">
            <a:avLst/>
          </a:prstGeom>
          <a:solidFill>
            <a:srgbClr val="0000FF">
              <a:alpha val="35000"/>
            </a:srgbClr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3BA8955-5FA0-96DD-C576-6AC1A4402527}"/>
              </a:ext>
            </a:extLst>
          </p:cNvPr>
          <p:cNvSpPr/>
          <p:nvPr/>
        </p:nvSpPr>
        <p:spPr>
          <a:xfrm>
            <a:off x="2869440" y="2559625"/>
            <a:ext cx="508000" cy="285750"/>
          </a:xfrm>
          <a:prstGeom prst="ellipse">
            <a:avLst/>
          </a:prstGeom>
          <a:solidFill>
            <a:srgbClr val="0000FF">
              <a:alpha val="35000"/>
            </a:srgbClr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29F072C-6793-0E49-B50D-03FBCFEBA102}"/>
              </a:ext>
            </a:extLst>
          </p:cNvPr>
          <p:cNvSpPr/>
          <p:nvPr/>
        </p:nvSpPr>
        <p:spPr>
          <a:xfrm>
            <a:off x="2841728" y="2116280"/>
            <a:ext cx="508000" cy="285750"/>
          </a:xfrm>
          <a:prstGeom prst="ellipse">
            <a:avLst/>
          </a:prstGeom>
          <a:solidFill>
            <a:srgbClr val="0000FF">
              <a:alpha val="35000"/>
            </a:srgbClr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6AD9C4E-A2E5-517C-A171-DBF9BA97F87B}"/>
              </a:ext>
            </a:extLst>
          </p:cNvPr>
          <p:cNvSpPr/>
          <p:nvPr/>
        </p:nvSpPr>
        <p:spPr>
          <a:xfrm>
            <a:off x="3035692" y="2282531"/>
            <a:ext cx="508000" cy="285750"/>
          </a:xfrm>
          <a:prstGeom prst="ellipse">
            <a:avLst/>
          </a:prstGeom>
          <a:solidFill>
            <a:srgbClr val="0000FF">
              <a:alpha val="35000"/>
            </a:srgbClr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E58B892-6F54-CA4A-9F4C-A18F1028F402}"/>
              </a:ext>
            </a:extLst>
          </p:cNvPr>
          <p:cNvSpPr/>
          <p:nvPr/>
        </p:nvSpPr>
        <p:spPr>
          <a:xfrm>
            <a:off x="2744741" y="2725885"/>
            <a:ext cx="508000" cy="285750"/>
          </a:xfrm>
          <a:prstGeom prst="ellipse">
            <a:avLst/>
          </a:prstGeom>
          <a:solidFill>
            <a:srgbClr val="0000FF">
              <a:alpha val="35000"/>
            </a:srgbClr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FA97701-AB04-F102-A427-F9361E9B45AC}"/>
              </a:ext>
            </a:extLst>
          </p:cNvPr>
          <p:cNvSpPr/>
          <p:nvPr/>
        </p:nvSpPr>
        <p:spPr>
          <a:xfrm>
            <a:off x="3049546" y="2559620"/>
            <a:ext cx="508000" cy="285750"/>
          </a:xfrm>
          <a:prstGeom prst="ellipse">
            <a:avLst/>
          </a:prstGeom>
          <a:solidFill>
            <a:srgbClr val="0000FF">
              <a:alpha val="35000"/>
            </a:srgbClr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B8D56F-5EC5-5236-18AB-4642B49B7473}"/>
              </a:ext>
            </a:extLst>
          </p:cNvPr>
          <p:cNvSpPr txBox="1"/>
          <p:nvPr/>
        </p:nvSpPr>
        <p:spPr>
          <a:xfrm>
            <a:off x="374069" y="2084378"/>
            <a:ext cx="12522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rgbClr val="2418FF"/>
                </a:solidFill>
              </a:rPr>
              <a:t>Externally-</a:t>
            </a:r>
          </a:p>
          <a:p>
            <a:pPr algn="ctr"/>
            <a:r>
              <a:rPr lang="en-US">
                <a:solidFill>
                  <a:srgbClr val="2418FF"/>
                </a:solidFill>
              </a:rPr>
              <a:t>injected</a:t>
            </a:r>
          </a:p>
          <a:p>
            <a:pPr algn="ctr"/>
            <a:r>
              <a:rPr lang="en-US">
                <a:solidFill>
                  <a:srgbClr val="2418FF"/>
                </a:solidFill>
              </a:rPr>
              <a:t>e-bunches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44C1F6-64D1-90FA-12A0-8F9A7C26B3D4}"/>
              </a:ext>
            </a:extLst>
          </p:cNvPr>
          <p:cNvSpPr/>
          <p:nvPr/>
        </p:nvSpPr>
        <p:spPr>
          <a:xfrm flipV="1">
            <a:off x="8771762" y="2457451"/>
            <a:ext cx="64769" cy="81647"/>
          </a:xfrm>
          <a:prstGeom prst="ellipse">
            <a:avLst/>
          </a:prstGeom>
          <a:solidFill>
            <a:srgbClr val="0000FF">
              <a:alpha val="35000"/>
            </a:srgbClr>
          </a:solidFill>
          <a:ln w="952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D197FC6-B07E-DC66-E9E0-956893A0B403}"/>
              </a:ext>
            </a:extLst>
          </p:cNvPr>
          <p:cNvSpPr/>
          <p:nvPr/>
        </p:nvSpPr>
        <p:spPr>
          <a:xfrm flipV="1">
            <a:off x="8784462" y="2441575"/>
            <a:ext cx="64769" cy="81648"/>
          </a:xfrm>
          <a:prstGeom prst="ellipse">
            <a:avLst/>
          </a:prstGeom>
          <a:solidFill>
            <a:srgbClr val="0000FF">
              <a:alpha val="35000"/>
            </a:srgbClr>
          </a:solidFill>
          <a:ln w="952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CDCAFE0-A631-1ADD-BC44-A064E784F08E}"/>
              </a:ext>
            </a:extLst>
          </p:cNvPr>
          <p:cNvSpPr/>
          <p:nvPr/>
        </p:nvSpPr>
        <p:spPr>
          <a:xfrm flipV="1">
            <a:off x="8730487" y="2457451"/>
            <a:ext cx="64769" cy="81647"/>
          </a:xfrm>
          <a:prstGeom prst="ellipse">
            <a:avLst/>
          </a:prstGeom>
          <a:solidFill>
            <a:srgbClr val="0000FF">
              <a:alpha val="35000"/>
            </a:srgbClr>
          </a:solidFill>
          <a:ln w="952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02A588F-0B26-6E2C-6F4A-36509CD02BFD}"/>
              </a:ext>
            </a:extLst>
          </p:cNvPr>
          <p:cNvSpPr/>
          <p:nvPr/>
        </p:nvSpPr>
        <p:spPr>
          <a:xfrm flipV="1">
            <a:off x="8793987" y="2460625"/>
            <a:ext cx="67944" cy="81648"/>
          </a:xfrm>
          <a:prstGeom prst="ellipse">
            <a:avLst/>
          </a:prstGeom>
          <a:solidFill>
            <a:srgbClr val="0000FF">
              <a:alpha val="35000"/>
            </a:srgbClr>
          </a:solidFill>
          <a:ln w="952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80838B8-AA50-68E8-C4A7-3CB95B1676BE}"/>
              </a:ext>
            </a:extLst>
          </p:cNvPr>
          <p:cNvGrpSpPr/>
          <p:nvPr/>
        </p:nvGrpSpPr>
        <p:grpSpPr>
          <a:xfrm>
            <a:off x="10521785" y="3856992"/>
            <a:ext cx="1728517" cy="1438806"/>
            <a:chOff x="10521785" y="3856992"/>
            <a:chExt cx="1728517" cy="1438806"/>
          </a:xfrm>
        </p:grpSpPr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DE9462E4-2365-F16F-2B79-8739930D4928}"/>
                </a:ext>
              </a:extLst>
            </p:cNvPr>
            <p:cNvSpPr/>
            <p:nvPr/>
          </p:nvSpPr>
          <p:spPr>
            <a:xfrm>
              <a:off x="10521785" y="3856992"/>
              <a:ext cx="126951" cy="1247236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F50413-C51E-73D6-5F8D-27FEA256874C}"/>
                </a:ext>
              </a:extLst>
            </p:cNvPr>
            <p:cNvSpPr txBox="1"/>
            <p:nvPr/>
          </p:nvSpPr>
          <p:spPr>
            <a:xfrm>
              <a:off x="10764298" y="4008986"/>
              <a:ext cx="14030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within reach</a:t>
              </a:r>
            </a:p>
            <a:p>
              <a:pPr algn="ctr"/>
              <a:r>
                <a:rPr lang="en-US"/>
                <a:t>at ATF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67BB721-C8DC-6DA1-FF9E-377687E7A88C}"/>
                </a:ext>
              </a:extLst>
            </p:cNvPr>
            <p:cNvSpPr txBox="1"/>
            <p:nvPr/>
          </p:nvSpPr>
          <p:spPr>
            <a:xfrm>
              <a:off x="10739311" y="4557134"/>
              <a:ext cx="151099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Polyanskiy </a:t>
              </a:r>
              <a:r>
                <a:rPr lang="en-US" sz="1400" i="1" dirty="0">
                  <a:solidFill>
                    <a:srgbClr val="FF0000"/>
                  </a:solidFill>
                </a:rPr>
                <a:t>et al</a:t>
              </a:r>
              <a:r>
                <a:rPr lang="en-US" sz="1400" dirty="0">
                  <a:solidFill>
                    <a:srgbClr val="FF0000"/>
                  </a:solidFill>
                </a:rPr>
                <a:t>., </a:t>
              </a:r>
            </a:p>
            <a:p>
              <a:pPr algn="ctr"/>
              <a:r>
                <a:rPr lang="en-US" sz="1400" i="1" dirty="0">
                  <a:solidFill>
                    <a:srgbClr val="FF0000"/>
                  </a:solidFill>
                </a:rPr>
                <a:t>Photonics</a:t>
              </a:r>
              <a:r>
                <a:rPr lang="en-US" sz="1400" dirty="0">
                  <a:solidFill>
                    <a:srgbClr val="FF0000"/>
                  </a:solidFill>
                </a:rPr>
                <a:t> </a:t>
              </a:r>
              <a:r>
                <a:rPr lang="en-US" sz="1400" b="1" dirty="0">
                  <a:solidFill>
                    <a:srgbClr val="FF0000"/>
                  </a:solidFill>
                </a:rPr>
                <a:t>8</a:t>
              </a:r>
              <a:r>
                <a:rPr lang="en-US" sz="1400" dirty="0">
                  <a:solidFill>
                    <a:srgbClr val="FF0000"/>
                  </a:solidFill>
                </a:rPr>
                <a:t>, </a:t>
              </a:r>
            </a:p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101 (2021)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7379EA6-6157-A50F-89CD-1871AE46C865}"/>
              </a:ext>
            </a:extLst>
          </p:cNvPr>
          <p:cNvGrpSpPr/>
          <p:nvPr/>
        </p:nvGrpSpPr>
        <p:grpSpPr>
          <a:xfrm>
            <a:off x="9412591" y="4210128"/>
            <a:ext cx="214009" cy="905482"/>
            <a:chOff x="9412591" y="4210128"/>
            <a:chExt cx="214009" cy="90548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322A587-A9F4-EFE3-9B0A-808551D6398A}"/>
                </a:ext>
              </a:extLst>
            </p:cNvPr>
            <p:cNvSpPr/>
            <p:nvPr/>
          </p:nvSpPr>
          <p:spPr>
            <a:xfrm>
              <a:off x="9412591" y="4210128"/>
              <a:ext cx="163209" cy="2704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C70A05F-39BC-FA0F-ED80-45A766427437}"/>
                </a:ext>
              </a:extLst>
            </p:cNvPr>
            <p:cNvSpPr/>
            <p:nvPr/>
          </p:nvSpPr>
          <p:spPr>
            <a:xfrm>
              <a:off x="9463391" y="4845128"/>
              <a:ext cx="163209" cy="2704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1" name="Straight Connector 100"/>
          <p:cNvCxnSpPr/>
          <p:nvPr/>
        </p:nvCxnSpPr>
        <p:spPr>
          <a:xfrm>
            <a:off x="9013652" y="4984873"/>
            <a:ext cx="575734" cy="3135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EE348C6-B71E-F1B8-0A1A-33F4E510ED5C}"/>
              </a:ext>
            </a:extLst>
          </p:cNvPr>
          <p:cNvGrpSpPr/>
          <p:nvPr/>
        </p:nvGrpSpPr>
        <p:grpSpPr>
          <a:xfrm>
            <a:off x="2674899" y="-68858"/>
            <a:ext cx="768159" cy="523220"/>
            <a:chOff x="2698049" y="-68858"/>
            <a:chExt cx="768159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37DDF7-F308-8D96-F587-059D5531562B}"/>
                </a:ext>
              </a:extLst>
            </p:cNvPr>
            <p:cNvSpPr txBox="1"/>
            <p:nvPr/>
          </p:nvSpPr>
          <p:spPr>
            <a:xfrm>
              <a:off x="2698049" y="-68858"/>
              <a:ext cx="76815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  <a:latin typeface="SignPainter-HouseScript" panose="02000006070000020004" pitchFamily="2" charset="0"/>
                </a:rPr>
                <a:t>LWIR</a:t>
              </a:r>
              <a:endParaRPr lang="en-US" sz="2800">
                <a:latin typeface="SignPainter-HouseScript" panose="02000006070000020004" pitchFamily="2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0939C111-CAD0-39F8-0584-54EE6F46A3EE}"/>
                </a:ext>
              </a:extLst>
            </p:cNvPr>
            <p:cNvSpPr/>
            <p:nvPr/>
          </p:nvSpPr>
          <p:spPr>
            <a:xfrm>
              <a:off x="3030154" y="318304"/>
              <a:ext cx="127000" cy="88900"/>
            </a:xfrm>
            <a:custGeom>
              <a:avLst/>
              <a:gdLst>
                <a:gd name="connsiteX0" fmla="*/ 0 w 127000"/>
                <a:gd name="connsiteY0" fmla="*/ 88900 h 88900"/>
                <a:gd name="connsiteX1" fmla="*/ 63500 w 127000"/>
                <a:gd name="connsiteY1" fmla="*/ 0 h 88900"/>
                <a:gd name="connsiteX2" fmla="*/ 63500 w 127000"/>
                <a:gd name="connsiteY2" fmla="*/ 0 h 88900"/>
                <a:gd name="connsiteX3" fmla="*/ 127000 w 127000"/>
                <a:gd name="connsiteY3" fmla="*/ 76200 h 88900"/>
                <a:gd name="connsiteX4" fmla="*/ 127000 w 127000"/>
                <a:gd name="connsiteY4" fmla="*/ 7620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00" h="88900">
                  <a:moveTo>
                    <a:pt x="0" y="88900"/>
                  </a:moveTo>
                  <a:lnTo>
                    <a:pt x="63500" y="0"/>
                  </a:lnTo>
                  <a:lnTo>
                    <a:pt x="63500" y="0"/>
                  </a:lnTo>
                  <a:lnTo>
                    <a:pt x="127000" y="76200"/>
                  </a:lnTo>
                  <a:lnTo>
                    <a:pt x="127000" y="7620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2C307E0-C287-911D-6C80-D4A9F901C04D}"/>
              </a:ext>
            </a:extLst>
          </p:cNvPr>
          <p:cNvGrpSpPr/>
          <p:nvPr/>
        </p:nvGrpSpPr>
        <p:grpSpPr>
          <a:xfrm>
            <a:off x="2417161" y="422166"/>
            <a:ext cx="1435008" cy="584775"/>
            <a:chOff x="2417161" y="422166"/>
            <a:chExt cx="1435008" cy="58477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19018F3-2F34-E680-1F4E-D81F9E608EB4}"/>
                </a:ext>
              </a:extLst>
            </p:cNvPr>
            <p:cNvSpPr txBox="1"/>
            <p:nvPr/>
          </p:nvSpPr>
          <p:spPr>
            <a:xfrm>
              <a:off x="2417161" y="422166"/>
              <a:ext cx="143500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  <a:latin typeface="SignPainter-HouseScript" panose="02000006070000020004" pitchFamily="2" charset="0"/>
                </a:rPr>
                <a:t>efficiently</a:t>
              </a: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CAC46F8E-B293-0D98-63DF-C5560C5C448A}"/>
                </a:ext>
              </a:extLst>
            </p:cNvPr>
            <p:cNvSpPr/>
            <p:nvPr/>
          </p:nvSpPr>
          <p:spPr>
            <a:xfrm>
              <a:off x="3066807" y="875820"/>
              <a:ext cx="127000" cy="88900"/>
            </a:xfrm>
            <a:custGeom>
              <a:avLst/>
              <a:gdLst>
                <a:gd name="connsiteX0" fmla="*/ 0 w 127000"/>
                <a:gd name="connsiteY0" fmla="*/ 88900 h 88900"/>
                <a:gd name="connsiteX1" fmla="*/ 63500 w 127000"/>
                <a:gd name="connsiteY1" fmla="*/ 0 h 88900"/>
                <a:gd name="connsiteX2" fmla="*/ 63500 w 127000"/>
                <a:gd name="connsiteY2" fmla="*/ 0 h 88900"/>
                <a:gd name="connsiteX3" fmla="*/ 127000 w 127000"/>
                <a:gd name="connsiteY3" fmla="*/ 76200 h 88900"/>
                <a:gd name="connsiteX4" fmla="*/ 127000 w 127000"/>
                <a:gd name="connsiteY4" fmla="*/ 7620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00" h="88900">
                  <a:moveTo>
                    <a:pt x="0" y="88900"/>
                  </a:moveTo>
                  <a:lnTo>
                    <a:pt x="63500" y="0"/>
                  </a:lnTo>
                  <a:lnTo>
                    <a:pt x="63500" y="0"/>
                  </a:lnTo>
                  <a:lnTo>
                    <a:pt x="127000" y="76200"/>
                  </a:lnTo>
                  <a:lnTo>
                    <a:pt x="127000" y="7620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8D188F56-F099-48C9-2213-45B46462B6D5}"/>
              </a:ext>
            </a:extLst>
          </p:cNvPr>
          <p:cNvSpPr txBox="1"/>
          <p:nvPr/>
        </p:nvSpPr>
        <p:spPr>
          <a:xfrm>
            <a:off x="5264615" y="418583"/>
            <a:ext cx="3212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plasma “bubbles”.</a:t>
            </a:r>
            <a:endParaRPr lang="en-US" sz="280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6D2AD60-3710-3454-91DC-03FDB293D2FD}"/>
              </a:ext>
            </a:extLst>
          </p:cNvPr>
          <p:cNvSpPr/>
          <p:nvPr/>
        </p:nvSpPr>
        <p:spPr>
          <a:xfrm>
            <a:off x="5362584" y="512237"/>
            <a:ext cx="2977069" cy="421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AFFB59D-4617-2CC5-B59F-3807B5F65386}"/>
              </a:ext>
            </a:extLst>
          </p:cNvPr>
          <p:cNvGrpSpPr/>
          <p:nvPr/>
        </p:nvGrpSpPr>
        <p:grpSpPr>
          <a:xfrm>
            <a:off x="5574953" y="274371"/>
            <a:ext cx="2430474" cy="830997"/>
            <a:chOff x="5290789" y="1941375"/>
            <a:chExt cx="2430474" cy="83099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89C736F-AA56-3A38-4B3D-9A9C3DB1EBF5}"/>
                </a:ext>
              </a:extLst>
            </p:cNvPr>
            <p:cNvSpPr txBox="1"/>
            <p:nvPr/>
          </p:nvSpPr>
          <p:spPr>
            <a:xfrm>
              <a:off x="5290789" y="1941375"/>
              <a:ext cx="243047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rgbClr val="FF0000"/>
                  </a:solidFill>
                  <a:latin typeface="SignPainter-HouseScript" panose="02000006070000020004" pitchFamily="2" charset="0"/>
                </a:rPr>
                <a:t>super-sized</a:t>
              </a:r>
              <a:endParaRPr lang="en-US" sz="4800">
                <a:latin typeface="SignPainter-HouseScript" panose="02000006070000020004" pitchFamily="2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36ED50AF-AF18-9620-9C9D-FE2342DB1D00}"/>
                </a:ext>
              </a:extLst>
            </p:cNvPr>
            <p:cNvSpPr/>
            <p:nvPr/>
          </p:nvSpPr>
          <p:spPr>
            <a:xfrm>
              <a:off x="6460115" y="2544503"/>
              <a:ext cx="127000" cy="88900"/>
            </a:xfrm>
            <a:custGeom>
              <a:avLst/>
              <a:gdLst>
                <a:gd name="connsiteX0" fmla="*/ 0 w 127000"/>
                <a:gd name="connsiteY0" fmla="*/ 88900 h 88900"/>
                <a:gd name="connsiteX1" fmla="*/ 63500 w 127000"/>
                <a:gd name="connsiteY1" fmla="*/ 0 h 88900"/>
                <a:gd name="connsiteX2" fmla="*/ 63500 w 127000"/>
                <a:gd name="connsiteY2" fmla="*/ 0 h 88900"/>
                <a:gd name="connsiteX3" fmla="*/ 127000 w 127000"/>
                <a:gd name="connsiteY3" fmla="*/ 76200 h 88900"/>
                <a:gd name="connsiteX4" fmla="*/ 127000 w 127000"/>
                <a:gd name="connsiteY4" fmla="*/ 7620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00" h="88900">
                  <a:moveTo>
                    <a:pt x="0" y="88900"/>
                  </a:moveTo>
                  <a:lnTo>
                    <a:pt x="63500" y="0"/>
                  </a:lnTo>
                  <a:lnTo>
                    <a:pt x="63500" y="0"/>
                  </a:lnTo>
                  <a:lnTo>
                    <a:pt x="127000" y="76200"/>
                  </a:lnTo>
                  <a:lnTo>
                    <a:pt x="127000" y="7620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4246D54-8473-B838-DE84-12A3C3256211}"/>
              </a:ext>
            </a:extLst>
          </p:cNvPr>
          <p:cNvSpPr txBox="1"/>
          <p:nvPr/>
        </p:nvSpPr>
        <p:spPr>
          <a:xfrm>
            <a:off x="8085881" y="400633"/>
            <a:ext cx="3427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plasma “bubbles”...</a:t>
            </a:r>
            <a:endParaRPr lang="en-US" sz="28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D4CF5E-3399-2D64-DFCD-33373959706C}"/>
              </a:ext>
            </a:extLst>
          </p:cNvPr>
          <p:cNvSpPr txBox="1"/>
          <p:nvPr/>
        </p:nvSpPr>
        <p:spPr>
          <a:xfrm>
            <a:off x="10787448" y="2039463"/>
            <a:ext cx="12522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rgbClr val="2418FF"/>
                </a:solidFill>
              </a:rPr>
              <a:t>Externally-</a:t>
            </a:r>
          </a:p>
          <a:p>
            <a:pPr algn="ctr"/>
            <a:r>
              <a:rPr lang="en-US">
                <a:solidFill>
                  <a:srgbClr val="2418FF"/>
                </a:solidFill>
              </a:rPr>
              <a:t>injected</a:t>
            </a:r>
          </a:p>
          <a:p>
            <a:pPr algn="ctr"/>
            <a:r>
              <a:rPr lang="en-US">
                <a:solidFill>
                  <a:srgbClr val="2418FF"/>
                </a:solidFill>
              </a:rPr>
              <a:t>e-bunches</a:t>
            </a:r>
          </a:p>
        </p:txBody>
      </p:sp>
    </p:spTree>
    <p:extLst>
      <p:ext uri="{BB962C8B-B14F-4D97-AF65-F5344CB8AC3E}">
        <p14:creationId xmlns:p14="http://schemas.microsoft.com/office/powerpoint/2010/main" val="104695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750"/>
                            </p:stCondLst>
                            <p:childTnLst>
                              <p:par>
                                <p:cTn id="1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50"/>
                            </p:stCondLst>
                            <p:childTnLst>
                              <p:par>
                                <p:cTn id="1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/>
      <p:bldP spid="43" grpId="0"/>
      <p:bldP spid="131" grpId="0"/>
      <p:bldP spid="137" grpId="0"/>
      <p:bldP spid="17" grpId="0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/>
      <p:bldP spid="3" grpId="0" animBg="1"/>
      <p:bldP spid="4" grpId="0" animBg="1"/>
      <p:bldP spid="5" grpId="0" animBg="1"/>
      <p:bldP spid="6" grpId="0" animBg="1"/>
      <p:bldP spid="47" grpId="0" animBg="1"/>
      <p:bldP spid="35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928ACB-00D5-75EA-82C2-42B8B8772AA2}"/>
              </a:ext>
            </a:extLst>
          </p:cNvPr>
          <p:cNvSpPr txBox="1"/>
          <p:nvPr/>
        </p:nvSpPr>
        <p:spPr>
          <a:xfrm>
            <a:off x="4606419" y="149900"/>
            <a:ext cx="31085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90C34-8244-93F0-72DC-410BC53E1957}"/>
              </a:ext>
            </a:extLst>
          </p:cNvPr>
          <p:cNvSpPr txBox="1"/>
          <p:nvPr/>
        </p:nvSpPr>
        <p:spPr>
          <a:xfrm>
            <a:off x="314795" y="1543981"/>
            <a:ext cx="11912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• Plasma e</a:t>
            </a:r>
            <a:r>
              <a:rPr lang="en-US" sz="3200" baseline="30000"/>
              <a:t>-</a:t>
            </a:r>
            <a:r>
              <a:rPr lang="en-US" sz="3200"/>
              <a:t> acceleration driven by LWIR laser demonstrated at ATF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CE635C-A47F-7851-3115-394178D5CCEC}"/>
              </a:ext>
            </a:extLst>
          </p:cNvPr>
          <p:cNvSpPr txBox="1"/>
          <p:nvPr/>
        </p:nvSpPr>
        <p:spPr>
          <a:xfrm>
            <a:off x="1034324" y="2068638"/>
            <a:ext cx="4794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• </a:t>
            </a:r>
            <a:r>
              <a:rPr lang="en-US" sz="2000" b="1"/>
              <a:t>Peak laser power</a:t>
            </a:r>
            <a:r>
              <a:rPr lang="en-US" sz="2000"/>
              <a:t>:  </a:t>
            </a:r>
            <a:r>
              <a:rPr lang="en-US" sz="2000">
                <a:solidFill>
                  <a:srgbClr val="2418FF"/>
                </a:solidFill>
              </a:rPr>
              <a:t>2-3 TW</a:t>
            </a:r>
          </a:p>
          <a:p>
            <a:r>
              <a:rPr lang="en-US" sz="2000"/>
              <a:t>• </a:t>
            </a:r>
            <a:r>
              <a:rPr lang="en-US" sz="2000" b="1"/>
              <a:t>Plasma density</a:t>
            </a:r>
            <a:r>
              <a:rPr lang="en-US" sz="2000"/>
              <a:t>: </a:t>
            </a:r>
            <a:r>
              <a:rPr lang="en-US" sz="2000">
                <a:solidFill>
                  <a:srgbClr val="2418FF"/>
                </a:solidFill>
              </a:rPr>
              <a:t>3e16 ≲ </a:t>
            </a:r>
            <a:r>
              <a:rPr lang="en-US" sz="2000" i="1">
                <a:solidFill>
                  <a:srgbClr val="2418FF"/>
                </a:solidFill>
              </a:rPr>
              <a:t>n</a:t>
            </a:r>
            <a:r>
              <a:rPr lang="en-US" sz="2000" baseline="-25000">
                <a:solidFill>
                  <a:srgbClr val="2418FF"/>
                </a:solidFill>
              </a:rPr>
              <a:t>e</a:t>
            </a:r>
            <a:r>
              <a:rPr lang="en-US" sz="2000">
                <a:solidFill>
                  <a:srgbClr val="2418FF"/>
                </a:solidFill>
              </a:rPr>
              <a:t> ≲ 4e17 cm</a:t>
            </a:r>
            <a:r>
              <a:rPr lang="en-US" sz="2000" baseline="30000">
                <a:solidFill>
                  <a:srgbClr val="2418FF"/>
                </a:solidFill>
              </a:rPr>
              <a:t>-3</a:t>
            </a:r>
            <a:r>
              <a:rPr lang="en-US" sz="2000">
                <a:solidFill>
                  <a:srgbClr val="2418FF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3E35E2-1271-ACB0-F827-2B2B0CC11CF1}"/>
              </a:ext>
            </a:extLst>
          </p:cNvPr>
          <p:cNvSpPr txBox="1"/>
          <p:nvPr/>
        </p:nvSpPr>
        <p:spPr>
          <a:xfrm>
            <a:off x="5981074" y="2098619"/>
            <a:ext cx="6179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• </a:t>
            </a:r>
            <a:r>
              <a:rPr lang="en-US" sz="2000" b="1"/>
              <a:t>Accelerated electrons</a:t>
            </a:r>
            <a:r>
              <a:rPr lang="en-US" sz="2000"/>
              <a:t>:  </a:t>
            </a:r>
            <a:r>
              <a:rPr lang="en-US" sz="2000">
                <a:solidFill>
                  <a:srgbClr val="2418FF"/>
                </a:solidFill>
              </a:rPr>
              <a:t>5-10 MeV</a:t>
            </a:r>
            <a:r>
              <a:rPr lang="en-US" sz="2000"/>
              <a:t>, plasma-injected,</a:t>
            </a:r>
          </a:p>
          <a:p>
            <a:r>
              <a:rPr lang="en-US" sz="2000"/>
              <a:t>            quasi-monoenergetic features ⇒ </a:t>
            </a:r>
            <a:r>
              <a:rPr lang="en-US" sz="2000">
                <a:solidFill>
                  <a:srgbClr val="2418FF"/>
                </a:solidFill>
              </a:rPr>
              <a:t>“forced” LWFA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106BDA-24CB-497A-43DE-C54E3CE958DA}"/>
              </a:ext>
            </a:extLst>
          </p:cNvPr>
          <p:cNvSpPr txBox="1"/>
          <p:nvPr/>
        </p:nvSpPr>
        <p:spPr>
          <a:xfrm>
            <a:off x="3769019" y="2857748"/>
            <a:ext cx="435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Zgadzaj</a:t>
            </a:r>
            <a:r>
              <a:rPr lang="en-US" i="1">
                <a:solidFill>
                  <a:srgbClr val="FF0000"/>
                </a:solidFill>
              </a:rPr>
              <a:t> et al., Nat Comms </a:t>
            </a:r>
            <a:r>
              <a:rPr lang="en-US" b="1">
                <a:solidFill>
                  <a:srgbClr val="FF0000"/>
                </a:solidFill>
              </a:rPr>
              <a:t>15</a:t>
            </a:r>
            <a:r>
              <a:rPr lang="en-US">
                <a:solidFill>
                  <a:srgbClr val="FF0000"/>
                </a:solidFill>
              </a:rPr>
              <a:t>, 4037 (2024)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7E5741C-4F45-BA14-48C7-FCD4A0D1441D}"/>
              </a:ext>
            </a:extLst>
          </p:cNvPr>
          <p:cNvGrpSpPr/>
          <p:nvPr/>
        </p:nvGrpSpPr>
        <p:grpSpPr>
          <a:xfrm>
            <a:off x="62913" y="69669"/>
            <a:ext cx="1196261" cy="1134147"/>
            <a:chOff x="3303214" y="2758382"/>
            <a:chExt cx="1424847" cy="140978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22CF9B2-78B3-F16A-9A31-5C3AE167F9EF}"/>
                </a:ext>
              </a:extLst>
            </p:cNvPr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0DEDF41-7F9B-2F5C-FB53-B19AE757FC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pic>
        <p:nvPicPr>
          <p:cNvPr id="11" name="Picture 10" descr="BNL_logo_sm.jpg">
            <a:extLst>
              <a:ext uri="{FF2B5EF4-FFF2-40B4-BE49-F238E27FC236}">
                <a16:creationId xmlns:a16="http://schemas.microsoft.com/office/drawing/2014/main" id="{801FF20C-8DA3-5A38-0E4C-8A2162848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481" y="212917"/>
            <a:ext cx="2347556" cy="898299"/>
          </a:xfrm>
          <a:prstGeom prst="rect">
            <a:avLst/>
          </a:prstGeom>
        </p:spPr>
      </p:pic>
      <p:pic>
        <p:nvPicPr>
          <p:cNvPr id="12" name="Picture 11" descr="SUNY Stonybrook logo.jpg">
            <a:extLst>
              <a:ext uri="{FF2B5EF4-FFF2-40B4-BE49-F238E27FC236}">
                <a16:creationId xmlns:a16="http://schemas.microsoft.com/office/drawing/2014/main" id="{A841ADFB-33D3-A938-3373-51D2974BF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75" y="132700"/>
            <a:ext cx="1001756" cy="1001756"/>
          </a:xfrm>
          <a:prstGeom prst="rect">
            <a:avLst/>
          </a:prstGeom>
        </p:spPr>
      </p:pic>
      <p:pic>
        <p:nvPicPr>
          <p:cNvPr id="13" name="Picture 12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10B46697-1111-F072-FFF8-9A0338E409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8849" y="383913"/>
            <a:ext cx="609600" cy="2974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9497675-5DC6-3941-D276-FAA15F4AE255}"/>
              </a:ext>
            </a:extLst>
          </p:cNvPr>
          <p:cNvSpPr txBox="1"/>
          <p:nvPr/>
        </p:nvSpPr>
        <p:spPr>
          <a:xfrm>
            <a:off x="284816" y="3312829"/>
            <a:ext cx="118255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• An upgraded ATF laser is poised to demonstrate low-∆E</a:t>
            </a:r>
            <a:r>
              <a:rPr lang="en-US" sz="3200" baseline="-25000"/>
              <a:t>e</a:t>
            </a:r>
            <a:r>
              <a:rPr lang="en-US" sz="3200"/>
              <a:t>/E</a:t>
            </a:r>
            <a:r>
              <a:rPr lang="en-US" sz="3200" baseline="-25000"/>
              <a:t>e</a:t>
            </a:r>
            <a:r>
              <a:rPr lang="en-US" sz="3200"/>
              <a:t>, low-</a:t>
            </a:r>
          </a:p>
          <a:p>
            <a:r>
              <a:rPr lang="en-US" sz="3200"/>
              <a:t>    emittance acceleration of electrons injected from the ATF linac.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BDB42F-B9AD-812C-F919-B9D48B578736}"/>
              </a:ext>
            </a:extLst>
          </p:cNvPr>
          <p:cNvSpPr txBox="1"/>
          <p:nvPr/>
        </p:nvSpPr>
        <p:spPr>
          <a:xfrm>
            <a:off x="1259174" y="4390047"/>
            <a:ext cx="59068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• </a:t>
            </a:r>
            <a:r>
              <a:rPr lang="en-US" sz="2000" b="1"/>
              <a:t>Injected e</a:t>
            </a:r>
            <a:r>
              <a:rPr lang="en-US" sz="2000" b="1" baseline="30000"/>
              <a:t>-</a:t>
            </a:r>
            <a:r>
              <a:rPr lang="en-US" sz="2000"/>
              <a:t>:  </a:t>
            </a:r>
            <a:r>
              <a:rPr lang="en-US" sz="2000">
                <a:solidFill>
                  <a:srgbClr val="2418FF"/>
                </a:solidFill>
              </a:rPr>
              <a:t>synchronized, compressed to fs scale</a:t>
            </a:r>
          </a:p>
          <a:p>
            <a:r>
              <a:rPr lang="en-US" sz="2000"/>
              <a:t>• </a:t>
            </a:r>
            <a:r>
              <a:rPr lang="en-US" sz="2000" b="1"/>
              <a:t>Plasma</a:t>
            </a:r>
            <a:r>
              <a:rPr lang="en-US" sz="2000"/>
              <a:t>:  </a:t>
            </a:r>
            <a:r>
              <a:rPr lang="en-US" sz="2000" i="1">
                <a:solidFill>
                  <a:srgbClr val="2418FF"/>
                </a:solidFill>
              </a:rPr>
              <a:t>n</a:t>
            </a:r>
            <a:r>
              <a:rPr lang="en-US" sz="2000" baseline="-25000">
                <a:solidFill>
                  <a:srgbClr val="2418FF"/>
                </a:solidFill>
              </a:rPr>
              <a:t>e</a:t>
            </a:r>
            <a:r>
              <a:rPr lang="en-US" sz="2000">
                <a:solidFill>
                  <a:srgbClr val="2418FF"/>
                </a:solidFill>
              </a:rPr>
              <a:t> ≲ 10</a:t>
            </a:r>
            <a:r>
              <a:rPr lang="en-US" sz="2000" baseline="30000">
                <a:solidFill>
                  <a:srgbClr val="2418FF"/>
                </a:solidFill>
              </a:rPr>
              <a:t>16</a:t>
            </a:r>
            <a:r>
              <a:rPr lang="en-US" sz="2000">
                <a:solidFill>
                  <a:srgbClr val="2418FF"/>
                </a:solidFill>
              </a:rPr>
              <a:t> cm</a:t>
            </a:r>
            <a:r>
              <a:rPr lang="en-US" sz="2000" baseline="30000">
                <a:solidFill>
                  <a:srgbClr val="2418FF"/>
                </a:solidFill>
              </a:rPr>
              <a:t>-3 </a:t>
            </a:r>
            <a:r>
              <a:rPr lang="en-US" sz="2000">
                <a:solidFill>
                  <a:srgbClr val="2418FF"/>
                </a:solidFill>
              </a:rPr>
              <a:t> </a:t>
            </a:r>
          </a:p>
          <a:p>
            <a:r>
              <a:rPr lang="en-US" sz="2000"/>
              <a:t>• </a:t>
            </a:r>
            <a:r>
              <a:rPr lang="en-US" sz="2000" b="1"/>
              <a:t>CO</a:t>
            </a:r>
            <a:r>
              <a:rPr lang="en-US" sz="2000" b="1" baseline="-25000"/>
              <a:t>2</a:t>
            </a:r>
            <a:r>
              <a:rPr lang="en-US" sz="2000" b="1"/>
              <a:t> laser</a:t>
            </a:r>
            <a:r>
              <a:rPr lang="en-US" sz="2000"/>
              <a:t>:  </a:t>
            </a:r>
            <a:r>
              <a:rPr lang="en-US" sz="2000">
                <a:solidFill>
                  <a:srgbClr val="2418FF"/>
                </a:solidFill>
              </a:rPr>
              <a:t>0.5 ≲ 𝜏</a:t>
            </a:r>
            <a:r>
              <a:rPr lang="en-US" sz="2000" baseline="-25000">
                <a:solidFill>
                  <a:srgbClr val="2418FF"/>
                </a:solidFill>
              </a:rPr>
              <a:t>L</a:t>
            </a:r>
            <a:r>
              <a:rPr lang="en-US" sz="2000">
                <a:solidFill>
                  <a:srgbClr val="2418FF"/>
                </a:solidFill>
              </a:rPr>
              <a:t> ≲ 2 ps</a:t>
            </a:r>
            <a:r>
              <a:rPr lang="en-US" sz="2000"/>
              <a:t>; </a:t>
            </a:r>
            <a:r>
              <a:rPr lang="en-US" sz="2000">
                <a:solidFill>
                  <a:srgbClr val="2418FF"/>
                </a:solidFill>
              </a:rPr>
              <a:t>ℇ</a:t>
            </a:r>
            <a:r>
              <a:rPr lang="en-US" sz="2000" baseline="-25000">
                <a:solidFill>
                  <a:srgbClr val="2418FF"/>
                </a:solidFill>
              </a:rPr>
              <a:t>L</a:t>
            </a:r>
            <a:r>
              <a:rPr lang="en-US" sz="2000">
                <a:solidFill>
                  <a:srgbClr val="2418FF"/>
                </a:solidFill>
              </a:rPr>
              <a:t> ~ 10 J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A16919-453C-6B9F-84BB-3D9933C18B82}"/>
              </a:ext>
            </a:extLst>
          </p:cNvPr>
          <p:cNvSpPr txBox="1"/>
          <p:nvPr/>
        </p:nvSpPr>
        <p:spPr>
          <a:xfrm>
            <a:off x="224855" y="5531372"/>
            <a:ext cx="115129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• Plasma physicists need not re-invent the cathode. Use plasma </a:t>
            </a:r>
          </a:p>
          <a:p>
            <a:r>
              <a:rPr lang="en-US" sz="3200"/>
              <a:t>    for what God intended: compact particle acceleration.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113D1C-79B4-0438-A0B2-00953C232357}"/>
              </a:ext>
            </a:extLst>
          </p:cNvPr>
          <p:cNvGrpSpPr/>
          <p:nvPr/>
        </p:nvGrpSpPr>
        <p:grpSpPr>
          <a:xfrm>
            <a:off x="8433636" y="2930236"/>
            <a:ext cx="1048236" cy="959741"/>
            <a:chOff x="998304" y="766544"/>
            <a:chExt cx="1048236" cy="95974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71DAB4F-0CD0-B501-70EB-87ED2657C2B7}"/>
                </a:ext>
              </a:extLst>
            </p:cNvPr>
            <p:cNvSpPr txBox="1"/>
            <p:nvPr/>
          </p:nvSpPr>
          <p:spPr>
            <a:xfrm>
              <a:off x="998304" y="766544"/>
              <a:ext cx="10482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record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8F13932-8ED5-F02E-2E56-51FFC869EB51}"/>
                </a:ext>
              </a:extLst>
            </p:cNvPr>
            <p:cNvGrpSpPr/>
            <p:nvPr/>
          </p:nvGrpSpPr>
          <p:grpSpPr>
            <a:xfrm>
              <a:off x="1460951" y="1211333"/>
              <a:ext cx="135277" cy="514952"/>
              <a:chOff x="1558925" y="1853598"/>
              <a:chExt cx="135277" cy="514952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1B893592-238B-F709-207B-66DAF3A3A73A}"/>
                  </a:ext>
                </a:extLst>
              </p:cNvPr>
              <p:cNvGrpSpPr/>
              <p:nvPr/>
            </p:nvGrpSpPr>
            <p:grpSpPr>
              <a:xfrm>
                <a:off x="1558925" y="2241893"/>
                <a:ext cx="135277" cy="126657"/>
                <a:chOff x="1568450" y="2273643"/>
                <a:chExt cx="135277" cy="126657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150D7CBE-5224-CF13-D868-4F4C571804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68450" y="2273643"/>
                  <a:ext cx="71777" cy="12348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EC33E16A-3774-E7D4-3A1D-44CC459DFD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631950" y="2276818"/>
                  <a:ext cx="71777" cy="12348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C3E24706-F911-BA7A-DB4B-5B2378F0AD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622425" y="1853598"/>
                <a:ext cx="3175" cy="38829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E8F247F-228E-CA64-219C-26F4E3C19937}"/>
              </a:ext>
            </a:extLst>
          </p:cNvPr>
          <p:cNvSpPr txBox="1"/>
          <p:nvPr/>
        </p:nvSpPr>
        <p:spPr>
          <a:xfrm>
            <a:off x="11736729" y="6481269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426197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B4AD3770-07A7-BABC-ACC0-4E9AA4272F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76"/>
          <a:stretch/>
        </p:blipFill>
        <p:spPr>
          <a:xfrm>
            <a:off x="47465" y="16768"/>
            <a:ext cx="10126682" cy="4752002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82EBAB-5EEB-D7F4-01CA-24692D13DEFB}"/>
              </a:ext>
            </a:extLst>
          </p:cNvPr>
          <p:cNvSpPr txBox="1"/>
          <p:nvPr/>
        </p:nvSpPr>
        <p:spPr>
          <a:xfrm>
            <a:off x="5907480" y="455159"/>
            <a:ext cx="3263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Nat Comms </a:t>
            </a:r>
            <a:r>
              <a:rPr lang="en-US" sz="2000" b="1">
                <a:solidFill>
                  <a:srgbClr val="FF0000"/>
                </a:solidFill>
              </a:rPr>
              <a:t>15</a:t>
            </a:r>
            <a:r>
              <a:rPr lang="en-US" sz="2000">
                <a:solidFill>
                  <a:srgbClr val="FF0000"/>
                </a:solidFill>
              </a:rPr>
              <a:t>, 4037 (2024)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EBE8F0-3CA0-97F4-4640-BAA276F7E1BF}"/>
              </a:ext>
            </a:extLst>
          </p:cNvPr>
          <p:cNvSpPr txBox="1"/>
          <p:nvPr/>
        </p:nvSpPr>
        <p:spPr>
          <a:xfrm>
            <a:off x="335666" y="5324349"/>
            <a:ext cx="7034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• DoE grant DE-SC0014043 (Stony Brook U., N. Vafaei-Najafabadi, PI)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F7C04-8ED3-A7DB-F354-CD08804442F9}"/>
              </a:ext>
            </a:extLst>
          </p:cNvPr>
          <p:cNvSpPr txBox="1"/>
          <p:nvPr/>
        </p:nvSpPr>
        <p:spPr>
          <a:xfrm>
            <a:off x="337595" y="5708245"/>
            <a:ext cx="631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• DoE grant DE-SC0011617 (U. Texas-Austin, M. C. Downer, PI)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5C9053-76F7-5138-3F5A-507932633090}"/>
              </a:ext>
            </a:extLst>
          </p:cNvPr>
          <p:cNvSpPr txBox="1"/>
          <p:nvPr/>
        </p:nvSpPr>
        <p:spPr>
          <a:xfrm>
            <a:off x="339524" y="6092137"/>
            <a:ext cx="6210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• DoE grant DE-SC0012704 (Brookhaven NL, M. A. Palmer, PI)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10C404-B096-CC8C-187A-CC73EC54DFA5}"/>
              </a:ext>
            </a:extLst>
          </p:cNvPr>
          <p:cNvSpPr txBox="1"/>
          <p:nvPr/>
        </p:nvSpPr>
        <p:spPr>
          <a:xfrm>
            <a:off x="289367" y="4942391"/>
            <a:ext cx="2034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>
                <a:solidFill>
                  <a:schemeClr val="accent6">
                    <a:lumMod val="75000"/>
                  </a:schemeClr>
                </a:solidFill>
              </a:rPr>
              <a:t>Financial Support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1E4C51-E0BC-DB03-7E01-AC8AC9E9D7D3}"/>
              </a:ext>
            </a:extLst>
          </p:cNvPr>
          <p:cNvSpPr txBox="1"/>
          <p:nvPr/>
        </p:nvSpPr>
        <p:spPr>
          <a:xfrm>
            <a:off x="10556110" y="3657602"/>
            <a:ext cx="14291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Thanks to all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of these co-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workers!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78800D3D-3B81-8AFA-0848-DF786458CEB6}"/>
              </a:ext>
            </a:extLst>
          </p:cNvPr>
          <p:cNvSpPr/>
          <p:nvPr/>
        </p:nvSpPr>
        <p:spPr>
          <a:xfrm>
            <a:off x="10266744" y="3429000"/>
            <a:ext cx="254643" cy="133977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96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/>
          <p:cNvSpPr/>
          <p:nvPr/>
        </p:nvSpPr>
        <p:spPr>
          <a:xfrm>
            <a:off x="5390830" y="2362200"/>
            <a:ext cx="965200" cy="2882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87104" y="3302000"/>
            <a:ext cx="4395689" cy="9821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329355" y="6465345"/>
            <a:ext cx="714364" cy="365125"/>
          </a:xfrm>
        </p:spPr>
        <p:txBody>
          <a:bodyPr/>
          <a:lstStyle/>
          <a:p>
            <a:fld id="{F78F748E-293A-4AD2-A78D-3BB20AC39C38}" type="slidenum">
              <a:rPr lang="en-US" sz="1400" b="1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157297" y="0"/>
            <a:ext cx="764722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Centimeter-long LWFAs have progressed</a:t>
            </a:r>
          </a:p>
          <a:p>
            <a:pPr lvl="0" algn="ctr"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steadily toward multi-GeV electron energy...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7991" y="6043411"/>
            <a:ext cx="6820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Arial"/>
                <a:cs typeface="Arial"/>
              </a:rPr>
              <a:t>...but are stuck at </a:t>
            </a:r>
            <a:r>
              <a:rPr lang="en-US" sz="2800" b="1">
                <a:solidFill>
                  <a:srgbClr val="FF0000"/>
                </a:solidFill>
                <a:latin typeface="Arial"/>
                <a:cs typeface="Arial"/>
              </a:rPr>
              <a:t>10% energy spread</a:t>
            </a:r>
            <a:r>
              <a:rPr lang="en-US" sz="2800" b="1">
                <a:latin typeface="Arial"/>
                <a:cs typeface="Arial"/>
              </a:rPr>
              <a:t>,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9644" y="3615259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9644" y="5037659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0</a:t>
            </a:r>
          </a:p>
        </p:txBody>
      </p:sp>
      <p:grpSp>
        <p:nvGrpSpPr>
          <p:cNvPr id="122" name="Group 121"/>
          <p:cNvGrpSpPr/>
          <p:nvPr/>
        </p:nvGrpSpPr>
        <p:grpSpPr>
          <a:xfrm>
            <a:off x="977944" y="2815159"/>
            <a:ext cx="3780323" cy="2463800"/>
            <a:chOff x="3213100" y="2425700"/>
            <a:chExt cx="4406900" cy="2463800"/>
          </a:xfrm>
        </p:grpSpPr>
        <p:sp>
          <p:nvSpPr>
            <p:cNvPr id="48" name="Oval 47"/>
            <p:cNvSpPr/>
            <p:nvPr/>
          </p:nvSpPr>
          <p:spPr>
            <a:xfrm>
              <a:off x="4000500" y="4660900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432300" y="4470400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803900" y="4152900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334000" y="4343400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6261100" y="3644900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7429500" y="2425700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3657600" y="4673600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3454400" y="4686300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213100" y="4699000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80483" y="1697558"/>
            <a:ext cx="5947784" cy="4141241"/>
            <a:chOff x="2315639" y="1308099"/>
            <a:chExt cx="5947784" cy="4141241"/>
          </a:xfrm>
        </p:grpSpPr>
        <p:grpSp>
          <p:nvGrpSpPr>
            <p:cNvPr id="9" name="Group 8"/>
            <p:cNvGrpSpPr/>
            <p:nvPr/>
          </p:nvGrpSpPr>
          <p:grpSpPr>
            <a:xfrm>
              <a:off x="3141133" y="1761067"/>
              <a:ext cx="5122290" cy="3098807"/>
              <a:chOff x="3141133" y="1761067"/>
              <a:chExt cx="5122290" cy="3098807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 flipH="1" flipV="1">
                <a:off x="3141133" y="1761067"/>
                <a:ext cx="17993" cy="309668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3152775" y="4851402"/>
                <a:ext cx="5110648" cy="847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/>
            <p:cNvCxnSpPr/>
            <p:nvPr/>
          </p:nvCxnSpPr>
          <p:spPr>
            <a:xfrm>
              <a:off x="3146425" y="2019300"/>
              <a:ext cx="174625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0" name="Group 119"/>
            <p:cNvGrpSpPr/>
            <p:nvPr/>
          </p:nvGrpSpPr>
          <p:grpSpPr>
            <a:xfrm>
              <a:off x="3143250" y="2298700"/>
              <a:ext cx="171450" cy="2260600"/>
              <a:chOff x="3143250" y="2298700"/>
              <a:chExt cx="171450" cy="22606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143250" y="3416300"/>
                <a:ext cx="17145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155950" y="3702050"/>
                <a:ext cx="9525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3155950" y="3994150"/>
                <a:ext cx="9525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155950" y="4273550"/>
                <a:ext cx="9525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3162300" y="4559300"/>
                <a:ext cx="9525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3155950" y="3143250"/>
                <a:ext cx="9525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3155950" y="2863850"/>
                <a:ext cx="9525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149600" y="2565400"/>
                <a:ext cx="9525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149600" y="2298700"/>
                <a:ext cx="9525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2717800" y="1816100"/>
              <a:ext cx="4446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10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 rot="16200000">
              <a:off x="3977221" y="4762500"/>
              <a:ext cx="17145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>
              <a:off x="4933958" y="4762500"/>
              <a:ext cx="17145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>
              <a:off x="5890695" y="4762500"/>
              <a:ext cx="17145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>
              <a:off x="6838965" y="4762500"/>
              <a:ext cx="17145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>
              <a:off x="7783002" y="4762500"/>
              <a:ext cx="17145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315639" y="1308099"/>
              <a:ext cx="10665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/>
                <a:t>E</a:t>
              </a:r>
              <a:r>
                <a:rPr lang="en-US" sz="2000" baseline="-25000"/>
                <a:t>e</a:t>
              </a:r>
              <a:r>
                <a:rPr lang="en-US" sz="2000"/>
                <a:t> (GeV)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815167" y="4902199"/>
              <a:ext cx="7046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2000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682075" y="4902199"/>
              <a:ext cx="7046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2010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587082" y="4902199"/>
              <a:ext cx="7046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2020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655719" y="5080008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Year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6129910" y="1693323"/>
            <a:ext cx="956216" cy="3719000"/>
            <a:chOff x="8940788" y="1710256"/>
            <a:chExt cx="956216" cy="3719000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9191518" y="5253515"/>
              <a:ext cx="17462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4" name="Group 133"/>
            <p:cNvGrpSpPr/>
            <p:nvPr/>
          </p:nvGrpSpPr>
          <p:grpSpPr>
            <a:xfrm>
              <a:off x="8940788" y="1710256"/>
              <a:ext cx="956216" cy="3719000"/>
              <a:chOff x="8737592" y="1693323"/>
              <a:chExt cx="956216" cy="3719000"/>
            </a:xfrm>
          </p:grpSpPr>
          <p:cxnSp>
            <p:nvCxnSpPr>
              <p:cNvPr id="59" name="Straight Arrow Connector 58"/>
              <p:cNvCxnSpPr/>
              <p:nvPr/>
            </p:nvCxnSpPr>
            <p:spPr>
              <a:xfrm flipH="1" flipV="1">
                <a:off x="9152351" y="2150529"/>
                <a:ext cx="17993" cy="309668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8737592" y="1693323"/>
                <a:ext cx="8653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>
                    <a:solidFill>
                      <a:srgbClr val="FF0000"/>
                    </a:solidFill>
                  </a:rPr>
                  <a:t>∆</a:t>
                </a:r>
                <a:r>
                  <a:rPr lang="en-US" sz="2000" b="1" i="1">
                    <a:solidFill>
                      <a:srgbClr val="FF0000"/>
                    </a:solidFill>
                  </a:rPr>
                  <a:t>E</a:t>
                </a:r>
                <a:r>
                  <a:rPr lang="en-US" sz="2000" b="1" baseline="-25000">
                    <a:solidFill>
                      <a:srgbClr val="FF0000"/>
                    </a:solidFill>
                  </a:rPr>
                  <a:t>e</a:t>
                </a:r>
                <a:r>
                  <a:rPr lang="en-US" sz="2000" b="1">
                    <a:solidFill>
                      <a:srgbClr val="FF0000"/>
                    </a:solidFill>
                  </a:rPr>
                  <a:t>/</a:t>
                </a:r>
                <a:r>
                  <a:rPr lang="en-US" sz="2000" b="1" i="1">
                    <a:solidFill>
                      <a:srgbClr val="FF0000"/>
                    </a:solidFill>
                  </a:rPr>
                  <a:t>E</a:t>
                </a:r>
                <a:r>
                  <a:rPr lang="en-US" sz="2000" b="1" baseline="-25000">
                    <a:solidFill>
                      <a:srgbClr val="FF0000"/>
                    </a:solidFill>
                  </a:rPr>
                  <a:t>e</a:t>
                </a:r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>
                <a:off x="8971380" y="2374896"/>
                <a:ext cx="174625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/>
              <p:cNvSpPr txBox="1"/>
              <p:nvPr/>
            </p:nvSpPr>
            <p:spPr>
              <a:xfrm>
                <a:off x="9110136" y="2133594"/>
                <a:ext cx="5313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10</a:t>
                </a:r>
                <a:r>
                  <a:rPr lang="en-US" sz="2000" baseline="30000">
                    <a:solidFill>
                      <a:srgbClr val="FF0000"/>
                    </a:solidFill>
                  </a:rPr>
                  <a:t>0</a:t>
                </a:r>
              </a:p>
            </p:txBody>
          </p:sp>
          <p:cxnSp>
            <p:nvCxnSpPr>
              <p:cNvPr id="64" name="Straight Connector 63"/>
              <p:cNvCxnSpPr/>
              <p:nvPr/>
            </p:nvCxnSpPr>
            <p:spPr>
              <a:xfrm>
                <a:off x="8971383" y="3357013"/>
                <a:ext cx="174625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8971386" y="4305264"/>
                <a:ext cx="174625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66"/>
              <p:cNvSpPr txBox="1"/>
              <p:nvPr/>
            </p:nvSpPr>
            <p:spPr>
              <a:xfrm>
                <a:off x="9110139" y="3132644"/>
                <a:ext cx="5836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10</a:t>
                </a:r>
                <a:r>
                  <a:rPr lang="en-US" sz="2000" baseline="30000">
                    <a:solidFill>
                      <a:srgbClr val="FF0000"/>
                    </a:solidFill>
                  </a:rPr>
                  <a:t>-1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9110142" y="4080895"/>
                <a:ext cx="5836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10</a:t>
                </a:r>
                <a:r>
                  <a:rPr lang="en-US" sz="2000" baseline="30000">
                    <a:solidFill>
                      <a:srgbClr val="FF0000"/>
                    </a:solidFill>
                  </a:rPr>
                  <a:t>-2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9110145" y="5012213"/>
                <a:ext cx="5836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10</a:t>
                </a:r>
                <a:r>
                  <a:rPr lang="en-US" sz="2000" baseline="30000">
                    <a:solidFill>
                      <a:srgbClr val="FF0000"/>
                    </a:solidFill>
                  </a:rPr>
                  <a:t>-3</a:t>
                </a:r>
              </a:p>
            </p:txBody>
          </p:sp>
        </p:grpSp>
      </p:grpSp>
      <p:sp>
        <p:nvSpPr>
          <p:cNvPr id="89" name="TextBox 88"/>
          <p:cNvSpPr txBox="1"/>
          <p:nvPr/>
        </p:nvSpPr>
        <p:spPr>
          <a:xfrm>
            <a:off x="1964316" y="2709328"/>
            <a:ext cx="2403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quasi-monoenergetic</a:t>
            </a:r>
          </a:p>
        </p:txBody>
      </p:sp>
      <p:sp>
        <p:nvSpPr>
          <p:cNvPr id="92" name="Oval 91"/>
          <p:cNvSpPr/>
          <p:nvPr/>
        </p:nvSpPr>
        <p:spPr>
          <a:xfrm>
            <a:off x="6096000" y="4876793"/>
            <a:ext cx="931336" cy="6265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>
            <a:off x="7264451" y="1693330"/>
            <a:ext cx="780336" cy="3685145"/>
            <a:chOff x="9635071" y="1303871"/>
            <a:chExt cx="780336" cy="3685145"/>
          </a:xfrm>
        </p:grpSpPr>
        <p:cxnSp>
          <p:nvCxnSpPr>
            <p:cNvPr id="60" name="Straight Arrow Connector 59"/>
            <p:cNvCxnSpPr/>
            <p:nvPr/>
          </p:nvCxnSpPr>
          <p:spPr>
            <a:xfrm flipH="1" flipV="1">
              <a:off x="9880473" y="1727207"/>
              <a:ext cx="17993" cy="3096684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9635071" y="1303871"/>
              <a:ext cx="7213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rgbClr val="008000"/>
                  </a:solidFill>
                  <a:latin typeface="Arial"/>
                  <a:cs typeface="Arial"/>
                </a:rPr>
                <a:t>Π</a:t>
              </a:r>
              <a:r>
                <a:rPr lang="en-US" sz="2000" b="1" baseline="-25000">
                  <a:solidFill>
                    <a:srgbClr val="008000"/>
                  </a:solidFill>
                  <a:latin typeface="Arial"/>
                  <a:cs typeface="Arial"/>
                </a:rPr>
                <a:t>spin</a:t>
              </a: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9733371" y="4830187"/>
              <a:ext cx="174625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9716441" y="1968513"/>
              <a:ext cx="174625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9699511" y="3407821"/>
              <a:ext cx="174625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9906005" y="1744156"/>
              <a:ext cx="509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008000"/>
                  </a:solidFill>
                </a:rPr>
                <a:t>1.0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9906008" y="3183464"/>
              <a:ext cx="509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008000"/>
                  </a:solidFill>
                </a:rPr>
                <a:t>0.5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9906011" y="4588906"/>
              <a:ext cx="3146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008000"/>
                  </a:solidFill>
                </a:rPr>
                <a:t>0</a:t>
              </a:r>
            </a:p>
          </p:txBody>
        </p:sp>
      </p:grpSp>
      <p:cxnSp>
        <p:nvCxnSpPr>
          <p:cNvPr id="116" name="Straight Arrow Connector 115"/>
          <p:cNvCxnSpPr>
            <a:cxnSpLocks/>
          </p:cNvCxnSpPr>
          <p:nvPr/>
        </p:nvCxnSpPr>
        <p:spPr>
          <a:xfrm>
            <a:off x="5413395" y="3439271"/>
            <a:ext cx="895380" cy="16026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V="1">
            <a:off x="5424723" y="3022600"/>
            <a:ext cx="950363" cy="204261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5312470" y="3301723"/>
            <a:ext cx="11128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/>
              <a:t>ATF</a:t>
            </a:r>
          </a:p>
          <a:p>
            <a:pPr algn="ctr"/>
            <a:r>
              <a:rPr lang="en-US" sz="2400" b="1"/>
              <a:t>oppor-</a:t>
            </a:r>
          </a:p>
          <a:p>
            <a:pPr algn="ctr"/>
            <a:r>
              <a:rPr lang="en-US" sz="2400" b="1"/>
              <a:t>tunity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383917" y="6046591"/>
            <a:ext cx="3237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8000"/>
                </a:solidFill>
                <a:latin typeface="Arial"/>
                <a:cs typeface="Arial"/>
              </a:rPr>
              <a:t>unpolarized spins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5733160" y="5469472"/>
            <a:ext cx="1798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>
                <a:solidFill>
                  <a:srgbClr val="FF0000"/>
                </a:solidFill>
              </a:rPr>
              <a:t>conventional RF</a:t>
            </a:r>
          </a:p>
          <a:p>
            <a:pPr algn="ctr"/>
            <a:r>
              <a:rPr lang="en-US" sz="1400" i="1">
                <a:solidFill>
                  <a:srgbClr val="FF0000"/>
                </a:solidFill>
              </a:rPr>
              <a:t>accelerator capability</a:t>
            </a:r>
          </a:p>
        </p:txBody>
      </p:sp>
      <p:grpSp>
        <p:nvGrpSpPr>
          <p:cNvPr id="150" name="Group 149"/>
          <p:cNvGrpSpPr/>
          <p:nvPr/>
        </p:nvGrpSpPr>
        <p:grpSpPr>
          <a:xfrm>
            <a:off x="9032684" y="1134532"/>
            <a:ext cx="3125450" cy="4728754"/>
            <a:chOff x="9032684" y="1134532"/>
            <a:chExt cx="3125450" cy="4728754"/>
          </a:xfrm>
        </p:grpSpPr>
        <p:sp>
          <p:nvSpPr>
            <p:cNvPr id="140" name="Rounded Rectangle 139"/>
            <p:cNvSpPr/>
            <p:nvPr/>
          </p:nvSpPr>
          <p:spPr>
            <a:xfrm>
              <a:off x="9114713" y="1134532"/>
              <a:ext cx="3043421" cy="4724400"/>
            </a:xfrm>
            <a:prstGeom prst="roundRect">
              <a:avLst>
                <a:gd name="adj" fmla="val 918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9141761" y="1168409"/>
              <a:ext cx="296715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E-beam </a:t>
              </a:r>
              <a:r>
                <a:rPr lang="en-US" i="1"/>
                <a:t>quality*</a:t>
              </a:r>
              <a:r>
                <a:rPr lang="en-US"/>
                <a:t>, not energy,</a:t>
              </a:r>
            </a:p>
            <a:p>
              <a:pPr algn="ctr"/>
              <a:r>
                <a:rPr lang="en-US"/>
                <a:t>is the concern of the HEP</a:t>
              </a:r>
            </a:p>
            <a:p>
              <a:pPr algn="ctr"/>
              <a:r>
                <a:rPr lang="en-US"/>
                <a:t>research community.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9032684" y="5063067"/>
              <a:ext cx="3117648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*</a:t>
              </a:r>
              <a:r>
                <a:rPr lang="en-US" sz="1400"/>
                <a:t>energy spread, spin pol</a:t>
              </a:r>
              <a:r>
                <a:rPr lang="en-US" sz="1400" baseline="30000"/>
                <a:t>n</a:t>
              </a:r>
              <a:r>
                <a:rPr lang="en-US" sz="1400"/>
                <a:t>, emittance </a:t>
              </a:r>
            </a:p>
            <a:p>
              <a:r>
                <a:rPr lang="en-US" sz="1400"/>
                <a:t>   preservation, beam stability &amp; control,</a:t>
              </a:r>
            </a:p>
            <a:p>
              <a:r>
                <a:rPr lang="en-US" sz="1400"/>
                <a:t>   high rep-rate, peak current, staging,...</a:t>
              </a:r>
            </a:p>
          </p:txBody>
        </p:sp>
        <p:grpSp>
          <p:nvGrpSpPr>
            <p:cNvPr id="149" name="Group 148"/>
            <p:cNvGrpSpPr/>
            <p:nvPr/>
          </p:nvGrpSpPr>
          <p:grpSpPr>
            <a:xfrm>
              <a:off x="9431864" y="2201332"/>
              <a:ext cx="2316660" cy="2929403"/>
              <a:chOff x="9431864" y="2201332"/>
              <a:chExt cx="2316660" cy="2929403"/>
            </a:xfrm>
          </p:grpSpPr>
          <p:grpSp>
            <p:nvGrpSpPr>
              <p:cNvPr id="147" name="Group 146"/>
              <p:cNvGrpSpPr/>
              <p:nvPr/>
            </p:nvGrpSpPr>
            <p:grpSpPr>
              <a:xfrm>
                <a:off x="9431864" y="2201332"/>
                <a:ext cx="2316660" cy="2929403"/>
                <a:chOff x="9431864" y="2201332"/>
                <a:chExt cx="2316660" cy="2929403"/>
              </a:xfrm>
            </p:grpSpPr>
            <p:pic>
              <p:nvPicPr>
                <p:cNvPr id="142" name="Picture 141" descr="HEPAP report 2015.jp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99599" y="2201332"/>
                  <a:ext cx="2150535" cy="2910725"/>
                </a:xfrm>
                <a:prstGeom prst="rect">
                  <a:avLst/>
                </a:prstGeom>
              </p:spPr>
            </p:pic>
            <p:sp>
              <p:nvSpPr>
                <p:cNvPr id="144" name="TextBox 143"/>
                <p:cNvSpPr txBox="1"/>
                <p:nvPr/>
              </p:nvSpPr>
              <p:spPr>
                <a:xfrm>
                  <a:off x="9431864" y="4876819"/>
                  <a:ext cx="2316660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>
                      <a:solidFill>
                        <a:schemeClr val="bg1"/>
                      </a:solidFill>
                    </a:rPr>
                    <a:t>Report of Accelerator R&amp;D Subpanel </a:t>
                  </a:r>
                </a:p>
              </p:txBody>
            </p:sp>
            <p:sp>
              <p:nvSpPr>
                <p:cNvPr id="145" name="TextBox 144"/>
                <p:cNvSpPr txBox="1"/>
                <p:nvPr/>
              </p:nvSpPr>
              <p:spPr>
                <a:xfrm>
                  <a:off x="11108268" y="2641637"/>
                  <a:ext cx="54864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>
                      <a:solidFill>
                        <a:srgbClr val="FFFFFF"/>
                      </a:solidFill>
                    </a:rPr>
                    <a:t>2015</a:t>
                  </a:r>
                </a:p>
              </p:txBody>
            </p:sp>
            <p:sp>
              <p:nvSpPr>
                <p:cNvPr id="146" name="TextBox 145"/>
                <p:cNvSpPr txBox="1"/>
                <p:nvPr/>
              </p:nvSpPr>
              <p:spPr>
                <a:xfrm>
                  <a:off x="9482667" y="2658534"/>
                  <a:ext cx="67356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>
                      <a:solidFill>
                        <a:srgbClr val="FFFFFF"/>
                      </a:solidFill>
                    </a:rPr>
                    <a:t>HEPAP</a:t>
                  </a:r>
                </a:p>
              </p:txBody>
            </p:sp>
          </p:grpSp>
          <p:sp>
            <p:nvSpPr>
              <p:cNvPr id="148" name="Rectangle 147"/>
              <p:cNvSpPr/>
              <p:nvPr/>
            </p:nvSpPr>
            <p:spPr>
              <a:xfrm>
                <a:off x="9558867" y="4902200"/>
                <a:ext cx="2044700" cy="45719"/>
              </a:xfrm>
              <a:prstGeom prst="rect">
                <a:avLst/>
              </a:prstGeom>
              <a:solidFill>
                <a:srgbClr val="3F425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297028" y="1110386"/>
            <a:ext cx="973945" cy="1236133"/>
            <a:chOff x="1415559" y="1185336"/>
            <a:chExt cx="973945" cy="1236133"/>
          </a:xfrm>
        </p:grpSpPr>
        <p:sp>
          <p:nvSpPr>
            <p:cNvPr id="151" name="TextBox 150"/>
            <p:cNvSpPr txBox="1"/>
            <p:nvPr/>
          </p:nvSpPr>
          <p:spPr>
            <a:xfrm>
              <a:off x="1415559" y="1185336"/>
              <a:ext cx="97394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>
                  <a:solidFill>
                    <a:srgbClr val="FF0000"/>
                  </a:solidFill>
                </a:rPr>
                <a:t>“bubble” </a:t>
              </a:r>
            </a:p>
            <a:p>
              <a:pPr algn="ctr"/>
              <a:r>
                <a:rPr lang="en-US" sz="1600">
                  <a:solidFill>
                    <a:srgbClr val="FF0000"/>
                  </a:solidFill>
                </a:rPr>
                <a:t>regime</a:t>
              </a:r>
            </a:p>
            <a:p>
              <a:pPr algn="ctr"/>
              <a:r>
                <a:rPr lang="en-US" sz="1600">
                  <a:solidFill>
                    <a:srgbClr val="FF0000"/>
                  </a:solidFill>
                </a:rPr>
                <a:t>discovery</a:t>
              </a:r>
            </a:p>
          </p:txBody>
        </p:sp>
        <p:cxnSp>
          <p:nvCxnSpPr>
            <p:cNvPr id="153" name="Straight Arrow Connector 152"/>
            <p:cNvCxnSpPr/>
            <p:nvPr/>
          </p:nvCxnSpPr>
          <p:spPr>
            <a:xfrm>
              <a:off x="1851733" y="2033266"/>
              <a:ext cx="10935" cy="38820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5" name="TextBox 154"/>
          <p:cNvSpPr txBox="1"/>
          <p:nvPr/>
        </p:nvSpPr>
        <p:spPr>
          <a:xfrm>
            <a:off x="101594" y="1151475"/>
            <a:ext cx="965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electron</a:t>
            </a:r>
          </a:p>
          <a:p>
            <a:pPr algn="ctr"/>
            <a:r>
              <a:rPr lang="en-US"/>
              <a:t>energy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98017" y="6046596"/>
            <a:ext cx="2862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, </a:t>
            </a:r>
            <a:r>
              <a:rPr lang="en-US" sz="2800" b="1">
                <a:solidFill>
                  <a:srgbClr val="0000FF"/>
                </a:solidFill>
              </a:rPr>
              <a:t>tens</a:t>
            </a:r>
            <a:r>
              <a:rPr lang="en-US" sz="2400" b="1">
                <a:solidFill>
                  <a:srgbClr val="0000FF"/>
                </a:solidFill>
              </a:rPr>
              <a:t> </a:t>
            </a:r>
            <a:r>
              <a:rPr lang="en-US" sz="2800" b="1">
                <a:solidFill>
                  <a:srgbClr val="0000FF"/>
                </a:solidFill>
              </a:rPr>
              <a:t>pC charge</a:t>
            </a:r>
          </a:p>
        </p:txBody>
      </p:sp>
      <p:grpSp>
        <p:nvGrpSpPr>
          <p:cNvPr id="178" name="Group 177"/>
          <p:cNvGrpSpPr/>
          <p:nvPr/>
        </p:nvGrpSpPr>
        <p:grpSpPr>
          <a:xfrm>
            <a:off x="8128007" y="1676393"/>
            <a:ext cx="905417" cy="3719000"/>
            <a:chOff x="8128007" y="1676393"/>
            <a:chExt cx="905417" cy="3719000"/>
          </a:xfrm>
        </p:grpSpPr>
        <p:cxnSp>
          <p:nvCxnSpPr>
            <p:cNvPr id="137" name="Straight Connector 136"/>
            <p:cNvCxnSpPr/>
            <p:nvPr/>
          </p:nvCxnSpPr>
          <p:spPr>
            <a:xfrm>
              <a:off x="8327938" y="5219652"/>
              <a:ext cx="174625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8128007" y="1676393"/>
              <a:ext cx="905417" cy="3719000"/>
              <a:chOff x="8128007" y="1676393"/>
              <a:chExt cx="905417" cy="3719000"/>
            </a:xfrm>
          </p:grpSpPr>
          <p:cxnSp>
            <p:nvCxnSpPr>
              <p:cNvPr id="154" name="Straight Arrow Connector 153"/>
              <p:cNvCxnSpPr/>
              <p:nvPr/>
            </p:nvCxnSpPr>
            <p:spPr>
              <a:xfrm flipH="1" flipV="1">
                <a:off x="8491967" y="2133599"/>
                <a:ext cx="17993" cy="3096684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TextBox 155"/>
              <p:cNvSpPr txBox="1"/>
              <p:nvPr/>
            </p:nvSpPr>
            <p:spPr>
              <a:xfrm>
                <a:off x="8128007" y="1676393"/>
                <a:ext cx="8517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>
                    <a:solidFill>
                      <a:srgbClr val="0000FF"/>
                    </a:solidFill>
                  </a:rPr>
                  <a:t>Q (nC)</a:t>
                </a:r>
                <a:endParaRPr lang="en-US" sz="2000" b="1" baseline="-2500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57" name="Straight Connector 156"/>
              <p:cNvCxnSpPr/>
              <p:nvPr/>
            </p:nvCxnSpPr>
            <p:spPr>
              <a:xfrm>
                <a:off x="8310996" y="2357966"/>
                <a:ext cx="174625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TextBox 157"/>
              <p:cNvSpPr txBox="1"/>
              <p:nvPr/>
            </p:nvSpPr>
            <p:spPr>
              <a:xfrm>
                <a:off x="8449752" y="2116664"/>
                <a:ext cx="5313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FF"/>
                    </a:solidFill>
                  </a:rPr>
                  <a:t>10</a:t>
                </a:r>
                <a:r>
                  <a:rPr lang="en-US" sz="2000" baseline="30000">
                    <a:solidFill>
                      <a:srgbClr val="0000FF"/>
                    </a:solidFill>
                  </a:rPr>
                  <a:t>0</a:t>
                </a:r>
              </a:p>
            </p:txBody>
          </p:sp>
          <p:cxnSp>
            <p:nvCxnSpPr>
              <p:cNvPr id="159" name="Straight Connector 158"/>
              <p:cNvCxnSpPr/>
              <p:nvPr/>
            </p:nvCxnSpPr>
            <p:spPr>
              <a:xfrm>
                <a:off x="8310999" y="3340083"/>
                <a:ext cx="174625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8311002" y="4288334"/>
                <a:ext cx="174625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TextBox 160"/>
              <p:cNvSpPr txBox="1"/>
              <p:nvPr/>
            </p:nvSpPr>
            <p:spPr>
              <a:xfrm>
                <a:off x="8449755" y="3115714"/>
                <a:ext cx="5836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FF"/>
                    </a:solidFill>
                  </a:rPr>
                  <a:t>10</a:t>
                </a:r>
                <a:r>
                  <a:rPr lang="en-US" sz="2000" baseline="30000">
                    <a:solidFill>
                      <a:srgbClr val="0000FF"/>
                    </a:solidFill>
                  </a:rPr>
                  <a:t>-1</a:t>
                </a: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8449758" y="4063965"/>
                <a:ext cx="5836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FF"/>
                    </a:solidFill>
                  </a:rPr>
                  <a:t>10</a:t>
                </a:r>
                <a:r>
                  <a:rPr lang="en-US" sz="2000" baseline="30000">
                    <a:solidFill>
                      <a:srgbClr val="0000FF"/>
                    </a:solidFill>
                  </a:rPr>
                  <a:t>-2</a:t>
                </a: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8449761" y="4995283"/>
                <a:ext cx="5836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FF"/>
                    </a:solidFill>
                  </a:rPr>
                  <a:t>10</a:t>
                </a:r>
                <a:r>
                  <a:rPr lang="en-US" sz="2000" baseline="30000">
                    <a:solidFill>
                      <a:srgbClr val="0000FF"/>
                    </a:solidFill>
                  </a:rPr>
                  <a:t>-3</a:t>
                </a:r>
              </a:p>
            </p:txBody>
          </p:sp>
        </p:grpSp>
      </p:grpSp>
      <p:grpSp>
        <p:nvGrpSpPr>
          <p:cNvPr id="123" name="Group 122"/>
          <p:cNvGrpSpPr/>
          <p:nvPr/>
        </p:nvGrpSpPr>
        <p:grpSpPr>
          <a:xfrm>
            <a:off x="5365083" y="2362200"/>
            <a:ext cx="973667" cy="1430867"/>
            <a:chOff x="4754033" y="2362200"/>
            <a:chExt cx="973667" cy="1430867"/>
          </a:xfrm>
        </p:grpSpPr>
        <p:cxnSp>
          <p:nvCxnSpPr>
            <p:cNvPr id="42" name="Straight Arrow Connector 41"/>
            <p:cNvCxnSpPr/>
            <p:nvPr/>
          </p:nvCxnSpPr>
          <p:spPr>
            <a:xfrm rot="21540000" flipV="1">
              <a:off x="4754033" y="2362200"/>
              <a:ext cx="681567" cy="1430867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5422900" y="2362200"/>
              <a:ext cx="304800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0" name="TextBox 169"/>
          <p:cNvSpPr txBox="1"/>
          <p:nvPr/>
        </p:nvSpPr>
        <p:spPr>
          <a:xfrm>
            <a:off x="6062853" y="965207"/>
            <a:ext cx="1013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>
                <a:solidFill>
                  <a:srgbClr val="FF0000"/>
                </a:solidFill>
              </a:rPr>
              <a:t>drive FELs, </a:t>
            </a:r>
          </a:p>
          <a:p>
            <a:pPr algn="ctr"/>
            <a:r>
              <a:rPr lang="en-US" sz="1200" i="1">
                <a:solidFill>
                  <a:srgbClr val="FF0000"/>
                </a:solidFill>
              </a:rPr>
              <a:t>probe reso-</a:t>
            </a:r>
          </a:p>
          <a:p>
            <a:pPr algn="ctr"/>
            <a:r>
              <a:rPr lang="en-US" sz="1200" i="1">
                <a:solidFill>
                  <a:srgbClr val="FF0000"/>
                </a:solidFill>
              </a:rPr>
              <a:t>nant particle</a:t>
            </a:r>
          </a:p>
          <a:p>
            <a:pPr algn="ctr"/>
            <a:r>
              <a:rPr lang="en-US" sz="1200" i="1">
                <a:solidFill>
                  <a:srgbClr val="FF0000"/>
                </a:solidFill>
              </a:rPr>
              <a:t>interactions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7034777" y="948272"/>
            <a:ext cx="1081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>
                <a:solidFill>
                  <a:srgbClr val="008000"/>
                </a:solidFill>
              </a:rPr>
              <a:t>probe nuclear</a:t>
            </a:r>
          </a:p>
          <a:p>
            <a:pPr algn="ctr"/>
            <a:r>
              <a:rPr lang="en-US" sz="1200" i="1">
                <a:solidFill>
                  <a:srgbClr val="008000"/>
                </a:solidFill>
              </a:rPr>
              <a:t>spin states, </a:t>
            </a:r>
          </a:p>
          <a:p>
            <a:pPr algn="ctr"/>
            <a:r>
              <a:rPr lang="en-US" sz="1200" i="1">
                <a:solidFill>
                  <a:srgbClr val="008000"/>
                </a:solidFill>
              </a:rPr>
              <a:t>parity</a:t>
            </a:r>
          </a:p>
          <a:p>
            <a:pPr algn="ctr"/>
            <a:r>
              <a:rPr lang="en-US" sz="1200" i="1">
                <a:solidFill>
                  <a:srgbClr val="008000"/>
                </a:solidFill>
              </a:rPr>
              <a:t>violation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8063669" y="965206"/>
            <a:ext cx="865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>
                <a:solidFill>
                  <a:srgbClr val="0000FF"/>
                </a:solidFill>
              </a:rPr>
              <a:t>high</a:t>
            </a:r>
          </a:p>
          <a:p>
            <a:pPr algn="ctr"/>
            <a:r>
              <a:rPr lang="en-US" sz="1200" i="1">
                <a:solidFill>
                  <a:srgbClr val="0000FF"/>
                </a:solidFill>
              </a:rPr>
              <a:t>luminosity</a:t>
            </a:r>
          </a:p>
          <a:p>
            <a:pPr algn="ctr"/>
            <a:r>
              <a:rPr lang="en-US" sz="1200" i="1">
                <a:solidFill>
                  <a:srgbClr val="0000FF"/>
                </a:solidFill>
              </a:rPr>
              <a:t>at collider</a:t>
            </a:r>
          </a:p>
          <a:p>
            <a:pPr algn="ctr"/>
            <a:r>
              <a:rPr lang="en-US" sz="1200" i="1">
                <a:solidFill>
                  <a:srgbClr val="0000FF"/>
                </a:solidFill>
              </a:rPr>
              <a:t> IP</a:t>
            </a:r>
          </a:p>
        </p:txBody>
      </p:sp>
      <p:grpSp>
        <p:nvGrpSpPr>
          <p:cNvPr id="177" name="Group 176"/>
          <p:cNvGrpSpPr/>
          <p:nvPr/>
        </p:nvGrpSpPr>
        <p:grpSpPr>
          <a:xfrm>
            <a:off x="7949451" y="2065921"/>
            <a:ext cx="1120206" cy="1081971"/>
            <a:chOff x="7949451" y="2065921"/>
            <a:chExt cx="1120206" cy="1081971"/>
          </a:xfrm>
        </p:grpSpPr>
        <p:sp>
          <p:nvSpPr>
            <p:cNvPr id="164" name="Oval 163"/>
            <p:cNvSpPr/>
            <p:nvPr/>
          </p:nvSpPr>
          <p:spPr>
            <a:xfrm>
              <a:off x="8128000" y="2065921"/>
              <a:ext cx="846668" cy="575679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4" name="Group 173"/>
            <p:cNvGrpSpPr/>
            <p:nvPr/>
          </p:nvGrpSpPr>
          <p:grpSpPr>
            <a:xfrm>
              <a:off x="7949451" y="2624672"/>
              <a:ext cx="1120206" cy="523220"/>
              <a:chOff x="7949451" y="2624672"/>
              <a:chExt cx="1120206" cy="523220"/>
            </a:xfrm>
          </p:grpSpPr>
          <p:sp>
            <p:nvSpPr>
              <p:cNvPr id="173" name="Rectangle 172"/>
              <p:cNvSpPr/>
              <p:nvPr/>
            </p:nvSpPr>
            <p:spPr>
              <a:xfrm>
                <a:off x="8415867" y="2726267"/>
                <a:ext cx="135466" cy="3386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7949451" y="2624672"/>
                <a:ext cx="11202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i="1">
                    <a:solidFill>
                      <a:srgbClr val="0000FF"/>
                    </a:solidFill>
                  </a:rPr>
                  <a:t>most RF</a:t>
                </a:r>
              </a:p>
              <a:p>
                <a:pPr algn="ctr"/>
                <a:r>
                  <a:rPr lang="en-US" sz="1400" i="1">
                    <a:solidFill>
                      <a:srgbClr val="0000FF"/>
                    </a:solidFill>
                  </a:rPr>
                  <a:t>accelerators</a:t>
                </a:r>
              </a:p>
            </p:txBody>
          </p:sp>
        </p:grpSp>
      </p:grpSp>
      <p:grpSp>
        <p:nvGrpSpPr>
          <p:cNvPr id="176" name="Group 175"/>
          <p:cNvGrpSpPr/>
          <p:nvPr/>
        </p:nvGrpSpPr>
        <p:grpSpPr>
          <a:xfrm>
            <a:off x="7149797" y="2590800"/>
            <a:ext cx="755235" cy="999067"/>
            <a:chOff x="7149797" y="2590800"/>
            <a:chExt cx="755235" cy="999067"/>
          </a:xfrm>
        </p:grpSpPr>
        <p:sp>
          <p:nvSpPr>
            <p:cNvPr id="112" name="Oval 111"/>
            <p:cNvSpPr/>
            <p:nvPr/>
          </p:nvSpPr>
          <p:spPr>
            <a:xfrm>
              <a:off x="7213599" y="2590800"/>
              <a:ext cx="609601" cy="999067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7149797" y="2658532"/>
              <a:ext cx="7552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i="1">
                  <a:solidFill>
                    <a:srgbClr val="008000"/>
                  </a:solidFill>
                </a:rPr>
                <a:t>all</a:t>
              </a:r>
            </a:p>
            <a:p>
              <a:pPr algn="ctr"/>
              <a:r>
                <a:rPr lang="en-US" sz="1200" i="1">
                  <a:solidFill>
                    <a:srgbClr val="008000"/>
                  </a:solidFill>
                </a:rPr>
                <a:t>research</a:t>
              </a:r>
            </a:p>
            <a:p>
              <a:pPr algn="ctr"/>
              <a:r>
                <a:rPr lang="en-US" sz="1200" i="1">
                  <a:solidFill>
                    <a:srgbClr val="008000"/>
                  </a:solidFill>
                </a:rPr>
                <a:t> acceler-</a:t>
              </a:r>
            </a:p>
            <a:p>
              <a:pPr algn="ctr"/>
              <a:r>
                <a:rPr lang="en-US" sz="1200" i="1">
                  <a:solidFill>
                    <a:srgbClr val="008000"/>
                  </a:solidFill>
                </a:rPr>
                <a:t>ators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35061320-D580-18F2-DE2D-B9A539C9A52B}"/>
              </a:ext>
            </a:extLst>
          </p:cNvPr>
          <p:cNvSpPr/>
          <p:nvPr/>
        </p:nvSpPr>
        <p:spPr>
          <a:xfrm>
            <a:off x="5181962" y="1903261"/>
            <a:ext cx="163415" cy="1905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D5FD3EB1-1CFD-03E1-12DE-451B2BE403EC}"/>
              </a:ext>
            </a:extLst>
          </p:cNvPr>
          <p:cNvGrpSpPr/>
          <p:nvPr/>
        </p:nvGrpSpPr>
        <p:grpSpPr>
          <a:xfrm>
            <a:off x="1008584" y="2375255"/>
            <a:ext cx="4376709" cy="1656106"/>
            <a:chOff x="933634" y="2375255"/>
            <a:chExt cx="4376709" cy="165610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D894F93-21F8-CD5B-8CF8-EFD87920C329}"/>
                </a:ext>
              </a:extLst>
            </p:cNvPr>
            <p:cNvSpPr/>
            <p:nvPr/>
          </p:nvSpPr>
          <p:spPr>
            <a:xfrm>
              <a:off x="1680843" y="3199570"/>
              <a:ext cx="3629500" cy="831791"/>
            </a:xfrm>
            <a:prstGeom prst="rect">
              <a:avLst/>
            </a:prstGeom>
            <a:solidFill>
              <a:srgbClr val="FF0000">
                <a:alpha val="35027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FA229CD-9A32-4AC4-2C12-D4E36AECE84A}"/>
                </a:ext>
              </a:extLst>
            </p:cNvPr>
            <p:cNvSpPr/>
            <p:nvPr/>
          </p:nvSpPr>
          <p:spPr>
            <a:xfrm>
              <a:off x="933634" y="2378018"/>
              <a:ext cx="748764" cy="108660"/>
            </a:xfrm>
            <a:prstGeom prst="rect">
              <a:avLst/>
            </a:prstGeom>
            <a:solidFill>
              <a:srgbClr val="FF0000">
                <a:alpha val="35027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FDA51C3D-96F2-2DAF-3379-9E533AFAE7E2}"/>
                </a:ext>
              </a:extLst>
            </p:cNvPr>
            <p:cNvSpPr/>
            <p:nvPr/>
          </p:nvSpPr>
          <p:spPr>
            <a:xfrm rot="5400000">
              <a:off x="1328847" y="2722313"/>
              <a:ext cx="829029" cy="134913"/>
            </a:xfrm>
            <a:prstGeom prst="rect">
              <a:avLst/>
            </a:prstGeom>
            <a:solidFill>
              <a:srgbClr val="FF0000">
                <a:alpha val="35027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2" name="Rectangle 151">
            <a:extLst>
              <a:ext uri="{FF2B5EF4-FFF2-40B4-BE49-F238E27FC236}">
                <a16:creationId xmlns:a16="http://schemas.microsoft.com/office/drawing/2014/main" id="{337DA82A-41BE-12ED-5692-93893B074A4B}"/>
              </a:ext>
            </a:extLst>
          </p:cNvPr>
          <p:cNvSpPr/>
          <p:nvPr/>
        </p:nvSpPr>
        <p:spPr>
          <a:xfrm>
            <a:off x="914444" y="5125309"/>
            <a:ext cx="4468584" cy="22858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0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7" grpId="0" animBg="1"/>
      <p:bldP spid="2" grpId="0"/>
      <p:bldP spid="89" grpId="0"/>
      <p:bldP spid="92" grpId="0" animBg="1"/>
      <p:bldP spid="119" grpId="0"/>
      <p:bldP spid="138" grpId="0"/>
      <p:bldP spid="141" grpId="0"/>
      <p:bldP spid="5" grpId="0"/>
      <p:bldP spid="170" grpId="0"/>
      <p:bldP spid="171" grpId="0"/>
      <p:bldP spid="172" grpId="0"/>
      <p:bldP spid="1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mparison of graphs and diagrams&#10;&#10;Description automatically generated with medium confidence">
            <a:extLst>
              <a:ext uri="{FF2B5EF4-FFF2-40B4-BE49-F238E27FC236}">
                <a16:creationId xmlns:a16="http://schemas.microsoft.com/office/drawing/2014/main" id="{6CDD0458-7736-BB25-F73A-5A2CC4C73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9" y="2651206"/>
            <a:ext cx="12113400" cy="37795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DEA37F-420D-E6CA-25C1-B0D31995EB16}"/>
              </a:ext>
            </a:extLst>
          </p:cNvPr>
          <p:cNvSpPr txBox="1"/>
          <p:nvPr/>
        </p:nvSpPr>
        <p:spPr>
          <a:xfrm>
            <a:off x="2203558" y="2293490"/>
            <a:ext cx="199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2418FF"/>
                </a:solidFill>
              </a:rPr>
              <a:t>n</a:t>
            </a:r>
            <a:r>
              <a:rPr lang="en-US" sz="2400" b="1" baseline="-25000">
                <a:solidFill>
                  <a:srgbClr val="2418FF"/>
                </a:solidFill>
              </a:rPr>
              <a:t>e</a:t>
            </a:r>
            <a:r>
              <a:rPr lang="en-US" sz="2400" b="1">
                <a:solidFill>
                  <a:srgbClr val="2418FF"/>
                </a:solidFill>
              </a:rPr>
              <a:t> = 10</a:t>
            </a:r>
            <a:r>
              <a:rPr lang="en-US" sz="2400" b="1" baseline="30000">
                <a:solidFill>
                  <a:srgbClr val="2418FF"/>
                </a:solidFill>
              </a:rPr>
              <a:t>16</a:t>
            </a:r>
            <a:r>
              <a:rPr lang="en-US" sz="2400" b="1">
                <a:solidFill>
                  <a:srgbClr val="2418FF"/>
                </a:solidFill>
              </a:rPr>
              <a:t> cm</a:t>
            </a:r>
            <a:r>
              <a:rPr lang="en-US" sz="2400" b="1" baseline="30000">
                <a:solidFill>
                  <a:srgbClr val="2418FF"/>
                </a:solidFill>
              </a:rPr>
              <a:t>-3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AD7C60-224C-2BF9-12D4-2F7A2E4F8232}"/>
              </a:ext>
            </a:extLst>
          </p:cNvPr>
          <p:cNvSpPr txBox="1"/>
          <p:nvPr/>
        </p:nvSpPr>
        <p:spPr>
          <a:xfrm>
            <a:off x="8172143" y="2306355"/>
            <a:ext cx="199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2418FF"/>
                </a:solidFill>
              </a:rPr>
              <a:t>n</a:t>
            </a:r>
            <a:r>
              <a:rPr lang="en-US" sz="2400" b="1" baseline="-25000">
                <a:solidFill>
                  <a:srgbClr val="2418FF"/>
                </a:solidFill>
              </a:rPr>
              <a:t>e</a:t>
            </a:r>
            <a:r>
              <a:rPr lang="en-US" sz="2400" b="1">
                <a:solidFill>
                  <a:srgbClr val="2418FF"/>
                </a:solidFill>
              </a:rPr>
              <a:t> = 10</a:t>
            </a:r>
            <a:r>
              <a:rPr lang="en-US" sz="2400" b="1" baseline="30000">
                <a:solidFill>
                  <a:srgbClr val="2418FF"/>
                </a:solidFill>
              </a:rPr>
              <a:t>14</a:t>
            </a:r>
            <a:r>
              <a:rPr lang="en-US" sz="2400" b="1">
                <a:solidFill>
                  <a:srgbClr val="2418FF"/>
                </a:solidFill>
              </a:rPr>
              <a:t> cm</a:t>
            </a:r>
            <a:r>
              <a:rPr lang="en-US" sz="2400" b="1" baseline="30000">
                <a:solidFill>
                  <a:srgbClr val="2418FF"/>
                </a:solidFill>
              </a:rPr>
              <a:t>-3</a:t>
            </a:r>
          </a:p>
        </p:txBody>
      </p:sp>
      <p:pic>
        <p:nvPicPr>
          <p:cNvPr id="10" name="Picture 9" descr="SUNY Stonybrook logo.jpg">
            <a:extLst>
              <a:ext uri="{FF2B5EF4-FFF2-40B4-BE49-F238E27FC236}">
                <a16:creationId xmlns:a16="http://schemas.microsoft.com/office/drawing/2014/main" id="{1D51CC9D-3F0C-C3B3-C290-AEDF2CEC4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8" y="-1"/>
            <a:ext cx="1454047" cy="14540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646718-3355-F58A-F814-D621DCBD8CA3}"/>
              </a:ext>
            </a:extLst>
          </p:cNvPr>
          <p:cNvSpPr txBox="1"/>
          <p:nvPr/>
        </p:nvSpPr>
        <p:spPr>
          <a:xfrm>
            <a:off x="1918749" y="1723862"/>
            <a:ext cx="8529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CO</a:t>
            </a:r>
            <a:r>
              <a:rPr lang="en-US" sz="2400" baseline="-25000"/>
              <a:t>2</a:t>
            </a:r>
            <a:r>
              <a:rPr lang="en-US" sz="2400"/>
              <a:t> laser parameters:  10 J, </a:t>
            </a:r>
            <a:r>
              <a:rPr lang="en-US" sz="2400">
                <a:solidFill>
                  <a:srgbClr val="FF0000"/>
                </a:solidFill>
              </a:rPr>
              <a:t>2 ps</a:t>
            </a:r>
            <a:r>
              <a:rPr lang="en-US" sz="2400"/>
              <a:t>, 5 TW, </a:t>
            </a:r>
            <a:r>
              <a:rPr lang="en-US" sz="2400" i="1"/>
              <a:t>w</a:t>
            </a:r>
            <a:r>
              <a:rPr lang="en-US" sz="2400" baseline="-25000"/>
              <a:t>0</a:t>
            </a:r>
            <a:r>
              <a:rPr lang="en-US" sz="2400"/>
              <a:t> = 40 µm, </a:t>
            </a:r>
            <a:r>
              <a:rPr lang="en-US" sz="2400" i="1"/>
              <a:t>a</a:t>
            </a:r>
            <a:r>
              <a:rPr lang="en-US" sz="2400" baseline="-25000"/>
              <a:t>0</a:t>
            </a:r>
            <a:r>
              <a:rPr lang="en-US" sz="2400" baseline="30000"/>
              <a:t>(vac) </a:t>
            </a:r>
            <a:r>
              <a:rPr lang="en-US" sz="2400"/>
              <a:t>= 3.56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681FAD-6CC6-2AFB-49AF-FCAA3E049940}"/>
              </a:ext>
            </a:extLst>
          </p:cNvPr>
          <p:cNvSpPr txBox="1"/>
          <p:nvPr/>
        </p:nvSpPr>
        <p:spPr>
          <a:xfrm>
            <a:off x="1785870" y="44972"/>
            <a:ext cx="9412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/>
              <a:t>There are near-term scientific opportunities </a:t>
            </a:r>
          </a:p>
          <a:p>
            <a:pPr algn="ctr"/>
            <a:r>
              <a:rPr lang="en-US" sz="3600" b="1"/>
              <a:t>even for currently available 2 ps pulses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23D058-4EF8-2FBA-E093-10905E149926}"/>
              </a:ext>
            </a:extLst>
          </p:cNvPr>
          <p:cNvSpPr txBox="1"/>
          <p:nvPr/>
        </p:nvSpPr>
        <p:spPr>
          <a:xfrm>
            <a:off x="4047335" y="1230311"/>
            <a:ext cx="4068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solidFill>
                  <a:srgbClr val="FF0000"/>
                </a:solidFill>
              </a:rPr>
              <a:t>OSIRIS* simulations courtesy N. Vafaei-Najafabadi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517207-271E-8661-0D56-9615E8DC8D8C}"/>
              </a:ext>
            </a:extLst>
          </p:cNvPr>
          <p:cNvSpPr txBox="1"/>
          <p:nvPr/>
        </p:nvSpPr>
        <p:spPr>
          <a:xfrm>
            <a:off x="104095" y="6523332"/>
            <a:ext cx="3328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* Fonseca </a:t>
            </a:r>
            <a:r>
              <a:rPr lang="en-US" sz="1400" i="1">
                <a:solidFill>
                  <a:srgbClr val="FF0000"/>
                </a:solidFill>
              </a:rPr>
              <a:t>et al</a:t>
            </a:r>
            <a:r>
              <a:rPr lang="en-US" sz="1400">
                <a:solidFill>
                  <a:srgbClr val="FF0000"/>
                </a:solidFill>
              </a:rPr>
              <a:t>., </a:t>
            </a:r>
            <a:r>
              <a:rPr lang="en-US" sz="1400" i="1">
                <a:solidFill>
                  <a:srgbClr val="FF0000"/>
                </a:solidFill>
              </a:rPr>
              <a:t>PPCF </a:t>
            </a:r>
            <a:r>
              <a:rPr lang="en-US" sz="1400" b="1">
                <a:solidFill>
                  <a:srgbClr val="FF0000"/>
                </a:solidFill>
              </a:rPr>
              <a:t>55</a:t>
            </a:r>
            <a:r>
              <a:rPr lang="en-US" sz="1400">
                <a:solidFill>
                  <a:srgbClr val="FF0000"/>
                </a:solidFill>
              </a:rPr>
              <a:t>, 124011 (2013)</a:t>
            </a:r>
          </a:p>
        </p:txBody>
      </p:sp>
    </p:spTree>
    <p:extLst>
      <p:ext uri="{BB962C8B-B14F-4D97-AF65-F5344CB8AC3E}">
        <p14:creationId xmlns:p14="http://schemas.microsoft.com/office/powerpoint/2010/main" val="2144397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EAC96AE-A761-9E45-B499-7A3C99015434}"/>
              </a:ext>
            </a:extLst>
          </p:cNvPr>
          <p:cNvSpPr txBox="1"/>
          <p:nvPr/>
        </p:nvSpPr>
        <p:spPr>
          <a:xfrm>
            <a:off x="1179295" y="17373"/>
            <a:ext cx="9671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TW CO</a:t>
            </a:r>
            <a:r>
              <a:rPr lang="en-US" sz="2800" b="1" baseline="-25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 laser technology &amp; LWFA science advance hand-in-hand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E2888B-AD4E-D44E-877F-0BCF1130A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6" y="5646741"/>
            <a:ext cx="2069915" cy="11711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771726-9783-764C-90E4-B176EB6E6F1F}"/>
              </a:ext>
            </a:extLst>
          </p:cNvPr>
          <p:cNvSpPr txBox="1"/>
          <p:nvPr/>
        </p:nvSpPr>
        <p:spPr>
          <a:xfrm>
            <a:off x="2496537" y="5738472"/>
            <a:ext cx="18209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PBWA</a:t>
            </a:r>
          </a:p>
          <a:p>
            <a:pPr algn="ctr"/>
            <a:r>
              <a:rPr lang="en-US" sz="1400" dirty="0"/>
              <a:t>Plasma Beat-</a:t>
            </a:r>
          </a:p>
          <a:p>
            <a:pPr algn="ctr"/>
            <a:r>
              <a:rPr lang="en-US" sz="1400" dirty="0"/>
              <a:t>Wave Accelerator</a:t>
            </a:r>
            <a:endParaRPr lang="en-US" sz="1400" dirty="0">
              <a:solidFill>
                <a:srgbClr val="FF0000"/>
              </a:solidFill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Clayton, </a:t>
            </a:r>
            <a:r>
              <a:rPr lang="en-US" sz="1200" i="1" dirty="0">
                <a:solidFill>
                  <a:srgbClr val="FF0000"/>
                </a:solidFill>
              </a:rPr>
              <a:t>PRL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70</a:t>
            </a:r>
            <a:r>
              <a:rPr lang="en-US" sz="1200" dirty="0">
                <a:solidFill>
                  <a:srgbClr val="FF0000"/>
                </a:solidFill>
              </a:rPr>
              <a:t>, 37 (1993)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87B1A1-6734-9440-9355-E018455C8091}"/>
              </a:ext>
            </a:extLst>
          </p:cNvPr>
          <p:cNvSpPr txBox="1"/>
          <p:nvPr/>
        </p:nvSpPr>
        <p:spPr>
          <a:xfrm>
            <a:off x="7423919" y="6078396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baseline="-25000" dirty="0"/>
              <a:t>e</a:t>
            </a:r>
            <a:r>
              <a:rPr lang="en-US" dirty="0"/>
              <a:t> = 8.6 x 10</a:t>
            </a:r>
            <a:r>
              <a:rPr lang="en-US" baseline="30000" dirty="0"/>
              <a:t>15</a:t>
            </a:r>
            <a:r>
              <a:rPr lang="en-US" dirty="0"/>
              <a:t> cm</a:t>
            </a:r>
            <a:r>
              <a:rPr lang="en-US" baseline="30000" dirty="0"/>
              <a:t>-3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9A25EA-27DA-5E44-9DFE-870949090003}"/>
              </a:ext>
            </a:extLst>
          </p:cNvPr>
          <p:cNvSpPr txBox="1"/>
          <p:nvPr/>
        </p:nvSpPr>
        <p:spPr>
          <a:xfrm>
            <a:off x="487411" y="5766397"/>
            <a:ext cx="200708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60J, 300 </a:t>
            </a:r>
            <a:r>
              <a:rPr lang="en-US" b="1" dirty="0" err="1"/>
              <a:t>ps</a:t>
            </a:r>
            <a:r>
              <a:rPr lang="en-US" b="1" dirty="0"/>
              <a:t>, 0.2 TW</a:t>
            </a:r>
          </a:p>
          <a:p>
            <a:r>
              <a:rPr lang="en-US" sz="1600" dirty="0"/>
              <a:t>λ</a:t>
            </a:r>
            <a:r>
              <a:rPr lang="en-US" sz="1600" baseline="-25000" dirty="0"/>
              <a:t>1</a:t>
            </a:r>
            <a:r>
              <a:rPr lang="en-US" sz="1600" dirty="0"/>
              <a:t> = 10.59 µm; </a:t>
            </a:r>
          </a:p>
          <a:p>
            <a:r>
              <a:rPr lang="en-US" sz="1600" dirty="0"/>
              <a:t>λ</a:t>
            </a:r>
            <a:r>
              <a:rPr lang="en-US" sz="1600" baseline="-25000" dirty="0"/>
              <a:t>2</a:t>
            </a:r>
            <a:r>
              <a:rPr lang="en-US" sz="1600" dirty="0"/>
              <a:t> = 10.29 µm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86C870-26AD-D24C-8216-1F66AF9E17AE}"/>
              </a:ext>
            </a:extLst>
          </p:cNvPr>
          <p:cNvSpPr txBox="1"/>
          <p:nvPr/>
        </p:nvSpPr>
        <p:spPr>
          <a:xfrm>
            <a:off x="474560" y="535644"/>
            <a:ext cx="2432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</a:t>
            </a:r>
            <a:r>
              <a:rPr lang="en-US" b="1" u="sng" baseline="-25000" dirty="0"/>
              <a:t>2</a:t>
            </a:r>
            <a:r>
              <a:rPr lang="en-US" b="1" u="sng" dirty="0"/>
              <a:t> laser technology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984996-C83E-B149-9954-8BF86E1652CA}"/>
              </a:ext>
            </a:extLst>
          </p:cNvPr>
          <p:cNvSpPr txBox="1"/>
          <p:nvPr/>
        </p:nvSpPr>
        <p:spPr>
          <a:xfrm>
            <a:off x="2762898" y="547219"/>
            <a:ext cx="1427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LWFA regime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9B56DC-5E68-5249-84A6-27FA85F406F7}"/>
              </a:ext>
            </a:extLst>
          </p:cNvPr>
          <p:cNvSpPr txBox="1"/>
          <p:nvPr/>
        </p:nvSpPr>
        <p:spPr>
          <a:xfrm rot="16200000">
            <a:off x="-194791" y="5924375"/>
            <a:ext cx="875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2-color</a:t>
            </a:r>
          </a:p>
          <a:p>
            <a:pPr algn="ctr"/>
            <a:r>
              <a:rPr lang="en-US" sz="1600" b="1" dirty="0"/>
              <a:t> (MARS)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054664-D933-2B4E-889C-F70D492A2965}"/>
              </a:ext>
            </a:extLst>
          </p:cNvPr>
          <p:cNvSpPr txBox="1"/>
          <p:nvPr/>
        </p:nvSpPr>
        <p:spPr>
          <a:xfrm rot="16200000">
            <a:off x="-541204" y="4496287"/>
            <a:ext cx="1482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CPA (ATF) →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600D1A-471C-314B-8B12-52A61062FA9B}"/>
              </a:ext>
            </a:extLst>
          </p:cNvPr>
          <p:cNvSpPr txBox="1"/>
          <p:nvPr/>
        </p:nvSpPr>
        <p:spPr>
          <a:xfrm>
            <a:off x="464261" y="4039568"/>
            <a:ext cx="2053832" cy="14003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2J, 4 </a:t>
            </a:r>
            <a:r>
              <a:rPr lang="en-US" b="1" dirty="0" err="1"/>
              <a:t>ps</a:t>
            </a:r>
            <a:r>
              <a:rPr lang="en-US" b="1" dirty="0"/>
              <a:t>, 0.5 TW</a:t>
            </a:r>
          </a:p>
          <a:p>
            <a:r>
              <a:rPr lang="en-US" sz="1400" b="1" dirty="0"/>
              <a:t>CO</a:t>
            </a:r>
            <a:r>
              <a:rPr lang="en-US" sz="1400" b="1" baseline="-25000" dirty="0"/>
              <a:t>2</a:t>
            </a:r>
            <a:r>
              <a:rPr lang="en-US" sz="1400" b="1" dirty="0"/>
              <a:t>:</a:t>
            </a:r>
            <a:r>
              <a:rPr lang="en-US" sz="1600" dirty="0"/>
              <a:t> </a:t>
            </a:r>
            <a:r>
              <a:rPr lang="en-US" sz="1200" dirty="0"/>
              <a:t>natural, 10R branch, </a:t>
            </a:r>
          </a:p>
          <a:p>
            <a:r>
              <a:rPr lang="en-US" sz="1200" dirty="0"/>
              <a:t>              𝜆 = 10.3 µm</a:t>
            </a:r>
          </a:p>
          <a:p>
            <a:r>
              <a:rPr lang="en-US" sz="1400" b="1" dirty="0"/>
              <a:t>CPA: </a:t>
            </a:r>
            <a:r>
              <a:rPr lang="en-US" sz="1200" dirty="0"/>
              <a:t>25 </a:t>
            </a:r>
            <a:r>
              <a:rPr lang="en-US" sz="1200" dirty="0" err="1"/>
              <a:t>ps</a:t>
            </a:r>
            <a:r>
              <a:rPr lang="en-US" sz="1200" dirty="0"/>
              <a:t> stretch; 75 l/mm,</a:t>
            </a:r>
          </a:p>
          <a:p>
            <a:r>
              <a:rPr lang="en-US" sz="1200" dirty="0"/>
              <a:t>              50% T compressor</a:t>
            </a:r>
          </a:p>
          <a:p>
            <a:r>
              <a:rPr lang="en-US" sz="1100" dirty="0" err="1">
                <a:solidFill>
                  <a:srgbClr val="FF0000"/>
                </a:solidFill>
              </a:rPr>
              <a:t>Polyanskiy</a:t>
            </a:r>
            <a:r>
              <a:rPr lang="en-US" sz="1100" dirty="0">
                <a:solidFill>
                  <a:srgbClr val="FF0000"/>
                </a:solidFill>
              </a:rPr>
              <a:t>, </a:t>
            </a:r>
            <a:r>
              <a:rPr lang="en-US" sz="1100" i="1" dirty="0">
                <a:solidFill>
                  <a:srgbClr val="FF0000"/>
                </a:solidFill>
              </a:rPr>
              <a:t>Optica</a:t>
            </a:r>
            <a:r>
              <a:rPr lang="en-US" sz="1100" b="1" dirty="0">
                <a:solidFill>
                  <a:srgbClr val="FF0000"/>
                </a:solidFill>
              </a:rPr>
              <a:t> 2</a:t>
            </a:r>
            <a:r>
              <a:rPr lang="en-US" sz="1100" dirty="0">
                <a:solidFill>
                  <a:srgbClr val="FF0000"/>
                </a:solidFill>
              </a:rPr>
              <a:t>, 675 (2015)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301E06-67F6-DA48-9A7C-FAF64248342F}"/>
              </a:ext>
            </a:extLst>
          </p:cNvPr>
          <p:cNvSpPr txBox="1"/>
          <p:nvPr/>
        </p:nvSpPr>
        <p:spPr>
          <a:xfrm>
            <a:off x="2532751" y="4208318"/>
            <a:ext cx="17661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linear </a:t>
            </a:r>
          </a:p>
          <a:p>
            <a:pPr algn="ctr"/>
            <a:r>
              <a:rPr lang="en-US" b="1" dirty="0"/>
              <a:t>SM*-LWFA</a:t>
            </a:r>
          </a:p>
          <a:p>
            <a:pPr algn="ctr"/>
            <a:r>
              <a:rPr lang="en-US" sz="1200" dirty="0"/>
              <a:t>(*Self-Modulated)</a:t>
            </a:r>
          </a:p>
          <a:p>
            <a:pPr algn="ctr"/>
            <a:r>
              <a:rPr lang="en-US" dirty="0">
                <a:solidFill>
                  <a:srgbClr val="3034FF"/>
                </a:solidFill>
              </a:rPr>
              <a:t>AE-71 (2018-20)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5CC877-084A-204B-B6E7-4FCADA3DFA4F}"/>
              </a:ext>
            </a:extLst>
          </p:cNvPr>
          <p:cNvSpPr txBox="1"/>
          <p:nvPr/>
        </p:nvSpPr>
        <p:spPr>
          <a:xfrm>
            <a:off x="420211" y="2495843"/>
            <a:ext cx="2168992" cy="13311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3-10J, 2 </a:t>
            </a:r>
            <a:r>
              <a:rPr lang="en-US" b="1" dirty="0" err="1"/>
              <a:t>ps</a:t>
            </a:r>
            <a:r>
              <a:rPr lang="en-US" b="1" dirty="0"/>
              <a:t>, 1.5-5 TW</a:t>
            </a:r>
          </a:p>
          <a:p>
            <a:r>
              <a:rPr lang="en-US" sz="1400" b="1" dirty="0"/>
              <a:t>CO</a:t>
            </a:r>
            <a:r>
              <a:rPr lang="en-US" sz="1400" b="1" baseline="-25000" dirty="0"/>
              <a:t>2</a:t>
            </a:r>
            <a:r>
              <a:rPr lang="en-US" sz="1400" b="1" dirty="0"/>
              <a:t>: </a:t>
            </a:r>
            <a:r>
              <a:rPr lang="en-US" sz="1200" dirty="0"/>
              <a:t>isotopically enriched, </a:t>
            </a:r>
          </a:p>
          <a:p>
            <a:r>
              <a:rPr lang="en-US" sz="1200" dirty="0"/>
              <a:t>              9R branch,  𝜆 = 9.2 µm</a:t>
            </a:r>
          </a:p>
          <a:p>
            <a:r>
              <a:rPr lang="en-US" sz="1400" b="1" dirty="0"/>
              <a:t>CPA: </a:t>
            </a:r>
            <a:r>
              <a:rPr lang="en-US" sz="1200" dirty="0"/>
              <a:t>140 </a:t>
            </a:r>
            <a:r>
              <a:rPr lang="en-US" sz="1200" dirty="0" err="1"/>
              <a:t>ps</a:t>
            </a:r>
            <a:r>
              <a:rPr lang="en-US" sz="1200" dirty="0"/>
              <a:t> stretch; 100 l/mm,</a:t>
            </a:r>
          </a:p>
          <a:p>
            <a:r>
              <a:rPr lang="en-US" sz="1200" dirty="0"/>
              <a:t>              75% T compressor</a:t>
            </a:r>
          </a:p>
          <a:p>
            <a:r>
              <a:rPr lang="en-US" sz="1050" dirty="0" err="1">
                <a:solidFill>
                  <a:srgbClr val="FF0000"/>
                </a:solidFill>
              </a:rPr>
              <a:t>Polyanskiy</a:t>
            </a:r>
            <a:r>
              <a:rPr lang="en-US" sz="1050" dirty="0">
                <a:solidFill>
                  <a:srgbClr val="FF0000"/>
                </a:solidFill>
              </a:rPr>
              <a:t>, </a:t>
            </a:r>
            <a:r>
              <a:rPr lang="en-US" sz="1050" i="1" dirty="0">
                <a:solidFill>
                  <a:srgbClr val="FF0000"/>
                </a:solidFill>
              </a:rPr>
              <a:t>OSA Cont.</a:t>
            </a:r>
            <a:r>
              <a:rPr lang="en-US" sz="1050" b="1" dirty="0">
                <a:solidFill>
                  <a:srgbClr val="FF0000"/>
                </a:solidFill>
              </a:rPr>
              <a:t> 3</a:t>
            </a:r>
            <a:r>
              <a:rPr lang="en-US" sz="1050" dirty="0">
                <a:solidFill>
                  <a:srgbClr val="FF0000"/>
                </a:solidFill>
              </a:rPr>
              <a:t>, 459 (2020)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9C181C-A66D-7F4A-A98A-5B6188C9AE9D}"/>
              </a:ext>
            </a:extLst>
          </p:cNvPr>
          <p:cNvSpPr txBox="1"/>
          <p:nvPr/>
        </p:nvSpPr>
        <p:spPr>
          <a:xfrm>
            <a:off x="2613157" y="2587998"/>
            <a:ext cx="17748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nonlinear </a:t>
            </a:r>
          </a:p>
          <a:p>
            <a:pPr algn="ctr"/>
            <a:r>
              <a:rPr lang="en-US" b="1" dirty="0"/>
              <a:t>SM-LWFA,</a:t>
            </a:r>
          </a:p>
          <a:p>
            <a:pPr algn="ctr"/>
            <a:r>
              <a:rPr lang="en-US" b="1" dirty="0"/>
              <a:t>forced LWFA</a:t>
            </a:r>
          </a:p>
          <a:p>
            <a:pPr algn="ctr"/>
            <a:r>
              <a:rPr lang="en-US" dirty="0">
                <a:solidFill>
                  <a:srgbClr val="3034FF"/>
                </a:solidFill>
              </a:rPr>
              <a:t>AE-95 (2022-24)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1BC049-6A56-7F42-BF25-4C0696636D7D}"/>
              </a:ext>
            </a:extLst>
          </p:cNvPr>
          <p:cNvSpPr txBox="1"/>
          <p:nvPr/>
        </p:nvSpPr>
        <p:spPr>
          <a:xfrm>
            <a:off x="10590836" y="558264"/>
            <a:ext cx="1065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electrons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334EBA-AB0E-4C4D-A31A-B91765385341}"/>
              </a:ext>
            </a:extLst>
          </p:cNvPr>
          <p:cNvSpPr txBox="1"/>
          <p:nvPr/>
        </p:nvSpPr>
        <p:spPr>
          <a:xfrm>
            <a:off x="7309296" y="4306017"/>
            <a:ext cx="240681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 &lt; </a:t>
            </a:r>
            <a:r>
              <a:rPr lang="en-US" i="1" dirty="0"/>
              <a:t>n</a:t>
            </a:r>
            <a:r>
              <a:rPr lang="en-US" baseline="-25000" dirty="0"/>
              <a:t>e</a:t>
            </a:r>
            <a:r>
              <a:rPr lang="en-US" dirty="0"/>
              <a:t> &lt; 2 x 10</a:t>
            </a:r>
            <a:r>
              <a:rPr lang="en-US" baseline="30000" dirty="0"/>
              <a:t>18</a:t>
            </a:r>
            <a:r>
              <a:rPr lang="en-US" dirty="0"/>
              <a:t> cm</a:t>
            </a:r>
            <a:r>
              <a:rPr lang="en-US" baseline="30000" dirty="0"/>
              <a:t>-3</a:t>
            </a:r>
            <a:r>
              <a:rPr lang="en-US" dirty="0"/>
              <a:t> </a:t>
            </a:r>
          </a:p>
          <a:p>
            <a:r>
              <a:rPr lang="en-US" dirty="0"/>
              <a:t>0.4 &gt; </a:t>
            </a:r>
            <a:r>
              <a:rPr lang="en-US" dirty="0" err="1"/>
              <a:t>P</a:t>
            </a:r>
            <a:r>
              <a:rPr lang="en-US" baseline="-25000" dirty="0" err="1"/>
              <a:t>cr</a:t>
            </a:r>
            <a:r>
              <a:rPr lang="en-US" dirty="0"/>
              <a:t> &gt; 0.1 TW </a:t>
            </a:r>
          </a:p>
          <a:p>
            <a:r>
              <a:rPr lang="en-US" sz="1600" dirty="0"/>
              <a:t>collective Thomson scatter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B801E8-BDE1-014A-A26B-1BC100D216C1}"/>
              </a:ext>
            </a:extLst>
          </p:cNvPr>
          <p:cNvSpPr txBox="1"/>
          <p:nvPr/>
        </p:nvSpPr>
        <p:spPr>
          <a:xfrm>
            <a:off x="7290249" y="2695550"/>
            <a:ext cx="2377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1 &lt; </a:t>
            </a:r>
            <a:r>
              <a:rPr lang="en-US" i="1" dirty="0"/>
              <a:t>n</a:t>
            </a:r>
            <a:r>
              <a:rPr lang="en-US" baseline="-25000" dirty="0"/>
              <a:t>e</a:t>
            </a:r>
            <a:r>
              <a:rPr lang="en-US" dirty="0"/>
              <a:t> &lt; 4 x 10</a:t>
            </a:r>
            <a:r>
              <a:rPr lang="en-US" baseline="30000" dirty="0"/>
              <a:t>17</a:t>
            </a:r>
            <a:r>
              <a:rPr lang="en-US" dirty="0"/>
              <a:t> cm</a:t>
            </a:r>
            <a:r>
              <a:rPr lang="en-US" baseline="30000" dirty="0"/>
              <a:t>-3</a:t>
            </a:r>
            <a:r>
              <a:rPr lang="en-US" dirty="0"/>
              <a:t> </a:t>
            </a:r>
          </a:p>
          <a:p>
            <a:r>
              <a:rPr lang="en-US" dirty="0"/>
              <a:t>1.7 &gt; </a:t>
            </a:r>
            <a:r>
              <a:rPr lang="en-US" dirty="0" err="1"/>
              <a:t>P</a:t>
            </a:r>
            <a:r>
              <a:rPr lang="en-US" baseline="-25000" dirty="0" err="1"/>
              <a:t>cr</a:t>
            </a:r>
            <a:r>
              <a:rPr lang="en-US" dirty="0"/>
              <a:t> &gt; 0.5 TW</a:t>
            </a:r>
          </a:p>
          <a:p>
            <a:r>
              <a:rPr lang="en-US" sz="1600" dirty="0"/>
              <a:t>electron spectrometer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5D8186-3767-0346-936A-6AA52137EF13}"/>
              </a:ext>
            </a:extLst>
          </p:cNvPr>
          <p:cNvSpPr txBox="1"/>
          <p:nvPr/>
        </p:nvSpPr>
        <p:spPr>
          <a:xfrm>
            <a:off x="382934" y="953838"/>
            <a:ext cx="2241511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/>
              <a:t>10-15J, 0.5 </a:t>
            </a:r>
            <a:r>
              <a:rPr lang="en-US" sz="1600" b="1" dirty="0" err="1"/>
              <a:t>ps</a:t>
            </a:r>
            <a:r>
              <a:rPr lang="en-US" sz="1600" b="1" dirty="0"/>
              <a:t>, 20-30 TW</a:t>
            </a:r>
          </a:p>
          <a:p>
            <a:r>
              <a:rPr lang="en-US" sz="1400" b="1" dirty="0"/>
              <a:t>CO</a:t>
            </a:r>
            <a:r>
              <a:rPr lang="en-US" sz="1400" b="1" baseline="-25000" dirty="0"/>
              <a:t>2</a:t>
            </a:r>
            <a:r>
              <a:rPr lang="en-US" sz="1400" b="1" dirty="0"/>
              <a:t>: </a:t>
            </a:r>
            <a:r>
              <a:rPr lang="en-US" sz="1200" dirty="0"/>
              <a:t>isotopically enriched, </a:t>
            </a:r>
          </a:p>
          <a:p>
            <a:r>
              <a:rPr lang="en-US" sz="1200" dirty="0"/>
              <a:t>              9R + 9P branches </a:t>
            </a:r>
          </a:p>
          <a:p>
            <a:r>
              <a:rPr lang="en-US" sz="1400" b="1" dirty="0"/>
              <a:t>CPA: </a:t>
            </a:r>
            <a:r>
              <a:rPr lang="en-US" sz="1200" dirty="0"/>
              <a:t>augmented by nonlinear</a:t>
            </a:r>
          </a:p>
          <a:p>
            <a:r>
              <a:rPr lang="en-US" sz="1200" dirty="0"/>
              <a:t>             post-compression</a:t>
            </a:r>
          </a:p>
          <a:p>
            <a:r>
              <a:rPr lang="en-US" sz="1000" dirty="0" err="1">
                <a:solidFill>
                  <a:srgbClr val="FF0000"/>
                </a:solidFill>
              </a:rPr>
              <a:t>Polyanskiy</a:t>
            </a:r>
            <a:r>
              <a:rPr lang="en-US" sz="1000" dirty="0">
                <a:solidFill>
                  <a:srgbClr val="FF0000"/>
                </a:solidFill>
              </a:rPr>
              <a:t>, </a:t>
            </a:r>
            <a:r>
              <a:rPr lang="en-US" sz="1000" i="1" dirty="0">
                <a:solidFill>
                  <a:srgbClr val="FF0000"/>
                </a:solidFill>
              </a:rPr>
              <a:t>Opt. Expr.</a:t>
            </a:r>
            <a:r>
              <a:rPr lang="en-US" sz="1000" b="1" dirty="0">
                <a:solidFill>
                  <a:srgbClr val="FF0000"/>
                </a:solidFill>
              </a:rPr>
              <a:t> 29</a:t>
            </a:r>
            <a:r>
              <a:rPr lang="en-US" sz="1000" dirty="0">
                <a:solidFill>
                  <a:srgbClr val="FF0000"/>
                </a:solidFill>
              </a:rPr>
              <a:t>, 31714 (2021)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660155-351A-804A-94A8-0B5D3ADE9911}"/>
              </a:ext>
            </a:extLst>
          </p:cNvPr>
          <p:cNvSpPr txBox="1"/>
          <p:nvPr/>
        </p:nvSpPr>
        <p:spPr>
          <a:xfrm>
            <a:off x="2618172" y="1148391"/>
            <a:ext cx="1758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bubble</a:t>
            </a:r>
          </a:p>
          <a:p>
            <a:pPr algn="ctr"/>
            <a:r>
              <a:rPr lang="en-US" b="1" dirty="0"/>
              <a:t>regime</a:t>
            </a:r>
          </a:p>
          <a:p>
            <a:pPr algn="ctr"/>
            <a:r>
              <a:rPr lang="en-US" dirty="0">
                <a:solidFill>
                  <a:srgbClr val="3034FF"/>
                </a:solidFill>
              </a:rPr>
              <a:t>AE-?? (2024-26)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82BF2CA-9080-F34B-A754-C5778FF8B4D1}"/>
              </a:ext>
            </a:extLst>
          </p:cNvPr>
          <p:cNvSpPr txBox="1"/>
          <p:nvPr/>
        </p:nvSpPr>
        <p:spPr>
          <a:xfrm>
            <a:off x="10596999" y="4505842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96E170-331C-4C4B-80A4-19640D8BCBC2}"/>
              </a:ext>
            </a:extLst>
          </p:cNvPr>
          <p:cNvSpPr txBox="1"/>
          <p:nvPr/>
        </p:nvSpPr>
        <p:spPr>
          <a:xfrm>
            <a:off x="7530373" y="1314432"/>
            <a:ext cx="22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&lt; </a:t>
            </a:r>
            <a:r>
              <a:rPr lang="en-US" i="1" dirty="0"/>
              <a:t>n</a:t>
            </a:r>
            <a:r>
              <a:rPr lang="en-US" baseline="-25000" dirty="0"/>
              <a:t>e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≲ 4 ×</a:t>
            </a:r>
            <a:r>
              <a:rPr lang="en-US" dirty="0"/>
              <a:t> 10</a:t>
            </a:r>
            <a:r>
              <a:rPr lang="en-US" baseline="30000" dirty="0"/>
              <a:t>16</a:t>
            </a:r>
            <a:r>
              <a:rPr lang="en-US" dirty="0"/>
              <a:t> cm</a:t>
            </a:r>
            <a:r>
              <a:rPr lang="en-US" baseline="30000" dirty="0"/>
              <a:t>-3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F00CF98-FBD8-6F46-80C2-B998B925E241}"/>
              </a:ext>
            </a:extLst>
          </p:cNvPr>
          <p:cNvSpPr txBox="1"/>
          <p:nvPr/>
        </p:nvSpPr>
        <p:spPr>
          <a:xfrm>
            <a:off x="10492828" y="5965787"/>
            <a:ext cx="1243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 ≈ 5 </a:t>
            </a:r>
            <a:r>
              <a:rPr lang="en-US" dirty="0" err="1"/>
              <a:t>fC</a:t>
            </a:r>
            <a:endParaRPr lang="en-US" dirty="0"/>
          </a:p>
          <a:p>
            <a:r>
              <a:rPr lang="en-US" dirty="0" err="1"/>
              <a:t>E</a:t>
            </a:r>
            <a:r>
              <a:rPr lang="en-US" baseline="-25000" dirty="0" err="1"/>
              <a:t>e</a:t>
            </a:r>
            <a:r>
              <a:rPr lang="en-US" dirty="0"/>
              <a:t> ≈ 9 MeV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1D225A-2D53-DC47-9982-7B621D52383E}"/>
              </a:ext>
            </a:extLst>
          </p:cNvPr>
          <p:cNvSpPr txBox="1"/>
          <p:nvPr/>
        </p:nvSpPr>
        <p:spPr>
          <a:xfrm>
            <a:off x="4884196" y="558264"/>
            <a:ext cx="1608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wake structure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2D83BE6-6AE9-324C-88C6-0807F28BB192}"/>
              </a:ext>
            </a:extLst>
          </p:cNvPr>
          <p:cNvSpPr txBox="1"/>
          <p:nvPr/>
        </p:nvSpPr>
        <p:spPr>
          <a:xfrm>
            <a:off x="5662919" y="6531925"/>
            <a:ext cx="899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linear wake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6C8264-FD00-9C41-8F51-ECCA505C4035}"/>
              </a:ext>
            </a:extLst>
          </p:cNvPr>
          <p:cNvSpPr txBox="1"/>
          <p:nvPr/>
        </p:nvSpPr>
        <p:spPr>
          <a:xfrm>
            <a:off x="6378255" y="5680905"/>
            <a:ext cx="48442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laser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8F6AA9-5E92-9946-924D-3F3D334D22BC}"/>
              </a:ext>
            </a:extLst>
          </p:cNvPr>
          <p:cNvSpPr txBox="1"/>
          <p:nvPr/>
        </p:nvSpPr>
        <p:spPr>
          <a:xfrm>
            <a:off x="7619876" y="1638884"/>
            <a:ext cx="1954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electron radiography,</a:t>
            </a:r>
          </a:p>
          <a:p>
            <a:r>
              <a:rPr lang="en-US" sz="1600" dirty="0"/>
              <a:t>Faraday rotation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15BB8C2-E429-1B45-90AA-6C691EF7B7DF}"/>
              </a:ext>
            </a:extLst>
          </p:cNvPr>
          <p:cNvSpPr txBox="1"/>
          <p:nvPr/>
        </p:nvSpPr>
        <p:spPr>
          <a:xfrm>
            <a:off x="10061224" y="1381007"/>
            <a:ext cx="20556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external injection</a:t>
            </a:r>
          </a:p>
          <a:p>
            <a:r>
              <a:rPr lang="en-US" sz="1200" dirty="0"/>
              <a:t>• </a:t>
            </a:r>
            <a:r>
              <a:rPr lang="en-US" sz="1200" dirty="0" err="1"/>
              <a:t>linac</a:t>
            </a:r>
            <a:r>
              <a:rPr lang="en-US" sz="1200" dirty="0"/>
              <a:t> (synched, compressed)</a:t>
            </a:r>
          </a:p>
          <a:p>
            <a:r>
              <a:rPr lang="en-US" sz="1200" dirty="0"/>
              <a:t>• 2-color ionization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E2B512B-EC5F-E846-9673-A31FF8A225AA}"/>
              </a:ext>
            </a:extLst>
          </p:cNvPr>
          <p:cNvSpPr txBox="1"/>
          <p:nvPr/>
        </p:nvSpPr>
        <p:spPr>
          <a:xfrm>
            <a:off x="10045906" y="3276053"/>
            <a:ext cx="1820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exponential &amp; peaked </a:t>
            </a:r>
          </a:p>
          <a:p>
            <a:pPr algn="ctr"/>
            <a:r>
              <a:rPr lang="en-US" sz="1400" dirty="0"/>
              <a:t>electron spectra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7F94457-1018-2543-84DC-D15A976FAE19}"/>
              </a:ext>
            </a:extLst>
          </p:cNvPr>
          <p:cNvSpPr txBox="1"/>
          <p:nvPr/>
        </p:nvSpPr>
        <p:spPr>
          <a:xfrm>
            <a:off x="10314158" y="2678577"/>
            <a:ext cx="1619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 Q</a:t>
            </a:r>
            <a:r>
              <a:rPr lang="en-US" dirty="0"/>
              <a:t> ≈ 1-500 </a:t>
            </a:r>
            <a:r>
              <a:rPr lang="en-US" dirty="0" err="1"/>
              <a:t>pC</a:t>
            </a:r>
            <a:endParaRPr lang="en-US" dirty="0"/>
          </a:p>
          <a:p>
            <a:r>
              <a:rPr lang="en-US" i="1" dirty="0" err="1"/>
              <a:t>E</a:t>
            </a:r>
            <a:r>
              <a:rPr lang="en-US" baseline="-25000" dirty="0" err="1"/>
              <a:t>e</a:t>
            </a:r>
            <a:r>
              <a:rPr lang="en-US" dirty="0"/>
              <a:t> ≈ 5-25 MeV  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F2F76AD-B852-7F42-91A3-CB95720D95B7}"/>
              </a:ext>
            </a:extLst>
          </p:cNvPr>
          <p:cNvGrpSpPr/>
          <p:nvPr/>
        </p:nvGrpSpPr>
        <p:grpSpPr>
          <a:xfrm>
            <a:off x="4407249" y="887115"/>
            <a:ext cx="2704192" cy="1584858"/>
            <a:chOff x="4407249" y="849015"/>
            <a:chExt cx="2704192" cy="158485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2E85C20-578D-0E49-9539-A11E8EAA8DC5}"/>
                </a:ext>
              </a:extLst>
            </p:cNvPr>
            <p:cNvSpPr txBox="1"/>
            <p:nvPr/>
          </p:nvSpPr>
          <p:spPr>
            <a:xfrm>
              <a:off x="4594825" y="849015"/>
              <a:ext cx="22990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</a:rPr>
                <a:t>Kumar, </a:t>
              </a:r>
              <a:r>
                <a:rPr lang="en-US" sz="1000" i="1" dirty="0">
                  <a:solidFill>
                    <a:srgbClr val="FF0000"/>
                  </a:solidFill>
                </a:rPr>
                <a:t>Phys. Plasmas </a:t>
              </a:r>
              <a:r>
                <a:rPr lang="en-US" sz="1000" b="1" dirty="0">
                  <a:solidFill>
                    <a:srgbClr val="FF0000"/>
                  </a:solidFill>
                </a:rPr>
                <a:t>28</a:t>
              </a:r>
              <a:r>
                <a:rPr lang="en-US" sz="1000" dirty="0">
                  <a:solidFill>
                    <a:srgbClr val="FF0000"/>
                  </a:solidFill>
                </a:rPr>
                <a:t>, 013102 (2021)</a:t>
              </a:r>
            </a:p>
          </p:txBody>
        </p:sp>
        <p:pic>
          <p:nvPicPr>
            <p:cNvPr id="44" name="Picture 43" descr="A picture containing surface chart&#10;&#10;Description automatically generated">
              <a:extLst>
                <a:ext uri="{FF2B5EF4-FFF2-40B4-BE49-F238E27FC236}">
                  <a16:creationId xmlns:a16="http://schemas.microsoft.com/office/drawing/2014/main" id="{D724FE2C-A294-6F49-9AC3-9196B522D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2951" y="1095237"/>
              <a:ext cx="1831926" cy="1050062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8B0F79C-5573-714A-865F-A469A775D7B9}"/>
                </a:ext>
              </a:extLst>
            </p:cNvPr>
            <p:cNvSpPr txBox="1"/>
            <p:nvPr/>
          </p:nvSpPr>
          <p:spPr>
            <a:xfrm>
              <a:off x="4463899" y="2156874"/>
              <a:ext cx="24976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solidFill>
                    <a:srgbClr val="3034FF"/>
                  </a:solidFill>
                </a:rPr>
                <a:t>P</a:t>
              </a:r>
              <a:r>
                <a:rPr lang="en-US" sz="1200" dirty="0">
                  <a:solidFill>
                    <a:srgbClr val="3034FF"/>
                  </a:solidFill>
                </a:rPr>
                <a:t> = 20 TW, </a:t>
              </a:r>
              <a:r>
                <a:rPr lang="en-US" sz="1200" i="1" dirty="0">
                  <a:solidFill>
                    <a:srgbClr val="3034FF"/>
                  </a:solidFill>
                </a:rPr>
                <a:t>n</a:t>
              </a:r>
              <a:r>
                <a:rPr lang="en-US" sz="1200" baseline="-25000" dirty="0">
                  <a:solidFill>
                    <a:srgbClr val="3034FF"/>
                  </a:solidFill>
                </a:rPr>
                <a:t>e0</a:t>
              </a:r>
              <a:r>
                <a:rPr lang="en-US" sz="1200" dirty="0">
                  <a:solidFill>
                    <a:srgbClr val="3034FF"/>
                  </a:solidFill>
                </a:rPr>
                <a:t> = 2x10</a:t>
              </a:r>
              <a:r>
                <a:rPr lang="en-US" sz="1200" baseline="30000" dirty="0">
                  <a:solidFill>
                    <a:srgbClr val="3034FF"/>
                  </a:solidFill>
                </a:rPr>
                <a:t>16</a:t>
              </a:r>
              <a:r>
                <a:rPr lang="en-US" sz="1200" dirty="0">
                  <a:solidFill>
                    <a:srgbClr val="3034FF"/>
                  </a:solidFill>
                </a:rPr>
                <a:t> cm</a:t>
              </a:r>
              <a:r>
                <a:rPr lang="en-US" sz="1200" baseline="30000" dirty="0">
                  <a:solidFill>
                    <a:srgbClr val="3034FF"/>
                  </a:solidFill>
                </a:rPr>
                <a:t>-3</a:t>
              </a:r>
              <a:r>
                <a:rPr lang="en-US" sz="1200" dirty="0">
                  <a:solidFill>
                    <a:srgbClr val="3034FF"/>
                  </a:solidFill>
                </a:rPr>
                <a:t>, </a:t>
              </a:r>
              <a:r>
                <a:rPr lang="en-US" sz="1200" i="1" dirty="0">
                  <a:solidFill>
                    <a:srgbClr val="3034FF"/>
                  </a:solidFill>
                </a:rPr>
                <a:t>a</a:t>
              </a:r>
              <a:r>
                <a:rPr lang="en-US" sz="1200" baseline="-25000" dirty="0">
                  <a:solidFill>
                    <a:srgbClr val="3034FF"/>
                  </a:solidFill>
                </a:rPr>
                <a:t>0</a:t>
              </a:r>
              <a:r>
                <a:rPr lang="en-US" sz="1200" dirty="0">
                  <a:solidFill>
                    <a:srgbClr val="3034FF"/>
                  </a:solidFill>
                </a:rPr>
                <a:t> = 3.8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0BCBEA6-DC1E-5947-B0FE-F8BAD0A9DB3C}"/>
                </a:ext>
              </a:extLst>
            </p:cNvPr>
            <p:cNvSpPr txBox="1"/>
            <p:nvPr/>
          </p:nvSpPr>
          <p:spPr>
            <a:xfrm>
              <a:off x="4797538" y="1941114"/>
              <a:ext cx="5966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i="1" dirty="0"/>
                <a:t>z</a:t>
              </a:r>
              <a:r>
                <a:rPr lang="en-US" sz="1100" b="1" dirty="0"/>
                <a:t> [mm]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010E619-16AC-3F4D-9205-44C577B16667}"/>
                </a:ext>
              </a:extLst>
            </p:cNvPr>
            <p:cNvSpPr txBox="1"/>
            <p:nvPr/>
          </p:nvSpPr>
          <p:spPr>
            <a:xfrm rot="16200000">
              <a:off x="4226751" y="1366561"/>
              <a:ext cx="6687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/>
                <a:t>x</a:t>
              </a:r>
              <a:r>
                <a:rPr lang="en-US" sz="1400" b="1" dirty="0"/>
                <a:t> [µm]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91DCD43-CB58-CD4D-8A73-7483A7002A99}"/>
                </a:ext>
              </a:extLst>
            </p:cNvPr>
            <p:cNvSpPr txBox="1"/>
            <p:nvPr/>
          </p:nvSpPr>
          <p:spPr>
            <a:xfrm>
              <a:off x="4668633" y="141838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0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F8AC269-7B1A-594D-A8F7-47F0EA0EF3BB}"/>
                </a:ext>
              </a:extLst>
            </p:cNvPr>
            <p:cNvSpPr txBox="1"/>
            <p:nvPr/>
          </p:nvSpPr>
          <p:spPr>
            <a:xfrm>
              <a:off x="4496934" y="1836999"/>
              <a:ext cx="466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-100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6FFFC97-CC17-EE48-924A-8321D2A3341E}"/>
                </a:ext>
              </a:extLst>
            </p:cNvPr>
            <p:cNvSpPr txBox="1"/>
            <p:nvPr/>
          </p:nvSpPr>
          <p:spPr>
            <a:xfrm>
              <a:off x="4533587" y="993973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100</a:t>
              </a:r>
            </a:p>
          </p:txBody>
        </p:sp>
        <p:pic>
          <p:nvPicPr>
            <p:cNvPr id="53" name="Picture 52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0825D8F5-828C-A046-8EE2-04AF9A272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5035" y="1126372"/>
              <a:ext cx="291248" cy="826768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4C5D0DA-F125-214D-A499-5337383883D9}"/>
                </a:ext>
              </a:extLst>
            </p:cNvPr>
            <p:cNvSpPr txBox="1"/>
            <p:nvPr/>
          </p:nvSpPr>
          <p:spPr>
            <a:xfrm rot="16200000">
              <a:off x="6673020" y="1393338"/>
              <a:ext cx="5998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𝛿</a:t>
              </a:r>
              <a:r>
                <a:rPr lang="en-US" sz="1200" b="1" i="1" dirty="0"/>
                <a:t>n</a:t>
              </a:r>
              <a:r>
                <a:rPr lang="en-US" sz="1200" b="1" dirty="0"/>
                <a:t>/</a:t>
              </a:r>
              <a:r>
                <a:rPr lang="en-US" sz="1200" b="1" i="1" dirty="0"/>
                <a:t>n</a:t>
              </a:r>
              <a:r>
                <a:rPr lang="en-US" sz="1200" b="1" baseline="-25000" dirty="0"/>
                <a:t>e0</a:t>
              </a:r>
            </a:p>
          </p:txBody>
        </p:sp>
      </p:grpSp>
      <p:pic>
        <p:nvPicPr>
          <p:cNvPr id="115" name="Picture 114" descr="Diagram&#10;&#10;Description automatically generated">
            <a:extLst>
              <a:ext uri="{FF2B5EF4-FFF2-40B4-BE49-F238E27FC236}">
                <a16:creationId xmlns:a16="http://schemas.microsoft.com/office/drawing/2014/main" id="{E990BEDF-30D6-E145-833E-E83596F15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1659" y="4108266"/>
            <a:ext cx="2014222" cy="1271548"/>
          </a:xfrm>
          <a:prstGeom prst="rect">
            <a:avLst/>
          </a:prstGeom>
        </p:spPr>
      </p:pic>
      <p:sp>
        <p:nvSpPr>
          <p:cNvPr id="119" name="Oval 118">
            <a:extLst>
              <a:ext uri="{FF2B5EF4-FFF2-40B4-BE49-F238E27FC236}">
                <a16:creationId xmlns:a16="http://schemas.microsoft.com/office/drawing/2014/main" id="{9855DB9B-81BB-FB41-AB72-A099E69DC045}"/>
              </a:ext>
            </a:extLst>
          </p:cNvPr>
          <p:cNvSpPr/>
          <p:nvPr/>
        </p:nvSpPr>
        <p:spPr>
          <a:xfrm>
            <a:off x="5732843" y="1252709"/>
            <a:ext cx="420308" cy="640227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68020D9A-5EC3-3340-91CF-A1A69A32FCA2}"/>
              </a:ext>
            </a:extLst>
          </p:cNvPr>
          <p:cNvGrpSpPr/>
          <p:nvPr/>
        </p:nvGrpSpPr>
        <p:grpSpPr>
          <a:xfrm>
            <a:off x="4428788" y="2427684"/>
            <a:ext cx="2539266" cy="1606264"/>
            <a:chOff x="4428788" y="2427684"/>
            <a:chExt cx="2539266" cy="1606264"/>
          </a:xfrm>
        </p:grpSpPr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965ED37F-B338-9840-9ECC-E66F02866A62}"/>
                </a:ext>
              </a:extLst>
            </p:cNvPr>
            <p:cNvSpPr/>
            <p:nvPr/>
          </p:nvSpPr>
          <p:spPr>
            <a:xfrm>
              <a:off x="4837871" y="2525567"/>
              <a:ext cx="2093409" cy="1285377"/>
            </a:xfrm>
            <a:custGeom>
              <a:avLst/>
              <a:gdLst>
                <a:gd name="connsiteX0" fmla="*/ 4332398 w 4332398"/>
                <a:gd name="connsiteY0" fmla="*/ 1914900 h 2234385"/>
                <a:gd name="connsiteX1" fmla="*/ 3828745 w 4332398"/>
                <a:gd name="connsiteY1" fmla="*/ 1919790 h 2234385"/>
                <a:gd name="connsiteX2" fmla="*/ 3554914 w 4332398"/>
                <a:gd name="connsiteY2" fmla="*/ 1919790 h 2234385"/>
                <a:gd name="connsiteX3" fmla="*/ 3369100 w 4332398"/>
                <a:gd name="connsiteY3" fmla="*/ 1934460 h 2234385"/>
                <a:gd name="connsiteX4" fmla="*/ 3285973 w 4332398"/>
                <a:gd name="connsiteY4" fmla="*/ 1900231 h 2234385"/>
                <a:gd name="connsiteX5" fmla="*/ 3251744 w 4332398"/>
                <a:gd name="connsiteY5" fmla="*/ 1792654 h 2234385"/>
                <a:gd name="connsiteX6" fmla="*/ 3237074 w 4332398"/>
                <a:gd name="connsiteY6" fmla="*/ 1738866 h 2234385"/>
                <a:gd name="connsiteX7" fmla="*/ 3227295 w 4332398"/>
                <a:gd name="connsiteY7" fmla="*/ 1724196 h 2234385"/>
                <a:gd name="connsiteX8" fmla="*/ 3202845 w 4332398"/>
                <a:gd name="connsiteY8" fmla="*/ 1768205 h 2234385"/>
                <a:gd name="connsiteX9" fmla="*/ 3188176 w 4332398"/>
                <a:gd name="connsiteY9" fmla="*/ 1846442 h 2234385"/>
                <a:gd name="connsiteX10" fmla="*/ 3168616 w 4332398"/>
                <a:gd name="connsiteY10" fmla="*/ 1963799 h 2234385"/>
                <a:gd name="connsiteX11" fmla="*/ 3144167 w 4332398"/>
                <a:gd name="connsiteY11" fmla="*/ 2110494 h 2234385"/>
                <a:gd name="connsiteX12" fmla="*/ 3100159 w 4332398"/>
                <a:gd name="connsiteY12" fmla="*/ 2203401 h 2234385"/>
                <a:gd name="connsiteX13" fmla="*/ 3070820 w 4332398"/>
                <a:gd name="connsiteY13" fmla="*/ 2222960 h 2234385"/>
                <a:gd name="connsiteX14" fmla="*/ 3021921 w 4332398"/>
                <a:gd name="connsiteY14" fmla="*/ 2203401 h 2234385"/>
                <a:gd name="connsiteX15" fmla="*/ 2973023 w 4332398"/>
                <a:gd name="connsiteY15" fmla="*/ 2056706 h 2234385"/>
                <a:gd name="connsiteX16" fmla="*/ 2953464 w 4332398"/>
                <a:gd name="connsiteY16" fmla="*/ 1836663 h 2234385"/>
                <a:gd name="connsiteX17" fmla="*/ 2943684 w 4332398"/>
                <a:gd name="connsiteY17" fmla="*/ 1474815 h 2234385"/>
                <a:gd name="connsiteX18" fmla="*/ 2933904 w 4332398"/>
                <a:gd name="connsiteY18" fmla="*/ 1161865 h 2234385"/>
                <a:gd name="connsiteX19" fmla="*/ 2929014 w 4332398"/>
                <a:gd name="connsiteY19" fmla="*/ 917373 h 2234385"/>
                <a:gd name="connsiteX20" fmla="*/ 2924124 w 4332398"/>
                <a:gd name="connsiteY20" fmla="*/ 594643 h 2234385"/>
                <a:gd name="connsiteX21" fmla="*/ 2909455 w 4332398"/>
                <a:gd name="connsiteY21" fmla="*/ 760898 h 2234385"/>
                <a:gd name="connsiteX22" fmla="*/ 2899675 w 4332398"/>
                <a:gd name="connsiteY22" fmla="*/ 1132526 h 2234385"/>
                <a:gd name="connsiteX23" fmla="*/ 2889896 w 4332398"/>
                <a:gd name="connsiteY23" fmla="*/ 1777985 h 2234385"/>
                <a:gd name="connsiteX24" fmla="*/ 2880116 w 4332398"/>
                <a:gd name="connsiteY24" fmla="*/ 2002917 h 2234385"/>
                <a:gd name="connsiteX25" fmla="*/ 2850777 w 4332398"/>
                <a:gd name="connsiteY25" fmla="*/ 2154502 h 2234385"/>
                <a:gd name="connsiteX26" fmla="*/ 2792099 w 4332398"/>
                <a:gd name="connsiteY26" fmla="*/ 2222960 h 2234385"/>
                <a:gd name="connsiteX27" fmla="*/ 2713861 w 4332398"/>
                <a:gd name="connsiteY27" fmla="*/ 2218070 h 2234385"/>
                <a:gd name="connsiteX28" fmla="*/ 2660073 w 4332398"/>
                <a:gd name="connsiteY28" fmla="*/ 2125163 h 2234385"/>
                <a:gd name="connsiteX29" fmla="*/ 2625844 w 4332398"/>
                <a:gd name="connsiteY29" fmla="*/ 1836663 h 2234385"/>
                <a:gd name="connsiteX30" fmla="*/ 2616065 w 4332398"/>
                <a:gd name="connsiteY30" fmla="*/ 1484594 h 2234385"/>
                <a:gd name="connsiteX31" fmla="*/ 2616065 w 4332398"/>
                <a:gd name="connsiteY31" fmla="*/ 1112966 h 2234385"/>
                <a:gd name="connsiteX32" fmla="*/ 2606285 w 4332398"/>
                <a:gd name="connsiteY32" fmla="*/ 800017 h 2234385"/>
                <a:gd name="connsiteX33" fmla="*/ 2596505 w 4332398"/>
                <a:gd name="connsiteY33" fmla="*/ 296363 h 2234385"/>
                <a:gd name="connsiteX34" fmla="*/ 2591615 w 4332398"/>
                <a:gd name="connsiteY34" fmla="*/ 467508 h 2234385"/>
                <a:gd name="connsiteX35" fmla="*/ 2581836 w 4332398"/>
                <a:gd name="connsiteY35" fmla="*/ 1078738 h 2234385"/>
                <a:gd name="connsiteX36" fmla="*/ 2606285 w 4332398"/>
                <a:gd name="connsiteY36" fmla="*/ 1474815 h 2234385"/>
                <a:gd name="connsiteX37" fmla="*/ 2576946 w 4332398"/>
                <a:gd name="connsiteY37" fmla="*/ 1205873 h 2234385"/>
                <a:gd name="connsiteX38" fmla="*/ 2572056 w 4332398"/>
                <a:gd name="connsiteY38" fmla="*/ 1337899 h 2234385"/>
                <a:gd name="connsiteX39" fmla="*/ 2572056 w 4332398"/>
                <a:gd name="connsiteY39" fmla="*/ 1621510 h 2234385"/>
                <a:gd name="connsiteX40" fmla="*/ 2562276 w 4332398"/>
                <a:gd name="connsiteY40" fmla="*/ 1968688 h 2234385"/>
                <a:gd name="connsiteX41" fmla="*/ 2523158 w 4332398"/>
                <a:gd name="connsiteY41" fmla="*/ 2169172 h 2234385"/>
                <a:gd name="connsiteX42" fmla="*/ 2449810 w 4332398"/>
                <a:gd name="connsiteY42" fmla="*/ 2227850 h 2234385"/>
                <a:gd name="connsiteX43" fmla="*/ 2386242 w 4332398"/>
                <a:gd name="connsiteY43" fmla="*/ 2198511 h 2234385"/>
                <a:gd name="connsiteX44" fmla="*/ 2332454 w 4332398"/>
                <a:gd name="connsiteY44" fmla="*/ 1978468 h 2234385"/>
                <a:gd name="connsiteX45" fmla="*/ 2317784 w 4332398"/>
                <a:gd name="connsiteY45" fmla="*/ 1680188 h 2234385"/>
                <a:gd name="connsiteX46" fmla="*/ 2308005 w 4332398"/>
                <a:gd name="connsiteY46" fmla="*/ 1391687 h 2234385"/>
                <a:gd name="connsiteX47" fmla="*/ 2303115 w 4332398"/>
                <a:gd name="connsiteY47" fmla="*/ 1108077 h 2234385"/>
                <a:gd name="connsiteX48" fmla="*/ 2303115 w 4332398"/>
                <a:gd name="connsiteY48" fmla="*/ 804907 h 2234385"/>
                <a:gd name="connsiteX49" fmla="*/ 2298225 w 4332398"/>
                <a:gd name="connsiteY49" fmla="*/ 560415 h 2234385"/>
                <a:gd name="connsiteX50" fmla="*/ 2298225 w 4332398"/>
                <a:gd name="connsiteY50" fmla="*/ 320812 h 2234385"/>
                <a:gd name="connsiteX51" fmla="*/ 2298225 w 4332398"/>
                <a:gd name="connsiteY51" fmla="*/ 159448 h 2234385"/>
                <a:gd name="connsiteX52" fmla="*/ 2283555 w 4332398"/>
                <a:gd name="connsiteY52" fmla="*/ 213236 h 2234385"/>
                <a:gd name="connsiteX53" fmla="*/ 2283555 w 4332398"/>
                <a:gd name="connsiteY53" fmla="*/ 521296 h 2234385"/>
                <a:gd name="connsiteX54" fmla="*/ 2278666 w 4332398"/>
                <a:gd name="connsiteY54" fmla="*/ 946712 h 2234385"/>
                <a:gd name="connsiteX55" fmla="*/ 2268886 w 4332398"/>
                <a:gd name="connsiteY55" fmla="*/ 1293891 h 2234385"/>
                <a:gd name="connsiteX56" fmla="*/ 2263996 w 4332398"/>
                <a:gd name="connsiteY56" fmla="*/ 1655739 h 2234385"/>
                <a:gd name="connsiteX57" fmla="*/ 2249327 w 4332398"/>
                <a:gd name="connsiteY57" fmla="*/ 1934460 h 2234385"/>
                <a:gd name="connsiteX58" fmla="*/ 2229767 w 4332398"/>
                <a:gd name="connsiteY58" fmla="*/ 2134943 h 2234385"/>
                <a:gd name="connsiteX59" fmla="*/ 2166199 w 4332398"/>
                <a:gd name="connsiteY59" fmla="*/ 2218070 h 2234385"/>
                <a:gd name="connsiteX60" fmla="*/ 2102631 w 4332398"/>
                <a:gd name="connsiteY60" fmla="*/ 2222960 h 2234385"/>
                <a:gd name="connsiteX61" fmla="*/ 2039064 w 4332398"/>
                <a:gd name="connsiteY61" fmla="*/ 2105604 h 2234385"/>
                <a:gd name="connsiteX62" fmla="*/ 2014614 w 4332398"/>
                <a:gd name="connsiteY62" fmla="*/ 1724196 h 2234385"/>
                <a:gd name="connsiteX63" fmla="*/ 2004835 w 4332398"/>
                <a:gd name="connsiteY63" fmla="*/ 1313450 h 2234385"/>
                <a:gd name="connsiteX64" fmla="*/ 1995055 w 4332398"/>
                <a:gd name="connsiteY64" fmla="*/ 844025 h 2234385"/>
                <a:gd name="connsiteX65" fmla="*/ 1990165 w 4332398"/>
                <a:gd name="connsiteY65" fmla="*/ 535965 h 2234385"/>
                <a:gd name="connsiteX66" fmla="*/ 1985275 w 4332398"/>
                <a:gd name="connsiteY66" fmla="*/ 242575 h 2234385"/>
                <a:gd name="connsiteX67" fmla="*/ 1985275 w 4332398"/>
                <a:gd name="connsiteY67" fmla="*/ 42092 h 2234385"/>
                <a:gd name="connsiteX68" fmla="*/ 1985275 w 4332398"/>
                <a:gd name="connsiteY68" fmla="*/ 115439 h 2234385"/>
                <a:gd name="connsiteX69" fmla="*/ 1970606 w 4332398"/>
                <a:gd name="connsiteY69" fmla="*/ 355041 h 2234385"/>
                <a:gd name="connsiteX70" fmla="*/ 1965716 w 4332398"/>
                <a:gd name="connsiteY70" fmla="*/ 726669 h 2234385"/>
                <a:gd name="connsiteX71" fmla="*/ 1960826 w 4332398"/>
                <a:gd name="connsiteY71" fmla="*/ 1328119 h 2234385"/>
                <a:gd name="connsiteX72" fmla="*/ 1941267 w 4332398"/>
                <a:gd name="connsiteY72" fmla="*/ 1875781 h 2234385"/>
                <a:gd name="connsiteX73" fmla="*/ 1931487 w 4332398"/>
                <a:gd name="connsiteY73" fmla="*/ 2056706 h 2234385"/>
                <a:gd name="connsiteX74" fmla="*/ 1897258 w 4332398"/>
                <a:gd name="connsiteY74" fmla="*/ 2198511 h 2234385"/>
                <a:gd name="connsiteX75" fmla="*/ 1863029 w 4332398"/>
                <a:gd name="connsiteY75" fmla="*/ 2222960 h 2234385"/>
                <a:gd name="connsiteX76" fmla="*/ 1843470 w 4332398"/>
                <a:gd name="connsiteY76" fmla="*/ 2218070 h 2234385"/>
                <a:gd name="connsiteX77" fmla="*/ 1775012 w 4332398"/>
                <a:gd name="connsiteY77" fmla="*/ 2134943 h 2234385"/>
                <a:gd name="connsiteX78" fmla="*/ 1755453 w 4332398"/>
                <a:gd name="connsiteY78" fmla="*/ 1914900 h 2234385"/>
                <a:gd name="connsiteX79" fmla="*/ 1740783 w 4332398"/>
                <a:gd name="connsiteY79" fmla="*/ 1494374 h 2234385"/>
                <a:gd name="connsiteX80" fmla="*/ 1731004 w 4332398"/>
                <a:gd name="connsiteY80" fmla="*/ 995610 h 2234385"/>
                <a:gd name="connsiteX81" fmla="*/ 1721224 w 4332398"/>
                <a:gd name="connsiteY81" fmla="*/ 579974 h 2234385"/>
                <a:gd name="connsiteX82" fmla="*/ 1721224 w 4332398"/>
                <a:gd name="connsiteY82" fmla="*/ 223016 h 2234385"/>
                <a:gd name="connsiteX83" fmla="*/ 1721224 w 4332398"/>
                <a:gd name="connsiteY83" fmla="*/ 22532 h 2234385"/>
                <a:gd name="connsiteX84" fmla="*/ 1716334 w 4332398"/>
                <a:gd name="connsiteY84" fmla="*/ 149668 h 2234385"/>
                <a:gd name="connsiteX85" fmla="*/ 1701665 w 4332398"/>
                <a:gd name="connsiteY85" fmla="*/ 599533 h 2234385"/>
                <a:gd name="connsiteX86" fmla="*/ 1701665 w 4332398"/>
                <a:gd name="connsiteY86" fmla="*/ 1078738 h 2234385"/>
                <a:gd name="connsiteX87" fmla="*/ 1691885 w 4332398"/>
                <a:gd name="connsiteY87" fmla="*/ 1533493 h 2234385"/>
                <a:gd name="connsiteX88" fmla="*/ 1677215 w 4332398"/>
                <a:gd name="connsiteY88" fmla="*/ 1890451 h 2234385"/>
                <a:gd name="connsiteX89" fmla="*/ 1652766 w 4332398"/>
                <a:gd name="connsiteY89" fmla="*/ 2100714 h 2234385"/>
                <a:gd name="connsiteX90" fmla="*/ 1598978 w 4332398"/>
                <a:gd name="connsiteY90" fmla="*/ 2218070 h 2234385"/>
                <a:gd name="connsiteX91" fmla="*/ 1525630 w 4332398"/>
                <a:gd name="connsiteY91" fmla="*/ 2218070 h 2234385"/>
                <a:gd name="connsiteX92" fmla="*/ 1466952 w 4332398"/>
                <a:gd name="connsiteY92" fmla="*/ 2081155 h 2234385"/>
                <a:gd name="connsiteX93" fmla="*/ 1437613 w 4332398"/>
                <a:gd name="connsiteY93" fmla="*/ 1724196 h 2234385"/>
                <a:gd name="connsiteX94" fmla="*/ 1422944 w 4332398"/>
                <a:gd name="connsiteY94" fmla="*/ 1186314 h 2234385"/>
                <a:gd name="connsiteX95" fmla="*/ 1418054 w 4332398"/>
                <a:gd name="connsiteY95" fmla="*/ 712000 h 2234385"/>
                <a:gd name="connsiteX96" fmla="*/ 1413164 w 4332398"/>
                <a:gd name="connsiteY96" fmla="*/ 340372 h 2234385"/>
                <a:gd name="connsiteX97" fmla="*/ 1408274 w 4332398"/>
                <a:gd name="connsiteY97" fmla="*/ 17642 h 2234385"/>
                <a:gd name="connsiteX98" fmla="*/ 1398495 w 4332398"/>
                <a:gd name="connsiteY98" fmla="*/ 252355 h 2234385"/>
                <a:gd name="connsiteX99" fmla="*/ 1398495 w 4332398"/>
                <a:gd name="connsiteY99" fmla="*/ 751118 h 2234385"/>
                <a:gd name="connsiteX100" fmla="*/ 1388715 w 4332398"/>
                <a:gd name="connsiteY100" fmla="*/ 1328119 h 2234385"/>
                <a:gd name="connsiteX101" fmla="*/ 1369155 w 4332398"/>
                <a:gd name="connsiteY101" fmla="*/ 1841553 h 2234385"/>
                <a:gd name="connsiteX102" fmla="*/ 1354486 w 4332398"/>
                <a:gd name="connsiteY102" fmla="*/ 2076265 h 2234385"/>
                <a:gd name="connsiteX103" fmla="*/ 1310477 w 4332398"/>
                <a:gd name="connsiteY103" fmla="*/ 2203401 h 2234385"/>
                <a:gd name="connsiteX104" fmla="*/ 1261579 w 4332398"/>
                <a:gd name="connsiteY104" fmla="*/ 2222960 h 2234385"/>
                <a:gd name="connsiteX105" fmla="*/ 1202901 w 4332398"/>
                <a:gd name="connsiteY105" fmla="*/ 2164282 h 2234385"/>
                <a:gd name="connsiteX106" fmla="*/ 1158892 w 4332398"/>
                <a:gd name="connsiteY106" fmla="*/ 1929570 h 2234385"/>
                <a:gd name="connsiteX107" fmla="*/ 1144223 w 4332398"/>
                <a:gd name="connsiteY107" fmla="*/ 1572611 h 2234385"/>
                <a:gd name="connsiteX108" fmla="*/ 1129553 w 4332398"/>
                <a:gd name="connsiteY108" fmla="*/ 892924 h 2234385"/>
                <a:gd name="connsiteX109" fmla="*/ 1129553 w 4332398"/>
                <a:gd name="connsiteY109" fmla="*/ 413719 h 2234385"/>
                <a:gd name="connsiteX110" fmla="*/ 1124664 w 4332398"/>
                <a:gd name="connsiteY110" fmla="*/ 12753 h 2234385"/>
                <a:gd name="connsiteX111" fmla="*/ 1109994 w 4332398"/>
                <a:gd name="connsiteY111" fmla="*/ 330592 h 2234385"/>
                <a:gd name="connsiteX112" fmla="*/ 1109994 w 4332398"/>
                <a:gd name="connsiteY112" fmla="*/ 995610 h 2234385"/>
                <a:gd name="connsiteX113" fmla="*/ 1100214 w 4332398"/>
                <a:gd name="connsiteY113" fmla="*/ 1518823 h 2234385"/>
                <a:gd name="connsiteX114" fmla="*/ 1080655 w 4332398"/>
                <a:gd name="connsiteY114" fmla="*/ 1870892 h 2234385"/>
                <a:gd name="connsiteX115" fmla="*/ 1051316 w 4332398"/>
                <a:gd name="connsiteY115" fmla="*/ 2134943 h 2234385"/>
                <a:gd name="connsiteX116" fmla="*/ 977968 w 4332398"/>
                <a:gd name="connsiteY116" fmla="*/ 2222960 h 2234385"/>
                <a:gd name="connsiteX117" fmla="*/ 894841 w 4332398"/>
                <a:gd name="connsiteY117" fmla="*/ 2178952 h 2234385"/>
                <a:gd name="connsiteX118" fmla="*/ 860612 w 4332398"/>
                <a:gd name="connsiteY118" fmla="*/ 1983358 h 2234385"/>
                <a:gd name="connsiteX119" fmla="*/ 845943 w 4332398"/>
                <a:gd name="connsiteY119" fmla="*/ 1645959 h 2234385"/>
                <a:gd name="connsiteX120" fmla="*/ 836163 w 4332398"/>
                <a:gd name="connsiteY120" fmla="*/ 1132526 h 2234385"/>
                <a:gd name="connsiteX121" fmla="*/ 826383 w 4332398"/>
                <a:gd name="connsiteY121" fmla="*/ 526186 h 2234385"/>
                <a:gd name="connsiteX122" fmla="*/ 811714 w 4332398"/>
                <a:gd name="connsiteY122" fmla="*/ 17642 h 2234385"/>
                <a:gd name="connsiteX123" fmla="*/ 801934 w 4332398"/>
                <a:gd name="connsiteY123" fmla="*/ 369711 h 2234385"/>
                <a:gd name="connsiteX124" fmla="*/ 797044 w 4332398"/>
                <a:gd name="connsiteY124" fmla="*/ 956492 h 2234385"/>
                <a:gd name="connsiteX125" fmla="*/ 792154 w 4332398"/>
                <a:gd name="connsiteY125" fmla="*/ 1430806 h 2234385"/>
                <a:gd name="connsiteX126" fmla="*/ 782375 w 4332398"/>
                <a:gd name="connsiteY126" fmla="*/ 1782875 h 2234385"/>
                <a:gd name="connsiteX127" fmla="*/ 757926 w 4332398"/>
                <a:gd name="connsiteY127" fmla="*/ 2086045 h 2234385"/>
                <a:gd name="connsiteX128" fmla="*/ 679688 w 4332398"/>
                <a:gd name="connsiteY128" fmla="*/ 2227850 h 2234385"/>
                <a:gd name="connsiteX129" fmla="*/ 635680 w 4332398"/>
                <a:gd name="connsiteY129" fmla="*/ 2198511 h 2234385"/>
                <a:gd name="connsiteX130" fmla="*/ 596561 w 4332398"/>
                <a:gd name="connsiteY130" fmla="*/ 2090934 h 2234385"/>
                <a:gd name="connsiteX131" fmla="*/ 577001 w 4332398"/>
                <a:gd name="connsiteY131" fmla="*/ 1958909 h 2234385"/>
                <a:gd name="connsiteX132" fmla="*/ 557442 w 4332398"/>
                <a:gd name="connsiteY132" fmla="*/ 1670408 h 2234385"/>
                <a:gd name="connsiteX133" fmla="*/ 547662 w 4332398"/>
                <a:gd name="connsiteY133" fmla="*/ 1020060 h 2234385"/>
                <a:gd name="connsiteX134" fmla="*/ 542773 w 4332398"/>
                <a:gd name="connsiteY134" fmla="*/ 614203 h 2234385"/>
                <a:gd name="connsiteX135" fmla="*/ 532993 w 4332398"/>
                <a:gd name="connsiteY135" fmla="*/ 7863 h 2234385"/>
                <a:gd name="connsiteX136" fmla="*/ 528103 w 4332398"/>
                <a:gd name="connsiteY136" fmla="*/ 311033 h 2234385"/>
                <a:gd name="connsiteX137" fmla="*/ 518323 w 4332398"/>
                <a:gd name="connsiteY137" fmla="*/ 907593 h 2234385"/>
                <a:gd name="connsiteX138" fmla="*/ 513434 w 4332398"/>
                <a:gd name="connsiteY138" fmla="*/ 1391687 h 2234385"/>
                <a:gd name="connsiteX139" fmla="*/ 498764 w 4332398"/>
                <a:gd name="connsiteY139" fmla="*/ 1807324 h 2234385"/>
                <a:gd name="connsiteX140" fmla="*/ 474315 w 4332398"/>
                <a:gd name="connsiteY140" fmla="*/ 2090934 h 2234385"/>
                <a:gd name="connsiteX141" fmla="*/ 405857 w 4332398"/>
                <a:gd name="connsiteY141" fmla="*/ 2213180 h 2234385"/>
                <a:gd name="connsiteX142" fmla="*/ 337399 w 4332398"/>
                <a:gd name="connsiteY142" fmla="*/ 2208291 h 2234385"/>
                <a:gd name="connsiteX143" fmla="*/ 283611 w 4332398"/>
                <a:gd name="connsiteY143" fmla="*/ 2086045 h 2234385"/>
                <a:gd name="connsiteX144" fmla="*/ 249382 w 4332398"/>
                <a:gd name="connsiteY144" fmla="*/ 1738866 h 2234385"/>
                <a:gd name="connsiteX145" fmla="*/ 244492 w 4332398"/>
                <a:gd name="connsiteY145" fmla="*/ 1122746 h 2234385"/>
                <a:gd name="connsiteX146" fmla="*/ 239603 w 4332398"/>
                <a:gd name="connsiteY146" fmla="*/ 457728 h 2234385"/>
                <a:gd name="connsiteX147" fmla="*/ 234713 w 4332398"/>
                <a:gd name="connsiteY147" fmla="*/ 27422 h 2234385"/>
                <a:gd name="connsiteX148" fmla="*/ 220043 w 4332398"/>
                <a:gd name="connsiteY148" fmla="*/ 154558 h 2234385"/>
                <a:gd name="connsiteX149" fmla="*/ 220043 w 4332398"/>
                <a:gd name="connsiteY149" fmla="*/ 457728 h 2234385"/>
                <a:gd name="connsiteX150" fmla="*/ 205374 w 4332398"/>
                <a:gd name="connsiteY150" fmla="*/ 1225433 h 2234385"/>
                <a:gd name="connsiteX151" fmla="*/ 195594 w 4332398"/>
                <a:gd name="connsiteY151" fmla="*/ 1777985 h 2234385"/>
                <a:gd name="connsiteX152" fmla="*/ 161365 w 4332398"/>
                <a:gd name="connsiteY152" fmla="*/ 2095824 h 2234385"/>
                <a:gd name="connsiteX153" fmla="*/ 127136 w 4332398"/>
                <a:gd name="connsiteY153" fmla="*/ 2188731 h 2234385"/>
                <a:gd name="connsiteX154" fmla="*/ 83128 w 4332398"/>
                <a:gd name="connsiteY154" fmla="*/ 2208291 h 2234385"/>
                <a:gd name="connsiteX155" fmla="*/ 39119 w 4332398"/>
                <a:gd name="connsiteY155" fmla="*/ 2149612 h 2234385"/>
                <a:gd name="connsiteX156" fmla="*/ 0 w 4332398"/>
                <a:gd name="connsiteY156" fmla="*/ 1949129 h 223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4332398" h="2234385">
                  <a:moveTo>
                    <a:pt x="4332398" y="1914900"/>
                  </a:moveTo>
                  <a:lnTo>
                    <a:pt x="3828745" y="1919790"/>
                  </a:lnTo>
                  <a:cubicBezTo>
                    <a:pt x="3699164" y="1920605"/>
                    <a:pt x="3631521" y="1917345"/>
                    <a:pt x="3554914" y="1919790"/>
                  </a:cubicBezTo>
                  <a:cubicBezTo>
                    <a:pt x="3478307" y="1922235"/>
                    <a:pt x="3413923" y="1937720"/>
                    <a:pt x="3369100" y="1934460"/>
                  </a:cubicBezTo>
                  <a:cubicBezTo>
                    <a:pt x="3324277" y="1931200"/>
                    <a:pt x="3305532" y="1923865"/>
                    <a:pt x="3285973" y="1900231"/>
                  </a:cubicBezTo>
                  <a:cubicBezTo>
                    <a:pt x="3266414" y="1876597"/>
                    <a:pt x="3259894" y="1819548"/>
                    <a:pt x="3251744" y="1792654"/>
                  </a:cubicBezTo>
                  <a:cubicBezTo>
                    <a:pt x="3243594" y="1765760"/>
                    <a:pt x="3241149" y="1750276"/>
                    <a:pt x="3237074" y="1738866"/>
                  </a:cubicBezTo>
                  <a:cubicBezTo>
                    <a:pt x="3232999" y="1727456"/>
                    <a:pt x="3233000" y="1719306"/>
                    <a:pt x="3227295" y="1724196"/>
                  </a:cubicBezTo>
                  <a:cubicBezTo>
                    <a:pt x="3221590" y="1729086"/>
                    <a:pt x="3209365" y="1747831"/>
                    <a:pt x="3202845" y="1768205"/>
                  </a:cubicBezTo>
                  <a:cubicBezTo>
                    <a:pt x="3196325" y="1788579"/>
                    <a:pt x="3193881" y="1813843"/>
                    <a:pt x="3188176" y="1846442"/>
                  </a:cubicBezTo>
                  <a:cubicBezTo>
                    <a:pt x="3182471" y="1879041"/>
                    <a:pt x="3168616" y="1963799"/>
                    <a:pt x="3168616" y="1963799"/>
                  </a:cubicBezTo>
                  <a:cubicBezTo>
                    <a:pt x="3161281" y="2007808"/>
                    <a:pt x="3155576" y="2070560"/>
                    <a:pt x="3144167" y="2110494"/>
                  </a:cubicBezTo>
                  <a:cubicBezTo>
                    <a:pt x="3132758" y="2150428"/>
                    <a:pt x="3112383" y="2184657"/>
                    <a:pt x="3100159" y="2203401"/>
                  </a:cubicBezTo>
                  <a:cubicBezTo>
                    <a:pt x="3087935" y="2222145"/>
                    <a:pt x="3083860" y="2222960"/>
                    <a:pt x="3070820" y="2222960"/>
                  </a:cubicBezTo>
                  <a:cubicBezTo>
                    <a:pt x="3057780" y="2222960"/>
                    <a:pt x="3038220" y="2231110"/>
                    <a:pt x="3021921" y="2203401"/>
                  </a:cubicBezTo>
                  <a:cubicBezTo>
                    <a:pt x="3005622" y="2175692"/>
                    <a:pt x="2984432" y="2117829"/>
                    <a:pt x="2973023" y="2056706"/>
                  </a:cubicBezTo>
                  <a:cubicBezTo>
                    <a:pt x="2961613" y="1995583"/>
                    <a:pt x="2958354" y="1933645"/>
                    <a:pt x="2953464" y="1836663"/>
                  </a:cubicBezTo>
                  <a:cubicBezTo>
                    <a:pt x="2948574" y="1739681"/>
                    <a:pt x="2946944" y="1587281"/>
                    <a:pt x="2943684" y="1474815"/>
                  </a:cubicBezTo>
                  <a:cubicBezTo>
                    <a:pt x="2940424" y="1362349"/>
                    <a:pt x="2936349" y="1254772"/>
                    <a:pt x="2933904" y="1161865"/>
                  </a:cubicBezTo>
                  <a:cubicBezTo>
                    <a:pt x="2931459" y="1068958"/>
                    <a:pt x="2930644" y="1011910"/>
                    <a:pt x="2929014" y="917373"/>
                  </a:cubicBezTo>
                  <a:cubicBezTo>
                    <a:pt x="2927384" y="822836"/>
                    <a:pt x="2927384" y="620722"/>
                    <a:pt x="2924124" y="594643"/>
                  </a:cubicBezTo>
                  <a:cubicBezTo>
                    <a:pt x="2920864" y="568564"/>
                    <a:pt x="2913530" y="671251"/>
                    <a:pt x="2909455" y="760898"/>
                  </a:cubicBezTo>
                  <a:cubicBezTo>
                    <a:pt x="2905380" y="850545"/>
                    <a:pt x="2902935" y="963012"/>
                    <a:pt x="2899675" y="1132526"/>
                  </a:cubicBezTo>
                  <a:cubicBezTo>
                    <a:pt x="2896415" y="1302040"/>
                    <a:pt x="2893156" y="1632920"/>
                    <a:pt x="2889896" y="1777985"/>
                  </a:cubicBezTo>
                  <a:cubicBezTo>
                    <a:pt x="2886636" y="1923050"/>
                    <a:pt x="2886636" y="1940164"/>
                    <a:pt x="2880116" y="2002917"/>
                  </a:cubicBezTo>
                  <a:cubicBezTo>
                    <a:pt x="2873596" y="2065670"/>
                    <a:pt x="2865446" y="2117828"/>
                    <a:pt x="2850777" y="2154502"/>
                  </a:cubicBezTo>
                  <a:cubicBezTo>
                    <a:pt x="2836108" y="2191176"/>
                    <a:pt x="2814918" y="2212365"/>
                    <a:pt x="2792099" y="2222960"/>
                  </a:cubicBezTo>
                  <a:cubicBezTo>
                    <a:pt x="2769280" y="2233555"/>
                    <a:pt x="2735865" y="2234369"/>
                    <a:pt x="2713861" y="2218070"/>
                  </a:cubicBezTo>
                  <a:cubicBezTo>
                    <a:pt x="2691857" y="2201771"/>
                    <a:pt x="2674742" y="2188731"/>
                    <a:pt x="2660073" y="2125163"/>
                  </a:cubicBezTo>
                  <a:cubicBezTo>
                    <a:pt x="2645404" y="2061595"/>
                    <a:pt x="2633179" y="1943424"/>
                    <a:pt x="2625844" y="1836663"/>
                  </a:cubicBezTo>
                  <a:cubicBezTo>
                    <a:pt x="2618509" y="1729902"/>
                    <a:pt x="2617695" y="1605210"/>
                    <a:pt x="2616065" y="1484594"/>
                  </a:cubicBezTo>
                  <a:cubicBezTo>
                    <a:pt x="2614435" y="1363978"/>
                    <a:pt x="2617695" y="1227062"/>
                    <a:pt x="2616065" y="1112966"/>
                  </a:cubicBezTo>
                  <a:cubicBezTo>
                    <a:pt x="2614435" y="998870"/>
                    <a:pt x="2609545" y="936117"/>
                    <a:pt x="2606285" y="800017"/>
                  </a:cubicBezTo>
                  <a:cubicBezTo>
                    <a:pt x="2603025" y="663917"/>
                    <a:pt x="2598950" y="351781"/>
                    <a:pt x="2596505" y="296363"/>
                  </a:cubicBezTo>
                  <a:cubicBezTo>
                    <a:pt x="2594060" y="240945"/>
                    <a:pt x="2594060" y="337112"/>
                    <a:pt x="2591615" y="467508"/>
                  </a:cubicBezTo>
                  <a:cubicBezTo>
                    <a:pt x="2589170" y="597904"/>
                    <a:pt x="2579391" y="910853"/>
                    <a:pt x="2581836" y="1078738"/>
                  </a:cubicBezTo>
                  <a:cubicBezTo>
                    <a:pt x="2584281" y="1246622"/>
                    <a:pt x="2607100" y="1453626"/>
                    <a:pt x="2606285" y="1474815"/>
                  </a:cubicBezTo>
                  <a:cubicBezTo>
                    <a:pt x="2605470" y="1496004"/>
                    <a:pt x="2582651" y="1228692"/>
                    <a:pt x="2576946" y="1205873"/>
                  </a:cubicBezTo>
                  <a:cubicBezTo>
                    <a:pt x="2571241" y="1183054"/>
                    <a:pt x="2572871" y="1268626"/>
                    <a:pt x="2572056" y="1337899"/>
                  </a:cubicBezTo>
                  <a:cubicBezTo>
                    <a:pt x="2571241" y="1407172"/>
                    <a:pt x="2573686" y="1516378"/>
                    <a:pt x="2572056" y="1621510"/>
                  </a:cubicBezTo>
                  <a:cubicBezTo>
                    <a:pt x="2570426" y="1726641"/>
                    <a:pt x="2570426" y="1877411"/>
                    <a:pt x="2562276" y="1968688"/>
                  </a:cubicBezTo>
                  <a:cubicBezTo>
                    <a:pt x="2554126" y="2059965"/>
                    <a:pt x="2541902" y="2125978"/>
                    <a:pt x="2523158" y="2169172"/>
                  </a:cubicBezTo>
                  <a:cubicBezTo>
                    <a:pt x="2504414" y="2212366"/>
                    <a:pt x="2472629" y="2222960"/>
                    <a:pt x="2449810" y="2227850"/>
                  </a:cubicBezTo>
                  <a:cubicBezTo>
                    <a:pt x="2426991" y="2232740"/>
                    <a:pt x="2405801" y="2240075"/>
                    <a:pt x="2386242" y="2198511"/>
                  </a:cubicBezTo>
                  <a:cubicBezTo>
                    <a:pt x="2366683" y="2156947"/>
                    <a:pt x="2343864" y="2064855"/>
                    <a:pt x="2332454" y="1978468"/>
                  </a:cubicBezTo>
                  <a:cubicBezTo>
                    <a:pt x="2321044" y="1892081"/>
                    <a:pt x="2321859" y="1777985"/>
                    <a:pt x="2317784" y="1680188"/>
                  </a:cubicBezTo>
                  <a:cubicBezTo>
                    <a:pt x="2313709" y="1582391"/>
                    <a:pt x="2310450" y="1487039"/>
                    <a:pt x="2308005" y="1391687"/>
                  </a:cubicBezTo>
                  <a:cubicBezTo>
                    <a:pt x="2305560" y="1296335"/>
                    <a:pt x="2303930" y="1205874"/>
                    <a:pt x="2303115" y="1108077"/>
                  </a:cubicBezTo>
                  <a:cubicBezTo>
                    <a:pt x="2302300" y="1010280"/>
                    <a:pt x="2303930" y="896184"/>
                    <a:pt x="2303115" y="804907"/>
                  </a:cubicBezTo>
                  <a:cubicBezTo>
                    <a:pt x="2302300" y="713630"/>
                    <a:pt x="2299040" y="641097"/>
                    <a:pt x="2298225" y="560415"/>
                  </a:cubicBezTo>
                  <a:cubicBezTo>
                    <a:pt x="2297410" y="479733"/>
                    <a:pt x="2298225" y="320812"/>
                    <a:pt x="2298225" y="320812"/>
                  </a:cubicBezTo>
                  <a:cubicBezTo>
                    <a:pt x="2298225" y="253984"/>
                    <a:pt x="2300670" y="177377"/>
                    <a:pt x="2298225" y="159448"/>
                  </a:cubicBezTo>
                  <a:cubicBezTo>
                    <a:pt x="2295780" y="141519"/>
                    <a:pt x="2286000" y="152928"/>
                    <a:pt x="2283555" y="213236"/>
                  </a:cubicBezTo>
                  <a:cubicBezTo>
                    <a:pt x="2281110" y="273544"/>
                    <a:pt x="2284370" y="399050"/>
                    <a:pt x="2283555" y="521296"/>
                  </a:cubicBezTo>
                  <a:cubicBezTo>
                    <a:pt x="2282740" y="643542"/>
                    <a:pt x="2281111" y="817946"/>
                    <a:pt x="2278666" y="946712"/>
                  </a:cubicBezTo>
                  <a:cubicBezTo>
                    <a:pt x="2276221" y="1075478"/>
                    <a:pt x="2271331" y="1175720"/>
                    <a:pt x="2268886" y="1293891"/>
                  </a:cubicBezTo>
                  <a:cubicBezTo>
                    <a:pt x="2266441" y="1412062"/>
                    <a:pt x="2267256" y="1548978"/>
                    <a:pt x="2263996" y="1655739"/>
                  </a:cubicBezTo>
                  <a:cubicBezTo>
                    <a:pt x="2260736" y="1762500"/>
                    <a:pt x="2255032" y="1854593"/>
                    <a:pt x="2249327" y="1934460"/>
                  </a:cubicBezTo>
                  <a:cubicBezTo>
                    <a:pt x="2243622" y="2014327"/>
                    <a:pt x="2243622" y="2087675"/>
                    <a:pt x="2229767" y="2134943"/>
                  </a:cubicBezTo>
                  <a:cubicBezTo>
                    <a:pt x="2215912" y="2182211"/>
                    <a:pt x="2187388" y="2203401"/>
                    <a:pt x="2166199" y="2218070"/>
                  </a:cubicBezTo>
                  <a:cubicBezTo>
                    <a:pt x="2145010" y="2232739"/>
                    <a:pt x="2123820" y="2241704"/>
                    <a:pt x="2102631" y="2222960"/>
                  </a:cubicBezTo>
                  <a:cubicBezTo>
                    <a:pt x="2081442" y="2204216"/>
                    <a:pt x="2053733" y="2188731"/>
                    <a:pt x="2039064" y="2105604"/>
                  </a:cubicBezTo>
                  <a:cubicBezTo>
                    <a:pt x="2024395" y="2022477"/>
                    <a:pt x="2020319" y="1856222"/>
                    <a:pt x="2014614" y="1724196"/>
                  </a:cubicBezTo>
                  <a:cubicBezTo>
                    <a:pt x="2008909" y="1592170"/>
                    <a:pt x="2008095" y="1460145"/>
                    <a:pt x="2004835" y="1313450"/>
                  </a:cubicBezTo>
                  <a:cubicBezTo>
                    <a:pt x="2001575" y="1166755"/>
                    <a:pt x="1997500" y="973606"/>
                    <a:pt x="1995055" y="844025"/>
                  </a:cubicBezTo>
                  <a:cubicBezTo>
                    <a:pt x="1992610" y="714444"/>
                    <a:pt x="1991795" y="636207"/>
                    <a:pt x="1990165" y="535965"/>
                  </a:cubicBezTo>
                  <a:cubicBezTo>
                    <a:pt x="1988535" y="435723"/>
                    <a:pt x="1986090" y="324887"/>
                    <a:pt x="1985275" y="242575"/>
                  </a:cubicBezTo>
                  <a:cubicBezTo>
                    <a:pt x="1984460" y="160263"/>
                    <a:pt x="1985275" y="42092"/>
                    <a:pt x="1985275" y="42092"/>
                  </a:cubicBezTo>
                  <a:cubicBezTo>
                    <a:pt x="1985275" y="20903"/>
                    <a:pt x="1987720" y="63281"/>
                    <a:pt x="1985275" y="115439"/>
                  </a:cubicBezTo>
                  <a:cubicBezTo>
                    <a:pt x="1982830" y="167597"/>
                    <a:pt x="1973866" y="253169"/>
                    <a:pt x="1970606" y="355041"/>
                  </a:cubicBezTo>
                  <a:cubicBezTo>
                    <a:pt x="1967346" y="456913"/>
                    <a:pt x="1967346" y="564489"/>
                    <a:pt x="1965716" y="726669"/>
                  </a:cubicBezTo>
                  <a:cubicBezTo>
                    <a:pt x="1964086" y="888849"/>
                    <a:pt x="1964901" y="1136600"/>
                    <a:pt x="1960826" y="1328119"/>
                  </a:cubicBezTo>
                  <a:cubicBezTo>
                    <a:pt x="1956751" y="1519638"/>
                    <a:pt x="1946157" y="1754350"/>
                    <a:pt x="1941267" y="1875781"/>
                  </a:cubicBezTo>
                  <a:cubicBezTo>
                    <a:pt x="1936377" y="1997212"/>
                    <a:pt x="1938822" y="2002918"/>
                    <a:pt x="1931487" y="2056706"/>
                  </a:cubicBezTo>
                  <a:cubicBezTo>
                    <a:pt x="1924152" y="2110494"/>
                    <a:pt x="1908668" y="2170802"/>
                    <a:pt x="1897258" y="2198511"/>
                  </a:cubicBezTo>
                  <a:cubicBezTo>
                    <a:pt x="1885848" y="2226220"/>
                    <a:pt x="1863029" y="2222960"/>
                    <a:pt x="1863029" y="2222960"/>
                  </a:cubicBezTo>
                  <a:cubicBezTo>
                    <a:pt x="1854064" y="2226220"/>
                    <a:pt x="1858139" y="2232739"/>
                    <a:pt x="1843470" y="2218070"/>
                  </a:cubicBezTo>
                  <a:cubicBezTo>
                    <a:pt x="1828801" y="2203401"/>
                    <a:pt x="1789681" y="2185471"/>
                    <a:pt x="1775012" y="2134943"/>
                  </a:cubicBezTo>
                  <a:cubicBezTo>
                    <a:pt x="1760342" y="2084415"/>
                    <a:pt x="1761158" y="2021661"/>
                    <a:pt x="1755453" y="1914900"/>
                  </a:cubicBezTo>
                  <a:cubicBezTo>
                    <a:pt x="1749748" y="1808139"/>
                    <a:pt x="1744858" y="1647589"/>
                    <a:pt x="1740783" y="1494374"/>
                  </a:cubicBezTo>
                  <a:cubicBezTo>
                    <a:pt x="1736708" y="1341159"/>
                    <a:pt x="1734264" y="1148010"/>
                    <a:pt x="1731004" y="995610"/>
                  </a:cubicBezTo>
                  <a:cubicBezTo>
                    <a:pt x="1727744" y="843210"/>
                    <a:pt x="1722854" y="708740"/>
                    <a:pt x="1721224" y="579974"/>
                  </a:cubicBezTo>
                  <a:cubicBezTo>
                    <a:pt x="1719594" y="451208"/>
                    <a:pt x="1721224" y="223016"/>
                    <a:pt x="1721224" y="223016"/>
                  </a:cubicBezTo>
                  <a:cubicBezTo>
                    <a:pt x="1721224" y="130109"/>
                    <a:pt x="1722039" y="34756"/>
                    <a:pt x="1721224" y="22532"/>
                  </a:cubicBezTo>
                  <a:cubicBezTo>
                    <a:pt x="1720409" y="10308"/>
                    <a:pt x="1719594" y="53501"/>
                    <a:pt x="1716334" y="149668"/>
                  </a:cubicBezTo>
                  <a:cubicBezTo>
                    <a:pt x="1713074" y="245835"/>
                    <a:pt x="1704110" y="444688"/>
                    <a:pt x="1701665" y="599533"/>
                  </a:cubicBezTo>
                  <a:cubicBezTo>
                    <a:pt x="1699220" y="754378"/>
                    <a:pt x="1703295" y="923078"/>
                    <a:pt x="1701665" y="1078738"/>
                  </a:cubicBezTo>
                  <a:cubicBezTo>
                    <a:pt x="1700035" y="1234398"/>
                    <a:pt x="1695960" y="1398208"/>
                    <a:pt x="1691885" y="1533493"/>
                  </a:cubicBezTo>
                  <a:cubicBezTo>
                    <a:pt x="1687810" y="1668778"/>
                    <a:pt x="1683735" y="1795914"/>
                    <a:pt x="1677215" y="1890451"/>
                  </a:cubicBezTo>
                  <a:cubicBezTo>
                    <a:pt x="1670695" y="1984988"/>
                    <a:pt x="1665805" y="2046111"/>
                    <a:pt x="1652766" y="2100714"/>
                  </a:cubicBezTo>
                  <a:cubicBezTo>
                    <a:pt x="1639727" y="2155317"/>
                    <a:pt x="1620167" y="2198511"/>
                    <a:pt x="1598978" y="2218070"/>
                  </a:cubicBezTo>
                  <a:cubicBezTo>
                    <a:pt x="1577789" y="2237629"/>
                    <a:pt x="1547634" y="2240889"/>
                    <a:pt x="1525630" y="2218070"/>
                  </a:cubicBezTo>
                  <a:cubicBezTo>
                    <a:pt x="1503626" y="2195251"/>
                    <a:pt x="1481621" y="2163467"/>
                    <a:pt x="1466952" y="2081155"/>
                  </a:cubicBezTo>
                  <a:cubicBezTo>
                    <a:pt x="1452283" y="1998843"/>
                    <a:pt x="1444948" y="1873336"/>
                    <a:pt x="1437613" y="1724196"/>
                  </a:cubicBezTo>
                  <a:cubicBezTo>
                    <a:pt x="1430278" y="1575056"/>
                    <a:pt x="1426204" y="1355013"/>
                    <a:pt x="1422944" y="1186314"/>
                  </a:cubicBezTo>
                  <a:cubicBezTo>
                    <a:pt x="1419684" y="1017615"/>
                    <a:pt x="1419684" y="852990"/>
                    <a:pt x="1418054" y="712000"/>
                  </a:cubicBezTo>
                  <a:cubicBezTo>
                    <a:pt x="1416424" y="571010"/>
                    <a:pt x="1414794" y="456098"/>
                    <a:pt x="1413164" y="340372"/>
                  </a:cubicBezTo>
                  <a:cubicBezTo>
                    <a:pt x="1411534" y="224646"/>
                    <a:pt x="1410719" y="32311"/>
                    <a:pt x="1408274" y="17642"/>
                  </a:cubicBezTo>
                  <a:cubicBezTo>
                    <a:pt x="1405829" y="2973"/>
                    <a:pt x="1400125" y="130109"/>
                    <a:pt x="1398495" y="252355"/>
                  </a:cubicBezTo>
                  <a:cubicBezTo>
                    <a:pt x="1396865" y="374601"/>
                    <a:pt x="1400125" y="571824"/>
                    <a:pt x="1398495" y="751118"/>
                  </a:cubicBezTo>
                  <a:cubicBezTo>
                    <a:pt x="1396865" y="930412"/>
                    <a:pt x="1393605" y="1146380"/>
                    <a:pt x="1388715" y="1328119"/>
                  </a:cubicBezTo>
                  <a:cubicBezTo>
                    <a:pt x="1383825" y="1509858"/>
                    <a:pt x="1374860" y="1716862"/>
                    <a:pt x="1369155" y="1841553"/>
                  </a:cubicBezTo>
                  <a:cubicBezTo>
                    <a:pt x="1363450" y="1966244"/>
                    <a:pt x="1364266" y="2015957"/>
                    <a:pt x="1354486" y="2076265"/>
                  </a:cubicBezTo>
                  <a:cubicBezTo>
                    <a:pt x="1344706" y="2136573"/>
                    <a:pt x="1325962" y="2178952"/>
                    <a:pt x="1310477" y="2203401"/>
                  </a:cubicBezTo>
                  <a:cubicBezTo>
                    <a:pt x="1294992" y="2227850"/>
                    <a:pt x="1279508" y="2229480"/>
                    <a:pt x="1261579" y="2222960"/>
                  </a:cubicBezTo>
                  <a:cubicBezTo>
                    <a:pt x="1243650" y="2216440"/>
                    <a:pt x="1220015" y="2213180"/>
                    <a:pt x="1202901" y="2164282"/>
                  </a:cubicBezTo>
                  <a:cubicBezTo>
                    <a:pt x="1185787" y="2115384"/>
                    <a:pt x="1168672" y="2028182"/>
                    <a:pt x="1158892" y="1929570"/>
                  </a:cubicBezTo>
                  <a:cubicBezTo>
                    <a:pt x="1149112" y="1830958"/>
                    <a:pt x="1149113" y="1745385"/>
                    <a:pt x="1144223" y="1572611"/>
                  </a:cubicBezTo>
                  <a:cubicBezTo>
                    <a:pt x="1139333" y="1399837"/>
                    <a:pt x="1131998" y="1086073"/>
                    <a:pt x="1129553" y="892924"/>
                  </a:cubicBezTo>
                  <a:cubicBezTo>
                    <a:pt x="1127108" y="699775"/>
                    <a:pt x="1130368" y="560414"/>
                    <a:pt x="1129553" y="413719"/>
                  </a:cubicBezTo>
                  <a:cubicBezTo>
                    <a:pt x="1128738" y="267024"/>
                    <a:pt x="1127924" y="26607"/>
                    <a:pt x="1124664" y="12753"/>
                  </a:cubicBezTo>
                  <a:cubicBezTo>
                    <a:pt x="1121404" y="-1101"/>
                    <a:pt x="1112439" y="166783"/>
                    <a:pt x="1109994" y="330592"/>
                  </a:cubicBezTo>
                  <a:cubicBezTo>
                    <a:pt x="1107549" y="494401"/>
                    <a:pt x="1111624" y="797572"/>
                    <a:pt x="1109994" y="995610"/>
                  </a:cubicBezTo>
                  <a:cubicBezTo>
                    <a:pt x="1108364" y="1193648"/>
                    <a:pt x="1105104" y="1372943"/>
                    <a:pt x="1100214" y="1518823"/>
                  </a:cubicBezTo>
                  <a:cubicBezTo>
                    <a:pt x="1095324" y="1664703"/>
                    <a:pt x="1088805" y="1768205"/>
                    <a:pt x="1080655" y="1870892"/>
                  </a:cubicBezTo>
                  <a:cubicBezTo>
                    <a:pt x="1072505" y="1973579"/>
                    <a:pt x="1068430" y="2076265"/>
                    <a:pt x="1051316" y="2134943"/>
                  </a:cubicBezTo>
                  <a:cubicBezTo>
                    <a:pt x="1034202" y="2193621"/>
                    <a:pt x="1004047" y="2215625"/>
                    <a:pt x="977968" y="2222960"/>
                  </a:cubicBezTo>
                  <a:cubicBezTo>
                    <a:pt x="951889" y="2230295"/>
                    <a:pt x="914400" y="2218886"/>
                    <a:pt x="894841" y="2178952"/>
                  </a:cubicBezTo>
                  <a:cubicBezTo>
                    <a:pt x="875282" y="2139018"/>
                    <a:pt x="868762" y="2072190"/>
                    <a:pt x="860612" y="1983358"/>
                  </a:cubicBezTo>
                  <a:cubicBezTo>
                    <a:pt x="852462" y="1894526"/>
                    <a:pt x="850018" y="1787764"/>
                    <a:pt x="845943" y="1645959"/>
                  </a:cubicBezTo>
                  <a:cubicBezTo>
                    <a:pt x="841868" y="1504154"/>
                    <a:pt x="839423" y="1319155"/>
                    <a:pt x="836163" y="1132526"/>
                  </a:cubicBezTo>
                  <a:cubicBezTo>
                    <a:pt x="832903" y="945897"/>
                    <a:pt x="830458" y="712000"/>
                    <a:pt x="826383" y="526186"/>
                  </a:cubicBezTo>
                  <a:cubicBezTo>
                    <a:pt x="822308" y="340372"/>
                    <a:pt x="815789" y="43721"/>
                    <a:pt x="811714" y="17642"/>
                  </a:cubicBezTo>
                  <a:cubicBezTo>
                    <a:pt x="807639" y="-8437"/>
                    <a:pt x="804379" y="213236"/>
                    <a:pt x="801934" y="369711"/>
                  </a:cubicBezTo>
                  <a:cubicBezTo>
                    <a:pt x="799489" y="526186"/>
                    <a:pt x="798674" y="779643"/>
                    <a:pt x="797044" y="956492"/>
                  </a:cubicBezTo>
                  <a:cubicBezTo>
                    <a:pt x="795414" y="1133341"/>
                    <a:pt x="794599" y="1293076"/>
                    <a:pt x="792154" y="1430806"/>
                  </a:cubicBezTo>
                  <a:cubicBezTo>
                    <a:pt x="789709" y="1568536"/>
                    <a:pt x="788080" y="1673668"/>
                    <a:pt x="782375" y="1782875"/>
                  </a:cubicBezTo>
                  <a:cubicBezTo>
                    <a:pt x="776670" y="1892081"/>
                    <a:pt x="775040" y="2011883"/>
                    <a:pt x="757926" y="2086045"/>
                  </a:cubicBezTo>
                  <a:cubicBezTo>
                    <a:pt x="740812" y="2160207"/>
                    <a:pt x="700062" y="2209106"/>
                    <a:pt x="679688" y="2227850"/>
                  </a:cubicBezTo>
                  <a:cubicBezTo>
                    <a:pt x="659314" y="2246594"/>
                    <a:pt x="649534" y="2221330"/>
                    <a:pt x="635680" y="2198511"/>
                  </a:cubicBezTo>
                  <a:cubicBezTo>
                    <a:pt x="621826" y="2175692"/>
                    <a:pt x="606341" y="2130868"/>
                    <a:pt x="596561" y="2090934"/>
                  </a:cubicBezTo>
                  <a:cubicBezTo>
                    <a:pt x="586781" y="2051000"/>
                    <a:pt x="583521" y="2028997"/>
                    <a:pt x="577001" y="1958909"/>
                  </a:cubicBezTo>
                  <a:cubicBezTo>
                    <a:pt x="570481" y="1888821"/>
                    <a:pt x="562332" y="1826883"/>
                    <a:pt x="557442" y="1670408"/>
                  </a:cubicBezTo>
                  <a:cubicBezTo>
                    <a:pt x="552552" y="1513933"/>
                    <a:pt x="550107" y="1196094"/>
                    <a:pt x="547662" y="1020060"/>
                  </a:cubicBezTo>
                  <a:cubicBezTo>
                    <a:pt x="545217" y="844026"/>
                    <a:pt x="545218" y="782902"/>
                    <a:pt x="542773" y="614203"/>
                  </a:cubicBezTo>
                  <a:cubicBezTo>
                    <a:pt x="540328" y="445504"/>
                    <a:pt x="535438" y="58391"/>
                    <a:pt x="532993" y="7863"/>
                  </a:cubicBezTo>
                  <a:cubicBezTo>
                    <a:pt x="530548" y="-42665"/>
                    <a:pt x="530548" y="161078"/>
                    <a:pt x="528103" y="311033"/>
                  </a:cubicBezTo>
                  <a:cubicBezTo>
                    <a:pt x="525658" y="460988"/>
                    <a:pt x="520768" y="727484"/>
                    <a:pt x="518323" y="907593"/>
                  </a:cubicBezTo>
                  <a:cubicBezTo>
                    <a:pt x="515878" y="1087702"/>
                    <a:pt x="516694" y="1241732"/>
                    <a:pt x="513434" y="1391687"/>
                  </a:cubicBezTo>
                  <a:cubicBezTo>
                    <a:pt x="510174" y="1541642"/>
                    <a:pt x="505284" y="1690783"/>
                    <a:pt x="498764" y="1807324"/>
                  </a:cubicBezTo>
                  <a:cubicBezTo>
                    <a:pt x="492244" y="1923865"/>
                    <a:pt x="489799" y="2023291"/>
                    <a:pt x="474315" y="2090934"/>
                  </a:cubicBezTo>
                  <a:cubicBezTo>
                    <a:pt x="458830" y="2158577"/>
                    <a:pt x="428676" y="2193621"/>
                    <a:pt x="405857" y="2213180"/>
                  </a:cubicBezTo>
                  <a:cubicBezTo>
                    <a:pt x="383038" y="2232739"/>
                    <a:pt x="357773" y="2229480"/>
                    <a:pt x="337399" y="2208291"/>
                  </a:cubicBezTo>
                  <a:cubicBezTo>
                    <a:pt x="317025" y="2187102"/>
                    <a:pt x="298280" y="2164282"/>
                    <a:pt x="283611" y="2086045"/>
                  </a:cubicBezTo>
                  <a:cubicBezTo>
                    <a:pt x="268942" y="2007808"/>
                    <a:pt x="255902" y="1899416"/>
                    <a:pt x="249382" y="1738866"/>
                  </a:cubicBezTo>
                  <a:cubicBezTo>
                    <a:pt x="242862" y="1578316"/>
                    <a:pt x="246122" y="1336269"/>
                    <a:pt x="244492" y="1122746"/>
                  </a:cubicBezTo>
                  <a:cubicBezTo>
                    <a:pt x="242862" y="909223"/>
                    <a:pt x="241233" y="640282"/>
                    <a:pt x="239603" y="457728"/>
                  </a:cubicBezTo>
                  <a:cubicBezTo>
                    <a:pt x="237973" y="275174"/>
                    <a:pt x="237973" y="77950"/>
                    <a:pt x="234713" y="27422"/>
                  </a:cubicBezTo>
                  <a:cubicBezTo>
                    <a:pt x="231453" y="-23106"/>
                    <a:pt x="222488" y="82840"/>
                    <a:pt x="220043" y="154558"/>
                  </a:cubicBezTo>
                  <a:cubicBezTo>
                    <a:pt x="217598" y="226276"/>
                    <a:pt x="222488" y="279249"/>
                    <a:pt x="220043" y="457728"/>
                  </a:cubicBezTo>
                  <a:cubicBezTo>
                    <a:pt x="217598" y="636207"/>
                    <a:pt x="209449" y="1005390"/>
                    <a:pt x="205374" y="1225433"/>
                  </a:cubicBezTo>
                  <a:cubicBezTo>
                    <a:pt x="201299" y="1445476"/>
                    <a:pt x="202929" y="1632920"/>
                    <a:pt x="195594" y="1777985"/>
                  </a:cubicBezTo>
                  <a:cubicBezTo>
                    <a:pt x="188259" y="1923050"/>
                    <a:pt x="172775" y="2027366"/>
                    <a:pt x="161365" y="2095824"/>
                  </a:cubicBezTo>
                  <a:cubicBezTo>
                    <a:pt x="149955" y="2164282"/>
                    <a:pt x="140175" y="2169987"/>
                    <a:pt x="127136" y="2188731"/>
                  </a:cubicBezTo>
                  <a:cubicBezTo>
                    <a:pt x="114097" y="2207475"/>
                    <a:pt x="97797" y="2214811"/>
                    <a:pt x="83128" y="2208291"/>
                  </a:cubicBezTo>
                  <a:cubicBezTo>
                    <a:pt x="68458" y="2201771"/>
                    <a:pt x="52974" y="2192806"/>
                    <a:pt x="39119" y="2149612"/>
                  </a:cubicBezTo>
                  <a:cubicBezTo>
                    <a:pt x="25264" y="2106418"/>
                    <a:pt x="12632" y="2027773"/>
                    <a:pt x="0" y="194912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A8E3C40D-581B-7040-A69C-5F7E049BDFB8}"/>
                </a:ext>
              </a:extLst>
            </p:cNvPr>
            <p:cNvSpPr/>
            <p:nvPr/>
          </p:nvSpPr>
          <p:spPr>
            <a:xfrm>
              <a:off x="4428788" y="2563591"/>
              <a:ext cx="2262500" cy="1078344"/>
            </a:xfrm>
            <a:custGeom>
              <a:avLst/>
              <a:gdLst>
                <a:gd name="connsiteX0" fmla="*/ 5865962 w 5865962"/>
                <a:gd name="connsiteY0" fmla="*/ 2496023 h 2670141"/>
                <a:gd name="connsiteX1" fmla="*/ 5779698 w 5865962"/>
                <a:gd name="connsiteY1" fmla="*/ 2616793 h 2670141"/>
                <a:gd name="connsiteX2" fmla="*/ 5727939 w 5865962"/>
                <a:gd name="connsiteY2" fmla="*/ 2642672 h 2670141"/>
                <a:gd name="connsiteX3" fmla="*/ 5633049 w 5865962"/>
                <a:gd name="connsiteY3" fmla="*/ 2539155 h 2670141"/>
                <a:gd name="connsiteX4" fmla="*/ 5581290 w 5865962"/>
                <a:gd name="connsiteY4" fmla="*/ 2409759 h 2670141"/>
                <a:gd name="connsiteX5" fmla="*/ 5512279 w 5865962"/>
                <a:gd name="connsiteY5" fmla="*/ 2366627 h 2670141"/>
                <a:gd name="connsiteX6" fmla="*/ 5451894 w 5865962"/>
                <a:gd name="connsiteY6" fmla="*/ 2435638 h 2670141"/>
                <a:gd name="connsiteX7" fmla="*/ 5434641 w 5865962"/>
                <a:gd name="connsiteY7" fmla="*/ 2530529 h 2670141"/>
                <a:gd name="connsiteX8" fmla="*/ 5391509 w 5865962"/>
                <a:gd name="connsiteY8" fmla="*/ 2642672 h 2670141"/>
                <a:gd name="connsiteX9" fmla="*/ 5339751 w 5865962"/>
                <a:gd name="connsiteY9" fmla="*/ 2634046 h 2670141"/>
                <a:gd name="connsiteX10" fmla="*/ 5253487 w 5865962"/>
                <a:gd name="connsiteY10" fmla="*/ 2427012 h 2670141"/>
                <a:gd name="connsiteX11" fmla="*/ 5227607 w 5865962"/>
                <a:gd name="connsiteY11" fmla="*/ 2237231 h 2670141"/>
                <a:gd name="connsiteX12" fmla="*/ 5167222 w 5865962"/>
                <a:gd name="connsiteY12" fmla="*/ 2142340 h 2670141"/>
                <a:gd name="connsiteX13" fmla="*/ 5089585 w 5865962"/>
                <a:gd name="connsiteY13" fmla="*/ 2194098 h 2670141"/>
                <a:gd name="connsiteX14" fmla="*/ 5063705 w 5865962"/>
                <a:gd name="connsiteY14" fmla="*/ 2383880 h 2670141"/>
                <a:gd name="connsiteX15" fmla="*/ 5046453 w 5865962"/>
                <a:gd name="connsiteY15" fmla="*/ 2556408 h 2670141"/>
                <a:gd name="connsiteX16" fmla="*/ 5020573 w 5865962"/>
                <a:gd name="connsiteY16" fmla="*/ 2642672 h 2670141"/>
                <a:gd name="connsiteX17" fmla="*/ 4942936 w 5865962"/>
                <a:gd name="connsiteY17" fmla="*/ 2521902 h 2670141"/>
                <a:gd name="connsiteX18" fmla="*/ 4899804 w 5865962"/>
                <a:gd name="connsiteY18" fmla="*/ 2245857 h 2670141"/>
                <a:gd name="connsiteX19" fmla="*/ 4865298 w 5865962"/>
                <a:gd name="connsiteY19" fmla="*/ 2021570 h 2670141"/>
                <a:gd name="connsiteX20" fmla="*/ 4830792 w 5865962"/>
                <a:gd name="connsiteY20" fmla="*/ 1883548 h 2670141"/>
                <a:gd name="connsiteX21" fmla="*/ 4804913 w 5865962"/>
                <a:gd name="connsiteY21" fmla="*/ 1840415 h 2670141"/>
                <a:gd name="connsiteX22" fmla="*/ 4753154 w 5865962"/>
                <a:gd name="connsiteY22" fmla="*/ 1874921 h 2670141"/>
                <a:gd name="connsiteX23" fmla="*/ 4735902 w 5865962"/>
                <a:gd name="connsiteY23" fmla="*/ 1978438 h 2670141"/>
                <a:gd name="connsiteX24" fmla="*/ 4710022 w 5865962"/>
                <a:gd name="connsiteY24" fmla="*/ 2176846 h 2670141"/>
                <a:gd name="connsiteX25" fmla="*/ 4692770 w 5865962"/>
                <a:gd name="connsiteY25" fmla="*/ 2366627 h 2670141"/>
                <a:gd name="connsiteX26" fmla="*/ 4649637 w 5865962"/>
                <a:gd name="connsiteY26" fmla="*/ 2573661 h 2670141"/>
                <a:gd name="connsiteX27" fmla="*/ 4589253 w 5865962"/>
                <a:gd name="connsiteY27" fmla="*/ 2599540 h 2670141"/>
                <a:gd name="connsiteX28" fmla="*/ 4563373 w 5865962"/>
                <a:gd name="connsiteY28" fmla="*/ 2340748 h 2670141"/>
                <a:gd name="connsiteX29" fmla="*/ 4520241 w 5865962"/>
                <a:gd name="connsiteY29" fmla="*/ 2064702 h 2670141"/>
                <a:gd name="connsiteX30" fmla="*/ 4485736 w 5865962"/>
                <a:gd name="connsiteY30" fmla="*/ 1659261 h 2670141"/>
                <a:gd name="connsiteX31" fmla="*/ 4451230 w 5865962"/>
                <a:gd name="connsiteY31" fmla="*/ 1434974 h 2670141"/>
                <a:gd name="connsiteX32" fmla="*/ 4425351 w 5865962"/>
                <a:gd name="connsiteY32" fmla="*/ 1374589 h 2670141"/>
                <a:gd name="connsiteX33" fmla="*/ 4399471 w 5865962"/>
                <a:gd name="connsiteY33" fmla="*/ 1365963 h 2670141"/>
                <a:gd name="connsiteX34" fmla="*/ 4390845 w 5865962"/>
                <a:gd name="connsiteY34" fmla="*/ 1426348 h 2670141"/>
                <a:gd name="connsiteX35" fmla="*/ 4373592 w 5865962"/>
                <a:gd name="connsiteY35" fmla="*/ 1598876 h 2670141"/>
                <a:gd name="connsiteX36" fmla="*/ 4356339 w 5865962"/>
                <a:gd name="connsiteY36" fmla="*/ 1840415 h 2670141"/>
                <a:gd name="connsiteX37" fmla="*/ 4330460 w 5865962"/>
                <a:gd name="connsiteY37" fmla="*/ 2133714 h 2670141"/>
                <a:gd name="connsiteX38" fmla="*/ 4278702 w 5865962"/>
                <a:gd name="connsiteY38" fmla="*/ 2496023 h 2670141"/>
                <a:gd name="connsiteX39" fmla="*/ 4252822 w 5865962"/>
                <a:gd name="connsiteY39" fmla="*/ 2616793 h 2670141"/>
                <a:gd name="connsiteX40" fmla="*/ 4209690 w 5865962"/>
                <a:gd name="connsiteY40" fmla="*/ 2513276 h 2670141"/>
                <a:gd name="connsiteX41" fmla="*/ 4157932 w 5865962"/>
                <a:gd name="connsiteY41" fmla="*/ 1918053 h 2670141"/>
                <a:gd name="connsiteX42" fmla="*/ 4123426 w 5865962"/>
                <a:gd name="connsiteY42" fmla="*/ 1426348 h 2670141"/>
                <a:gd name="connsiteX43" fmla="*/ 4106173 w 5865962"/>
                <a:gd name="connsiteY43" fmla="*/ 1115797 h 2670141"/>
                <a:gd name="connsiteX44" fmla="*/ 4063041 w 5865962"/>
                <a:gd name="connsiteY44" fmla="*/ 891510 h 2670141"/>
                <a:gd name="connsiteX45" fmla="*/ 4037162 w 5865962"/>
                <a:gd name="connsiteY45" fmla="*/ 943268 h 2670141"/>
                <a:gd name="connsiteX46" fmla="*/ 4011283 w 5865962"/>
                <a:gd name="connsiteY46" fmla="*/ 1193434 h 2670141"/>
                <a:gd name="connsiteX47" fmla="*/ 3994030 w 5865962"/>
                <a:gd name="connsiteY47" fmla="*/ 1469480 h 2670141"/>
                <a:gd name="connsiteX48" fmla="*/ 3959524 w 5865962"/>
                <a:gd name="connsiteY48" fmla="*/ 1883548 h 2670141"/>
                <a:gd name="connsiteX49" fmla="*/ 3942271 w 5865962"/>
                <a:gd name="connsiteY49" fmla="*/ 2150966 h 2670141"/>
                <a:gd name="connsiteX50" fmla="*/ 3907766 w 5865962"/>
                <a:gd name="connsiteY50" fmla="*/ 2487397 h 2670141"/>
                <a:gd name="connsiteX51" fmla="*/ 3890513 w 5865962"/>
                <a:gd name="connsiteY51" fmla="*/ 2625419 h 2670141"/>
                <a:gd name="connsiteX52" fmla="*/ 3856007 w 5865962"/>
                <a:gd name="connsiteY52" fmla="*/ 2625419 h 2670141"/>
                <a:gd name="connsiteX53" fmla="*/ 3830128 w 5865962"/>
                <a:gd name="connsiteY53" fmla="*/ 2401132 h 2670141"/>
                <a:gd name="connsiteX54" fmla="*/ 3778370 w 5865962"/>
                <a:gd name="connsiteY54" fmla="*/ 1495359 h 2670141"/>
                <a:gd name="connsiteX55" fmla="*/ 3743864 w 5865962"/>
                <a:gd name="connsiteY55" fmla="*/ 848378 h 2670141"/>
                <a:gd name="connsiteX56" fmla="*/ 3700732 w 5865962"/>
                <a:gd name="connsiteY56" fmla="*/ 537827 h 2670141"/>
                <a:gd name="connsiteX57" fmla="*/ 3683479 w 5865962"/>
                <a:gd name="connsiteY57" fmla="*/ 468815 h 2670141"/>
                <a:gd name="connsiteX58" fmla="*/ 3640347 w 5865962"/>
                <a:gd name="connsiteY58" fmla="*/ 537827 h 2670141"/>
                <a:gd name="connsiteX59" fmla="*/ 3623094 w 5865962"/>
                <a:gd name="connsiteY59" fmla="*/ 874257 h 2670141"/>
                <a:gd name="connsiteX60" fmla="*/ 3605841 w 5865962"/>
                <a:gd name="connsiteY60" fmla="*/ 1417721 h 2670141"/>
                <a:gd name="connsiteX61" fmla="*/ 3545456 w 5865962"/>
                <a:gd name="connsiteY61" fmla="*/ 2185472 h 2670141"/>
                <a:gd name="connsiteX62" fmla="*/ 3528204 w 5865962"/>
                <a:gd name="connsiteY62" fmla="*/ 2435638 h 2670141"/>
                <a:gd name="connsiteX63" fmla="*/ 3510951 w 5865962"/>
                <a:gd name="connsiteY63" fmla="*/ 2608166 h 2670141"/>
                <a:gd name="connsiteX64" fmla="*/ 3467819 w 5865962"/>
                <a:gd name="connsiteY64" fmla="*/ 2513276 h 2670141"/>
                <a:gd name="connsiteX65" fmla="*/ 3450566 w 5865962"/>
                <a:gd name="connsiteY65" fmla="*/ 2081955 h 2670141"/>
                <a:gd name="connsiteX66" fmla="*/ 3390181 w 5865962"/>
                <a:gd name="connsiteY66" fmla="*/ 1029532 h 2670141"/>
                <a:gd name="connsiteX67" fmla="*/ 3347049 w 5865962"/>
                <a:gd name="connsiteY67" fmla="*/ 399804 h 2670141"/>
                <a:gd name="connsiteX68" fmla="*/ 3329796 w 5865962"/>
                <a:gd name="connsiteY68" fmla="*/ 184144 h 2670141"/>
                <a:gd name="connsiteX69" fmla="*/ 3312543 w 5865962"/>
                <a:gd name="connsiteY69" fmla="*/ 175517 h 2670141"/>
                <a:gd name="connsiteX70" fmla="*/ 3295290 w 5865962"/>
                <a:gd name="connsiteY70" fmla="*/ 287661 h 2670141"/>
                <a:gd name="connsiteX71" fmla="*/ 3260785 w 5865962"/>
                <a:gd name="connsiteY71" fmla="*/ 555080 h 2670141"/>
                <a:gd name="connsiteX72" fmla="*/ 3234905 w 5865962"/>
                <a:gd name="connsiteY72" fmla="*/ 1072664 h 2670141"/>
                <a:gd name="connsiteX73" fmla="*/ 3200400 w 5865962"/>
                <a:gd name="connsiteY73" fmla="*/ 1745525 h 2670141"/>
                <a:gd name="connsiteX74" fmla="*/ 3183147 w 5865962"/>
                <a:gd name="connsiteY74" fmla="*/ 2202725 h 2670141"/>
                <a:gd name="connsiteX75" fmla="*/ 3157268 w 5865962"/>
                <a:gd name="connsiteY75" fmla="*/ 2608166 h 2670141"/>
                <a:gd name="connsiteX76" fmla="*/ 3131388 w 5865962"/>
                <a:gd name="connsiteY76" fmla="*/ 2625419 h 2670141"/>
                <a:gd name="connsiteX77" fmla="*/ 3088256 w 5865962"/>
                <a:gd name="connsiteY77" fmla="*/ 2487397 h 2670141"/>
                <a:gd name="connsiteX78" fmla="*/ 3062377 w 5865962"/>
                <a:gd name="connsiteY78" fmla="*/ 1892174 h 2670141"/>
                <a:gd name="connsiteX79" fmla="*/ 3036498 w 5865962"/>
                <a:gd name="connsiteY79" fmla="*/ 1305578 h 2670141"/>
                <a:gd name="connsiteX80" fmla="*/ 3001992 w 5865962"/>
                <a:gd name="connsiteY80" fmla="*/ 701729 h 2670141"/>
                <a:gd name="connsiteX81" fmla="*/ 2984739 w 5865962"/>
                <a:gd name="connsiteY81" fmla="*/ 279034 h 2670141"/>
                <a:gd name="connsiteX82" fmla="*/ 2958860 w 5865962"/>
                <a:gd name="connsiteY82" fmla="*/ 11615 h 2670141"/>
                <a:gd name="connsiteX83" fmla="*/ 2915728 w 5865962"/>
                <a:gd name="connsiteY83" fmla="*/ 63374 h 2670141"/>
                <a:gd name="connsiteX84" fmla="*/ 2907102 w 5865962"/>
                <a:gd name="connsiteY84" fmla="*/ 201397 h 2670141"/>
                <a:gd name="connsiteX85" fmla="*/ 2881222 w 5865962"/>
                <a:gd name="connsiteY85" fmla="*/ 762114 h 2670141"/>
                <a:gd name="connsiteX86" fmla="*/ 2838090 w 5865962"/>
                <a:gd name="connsiteY86" fmla="*/ 1564370 h 2670141"/>
                <a:gd name="connsiteX87" fmla="*/ 2794958 w 5865962"/>
                <a:gd name="connsiteY87" fmla="*/ 2375253 h 2670141"/>
                <a:gd name="connsiteX88" fmla="*/ 2786332 w 5865962"/>
                <a:gd name="connsiteY88" fmla="*/ 2573661 h 2670141"/>
                <a:gd name="connsiteX89" fmla="*/ 2751826 w 5865962"/>
                <a:gd name="connsiteY89" fmla="*/ 2556408 h 2670141"/>
                <a:gd name="connsiteX90" fmla="*/ 2708694 w 5865962"/>
                <a:gd name="connsiteY90" fmla="*/ 2358000 h 2670141"/>
                <a:gd name="connsiteX91" fmla="*/ 2682815 w 5865962"/>
                <a:gd name="connsiteY91" fmla="*/ 1814536 h 2670141"/>
                <a:gd name="connsiteX92" fmla="*/ 2639683 w 5865962"/>
                <a:gd name="connsiteY92" fmla="*/ 857004 h 2670141"/>
                <a:gd name="connsiteX93" fmla="*/ 2605177 w 5865962"/>
                <a:gd name="connsiteY93" fmla="*/ 399804 h 2670141"/>
                <a:gd name="connsiteX94" fmla="*/ 2579298 w 5865962"/>
                <a:gd name="connsiteY94" fmla="*/ 210023 h 2670141"/>
                <a:gd name="connsiteX95" fmla="*/ 2553419 w 5865962"/>
                <a:gd name="connsiteY95" fmla="*/ 227276 h 2670141"/>
                <a:gd name="connsiteX96" fmla="*/ 2527539 w 5865962"/>
                <a:gd name="connsiteY96" fmla="*/ 287661 h 2670141"/>
                <a:gd name="connsiteX97" fmla="*/ 2518913 w 5865962"/>
                <a:gd name="connsiteY97" fmla="*/ 511948 h 2670141"/>
                <a:gd name="connsiteX98" fmla="*/ 2484407 w 5865962"/>
                <a:gd name="connsiteY98" fmla="*/ 1029532 h 2670141"/>
                <a:gd name="connsiteX99" fmla="*/ 2458528 w 5865962"/>
                <a:gd name="connsiteY99" fmla="*/ 1892174 h 2670141"/>
                <a:gd name="connsiteX100" fmla="*/ 2432649 w 5865962"/>
                <a:gd name="connsiteY100" fmla="*/ 2323495 h 2670141"/>
                <a:gd name="connsiteX101" fmla="*/ 2406770 w 5865962"/>
                <a:gd name="connsiteY101" fmla="*/ 2642672 h 2670141"/>
                <a:gd name="connsiteX102" fmla="*/ 2372264 w 5865962"/>
                <a:gd name="connsiteY102" fmla="*/ 2573661 h 2670141"/>
                <a:gd name="connsiteX103" fmla="*/ 2329132 w 5865962"/>
                <a:gd name="connsiteY103" fmla="*/ 2202725 h 2670141"/>
                <a:gd name="connsiteX104" fmla="*/ 2294626 w 5865962"/>
                <a:gd name="connsiteY104" fmla="*/ 1667887 h 2670141"/>
                <a:gd name="connsiteX105" fmla="*/ 2268747 w 5865962"/>
                <a:gd name="connsiteY105" fmla="*/ 1003653 h 2670141"/>
                <a:gd name="connsiteX106" fmla="*/ 2242868 w 5865962"/>
                <a:gd name="connsiteY106" fmla="*/ 649970 h 2670141"/>
                <a:gd name="connsiteX107" fmla="*/ 2216988 w 5865962"/>
                <a:gd name="connsiteY107" fmla="*/ 494695 h 2670141"/>
                <a:gd name="connsiteX108" fmla="*/ 2191109 w 5865962"/>
                <a:gd name="connsiteY108" fmla="*/ 486068 h 2670141"/>
                <a:gd name="connsiteX109" fmla="*/ 2173856 w 5865962"/>
                <a:gd name="connsiteY109" fmla="*/ 572332 h 2670141"/>
                <a:gd name="connsiteX110" fmla="*/ 2139351 w 5865962"/>
                <a:gd name="connsiteY110" fmla="*/ 943268 h 2670141"/>
                <a:gd name="connsiteX111" fmla="*/ 2113471 w 5865962"/>
                <a:gd name="connsiteY111" fmla="*/ 1676514 h 2670141"/>
                <a:gd name="connsiteX112" fmla="*/ 2078966 w 5865962"/>
                <a:gd name="connsiteY112" fmla="*/ 2168219 h 2670141"/>
                <a:gd name="connsiteX113" fmla="*/ 2061713 w 5865962"/>
                <a:gd name="connsiteY113" fmla="*/ 2513276 h 2670141"/>
                <a:gd name="connsiteX114" fmla="*/ 2018581 w 5865962"/>
                <a:gd name="connsiteY114" fmla="*/ 2547781 h 2670141"/>
                <a:gd name="connsiteX115" fmla="*/ 1984075 w 5865962"/>
                <a:gd name="connsiteY115" fmla="*/ 2452891 h 2670141"/>
                <a:gd name="connsiteX116" fmla="*/ 1940943 w 5865962"/>
                <a:gd name="connsiteY116" fmla="*/ 1969812 h 2670141"/>
                <a:gd name="connsiteX117" fmla="*/ 1906437 w 5865962"/>
                <a:gd name="connsiteY117" fmla="*/ 1478106 h 2670141"/>
                <a:gd name="connsiteX118" fmla="*/ 1880558 w 5865962"/>
                <a:gd name="connsiteY118" fmla="*/ 1115797 h 2670141"/>
                <a:gd name="connsiteX119" fmla="*/ 1863305 w 5865962"/>
                <a:gd name="connsiteY119" fmla="*/ 1003653 h 2670141"/>
                <a:gd name="connsiteX120" fmla="*/ 1828800 w 5865962"/>
                <a:gd name="connsiteY120" fmla="*/ 1003653 h 2670141"/>
                <a:gd name="connsiteX121" fmla="*/ 1777041 w 5865962"/>
                <a:gd name="connsiteY121" fmla="*/ 1176181 h 2670141"/>
                <a:gd name="connsiteX122" fmla="*/ 1751162 w 5865962"/>
                <a:gd name="connsiteY122" fmla="*/ 1598876 h 2670141"/>
                <a:gd name="connsiteX123" fmla="*/ 1725283 w 5865962"/>
                <a:gd name="connsiteY123" fmla="*/ 2038823 h 2670141"/>
                <a:gd name="connsiteX124" fmla="*/ 1690777 w 5865962"/>
                <a:gd name="connsiteY124" fmla="*/ 2487397 h 2670141"/>
                <a:gd name="connsiteX125" fmla="*/ 1673524 w 5865962"/>
                <a:gd name="connsiteY125" fmla="*/ 2556408 h 2670141"/>
                <a:gd name="connsiteX126" fmla="*/ 1630392 w 5865962"/>
                <a:gd name="connsiteY126" fmla="*/ 2565034 h 2670141"/>
                <a:gd name="connsiteX127" fmla="*/ 1604513 w 5865962"/>
                <a:gd name="connsiteY127" fmla="*/ 2487397 h 2670141"/>
                <a:gd name="connsiteX128" fmla="*/ 1561381 w 5865962"/>
                <a:gd name="connsiteY128" fmla="*/ 2125087 h 2670141"/>
                <a:gd name="connsiteX129" fmla="*/ 1518249 w 5865962"/>
                <a:gd name="connsiteY129" fmla="*/ 1529864 h 2670141"/>
                <a:gd name="connsiteX130" fmla="*/ 1466490 w 5865962"/>
                <a:gd name="connsiteY130" fmla="*/ 1383215 h 2670141"/>
                <a:gd name="connsiteX131" fmla="*/ 1423358 w 5865962"/>
                <a:gd name="connsiteY131" fmla="*/ 1460853 h 2670141"/>
                <a:gd name="connsiteX132" fmla="*/ 1371600 w 5865962"/>
                <a:gd name="connsiteY132" fmla="*/ 2038823 h 2670141"/>
                <a:gd name="connsiteX133" fmla="*/ 1345721 w 5865962"/>
                <a:gd name="connsiteY133" fmla="*/ 2383880 h 2670141"/>
                <a:gd name="connsiteX134" fmla="*/ 1337094 w 5865962"/>
                <a:gd name="connsiteY134" fmla="*/ 2461517 h 2670141"/>
                <a:gd name="connsiteX135" fmla="*/ 1268083 w 5865962"/>
                <a:gd name="connsiteY135" fmla="*/ 2435638 h 2670141"/>
                <a:gd name="connsiteX136" fmla="*/ 1199071 w 5865962"/>
                <a:gd name="connsiteY136" fmla="*/ 2245857 h 2670141"/>
                <a:gd name="connsiteX137" fmla="*/ 1164566 w 5865962"/>
                <a:gd name="connsiteY137" fmla="*/ 1943932 h 2670141"/>
                <a:gd name="connsiteX138" fmla="*/ 1130060 w 5865962"/>
                <a:gd name="connsiteY138" fmla="*/ 1805910 h 2670141"/>
                <a:gd name="connsiteX139" fmla="*/ 1095554 w 5865962"/>
                <a:gd name="connsiteY139" fmla="*/ 1780031 h 2670141"/>
                <a:gd name="connsiteX140" fmla="*/ 1061049 w 5865962"/>
                <a:gd name="connsiteY140" fmla="*/ 1831789 h 2670141"/>
                <a:gd name="connsiteX141" fmla="*/ 1000664 w 5865962"/>
                <a:gd name="connsiteY141" fmla="*/ 2211351 h 2670141"/>
                <a:gd name="connsiteX142" fmla="*/ 957532 w 5865962"/>
                <a:gd name="connsiteY142" fmla="*/ 2608166 h 2670141"/>
                <a:gd name="connsiteX143" fmla="*/ 923026 w 5865962"/>
                <a:gd name="connsiteY143" fmla="*/ 2651298 h 2670141"/>
                <a:gd name="connsiteX144" fmla="*/ 862641 w 5865962"/>
                <a:gd name="connsiteY144" fmla="*/ 2590914 h 2670141"/>
                <a:gd name="connsiteX145" fmla="*/ 793630 w 5865962"/>
                <a:gd name="connsiteY145" fmla="*/ 2280363 h 2670141"/>
                <a:gd name="connsiteX146" fmla="*/ 759124 w 5865962"/>
                <a:gd name="connsiteY146" fmla="*/ 2142340 h 2670141"/>
                <a:gd name="connsiteX147" fmla="*/ 741871 w 5865962"/>
                <a:gd name="connsiteY147" fmla="*/ 2125087 h 2670141"/>
                <a:gd name="connsiteX148" fmla="*/ 698739 w 5865962"/>
                <a:gd name="connsiteY148" fmla="*/ 2168219 h 2670141"/>
                <a:gd name="connsiteX149" fmla="*/ 672860 w 5865962"/>
                <a:gd name="connsiteY149" fmla="*/ 2314868 h 2670141"/>
                <a:gd name="connsiteX150" fmla="*/ 577970 w 5865962"/>
                <a:gd name="connsiteY150" fmla="*/ 2634046 h 2670141"/>
                <a:gd name="connsiteX151" fmla="*/ 517585 w 5865962"/>
                <a:gd name="connsiteY151" fmla="*/ 2651298 h 2670141"/>
                <a:gd name="connsiteX152" fmla="*/ 465826 w 5865962"/>
                <a:gd name="connsiteY152" fmla="*/ 2556408 h 2670141"/>
                <a:gd name="connsiteX153" fmla="*/ 431321 w 5865962"/>
                <a:gd name="connsiteY153" fmla="*/ 2452891 h 2670141"/>
                <a:gd name="connsiteX154" fmla="*/ 414068 w 5865962"/>
                <a:gd name="connsiteY154" fmla="*/ 2409759 h 2670141"/>
                <a:gd name="connsiteX155" fmla="*/ 370936 w 5865962"/>
                <a:gd name="connsiteY155" fmla="*/ 2392506 h 2670141"/>
                <a:gd name="connsiteX156" fmla="*/ 327804 w 5865962"/>
                <a:gd name="connsiteY156" fmla="*/ 2409759 h 2670141"/>
                <a:gd name="connsiteX157" fmla="*/ 224287 w 5865962"/>
                <a:gd name="connsiteY157" fmla="*/ 2599540 h 2670141"/>
                <a:gd name="connsiteX158" fmla="*/ 181154 w 5865962"/>
                <a:gd name="connsiteY158" fmla="*/ 2668551 h 2670141"/>
                <a:gd name="connsiteX159" fmla="*/ 129396 w 5865962"/>
                <a:gd name="connsiteY159" fmla="*/ 2642672 h 2670141"/>
                <a:gd name="connsiteX160" fmla="*/ 60385 w 5865962"/>
                <a:gd name="connsiteY160" fmla="*/ 2582287 h 2670141"/>
                <a:gd name="connsiteX161" fmla="*/ 0 w 5865962"/>
                <a:gd name="connsiteY161" fmla="*/ 2504649 h 2670141"/>
                <a:gd name="connsiteX162" fmla="*/ 0 w 5865962"/>
                <a:gd name="connsiteY162" fmla="*/ 2504649 h 267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5865962" h="2670141">
                  <a:moveTo>
                    <a:pt x="5865962" y="2496023"/>
                  </a:moveTo>
                  <a:cubicBezTo>
                    <a:pt x="5834332" y="2544187"/>
                    <a:pt x="5802702" y="2592352"/>
                    <a:pt x="5779698" y="2616793"/>
                  </a:cubicBezTo>
                  <a:cubicBezTo>
                    <a:pt x="5756694" y="2641235"/>
                    <a:pt x="5752380" y="2655612"/>
                    <a:pt x="5727939" y="2642672"/>
                  </a:cubicBezTo>
                  <a:cubicBezTo>
                    <a:pt x="5703498" y="2629732"/>
                    <a:pt x="5657490" y="2577974"/>
                    <a:pt x="5633049" y="2539155"/>
                  </a:cubicBezTo>
                  <a:cubicBezTo>
                    <a:pt x="5608608" y="2500336"/>
                    <a:pt x="5601418" y="2438514"/>
                    <a:pt x="5581290" y="2409759"/>
                  </a:cubicBezTo>
                  <a:cubicBezTo>
                    <a:pt x="5561162" y="2381004"/>
                    <a:pt x="5533845" y="2362314"/>
                    <a:pt x="5512279" y="2366627"/>
                  </a:cubicBezTo>
                  <a:cubicBezTo>
                    <a:pt x="5490713" y="2370940"/>
                    <a:pt x="5464834" y="2408321"/>
                    <a:pt x="5451894" y="2435638"/>
                  </a:cubicBezTo>
                  <a:cubicBezTo>
                    <a:pt x="5438954" y="2462955"/>
                    <a:pt x="5444705" y="2496023"/>
                    <a:pt x="5434641" y="2530529"/>
                  </a:cubicBezTo>
                  <a:cubicBezTo>
                    <a:pt x="5424577" y="2565035"/>
                    <a:pt x="5407324" y="2625419"/>
                    <a:pt x="5391509" y="2642672"/>
                  </a:cubicBezTo>
                  <a:cubicBezTo>
                    <a:pt x="5375694" y="2659925"/>
                    <a:pt x="5362755" y="2669989"/>
                    <a:pt x="5339751" y="2634046"/>
                  </a:cubicBezTo>
                  <a:cubicBezTo>
                    <a:pt x="5316747" y="2598103"/>
                    <a:pt x="5272178" y="2493148"/>
                    <a:pt x="5253487" y="2427012"/>
                  </a:cubicBezTo>
                  <a:cubicBezTo>
                    <a:pt x="5234796" y="2360876"/>
                    <a:pt x="5241985" y="2284676"/>
                    <a:pt x="5227607" y="2237231"/>
                  </a:cubicBezTo>
                  <a:cubicBezTo>
                    <a:pt x="5213229" y="2189786"/>
                    <a:pt x="5190226" y="2149529"/>
                    <a:pt x="5167222" y="2142340"/>
                  </a:cubicBezTo>
                  <a:cubicBezTo>
                    <a:pt x="5144218" y="2135151"/>
                    <a:pt x="5106838" y="2153841"/>
                    <a:pt x="5089585" y="2194098"/>
                  </a:cubicBezTo>
                  <a:cubicBezTo>
                    <a:pt x="5072332" y="2234355"/>
                    <a:pt x="5070894" y="2323495"/>
                    <a:pt x="5063705" y="2383880"/>
                  </a:cubicBezTo>
                  <a:cubicBezTo>
                    <a:pt x="5056516" y="2444265"/>
                    <a:pt x="5053642" y="2513276"/>
                    <a:pt x="5046453" y="2556408"/>
                  </a:cubicBezTo>
                  <a:cubicBezTo>
                    <a:pt x="5039264" y="2599540"/>
                    <a:pt x="5037826" y="2648423"/>
                    <a:pt x="5020573" y="2642672"/>
                  </a:cubicBezTo>
                  <a:cubicBezTo>
                    <a:pt x="5003320" y="2636921"/>
                    <a:pt x="4963064" y="2588038"/>
                    <a:pt x="4942936" y="2521902"/>
                  </a:cubicBezTo>
                  <a:cubicBezTo>
                    <a:pt x="4922808" y="2455766"/>
                    <a:pt x="4912744" y="2329246"/>
                    <a:pt x="4899804" y="2245857"/>
                  </a:cubicBezTo>
                  <a:cubicBezTo>
                    <a:pt x="4886864" y="2162468"/>
                    <a:pt x="4876800" y="2081955"/>
                    <a:pt x="4865298" y="2021570"/>
                  </a:cubicBezTo>
                  <a:cubicBezTo>
                    <a:pt x="4853796" y="1961185"/>
                    <a:pt x="4840856" y="1913740"/>
                    <a:pt x="4830792" y="1883548"/>
                  </a:cubicBezTo>
                  <a:cubicBezTo>
                    <a:pt x="4820728" y="1853355"/>
                    <a:pt x="4804913" y="1840415"/>
                    <a:pt x="4804913" y="1840415"/>
                  </a:cubicBezTo>
                  <a:cubicBezTo>
                    <a:pt x="4791973" y="1838977"/>
                    <a:pt x="4764656" y="1851917"/>
                    <a:pt x="4753154" y="1874921"/>
                  </a:cubicBezTo>
                  <a:cubicBezTo>
                    <a:pt x="4741652" y="1897925"/>
                    <a:pt x="4743091" y="1928117"/>
                    <a:pt x="4735902" y="1978438"/>
                  </a:cubicBezTo>
                  <a:cubicBezTo>
                    <a:pt x="4728713" y="2028759"/>
                    <a:pt x="4717211" y="2112148"/>
                    <a:pt x="4710022" y="2176846"/>
                  </a:cubicBezTo>
                  <a:cubicBezTo>
                    <a:pt x="4702833" y="2241544"/>
                    <a:pt x="4702834" y="2300491"/>
                    <a:pt x="4692770" y="2366627"/>
                  </a:cubicBezTo>
                  <a:cubicBezTo>
                    <a:pt x="4682706" y="2432763"/>
                    <a:pt x="4666890" y="2534842"/>
                    <a:pt x="4649637" y="2573661"/>
                  </a:cubicBezTo>
                  <a:cubicBezTo>
                    <a:pt x="4632384" y="2612480"/>
                    <a:pt x="4603630" y="2638359"/>
                    <a:pt x="4589253" y="2599540"/>
                  </a:cubicBezTo>
                  <a:cubicBezTo>
                    <a:pt x="4574876" y="2560721"/>
                    <a:pt x="4574875" y="2429888"/>
                    <a:pt x="4563373" y="2340748"/>
                  </a:cubicBezTo>
                  <a:cubicBezTo>
                    <a:pt x="4551871" y="2251608"/>
                    <a:pt x="4533181" y="2178283"/>
                    <a:pt x="4520241" y="2064702"/>
                  </a:cubicBezTo>
                  <a:cubicBezTo>
                    <a:pt x="4507301" y="1951121"/>
                    <a:pt x="4497238" y="1764216"/>
                    <a:pt x="4485736" y="1659261"/>
                  </a:cubicBezTo>
                  <a:cubicBezTo>
                    <a:pt x="4474234" y="1554306"/>
                    <a:pt x="4461294" y="1482419"/>
                    <a:pt x="4451230" y="1434974"/>
                  </a:cubicBezTo>
                  <a:cubicBezTo>
                    <a:pt x="4441166" y="1387529"/>
                    <a:pt x="4433977" y="1386091"/>
                    <a:pt x="4425351" y="1374589"/>
                  </a:cubicBezTo>
                  <a:cubicBezTo>
                    <a:pt x="4416725" y="1363087"/>
                    <a:pt x="4405222" y="1357336"/>
                    <a:pt x="4399471" y="1365963"/>
                  </a:cubicBezTo>
                  <a:cubicBezTo>
                    <a:pt x="4393720" y="1374589"/>
                    <a:pt x="4395158" y="1387529"/>
                    <a:pt x="4390845" y="1426348"/>
                  </a:cubicBezTo>
                  <a:cubicBezTo>
                    <a:pt x="4386532" y="1465167"/>
                    <a:pt x="4379343" y="1529865"/>
                    <a:pt x="4373592" y="1598876"/>
                  </a:cubicBezTo>
                  <a:cubicBezTo>
                    <a:pt x="4367841" y="1667887"/>
                    <a:pt x="4363528" y="1751275"/>
                    <a:pt x="4356339" y="1840415"/>
                  </a:cubicBezTo>
                  <a:cubicBezTo>
                    <a:pt x="4349150" y="1929555"/>
                    <a:pt x="4343399" y="2024446"/>
                    <a:pt x="4330460" y="2133714"/>
                  </a:cubicBezTo>
                  <a:cubicBezTo>
                    <a:pt x="4317521" y="2242982"/>
                    <a:pt x="4291642" y="2415510"/>
                    <a:pt x="4278702" y="2496023"/>
                  </a:cubicBezTo>
                  <a:cubicBezTo>
                    <a:pt x="4265762" y="2576536"/>
                    <a:pt x="4264324" y="2613918"/>
                    <a:pt x="4252822" y="2616793"/>
                  </a:cubicBezTo>
                  <a:cubicBezTo>
                    <a:pt x="4241320" y="2619668"/>
                    <a:pt x="4225505" y="2629733"/>
                    <a:pt x="4209690" y="2513276"/>
                  </a:cubicBezTo>
                  <a:cubicBezTo>
                    <a:pt x="4193875" y="2396819"/>
                    <a:pt x="4172309" y="2099208"/>
                    <a:pt x="4157932" y="1918053"/>
                  </a:cubicBezTo>
                  <a:cubicBezTo>
                    <a:pt x="4143555" y="1736898"/>
                    <a:pt x="4132052" y="1560057"/>
                    <a:pt x="4123426" y="1426348"/>
                  </a:cubicBezTo>
                  <a:cubicBezTo>
                    <a:pt x="4114800" y="1292639"/>
                    <a:pt x="4116237" y="1204937"/>
                    <a:pt x="4106173" y="1115797"/>
                  </a:cubicBezTo>
                  <a:cubicBezTo>
                    <a:pt x="4096109" y="1026657"/>
                    <a:pt x="4074543" y="920265"/>
                    <a:pt x="4063041" y="891510"/>
                  </a:cubicBezTo>
                  <a:cubicBezTo>
                    <a:pt x="4051539" y="862755"/>
                    <a:pt x="4045788" y="892947"/>
                    <a:pt x="4037162" y="943268"/>
                  </a:cubicBezTo>
                  <a:cubicBezTo>
                    <a:pt x="4028536" y="993589"/>
                    <a:pt x="4018472" y="1105732"/>
                    <a:pt x="4011283" y="1193434"/>
                  </a:cubicBezTo>
                  <a:cubicBezTo>
                    <a:pt x="4004094" y="1281136"/>
                    <a:pt x="4002656" y="1354461"/>
                    <a:pt x="3994030" y="1469480"/>
                  </a:cubicBezTo>
                  <a:cubicBezTo>
                    <a:pt x="3985404" y="1584499"/>
                    <a:pt x="3968150" y="1769967"/>
                    <a:pt x="3959524" y="1883548"/>
                  </a:cubicBezTo>
                  <a:cubicBezTo>
                    <a:pt x="3950898" y="1997129"/>
                    <a:pt x="3950897" y="2050324"/>
                    <a:pt x="3942271" y="2150966"/>
                  </a:cubicBezTo>
                  <a:cubicBezTo>
                    <a:pt x="3933645" y="2251607"/>
                    <a:pt x="3916392" y="2408322"/>
                    <a:pt x="3907766" y="2487397"/>
                  </a:cubicBezTo>
                  <a:cubicBezTo>
                    <a:pt x="3899140" y="2566472"/>
                    <a:pt x="3899139" y="2602415"/>
                    <a:pt x="3890513" y="2625419"/>
                  </a:cubicBezTo>
                  <a:cubicBezTo>
                    <a:pt x="3881887" y="2648423"/>
                    <a:pt x="3866071" y="2662800"/>
                    <a:pt x="3856007" y="2625419"/>
                  </a:cubicBezTo>
                  <a:cubicBezTo>
                    <a:pt x="3845943" y="2588038"/>
                    <a:pt x="3843067" y="2589475"/>
                    <a:pt x="3830128" y="2401132"/>
                  </a:cubicBezTo>
                  <a:cubicBezTo>
                    <a:pt x="3817189" y="2212789"/>
                    <a:pt x="3792747" y="1754151"/>
                    <a:pt x="3778370" y="1495359"/>
                  </a:cubicBezTo>
                  <a:cubicBezTo>
                    <a:pt x="3763993" y="1236567"/>
                    <a:pt x="3756804" y="1007967"/>
                    <a:pt x="3743864" y="848378"/>
                  </a:cubicBezTo>
                  <a:cubicBezTo>
                    <a:pt x="3730924" y="688789"/>
                    <a:pt x="3710796" y="601087"/>
                    <a:pt x="3700732" y="537827"/>
                  </a:cubicBezTo>
                  <a:cubicBezTo>
                    <a:pt x="3690668" y="474567"/>
                    <a:pt x="3693543" y="468815"/>
                    <a:pt x="3683479" y="468815"/>
                  </a:cubicBezTo>
                  <a:cubicBezTo>
                    <a:pt x="3673415" y="468815"/>
                    <a:pt x="3650411" y="470253"/>
                    <a:pt x="3640347" y="537827"/>
                  </a:cubicBezTo>
                  <a:cubicBezTo>
                    <a:pt x="3630283" y="605401"/>
                    <a:pt x="3628845" y="727608"/>
                    <a:pt x="3623094" y="874257"/>
                  </a:cubicBezTo>
                  <a:cubicBezTo>
                    <a:pt x="3617343" y="1020906"/>
                    <a:pt x="3618781" y="1199185"/>
                    <a:pt x="3605841" y="1417721"/>
                  </a:cubicBezTo>
                  <a:cubicBezTo>
                    <a:pt x="3592901" y="1636257"/>
                    <a:pt x="3558395" y="2015819"/>
                    <a:pt x="3545456" y="2185472"/>
                  </a:cubicBezTo>
                  <a:cubicBezTo>
                    <a:pt x="3532516" y="2355125"/>
                    <a:pt x="3533955" y="2365189"/>
                    <a:pt x="3528204" y="2435638"/>
                  </a:cubicBezTo>
                  <a:cubicBezTo>
                    <a:pt x="3522453" y="2506087"/>
                    <a:pt x="3521015" y="2595226"/>
                    <a:pt x="3510951" y="2608166"/>
                  </a:cubicBezTo>
                  <a:cubicBezTo>
                    <a:pt x="3500887" y="2621106"/>
                    <a:pt x="3477883" y="2600978"/>
                    <a:pt x="3467819" y="2513276"/>
                  </a:cubicBezTo>
                  <a:cubicBezTo>
                    <a:pt x="3457755" y="2425574"/>
                    <a:pt x="3463506" y="2329246"/>
                    <a:pt x="3450566" y="2081955"/>
                  </a:cubicBezTo>
                  <a:cubicBezTo>
                    <a:pt x="3437626" y="1834664"/>
                    <a:pt x="3407434" y="1309890"/>
                    <a:pt x="3390181" y="1029532"/>
                  </a:cubicBezTo>
                  <a:cubicBezTo>
                    <a:pt x="3372928" y="749174"/>
                    <a:pt x="3357113" y="540702"/>
                    <a:pt x="3347049" y="399804"/>
                  </a:cubicBezTo>
                  <a:cubicBezTo>
                    <a:pt x="3336985" y="258906"/>
                    <a:pt x="3335547" y="221525"/>
                    <a:pt x="3329796" y="184144"/>
                  </a:cubicBezTo>
                  <a:cubicBezTo>
                    <a:pt x="3324045" y="146763"/>
                    <a:pt x="3318294" y="158264"/>
                    <a:pt x="3312543" y="175517"/>
                  </a:cubicBezTo>
                  <a:cubicBezTo>
                    <a:pt x="3306792" y="192770"/>
                    <a:pt x="3303916" y="224401"/>
                    <a:pt x="3295290" y="287661"/>
                  </a:cubicBezTo>
                  <a:cubicBezTo>
                    <a:pt x="3286664" y="350921"/>
                    <a:pt x="3270849" y="424246"/>
                    <a:pt x="3260785" y="555080"/>
                  </a:cubicBezTo>
                  <a:cubicBezTo>
                    <a:pt x="3250721" y="685914"/>
                    <a:pt x="3244969" y="874257"/>
                    <a:pt x="3234905" y="1072664"/>
                  </a:cubicBezTo>
                  <a:cubicBezTo>
                    <a:pt x="3224841" y="1271071"/>
                    <a:pt x="3209026" y="1557182"/>
                    <a:pt x="3200400" y="1745525"/>
                  </a:cubicBezTo>
                  <a:cubicBezTo>
                    <a:pt x="3191774" y="1933868"/>
                    <a:pt x="3190336" y="2058952"/>
                    <a:pt x="3183147" y="2202725"/>
                  </a:cubicBezTo>
                  <a:cubicBezTo>
                    <a:pt x="3175958" y="2346498"/>
                    <a:pt x="3165894" y="2537717"/>
                    <a:pt x="3157268" y="2608166"/>
                  </a:cubicBezTo>
                  <a:cubicBezTo>
                    <a:pt x="3148642" y="2678615"/>
                    <a:pt x="3142890" y="2645547"/>
                    <a:pt x="3131388" y="2625419"/>
                  </a:cubicBezTo>
                  <a:cubicBezTo>
                    <a:pt x="3119886" y="2605291"/>
                    <a:pt x="3099758" y="2609604"/>
                    <a:pt x="3088256" y="2487397"/>
                  </a:cubicBezTo>
                  <a:cubicBezTo>
                    <a:pt x="3076754" y="2365190"/>
                    <a:pt x="3071003" y="2089144"/>
                    <a:pt x="3062377" y="1892174"/>
                  </a:cubicBezTo>
                  <a:cubicBezTo>
                    <a:pt x="3053751" y="1695204"/>
                    <a:pt x="3046562" y="1503985"/>
                    <a:pt x="3036498" y="1305578"/>
                  </a:cubicBezTo>
                  <a:cubicBezTo>
                    <a:pt x="3026434" y="1107171"/>
                    <a:pt x="3010618" y="872820"/>
                    <a:pt x="3001992" y="701729"/>
                  </a:cubicBezTo>
                  <a:cubicBezTo>
                    <a:pt x="2993366" y="530638"/>
                    <a:pt x="2991928" y="394053"/>
                    <a:pt x="2984739" y="279034"/>
                  </a:cubicBezTo>
                  <a:cubicBezTo>
                    <a:pt x="2977550" y="164015"/>
                    <a:pt x="2970362" y="47558"/>
                    <a:pt x="2958860" y="11615"/>
                  </a:cubicBezTo>
                  <a:cubicBezTo>
                    <a:pt x="2947358" y="-24328"/>
                    <a:pt x="2924354" y="31744"/>
                    <a:pt x="2915728" y="63374"/>
                  </a:cubicBezTo>
                  <a:cubicBezTo>
                    <a:pt x="2907102" y="95004"/>
                    <a:pt x="2912853" y="84940"/>
                    <a:pt x="2907102" y="201397"/>
                  </a:cubicBezTo>
                  <a:cubicBezTo>
                    <a:pt x="2901351" y="317854"/>
                    <a:pt x="2892724" y="534952"/>
                    <a:pt x="2881222" y="762114"/>
                  </a:cubicBezTo>
                  <a:cubicBezTo>
                    <a:pt x="2869720" y="989276"/>
                    <a:pt x="2852467" y="1295514"/>
                    <a:pt x="2838090" y="1564370"/>
                  </a:cubicBezTo>
                  <a:cubicBezTo>
                    <a:pt x="2823713" y="1833226"/>
                    <a:pt x="2803584" y="2207038"/>
                    <a:pt x="2794958" y="2375253"/>
                  </a:cubicBezTo>
                  <a:cubicBezTo>
                    <a:pt x="2786332" y="2543468"/>
                    <a:pt x="2793521" y="2543469"/>
                    <a:pt x="2786332" y="2573661"/>
                  </a:cubicBezTo>
                  <a:cubicBezTo>
                    <a:pt x="2779143" y="2603853"/>
                    <a:pt x="2764766" y="2592351"/>
                    <a:pt x="2751826" y="2556408"/>
                  </a:cubicBezTo>
                  <a:cubicBezTo>
                    <a:pt x="2738886" y="2520465"/>
                    <a:pt x="2720196" y="2481645"/>
                    <a:pt x="2708694" y="2358000"/>
                  </a:cubicBezTo>
                  <a:cubicBezTo>
                    <a:pt x="2697192" y="2234355"/>
                    <a:pt x="2694317" y="2064702"/>
                    <a:pt x="2682815" y="1814536"/>
                  </a:cubicBezTo>
                  <a:cubicBezTo>
                    <a:pt x="2671313" y="1564370"/>
                    <a:pt x="2652623" y="1092793"/>
                    <a:pt x="2639683" y="857004"/>
                  </a:cubicBezTo>
                  <a:cubicBezTo>
                    <a:pt x="2626743" y="621215"/>
                    <a:pt x="2615241" y="507634"/>
                    <a:pt x="2605177" y="399804"/>
                  </a:cubicBezTo>
                  <a:cubicBezTo>
                    <a:pt x="2595113" y="291974"/>
                    <a:pt x="2587924" y="238778"/>
                    <a:pt x="2579298" y="210023"/>
                  </a:cubicBezTo>
                  <a:cubicBezTo>
                    <a:pt x="2570672" y="181268"/>
                    <a:pt x="2562045" y="214336"/>
                    <a:pt x="2553419" y="227276"/>
                  </a:cubicBezTo>
                  <a:cubicBezTo>
                    <a:pt x="2544793" y="240216"/>
                    <a:pt x="2533290" y="240216"/>
                    <a:pt x="2527539" y="287661"/>
                  </a:cubicBezTo>
                  <a:cubicBezTo>
                    <a:pt x="2521788" y="335106"/>
                    <a:pt x="2526102" y="388303"/>
                    <a:pt x="2518913" y="511948"/>
                  </a:cubicBezTo>
                  <a:cubicBezTo>
                    <a:pt x="2511724" y="635593"/>
                    <a:pt x="2494471" y="799494"/>
                    <a:pt x="2484407" y="1029532"/>
                  </a:cubicBezTo>
                  <a:cubicBezTo>
                    <a:pt x="2474343" y="1259570"/>
                    <a:pt x="2467154" y="1676514"/>
                    <a:pt x="2458528" y="1892174"/>
                  </a:cubicBezTo>
                  <a:cubicBezTo>
                    <a:pt x="2449902" y="2107834"/>
                    <a:pt x="2441275" y="2198412"/>
                    <a:pt x="2432649" y="2323495"/>
                  </a:cubicBezTo>
                  <a:cubicBezTo>
                    <a:pt x="2424023" y="2448578"/>
                    <a:pt x="2416834" y="2600978"/>
                    <a:pt x="2406770" y="2642672"/>
                  </a:cubicBezTo>
                  <a:cubicBezTo>
                    <a:pt x="2396706" y="2684366"/>
                    <a:pt x="2385204" y="2646985"/>
                    <a:pt x="2372264" y="2573661"/>
                  </a:cubicBezTo>
                  <a:cubicBezTo>
                    <a:pt x="2359324" y="2500337"/>
                    <a:pt x="2342072" y="2353687"/>
                    <a:pt x="2329132" y="2202725"/>
                  </a:cubicBezTo>
                  <a:cubicBezTo>
                    <a:pt x="2316192" y="2051763"/>
                    <a:pt x="2304690" y="1867732"/>
                    <a:pt x="2294626" y="1667887"/>
                  </a:cubicBezTo>
                  <a:cubicBezTo>
                    <a:pt x="2284562" y="1468042"/>
                    <a:pt x="2277373" y="1173306"/>
                    <a:pt x="2268747" y="1003653"/>
                  </a:cubicBezTo>
                  <a:cubicBezTo>
                    <a:pt x="2260121" y="834000"/>
                    <a:pt x="2251495" y="734796"/>
                    <a:pt x="2242868" y="649970"/>
                  </a:cubicBezTo>
                  <a:cubicBezTo>
                    <a:pt x="2234241" y="565144"/>
                    <a:pt x="2225614" y="522012"/>
                    <a:pt x="2216988" y="494695"/>
                  </a:cubicBezTo>
                  <a:cubicBezTo>
                    <a:pt x="2208361" y="467378"/>
                    <a:pt x="2198298" y="473129"/>
                    <a:pt x="2191109" y="486068"/>
                  </a:cubicBezTo>
                  <a:cubicBezTo>
                    <a:pt x="2183920" y="499007"/>
                    <a:pt x="2182482" y="496132"/>
                    <a:pt x="2173856" y="572332"/>
                  </a:cubicBezTo>
                  <a:cubicBezTo>
                    <a:pt x="2165230" y="648532"/>
                    <a:pt x="2149415" y="759238"/>
                    <a:pt x="2139351" y="943268"/>
                  </a:cubicBezTo>
                  <a:cubicBezTo>
                    <a:pt x="2129287" y="1127298"/>
                    <a:pt x="2123535" y="1472356"/>
                    <a:pt x="2113471" y="1676514"/>
                  </a:cubicBezTo>
                  <a:cubicBezTo>
                    <a:pt x="2103407" y="1880672"/>
                    <a:pt x="2087592" y="2028759"/>
                    <a:pt x="2078966" y="2168219"/>
                  </a:cubicBezTo>
                  <a:cubicBezTo>
                    <a:pt x="2070340" y="2307679"/>
                    <a:pt x="2071777" y="2450016"/>
                    <a:pt x="2061713" y="2513276"/>
                  </a:cubicBezTo>
                  <a:cubicBezTo>
                    <a:pt x="2051649" y="2576536"/>
                    <a:pt x="2031521" y="2557845"/>
                    <a:pt x="2018581" y="2547781"/>
                  </a:cubicBezTo>
                  <a:cubicBezTo>
                    <a:pt x="2005641" y="2537717"/>
                    <a:pt x="1997015" y="2549219"/>
                    <a:pt x="1984075" y="2452891"/>
                  </a:cubicBezTo>
                  <a:cubicBezTo>
                    <a:pt x="1971135" y="2356563"/>
                    <a:pt x="1953883" y="2132276"/>
                    <a:pt x="1940943" y="1969812"/>
                  </a:cubicBezTo>
                  <a:cubicBezTo>
                    <a:pt x="1928003" y="1807348"/>
                    <a:pt x="1916501" y="1620442"/>
                    <a:pt x="1906437" y="1478106"/>
                  </a:cubicBezTo>
                  <a:cubicBezTo>
                    <a:pt x="1896373" y="1335770"/>
                    <a:pt x="1887747" y="1194872"/>
                    <a:pt x="1880558" y="1115797"/>
                  </a:cubicBezTo>
                  <a:cubicBezTo>
                    <a:pt x="1873369" y="1036721"/>
                    <a:pt x="1871931" y="1022344"/>
                    <a:pt x="1863305" y="1003653"/>
                  </a:cubicBezTo>
                  <a:cubicBezTo>
                    <a:pt x="1854679" y="984962"/>
                    <a:pt x="1843177" y="974898"/>
                    <a:pt x="1828800" y="1003653"/>
                  </a:cubicBezTo>
                  <a:cubicBezTo>
                    <a:pt x="1814423" y="1032408"/>
                    <a:pt x="1789981" y="1076977"/>
                    <a:pt x="1777041" y="1176181"/>
                  </a:cubicBezTo>
                  <a:cubicBezTo>
                    <a:pt x="1764101" y="1275385"/>
                    <a:pt x="1759788" y="1455102"/>
                    <a:pt x="1751162" y="1598876"/>
                  </a:cubicBezTo>
                  <a:cubicBezTo>
                    <a:pt x="1742536" y="1742650"/>
                    <a:pt x="1735347" y="1890736"/>
                    <a:pt x="1725283" y="2038823"/>
                  </a:cubicBezTo>
                  <a:cubicBezTo>
                    <a:pt x="1715219" y="2186910"/>
                    <a:pt x="1699403" y="2401133"/>
                    <a:pt x="1690777" y="2487397"/>
                  </a:cubicBezTo>
                  <a:cubicBezTo>
                    <a:pt x="1682151" y="2573661"/>
                    <a:pt x="1683588" y="2543469"/>
                    <a:pt x="1673524" y="2556408"/>
                  </a:cubicBezTo>
                  <a:cubicBezTo>
                    <a:pt x="1663460" y="2569348"/>
                    <a:pt x="1641894" y="2576536"/>
                    <a:pt x="1630392" y="2565034"/>
                  </a:cubicBezTo>
                  <a:cubicBezTo>
                    <a:pt x="1618890" y="2553532"/>
                    <a:pt x="1616015" y="2560722"/>
                    <a:pt x="1604513" y="2487397"/>
                  </a:cubicBezTo>
                  <a:cubicBezTo>
                    <a:pt x="1593011" y="2414072"/>
                    <a:pt x="1575758" y="2284676"/>
                    <a:pt x="1561381" y="2125087"/>
                  </a:cubicBezTo>
                  <a:cubicBezTo>
                    <a:pt x="1547004" y="1965498"/>
                    <a:pt x="1534064" y="1653509"/>
                    <a:pt x="1518249" y="1529864"/>
                  </a:cubicBezTo>
                  <a:cubicBezTo>
                    <a:pt x="1502434" y="1406219"/>
                    <a:pt x="1482305" y="1394717"/>
                    <a:pt x="1466490" y="1383215"/>
                  </a:cubicBezTo>
                  <a:cubicBezTo>
                    <a:pt x="1450675" y="1371713"/>
                    <a:pt x="1439173" y="1351585"/>
                    <a:pt x="1423358" y="1460853"/>
                  </a:cubicBezTo>
                  <a:cubicBezTo>
                    <a:pt x="1407543" y="1570121"/>
                    <a:pt x="1384539" y="1884985"/>
                    <a:pt x="1371600" y="2038823"/>
                  </a:cubicBezTo>
                  <a:cubicBezTo>
                    <a:pt x="1358661" y="2192661"/>
                    <a:pt x="1351472" y="2313431"/>
                    <a:pt x="1345721" y="2383880"/>
                  </a:cubicBezTo>
                  <a:cubicBezTo>
                    <a:pt x="1339970" y="2454329"/>
                    <a:pt x="1350034" y="2452891"/>
                    <a:pt x="1337094" y="2461517"/>
                  </a:cubicBezTo>
                  <a:cubicBezTo>
                    <a:pt x="1324154" y="2470143"/>
                    <a:pt x="1291087" y="2471581"/>
                    <a:pt x="1268083" y="2435638"/>
                  </a:cubicBezTo>
                  <a:cubicBezTo>
                    <a:pt x="1245079" y="2399695"/>
                    <a:pt x="1216324" y="2327808"/>
                    <a:pt x="1199071" y="2245857"/>
                  </a:cubicBezTo>
                  <a:cubicBezTo>
                    <a:pt x="1181818" y="2163906"/>
                    <a:pt x="1176068" y="2017257"/>
                    <a:pt x="1164566" y="1943932"/>
                  </a:cubicBezTo>
                  <a:cubicBezTo>
                    <a:pt x="1153064" y="1870607"/>
                    <a:pt x="1141562" y="1833227"/>
                    <a:pt x="1130060" y="1805910"/>
                  </a:cubicBezTo>
                  <a:cubicBezTo>
                    <a:pt x="1118558" y="1778593"/>
                    <a:pt x="1095554" y="1780031"/>
                    <a:pt x="1095554" y="1780031"/>
                  </a:cubicBezTo>
                  <a:cubicBezTo>
                    <a:pt x="1084052" y="1784344"/>
                    <a:pt x="1076864" y="1759902"/>
                    <a:pt x="1061049" y="1831789"/>
                  </a:cubicBezTo>
                  <a:cubicBezTo>
                    <a:pt x="1045234" y="1903676"/>
                    <a:pt x="1017917" y="2081955"/>
                    <a:pt x="1000664" y="2211351"/>
                  </a:cubicBezTo>
                  <a:cubicBezTo>
                    <a:pt x="983411" y="2340747"/>
                    <a:pt x="970472" y="2534842"/>
                    <a:pt x="957532" y="2608166"/>
                  </a:cubicBezTo>
                  <a:cubicBezTo>
                    <a:pt x="944592" y="2681490"/>
                    <a:pt x="938841" y="2654173"/>
                    <a:pt x="923026" y="2651298"/>
                  </a:cubicBezTo>
                  <a:cubicBezTo>
                    <a:pt x="907211" y="2648423"/>
                    <a:pt x="884207" y="2652736"/>
                    <a:pt x="862641" y="2590914"/>
                  </a:cubicBezTo>
                  <a:cubicBezTo>
                    <a:pt x="841075" y="2529092"/>
                    <a:pt x="810883" y="2355125"/>
                    <a:pt x="793630" y="2280363"/>
                  </a:cubicBezTo>
                  <a:cubicBezTo>
                    <a:pt x="776377" y="2205601"/>
                    <a:pt x="767750" y="2168219"/>
                    <a:pt x="759124" y="2142340"/>
                  </a:cubicBezTo>
                  <a:cubicBezTo>
                    <a:pt x="750497" y="2116461"/>
                    <a:pt x="741871" y="2125087"/>
                    <a:pt x="741871" y="2125087"/>
                  </a:cubicBezTo>
                  <a:cubicBezTo>
                    <a:pt x="731807" y="2129400"/>
                    <a:pt x="710241" y="2136589"/>
                    <a:pt x="698739" y="2168219"/>
                  </a:cubicBezTo>
                  <a:cubicBezTo>
                    <a:pt x="687237" y="2199849"/>
                    <a:pt x="692988" y="2237230"/>
                    <a:pt x="672860" y="2314868"/>
                  </a:cubicBezTo>
                  <a:cubicBezTo>
                    <a:pt x="652732" y="2392506"/>
                    <a:pt x="603849" y="2577974"/>
                    <a:pt x="577970" y="2634046"/>
                  </a:cubicBezTo>
                  <a:cubicBezTo>
                    <a:pt x="552091" y="2690118"/>
                    <a:pt x="536276" y="2664238"/>
                    <a:pt x="517585" y="2651298"/>
                  </a:cubicBezTo>
                  <a:cubicBezTo>
                    <a:pt x="498894" y="2638358"/>
                    <a:pt x="480203" y="2589476"/>
                    <a:pt x="465826" y="2556408"/>
                  </a:cubicBezTo>
                  <a:cubicBezTo>
                    <a:pt x="451449" y="2523340"/>
                    <a:pt x="439947" y="2477332"/>
                    <a:pt x="431321" y="2452891"/>
                  </a:cubicBezTo>
                  <a:cubicBezTo>
                    <a:pt x="422695" y="2428450"/>
                    <a:pt x="414068" y="2409759"/>
                    <a:pt x="414068" y="2409759"/>
                  </a:cubicBezTo>
                  <a:cubicBezTo>
                    <a:pt x="404004" y="2399695"/>
                    <a:pt x="370936" y="2392506"/>
                    <a:pt x="370936" y="2392506"/>
                  </a:cubicBezTo>
                  <a:cubicBezTo>
                    <a:pt x="356559" y="2392506"/>
                    <a:pt x="352245" y="2375253"/>
                    <a:pt x="327804" y="2409759"/>
                  </a:cubicBezTo>
                  <a:cubicBezTo>
                    <a:pt x="303363" y="2444265"/>
                    <a:pt x="248729" y="2556408"/>
                    <a:pt x="224287" y="2599540"/>
                  </a:cubicBezTo>
                  <a:cubicBezTo>
                    <a:pt x="199845" y="2642672"/>
                    <a:pt x="196969" y="2661362"/>
                    <a:pt x="181154" y="2668551"/>
                  </a:cubicBezTo>
                  <a:cubicBezTo>
                    <a:pt x="165339" y="2675740"/>
                    <a:pt x="149524" y="2657049"/>
                    <a:pt x="129396" y="2642672"/>
                  </a:cubicBezTo>
                  <a:cubicBezTo>
                    <a:pt x="109268" y="2628295"/>
                    <a:pt x="81951" y="2605291"/>
                    <a:pt x="60385" y="2582287"/>
                  </a:cubicBezTo>
                  <a:cubicBezTo>
                    <a:pt x="38819" y="2559283"/>
                    <a:pt x="0" y="2504649"/>
                    <a:pt x="0" y="2504649"/>
                  </a:cubicBezTo>
                  <a:lnTo>
                    <a:pt x="0" y="2504649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6A4E8310-E2CD-E940-BADA-42F6CDD09EA6}"/>
                </a:ext>
              </a:extLst>
            </p:cNvPr>
            <p:cNvGrpSpPr/>
            <p:nvPr/>
          </p:nvGrpSpPr>
          <p:grpSpPr>
            <a:xfrm>
              <a:off x="6199007" y="2427684"/>
              <a:ext cx="769047" cy="584775"/>
              <a:chOff x="6199007" y="2427684"/>
              <a:chExt cx="769047" cy="584775"/>
            </a:xfrm>
          </p:grpSpPr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886D5007-56E6-E84A-A711-7241A2570B4A}"/>
                  </a:ext>
                </a:extLst>
              </p:cNvPr>
              <p:cNvSpPr txBox="1"/>
              <p:nvPr/>
            </p:nvSpPr>
            <p:spPr>
              <a:xfrm>
                <a:off x="6328135" y="2427684"/>
                <a:ext cx="6399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0000"/>
                    </a:solidFill>
                  </a:rPr>
                  <a:t>ATF</a:t>
                </a:r>
              </a:p>
              <a:p>
                <a:pPr algn="ctr"/>
                <a:r>
                  <a:rPr lang="en-US" sz="1600" b="1" dirty="0">
                    <a:solidFill>
                      <a:srgbClr val="FF0000"/>
                    </a:solidFill>
                  </a:rPr>
                  <a:t>pulse</a:t>
                </a:r>
              </a:p>
            </p:txBody>
          </p: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28CB8889-0103-D446-AD89-FBFA00829074}"/>
                  </a:ext>
                </a:extLst>
              </p:cNvPr>
              <p:cNvCxnSpPr/>
              <p:nvPr/>
            </p:nvCxnSpPr>
            <p:spPr>
              <a:xfrm>
                <a:off x="6199007" y="2716218"/>
                <a:ext cx="248759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E455BED7-619A-B74E-8072-CB85AB35EA1E}"/>
                </a:ext>
              </a:extLst>
            </p:cNvPr>
            <p:cNvSpPr txBox="1"/>
            <p:nvPr/>
          </p:nvSpPr>
          <p:spPr>
            <a:xfrm>
              <a:off x="5046084" y="3756949"/>
              <a:ext cx="11414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nonlinear wake</a:t>
              </a: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C8CCC88D-9A6E-E94B-BD12-5BB4CFBFED2C}"/>
              </a:ext>
            </a:extLst>
          </p:cNvPr>
          <p:cNvSpPr txBox="1"/>
          <p:nvPr/>
        </p:nvSpPr>
        <p:spPr>
          <a:xfrm>
            <a:off x="4803514" y="5272070"/>
            <a:ext cx="899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linear wake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12E8172-C5A4-6D45-BADC-A321EF88C8D2}"/>
              </a:ext>
            </a:extLst>
          </p:cNvPr>
          <p:cNvSpPr txBox="1"/>
          <p:nvPr/>
        </p:nvSpPr>
        <p:spPr>
          <a:xfrm>
            <a:off x="11866725" y="648380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DAC8206-42E4-7342-820B-AA2E94A5F71D}"/>
              </a:ext>
            </a:extLst>
          </p:cNvPr>
          <p:cNvSpPr/>
          <p:nvPr/>
        </p:nvSpPr>
        <p:spPr>
          <a:xfrm>
            <a:off x="52755" y="3978234"/>
            <a:ext cx="12116915" cy="15939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75F3FF35-005E-294F-BC3B-DB37AA64626A}"/>
              </a:ext>
            </a:extLst>
          </p:cNvPr>
          <p:cNvSpPr/>
          <p:nvPr/>
        </p:nvSpPr>
        <p:spPr>
          <a:xfrm>
            <a:off x="64332" y="2416115"/>
            <a:ext cx="12064160" cy="152739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5EE645DB-8B24-9B43-8D90-EC1C938CA304}"/>
              </a:ext>
            </a:extLst>
          </p:cNvPr>
          <p:cNvSpPr/>
          <p:nvPr/>
        </p:nvSpPr>
        <p:spPr>
          <a:xfrm>
            <a:off x="87629" y="947852"/>
            <a:ext cx="12064160" cy="141874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2C66526E-338B-CC4D-A6B4-FB2F4AC2A9E4}"/>
              </a:ext>
            </a:extLst>
          </p:cNvPr>
          <p:cNvCxnSpPr/>
          <p:nvPr/>
        </p:nvCxnSpPr>
        <p:spPr>
          <a:xfrm>
            <a:off x="404445" y="5601824"/>
            <a:ext cx="114534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0939EA1-919F-1C48-A37D-A8FD04C2E47E}"/>
              </a:ext>
            </a:extLst>
          </p:cNvPr>
          <p:cNvSpPr txBox="1"/>
          <p:nvPr/>
        </p:nvSpPr>
        <p:spPr>
          <a:xfrm>
            <a:off x="7476506" y="502701"/>
            <a:ext cx="2015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plasma parameters</a:t>
            </a:r>
          </a:p>
          <a:p>
            <a:pPr algn="ctr"/>
            <a:r>
              <a:rPr lang="en-US" b="1" u="sng" dirty="0"/>
              <a:t>&amp; diagnostics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39C507-D198-FAAD-8529-8EF92EFA751D}"/>
              </a:ext>
            </a:extLst>
          </p:cNvPr>
          <p:cNvSpPr/>
          <p:nvPr/>
        </p:nvSpPr>
        <p:spPr>
          <a:xfrm>
            <a:off x="-23445" y="5654579"/>
            <a:ext cx="11956957" cy="118988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885AE1-BD04-1FAC-6ED3-5107CBA4EA2E}"/>
              </a:ext>
            </a:extLst>
          </p:cNvPr>
          <p:cNvSpPr txBox="1"/>
          <p:nvPr/>
        </p:nvSpPr>
        <p:spPr>
          <a:xfrm>
            <a:off x="1393121" y="0"/>
            <a:ext cx="1071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SPACE</a:t>
            </a:r>
            <a:r>
              <a:rPr lang="en-US" sz="2800" b="1" dirty="0">
                <a:solidFill>
                  <a:srgbClr val="FF0000"/>
                </a:solidFill>
              </a:rPr>
              <a:t>*</a:t>
            </a:r>
            <a:r>
              <a:rPr lang="en-US" sz="2800" b="1" dirty="0"/>
              <a:t> simulations predicted detectable SM wakes,</a:t>
            </a:r>
          </a:p>
          <a:p>
            <a:pPr algn="ctr"/>
            <a:r>
              <a:rPr lang="en-US" sz="2800" b="1" dirty="0"/>
              <a:t>but no accelerated electrons for </a:t>
            </a:r>
            <a:r>
              <a:rPr lang="en-US" sz="2800" b="1" i="1" dirty="0"/>
              <a:t>P</a:t>
            </a:r>
            <a:r>
              <a:rPr lang="en-US" sz="2800" b="1" baseline="-25000" dirty="0"/>
              <a:t>L</a:t>
            </a:r>
            <a:r>
              <a:rPr lang="en-US" sz="2800" b="1" dirty="0"/>
              <a:t> = 0.5 TW (2 J, 4 ps) CO</a:t>
            </a:r>
            <a:r>
              <a:rPr lang="en-US" sz="2800" b="1" baseline="-25000" dirty="0"/>
              <a:t>2</a:t>
            </a:r>
            <a:r>
              <a:rPr lang="en-US" sz="2800" b="1" dirty="0"/>
              <a:t> pulses</a:t>
            </a:r>
            <a:endParaRPr lang="en-US" sz="2800" b="1" baseline="30000" dirty="0"/>
          </a:p>
        </p:txBody>
      </p:sp>
      <p:pic>
        <p:nvPicPr>
          <p:cNvPr id="3" name="Picture 2" descr="SUNY Stonybrook logo.jpg">
            <a:extLst>
              <a:ext uri="{FF2B5EF4-FFF2-40B4-BE49-F238E27FC236}">
                <a16:creationId xmlns:a16="http://schemas.microsoft.com/office/drawing/2014/main" id="{6BDC5497-2034-BD86-213E-D035D2E07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93121" cy="1393121"/>
          </a:xfrm>
          <a:prstGeom prst="rect">
            <a:avLst/>
          </a:prstGeom>
        </p:spPr>
      </p:pic>
      <p:pic>
        <p:nvPicPr>
          <p:cNvPr id="5" name="Picture 4" descr="A diagram of an injecting wave&#10;&#10;Description automatically generated">
            <a:extLst>
              <a:ext uri="{FF2B5EF4-FFF2-40B4-BE49-F238E27FC236}">
                <a16:creationId xmlns:a16="http://schemas.microsoft.com/office/drawing/2014/main" id="{013916CF-C037-C00E-A54C-9764C983FB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29" b="65905"/>
          <a:stretch/>
        </p:blipFill>
        <p:spPr>
          <a:xfrm>
            <a:off x="764875" y="1704129"/>
            <a:ext cx="6016921" cy="147203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ADF0DBC-AE4B-B040-0FE8-76D9B17785C3}"/>
              </a:ext>
            </a:extLst>
          </p:cNvPr>
          <p:cNvSpPr txBox="1"/>
          <p:nvPr/>
        </p:nvSpPr>
        <p:spPr>
          <a:xfrm>
            <a:off x="1785661" y="969760"/>
            <a:ext cx="4335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kern="120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Yu</a:t>
            </a:r>
            <a:r>
              <a:rPr lang="en-US" sz="1400" i="1" kern="120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et al., Comp. Phys. Commun.</a:t>
            </a:r>
            <a:r>
              <a:rPr lang="en-US" sz="1400" kern="120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b="1" kern="120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277</a:t>
            </a:r>
            <a:r>
              <a:rPr lang="en-US" sz="1400" kern="120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, 108396 (2022). 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B44AF2-4AC1-4D03-9049-116154C62CB7}"/>
              </a:ext>
            </a:extLst>
          </p:cNvPr>
          <p:cNvSpPr txBox="1"/>
          <p:nvPr/>
        </p:nvSpPr>
        <p:spPr>
          <a:xfrm>
            <a:off x="1553863" y="930021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AB7A87-1BF6-3132-A62C-01456215AE96}"/>
              </a:ext>
            </a:extLst>
          </p:cNvPr>
          <p:cNvSpPr txBox="1"/>
          <p:nvPr/>
        </p:nvSpPr>
        <p:spPr>
          <a:xfrm>
            <a:off x="8298568" y="1449064"/>
            <a:ext cx="1811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simulations by...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31B2E0-565C-5338-1BEA-217AD34FD1E4}"/>
              </a:ext>
            </a:extLst>
          </p:cNvPr>
          <p:cNvSpPr txBox="1"/>
          <p:nvPr/>
        </p:nvSpPr>
        <p:spPr>
          <a:xfrm>
            <a:off x="11875626" y="649082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D556DD-E2EC-5898-5C1A-88A7CFAA0AF7}"/>
              </a:ext>
            </a:extLst>
          </p:cNvPr>
          <p:cNvSpPr txBox="1"/>
          <p:nvPr/>
        </p:nvSpPr>
        <p:spPr>
          <a:xfrm>
            <a:off x="1799412" y="1204787"/>
            <a:ext cx="2267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3D, parallel, relativistic PIC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7D3E74-36B6-AFAD-6E14-0B2A559C4487}"/>
              </a:ext>
            </a:extLst>
          </p:cNvPr>
          <p:cNvSpPr txBox="1"/>
          <p:nvPr/>
        </p:nvSpPr>
        <p:spPr>
          <a:xfrm>
            <a:off x="1553863" y="1171321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293D70-229D-D9C8-CDAE-8EBC4A922CF7}"/>
              </a:ext>
            </a:extLst>
          </p:cNvPr>
          <p:cNvSpPr txBox="1"/>
          <p:nvPr/>
        </p:nvSpPr>
        <p:spPr>
          <a:xfrm>
            <a:off x="5791196" y="1617355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/>
              <a:t>z</a:t>
            </a:r>
            <a:r>
              <a:rPr lang="en-US" sz="1600"/>
              <a:t> [mm]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FFB3AB-BBD7-4A2B-D52E-2B2AAD7F89D1}"/>
              </a:ext>
            </a:extLst>
          </p:cNvPr>
          <p:cNvSpPr txBox="1"/>
          <p:nvPr/>
        </p:nvSpPr>
        <p:spPr>
          <a:xfrm>
            <a:off x="7150034" y="889188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79249C-E09D-60ED-D7DF-5773041D1135}"/>
              </a:ext>
            </a:extLst>
          </p:cNvPr>
          <p:cNvSpPr txBox="1"/>
          <p:nvPr/>
        </p:nvSpPr>
        <p:spPr>
          <a:xfrm>
            <a:off x="7376843" y="966133"/>
            <a:ext cx="3399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ion motion and atomic physics included</a:t>
            </a:r>
          </a:p>
        </p:txBody>
      </p:sp>
      <p:pic>
        <p:nvPicPr>
          <p:cNvPr id="25" name="Picture 24" descr="A close-up of a person&#10;&#10;Description automatically generated">
            <a:extLst>
              <a:ext uri="{FF2B5EF4-FFF2-40B4-BE49-F238E27FC236}">
                <a16:creationId xmlns:a16="http://schemas.microsoft.com/office/drawing/2014/main" id="{EF2F5333-265B-D80A-FE3E-2C3634081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8516" y="1965261"/>
            <a:ext cx="1739900" cy="1270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7FD55AB-9F03-033F-838C-4F7E85FE6588}"/>
              </a:ext>
            </a:extLst>
          </p:cNvPr>
          <p:cNvSpPr txBox="1"/>
          <p:nvPr/>
        </p:nvSpPr>
        <p:spPr>
          <a:xfrm>
            <a:off x="8036004" y="3221180"/>
            <a:ext cx="25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Prof. Roman Samulyak</a:t>
            </a:r>
          </a:p>
        </p:txBody>
      </p:sp>
      <p:pic>
        <p:nvPicPr>
          <p:cNvPr id="28" name="Picture 27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B9BD7D25-6357-59B0-7C16-5698365156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4606" y="3931522"/>
            <a:ext cx="2009589" cy="200342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372DF1-C19D-1E14-C5A1-A885C22711C9}"/>
              </a:ext>
            </a:extLst>
          </p:cNvPr>
          <p:cNvSpPr txBox="1"/>
          <p:nvPr/>
        </p:nvSpPr>
        <p:spPr>
          <a:xfrm>
            <a:off x="8597115" y="5971047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Aiqi Cheng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9B945B3-3B88-DC3F-64A1-7DF89955D4B9}"/>
              </a:ext>
            </a:extLst>
          </p:cNvPr>
          <p:cNvCxnSpPr/>
          <p:nvPr/>
        </p:nvCxnSpPr>
        <p:spPr>
          <a:xfrm>
            <a:off x="2647489" y="2832100"/>
            <a:ext cx="457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Freeform 31">
            <a:extLst>
              <a:ext uri="{FF2B5EF4-FFF2-40B4-BE49-F238E27FC236}">
                <a16:creationId xmlns:a16="http://schemas.microsoft.com/office/drawing/2014/main" id="{BFDCC48F-3D8C-955D-7ED8-711AD782D7EE}"/>
              </a:ext>
            </a:extLst>
          </p:cNvPr>
          <p:cNvSpPr/>
          <p:nvPr/>
        </p:nvSpPr>
        <p:spPr>
          <a:xfrm>
            <a:off x="2870336" y="2831216"/>
            <a:ext cx="322729" cy="344949"/>
          </a:xfrm>
          <a:custGeom>
            <a:avLst/>
            <a:gdLst>
              <a:gd name="connsiteX0" fmla="*/ 0 w 322729"/>
              <a:gd name="connsiteY0" fmla="*/ 0 h 303170"/>
              <a:gd name="connsiteX1" fmla="*/ 19559 w 322729"/>
              <a:gd name="connsiteY1" fmla="*/ 102687 h 303170"/>
              <a:gd name="connsiteX2" fmla="*/ 63568 w 322729"/>
              <a:gd name="connsiteY2" fmla="*/ 136916 h 303170"/>
              <a:gd name="connsiteX3" fmla="*/ 146695 w 322729"/>
              <a:gd name="connsiteY3" fmla="*/ 117356 h 303170"/>
              <a:gd name="connsiteX4" fmla="*/ 220043 w 322729"/>
              <a:gd name="connsiteY4" fmla="*/ 107577 h 303170"/>
              <a:gd name="connsiteX5" fmla="*/ 273831 w 322729"/>
              <a:gd name="connsiteY5" fmla="*/ 132026 h 303170"/>
              <a:gd name="connsiteX6" fmla="*/ 298280 w 322729"/>
              <a:gd name="connsiteY6" fmla="*/ 171144 h 303170"/>
              <a:gd name="connsiteX7" fmla="*/ 322729 w 322729"/>
              <a:gd name="connsiteY7" fmla="*/ 303170 h 303170"/>
              <a:gd name="connsiteX8" fmla="*/ 322729 w 322729"/>
              <a:gd name="connsiteY8" fmla="*/ 303170 h 303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729" h="303170">
                <a:moveTo>
                  <a:pt x="0" y="0"/>
                </a:moveTo>
                <a:cubicBezTo>
                  <a:pt x="4482" y="39934"/>
                  <a:pt x="8964" y="79868"/>
                  <a:pt x="19559" y="102687"/>
                </a:cubicBezTo>
                <a:cubicBezTo>
                  <a:pt x="30154" y="125506"/>
                  <a:pt x="42379" y="134471"/>
                  <a:pt x="63568" y="136916"/>
                </a:cubicBezTo>
                <a:cubicBezTo>
                  <a:pt x="84757" y="139361"/>
                  <a:pt x="120616" y="122246"/>
                  <a:pt x="146695" y="117356"/>
                </a:cubicBezTo>
                <a:cubicBezTo>
                  <a:pt x="172774" y="112466"/>
                  <a:pt x="198854" y="105132"/>
                  <a:pt x="220043" y="107577"/>
                </a:cubicBezTo>
                <a:cubicBezTo>
                  <a:pt x="241232" y="110022"/>
                  <a:pt x="260792" y="121432"/>
                  <a:pt x="273831" y="132026"/>
                </a:cubicBezTo>
                <a:cubicBezTo>
                  <a:pt x="286870" y="142620"/>
                  <a:pt x="290130" y="142620"/>
                  <a:pt x="298280" y="171144"/>
                </a:cubicBezTo>
                <a:cubicBezTo>
                  <a:pt x="306430" y="199668"/>
                  <a:pt x="322729" y="303170"/>
                  <a:pt x="322729" y="303170"/>
                </a:cubicBezTo>
                <a:lnTo>
                  <a:pt x="322729" y="303170"/>
                </a:lnTo>
              </a:path>
            </a:pathLst>
          </a:custGeom>
          <a:noFill/>
          <a:ln w="28575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A close-up of a sound wave&#10;&#10;Description automatically generated">
            <a:extLst>
              <a:ext uri="{FF2B5EF4-FFF2-40B4-BE49-F238E27FC236}">
                <a16:creationId xmlns:a16="http://schemas.microsoft.com/office/drawing/2014/main" id="{705BDFCC-C624-42AC-E815-22B2B497DA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930" y="3175000"/>
            <a:ext cx="6083300" cy="36957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6D6F69A-417C-73A4-E2C0-3F04B735C7BD}"/>
              </a:ext>
            </a:extLst>
          </p:cNvPr>
          <p:cNvSpPr txBox="1"/>
          <p:nvPr/>
        </p:nvSpPr>
        <p:spPr>
          <a:xfrm>
            <a:off x="1497334" y="4932645"/>
            <a:ext cx="2544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solidFill>
                  <a:srgbClr val="FF0000"/>
                </a:solidFill>
              </a:rPr>
              <a:t>Only </a:t>
            </a:r>
            <a:r>
              <a:rPr lang="en-US" sz="1600" b="1" i="1">
                <a:solidFill>
                  <a:srgbClr val="FF0000"/>
                </a:solidFill>
              </a:rPr>
              <a:t>p</a:t>
            </a:r>
            <a:r>
              <a:rPr lang="en-US" sz="1600" b="1" baseline="-25000">
                <a:solidFill>
                  <a:srgbClr val="FF0000"/>
                </a:solidFill>
              </a:rPr>
              <a:t>z</a:t>
            </a:r>
            <a:r>
              <a:rPr lang="en-US" sz="1600" b="1">
                <a:solidFill>
                  <a:srgbClr val="FF0000"/>
                </a:solidFill>
              </a:rPr>
              <a:t> attributable to</a:t>
            </a:r>
          </a:p>
          <a:p>
            <a:pPr algn="ctr"/>
            <a:r>
              <a:rPr lang="en-US" sz="1600" b="1">
                <a:solidFill>
                  <a:srgbClr val="FF0000"/>
                </a:solidFill>
              </a:rPr>
              <a:t>wake itself are observed.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87F0B6-2033-3D4C-A50B-5A628886CCC6}"/>
              </a:ext>
            </a:extLst>
          </p:cNvPr>
          <p:cNvGrpSpPr/>
          <p:nvPr/>
        </p:nvGrpSpPr>
        <p:grpSpPr>
          <a:xfrm>
            <a:off x="1374914" y="2344696"/>
            <a:ext cx="4315238" cy="277576"/>
            <a:chOff x="1374914" y="2344696"/>
            <a:chExt cx="4315238" cy="27757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2BB3644-BFF4-A21E-D392-8C6701E62A08}"/>
                </a:ext>
              </a:extLst>
            </p:cNvPr>
            <p:cNvSpPr/>
            <p:nvPr/>
          </p:nvSpPr>
          <p:spPr>
            <a:xfrm>
              <a:off x="1376570" y="2344696"/>
              <a:ext cx="4313582" cy="145056"/>
            </a:xfrm>
            <a:custGeom>
              <a:avLst/>
              <a:gdLst>
                <a:gd name="connsiteX0" fmla="*/ 0 w 4313582"/>
                <a:gd name="connsiteY0" fmla="*/ 135117 h 145056"/>
                <a:gd name="connsiteX1" fmla="*/ 1361660 w 4313582"/>
                <a:gd name="connsiteY1" fmla="*/ 145056 h 145056"/>
                <a:gd name="connsiteX2" fmla="*/ 1853647 w 4313582"/>
                <a:gd name="connsiteY2" fmla="*/ 115239 h 145056"/>
                <a:gd name="connsiteX3" fmla="*/ 1853647 w 4313582"/>
                <a:gd name="connsiteY3" fmla="*/ 115239 h 145056"/>
                <a:gd name="connsiteX4" fmla="*/ 2276060 w 4313582"/>
                <a:gd name="connsiteY4" fmla="*/ 95361 h 145056"/>
                <a:gd name="connsiteX5" fmla="*/ 2822713 w 4313582"/>
                <a:gd name="connsiteY5" fmla="*/ 55604 h 145056"/>
                <a:gd name="connsiteX6" fmla="*/ 3379304 w 4313582"/>
                <a:gd name="connsiteY6" fmla="*/ 5908 h 145056"/>
                <a:gd name="connsiteX7" fmla="*/ 3737113 w 4313582"/>
                <a:gd name="connsiteY7" fmla="*/ 939 h 145056"/>
                <a:gd name="connsiteX8" fmla="*/ 4065104 w 4313582"/>
                <a:gd name="connsiteY8" fmla="*/ 939 h 145056"/>
                <a:gd name="connsiteX9" fmla="*/ 4313582 w 4313582"/>
                <a:gd name="connsiteY9" fmla="*/ 10878 h 145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3582" h="145056">
                  <a:moveTo>
                    <a:pt x="0" y="135117"/>
                  </a:moveTo>
                  <a:lnTo>
                    <a:pt x="1361660" y="145056"/>
                  </a:lnTo>
                  <a:cubicBezTo>
                    <a:pt x="1670601" y="141743"/>
                    <a:pt x="1853647" y="115239"/>
                    <a:pt x="1853647" y="115239"/>
                  </a:cubicBezTo>
                  <a:lnTo>
                    <a:pt x="1853647" y="115239"/>
                  </a:lnTo>
                  <a:lnTo>
                    <a:pt x="2276060" y="95361"/>
                  </a:lnTo>
                  <a:cubicBezTo>
                    <a:pt x="2437571" y="85422"/>
                    <a:pt x="2822713" y="55604"/>
                    <a:pt x="2822713" y="55604"/>
                  </a:cubicBezTo>
                  <a:cubicBezTo>
                    <a:pt x="3006587" y="40695"/>
                    <a:pt x="3226904" y="15019"/>
                    <a:pt x="3379304" y="5908"/>
                  </a:cubicBezTo>
                  <a:cubicBezTo>
                    <a:pt x="3531704" y="-3203"/>
                    <a:pt x="3737113" y="939"/>
                    <a:pt x="3737113" y="939"/>
                  </a:cubicBezTo>
                  <a:lnTo>
                    <a:pt x="4065104" y="939"/>
                  </a:lnTo>
                  <a:cubicBezTo>
                    <a:pt x="4161182" y="2595"/>
                    <a:pt x="4237382" y="6736"/>
                    <a:pt x="4313582" y="1087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1B984AB-EC17-4F0D-F70E-4326E56E873F}"/>
                </a:ext>
              </a:extLst>
            </p:cNvPr>
            <p:cNvSpPr/>
            <p:nvPr/>
          </p:nvSpPr>
          <p:spPr>
            <a:xfrm flipV="1">
              <a:off x="1374914" y="2477216"/>
              <a:ext cx="4313582" cy="145056"/>
            </a:xfrm>
            <a:custGeom>
              <a:avLst/>
              <a:gdLst>
                <a:gd name="connsiteX0" fmla="*/ 0 w 4313582"/>
                <a:gd name="connsiteY0" fmla="*/ 135117 h 145056"/>
                <a:gd name="connsiteX1" fmla="*/ 1361660 w 4313582"/>
                <a:gd name="connsiteY1" fmla="*/ 145056 h 145056"/>
                <a:gd name="connsiteX2" fmla="*/ 1853647 w 4313582"/>
                <a:gd name="connsiteY2" fmla="*/ 115239 h 145056"/>
                <a:gd name="connsiteX3" fmla="*/ 1853647 w 4313582"/>
                <a:gd name="connsiteY3" fmla="*/ 115239 h 145056"/>
                <a:gd name="connsiteX4" fmla="*/ 2276060 w 4313582"/>
                <a:gd name="connsiteY4" fmla="*/ 95361 h 145056"/>
                <a:gd name="connsiteX5" fmla="*/ 2822713 w 4313582"/>
                <a:gd name="connsiteY5" fmla="*/ 55604 h 145056"/>
                <a:gd name="connsiteX6" fmla="*/ 3379304 w 4313582"/>
                <a:gd name="connsiteY6" fmla="*/ 5908 h 145056"/>
                <a:gd name="connsiteX7" fmla="*/ 3737113 w 4313582"/>
                <a:gd name="connsiteY7" fmla="*/ 939 h 145056"/>
                <a:gd name="connsiteX8" fmla="*/ 4065104 w 4313582"/>
                <a:gd name="connsiteY8" fmla="*/ 939 h 145056"/>
                <a:gd name="connsiteX9" fmla="*/ 4313582 w 4313582"/>
                <a:gd name="connsiteY9" fmla="*/ 10878 h 145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3582" h="145056">
                  <a:moveTo>
                    <a:pt x="0" y="135117"/>
                  </a:moveTo>
                  <a:lnTo>
                    <a:pt x="1361660" y="145056"/>
                  </a:lnTo>
                  <a:cubicBezTo>
                    <a:pt x="1670601" y="141743"/>
                    <a:pt x="1853647" y="115239"/>
                    <a:pt x="1853647" y="115239"/>
                  </a:cubicBezTo>
                  <a:lnTo>
                    <a:pt x="1853647" y="115239"/>
                  </a:lnTo>
                  <a:lnTo>
                    <a:pt x="2276060" y="95361"/>
                  </a:lnTo>
                  <a:cubicBezTo>
                    <a:pt x="2437571" y="85422"/>
                    <a:pt x="2822713" y="55604"/>
                    <a:pt x="2822713" y="55604"/>
                  </a:cubicBezTo>
                  <a:cubicBezTo>
                    <a:pt x="3006587" y="40695"/>
                    <a:pt x="3226904" y="15019"/>
                    <a:pt x="3379304" y="5908"/>
                  </a:cubicBezTo>
                  <a:cubicBezTo>
                    <a:pt x="3531704" y="-3203"/>
                    <a:pt x="3737113" y="939"/>
                    <a:pt x="3737113" y="939"/>
                  </a:cubicBezTo>
                  <a:lnTo>
                    <a:pt x="4065104" y="939"/>
                  </a:lnTo>
                  <a:cubicBezTo>
                    <a:pt x="4161182" y="2595"/>
                    <a:pt x="4237382" y="6736"/>
                    <a:pt x="4313582" y="1087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005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 of a diagram of a gas jet&#10;&#10;Description automatically generated">
            <a:extLst>
              <a:ext uri="{FF2B5EF4-FFF2-40B4-BE49-F238E27FC236}">
                <a16:creationId xmlns:a16="http://schemas.microsoft.com/office/drawing/2014/main" id="{3DA86C37-ADED-D321-8AE1-125785C5F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93" y="1917700"/>
            <a:ext cx="5843195" cy="30226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E665F6-9677-E860-5448-7DB73BFD010F}"/>
              </a:ext>
            </a:extLst>
          </p:cNvPr>
          <p:cNvGrpSpPr/>
          <p:nvPr/>
        </p:nvGrpSpPr>
        <p:grpSpPr>
          <a:xfrm>
            <a:off x="124463" y="253243"/>
            <a:ext cx="921555" cy="908231"/>
            <a:chOff x="3303214" y="2758382"/>
            <a:chExt cx="1424847" cy="140978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CB3FC11-336B-FE7E-BEB1-B7E5B98E583F}"/>
                </a:ext>
              </a:extLst>
            </p:cNvPr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E56A898-9AF3-6D8C-63D9-B7383857EB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sp>
        <p:nvSpPr>
          <p:cNvPr id="92" name="Freeform 91">
            <a:extLst>
              <a:ext uri="{FF2B5EF4-FFF2-40B4-BE49-F238E27FC236}">
                <a16:creationId xmlns:a16="http://schemas.microsoft.com/office/drawing/2014/main" id="{578910E3-7FAE-A5E6-88AB-7856E0C026C1}"/>
              </a:ext>
            </a:extLst>
          </p:cNvPr>
          <p:cNvSpPr/>
          <p:nvPr/>
        </p:nvSpPr>
        <p:spPr>
          <a:xfrm>
            <a:off x="6231488" y="2112617"/>
            <a:ext cx="510832" cy="525346"/>
          </a:xfrm>
          <a:custGeom>
            <a:avLst/>
            <a:gdLst>
              <a:gd name="connsiteX0" fmla="*/ 0 w 410818"/>
              <a:gd name="connsiteY0" fmla="*/ 463826 h 463826"/>
              <a:gd name="connsiteX1" fmla="*/ 119270 w 410818"/>
              <a:gd name="connsiteY1" fmla="*/ 397566 h 463826"/>
              <a:gd name="connsiteX2" fmla="*/ 198783 w 410818"/>
              <a:gd name="connsiteY2" fmla="*/ 225287 h 463826"/>
              <a:gd name="connsiteX3" fmla="*/ 225287 w 410818"/>
              <a:gd name="connsiteY3" fmla="*/ 119270 h 463826"/>
              <a:gd name="connsiteX4" fmla="*/ 291548 w 410818"/>
              <a:gd name="connsiteY4" fmla="*/ 39757 h 463826"/>
              <a:gd name="connsiteX5" fmla="*/ 410818 w 410818"/>
              <a:gd name="connsiteY5" fmla="*/ 0 h 463826"/>
              <a:gd name="connsiteX6" fmla="*/ 410818 w 410818"/>
              <a:gd name="connsiteY6" fmla="*/ 0 h 463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818" h="463826">
                <a:moveTo>
                  <a:pt x="0" y="463826"/>
                </a:moveTo>
                <a:cubicBezTo>
                  <a:pt x="43070" y="450574"/>
                  <a:pt x="86140" y="437322"/>
                  <a:pt x="119270" y="397566"/>
                </a:cubicBezTo>
                <a:cubicBezTo>
                  <a:pt x="152401" y="357809"/>
                  <a:pt x="181114" y="271670"/>
                  <a:pt x="198783" y="225287"/>
                </a:cubicBezTo>
                <a:cubicBezTo>
                  <a:pt x="216452" y="178904"/>
                  <a:pt x="209826" y="150192"/>
                  <a:pt x="225287" y="119270"/>
                </a:cubicBezTo>
                <a:cubicBezTo>
                  <a:pt x="240748" y="88348"/>
                  <a:pt x="260626" y="59635"/>
                  <a:pt x="291548" y="39757"/>
                </a:cubicBezTo>
                <a:cubicBezTo>
                  <a:pt x="322470" y="19879"/>
                  <a:pt x="410818" y="0"/>
                  <a:pt x="410818" y="0"/>
                </a:cubicBezTo>
                <a:lnTo>
                  <a:pt x="410818" y="0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F53C6D0-5393-8BBE-D6EA-C25A8F9594CA}"/>
              </a:ext>
            </a:extLst>
          </p:cNvPr>
          <p:cNvGrpSpPr/>
          <p:nvPr/>
        </p:nvGrpSpPr>
        <p:grpSpPr>
          <a:xfrm>
            <a:off x="6742377" y="527372"/>
            <a:ext cx="5302135" cy="5477825"/>
            <a:chOff x="6742377" y="527372"/>
            <a:chExt cx="5302135" cy="547782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33FF439-4FC5-5611-1880-75D860E3596B}"/>
                </a:ext>
              </a:extLst>
            </p:cNvPr>
            <p:cNvGrpSpPr/>
            <p:nvPr/>
          </p:nvGrpSpPr>
          <p:grpSpPr>
            <a:xfrm>
              <a:off x="6742377" y="1517558"/>
              <a:ext cx="4189896" cy="3671403"/>
              <a:chOff x="893787" y="1484784"/>
              <a:chExt cx="3196023" cy="2800520"/>
            </a:xfrm>
          </p:grpSpPr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088A6B40-4B90-569F-64CD-09B8BE744B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592" y="1484784"/>
                <a:ext cx="3190218" cy="4000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3">
                <a:extLst>
                  <a:ext uri="{FF2B5EF4-FFF2-40B4-BE49-F238E27FC236}">
                    <a16:creationId xmlns:a16="http://schemas.microsoft.com/office/drawing/2014/main" id="{E0C5CDEA-C1C5-3D9F-8807-848415654F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592" y="1884787"/>
                <a:ext cx="3190218" cy="4000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4">
                <a:extLst>
                  <a:ext uri="{FF2B5EF4-FFF2-40B4-BE49-F238E27FC236}">
                    <a16:creationId xmlns:a16="http://schemas.microsoft.com/office/drawing/2014/main" id="{4A59089A-31C7-4C67-8472-28B68593F6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1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592" y="2284790"/>
                <a:ext cx="3190218" cy="4000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5">
                <a:extLst>
                  <a:ext uri="{FF2B5EF4-FFF2-40B4-BE49-F238E27FC236}">
                    <a16:creationId xmlns:a16="http://schemas.microsoft.com/office/drawing/2014/main" id="{923692E0-4841-B3A8-CB8A-F265531858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0507" y="2684793"/>
                <a:ext cx="3189303" cy="399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6">
                <a:extLst>
                  <a:ext uri="{FF2B5EF4-FFF2-40B4-BE49-F238E27FC236}">
                    <a16:creationId xmlns:a16="http://schemas.microsoft.com/office/drawing/2014/main" id="{00A7E948-5802-A9E7-FB0F-BF89C8FB92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3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0507" y="3084682"/>
                <a:ext cx="3189303" cy="399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7">
                <a:extLst>
                  <a:ext uri="{FF2B5EF4-FFF2-40B4-BE49-F238E27FC236}">
                    <a16:creationId xmlns:a16="http://schemas.microsoft.com/office/drawing/2014/main" id="{6F61F33D-83C3-F409-4C7D-8844C42EFA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rightnessContrast brigh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592" y="3484570"/>
                <a:ext cx="3190218" cy="4000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8">
                <a:extLst>
                  <a:ext uri="{FF2B5EF4-FFF2-40B4-BE49-F238E27FC236}">
                    <a16:creationId xmlns:a16="http://schemas.microsoft.com/office/drawing/2014/main" id="{279335D7-A0FE-8CD1-FA87-A2A47CB1C8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3787" y="3884573"/>
                <a:ext cx="3196023" cy="400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4D94E53-B829-DA91-8A72-88DDA50B508D}"/>
                </a:ext>
              </a:extLst>
            </p:cNvPr>
            <p:cNvSpPr txBox="1"/>
            <p:nvPr/>
          </p:nvSpPr>
          <p:spPr>
            <a:xfrm>
              <a:off x="8974930" y="512948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/>
                <a:t>0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FF2EB9C-0A27-570E-8BE2-147AB8902C53}"/>
                </a:ext>
              </a:extLst>
            </p:cNvPr>
            <p:cNvCxnSpPr/>
            <p:nvPr/>
          </p:nvCxnSpPr>
          <p:spPr>
            <a:xfrm flipH="1">
              <a:off x="9775737" y="5098826"/>
              <a:ext cx="269" cy="85668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921BFA-9EE7-EEDA-B379-6F680E8396CD}"/>
                </a:ext>
              </a:extLst>
            </p:cNvPr>
            <p:cNvSpPr txBox="1"/>
            <p:nvPr/>
          </p:nvSpPr>
          <p:spPr>
            <a:xfrm>
              <a:off x="9557108" y="5119446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/>
                <a:t>10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EFFF5E4-7835-5E65-F4F2-FC7FD89317DC}"/>
                </a:ext>
              </a:extLst>
            </p:cNvPr>
            <p:cNvCxnSpPr/>
            <p:nvPr/>
          </p:nvCxnSpPr>
          <p:spPr>
            <a:xfrm flipH="1">
              <a:off x="8478220" y="5103293"/>
              <a:ext cx="269" cy="85668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919DD9A-92BD-B6FA-886E-17903761E4A9}"/>
                </a:ext>
              </a:extLst>
            </p:cNvPr>
            <p:cNvSpPr txBox="1"/>
            <p:nvPr/>
          </p:nvSpPr>
          <p:spPr>
            <a:xfrm>
              <a:off x="8207733" y="5122453"/>
              <a:ext cx="5229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-10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158DAC3-BEAD-86E5-EF1B-99705F5EF985}"/>
                </a:ext>
              </a:extLst>
            </p:cNvPr>
            <p:cNvCxnSpPr/>
            <p:nvPr/>
          </p:nvCxnSpPr>
          <p:spPr>
            <a:xfrm flipH="1">
              <a:off x="9128119" y="5098826"/>
              <a:ext cx="269" cy="85668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B414A5C-7CB7-CF7A-0FF2-47C025E5C977}"/>
                </a:ext>
              </a:extLst>
            </p:cNvPr>
            <p:cNvCxnSpPr/>
            <p:nvPr/>
          </p:nvCxnSpPr>
          <p:spPr>
            <a:xfrm flipH="1">
              <a:off x="7833081" y="5098244"/>
              <a:ext cx="269" cy="85668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B1C8584-E963-6734-6AFD-A2273D01C2D4}"/>
                </a:ext>
              </a:extLst>
            </p:cNvPr>
            <p:cNvCxnSpPr/>
            <p:nvPr/>
          </p:nvCxnSpPr>
          <p:spPr>
            <a:xfrm flipH="1">
              <a:off x="7182258" y="5103293"/>
              <a:ext cx="269" cy="85668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BEF5AE9-C930-20A3-A453-EAEAE207D071}"/>
                </a:ext>
              </a:extLst>
            </p:cNvPr>
            <p:cNvSpPr txBox="1"/>
            <p:nvPr/>
          </p:nvSpPr>
          <p:spPr>
            <a:xfrm>
              <a:off x="7571783" y="5118386"/>
              <a:ext cx="5229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-20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5E92399-8A35-6290-4F96-1D20A468731F}"/>
                </a:ext>
              </a:extLst>
            </p:cNvPr>
            <p:cNvSpPr txBox="1"/>
            <p:nvPr/>
          </p:nvSpPr>
          <p:spPr>
            <a:xfrm>
              <a:off x="6906119" y="5118386"/>
              <a:ext cx="5229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-30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DDA92A6-C312-BC56-7928-FF2F22A9E87C}"/>
                </a:ext>
              </a:extLst>
            </p:cNvPr>
            <p:cNvCxnSpPr/>
            <p:nvPr/>
          </p:nvCxnSpPr>
          <p:spPr>
            <a:xfrm flipH="1">
              <a:off x="10423645" y="5102476"/>
              <a:ext cx="269" cy="85668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7B041BD-81A0-7E18-BD9C-4CF46EC85FBB}"/>
                </a:ext>
              </a:extLst>
            </p:cNvPr>
            <p:cNvSpPr txBox="1"/>
            <p:nvPr/>
          </p:nvSpPr>
          <p:spPr>
            <a:xfrm>
              <a:off x="10196644" y="5109921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/>
                <a:t>20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45377CA-0F37-8108-D2A7-1EE3B9257B32}"/>
                </a:ext>
              </a:extLst>
            </p:cNvPr>
            <p:cNvSpPr txBox="1"/>
            <p:nvPr/>
          </p:nvSpPr>
          <p:spPr>
            <a:xfrm>
              <a:off x="10724138" y="5104087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/>
                <a:t>30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85951F8-9CA6-D218-1560-DAA48446DAD6}"/>
                </a:ext>
              </a:extLst>
            </p:cNvPr>
            <p:cNvGrpSpPr/>
            <p:nvPr/>
          </p:nvGrpSpPr>
          <p:grpSpPr>
            <a:xfrm>
              <a:off x="7185433" y="1520019"/>
              <a:ext cx="3241656" cy="90717"/>
              <a:chOff x="547385" y="2645114"/>
              <a:chExt cx="3241656" cy="90717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16A8EBA-6C7A-B49A-7778-0DDC18DD0BB5}"/>
                  </a:ext>
                </a:extLst>
              </p:cNvPr>
              <p:cNvCxnSpPr/>
              <p:nvPr/>
            </p:nvCxnSpPr>
            <p:spPr>
              <a:xfrm flipH="1">
                <a:off x="3140864" y="2645696"/>
                <a:ext cx="269" cy="85668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EE417C4-0942-9B9B-0D32-2846FB0122C0}"/>
                  </a:ext>
                </a:extLst>
              </p:cNvPr>
              <p:cNvCxnSpPr/>
              <p:nvPr/>
            </p:nvCxnSpPr>
            <p:spPr>
              <a:xfrm flipH="1">
                <a:off x="1843347" y="2650163"/>
                <a:ext cx="269" cy="85668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178E9CF-70D4-672A-B116-B21763B78BC1}"/>
                  </a:ext>
                </a:extLst>
              </p:cNvPr>
              <p:cNvCxnSpPr/>
              <p:nvPr/>
            </p:nvCxnSpPr>
            <p:spPr>
              <a:xfrm flipH="1">
                <a:off x="2493246" y="2645696"/>
                <a:ext cx="269" cy="85668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BCCB6E9-21DC-E560-C5AB-DDC602670B51}"/>
                  </a:ext>
                </a:extLst>
              </p:cNvPr>
              <p:cNvCxnSpPr/>
              <p:nvPr/>
            </p:nvCxnSpPr>
            <p:spPr>
              <a:xfrm flipH="1">
                <a:off x="1198208" y="2645114"/>
                <a:ext cx="269" cy="85668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10AB7D89-266B-FA7C-1D04-FB7B1209AF79}"/>
                  </a:ext>
                </a:extLst>
              </p:cNvPr>
              <p:cNvCxnSpPr/>
              <p:nvPr/>
            </p:nvCxnSpPr>
            <p:spPr>
              <a:xfrm flipH="1">
                <a:off x="547385" y="2650163"/>
                <a:ext cx="269" cy="85668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FD8C91B-20FA-EE4E-5FFA-85EB300089E5}"/>
                  </a:ext>
                </a:extLst>
              </p:cNvPr>
              <p:cNvCxnSpPr/>
              <p:nvPr/>
            </p:nvCxnSpPr>
            <p:spPr>
              <a:xfrm flipH="1">
                <a:off x="3788772" y="2649346"/>
                <a:ext cx="269" cy="85668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44FB457-71F0-D3D8-08D5-D7611BD91543}"/>
                </a:ext>
              </a:extLst>
            </p:cNvPr>
            <p:cNvGrpSpPr/>
            <p:nvPr/>
          </p:nvGrpSpPr>
          <p:grpSpPr>
            <a:xfrm>
              <a:off x="7185433" y="2002619"/>
              <a:ext cx="3241656" cy="90717"/>
              <a:chOff x="547385" y="2645114"/>
              <a:chExt cx="3241656" cy="90717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2DF274C-C00B-7E4A-D2C9-DEF1FAA2367A}"/>
                  </a:ext>
                </a:extLst>
              </p:cNvPr>
              <p:cNvCxnSpPr/>
              <p:nvPr/>
            </p:nvCxnSpPr>
            <p:spPr>
              <a:xfrm flipH="1">
                <a:off x="3788772" y="264934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98D4E1A-CE91-7513-2A49-8AA4704B1A39}"/>
                  </a:ext>
                </a:extLst>
              </p:cNvPr>
              <p:cNvCxnSpPr/>
              <p:nvPr/>
            </p:nvCxnSpPr>
            <p:spPr>
              <a:xfrm flipH="1">
                <a:off x="3140864" y="264569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261F3269-5BBA-DC63-AA08-1A2806C48786}"/>
                  </a:ext>
                </a:extLst>
              </p:cNvPr>
              <p:cNvCxnSpPr/>
              <p:nvPr/>
            </p:nvCxnSpPr>
            <p:spPr>
              <a:xfrm flipH="1">
                <a:off x="1843347" y="2650163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896A9DC-14F9-CA07-116C-04D48C19B631}"/>
                  </a:ext>
                </a:extLst>
              </p:cNvPr>
              <p:cNvCxnSpPr/>
              <p:nvPr/>
            </p:nvCxnSpPr>
            <p:spPr>
              <a:xfrm flipH="1">
                <a:off x="2493246" y="264569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2BD11E2-BE9B-5228-18F0-7C855F44FD82}"/>
                  </a:ext>
                </a:extLst>
              </p:cNvPr>
              <p:cNvCxnSpPr/>
              <p:nvPr/>
            </p:nvCxnSpPr>
            <p:spPr>
              <a:xfrm flipH="1">
                <a:off x="1198208" y="2645114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0319E70C-80E4-1AE8-4CFE-DD5779522B17}"/>
                  </a:ext>
                </a:extLst>
              </p:cNvPr>
              <p:cNvCxnSpPr/>
              <p:nvPr/>
            </p:nvCxnSpPr>
            <p:spPr>
              <a:xfrm flipH="1">
                <a:off x="547385" y="2650163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ADDB1E1-C8B6-3E69-D47A-CB5970E81635}"/>
                </a:ext>
              </a:extLst>
            </p:cNvPr>
            <p:cNvGrpSpPr/>
            <p:nvPr/>
          </p:nvGrpSpPr>
          <p:grpSpPr>
            <a:xfrm>
              <a:off x="7185433" y="2523319"/>
              <a:ext cx="3241656" cy="90717"/>
              <a:chOff x="547385" y="2645114"/>
              <a:chExt cx="3241656" cy="90717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145F3CC-5BD5-1DAF-7182-6DD5D32C5152}"/>
                  </a:ext>
                </a:extLst>
              </p:cNvPr>
              <p:cNvCxnSpPr/>
              <p:nvPr/>
            </p:nvCxnSpPr>
            <p:spPr>
              <a:xfrm flipH="1">
                <a:off x="3140864" y="264569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0BE4EBD-9019-AE49-DA72-18B54405343A}"/>
                  </a:ext>
                </a:extLst>
              </p:cNvPr>
              <p:cNvCxnSpPr/>
              <p:nvPr/>
            </p:nvCxnSpPr>
            <p:spPr>
              <a:xfrm flipH="1">
                <a:off x="1843347" y="2650163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FB17BE0-4F3D-D0A0-947E-7DFCE30CF7FA}"/>
                  </a:ext>
                </a:extLst>
              </p:cNvPr>
              <p:cNvCxnSpPr/>
              <p:nvPr/>
            </p:nvCxnSpPr>
            <p:spPr>
              <a:xfrm flipH="1">
                <a:off x="2493246" y="264569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A5DB6EC2-DBE0-71BF-A765-6AF77E4A3BDE}"/>
                  </a:ext>
                </a:extLst>
              </p:cNvPr>
              <p:cNvCxnSpPr/>
              <p:nvPr/>
            </p:nvCxnSpPr>
            <p:spPr>
              <a:xfrm flipH="1">
                <a:off x="1198208" y="2645114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81616FF-582A-E741-098C-A80094E60AB5}"/>
                  </a:ext>
                </a:extLst>
              </p:cNvPr>
              <p:cNvCxnSpPr/>
              <p:nvPr/>
            </p:nvCxnSpPr>
            <p:spPr>
              <a:xfrm flipH="1">
                <a:off x="547385" y="2650163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E4B0D71A-5000-CE52-2E8D-63782855F826}"/>
                  </a:ext>
                </a:extLst>
              </p:cNvPr>
              <p:cNvCxnSpPr/>
              <p:nvPr/>
            </p:nvCxnSpPr>
            <p:spPr>
              <a:xfrm flipH="1">
                <a:off x="3788772" y="264934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08A6EC6-D04E-8345-8F1F-30921FD9572D}"/>
                </a:ext>
              </a:extLst>
            </p:cNvPr>
            <p:cNvGrpSpPr/>
            <p:nvPr/>
          </p:nvGrpSpPr>
          <p:grpSpPr>
            <a:xfrm>
              <a:off x="7185433" y="3044019"/>
              <a:ext cx="3241656" cy="90717"/>
              <a:chOff x="547385" y="2645114"/>
              <a:chExt cx="3241656" cy="90717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216D5EBD-974C-9E17-21E3-AF957ED41CC1}"/>
                  </a:ext>
                </a:extLst>
              </p:cNvPr>
              <p:cNvCxnSpPr/>
              <p:nvPr/>
            </p:nvCxnSpPr>
            <p:spPr>
              <a:xfrm flipH="1">
                <a:off x="3140864" y="264569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C188E01-C65B-B742-E5C5-C41055E981ED}"/>
                  </a:ext>
                </a:extLst>
              </p:cNvPr>
              <p:cNvCxnSpPr/>
              <p:nvPr/>
            </p:nvCxnSpPr>
            <p:spPr>
              <a:xfrm flipH="1">
                <a:off x="1843347" y="2650163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C6AF8340-B7D1-933B-36CE-EC587FA6F066}"/>
                  </a:ext>
                </a:extLst>
              </p:cNvPr>
              <p:cNvCxnSpPr/>
              <p:nvPr/>
            </p:nvCxnSpPr>
            <p:spPr>
              <a:xfrm flipH="1">
                <a:off x="2493246" y="264569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DD62897E-4F44-187C-D3E9-8E519CDF8CA4}"/>
                  </a:ext>
                </a:extLst>
              </p:cNvPr>
              <p:cNvCxnSpPr/>
              <p:nvPr/>
            </p:nvCxnSpPr>
            <p:spPr>
              <a:xfrm flipH="1">
                <a:off x="1198208" y="2645114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35395D02-7570-4DF4-7A52-5A7B4EF445F2}"/>
                  </a:ext>
                </a:extLst>
              </p:cNvPr>
              <p:cNvCxnSpPr/>
              <p:nvPr/>
            </p:nvCxnSpPr>
            <p:spPr>
              <a:xfrm flipH="1">
                <a:off x="547385" y="2650163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11A1515-410F-224C-EEC8-FA2E8BA09043}"/>
                  </a:ext>
                </a:extLst>
              </p:cNvPr>
              <p:cNvCxnSpPr/>
              <p:nvPr/>
            </p:nvCxnSpPr>
            <p:spPr>
              <a:xfrm flipH="1">
                <a:off x="3788772" y="264934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0CF3AB3-E506-BE89-57C0-C93C625B8584}"/>
                </a:ext>
              </a:extLst>
            </p:cNvPr>
            <p:cNvGrpSpPr/>
            <p:nvPr/>
          </p:nvGrpSpPr>
          <p:grpSpPr>
            <a:xfrm>
              <a:off x="7185433" y="3577419"/>
              <a:ext cx="3241656" cy="90717"/>
              <a:chOff x="547385" y="2645114"/>
              <a:chExt cx="3241656" cy="90717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C3BB5021-ACBB-2DB0-5AA9-8300388DD915}"/>
                  </a:ext>
                </a:extLst>
              </p:cNvPr>
              <p:cNvCxnSpPr/>
              <p:nvPr/>
            </p:nvCxnSpPr>
            <p:spPr>
              <a:xfrm flipH="1">
                <a:off x="3140864" y="264569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F24B3283-CFA2-4940-49A6-6AB72AA6C591}"/>
                  </a:ext>
                </a:extLst>
              </p:cNvPr>
              <p:cNvCxnSpPr/>
              <p:nvPr/>
            </p:nvCxnSpPr>
            <p:spPr>
              <a:xfrm flipH="1">
                <a:off x="1843347" y="2650163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064AAEA-AF5F-AD79-F349-0658521DE629}"/>
                  </a:ext>
                </a:extLst>
              </p:cNvPr>
              <p:cNvCxnSpPr/>
              <p:nvPr/>
            </p:nvCxnSpPr>
            <p:spPr>
              <a:xfrm flipH="1">
                <a:off x="2493246" y="264569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11A3C54F-D710-DDC3-187B-D05F28847B8E}"/>
                  </a:ext>
                </a:extLst>
              </p:cNvPr>
              <p:cNvCxnSpPr/>
              <p:nvPr/>
            </p:nvCxnSpPr>
            <p:spPr>
              <a:xfrm flipH="1">
                <a:off x="1198208" y="2645114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A7B0DDBE-BEAD-6185-4114-31E551E3B7B3}"/>
                  </a:ext>
                </a:extLst>
              </p:cNvPr>
              <p:cNvCxnSpPr/>
              <p:nvPr/>
            </p:nvCxnSpPr>
            <p:spPr>
              <a:xfrm flipH="1">
                <a:off x="547385" y="2650163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12319E58-D1A6-4B14-34BC-91EFA4881B6E}"/>
                  </a:ext>
                </a:extLst>
              </p:cNvPr>
              <p:cNvCxnSpPr/>
              <p:nvPr/>
            </p:nvCxnSpPr>
            <p:spPr>
              <a:xfrm flipH="1">
                <a:off x="3788772" y="264934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537A560-AF9A-D005-B5BF-DBFE858B2A6B}"/>
                </a:ext>
              </a:extLst>
            </p:cNvPr>
            <p:cNvGrpSpPr/>
            <p:nvPr/>
          </p:nvGrpSpPr>
          <p:grpSpPr>
            <a:xfrm>
              <a:off x="7185433" y="4098119"/>
              <a:ext cx="3241656" cy="90717"/>
              <a:chOff x="547385" y="2645114"/>
              <a:chExt cx="3241656" cy="90717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534F386D-DAD2-8115-085A-A47E7AC300AA}"/>
                  </a:ext>
                </a:extLst>
              </p:cNvPr>
              <p:cNvCxnSpPr/>
              <p:nvPr/>
            </p:nvCxnSpPr>
            <p:spPr>
              <a:xfrm flipH="1">
                <a:off x="3140864" y="264569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6AD2523C-C746-5FB4-DF31-AC0CF484172A}"/>
                  </a:ext>
                </a:extLst>
              </p:cNvPr>
              <p:cNvCxnSpPr/>
              <p:nvPr/>
            </p:nvCxnSpPr>
            <p:spPr>
              <a:xfrm flipH="1">
                <a:off x="1843347" y="2650163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1DB4AB1E-75E9-7D70-6CC2-1D58C4DFCDAF}"/>
                  </a:ext>
                </a:extLst>
              </p:cNvPr>
              <p:cNvCxnSpPr/>
              <p:nvPr/>
            </p:nvCxnSpPr>
            <p:spPr>
              <a:xfrm flipH="1">
                <a:off x="2493246" y="264569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DBCFEB94-9ED3-574F-15E9-559B80915865}"/>
                  </a:ext>
                </a:extLst>
              </p:cNvPr>
              <p:cNvCxnSpPr/>
              <p:nvPr/>
            </p:nvCxnSpPr>
            <p:spPr>
              <a:xfrm flipH="1">
                <a:off x="1198208" y="2645114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69F8DF3D-5D6E-AE08-2283-FE3258F9FBED}"/>
                  </a:ext>
                </a:extLst>
              </p:cNvPr>
              <p:cNvCxnSpPr/>
              <p:nvPr/>
            </p:nvCxnSpPr>
            <p:spPr>
              <a:xfrm flipH="1">
                <a:off x="547385" y="2650163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52D40DA5-672A-2DFE-B1D8-A779480B4570}"/>
                  </a:ext>
                </a:extLst>
              </p:cNvPr>
              <p:cNvCxnSpPr/>
              <p:nvPr/>
            </p:nvCxnSpPr>
            <p:spPr>
              <a:xfrm flipH="1">
                <a:off x="3788772" y="264934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DF9C8C9-1ED7-BCE8-E991-3114374ECE71}"/>
                </a:ext>
              </a:extLst>
            </p:cNvPr>
            <p:cNvGrpSpPr/>
            <p:nvPr/>
          </p:nvGrpSpPr>
          <p:grpSpPr>
            <a:xfrm>
              <a:off x="7185433" y="4618819"/>
              <a:ext cx="3241656" cy="90717"/>
              <a:chOff x="547385" y="2645114"/>
              <a:chExt cx="3241656" cy="90717"/>
            </a:xfrm>
          </p:grpSpPr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70D8BBCF-6B0A-8C39-638A-5651B2973657}"/>
                  </a:ext>
                </a:extLst>
              </p:cNvPr>
              <p:cNvCxnSpPr/>
              <p:nvPr/>
            </p:nvCxnSpPr>
            <p:spPr>
              <a:xfrm flipH="1">
                <a:off x="3140864" y="264569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13E54C33-0C6D-AB62-0380-544845DA4125}"/>
                  </a:ext>
                </a:extLst>
              </p:cNvPr>
              <p:cNvCxnSpPr/>
              <p:nvPr/>
            </p:nvCxnSpPr>
            <p:spPr>
              <a:xfrm flipH="1">
                <a:off x="1843347" y="2650163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34EB40CE-03DB-D34B-B952-94E15BE45B9C}"/>
                  </a:ext>
                </a:extLst>
              </p:cNvPr>
              <p:cNvCxnSpPr/>
              <p:nvPr/>
            </p:nvCxnSpPr>
            <p:spPr>
              <a:xfrm flipH="1">
                <a:off x="2493246" y="264569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52774361-C5F2-8909-20B4-7EF6E48E16CF}"/>
                  </a:ext>
                </a:extLst>
              </p:cNvPr>
              <p:cNvCxnSpPr/>
              <p:nvPr/>
            </p:nvCxnSpPr>
            <p:spPr>
              <a:xfrm flipH="1">
                <a:off x="1198208" y="2645114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AEF8DADC-4456-4BC1-FEEA-0B499CF96AB2}"/>
                  </a:ext>
                </a:extLst>
              </p:cNvPr>
              <p:cNvCxnSpPr/>
              <p:nvPr/>
            </p:nvCxnSpPr>
            <p:spPr>
              <a:xfrm flipH="1">
                <a:off x="547385" y="2650163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46DCD592-4CE2-E163-0E00-5E42AB5EC0F7}"/>
                  </a:ext>
                </a:extLst>
              </p:cNvPr>
              <p:cNvCxnSpPr/>
              <p:nvPr/>
            </p:nvCxnSpPr>
            <p:spPr>
              <a:xfrm flipH="1">
                <a:off x="3788772" y="264934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B944519-7AE2-53DD-FCEB-3C4778913EF2}"/>
                </a:ext>
              </a:extLst>
            </p:cNvPr>
            <p:cNvSpPr/>
            <p:nvPr/>
          </p:nvSpPr>
          <p:spPr>
            <a:xfrm>
              <a:off x="6742377" y="1525068"/>
              <a:ext cx="4186185" cy="365884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ED2C7D2-56E7-9E2E-DC45-39884FF1F86F}"/>
                </a:ext>
              </a:extLst>
            </p:cNvPr>
            <p:cNvCxnSpPr/>
            <p:nvPr/>
          </p:nvCxnSpPr>
          <p:spPr>
            <a:xfrm flipV="1">
              <a:off x="9112424" y="1517558"/>
              <a:ext cx="0" cy="3650956"/>
            </a:xfrm>
            <a:prstGeom prst="line">
              <a:avLst/>
            </a:prstGeom>
            <a:ln w="38100">
              <a:solidFill>
                <a:srgbClr val="00D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7CB4F76B-C6B9-B964-969A-3F46D3225A83}"/>
                </a:ext>
              </a:extLst>
            </p:cNvPr>
            <p:cNvGrpSpPr/>
            <p:nvPr/>
          </p:nvGrpSpPr>
          <p:grpSpPr>
            <a:xfrm>
              <a:off x="8722040" y="1531140"/>
              <a:ext cx="754097" cy="3650956"/>
              <a:chOff x="2100502" y="2254162"/>
              <a:chExt cx="754097" cy="3650956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D10162BF-BFF5-46F2-63DC-5C9A9B54B493}"/>
                  </a:ext>
                </a:extLst>
              </p:cNvPr>
              <p:cNvSpPr/>
              <p:nvPr/>
            </p:nvSpPr>
            <p:spPr>
              <a:xfrm>
                <a:off x="2100502" y="2254162"/>
                <a:ext cx="754097" cy="3650956"/>
              </a:xfrm>
              <a:prstGeom prst="rect">
                <a:avLst/>
              </a:prstGeom>
              <a:gradFill flip="none" rotWithShape="1">
                <a:gsLst>
                  <a:gs pos="0">
                    <a:schemeClr val="bg2">
                      <a:alpha val="63000"/>
                    </a:schemeClr>
                  </a:gs>
                  <a:gs pos="50000">
                    <a:schemeClr val="bg2">
                      <a:lumMod val="75000"/>
                      <a:tint val="44500"/>
                      <a:satMod val="160000"/>
                      <a:alpha val="61000"/>
                    </a:schemeClr>
                  </a:gs>
                  <a:gs pos="100000">
                    <a:schemeClr val="bg2">
                      <a:alpha val="66000"/>
                    </a:schemeClr>
                  </a:gs>
                </a:gsLst>
                <a:lin ang="0" scaled="1"/>
                <a:tileRect/>
              </a:gradFill>
              <a:ln w="127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491339A-CFB4-E6CE-5234-4A9BCA4E481A}"/>
                  </a:ext>
                </a:extLst>
              </p:cNvPr>
              <p:cNvSpPr txBox="1"/>
              <p:nvPr/>
            </p:nvSpPr>
            <p:spPr>
              <a:xfrm rot="16200000">
                <a:off x="1397547" y="3688973"/>
                <a:ext cx="21683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cs typeface="Times New Roman" panose="02020603050405020304" pitchFamily="18" charset="0"/>
                  </a:rPr>
                  <a:t>Notch filtered</a:t>
                </a:r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DF083A7-CE4A-E1A6-4EDC-94562681EB5E}"/>
                </a:ext>
              </a:extLst>
            </p:cNvPr>
            <p:cNvSpPr txBox="1"/>
            <p:nvPr/>
          </p:nvSpPr>
          <p:spPr>
            <a:xfrm>
              <a:off x="6747177" y="5543532"/>
              <a:ext cx="3961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collective Thomson shift [nm]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D7FDF73-7668-DC3E-3715-331DE5349C09}"/>
                </a:ext>
              </a:extLst>
            </p:cNvPr>
            <p:cNvSpPr txBox="1"/>
            <p:nvPr/>
          </p:nvSpPr>
          <p:spPr>
            <a:xfrm rot="16200000">
              <a:off x="10826871" y="3012119"/>
              <a:ext cx="19736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[10</a:t>
              </a:r>
              <a:r>
                <a:rPr lang="en-US" sz="24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cm</a:t>
              </a:r>
              <a:r>
                <a:rPr lang="en-US" sz="24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-3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04629A1-E233-1AFE-E3A2-34EBB557425F}"/>
                </a:ext>
              </a:extLst>
            </p:cNvPr>
            <p:cNvSpPr txBox="1"/>
            <p:nvPr/>
          </p:nvSpPr>
          <p:spPr>
            <a:xfrm>
              <a:off x="10909859" y="4725611"/>
              <a:ext cx="6431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0.57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3DD9994-DA06-AB50-6D32-06D889900DD8}"/>
                </a:ext>
              </a:extLst>
            </p:cNvPr>
            <p:cNvSpPr txBox="1"/>
            <p:nvPr/>
          </p:nvSpPr>
          <p:spPr>
            <a:xfrm>
              <a:off x="10916486" y="3685319"/>
              <a:ext cx="6431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0.75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201B260-E9E3-BA24-3A06-9C37E8E804B0}"/>
                </a:ext>
              </a:extLst>
            </p:cNvPr>
            <p:cNvSpPr txBox="1"/>
            <p:nvPr/>
          </p:nvSpPr>
          <p:spPr>
            <a:xfrm>
              <a:off x="10909861" y="3161856"/>
              <a:ext cx="6431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0.98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13927DF-4D17-277C-1548-A9BF929983F1}"/>
                </a:ext>
              </a:extLst>
            </p:cNvPr>
            <p:cNvSpPr txBox="1"/>
            <p:nvPr/>
          </p:nvSpPr>
          <p:spPr>
            <a:xfrm>
              <a:off x="10916488" y="2625143"/>
              <a:ext cx="6431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1.11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98AAFED-1975-58C0-75EA-CBE3D9C84863}"/>
                </a:ext>
              </a:extLst>
            </p:cNvPr>
            <p:cNvSpPr txBox="1"/>
            <p:nvPr/>
          </p:nvSpPr>
          <p:spPr>
            <a:xfrm>
              <a:off x="10923115" y="2101680"/>
              <a:ext cx="6431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1.45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C191784-6C0A-1715-B130-2B339ED5FEB1}"/>
                </a:ext>
              </a:extLst>
            </p:cNvPr>
            <p:cNvSpPr txBox="1"/>
            <p:nvPr/>
          </p:nvSpPr>
          <p:spPr>
            <a:xfrm>
              <a:off x="10916491" y="1551714"/>
              <a:ext cx="6431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1.69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314296E-29FF-9EC1-87CE-32478ED342F6}"/>
                </a:ext>
              </a:extLst>
            </p:cNvPr>
            <p:cNvSpPr txBox="1"/>
            <p:nvPr/>
          </p:nvSpPr>
          <p:spPr>
            <a:xfrm>
              <a:off x="9348809" y="693575"/>
              <a:ext cx="982577" cy="400110"/>
            </a:xfrm>
            <a:prstGeom prst="rect">
              <a:avLst/>
            </a:prstGeom>
            <a:solidFill>
              <a:srgbClr val="97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Stokes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DE0FDFC-16C9-BD44-CF9D-9DD251AA1E36}"/>
                </a:ext>
              </a:extLst>
            </p:cNvPr>
            <p:cNvSpPr txBox="1"/>
            <p:nvPr/>
          </p:nvSpPr>
          <p:spPr>
            <a:xfrm>
              <a:off x="6765899" y="906669"/>
              <a:ext cx="104317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/>
                <a:t>sum-</a:t>
              </a:r>
            </a:p>
            <a:p>
              <a:pPr algn="ctr"/>
              <a:r>
                <a:rPr lang="en-US" sz="1600" b="1" dirty="0"/>
                <a:t>frequency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338EDB5-724F-69A6-803B-7F5DFC65691B}"/>
                </a:ext>
              </a:extLst>
            </p:cNvPr>
            <p:cNvSpPr txBox="1"/>
            <p:nvPr/>
          </p:nvSpPr>
          <p:spPr>
            <a:xfrm>
              <a:off x="10316063" y="900045"/>
              <a:ext cx="11117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/>
                <a:t>difference-</a:t>
              </a:r>
            </a:p>
            <a:p>
              <a:pPr algn="ctr"/>
              <a:r>
                <a:rPr lang="en-US" sz="1600" b="1" dirty="0"/>
                <a:t>frequency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F44DFE9-E8D8-D8F1-A6C2-2A6BC6922291}"/>
                </a:ext>
              </a:extLst>
            </p:cNvPr>
            <p:cNvSpPr txBox="1"/>
            <p:nvPr/>
          </p:nvSpPr>
          <p:spPr>
            <a:xfrm>
              <a:off x="10903233" y="4202151"/>
              <a:ext cx="6431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0.63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5A980D1-F12D-A280-1029-3B7816412AE3}"/>
                </a:ext>
              </a:extLst>
            </p:cNvPr>
            <p:cNvSpPr txBox="1"/>
            <p:nvPr/>
          </p:nvSpPr>
          <p:spPr>
            <a:xfrm>
              <a:off x="7881454" y="527372"/>
              <a:ext cx="982578" cy="707886"/>
            </a:xfrm>
            <a:prstGeom prst="rect">
              <a:avLst/>
            </a:prstGeom>
            <a:solidFill>
              <a:srgbClr val="00FFE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anti-</a:t>
              </a:r>
            </a:p>
            <a:p>
              <a:pPr algn="ctr"/>
              <a:r>
                <a:rPr lang="en-US" sz="2000" b="1" dirty="0"/>
                <a:t>Stokes</a:t>
              </a: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94E3FA44-8949-C19C-C6BF-910563FEF71A}"/>
              </a:ext>
            </a:extLst>
          </p:cNvPr>
          <p:cNvSpPr txBox="1"/>
          <p:nvPr/>
        </p:nvSpPr>
        <p:spPr>
          <a:xfrm>
            <a:off x="939596" y="-23213"/>
            <a:ext cx="65900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Collective Thomson Scatter (CTS)</a:t>
            </a:r>
            <a:r>
              <a:rPr lang="en-US" sz="3200" b="1" dirty="0">
                <a:solidFill>
                  <a:srgbClr val="FF0000"/>
                </a:solidFill>
              </a:rPr>
              <a:t>*</a:t>
            </a:r>
          </a:p>
          <a:p>
            <a:pPr algn="ctr"/>
            <a:r>
              <a:rPr lang="en-US" sz="3200" b="1" dirty="0"/>
              <a:t>experiments to observe wakes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644EF6E-5AFD-7F30-E4B7-22A1B0B95391}"/>
              </a:ext>
            </a:extLst>
          </p:cNvPr>
          <p:cNvSpPr txBox="1"/>
          <p:nvPr/>
        </p:nvSpPr>
        <p:spPr>
          <a:xfrm>
            <a:off x="2146315" y="1002632"/>
            <a:ext cx="3338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Slusher, </a:t>
            </a:r>
            <a:r>
              <a:rPr lang="en-US" sz="1600" i="1" dirty="0">
                <a:solidFill>
                  <a:srgbClr val="FF0000"/>
                </a:solidFill>
              </a:rPr>
              <a:t>Phys. Fluids </a:t>
            </a:r>
            <a:r>
              <a:rPr lang="en-US" sz="1600" b="1" dirty="0">
                <a:solidFill>
                  <a:srgbClr val="FF0000"/>
                </a:solidFill>
              </a:rPr>
              <a:t>23</a:t>
            </a:r>
            <a:r>
              <a:rPr lang="en-US" sz="1600" dirty="0">
                <a:solidFill>
                  <a:srgbClr val="FF0000"/>
                </a:solidFill>
              </a:rPr>
              <a:t>, 472 (1980) </a:t>
            </a:r>
          </a:p>
          <a:p>
            <a:r>
              <a:rPr lang="en-US" sz="1600" dirty="0" err="1">
                <a:solidFill>
                  <a:srgbClr val="FF0000"/>
                </a:solidFill>
              </a:rPr>
              <a:t>Villenueve</a:t>
            </a:r>
            <a:r>
              <a:rPr lang="en-US" sz="1600" dirty="0">
                <a:solidFill>
                  <a:srgbClr val="FF0000"/>
                </a:solidFill>
              </a:rPr>
              <a:t>, </a:t>
            </a:r>
            <a:r>
              <a:rPr lang="en-US" sz="1600" i="1" dirty="0">
                <a:solidFill>
                  <a:srgbClr val="FF0000"/>
                </a:solidFill>
              </a:rPr>
              <a:t>JOSA B </a:t>
            </a:r>
            <a:r>
              <a:rPr lang="en-US" sz="1600" b="1" dirty="0">
                <a:solidFill>
                  <a:srgbClr val="FF0000"/>
                </a:solidFill>
              </a:rPr>
              <a:t>8</a:t>
            </a:r>
            <a:r>
              <a:rPr lang="en-US" sz="1600" dirty="0">
                <a:solidFill>
                  <a:srgbClr val="FF0000"/>
                </a:solidFill>
              </a:rPr>
              <a:t>, 895 (1991)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0BD38FE-CA9A-9F2D-4B29-107705725729}"/>
              </a:ext>
            </a:extLst>
          </p:cNvPr>
          <p:cNvSpPr txBox="1"/>
          <p:nvPr/>
        </p:nvSpPr>
        <p:spPr>
          <a:xfrm>
            <a:off x="1898716" y="889578"/>
            <a:ext cx="348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2A67DBE-F3D0-1755-024C-AB76807C1FE6}"/>
              </a:ext>
            </a:extLst>
          </p:cNvPr>
          <p:cNvSpPr txBox="1"/>
          <p:nvPr/>
        </p:nvSpPr>
        <p:spPr>
          <a:xfrm>
            <a:off x="1555177" y="4694833"/>
            <a:ext cx="1174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120 cycles,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 ~30 𝜈</a:t>
            </a:r>
            <a:r>
              <a:rPr lang="en-US" sz="1600" baseline="-25000" dirty="0">
                <a:solidFill>
                  <a:srgbClr val="FF0000"/>
                </a:solidFill>
              </a:rPr>
              <a:t>p</a:t>
            </a:r>
            <a:r>
              <a:rPr lang="en-US" sz="1600" baseline="30000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95A9A47-BEC2-A915-48EC-9BF3DD560787}"/>
              </a:ext>
            </a:extLst>
          </p:cNvPr>
          <p:cNvSpPr txBox="1"/>
          <p:nvPr/>
        </p:nvSpPr>
        <p:spPr>
          <a:xfrm>
            <a:off x="305775" y="4503017"/>
            <a:ext cx="1076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B050"/>
                </a:solidFill>
              </a:rPr>
              <a:t>rms jitter: </a:t>
            </a:r>
          </a:p>
          <a:p>
            <a:pPr algn="ctr"/>
            <a:r>
              <a:rPr lang="en-US" sz="1600" dirty="0">
                <a:solidFill>
                  <a:srgbClr val="00B050"/>
                </a:solidFill>
              </a:rPr>
              <a:t>1 </a:t>
            </a:r>
            <a:r>
              <a:rPr lang="en-US" sz="1600" dirty="0" err="1">
                <a:solidFill>
                  <a:srgbClr val="00B050"/>
                </a:solidFill>
              </a:rPr>
              <a:t>ps</a:t>
            </a:r>
            <a:endParaRPr lang="en-US" sz="1600" dirty="0">
              <a:solidFill>
                <a:srgbClr val="00B050"/>
              </a:solidFill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8FA6E4A-83A8-3F02-4B91-D6E238016BB4}"/>
              </a:ext>
            </a:extLst>
          </p:cNvPr>
          <p:cNvGrpSpPr/>
          <p:nvPr/>
        </p:nvGrpSpPr>
        <p:grpSpPr>
          <a:xfrm>
            <a:off x="8353889" y="1254112"/>
            <a:ext cx="299917" cy="3496997"/>
            <a:chOff x="8353889" y="1254112"/>
            <a:chExt cx="299917" cy="3496997"/>
          </a:xfrm>
        </p:grpSpPr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547AFB0E-C567-E6F2-8D9E-39DEB8394428}"/>
                </a:ext>
              </a:extLst>
            </p:cNvPr>
            <p:cNvSpPr/>
            <p:nvPr/>
          </p:nvSpPr>
          <p:spPr>
            <a:xfrm>
              <a:off x="8644380" y="4572000"/>
              <a:ext cx="9426" cy="179109"/>
            </a:xfrm>
            <a:custGeom>
              <a:avLst/>
              <a:gdLst>
                <a:gd name="connsiteX0" fmla="*/ 9426 w 9426"/>
                <a:gd name="connsiteY0" fmla="*/ 179109 h 179109"/>
                <a:gd name="connsiteX1" fmla="*/ 0 w 9426"/>
                <a:gd name="connsiteY1" fmla="*/ 0 h 179109"/>
                <a:gd name="connsiteX2" fmla="*/ 0 w 9426"/>
                <a:gd name="connsiteY2" fmla="*/ 0 h 17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26" h="179109">
                  <a:moveTo>
                    <a:pt x="9426" y="179109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FFE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042E4BA-D505-C6CE-AC02-C59349B3372E}"/>
                </a:ext>
              </a:extLst>
            </p:cNvPr>
            <p:cNvCxnSpPr/>
            <p:nvPr/>
          </p:nvCxnSpPr>
          <p:spPr>
            <a:xfrm flipH="1" flipV="1">
              <a:off x="8618346" y="4015819"/>
              <a:ext cx="14334" cy="265132"/>
            </a:xfrm>
            <a:prstGeom prst="line">
              <a:avLst/>
            </a:prstGeom>
            <a:ln w="28575">
              <a:solidFill>
                <a:srgbClr val="00FFE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F2E327AA-0603-977A-7367-9F17E95E01D1}"/>
                </a:ext>
              </a:extLst>
            </p:cNvPr>
            <p:cNvCxnSpPr/>
            <p:nvPr/>
          </p:nvCxnSpPr>
          <p:spPr>
            <a:xfrm flipH="1" flipV="1">
              <a:off x="8601063" y="3480061"/>
              <a:ext cx="14334" cy="265132"/>
            </a:xfrm>
            <a:prstGeom prst="line">
              <a:avLst/>
            </a:prstGeom>
            <a:ln w="28575">
              <a:solidFill>
                <a:srgbClr val="00FFE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ED78489B-BAAC-394E-2AC5-F8AF33DB9BF5}"/>
                </a:ext>
              </a:extLst>
            </p:cNvPr>
            <p:cNvCxnSpPr>
              <a:cxnSpLocks/>
            </p:cNvCxnSpPr>
            <p:nvPr/>
          </p:nvCxnSpPr>
          <p:spPr>
            <a:xfrm rot="21480000" flipH="1" flipV="1">
              <a:off x="8564926" y="2944304"/>
              <a:ext cx="14334" cy="265132"/>
            </a:xfrm>
            <a:prstGeom prst="line">
              <a:avLst/>
            </a:prstGeom>
            <a:ln w="28575">
              <a:solidFill>
                <a:srgbClr val="00FFE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67026F3-C1DC-E748-F429-1BDDF6FF49A2}"/>
                </a:ext>
              </a:extLst>
            </p:cNvPr>
            <p:cNvCxnSpPr>
              <a:cxnSpLocks/>
            </p:cNvCxnSpPr>
            <p:nvPr/>
          </p:nvCxnSpPr>
          <p:spPr>
            <a:xfrm rot="21300000" flipH="1" flipV="1">
              <a:off x="8500509" y="2436828"/>
              <a:ext cx="14334" cy="265132"/>
            </a:xfrm>
            <a:prstGeom prst="line">
              <a:avLst/>
            </a:prstGeom>
            <a:ln w="28575">
              <a:solidFill>
                <a:srgbClr val="00FFE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2996BFC-C9C0-A1DB-3F14-66B26E5CCD49}"/>
                </a:ext>
              </a:extLst>
            </p:cNvPr>
            <p:cNvCxnSpPr>
              <a:cxnSpLocks/>
            </p:cNvCxnSpPr>
            <p:nvPr/>
          </p:nvCxnSpPr>
          <p:spPr>
            <a:xfrm rot="21300000" flipH="1" flipV="1">
              <a:off x="8445519" y="1910497"/>
              <a:ext cx="14334" cy="265132"/>
            </a:xfrm>
            <a:prstGeom prst="line">
              <a:avLst/>
            </a:prstGeom>
            <a:ln w="28575">
              <a:solidFill>
                <a:srgbClr val="00FFE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4ABF7EC0-58C3-1326-3A26-EC33A9AFB7F2}"/>
                </a:ext>
              </a:extLst>
            </p:cNvPr>
            <p:cNvCxnSpPr>
              <a:cxnSpLocks/>
            </p:cNvCxnSpPr>
            <p:nvPr/>
          </p:nvCxnSpPr>
          <p:spPr>
            <a:xfrm rot="21060000" flipH="1" flipV="1">
              <a:off x="8353889" y="1254112"/>
              <a:ext cx="12792" cy="355191"/>
            </a:xfrm>
            <a:prstGeom prst="line">
              <a:avLst/>
            </a:prstGeom>
            <a:ln w="28575">
              <a:solidFill>
                <a:srgbClr val="00FFE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E2CBC9E-6D5D-53D7-B7B0-D780BBC838C0}"/>
              </a:ext>
            </a:extLst>
          </p:cNvPr>
          <p:cNvGrpSpPr/>
          <p:nvPr/>
        </p:nvGrpSpPr>
        <p:grpSpPr>
          <a:xfrm flipH="1">
            <a:off x="9562092" y="1265107"/>
            <a:ext cx="328198" cy="3496997"/>
            <a:chOff x="8325608" y="1254112"/>
            <a:chExt cx="328198" cy="3496997"/>
          </a:xfrm>
        </p:grpSpPr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34F8D9E4-DD69-18C5-4BC9-7DFE511BBF3D}"/>
                </a:ext>
              </a:extLst>
            </p:cNvPr>
            <p:cNvSpPr/>
            <p:nvPr/>
          </p:nvSpPr>
          <p:spPr>
            <a:xfrm>
              <a:off x="8644380" y="4572000"/>
              <a:ext cx="9426" cy="179109"/>
            </a:xfrm>
            <a:custGeom>
              <a:avLst/>
              <a:gdLst>
                <a:gd name="connsiteX0" fmla="*/ 9426 w 9426"/>
                <a:gd name="connsiteY0" fmla="*/ 179109 h 179109"/>
                <a:gd name="connsiteX1" fmla="*/ 0 w 9426"/>
                <a:gd name="connsiteY1" fmla="*/ 0 h 179109"/>
                <a:gd name="connsiteX2" fmla="*/ 0 w 9426"/>
                <a:gd name="connsiteY2" fmla="*/ 0 h 17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26" h="179109">
                  <a:moveTo>
                    <a:pt x="9426" y="179109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97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BB5EABDD-6464-826A-7627-4B748F7BF89A}"/>
                </a:ext>
              </a:extLst>
            </p:cNvPr>
            <p:cNvCxnSpPr/>
            <p:nvPr/>
          </p:nvCxnSpPr>
          <p:spPr>
            <a:xfrm flipH="1" flipV="1">
              <a:off x="8618346" y="4015819"/>
              <a:ext cx="14334" cy="265132"/>
            </a:xfrm>
            <a:prstGeom prst="line">
              <a:avLst/>
            </a:prstGeom>
            <a:ln w="28575">
              <a:solidFill>
                <a:srgbClr val="97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9B9A8C9F-E847-42C7-7416-EE674223AFAB}"/>
                </a:ext>
              </a:extLst>
            </p:cNvPr>
            <p:cNvCxnSpPr>
              <a:cxnSpLocks/>
            </p:cNvCxnSpPr>
            <p:nvPr/>
          </p:nvCxnSpPr>
          <p:spPr>
            <a:xfrm rot="21540000" flipH="1" flipV="1">
              <a:off x="8582209" y="3480061"/>
              <a:ext cx="14334" cy="265132"/>
            </a:xfrm>
            <a:prstGeom prst="line">
              <a:avLst/>
            </a:prstGeom>
            <a:ln w="28575">
              <a:solidFill>
                <a:srgbClr val="97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C0E9A814-47B8-8AB5-C9CF-9CD48BD978B5}"/>
                </a:ext>
              </a:extLst>
            </p:cNvPr>
            <p:cNvCxnSpPr>
              <a:cxnSpLocks/>
            </p:cNvCxnSpPr>
            <p:nvPr/>
          </p:nvCxnSpPr>
          <p:spPr>
            <a:xfrm rot="21480000" flipH="1" flipV="1">
              <a:off x="8536645" y="2944304"/>
              <a:ext cx="14334" cy="265132"/>
            </a:xfrm>
            <a:prstGeom prst="line">
              <a:avLst/>
            </a:prstGeom>
            <a:ln w="28575">
              <a:solidFill>
                <a:srgbClr val="97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F79D496-46B2-E4CA-D690-0489FA579BD6}"/>
                </a:ext>
              </a:extLst>
            </p:cNvPr>
            <p:cNvCxnSpPr>
              <a:cxnSpLocks/>
            </p:cNvCxnSpPr>
            <p:nvPr/>
          </p:nvCxnSpPr>
          <p:spPr>
            <a:xfrm rot="21300000" flipH="1" flipV="1">
              <a:off x="8481655" y="2436828"/>
              <a:ext cx="14334" cy="265132"/>
            </a:xfrm>
            <a:prstGeom prst="line">
              <a:avLst/>
            </a:prstGeom>
            <a:ln w="28575">
              <a:solidFill>
                <a:srgbClr val="97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C9EF18B-8D95-82D1-600A-FE7EA4E2ED73}"/>
                </a:ext>
              </a:extLst>
            </p:cNvPr>
            <p:cNvCxnSpPr>
              <a:cxnSpLocks/>
            </p:cNvCxnSpPr>
            <p:nvPr/>
          </p:nvCxnSpPr>
          <p:spPr>
            <a:xfrm rot="21300000" flipH="1" flipV="1">
              <a:off x="8407811" y="1910497"/>
              <a:ext cx="14334" cy="265132"/>
            </a:xfrm>
            <a:prstGeom prst="line">
              <a:avLst/>
            </a:prstGeom>
            <a:ln w="28575">
              <a:solidFill>
                <a:srgbClr val="97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25D9B12E-9FC6-0F06-3E39-D838C2EBF127}"/>
                </a:ext>
              </a:extLst>
            </p:cNvPr>
            <p:cNvCxnSpPr>
              <a:cxnSpLocks/>
            </p:cNvCxnSpPr>
            <p:nvPr/>
          </p:nvCxnSpPr>
          <p:spPr>
            <a:xfrm rot="21060000" flipH="1" flipV="1">
              <a:off x="8325608" y="1254112"/>
              <a:ext cx="12792" cy="355191"/>
            </a:xfrm>
            <a:prstGeom prst="line">
              <a:avLst/>
            </a:prstGeom>
            <a:ln w="28575">
              <a:solidFill>
                <a:srgbClr val="97FF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823E0B68-2CCA-09AE-5297-A2C4521E170D}"/>
              </a:ext>
            </a:extLst>
          </p:cNvPr>
          <p:cNvSpPr txBox="1"/>
          <p:nvPr/>
        </p:nvSpPr>
        <p:spPr>
          <a:xfrm>
            <a:off x="6438070" y="6154001"/>
            <a:ext cx="5382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034FF"/>
                </a:solidFill>
              </a:rPr>
              <a:t>(data for  ∆</a:t>
            </a:r>
            <a:r>
              <a:rPr lang="en-US" sz="2400" i="1" dirty="0">
                <a:solidFill>
                  <a:srgbClr val="3034FF"/>
                </a:solidFill>
              </a:rPr>
              <a:t>t</a:t>
            </a:r>
            <a:r>
              <a:rPr lang="en-US" sz="2400" dirty="0">
                <a:solidFill>
                  <a:srgbClr val="3034FF"/>
                </a:solidFill>
              </a:rPr>
              <a:t> = 0, </a:t>
            </a:r>
            <a:r>
              <a:rPr lang="en-US" sz="2400" i="1" dirty="0">
                <a:solidFill>
                  <a:srgbClr val="3034FF"/>
                </a:solidFill>
              </a:rPr>
              <a:t>P</a:t>
            </a:r>
            <a:r>
              <a:rPr lang="en-US" sz="2400" dirty="0">
                <a:solidFill>
                  <a:srgbClr val="3034FF"/>
                </a:solidFill>
              </a:rPr>
              <a:t> = 0.5 TW, </a:t>
            </a:r>
            <a:r>
              <a:rPr lang="en-US" sz="2400" b="1" i="1" dirty="0">
                <a:solidFill>
                  <a:srgbClr val="3034FF"/>
                </a:solidFill>
              </a:rPr>
              <a:t>n</a:t>
            </a:r>
            <a:r>
              <a:rPr lang="en-US" sz="2400" b="1" baseline="-25000" dirty="0">
                <a:solidFill>
                  <a:srgbClr val="3034FF"/>
                </a:solidFill>
              </a:rPr>
              <a:t>e</a:t>
            </a:r>
            <a:r>
              <a:rPr lang="en-US" sz="2400" b="1" dirty="0">
                <a:solidFill>
                  <a:srgbClr val="3034FF"/>
                </a:solidFill>
              </a:rPr>
              <a:t> variable</a:t>
            </a:r>
            <a:r>
              <a:rPr lang="en-US" sz="2400" dirty="0">
                <a:solidFill>
                  <a:srgbClr val="3034FF"/>
                </a:solidFill>
              </a:rPr>
              <a:t>)</a:t>
            </a:r>
          </a:p>
        </p:txBody>
      </p:sp>
      <p:pic>
        <p:nvPicPr>
          <p:cNvPr id="120" name="Picture 119" descr="BNL_logo_sm.jpg">
            <a:extLst>
              <a:ext uri="{FF2B5EF4-FFF2-40B4-BE49-F238E27FC236}">
                <a16:creationId xmlns:a16="http://schemas.microsoft.com/office/drawing/2014/main" id="{39853C2B-CF3C-1133-3649-74EDF82BBE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385" y="-2803"/>
            <a:ext cx="1931907" cy="739250"/>
          </a:xfrm>
          <a:prstGeom prst="rect">
            <a:avLst/>
          </a:prstGeom>
        </p:spPr>
      </p:pic>
      <p:pic>
        <p:nvPicPr>
          <p:cNvPr id="121" name="Picture 120" descr="SUNY Stonybrook logo.jpg">
            <a:extLst>
              <a:ext uri="{FF2B5EF4-FFF2-40B4-BE49-F238E27FC236}">
                <a16:creationId xmlns:a16="http://schemas.microsoft.com/office/drawing/2014/main" id="{67286BD0-1FDC-B902-DC7D-0BCB54E138F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0" y="5925519"/>
            <a:ext cx="1001756" cy="1001756"/>
          </a:xfrm>
          <a:prstGeom prst="rect">
            <a:avLst/>
          </a:prstGeom>
        </p:spPr>
      </p:pic>
      <p:sp>
        <p:nvSpPr>
          <p:cNvPr id="122" name="Rectangle 121">
            <a:extLst>
              <a:ext uri="{FF2B5EF4-FFF2-40B4-BE49-F238E27FC236}">
                <a16:creationId xmlns:a16="http://schemas.microsoft.com/office/drawing/2014/main" id="{3A28307B-DD62-70E1-E9EA-F101D185F31E}"/>
              </a:ext>
            </a:extLst>
          </p:cNvPr>
          <p:cNvSpPr/>
          <p:nvPr/>
        </p:nvSpPr>
        <p:spPr>
          <a:xfrm>
            <a:off x="524358" y="1910376"/>
            <a:ext cx="319673" cy="276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372BB50-2038-2537-7C1C-DFF6AF435D86}"/>
              </a:ext>
            </a:extLst>
          </p:cNvPr>
          <p:cNvSpPr txBox="1"/>
          <p:nvPr/>
        </p:nvSpPr>
        <p:spPr>
          <a:xfrm>
            <a:off x="1126634" y="1891148"/>
            <a:ext cx="51167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/>
              <a:t>∆</a:t>
            </a:r>
            <a:r>
              <a:rPr lang="en-US" sz="2800" i="1"/>
              <a:t>t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63EA2D8-977E-B8CF-1C3A-FDC2A8CC1B37}"/>
              </a:ext>
            </a:extLst>
          </p:cNvPr>
          <p:cNvGrpSpPr/>
          <p:nvPr/>
        </p:nvGrpSpPr>
        <p:grpSpPr>
          <a:xfrm>
            <a:off x="3277037" y="4273870"/>
            <a:ext cx="3113737" cy="2495147"/>
            <a:chOff x="3277037" y="4273870"/>
            <a:chExt cx="3113737" cy="2495147"/>
          </a:xfrm>
        </p:grpSpPr>
        <p:pic>
          <p:nvPicPr>
            <p:cNvPr id="124" name="Picture 123" descr="A person wearing glasses and a black shirt&#10;&#10;Description automatically generated">
              <a:extLst>
                <a:ext uri="{FF2B5EF4-FFF2-40B4-BE49-F238E27FC236}">
                  <a16:creationId xmlns:a16="http://schemas.microsoft.com/office/drawing/2014/main" id="{D25569B9-4EA5-0EBB-84ED-14FC8387B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564501" y="4591815"/>
              <a:ext cx="1655846" cy="2166421"/>
            </a:xfrm>
            <a:prstGeom prst="rect">
              <a:avLst/>
            </a:prstGeom>
          </p:spPr>
        </p:pic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398664ED-E719-1DD4-4896-DA2D98535DE7}"/>
                </a:ext>
              </a:extLst>
            </p:cNvPr>
            <p:cNvSpPr txBox="1"/>
            <p:nvPr/>
          </p:nvSpPr>
          <p:spPr>
            <a:xfrm>
              <a:off x="3277037" y="5845687"/>
              <a:ext cx="133607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/>
                <a:t>Dr. Rafal </a:t>
              </a:r>
            </a:p>
            <a:p>
              <a:pPr algn="ctr"/>
              <a:r>
                <a:rPr lang="en-US" b="1"/>
                <a:t>Zgadzaj</a:t>
              </a:r>
            </a:p>
            <a:p>
              <a:pPr algn="ctr"/>
              <a:r>
                <a:rPr lang="en-US" b="1"/>
                <a:t>(UT-Austin)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C84C5D0-3564-5079-304F-44DF28F14186}"/>
                </a:ext>
              </a:extLst>
            </p:cNvPr>
            <p:cNvSpPr txBox="1"/>
            <p:nvPr/>
          </p:nvSpPr>
          <p:spPr>
            <a:xfrm>
              <a:off x="4380287" y="4273870"/>
              <a:ext cx="20104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experiments led by...</a:t>
              </a:r>
            </a:p>
          </p:txBody>
        </p:sp>
      </p:grpSp>
      <p:sp>
        <p:nvSpPr>
          <p:cNvPr id="126" name="Oval 125">
            <a:extLst>
              <a:ext uri="{FF2B5EF4-FFF2-40B4-BE49-F238E27FC236}">
                <a16:creationId xmlns:a16="http://schemas.microsoft.com/office/drawing/2014/main" id="{23BF803E-7C7B-D055-BD36-B0D4CEE6BCF3}"/>
              </a:ext>
            </a:extLst>
          </p:cNvPr>
          <p:cNvSpPr/>
          <p:nvPr/>
        </p:nvSpPr>
        <p:spPr>
          <a:xfrm>
            <a:off x="10867727" y="4682971"/>
            <a:ext cx="782805" cy="4640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1B51C234-6B3C-4091-7FE4-59072ACCA4AC}"/>
              </a:ext>
            </a:extLst>
          </p:cNvPr>
          <p:cNvSpPr txBox="1"/>
          <p:nvPr/>
        </p:nvSpPr>
        <p:spPr>
          <a:xfrm>
            <a:off x="11894038" y="648182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9071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9" grpId="0"/>
      <p:bldP spid="100" grpId="0"/>
      <p:bldP spid="119" grpId="0"/>
      <p:bldP spid="1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2555FC-79A2-0842-8916-99E6D8BB6C8C}"/>
              </a:ext>
            </a:extLst>
          </p:cNvPr>
          <p:cNvSpPr txBox="1"/>
          <p:nvPr/>
        </p:nvSpPr>
        <p:spPr>
          <a:xfrm>
            <a:off x="3411468" y="624880"/>
            <a:ext cx="4971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034FF"/>
                </a:solidFill>
              </a:rPr>
              <a:t>(data for ∆</a:t>
            </a:r>
            <a:r>
              <a:rPr lang="en-US" sz="2400" i="1" dirty="0">
                <a:solidFill>
                  <a:srgbClr val="3034FF"/>
                </a:solidFill>
              </a:rPr>
              <a:t>t</a:t>
            </a:r>
            <a:r>
              <a:rPr lang="en-US" sz="2400" dirty="0">
                <a:solidFill>
                  <a:srgbClr val="3034FF"/>
                </a:solidFill>
              </a:rPr>
              <a:t> = 0, </a:t>
            </a:r>
            <a:r>
              <a:rPr lang="en-US" sz="2400" i="1" dirty="0">
                <a:solidFill>
                  <a:srgbClr val="3034FF"/>
                </a:solidFill>
              </a:rPr>
              <a:t>n</a:t>
            </a:r>
            <a:r>
              <a:rPr lang="en-US" sz="2400" baseline="-25000" dirty="0">
                <a:solidFill>
                  <a:srgbClr val="3034FF"/>
                </a:solidFill>
              </a:rPr>
              <a:t>e</a:t>
            </a:r>
            <a:r>
              <a:rPr lang="en-US" sz="2400" dirty="0">
                <a:solidFill>
                  <a:srgbClr val="3034FF"/>
                </a:solidFill>
              </a:rPr>
              <a:t> = 1.3 × 10</a:t>
            </a:r>
            <a:r>
              <a:rPr lang="en-US" sz="2400" baseline="30000" dirty="0">
                <a:solidFill>
                  <a:srgbClr val="3034FF"/>
                </a:solidFill>
              </a:rPr>
              <a:t>18</a:t>
            </a:r>
            <a:r>
              <a:rPr lang="en-US" sz="2400" dirty="0">
                <a:solidFill>
                  <a:srgbClr val="3034FF"/>
                </a:solidFill>
              </a:rPr>
              <a:t> cm</a:t>
            </a:r>
            <a:r>
              <a:rPr lang="en-US" sz="2400" baseline="30000" dirty="0">
                <a:solidFill>
                  <a:srgbClr val="3034FF"/>
                </a:solidFill>
              </a:rPr>
              <a:t>-3</a:t>
            </a:r>
            <a:r>
              <a:rPr lang="en-US" sz="2400" dirty="0">
                <a:solidFill>
                  <a:srgbClr val="3034FF"/>
                </a:solidFill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415A59-0326-914A-812E-A6C6253F0CA9}"/>
              </a:ext>
            </a:extLst>
          </p:cNvPr>
          <p:cNvSpPr txBox="1"/>
          <p:nvPr/>
        </p:nvSpPr>
        <p:spPr>
          <a:xfrm>
            <a:off x="11816862" y="648872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E86FC0-4D12-256D-DD22-63434BED671C}"/>
              </a:ext>
            </a:extLst>
          </p:cNvPr>
          <p:cNvSpPr txBox="1"/>
          <p:nvPr/>
        </p:nvSpPr>
        <p:spPr>
          <a:xfrm>
            <a:off x="2042227" y="12700"/>
            <a:ext cx="7911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CTS data:  variable CO</a:t>
            </a:r>
            <a:r>
              <a:rPr lang="en-US" sz="3600" b="1" baseline="-25000" dirty="0"/>
              <a:t>2</a:t>
            </a:r>
            <a:r>
              <a:rPr lang="en-US" sz="3600" b="1" dirty="0"/>
              <a:t> laser power</a:t>
            </a:r>
            <a:r>
              <a:rPr lang="en-US" sz="3600" b="1" i="1" dirty="0"/>
              <a:t> P</a:t>
            </a:r>
            <a:endParaRPr lang="en-US" sz="3600" i="1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2271391-E4DD-AEB2-A8B0-2DC0B01B14E9}"/>
              </a:ext>
            </a:extLst>
          </p:cNvPr>
          <p:cNvGrpSpPr/>
          <p:nvPr/>
        </p:nvGrpSpPr>
        <p:grpSpPr>
          <a:xfrm>
            <a:off x="1460667" y="1348760"/>
            <a:ext cx="9451358" cy="4235612"/>
            <a:chOff x="958556" y="1348759"/>
            <a:chExt cx="10365145" cy="5311235"/>
          </a:xfrm>
        </p:grpSpPr>
        <p:pic>
          <p:nvPicPr>
            <p:cNvPr id="8" name="Picture 7" descr="A diagram of a barcode diagram&#10;&#10;Description automatically generated">
              <a:extLst>
                <a:ext uri="{FF2B5EF4-FFF2-40B4-BE49-F238E27FC236}">
                  <a16:creationId xmlns:a16="http://schemas.microsoft.com/office/drawing/2014/main" id="{18C6A81E-6340-6F84-DE14-636439B62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8556" y="1348759"/>
              <a:ext cx="10365145" cy="531123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9FDB3F-F58B-DCD9-58C5-C1FB449B60F1}"/>
                </a:ext>
              </a:extLst>
            </p:cNvPr>
            <p:cNvSpPr/>
            <p:nvPr/>
          </p:nvSpPr>
          <p:spPr>
            <a:xfrm>
              <a:off x="958556" y="1348759"/>
              <a:ext cx="755944" cy="5943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EE997A6-27C2-438A-A7AA-A708584E7C72}"/>
              </a:ext>
            </a:extLst>
          </p:cNvPr>
          <p:cNvSpPr txBox="1"/>
          <p:nvPr/>
        </p:nvSpPr>
        <p:spPr>
          <a:xfrm>
            <a:off x="1619994" y="6030988"/>
            <a:ext cx="9724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Stokes/anti-Stokes sidebands appear for </a:t>
            </a:r>
            <a:r>
              <a:rPr lang="en-US" sz="3600" i="1"/>
              <a:t>P</a:t>
            </a:r>
            <a:r>
              <a:rPr lang="en-US" sz="3600"/>
              <a:t> &gt; </a:t>
            </a:r>
            <a:r>
              <a:rPr lang="en-US" sz="3600" i="1"/>
              <a:t>P</a:t>
            </a:r>
            <a:r>
              <a:rPr lang="en-US" sz="3600" baseline="-25000"/>
              <a:t>cr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11AFDC7-2420-7B71-4715-778936142CD4}"/>
              </a:ext>
            </a:extLst>
          </p:cNvPr>
          <p:cNvGrpSpPr/>
          <p:nvPr/>
        </p:nvGrpSpPr>
        <p:grpSpPr>
          <a:xfrm>
            <a:off x="103681" y="66205"/>
            <a:ext cx="1251035" cy="1211566"/>
            <a:chOff x="3303214" y="2758382"/>
            <a:chExt cx="1424847" cy="140978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14693A6-8672-E480-9A84-F7532DB65E0B}"/>
                </a:ext>
              </a:extLst>
            </p:cNvPr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7028D23-EF43-9730-0DCF-A7A31390E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pic>
        <p:nvPicPr>
          <p:cNvPr id="15" name="Picture 14" descr="SUNY Stonybrook logo.jpg">
            <a:extLst>
              <a:ext uri="{FF2B5EF4-FFF2-40B4-BE49-F238E27FC236}">
                <a16:creationId xmlns:a16="http://schemas.microsoft.com/office/drawing/2014/main" id="{A77DBD65-098C-935D-C2B1-16256E56F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025" y="26736"/>
            <a:ext cx="1251035" cy="1251035"/>
          </a:xfrm>
          <a:prstGeom prst="rect">
            <a:avLst/>
          </a:prstGeom>
        </p:spPr>
      </p:pic>
      <p:pic>
        <p:nvPicPr>
          <p:cNvPr id="16" name="Picture 15" descr="BNL_logo_sm.jpg">
            <a:extLst>
              <a:ext uri="{FF2B5EF4-FFF2-40B4-BE49-F238E27FC236}">
                <a16:creationId xmlns:a16="http://schemas.microsoft.com/office/drawing/2014/main" id="{465B1E0D-1DEE-8745-8899-0C3F247F86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524" y="1170361"/>
            <a:ext cx="1931907" cy="73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7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1c.jpg">
            <a:extLst>
              <a:ext uri="{FF2B5EF4-FFF2-40B4-BE49-F238E27FC236}">
                <a16:creationId xmlns:a16="http://schemas.microsoft.com/office/drawing/2014/main" id="{882B6E91-B3DA-A753-CF8A-56EAA3E06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273769"/>
            <a:ext cx="7656174" cy="46842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4F8323-9704-E04C-ED3E-7944AAD21057}"/>
              </a:ext>
            </a:extLst>
          </p:cNvPr>
          <p:cNvSpPr txBox="1"/>
          <p:nvPr/>
        </p:nvSpPr>
        <p:spPr>
          <a:xfrm>
            <a:off x="1422237" y="12700"/>
            <a:ext cx="6883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CTS data:  variable time delay </a:t>
            </a:r>
            <a:r>
              <a:rPr lang="en-US" sz="3600" b="1" i="1" dirty="0"/>
              <a:t>∆t</a:t>
            </a:r>
            <a:endParaRPr lang="en-US" sz="3600" i="1" dirty="0">
              <a:solidFill>
                <a:srgbClr val="FF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6EC172-3B83-58E1-A597-DD673F5E6F59}"/>
              </a:ext>
            </a:extLst>
          </p:cNvPr>
          <p:cNvGrpSpPr/>
          <p:nvPr/>
        </p:nvGrpSpPr>
        <p:grpSpPr>
          <a:xfrm>
            <a:off x="82899" y="107769"/>
            <a:ext cx="1131127" cy="1137135"/>
            <a:chOff x="3303214" y="2758382"/>
            <a:chExt cx="1424847" cy="140978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F230A59-AED0-15C8-F9A0-1A636E775119}"/>
                </a:ext>
              </a:extLst>
            </p:cNvPr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9F3287-FD93-F8E3-7298-90F7AF031E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BAD85CF-DE38-37E8-A4EA-632A466E4446}"/>
              </a:ext>
            </a:extLst>
          </p:cNvPr>
          <p:cNvSpPr txBox="1"/>
          <p:nvPr/>
        </p:nvSpPr>
        <p:spPr>
          <a:xfrm>
            <a:off x="2249384" y="585659"/>
            <a:ext cx="78090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3034FF"/>
                </a:solidFill>
              </a:rPr>
              <a:t>(n</a:t>
            </a:r>
            <a:r>
              <a:rPr lang="en-US" sz="2400" baseline="-25000" dirty="0">
                <a:solidFill>
                  <a:srgbClr val="3034FF"/>
                </a:solidFill>
              </a:rPr>
              <a:t>e</a:t>
            </a:r>
            <a:r>
              <a:rPr lang="en-US" sz="2400" dirty="0">
                <a:solidFill>
                  <a:srgbClr val="3034FF"/>
                </a:solidFill>
              </a:rPr>
              <a:t> = 1.5 × 10</a:t>
            </a:r>
            <a:r>
              <a:rPr lang="en-US" sz="2400" baseline="30000" dirty="0">
                <a:solidFill>
                  <a:srgbClr val="3034FF"/>
                </a:solidFill>
              </a:rPr>
              <a:t>18</a:t>
            </a:r>
            <a:r>
              <a:rPr lang="en-US" sz="2400" dirty="0">
                <a:solidFill>
                  <a:srgbClr val="3034FF"/>
                </a:solidFill>
              </a:rPr>
              <a:t> cm</a:t>
            </a:r>
            <a:r>
              <a:rPr lang="en-US" sz="2400" baseline="30000" dirty="0">
                <a:solidFill>
                  <a:srgbClr val="3034FF"/>
                </a:solidFill>
              </a:rPr>
              <a:t>-3</a:t>
            </a:r>
            <a:r>
              <a:rPr lang="en-US" sz="2400" dirty="0">
                <a:solidFill>
                  <a:srgbClr val="3034FF"/>
                </a:solidFill>
              </a:rPr>
              <a:t> , </a:t>
            </a:r>
            <a:r>
              <a:rPr lang="en-US" sz="2400" i="1" dirty="0">
                <a:solidFill>
                  <a:srgbClr val="3034FF"/>
                </a:solidFill>
              </a:rPr>
              <a:t>P</a:t>
            </a:r>
            <a:r>
              <a:rPr lang="en-US" sz="2400" baseline="-25000" dirty="0">
                <a:solidFill>
                  <a:srgbClr val="3034FF"/>
                </a:solidFill>
              </a:rPr>
              <a:t>L</a:t>
            </a:r>
            <a:r>
              <a:rPr lang="en-US" sz="2400" dirty="0">
                <a:solidFill>
                  <a:srgbClr val="3034FF"/>
                </a:solidFill>
              </a:rPr>
              <a:t> = 0.5 TW = 3.75 </a:t>
            </a:r>
            <a:r>
              <a:rPr lang="en-US" sz="2400" i="1" dirty="0">
                <a:solidFill>
                  <a:srgbClr val="3034FF"/>
                </a:solidFill>
              </a:rPr>
              <a:t>P</a:t>
            </a:r>
            <a:r>
              <a:rPr lang="en-US" sz="2400" baseline="-25000" dirty="0">
                <a:solidFill>
                  <a:srgbClr val="3034FF"/>
                </a:solidFill>
              </a:rPr>
              <a:t>cr</a:t>
            </a:r>
            <a:r>
              <a:rPr lang="en-US" sz="2400" dirty="0">
                <a:solidFill>
                  <a:srgbClr val="3034FF"/>
                </a:solidFill>
              </a:rPr>
              <a:t>)</a:t>
            </a:r>
            <a:endParaRPr lang="en-US" sz="2400"/>
          </a:p>
        </p:txBody>
      </p:sp>
      <p:pic>
        <p:nvPicPr>
          <p:cNvPr id="16" name="Picture 15" descr="SUNY Stonybrook logo.jpg">
            <a:extLst>
              <a:ext uri="{FF2B5EF4-FFF2-40B4-BE49-F238E27FC236}">
                <a16:creationId xmlns:a16="http://schemas.microsoft.com/office/drawing/2014/main" id="{3325F327-5D55-C29F-B0B6-C29861C6B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980" y="-3884"/>
            <a:ext cx="1393121" cy="1393121"/>
          </a:xfrm>
          <a:prstGeom prst="rect">
            <a:avLst/>
          </a:prstGeom>
        </p:spPr>
      </p:pic>
      <p:pic>
        <p:nvPicPr>
          <p:cNvPr id="17" name="Picture 16" descr="BNL_logo_sm.jpg">
            <a:extLst>
              <a:ext uri="{FF2B5EF4-FFF2-40B4-BE49-F238E27FC236}">
                <a16:creationId xmlns:a16="http://schemas.microsoft.com/office/drawing/2014/main" id="{0020E280-1C17-8B7E-5C33-65F997B1FA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354" y="198978"/>
            <a:ext cx="1931907" cy="7392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AE07B3-2FFB-9155-D4F0-12E084C266F7}"/>
              </a:ext>
            </a:extLst>
          </p:cNvPr>
          <p:cNvSpPr txBox="1"/>
          <p:nvPr/>
        </p:nvSpPr>
        <p:spPr>
          <a:xfrm>
            <a:off x="11816862" y="648872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2049505-862A-500B-E044-7855AE2634AE}"/>
              </a:ext>
            </a:extLst>
          </p:cNvPr>
          <p:cNvGrpSpPr/>
          <p:nvPr/>
        </p:nvGrpSpPr>
        <p:grpSpPr>
          <a:xfrm>
            <a:off x="8921096" y="1968500"/>
            <a:ext cx="3202096" cy="3183471"/>
            <a:chOff x="8781396" y="2743200"/>
            <a:chExt cx="3202096" cy="318347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9511EB0-4A07-0A32-6BEF-7C083AB0C9C5}"/>
                </a:ext>
              </a:extLst>
            </p:cNvPr>
            <p:cNvSpPr txBox="1"/>
            <p:nvPr/>
          </p:nvSpPr>
          <p:spPr>
            <a:xfrm rot="16200000">
              <a:off x="8100184" y="3911716"/>
              <a:ext cx="18856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Averaged &amp; normalized</a:t>
              </a:r>
            </a:p>
            <a:p>
              <a:pPr algn="ctr"/>
              <a:r>
                <a:rPr lang="en-US" sz="1400" dirty="0"/>
                <a:t> sideband amplitude</a:t>
              </a:r>
            </a:p>
          </p:txBody>
        </p:sp>
        <p:pic>
          <p:nvPicPr>
            <p:cNvPr id="20" name="Picture 19" descr="A graph of a function&#10;&#10;Description automatically generated">
              <a:extLst>
                <a:ext uri="{FF2B5EF4-FFF2-40B4-BE49-F238E27FC236}">
                  <a16:creationId xmlns:a16="http://schemas.microsoft.com/office/drawing/2014/main" id="{08AB8107-A1D8-529F-C66B-EA1887A4B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89430" y="2891704"/>
              <a:ext cx="2294062" cy="303496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38961E-29C6-0D66-125B-E0A7239F9818}"/>
                </a:ext>
              </a:extLst>
            </p:cNvPr>
            <p:cNvSpPr txBox="1"/>
            <p:nvPr/>
          </p:nvSpPr>
          <p:spPr>
            <a:xfrm>
              <a:off x="9412859" y="519430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5B3A668-14A9-A3AA-48E3-25EBB96A0578}"/>
                </a:ext>
              </a:extLst>
            </p:cNvPr>
            <p:cNvSpPr txBox="1"/>
            <p:nvPr/>
          </p:nvSpPr>
          <p:spPr>
            <a:xfrm>
              <a:off x="9425559" y="274320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3E1AE2B-CE14-DC34-3D90-7AF5A5B708E9}"/>
                </a:ext>
              </a:extLst>
            </p:cNvPr>
            <p:cNvSpPr txBox="1"/>
            <p:nvPr/>
          </p:nvSpPr>
          <p:spPr>
            <a:xfrm>
              <a:off x="9273159" y="3987800"/>
              <a:ext cx="500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0.5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13B3B50-B2BC-53D2-1EEA-38542C78E1E5}"/>
                </a:ext>
              </a:extLst>
            </p:cNvPr>
            <p:cNvGrpSpPr/>
            <p:nvPr/>
          </p:nvGrpSpPr>
          <p:grpSpPr>
            <a:xfrm>
              <a:off x="10819162" y="3109287"/>
              <a:ext cx="1035580" cy="1494155"/>
              <a:chOff x="9688862" y="1128087"/>
              <a:chExt cx="1035580" cy="1494155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86F2547F-CF05-1B44-3EC0-633C9F9E259C}"/>
                  </a:ext>
                </a:extLst>
              </p:cNvPr>
              <p:cNvGrpSpPr/>
              <p:nvPr/>
            </p:nvGrpSpPr>
            <p:grpSpPr>
              <a:xfrm>
                <a:off x="9688862" y="1128087"/>
                <a:ext cx="1035580" cy="1494155"/>
                <a:chOff x="9688862" y="1128087"/>
                <a:chExt cx="1035580" cy="1494155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7E3AC0AB-A366-00F3-2B13-C3DFC668F8BC}"/>
                    </a:ext>
                  </a:extLst>
                </p:cNvPr>
                <p:cNvSpPr/>
                <p:nvPr/>
              </p:nvSpPr>
              <p:spPr>
                <a:xfrm>
                  <a:off x="10020300" y="1131332"/>
                  <a:ext cx="469900" cy="39970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D18AF7F3-94F9-A064-3311-C69A6652B88C}"/>
                    </a:ext>
                  </a:extLst>
                </p:cNvPr>
                <p:cNvSpPr txBox="1"/>
                <p:nvPr/>
              </p:nvSpPr>
              <p:spPr>
                <a:xfrm>
                  <a:off x="10023544" y="1128087"/>
                  <a:ext cx="70089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i="1" dirty="0" err="1">
                      <a:solidFill>
                        <a:srgbClr val="FF0000"/>
                      </a:solidFill>
                    </a:rPr>
                    <a:t>pu</a:t>
                  </a:r>
                  <a:r>
                    <a:rPr lang="en-US" sz="1400" i="1" dirty="0">
                      <a:solidFill>
                        <a:srgbClr val="FF0000"/>
                      </a:solidFill>
                    </a:rPr>
                    <a:t>-pr </a:t>
                  </a:r>
                </a:p>
                <a:p>
                  <a:pPr algn="ctr"/>
                  <a:r>
                    <a:rPr lang="en-US" sz="1400" i="1" dirty="0">
                      <a:solidFill>
                        <a:srgbClr val="FF0000"/>
                      </a:solidFill>
                    </a:rPr>
                    <a:t>x-corr</a:t>
                  </a:r>
                  <a:r>
                    <a:rPr lang="en-US" sz="1400" i="1" baseline="30000" dirty="0">
                      <a:solidFill>
                        <a:srgbClr val="FF0000"/>
                      </a:solidFill>
                    </a:rPr>
                    <a:t>n</a:t>
                  </a:r>
                </a:p>
              </p:txBody>
            </p: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5F518345-D716-9249-7927-F4BFE31A20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320000" flipV="1">
                  <a:off x="9701562" y="1331183"/>
                  <a:ext cx="334424" cy="13075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FB316ED-8E0B-C72C-9970-287A570D8B57}"/>
                    </a:ext>
                  </a:extLst>
                </p:cNvPr>
                <p:cNvSpPr txBox="1"/>
                <p:nvPr/>
              </p:nvSpPr>
              <p:spPr>
                <a:xfrm>
                  <a:off x="10109200" y="1740207"/>
                  <a:ext cx="5373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>
                      <a:solidFill>
                        <a:schemeClr val="accent6"/>
                      </a:solidFill>
                    </a:rPr>
                    <a:t>PIC</a:t>
                  </a:r>
                </a:p>
              </p:txBody>
            </p: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C729CCCE-A5F6-9381-7685-A77C049DEB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320000" flipV="1">
                  <a:off x="9688862" y="1851883"/>
                  <a:ext cx="334424" cy="130757"/>
                </a:xfrm>
                <a:prstGeom prst="line">
                  <a:avLst/>
                </a:prstGeom>
                <a:ln w="19050">
                  <a:solidFill>
                    <a:schemeClr val="accent6"/>
                  </a:solidFill>
                  <a:prstDash val="sysDash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D850CE50-D548-933C-BE42-46FAC8DA2C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320000" flipV="1">
                  <a:off x="9688862" y="2385283"/>
                  <a:ext cx="334424" cy="130757"/>
                </a:xfrm>
                <a:prstGeom prst="line">
                  <a:avLst/>
                </a:prstGeom>
                <a:ln w="19050">
                  <a:solidFill>
                    <a:srgbClr val="120FFF"/>
                  </a:solidFill>
                  <a:prstDash val="dash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B9509DB-45AD-1DC8-7707-3989EB8E9882}"/>
                    </a:ext>
                  </a:extLst>
                </p:cNvPr>
                <p:cNvSpPr txBox="1"/>
                <p:nvPr/>
              </p:nvSpPr>
              <p:spPr>
                <a:xfrm>
                  <a:off x="10086895" y="2252910"/>
                  <a:ext cx="5741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>
                      <a:solidFill>
                        <a:srgbClr val="120FFF"/>
                      </a:solidFill>
                    </a:rPr>
                    <a:t>EXP</a:t>
                  </a:r>
                </a:p>
              </p:txBody>
            </p:sp>
          </p:grp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F4C3F4F-823C-2ECE-FDF1-838DCF18D1C1}"/>
                  </a:ext>
                </a:extLst>
              </p:cNvPr>
              <p:cNvSpPr/>
              <p:nvPr/>
            </p:nvSpPr>
            <p:spPr>
              <a:xfrm>
                <a:off x="9796642" y="2385857"/>
                <a:ext cx="118863" cy="123258"/>
              </a:xfrm>
              <a:prstGeom prst="ellipse">
                <a:avLst/>
              </a:prstGeom>
              <a:solidFill>
                <a:srgbClr val="120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8234693-5C53-B367-5954-FDAD6AAB08D1}"/>
              </a:ext>
            </a:extLst>
          </p:cNvPr>
          <p:cNvGrpSpPr/>
          <p:nvPr/>
        </p:nvGrpSpPr>
        <p:grpSpPr>
          <a:xfrm>
            <a:off x="5849821" y="5939984"/>
            <a:ext cx="5852043" cy="923330"/>
            <a:chOff x="1460121" y="5922784"/>
            <a:chExt cx="5852043" cy="92333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1D3E8EE-ADFF-A81C-651E-032A723EC21D}"/>
                </a:ext>
              </a:extLst>
            </p:cNvPr>
            <p:cNvSpPr txBox="1"/>
            <p:nvPr/>
          </p:nvSpPr>
          <p:spPr>
            <a:xfrm>
              <a:off x="1460121" y="6177136"/>
              <a:ext cx="34864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epw decays by converting into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B6CEE11-F0D7-CBEC-478C-C97AEAACB623}"/>
                </a:ext>
              </a:extLst>
            </p:cNvPr>
            <p:cNvSpPr txBox="1"/>
            <p:nvPr/>
          </p:nvSpPr>
          <p:spPr>
            <a:xfrm>
              <a:off x="5036989" y="5922784"/>
              <a:ext cx="227517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• transverse wakes</a:t>
              </a:r>
            </a:p>
            <a:p>
              <a:r>
                <a:rPr lang="en-US" sz="1800" dirty="0"/>
                <a:t>• plasma channel</a:t>
              </a:r>
            </a:p>
            <a:p>
              <a:r>
                <a:rPr lang="en-US" sz="1800" dirty="0"/>
                <a:t>• ion acoustic waves </a:t>
              </a:r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D6FDB658-84B2-F356-FB5E-D31AAD4BD267}"/>
                </a:ext>
              </a:extLst>
            </p:cNvPr>
            <p:cNvSpPr/>
            <p:nvPr/>
          </p:nvSpPr>
          <p:spPr>
            <a:xfrm>
              <a:off x="4963886" y="5976256"/>
              <a:ext cx="171077" cy="804542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7252902-7068-980C-1F2B-F3CF36674C64}"/>
              </a:ext>
            </a:extLst>
          </p:cNvPr>
          <p:cNvSpPr txBox="1"/>
          <p:nvPr/>
        </p:nvSpPr>
        <p:spPr>
          <a:xfrm>
            <a:off x="208344" y="6051329"/>
            <a:ext cx="2481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For further details, see: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EB508C-9D0F-7FCE-FD64-8B5396BAF385}"/>
              </a:ext>
            </a:extLst>
          </p:cNvPr>
          <p:cNvSpPr txBox="1"/>
          <p:nvPr/>
        </p:nvSpPr>
        <p:spPr>
          <a:xfrm>
            <a:off x="187904" y="6407978"/>
            <a:ext cx="472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Zgadzaj </a:t>
            </a:r>
            <a:r>
              <a:rPr lang="en-US" i="1">
                <a:solidFill>
                  <a:srgbClr val="FF0000"/>
                </a:solidFill>
              </a:rPr>
              <a:t>et al</a:t>
            </a:r>
            <a:r>
              <a:rPr lang="en-US">
                <a:solidFill>
                  <a:srgbClr val="FF0000"/>
                </a:solidFill>
              </a:rPr>
              <a:t>., </a:t>
            </a:r>
            <a:r>
              <a:rPr lang="en-US" i="1">
                <a:solidFill>
                  <a:srgbClr val="FF0000"/>
                </a:solidFill>
              </a:rPr>
              <a:t>Nat</a:t>
            </a:r>
            <a:r>
              <a:rPr lang="en-US">
                <a:solidFill>
                  <a:srgbClr val="FF0000"/>
                </a:solidFill>
              </a:rPr>
              <a:t>.  </a:t>
            </a:r>
            <a:r>
              <a:rPr lang="en-US" i="1">
                <a:solidFill>
                  <a:srgbClr val="FF0000"/>
                </a:solidFill>
              </a:rPr>
              <a:t>Commun</a:t>
            </a:r>
            <a:r>
              <a:rPr lang="en-US">
                <a:solidFill>
                  <a:srgbClr val="FF0000"/>
                </a:solidFill>
              </a:rPr>
              <a:t>. </a:t>
            </a:r>
            <a:r>
              <a:rPr lang="en-US" b="1">
                <a:solidFill>
                  <a:srgbClr val="FF0000"/>
                </a:solidFill>
              </a:rPr>
              <a:t>15</a:t>
            </a:r>
            <a:r>
              <a:rPr lang="en-US">
                <a:solidFill>
                  <a:srgbClr val="FF0000"/>
                </a:solidFill>
              </a:rPr>
              <a:t>, 4037 (2024) </a:t>
            </a:r>
          </a:p>
        </p:txBody>
      </p:sp>
    </p:spTree>
    <p:extLst>
      <p:ext uri="{BB962C8B-B14F-4D97-AF65-F5344CB8AC3E}">
        <p14:creationId xmlns:p14="http://schemas.microsoft.com/office/powerpoint/2010/main" val="378970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EAC96AE-A761-9E45-B499-7A3C99015434}"/>
              </a:ext>
            </a:extLst>
          </p:cNvPr>
          <p:cNvSpPr txBox="1"/>
          <p:nvPr/>
        </p:nvSpPr>
        <p:spPr>
          <a:xfrm>
            <a:off x="1179295" y="17373"/>
            <a:ext cx="9671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TW CO</a:t>
            </a:r>
            <a:r>
              <a:rPr lang="en-US" sz="2800" b="1" baseline="-25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 laser technology &amp; LWFA science advance hand-in-hand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E2888B-AD4E-D44E-877F-0BCF1130A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6" y="5646741"/>
            <a:ext cx="2069915" cy="11711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771726-9783-764C-90E4-B176EB6E6F1F}"/>
              </a:ext>
            </a:extLst>
          </p:cNvPr>
          <p:cNvSpPr txBox="1"/>
          <p:nvPr/>
        </p:nvSpPr>
        <p:spPr>
          <a:xfrm>
            <a:off x="2496537" y="5738472"/>
            <a:ext cx="18209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PBWA</a:t>
            </a:r>
          </a:p>
          <a:p>
            <a:pPr algn="ctr"/>
            <a:r>
              <a:rPr lang="en-US" sz="1400" dirty="0"/>
              <a:t>Plasma Beat-</a:t>
            </a:r>
          </a:p>
          <a:p>
            <a:pPr algn="ctr"/>
            <a:r>
              <a:rPr lang="en-US" sz="1400" dirty="0"/>
              <a:t>Wave Accelerator</a:t>
            </a:r>
            <a:endParaRPr lang="en-US" sz="1400" dirty="0">
              <a:solidFill>
                <a:srgbClr val="FF0000"/>
              </a:solidFill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Clayton, </a:t>
            </a:r>
            <a:r>
              <a:rPr lang="en-US" sz="1200" i="1" dirty="0">
                <a:solidFill>
                  <a:srgbClr val="FF0000"/>
                </a:solidFill>
              </a:rPr>
              <a:t>PRL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70</a:t>
            </a:r>
            <a:r>
              <a:rPr lang="en-US" sz="1200" dirty="0">
                <a:solidFill>
                  <a:srgbClr val="FF0000"/>
                </a:solidFill>
              </a:rPr>
              <a:t>, 37 (1993)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87B1A1-6734-9440-9355-E018455C8091}"/>
              </a:ext>
            </a:extLst>
          </p:cNvPr>
          <p:cNvSpPr txBox="1"/>
          <p:nvPr/>
        </p:nvSpPr>
        <p:spPr>
          <a:xfrm>
            <a:off x="7423919" y="6078396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baseline="-25000" dirty="0"/>
              <a:t>e</a:t>
            </a:r>
            <a:r>
              <a:rPr lang="en-US" dirty="0"/>
              <a:t> = 8.6 x 10</a:t>
            </a:r>
            <a:r>
              <a:rPr lang="en-US" baseline="30000" dirty="0"/>
              <a:t>15</a:t>
            </a:r>
            <a:r>
              <a:rPr lang="en-US" dirty="0"/>
              <a:t> cm</a:t>
            </a:r>
            <a:r>
              <a:rPr lang="en-US" baseline="30000" dirty="0"/>
              <a:t>-3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9A25EA-27DA-5E44-9DFE-870949090003}"/>
              </a:ext>
            </a:extLst>
          </p:cNvPr>
          <p:cNvSpPr txBox="1"/>
          <p:nvPr/>
        </p:nvSpPr>
        <p:spPr>
          <a:xfrm>
            <a:off x="487411" y="5766397"/>
            <a:ext cx="200708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60J, 300 </a:t>
            </a:r>
            <a:r>
              <a:rPr lang="en-US" b="1" dirty="0" err="1"/>
              <a:t>ps</a:t>
            </a:r>
            <a:r>
              <a:rPr lang="en-US" b="1" dirty="0"/>
              <a:t>, 0.2 TW</a:t>
            </a:r>
          </a:p>
          <a:p>
            <a:r>
              <a:rPr lang="en-US" sz="1600" dirty="0"/>
              <a:t>λ</a:t>
            </a:r>
            <a:r>
              <a:rPr lang="en-US" sz="1600" baseline="-25000" dirty="0"/>
              <a:t>1</a:t>
            </a:r>
            <a:r>
              <a:rPr lang="en-US" sz="1600" dirty="0"/>
              <a:t> = 10.59 µm; </a:t>
            </a:r>
          </a:p>
          <a:p>
            <a:r>
              <a:rPr lang="en-US" sz="1600" dirty="0"/>
              <a:t>λ</a:t>
            </a:r>
            <a:r>
              <a:rPr lang="en-US" sz="1600" baseline="-25000" dirty="0"/>
              <a:t>2</a:t>
            </a:r>
            <a:r>
              <a:rPr lang="en-US" sz="1600" dirty="0"/>
              <a:t> = 10.29 µm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86C870-26AD-D24C-8216-1F66AF9E17AE}"/>
              </a:ext>
            </a:extLst>
          </p:cNvPr>
          <p:cNvSpPr txBox="1"/>
          <p:nvPr/>
        </p:nvSpPr>
        <p:spPr>
          <a:xfrm>
            <a:off x="474560" y="535644"/>
            <a:ext cx="2432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</a:t>
            </a:r>
            <a:r>
              <a:rPr lang="en-US" b="1" u="sng" baseline="-25000" dirty="0"/>
              <a:t>2</a:t>
            </a:r>
            <a:r>
              <a:rPr lang="en-US" b="1" u="sng" dirty="0"/>
              <a:t> laser technology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984996-C83E-B149-9954-8BF86E1652CA}"/>
              </a:ext>
            </a:extLst>
          </p:cNvPr>
          <p:cNvSpPr txBox="1"/>
          <p:nvPr/>
        </p:nvSpPr>
        <p:spPr>
          <a:xfrm>
            <a:off x="2762898" y="547219"/>
            <a:ext cx="1427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LWFA regime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9B56DC-5E68-5249-84A6-27FA85F406F7}"/>
              </a:ext>
            </a:extLst>
          </p:cNvPr>
          <p:cNvSpPr txBox="1"/>
          <p:nvPr/>
        </p:nvSpPr>
        <p:spPr>
          <a:xfrm rot="16200000">
            <a:off x="-194791" y="5924375"/>
            <a:ext cx="875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2-color</a:t>
            </a:r>
          </a:p>
          <a:p>
            <a:pPr algn="ctr"/>
            <a:r>
              <a:rPr lang="en-US" sz="1600" b="1" dirty="0"/>
              <a:t> (MARS)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054664-D933-2B4E-889C-F70D492A2965}"/>
              </a:ext>
            </a:extLst>
          </p:cNvPr>
          <p:cNvSpPr txBox="1"/>
          <p:nvPr/>
        </p:nvSpPr>
        <p:spPr>
          <a:xfrm rot="16200000">
            <a:off x="-541204" y="4496287"/>
            <a:ext cx="1482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CPA (ATF) →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600D1A-471C-314B-8B12-52A61062FA9B}"/>
              </a:ext>
            </a:extLst>
          </p:cNvPr>
          <p:cNvSpPr txBox="1"/>
          <p:nvPr/>
        </p:nvSpPr>
        <p:spPr>
          <a:xfrm>
            <a:off x="464261" y="4039568"/>
            <a:ext cx="2053832" cy="14003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2J, 4 </a:t>
            </a:r>
            <a:r>
              <a:rPr lang="en-US" b="1" dirty="0" err="1"/>
              <a:t>ps</a:t>
            </a:r>
            <a:r>
              <a:rPr lang="en-US" b="1" dirty="0"/>
              <a:t>, 0.5 TW</a:t>
            </a:r>
          </a:p>
          <a:p>
            <a:r>
              <a:rPr lang="en-US" sz="1400" b="1" dirty="0"/>
              <a:t>CO</a:t>
            </a:r>
            <a:r>
              <a:rPr lang="en-US" sz="1400" b="1" baseline="-25000" dirty="0"/>
              <a:t>2</a:t>
            </a:r>
            <a:r>
              <a:rPr lang="en-US" sz="1400" b="1" dirty="0"/>
              <a:t>:</a:t>
            </a:r>
            <a:r>
              <a:rPr lang="en-US" sz="1600" dirty="0"/>
              <a:t> </a:t>
            </a:r>
            <a:r>
              <a:rPr lang="en-US" sz="1200" dirty="0"/>
              <a:t>natural, 10R branch, </a:t>
            </a:r>
          </a:p>
          <a:p>
            <a:r>
              <a:rPr lang="en-US" sz="1200" dirty="0"/>
              <a:t>              𝜆 = 10.3 µm</a:t>
            </a:r>
          </a:p>
          <a:p>
            <a:r>
              <a:rPr lang="en-US" sz="1400" b="1" dirty="0"/>
              <a:t>CPA: </a:t>
            </a:r>
            <a:r>
              <a:rPr lang="en-US" sz="1200" dirty="0"/>
              <a:t>25 </a:t>
            </a:r>
            <a:r>
              <a:rPr lang="en-US" sz="1200" dirty="0" err="1"/>
              <a:t>ps</a:t>
            </a:r>
            <a:r>
              <a:rPr lang="en-US" sz="1200" dirty="0"/>
              <a:t> stretch; 75 l/mm,</a:t>
            </a:r>
          </a:p>
          <a:p>
            <a:r>
              <a:rPr lang="en-US" sz="1200" dirty="0"/>
              <a:t>              50% T compressor</a:t>
            </a:r>
          </a:p>
          <a:p>
            <a:r>
              <a:rPr lang="en-US" sz="1100" dirty="0" err="1">
                <a:solidFill>
                  <a:srgbClr val="FF0000"/>
                </a:solidFill>
              </a:rPr>
              <a:t>Polyanskiy</a:t>
            </a:r>
            <a:r>
              <a:rPr lang="en-US" sz="1100" dirty="0">
                <a:solidFill>
                  <a:srgbClr val="FF0000"/>
                </a:solidFill>
              </a:rPr>
              <a:t>, </a:t>
            </a:r>
            <a:r>
              <a:rPr lang="en-US" sz="1100" i="1" dirty="0">
                <a:solidFill>
                  <a:srgbClr val="FF0000"/>
                </a:solidFill>
              </a:rPr>
              <a:t>Optica</a:t>
            </a:r>
            <a:r>
              <a:rPr lang="en-US" sz="1100" b="1" dirty="0">
                <a:solidFill>
                  <a:srgbClr val="FF0000"/>
                </a:solidFill>
              </a:rPr>
              <a:t> 2</a:t>
            </a:r>
            <a:r>
              <a:rPr lang="en-US" sz="1100" dirty="0">
                <a:solidFill>
                  <a:srgbClr val="FF0000"/>
                </a:solidFill>
              </a:rPr>
              <a:t>, 675 (2015)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301E06-67F6-DA48-9A7C-FAF64248342F}"/>
              </a:ext>
            </a:extLst>
          </p:cNvPr>
          <p:cNvSpPr txBox="1"/>
          <p:nvPr/>
        </p:nvSpPr>
        <p:spPr>
          <a:xfrm>
            <a:off x="2532751" y="4208318"/>
            <a:ext cx="17661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linear </a:t>
            </a:r>
          </a:p>
          <a:p>
            <a:pPr algn="ctr"/>
            <a:r>
              <a:rPr lang="en-US" b="1" dirty="0"/>
              <a:t>SM*-LWFA</a:t>
            </a:r>
          </a:p>
          <a:p>
            <a:pPr algn="ctr"/>
            <a:r>
              <a:rPr lang="en-US" sz="1200" dirty="0"/>
              <a:t>(*Self-Modulated)</a:t>
            </a:r>
          </a:p>
          <a:p>
            <a:pPr algn="ctr"/>
            <a:r>
              <a:rPr lang="en-US" dirty="0">
                <a:solidFill>
                  <a:srgbClr val="3034FF"/>
                </a:solidFill>
              </a:rPr>
              <a:t>AE-71 (2018-20)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5CC877-084A-204B-B6E7-4FCADA3DFA4F}"/>
              </a:ext>
            </a:extLst>
          </p:cNvPr>
          <p:cNvSpPr txBox="1"/>
          <p:nvPr/>
        </p:nvSpPr>
        <p:spPr>
          <a:xfrm>
            <a:off x="420211" y="2495843"/>
            <a:ext cx="2304092" cy="13311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3-6J, 2 </a:t>
            </a:r>
            <a:r>
              <a:rPr lang="en-US" b="1" dirty="0" err="1"/>
              <a:t>ps</a:t>
            </a:r>
            <a:r>
              <a:rPr lang="en-US" b="1" dirty="0"/>
              <a:t>, 1.5-3 TW</a:t>
            </a:r>
          </a:p>
          <a:p>
            <a:r>
              <a:rPr lang="en-US" sz="1400" b="1" dirty="0"/>
              <a:t>CO</a:t>
            </a:r>
            <a:r>
              <a:rPr lang="en-US" sz="1400" b="1" baseline="-25000" dirty="0"/>
              <a:t>2</a:t>
            </a:r>
            <a:r>
              <a:rPr lang="en-US" sz="1400" b="1" dirty="0"/>
              <a:t>: </a:t>
            </a:r>
            <a:r>
              <a:rPr lang="en-US" sz="1200" dirty="0"/>
              <a:t>isotopically enriched, </a:t>
            </a:r>
          </a:p>
          <a:p>
            <a:r>
              <a:rPr lang="en-US" sz="1200" dirty="0"/>
              <a:t>              9R branch,  𝜆 = 9.2 µm</a:t>
            </a:r>
          </a:p>
          <a:p>
            <a:r>
              <a:rPr lang="en-US" sz="1400" b="1" dirty="0"/>
              <a:t>CPA: </a:t>
            </a:r>
            <a:r>
              <a:rPr lang="en-US" sz="1200" dirty="0"/>
              <a:t>140 </a:t>
            </a:r>
            <a:r>
              <a:rPr lang="en-US" sz="1200" dirty="0" err="1"/>
              <a:t>ps</a:t>
            </a:r>
            <a:r>
              <a:rPr lang="en-US" sz="1200" dirty="0"/>
              <a:t> stretch; 100 l/mm,</a:t>
            </a:r>
          </a:p>
          <a:p>
            <a:r>
              <a:rPr lang="en-US" sz="1200" dirty="0"/>
              <a:t>              75% T compressor</a:t>
            </a:r>
          </a:p>
          <a:p>
            <a:r>
              <a:rPr lang="en-US" sz="1050" dirty="0" err="1">
                <a:solidFill>
                  <a:srgbClr val="FF0000"/>
                </a:solidFill>
              </a:rPr>
              <a:t>Polyanskiy</a:t>
            </a:r>
            <a:r>
              <a:rPr lang="en-US" sz="1050" dirty="0">
                <a:solidFill>
                  <a:srgbClr val="FF0000"/>
                </a:solidFill>
              </a:rPr>
              <a:t>, </a:t>
            </a:r>
            <a:r>
              <a:rPr lang="en-US" sz="1050" i="1" dirty="0">
                <a:solidFill>
                  <a:srgbClr val="FF0000"/>
                </a:solidFill>
              </a:rPr>
              <a:t>OSA Cont.</a:t>
            </a:r>
            <a:r>
              <a:rPr lang="en-US" sz="1050" b="1" dirty="0">
                <a:solidFill>
                  <a:srgbClr val="FF0000"/>
                </a:solidFill>
              </a:rPr>
              <a:t> 3</a:t>
            </a:r>
            <a:r>
              <a:rPr lang="en-US" sz="1050" dirty="0">
                <a:solidFill>
                  <a:srgbClr val="FF0000"/>
                </a:solidFill>
              </a:rPr>
              <a:t>, 459 (2020)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9C181C-A66D-7F4A-A98A-5B6188C9AE9D}"/>
              </a:ext>
            </a:extLst>
          </p:cNvPr>
          <p:cNvSpPr txBox="1"/>
          <p:nvPr/>
        </p:nvSpPr>
        <p:spPr>
          <a:xfrm>
            <a:off x="2613157" y="2587998"/>
            <a:ext cx="17748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nonlinear </a:t>
            </a:r>
          </a:p>
          <a:p>
            <a:pPr algn="ctr"/>
            <a:r>
              <a:rPr lang="en-US" b="1" dirty="0"/>
              <a:t>SM-LWFA,</a:t>
            </a:r>
          </a:p>
          <a:p>
            <a:pPr algn="ctr"/>
            <a:r>
              <a:rPr lang="en-US" b="1" dirty="0"/>
              <a:t>forced LWFA</a:t>
            </a:r>
          </a:p>
          <a:p>
            <a:pPr algn="ctr"/>
            <a:r>
              <a:rPr lang="en-US" dirty="0">
                <a:solidFill>
                  <a:srgbClr val="3034FF"/>
                </a:solidFill>
              </a:rPr>
              <a:t>AE-95 (2022-24)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1BC049-6A56-7F42-BF25-4C0696636D7D}"/>
              </a:ext>
            </a:extLst>
          </p:cNvPr>
          <p:cNvSpPr txBox="1"/>
          <p:nvPr/>
        </p:nvSpPr>
        <p:spPr>
          <a:xfrm>
            <a:off x="10590836" y="558264"/>
            <a:ext cx="1065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electrons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334EBA-AB0E-4C4D-A31A-B91765385341}"/>
              </a:ext>
            </a:extLst>
          </p:cNvPr>
          <p:cNvSpPr txBox="1"/>
          <p:nvPr/>
        </p:nvSpPr>
        <p:spPr>
          <a:xfrm>
            <a:off x="7309296" y="4306017"/>
            <a:ext cx="240681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 &lt; </a:t>
            </a:r>
            <a:r>
              <a:rPr lang="en-US" i="1" dirty="0"/>
              <a:t>n</a:t>
            </a:r>
            <a:r>
              <a:rPr lang="en-US" baseline="-25000" dirty="0"/>
              <a:t>e</a:t>
            </a:r>
            <a:r>
              <a:rPr lang="en-US" dirty="0"/>
              <a:t> &lt; 2 x 10</a:t>
            </a:r>
            <a:r>
              <a:rPr lang="en-US" baseline="30000" dirty="0"/>
              <a:t>18</a:t>
            </a:r>
            <a:r>
              <a:rPr lang="en-US" dirty="0"/>
              <a:t> cm</a:t>
            </a:r>
            <a:r>
              <a:rPr lang="en-US" baseline="30000" dirty="0"/>
              <a:t>-3</a:t>
            </a:r>
            <a:r>
              <a:rPr lang="en-US" dirty="0"/>
              <a:t> </a:t>
            </a:r>
          </a:p>
          <a:p>
            <a:r>
              <a:rPr lang="en-US" dirty="0"/>
              <a:t>0.4 &gt; </a:t>
            </a:r>
            <a:r>
              <a:rPr lang="en-US" dirty="0" err="1"/>
              <a:t>P</a:t>
            </a:r>
            <a:r>
              <a:rPr lang="en-US" baseline="-25000" dirty="0" err="1"/>
              <a:t>cr</a:t>
            </a:r>
            <a:r>
              <a:rPr lang="en-US" dirty="0"/>
              <a:t> &gt; 0.1 TW </a:t>
            </a:r>
          </a:p>
          <a:p>
            <a:r>
              <a:rPr lang="en-US" sz="1600" dirty="0"/>
              <a:t>collective Thomson scatter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B801E8-BDE1-014A-A26B-1BC100D216C1}"/>
              </a:ext>
            </a:extLst>
          </p:cNvPr>
          <p:cNvSpPr txBox="1"/>
          <p:nvPr/>
        </p:nvSpPr>
        <p:spPr>
          <a:xfrm>
            <a:off x="7376310" y="2695550"/>
            <a:ext cx="246093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0.3 &lt; </a:t>
            </a:r>
            <a:r>
              <a:rPr lang="en-US" i="1" dirty="0"/>
              <a:t>n</a:t>
            </a:r>
            <a:r>
              <a:rPr lang="en-US" baseline="-25000" dirty="0"/>
              <a:t>e</a:t>
            </a:r>
            <a:r>
              <a:rPr lang="en-US" dirty="0"/>
              <a:t> &lt; 4 x 10</a:t>
            </a:r>
            <a:r>
              <a:rPr lang="en-US" baseline="30000" dirty="0"/>
              <a:t>17</a:t>
            </a:r>
            <a:r>
              <a:rPr lang="en-US" dirty="0"/>
              <a:t> cm</a:t>
            </a:r>
            <a:r>
              <a:rPr lang="en-US" baseline="30000" dirty="0"/>
              <a:t>-3</a:t>
            </a:r>
            <a:r>
              <a:rPr lang="en-US" dirty="0"/>
              <a:t> </a:t>
            </a:r>
          </a:p>
          <a:p>
            <a:r>
              <a:rPr lang="en-US" dirty="0"/>
              <a:t>1.7 &gt; </a:t>
            </a:r>
            <a:r>
              <a:rPr lang="en-US" i="1" dirty="0" err="1"/>
              <a:t>P</a:t>
            </a:r>
            <a:r>
              <a:rPr lang="en-US" baseline="-25000" dirty="0" err="1"/>
              <a:t>cr</a:t>
            </a:r>
            <a:r>
              <a:rPr lang="en-US" dirty="0"/>
              <a:t> &gt; 0.5 TW</a:t>
            </a:r>
          </a:p>
          <a:p>
            <a:r>
              <a:rPr lang="en-US" sz="1600" dirty="0"/>
              <a:t>electron spectrometer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5D8186-3767-0346-936A-6AA52137EF13}"/>
              </a:ext>
            </a:extLst>
          </p:cNvPr>
          <p:cNvSpPr txBox="1"/>
          <p:nvPr/>
        </p:nvSpPr>
        <p:spPr>
          <a:xfrm>
            <a:off x="382934" y="953838"/>
            <a:ext cx="2241511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/>
              <a:t>10-15J, 0.5 </a:t>
            </a:r>
            <a:r>
              <a:rPr lang="en-US" sz="1600" b="1" dirty="0" err="1"/>
              <a:t>ps</a:t>
            </a:r>
            <a:r>
              <a:rPr lang="en-US" sz="1600" b="1" dirty="0"/>
              <a:t>, 20-30 TW</a:t>
            </a:r>
          </a:p>
          <a:p>
            <a:r>
              <a:rPr lang="en-US" sz="1400" b="1" dirty="0"/>
              <a:t>CO</a:t>
            </a:r>
            <a:r>
              <a:rPr lang="en-US" sz="1400" b="1" baseline="-25000" dirty="0"/>
              <a:t>2</a:t>
            </a:r>
            <a:r>
              <a:rPr lang="en-US" sz="1400" b="1" dirty="0"/>
              <a:t>: </a:t>
            </a:r>
            <a:r>
              <a:rPr lang="en-US" sz="1200" dirty="0"/>
              <a:t>isotopically enriched, </a:t>
            </a:r>
          </a:p>
          <a:p>
            <a:r>
              <a:rPr lang="en-US" sz="1200" dirty="0"/>
              <a:t>              9R + 9P branches </a:t>
            </a:r>
          </a:p>
          <a:p>
            <a:r>
              <a:rPr lang="en-US" sz="1400" b="1" dirty="0"/>
              <a:t>CPA: </a:t>
            </a:r>
            <a:r>
              <a:rPr lang="en-US" sz="1200" dirty="0"/>
              <a:t>augmented by nonlinear</a:t>
            </a:r>
          </a:p>
          <a:p>
            <a:r>
              <a:rPr lang="en-US" sz="1200" dirty="0"/>
              <a:t>             post-compression</a:t>
            </a:r>
          </a:p>
          <a:p>
            <a:r>
              <a:rPr lang="en-US" sz="1000" dirty="0" err="1">
                <a:solidFill>
                  <a:srgbClr val="FF0000"/>
                </a:solidFill>
              </a:rPr>
              <a:t>Polyanskiy</a:t>
            </a:r>
            <a:r>
              <a:rPr lang="en-US" sz="1000" dirty="0">
                <a:solidFill>
                  <a:srgbClr val="FF0000"/>
                </a:solidFill>
              </a:rPr>
              <a:t>, </a:t>
            </a:r>
            <a:r>
              <a:rPr lang="en-US" sz="1000" i="1" dirty="0">
                <a:solidFill>
                  <a:srgbClr val="FF0000"/>
                </a:solidFill>
              </a:rPr>
              <a:t>Opt. Expr.</a:t>
            </a:r>
            <a:r>
              <a:rPr lang="en-US" sz="1000" b="1" dirty="0">
                <a:solidFill>
                  <a:srgbClr val="FF0000"/>
                </a:solidFill>
              </a:rPr>
              <a:t> 29</a:t>
            </a:r>
            <a:r>
              <a:rPr lang="en-US" sz="1000" dirty="0">
                <a:solidFill>
                  <a:srgbClr val="FF0000"/>
                </a:solidFill>
              </a:rPr>
              <a:t>, 31714 (2021)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660155-351A-804A-94A8-0B5D3ADE9911}"/>
              </a:ext>
            </a:extLst>
          </p:cNvPr>
          <p:cNvSpPr txBox="1"/>
          <p:nvPr/>
        </p:nvSpPr>
        <p:spPr>
          <a:xfrm>
            <a:off x="2618172" y="1148391"/>
            <a:ext cx="1758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bubble</a:t>
            </a:r>
          </a:p>
          <a:p>
            <a:pPr algn="ctr"/>
            <a:r>
              <a:rPr lang="en-US" b="1" dirty="0"/>
              <a:t>regime</a:t>
            </a:r>
          </a:p>
          <a:p>
            <a:pPr algn="ctr"/>
            <a:r>
              <a:rPr lang="en-US" dirty="0">
                <a:solidFill>
                  <a:srgbClr val="3034FF"/>
                </a:solidFill>
              </a:rPr>
              <a:t>AE-?? (2024-26)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82BF2CA-9080-F34B-A754-C5778FF8B4D1}"/>
              </a:ext>
            </a:extLst>
          </p:cNvPr>
          <p:cNvSpPr txBox="1"/>
          <p:nvPr/>
        </p:nvSpPr>
        <p:spPr>
          <a:xfrm>
            <a:off x="10596999" y="4505842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96E170-331C-4C4B-80A4-19640D8BCBC2}"/>
              </a:ext>
            </a:extLst>
          </p:cNvPr>
          <p:cNvSpPr txBox="1"/>
          <p:nvPr/>
        </p:nvSpPr>
        <p:spPr>
          <a:xfrm>
            <a:off x="7530373" y="1314432"/>
            <a:ext cx="22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&lt; </a:t>
            </a:r>
            <a:r>
              <a:rPr lang="en-US" i="1" dirty="0"/>
              <a:t>n</a:t>
            </a:r>
            <a:r>
              <a:rPr lang="en-US" baseline="-25000" dirty="0"/>
              <a:t>e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≲ 4 ×</a:t>
            </a:r>
            <a:r>
              <a:rPr lang="en-US" dirty="0"/>
              <a:t> 10</a:t>
            </a:r>
            <a:r>
              <a:rPr lang="en-US" baseline="30000" dirty="0"/>
              <a:t>16</a:t>
            </a:r>
            <a:r>
              <a:rPr lang="en-US" dirty="0"/>
              <a:t> cm</a:t>
            </a:r>
            <a:r>
              <a:rPr lang="en-US" baseline="30000" dirty="0"/>
              <a:t>-3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F00CF98-FBD8-6F46-80C2-B998B925E241}"/>
              </a:ext>
            </a:extLst>
          </p:cNvPr>
          <p:cNvSpPr txBox="1"/>
          <p:nvPr/>
        </p:nvSpPr>
        <p:spPr>
          <a:xfrm>
            <a:off x="10492828" y="5965787"/>
            <a:ext cx="1243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 ≈ 5 </a:t>
            </a:r>
            <a:r>
              <a:rPr lang="en-US" dirty="0" err="1"/>
              <a:t>fC</a:t>
            </a:r>
            <a:endParaRPr lang="en-US" dirty="0"/>
          </a:p>
          <a:p>
            <a:r>
              <a:rPr lang="en-US" dirty="0" err="1"/>
              <a:t>E</a:t>
            </a:r>
            <a:r>
              <a:rPr lang="en-US" baseline="-25000" dirty="0" err="1"/>
              <a:t>e</a:t>
            </a:r>
            <a:r>
              <a:rPr lang="en-US" dirty="0"/>
              <a:t> ≈ 9 MeV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1D225A-2D53-DC47-9982-7B621D52383E}"/>
              </a:ext>
            </a:extLst>
          </p:cNvPr>
          <p:cNvSpPr txBox="1"/>
          <p:nvPr/>
        </p:nvSpPr>
        <p:spPr>
          <a:xfrm>
            <a:off x="4884196" y="558264"/>
            <a:ext cx="1608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wake structure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2D83BE6-6AE9-324C-88C6-0807F28BB192}"/>
              </a:ext>
            </a:extLst>
          </p:cNvPr>
          <p:cNvSpPr txBox="1"/>
          <p:nvPr/>
        </p:nvSpPr>
        <p:spPr>
          <a:xfrm>
            <a:off x="5662919" y="6531925"/>
            <a:ext cx="899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linear wake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6C8264-FD00-9C41-8F51-ECCA505C4035}"/>
              </a:ext>
            </a:extLst>
          </p:cNvPr>
          <p:cNvSpPr txBox="1"/>
          <p:nvPr/>
        </p:nvSpPr>
        <p:spPr>
          <a:xfrm>
            <a:off x="6378255" y="5680905"/>
            <a:ext cx="48442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laser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8F6AA9-5E92-9946-924D-3F3D334D22BC}"/>
              </a:ext>
            </a:extLst>
          </p:cNvPr>
          <p:cNvSpPr txBox="1"/>
          <p:nvPr/>
        </p:nvSpPr>
        <p:spPr>
          <a:xfrm>
            <a:off x="7619876" y="1638884"/>
            <a:ext cx="1954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electron radiography,</a:t>
            </a:r>
          </a:p>
          <a:p>
            <a:r>
              <a:rPr lang="en-US" sz="1600" dirty="0"/>
              <a:t>Faraday rotation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15BB8C2-E429-1B45-90AA-6C691EF7B7DF}"/>
              </a:ext>
            </a:extLst>
          </p:cNvPr>
          <p:cNvSpPr txBox="1"/>
          <p:nvPr/>
        </p:nvSpPr>
        <p:spPr>
          <a:xfrm>
            <a:off x="10061224" y="1381007"/>
            <a:ext cx="20556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external injection</a:t>
            </a:r>
          </a:p>
          <a:p>
            <a:r>
              <a:rPr lang="en-US" sz="1200" dirty="0"/>
              <a:t>• </a:t>
            </a:r>
            <a:r>
              <a:rPr lang="en-US" sz="1200" dirty="0" err="1"/>
              <a:t>linac</a:t>
            </a:r>
            <a:r>
              <a:rPr lang="en-US" sz="1200" dirty="0"/>
              <a:t> (synched, compressed)</a:t>
            </a:r>
          </a:p>
          <a:p>
            <a:r>
              <a:rPr lang="en-US" sz="1200" dirty="0"/>
              <a:t>• 2-color ionization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E2B512B-EC5F-E846-9673-A31FF8A225AA}"/>
              </a:ext>
            </a:extLst>
          </p:cNvPr>
          <p:cNvSpPr txBox="1"/>
          <p:nvPr/>
        </p:nvSpPr>
        <p:spPr>
          <a:xfrm>
            <a:off x="10045906" y="3276053"/>
            <a:ext cx="1820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exponential &amp; peaked </a:t>
            </a:r>
          </a:p>
          <a:p>
            <a:pPr algn="ctr"/>
            <a:r>
              <a:rPr lang="en-US" sz="1400" dirty="0"/>
              <a:t>electron spectra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7F94457-1018-2543-84DC-D15A976FAE19}"/>
              </a:ext>
            </a:extLst>
          </p:cNvPr>
          <p:cNvSpPr txBox="1"/>
          <p:nvPr/>
        </p:nvSpPr>
        <p:spPr>
          <a:xfrm>
            <a:off x="10314158" y="2678577"/>
            <a:ext cx="1619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 Q</a:t>
            </a:r>
            <a:r>
              <a:rPr lang="en-US" dirty="0"/>
              <a:t> ≈ 1-500 </a:t>
            </a:r>
            <a:r>
              <a:rPr lang="en-US" dirty="0" err="1"/>
              <a:t>pC</a:t>
            </a:r>
            <a:endParaRPr lang="en-US" dirty="0"/>
          </a:p>
          <a:p>
            <a:r>
              <a:rPr lang="en-US" i="1" dirty="0" err="1"/>
              <a:t>E</a:t>
            </a:r>
            <a:r>
              <a:rPr lang="en-US" baseline="-25000" dirty="0" err="1"/>
              <a:t>e</a:t>
            </a:r>
            <a:r>
              <a:rPr lang="en-US" dirty="0"/>
              <a:t> ≈ 5-25 MeV  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F2F76AD-B852-7F42-91A3-CB95720D95B7}"/>
              </a:ext>
            </a:extLst>
          </p:cNvPr>
          <p:cNvGrpSpPr/>
          <p:nvPr/>
        </p:nvGrpSpPr>
        <p:grpSpPr>
          <a:xfrm>
            <a:off x="4407249" y="887115"/>
            <a:ext cx="2704192" cy="1584858"/>
            <a:chOff x="4407249" y="849015"/>
            <a:chExt cx="2704192" cy="158485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2E85C20-578D-0E49-9539-A11E8EAA8DC5}"/>
                </a:ext>
              </a:extLst>
            </p:cNvPr>
            <p:cNvSpPr txBox="1"/>
            <p:nvPr/>
          </p:nvSpPr>
          <p:spPr>
            <a:xfrm>
              <a:off x="4594825" y="849015"/>
              <a:ext cx="22990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</a:rPr>
                <a:t>Kumar, </a:t>
              </a:r>
              <a:r>
                <a:rPr lang="en-US" sz="1000" i="1" dirty="0">
                  <a:solidFill>
                    <a:srgbClr val="FF0000"/>
                  </a:solidFill>
                </a:rPr>
                <a:t>Phys. Plasmas </a:t>
              </a:r>
              <a:r>
                <a:rPr lang="en-US" sz="1000" b="1" dirty="0">
                  <a:solidFill>
                    <a:srgbClr val="FF0000"/>
                  </a:solidFill>
                </a:rPr>
                <a:t>28</a:t>
              </a:r>
              <a:r>
                <a:rPr lang="en-US" sz="1000" dirty="0">
                  <a:solidFill>
                    <a:srgbClr val="FF0000"/>
                  </a:solidFill>
                </a:rPr>
                <a:t>, 013102 (2021)</a:t>
              </a:r>
            </a:p>
          </p:txBody>
        </p:sp>
        <p:pic>
          <p:nvPicPr>
            <p:cNvPr id="44" name="Picture 43" descr="A picture containing surface chart&#10;&#10;Description automatically generated">
              <a:extLst>
                <a:ext uri="{FF2B5EF4-FFF2-40B4-BE49-F238E27FC236}">
                  <a16:creationId xmlns:a16="http://schemas.microsoft.com/office/drawing/2014/main" id="{D724FE2C-A294-6F49-9AC3-9196B522D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2951" y="1095237"/>
              <a:ext cx="1831926" cy="1050062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8B0F79C-5573-714A-865F-A469A775D7B9}"/>
                </a:ext>
              </a:extLst>
            </p:cNvPr>
            <p:cNvSpPr txBox="1"/>
            <p:nvPr/>
          </p:nvSpPr>
          <p:spPr>
            <a:xfrm>
              <a:off x="4463899" y="2156874"/>
              <a:ext cx="24976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solidFill>
                    <a:srgbClr val="3034FF"/>
                  </a:solidFill>
                </a:rPr>
                <a:t>P</a:t>
              </a:r>
              <a:r>
                <a:rPr lang="en-US" sz="1200" dirty="0">
                  <a:solidFill>
                    <a:srgbClr val="3034FF"/>
                  </a:solidFill>
                </a:rPr>
                <a:t> = 20 TW, </a:t>
              </a:r>
              <a:r>
                <a:rPr lang="en-US" sz="1200" i="1" dirty="0">
                  <a:solidFill>
                    <a:srgbClr val="3034FF"/>
                  </a:solidFill>
                </a:rPr>
                <a:t>n</a:t>
              </a:r>
              <a:r>
                <a:rPr lang="en-US" sz="1200" baseline="-25000" dirty="0">
                  <a:solidFill>
                    <a:srgbClr val="3034FF"/>
                  </a:solidFill>
                </a:rPr>
                <a:t>e0</a:t>
              </a:r>
              <a:r>
                <a:rPr lang="en-US" sz="1200" dirty="0">
                  <a:solidFill>
                    <a:srgbClr val="3034FF"/>
                  </a:solidFill>
                </a:rPr>
                <a:t> = 2x10</a:t>
              </a:r>
              <a:r>
                <a:rPr lang="en-US" sz="1200" baseline="30000" dirty="0">
                  <a:solidFill>
                    <a:srgbClr val="3034FF"/>
                  </a:solidFill>
                </a:rPr>
                <a:t>16</a:t>
              </a:r>
              <a:r>
                <a:rPr lang="en-US" sz="1200" dirty="0">
                  <a:solidFill>
                    <a:srgbClr val="3034FF"/>
                  </a:solidFill>
                </a:rPr>
                <a:t> cm</a:t>
              </a:r>
              <a:r>
                <a:rPr lang="en-US" sz="1200" baseline="30000" dirty="0">
                  <a:solidFill>
                    <a:srgbClr val="3034FF"/>
                  </a:solidFill>
                </a:rPr>
                <a:t>-3</a:t>
              </a:r>
              <a:r>
                <a:rPr lang="en-US" sz="1200" dirty="0">
                  <a:solidFill>
                    <a:srgbClr val="3034FF"/>
                  </a:solidFill>
                </a:rPr>
                <a:t>, </a:t>
              </a:r>
              <a:r>
                <a:rPr lang="en-US" sz="1200" i="1" dirty="0">
                  <a:solidFill>
                    <a:srgbClr val="3034FF"/>
                  </a:solidFill>
                </a:rPr>
                <a:t>a</a:t>
              </a:r>
              <a:r>
                <a:rPr lang="en-US" sz="1200" baseline="-25000" dirty="0">
                  <a:solidFill>
                    <a:srgbClr val="3034FF"/>
                  </a:solidFill>
                </a:rPr>
                <a:t>0</a:t>
              </a:r>
              <a:r>
                <a:rPr lang="en-US" sz="1200" dirty="0">
                  <a:solidFill>
                    <a:srgbClr val="3034FF"/>
                  </a:solidFill>
                </a:rPr>
                <a:t> = 3.8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0BCBEA6-DC1E-5947-B0FE-F8BAD0A9DB3C}"/>
                </a:ext>
              </a:extLst>
            </p:cNvPr>
            <p:cNvSpPr txBox="1"/>
            <p:nvPr/>
          </p:nvSpPr>
          <p:spPr>
            <a:xfrm>
              <a:off x="4797538" y="1941114"/>
              <a:ext cx="5966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i="1" dirty="0"/>
                <a:t>z</a:t>
              </a:r>
              <a:r>
                <a:rPr lang="en-US" sz="1100" b="1" dirty="0"/>
                <a:t> [mm]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010E619-16AC-3F4D-9205-44C577B16667}"/>
                </a:ext>
              </a:extLst>
            </p:cNvPr>
            <p:cNvSpPr txBox="1"/>
            <p:nvPr/>
          </p:nvSpPr>
          <p:spPr>
            <a:xfrm rot="16200000">
              <a:off x="4226751" y="1366561"/>
              <a:ext cx="6687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/>
                <a:t>x</a:t>
              </a:r>
              <a:r>
                <a:rPr lang="en-US" sz="1400" b="1" dirty="0"/>
                <a:t> [µm]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91DCD43-CB58-CD4D-8A73-7483A7002A99}"/>
                </a:ext>
              </a:extLst>
            </p:cNvPr>
            <p:cNvSpPr txBox="1"/>
            <p:nvPr/>
          </p:nvSpPr>
          <p:spPr>
            <a:xfrm>
              <a:off x="4668633" y="141838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0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F8AC269-7B1A-594D-A8F7-47F0EA0EF3BB}"/>
                </a:ext>
              </a:extLst>
            </p:cNvPr>
            <p:cNvSpPr txBox="1"/>
            <p:nvPr/>
          </p:nvSpPr>
          <p:spPr>
            <a:xfrm>
              <a:off x="4496934" y="1836999"/>
              <a:ext cx="466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-100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6FFFC97-CC17-EE48-924A-8321D2A3341E}"/>
                </a:ext>
              </a:extLst>
            </p:cNvPr>
            <p:cNvSpPr txBox="1"/>
            <p:nvPr/>
          </p:nvSpPr>
          <p:spPr>
            <a:xfrm>
              <a:off x="4533587" y="993973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100</a:t>
              </a:r>
            </a:p>
          </p:txBody>
        </p:sp>
        <p:pic>
          <p:nvPicPr>
            <p:cNvPr id="53" name="Picture 52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0825D8F5-828C-A046-8EE2-04AF9A272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5035" y="1126372"/>
              <a:ext cx="291248" cy="826768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4C5D0DA-F125-214D-A499-5337383883D9}"/>
                </a:ext>
              </a:extLst>
            </p:cNvPr>
            <p:cNvSpPr txBox="1"/>
            <p:nvPr/>
          </p:nvSpPr>
          <p:spPr>
            <a:xfrm rot="16200000">
              <a:off x="6673020" y="1393338"/>
              <a:ext cx="5998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𝛿</a:t>
              </a:r>
              <a:r>
                <a:rPr lang="en-US" sz="1200" b="1" i="1" dirty="0"/>
                <a:t>n</a:t>
              </a:r>
              <a:r>
                <a:rPr lang="en-US" sz="1200" b="1" dirty="0"/>
                <a:t>/</a:t>
              </a:r>
              <a:r>
                <a:rPr lang="en-US" sz="1200" b="1" i="1" dirty="0"/>
                <a:t>n</a:t>
              </a:r>
              <a:r>
                <a:rPr lang="en-US" sz="1200" b="1" baseline="-25000" dirty="0"/>
                <a:t>e0</a:t>
              </a:r>
            </a:p>
          </p:txBody>
        </p:sp>
      </p:grpSp>
      <p:pic>
        <p:nvPicPr>
          <p:cNvPr id="115" name="Picture 114" descr="Diagram&#10;&#10;Description automatically generated">
            <a:extLst>
              <a:ext uri="{FF2B5EF4-FFF2-40B4-BE49-F238E27FC236}">
                <a16:creationId xmlns:a16="http://schemas.microsoft.com/office/drawing/2014/main" id="{E990BEDF-30D6-E145-833E-E83596F15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1659" y="4108266"/>
            <a:ext cx="2014222" cy="1271548"/>
          </a:xfrm>
          <a:prstGeom prst="rect">
            <a:avLst/>
          </a:prstGeom>
        </p:spPr>
      </p:pic>
      <p:sp>
        <p:nvSpPr>
          <p:cNvPr id="119" name="Oval 118">
            <a:extLst>
              <a:ext uri="{FF2B5EF4-FFF2-40B4-BE49-F238E27FC236}">
                <a16:creationId xmlns:a16="http://schemas.microsoft.com/office/drawing/2014/main" id="{9855DB9B-81BB-FB41-AB72-A099E69DC045}"/>
              </a:ext>
            </a:extLst>
          </p:cNvPr>
          <p:cNvSpPr/>
          <p:nvPr/>
        </p:nvSpPr>
        <p:spPr>
          <a:xfrm>
            <a:off x="5732843" y="1252709"/>
            <a:ext cx="420308" cy="640227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68020D9A-5EC3-3340-91CF-A1A69A32FCA2}"/>
              </a:ext>
            </a:extLst>
          </p:cNvPr>
          <p:cNvGrpSpPr/>
          <p:nvPr/>
        </p:nvGrpSpPr>
        <p:grpSpPr>
          <a:xfrm>
            <a:off x="4428788" y="2427684"/>
            <a:ext cx="2539266" cy="1606264"/>
            <a:chOff x="4428788" y="2427684"/>
            <a:chExt cx="2539266" cy="1606264"/>
          </a:xfrm>
        </p:grpSpPr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965ED37F-B338-9840-9ECC-E66F02866A62}"/>
                </a:ext>
              </a:extLst>
            </p:cNvPr>
            <p:cNvSpPr/>
            <p:nvPr/>
          </p:nvSpPr>
          <p:spPr>
            <a:xfrm>
              <a:off x="4837871" y="2525567"/>
              <a:ext cx="2093409" cy="1285377"/>
            </a:xfrm>
            <a:custGeom>
              <a:avLst/>
              <a:gdLst>
                <a:gd name="connsiteX0" fmla="*/ 4332398 w 4332398"/>
                <a:gd name="connsiteY0" fmla="*/ 1914900 h 2234385"/>
                <a:gd name="connsiteX1" fmla="*/ 3828745 w 4332398"/>
                <a:gd name="connsiteY1" fmla="*/ 1919790 h 2234385"/>
                <a:gd name="connsiteX2" fmla="*/ 3554914 w 4332398"/>
                <a:gd name="connsiteY2" fmla="*/ 1919790 h 2234385"/>
                <a:gd name="connsiteX3" fmla="*/ 3369100 w 4332398"/>
                <a:gd name="connsiteY3" fmla="*/ 1934460 h 2234385"/>
                <a:gd name="connsiteX4" fmla="*/ 3285973 w 4332398"/>
                <a:gd name="connsiteY4" fmla="*/ 1900231 h 2234385"/>
                <a:gd name="connsiteX5" fmla="*/ 3251744 w 4332398"/>
                <a:gd name="connsiteY5" fmla="*/ 1792654 h 2234385"/>
                <a:gd name="connsiteX6" fmla="*/ 3237074 w 4332398"/>
                <a:gd name="connsiteY6" fmla="*/ 1738866 h 2234385"/>
                <a:gd name="connsiteX7" fmla="*/ 3227295 w 4332398"/>
                <a:gd name="connsiteY7" fmla="*/ 1724196 h 2234385"/>
                <a:gd name="connsiteX8" fmla="*/ 3202845 w 4332398"/>
                <a:gd name="connsiteY8" fmla="*/ 1768205 h 2234385"/>
                <a:gd name="connsiteX9" fmla="*/ 3188176 w 4332398"/>
                <a:gd name="connsiteY9" fmla="*/ 1846442 h 2234385"/>
                <a:gd name="connsiteX10" fmla="*/ 3168616 w 4332398"/>
                <a:gd name="connsiteY10" fmla="*/ 1963799 h 2234385"/>
                <a:gd name="connsiteX11" fmla="*/ 3144167 w 4332398"/>
                <a:gd name="connsiteY11" fmla="*/ 2110494 h 2234385"/>
                <a:gd name="connsiteX12" fmla="*/ 3100159 w 4332398"/>
                <a:gd name="connsiteY12" fmla="*/ 2203401 h 2234385"/>
                <a:gd name="connsiteX13" fmla="*/ 3070820 w 4332398"/>
                <a:gd name="connsiteY13" fmla="*/ 2222960 h 2234385"/>
                <a:gd name="connsiteX14" fmla="*/ 3021921 w 4332398"/>
                <a:gd name="connsiteY14" fmla="*/ 2203401 h 2234385"/>
                <a:gd name="connsiteX15" fmla="*/ 2973023 w 4332398"/>
                <a:gd name="connsiteY15" fmla="*/ 2056706 h 2234385"/>
                <a:gd name="connsiteX16" fmla="*/ 2953464 w 4332398"/>
                <a:gd name="connsiteY16" fmla="*/ 1836663 h 2234385"/>
                <a:gd name="connsiteX17" fmla="*/ 2943684 w 4332398"/>
                <a:gd name="connsiteY17" fmla="*/ 1474815 h 2234385"/>
                <a:gd name="connsiteX18" fmla="*/ 2933904 w 4332398"/>
                <a:gd name="connsiteY18" fmla="*/ 1161865 h 2234385"/>
                <a:gd name="connsiteX19" fmla="*/ 2929014 w 4332398"/>
                <a:gd name="connsiteY19" fmla="*/ 917373 h 2234385"/>
                <a:gd name="connsiteX20" fmla="*/ 2924124 w 4332398"/>
                <a:gd name="connsiteY20" fmla="*/ 594643 h 2234385"/>
                <a:gd name="connsiteX21" fmla="*/ 2909455 w 4332398"/>
                <a:gd name="connsiteY21" fmla="*/ 760898 h 2234385"/>
                <a:gd name="connsiteX22" fmla="*/ 2899675 w 4332398"/>
                <a:gd name="connsiteY22" fmla="*/ 1132526 h 2234385"/>
                <a:gd name="connsiteX23" fmla="*/ 2889896 w 4332398"/>
                <a:gd name="connsiteY23" fmla="*/ 1777985 h 2234385"/>
                <a:gd name="connsiteX24" fmla="*/ 2880116 w 4332398"/>
                <a:gd name="connsiteY24" fmla="*/ 2002917 h 2234385"/>
                <a:gd name="connsiteX25" fmla="*/ 2850777 w 4332398"/>
                <a:gd name="connsiteY25" fmla="*/ 2154502 h 2234385"/>
                <a:gd name="connsiteX26" fmla="*/ 2792099 w 4332398"/>
                <a:gd name="connsiteY26" fmla="*/ 2222960 h 2234385"/>
                <a:gd name="connsiteX27" fmla="*/ 2713861 w 4332398"/>
                <a:gd name="connsiteY27" fmla="*/ 2218070 h 2234385"/>
                <a:gd name="connsiteX28" fmla="*/ 2660073 w 4332398"/>
                <a:gd name="connsiteY28" fmla="*/ 2125163 h 2234385"/>
                <a:gd name="connsiteX29" fmla="*/ 2625844 w 4332398"/>
                <a:gd name="connsiteY29" fmla="*/ 1836663 h 2234385"/>
                <a:gd name="connsiteX30" fmla="*/ 2616065 w 4332398"/>
                <a:gd name="connsiteY30" fmla="*/ 1484594 h 2234385"/>
                <a:gd name="connsiteX31" fmla="*/ 2616065 w 4332398"/>
                <a:gd name="connsiteY31" fmla="*/ 1112966 h 2234385"/>
                <a:gd name="connsiteX32" fmla="*/ 2606285 w 4332398"/>
                <a:gd name="connsiteY32" fmla="*/ 800017 h 2234385"/>
                <a:gd name="connsiteX33" fmla="*/ 2596505 w 4332398"/>
                <a:gd name="connsiteY33" fmla="*/ 296363 h 2234385"/>
                <a:gd name="connsiteX34" fmla="*/ 2591615 w 4332398"/>
                <a:gd name="connsiteY34" fmla="*/ 467508 h 2234385"/>
                <a:gd name="connsiteX35" fmla="*/ 2581836 w 4332398"/>
                <a:gd name="connsiteY35" fmla="*/ 1078738 h 2234385"/>
                <a:gd name="connsiteX36" fmla="*/ 2606285 w 4332398"/>
                <a:gd name="connsiteY36" fmla="*/ 1474815 h 2234385"/>
                <a:gd name="connsiteX37" fmla="*/ 2576946 w 4332398"/>
                <a:gd name="connsiteY37" fmla="*/ 1205873 h 2234385"/>
                <a:gd name="connsiteX38" fmla="*/ 2572056 w 4332398"/>
                <a:gd name="connsiteY38" fmla="*/ 1337899 h 2234385"/>
                <a:gd name="connsiteX39" fmla="*/ 2572056 w 4332398"/>
                <a:gd name="connsiteY39" fmla="*/ 1621510 h 2234385"/>
                <a:gd name="connsiteX40" fmla="*/ 2562276 w 4332398"/>
                <a:gd name="connsiteY40" fmla="*/ 1968688 h 2234385"/>
                <a:gd name="connsiteX41" fmla="*/ 2523158 w 4332398"/>
                <a:gd name="connsiteY41" fmla="*/ 2169172 h 2234385"/>
                <a:gd name="connsiteX42" fmla="*/ 2449810 w 4332398"/>
                <a:gd name="connsiteY42" fmla="*/ 2227850 h 2234385"/>
                <a:gd name="connsiteX43" fmla="*/ 2386242 w 4332398"/>
                <a:gd name="connsiteY43" fmla="*/ 2198511 h 2234385"/>
                <a:gd name="connsiteX44" fmla="*/ 2332454 w 4332398"/>
                <a:gd name="connsiteY44" fmla="*/ 1978468 h 2234385"/>
                <a:gd name="connsiteX45" fmla="*/ 2317784 w 4332398"/>
                <a:gd name="connsiteY45" fmla="*/ 1680188 h 2234385"/>
                <a:gd name="connsiteX46" fmla="*/ 2308005 w 4332398"/>
                <a:gd name="connsiteY46" fmla="*/ 1391687 h 2234385"/>
                <a:gd name="connsiteX47" fmla="*/ 2303115 w 4332398"/>
                <a:gd name="connsiteY47" fmla="*/ 1108077 h 2234385"/>
                <a:gd name="connsiteX48" fmla="*/ 2303115 w 4332398"/>
                <a:gd name="connsiteY48" fmla="*/ 804907 h 2234385"/>
                <a:gd name="connsiteX49" fmla="*/ 2298225 w 4332398"/>
                <a:gd name="connsiteY49" fmla="*/ 560415 h 2234385"/>
                <a:gd name="connsiteX50" fmla="*/ 2298225 w 4332398"/>
                <a:gd name="connsiteY50" fmla="*/ 320812 h 2234385"/>
                <a:gd name="connsiteX51" fmla="*/ 2298225 w 4332398"/>
                <a:gd name="connsiteY51" fmla="*/ 159448 h 2234385"/>
                <a:gd name="connsiteX52" fmla="*/ 2283555 w 4332398"/>
                <a:gd name="connsiteY52" fmla="*/ 213236 h 2234385"/>
                <a:gd name="connsiteX53" fmla="*/ 2283555 w 4332398"/>
                <a:gd name="connsiteY53" fmla="*/ 521296 h 2234385"/>
                <a:gd name="connsiteX54" fmla="*/ 2278666 w 4332398"/>
                <a:gd name="connsiteY54" fmla="*/ 946712 h 2234385"/>
                <a:gd name="connsiteX55" fmla="*/ 2268886 w 4332398"/>
                <a:gd name="connsiteY55" fmla="*/ 1293891 h 2234385"/>
                <a:gd name="connsiteX56" fmla="*/ 2263996 w 4332398"/>
                <a:gd name="connsiteY56" fmla="*/ 1655739 h 2234385"/>
                <a:gd name="connsiteX57" fmla="*/ 2249327 w 4332398"/>
                <a:gd name="connsiteY57" fmla="*/ 1934460 h 2234385"/>
                <a:gd name="connsiteX58" fmla="*/ 2229767 w 4332398"/>
                <a:gd name="connsiteY58" fmla="*/ 2134943 h 2234385"/>
                <a:gd name="connsiteX59" fmla="*/ 2166199 w 4332398"/>
                <a:gd name="connsiteY59" fmla="*/ 2218070 h 2234385"/>
                <a:gd name="connsiteX60" fmla="*/ 2102631 w 4332398"/>
                <a:gd name="connsiteY60" fmla="*/ 2222960 h 2234385"/>
                <a:gd name="connsiteX61" fmla="*/ 2039064 w 4332398"/>
                <a:gd name="connsiteY61" fmla="*/ 2105604 h 2234385"/>
                <a:gd name="connsiteX62" fmla="*/ 2014614 w 4332398"/>
                <a:gd name="connsiteY62" fmla="*/ 1724196 h 2234385"/>
                <a:gd name="connsiteX63" fmla="*/ 2004835 w 4332398"/>
                <a:gd name="connsiteY63" fmla="*/ 1313450 h 2234385"/>
                <a:gd name="connsiteX64" fmla="*/ 1995055 w 4332398"/>
                <a:gd name="connsiteY64" fmla="*/ 844025 h 2234385"/>
                <a:gd name="connsiteX65" fmla="*/ 1990165 w 4332398"/>
                <a:gd name="connsiteY65" fmla="*/ 535965 h 2234385"/>
                <a:gd name="connsiteX66" fmla="*/ 1985275 w 4332398"/>
                <a:gd name="connsiteY66" fmla="*/ 242575 h 2234385"/>
                <a:gd name="connsiteX67" fmla="*/ 1985275 w 4332398"/>
                <a:gd name="connsiteY67" fmla="*/ 42092 h 2234385"/>
                <a:gd name="connsiteX68" fmla="*/ 1985275 w 4332398"/>
                <a:gd name="connsiteY68" fmla="*/ 115439 h 2234385"/>
                <a:gd name="connsiteX69" fmla="*/ 1970606 w 4332398"/>
                <a:gd name="connsiteY69" fmla="*/ 355041 h 2234385"/>
                <a:gd name="connsiteX70" fmla="*/ 1965716 w 4332398"/>
                <a:gd name="connsiteY70" fmla="*/ 726669 h 2234385"/>
                <a:gd name="connsiteX71" fmla="*/ 1960826 w 4332398"/>
                <a:gd name="connsiteY71" fmla="*/ 1328119 h 2234385"/>
                <a:gd name="connsiteX72" fmla="*/ 1941267 w 4332398"/>
                <a:gd name="connsiteY72" fmla="*/ 1875781 h 2234385"/>
                <a:gd name="connsiteX73" fmla="*/ 1931487 w 4332398"/>
                <a:gd name="connsiteY73" fmla="*/ 2056706 h 2234385"/>
                <a:gd name="connsiteX74" fmla="*/ 1897258 w 4332398"/>
                <a:gd name="connsiteY74" fmla="*/ 2198511 h 2234385"/>
                <a:gd name="connsiteX75" fmla="*/ 1863029 w 4332398"/>
                <a:gd name="connsiteY75" fmla="*/ 2222960 h 2234385"/>
                <a:gd name="connsiteX76" fmla="*/ 1843470 w 4332398"/>
                <a:gd name="connsiteY76" fmla="*/ 2218070 h 2234385"/>
                <a:gd name="connsiteX77" fmla="*/ 1775012 w 4332398"/>
                <a:gd name="connsiteY77" fmla="*/ 2134943 h 2234385"/>
                <a:gd name="connsiteX78" fmla="*/ 1755453 w 4332398"/>
                <a:gd name="connsiteY78" fmla="*/ 1914900 h 2234385"/>
                <a:gd name="connsiteX79" fmla="*/ 1740783 w 4332398"/>
                <a:gd name="connsiteY79" fmla="*/ 1494374 h 2234385"/>
                <a:gd name="connsiteX80" fmla="*/ 1731004 w 4332398"/>
                <a:gd name="connsiteY80" fmla="*/ 995610 h 2234385"/>
                <a:gd name="connsiteX81" fmla="*/ 1721224 w 4332398"/>
                <a:gd name="connsiteY81" fmla="*/ 579974 h 2234385"/>
                <a:gd name="connsiteX82" fmla="*/ 1721224 w 4332398"/>
                <a:gd name="connsiteY82" fmla="*/ 223016 h 2234385"/>
                <a:gd name="connsiteX83" fmla="*/ 1721224 w 4332398"/>
                <a:gd name="connsiteY83" fmla="*/ 22532 h 2234385"/>
                <a:gd name="connsiteX84" fmla="*/ 1716334 w 4332398"/>
                <a:gd name="connsiteY84" fmla="*/ 149668 h 2234385"/>
                <a:gd name="connsiteX85" fmla="*/ 1701665 w 4332398"/>
                <a:gd name="connsiteY85" fmla="*/ 599533 h 2234385"/>
                <a:gd name="connsiteX86" fmla="*/ 1701665 w 4332398"/>
                <a:gd name="connsiteY86" fmla="*/ 1078738 h 2234385"/>
                <a:gd name="connsiteX87" fmla="*/ 1691885 w 4332398"/>
                <a:gd name="connsiteY87" fmla="*/ 1533493 h 2234385"/>
                <a:gd name="connsiteX88" fmla="*/ 1677215 w 4332398"/>
                <a:gd name="connsiteY88" fmla="*/ 1890451 h 2234385"/>
                <a:gd name="connsiteX89" fmla="*/ 1652766 w 4332398"/>
                <a:gd name="connsiteY89" fmla="*/ 2100714 h 2234385"/>
                <a:gd name="connsiteX90" fmla="*/ 1598978 w 4332398"/>
                <a:gd name="connsiteY90" fmla="*/ 2218070 h 2234385"/>
                <a:gd name="connsiteX91" fmla="*/ 1525630 w 4332398"/>
                <a:gd name="connsiteY91" fmla="*/ 2218070 h 2234385"/>
                <a:gd name="connsiteX92" fmla="*/ 1466952 w 4332398"/>
                <a:gd name="connsiteY92" fmla="*/ 2081155 h 2234385"/>
                <a:gd name="connsiteX93" fmla="*/ 1437613 w 4332398"/>
                <a:gd name="connsiteY93" fmla="*/ 1724196 h 2234385"/>
                <a:gd name="connsiteX94" fmla="*/ 1422944 w 4332398"/>
                <a:gd name="connsiteY94" fmla="*/ 1186314 h 2234385"/>
                <a:gd name="connsiteX95" fmla="*/ 1418054 w 4332398"/>
                <a:gd name="connsiteY95" fmla="*/ 712000 h 2234385"/>
                <a:gd name="connsiteX96" fmla="*/ 1413164 w 4332398"/>
                <a:gd name="connsiteY96" fmla="*/ 340372 h 2234385"/>
                <a:gd name="connsiteX97" fmla="*/ 1408274 w 4332398"/>
                <a:gd name="connsiteY97" fmla="*/ 17642 h 2234385"/>
                <a:gd name="connsiteX98" fmla="*/ 1398495 w 4332398"/>
                <a:gd name="connsiteY98" fmla="*/ 252355 h 2234385"/>
                <a:gd name="connsiteX99" fmla="*/ 1398495 w 4332398"/>
                <a:gd name="connsiteY99" fmla="*/ 751118 h 2234385"/>
                <a:gd name="connsiteX100" fmla="*/ 1388715 w 4332398"/>
                <a:gd name="connsiteY100" fmla="*/ 1328119 h 2234385"/>
                <a:gd name="connsiteX101" fmla="*/ 1369155 w 4332398"/>
                <a:gd name="connsiteY101" fmla="*/ 1841553 h 2234385"/>
                <a:gd name="connsiteX102" fmla="*/ 1354486 w 4332398"/>
                <a:gd name="connsiteY102" fmla="*/ 2076265 h 2234385"/>
                <a:gd name="connsiteX103" fmla="*/ 1310477 w 4332398"/>
                <a:gd name="connsiteY103" fmla="*/ 2203401 h 2234385"/>
                <a:gd name="connsiteX104" fmla="*/ 1261579 w 4332398"/>
                <a:gd name="connsiteY104" fmla="*/ 2222960 h 2234385"/>
                <a:gd name="connsiteX105" fmla="*/ 1202901 w 4332398"/>
                <a:gd name="connsiteY105" fmla="*/ 2164282 h 2234385"/>
                <a:gd name="connsiteX106" fmla="*/ 1158892 w 4332398"/>
                <a:gd name="connsiteY106" fmla="*/ 1929570 h 2234385"/>
                <a:gd name="connsiteX107" fmla="*/ 1144223 w 4332398"/>
                <a:gd name="connsiteY107" fmla="*/ 1572611 h 2234385"/>
                <a:gd name="connsiteX108" fmla="*/ 1129553 w 4332398"/>
                <a:gd name="connsiteY108" fmla="*/ 892924 h 2234385"/>
                <a:gd name="connsiteX109" fmla="*/ 1129553 w 4332398"/>
                <a:gd name="connsiteY109" fmla="*/ 413719 h 2234385"/>
                <a:gd name="connsiteX110" fmla="*/ 1124664 w 4332398"/>
                <a:gd name="connsiteY110" fmla="*/ 12753 h 2234385"/>
                <a:gd name="connsiteX111" fmla="*/ 1109994 w 4332398"/>
                <a:gd name="connsiteY111" fmla="*/ 330592 h 2234385"/>
                <a:gd name="connsiteX112" fmla="*/ 1109994 w 4332398"/>
                <a:gd name="connsiteY112" fmla="*/ 995610 h 2234385"/>
                <a:gd name="connsiteX113" fmla="*/ 1100214 w 4332398"/>
                <a:gd name="connsiteY113" fmla="*/ 1518823 h 2234385"/>
                <a:gd name="connsiteX114" fmla="*/ 1080655 w 4332398"/>
                <a:gd name="connsiteY114" fmla="*/ 1870892 h 2234385"/>
                <a:gd name="connsiteX115" fmla="*/ 1051316 w 4332398"/>
                <a:gd name="connsiteY115" fmla="*/ 2134943 h 2234385"/>
                <a:gd name="connsiteX116" fmla="*/ 977968 w 4332398"/>
                <a:gd name="connsiteY116" fmla="*/ 2222960 h 2234385"/>
                <a:gd name="connsiteX117" fmla="*/ 894841 w 4332398"/>
                <a:gd name="connsiteY117" fmla="*/ 2178952 h 2234385"/>
                <a:gd name="connsiteX118" fmla="*/ 860612 w 4332398"/>
                <a:gd name="connsiteY118" fmla="*/ 1983358 h 2234385"/>
                <a:gd name="connsiteX119" fmla="*/ 845943 w 4332398"/>
                <a:gd name="connsiteY119" fmla="*/ 1645959 h 2234385"/>
                <a:gd name="connsiteX120" fmla="*/ 836163 w 4332398"/>
                <a:gd name="connsiteY120" fmla="*/ 1132526 h 2234385"/>
                <a:gd name="connsiteX121" fmla="*/ 826383 w 4332398"/>
                <a:gd name="connsiteY121" fmla="*/ 526186 h 2234385"/>
                <a:gd name="connsiteX122" fmla="*/ 811714 w 4332398"/>
                <a:gd name="connsiteY122" fmla="*/ 17642 h 2234385"/>
                <a:gd name="connsiteX123" fmla="*/ 801934 w 4332398"/>
                <a:gd name="connsiteY123" fmla="*/ 369711 h 2234385"/>
                <a:gd name="connsiteX124" fmla="*/ 797044 w 4332398"/>
                <a:gd name="connsiteY124" fmla="*/ 956492 h 2234385"/>
                <a:gd name="connsiteX125" fmla="*/ 792154 w 4332398"/>
                <a:gd name="connsiteY125" fmla="*/ 1430806 h 2234385"/>
                <a:gd name="connsiteX126" fmla="*/ 782375 w 4332398"/>
                <a:gd name="connsiteY126" fmla="*/ 1782875 h 2234385"/>
                <a:gd name="connsiteX127" fmla="*/ 757926 w 4332398"/>
                <a:gd name="connsiteY127" fmla="*/ 2086045 h 2234385"/>
                <a:gd name="connsiteX128" fmla="*/ 679688 w 4332398"/>
                <a:gd name="connsiteY128" fmla="*/ 2227850 h 2234385"/>
                <a:gd name="connsiteX129" fmla="*/ 635680 w 4332398"/>
                <a:gd name="connsiteY129" fmla="*/ 2198511 h 2234385"/>
                <a:gd name="connsiteX130" fmla="*/ 596561 w 4332398"/>
                <a:gd name="connsiteY130" fmla="*/ 2090934 h 2234385"/>
                <a:gd name="connsiteX131" fmla="*/ 577001 w 4332398"/>
                <a:gd name="connsiteY131" fmla="*/ 1958909 h 2234385"/>
                <a:gd name="connsiteX132" fmla="*/ 557442 w 4332398"/>
                <a:gd name="connsiteY132" fmla="*/ 1670408 h 2234385"/>
                <a:gd name="connsiteX133" fmla="*/ 547662 w 4332398"/>
                <a:gd name="connsiteY133" fmla="*/ 1020060 h 2234385"/>
                <a:gd name="connsiteX134" fmla="*/ 542773 w 4332398"/>
                <a:gd name="connsiteY134" fmla="*/ 614203 h 2234385"/>
                <a:gd name="connsiteX135" fmla="*/ 532993 w 4332398"/>
                <a:gd name="connsiteY135" fmla="*/ 7863 h 2234385"/>
                <a:gd name="connsiteX136" fmla="*/ 528103 w 4332398"/>
                <a:gd name="connsiteY136" fmla="*/ 311033 h 2234385"/>
                <a:gd name="connsiteX137" fmla="*/ 518323 w 4332398"/>
                <a:gd name="connsiteY137" fmla="*/ 907593 h 2234385"/>
                <a:gd name="connsiteX138" fmla="*/ 513434 w 4332398"/>
                <a:gd name="connsiteY138" fmla="*/ 1391687 h 2234385"/>
                <a:gd name="connsiteX139" fmla="*/ 498764 w 4332398"/>
                <a:gd name="connsiteY139" fmla="*/ 1807324 h 2234385"/>
                <a:gd name="connsiteX140" fmla="*/ 474315 w 4332398"/>
                <a:gd name="connsiteY140" fmla="*/ 2090934 h 2234385"/>
                <a:gd name="connsiteX141" fmla="*/ 405857 w 4332398"/>
                <a:gd name="connsiteY141" fmla="*/ 2213180 h 2234385"/>
                <a:gd name="connsiteX142" fmla="*/ 337399 w 4332398"/>
                <a:gd name="connsiteY142" fmla="*/ 2208291 h 2234385"/>
                <a:gd name="connsiteX143" fmla="*/ 283611 w 4332398"/>
                <a:gd name="connsiteY143" fmla="*/ 2086045 h 2234385"/>
                <a:gd name="connsiteX144" fmla="*/ 249382 w 4332398"/>
                <a:gd name="connsiteY144" fmla="*/ 1738866 h 2234385"/>
                <a:gd name="connsiteX145" fmla="*/ 244492 w 4332398"/>
                <a:gd name="connsiteY145" fmla="*/ 1122746 h 2234385"/>
                <a:gd name="connsiteX146" fmla="*/ 239603 w 4332398"/>
                <a:gd name="connsiteY146" fmla="*/ 457728 h 2234385"/>
                <a:gd name="connsiteX147" fmla="*/ 234713 w 4332398"/>
                <a:gd name="connsiteY147" fmla="*/ 27422 h 2234385"/>
                <a:gd name="connsiteX148" fmla="*/ 220043 w 4332398"/>
                <a:gd name="connsiteY148" fmla="*/ 154558 h 2234385"/>
                <a:gd name="connsiteX149" fmla="*/ 220043 w 4332398"/>
                <a:gd name="connsiteY149" fmla="*/ 457728 h 2234385"/>
                <a:gd name="connsiteX150" fmla="*/ 205374 w 4332398"/>
                <a:gd name="connsiteY150" fmla="*/ 1225433 h 2234385"/>
                <a:gd name="connsiteX151" fmla="*/ 195594 w 4332398"/>
                <a:gd name="connsiteY151" fmla="*/ 1777985 h 2234385"/>
                <a:gd name="connsiteX152" fmla="*/ 161365 w 4332398"/>
                <a:gd name="connsiteY152" fmla="*/ 2095824 h 2234385"/>
                <a:gd name="connsiteX153" fmla="*/ 127136 w 4332398"/>
                <a:gd name="connsiteY153" fmla="*/ 2188731 h 2234385"/>
                <a:gd name="connsiteX154" fmla="*/ 83128 w 4332398"/>
                <a:gd name="connsiteY154" fmla="*/ 2208291 h 2234385"/>
                <a:gd name="connsiteX155" fmla="*/ 39119 w 4332398"/>
                <a:gd name="connsiteY155" fmla="*/ 2149612 h 2234385"/>
                <a:gd name="connsiteX156" fmla="*/ 0 w 4332398"/>
                <a:gd name="connsiteY156" fmla="*/ 1949129 h 223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4332398" h="2234385">
                  <a:moveTo>
                    <a:pt x="4332398" y="1914900"/>
                  </a:moveTo>
                  <a:lnTo>
                    <a:pt x="3828745" y="1919790"/>
                  </a:lnTo>
                  <a:cubicBezTo>
                    <a:pt x="3699164" y="1920605"/>
                    <a:pt x="3631521" y="1917345"/>
                    <a:pt x="3554914" y="1919790"/>
                  </a:cubicBezTo>
                  <a:cubicBezTo>
                    <a:pt x="3478307" y="1922235"/>
                    <a:pt x="3413923" y="1937720"/>
                    <a:pt x="3369100" y="1934460"/>
                  </a:cubicBezTo>
                  <a:cubicBezTo>
                    <a:pt x="3324277" y="1931200"/>
                    <a:pt x="3305532" y="1923865"/>
                    <a:pt x="3285973" y="1900231"/>
                  </a:cubicBezTo>
                  <a:cubicBezTo>
                    <a:pt x="3266414" y="1876597"/>
                    <a:pt x="3259894" y="1819548"/>
                    <a:pt x="3251744" y="1792654"/>
                  </a:cubicBezTo>
                  <a:cubicBezTo>
                    <a:pt x="3243594" y="1765760"/>
                    <a:pt x="3241149" y="1750276"/>
                    <a:pt x="3237074" y="1738866"/>
                  </a:cubicBezTo>
                  <a:cubicBezTo>
                    <a:pt x="3232999" y="1727456"/>
                    <a:pt x="3233000" y="1719306"/>
                    <a:pt x="3227295" y="1724196"/>
                  </a:cubicBezTo>
                  <a:cubicBezTo>
                    <a:pt x="3221590" y="1729086"/>
                    <a:pt x="3209365" y="1747831"/>
                    <a:pt x="3202845" y="1768205"/>
                  </a:cubicBezTo>
                  <a:cubicBezTo>
                    <a:pt x="3196325" y="1788579"/>
                    <a:pt x="3193881" y="1813843"/>
                    <a:pt x="3188176" y="1846442"/>
                  </a:cubicBezTo>
                  <a:cubicBezTo>
                    <a:pt x="3182471" y="1879041"/>
                    <a:pt x="3168616" y="1963799"/>
                    <a:pt x="3168616" y="1963799"/>
                  </a:cubicBezTo>
                  <a:cubicBezTo>
                    <a:pt x="3161281" y="2007808"/>
                    <a:pt x="3155576" y="2070560"/>
                    <a:pt x="3144167" y="2110494"/>
                  </a:cubicBezTo>
                  <a:cubicBezTo>
                    <a:pt x="3132758" y="2150428"/>
                    <a:pt x="3112383" y="2184657"/>
                    <a:pt x="3100159" y="2203401"/>
                  </a:cubicBezTo>
                  <a:cubicBezTo>
                    <a:pt x="3087935" y="2222145"/>
                    <a:pt x="3083860" y="2222960"/>
                    <a:pt x="3070820" y="2222960"/>
                  </a:cubicBezTo>
                  <a:cubicBezTo>
                    <a:pt x="3057780" y="2222960"/>
                    <a:pt x="3038220" y="2231110"/>
                    <a:pt x="3021921" y="2203401"/>
                  </a:cubicBezTo>
                  <a:cubicBezTo>
                    <a:pt x="3005622" y="2175692"/>
                    <a:pt x="2984432" y="2117829"/>
                    <a:pt x="2973023" y="2056706"/>
                  </a:cubicBezTo>
                  <a:cubicBezTo>
                    <a:pt x="2961613" y="1995583"/>
                    <a:pt x="2958354" y="1933645"/>
                    <a:pt x="2953464" y="1836663"/>
                  </a:cubicBezTo>
                  <a:cubicBezTo>
                    <a:pt x="2948574" y="1739681"/>
                    <a:pt x="2946944" y="1587281"/>
                    <a:pt x="2943684" y="1474815"/>
                  </a:cubicBezTo>
                  <a:cubicBezTo>
                    <a:pt x="2940424" y="1362349"/>
                    <a:pt x="2936349" y="1254772"/>
                    <a:pt x="2933904" y="1161865"/>
                  </a:cubicBezTo>
                  <a:cubicBezTo>
                    <a:pt x="2931459" y="1068958"/>
                    <a:pt x="2930644" y="1011910"/>
                    <a:pt x="2929014" y="917373"/>
                  </a:cubicBezTo>
                  <a:cubicBezTo>
                    <a:pt x="2927384" y="822836"/>
                    <a:pt x="2927384" y="620722"/>
                    <a:pt x="2924124" y="594643"/>
                  </a:cubicBezTo>
                  <a:cubicBezTo>
                    <a:pt x="2920864" y="568564"/>
                    <a:pt x="2913530" y="671251"/>
                    <a:pt x="2909455" y="760898"/>
                  </a:cubicBezTo>
                  <a:cubicBezTo>
                    <a:pt x="2905380" y="850545"/>
                    <a:pt x="2902935" y="963012"/>
                    <a:pt x="2899675" y="1132526"/>
                  </a:cubicBezTo>
                  <a:cubicBezTo>
                    <a:pt x="2896415" y="1302040"/>
                    <a:pt x="2893156" y="1632920"/>
                    <a:pt x="2889896" y="1777985"/>
                  </a:cubicBezTo>
                  <a:cubicBezTo>
                    <a:pt x="2886636" y="1923050"/>
                    <a:pt x="2886636" y="1940164"/>
                    <a:pt x="2880116" y="2002917"/>
                  </a:cubicBezTo>
                  <a:cubicBezTo>
                    <a:pt x="2873596" y="2065670"/>
                    <a:pt x="2865446" y="2117828"/>
                    <a:pt x="2850777" y="2154502"/>
                  </a:cubicBezTo>
                  <a:cubicBezTo>
                    <a:pt x="2836108" y="2191176"/>
                    <a:pt x="2814918" y="2212365"/>
                    <a:pt x="2792099" y="2222960"/>
                  </a:cubicBezTo>
                  <a:cubicBezTo>
                    <a:pt x="2769280" y="2233555"/>
                    <a:pt x="2735865" y="2234369"/>
                    <a:pt x="2713861" y="2218070"/>
                  </a:cubicBezTo>
                  <a:cubicBezTo>
                    <a:pt x="2691857" y="2201771"/>
                    <a:pt x="2674742" y="2188731"/>
                    <a:pt x="2660073" y="2125163"/>
                  </a:cubicBezTo>
                  <a:cubicBezTo>
                    <a:pt x="2645404" y="2061595"/>
                    <a:pt x="2633179" y="1943424"/>
                    <a:pt x="2625844" y="1836663"/>
                  </a:cubicBezTo>
                  <a:cubicBezTo>
                    <a:pt x="2618509" y="1729902"/>
                    <a:pt x="2617695" y="1605210"/>
                    <a:pt x="2616065" y="1484594"/>
                  </a:cubicBezTo>
                  <a:cubicBezTo>
                    <a:pt x="2614435" y="1363978"/>
                    <a:pt x="2617695" y="1227062"/>
                    <a:pt x="2616065" y="1112966"/>
                  </a:cubicBezTo>
                  <a:cubicBezTo>
                    <a:pt x="2614435" y="998870"/>
                    <a:pt x="2609545" y="936117"/>
                    <a:pt x="2606285" y="800017"/>
                  </a:cubicBezTo>
                  <a:cubicBezTo>
                    <a:pt x="2603025" y="663917"/>
                    <a:pt x="2598950" y="351781"/>
                    <a:pt x="2596505" y="296363"/>
                  </a:cubicBezTo>
                  <a:cubicBezTo>
                    <a:pt x="2594060" y="240945"/>
                    <a:pt x="2594060" y="337112"/>
                    <a:pt x="2591615" y="467508"/>
                  </a:cubicBezTo>
                  <a:cubicBezTo>
                    <a:pt x="2589170" y="597904"/>
                    <a:pt x="2579391" y="910853"/>
                    <a:pt x="2581836" y="1078738"/>
                  </a:cubicBezTo>
                  <a:cubicBezTo>
                    <a:pt x="2584281" y="1246622"/>
                    <a:pt x="2607100" y="1453626"/>
                    <a:pt x="2606285" y="1474815"/>
                  </a:cubicBezTo>
                  <a:cubicBezTo>
                    <a:pt x="2605470" y="1496004"/>
                    <a:pt x="2582651" y="1228692"/>
                    <a:pt x="2576946" y="1205873"/>
                  </a:cubicBezTo>
                  <a:cubicBezTo>
                    <a:pt x="2571241" y="1183054"/>
                    <a:pt x="2572871" y="1268626"/>
                    <a:pt x="2572056" y="1337899"/>
                  </a:cubicBezTo>
                  <a:cubicBezTo>
                    <a:pt x="2571241" y="1407172"/>
                    <a:pt x="2573686" y="1516378"/>
                    <a:pt x="2572056" y="1621510"/>
                  </a:cubicBezTo>
                  <a:cubicBezTo>
                    <a:pt x="2570426" y="1726641"/>
                    <a:pt x="2570426" y="1877411"/>
                    <a:pt x="2562276" y="1968688"/>
                  </a:cubicBezTo>
                  <a:cubicBezTo>
                    <a:pt x="2554126" y="2059965"/>
                    <a:pt x="2541902" y="2125978"/>
                    <a:pt x="2523158" y="2169172"/>
                  </a:cubicBezTo>
                  <a:cubicBezTo>
                    <a:pt x="2504414" y="2212366"/>
                    <a:pt x="2472629" y="2222960"/>
                    <a:pt x="2449810" y="2227850"/>
                  </a:cubicBezTo>
                  <a:cubicBezTo>
                    <a:pt x="2426991" y="2232740"/>
                    <a:pt x="2405801" y="2240075"/>
                    <a:pt x="2386242" y="2198511"/>
                  </a:cubicBezTo>
                  <a:cubicBezTo>
                    <a:pt x="2366683" y="2156947"/>
                    <a:pt x="2343864" y="2064855"/>
                    <a:pt x="2332454" y="1978468"/>
                  </a:cubicBezTo>
                  <a:cubicBezTo>
                    <a:pt x="2321044" y="1892081"/>
                    <a:pt x="2321859" y="1777985"/>
                    <a:pt x="2317784" y="1680188"/>
                  </a:cubicBezTo>
                  <a:cubicBezTo>
                    <a:pt x="2313709" y="1582391"/>
                    <a:pt x="2310450" y="1487039"/>
                    <a:pt x="2308005" y="1391687"/>
                  </a:cubicBezTo>
                  <a:cubicBezTo>
                    <a:pt x="2305560" y="1296335"/>
                    <a:pt x="2303930" y="1205874"/>
                    <a:pt x="2303115" y="1108077"/>
                  </a:cubicBezTo>
                  <a:cubicBezTo>
                    <a:pt x="2302300" y="1010280"/>
                    <a:pt x="2303930" y="896184"/>
                    <a:pt x="2303115" y="804907"/>
                  </a:cubicBezTo>
                  <a:cubicBezTo>
                    <a:pt x="2302300" y="713630"/>
                    <a:pt x="2299040" y="641097"/>
                    <a:pt x="2298225" y="560415"/>
                  </a:cubicBezTo>
                  <a:cubicBezTo>
                    <a:pt x="2297410" y="479733"/>
                    <a:pt x="2298225" y="320812"/>
                    <a:pt x="2298225" y="320812"/>
                  </a:cubicBezTo>
                  <a:cubicBezTo>
                    <a:pt x="2298225" y="253984"/>
                    <a:pt x="2300670" y="177377"/>
                    <a:pt x="2298225" y="159448"/>
                  </a:cubicBezTo>
                  <a:cubicBezTo>
                    <a:pt x="2295780" y="141519"/>
                    <a:pt x="2286000" y="152928"/>
                    <a:pt x="2283555" y="213236"/>
                  </a:cubicBezTo>
                  <a:cubicBezTo>
                    <a:pt x="2281110" y="273544"/>
                    <a:pt x="2284370" y="399050"/>
                    <a:pt x="2283555" y="521296"/>
                  </a:cubicBezTo>
                  <a:cubicBezTo>
                    <a:pt x="2282740" y="643542"/>
                    <a:pt x="2281111" y="817946"/>
                    <a:pt x="2278666" y="946712"/>
                  </a:cubicBezTo>
                  <a:cubicBezTo>
                    <a:pt x="2276221" y="1075478"/>
                    <a:pt x="2271331" y="1175720"/>
                    <a:pt x="2268886" y="1293891"/>
                  </a:cubicBezTo>
                  <a:cubicBezTo>
                    <a:pt x="2266441" y="1412062"/>
                    <a:pt x="2267256" y="1548978"/>
                    <a:pt x="2263996" y="1655739"/>
                  </a:cubicBezTo>
                  <a:cubicBezTo>
                    <a:pt x="2260736" y="1762500"/>
                    <a:pt x="2255032" y="1854593"/>
                    <a:pt x="2249327" y="1934460"/>
                  </a:cubicBezTo>
                  <a:cubicBezTo>
                    <a:pt x="2243622" y="2014327"/>
                    <a:pt x="2243622" y="2087675"/>
                    <a:pt x="2229767" y="2134943"/>
                  </a:cubicBezTo>
                  <a:cubicBezTo>
                    <a:pt x="2215912" y="2182211"/>
                    <a:pt x="2187388" y="2203401"/>
                    <a:pt x="2166199" y="2218070"/>
                  </a:cubicBezTo>
                  <a:cubicBezTo>
                    <a:pt x="2145010" y="2232739"/>
                    <a:pt x="2123820" y="2241704"/>
                    <a:pt x="2102631" y="2222960"/>
                  </a:cubicBezTo>
                  <a:cubicBezTo>
                    <a:pt x="2081442" y="2204216"/>
                    <a:pt x="2053733" y="2188731"/>
                    <a:pt x="2039064" y="2105604"/>
                  </a:cubicBezTo>
                  <a:cubicBezTo>
                    <a:pt x="2024395" y="2022477"/>
                    <a:pt x="2020319" y="1856222"/>
                    <a:pt x="2014614" y="1724196"/>
                  </a:cubicBezTo>
                  <a:cubicBezTo>
                    <a:pt x="2008909" y="1592170"/>
                    <a:pt x="2008095" y="1460145"/>
                    <a:pt x="2004835" y="1313450"/>
                  </a:cubicBezTo>
                  <a:cubicBezTo>
                    <a:pt x="2001575" y="1166755"/>
                    <a:pt x="1997500" y="973606"/>
                    <a:pt x="1995055" y="844025"/>
                  </a:cubicBezTo>
                  <a:cubicBezTo>
                    <a:pt x="1992610" y="714444"/>
                    <a:pt x="1991795" y="636207"/>
                    <a:pt x="1990165" y="535965"/>
                  </a:cubicBezTo>
                  <a:cubicBezTo>
                    <a:pt x="1988535" y="435723"/>
                    <a:pt x="1986090" y="324887"/>
                    <a:pt x="1985275" y="242575"/>
                  </a:cubicBezTo>
                  <a:cubicBezTo>
                    <a:pt x="1984460" y="160263"/>
                    <a:pt x="1985275" y="42092"/>
                    <a:pt x="1985275" y="42092"/>
                  </a:cubicBezTo>
                  <a:cubicBezTo>
                    <a:pt x="1985275" y="20903"/>
                    <a:pt x="1987720" y="63281"/>
                    <a:pt x="1985275" y="115439"/>
                  </a:cubicBezTo>
                  <a:cubicBezTo>
                    <a:pt x="1982830" y="167597"/>
                    <a:pt x="1973866" y="253169"/>
                    <a:pt x="1970606" y="355041"/>
                  </a:cubicBezTo>
                  <a:cubicBezTo>
                    <a:pt x="1967346" y="456913"/>
                    <a:pt x="1967346" y="564489"/>
                    <a:pt x="1965716" y="726669"/>
                  </a:cubicBezTo>
                  <a:cubicBezTo>
                    <a:pt x="1964086" y="888849"/>
                    <a:pt x="1964901" y="1136600"/>
                    <a:pt x="1960826" y="1328119"/>
                  </a:cubicBezTo>
                  <a:cubicBezTo>
                    <a:pt x="1956751" y="1519638"/>
                    <a:pt x="1946157" y="1754350"/>
                    <a:pt x="1941267" y="1875781"/>
                  </a:cubicBezTo>
                  <a:cubicBezTo>
                    <a:pt x="1936377" y="1997212"/>
                    <a:pt x="1938822" y="2002918"/>
                    <a:pt x="1931487" y="2056706"/>
                  </a:cubicBezTo>
                  <a:cubicBezTo>
                    <a:pt x="1924152" y="2110494"/>
                    <a:pt x="1908668" y="2170802"/>
                    <a:pt x="1897258" y="2198511"/>
                  </a:cubicBezTo>
                  <a:cubicBezTo>
                    <a:pt x="1885848" y="2226220"/>
                    <a:pt x="1863029" y="2222960"/>
                    <a:pt x="1863029" y="2222960"/>
                  </a:cubicBezTo>
                  <a:cubicBezTo>
                    <a:pt x="1854064" y="2226220"/>
                    <a:pt x="1858139" y="2232739"/>
                    <a:pt x="1843470" y="2218070"/>
                  </a:cubicBezTo>
                  <a:cubicBezTo>
                    <a:pt x="1828801" y="2203401"/>
                    <a:pt x="1789681" y="2185471"/>
                    <a:pt x="1775012" y="2134943"/>
                  </a:cubicBezTo>
                  <a:cubicBezTo>
                    <a:pt x="1760342" y="2084415"/>
                    <a:pt x="1761158" y="2021661"/>
                    <a:pt x="1755453" y="1914900"/>
                  </a:cubicBezTo>
                  <a:cubicBezTo>
                    <a:pt x="1749748" y="1808139"/>
                    <a:pt x="1744858" y="1647589"/>
                    <a:pt x="1740783" y="1494374"/>
                  </a:cubicBezTo>
                  <a:cubicBezTo>
                    <a:pt x="1736708" y="1341159"/>
                    <a:pt x="1734264" y="1148010"/>
                    <a:pt x="1731004" y="995610"/>
                  </a:cubicBezTo>
                  <a:cubicBezTo>
                    <a:pt x="1727744" y="843210"/>
                    <a:pt x="1722854" y="708740"/>
                    <a:pt x="1721224" y="579974"/>
                  </a:cubicBezTo>
                  <a:cubicBezTo>
                    <a:pt x="1719594" y="451208"/>
                    <a:pt x="1721224" y="223016"/>
                    <a:pt x="1721224" y="223016"/>
                  </a:cubicBezTo>
                  <a:cubicBezTo>
                    <a:pt x="1721224" y="130109"/>
                    <a:pt x="1722039" y="34756"/>
                    <a:pt x="1721224" y="22532"/>
                  </a:cubicBezTo>
                  <a:cubicBezTo>
                    <a:pt x="1720409" y="10308"/>
                    <a:pt x="1719594" y="53501"/>
                    <a:pt x="1716334" y="149668"/>
                  </a:cubicBezTo>
                  <a:cubicBezTo>
                    <a:pt x="1713074" y="245835"/>
                    <a:pt x="1704110" y="444688"/>
                    <a:pt x="1701665" y="599533"/>
                  </a:cubicBezTo>
                  <a:cubicBezTo>
                    <a:pt x="1699220" y="754378"/>
                    <a:pt x="1703295" y="923078"/>
                    <a:pt x="1701665" y="1078738"/>
                  </a:cubicBezTo>
                  <a:cubicBezTo>
                    <a:pt x="1700035" y="1234398"/>
                    <a:pt x="1695960" y="1398208"/>
                    <a:pt x="1691885" y="1533493"/>
                  </a:cubicBezTo>
                  <a:cubicBezTo>
                    <a:pt x="1687810" y="1668778"/>
                    <a:pt x="1683735" y="1795914"/>
                    <a:pt x="1677215" y="1890451"/>
                  </a:cubicBezTo>
                  <a:cubicBezTo>
                    <a:pt x="1670695" y="1984988"/>
                    <a:pt x="1665805" y="2046111"/>
                    <a:pt x="1652766" y="2100714"/>
                  </a:cubicBezTo>
                  <a:cubicBezTo>
                    <a:pt x="1639727" y="2155317"/>
                    <a:pt x="1620167" y="2198511"/>
                    <a:pt x="1598978" y="2218070"/>
                  </a:cubicBezTo>
                  <a:cubicBezTo>
                    <a:pt x="1577789" y="2237629"/>
                    <a:pt x="1547634" y="2240889"/>
                    <a:pt x="1525630" y="2218070"/>
                  </a:cubicBezTo>
                  <a:cubicBezTo>
                    <a:pt x="1503626" y="2195251"/>
                    <a:pt x="1481621" y="2163467"/>
                    <a:pt x="1466952" y="2081155"/>
                  </a:cubicBezTo>
                  <a:cubicBezTo>
                    <a:pt x="1452283" y="1998843"/>
                    <a:pt x="1444948" y="1873336"/>
                    <a:pt x="1437613" y="1724196"/>
                  </a:cubicBezTo>
                  <a:cubicBezTo>
                    <a:pt x="1430278" y="1575056"/>
                    <a:pt x="1426204" y="1355013"/>
                    <a:pt x="1422944" y="1186314"/>
                  </a:cubicBezTo>
                  <a:cubicBezTo>
                    <a:pt x="1419684" y="1017615"/>
                    <a:pt x="1419684" y="852990"/>
                    <a:pt x="1418054" y="712000"/>
                  </a:cubicBezTo>
                  <a:cubicBezTo>
                    <a:pt x="1416424" y="571010"/>
                    <a:pt x="1414794" y="456098"/>
                    <a:pt x="1413164" y="340372"/>
                  </a:cubicBezTo>
                  <a:cubicBezTo>
                    <a:pt x="1411534" y="224646"/>
                    <a:pt x="1410719" y="32311"/>
                    <a:pt x="1408274" y="17642"/>
                  </a:cubicBezTo>
                  <a:cubicBezTo>
                    <a:pt x="1405829" y="2973"/>
                    <a:pt x="1400125" y="130109"/>
                    <a:pt x="1398495" y="252355"/>
                  </a:cubicBezTo>
                  <a:cubicBezTo>
                    <a:pt x="1396865" y="374601"/>
                    <a:pt x="1400125" y="571824"/>
                    <a:pt x="1398495" y="751118"/>
                  </a:cubicBezTo>
                  <a:cubicBezTo>
                    <a:pt x="1396865" y="930412"/>
                    <a:pt x="1393605" y="1146380"/>
                    <a:pt x="1388715" y="1328119"/>
                  </a:cubicBezTo>
                  <a:cubicBezTo>
                    <a:pt x="1383825" y="1509858"/>
                    <a:pt x="1374860" y="1716862"/>
                    <a:pt x="1369155" y="1841553"/>
                  </a:cubicBezTo>
                  <a:cubicBezTo>
                    <a:pt x="1363450" y="1966244"/>
                    <a:pt x="1364266" y="2015957"/>
                    <a:pt x="1354486" y="2076265"/>
                  </a:cubicBezTo>
                  <a:cubicBezTo>
                    <a:pt x="1344706" y="2136573"/>
                    <a:pt x="1325962" y="2178952"/>
                    <a:pt x="1310477" y="2203401"/>
                  </a:cubicBezTo>
                  <a:cubicBezTo>
                    <a:pt x="1294992" y="2227850"/>
                    <a:pt x="1279508" y="2229480"/>
                    <a:pt x="1261579" y="2222960"/>
                  </a:cubicBezTo>
                  <a:cubicBezTo>
                    <a:pt x="1243650" y="2216440"/>
                    <a:pt x="1220015" y="2213180"/>
                    <a:pt x="1202901" y="2164282"/>
                  </a:cubicBezTo>
                  <a:cubicBezTo>
                    <a:pt x="1185787" y="2115384"/>
                    <a:pt x="1168672" y="2028182"/>
                    <a:pt x="1158892" y="1929570"/>
                  </a:cubicBezTo>
                  <a:cubicBezTo>
                    <a:pt x="1149112" y="1830958"/>
                    <a:pt x="1149113" y="1745385"/>
                    <a:pt x="1144223" y="1572611"/>
                  </a:cubicBezTo>
                  <a:cubicBezTo>
                    <a:pt x="1139333" y="1399837"/>
                    <a:pt x="1131998" y="1086073"/>
                    <a:pt x="1129553" y="892924"/>
                  </a:cubicBezTo>
                  <a:cubicBezTo>
                    <a:pt x="1127108" y="699775"/>
                    <a:pt x="1130368" y="560414"/>
                    <a:pt x="1129553" y="413719"/>
                  </a:cubicBezTo>
                  <a:cubicBezTo>
                    <a:pt x="1128738" y="267024"/>
                    <a:pt x="1127924" y="26607"/>
                    <a:pt x="1124664" y="12753"/>
                  </a:cubicBezTo>
                  <a:cubicBezTo>
                    <a:pt x="1121404" y="-1101"/>
                    <a:pt x="1112439" y="166783"/>
                    <a:pt x="1109994" y="330592"/>
                  </a:cubicBezTo>
                  <a:cubicBezTo>
                    <a:pt x="1107549" y="494401"/>
                    <a:pt x="1111624" y="797572"/>
                    <a:pt x="1109994" y="995610"/>
                  </a:cubicBezTo>
                  <a:cubicBezTo>
                    <a:pt x="1108364" y="1193648"/>
                    <a:pt x="1105104" y="1372943"/>
                    <a:pt x="1100214" y="1518823"/>
                  </a:cubicBezTo>
                  <a:cubicBezTo>
                    <a:pt x="1095324" y="1664703"/>
                    <a:pt x="1088805" y="1768205"/>
                    <a:pt x="1080655" y="1870892"/>
                  </a:cubicBezTo>
                  <a:cubicBezTo>
                    <a:pt x="1072505" y="1973579"/>
                    <a:pt x="1068430" y="2076265"/>
                    <a:pt x="1051316" y="2134943"/>
                  </a:cubicBezTo>
                  <a:cubicBezTo>
                    <a:pt x="1034202" y="2193621"/>
                    <a:pt x="1004047" y="2215625"/>
                    <a:pt x="977968" y="2222960"/>
                  </a:cubicBezTo>
                  <a:cubicBezTo>
                    <a:pt x="951889" y="2230295"/>
                    <a:pt x="914400" y="2218886"/>
                    <a:pt x="894841" y="2178952"/>
                  </a:cubicBezTo>
                  <a:cubicBezTo>
                    <a:pt x="875282" y="2139018"/>
                    <a:pt x="868762" y="2072190"/>
                    <a:pt x="860612" y="1983358"/>
                  </a:cubicBezTo>
                  <a:cubicBezTo>
                    <a:pt x="852462" y="1894526"/>
                    <a:pt x="850018" y="1787764"/>
                    <a:pt x="845943" y="1645959"/>
                  </a:cubicBezTo>
                  <a:cubicBezTo>
                    <a:pt x="841868" y="1504154"/>
                    <a:pt x="839423" y="1319155"/>
                    <a:pt x="836163" y="1132526"/>
                  </a:cubicBezTo>
                  <a:cubicBezTo>
                    <a:pt x="832903" y="945897"/>
                    <a:pt x="830458" y="712000"/>
                    <a:pt x="826383" y="526186"/>
                  </a:cubicBezTo>
                  <a:cubicBezTo>
                    <a:pt x="822308" y="340372"/>
                    <a:pt x="815789" y="43721"/>
                    <a:pt x="811714" y="17642"/>
                  </a:cubicBezTo>
                  <a:cubicBezTo>
                    <a:pt x="807639" y="-8437"/>
                    <a:pt x="804379" y="213236"/>
                    <a:pt x="801934" y="369711"/>
                  </a:cubicBezTo>
                  <a:cubicBezTo>
                    <a:pt x="799489" y="526186"/>
                    <a:pt x="798674" y="779643"/>
                    <a:pt x="797044" y="956492"/>
                  </a:cubicBezTo>
                  <a:cubicBezTo>
                    <a:pt x="795414" y="1133341"/>
                    <a:pt x="794599" y="1293076"/>
                    <a:pt x="792154" y="1430806"/>
                  </a:cubicBezTo>
                  <a:cubicBezTo>
                    <a:pt x="789709" y="1568536"/>
                    <a:pt x="788080" y="1673668"/>
                    <a:pt x="782375" y="1782875"/>
                  </a:cubicBezTo>
                  <a:cubicBezTo>
                    <a:pt x="776670" y="1892081"/>
                    <a:pt x="775040" y="2011883"/>
                    <a:pt x="757926" y="2086045"/>
                  </a:cubicBezTo>
                  <a:cubicBezTo>
                    <a:pt x="740812" y="2160207"/>
                    <a:pt x="700062" y="2209106"/>
                    <a:pt x="679688" y="2227850"/>
                  </a:cubicBezTo>
                  <a:cubicBezTo>
                    <a:pt x="659314" y="2246594"/>
                    <a:pt x="649534" y="2221330"/>
                    <a:pt x="635680" y="2198511"/>
                  </a:cubicBezTo>
                  <a:cubicBezTo>
                    <a:pt x="621826" y="2175692"/>
                    <a:pt x="606341" y="2130868"/>
                    <a:pt x="596561" y="2090934"/>
                  </a:cubicBezTo>
                  <a:cubicBezTo>
                    <a:pt x="586781" y="2051000"/>
                    <a:pt x="583521" y="2028997"/>
                    <a:pt x="577001" y="1958909"/>
                  </a:cubicBezTo>
                  <a:cubicBezTo>
                    <a:pt x="570481" y="1888821"/>
                    <a:pt x="562332" y="1826883"/>
                    <a:pt x="557442" y="1670408"/>
                  </a:cubicBezTo>
                  <a:cubicBezTo>
                    <a:pt x="552552" y="1513933"/>
                    <a:pt x="550107" y="1196094"/>
                    <a:pt x="547662" y="1020060"/>
                  </a:cubicBezTo>
                  <a:cubicBezTo>
                    <a:pt x="545217" y="844026"/>
                    <a:pt x="545218" y="782902"/>
                    <a:pt x="542773" y="614203"/>
                  </a:cubicBezTo>
                  <a:cubicBezTo>
                    <a:pt x="540328" y="445504"/>
                    <a:pt x="535438" y="58391"/>
                    <a:pt x="532993" y="7863"/>
                  </a:cubicBezTo>
                  <a:cubicBezTo>
                    <a:pt x="530548" y="-42665"/>
                    <a:pt x="530548" y="161078"/>
                    <a:pt x="528103" y="311033"/>
                  </a:cubicBezTo>
                  <a:cubicBezTo>
                    <a:pt x="525658" y="460988"/>
                    <a:pt x="520768" y="727484"/>
                    <a:pt x="518323" y="907593"/>
                  </a:cubicBezTo>
                  <a:cubicBezTo>
                    <a:pt x="515878" y="1087702"/>
                    <a:pt x="516694" y="1241732"/>
                    <a:pt x="513434" y="1391687"/>
                  </a:cubicBezTo>
                  <a:cubicBezTo>
                    <a:pt x="510174" y="1541642"/>
                    <a:pt x="505284" y="1690783"/>
                    <a:pt x="498764" y="1807324"/>
                  </a:cubicBezTo>
                  <a:cubicBezTo>
                    <a:pt x="492244" y="1923865"/>
                    <a:pt x="489799" y="2023291"/>
                    <a:pt x="474315" y="2090934"/>
                  </a:cubicBezTo>
                  <a:cubicBezTo>
                    <a:pt x="458830" y="2158577"/>
                    <a:pt x="428676" y="2193621"/>
                    <a:pt x="405857" y="2213180"/>
                  </a:cubicBezTo>
                  <a:cubicBezTo>
                    <a:pt x="383038" y="2232739"/>
                    <a:pt x="357773" y="2229480"/>
                    <a:pt x="337399" y="2208291"/>
                  </a:cubicBezTo>
                  <a:cubicBezTo>
                    <a:pt x="317025" y="2187102"/>
                    <a:pt x="298280" y="2164282"/>
                    <a:pt x="283611" y="2086045"/>
                  </a:cubicBezTo>
                  <a:cubicBezTo>
                    <a:pt x="268942" y="2007808"/>
                    <a:pt x="255902" y="1899416"/>
                    <a:pt x="249382" y="1738866"/>
                  </a:cubicBezTo>
                  <a:cubicBezTo>
                    <a:pt x="242862" y="1578316"/>
                    <a:pt x="246122" y="1336269"/>
                    <a:pt x="244492" y="1122746"/>
                  </a:cubicBezTo>
                  <a:cubicBezTo>
                    <a:pt x="242862" y="909223"/>
                    <a:pt x="241233" y="640282"/>
                    <a:pt x="239603" y="457728"/>
                  </a:cubicBezTo>
                  <a:cubicBezTo>
                    <a:pt x="237973" y="275174"/>
                    <a:pt x="237973" y="77950"/>
                    <a:pt x="234713" y="27422"/>
                  </a:cubicBezTo>
                  <a:cubicBezTo>
                    <a:pt x="231453" y="-23106"/>
                    <a:pt x="222488" y="82840"/>
                    <a:pt x="220043" y="154558"/>
                  </a:cubicBezTo>
                  <a:cubicBezTo>
                    <a:pt x="217598" y="226276"/>
                    <a:pt x="222488" y="279249"/>
                    <a:pt x="220043" y="457728"/>
                  </a:cubicBezTo>
                  <a:cubicBezTo>
                    <a:pt x="217598" y="636207"/>
                    <a:pt x="209449" y="1005390"/>
                    <a:pt x="205374" y="1225433"/>
                  </a:cubicBezTo>
                  <a:cubicBezTo>
                    <a:pt x="201299" y="1445476"/>
                    <a:pt x="202929" y="1632920"/>
                    <a:pt x="195594" y="1777985"/>
                  </a:cubicBezTo>
                  <a:cubicBezTo>
                    <a:pt x="188259" y="1923050"/>
                    <a:pt x="172775" y="2027366"/>
                    <a:pt x="161365" y="2095824"/>
                  </a:cubicBezTo>
                  <a:cubicBezTo>
                    <a:pt x="149955" y="2164282"/>
                    <a:pt x="140175" y="2169987"/>
                    <a:pt x="127136" y="2188731"/>
                  </a:cubicBezTo>
                  <a:cubicBezTo>
                    <a:pt x="114097" y="2207475"/>
                    <a:pt x="97797" y="2214811"/>
                    <a:pt x="83128" y="2208291"/>
                  </a:cubicBezTo>
                  <a:cubicBezTo>
                    <a:pt x="68458" y="2201771"/>
                    <a:pt x="52974" y="2192806"/>
                    <a:pt x="39119" y="2149612"/>
                  </a:cubicBezTo>
                  <a:cubicBezTo>
                    <a:pt x="25264" y="2106418"/>
                    <a:pt x="12632" y="2027773"/>
                    <a:pt x="0" y="194912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A8E3C40D-581B-7040-A69C-5F7E049BDFB8}"/>
                </a:ext>
              </a:extLst>
            </p:cNvPr>
            <p:cNvSpPr/>
            <p:nvPr/>
          </p:nvSpPr>
          <p:spPr>
            <a:xfrm>
              <a:off x="4428788" y="2563591"/>
              <a:ext cx="2262500" cy="1078344"/>
            </a:xfrm>
            <a:custGeom>
              <a:avLst/>
              <a:gdLst>
                <a:gd name="connsiteX0" fmla="*/ 5865962 w 5865962"/>
                <a:gd name="connsiteY0" fmla="*/ 2496023 h 2670141"/>
                <a:gd name="connsiteX1" fmla="*/ 5779698 w 5865962"/>
                <a:gd name="connsiteY1" fmla="*/ 2616793 h 2670141"/>
                <a:gd name="connsiteX2" fmla="*/ 5727939 w 5865962"/>
                <a:gd name="connsiteY2" fmla="*/ 2642672 h 2670141"/>
                <a:gd name="connsiteX3" fmla="*/ 5633049 w 5865962"/>
                <a:gd name="connsiteY3" fmla="*/ 2539155 h 2670141"/>
                <a:gd name="connsiteX4" fmla="*/ 5581290 w 5865962"/>
                <a:gd name="connsiteY4" fmla="*/ 2409759 h 2670141"/>
                <a:gd name="connsiteX5" fmla="*/ 5512279 w 5865962"/>
                <a:gd name="connsiteY5" fmla="*/ 2366627 h 2670141"/>
                <a:gd name="connsiteX6" fmla="*/ 5451894 w 5865962"/>
                <a:gd name="connsiteY6" fmla="*/ 2435638 h 2670141"/>
                <a:gd name="connsiteX7" fmla="*/ 5434641 w 5865962"/>
                <a:gd name="connsiteY7" fmla="*/ 2530529 h 2670141"/>
                <a:gd name="connsiteX8" fmla="*/ 5391509 w 5865962"/>
                <a:gd name="connsiteY8" fmla="*/ 2642672 h 2670141"/>
                <a:gd name="connsiteX9" fmla="*/ 5339751 w 5865962"/>
                <a:gd name="connsiteY9" fmla="*/ 2634046 h 2670141"/>
                <a:gd name="connsiteX10" fmla="*/ 5253487 w 5865962"/>
                <a:gd name="connsiteY10" fmla="*/ 2427012 h 2670141"/>
                <a:gd name="connsiteX11" fmla="*/ 5227607 w 5865962"/>
                <a:gd name="connsiteY11" fmla="*/ 2237231 h 2670141"/>
                <a:gd name="connsiteX12" fmla="*/ 5167222 w 5865962"/>
                <a:gd name="connsiteY12" fmla="*/ 2142340 h 2670141"/>
                <a:gd name="connsiteX13" fmla="*/ 5089585 w 5865962"/>
                <a:gd name="connsiteY13" fmla="*/ 2194098 h 2670141"/>
                <a:gd name="connsiteX14" fmla="*/ 5063705 w 5865962"/>
                <a:gd name="connsiteY14" fmla="*/ 2383880 h 2670141"/>
                <a:gd name="connsiteX15" fmla="*/ 5046453 w 5865962"/>
                <a:gd name="connsiteY15" fmla="*/ 2556408 h 2670141"/>
                <a:gd name="connsiteX16" fmla="*/ 5020573 w 5865962"/>
                <a:gd name="connsiteY16" fmla="*/ 2642672 h 2670141"/>
                <a:gd name="connsiteX17" fmla="*/ 4942936 w 5865962"/>
                <a:gd name="connsiteY17" fmla="*/ 2521902 h 2670141"/>
                <a:gd name="connsiteX18" fmla="*/ 4899804 w 5865962"/>
                <a:gd name="connsiteY18" fmla="*/ 2245857 h 2670141"/>
                <a:gd name="connsiteX19" fmla="*/ 4865298 w 5865962"/>
                <a:gd name="connsiteY19" fmla="*/ 2021570 h 2670141"/>
                <a:gd name="connsiteX20" fmla="*/ 4830792 w 5865962"/>
                <a:gd name="connsiteY20" fmla="*/ 1883548 h 2670141"/>
                <a:gd name="connsiteX21" fmla="*/ 4804913 w 5865962"/>
                <a:gd name="connsiteY21" fmla="*/ 1840415 h 2670141"/>
                <a:gd name="connsiteX22" fmla="*/ 4753154 w 5865962"/>
                <a:gd name="connsiteY22" fmla="*/ 1874921 h 2670141"/>
                <a:gd name="connsiteX23" fmla="*/ 4735902 w 5865962"/>
                <a:gd name="connsiteY23" fmla="*/ 1978438 h 2670141"/>
                <a:gd name="connsiteX24" fmla="*/ 4710022 w 5865962"/>
                <a:gd name="connsiteY24" fmla="*/ 2176846 h 2670141"/>
                <a:gd name="connsiteX25" fmla="*/ 4692770 w 5865962"/>
                <a:gd name="connsiteY25" fmla="*/ 2366627 h 2670141"/>
                <a:gd name="connsiteX26" fmla="*/ 4649637 w 5865962"/>
                <a:gd name="connsiteY26" fmla="*/ 2573661 h 2670141"/>
                <a:gd name="connsiteX27" fmla="*/ 4589253 w 5865962"/>
                <a:gd name="connsiteY27" fmla="*/ 2599540 h 2670141"/>
                <a:gd name="connsiteX28" fmla="*/ 4563373 w 5865962"/>
                <a:gd name="connsiteY28" fmla="*/ 2340748 h 2670141"/>
                <a:gd name="connsiteX29" fmla="*/ 4520241 w 5865962"/>
                <a:gd name="connsiteY29" fmla="*/ 2064702 h 2670141"/>
                <a:gd name="connsiteX30" fmla="*/ 4485736 w 5865962"/>
                <a:gd name="connsiteY30" fmla="*/ 1659261 h 2670141"/>
                <a:gd name="connsiteX31" fmla="*/ 4451230 w 5865962"/>
                <a:gd name="connsiteY31" fmla="*/ 1434974 h 2670141"/>
                <a:gd name="connsiteX32" fmla="*/ 4425351 w 5865962"/>
                <a:gd name="connsiteY32" fmla="*/ 1374589 h 2670141"/>
                <a:gd name="connsiteX33" fmla="*/ 4399471 w 5865962"/>
                <a:gd name="connsiteY33" fmla="*/ 1365963 h 2670141"/>
                <a:gd name="connsiteX34" fmla="*/ 4390845 w 5865962"/>
                <a:gd name="connsiteY34" fmla="*/ 1426348 h 2670141"/>
                <a:gd name="connsiteX35" fmla="*/ 4373592 w 5865962"/>
                <a:gd name="connsiteY35" fmla="*/ 1598876 h 2670141"/>
                <a:gd name="connsiteX36" fmla="*/ 4356339 w 5865962"/>
                <a:gd name="connsiteY36" fmla="*/ 1840415 h 2670141"/>
                <a:gd name="connsiteX37" fmla="*/ 4330460 w 5865962"/>
                <a:gd name="connsiteY37" fmla="*/ 2133714 h 2670141"/>
                <a:gd name="connsiteX38" fmla="*/ 4278702 w 5865962"/>
                <a:gd name="connsiteY38" fmla="*/ 2496023 h 2670141"/>
                <a:gd name="connsiteX39" fmla="*/ 4252822 w 5865962"/>
                <a:gd name="connsiteY39" fmla="*/ 2616793 h 2670141"/>
                <a:gd name="connsiteX40" fmla="*/ 4209690 w 5865962"/>
                <a:gd name="connsiteY40" fmla="*/ 2513276 h 2670141"/>
                <a:gd name="connsiteX41" fmla="*/ 4157932 w 5865962"/>
                <a:gd name="connsiteY41" fmla="*/ 1918053 h 2670141"/>
                <a:gd name="connsiteX42" fmla="*/ 4123426 w 5865962"/>
                <a:gd name="connsiteY42" fmla="*/ 1426348 h 2670141"/>
                <a:gd name="connsiteX43" fmla="*/ 4106173 w 5865962"/>
                <a:gd name="connsiteY43" fmla="*/ 1115797 h 2670141"/>
                <a:gd name="connsiteX44" fmla="*/ 4063041 w 5865962"/>
                <a:gd name="connsiteY44" fmla="*/ 891510 h 2670141"/>
                <a:gd name="connsiteX45" fmla="*/ 4037162 w 5865962"/>
                <a:gd name="connsiteY45" fmla="*/ 943268 h 2670141"/>
                <a:gd name="connsiteX46" fmla="*/ 4011283 w 5865962"/>
                <a:gd name="connsiteY46" fmla="*/ 1193434 h 2670141"/>
                <a:gd name="connsiteX47" fmla="*/ 3994030 w 5865962"/>
                <a:gd name="connsiteY47" fmla="*/ 1469480 h 2670141"/>
                <a:gd name="connsiteX48" fmla="*/ 3959524 w 5865962"/>
                <a:gd name="connsiteY48" fmla="*/ 1883548 h 2670141"/>
                <a:gd name="connsiteX49" fmla="*/ 3942271 w 5865962"/>
                <a:gd name="connsiteY49" fmla="*/ 2150966 h 2670141"/>
                <a:gd name="connsiteX50" fmla="*/ 3907766 w 5865962"/>
                <a:gd name="connsiteY50" fmla="*/ 2487397 h 2670141"/>
                <a:gd name="connsiteX51" fmla="*/ 3890513 w 5865962"/>
                <a:gd name="connsiteY51" fmla="*/ 2625419 h 2670141"/>
                <a:gd name="connsiteX52" fmla="*/ 3856007 w 5865962"/>
                <a:gd name="connsiteY52" fmla="*/ 2625419 h 2670141"/>
                <a:gd name="connsiteX53" fmla="*/ 3830128 w 5865962"/>
                <a:gd name="connsiteY53" fmla="*/ 2401132 h 2670141"/>
                <a:gd name="connsiteX54" fmla="*/ 3778370 w 5865962"/>
                <a:gd name="connsiteY54" fmla="*/ 1495359 h 2670141"/>
                <a:gd name="connsiteX55" fmla="*/ 3743864 w 5865962"/>
                <a:gd name="connsiteY55" fmla="*/ 848378 h 2670141"/>
                <a:gd name="connsiteX56" fmla="*/ 3700732 w 5865962"/>
                <a:gd name="connsiteY56" fmla="*/ 537827 h 2670141"/>
                <a:gd name="connsiteX57" fmla="*/ 3683479 w 5865962"/>
                <a:gd name="connsiteY57" fmla="*/ 468815 h 2670141"/>
                <a:gd name="connsiteX58" fmla="*/ 3640347 w 5865962"/>
                <a:gd name="connsiteY58" fmla="*/ 537827 h 2670141"/>
                <a:gd name="connsiteX59" fmla="*/ 3623094 w 5865962"/>
                <a:gd name="connsiteY59" fmla="*/ 874257 h 2670141"/>
                <a:gd name="connsiteX60" fmla="*/ 3605841 w 5865962"/>
                <a:gd name="connsiteY60" fmla="*/ 1417721 h 2670141"/>
                <a:gd name="connsiteX61" fmla="*/ 3545456 w 5865962"/>
                <a:gd name="connsiteY61" fmla="*/ 2185472 h 2670141"/>
                <a:gd name="connsiteX62" fmla="*/ 3528204 w 5865962"/>
                <a:gd name="connsiteY62" fmla="*/ 2435638 h 2670141"/>
                <a:gd name="connsiteX63" fmla="*/ 3510951 w 5865962"/>
                <a:gd name="connsiteY63" fmla="*/ 2608166 h 2670141"/>
                <a:gd name="connsiteX64" fmla="*/ 3467819 w 5865962"/>
                <a:gd name="connsiteY64" fmla="*/ 2513276 h 2670141"/>
                <a:gd name="connsiteX65" fmla="*/ 3450566 w 5865962"/>
                <a:gd name="connsiteY65" fmla="*/ 2081955 h 2670141"/>
                <a:gd name="connsiteX66" fmla="*/ 3390181 w 5865962"/>
                <a:gd name="connsiteY66" fmla="*/ 1029532 h 2670141"/>
                <a:gd name="connsiteX67" fmla="*/ 3347049 w 5865962"/>
                <a:gd name="connsiteY67" fmla="*/ 399804 h 2670141"/>
                <a:gd name="connsiteX68" fmla="*/ 3329796 w 5865962"/>
                <a:gd name="connsiteY68" fmla="*/ 184144 h 2670141"/>
                <a:gd name="connsiteX69" fmla="*/ 3312543 w 5865962"/>
                <a:gd name="connsiteY69" fmla="*/ 175517 h 2670141"/>
                <a:gd name="connsiteX70" fmla="*/ 3295290 w 5865962"/>
                <a:gd name="connsiteY70" fmla="*/ 287661 h 2670141"/>
                <a:gd name="connsiteX71" fmla="*/ 3260785 w 5865962"/>
                <a:gd name="connsiteY71" fmla="*/ 555080 h 2670141"/>
                <a:gd name="connsiteX72" fmla="*/ 3234905 w 5865962"/>
                <a:gd name="connsiteY72" fmla="*/ 1072664 h 2670141"/>
                <a:gd name="connsiteX73" fmla="*/ 3200400 w 5865962"/>
                <a:gd name="connsiteY73" fmla="*/ 1745525 h 2670141"/>
                <a:gd name="connsiteX74" fmla="*/ 3183147 w 5865962"/>
                <a:gd name="connsiteY74" fmla="*/ 2202725 h 2670141"/>
                <a:gd name="connsiteX75" fmla="*/ 3157268 w 5865962"/>
                <a:gd name="connsiteY75" fmla="*/ 2608166 h 2670141"/>
                <a:gd name="connsiteX76" fmla="*/ 3131388 w 5865962"/>
                <a:gd name="connsiteY76" fmla="*/ 2625419 h 2670141"/>
                <a:gd name="connsiteX77" fmla="*/ 3088256 w 5865962"/>
                <a:gd name="connsiteY77" fmla="*/ 2487397 h 2670141"/>
                <a:gd name="connsiteX78" fmla="*/ 3062377 w 5865962"/>
                <a:gd name="connsiteY78" fmla="*/ 1892174 h 2670141"/>
                <a:gd name="connsiteX79" fmla="*/ 3036498 w 5865962"/>
                <a:gd name="connsiteY79" fmla="*/ 1305578 h 2670141"/>
                <a:gd name="connsiteX80" fmla="*/ 3001992 w 5865962"/>
                <a:gd name="connsiteY80" fmla="*/ 701729 h 2670141"/>
                <a:gd name="connsiteX81" fmla="*/ 2984739 w 5865962"/>
                <a:gd name="connsiteY81" fmla="*/ 279034 h 2670141"/>
                <a:gd name="connsiteX82" fmla="*/ 2958860 w 5865962"/>
                <a:gd name="connsiteY82" fmla="*/ 11615 h 2670141"/>
                <a:gd name="connsiteX83" fmla="*/ 2915728 w 5865962"/>
                <a:gd name="connsiteY83" fmla="*/ 63374 h 2670141"/>
                <a:gd name="connsiteX84" fmla="*/ 2907102 w 5865962"/>
                <a:gd name="connsiteY84" fmla="*/ 201397 h 2670141"/>
                <a:gd name="connsiteX85" fmla="*/ 2881222 w 5865962"/>
                <a:gd name="connsiteY85" fmla="*/ 762114 h 2670141"/>
                <a:gd name="connsiteX86" fmla="*/ 2838090 w 5865962"/>
                <a:gd name="connsiteY86" fmla="*/ 1564370 h 2670141"/>
                <a:gd name="connsiteX87" fmla="*/ 2794958 w 5865962"/>
                <a:gd name="connsiteY87" fmla="*/ 2375253 h 2670141"/>
                <a:gd name="connsiteX88" fmla="*/ 2786332 w 5865962"/>
                <a:gd name="connsiteY88" fmla="*/ 2573661 h 2670141"/>
                <a:gd name="connsiteX89" fmla="*/ 2751826 w 5865962"/>
                <a:gd name="connsiteY89" fmla="*/ 2556408 h 2670141"/>
                <a:gd name="connsiteX90" fmla="*/ 2708694 w 5865962"/>
                <a:gd name="connsiteY90" fmla="*/ 2358000 h 2670141"/>
                <a:gd name="connsiteX91" fmla="*/ 2682815 w 5865962"/>
                <a:gd name="connsiteY91" fmla="*/ 1814536 h 2670141"/>
                <a:gd name="connsiteX92" fmla="*/ 2639683 w 5865962"/>
                <a:gd name="connsiteY92" fmla="*/ 857004 h 2670141"/>
                <a:gd name="connsiteX93" fmla="*/ 2605177 w 5865962"/>
                <a:gd name="connsiteY93" fmla="*/ 399804 h 2670141"/>
                <a:gd name="connsiteX94" fmla="*/ 2579298 w 5865962"/>
                <a:gd name="connsiteY94" fmla="*/ 210023 h 2670141"/>
                <a:gd name="connsiteX95" fmla="*/ 2553419 w 5865962"/>
                <a:gd name="connsiteY95" fmla="*/ 227276 h 2670141"/>
                <a:gd name="connsiteX96" fmla="*/ 2527539 w 5865962"/>
                <a:gd name="connsiteY96" fmla="*/ 287661 h 2670141"/>
                <a:gd name="connsiteX97" fmla="*/ 2518913 w 5865962"/>
                <a:gd name="connsiteY97" fmla="*/ 511948 h 2670141"/>
                <a:gd name="connsiteX98" fmla="*/ 2484407 w 5865962"/>
                <a:gd name="connsiteY98" fmla="*/ 1029532 h 2670141"/>
                <a:gd name="connsiteX99" fmla="*/ 2458528 w 5865962"/>
                <a:gd name="connsiteY99" fmla="*/ 1892174 h 2670141"/>
                <a:gd name="connsiteX100" fmla="*/ 2432649 w 5865962"/>
                <a:gd name="connsiteY100" fmla="*/ 2323495 h 2670141"/>
                <a:gd name="connsiteX101" fmla="*/ 2406770 w 5865962"/>
                <a:gd name="connsiteY101" fmla="*/ 2642672 h 2670141"/>
                <a:gd name="connsiteX102" fmla="*/ 2372264 w 5865962"/>
                <a:gd name="connsiteY102" fmla="*/ 2573661 h 2670141"/>
                <a:gd name="connsiteX103" fmla="*/ 2329132 w 5865962"/>
                <a:gd name="connsiteY103" fmla="*/ 2202725 h 2670141"/>
                <a:gd name="connsiteX104" fmla="*/ 2294626 w 5865962"/>
                <a:gd name="connsiteY104" fmla="*/ 1667887 h 2670141"/>
                <a:gd name="connsiteX105" fmla="*/ 2268747 w 5865962"/>
                <a:gd name="connsiteY105" fmla="*/ 1003653 h 2670141"/>
                <a:gd name="connsiteX106" fmla="*/ 2242868 w 5865962"/>
                <a:gd name="connsiteY106" fmla="*/ 649970 h 2670141"/>
                <a:gd name="connsiteX107" fmla="*/ 2216988 w 5865962"/>
                <a:gd name="connsiteY107" fmla="*/ 494695 h 2670141"/>
                <a:gd name="connsiteX108" fmla="*/ 2191109 w 5865962"/>
                <a:gd name="connsiteY108" fmla="*/ 486068 h 2670141"/>
                <a:gd name="connsiteX109" fmla="*/ 2173856 w 5865962"/>
                <a:gd name="connsiteY109" fmla="*/ 572332 h 2670141"/>
                <a:gd name="connsiteX110" fmla="*/ 2139351 w 5865962"/>
                <a:gd name="connsiteY110" fmla="*/ 943268 h 2670141"/>
                <a:gd name="connsiteX111" fmla="*/ 2113471 w 5865962"/>
                <a:gd name="connsiteY111" fmla="*/ 1676514 h 2670141"/>
                <a:gd name="connsiteX112" fmla="*/ 2078966 w 5865962"/>
                <a:gd name="connsiteY112" fmla="*/ 2168219 h 2670141"/>
                <a:gd name="connsiteX113" fmla="*/ 2061713 w 5865962"/>
                <a:gd name="connsiteY113" fmla="*/ 2513276 h 2670141"/>
                <a:gd name="connsiteX114" fmla="*/ 2018581 w 5865962"/>
                <a:gd name="connsiteY114" fmla="*/ 2547781 h 2670141"/>
                <a:gd name="connsiteX115" fmla="*/ 1984075 w 5865962"/>
                <a:gd name="connsiteY115" fmla="*/ 2452891 h 2670141"/>
                <a:gd name="connsiteX116" fmla="*/ 1940943 w 5865962"/>
                <a:gd name="connsiteY116" fmla="*/ 1969812 h 2670141"/>
                <a:gd name="connsiteX117" fmla="*/ 1906437 w 5865962"/>
                <a:gd name="connsiteY117" fmla="*/ 1478106 h 2670141"/>
                <a:gd name="connsiteX118" fmla="*/ 1880558 w 5865962"/>
                <a:gd name="connsiteY118" fmla="*/ 1115797 h 2670141"/>
                <a:gd name="connsiteX119" fmla="*/ 1863305 w 5865962"/>
                <a:gd name="connsiteY119" fmla="*/ 1003653 h 2670141"/>
                <a:gd name="connsiteX120" fmla="*/ 1828800 w 5865962"/>
                <a:gd name="connsiteY120" fmla="*/ 1003653 h 2670141"/>
                <a:gd name="connsiteX121" fmla="*/ 1777041 w 5865962"/>
                <a:gd name="connsiteY121" fmla="*/ 1176181 h 2670141"/>
                <a:gd name="connsiteX122" fmla="*/ 1751162 w 5865962"/>
                <a:gd name="connsiteY122" fmla="*/ 1598876 h 2670141"/>
                <a:gd name="connsiteX123" fmla="*/ 1725283 w 5865962"/>
                <a:gd name="connsiteY123" fmla="*/ 2038823 h 2670141"/>
                <a:gd name="connsiteX124" fmla="*/ 1690777 w 5865962"/>
                <a:gd name="connsiteY124" fmla="*/ 2487397 h 2670141"/>
                <a:gd name="connsiteX125" fmla="*/ 1673524 w 5865962"/>
                <a:gd name="connsiteY125" fmla="*/ 2556408 h 2670141"/>
                <a:gd name="connsiteX126" fmla="*/ 1630392 w 5865962"/>
                <a:gd name="connsiteY126" fmla="*/ 2565034 h 2670141"/>
                <a:gd name="connsiteX127" fmla="*/ 1604513 w 5865962"/>
                <a:gd name="connsiteY127" fmla="*/ 2487397 h 2670141"/>
                <a:gd name="connsiteX128" fmla="*/ 1561381 w 5865962"/>
                <a:gd name="connsiteY128" fmla="*/ 2125087 h 2670141"/>
                <a:gd name="connsiteX129" fmla="*/ 1518249 w 5865962"/>
                <a:gd name="connsiteY129" fmla="*/ 1529864 h 2670141"/>
                <a:gd name="connsiteX130" fmla="*/ 1466490 w 5865962"/>
                <a:gd name="connsiteY130" fmla="*/ 1383215 h 2670141"/>
                <a:gd name="connsiteX131" fmla="*/ 1423358 w 5865962"/>
                <a:gd name="connsiteY131" fmla="*/ 1460853 h 2670141"/>
                <a:gd name="connsiteX132" fmla="*/ 1371600 w 5865962"/>
                <a:gd name="connsiteY132" fmla="*/ 2038823 h 2670141"/>
                <a:gd name="connsiteX133" fmla="*/ 1345721 w 5865962"/>
                <a:gd name="connsiteY133" fmla="*/ 2383880 h 2670141"/>
                <a:gd name="connsiteX134" fmla="*/ 1337094 w 5865962"/>
                <a:gd name="connsiteY134" fmla="*/ 2461517 h 2670141"/>
                <a:gd name="connsiteX135" fmla="*/ 1268083 w 5865962"/>
                <a:gd name="connsiteY135" fmla="*/ 2435638 h 2670141"/>
                <a:gd name="connsiteX136" fmla="*/ 1199071 w 5865962"/>
                <a:gd name="connsiteY136" fmla="*/ 2245857 h 2670141"/>
                <a:gd name="connsiteX137" fmla="*/ 1164566 w 5865962"/>
                <a:gd name="connsiteY137" fmla="*/ 1943932 h 2670141"/>
                <a:gd name="connsiteX138" fmla="*/ 1130060 w 5865962"/>
                <a:gd name="connsiteY138" fmla="*/ 1805910 h 2670141"/>
                <a:gd name="connsiteX139" fmla="*/ 1095554 w 5865962"/>
                <a:gd name="connsiteY139" fmla="*/ 1780031 h 2670141"/>
                <a:gd name="connsiteX140" fmla="*/ 1061049 w 5865962"/>
                <a:gd name="connsiteY140" fmla="*/ 1831789 h 2670141"/>
                <a:gd name="connsiteX141" fmla="*/ 1000664 w 5865962"/>
                <a:gd name="connsiteY141" fmla="*/ 2211351 h 2670141"/>
                <a:gd name="connsiteX142" fmla="*/ 957532 w 5865962"/>
                <a:gd name="connsiteY142" fmla="*/ 2608166 h 2670141"/>
                <a:gd name="connsiteX143" fmla="*/ 923026 w 5865962"/>
                <a:gd name="connsiteY143" fmla="*/ 2651298 h 2670141"/>
                <a:gd name="connsiteX144" fmla="*/ 862641 w 5865962"/>
                <a:gd name="connsiteY144" fmla="*/ 2590914 h 2670141"/>
                <a:gd name="connsiteX145" fmla="*/ 793630 w 5865962"/>
                <a:gd name="connsiteY145" fmla="*/ 2280363 h 2670141"/>
                <a:gd name="connsiteX146" fmla="*/ 759124 w 5865962"/>
                <a:gd name="connsiteY146" fmla="*/ 2142340 h 2670141"/>
                <a:gd name="connsiteX147" fmla="*/ 741871 w 5865962"/>
                <a:gd name="connsiteY147" fmla="*/ 2125087 h 2670141"/>
                <a:gd name="connsiteX148" fmla="*/ 698739 w 5865962"/>
                <a:gd name="connsiteY148" fmla="*/ 2168219 h 2670141"/>
                <a:gd name="connsiteX149" fmla="*/ 672860 w 5865962"/>
                <a:gd name="connsiteY149" fmla="*/ 2314868 h 2670141"/>
                <a:gd name="connsiteX150" fmla="*/ 577970 w 5865962"/>
                <a:gd name="connsiteY150" fmla="*/ 2634046 h 2670141"/>
                <a:gd name="connsiteX151" fmla="*/ 517585 w 5865962"/>
                <a:gd name="connsiteY151" fmla="*/ 2651298 h 2670141"/>
                <a:gd name="connsiteX152" fmla="*/ 465826 w 5865962"/>
                <a:gd name="connsiteY152" fmla="*/ 2556408 h 2670141"/>
                <a:gd name="connsiteX153" fmla="*/ 431321 w 5865962"/>
                <a:gd name="connsiteY153" fmla="*/ 2452891 h 2670141"/>
                <a:gd name="connsiteX154" fmla="*/ 414068 w 5865962"/>
                <a:gd name="connsiteY154" fmla="*/ 2409759 h 2670141"/>
                <a:gd name="connsiteX155" fmla="*/ 370936 w 5865962"/>
                <a:gd name="connsiteY155" fmla="*/ 2392506 h 2670141"/>
                <a:gd name="connsiteX156" fmla="*/ 327804 w 5865962"/>
                <a:gd name="connsiteY156" fmla="*/ 2409759 h 2670141"/>
                <a:gd name="connsiteX157" fmla="*/ 224287 w 5865962"/>
                <a:gd name="connsiteY157" fmla="*/ 2599540 h 2670141"/>
                <a:gd name="connsiteX158" fmla="*/ 181154 w 5865962"/>
                <a:gd name="connsiteY158" fmla="*/ 2668551 h 2670141"/>
                <a:gd name="connsiteX159" fmla="*/ 129396 w 5865962"/>
                <a:gd name="connsiteY159" fmla="*/ 2642672 h 2670141"/>
                <a:gd name="connsiteX160" fmla="*/ 60385 w 5865962"/>
                <a:gd name="connsiteY160" fmla="*/ 2582287 h 2670141"/>
                <a:gd name="connsiteX161" fmla="*/ 0 w 5865962"/>
                <a:gd name="connsiteY161" fmla="*/ 2504649 h 2670141"/>
                <a:gd name="connsiteX162" fmla="*/ 0 w 5865962"/>
                <a:gd name="connsiteY162" fmla="*/ 2504649 h 267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5865962" h="2670141">
                  <a:moveTo>
                    <a:pt x="5865962" y="2496023"/>
                  </a:moveTo>
                  <a:cubicBezTo>
                    <a:pt x="5834332" y="2544187"/>
                    <a:pt x="5802702" y="2592352"/>
                    <a:pt x="5779698" y="2616793"/>
                  </a:cubicBezTo>
                  <a:cubicBezTo>
                    <a:pt x="5756694" y="2641235"/>
                    <a:pt x="5752380" y="2655612"/>
                    <a:pt x="5727939" y="2642672"/>
                  </a:cubicBezTo>
                  <a:cubicBezTo>
                    <a:pt x="5703498" y="2629732"/>
                    <a:pt x="5657490" y="2577974"/>
                    <a:pt x="5633049" y="2539155"/>
                  </a:cubicBezTo>
                  <a:cubicBezTo>
                    <a:pt x="5608608" y="2500336"/>
                    <a:pt x="5601418" y="2438514"/>
                    <a:pt x="5581290" y="2409759"/>
                  </a:cubicBezTo>
                  <a:cubicBezTo>
                    <a:pt x="5561162" y="2381004"/>
                    <a:pt x="5533845" y="2362314"/>
                    <a:pt x="5512279" y="2366627"/>
                  </a:cubicBezTo>
                  <a:cubicBezTo>
                    <a:pt x="5490713" y="2370940"/>
                    <a:pt x="5464834" y="2408321"/>
                    <a:pt x="5451894" y="2435638"/>
                  </a:cubicBezTo>
                  <a:cubicBezTo>
                    <a:pt x="5438954" y="2462955"/>
                    <a:pt x="5444705" y="2496023"/>
                    <a:pt x="5434641" y="2530529"/>
                  </a:cubicBezTo>
                  <a:cubicBezTo>
                    <a:pt x="5424577" y="2565035"/>
                    <a:pt x="5407324" y="2625419"/>
                    <a:pt x="5391509" y="2642672"/>
                  </a:cubicBezTo>
                  <a:cubicBezTo>
                    <a:pt x="5375694" y="2659925"/>
                    <a:pt x="5362755" y="2669989"/>
                    <a:pt x="5339751" y="2634046"/>
                  </a:cubicBezTo>
                  <a:cubicBezTo>
                    <a:pt x="5316747" y="2598103"/>
                    <a:pt x="5272178" y="2493148"/>
                    <a:pt x="5253487" y="2427012"/>
                  </a:cubicBezTo>
                  <a:cubicBezTo>
                    <a:pt x="5234796" y="2360876"/>
                    <a:pt x="5241985" y="2284676"/>
                    <a:pt x="5227607" y="2237231"/>
                  </a:cubicBezTo>
                  <a:cubicBezTo>
                    <a:pt x="5213229" y="2189786"/>
                    <a:pt x="5190226" y="2149529"/>
                    <a:pt x="5167222" y="2142340"/>
                  </a:cubicBezTo>
                  <a:cubicBezTo>
                    <a:pt x="5144218" y="2135151"/>
                    <a:pt x="5106838" y="2153841"/>
                    <a:pt x="5089585" y="2194098"/>
                  </a:cubicBezTo>
                  <a:cubicBezTo>
                    <a:pt x="5072332" y="2234355"/>
                    <a:pt x="5070894" y="2323495"/>
                    <a:pt x="5063705" y="2383880"/>
                  </a:cubicBezTo>
                  <a:cubicBezTo>
                    <a:pt x="5056516" y="2444265"/>
                    <a:pt x="5053642" y="2513276"/>
                    <a:pt x="5046453" y="2556408"/>
                  </a:cubicBezTo>
                  <a:cubicBezTo>
                    <a:pt x="5039264" y="2599540"/>
                    <a:pt x="5037826" y="2648423"/>
                    <a:pt x="5020573" y="2642672"/>
                  </a:cubicBezTo>
                  <a:cubicBezTo>
                    <a:pt x="5003320" y="2636921"/>
                    <a:pt x="4963064" y="2588038"/>
                    <a:pt x="4942936" y="2521902"/>
                  </a:cubicBezTo>
                  <a:cubicBezTo>
                    <a:pt x="4922808" y="2455766"/>
                    <a:pt x="4912744" y="2329246"/>
                    <a:pt x="4899804" y="2245857"/>
                  </a:cubicBezTo>
                  <a:cubicBezTo>
                    <a:pt x="4886864" y="2162468"/>
                    <a:pt x="4876800" y="2081955"/>
                    <a:pt x="4865298" y="2021570"/>
                  </a:cubicBezTo>
                  <a:cubicBezTo>
                    <a:pt x="4853796" y="1961185"/>
                    <a:pt x="4840856" y="1913740"/>
                    <a:pt x="4830792" y="1883548"/>
                  </a:cubicBezTo>
                  <a:cubicBezTo>
                    <a:pt x="4820728" y="1853355"/>
                    <a:pt x="4804913" y="1840415"/>
                    <a:pt x="4804913" y="1840415"/>
                  </a:cubicBezTo>
                  <a:cubicBezTo>
                    <a:pt x="4791973" y="1838977"/>
                    <a:pt x="4764656" y="1851917"/>
                    <a:pt x="4753154" y="1874921"/>
                  </a:cubicBezTo>
                  <a:cubicBezTo>
                    <a:pt x="4741652" y="1897925"/>
                    <a:pt x="4743091" y="1928117"/>
                    <a:pt x="4735902" y="1978438"/>
                  </a:cubicBezTo>
                  <a:cubicBezTo>
                    <a:pt x="4728713" y="2028759"/>
                    <a:pt x="4717211" y="2112148"/>
                    <a:pt x="4710022" y="2176846"/>
                  </a:cubicBezTo>
                  <a:cubicBezTo>
                    <a:pt x="4702833" y="2241544"/>
                    <a:pt x="4702834" y="2300491"/>
                    <a:pt x="4692770" y="2366627"/>
                  </a:cubicBezTo>
                  <a:cubicBezTo>
                    <a:pt x="4682706" y="2432763"/>
                    <a:pt x="4666890" y="2534842"/>
                    <a:pt x="4649637" y="2573661"/>
                  </a:cubicBezTo>
                  <a:cubicBezTo>
                    <a:pt x="4632384" y="2612480"/>
                    <a:pt x="4603630" y="2638359"/>
                    <a:pt x="4589253" y="2599540"/>
                  </a:cubicBezTo>
                  <a:cubicBezTo>
                    <a:pt x="4574876" y="2560721"/>
                    <a:pt x="4574875" y="2429888"/>
                    <a:pt x="4563373" y="2340748"/>
                  </a:cubicBezTo>
                  <a:cubicBezTo>
                    <a:pt x="4551871" y="2251608"/>
                    <a:pt x="4533181" y="2178283"/>
                    <a:pt x="4520241" y="2064702"/>
                  </a:cubicBezTo>
                  <a:cubicBezTo>
                    <a:pt x="4507301" y="1951121"/>
                    <a:pt x="4497238" y="1764216"/>
                    <a:pt x="4485736" y="1659261"/>
                  </a:cubicBezTo>
                  <a:cubicBezTo>
                    <a:pt x="4474234" y="1554306"/>
                    <a:pt x="4461294" y="1482419"/>
                    <a:pt x="4451230" y="1434974"/>
                  </a:cubicBezTo>
                  <a:cubicBezTo>
                    <a:pt x="4441166" y="1387529"/>
                    <a:pt x="4433977" y="1386091"/>
                    <a:pt x="4425351" y="1374589"/>
                  </a:cubicBezTo>
                  <a:cubicBezTo>
                    <a:pt x="4416725" y="1363087"/>
                    <a:pt x="4405222" y="1357336"/>
                    <a:pt x="4399471" y="1365963"/>
                  </a:cubicBezTo>
                  <a:cubicBezTo>
                    <a:pt x="4393720" y="1374589"/>
                    <a:pt x="4395158" y="1387529"/>
                    <a:pt x="4390845" y="1426348"/>
                  </a:cubicBezTo>
                  <a:cubicBezTo>
                    <a:pt x="4386532" y="1465167"/>
                    <a:pt x="4379343" y="1529865"/>
                    <a:pt x="4373592" y="1598876"/>
                  </a:cubicBezTo>
                  <a:cubicBezTo>
                    <a:pt x="4367841" y="1667887"/>
                    <a:pt x="4363528" y="1751275"/>
                    <a:pt x="4356339" y="1840415"/>
                  </a:cubicBezTo>
                  <a:cubicBezTo>
                    <a:pt x="4349150" y="1929555"/>
                    <a:pt x="4343399" y="2024446"/>
                    <a:pt x="4330460" y="2133714"/>
                  </a:cubicBezTo>
                  <a:cubicBezTo>
                    <a:pt x="4317521" y="2242982"/>
                    <a:pt x="4291642" y="2415510"/>
                    <a:pt x="4278702" y="2496023"/>
                  </a:cubicBezTo>
                  <a:cubicBezTo>
                    <a:pt x="4265762" y="2576536"/>
                    <a:pt x="4264324" y="2613918"/>
                    <a:pt x="4252822" y="2616793"/>
                  </a:cubicBezTo>
                  <a:cubicBezTo>
                    <a:pt x="4241320" y="2619668"/>
                    <a:pt x="4225505" y="2629733"/>
                    <a:pt x="4209690" y="2513276"/>
                  </a:cubicBezTo>
                  <a:cubicBezTo>
                    <a:pt x="4193875" y="2396819"/>
                    <a:pt x="4172309" y="2099208"/>
                    <a:pt x="4157932" y="1918053"/>
                  </a:cubicBezTo>
                  <a:cubicBezTo>
                    <a:pt x="4143555" y="1736898"/>
                    <a:pt x="4132052" y="1560057"/>
                    <a:pt x="4123426" y="1426348"/>
                  </a:cubicBezTo>
                  <a:cubicBezTo>
                    <a:pt x="4114800" y="1292639"/>
                    <a:pt x="4116237" y="1204937"/>
                    <a:pt x="4106173" y="1115797"/>
                  </a:cubicBezTo>
                  <a:cubicBezTo>
                    <a:pt x="4096109" y="1026657"/>
                    <a:pt x="4074543" y="920265"/>
                    <a:pt x="4063041" y="891510"/>
                  </a:cubicBezTo>
                  <a:cubicBezTo>
                    <a:pt x="4051539" y="862755"/>
                    <a:pt x="4045788" y="892947"/>
                    <a:pt x="4037162" y="943268"/>
                  </a:cubicBezTo>
                  <a:cubicBezTo>
                    <a:pt x="4028536" y="993589"/>
                    <a:pt x="4018472" y="1105732"/>
                    <a:pt x="4011283" y="1193434"/>
                  </a:cubicBezTo>
                  <a:cubicBezTo>
                    <a:pt x="4004094" y="1281136"/>
                    <a:pt x="4002656" y="1354461"/>
                    <a:pt x="3994030" y="1469480"/>
                  </a:cubicBezTo>
                  <a:cubicBezTo>
                    <a:pt x="3985404" y="1584499"/>
                    <a:pt x="3968150" y="1769967"/>
                    <a:pt x="3959524" y="1883548"/>
                  </a:cubicBezTo>
                  <a:cubicBezTo>
                    <a:pt x="3950898" y="1997129"/>
                    <a:pt x="3950897" y="2050324"/>
                    <a:pt x="3942271" y="2150966"/>
                  </a:cubicBezTo>
                  <a:cubicBezTo>
                    <a:pt x="3933645" y="2251607"/>
                    <a:pt x="3916392" y="2408322"/>
                    <a:pt x="3907766" y="2487397"/>
                  </a:cubicBezTo>
                  <a:cubicBezTo>
                    <a:pt x="3899140" y="2566472"/>
                    <a:pt x="3899139" y="2602415"/>
                    <a:pt x="3890513" y="2625419"/>
                  </a:cubicBezTo>
                  <a:cubicBezTo>
                    <a:pt x="3881887" y="2648423"/>
                    <a:pt x="3866071" y="2662800"/>
                    <a:pt x="3856007" y="2625419"/>
                  </a:cubicBezTo>
                  <a:cubicBezTo>
                    <a:pt x="3845943" y="2588038"/>
                    <a:pt x="3843067" y="2589475"/>
                    <a:pt x="3830128" y="2401132"/>
                  </a:cubicBezTo>
                  <a:cubicBezTo>
                    <a:pt x="3817189" y="2212789"/>
                    <a:pt x="3792747" y="1754151"/>
                    <a:pt x="3778370" y="1495359"/>
                  </a:cubicBezTo>
                  <a:cubicBezTo>
                    <a:pt x="3763993" y="1236567"/>
                    <a:pt x="3756804" y="1007967"/>
                    <a:pt x="3743864" y="848378"/>
                  </a:cubicBezTo>
                  <a:cubicBezTo>
                    <a:pt x="3730924" y="688789"/>
                    <a:pt x="3710796" y="601087"/>
                    <a:pt x="3700732" y="537827"/>
                  </a:cubicBezTo>
                  <a:cubicBezTo>
                    <a:pt x="3690668" y="474567"/>
                    <a:pt x="3693543" y="468815"/>
                    <a:pt x="3683479" y="468815"/>
                  </a:cubicBezTo>
                  <a:cubicBezTo>
                    <a:pt x="3673415" y="468815"/>
                    <a:pt x="3650411" y="470253"/>
                    <a:pt x="3640347" y="537827"/>
                  </a:cubicBezTo>
                  <a:cubicBezTo>
                    <a:pt x="3630283" y="605401"/>
                    <a:pt x="3628845" y="727608"/>
                    <a:pt x="3623094" y="874257"/>
                  </a:cubicBezTo>
                  <a:cubicBezTo>
                    <a:pt x="3617343" y="1020906"/>
                    <a:pt x="3618781" y="1199185"/>
                    <a:pt x="3605841" y="1417721"/>
                  </a:cubicBezTo>
                  <a:cubicBezTo>
                    <a:pt x="3592901" y="1636257"/>
                    <a:pt x="3558395" y="2015819"/>
                    <a:pt x="3545456" y="2185472"/>
                  </a:cubicBezTo>
                  <a:cubicBezTo>
                    <a:pt x="3532516" y="2355125"/>
                    <a:pt x="3533955" y="2365189"/>
                    <a:pt x="3528204" y="2435638"/>
                  </a:cubicBezTo>
                  <a:cubicBezTo>
                    <a:pt x="3522453" y="2506087"/>
                    <a:pt x="3521015" y="2595226"/>
                    <a:pt x="3510951" y="2608166"/>
                  </a:cubicBezTo>
                  <a:cubicBezTo>
                    <a:pt x="3500887" y="2621106"/>
                    <a:pt x="3477883" y="2600978"/>
                    <a:pt x="3467819" y="2513276"/>
                  </a:cubicBezTo>
                  <a:cubicBezTo>
                    <a:pt x="3457755" y="2425574"/>
                    <a:pt x="3463506" y="2329246"/>
                    <a:pt x="3450566" y="2081955"/>
                  </a:cubicBezTo>
                  <a:cubicBezTo>
                    <a:pt x="3437626" y="1834664"/>
                    <a:pt x="3407434" y="1309890"/>
                    <a:pt x="3390181" y="1029532"/>
                  </a:cubicBezTo>
                  <a:cubicBezTo>
                    <a:pt x="3372928" y="749174"/>
                    <a:pt x="3357113" y="540702"/>
                    <a:pt x="3347049" y="399804"/>
                  </a:cubicBezTo>
                  <a:cubicBezTo>
                    <a:pt x="3336985" y="258906"/>
                    <a:pt x="3335547" y="221525"/>
                    <a:pt x="3329796" y="184144"/>
                  </a:cubicBezTo>
                  <a:cubicBezTo>
                    <a:pt x="3324045" y="146763"/>
                    <a:pt x="3318294" y="158264"/>
                    <a:pt x="3312543" y="175517"/>
                  </a:cubicBezTo>
                  <a:cubicBezTo>
                    <a:pt x="3306792" y="192770"/>
                    <a:pt x="3303916" y="224401"/>
                    <a:pt x="3295290" y="287661"/>
                  </a:cubicBezTo>
                  <a:cubicBezTo>
                    <a:pt x="3286664" y="350921"/>
                    <a:pt x="3270849" y="424246"/>
                    <a:pt x="3260785" y="555080"/>
                  </a:cubicBezTo>
                  <a:cubicBezTo>
                    <a:pt x="3250721" y="685914"/>
                    <a:pt x="3244969" y="874257"/>
                    <a:pt x="3234905" y="1072664"/>
                  </a:cubicBezTo>
                  <a:cubicBezTo>
                    <a:pt x="3224841" y="1271071"/>
                    <a:pt x="3209026" y="1557182"/>
                    <a:pt x="3200400" y="1745525"/>
                  </a:cubicBezTo>
                  <a:cubicBezTo>
                    <a:pt x="3191774" y="1933868"/>
                    <a:pt x="3190336" y="2058952"/>
                    <a:pt x="3183147" y="2202725"/>
                  </a:cubicBezTo>
                  <a:cubicBezTo>
                    <a:pt x="3175958" y="2346498"/>
                    <a:pt x="3165894" y="2537717"/>
                    <a:pt x="3157268" y="2608166"/>
                  </a:cubicBezTo>
                  <a:cubicBezTo>
                    <a:pt x="3148642" y="2678615"/>
                    <a:pt x="3142890" y="2645547"/>
                    <a:pt x="3131388" y="2625419"/>
                  </a:cubicBezTo>
                  <a:cubicBezTo>
                    <a:pt x="3119886" y="2605291"/>
                    <a:pt x="3099758" y="2609604"/>
                    <a:pt x="3088256" y="2487397"/>
                  </a:cubicBezTo>
                  <a:cubicBezTo>
                    <a:pt x="3076754" y="2365190"/>
                    <a:pt x="3071003" y="2089144"/>
                    <a:pt x="3062377" y="1892174"/>
                  </a:cubicBezTo>
                  <a:cubicBezTo>
                    <a:pt x="3053751" y="1695204"/>
                    <a:pt x="3046562" y="1503985"/>
                    <a:pt x="3036498" y="1305578"/>
                  </a:cubicBezTo>
                  <a:cubicBezTo>
                    <a:pt x="3026434" y="1107171"/>
                    <a:pt x="3010618" y="872820"/>
                    <a:pt x="3001992" y="701729"/>
                  </a:cubicBezTo>
                  <a:cubicBezTo>
                    <a:pt x="2993366" y="530638"/>
                    <a:pt x="2991928" y="394053"/>
                    <a:pt x="2984739" y="279034"/>
                  </a:cubicBezTo>
                  <a:cubicBezTo>
                    <a:pt x="2977550" y="164015"/>
                    <a:pt x="2970362" y="47558"/>
                    <a:pt x="2958860" y="11615"/>
                  </a:cubicBezTo>
                  <a:cubicBezTo>
                    <a:pt x="2947358" y="-24328"/>
                    <a:pt x="2924354" y="31744"/>
                    <a:pt x="2915728" y="63374"/>
                  </a:cubicBezTo>
                  <a:cubicBezTo>
                    <a:pt x="2907102" y="95004"/>
                    <a:pt x="2912853" y="84940"/>
                    <a:pt x="2907102" y="201397"/>
                  </a:cubicBezTo>
                  <a:cubicBezTo>
                    <a:pt x="2901351" y="317854"/>
                    <a:pt x="2892724" y="534952"/>
                    <a:pt x="2881222" y="762114"/>
                  </a:cubicBezTo>
                  <a:cubicBezTo>
                    <a:pt x="2869720" y="989276"/>
                    <a:pt x="2852467" y="1295514"/>
                    <a:pt x="2838090" y="1564370"/>
                  </a:cubicBezTo>
                  <a:cubicBezTo>
                    <a:pt x="2823713" y="1833226"/>
                    <a:pt x="2803584" y="2207038"/>
                    <a:pt x="2794958" y="2375253"/>
                  </a:cubicBezTo>
                  <a:cubicBezTo>
                    <a:pt x="2786332" y="2543468"/>
                    <a:pt x="2793521" y="2543469"/>
                    <a:pt x="2786332" y="2573661"/>
                  </a:cubicBezTo>
                  <a:cubicBezTo>
                    <a:pt x="2779143" y="2603853"/>
                    <a:pt x="2764766" y="2592351"/>
                    <a:pt x="2751826" y="2556408"/>
                  </a:cubicBezTo>
                  <a:cubicBezTo>
                    <a:pt x="2738886" y="2520465"/>
                    <a:pt x="2720196" y="2481645"/>
                    <a:pt x="2708694" y="2358000"/>
                  </a:cubicBezTo>
                  <a:cubicBezTo>
                    <a:pt x="2697192" y="2234355"/>
                    <a:pt x="2694317" y="2064702"/>
                    <a:pt x="2682815" y="1814536"/>
                  </a:cubicBezTo>
                  <a:cubicBezTo>
                    <a:pt x="2671313" y="1564370"/>
                    <a:pt x="2652623" y="1092793"/>
                    <a:pt x="2639683" y="857004"/>
                  </a:cubicBezTo>
                  <a:cubicBezTo>
                    <a:pt x="2626743" y="621215"/>
                    <a:pt x="2615241" y="507634"/>
                    <a:pt x="2605177" y="399804"/>
                  </a:cubicBezTo>
                  <a:cubicBezTo>
                    <a:pt x="2595113" y="291974"/>
                    <a:pt x="2587924" y="238778"/>
                    <a:pt x="2579298" y="210023"/>
                  </a:cubicBezTo>
                  <a:cubicBezTo>
                    <a:pt x="2570672" y="181268"/>
                    <a:pt x="2562045" y="214336"/>
                    <a:pt x="2553419" y="227276"/>
                  </a:cubicBezTo>
                  <a:cubicBezTo>
                    <a:pt x="2544793" y="240216"/>
                    <a:pt x="2533290" y="240216"/>
                    <a:pt x="2527539" y="287661"/>
                  </a:cubicBezTo>
                  <a:cubicBezTo>
                    <a:pt x="2521788" y="335106"/>
                    <a:pt x="2526102" y="388303"/>
                    <a:pt x="2518913" y="511948"/>
                  </a:cubicBezTo>
                  <a:cubicBezTo>
                    <a:pt x="2511724" y="635593"/>
                    <a:pt x="2494471" y="799494"/>
                    <a:pt x="2484407" y="1029532"/>
                  </a:cubicBezTo>
                  <a:cubicBezTo>
                    <a:pt x="2474343" y="1259570"/>
                    <a:pt x="2467154" y="1676514"/>
                    <a:pt x="2458528" y="1892174"/>
                  </a:cubicBezTo>
                  <a:cubicBezTo>
                    <a:pt x="2449902" y="2107834"/>
                    <a:pt x="2441275" y="2198412"/>
                    <a:pt x="2432649" y="2323495"/>
                  </a:cubicBezTo>
                  <a:cubicBezTo>
                    <a:pt x="2424023" y="2448578"/>
                    <a:pt x="2416834" y="2600978"/>
                    <a:pt x="2406770" y="2642672"/>
                  </a:cubicBezTo>
                  <a:cubicBezTo>
                    <a:pt x="2396706" y="2684366"/>
                    <a:pt x="2385204" y="2646985"/>
                    <a:pt x="2372264" y="2573661"/>
                  </a:cubicBezTo>
                  <a:cubicBezTo>
                    <a:pt x="2359324" y="2500337"/>
                    <a:pt x="2342072" y="2353687"/>
                    <a:pt x="2329132" y="2202725"/>
                  </a:cubicBezTo>
                  <a:cubicBezTo>
                    <a:pt x="2316192" y="2051763"/>
                    <a:pt x="2304690" y="1867732"/>
                    <a:pt x="2294626" y="1667887"/>
                  </a:cubicBezTo>
                  <a:cubicBezTo>
                    <a:pt x="2284562" y="1468042"/>
                    <a:pt x="2277373" y="1173306"/>
                    <a:pt x="2268747" y="1003653"/>
                  </a:cubicBezTo>
                  <a:cubicBezTo>
                    <a:pt x="2260121" y="834000"/>
                    <a:pt x="2251495" y="734796"/>
                    <a:pt x="2242868" y="649970"/>
                  </a:cubicBezTo>
                  <a:cubicBezTo>
                    <a:pt x="2234241" y="565144"/>
                    <a:pt x="2225614" y="522012"/>
                    <a:pt x="2216988" y="494695"/>
                  </a:cubicBezTo>
                  <a:cubicBezTo>
                    <a:pt x="2208361" y="467378"/>
                    <a:pt x="2198298" y="473129"/>
                    <a:pt x="2191109" y="486068"/>
                  </a:cubicBezTo>
                  <a:cubicBezTo>
                    <a:pt x="2183920" y="499007"/>
                    <a:pt x="2182482" y="496132"/>
                    <a:pt x="2173856" y="572332"/>
                  </a:cubicBezTo>
                  <a:cubicBezTo>
                    <a:pt x="2165230" y="648532"/>
                    <a:pt x="2149415" y="759238"/>
                    <a:pt x="2139351" y="943268"/>
                  </a:cubicBezTo>
                  <a:cubicBezTo>
                    <a:pt x="2129287" y="1127298"/>
                    <a:pt x="2123535" y="1472356"/>
                    <a:pt x="2113471" y="1676514"/>
                  </a:cubicBezTo>
                  <a:cubicBezTo>
                    <a:pt x="2103407" y="1880672"/>
                    <a:pt x="2087592" y="2028759"/>
                    <a:pt x="2078966" y="2168219"/>
                  </a:cubicBezTo>
                  <a:cubicBezTo>
                    <a:pt x="2070340" y="2307679"/>
                    <a:pt x="2071777" y="2450016"/>
                    <a:pt x="2061713" y="2513276"/>
                  </a:cubicBezTo>
                  <a:cubicBezTo>
                    <a:pt x="2051649" y="2576536"/>
                    <a:pt x="2031521" y="2557845"/>
                    <a:pt x="2018581" y="2547781"/>
                  </a:cubicBezTo>
                  <a:cubicBezTo>
                    <a:pt x="2005641" y="2537717"/>
                    <a:pt x="1997015" y="2549219"/>
                    <a:pt x="1984075" y="2452891"/>
                  </a:cubicBezTo>
                  <a:cubicBezTo>
                    <a:pt x="1971135" y="2356563"/>
                    <a:pt x="1953883" y="2132276"/>
                    <a:pt x="1940943" y="1969812"/>
                  </a:cubicBezTo>
                  <a:cubicBezTo>
                    <a:pt x="1928003" y="1807348"/>
                    <a:pt x="1916501" y="1620442"/>
                    <a:pt x="1906437" y="1478106"/>
                  </a:cubicBezTo>
                  <a:cubicBezTo>
                    <a:pt x="1896373" y="1335770"/>
                    <a:pt x="1887747" y="1194872"/>
                    <a:pt x="1880558" y="1115797"/>
                  </a:cubicBezTo>
                  <a:cubicBezTo>
                    <a:pt x="1873369" y="1036721"/>
                    <a:pt x="1871931" y="1022344"/>
                    <a:pt x="1863305" y="1003653"/>
                  </a:cubicBezTo>
                  <a:cubicBezTo>
                    <a:pt x="1854679" y="984962"/>
                    <a:pt x="1843177" y="974898"/>
                    <a:pt x="1828800" y="1003653"/>
                  </a:cubicBezTo>
                  <a:cubicBezTo>
                    <a:pt x="1814423" y="1032408"/>
                    <a:pt x="1789981" y="1076977"/>
                    <a:pt x="1777041" y="1176181"/>
                  </a:cubicBezTo>
                  <a:cubicBezTo>
                    <a:pt x="1764101" y="1275385"/>
                    <a:pt x="1759788" y="1455102"/>
                    <a:pt x="1751162" y="1598876"/>
                  </a:cubicBezTo>
                  <a:cubicBezTo>
                    <a:pt x="1742536" y="1742650"/>
                    <a:pt x="1735347" y="1890736"/>
                    <a:pt x="1725283" y="2038823"/>
                  </a:cubicBezTo>
                  <a:cubicBezTo>
                    <a:pt x="1715219" y="2186910"/>
                    <a:pt x="1699403" y="2401133"/>
                    <a:pt x="1690777" y="2487397"/>
                  </a:cubicBezTo>
                  <a:cubicBezTo>
                    <a:pt x="1682151" y="2573661"/>
                    <a:pt x="1683588" y="2543469"/>
                    <a:pt x="1673524" y="2556408"/>
                  </a:cubicBezTo>
                  <a:cubicBezTo>
                    <a:pt x="1663460" y="2569348"/>
                    <a:pt x="1641894" y="2576536"/>
                    <a:pt x="1630392" y="2565034"/>
                  </a:cubicBezTo>
                  <a:cubicBezTo>
                    <a:pt x="1618890" y="2553532"/>
                    <a:pt x="1616015" y="2560722"/>
                    <a:pt x="1604513" y="2487397"/>
                  </a:cubicBezTo>
                  <a:cubicBezTo>
                    <a:pt x="1593011" y="2414072"/>
                    <a:pt x="1575758" y="2284676"/>
                    <a:pt x="1561381" y="2125087"/>
                  </a:cubicBezTo>
                  <a:cubicBezTo>
                    <a:pt x="1547004" y="1965498"/>
                    <a:pt x="1534064" y="1653509"/>
                    <a:pt x="1518249" y="1529864"/>
                  </a:cubicBezTo>
                  <a:cubicBezTo>
                    <a:pt x="1502434" y="1406219"/>
                    <a:pt x="1482305" y="1394717"/>
                    <a:pt x="1466490" y="1383215"/>
                  </a:cubicBezTo>
                  <a:cubicBezTo>
                    <a:pt x="1450675" y="1371713"/>
                    <a:pt x="1439173" y="1351585"/>
                    <a:pt x="1423358" y="1460853"/>
                  </a:cubicBezTo>
                  <a:cubicBezTo>
                    <a:pt x="1407543" y="1570121"/>
                    <a:pt x="1384539" y="1884985"/>
                    <a:pt x="1371600" y="2038823"/>
                  </a:cubicBezTo>
                  <a:cubicBezTo>
                    <a:pt x="1358661" y="2192661"/>
                    <a:pt x="1351472" y="2313431"/>
                    <a:pt x="1345721" y="2383880"/>
                  </a:cubicBezTo>
                  <a:cubicBezTo>
                    <a:pt x="1339970" y="2454329"/>
                    <a:pt x="1350034" y="2452891"/>
                    <a:pt x="1337094" y="2461517"/>
                  </a:cubicBezTo>
                  <a:cubicBezTo>
                    <a:pt x="1324154" y="2470143"/>
                    <a:pt x="1291087" y="2471581"/>
                    <a:pt x="1268083" y="2435638"/>
                  </a:cubicBezTo>
                  <a:cubicBezTo>
                    <a:pt x="1245079" y="2399695"/>
                    <a:pt x="1216324" y="2327808"/>
                    <a:pt x="1199071" y="2245857"/>
                  </a:cubicBezTo>
                  <a:cubicBezTo>
                    <a:pt x="1181818" y="2163906"/>
                    <a:pt x="1176068" y="2017257"/>
                    <a:pt x="1164566" y="1943932"/>
                  </a:cubicBezTo>
                  <a:cubicBezTo>
                    <a:pt x="1153064" y="1870607"/>
                    <a:pt x="1141562" y="1833227"/>
                    <a:pt x="1130060" y="1805910"/>
                  </a:cubicBezTo>
                  <a:cubicBezTo>
                    <a:pt x="1118558" y="1778593"/>
                    <a:pt x="1095554" y="1780031"/>
                    <a:pt x="1095554" y="1780031"/>
                  </a:cubicBezTo>
                  <a:cubicBezTo>
                    <a:pt x="1084052" y="1784344"/>
                    <a:pt x="1076864" y="1759902"/>
                    <a:pt x="1061049" y="1831789"/>
                  </a:cubicBezTo>
                  <a:cubicBezTo>
                    <a:pt x="1045234" y="1903676"/>
                    <a:pt x="1017917" y="2081955"/>
                    <a:pt x="1000664" y="2211351"/>
                  </a:cubicBezTo>
                  <a:cubicBezTo>
                    <a:pt x="983411" y="2340747"/>
                    <a:pt x="970472" y="2534842"/>
                    <a:pt x="957532" y="2608166"/>
                  </a:cubicBezTo>
                  <a:cubicBezTo>
                    <a:pt x="944592" y="2681490"/>
                    <a:pt x="938841" y="2654173"/>
                    <a:pt x="923026" y="2651298"/>
                  </a:cubicBezTo>
                  <a:cubicBezTo>
                    <a:pt x="907211" y="2648423"/>
                    <a:pt x="884207" y="2652736"/>
                    <a:pt x="862641" y="2590914"/>
                  </a:cubicBezTo>
                  <a:cubicBezTo>
                    <a:pt x="841075" y="2529092"/>
                    <a:pt x="810883" y="2355125"/>
                    <a:pt x="793630" y="2280363"/>
                  </a:cubicBezTo>
                  <a:cubicBezTo>
                    <a:pt x="776377" y="2205601"/>
                    <a:pt x="767750" y="2168219"/>
                    <a:pt x="759124" y="2142340"/>
                  </a:cubicBezTo>
                  <a:cubicBezTo>
                    <a:pt x="750497" y="2116461"/>
                    <a:pt x="741871" y="2125087"/>
                    <a:pt x="741871" y="2125087"/>
                  </a:cubicBezTo>
                  <a:cubicBezTo>
                    <a:pt x="731807" y="2129400"/>
                    <a:pt x="710241" y="2136589"/>
                    <a:pt x="698739" y="2168219"/>
                  </a:cubicBezTo>
                  <a:cubicBezTo>
                    <a:pt x="687237" y="2199849"/>
                    <a:pt x="692988" y="2237230"/>
                    <a:pt x="672860" y="2314868"/>
                  </a:cubicBezTo>
                  <a:cubicBezTo>
                    <a:pt x="652732" y="2392506"/>
                    <a:pt x="603849" y="2577974"/>
                    <a:pt x="577970" y="2634046"/>
                  </a:cubicBezTo>
                  <a:cubicBezTo>
                    <a:pt x="552091" y="2690118"/>
                    <a:pt x="536276" y="2664238"/>
                    <a:pt x="517585" y="2651298"/>
                  </a:cubicBezTo>
                  <a:cubicBezTo>
                    <a:pt x="498894" y="2638358"/>
                    <a:pt x="480203" y="2589476"/>
                    <a:pt x="465826" y="2556408"/>
                  </a:cubicBezTo>
                  <a:cubicBezTo>
                    <a:pt x="451449" y="2523340"/>
                    <a:pt x="439947" y="2477332"/>
                    <a:pt x="431321" y="2452891"/>
                  </a:cubicBezTo>
                  <a:cubicBezTo>
                    <a:pt x="422695" y="2428450"/>
                    <a:pt x="414068" y="2409759"/>
                    <a:pt x="414068" y="2409759"/>
                  </a:cubicBezTo>
                  <a:cubicBezTo>
                    <a:pt x="404004" y="2399695"/>
                    <a:pt x="370936" y="2392506"/>
                    <a:pt x="370936" y="2392506"/>
                  </a:cubicBezTo>
                  <a:cubicBezTo>
                    <a:pt x="356559" y="2392506"/>
                    <a:pt x="352245" y="2375253"/>
                    <a:pt x="327804" y="2409759"/>
                  </a:cubicBezTo>
                  <a:cubicBezTo>
                    <a:pt x="303363" y="2444265"/>
                    <a:pt x="248729" y="2556408"/>
                    <a:pt x="224287" y="2599540"/>
                  </a:cubicBezTo>
                  <a:cubicBezTo>
                    <a:pt x="199845" y="2642672"/>
                    <a:pt x="196969" y="2661362"/>
                    <a:pt x="181154" y="2668551"/>
                  </a:cubicBezTo>
                  <a:cubicBezTo>
                    <a:pt x="165339" y="2675740"/>
                    <a:pt x="149524" y="2657049"/>
                    <a:pt x="129396" y="2642672"/>
                  </a:cubicBezTo>
                  <a:cubicBezTo>
                    <a:pt x="109268" y="2628295"/>
                    <a:pt x="81951" y="2605291"/>
                    <a:pt x="60385" y="2582287"/>
                  </a:cubicBezTo>
                  <a:cubicBezTo>
                    <a:pt x="38819" y="2559283"/>
                    <a:pt x="0" y="2504649"/>
                    <a:pt x="0" y="2504649"/>
                  </a:cubicBezTo>
                  <a:lnTo>
                    <a:pt x="0" y="2504649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6A4E8310-E2CD-E940-BADA-42F6CDD09EA6}"/>
                </a:ext>
              </a:extLst>
            </p:cNvPr>
            <p:cNvGrpSpPr/>
            <p:nvPr/>
          </p:nvGrpSpPr>
          <p:grpSpPr>
            <a:xfrm>
              <a:off x="6199007" y="2427684"/>
              <a:ext cx="769047" cy="584775"/>
              <a:chOff x="6199007" y="2427684"/>
              <a:chExt cx="769047" cy="584775"/>
            </a:xfrm>
          </p:grpSpPr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886D5007-56E6-E84A-A711-7241A2570B4A}"/>
                  </a:ext>
                </a:extLst>
              </p:cNvPr>
              <p:cNvSpPr txBox="1"/>
              <p:nvPr/>
            </p:nvSpPr>
            <p:spPr>
              <a:xfrm>
                <a:off x="6328135" y="2427684"/>
                <a:ext cx="6399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0000"/>
                    </a:solidFill>
                  </a:rPr>
                  <a:t>ATF</a:t>
                </a:r>
              </a:p>
              <a:p>
                <a:pPr algn="ctr"/>
                <a:r>
                  <a:rPr lang="en-US" sz="1600" b="1" dirty="0">
                    <a:solidFill>
                      <a:srgbClr val="FF0000"/>
                    </a:solidFill>
                  </a:rPr>
                  <a:t>pulse</a:t>
                </a:r>
              </a:p>
            </p:txBody>
          </p: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28CB8889-0103-D446-AD89-FBFA00829074}"/>
                  </a:ext>
                </a:extLst>
              </p:cNvPr>
              <p:cNvCxnSpPr/>
              <p:nvPr/>
            </p:nvCxnSpPr>
            <p:spPr>
              <a:xfrm>
                <a:off x="6199007" y="2716218"/>
                <a:ext cx="248759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E455BED7-619A-B74E-8072-CB85AB35EA1E}"/>
                </a:ext>
              </a:extLst>
            </p:cNvPr>
            <p:cNvSpPr txBox="1"/>
            <p:nvPr/>
          </p:nvSpPr>
          <p:spPr>
            <a:xfrm>
              <a:off x="5046084" y="3756949"/>
              <a:ext cx="11414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nonlinear wake</a:t>
              </a: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C8CCC88D-9A6E-E94B-BD12-5BB4CFBFED2C}"/>
              </a:ext>
            </a:extLst>
          </p:cNvPr>
          <p:cNvSpPr txBox="1"/>
          <p:nvPr/>
        </p:nvSpPr>
        <p:spPr>
          <a:xfrm>
            <a:off x="4803514" y="5272070"/>
            <a:ext cx="899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linear wake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12E8172-C5A4-6D45-BADC-A321EF88C8D2}"/>
              </a:ext>
            </a:extLst>
          </p:cNvPr>
          <p:cNvSpPr txBox="1"/>
          <p:nvPr/>
        </p:nvSpPr>
        <p:spPr>
          <a:xfrm>
            <a:off x="11866725" y="648380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DAC8206-42E4-7342-820B-AA2E94A5F71D}"/>
              </a:ext>
            </a:extLst>
          </p:cNvPr>
          <p:cNvSpPr/>
          <p:nvPr/>
        </p:nvSpPr>
        <p:spPr>
          <a:xfrm>
            <a:off x="52755" y="3978233"/>
            <a:ext cx="12116915" cy="15939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5EE645DB-8B24-9B43-8D90-EC1C938CA304}"/>
              </a:ext>
            </a:extLst>
          </p:cNvPr>
          <p:cNvSpPr/>
          <p:nvPr/>
        </p:nvSpPr>
        <p:spPr>
          <a:xfrm>
            <a:off x="87629" y="947852"/>
            <a:ext cx="12064160" cy="145765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2C66526E-338B-CC4D-A6B4-FB2F4AC2A9E4}"/>
              </a:ext>
            </a:extLst>
          </p:cNvPr>
          <p:cNvCxnSpPr/>
          <p:nvPr/>
        </p:nvCxnSpPr>
        <p:spPr>
          <a:xfrm>
            <a:off x="404445" y="5601824"/>
            <a:ext cx="114534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0939EA1-919F-1C48-A37D-A8FD04C2E47E}"/>
              </a:ext>
            </a:extLst>
          </p:cNvPr>
          <p:cNvSpPr txBox="1"/>
          <p:nvPr/>
        </p:nvSpPr>
        <p:spPr>
          <a:xfrm>
            <a:off x="7476506" y="502701"/>
            <a:ext cx="2015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plasma parameters</a:t>
            </a:r>
          </a:p>
          <a:p>
            <a:pPr algn="ctr"/>
            <a:r>
              <a:rPr lang="en-US" b="1" u="sng" dirty="0"/>
              <a:t>&amp; diagnostics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39C507-D198-FAAD-8529-8EF92EFA751D}"/>
              </a:ext>
            </a:extLst>
          </p:cNvPr>
          <p:cNvSpPr/>
          <p:nvPr/>
        </p:nvSpPr>
        <p:spPr>
          <a:xfrm>
            <a:off x="-23445" y="5654579"/>
            <a:ext cx="11956957" cy="118988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9151141-9D7B-ADE3-5692-7D0F56926E48}"/>
              </a:ext>
            </a:extLst>
          </p:cNvPr>
          <p:cNvSpPr/>
          <p:nvPr/>
        </p:nvSpPr>
        <p:spPr>
          <a:xfrm>
            <a:off x="7365552" y="2710851"/>
            <a:ext cx="487530" cy="3338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5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4C37EB-7E1F-BCB9-B38F-84DA064635DB}"/>
              </a:ext>
            </a:extLst>
          </p:cNvPr>
          <p:cNvSpPr txBox="1"/>
          <p:nvPr/>
        </p:nvSpPr>
        <p:spPr>
          <a:xfrm>
            <a:off x="1404005" y="0"/>
            <a:ext cx="9897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SPACE simulations predicted electron injection</a:t>
            </a:r>
          </a:p>
          <a:p>
            <a:pPr algn="ctr"/>
            <a:r>
              <a:rPr lang="en-US" sz="2800" b="1" dirty="0"/>
              <a:t>and acceleration for </a:t>
            </a:r>
            <a:r>
              <a:rPr lang="en-US" sz="2800" b="1" i="1" dirty="0">
                <a:solidFill>
                  <a:srgbClr val="120FFF"/>
                </a:solidFill>
              </a:rPr>
              <a:t>P</a:t>
            </a:r>
            <a:r>
              <a:rPr lang="en-US" sz="2800" b="1" baseline="-25000" dirty="0">
                <a:solidFill>
                  <a:srgbClr val="120FFF"/>
                </a:solidFill>
              </a:rPr>
              <a:t>L</a:t>
            </a:r>
            <a:r>
              <a:rPr lang="en-US" sz="2800" b="1" dirty="0">
                <a:solidFill>
                  <a:srgbClr val="120FFF"/>
                </a:solidFill>
              </a:rPr>
              <a:t> = 2 TW (4 J, 2 ps) </a:t>
            </a:r>
            <a:r>
              <a:rPr lang="en-US" sz="2800" b="1" dirty="0"/>
              <a:t>CO</a:t>
            </a:r>
            <a:r>
              <a:rPr lang="en-US" sz="2800" b="1" baseline="-25000" dirty="0"/>
              <a:t>2</a:t>
            </a:r>
            <a:r>
              <a:rPr lang="en-US" sz="2800" b="1" dirty="0"/>
              <a:t> pulses</a:t>
            </a:r>
            <a:endParaRPr lang="en-US" sz="2800" b="1" baseline="30000" dirty="0"/>
          </a:p>
        </p:txBody>
      </p:sp>
      <p:pic>
        <p:nvPicPr>
          <p:cNvPr id="4" name="Picture 3" descr="SUNY Stonybrook logo.jpg">
            <a:extLst>
              <a:ext uri="{FF2B5EF4-FFF2-40B4-BE49-F238E27FC236}">
                <a16:creationId xmlns:a16="http://schemas.microsoft.com/office/drawing/2014/main" id="{17E77F8A-EDAA-5B9A-C3BC-A425E6BD6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93121" cy="13931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87DB87-C452-0633-873F-91829A763555}"/>
              </a:ext>
            </a:extLst>
          </p:cNvPr>
          <p:cNvSpPr txBox="1"/>
          <p:nvPr/>
        </p:nvSpPr>
        <p:spPr>
          <a:xfrm>
            <a:off x="4089400" y="1162343"/>
            <a:ext cx="3736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Zgadzaj </a:t>
            </a:r>
            <a:r>
              <a:rPr lang="en-US" sz="1400" i="1">
                <a:solidFill>
                  <a:srgbClr val="FF0000"/>
                </a:solidFill>
              </a:rPr>
              <a:t>et al</a:t>
            </a:r>
            <a:r>
              <a:rPr lang="en-US" sz="1400">
                <a:solidFill>
                  <a:srgbClr val="FF0000"/>
                </a:solidFill>
              </a:rPr>
              <a:t>., </a:t>
            </a:r>
            <a:r>
              <a:rPr lang="en-US" sz="1400" i="1">
                <a:solidFill>
                  <a:srgbClr val="FF0000"/>
                </a:solidFill>
              </a:rPr>
              <a:t>Nat</a:t>
            </a:r>
            <a:r>
              <a:rPr lang="en-US" sz="1400">
                <a:solidFill>
                  <a:srgbClr val="FF0000"/>
                </a:solidFill>
              </a:rPr>
              <a:t>.  </a:t>
            </a:r>
            <a:r>
              <a:rPr lang="en-US" sz="1400" i="1">
                <a:solidFill>
                  <a:srgbClr val="FF0000"/>
                </a:solidFill>
              </a:rPr>
              <a:t>Commun</a:t>
            </a:r>
            <a:r>
              <a:rPr lang="en-US" sz="1400">
                <a:solidFill>
                  <a:srgbClr val="FF0000"/>
                </a:solidFill>
              </a:rPr>
              <a:t>. </a:t>
            </a:r>
            <a:r>
              <a:rPr lang="en-US" sz="1400" b="1">
                <a:solidFill>
                  <a:srgbClr val="FF0000"/>
                </a:solidFill>
              </a:rPr>
              <a:t>15</a:t>
            </a:r>
            <a:r>
              <a:rPr lang="en-US" sz="1400">
                <a:solidFill>
                  <a:srgbClr val="FF0000"/>
                </a:solidFill>
              </a:rPr>
              <a:t>, 4037 (2024) </a:t>
            </a:r>
          </a:p>
        </p:txBody>
      </p:sp>
      <p:pic>
        <p:nvPicPr>
          <p:cNvPr id="7" name="Picture 6" descr="A diagram of an injecting wave&#10;&#10;Description automatically generated">
            <a:extLst>
              <a:ext uri="{FF2B5EF4-FFF2-40B4-BE49-F238E27FC236}">
                <a16:creationId xmlns:a16="http://schemas.microsoft.com/office/drawing/2014/main" id="{EE4076E1-D654-C165-6178-101914C0FE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72" b="66429"/>
          <a:stretch/>
        </p:blipFill>
        <p:spPr>
          <a:xfrm>
            <a:off x="167979" y="1868341"/>
            <a:ext cx="5928021" cy="1281259"/>
          </a:xfrm>
          <a:prstGeom prst="rect">
            <a:avLst/>
          </a:prstGeom>
        </p:spPr>
      </p:pic>
      <p:pic>
        <p:nvPicPr>
          <p:cNvPr id="10" name="Picture 9" descr="A close-up of several different colored waves&#10;&#10;Description automatically generated">
            <a:extLst>
              <a:ext uri="{FF2B5EF4-FFF2-40B4-BE49-F238E27FC236}">
                <a16:creationId xmlns:a16="http://schemas.microsoft.com/office/drawing/2014/main" id="{A5157B94-8A8A-9AF8-A3E7-F38C08653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029" y="1758335"/>
            <a:ext cx="5680080" cy="50826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E2C7B5-CB80-2B38-1041-6B6A6B7BEC63}"/>
              </a:ext>
            </a:extLst>
          </p:cNvPr>
          <p:cNvSpPr txBox="1"/>
          <p:nvPr/>
        </p:nvSpPr>
        <p:spPr>
          <a:xfrm>
            <a:off x="744401" y="1532107"/>
            <a:ext cx="2096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>
                <a:solidFill>
                  <a:srgbClr val="2418FF"/>
                </a:solidFill>
              </a:rPr>
              <a:t>P</a:t>
            </a:r>
            <a:r>
              <a:rPr lang="en-US" b="1" baseline="-25000">
                <a:solidFill>
                  <a:srgbClr val="2418FF"/>
                </a:solidFill>
              </a:rPr>
              <a:t>L</a:t>
            </a:r>
            <a:r>
              <a:rPr lang="en-US" b="1">
                <a:solidFill>
                  <a:srgbClr val="2418FF"/>
                </a:solidFill>
              </a:rPr>
              <a:t> = 2 TW (4 J, 2 ps)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7BC051-43C3-D0E6-2EA1-23F025862221}"/>
              </a:ext>
            </a:extLst>
          </p:cNvPr>
          <p:cNvSpPr/>
          <p:nvPr/>
        </p:nvSpPr>
        <p:spPr>
          <a:xfrm>
            <a:off x="6999612" y="5203371"/>
            <a:ext cx="4070292" cy="1127579"/>
          </a:xfrm>
          <a:prstGeom prst="rect">
            <a:avLst/>
          </a:prstGeom>
          <a:noFill/>
          <a:ln w="38100">
            <a:solidFill>
              <a:srgbClr val="120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8DFA691-C65F-5727-5FD7-CF3AE0A9B142}"/>
                  </a:ext>
                </a:extLst>
              </p:cNvPr>
              <p:cNvSpPr txBox="1"/>
              <p:nvPr/>
            </p:nvSpPr>
            <p:spPr>
              <a:xfrm>
                <a:off x="6993333" y="5192328"/>
                <a:ext cx="138743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600" b="1" i="1">
                            <a:solidFill>
                              <a:srgbClr val="120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1" i="1">
                                <a:solidFill>
                                  <a:srgbClr val="120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rgbClr val="120FFF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rgbClr val="120FFF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</m:e>
                    </m:d>
                    <m:r>
                      <a:rPr lang="en-US" sz="1600" b="1" i="1">
                        <a:solidFill>
                          <a:srgbClr val="120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600" b="1" i="1">
                        <a:solidFill>
                          <a:srgbClr val="120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1600" b="1">
                    <a:solidFill>
                      <a:srgbClr val="120FFF"/>
                    </a:solidFill>
                  </a:rPr>
                  <a:t> MeV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8DFA691-C65F-5727-5FD7-CF3AE0A9B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333" y="5192328"/>
                <a:ext cx="1387431" cy="338554"/>
              </a:xfrm>
              <a:prstGeom prst="rect">
                <a:avLst/>
              </a:prstGeom>
              <a:blipFill>
                <a:blip r:embed="rId5"/>
                <a:stretch>
                  <a:fillRect t="-3571" r="-1818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03F64745-E9A8-A34F-0253-437E56EA4E71}"/>
              </a:ext>
            </a:extLst>
          </p:cNvPr>
          <p:cNvSpPr txBox="1"/>
          <p:nvPr/>
        </p:nvSpPr>
        <p:spPr>
          <a:xfrm>
            <a:off x="3213233" y="1532107"/>
            <a:ext cx="192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n</a:t>
            </a:r>
            <a:r>
              <a:rPr lang="en-US" baseline="-25000"/>
              <a:t>e</a:t>
            </a:r>
            <a:r>
              <a:rPr lang="en-US"/>
              <a:t> = 5 × 10</a:t>
            </a:r>
            <a:r>
              <a:rPr lang="en-US" baseline="30000"/>
              <a:t>17</a:t>
            </a:r>
            <a:r>
              <a:rPr lang="en-US"/>
              <a:t> cm</a:t>
            </a:r>
            <a:r>
              <a:rPr lang="en-US" baseline="30000"/>
              <a:t>-3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ABB8C25-F7F2-7EDE-E616-54AD602AD816}"/>
              </a:ext>
            </a:extLst>
          </p:cNvPr>
          <p:cNvGrpSpPr/>
          <p:nvPr/>
        </p:nvGrpSpPr>
        <p:grpSpPr>
          <a:xfrm>
            <a:off x="6951919" y="5976885"/>
            <a:ext cx="1811778" cy="374087"/>
            <a:chOff x="6951919" y="5976885"/>
            <a:chExt cx="1811778" cy="37408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81F741C-B33E-7AEA-E5C6-9078FCCB9874}"/>
                </a:ext>
              </a:extLst>
            </p:cNvPr>
            <p:cNvSpPr/>
            <p:nvPr/>
          </p:nvSpPr>
          <p:spPr>
            <a:xfrm>
              <a:off x="7036905" y="5976885"/>
              <a:ext cx="265044" cy="3143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E3A8ECD-161B-AC00-1791-686EDA999A74}"/>
                    </a:ext>
                  </a:extLst>
                </p:cNvPr>
                <p:cNvSpPr txBox="1"/>
                <p:nvPr/>
              </p:nvSpPr>
              <p:spPr>
                <a:xfrm>
                  <a:off x="6951919" y="6012418"/>
                  <a:ext cx="181177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i="1">
                          <a:solidFill>
                            <a:srgbClr val="120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120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120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>
                              <a:solidFill>
                                <a:srgbClr val="120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HWHM</m:t>
                          </m:r>
                        </m:sub>
                      </m:sSub>
                    </m:oMath>
                  </a14:m>
                  <a:r>
                    <a:rPr lang="en-US" sz="1600">
                      <a:solidFill>
                        <a:srgbClr val="120FFF"/>
                      </a:solidFill>
                    </a:rPr>
                    <a:t>~ 75 mrad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E3A8ECD-161B-AC00-1791-686EDA999A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1919" y="6012418"/>
                  <a:ext cx="1811778" cy="338554"/>
                </a:xfrm>
                <a:prstGeom prst="rect">
                  <a:avLst/>
                </a:prstGeom>
                <a:blipFill>
                  <a:blip r:embed="rId6"/>
                  <a:stretch>
                    <a:fillRect t="-7143" r="-694" b="-17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05B05BA-CB8E-DE12-4157-07B0ADBBE7B5}"/>
              </a:ext>
            </a:extLst>
          </p:cNvPr>
          <p:cNvGrpSpPr/>
          <p:nvPr/>
        </p:nvGrpSpPr>
        <p:grpSpPr>
          <a:xfrm>
            <a:off x="10668004" y="5316583"/>
            <a:ext cx="318048" cy="868019"/>
            <a:chOff x="10668004" y="5316583"/>
            <a:chExt cx="318048" cy="868019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D8646C7-7370-E191-6B19-E5892AAE39D1}"/>
                </a:ext>
              </a:extLst>
            </p:cNvPr>
            <p:cNvCxnSpPr/>
            <p:nvPr/>
          </p:nvCxnSpPr>
          <p:spPr>
            <a:xfrm>
              <a:off x="10707756" y="5767160"/>
              <a:ext cx="278296" cy="0"/>
            </a:xfrm>
            <a:prstGeom prst="straightConnector1">
              <a:avLst/>
            </a:prstGeom>
            <a:ln w="38100">
              <a:solidFill>
                <a:srgbClr val="120F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9D7B3D9-65BD-B369-97F7-CA097C557665}"/>
                </a:ext>
              </a:extLst>
            </p:cNvPr>
            <p:cNvCxnSpPr>
              <a:cxnSpLocks/>
            </p:cNvCxnSpPr>
            <p:nvPr/>
          </p:nvCxnSpPr>
          <p:spPr>
            <a:xfrm rot="600000">
              <a:off x="10674628" y="6184602"/>
              <a:ext cx="278296" cy="0"/>
            </a:xfrm>
            <a:prstGeom prst="straightConnector1">
              <a:avLst/>
            </a:prstGeom>
            <a:ln w="38100">
              <a:solidFill>
                <a:srgbClr val="120F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19E37F2-4AA4-F497-7315-9BAE4D3BF9A9}"/>
                </a:ext>
              </a:extLst>
            </p:cNvPr>
            <p:cNvCxnSpPr>
              <a:cxnSpLocks/>
            </p:cNvCxnSpPr>
            <p:nvPr/>
          </p:nvCxnSpPr>
          <p:spPr>
            <a:xfrm rot="21000000" flipV="1">
              <a:off x="10668004" y="5316583"/>
              <a:ext cx="278296" cy="0"/>
            </a:xfrm>
            <a:prstGeom prst="straightConnector1">
              <a:avLst/>
            </a:prstGeom>
            <a:ln w="38100">
              <a:solidFill>
                <a:srgbClr val="120F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25C52C9-6DEA-AEE1-AEB0-F8779DE7EA9A}"/>
              </a:ext>
            </a:extLst>
          </p:cNvPr>
          <p:cNvSpPr txBox="1"/>
          <p:nvPr/>
        </p:nvSpPr>
        <p:spPr>
          <a:xfrm>
            <a:off x="6926860" y="4845245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120FFF"/>
                </a:solidFill>
              </a:rPr>
              <a:t>e</a:t>
            </a:r>
            <a:r>
              <a:rPr lang="en-US" b="1" baseline="30000">
                <a:solidFill>
                  <a:srgbClr val="120FFF"/>
                </a:solidFill>
              </a:rPr>
              <a:t>-</a:t>
            </a:r>
            <a:r>
              <a:rPr lang="en-US" b="1">
                <a:solidFill>
                  <a:srgbClr val="120FFF"/>
                </a:solidFill>
              </a:rPr>
              <a:t> output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C8A21A-07ED-97D0-7253-B30E69A6320E}"/>
              </a:ext>
            </a:extLst>
          </p:cNvPr>
          <p:cNvSpPr txBox="1"/>
          <p:nvPr/>
        </p:nvSpPr>
        <p:spPr>
          <a:xfrm>
            <a:off x="10069870" y="4895550"/>
            <a:ext cx="1045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>
                <a:solidFill>
                  <a:srgbClr val="120FFF"/>
                </a:solidFill>
              </a:rPr>
              <a:t>Q</a:t>
            </a:r>
            <a:r>
              <a:rPr lang="en-US" sz="1600">
                <a:solidFill>
                  <a:srgbClr val="120FFF"/>
                </a:solidFill>
              </a:rPr>
              <a:t> ≈ 50 pC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5BE1DF-77D6-01DB-5D51-6CDE32470FF5}"/>
              </a:ext>
            </a:extLst>
          </p:cNvPr>
          <p:cNvSpPr txBox="1"/>
          <p:nvPr/>
        </p:nvSpPr>
        <p:spPr>
          <a:xfrm>
            <a:off x="11887201" y="651654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BF495D-4E76-2EEB-7887-D0160A0CA133}"/>
              </a:ext>
            </a:extLst>
          </p:cNvPr>
          <p:cNvSpPr txBox="1"/>
          <p:nvPr/>
        </p:nvSpPr>
        <p:spPr>
          <a:xfrm>
            <a:off x="4388286" y="896798"/>
            <a:ext cx="3204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simulations by A. Cheng &amp; R. Samulyak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1ED8F74-488E-5EAC-810A-0845CB9958BC}"/>
              </a:ext>
            </a:extLst>
          </p:cNvPr>
          <p:cNvGrpSpPr/>
          <p:nvPr/>
        </p:nvGrpSpPr>
        <p:grpSpPr>
          <a:xfrm>
            <a:off x="2523281" y="1908609"/>
            <a:ext cx="2502057" cy="1149371"/>
            <a:chOff x="2523281" y="1908609"/>
            <a:chExt cx="2502057" cy="1149371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103F3F63-ABD3-4905-07B6-59DE3A334F0C}"/>
                </a:ext>
              </a:extLst>
            </p:cNvPr>
            <p:cNvSpPr/>
            <p:nvPr/>
          </p:nvSpPr>
          <p:spPr>
            <a:xfrm>
              <a:off x="2523281" y="1908609"/>
              <a:ext cx="2488557" cy="580282"/>
            </a:xfrm>
            <a:custGeom>
              <a:avLst/>
              <a:gdLst>
                <a:gd name="connsiteX0" fmla="*/ 0 w 2488557"/>
                <a:gd name="connsiteY0" fmla="*/ 568373 h 580282"/>
                <a:gd name="connsiteX1" fmla="*/ 439838 w 2488557"/>
                <a:gd name="connsiteY1" fmla="*/ 579948 h 580282"/>
                <a:gd name="connsiteX2" fmla="*/ 694481 w 2488557"/>
                <a:gd name="connsiteY2" fmla="*/ 556799 h 580282"/>
                <a:gd name="connsiteX3" fmla="*/ 1053296 w 2488557"/>
                <a:gd name="connsiteY3" fmla="*/ 487350 h 580282"/>
                <a:gd name="connsiteX4" fmla="*/ 1388962 w 2488557"/>
                <a:gd name="connsiteY4" fmla="*/ 313730 h 580282"/>
                <a:gd name="connsiteX5" fmla="*/ 1620456 w 2488557"/>
                <a:gd name="connsiteY5" fmla="*/ 151685 h 580282"/>
                <a:gd name="connsiteX6" fmla="*/ 1851949 w 2488557"/>
                <a:gd name="connsiteY6" fmla="*/ 35938 h 580282"/>
                <a:gd name="connsiteX7" fmla="*/ 2048719 w 2488557"/>
                <a:gd name="connsiteY7" fmla="*/ 1214 h 580282"/>
                <a:gd name="connsiteX8" fmla="*/ 2303362 w 2488557"/>
                <a:gd name="connsiteY8" fmla="*/ 70662 h 580282"/>
                <a:gd name="connsiteX9" fmla="*/ 2488557 w 2488557"/>
                <a:gd name="connsiteY9" fmla="*/ 186409 h 580282"/>
                <a:gd name="connsiteX10" fmla="*/ 2488557 w 2488557"/>
                <a:gd name="connsiteY10" fmla="*/ 186409 h 580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8557" h="580282">
                  <a:moveTo>
                    <a:pt x="0" y="568373"/>
                  </a:moveTo>
                  <a:cubicBezTo>
                    <a:pt x="162045" y="575125"/>
                    <a:pt x="324091" y="581877"/>
                    <a:pt x="439838" y="579948"/>
                  </a:cubicBezTo>
                  <a:cubicBezTo>
                    <a:pt x="555585" y="578019"/>
                    <a:pt x="592238" y="572232"/>
                    <a:pt x="694481" y="556799"/>
                  </a:cubicBezTo>
                  <a:cubicBezTo>
                    <a:pt x="796724" y="541366"/>
                    <a:pt x="937549" y="527861"/>
                    <a:pt x="1053296" y="487350"/>
                  </a:cubicBezTo>
                  <a:cubicBezTo>
                    <a:pt x="1169043" y="446839"/>
                    <a:pt x="1294435" y="369674"/>
                    <a:pt x="1388962" y="313730"/>
                  </a:cubicBezTo>
                  <a:cubicBezTo>
                    <a:pt x="1483489" y="257786"/>
                    <a:pt x="1543292" y="197984"/>
                    <a:pt x="1620456" y="151685"/>
                  </a:cubicBezTo>
                  <a:cubicBezTo>
                    <a:pt x="1697620" y="105386"/>
                    <a:pt x="1780572" y="61016"/>
                    <a:pt x="1851949" y="35938"/>
                  </a:cubicBezTo>
                  <a:cubicBezTo>
                    <a:pt x="1923326" y="10860"/>
                    <a:pt x="1973484" y="-4573"/>
                    <a:pt x="2048719" y="1214"/>
                  </a:cubicBezTo>
                  <a:cubicBezTo>
                    <a:pt x="2123954" y="7001"/>
                    <a:pt x="2230056" y="39796"/>
                    <a:pt x="2303362" y="70662"/>
                  </a:cubicBezTo>
                  <a:cubicBezTo>
                    <a:pt x="2376668" y="101528"/>
                    <a:pt x="2488557" y="186409"/>
                    <a:pt x="2488557" y="186409"/>
                  </a:cubicBezTo>
                  <a:lnTo>
                    <a:pt x="2488557" y="186409"/>
                  </a:lnTo>
                </a:path>
              </a:pathLst>
            </a:custGeom>
            <a:noFill/>
            <a:ln w="38100">
              <a:solidFill>
                <a:srgbClr val="120FFF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9AD91D8-3CA4-451E-5906-110F8508C3A4}"/>
                </a:ext>
              </a:extLst>
            </p:cNvPr>
            <p:cNvSpPr/>
            <p:nvPr/>
          </p:nvSpPr>
          <p:spPr>
            <a:xfrm flipV="1">
              <a:off x="2536781" y="2477698"/>
              <a:ext cx="2488557" cy="580282"/>
            </a:xfrm>
            <a:custGeom>
              <a:avLst/>
              <a:gdLst>
                <a:gd name="connsiteX0" fmla="*/ 0 w 2488557"/>
                <a:gd name="connsiteY0" fmla="*/ 568373 h 580282"/>
                <a:gd name="connsiteX1" fmla="*/ 439838 w 2488557"/>
                <a:gd name="connsiteY1" fmla="*/ 579948 h 580282"/>
                <a:gd name="connsiteX2" fmla="*/ 694481 w 2488557"/>
                <a:gd name="connsiteY2" fmla="*/ 556799 h 580282"/>
                <a:gd name="connsiteX3" fmla="*/ 1053296 w 2488557"/>
                <a:gd name="connsiteY3" fmla="*/ 487350 h 580282"/>
                <a:gd name="connsiteX4" fmla="*/ 1388962 w 2488557"/>
                <a:gd name="connsiteY4" fmla="*/ 313730 h 580282"/>
                <a:gd name="connsiteX5" fmla="*/ 1620456 w 2488557"/>
                <a:gd name="connsiteY5" fmla="*/ 151685 h 580282"/>
                <a:gd name="connsiteX6" fmla="*/ 1851949 w 2488557"/>
                <a:gd name="connsiteY6" fmla="*/ 35938 h 580282"/>
                <a:gd name="connsiteX7" fmla="*/ 2048719 w 2488557"/>
                <a:gd name="connsiteY7" fmla="*/ 1214 h 580282"/>
                <a:gd name="connsiteX8" fmla="*/ 2303362 w 2488557"/>
                <a:gd name="connsiteY8" fmla="*/ 70662 h 580282"/>
                <a:gd name="connsiteX9" fmla="*/ 2488557 w 2488557"/>
                <a:gd name="connsiteY9" fmla="*/ 186409 h 580282"/>
                <a:gd name="connsiteX10" fmla="*/ 2488557 w 2488557"/>
                <a:gd name="connsiteY10" fmla="*/ 186409 h 580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8557" h="580282">
                  <a:moveTo>
                    <a:pt x="0" y="568373"/>
                  </a:moveTo>
                  <a:cubicBezTo>
                    <a:pt x="162045" y="575125"/>
                    <a:pt x="324091" y="581877"/>
                    <a:pt x="439838" y="579948"/>
                  </a:cubicBezTo>
                  <a:cubicBezTo>
                    <a:pt x="555585" y="578019"/>
                    <a:pt x="592238" y="572232"/>
                    <a:pt x="694481" y="556799"/>
                  </a:cubicBezTo>
                  <a:cubicBezTo>
                    <a:pt x="796724" y="541366"/>
                    <a:pt x="937549" y="527861"/>
                    <a:pt x="1053296" y="487350"/>
                  </a:cubicBezTo>
                  <a:cubicBezTo>
                    <a:pt x="1169043" y="446839"/>
                    <a:pt x="1294435" y="369674"/>
                    <a:pt x="1388962" y="313730"/>
                  </a:cubicBezTo>
                  <a:cubicBezTo>
                    <a:pt x="1483489" y="257786"/>
                    <a:pt x="1543292" y="197984"/>
                    <a:pt x="1620456" y="151685"/>
                  </a:cubicBezTo>
                  <a:cubicBezTo>
                    <a:pt x="1697620" y="105386"/>
                    <a:pt x="1780572" y="61016"/>
                    <a:pt x="1851949" y="35938"/>
                  </a:cubicBezTo>
                  <a:cubicBezTo>
                    <a:pt x="1923326" y="10860"/>
                    <a:pt x="1973484" y="-4573"/>
                    <a:pt x="2048719" y="1214"/>
                  </a:cubicBezTo>
                  <a:cubicBezTo>
                    <a:pt x="2123954" y="7001"/>
                    <a:pt x="2230056" y="39796"/>
                    <a:pt x="2303362" y="70662"/>
                  </a:cubicBezTo>
                  <a:cubicBezTo>
                    <a:pt x="2376668" y="101528"/>
                    <a:pt x="2488557" y="186409"/>
                    <a:pt x="2488557" y="186409"/>
                  </a:cubicBezTo>
                  <a:lnTo>
                    <a:pt x="2488557" y="186409"/>
                  </a:lnTo>
                </a:path>
              </a:pathLst>
            </a:custGeom>
            <a:noFill/>
            <a:ln w="38100">
              <a:solidFill>
                <a:srgbClr val="120FFF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>
            <a:extLst>
              <a:ext uri="{FF2B5EF4-FFF2-40B4-BE49-F238E27FC236}">
                <a16:creationId xmlns:a16="http://schemas.microsoft.com/office/drawing/2014/main" id="{6252251D-BEB1-90CC-7A9A-AC1C788C15BF}"/>
              </a:ext>
            </a:extLst>
          </p:cNvPr>
          <p:cNvSpPr/>
          <p:nvPr/>
        </p:nvSpPr>
        <p:spPr>
          <a:xfrm>
            <a:off x="8241175" y="925975"/>
            <a:ext cx="891250" cy="613458"/>
          </a:xfrm>
          <a:custGeom>
            <a:avLst/>
            <a:gdLst>
              <a:gd name="connsiteX0" fmla="*/ 0 w 891250"/>
              <a:gd name="connsiteY0" fmla="*/ 0 h 613458"/>
              <a:gd name="connsiteX1" fmla="*/ 289367 w 891250"/>
              <a:gd name="connsiteY1" fmla="*/ 196769 h 613458"/>
              <a:gd name="connsiteX2" fmla="*/ 671331 w 891250"/>
              <a:gd name="connsiteY2" fmla="*/ 243068 h 613458"/>
              <a:gd name="connsiteX3" fmla="*/ 844952 w 891250"/>
              <a:gd name="connsiteY3" fmla="*/ 347240 h 613458"/>
              <a:gd name="connsiteX4" fmla="*/ 891250 w 891250"/>
              <a:gd name="connsiteY4" fmla="*/ 613458 h 613458"/>
              <a:gd name="connsiteX5" fmla="*/ 891250 w 891250"/>
              <a:gd name="connsiteY5" fmla="*/ 613458 h 61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1250" h="613458">
                <a:moveTo>
                  <a:pt x="0" y="0"/>
                </a:moveTo>
                <a:cubicBezTo>
                  <a:pt x="88739" y="78129"/>
                  <a:pt x="177478" y="156258"/>
                  <a:pt x="289367" y="196769"/>
                </a:cubicBezTo>
                <a:cubicBezTo>
                  <a:pt x="401256" y="237280"/>
                  <a:pt x="578734" y="217990"/>
                  <a:pt x="671331" y="243068"/>
                </a:cubicBezTo>
                <a:cubicBezTo>
                  <a:pt x="763928" y="268146"/>
                  <a:pt x="808299" y="285508"/>
                  <a:pt x="844952" y="347240"/>
                </a:cubicBezTo>
                <a:cubicBezTo>
                  <a:pt x="881605" y="408972"/>
                  <a:pt x="891250" y="613458"/>
                  <a:pt x="891250" y="613458"/>
                </a:cubicBezTo>
                <a:lnTo>
                  <a:pt x="891250" y="613458"/>
                </a:lnTo>
              </a:path>
            </a:pathLst>
          </a:custGeom>
          <a:noFill/>
          <a:ln w="38100">
            <a:solidFill>
              <a:srgbClr val="120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CE0CDE0-4389-6256-9481-8A8038468537}"/>
              </a:ext>
            </a:extLst>
          </p:cNvPr>
          <p:cNvGrpSpPr/>
          <p:nvPr/>
        </p:nvGrpSpPr>
        <p:grpSpPr>
          <a:xfrm>
            <a:off x="6977490" y="3325833"/>
            <a:ext cx="2930439" cy="646331"/>
            <a:chOff x="6977490" y="3325833"/>
            <a:chExt cx="2930439" cy="64633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5D14631-E6AC-A763-831D-A91E43B83451}"/>
                </a:ext>
              </a:extLst>
            </p:cNvPr>
            <p:cNvSpPr txBox="1"/>
            <p:nvPr/>
          </p:nvSpPr>
          <p:spPr>
            <a:xfrm>
              <a:off x="6977490" y="3325833"/>
              <a:ext cx="27139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rgbClr val="120FFF"/>
                  </a:solidFill>
                </a:rPr>
                <a:t>p</a:t>
              </a:r>
              <a:r>
                <a:rPr lang="en-US" b="1" baseline="-25000">
                  <a:solidFill>
                    <a:srgbClr val="120FFF"/>
                  </a:solidFill>
                </a:rPr>
                <a:t>z</a:t>
              </a:r>
              <a:r>
                <a:rPr lang="en-US" b="1">
                  <a:solidFill>
                    <a:srgbClr val="120FFF"/>
                  </a:solidFill>
                </a:rPr>
                <a:t> from trapped, </a:t>
              </a:r>
            </a:p>
            <a:p>
              <a:pPr algn="ctr"/>
              <a:r>
                <a:rPr lang="en-US" b="1">
                  <a:solidFill>
                    <a:srgbClr val="120FFF"/>
                  </a:solidFill>
                </a:rPr>
                <a:t>accelerated e- observed</a:t>
              </a: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947ED97F-F0E8-447C-A9C7-D3D23D5D46CF}"/>
                </a:ext>
              </a:extLst>
            </p:cNvPr>
            <p:cNvSpPr/>
            <p:nvPr/>
          </p:nvSpPr>
          <p:spPr>
            <a:xfrm>
              <a:off x="9549114" y="3576577"/>
              <a:ext cx="358815" cy="196770"/>
            </a:xfrm>
            <a:custGeom>
              <a:avLst/>
              <a:gdLst>
                <a:gd name="connsiteX0" fmla="*/ 0 w 358815"/>
                <a:gd name="connsiteY0" fmla="*/ 0 h 196770"/>
                <a:gd name="connsiteX1" fmla="*/ 173620 w 358815"/>
                <a:gd name="connsiteY1" fmla="*/ 11575 h 196770"/>
                <a:gd name="connsiteX2" fmla="*/ 266218 w 358815"/>
                <a:gd name="connsiteY2" fmla="*/ 57874 h 196770"/>
                <a:gd name="connsiteX3" fmla="*/ 358815 w 358815"/>
                <a:gd name="connsiteY3" fmla="*/ 196770 h 196770"/>
                <a:gd name="connsiteX4" fmla="*/ 358815 w 358815"/>
                <a:gd name="connsiteY4" fmla="*/ 196770 h 19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815" h="196770">
                  <a:moveTo>
                    <a:pt x="0" y="0"/>
                  </a:moveTo>
                  <a:cubicBezTo>
                    <a:pt x="64625" y="964"/>
                    <a:pt x="129250" y="1929"/>
                    <a:pt x="173620" y="11575"/>
                  </a:cubicBezTo>
                  <a:cubicBezTo>
                    <a:pt x="217990" y="21221"/>
                    <a:pt x="235352" y="27008"/>
                    <a:pt x="266218" y="57874"/>
                  </a:cubicBezTo>
                  <a:cubicBezTo>
                    <a:pt x="297084" y="88740"/>
                    <a:pt x="358815" y="196770"/>
                    <a:pt x="358815" y="196770"/>
                  </a:cubicBezTo>
                  <a:lnTo>
                    <a:pt x="358815" y="196770"/>
                  </a:lnTo>
                </a:path>
              </a:pathLst>
            </a:custGeom>
            <a:noFill/>
            <a:ln w="38100">
              <a:solidFill>
                <a:srgbClr val="120FFF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F61EA39-1FAE-6F3F-BA1D-F6892B2F71F7}"/>
              </a:ext>
            </a:extLst>
          </p:cNvPr>
          <p:cNvSpPr txBox="1"/>
          <p:nvPr/>
        </p:nvSpPr>
        <p:spPr>
          <a:xfrm>
            <a:off x="7645965" y="1526733"/>
            <a:ext cx="2940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above e</a:t>
            </a:r>
            <a:r>
              <a:rPr lang="en-US" i="1" baseline="30000"/>
              <a:t>-</a:t>
            </a:r>
            <a:r>
              <a:rPr lang="en-US" i="1"/>
              <a:t> injection threshold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184CA1-0DCD-13E3-0AC8-10C0728A7386}"/>
              </a:ext>
            </a:extLst>
          </p:cNvPr>
          <p:cNvSpPr txBox="1"/>
          <p:nvPr/>
        </p:nvSpPr>
        <p:spPr>
          <a:xfrm>
            <a:off x="1952932" y="3867133"/>
            <a:ext cx="1811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simulations by...</a:t>
            </a:r>
          </a:p>
        </p:txBody>
      </p:sp>
      <p:pic>
        <p:nvPicPr>
          <p:cNvPr id="8" name="Picture 7" descr="A close-up of a person&#10;&#10;Description automatically generated">
            <a:extLst>
              <a:ext uri="{FF2B5EF4-FFF2-40B4-BE49-F238E27FC236}">
                <a16:creationId xmlns:a16="http://schemas.microsoft.com/office/drawing/2014/main" id="{CC1B540C-013D-E178-98A3-CCF2C8CC9D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044" y="4501457"/>
            <a:ext cx="2071954" cy="1512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5EE5ED-3C6C-7251-EF65-BCABB0E99750}"/>
              </a:ext>
            </a:extLst>
          </p:cNvPr>
          <p:cNvSpPr txBox="1"/>
          <p:nvPr/>
        </p:nvSpPr>
        <p:spPr>
          <a:xfrm>
            <a:off x="472655" y="6064297"/>
            <a:ext cx="25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Prof. Roman Samulyak</a:t>
            </a:r>
          </a:p>
        </p:txBody>
      </p:sp>
      <p:pic>
        <p:nvPicPr>
          <p:cNvPr id="11" name="Picture 10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8C856ECC-7BD0-2FE3-286F-91ADFBD120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9132" y="4268230"/>
            <a:ext cx="1876870" cy="18711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F49CE59-648B-ACDD-7ED0-DEA53DEA135C}"/>
              </a:ext>
            </a:extLst>
          </p:cNvPr>
          <p:cNvSpPr txBox="1"/>
          <p:nvPr/>
        </p:nvSpPr>
        <p:spPr>
          <a:xfrm>
            <a:off x="3691640" y="6175443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Aiqi Cheng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B47545F-A3AD-C1E7-6D0D-1BEE907AB951}"/>
              </a:ext>
            </a:extLst>
          </p:cNvPr>
          <p:cNvGrpSpPr/>
          <p:nvPr/>
        </p:nvGrpSpPr>
        <p:grpSpPr>
          <a:xfrm>
            <a:off x="633044" y="3015399"/>
            <a:ext cx="4526880" cy="664595"/>
            <a:chOff x="633044" y="3015399"/>
            <a:chExt cx="4526880" cy="66459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F9E7E72-B912-6137-510B-29B5B7652982}"/>
                </a:ext>
              </a:extLst>
            </p:cNvPr>
            <p:cNvSpPr txBox="1"/>
            <p:nvPr/>
          </p:nvSpPr>
          <p:spPr>
            <a:xfrm>
              <a:off x="633044" y="3015399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B68D488-CEB6-B4DB-9653-9728DE1FBFFE}"/>
                </a:ext>
              </a:extLst>
            </p:cNvPr>
            <p:cNvSpPr txBox="1"/>
            <p:nvPr/>
          </p:nvSpPr>
          <p:spPr>
            <a:xfrm>
              <a:off x="4851826" y="301719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3207641-2E09-07C5-51B7-71E4D1ABCA37}"/>
                </a:ext>
              </a:extLst>
            </p:cNvPr>
            <p:cNvSpPr txBox="1"/>
            <p:nvPr/>
          </p:nvSpPr>
          <p:spPr>
            <a:xfrm>
              <a:off x="2700702" y="302050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1CF7778-85BF-51CF-AE91-3627FB213309}"/>
                </a:ext>
              </a:extLst>
            </p:cNvPr>
            <p:cNvSpPr txBox="1"/>
            <p:nvPr/>
          </p:nvSpPr>
          <p:spPr>
            <a:xfrm>
              <a:off x="2437217" y="3310662"/>
              <a:ext cx="861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/>
                <a:t>z</a:t>
              </a:r>
              <a:r>
                <a:rPr lang="en-US"/>
                <a:t> (mm)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894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4" grpId="0"/>
      <p:bldP spid="25" grpId="0"/>
      <p:bldP spid="31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4391</TotalTime>
  <Words>3168</Words>
  <Application>Microsoft Macintosh PowerPoint</Application>
  <PresentationFormat>Widescreen</PresentationFormat>
  <Paragraphs>755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Aptos</vt:lpstr>
      <vt:lpstr>Aptos Display</vt:lpstr>
      <vt:lpstr>Arial</vt:lpstr>
      <vt:lpstr>Cambria Math</vt:lpstr>
      <vt:lpstr>SignPainter-HouseScript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Downer, Michael</dc:creator>
  <cp:lastModifiedBy>Downer, Michael</cp:lastModifiedBy>
  <cp:revision>342</cp:revision>
  <dcterms:created xsi:type="dcterms:W3CDTF">2024-06-19T10:43:38Z</dcterms:created>
  <dcterms:modified xsi:type="dcterms:W3CDTF">2024-07-25T04:51:05Z</dcterms:modified>
</cp:coreProperties>
</file>