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8" r:id="rId1"/>
    <p:sldMasterId id="2147483681" r:id="rId2"/>
  </p:sldMasterIdLst>
  <p:notesMasterIdLst>
    <p:notesMasterId r:id="rId27"/>
  </p:notesMasterIdLst>
  <p:handoutMasterIdLst>
    <p:handoutMasterId r:id="rId28"/>
  </p:handoutMasterIdLst>
  <p:sldIdLst>
    <p:sldId id="697" r:id="rId3"/>
    <p:sldId id="849" r:id="rId4"/>
    <p:sldId id="847" r:id="rId5"/>
    <p:sldId id="844" r:id="rId6"/>
    <p:sldId id="853" r:id="rId7"/>
    <p:sldId id="854" r:id="rId8"/>
    <p:sldId id="824" r:id="rId9"/>
    <p:sldId id="785" r:id="rId10"/>
    <p:sldId id="848" r:id="rId11"/>
    <p:sldId id="818" r:id="rId12"/>
    <p:sldId id="820" r:id="rId13"/>
    <p:sldId id="837" r:id="rId14"/>
    <p:sldId id="850" r:id="rId15"/>
    <p:sldId id="845" r:id="rId16"/>
    <p:sldId id="823" r:id="rId17"/>
    <p:sldId id="843" r:id="rId18"/>
    <p:sldId id="841" r:id="rId19"/>
    <p:sldId id="842" r:id="rId20"/>
    <p:sldId id="787" r:id="rId21"/>
    <p:sldId id="784" r:id="rId22"/>
    <p:sldId id="769" r:id="rId23"/>
    <p:sldId id="819" r:id="rId24"/>
    <p:sldId id="846" r:id="rId25"/>
    <p:sldId id="839" r:id="rId26"/>
  </p:sldIdLst>
  <p:sldSz cx="17556163" cy="9875838"/>
  <p:notesSz cx="9220200" cy="6946900"/>
  <p:defaultTextStyle>
    <a:defPPr>
      <a:defRPr lang="en-US"/>
    </a:defPPr>
    <a:lvl1pPr marL="0" algn="l" defTabSz="658368" rtl="0" eaLnBrk="1" latinLnBrk="0" hangingPunct="1">
      <a:defRPr sz="2592" kern="1200">
        <a:solidFill>
          <a:schemeClr val="tx1"/>
        </a:solidFill>
        <a:latin typeface="+mn-lt"/>
        <a:ea typeface="+mn-ea"/>
        <a:cs typeface="+mn-cs"/>
      </a:defRPr>
    </a:lvl1pPr>
    <a:lvl2pPr marL="658368" algn="l" defTabSz="658368" rtl="0" eaLnBrk="1" latinLnBrk="0" hangingPunct="1">
      <a:defRPr sz="2592" kern="1200">
        <a:solidFill>
          <a:schemeClr val="tx1"/>
        </a:solidFill>
        <a:latin typeface="+mn-lt"/>
        <a:ea typeface="+mn-ea"/>
        <a:cs typeface="+mn-cs"/>
      </a:defRPr>
    </a:lvl2pPr>
    <a:lvl3pPr marL="1316736" algn="l" defTabSz="658368" rtl="0" eaLnBrk="1" latinLnBrk="0" hangingPunct="1">
      <a:defRPr sz="2592" kern="1200">
        <a:solidFill>
          <a:schemeClr val="tx1"/>
        </a:solidFill>
        <a:latin typeface="+mn-lt"/>
        <a:ea typeface="+mn-ea"/>
        <a:cs typeface="+mn-cs"/>
      </a:defRPr>
    </a:lvl3pPr>
    <a:lvl4pPr marL="1975104" algn="l" defTabSz="658368" rtl="0" eaLnBrk="1" latinLnBrk="0" hangingPunct="1">
      <a:defRPr sz="2592" kern="1200">
        <a:solidFill>
          <a:schemeClr val="tx1"/>
        </a:solidFill>
        <a:latin typeface="+mn-lt"/>
        <a:ea typeface="+mn-ea"/>
        <a:cs typeface="+mn-cs"/>
      </a:defRPr>
    </a:lvl4pPr>
    <a:lvl5pPr marL="2633472" algn="l" defTabSz="658368" rtl="0" eaLnBrk="1" latinLnBrk="0" hangingPunct="1">
      <a:defRPr sz="2592" kern="1200">
        <a:solidFill>
          <a:schemeClr val="tx1"/>
        </a:solidFill>
        <a:latin typeface="+mn-lt"/>
        <a:ea typeface="+mn-ea"/>
        <a:cs typeface="+mn-cs"/>
      </a:defRPr>
    </a:lvl5pPr>
    <a:lvl6pPr marL="3291840" algn="l" defTabSz="658368" rtl="0" eaLnBrk="1" latinLnBrk="0" hangingPunct="1">
      <a:defRPr sz="2592" kern="1200">
        <a:solidFill>
          <a:schemeClr val="tx1"/>
        </a:solidFill>
        <a:latin typeface="+mn-lt"/>
        <a:ea typeface="+mn-ea"/>
        <a:cs typeface="+mn-cs"/>
      </a:defRPr>
    </a:lvl6pPr>
    <a:lvl7pPr marL="3950208" algn="l" defTabSz="658368" rtl="0" eaLnBrk="1" latinLnBrk="0" hangingPunct="1">
      <a:defRPr sz="2592" kern="1200">
        <a:solidFill>
          <a:schemeClr val="tx1"/>
        </a:solidFill>
        <a:latin typeface="+mn-lt"/>
        <a:ea typeface="+mn-ea"/>
        <a:cs typeface="+mn-cs"/>
      </a:defRPr>
    </a:lvl7pPr>
    <a:lvl8pPr marL="4608576" algn="l" defTabSz="658368" rtl="0" eaLnBrk="1" latinLnBrk="0" hangingPunct="1">
      <a:defRPr sz="2592" kern="1200">
        <a:solidFill>
          <a:schemeClr val="tx1"/>
        </a:solidFill>
        <a:latin typeface="+mn-lt"/>
        <a:ea typeface="+mn-ea"/>
        <a:cs typeface="+mn-cs"/>
      </a:defRPr>
    </a:lvl8pPr>
    <a:lvl9pPr marL="5266944" algn="l" defTabSz="658368" rtl="0" eaLnBrk="1" latinLnBrk="0" hangingPunct="1">
      <a:defRPr sz="259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5" userDrawn="1">
          <p15:clr>
            <a:srgbClr val="A4A3A4"/>
          </p15:clr>
        </p15:guide>
        <p15:guide id="2" pos="107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956"/>
    <a:srgbClr val="18659B"/>
    <a:srgbClr val="FBD539"/>
    <a:srgbClr val="175189"/>
    <a:srgbClr val="FCD635"/>
    <a:srgbClr val="CD7208"/>
    <a:srgbClr val="43C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41"/>
    <p:restoredTop sz="86880" autoAdjust="0"/>
  </p:normalViewPr>
  <p:slideViewPr>
    <p:cSldViewPr snapToGrid="0" snapToObjects="1">
      <p:cViewPr varScale="1">
        <p:scale>
          <a:sx n="52" d="100"/>
          <a:sy n="52" d="100"/>
        </p:scale>
        <p:origin x="690" y="72"/>
      </p:cViewPr>
      <p:guideLst>
        <p:guide orient="horz" pos="2175"/>
        <p:guide pos="10736"/>
      </p:guideLst>
    </p:cSldViewPr>
  </p:slideViewPr>
  <p:notesTextViewPr>
    <p:cViewPr>
      <p:scale>
        <a:sx n="100" d="100"/>
        <a:sy n="100" d="100"/>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95420" cy="347345"/>
          </a:xfrm>
          <a:prstGeom prst="rect">
            <a:avLst/>
          </a:prstGeom>
        </p:spPr>
        <p:txBody>
          <a:bodyPr vert="horz" lIns="92382" tIns="46191" rIns="92382" bIns="46191" rtlCol="0"/>
          <a:lstStyle>
            <a:lvl1pPr algn="l">
              <a:defRPr sz="1200"/>
            </a:lvl1pPr>
          </a:lstStyle>
          <a:p>
            <a:endParaRPr lang="en-US" dirty="0">
              <a:latin typeface="Tahoma" charset="0"/>
            </a:endParaRPr>
          </a:p>
        </p:txBody>
      </p:sp>
      <p:sp>
        <p:nvSpPr>
          <p:cNvPr id="3" name="Date Placeholder 2"/>
          <p:cNvSpPr>
            <a:spLocks noGrp="1"/>
          </p:cNvSpPr>
          <p:nvPr>
            <p:ph type="dt" sz="quarter" idx="1"/>
          </p:nvPr>
        </p:nvSpPr>
        <p:spPr>
          <a:xfrm>
            <a:off x="5222647" y="0"/>
            <a:ext cx="3995420" cy="347345"/>
          </a:xfrm>
          <a:prstGeom prst="rect">
            <a:avLst/>
          </a:prstGeom>
        </p:spPr>
        <p:txBody>
          <a:bodyPr vert="horz" lIns="92382" tIns="46191" rIns="92382" bIns="46191" rtlCol="0"/>
          <a:lstStyle>
            <a:lvl1pPr algn="r">
              <a:defRPr sz="1200"/>
            </a:lvl1pPr>
          </a:lstStyle>
          <a:p>
            <a:fld id="{4815044D-E4BB-CA41-A445-1BC98A80CCDF}" type="datetimeFigureOut">
              <a:rPr lang="en-US" smtClean="0">
                <a:latin typeface="Tahoma" charset="0"/>
              </a:rPr>
              <a:t>7/22/2024</a:t>
            </a:fld>
            <a:endParaRPr lang="en-US" dirty="0">
              <a:latin typeface="Tahoma" charset="0"/>
            </a:endParaRPr>
          </a:p>
        </p:txBody>
      </p:sp>
      <p:sp>
        <p:nvSpPr>
          <p:cNvPr id="4" name="Footer Placeholder 3"/>
          <p:cNvSpPr>
            <a:spLocks noGrp="1"/>
          </p:cNvSpPr>
          <p:nvPr>
            <p:ph type="ftr" sz="quarter" idx="2"/>
          </p:nvPr>
        </p:nvSpPr>
        <p:spPr>
          <a:xfrm>
            <a:off x="0" y="6598349"/>
            <a:ext cx="3995420" cy="347345"/>
          </a:xfrm>
          <a:prstGeom prst="rect">
            <a:avLst/>
          </a:prstGeom>
        </p:spPr>
        <p:txBody>
          <a:bodyPr vert="horz" lIns="92382" tIns="46191" rIns="92382" bIns="46191" rtlCol="0" anchor="b"/>
          <a:lstStyle>
            <a:lvl1pPr algn="l">
              <a:defRPr sz="1200"/>
            </a:lvl1pPr>
          </a:lstStyle>
          <a:p>
            <a:endParaRPr lang="en-US" dirty="0">
              <a:latin typeface="Tahoma" charset="0"/>
            </a:endParaRPr>
          </a:p>
        </p:txBody>
      </p:sp>
      <p:sp>
        <p:nvSpPr>
          <p:cNvPr id="5" name="Slide Number Placeholder 4"/>
          <p:cNvSpPr>
            <a:spLocks noGrp="1"/>
          </p:cNvSpPr>
          <p:nvPr>
            <p:ph type="sldNum" sz="quarter" idx="3"/>
          </p:nvPr>
        </p:nvSpPr>
        <p:spPr>
          <a:xfrm>
            <a:off x="5222647" y="6598349"/>
            <a:ext cx="3995420" cy="347345"/>
          </a:xfrm>
          <a:prstGeom prst="rect">
            <a:avLst/>
          </a:prstGeom>
        </p:spPr>
        <p:txBody>
          <a:bodyPr vert="horz" lIns="92382" tIns="46191" rIns="92382" bIns="46191" rtlCol="0" anchor="b"/>
          <a:lstStyle>
            <a:lvl1pPr algn="r">
              <a:defRPr sz="1200"/>
            </a:lvl1pPr>
          </a:lstStyle>
          <a:p>
            <a:fld id="{37979C3E-D73B-0344-9CC8-D9BB2E889081}" type="slidenum">
              <a:rPr lang="en-US" smtClean="0">
                <a:latin typeface="Tahoma" charset="0"/>
              </a:rPr>
              <a:t>‹#›</a:t>
            </a:fld>
            <a:endParaRPr lang="en-US" dirty="0">
              <a:latin typeface="Tahoma" charset="0"/>
            </a:endParaRPr>
          </a:p>
        </p:txBody>
      </p:sp>
    </p:spTree>
    <p:extLst>
      <p:ext uri="{BB962C8B-B14F-4D97-AF65-F5344CB8AC3E}">
        <p14:creationId xmlns:p14="http://schemas.microsoft.com/office/powerpoint/2010/main" val="30604168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95420" cy="347345"/>
          </a:xfrm>
          <a:prstGeom prst="rect">
            <a:avLst/>
          </a:prstGeom>
        </p:spPr>
        <p:txBody>
          <a:bodyPr vert="horz" lIns="92382" tIns="46191" rIns="92382" bIns="46191" rtlCol="0"/>
          <a:lstStyle>
            <a:lvl1pPr algn="l">
              <a:defRPr sz="1200">
                <a:latin typeface="Tahoma" charset="0"/>
              </a:defRPr>
            </a:lvl1pPr>
          </a:lstStyle>
          <a:p>
            <a:endParaRPr lang="en-US" dirty="0"/>
          </a:p>
        </p:txBody>
      </p:sp>
      <p:sp>
        <p:nvSpPr>
          <p:cNvPr id="3" name="Date Placeholder 2"/>
          <p:cNvSpPr>
            <a:spLocks noGrp="1"/>
          </p:cNvSpPr>
          <p:nvPr>
            <p:ph type="dt" idx="1"/>
          </p:nvPr>
        </p:nvSpPr>
        <p:spPr>
          <a:xfrm>
            <a:off x="5222647" y="0"/>
            <a:ext cx="3995420" cy="347345"/>
          </a:xfrm>
          <a:prstGeom prst="rect">
            <a:avLst/>
          </a:prstGeom>
        </p:spPr>
        <p:txBody>
          <a:bodyPr vert="horz" lIns="92382" tIns="46191" rIns="92382" bIns="46191" rtlCol="0"/>
          <a:lstStyle>
            <a:lvl1pPr algn="r">
              <a:defRPr sz="1200">
                <a:latin typeface="Tahoma" charset="0"/>
              </a:defRPr>
            </a:lvl1pPr>
          </a:lstStyle>
          <a:p>
            <a:fld id="{1906B22E-EC58-E54F-8A68-328E02AEFCF3}" type="datetimeFigureOut">
              <a:rPr lang="en-US" smtClean="0"/>
              <a:pPr/>
              <a:t>7/22/2024</a:t>
            </a:fld>
            <a:endParaRPr lang="en-US" dirty="0"/>
          </a:p>
        </p:txBody>
      </p:sp>
      <p:sp>
        <p:nvSpPr>
          <p:cNvPr id="4" name="Slide Image Placeholder 3"/>
          <p:cNvSpPr>
            <a:spLocks noGrp="1" noRot="1" noChangeAspect="1"/>
          </p:cNvSpPr>
          <p:nvPr>
            <p:ph type="sldImg" idx="2"/>
          </p:nvPr>
        </p:nvSpPr>
        <p:spPr>
          <a:xfrm>
            <a:off x="2295525" y="522288"/>
            <a:ext cx="4629150" cy="2605087"/>
          </a:xfrm>
          <a:prstGeom prst="rect">
            <a:avLst/>
          </a:prstGeom>
          <a:noFill/>
          <a:ln w="12700">
            <a:solidFill>
              <a:prstClr val="black"/>
            </a:solidFill>
          </a:ln>
        </p:spPr>
        <p:txBody>
          <a:bodyPr vert="horz" lIns="92382" tIns="46191" rIns="92382" bIns="46191" rtlCol="0" anchor="ctr"/>
          <a:lstStyle/>
          <a:p>
            <a:endParaRPr lang="en-US" dirty="0"/>
          </a:p>
        </p:txBody>
      </p:sp>
      <p:sp>
        <p:nvSpPr>
          <p:cNvPr id="5" name="Notes Placeholder 4"/>
          <p:cNvSpPr>
            <a:spLocks noGrp="1"/>
          </p:cNvSpPr>
          <p:nvPr>
            <p:ph type="body" sz="quarter" idx="3"/>
          </p:nvPr>
        </p:nvSpPr>
        <p:spPr>
          <a:xfrm>
            <a:off x="922020" y="3299778"/>
            <a:ext cx="7376160" cy="3126105"/>
          </a:xfrm>
          <a:prstGeom prst="rect">
            <a:avLst/>
          </a:prstGeom>
        </p:spPr>
        <p:txBody>
          <a:bodyPr vert="horz" lIns="92382" tIns="46191" rIns="92382" bIns="4619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98349"/>
            <a:ext cx="3995420" cy="347345"/>
          </a:xfrm>
          <a:prstGeom prst="rect">
            <a:avLst/>
          </a:prstGeom>
        </p:spPr>
        <p:txBody>
          <a:bodyPr vert="horz" lIns="92382" tIns="46191" rIns="92382" bIns="46191" rtlCol="0" anchor="b"/>
          <a:lstStyle>
            <a:lvl1pPr algn="l">
              <a:defRPr sz="1200">
                <a:latin typeface="Tahoma" charset="0"/>
              </a:defRPr>
            </a:lvl1pPr>
          </a:lstStyle>
          <a:p>
            <a:endParaRPr lang="en-US" dirty="0"/>
          </a:p>
        </p:txBody>
      </p:sp>
      <p:sp>
        <p:nvSpPr>
          <p:cNvPr id="7" name="Slide Number Placeholder 6"/>
          <p:cNvSpPr>
            <a:spLocks noGrp="1"/>
          </p:cNvSpPr>
          <p:nvPr>
            <p:ph type="sldNum" sz="quarter" idx="5"/>
          </p:nvPr>
        </p:nvSpPr>
        <p:spPr>
          <a:xfrm>
            <a:off x="5222647" y="6598349"/>
            <a:ext cx="3995420" cy="347345"/>
          </a:xfrm>
          <a:prstGeom prst="rect">
            <a:avLst/>
          </a:prstGeom>
        </p:spPr>
        <p:txBody>
          <a:bodyPr vert="horz" lIns="92382" tIns="46191" rIns="92382" bIns="46191" rtlCol="0" anchor="b"/>
          <a:lstStyle>
            <a:lvl1pPr algn="r">
              <a:defRPr sz="1200">
                <a:latin typeface="Tahoma" charset="0"/>
              </a:defRPr>
            </a:lvl1pPr>
          </a:lstStyle>
          <a:p>
            <a:fld id="{9B49BC1A-5856-F44F-BDE8-5AECDB4BC35C}" type="slidenum">
              <a:rPr lang="en-US" smtClean="0"/>
              <a:pPr/>
              <a:t>‹#›</a:t>
            </a:fld>
            <a:endParaRPr lang="en-US" dirty="0"/>
          </a:p>
        </p:txBody>
      </p:sp>
    </p:spTree>
    <p:extLst>
      <p:ext uri="{BB962C8B-B14F-4D97-AF65-F5344CB8AC3E}">
        <p14:creationId xmlns:p14="http://schemas.microsoft.com/office/powerpoint/2010/main" val="670831321"/>
      </p:ext>
    </p:extLst>
  </p:cSld>
  <p:clrMap bg1="lt1" tx1="dk1" bg2="lt2" tx2="dk2" accent1="accent1" accent2="accent2" accent3="accent3" accent4="accent4" accent5="accent5" accent6="accent6" hlink="hlink" folHlink="folHlink"/>
  <p:hf hdr="0" ftr="0" dt="0"/>
  <p:notesStyle>
    <a:lvl1pPr marL="0" algn="l" defTabSz="658368" rtl="0" eaLnBrk="1" latinLnBrk="0" hangingPunct="1">
      <a:defRPr sz="1728" kern="1200">
        <a:solidFill>
          <a:schemeClr val="tx1"/>
        </a:solidFill>
        <a:latin typeface="Tahoma" charset="0"/>
        <a:ea typeface="+mn-ea"/>
        <a:cs typeface="+mn-cs"/>
      </a:defRPr>
    </a:lvl1pPr>
    <a:lvl2pPr marL="658368" algn="l" defTabSz="658368" rtl="0" eaLnBrk="1" latinLnBrk="0" hangingPunct="1">
      <a:defRPr sz="1728" kern="1200">
        <a:solidFill>
          <a:schemeClr val="tx1"/>
        </a:solidFill>
        <a:latin typeface="Tahoma" charset="0"/>
        <a:ea typeface="+mn-ea"/>
        <a:cs typeface="+mn-cs"/>
      </a:defRPr>
    </a:lvl2pPr>
    <a:lvl3pPr marL="1316736" algn="l" defTabSz="658368" rtl="0" eaLnBrk="1" latinLnBrk="0" hangingPunct="1">
      <a:defRPr sz="1728" kern="1200">
        <a:solidFill>
          <a:schemeClr val="tx1"/>
        </a:solidFill>
        <a:latin typeface="Tahoma" charset="0"/>
        <a:ea typeface="+mn-ea"/>
        <a:cs typeface="+mn-cs"/>
      </a:defRPr>
    </a:lvl3pPr>
    <a:lvl4pPr marL="1975104" algn="l" defTabSz="658368" rtl="0" eaLnBrk="1" latinLnBrk="0" hangingPunct="1">
      <a:defRPr sz="1728" kern="1200">
        <a:solidFill>
          <a:schemeClr val="tx1"/>
        </a:solidFill>
        <a:latin typeface="Tahoma" charset="0"/>
        <a:ea typeface="+mn-ea"/>
        <a:cs typeface="+mn-cs"/>
      </a:defRPr>
    </a:lvl4pPr>
    <a:lvl5pPr marL="2633472" algn="l" defTabSz="658368" rtl="0" eaLnBrk="1" latinLnBrk="0" hangingPunct="1">
      <a:defRPr sz="1728" kern="1200">
        <a:solidFill>
          <a:schemeClr val="tx1"/>
        </a:solidFill>
        <a:latin typeface="Tahoma" charset="0"/>
        <a:ea typeface="+mn-ea"/>
        <a:cs typeface="+mn-cs"/>
      </a:defRPr>
    </a:lvl5pPr>
    <a:lvl6pPr marL="3291840" algn="l" defTabSz="658368" rtl="0" eaLnBrk="1" latinLnBrk="0" hangingPunct="1">
      <a:defRPr sz="1728" kern="1200">
        <a:solidFill>
          <a:schemeClr val="tx1"/>
        </a:solidFill>
        <a:latin typeface="+mn-lt"/>
        <a:ea typeface="+mn-ea"/>
        <a:cs typeface="+mn-cs"/>
      </a:defRPr>
    </a:lvl6pPr>
    <a:lvl7pPr marL="3950208" algn="l" defTabSz="658368" rtl="0" eaLnBrk="1" latinLnBrk="0" hangingPunct="1">
      <a:defRPr sz="1728" kern="1200">
        <a:solidFill>
          <a:schemeClr val="tx1"/>
        </a:solidFill>
        <a:latin typeface="+mn-lt"/>
        <a:ea typeface="+mn-ea"/>
        <a:cs typeface="+mn-cs"/>
      </a:defRPr>
    </a:lvl7pPr>
    <a:lvl8pPr marL="4608576" algn="l" defTabSz="658368" rtl="0" eaLnBrk="1" latinLnBrk="0" hangingPunct="1">
      <a:defRPr sz="1728" kern="1200">
        <a:solidFill>
          <a:schemeClr val="tx1"/>
        </a:solidFill>
        <a:latin typeface="+mn-lt"/>
        <a:ea typeface="+mn-ea"/>
        <a:cs typeface="+mn-cs"/>
      </a:defRPr>
    </a:lvl8pPr>
    <a:lvl9pPr marL="5266944" algn="l" defTabSz="658368" rtl="0" eaLnBrk="1" latinLnBrk="0" hangingPunct="1">
      <a:defRPr sz="172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49BC1A-5856-F44F-BDE8-5AECDB4BC35C}" type="slidenum">
              <a:rPr lang="en-US" smtClean="0"/>
              <a:pPr/>
              <a:t>1</a:t>
            </a:fld>
            <a:endParaRPr lang="en-US" dirty="0"/>
          </a:p>
        </p:txBody>
      </p:sp>
    </p:spTree>
    <p:extLst>
      <p:ext uri="{BB962C8B-B14F-4D97-AF65-F5344CB8AC3E}">
        <p14:creationId xmlns:p14="http://schemas.microsoft.com/office/powerpoint/2010/main" val="3161076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 complementary to strong field QED gamma emission is the Furry picture version of </a:t>
            </a:r>
            <a:r>
              <a:rPr lang="en-US" dirty="0" err="1"/>
              <a:t>Breit</a:t>
            </a:r>
            <a:r>
              <a:rPr lang="en-US" dirty="0"/>
              <a:t>-Wheeler pair creation, sometimes called nonlinear </a:t>
            </a:r>
            <a:r>
              <a:rPr lang="en-US" dirty="0" err="1"/>
              <a:t>Breit</a:t>
            </a:r>
            <a:r>
              <a:rPr lang="en-US" dirty="0"/>
              <a:t>-Wheeler.  In this process, a single high energy photon encounters a strong classical field, and creates a pair in vacuum.  The 5-photon version of this process was observed in the 1990’s during the SLAC E144 campaign.  Although this is not the focus of the present talk, one must account for this process in a general strong field QED plasma.</a:t>
            </a:r>
          </a:p>
        </p:txBody>
      </p:sp>
      <p:sp>
        <p:nvSpPr>
          <p:cNvPr id="4" name="Slide Number Placeholder 3"/>
          <p:cNvSpPr>
            <a:spLocks noGrp="1"/>
          </p:cNvSpPr>
          <p:nvPr>
            <p:ph type="sldNum" sz="quarter" idx="5"/>
          </p:nvPr>
        </p:nvSpPr>
        <p:spPr/>
        <p:txBody>
          <a:bodyPr/>
          <a:lstStyle/>
          <a:p>
            <a:fld id="{9B49BC1A-5856-F44F-BDE8-5AECDB4BC35C}" type="slidenum">
              <a:rPr lang="en-US" smtClean="0"/>
              <a:pPr/>
              <a:t>8</a:t>
            </a:fld>
            <a:endParaRPr lang="en-US" dirty="0"/>
          </a:p>
        </p:txBody>
      </p:sp>
    </p:spTree>
    <p:extLst>
      <p:ext uri="{BB962C8B-B14F-4D97-AF65-F5344CB8AC3E}">
        <p14:creationId xmlns:p14="http://schemas.microsoft.com/office/powerpoint/2010/main" val="3411481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strong field quantum electrodynamically is one that approaches the Schwinger field, about 1e18 V/m.  Even with 10 PW lasers we are probably going to be 6 orders of magnitude from this value.  However, because of the fact that the normalized vector potential is large, energetic electrons often fall out of the interaction.  Then, in the rest frame of the electrons, it is possible to approach the Schwinger field, and this is sufficient for enabling SFQED.</a:t>
            </a:r>
          </a:p>
        </p:txBody>
      </p:sp>
      <p:sp>
        <p:nvSpPr>
          <p:cNvPr id="4" name="Slide Number Placeholder 3"/>
          <p:cNvSpPr>
            <a:spLocks noGrp="1"/>
          </p:cNvSpPr>
          <p:nvPr>
            <p:ph type="sldNum" sz="quarter" idx="5"/>
          </p:nvPr>
        </p:nvSpPr>
        <p:spPr/>
        <p:txBody>
          <a:bodyPr/>
          <a:lstStyle/>
          <a:p>
            <a:fld id="{9B49BC1A-5856-F44F-BDE8-5AECDB4BC35C}" type="slidenum">
              <a:rPr lang="en-US" smtClean="0"/>
              <a:pPr/>
              <a:t>19</a:t>
            </a:fld>
            <a:endParaRPr lang="en-US" dirty="0"/>
          </a:p>
        </p:txBody>
      </p:sp>
    </p:spTree>
    <p:extLst>
      <p:ext uri="{BB962C8B-B14F-4D97-AF65-F5344CB8AC3E}">
        <p14:creationId xmlns:p14="http://schemas.microsoft.com/office/powerpoint/2010/main" val="952742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Nonlinear Compton scattering corresponds to the diagram where the dressed electron’s are the so-called Volkov states, that is, solutions of the Dirac equation in a plane wave.  In the Furry picture diagram, the unprimed k is the wavevector of the plane wave, while the primed k is the wavevector of the emitted photon.  What is compelling is that the frequency multiplication goes like a^3, and the cross section goes like a^2.  Because the lasers we are considering can reach an “a” of more than 100, the prospects for generating copious high energy photons look promising.  Beyond this value of a, it is expected that the yield starts to roll over due to radiation damping.  For details on this, see the paper by Bulanov et al..</a:t>
            </a:r>
          </a:p>
        </p:txBody>
      </p:sp>
      <p:sp>
        <p:nvSpPr>
          <p:cNvPr id="4" name="Slide Number Placeholder 3"/>
          <p:cNvSpPr>
            <a:spLocks noGrp="1"/>
          </p:cNvSpPr>
          <p:nvPr>
            <p:ph type="sldNum" sz="quarter" idx="5"/>
          </p:nvPr>
        </p:nvSpPr>
        <p:spPr/>
        <p:txBody>
          <a:bodyPr/>
          <a:lstStyle/>
          <a:p>
            <a:fld id="{9B49BC1A-5856-F44F-BDE8-5AECDB4BC35C}" type="slidenum">
              <a:rPr lang="en-US" smtClean="0"/>
              <a:pPr/>
              <a:t>20</a:t>
            </a:fld>
            <a:endParaRPr lang="en-US" dirty="0"/>
          </a:p>
        </p:txBody>
      </p:sp>
    </p:spTree>
    <p:extLst>
      <p:ext uri="{BB962C8B-B14F-4D97-AF65-F5344CB8AC3E}">
        <p14:creationId xmlns:p14="http://schemas.microsoft.com/office/powerpoint/2010/main" val="3530315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49BC1A-5856-F44F-BDE8-5AECDB4BC35C}" type="slidenum">
              <a:rPr lang="en-US" smtClean="0"/>
              <a:pPr/>
              <a:t>21</a:t>
            </a:fld>
            <a:endParaRPr lang="en-US" dirty="0"/>
          </a:p>
        </p:txBody>
      </p:sp>
    </p:spTree>
    <p:extLst>
      <p:ext uri="{BB962C8B-B14F-4D97-AF65-F5344CB8AC3E}">
        <p14:creationId xmlns:p14="http://schemas.microsoft.com/office/powerpoint/2010/main" val="1889760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49BC1A-5856-F44F-BDE8-5AECDB4BC35C}" type="slidenum">
              <a:rPr lang="en-US" smtClean="0"/>
              <a:pPr/>
              <a:t>22</a:t>
            </a:fld>
            <a:endParaRPr lang="en-US" dirty="0"/>
          </a:p>
        </p:txBody>
      </p:sp>
    </p:spTree>
    <p:extLst>
      <p:ext uri="{BB962C8B-B14F-4D97-AF65-F5344CB8AC3E}">
        <p14:creationId xmlns:p14="http://schemas.microsoft.com/office/powerpoint/2010/main" val="34148923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59432" y="114495"/>
            <a:ext cx="12837298" cy="2110503"/>
          </a:xfrm>
        </p:spPr>
        <p:txBody>
          <a:bodyPr/>
          <a:lstStyle>
            <a:lvl1pPr algn="ctr">
              <a:defRPr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443801" y="7917339"/>
            <a:ext cx="14630134" cy="1649374"/>
          </a:xfrm>
          <a:prstGeom prst="rect">
            <a:avLst/>
          </a:prstGeom>
        </p:spPr>
        <p:txBody>
          <a:bodyPr/>
          <a:lstStyle>
            <a:lvl1pPr marL="0" indent="0" algn="ctr">
              <a:buNone/>
              <a:defRPr>
                <a:solidFill>
                  <a:schemeClr val="tx1"/>
                </a:solidFill>
              </a:defRPr>
            </a:lvl1pPr>
            <a:lvl2pPr marL="658368" indent="0" algn="ctr">
              <a:buNone/>
              <a:defRPr>
                <a:solidFill>
                  <a:schemeClr val="tx1">
                    <a:tint val="75000"/>
                  </a:schemeClr>
                </a:solidFill>
              </a:defRPr>
            </a:lvl2pPr>
            <a:lvl3pPr marL="1316736" indent="0" algn="ctr">
              <a:buNone/>
              <a:defRPr>
                <a:solidFill>
                  <a:schemeClr val="tx1">
                    <a:tint val="75000"/>
                  </a:schemeClr>
                </a:solidFill>
              </a:defRPr>
            </a:lvl3pPr>
            <a:lvl4pPr marL="1975104" indent="0" algn="ctr">
              <a:buNone/>
              <a:defRPr>
                <a:solidFill>
                  <a:schemeClr val="tx1">
                    <a:tint val="75000"/>
                  </a:schemeClr>
                </a:solidFill>
              </a:defRPr>
            </a:lvl4pPr>
            <a:lvl5pPr marL="2633472" indent="0" algn="ctr">
              <a:buNone/>
              <a:defRPr>
                <a:solidFill>
                  <a:schemeClr val="tx1">
                    <a:tint val="75000"/>
                  </a:schemeClr>
                </a:solidFill>
              </a:defRPr>
            </a:lvl5pPr>
            <a:lvl6pPr marL="3291840" indent="0" algn="ctr">
              <a:buNone/>
              <a:defRPr>
                <a:solidFill>
                  <a:schemeClr val="tx1">
                    <a:tint val="75000"/>
                  </a:schemeClr>
                </a:solidFill>
              </a:defRPr>
            </a:lvl6pPr>
            <a:lvl7pPr marL="3950208" indent="0" algn="ctr">
              <a:buNone/>
              <a:defRPr>
                <a:solidFill>
                  <a:schemeClr val="tx1">
                    <a:tint val="75000"/>
                  </a:schemeClr>
                </a:solidFill>
              </a:defRPr>
            </a:lvl7pPr>
            <a:lvl8pPr marL="4608576" indent="0" algn="ctr">
              <a:buNone/>
              <a:defRPr>
                <a:solidFill>
                  <a:schemeClr val="tx1">
                    <a:tint val="75000"/>
                  </a:schemeClr>
                </a:solidFill>
              </a:defRPr>
            </a:lvl8pPr>
            <a:lvl9pPr marL="5266944" indent="0" algn="ctr">
              <a:buNone/>
              <a:defRPr>
                <a:solidFill>
                  <a:schemeClr val="tx1">
                    <a:tint val="75000"/>
                  </a:schemeClr>
                </a:solidFill>
              </a:defRPr>
            </a:lvl9pPr>
          </a:lstStyle>
          <a:p>
            <a:r>
              <a:rPr lang="en-US" dirty="0"/>
              <a:t>Click to edit Master subtitle style</a:t>
            </a:r>
          </a:p>
        </p:txBody>
      </p:sp>
      <p:sp>
        <p:nvSpPr>
          <p:cNvPr id="7" name="Line 2"/>
          <p:cNvSpPr>
            <a:spLocks noChangeShapeType="1"/>
          </p:cNvSpPr>
          <p:nvPr userDrawn="1"/>
        </p:nvSpPr>
        <p:spPr bwMode="auto">
          <a:xfrm flipV="1">
            <a:off x="0" y="2370201"/>
            <a:ext cx="17556163" cy="0"/>
          </a:xfrm>
          <a:prstGeom prst="line">
            <a:avLst/>
          </a:prstGeom>
          <a:noFill/>
          <a:ln w="38100" cmpd="sng">
            <a:solidFill>
              <a:srgbClr val="175189"/>
            </a:solidFill>
            <a:round/>
            <a:headEnd/>
            <a:tailEnd/>
          </a:ln>
          <a:effectLst/>
        </p:spPr>
        <p:txBody>
          <a:bodyPr wrap="none" anchor="ctr"/>
          <a:lstStyle/>
          <a:p>
            <a:pPr>
              <a:defRPr/>
            </a:pPr>
            <a:endParaRPr lang="en-US" sz="2592" dirty="0">
              <a:latin typeface="Tahoma" charset="0"/>
              <a:ea typeface="+mn-ea"/>
            </a:endParaRPr>
          </a:p>
        </p:txBody>
      </p:sp>
      <p:pic>
        <p:nvPicPr>
          <p:cNvPr id="8" name="Picture 7" descr="NRLSealTrans"/>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57200" y="309651"/>
            <a:ext cx="1746006" cy="1716411"/>
          </a:xfrm>
          <a:prstGeom prst="rect">
            <a:avLst/>
          </a:prstGeom>
          <a:noFill/>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312405" y="215026"/>
            <a:ext cx="1856232" cy="1856232"/>
          </a:xfrm>
          <a:prstGeom prst="rect">
            <a:avLst/>
          </a:prstGeom>
        </p:spPr>
      </p:pic>
      <p:sp>
        <p:nvSpPr>
          <p:cNvPr id="5" name="Picture Placeholder 4"/>
          <p:cNvSpPr>
            <a:spLocks noGrp="1"/>
          </p:cNvSpPr>
          <p:nvPr>
            <p:ph type="pic" sz="quarter" idx="10"/>
          </p:nvPr>
        </p:nvSpPr>
        <p:spPr>
          <a:xfrm>
            <a:off x="1443801" y="2641923"/>
            <a:ext cx="14630134" cy="5003699"/>
          </a:xfrm>
        </p:spPr>
        <p:txBody>
          <a:bodyPr/>
          <a:lstStyle/>
          <a:p>
            <a:endParaRPr lang="en-US"/>
          </a:p>
        </p:txBody>
      </p:sp>
    </p:spTree>
    <p:extLst>
      <p:ext uri="{BB962C8B-B14F-4D97-AF65-F5344CB8AC3E}">
        <p14:creationId xmlns:p14="http://schemas.microsoft.com/office/powerpoint/2010/main" val="218574358"/>
      </p:ext>
    </p:extLst>
  </p:cSld>
  <p:clrMapOvr>
    <a:masterClrMapping/>
  </p:clrMapOvr>
  <p:extLst>
    <p:ext uri="{DCECCB84-F9BA-43D5-87BE-67443E8EF086}">
      <p15:sldGuideLst xmlns:p15="http://schemas.microsoft.com/office/powerpoint/2012/main">
        <p15:guide id="1" orient="horz" pos="1279" userDrawn="1">
          <p15:clr>
            <a:srgbClr val="FBAE40"/>
          </p15:clr>
        </p15:guide>
        <p15:guide id="2" pos="107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77808" y="1752743"/>
            <a:ext cx="15800547" cy="706921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fld id="{BFAB0555-07B8-2F49-86C9-F456E26B3FD1}" type="datetime1">
              <a:rPr lang="en-US" smtClean="0"/>
              <a:t>7/22/2024</a:t>
            </a:fld>
            <a:endParaRPr lang="en-US" dirty="0"/>
          </a:p>
        </p:txBody>
      </p:sp>
      <p:sp>
        <p:nvSpPr>
          <p:cNvPr id="5" name="Footer Placeholder 4"/>
          <p:cNvSpPr>
            <a:spLocks noGrp="1"/>
          </p:cNvSpPr>
          <p:nvPr>
            <p:ph type="ftr" sz="quarter" idx="11"/>
          </p:nvPr>
        </p:nvSpPr>
        <p:spPr/>
        <p:txBody>
          <a:bodyPr/>
          <a:lstStyle>
            <a:lvl1pPr>
              <a:defRPr/>
            </a:lvl1pPr>
          </a:lstStyle>
          <a:p>
            <a:r>
              <a:rPr lang="en-US"/>
              <a:t>ICOPS</a:t>
            </a:r>
            <a:endParaRPr lang="en-US" dirty="0"/>
          </a:p>
        </p:txBody>
      </p:sp>
      <p:sp>
        <p:nvSpPr>
          <p:cNvPr id="6" name="Slide Number Placeholder 5"/>
          <p:cNvSpPr>
            <a:spLocks noGrp="1"/>
          </p:cNvSpPr>
          <p:nvPr>
            <p:ph type="sldNum" sz="quarter" idx="12"/>
          </p:nvPr>
        </p:nvSpPr>
        <p:spPr/>
        <p:txBody>
          <a:bodyPr/>
          <a:lstStyle/>
          <a:p>
            <a:fld id="{A83DDC34-D481-2744-812B-2FCD98088CBD}" type="slidenum">
              <a:rPr lang="en-US" smtClean="0"/>
              <a:t>‹#›</a:t>
            </a:fld>
            <a:endParaRPr lang="en-US"/>
          </a:p>
        </p:txBody>
      </p:sp>
    </p:spTree>
    <p:extLst>
      <p:ext uri="{BB962C8B-B14F-4D97-AF65-F5344CB8AC3E}">
        <p14:creationId xmlns:p14="http://schemas.microsoft.com/office/powerpoint/2010/main" val="2122533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77808" y="1752743"/>
            <a:ext cx="7724712" cy="706921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fld id="{09625174-AC80-8D4B-A93F-9E303861BE93}" type="datetime1">
              <a:rPr lang="en-US" smtClean="0"/>
              <a:t>7/22/2024</a:t>
            </a:fld>
            <a:endParaRPr lang="en-US" dirty="0"/>
          </a:p>
        </p:txBody>
      </p:sp>
      <p:sp>
        <p:nvSpPr>
          <p:cNvPr id="5" name="Footer Placeholder 4"/>
          <p:cNvSpPr>
            <a:spLocks noGrp="1"/>
          </p:cNvSpPr>
          <p:nvPr>
            <p:ph type="ftr" sz="quarter" idx="11"/>
          </p:nvPr>
        </p:nvSpPr>
        <p:spPr/>
        <p:txBody>
          <a:bodyPr/>
          <a:lstStyle>
            <a:lvl1pPr>
              <a:defRPr/>
            </a:lvl1pPr>
          </a:lstStyle>
          <a:p>
            <a:r>
              <a:rPr lang="en-US"/>
              <a:t>ICOPS</a:t>
            </a:r>
            <a:endParaRPr lang="en-US" dirty="0"/>
          </a:p>
        </p:txBody>
      </p:sp>
      <p:sp>
        <p:nvSpPr>
          <p:cNvPr id="6" name="Slide Number Placeholder 5"/>
          <p:cNvSpPr>
            <a:spLocks noGrp="1"/>
          </p:cNvSpPr>
          <p:nvPr>
            <p:ph type="sldNum" sz="quarter" idx="12"/>
          </p:nvPr>
        </p:nvSpPr>
        <p:spPr/>
        <p:txBody>
          <a:bodyPr/>
          <a:lstStyle/>
          <a:p>
            <a:fld id="{A83DDC34-D481-2744-812B-2FCD98088CBD}" type="slidenum">
              <a:rPr lang="en-US" smtClean="0"/>
              <a:t>‹#›</a:t>
            </a:fld>
            <a:endParaRPr lang="en-US"/>
          </a:p>
        </p:txBody>
      </p:sp>
      <p:sp>
        <p:nvSpPr>
          <p:cNvPr id="8" name="Content Placeholder 2"/>
          <p:cNvSpPr>
            <a:spLocks noGrp="1"/>
          </p:cNvSpPr>
          <p:nvPr>
            <p:ph idx="13"/>
          </p:nvPr>
        </p:nvSpPr>
        <p:spPr>
          <a:xfrm>
            <a:off x="8953643" y="1752743"/>
            <a:ext cx="7724712" cy="706921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6138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three reg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lvl1pPr>
              <a:defRPr/>
            </a:lvl1pPr>
          </a:lstStyle>
          <a:p>
            <a:fld id="{886F7525-1283-944B-930F-2E3678B11487}" type="datetime1">
              <a:rPr lang="en-US" smtClean="0"/>
              <a:t>7/22/2024</a:t>
            </a:fld>
            <a:endParaRPr lang="en-US" dirty="0"/>
          </a:p>
        </p:txBody>
      </p:sp>
      <p:sp>
        <p:nvSpPr>
          <p:cNvPr id="5" name="Footer Placeholder 4"/>
          <p:cNvSpPr>
            <a:spLocks noGrp="1"/>
          </p:cNvSpPr>
          <p:nvPr>
            <p:ph type="ftr" sz="quarter" idx="11"/>
          </p:nvPr>
        </p:nvSpPr>
        <p:spPr/>
        <p:txBody>
          <a:bodyPr/>
          <a:lstStyle>
            <a:lvl1pPr>
              <a:defRPr/>
            </a:lvl1pPr>
          </a:lstStyle>
          <a:p>
            <a:r>
              <a:rPr lang="en-US"/>
              <a:t>ICOPS</a:t>
            </a:r>
            <a:endParaRPr lang="en-US" dirty="0"/>
          </a:p>
        </p:txBody>
      </p:sp>
      <p:sp>
        <p:nvSpPr>
          <p:cNvPr id="6" name="Slide Number Placeholder 5"/>
          <p:cNvSpPr>
            <a:spLocks noGrp="1"/>
          </p:cNvSpPr>
          <p:nvPr>
            <p:ph type="sldNum" sz="quarter" idx="12"/>
          </p:nvPr>
        </p:nvSpPr>
        <p:spPr/>
        <p:txBody>
          <a:bodyPr/>
          <a:lstStyle/>
          <a:p>
            <a:fld id="{A83DDC34-D481-2744-812B-2FCD98088CBD}" type="slidenum">
              <a:rPr lang="en-US" smtClean="0"/>
              <a:t>‹#›</a:t>
            </a:fld>
            <a:endParaRPr lang="en-US"/>
          </a:p>
        </p:txBody>
      </p:sp>
      <p:sp>
        <p:nvSpPr>
          <p:cNvPr id="10" name="Content Placeholder 2"/>
          <p:cNvSpPr>
            <a:spLocks noGrp="1"/>
          </p:cNvSpPr>
          <p:nvPr>
            <p:ph idx="1"/>
          </p:nvPr>
        </p:nvSpPr>
        <p:spPr>
          <a:xfrm>
            <a:off x="877808" y="1752743"/>
            <a:ext cx="7724712" cy="706921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8953643" y="1752743"/>
            <a:ext cx="7724712" cy="3431033"/>
          </a:xfrm>
          <a:prstGeom prst="rect">
            <a:avLst/>
          </a:prstGeom>
        </p:spPr>
        <p:txBody>
          <a:bodyPr/>
          <a:lstStyle>
            <a:lvl2pPr marL="797815" indent="-333756">
              <a:tabLst/>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4"/>
          </p:nvPr>
        </p:nvSpPr>
        <p:spPr>
          <a:xfrm>
            <a:off x="8953643" y="5368810"/>
            <a:ext cx="7724712" cy="343103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5550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four reg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lvl1pPr>
              <a:defRPr/>
            </a:lvl1pPr>
          </a:lstStyle>
          <a:p>
            <a:fld id="{086323FB-34B9-B14C-97E9-A8FEB665E2B2}" type="datetime1">
              <a:rPr lang="en-US" smtClean="0"/>
              <a:t>7/22/2024</a:t>
            </a:fld>
            <a:endParaRPr lang="en-US" dirty="0"/>
          </a:p>
        </p:txBody>
      </p:sp>
      <p:sp>
        <p:nvSpPr>
          <p:cNvPr id="5" name="Footer Placeholder 4"/>
          <p:cNvSpPr>
            <a:spLocks noGrp="1"/>
          </p:cNvSpPr>
          <p:nvPr>
            <p:ph type="ftr" sz="quarter" idx="11"/>
          </p:nvPr>
        </p:nvSpPr>
        <p:spPr/>
        <p:txBody>
          <a:bodyPr/>
          <a:lstStyle>
            <a:lvl1pPr>
              <a:defRPr/>
            </a:lvl1pPr>
          </a:lstStyle>
          <a:p>
            <a:r>
              <a:rPr lang="en-US"/>
              <a:t>ICOPS</a:t>
            </a:r>
            <a:endParaRPr lang="en-US" dirty="0"/>
          </a:p>
        </p:txBody>
      </p:sp>
      <p:sp>
        <p:nvSpPr>
          <p:cNvPr id="6" name="Slide Number Placeholder 5"/>
          <p:cNvSpPr>
            <a:spLocks noGrp="1"/>
          </p:cNvSpPr>
          <p:nvPr>
            <p:ph type="sldNum" sz="quarter" idx="12"/>
          </p:nvPr>
        </p:nvSpPr>
        <p:spPr/>
        <p:txBody>
          <a:bodyPr/>
          <a:lstStyle/>
          <a:p>
            <a:fld id="{A83DDC34-D481-2744-812B-2FCD98088CBD}" type="slidenum">
              <a:rPr lang="en-US" smtClean="0"/>
              <a:t>‹#›</a:t>
            </a:fld>
            <a:endParaRPr lang="en-US"/>
          </a:p>
        </p:txBody>
      </p:sp>
      <p:sp>
        <p:nvSpPr>
          <p:cNvPr id="11" name="Content Placeholder 2"/>
          <p:cNvSpPr>
            <a:spLocks noGrp="1"/>
          </p:cNvSpPr>
          <p:nvPr>
            <p:ph idx="13"/>
          </p:nvPr>
        </p:nvSpPr>
        <p:spPr>
          <a:xfrm>
            <a:off x="8953643" y="1752743"/>
            <a:ext cx="7724712" cy="343103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4"/>
          </p:nvPr>
        </p:nvSpPr>
        <p:spPr>
          <a:xfrm>
            <a:off x="8953643" y="5368810"/>
            <a:ext cx="7724712" cy="343103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5"/>
          </p:nvPr>
        </p:nvSpPr>
        <p:spPr>
          <a:xfrm>
            <a:off x="877808" y="1752743"/>
            <a:ext cx="7724712" cy="343103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6"/>
          </p:nvPr>
        </p:nvSpPr>
        <p:spPr>
          <a:xfrm>
            <a:off x="877808" y="5368810"/>
            <a:ext cx="7724712" cy="343103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4090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four altern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lvl1pPr>
              <a:defRPr/>
            </a:lvl1pPr>
          </a:lstStyle>
          <a:p>
            <a:fld id="{3947ACB4-3835-5049-8432-3E58148970BD}" type="datetime1">
              <a:rPr lang="en-US" smtClean="0"/>
              <a:t>7/22/2024</a:t>
            </a:fld>
            <a:endParaRPr lang="en-US" dirty="0"/>
          </a:p>
        </p:txBody>
      </p:sp>
      <p:sp>
        <p:nvSpPr>
          <p:cNvPr id="5" name="Footer Placeholder 4"/>
          <p:cNvSpPr>
            <a:spLocks noGrp="1"/>
          </p:cNvSpPr>
          <p:nvPr>
            <p:ph type="ftr" sz="quarter" idx="11"/>
          </p:nvPr>
        </p:nvSpPr>
        <p:spPr/>
        <p:txBody>
          <a:bodyPr/>
          <a:lstStyle>
            <a:lvl1pPr>
              <a:defRPr/>
            </a:lvl1pPr>
          </a:lstStyle>
          <a:p>
            <a:r>
              <a:rPr lang="en-US"/>
              <a:t>ICOPS</a:t>
            </a:r>
            <a:endParaRPr lang="en-US" dirty="0"/>
          </a:p>
        </p:txBody>
      </p:sp>
      <p:sp>
        <p:nvSpPr>
          <p:cNvPr id="6" name="Slide Number Placeholder 5"/>
          <p:cNvSpPr>
            <a:spLocks noGrp="1"/>
          </p:cNvSpPr>
          <p:nvPr>
            <p:ph type="sldNum" sz="quarter" idx="12"/>
          </p:nvPr>
        </p:nvSpPr>
        <p:spPr/>
        <p:txBody>
          <a:bodyPr/>
          <a:lstStyle/>
          <a:p>
            <a:fld id="{A83DDC34-D481-2744-812B-2FCD98088CBD}" type="slidenum">
              <a:rPr lang="en-US" smtClean="0"/>
              <a:t>‹#›</a:t>
            </a:fld>
            <a:endParaRPr lang="en-US"/>
          </a:p>
        </p:txBody>
      </p:sp>
      <p:sp>
        <p:nvSpPr>
          <p:cNvPr id="10" name="Content Placeholder 2"/>
          <p:cNvSpPr>
            <a:spLocks noGrp="1"/>
          </p:cNvSpPr>
          <p:nvPr>
            <p:ph idx="1"/>
          </p:nvPr>
        </p:nvSpPr>
        <p:spPr>
          <a:xfrm>
            <a:off x="877808" y="1752743"/>
            <a:ext cx="7724712" cy="706921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8953643" y="1752743"/>
            <a:ext cx="7724712" cy="2247598"/>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9" name="Content Placeholder 2"/>
          <p:cNvSpPr>
            <a:spLocks noGrp="1"/>
          </p:cNvSpPr>
          <p:nvPr>
            <p:ph idx="14"/>
          </p:nvPr>
        </p:nvSpPr>
        <p:spPr>
          <a:xfrm>
            <a:off x="8953643" y="4163550"/>
            <a:ext cx="7724712" cy="2247598"/>
          </a:xfrm>
          <a:prstGeom prst="rect">
            <a:avLst/>
          </a:prstGeom>
        </p:spPr>
        <p:txBody>
          <a:bodyPr/>
          <a:lstStyle/>
          <a:p>
            <a:pPr lvl="0"/>
            <a:r>
              <a:rPr lang="en-US" dirty="0"/>
              <a:t>Click to edit Master text styles</a:t>
            </a:r>
          </a:p>
          <a:p>
            <a:pPr lvl="1"/>
            <a:r>
              <a:rPr lang="en-US" dirty="0"/>
              <a:t>Second level</a:t>
            </a:r>
          </a:p>
          <a:p>
            <a:pPr lvl="2"/>
            <a:r>
              <a:rPr lang="en-US"/>
              <a:t>Third level</a:t>
            </a:r>
            <a:endParaRPr lang="en-US" dirty="0"/>
          </a:p>
        </p:txBody>
      </p:sp>
      <p:sp>
        <p:nvSpPr>
          <p:cNvPr id="13" name="Content Placeholder 2"/>
          <p:cNvSpPr>
            <a:spLocks noGrp="1"/>
          </p:cNvSpPr>
          <p:nvPr>
            <p:ph idx="15"/>
          </p:nvPr>
        </p:nvSpPr>
        <p:spPr>
          <a:xfrm>
            <a:off x="8953643" y="6574361"/>
            <a:ext cx="7724712" cy="2247598"/>
          </a:xfrm>
          <a:prstGeom prst="rect">
            <a:avLst/>
          </a:prstGeom>
        </p:spPr>
        <p:txBody>
          <a:bodyPr/>
          <a:lstStyle/>
          <a:p>
            <a:pPr lvl="0"/>
            <a:r>
              <a:rPr lang="en-US" dirty="0"/>
              <a:t>Click to edit Master text styles</a:t>
            </a:r>
          </a:p>
          <a:p>
            <a:pPr lvl="1"/>
            <a:r>
              <a:rPr lang="en-US" dirty="0"/>
              <a:t>Second level</a:t>
            </a:r>
          </a:p>
          <a:p>
            <a:pPr lvl="2"/>
            <a:r>
              <a:rPr lang="en-US"/>
              <a:t>Third level</a:t>
            </a:r>
            <a:endParaRPr lang="en-US" dirty="0"/>
          </a:p>
        </p:txBody>
      </p:sp>
    </p:spTree>
    <p:extLst>
      <p:ext uri="{BB962C8B-B14F-4D97-AF65-F5344CB8AC3E}">
        <p14:creationId xmlns:p14="http://schemas.microsoft.com/office/powerpoint/2010/main" val="1341443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877808" y="684725"/>
            <a:ext cx="15800547" cy="813769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fld id="{0F4D7BD7-08BA-AF48-BB80-C2725C50A198}" type="datetime1">
              <a:rPr lang="en-US" smtClean="0"/>
              <a:t>7/22/2024</a:t>
            </a:fld>
            <a:endParaRPr lang="en-US" dirty="0"/>
          </a:p>
        </p:txBody>
      </p:sp>
      <p:sp>
        <p:nvSpPr>
          <p:cNvPr id="5" name="Footer Placeholder 4"/>
          <p:cNvSpPr>
            <a:spLocks noGrp="1"/>
          </p:cNvSpPr>
          <p:nvPr>
            <p:ph type="ftr" sz="quarter" idx="11"/>
          </p:nvPr>
        </p:nvSpPr>
        <p:spPr/>
        <p:txBody>
          <a:bodyPr/>
          <a:lstStyle>
            <a:lvl1pPr>
              <a:defRPr/>
            </a:lvl1pPr>
          </a:lstStyle>
          <a:p>
            <a:r>
              <a:rPr lang="en-US"/>
              <a:t>ICOPS</a:t>
            </a:r>
            <a:endParaRPr lang="en-US" dirty="0"/>
          </a:p>
        </p:txBody>
      </p:sp>
      <p:sp>
        <p:nvSpPr>
          <p:cNvPr id="6" name="Slide Number Placeholder 5"/>
          <p:cNvSpPr>
            <a:spLocks noGrp="1"/>
          </p:cNvSpPr>
          <p:nvPr>
            <p:ph type="sldNum" sz="quarter" idx="12"/>
          </p:nvPr>
        </p:nvSpPr>
        <p:spPr/>
        <p:txBody>
          <a:bodyPr/>
          <a:lstStyle/>
          <a:p>
            <a:fld id="{A83DDC34-D481-2744-812B-2FCD98088CBD}" type="slidenum">
              <a:rPr lang="en-US" smtClean="0"/>
              <a:t>‹#›</a:t>
            </a:fld>
            <a:endParaRPr lang="en-US"/>
          </a:p>
        </p:txBody>
      </p:sp>
      <p:sp>
        <p:nvSpPr>
          <p:cNvPr id="8" name="Line 2"/>
          <p:cNvSpPr>
            <a:spLocks noChangeShapeType="1"/>
          </p:cNvSpPr>
          <p:nvPr userDrawn="1"/>
        </p:nvSpPr>
        <p:spPr bwMode="auto">
          <a:xfrm flipV="1">
            <a:off x="4" y="335361"/>
            <a:ext cx="16002000" cy="0"/>
          </a:xfrm>
          <a:prstGeom prst="line">
            <a:avLst/>
          </a:prstGeom>
          <a:noFill/>
          <a:ln w="38100" cmpd="sng">
            <a:solidFill>
              <a:srgbClr val="142956"/>
            </a:solidFill>
            <a:round/>
            <a:headEnd/>
            <a:tailEnd/>
          </a:ln>
          <a:effectLst/>
        </p:spPr>
        <p:txBody>
          <a:bodyPr wrap="none" anchor="ctr"/>
          <a:lstStyle/>
          <a:p>
            <a:pPr>
              <a:defRPr/>
            </a:pPr>
            <a:endParaRPr lang="en-US" sz="2592" dirty="0">
              <a:latin typeface="Tahoma" charset="0"/>
              <a:ea typeface="+mn-ea"/>
            </a:endParaRPr>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6112631" y="216990"/>
            <a:ext cx="1280160" cy="231953"/>
          </a:xfrm>
          <a:prstGeom prst="rect">
            <a:avLst/>
          </a:prstGeom>
          <a:noFill/>
          <a:ln>
            <a:noFill/>
          </a:ln>
        </p:spPr>
      </p:pic>
    </p:spTree>
    <p:extLst>
      <p:ext uri="{BB962C8B-B14F-4D97-AF65-F5344CB8AC3E}">
        <p14:creationId xmlns:p14="http://schemas.microsoft.com/office/powerpoint/2010/main" val="1891252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lvl1pPr>
              <a:defRPr/>
            </a:lvl1pPr>
          </a:lstStyle>
          <a:p>
            <a:fld id="{C7911120-6C61-5A47-85DE-A897F7929532}" type="datetime1">
              <a:rPr lang="en-US" smtClean="0"/>
              <a:t>7/22/2024</a:t>
            </a:fld>
            <a:endParaRPr lang="en-US" dirty="0"/>
          </a:p>
        </p:txBody>
      </p:sp>
      <p:sp>
        <p:nvSpPr>
          <p:cNvPr id="6" name="Slide Number Placeholder 5"/>
          <p:cNvSpPr>
            <a:spLocks noGrp="1"/>
          </p:cNvSpPr>
          <p:nvPr>
            <p:ph type="sldNum" sz="quarter" idx="12"/>
          </p:nvPr>
        </p:nvSpPr>
        <p:spPr/>
        <p:txBody>
          <a:bodyPr/>
          <a:lstStyle/>
          <a:p>
            <a:fld id="{A83DDC34-D481-2744-812B-2FCD98088CBD}" type="slidenum">
              <a:rPr lang="en-US" smtClean="0"/>
              <a:t>‹#›</a:t>
            </a:fld>
            <a:endParaRPr lang="en-US"/>
          </a:p>
        </p:txBody>
      </p:sp>
    </p:spTree>
    <p:extLst>
      <p:ext uri="{BB962C8B-B14F-4D97-AF65-F5344CB8AC3E}">
        <p14:creationId xmlns:p14="http://schemas.microsoft.com/office/powerpoint/2010/main" val="1658292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Blue">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Shape 140"/>
          <p:cNvSpPr/>
          <p:nvPr userDrawn="1"/>
        </p:nvSpPr>
        <p:spPr>
          <a:xfrm>
            <a:off x="0" y="6971180"/>
            <a:ext cx="17556163" cy="2904658"/>
          </a:xfrm>
          <a:prstGeom prst="rect">
            <a:avLst/>
          </a:prstGeom>
          <a:solidFill>
            <a:srgbClr val="001236"/>
          </a:solidFill>
          <a:ln w="3175">
            <a:solidFill>
              <a:srgbClr val="001746"/>
            </a:solidFill>
            <a:miter/>
          </a:ln>
        </p:spPr>
        <p:txBody>
          <a:bodyPr lIns="40341" tIns="40341" rIns="40341" bIns="40341" anchor="ctr"/>
          <a:lstStyle/>
          <a:p>
            <a:pPr algn="ctr" defTabSz="806823">
              <a:defRPr sz="1400">
                <a:solidFill>
                  <a:srgbClr val="FFFFFF"/>
                </a:solidFill>
                <a:latin typeface="Arial"/>
                <a:ea typeface="Arial"/>
                <a:cs typeface="Arial"/>
                <a:sym typeface="Arial"/>
              </a:defRPr>
            </a:pPr>
            <a:endParaRPr>
              <a:latin typeface="Arial"/>
              <a:cs typeface="Arial"/>
            </a:endParaRPr>
          </a:p>
        </p:txBody>
      </p:sp>
      <p:sp>
        <p:nvSpPr>
          <p:cNvPr id="6" name="Title 1"/>
          <p:cNvSpPr>
            <a:spLocks noGrp="1"/>
          </p:cNvSpPr>
          <p:nvPr>
            <p:ph type="title"/>
          </p:nvPr>
        </p:nvSpPr>
        <p:spPr>
          <a:xfrm>
            <a:off x="798008" y="3287661"/>
            <a:ext cx="15960148" cy="3485590"/>
          </a:xfrm>
        </p:spPr>
        <p:txBody>
          <a:bodyPr anchor="t">
            <a:noAutofit/>
          </a:bodyPr>
          <a:lstStyle>
            <a:lvl1pPr>
              <a:lnSpc>
                <a:spcPct val="110000"/>
              </a:lnSpc>
              <a:defRPr sz="7100" b="1">
                <a:solidFill>
                  <a:schemeClr val="bg1"/>
                </a:solidFill>
              </a:defRPr>
            </a:lvl1pPr>
          </a:lstStyle>
          <a:p>
            <a:r>
              <a:rPr lang="en-US" dirty="0"/>
              <a:t>Click to edit Master title style</a:t>
            </a:r>
          </a:p>
        </p:txBody>
      </p:sp>
      <p:sp>
        <p:nvSpPr>
          <p:cNvPr id="9" name="Content Placeholder 2"/>
          <p:cNvSpPr>
            <a:spLocks noGrp="1"/>
          </p:cNvSpPr>
          <p:nvPr>
            <p:ph idx="13"/>
          </p:nvPr>
        </p:nvSpPr>
        <p:spPr>
          <a:xfrm>
            <a:off x="798008" y="7538782"/>
            <a:ext cx="9177085" cy="1949770"/>
          </a:xfrm>
        </p:spPr>
        <p:txBody>
          <a:bodyPr anchor="b"/>
          <a:lstStyle>
            <a:lvl1pPr>
              <a:lnSpc>
                <a:spcPct val="110000"/>
              </a:lnSpc>
              <a:spcAft>
                <a:spcPts val="0"/>
              </a:spcAft>
              <a:defRPr sz="2300" b="0">
                <a:solidFill>
                  <a:schemeClr val="bg1"/>
                </a:solidFill>
              </a:defRPr>
            </a:lvl1pPr>
            <a:lvl2pPr>
              <a:lnSpc>
                <a:spcPct val="110000"/>
              </a:lnSpc>
              <a:spcAft>
                <a:spcPts val="0"/>
              </a:spcAft>
              <a:defRPr sz="2300">
                <a:solidFill>
                  <a:schemeClr val="bg2"/>
                </a:solidFill>
              </a:defRPr>
            </a:lvl2pPr>
            <a:lvl3pPr marL="0" indent="0">
              <a:lnSpc>
                <a:spcPct val="110000"/>
              </a:lnSpc>
              <a:spcAft>
                <a:spcPts val="0"/>
              </a:spcAft>
              <a:buFontTx/>
              <a:buNone/>
              <a:defRPr sz="2300" b="1">
                <a:solidFill>
                  <a:schemeClr val="bg1"/>
                </a:solidFill>
              </a:defRPr>
            </a:lvl3pPr>
            <a:lvl4pPr>
              <a:lnSpc>
                <a:spcPts val="4061"/>
              </a:lnSpc>
              <a:spcAft>
                <a:spcPts val="2769"/>
              </a:spcAft>
              <a:defRPr sz="3400">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5" name="Content Placeholder 2"/>
          <p:cNvSpPr>
            <a:spLocks noGrp="1"/>
          </p:cNvSpPr>
          <p:nvPr>
            <p:ph idx="14"/>
          </p:nvPr>
        </p:nvSpPr>
        <p:spPr>
          <a:xfrm>
            <a:off x="10093694" y="7538782"/>
            <a:ext cx="4437821" cy="1949770"/>
          </a:xfrm>
        </p:spPr>
        <p:txBody>
          <a:bodyPr anchor="b"/>
          <a:lstStyle>
            <a:lvl1pPr algn="r">
              <a:lnSpc>
                <a:spcPct val="110000"/>
              </a:lnSpc>
              <a:spcAft>
                <a:spcPts val="0"/>
              </a:spcAft>
              <a:defRPr sz="2300" b="1">
                <a:solidFill>
                  <a:schemeClr val="bg1"/>
                </a:solidFill>
              </a:defRPr>
            </a:lvl1pPr>
            <a:lvl2pPr algn="r">
              <a:lnSpc>
                <a:spcPct val="110000"/>
              </a:lnSpc>
              <a:spcAft>
                <a:spcPts val="0"/>
              </a:spcAft>
              <a:defRPr sz="2300">
                <a:solidFill>
                  <a:schemeClr val="bg2"/>
                </a:solidFill>
              </a:defRPr>
            </a:lvl2pPr>
            <a:lvl3pPr marL="0" indent="0" algn="r">
              <a:lnSpc>
                <a:spcPct val="110000"/>
              </a:lnSpc>
              <a:spcAft>
                <a:spcPts val="0"/>
              </a:spcAft>
              <a:buFontTx/>
              <a:buNone/>
              <a:defRPr sz="2300" b="0">
                <a:solidFill>
                  <a:schemeClr val="bg1"/>
                </a:solidFill>
              </a:defRPr>
            </a:lvl3pPr>
            <a:lvl4pPr>
              <a:lnSpc>
                <a:spcPts val="4061"/>
              </a:lnSpc>
              <a:spcAft>
                <a:spcPts val="2769"/>
              </a:spcAft>
              <a:defRPr sz="3400">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2" name="Picture 1" descr="NRL_logo_Reverse.pdf"/>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8008" y="645965"/>
            <a:ext cx="2303847" cy="1539296"/>
          </a:xfrm>
          <a:prstGeom prst="rect">
            <a:avLst/>
          </a:prstGeom>
        </p:spPr>
      </p:pic>
      <p:pic>
        <p:nvPicPr>
          <p:cNvPr id="10" name="PPD-Logo-highres new colors.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811917" y="7538781"/>
            <a:ext cx="1946239" cy="1946237"/>
          </a:xfrm>
          <a:prstGeom prst="rect">
            <a:avLst/>
          </a:prstGeom>
          <a:ln w="12700">
            <a:miter lim="400000"/>
          </a:ln>
        </p:spPr>
      </p:pic>
    </p:spTree>
    <p:extLst>
      <p:ext uri="{BB962C8B-B14F-4D97-AF65-F5344CB8AC3E}">
        <p14:creationId xmlns:p14="http://schemas.microsoft.com/office/powerpoint/2010/main" val="399421587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7808" y="92549"/>
            <a:ext cx="15124193" cy="1278610"/>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p:cNvSpPr>
            <a:spLocks noGrp="1"/>
          </p:cNvSpPr>
          <p:nvPr>
            <p:ph type="dt" sz="half" idx="2"/>
          </p:nvPr>
        </p:nvSpPr>
        <p:spPr>
          <a:xfrm>
            <a:off x="877808" y="9153441"/>
            <a:ext cx="2744623" cy="525797"/>
          </a:xfrm>
          <a:prstGeom prst="rect">
            <a:avLst/>
          </a:prstGeom>
        </p:spPr>
        <p:txBody>
          <a:bodyPr vert="horz" lIns="91440" tIns="45720" rIns="91440" bIns="45720" rtlCol="0" anchor="ctr"/>
          <a:lstStyle>
            <a:lvl1pPr algn="l">
              <a:defRPr sz="1728">
                <a:solidFill>
                  <a:schemeClr val="tx1">
                    <a:tint val="75000"/>
                  </a:schemeClr>
                </a:solidFill>
                <a:latin typeface="Tahoma" charset="0"/>
                <a:ea typeface="Tahoma" charset="0"/>
                <a:cs typeface="Tahoma" charset="0"/>
              </a:defRPr>
            </a:lvl1pPr>
          </a:lstStyle>
          <a:p>
            <a:fld id="{324C2964-C47F-F541-875A-1A6A5ED40887}" type="datetime1">
              <a:rPr lang="en-US" smtClean="0"/>
              <a:t>7/22/2024</a:t>
            </a:fld>
            <a:endParaRPr lang="en-US" dirty="0"/>
          </a:p>
        </p:txBody>
      </p:sp>
      <p:sp>
        <p:nvSpPr>
          <p:cNvPr id="5" name="Footer Placeholder 4"/>
          <p:cNvSpPr>
            <a:spLocks noGrp="1"/>
          </p:cNvSpPr>
          <p:nvPr>
            <p:ph type="ftr" sz="quarter" idx="3"/>
          </p:nvPr>
        </p:nvSpPr>
        <p:spPr>
          <a:xfrm>
            <a:off x="3725435" y="9153441"/>
            <a:ext cx="10105293" cy="525797"/>
          </a:xfrm>
          <a:prstGeom prst="rect">
            <a:avLst/>
          </a:prstGeom>
        </p:spPr>
        <p:txBody>
          <a:bodyPr vert="horz" lIns="91440" tIns="45720" rIns="91440" bIns="45720" rtlCol="0" anchor="ctr"/>
          <a:lstStyle>
            <a:lvl1pPr algn="ctr">
              <a:defRPr sz="1728">
                <a:solidFill>
                  <a:schemeClr val="tx1">
                    <a:tint val="75000"/>
                  </a:schemeClr>
                </a:solidFill>
                <a:latin typeface="Tahoma" charset="0"/>
                <a:ea typeface="Tahoma" charset="0"/>
                <a:cs typeface="Tahoma" charset="0"/>
              </a:defRPr>
            </a:lvl1pPr>
          </a:lstStyle>
          <a:p>
            <a:r>
              <a:rPr lang="en-US"/>
              <a:t>ICOPS</a:t>
            </a:r>
            <a:endParaRPr lang="en-US" dirty="0"/>
          </a:p>
        </p:txBody>
      </p:sp>
      <p:sp>
        <p:nvSpPr>
          <p:cNvPr id="6" name="Slide Number Placeholder 5"/>
          <p:cNvSpPr>
            <a:spLocks noGrp="1"/>
          </p:cNvSpPr>
          <p:nvPr>
            <p:ph type="sldNum" sz="quarter" idx="4"/>
          </p:nvPr>
        </p:nvSpPr>
        <p:spPr>
          <a:xfrm>
            <a:off x="13938737" y="9153441"/>
            <a:ext cx="2739617" cy="525797"/>
          </a:xfrm>
          <a:prstGeom prst="rect">
            <a:avLst/>
          </a:prstGeom>
        </p:spPr>
        <p:txBody>
          <a:bodyPr vert="horz" lIns="91440" tIns="45720" rIns="91440" bIns="45720" rtlCol="0" anchor="ctr"/>
          <a:lstStyle>
            <a:lvl1pPr algn="r">
              <a:defRPr sz="1728">
                <a:solidFill>
                  <a:schemeClr val="tx1">
                    <a:tint val="75000"/>
                  </a:schemeClr>
                </a:solidFill>
                <a:latin typeface="Tahoma" charset="0"/>
                <a:ea typeface="Tahoma" charset="0"/>
                <a:cs typeface="Tahoma" charset="0"/>
              </a:defRPr>
            </a:lvl1pPr>
          </a:lstStyle>
          <a:p>
            <a:fld id="{A83DDC34-D481-2744-812B-2FCD98088CBD}" type="slidenum">
              <a:rPr lang="en-US" smtClean="0"/>
              <a:pPr/>
              <a:t>‹#›</a:t>
            </a:fld>
            <a:endParaRPr lang="en-US"/>
          </a:p>
        </p:txBody>
      </p:sp>
      <p:pic>
        <p:nvPicPr>
          <p:cNvPr id="9" name="Picture 8"/>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6112631" y="76884"/>
            <a:ext cx="1281133" cy="1518920"/>
          </a:xfrm>
          <a:prstGeom prst="rect">
            <a:avLst/>
          </a:prstGeom>
          <a:noFill/>
          <a:ln>
            <a:noFill/>
          </a:ln>
        </p:spPr>
      </p:pic>
      <p:sp>
        <p:nvSpPr>
          <p:cNvPr id="10" name="Line 2"/>
          <p:cNvSpPr>
            <a:spLocks noChangeShapeType="1"/>
          </p:cNvSpPr>
          <p:nvPr userDrawn="1"/>
        </p:nvSpPr>
        <p:spPr bwMode="auto">
          <a:xfrm flipV="1">
            <a:off x="2" y="1472920"/>
            <a:ext cx="16002000" cy="0"/>
          </a:xfrm>
          <a:prstGeom prst="line">
            <a:avLst/>
          </a:prstGeom>
          <a:noFill/>
          <a:ln w="38100" cmpd="sng">
            <a:solidFill>
              <a:srgbClr val="142956"/>
            </a:solidFill>
            <a:round/>
            <a:headEnd/>
            <a:tailEnd/>
          </a:ln>
          <a:effectLst/>
        </p:spPr>
        <p:txBody>
          <a:bodyPr wrap="none" anchor="ctr"/>
          <a:lstStyle/>
          <a:p>
            <a:pPr>
              <a:defRPr/>
            </a:pPr>
            <a:endParaRPr lang="en-US" sz="2592" dirty="0">
              <a:latin typeface="Tahoma" charset="0"/>
              <a:ea typeface="+mn-ea"/>
            </a:endParaRPr>
          </a:p>
        </p:txBody>
      </p:sp>
      <p:sp>
        <p:nvSpPr>
          <p:cNvPr id="11" name="Text Placeholder 2"/>
          <p:cNvSpPr>
            <a:spLocks noGrp="1"/>
          </p:cNvSpPr>
          <p:nvPr>
            <p:ph type="body" idx="1"/>
          </p:nvPr>
        </p:nvSpPr>
        <p:spPr>
          <a:xfrm>
            <a:off x="877808" y="1752743"/>
            <a:ext cx="15800547" cy="70692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681033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7" r:id="rId3"/>
    <p:sldLayoutId id="2147483678" r:id="rId4"/>
    <p:sldLayoutId id="2147483679" r:id="rId5"/>
    <p:sldLayoutId id="2147483680" r:id="rId6"/>
    <p:sldLayoutId id="2147483672" r:id="rId7"/>
    <p:sldLayoutId id="2147483687" r:id="rId8"/>
  </p:sldLayoutIdLst>
  <p:hf hdr="0" ftr="0" dt="0"/>
  <p:txStyles>
    <p:titleStyle>
      <a:lvl1pPr algn="l" defTabSz="658368" rtl="0" eaLnBrk="1" latinLnBrk="0" hangingPunct="1">
        <a:spcBef>
          <a:spcPct val="0"/>
        </a:spcBef>
        <a:buNone/>
        <a:defRPr sz="3456" b="0" i="0" kern="1200">
          <a:solidFill>
            <a:schemeClr val="tx1"/>
          </a:solidFill>
          <a:latin typeface="Tahoma" charset="0"/>
          <a:ea typeface="Tahoma" charset="0"/>
          <a:cs typeface="Tahoma" charset="0"/>
        </a:defRPr>
      </a:lvl1pPr>
    </p:titleStyle>
    <p:bodyStyle>
      <a:lvl1pPr marL="297180" indent="-297180" algn="l" defTabSz="658368" rtl="0" eaLnBrk="1" latinLnBrk="0" hangingPunct="1">
        <a:spcBef>
          <a:spcPct val="20000"/>
        </a:spcBef>
        <a:buFont typeface="Arial"/>
        <a:buChar char="•"/>
        <a:tabLst/>
        <a:defRPr sz="2880" b="0" kern="1200">
          <a:solidFill>
            <a:schemeClr val="tx1"/>
          </a:solidFill>
          <a:latin typeface="Tahoma" charset="0"/>
          <a:ea typeface="Tahoma" charset="0"/>
          <a:cs typeface="Tahoma" charset="0"/>
        </a:defRPr>
      </a:lvl1pPr>
      <a:lvl2pPr marL="797815" indent="-333756" algn="l" defTabSz="658368" rtl="0" eaLnBrk="1" latinLnBrk="0" hangingPunct="1">
        <a:spcBef>
          <a:spcPct val="20000"/>
        </a:spcBef>
        <a:buFont typeface="Arial"/>
        <a:buChar char="–"/>
        <a:tabLst/>
        <a:defRPr sz="2592" b="0" kern="1200">
          <a:solidFill>
            <a:schemeClr val="tx1"/>
          </a:solidFill>
          <a:latin typeface="Tahoma" charset="0"/>
          <a:ea typeface="Tahoma" charset="0"/>
          <a:cs typeface="Tahoma" charset="0"/>
        </a:defRPr>
      </a:lvl2pPr>
      <a:lvl3pPr marL="1195579" indent="-249175" algn="l" defTabSz="658368" rtl="0" eaLnBrk="1" latinLnBrk="0" hangingPunct="1">
        <a:spcBef>
          <a:spcPct val="20000"/>
        </a:spcBef>
        <a:buFont typeface="Arial"/>
        <a:buChar char="•"/>
        <a:tabLst/>
        <a:defRPr sz="2592" b="0" kern="1200">
          <a:solidFill>
            <a:schemeClr val="tx1"/>
          </a:solidFill>
          <a:latin typeface="Tahoma" charset="0"/>
          <a:ea typeface="Tahoma" charset="0"/>
          <a:cs typeface="Tahoma" charset="0"/>
        </a:defRPr>
      </a:lvl3pPr>
      <a:lvl4pPr marL="1693927" indent="-413767" algn="l" defTabSz="658368" rtl="0" eaLnBrk="1" latinLnBrk="0" hangingPunct="1">
        <a:spcBef>
          <a:spcPct val="20000"/>
        </a:spcBef>
        <a:buFont typeface="Arial"/>
        <a:buChar char="–"/>
        <a:tabLst/>
        <a:defRPr sz="2592" b="0" kern="1200">
          <a:solidFill>
            <a:schemeClr val="tx1"/>
          </a:solidFill>
          <a:latin typeface="Tahoma" charset="0"/>
          <a:ea typeface="Tahoma" charset="0"/>
          <a:cs typeface="Tahoma" charset="0"/>
        </a:defRPr>
      </a:lvl4pPr>
      <a:lvl5pPr marL="2109979" indent="-331471" algn="l" defTabSz="658368" rtl="0" eaLnBrk="1" latinLnBrk="0" hangingPunct="1">
        <a:spcBef>
          <a:spcPct val="20000"/>
        </a:spcBef>
        <a:buFont typeface="Arial"/>
        <a:buChar char="»"/>
        <a:tabLst/>
        <a:defRPr sz="2592" b="0" kern="1200">
          <a:solidFill>
            <a:schemeClr val="tx1"/>
          </a:solidFill>
          <a:latin typeface="Tahoma" charset="0"/>
          <a:ea typeface="Tahoma" charset="0"/>
          <a:cs typeface="Tahoma" charset="0"/>
        </a:defRPr>
      </a:lvl5pPr>
      <a:lvl6pPr marL="3621024" indent="-329184" algn="l" defTabSz="658368" rtl="0" eaLnBrk="1" latinLnBrk="0" hangingPunct="1">
        <a:spcBef>
          <a:spcPct val="20000"/>
        </a:spcBef>
        <a:buFont typeface="Arial"/>
        <a:buChar char="•"/>
        <a:defRPr sz="2880" kern="1200">
          <a:solidFill>
            <a:schemeClr val="tx1"/>
          </a:solidFill>
          <a:latin typeface="+mn-lt"/>
          <a:ea typeface="+mn-ea"/>
          <a:cs typeface="+mn-cs"/>
        </a:defRPr>
      </a:lvl6pPr>
      <a:lvl7pPr marL="4279392" indent="-329184" algn="l" defTabSz="658368" rtl="0" eaLnBrk="1" latinLnBrk="0" hangingPunct="1">
        <a:spcBef>
          <a:spcPct val="20000"/>
        </a:spcBef>
        <a:buFont typeface="Arial"/>
        <a:buChar char="•"/>
        <a:defRPr sz="2880" kern="1200">
          <a:solidFill>
            <a:schemeClr val="tx1"/>
          </a:solidFill>
          <a:latin typeface="+mn-lt"/>
          <a:ea typeface="+mn-ea"/>
          <a:cs typeface="+mn-cs"/>
        </a:defRPr>
      </a:lvl7pPr>
      <a:lvl8pPr marL="4937760" indent="-329184" algn="l" defTabSz="658368" rtl="0" eaLnBrk="1" latinLnBrk="0" hangingPunct="1">
        <a:spcBef>
          <a:spcPct val="20000"/>
        </a:spcBef>
        <a:buFont typeface="Arial"/>
        <a:buChar char="•"/>
        <a:defRPr sz="2880" kern="1200">
          <a:solidFill>
            <a:schemeClr val="tx1"/>
          </a:solidFill>
          <a:latin typeface="+mn-lt"/>
          <a:ea typeface="+mn-ea"/>
          <a:cs typeface="+mn-cs"/>
        </a:defRPr>
      </a:lvl8pPr>
      <a:lvl9pPr marL="5596128" indent="-329184" algn="l" defTabSz="658368" rtl="0" eaLnBrk="1" latinLnBrk="0" hangingPunct="1">
        <a:spcBef>
          <a:spcPct val="20000"/>
        </a:spcBef>
        <a:buFont typeface="Arial"/>
        <a:buChar char="•"/>
        <a:defRPr sz="2880" kern="1200">
          <a:solidFill>
            <a:schemeClr val="tx1"/>
          </a:solidFill>
          <a:latin typeface="+mn-lt"/>
          <a:ea typeface="+mn-ea"/>
          <a:cs typeface="+mn-cs"/>
        </a:defRPr>
      </a:lvl9pPr>
    </p:bodyStyle>
    <p:otherStyle>
      <a:defPPr>
        <a:defRPr lang="en-US"/>
      </a:defPPr>
      <a:lvl1pPr marL="0" algn="l" defTabSz="658368" rtl="0" eaLnBrk="1" latinLnBrk="0" hangingPunct="1">
        <a:defRPr sz="2592" kern="1200">
          <a:solidFill>
            <a:schemeClr val="tx1"/>
          </a:solidFill>
          <a:latin typeface="+mn-lt"/>
          <a:ea typeface="+mn-ea"/>
          <a:cs typeface="+mn-cs"/>
        </a:defRPr>
      </a:lvl1pPr>
      <a:lvl2pPr marL="658368" algn="l" defTabSz="658368" rtl="0" eaLnBrk="1" latinLnBrk="0" hangingPunct="1">
        <a:defRPr sz="2592" kern="1200">
          <a:solidFill>
            <a:schemeClr val="tx1"/>
          </a:solidFill>
          <a:latin typeface="+mn-lt"/>
          <a:ea typeface="+mn-ea"/>
          <a:cs typeface="+mn-cs"/>
        </a:defRPr>
      </a:lvl2pPr>
      <a:lvl3pPr marL="1316736" algn="l" defTabSz="658368" rtl="0" eaLnBrk="1" latinLnBrk="0" hangingPunct="1">
        <a:defRPr sz="2592" kern="1200">
          <a:solidFill>
            <a:schemeClr val="tx1"/>
          </a:solidFill>
          <a:latin typeface="+mn-lt"/>
          <a:ea typeface="+mn-ea"/>
          <a:cs typeface="+mn-cs"/>
        </a:defRPr>
      </a:lvl3pPr>
      <a:lvl4pPr marL="1975104" algn="l" defTabSz="658368" rtl="0" eaLnBrk="1" latinLnBrk="0" hangingPunct="1">
        <a:defRPr sz="2592" kern="1200">
          <a:solidFill>
            <a:schemeClr val="tx1"/>
          </a:solidFill>
          <a:latin typeface="+mn-lt"/>
          <a:ea typeface="+mn-ea"/>
          <a:cs typeface="+mn-cs"/>
        </a:defRPr>
      </a:lvl4pPr>
      <a:lvl5pPr marL="2633472" algn="l" defTabSz="658368" rtl="0" eaLnBrk="1" latinLnBrk="0" hangingPunct="1">
        <a:defRPr sz="2592" kern="1200">
          <a:solidFill>
            <a:schemeClr val="tx1"/>
          </a:solidFill>
          <a:latin typeface="+mn-lt"/>
          <a:ea typeface="+mn-ea"/>
          <a:cs typeface="+mn-cs"/>
        </a:defRPr>
      </a:lvl5pPr>
      <a:lvl6pPr marL="3291840" algn="l" defTabSz="658368" rtl="0" eaLnBrk="1" latinLnBrk="0" hangingPunct="1">
        <a:defRPr sz="2592" kern="1200">
          <a:solidFill>
            <a:schemeClr val="tx1"/>
          </a:solidFill>
          <a:latin typeface="+mn-lt"/>
          <a:ea typeface="+mn-ea"/>
          <a:cs typeface="+mn-cs"/>
        </a:defRPr>
      </a:lvl6pPr>
      <a:lvl7pPr marL="3950208" algn="l" defTabSz="658368" rtl="0" eaLnBrk="1" latinLnBrk="0" hangingPunct="1">
        <a:defRPr sz="2592" kern="1200">
          <a:solidFill>
            <a:schemeClr val="tx1"/>
          </a:solidFill>
          <a:latin typeface="+mn-lt"/>
          <a:ea typeface="+mn-ea"/>
          <a:cs typeface="+mn-cs"/>
        </a:defRPr>
      </a:lvl7pPr>
      <a:lvl8pPr marL="4608576" algn="l" defTabSz="658368" rtl="0" eaLnBrk="1" latinLnBrk="0" hangingPunct="1">
        <a:defRPr sz="2592" kern="1200">
          <a:solidFill>
            <a:schemeClr val="tx1"/>
          </a:solidFill>
          <a:latin typeface="+mn-lt"/>
          <a:ea typeface="+mn-ea"/>
          <a:cs typeface="+mn-cs"/>
        </a:defRPr>
      </a:lvl8pPr>
      <a:lvl9pPr marL="5266944" algn="l" defTabSz="658368" rtl="0" eaLnBrk="1" latinLnBrk="0" hangingPunct="1">
        <a:defRPr sz="259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06986" y="525798"/>
            <a:ext cx="15142191" cy="1908873"/>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798008" y="2614192"/>
            <a:ext cx="15960148" cy="639024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2768118" y="9153439"/>
            <a:ext cx="3950137" cy="525797"/>
          </a:xfrm>
          <a:prstGeom prst="rect">
            <a:avLst/>
          </a:prstGeom>
        </p:spPr>
        <p:txBody>
          <a:bodyPr vert="horz" lIns="0" tIns="0" rIns="0" bIns="0" rtlCol="0" anchor="ctr"/>
          <a:lstStyle>
            <a:lvl1pPr algn="r">
              <a:defRPr sz="1400">
                <a:solidFill>
                  <a:schemeClr val="tx1">
                    <a:tint val="75000"/>
                  </a:schemeClr>
                </a:solidFill>
              </a:defRPr>
            </a:lvl1pPr>
          </a:lstStyle>
          <a:p>
            <a:pPr defTabSz="1406713"/>
            <a:r>
              <a:rPr lang="en-US" dirty="0">
                <a:solidFill>
                  <a:prstClr val="black">
                    <a:tint val="75000"/>
                  </a:prstClr>
                </a:solidFill>
                <a:latin typeface="Arial"/>
              </a:rPr>
              <a:t>Presentation Title  |  </a:t>
            </a:r>
            <a:fld id="{EC78876D-F60F-416A-9AB8-0484C938732F}" type="slidenum">
              <a:rPr lang="en-US" b="1" smtClean="0">
                <a:solidFill>
                  <a:srgbClr val="1B365D"/>
                </a:solidFill>
                <a:latin typeface="Arial"/>
              </a:rPr>
              <a:pPr defTabSz="1406713"/>
              <a:t>‹#›</a:t>
            </a:fld>
            <a:endParaRPr lang="en-US" b="1" dirty="0">
              <a:solidFill>
                <a:srgbClr val="1B365D"/>
              </a:solidFill>
              <a:latin typeface="Arial"/>
            </a:endParaRPr>
          </a:p>
        </p:txBody>
      </p:sp>
      <p:sp>
        <p:nvSpPr>
          <p:cNvPr id="8" name="Footer Placeholder 2"/>
          <p:cNvSpPr>
            <a:spLocks noGrp="1"/>
          </p:cNvSpPr>
          <p:nvPr>
            <p:ph type="ftr" sz="quarter" idx="3"/>
          </p:nvPr>
        </p:nvSpPr>
        <p:spPr>
          <a:xfrm>
            <a:off x="798007" y="9153439"/>
            <a:ext cx="5925205" cy="525797"/>
          </a:xfrm>
          <a:prstGeom prst="rect">
            <a:avLst/>
          </a:prstGeom>
        </p:spPr>
        <p:txBody>
          <a:bodyPr lIns="140671" tIns="70336" rIns="140671" bIns="70336" anchor="ctr"/>
          <a:lstStyle>
            <a:lvl1pPr>
              <a:defRPr sz="1400">
                <a:solidFill>
                  <a:schemeClr val="bg1">
                    <a:lumMod val="50000"/>
                  </a:schemeClr>
                </a:solidFill>
              </a:defRPr>
            </a:lvl1pPr>
          </a:lstStyle>
          <a:p>
            <a:r>
              <a:rPr lang="en-US"/>
              <a:t>ICOPS</a:t>
            </a:r>
            <a:endParaRPr lang="en-US" dirty="0"/>
          </a:p>
        </p:txBody>
      </p:sp>
    </p:spTree>
    <p:extLst>
      <p:ext uri="{BB962C8B-B14F-4D97-AF65-F5344CB8AC3E}">
        <p14:creationId xmlns:p14="http://schemas.microsoft.com/office/powerpoint/2010/main" val="3078658195"/>
      </p:ext>
    </p:extLst>
  </p:cSld>
  <p:clrMap bg1="lt1" tx1="dk1" bg2="lt2" tx2="dk2" accent1="accent1" accent2="accent2" accent3="accent3" accent4="accent4" accent5="accent5" accent6="accent6" hlink="hlink" folHlink="folHlink"/>
  <p:sldLayoutIdLst>
    <p:sldLayoutId id="2147483686" r:id="rId1"/>
  </p:sldLayoutIdLst>
  <p:hf hdr="0" ftr="0" dt="0"/>
  <p:txStyles>
    <p:titleStyle>
      <a:lvl1pPr algn="l" defTabSz="1594229" rtl="0" eaLnBrk="1" latinLnBrk="0" hangingPunct="1">
        <a:lnSpc>
          <a:spcPct val="90000"/>
        </a:lnSpc>
        <a:spcBef>
          <a:spcPct val="0"/>
        </a:spcBef>
        <a:buNone/>
        <a:defRPr sz="7100" kern="100" baseline="0">
          <a:solidFill>
            <a:schemeClr val="tx2"/>
          </a:solidFill>
          <a:latin typeface="+mj-lt"/>
          <a:ea typeface="+mj-ea"/>
          <a:cs typeface="+mj-cs"/>
        </a:defRPr>
      </a:lvl1pPr>
    </p:titleStyle>
    <p:bodyStyle>
      <a:lvl1pPr marL="0" indent="0" algn="l" defTabSz="1594229" rtl="0" eaLnBrk="1" latinLnBrk="0" hangingPunct="1">
        <a:lnSpc>
          <a:spcPts val="2769"/>
        </a:lnSpc>
        <a:spcBef>
          <a:spcPts val="0"/>
        </a:spcBef>
        <a:spcAft>
          <a:spcPts val="462"/>
        </a:spcAft>
        <a:buFontTx/>
        <a:buNone/>
        <a:defRPr sz="2300" kern="100">
          <a:solidFill>
            <a:schemeClr val="tx2"/>
          </a:solidFill>
          <a:latin typeface="+mn-lt"/>
          <a:ea typeface="+mn-ea"/>
          <a:cs typeface="+mn-cs"/>
        </a:defRPr>
      </a:lvl1pPr>
      <a:lvl2pPr marL="0" indent="0" algn="l" defTabSz="1594229" rtl="0" eaLnBrk="1" latinLnBrk="0" hangingPunct="1">
        <a:lnSpc>
          <a:spcPts val="2769"/>
        </a:lnSpc>
        <a:spcBef>
          <a:spcPts val="0"/>
        </a:spcBef>
        <a:spcAft>
          <a:spcPts val="462"/>
        </a:spcAft>
        <a:buFontTx/>
        <a:buNone/>
        <a:defRPr sz="2300" b="1" kern="100">
          <a:solidFill>
            <a:schemeClr val="tx2"/>
          </a:solidFill>
          <a:latin typeface="+mn-lt"/>
          <a:ea typeface="+mn-ea"/>
          <a:cs typeface="+mn-cs"/>
        </a:defRPr>
      </a:lvl2pPr>
      <a:lvl3pPr marL="710684" indent="-361447" algn="l" defTabSz="1594229" rtl="0" eaLnBrk="1" latinLnBrk="0" hangingPunct="1">
        <a:lnSpc>
          <a:spcPts val="2769"/>
        </a:lnSpc>
        <a:spcBef>
          <a:spcPts val="0"/>
        </a:spcBef>
        <a:spcAft>
          <a:spcPts val="462"/>
        </a:spcAft>
        <a:buFont typeface="Arial" panose="020B0604020202020204" pitchFamily="34" charset="0"/>
        <a:buChar char="•"/>
        <a:defRPr sz="2300" kern="100" baseline="0">
          <a:solidFill>
            <a:schemeClr val="tx1"/>
          </a:solidFill>
          <a:latin typeface="+mn-lt"/>
          <a:ea typeface="+mn-ea"/>
          <a:cs typeface="+mn-cs"/>
        </a:defRPr>
      </a:lvl3pPr>
      <a:lvl4pPr marL="0" indent="0" algn="l" defTabSz="1594229" rtl="0" eaLnBrk="1" latinLnBrk="0" hangingPunct="1">
        <a:lnSpc>
          <a:spcPts val="3323"/>
        </a:lnSpc>
        <a:spcBef>
          <a:spcPts val="0"/>
        </a:spcBef>
        <a:spcAft>
          <a:spcPts val="462"/>
        </a:spcAft>
        <a:buFont typeface="Arial" panose="020B0604020202020204" pitchFamily="34" charset="0"/>
        <a:buNone/>
        <a:defRPr sz="2800" b="1" kern="100" baseline="0">
          <a:solidFill>
            <a:schemeClr val="tx2"/>
          </a:solidFill>
          <a:latin typeface="+mn-lt"/>
          <a:ea typeface="+mn-ea"/>
          <a:cs typeface="+mn-cs"/>
        </a:defRPr>
      </a:lvl4pPr>
      <a:lvl5pPr marL="0" indent="0" algn="l" defTabSz="1594229" rtl="0" eaLnBrk="1" latinLnBrk="0" hangingPunct="1">
        <a:lnSpc>
          <a:spcPts val="6000"/>
        </a:lnSpc>
        <a:spcBef>
          <a:spcPts val="0"/>
        </a:spcBef>
        <a:spcAft>
          <a:spcPts val="13846"/>
        </a:spcAft>
        <a:buFont typeface="Arial" panose="020B0604020202020204" pitchFamily="34" charset="0"/>
        <a:buNone/>
        <a:defRPr sz="5200" b="1" kern="100">
          <a:solidFill>
            <a:schemeClr val="tx2"/>
          </a:solidFill>
          <a:latin typeface="+mn-lt"/>
          <a:ea typeface="+mn-ea"/>
          <a:cs typeface="+mn-cs"/>
        </a:defRPr>
      </a:lvl5pPr>
      <a:lvl6pPr marL="4384126" indent="-398556" algn="l" defTabSz="1594229" rtl="0" eaLnBrk="1" latinLnBrk="0" hangingPunct="1">
        <a:lnSpc>
          <a:spcPct val="90000"/>
        </a:lnSpc>
        <a:spcBef>
          <a:spcPts val="872"/>
        </a:spcBef>
        <a:buFont typeface="Arial" panose="020B0604020202020204" pitchFamily="34" charset="0"/>
        <a:buChar char="•"/>
        <a:defRPr sz="3100" kern="1200">
          <a:solidFill>
            <a:schemeClr val="tx1"/>
          </a:solidFill>
          <a:latin typeface="+mn-lt"/>
          <a:ea typeface="+mn-ea"/>
          <a:cs typeface="+mn-cs"/>
        </a:defRPr>
      </a:lvl6pPr>
      <a:lvl7pPr marL="5181240" indent="-398556" algn="l" defTabSz="1594229" rtl="0" eaLnBrk="1" latinLnBrk="0" hangingPunct="1">
        <a:lnSpc>
          <a:spcPct val="90000"/>
        </a:lnSpc>
        <a:spcBef>
          <a:spcPts val="872"/>
        </a:spcBef>
        <a:buFont typeface="Arial" panose="020B0604020202020204" pitchFamily="34" charset="0"/>
        <a:buChar char="•"/>
        <a:defRPr sz="3100" kern="1200">
          <a:solidFill>
            <a:schemeClr val="tx1"/>
          </a:solidFill>
          <a:latin typeface="+mn-lt"/>
          <a:ea typeface="+mn-ea"/>
          <a:cs typeface="+mn-cs"/>
        </a:defRPr>
      </a:lvl7pPr>
      <a:lvl8pPr marL="5978355" indent="-398556" algn="l" defTabSz="1594229" rtl="0" eaLnBrk="1" latinLnBrk="0" hangingPunct="1">
        <a:lnSpc>
          <a:spcPct val="90000"/>
        </a:lnSpc>
        <a:spcBef>
          <a:spcPts val="872"/>
        </a:spcBef>
        <a:buFont typeface="Arial" panose="020B0604020202020204" pitchFamily="34" charset="0"/>
        <a:buChar char="•"/>
        <a:defRPr sz="3100" kern="1200">
          <a:solidFill>
            <a:schemeClr val="tx1"/>
          </a:solidFill>
          <a:latin typeface="+mn-lt"/>
          <a:ea typeface="+mn-ea"/>
          <a:cs typeface="+mn-cs"/>
        </a:defRPr>
      </a:lvl8pPr>
      <a:lvl9pPr marL="6775467" indent="-398556" algn="l" defTabSz="1594229" rtl="0" eaLnBrk="1" latinLnBrk="0" hangingPunct="1">
        <a:lnSpc>
          <a:spcPct val="90000"/>
        </a:lnSpc>
        <a:spcBef>
          <a:spcPts val="872"/>
        </a:spcBef>
        <a:buFont typeface="Arial" panose="020B0604020202020204" pitchFamily="34" charset="0"/>
        <a:buChar char="•"/>
        <a:defRPr sz="3100" kern="1200">
          <a:solidFill>
            <a:schemeClr val="tx1"/>
          </a:solidFill>
          <a:latin typeface="+mn-lt"/>
          <a:ea typeface="+mn-ea"/>
          <a:cs typeface="+mn-cs"/>
        </a:defRPr>
      </a:lvl9pPr>
    </p:bodyStyle>
    <p:otherStyle>
      <a:defPPr>
        <a:defRPr lang="en-US"/>
      </a:defPPr>
      <a:lvl1pPr marL="0" algn="l" defTabSz="1594229" rtl="0" eaLnBrk="1" latinLnBrk="0" hangingPunct="1">
        <a:defRPr sz="3100" kern="1200">
          <a:solidFill>
            <a:schemeClr val="tx1"/>
          </a:solidFill>
          <a:latin typeface="+mn-lt"/>
          <a:ea typeface="+mn-ea"/>
          <a:cs typeface="+mn-cs"/>
        </a:defRPr>
      </a:lvl1pPr>
      <a:lvl2pPr marL="797114" algn="l" defTabSz="1594229" rtl="0" eaLnBrk="1" latinLnBrk="0" hangingPunct="1">
        <a:defRPr sz="3100" kern="1200">
          <a:solidFill>
            <a:schemeClr val="tx1"/>
          </a:solidFill>
          <a:latin typeface="+mn-lt"/>
          <a:ea typeface="+mn-ea"/>
          <a:cs typeface="+mn-cs"/>
        </a:defRPr>
      </a:lvl2pPr>
      <a:lvl3pPr marL="1594229" algn="l" defTabSz="1594229" rtl="0" eaLnBrk="1" latinLnBrk="0" hangingPunct="1">
        <a:defRPr sz="3100" kern="1200">
          <a:solidFill>
            <a:schemeClr val="tx1"/>
          </a:solidFill>
          <a:latin typeface="+mn-lt"/>
          <a:ea typeface="+mn-ea"/>
          <a:cs typeface="+mn-cs"/>
        </a:defRPr>
      </a:lvl3pPr>
      <a:lvl4pPr marL="2391341" algn="l" defTabSz="1594229" rtl="0" eaLnBrk="1" latinLnBrk="0" hangingPunct="1">
        <a:defRPr sz="3100" kern="1200">
          <a:solidFill>
            <a:schemeClr val="tx1"/>
          </a:solidFill>
          <a:latin typeface="+mn-lt"/>
          <a:ea typeface="+mn-ea"/>
          <a:cs typeface="+mn-cs"/>
        </a:defRPr>
      </a:lvl4pPr>
      <a:lvl5pPr marL="3188456" algn="l" defTabSz="1594229" rtl="0" eaLnBrk="1" latinLnBrk="0" hangingPunct="1">
        <a:defRPr sz="3100" kern="1200">
          <a:solidFill>
            <a:schemeClr val="tx1"/>
          </a:solidFill>
          <a:latin typeface="+mn-lt"/>
          <a:ea typeface="+mn-ea"/>
          <a:cs typeface="+mn-cs"/>
        </a:defRPr>
      </a:lvl5pPr>
      <a:lvl6pPr marL="3985570" algn="l" defTabSz="1594229" rtl="0" eaLnBrk="1" latinLnBrk="0" hangingPunct="1">
        <a:defRPr sz="3100" kern="1200">
          <a:solidFill>
            <a:schemeClr val="tx1"/>
          </a:solidFill>
          <a:latin typeface="+mn-lt"/>
          <a:ea typeface="+mn-ea"/>
          <a:cs typeface="+mn-cs"/>
        </a:defRPr>
      </a:lvl6pPr>
      <a:lvl7pPr marL="4782684" algn="l" defTabSz="1594229" rtl="0" eaLnBrk="1" latinLnBrk="0" hangingPunct="1">
        <a:defRPr sz="3100" kern="1200">
          <a:solidFill>
            <a:schemeClr val="tx1"/>
          </a:solidFill>
          <a:latin typeface="+mn-lt"/>
          <a:ea typeface="+mn-ea"/>
          <a:cs typeface="+mn-cs"/>
        </a:defRPr>
      </a:lvl7pPr>
      <a:lvl8pPr marL="5579797" algn="l" defTabSz="1594229" rtl="0" eaLnBrk="1" latinLnBrk="0" hangingPunct="1">
        <a:defRPr sz="3100" kern="1200">
          <a:solidFill>
            <a:schemeClr val="tx1"/>
          </a:solidFill>
          <a:latin typeface="+mn-lt"/>
          <a:ea typeface="+mn-ea"/>
          <a:cs typeface="+mn-cs"/>
        </a:defRPr>
      </a:lvl8pPr>
      <a:lvl9pPr marL="6376911" algn="l" defTabSz="1594229" rtl="0" eaLnBrk="1" latinLnBrk="0" hangingPunct="1">
        <a:defRPr sz="3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4.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28.png"/><Relationship Id="rId4" Type="http://schemas.openxmlformats.org/officeDocument/2006/relationships/image" Target="../media/image12.png"/><Relationship Id="rId9"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00.png"/><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4.png"/><Relationship Id="rId10" Type="http://schemas.openxmlformats.org/officeDocument/2006/relationships/image" Target="../media/image320.png"/><Relationship Id="rId4" Type="http://schemas.openxmlformats.org/officeDocument/2006/relationships/image" Target="../media/image13.png"/><Relationship Id="rId9" Type="http://schemas.openxmlformats.org/officeDocument/2006/relationships/image" Target="../media/image15.emf"/></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98007" y="2987936"/>
            <a:ext cx="15960148" cy="4442537"/>
          </a:xfrm>
        </p:spPr>
        <p:txBody>
          <a:bodyPr/>
          <a:lstStyle/>
          <a:p>
            <a:pPr>
              <a:lnSpc>
                <a:spcPct val="110000"/>
              </a:lnSpc>
              <a:spcAft>
                <a:spcPts val="1200"/>
              </a:spcAft>
            </a:pPr>
            <a:r>
              <a:rPr lang="en-US" sz="7200" dirty="0"/>
              <a:t>Short wavelength drivers of laser plasma acceleration and strong field QED</a:t>
            </a:r>
            <a:endParaRPr lang="en-US" sz="4800" dirty="0"/>
          </a:p>
        </p:txBody>
      </p:sp>
      <p:sp>
        <p:nvSpPr>
          <p:cNvPr id="5" name="Content Placeholder 4"/>
          <p:cNvSpPr>
            <a:spLocks noGrp="1"/>
          </p:cNvSpPr>
          <p:nvPr>
            <p:ph idx="13"/>
          </p:nvPr>
        </p:nvSpPr>
        <p:spPr>
          <a:xfrm>
            <a:off x="798008" y="7222210"/>
            <a:ext cx="9907506" cy="1704814"/>
          </a:xfrm>
        </p:spPr>
        <p:txBody>
          <a:bodyPr>
            <a:normAutofit fontScale="92500" lnSpcReduction="10000"/>
          </a:bodyPr>
          <a:lstStyle/>
          <a:p>
            <a:pPr lvl="1">
              <a:lnSpc>
                <a:spcPct val="110000"/>
              </a:lnSpc>
            </a:pPr>
            <a:r>
              <a:rPr lang="en-US" sz="2800" dirty="0"/>
              <a:t>D.F. Gordon, B. Hafizi, M. Wolford, </a:t>
            </a:r>
            <a:r>
              <a:rPr lang="en-US" sz="2800" dirty="0" err="1"/>
              <a:t>Tz</a:t>
            </a:r>
            <a:r>
              <a:rPr lang="en-US" sz="2800" dirty="0"/>
              <a:t>. Petrova</a:t>
            </a:r>
          </a:p>
          <a:p>
            <a:pPr lvl="1">
              <a:lnSpc>
                <a:spcPct val="110000"/>
              </a:lnSpc>
            </a:pPr>
            <a:r>
              <a:rPr lang="en-US" sz="2800" dirty="0"/>
              <a:t>Naval Research Laboratory</a:t>
            </a:r>
          </a:p>
          <a:p>
            <a:pPr lvl="1">
              <a:lnSpc>
                <a:spcPct val="110000"/>
              </a:lnSpc>
            </a:pPr>
            <a:r>
              <a:rPr lang="en-US" sz="2800" dirty="0"/>
              <a:t>D. Younis</a:t>
            </a:r>
          </a:p>
          <a:p>
            <a:pPr lvl="1">
              <a:lnSpc>
                <a:spcPct val="110000"/>
              </a:lnSpc>
            </a:pPr>
            <a:r>
              <a:rPr lang="en-US" sz="2800" dirty="0"/>
              <a:t>University of Rochester</a:t>
            </a:r>
          </a:p>
        </p:txBody>
      </p:sp>
      <p:sp>
        <p:nvSpPr>
          <p:cNvPr id="9" name="Content Placeholder 8"/>
          <p:cNvSpPr>
            <a:spLocks noGrp="1"/>
          </p:cNvSpPr>
          <p:nvPr>
            <p:ph idx="14"/>
          </p:nvPr>
        </p:nvSpPr>
        <p:spPr>
          <a:xfrm>
            <a:off x="10093694" y="7222210"/>
            <a:ext cx="4437821" cy="1704814"/>
          </a:xfrm>
        </p:spPr>
        <p:txBody>
          <a:bodyPr>
            <a:normAutofit/>
          </a:bodyPr>
          <a:lstStyle/>
          <a:p>
            <a:r>
              <a:rPr lang="en-US" sz="2400" dirty="0"/>
              <a:t>7/23/2024</a:t>
            </a:r>
          </a:p>
        </p:txBody>
      </p:sp>
      <p:sp>
        <p:nvSpPr>
          <p:cNvPr id="3" name="TextBox 2"/>
          <p:cNvSpPr txBox="1"/>
          <p:nvPr/>
        </p:nvSpPr>
        <p:spPr>
          <a:xfrm>
            <a:off x="5087388" y="319652"/>
            <a:ext cx="6579558" cy="491225"/>
          </a:xfrm>
          <a:prstGeom prst="rect">
            <a:avLst/>
          </a:prstGeom>
          <a:noFill/>
        </p:spPr>
        <p:txBody>
          <a:bodyPr wrap="none" rtlCol="0">
            <a:spAutoFit/>
          </a:bodyPr>
          <a:lstStyle/>
          <a:p>
            <a:r>
              <a:rPr lang="en-US" dirty="0">
                <a:solidFill>
                  <a:schemeClr val="bg1"/>
                </a:solidFill>
              </a:rPr>
              <a:t>Sponsored by NRL base program and DOE</a:t>
            </a:r>
          </a:p>
        </p:txBody>
      </p:sp>
    </p:spTree>
    <p:extLst>
      <p:ext uri="{BB962C8B-B14F-4D97-AF65-F5344CB8AC3E}">
        <p14:creationId xmlns:p14="http://schemas.microsoft.com/office/powerpoint/2010/main" val="1529775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Moon 89"/>
          <p:cNvSpPr/>
          <p:nvPr/>
        </p:nvSpPr>
        <p:spPr>
          <a:xfrm flipH="1">
            <a:off x="5126160" y="7575721"/>
            <a:ext cx="879827" cy="1816309"/>
          </a:xfrm>
          <a:prstGeom prst="moon">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Laser-guided pairs as mediators of gamma generation</a:t>
            </a:r>
          </a:p>
        </p:txBody>
      </p:sp>
      <p:sp>
        <p:nvSpPr>
          <p:cNvPr id="4" name="Slide Number Placeholder 3"/>
          <p:cNvSpPr>
            <a:spLocks noGrp="1"/>
          </p:cNvSpPr>
          <p:nvPr>
            <p:ph type="sldNum" sz="quarter" idx="12"/>
          </p:nvPr>
        </p:nvSpPr>
        <p:spPr/>
        <p:txBody>
          <a:bodyPr/>
          <a:lstStyle/>
          <a:p>
            <a:fld id="{A83DDC34-D481-2744-812B-2FCD98088CBD}" type="slidenum">
              <a:rPr lang="en-US" smtClean="0"/>
              <a:t>10</a:t>
            </a:fld>
            <a:endParaRPr lang="en-US"/>
          </a:p>
        </p:txBody>
      </p:sp>
      <p:sp>
        <p:nvSpPr>
          <p:cNvPr id="15" name="Oval 14"/>
          <p:cNvSpPr/>
          <p:nvPr/>
        </p:nvSpPr>
        <p:spPr>
          <a:xfrm>
            <a:off x="2621624" y="2229062"/>
            <a:ext cx="526211" cy="968495"/>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5126160" y="2251372"/>
            <a:ext cx="526211" cy="968495"/>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a:off x="3223688" y="2568280"/>
            <a:ext cx="630186" cy="290058"/>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658477" y="2270760"/>
            <a:ext cx="1947969" cy="890115"/>
          </a:xfrm>
          <a:prstGeom prst="rect">
            <a:avLst/>
          </a:prstGeom>
          <a:noFill/>
        </p:spPr>
        <p:txBody>
          <a:bodyPr wrap="non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ℏ</a:t>
            </a:r>
            <a:r>
              <a:rPr lang="el-GR" dirty="0">
                <a:latin typeface="Tahoma" panose="020B0604030504040204" pitchFamily="34" charset="0"/>
                <a:ea typeface="Tahoma" panose="020B0604030504040204" pitchFamily="34" charset="0"/>
                <a:cs typeface="Tahoma" panose="020B0604030504040204" pitchFamily="34" charset="0"/>
              </a:rPr>
              <a:t>ω</a:t>
            </a:r>
            <a:r>
              <a:rPr lang="en-US" dirty="0">
                <a:latin typeface="Tahoma" panose="020B0604030504040204" pitchFamily="34" charset="0"/>
                <a:ea typeface="Tahoma" panose="020B0604030504040204" pitchFamily="34" charset="0"/>
                <a:cs typeface="Tahoma" panose="020B0604030504040204" pitchFamily="34" charset="0"/>
              </a:rPr>
              <a:t> ~ 1 eV</a:t>
            </a:r>
          </a:p>
          <a:p>
            <a:r>
              <a:rPr lang="en-US" dirty="0">
                <a:latin typeface="Tahoma" panose="020B0604030504040204" pitchFamily="34" charset="0"/>
                <a:ea typeface="Tahoma" panose="020B0604030504040204" pitchFamily="34" charset="0"/>
                <a:cs typeface="Tahoma" panose="020B0604030504040204" pitchFamily="34" charset="0"/>
              </a:rPr>
              <a:t>P ~ 100 PW</a:t>
            </a:r>
            <a:endParaRPr lang="en-US" dirty="0"/>
          </a:p>
        </p:txBody>
      </p:sp>
      <p:sp>
        <p:nvSpPr>
          <p:cNvPr id="20" name="TextBox 19"/>
          <p:cNvSpPr txBox="1"/>
          <p:nvPr/>
        </p:nvSpPr>
        <p:spPr>
          <a:xfrm>
            <a:off x="5682727" y="2315096"/>
            <a:ext cx="2339102" cy="890115"/>
          </a:xfrm>
          <a:prstGeom prst="rect">
            <a:avLst/>
          </a:prstGeom>
          <a:noFill/>
        </p:spPr>
        <p:txBody>
          <a:bodyPr wrap="non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ℏ</a:t>
            </a:r>
            <a:r>
              <a:rPr lang="el-GR" dirty="0">
                <a:latin typeface="Tahoma" panose="020B0604030504040204" pitchFamily="34" charset="0"/>
                <a:ea typeface="Tahoma" panose="020B0604030504040204" pitchFamily="34" charset="0"/>
                <a:cs typeface="Tahoma" panose="020B0604030504040204" pitchFamily="34" charset="0"/>
              </a:rPr>
              <a:t>ω</a:t>
            </a:r>
            <a:r>
              <a:rPr lang="en-US" dirty="0">
                <a:latin typeface="Tahoma" panose="020B0604030504040204" pitchFamily="34" charset="0"/>
                <a:ea typeface="Tahoma" panose="020B0604030504040204" pitchFamily="34" charset="0"/>
                <a:cs typeface="Tahoma" panose="020B0604030504040204" pitchFamily="34" charset="0"/>
              </a:rPr>
              <a:t> ~ 100 MeV</a:t>
            </a:r>
          </a:p>
          <a:p>
            <a:r>
              <a:rPr lang="en-US" dirty="0">
                <a:latin typeface="Tahoma" panose="020B0604030504040204" pitchFamily="34" charset="0"/>
                <a:ea typeface="Tahoma" panose="020B0604030504040204" pitchFamily="34" charset="0"/>
                <a:cs typeface="Tahoma" panose="020B0604030504040204" pitchFamily="34" charset="0"/>
              </a:rPr>
              <a:t>P ~ 100 TW</a:t>
            </a:r>
            <a:endParaRPr lang="en-US" dirty="0"/>
          </a:p>
        </p:txBody>
      </p:sp>
      <p:sp>
        <p:nvSpPr>
          <p:cNvPr id="21" name="TextBox 20"/>
          <p:cNvSpPr txBox="1"/>
          <p:nvPr/>
        </p:nvSpPr>
        <p:spPr>
          <a:xfrm>
            <a:off x="10572645" y="2315096"/>
            <a:ext cx="4850235" cy="904771"/>
          </a:xfrm>
          <a:prstGeom prst="rect">
            <a:avLst/>
          </a:prstGeom>
          <a:noFill/>
        </p:spPr>
        <p:txBody>
          <a:bodyPr wrap="square" rtlCol="0">
            <a:spAutoFit/>
          </a:bodyPr>
          <a:lstStyle/>
          <a:p>
            <a:r>
              <a:rPr lang="en-US" dirty="0"/>
              <a:t>Prepare collision of laser pulse and gamma pulse in vacuum</a:t>
            </a:r>
          </a:p>
        </p:txBody>
      </p:sp>
      <p:sp>
        <p:nvSpPr>
          <p:cNvPr id="31" name="Oval 30"/>
          <p:cNvSpPr/>
          <p:nvPr/>
        </p:nvSpPr>
        <p:spPr>
          <a:xfrm>
            <a:off x="4076601" y="5203441"/>
            <a:ext cx="526211" cy="968495"/>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3986018" y="5203442"/>
            <a:ext cx="526211" cy="968495"/>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5459947" y="7999632"/>
            <a:ext cx="526211" cy="968495"/>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ight Arrow 45"/>
          <p:cNvSpPr/>
          <p:nvPr/>
        </p:nvSpPr>
        <p:spPr>
          <a:xfrm flipH="1">
            <a:off x="2080298" y="8385818"/>
            <a:ext cx="819510" cy="19611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719401" y="8238264"/>
            <a:ext cx="1322798" cy="491225"/>
          </a:xfrm>
          <a:prstGeom prst="rect">
            <a:avLst/>
          </a:prstGeom>
          <a:noFill/>
        </p:spPr>
        <p:txBody>
          <a:bodyPr wrap="non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residual</a:t>
            </a:r>
            <a:endParaRPr lang="en-US" dirty="0"/>
          </a:p>
        </p:txBody>
      </p:sp>
      <p:sp>
        <p:nvSpPr>
          <p:cNvPr id="49" name="TextBox 48"/>
          <p:cNvSpPr txBox="1"/>
          <p:nvPr/>
        </p:nvSpPr>
        <p:spPr>
          <a:xfrm>
            <a:off x="5437728" y="5242630"/>
            <a:ext cx="2619692" cy="890115"/>
          </a:xfrm>
          <a:prstGeom prst="rect">
            <a:avLst/>
          </a:prstGeom>
          <a:noFill/>
        </p:spPr>
        <p:txBody>
          <a:bodyPr wrap="none" rtlCol="0">
            <a:spAutoFit/>
          </a:bodyPr>
          <a:lstStyle/>
          <a:p>
            <a:r>
              <a:rPr lang="en-US" dirty="0"/>
              <a:t>EP Pairs</a:t>
            </a:r>
          </a:p>
          <a:p>
            <a:r>
              <a:rPr lang="en-US" dirty="0"/>
              <a:t>0-5 GeV,</a:t>
            </a:r>
            <a:r>
              <a:rPr lang="en-US" dirty="0">
                <a:latin typeface="Tahoma" panose="020B0604030504040204" pitchFamily="34" charset="0"/>
                <a:ea typeface="Tahoma" panose="020B0604030504040204" pitchFamily="34" charset="0"/>
                <a:cs typeface="Tahoma" panose="020B0604030504040204" pitchFamily="34" charset="0"/>
              </a:rPr>
              <a:t> ±10 </a:t>
            </a:r>
            <a:r>
              <a:rPr lang="en-US" dirty="0" err="1">
                <a:latin typeface="Tahoma" panose="020B0604030504040204" pitchFamily="34" charset="0"/>
                <a:ea typeface="Tahoma" panose="020B0604030504040204" pitchFamily="34" charset="0"/>
                <a:cs typeface="Tahoma" panose="020B0604030504040204" pitchFamily="34" charset="0"/>
              </a:rPr>
              <a:t>pC</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1" name="Oval 50"/>
          <p:cNvSpPr/>
          <p:nvPr/>
        </p:nvSpPr>
        <p:spPr>
          <a:xfrm>
            <a:off x="4060614" y="5509887"/>
            <a:ext cx="373811" cy="368203"/>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3112125" y="8024460"/>
            <a:ext cx="526211" cy="968495"/>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5536146" y="8299776"/>
            <a:ext cx="373811" cy="368203"/>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xtBox 54"/>
          <p:cNvSpPr txBox="1"/>
          <p:nvPr/>
        </p:nvSpPr>
        <p:spPr>
          <a:xfrm>
            <a:off x="10572645" y="5051542"/>
            <a:ext cx="4996431" cy="1289007"/>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As the pulses cross nonlinear </a:t>
            </a:r>
            <a:r>
              <a:rPr lang="en-US" dirty="0" err="1">
                <a:latin typeface="Tahoma" panose="020B0604030504040204" pitchFamily="34" charset="0"/>
                <a:ea typeface="Tahoma" panose="020B0604030504040204" pitchFamily="34" charset="0"/>
                <a:cs typeface="Tahoma" panose="020B0604030504040204" pitchFamily="34" charset="0"/>
              </a:rPr>
              <a:t>Breit</a:t>
            </a:r>
            <a:r>
              <a:rPr lang="en-US" dirty="0">
                <a:latin typeface="Tahoma" panose="020B0604030504040204" pitchFamily="34" charset="0"/>
                <a:ea typeface="Tahoma" panose="020B0604030504040204" pitchFamily="34" charset="0"/>
                <a:cs typeface="Tahoma" panose="020B0604030504040204" pitchFamily="34" charset="0"/>
              </a:rPr>
              <a:t>-Wheeler pair creation ensues</a:t>
            </a:r>
          </a:p>
        </p:txBody>
      </p:sp>
      <p:sp>
        <p:nvSpPr>
          <p:cNvPr id="56" name="TextBox 55"/>
          <p:cNvSpPr txBox="1"/>
          <p:nvPr/>
        </p:nvSpPr>
        <p:spPr>
          <a:xfrm>
            <a:off x="10572645" y="7848144"/>
            <a:ext cx="5079223" cy="1297292"/>
          </a:xfrm>
          <a:prstGeom prst="rect">
            <a:avLst/>
          </a:prstGeom>
          <a:noFill/>
        </p:spPr>
        <p:txBody>
          <a:bodyPr wrap="square" rtlCol="0">
            <a:spAutoFit/>
          </a:bodyPr>
          <a:lstStyle/>
          <a:p>
            <a:r>
              <a:rPr lang="en-US" dirty="0"/>
              <a:t>Pairs in self-guided equilibrium,</a:t>
            </a:r>
          </a:p>
          <a:p>
            <a:r>
              <a:rPr lang="en-US" dirty="0"/>
              <a:t>X-rays constantly emitted,</a:t>
            </a:r>
          </a:p>
          <a:p>
            <a:r>
              <a:rPr lang="en-US" dirty="0"/>
              <a:t>Laser constantly depleted</a:t>
            </a:r>
          </a:p>
        </p:txBody>
      </p:sp>
      <p:sp>
        <p:nvSpPr>
          <p:cNvPr id="57" name="Right Arrow 56"/>
          <p:cNvSpPr/>
          <p:nvPr/>
        </p:nvSpPr>
        <p:spPr>
          <a:xfrm>
            <a:off x="6154090" y="8299776"/>
            <a:ext cx="1032756" cy="368203"/>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extBox 57"/>
          <p:cNvSpPr txBox="1"/>
          <p:nvPr/>
        </p:nvSpPr>
        <p:spPr>
          <a:xfrm>
            <a:off x="7251755" y="7881807"/>
            <a:ext cx="1314784" cy="1289007"/>
          </a:xfrm>
          <a:prstGeom prst="rect">
            <a:avLst/>
          </a:prstGeom>
          <a:noFill/>
        </p:spPr>
        <p:txBody>
          <a:bodyPr wrap="none" rtlCol="0">
            <a:spAutoFit/>
          </a:bodyPr>
          <a:lstStyle/>
          <a:p>
            <a:r>
              <a:rPr lang="en-US" dirty="0"/>
              <a:t>Laser +</a:t>
            </a:r>
          </a:p>
          <a:p>
            <a:r>
              <a:rPr lang="en-US" dirty="0"/>
              <a:t>pairs +</a:t>
            </a:r>
          </a:p>
          <a:p>
            <a:r>
              <a:rPr lang="en-US" dirty="0"/>
              <a:t>x-rays</a:t>
            </a:r>
          </a:p>
        </p:txBody>
      </p:sp>
      <p:grpSp>
        <p:nvGrpSpPr>
          <p:cNvPr id="75" name="Group 74"/>
          <p:cNvGrpSpPr/>
          <p:nvPr/>
        </p:nvGrpSpPr>
        <p:grpSpPr>
          <a:xfrm>
            <a:off x="2140869" y="1765991"/>
            <a:ext cx="5685438" cy="1935464"/>
            <a:chOff x="600166" y="2647176"/>
            <a:chExt cx="5685438" cy="1935464"/>
          </a:xfrm>
        </p:grpSpPr>
        <p:grpSp>
          <p:nvGrpSpPr>
            <p:cNvPr id="68" name="Group 67"/>
            <p:cNvGrpSpPr/>
            <p:nvPr/>
          </p:nvGrpSpPr>
          <p:grpSpPr>
            <a:xfrm>
              <a:off x="602649" y="2647176"/>
              <a:ext cx="5682955" cy="425855"/>
              <a:chOff x="285696" y="6815699"/>
              <a:chExt cx="5682955" cy="853440"/>
            </a:xfrm>
          </p:grpSpPr>
          <p:sp>
            <p:nvSpPr>
              <p:cNvPr id="66" name="Freeform 65"/>
              <p:cNvSpPr/>
              <p:nvPr/>
            </p:nvSpPr>
            <p:spPr>
              <a:xfrm>
                <a:off x="285696" y="6815699"/>
                <a:ext cx="2838995" cy="853440"/>
              </a:xfrm>
              <a:custGeom>
                <a:avLst/>
                <a:gdLst>
                  <a:gd name="connsiteX0" fmla="*/ 0 w 2838995"/>
                  <a:gd name="connsiteY0" fmla="*/ 0 h 853440"/>
                  <a:gd name="connsiteX1" fmla="*/ 1036320 w 2838995"/>
                  <a:gd name="connsiteY1" fmla="*/ 566057 h 853440"/>
                  <a:gd name="connsiteX2" fmla="*/ 2002972 w 2838995"/>
                  <a:gd name="connsiteY2" fmla="*/ 801189 h 853440"/>
                  <a:gd name="connsiteX3" fmla="*/ 2838995 w 2838995"/>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2838995" h="853440">
                    <a:moveTo>
                      <a:pt x="0" y="0"/>
                    </a:moveTo>
                    <a:cubicBezTo>
                      <a:pt x="351245" y="216263"/>
                      <a:pt x="702491" y="432526"/>
                      <a:pt x="1036320" y="566057"/>
                    </a:cubicBezTo>
                    <a:cubicBezTo>
                      <a:pt x="1370149" y="699588"/>
                      <a:pt x="1702526" y="753292"/>
                      <a:pt x="2002972" y="801189"/>
                    </a:cubicBezTo>
                    <a:cubicBezTo>
                      <a:pt x="2303418" y="849086"/>
                      <a:pt x="2571206" y="851263"/>
                      <a:pt x="2838995" y="853440"/>
                    </a:cubicBezTo>
                  </a:path>
                </a:pathLst>
              </a:cu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Freeform 66"/>
              <p:cNvSpPr/>
              <p:nvPr/>
            </p:nvSpPr>
            <p:spPr>
              <a:xfrm flipH="1">
                <a:off x="3129656" y="6815699"/>
                <a:ext cx="2838995" cy="853440"/>
              </a:xfrm>
              <a:custGeom>
                <a:avLst/>
                <a:gdLst>
                  <a:gd name="connsiteX0" fmla="*/ 0 w 2838995"/>
                  <a:gd name="connsiteY0" fmla="*/ 0 h 853440"/>
                  <a:gd name="connsiteX1" fmla="*/ 1036320 w 2838995"/>
                  <a:gd name="connsiteY1" fmla="*/ 566057 h 853440"/>
                  <a:gd name="connsiteX2" fmla="*/ 2002972 w 2838995"/>
                  <a:gd name="connsiteY2" fmla="*/ 801189 h 853440"/>
                  <a:gd name="connsiteX3" fmla="*/ 2838995 w 2838995"/>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2838995" h="853440">
                    <a:moveTo>
                      <a:pt x="0" y="0"/>
                    </a:moveTo>
                    <a:cubicBezTo>
                      <a:pt x="351245" y="216263"/>
                      <a:pt x="702491" y="432526"/>
                      <a:pt x="1036320" y="566057"/>
                    </a:cubicBezTo>
                    <a:cubicBezTo>
                      <a:pt x="1370149" y="699588"/>
                      <a:pt x="1702526" y="753292"/>
                      <a:pt x="2002972" y="801189"/>
                    </a:cubicBezTo>
                    <a:cubicBezTo>
                      <a:pt x="2303418" y="849086"/>
                      <a:pt x="2571206" y="851263"/>
                      <a:pt x="2838995" y="853440"/>
                    </a:cubicBezTo>
                  </a:path>
                </a:pathLst>
              </a:cu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2" name="Group 71"/>
            <p:cNvGrpSpPr/>
            <p:nvPr/>
          </p:nvGrpSpPr>
          <p:grpSpPr>
            <a:xfrm flipV="1">
              <a:off x="600166" y="4156785"/>
              <a:ext cx="5682955" cy="425855"/>
              <a:chOff x="285696" y="6815699"/>
              <a:chExt cx="5682955" cy="853440"/>
            </a:xfrm>
          </p:grpSpPr>
          <p:sp>
            <p:nvSpPr>
              <p:cNvPr id="73" name="Freeform 72"/>
              <p:cNvSpPr/>
              <p:nvPr/>
            </p:nvSpPr>
            <p:spPr>
              <a:xfrm>
                <a:off x="285696" y="6815699"/>
                <a:ext cx="2838995" cy="853440"/>
              </a:xfrm>
              <a:custGeom>
                <a:avLst/>
                <a:gdLst>
                  <a:gd name="connsiteX0" fmla="*/ 0 w 2838995"/>
                  <a:gd name="connsiteY0" fmla="*/ 0 h 853440"/>
                  <a:gd name="connsiteX1" fmla="*/ 1036320 w 2838995"/>
                  <a:gd name="connsiteY1" fmla="*/ 566057 h 853440"/>
                  <a:gd name="connsiteX2" fmla="*/ 2002972 w 2838995"/>
                  <a:gd name="connsiteY2" fmla="*/ 801189 h 853440"/>
                  <a:gd name="connsiteX3" fmla="*/ 2838995 w 2838995"/>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2838995" h="853440">
                    <a:moveTo>
                      <a:pt x="0" y="0"/>
                    </a:moveTo>
                    <a:cubicBezTo>
                      <a:pt x="351245" y="216263"/>
                      <a:pt x="702491" y="432526"/>
                      <a:pt x="1036320" y="566057"/>
                    </a:cubicBezTo>
                    <a:cubicBezTo>
                      <a:pt x="1370149" y="699588"/>
                      <a:pt x="1702526" y="753292"/>
                      <a:pt x="2002972" y="801189"/>
                    </a:cubicBezTo>
                    <a:cubicBezTo>
                      <a:pt x="2303418" y="849086"/>
                      <a:pt x="2571206" y="851263"/>
                      <a:pt x="2838995" y="853440"/>
                    </a:cubicBezTo>
                  </a:path>
                </a:pathLst>
              </a:cu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Freeform 73"/>
              <p:cNvSpPr/>
              <p:nvPr/>
            </p:nvSpPr>
            <p:spPr>
              <a:xfrm flipH="1">
                <a:off x="3129656" y="6815699"/>
                <a:ext cx="2838995" cy="853440"/>
              </a:xfrm>
              <a:custGeom>
                <a:avLst/>
                <a:gdLst>
                  <a:gd name="connsiteX0" fmla="*/ 0 w 2838995"/>
                  <a:gd name="connsiteY0" fmla="*/ 0 h 853440"/>
                  <a:gd name="connsiteX1" fmla="*/ 1036320 w 2838995"/>
                  <a:gd name="connsiteY1" fmla="*/ 566057 h 853440"/>
                  <a:gd name="connsiteX2" fmla="*/ 2002972 w 2838995"/>
                  <a:gd name="connsiteY2" fmla="*/ 801189 h 853440"/>
                  <a:gd name="connsiteX3" fmla="*/ 2838995 w 2838995"/>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2838995" h="853440">
                    <a:moveTo>
                      <a:pt x="0" y="0"/>
                    </a:moveTo>
                    <a:cubicBezTo>
                      <a:pt x="351245" y="216263"/>
                      <a:pt x="702491" y="432526"/>
                      <a:pt x="1036320" y="566057"/>
                    </a:cubicBezTo>
                    <a:cubicBezTo>
                      <a:pt x="1370149" y="699588"/>
                      <a:pt x="1702526" y="753292"/>
                      <a:pt x="2002972" y="801189"/>
                    </a:cubicBezTo>
                    <a:cubicBezTo>
                      <a:pt x="2303418" y="849086"/>
                      <a:pt x="2571206" y="851263"/>
                      <a:pt x="2838995" y="853440"/>
                    </a:cubicBezTo>
                  </a:path>
                </a:pathLst>
              </a:cu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76" name="Group 75"/>
          <p:cNvGrpSpPr/>
          <p:nvPr/>
        </p:nvGrpSpPr>
        <p:grpSpPr>
          <a:xfrm>
            <a:off x="2143352" y="4715271"/>
            <a:ext cx="5685438" cy="1935464"/>
            <a:chOff x="600166" y="2647176"/>
            <a:chExt cx="5685438" cy="1935464"/>
          </a:xfrm>
        </p:grpSpPr>
        <p:grpSp>
          <p:nvGrpSpPr>
            <p:cNvPr id="77" name="Group 76"/>
            <p:cNvGrpSpPr/>
            <p:nvPr/>
          </p:nvGrpSpPr>
          <p:grpSpPr>
            <a:xfrm>
              <a:off x="602649" y="2647176"/>
              <a:ext cx="5682955" cy="425855"/>
              <a:chOff x="285696" y="6815699"/>
              <a:chExt cx="5682955" cy="853440"/>
            </a:xfrm>
          </p:grpSpPr>
          <p:sp>
            <p:nvSpPr>
              <p:cNvPr id="81" name="Freeform 80"/>
              <p:cNvSpPr/>
              <p:nvPr/>
            </p:nvSpPr>
            <p:spPr>
              <a:xfrm>
                <a:off x="285696" y="6815699"/>
                <a:ext cx="2838995" cy="853440"/>
              </a:xfrm>
              <a:custGeom>
                <a:avLst/>
                <a:gdLst>
                  <a:gd name="connsiteX0" fmla="*/ 0 w 2838995"/>
                  <a:gd name="connsiteY0" fmla="*/ 0 h 853440"/>
                  <a:gd name="connsiteX1" fmla="*/ 1036320 w 2838995"/>
                  <a:gd name="connsiteY1" fmla="*/ 566057 h 853440"/>
                  <a:gd name="connsiteX2" fmla="*/ 2002972 w 2838995"/>
                  <a:gd name="connsiteY2" fmla="*/ 801189 h 853440"/>
                  <a:gd name="connsiteX3" fmla="*/ 2838995 w 2838995"/>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2838995" h="853440">
                    <a:moveTo>
                      <a:pt x="0" y="0"/>
                    </a:moveTo>
                    <a:cubicBezTo>
                      <a:pt x="351245" y="216263"/>
                      <a:pt x="702491" y="432526"/>
                      <a:pt x="1036320" y="566057"/>
                    </a:cubicBezTo>
                    <a:cubicBezTo>
                      <a:pt x="1370149" y="699588"/>
                      <a:pt x="1702526" y="753292"/>
                      <a:pt x="2002972" y="801189"/>
                    </a:cubicBezTo>
                    <a:cubicBezTo>
                      <a:pt x="2303418" y="849086"/>
                      <a:pt x="2571206" y="851263"/>
                      <a:pt x="2838995" y="853440"/>
                    </a:cubicBezTo>
                  </a:path>
                </a:pathLst>
              </a:cu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Freeform 81"/>
              <p:cNvSpPr/>
              <p:nvPr/>
            </p:nvSpPr>
            <p:spPr>
              <a:xfrm flipH="1">
                <a:off x="3129656" y="6815699"/>
                <a:ext cx="2838995" cy="853440"/>
              </a:xfrm>
              <a:custGeom>
                <a:avLst/>
                <a:gdLst>
                  <a:gd name="connsiteX0" fmla="*/ 0 w 2838995"/>
                  <a:gd name="connsiteY0" fmla="*/ 0 h 853440"/>
                  <a:gd name="connsiteX1" fmla="*/ 1036320 w 2838995"/>
                  <a:gd name="connsiteY1" fmla="*/ 566057 h 853440"/>
                  <a:gd name="connsiteX2" fmla="*/ 2002972 w 2838995"/>
                  <a:gd name="connsiteY2" fmla="*/ 801189 h 853440"/>
                  <a:gd name="connsiteX3" fmla="*/ 2838995 w 2838995"/>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2838995" h="853440">
                    <a:moveTo>
                      <a:pt x="0" y="0"/>
                    </a:moveTo>
                    <a:cubicBezTo>
                      <a:pt x="351245" y="216263"/>
                      <a:pt x="702491" y="432526"/>
                      <a:pt x="1036320" y="566057"/>
                    </a:cubicBezTo>
                    <a:cubicBezTo>
                      <a:pt x="1370149" y="699588"/>
                      <a:pt x="1702526" y="753292"/>
                      <a:pt x="2002972" y="801189"/>
                    </a:cubicBezTo>
                    <a:cubicBezTo>
                      <a:pt x="2303418" y="849086"/>
                      <a:pt x="2571206" y="851263"/>
                      <a:pt x="2838995" y="853440"/>
                    </a:cubicBezTo>
                  </a:path>
                </a:pathLst>
              </a:cu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8" name="Group 77"/>
            <p:cNvGrpSpPr/>
            <p:nvPr/>
          </p:nvGrpSpPr>
          <p:grpSpPr>
            <a:xfrm flipV="1">
              <a:off x="600166" y="4156785"/>
              <a:ext cx="5682955" cy="425855"/>
              <a:chOff x="285696" y="6815699"/>
              <a:chExt cx="5682955" cy="853440"/>
            </a:xfrm>
          </p:grpSpPr>
          <p:sp>
            <p:nvSpPr>
              <p:cNvPr id="79" name="Freeform 78"/>
              <p:cNvSpPr/>
              <p:nvPr/>
            </p:nvSpPr>
            <p:spPr>
              <a:xfrm>
                <a:off x="285696" y="6815699"/>
                <a:ext cx="2838995" cy="853440"/>
              </a:xfrm>
              <a:custGeom>
                <a:avLst/>
                <a:gdLst>
                  <a:gd name="connsiteX0" fmla="*/ 0 w 2838995"/>
                  <a:gd name="connsiteY0" fmla="*/ 0 h 853440"/>
                  <a:gd name="connsiteX1" fmla="*/ 1036320 w 2838995"/>
                  <a:gd name="connsiteY1" fmla="*/ 566057 h 853440"/>
                  <a:gd name="connsiteX2" fmla="*/ 2002972 w 2838995"/>
                  <a:gd name="connsiteY2" fmla="*/ 801189 h 853440"/>
                  <a:gd name="connsiteX3" fmla="*/ 2838995 w 2838995"/>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2838995" h="853440">
                    <a:moveTo>
                      <a:pt x="0" y="0"/>
                    </a:moveTo>
                    <a:cubicBezTo>
                      <a:pt x="351245" y="216263"/>
                      <a:pt x="702491" y="432526"/>
                      <a:pt x="1036320" y="566057"/>
                    </a:cubicBezTo>
                    <a:cubicBezTo>
                      <a:pt x="1370149" y="699588"/>
                      <a:pt x="1702526" y="753292"/>
                      <a:pt x="2002972" y="801189"/>
                    </a:cubicBezTo>
                    <a:cubicBezTo>
                      <a:pt x="2303418" y="849086"/>
                      <a:pt x="2571206" y="851263"/>
                      <a:pt x="2838995" y="853440"/>
                    </a:cubicBezTo>
                  </a:path>
                </a:pathLst>
              </a:cu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Freeform 79"/>
              <p:cNvSpPr/>
              <p:nvPr/>
            </p:nvSpPr>
            <p:spPr>
              <a:xfrm flipH="1">
                <a:off x="3129656" y="6815699"/>
                <a:ext cx="2838995" cy="853440"/>
              </a:xfrm>
              <a:custGeom>
                <a:avLst/>
                <a:gdLst>
                  <a:gd name="connsiteX0" fmla="*/ 0 w 2838995"/>
                  <a:gd name="connsiteY0" fmla="*/ 0 h 853440"/>
                  <a:gd name="connsiteX1" fmla="*/ 1036320 w 2838995"/>
                  <a:gd name="connsiteY1" fmla="*/ 566057 h 853440"/>
                  <a:gd name="connsiteX2" fmla="*/ 2002972 w 2838995"/>
                  <a:gd name="connsiteY2" fmla="*/ 801189 h 853440"/>
                  <a:gd name="connsiteX3" fmla="*/ 2838995 w 2838995"/>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2838995" h="853440">
                    <a:moveTo>
                      <a:pt x="0" y="0"/>
                    </a:moveTo>
                    <a:cubicBezTo>
                      <a:pt x="351245" y="216263"/>
                      <a:pt x="702491" y="432526"/>
                      <a:pt x="1036320" y="566057"/>
                    </a:cubicBezTo>
                    <a:cubicBezTo>
                      <a:pt x="1370149" y="699588"/>
                      <a:pt x="1702526" y="753292"/>
                      <a:pt x="2002972" y="801189"/>
                    </a:cubicBezTo>
                    <a:cubicBezTo>
                      <a:pt x="2303418" y="849086"/>
                      <a:pt x="2571206" y="851263"/>
                      <a:pt x="2838995" y="853440"/>
                    </a:cubicBezTo>
                  </a:path>
                </a:pathLst>
              </a:cu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183687" y="7525774"/>
            <a:ext cx="5685438" cy="1935464"/>
            <a:chOff x="600166" y="2647176"/>
            <a:chExt cx="5685438" cy="1935464"/>
          </a:xfrm>
        </p:grpSpPr>
        <p:grpSp>
          <p:nvGrpSpPr>
            <p:cNvPr id="84" name="Group 83"/>
            <p:cNvGrpSpPr/>
            <p:nvPr/>
          </p:nvGrpSpPr>
          <p:grpSpPr>
            <a:xfrm>
              <a:off x="602649" y="2647176"/>
              <a:ext cx="5682955" cy="425855"/>
              <a:chOff x="285696" y="6815699"/>
              <a:chExt cx="5682955" cy="853440"/>
            </a:xfrm>
          </p:grpSpPr>
          <p:sp>
            <p:nvSpPr>
              <p:cNvPr id="88" name="Freeform 87"/>
              <p:cNvSpPr/>
              <p:nvPr/>
            </p:nvSpPr>
            <p:spPr>
              <a:xfrm>
                <a:off x="285696" y="6815699"/>
                <a:ext cx="2838995" cy="853440"/>
              </a:xfrm>
              <a:custGeom>
                <a:avLst/>
                <a:gdLst>
                  <a:gd name="connsiteX0" fmla="*/ 0 w 2838995"/>
                  <a:gd name="connsiteY0" fmla="*/ 0 h 853440"/>
                  <a:gd name="connsiteX1" fmla="*/ 1036320 w 2838995"/>
                  <a:gd name="connsiteY1" fmla="*/ 566057 h 853440"/>
                  <a:gd name="connsiteX2" fmla="*/ 2002972 w 2838995"/>
                  <a:gd name="connsiteY2" fmla="*/ 801189 h 853440"/>
                  <a:gd name="connsiteX3" fmla="*/ 2838995 w 2838995"/>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2838995" h="853440">
                    <a:moveTo>
                      <a:pt x="0" y="0"/>
                    </a:moveTo>
                    <a:cubicBezTo>
                      <a:pt x="351245" y="216263"/>
                      <a:pt x="702491" y="432526"/>
                      <a:pt x="1036320" y="566057"/>
                    </a:cubicBezTo>
                    <a:cubicBezTo>
                      <a:pt x="1370149" y="699588"/>
                      <a:pt x="1702526" y="753292"/>
                      <a:pt x="2002972" y="801189"/>
                    </a:cubicBezTo>
                    <a:cubicBezTo>
                      <a:pt x="2303418" y="849086"/>
                      <a:pt x="2571206" y="851263"/>
                      <a:pt x="2838995" y="853440"/>
                    </a:cubicBezTo>
                  </a:path>
                </a:pathLst>
              </a:cu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Freeform 88"/>
              <p:cNvSpPr/>
              <p:nvPr/>
            </p:nvSpPr>
            <p:spPr>
              <a:xfrm flipH="1">
                <a:off x="3129656" y="6815699"/>
                <a:ext cx="2838995" cy="853440"/>
              </a:xfrm>
              <a:custGeom>
                <a:avLst/>
                <a:gdLst>
                  <a:gd name="connsiteX0" fmla="*/ 0 w 2838995"/>
                  <a:gd name="connsiteY0" fmla="*/ 0 h 853440"/>
                  <a:gd name="connsiteX1" fmla="*/ 1036320 w 2838995"/>
                  <a:gd name="connsiteY1" fmla="*/ 566057 h 853440"/>
                  <a:gd name="connsiteX2" fmla="*/ 2002972 w 2838995"/>
                  <a:gd name="connsiteY2" fmla="*/ 801189 h 853440"/>
                  <a:gd name="connsiteX3" fmla="*/ 2838995 w 2838995"/>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2838995" h="853440">
                    <a:moveTo>
                      <a:pt x="0" y="0"/>
                    </a:moveTo>
                    <a:cubicBezTo>
                      <a:pt x="351245" y="216263"/>
                      <a:pt x="702491" y="432526"/>
                      <a:pt x="1036320" y="566057"/>
                    </a:cubicBezTo>
                    <a:cubicBezTo>
                      <a:pt x="1370149" y="699588"/>
                      <a:pt x="1702526" y="753292"/>
                      <a:pt x="2002972" y="801189"/>
                    </a:cubicBezTo>
                    <a:cubicBezTo>
                      <a:pt x="2303418" y="849086"/>
                      <a:pt x="2571206" y="851263"/>
                      <a:pt x="2838995" y="853440"/>
                    </a:cubicBezTo>
                  </a:path>
                </a:pathLst>
              </a:cu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5" name="Group 84"/>
            <p:cNvGrpSpPr/>
            <p:nvPr/>
          </p:nvGrpSpPr>
          <p:grpSpPr>
            <a:xfrm flipV="1">
              <a:off x="600166" y="4156785"/>
              <a:ext cx="5682955" cy="425855"/>
              <a:chOff x="285696" y="6815699"/>
              <a:chExt cx="5682955" cy="853440"/>
            </a:xfrm>
          </p:grpSpPr>
          <p:sp>
            <p:nvSpPr>
              <p:cNvPr id="86" name="Freeform 85"/>
              <p:cNvSpPr/>
              <p:nvPr/>
            </p:nvSpPr>
            <p:spPr>
              <a:xfrm>
                <a:off x="285696" y="6815699"/>
                <a:ext cx="2838995" cy="853440"/>
              </a:xfrm>
              <a:custGeom>
                <a:avLst/>
                <a:gdLst>
                  <a:gd name="connsiteX0" fmla="*/ 0 w 2838995"/>
                  <a:gd name="connsiteY0" fmla="*/ 0 h 853440"/>
                  <a:gd name="connsiteX1" fmla="*/ 1036320 w 2838995"/>
                  <a:gd name="connsiteY1" fmla="*/ 566057 h 853440"/>
                  <a:gd name="connsiteX2" fmla="*/ 2002972 w 2838995"/>
                  <a:gd name="connsiteY2" fmla="*/ 801189 h 853440"/>
                  <a:gd name="connsiteX3" fmla="*/ 2838995 w 2838995"/>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2838995" h="853440">
                    <a:moveTo>
                      <a:pt x="0" y="0"/>
                    </a:moveTo>
                    <a:cubicBezTo>
                      <a:pt x="351245" y="216263"/>
                      <a:pt x="702491" y="432526"/>
                      <a:pt x="1036320" y="566057"/>
                    </a:cubicBezTo>
                    <a:cubicBezTo>
                      <a:pt x="1370149" y="699588"/>
                      <a:pt x="1702526" y="753292"/>
                      <a:pt x="2002972" y="801189"/>
                    </a:cubicBezTo>
                    <a:cubicBezTo>
                      <a:pt x="2303418" y="849086"/>
                      <a:pt x="2571206" y="851263"/>
                      <a:pt x="2838995" y="853440"/>
                    </a:cubicBezTo>
                  </a:path>
                </a:pathLst>
              </a:cu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Freeform 86"/>
              <p:cNvSpPr/>
              <p:nvPr/>
            </p:nvSpPr>
            <p:spPr>
              <a:xfrm flipH="1">
                <a:off x="3129656" y="6815699"/>
                <a:ext cx="2838995" cy="853440"/>
              </a:xfrm>
              <a:custGeom>
                <a:avLst/>
                <a:gdLst>
                  <a:gd name="connsiteX0" fmla="*/ 0 w 2838995"/>
                  <a:gd name="connsiteY0" fmla="*/ 0 h 853440"/>
                  <a:gd name="connsiteX1" fmla="*/ 1036320 w 2838995"/>
                  <a:gd name="connsiteY1" fmla="*/ 566057 h 853440"/>
                  <a:gd name="connsiteX2" fmla="*/ 2002972 w 2838995"/>
                  <a:gd name="connsiteY2" fmla="*/ 801189 h 853440"/>
                  <a:gd name="connsiteX3" fmla="*/ 2838995 w 2838995"/>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2838995" h="853440">
                    <a:moveTo>
                      <a:pt x="0" y="0"/>
                    </a:moveTo>
                    <a:cubicBezTo>
                      <a:pt x="351245" y="216263"/>
                      <a:pt x="702491" y="432526"/>
                      <a:pt x="1036320" y="566057"/>
                    </a:cubicBezTo>
                    <a:cubicBezTo>
                      <a:pt x="1370149" y="699588"/>
                      <a:pt x="1702526" y="753292"/>
                      <a:pt x="2002972" y="801189"/>
                    </a:cubicBezTo>
                    <a:cubicBezTo>
                      <a:pt x="2303418" y="849086"/>
                      <a:pt x="2571206" y="851263"/>
                      <a:pt x="2838995" y="853440"/>
                    </a:cubicBezTo>
                  </a:path>
                </a:pathLst>
              </a:cu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91" name="Right Arrow 90"/>
          <p:cNvSpPr/>
          <p:nvPr/>
        </p:nvSpPr>
        <p:spPr>
          <a:xfrm flipH="1">
            <a:off x="4392496" y="2575651"/>
            <a:ext cx="630186" cy="290058"/>
          </a:xfrm>
          <a:prstGeom prst="rightArrow">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ight Arrow 91"/>
          <p:cNvSpPr/>
          <p:nvPr/>
        </p:nvSpPr>
        <p:spPr>
          <a:xfrm>
            <a:off x="4693395" y="5551017"/>
            <a:ext cx="630186" cy="290058"/>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2104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Conversion efficiency with various seed energies</a:t>
            </a:r>
          </a:p>
        </p:txBody>
      </p:sp>
      <p:sp>
        <p:nvSpPr>
          <p:cNvPr id="3" name="Slide Number Placeholder 2"/>
          <p:cNvSpPr>
            <a:spLocks noGrp="1"/>
          </p:cNvSpPr>
          <p:nvPr>
            <p:ph type="sldNum" sz="quarter" idx="12"/>
          </p:nvPr>
        </p:nvSpPr>
        <p:spPr/>
        <p:txBody>
          <a:bodyPr/>
          <a:lstStyle/>
          <a:p>
            <a:fld id="{A83DDC34-D481-2744-812B-2FCD98088CBD}" type="slidenum">
              <a:rPr lang="en-US" smtClean="0"/>
              <a:t>11</a:t>
            </a:fld>
            <a:endParaRPr lang="en-US"/>
          </a:p>
        </p:txBody>
      </p:sp>
      <p:sp>
        <p:nvSpPr>
          <p:cNvPr id="6" name="TextBox 5"/>
          <p:cNvSpPr txBox="1"/>
          <p:nvPr/>
        </p:nvSpPr>
        <p:spPr>
          <a:xfrm>
            <a:off x="2034125" y="2095282"/>
            <a:ext cx="2249334" cy="491225"/>
          </a:xfrm>
          <a:prstGeom prst="rect">
            <a:avLst/>
          </a:prstGeom>
          <a:noFill/>
        </p:spPr>
        <p:txBody>
          <a:bodyPr wrap="none" rtlCol="0">
            <a:spAutoFit/>
          </a:bodyPr>
          <a:lstStyle/>
          <a:p>
            <a:r>
              <a:rPr lang="en-US" dirty="0"/>
              <a:t>100 MeV seed</a:t>
            </a:r>
          </a:p>
        </p:txBody>
      </p:sp>
      <p:sp>
        <p:nvSpPr>
          <p:cNvPr id="9" name="TextBox 8"/>
          <p:cNvSpPr txBox="1"/>
          <p:nvPr/>
        </p:nvSpPr>
        <p:spPr>
          <a:xfrm>
            <a:off x="11355795" y="2096917"/>
            <a:ext cx="1887055" cy="491225"/>
          </a:xfrm>
          <a:prstGeom prst="rect">
            <a:avLst/>
          </a:prstGeom>
          <a:noFill/>
        </p:spPr>
        <p:txBody>
          <a:bodyPr wrap="none" rtlCol="0">
            <a:spAutoFit/>
          </a:bodyPr>
          <a:lstStyle/>
          <a:p>
            <a:r>
              <a:rPr lang="en-US" dirty="0"/>
              <a:t>1 GeV seed</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9452" y="2588142"/>
            <a:ext cx="8290842" cy="6234299"/>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620" y="2673162"/>
            <a:ext cx="8201416" cy="6151062"/>
          </a:xfrm>
          <a:prstGeom prst="rect">
            <a:avLst/>
          </a:prstGeom>
        </p:spPr>
      </p:pic>
    </p:spTree>
    <p:extLst>
      <p:ext uri="{BB962C8B-B14F-4D97-AF65-F5344CB8AC3E}">
        <p14:creationId xmlns:p14="http://schemas.microsoft.com/office/powerpoint/2010/main" val="2676980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Excimer laser scenario (with </a:t>
            </a:r>
            <a:r>
              <a:rPr lang="en-US" dirty="0" err="1"/>
              <a:t>KrF</a:t>
            </a:r>
            <a:r>
              <a:rPr lang="en-US" dirty="0"/>
              <a:t> wavelength)</a:t>
            </a:r>
          </a:p>
        </p:txBody>
      </p:sp>
      <p:sp>
        <p:nvSpPr>
          <p:cNvPr id="3" name="Slide Number Placeholder 2"/>
          <p:cNvSpPr>
            <a:spLocks noGrp="1"/>
          </p:cNvSpPr>
          <p:nvPr>
            <p:ph type="sldNum" sz="quarter" idx="12"/>
          </p:nvPr>
        </p:nvSpPr>
        <p:spPr/>
        <p:txBody>
          <a:bodyPr/>
          <a:lstStyle/>
          <a:p>
            <a:fld id="{A83DDC34-D481-2744-812B-2FCD98088CBD}" type="slidenum">
              <a:rPr lang="en-US" smtClean="0"/>
              <a:t>12</a:t>
            </a:fld>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486" y="3647775"/>
            <a:ext cx="7625800" cy="5719350"/>
          </a:xfrm>
          <a:prstGeom prst="rect">
            <a:avLst/>
          </a:prstGeom>
        </p:spPr>
      </p:pic>
      <p:sp>
        <p:nvSpPr>
          <p:cNvPr id="8" name="TextBox 7"/>
          <p:cNvSpPr txBox="1"/>
          <p:nvPr/>
        </p:nvSpPr>
        <p:spPr>
          <a:xfrm>
            <a:off x="2011936" y="3360260"/>
            <a:ext cx="1912703" cy="491225"/>
          </a:xfrm>
          <a:prstGeom prst="rect">
            <a:avLst/>
          </a:prstGeom>
          <a:noFill/>
        </p:spPr>
        <p:txBody>
          <a:bodyPr wrap="none" rtlCol="0">
            <a:spAutoFit/>
          </a:bodyPr>
          <a:lstStyle/>
          <a:p>
            <a:r>
              <a:rPr lang="en-US" dirty="0"/>
              <a:t>Energy flow</a:t>
            </a:r>
          </a:p>
        </p:txBody>
      </p:sp>
      <p:sp>
        <p:nvSpPr>
          <p:cNvPr id="10" name="TextBox 9"/>
          <p:cNvSpPr txBox="1"/>
          <p:nvPr/>
        </p:nvSpPr>
        <p:spPr>
          <a:xfrm>
            <a:off x="9412941" y="3398680"/>
            <a:ext cx="6372257" cy="491225"/>
          </a:xfrm>
          <a:prstGeom prst="rect">
            <a:avLst/>
          </a:prstGeom>
          <a:noFill/>
        </p:spPr>
        <p:txBody>
          <a:bodyPr wrap="none" rtlCol="0">
            <a:spAutoFit/>
          </a:bodyPr>
          <a:lstStyle/>
          <a:p>
            <a:r>
              <a:rPr lang="en-US" dirty="0"/>
              <a:t>Pump depletion most obvious in axial field</a:t>
            </a:r>
          </a:p>
        </p:txBody>
      </p:sp>
      <p:pic>
        <p:nvPicPr>
          <p:cNvPr id="11" name="depletion">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9266944" y="3999071"/>
            <a:ext cx="6589060" cy="5271248"/>
          </a:xfrm>
          <a:prstGeom prst="rect">
            <a:avLst/>
          </a:prstGeom>
        </p:spPr>
      </p:pic>
      <p:sp>
        <p:nvSpPr>
          <p:cNvPr id="9" name="TextBox 8">
            <a:extLst>
              <a:ext uri="{FF2B5EF4-FFF2-40B4-BE49-F238E27FC236}">
                <a16:creationId xmlns:a16="http://schemas.microsoft.com/office/drawing/2014/main" id="{715B520D-D471-4DE5-865E-422241EE0172}"/>
              </a:ext>
            </a:extLst>
          </p:cNvPr>
          <p:cNvSpPr txBox="1"/>
          <p:nvPr/>
        </p:nvSpPr>
        <p:spPr>
          <a:xfrm>
            <a:off x="1306805" y="1948277"/>
            <a:ext cx="11167544" cy="491225"/>
          </a:xfrm>
          <a:prstGeom prst="rect">
            <a:avLst/>
          </a:prstGeom>
          <a:noFill/>
        </p:spPr>
        <p:txBody>
          <a:bodyPr wrap="none" rtlCol="0">
            <a:spAutoFit/>
          </a:bodyPr>
          <a:lstStyle/>
          <a:p>
            <a:r>
              <a:rPr lang="en-US" dirty="0"/>
              <a:t>Laser parameters: a=600, 200 J, 0.25 um, 60 PW (pulse duration fictitious)</a:t>
            </a:r>
          </a:p>
        </p:txBody>
      </p:sp>
    </p:spTree>
    <p:extLst>
      <p:ext uri="{BB962C8B-B14F-4D97-AF65-F5344CB8AC3E}">
        <p14:creationId xmlns:p14="http://schemas.microsoft.com/office/powerpoint/2010/main" val="10005622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1"/>
                                        </p:tgtEl>
                                      </p:cBhvr>
                                    </p:cmd>
                                  </p:childTnLst>
                                </p:cTn>
                              </p:par>
                            </p:childTnLst>
                          </p:cTn>
                        </p:par>
                      </p:childTnLst>
                    </p:cTn>
                  </p:par>
                </p:childTnLst>
              </p:cTn>
              <p:nextCondLst>
                <p:cond evt="onClick" delay="0">
                  <p:tgtEl>
                    <p:spTgt spid="11"/>
                  </p:tgtEl>
                </p:cond>
              </p:nextCondLst>
            </p:seq>
            <p:video>
              <p:cMediaNode vol="80000">
                <p:cTn id="7" fill="hold" display="0">
                  <p:stCondLst>
                    <p:cond delay="indefinite"/>
                  </p:stCondLst>
                </p:cTn>
                <p:tgtEl>
                  <p:spTgt spid="11"/>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A1D7C-0B6D-4F32-9F74-82BB96F47A38}"/>
              </a:ext>
            </a:extLst>
          </p:cNvPr>
          <p:cNvSpPr>
            <a:spLocks noGrp="1"/>
          </p:cNvSpPr>
          <p:nvPr>
            <p:ph type="title"/>
          </p:nvPr>
        </p:nvSpPr>
        <p:spPr/>
        <p:txBody>
          <a:bodyPr/>
          <a:lstStyle/>
          <a:p>
            <a:r>
              <a:rPr lang="en-US" dirty="0"/>
              <a:t>Short wavelength drivers for laser acceleration</a:t>
            </a:r>
          </a:p>
        </p:txBody>
      </p:sp>
      <p:sp>
        <p:nvSpPr>
          <p:cNvPr id="3" name="Content Placeholder 2">
            <a:extLst>
              <a:ext uri="{FF2B5EF4-FFF2-40B4-BE49-F238E27FC236}">
                <a16:creationId xmlns:a16="http://schemas.microsoft.com/office/drawing/2014/main" id="{F549947F-0E32-4739-8BE4-5359D458A461}"/>
              </a:ext>
            </a:extLst>
          </p:cNvPr>
          <p:cNvSpPr>
            <a:spLocks noGrp="1"/>
          </p:cNvSpPr>
          <p:nvPr>
            <p:ph idx="1"/>
          </p:nvPr>
        </p:nvSpPr>
        <p:spPr/>
        <p:txBody>
          <a:bodyPr/>
          <a:lstStyle/>
          <a:p>
            <a:r>
              <a:rPr lang="en-US" dirty="0"/>
              <a:t>For a desired particle momentum, less laser energy is needed</a:t>
            </a:r>
          </a:p>
          <a:p>
            <a:r>
              <a:rPr lang="en-US" dirty="0"/>
              <a:t>Charge per bunch is reduced</a:t>
            </a:r>
          </a:p>
          <a:p>
            <a:r>
              <a:rPr lang="en-US" dirty="0"/>
              <a:t>Density and current density is increased</a:t>
            </a:r>
          </a:p>
          <a:p>
            <a:pPr lvl="1"/>
            <a:r>
              <a:rPr lang="en-US" dirty="0"/>
              <a:t>However, downstream, these can be reduced for a fixed spot size</a:t>
            </a:r>
          </a:p>
          <a:p>
            <a:r>
              <a:rPr lang="en-US" dirty="0"/>
              <a:t>Repetition rate may be faster because</a:t>
            </a:r>
          </a:p>
          <a:p>
            <a:pPr lvl="1"/>
            <a:r>
              <a:rPr lang="en-US" dirty="0"/>
              <a:t>Gas load on chamber is reduced</a:t>
            </a:r>
          </a:p>
          <a:p>
            <a:pPr lvl="1"/>
            <a:r>
              <a:rPr lang="en-US" dirty="0"/>
              <a:t>Smaller plasma, faster plasma recovery</a:t>
            </a:r>
          </a:p>
          <a:p>
            <a:pPr lvl="1"/>
            <a:r>
              <a:rPr lang="en-US" dirty="0"/>
              <a:t>Multiplexing: many shots per pumping cycle</a:t>
            </a:r>
          </a:p>
          <a:p>
            <a:r>
              <a:rPr lang="en-US" dirty="0"/>
              <a:t>In terms of ion acceleration, critical density may be accessible in low density foams</a:t>
            </a:r>
          </a:p>
          <a:p>
            <a:endParaRPr lang="en-US" dirty="0"/>
          </a:p>
        </p:txBody>
      </p:sp>
      <p:sp>
        <p:nvSpPr>
          <p:cNvPr id="4" name="Slide Number Placeholder 3">
            <a:extLst>
              <a:ext uri="{FF2B5EF4-FFF2-40B4-BE49-F238E27FC236}">
                <a16:creationId xmlns:a16="http://schemas.microsoft.com/office/drawing/2014/main" id="{3D2C24D1-8FCD-4E12-9B75-4829114CBB33}"/>
              </a:ext>
            </a:extLst>
          </p:cNvPr>
          <p:cNvSpPr>
            <a:spLocks noGrp="1"/>
          </p:cNvSpPr>
          <p:nvPr>
            <p:ph type="sldNum" sz="quarter" idx="12"/>
          </p:nvPr>
        </p:nvSpPr>
        <p:spPr/>
        <p:txBody>
          <a:bodyPr/>
          <a:lstStyle/>
          <a:p>
            <a:fld id="{A83DDC34-D481-2744-812B-2FCD98088CBD}" type="slidenum">
              <a:rPr lang="en-US" smtClean="0"/>
              <a:t>13</a:t>
            </a:fld>
            <a:endParaRPr lang="en-US"/>
          </a:p>
        </p:txBody>
      </p:sp>
      <p:sp>
        <p:nvSpPr>
          <p:cNvPr id="6" name="TextBox 5">
            <a:extLst>
              <a:ext uri="{FF2B5EF4-FFF2-40B4-BE49-F238E27FC236}">
                <a16:creationId xmlns:a16="http://schemas.microsoft.com/office/drawing/2014/main" id="{D42AA619-9668-4863-BEA9-1087AF86333C}"/>
              </a:ext>
            </a:extLst>
          </p:cNvPr>
          <p:cNvSpPr txBox="1"/>
          <p:nvPr/>
        </p:nvSpPr>
        <p:spPr>
          <a:xfrm>
            <a:off x="2873828" y="8250864"/>
            <a:ext cx="9523248" cy="491225"/>
          </a:xfrm>
          <a:prstGeom prst="rect">
            <a:avLst/>
          </a:prstGeom>
          <a:noFill/>
        </p:spPr>
        <p:txBody>
          <a:bodyPr wrap="none" rtlCol="0">
            <a:spAutoFit/>
          </a:bodyPr>
          <a:lstStyle/>
          <a:p>
            <a:r>
              <a:rPr lang="en-US" dirty="0"/>
              <a:t>To account for the various constraints, PIC simulation is needed</a:t>
            </a:r>
          </a:p>
        </p:txBody>
      </p:sp>
    </p:spTree>
    <p:extLst>
      <p:ext uri="{BB962C8B-B14F-4D97-AF65-F5344CB8AC3E}">
        <p14:creationId xmlns:p14="http://schemas.microsoft.com/office/powerpoint/2010/main" val="1560443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DE0F5-9161-49FD-A448-9A645EFC238C}"/>
              </a:ext>
            </a:extLst>
          </p:cNvPr>
          <p:cNvSpPr>
            <a:spLocks noGrp="1"/>
          </p:cNvSpPr>
          <p:nvPr>
            <p:ph type="title"/>
          </p:nvPr>
        </p:nvSpPr>
        <p:spPr/>
        <p:txBody>
          <a:bodyPr/>
          <a:lstStyle/>
          <a:p>
            <a:r>
              <a:rPr lang="en-US" dirty="0"/>
              <a:t>Caveats</a:t>
            </a:r>
          </a:p>
        </p:txBody>
      </p:sp>
      <p:sp>
        <p:nvSpPr>
          <p:cNvPr id="3" name="Content Placeholder 2">
            <a:extLst>
              <a:ext uri="{FF2B5EF4-FFF2-40B4-BE49-F238E27FC236}">
                <a16:creationId xmlns:a16="http://schemas.microsoft.com/office/drawing/2014/main" id="{3FC2C5B9-633C-47DE-926B-221647FAD984}"/>
              </a:ext>
            </a:extLst>
          </p:cNvPr>
          <p:cNvSpPr>
            <a:spLocks noGrp="1"/>
          </p:cNvSpPr>
          <p:nvPr>
            <p:ph idx="1"/>
          </p:nvPr>
        </p:nvSpPr>
        <p:spPr/>
        <p:txBody>
          <a:bodyPr/>
          <a:lstStyle/>
          <a:p>
            <a:r>
              <a:rPr lang="en-US" dirty="0"/>
              <a:t>Optical Damage</a:t>
            </a:r>
          </a:p>
          <a:p>
            <a:pPr lvl="1"/>
            <a:r>
              <a:rPr lang="en-US" dirty="0"/>
              <a:t>Two photon absorption can be a major issue at 193 nm</a:t>
            </a:r>
          </a:p>
          <a:p>
            <a:pPr lvl="1"/>
            <a:r>
              <a:rPr lang="en-US" dirty="0"/>
              <a:t>Fused silica has been found to degrade quickly</a:t>
            </a:r>
          </a:p>
          <a:p>
            <a:pPr lvl="1"/>
            <a:r>
              <a:rPr lang="en-US" dirty="0"/>
              <a:t>Calcium fluoride is more resistant to 2-photon absorption</a:t>
            </a:r>
          </a:p>
          <a:p>
            <a:pPr lvl="2"/>
            <a:r>
              <a:rPr lang="en-US" dirty="0"/>
              <a:t>However susceptible to x-ray damage</a:t>
            </a:r>
          </a:p>
          <a:p>
            <a:pPr lvl="2"/>
            <a:r>
              <a:rPr lang="en-US" dirty="0"/>
              <a:t>Also limited aperture size</a:t>
            </a:r>
          </a:p>
          <a:p>
            <a:pPr lvl="1"/>
            <a:r>
              <a:rPr lang="en-US" dirty="0"/>
              <a:t>Magnesium fluoride has been found to have poor performance at 193 nm</a:t>
            </a:r>
          </a:p>
          <a:p>
            <a:pPr lvl="1"/>
            <a:r>
              <a:rPr lang="en-US" dirty="0"/>
              <a:t>Fluorine-doped fused silica may be a solution</a:t>
            </a:r>
          </a:p>
          <a:p>
            <a:pPr lvl="2"/>
            <a:r>
              <a:rPr lang="en-US" dirty="0"/>
              <a:t>Testing is needed</a:t>
            </a:r>
          </a:p>
          <a:p>
            <a:r>
              <a:rPr lang="en-US" dirty="0"/>
              <a:t>Timing and alignment</a:t>
            </a:r>
          </a:p>
          <a:p>
            <a:pPr lvl="1"/>
            <a:r>
              <a:rPr lang="en-US" dirty="0"/>
              <a:t>Tendency toward smaller tolerances in the deep UV system</a:t>
            </a:r>
          </a:p>
          <a:p>
            <a:pPr lvl="1"/>
            <a:r>
              <a:rPr lang="en-US" dirty="0"/>
              <a:t>Scaling down is not a requirement, but fixed scale requires significant study</a:t>
            </a:r>
          </a:p>
          <a:p>
            <a:endParaRPr lang="en-US" dirty="0"/>
          </a:p>
        </p:txBody>
      </p:sp>
      <p:sp>
        <p:nvSpPr>
          <p:cNvPr id="4" name="Slide Number Placeholder 3">
            <a:extLst>
              <a:ext uri="{FF2B5EF4-FFF2-40B4-BE49-F238E27FC236}">
                <a16:creationId xmlns:a16="http://schemas.microsoft.com/office/drawing/2014/main" id="{671E92A2-C5EF-4FBB-A83E-7D8B996CF7BB}"/>
              </a:ext>
            </a:extLst>
          </p:cNvPr>
          <p:cNvSpPr>
            <a:spLocks noGrp="1"/>
          </p:cNvSpPr>
          <p:nvPr>
            <p:ph type="sldNum" sz="quarter" idx="12"/>
          </p:nvPr>
        </p:nvSpPr>
        <p:spPr/>
        <p:txBody>
          <a:bodyPr/>
          <a:lstStyle/>
          <a:p>
            <a:fld id="{A83DDC34-D481-2744-812B-2FCD98088CBD}" type="slidenum">
              <a:rPr lang="en-US" smtClean="0"/>
              <a:t>14</a:t>
            </a:fld>
            <a:endParaRPr lang="en-US"/>
          </a:p>
        </p:txBody>
      </p:sp>
    </p:spTree>
    <p:extLst>
      <p:ext uri="{BB962C8B-B14F-4D97-AF65-F5344CB8AC3E}">
        <p14:creationId xmlns:p14="http://schemas.microsoft.com/office/powerpoint/2010/main" val="3993569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lstStyle/>
          <a:p>
            <a:r>
              <a:rPr lang="en-US" dirty="0"/>
              <a:t>Excimer multiplexing may be useful for LWFA staging</a:t>
            </a:r>
          </a:p>
          <a:p>
            <a:pPr lvl="1"/>
            <a:r>
              <a:rPr lang="en-US" dirty="0"/>
              <a:t>Possible low-cost risk-reduction measure on the way to EP collider</a:t>
            </a:r>
          </a:p>
          <a:p>
            <a:r>
              <a:rPr lang="en-US" dirty="0"/>
              <a:t>SF-QED remains difficult to access experimentally</a:t>
            </a:r>
          </a:p>
          <a:p>
            <a:pPr lvl="1"/>
            <a:r>
              <a:rPr lang="en-US" dirty="0"/>
              <a:t>Copious gamma production is a persistent characteristic</a:t>
            </a:r>
          </a:p>
          <a:p>
            <a:pPr lvl="1"/>
            <a:r>
              <a:rPr lang="en-US" dirty="0"/>
              <a:t>Gammas can be used to create pairs, either by conventional means (Bethe-</a:t>
            </a:r>
            <a:r>
              <a:rPr lang="en-US" dirty="0" err="1"/>
              <a:t>Heitler</a:t>
            </a:r>
            <a:r>
              <a:rPr lang="en-US" dirty="0"/>
              <a:t>) or by a further SF-QED process</a:t>
            </a:r>
          </a:p>
          <a:p>
            <a:r>
              <a:rPr lang="en-US" dirty="0"/>
              <a:t>Short wavelengths might access SF-QED with less laser power</a:t>
            </a:r>
          </a:p>
          <a:p>
            <a:pPr lvl="1"/>
            <a:r>
              <a:rPr lang="en-US" dirty="0"/>
              <a:t>Energy advantage is even greater, but for bandwidth constraint</a:t>
            </a:r>
          </a:p>
          <a:p>
            <a:pPr lvl="1"/>
            <a:r>
              <a:rPr lang="en-US" dirty="0"/>
              <a:t>High level parameters suggest PW facility is possible using an existing main amplifier</a:t>
            </a:r>
          </a:p>
          <a:p>
            <a:pPr lvl="1"/>
            <a:r>
              <a:rPr lang="en-US" dirty="0"/>
              <a:t>Major issue is compressor design</a:t>
            </a:r>
          </a:p>
          <a:p>
            <a:pPr lvl="1"/>
            <a:r>
              <a:rPr lang="en-US" dirty="0"/>
              <a:t>Supply of optics useful at 193 nm may be an issue</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A83DDC34-D481-2744-812B-2FCD98088CBD}" type="slidenum">
              <a:rPr lang="en-US" smtClean="0"/>
              <a:t>15</a:t>
            </a:fld>
            <a:endParaRPr lang="en-US"/>
          </a:p>
        </p:txBody>
      </p:sp>
    </p:spTree>
    <p:extLst>
      <p:ext uri="{BB962C8B-B14F-4D97-AF65-F5344CB8AC3E}">
        <p14:creationId xmlns:p14="http://schemas.microsoft.com/office/powerpoint/2010/main" val="3096134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6E1BA-8506-4D5D-A6A0-C196E12AE976}"/>
              </a:ext>
            </a:extLst>
          </p:cNvPr>
          <p:cNvSpPr>
            <a:spLocks noGrp="1"/>
          </p:cNvSpPr>
          <p:nvPr>
            <p:ph type="title"/>
          </p:nvPr>
        </p:nvSpPr>
        <p:spPr/>
        <p:txBody>
          <a:bodyPr/>
          <a:lstStyle/>
          <a:p>
            <a:r>
              <a:rPr lang="en-US" dirty="0"/>
              <a:t>BACKUPS</a:t>
            </a:r>
          </a:p>
        </p:txBody>
      </p:sp>
      <p:sp>
        <p:nvSpPr>
          <p:cNvPr id="3" name="Content Placeholder 2">
            <a:extLst>
              <a:ext uri="{FF2B5EF4-FFF2-40B4-BE49-F238E27FC236}">
                <a16:creationId xmlns:a16="http://schemas.microsoft.com/office/drawing/2014/main" id="{362D712A-D05F-4E2E-B54D-60EAEC99043D}"/>
              </a:ext>
            </a:extLst>
          </p:cNvPr>
          <p:cNvSpPr>
            <a:spLocks noGrp="1"/>
          </p:cNvSpPr>
          <p:nvPr>
            <p:ph idx="13"/>
          </p:nvPr>
        </p:nvSpPr>
        <p:spPr/>
        <p:txBody>
          <a:bodyPr/>
          <a:lstStyle/>
          <a:p>
            <a:endParaRPr lang="en-US"/>
          </a:p>
        </p:txBody>
      </p:sp>
      <p:sp>
        <p:nvSpPr>
          <p:cNvPr id="4" name="Content Placeholder 3">
            <a:extLst>
              <a:ext uri="{FF2B5EF4-FFF2-40B4-BE49-F238E27FC236}">
                <a16:creationId xmlns:a16="http://schemas.microsoft.com/office/drawing/2014/main" id="{5E662EB2-5448-4746-B19F-7689706BA4E1}"/>
              </a:ext>
            </a:extLst>
          </p:cNvPr>
          <p:cNvSpPr>
            <a:spLocks noGrp="1"/>
          </p:cNvSpPr>
          <p:nvPr>
            <p:ph idx="14"/>
          </p:nvPr>
        </p:nvSpPr>
        <p:spPr/>
        <p:txBody>
          <a:bodyPr/>
          <a:lstStyle/>
          <a:p>
            <a:endParaRPr lang="en-US"/>
          </a:p>
        </p:txBody>
      </p:sp>
    </p:spTree>
    <p:extLst>
      <p:ext uri="{BB962C8B-B14F-4D97-AF65-F5344CB8AC3E}">
        <p14:creationId xmlns:p14="http://schemas.microsoft.com/office/powerpoint/2010/main" val="1576398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38C5E-14B5-4AFF-8330-F3922D0569CA}"/>
              </a:ext>
            </a:extLst>
          </p:cNvPr>
          <p:cNvSpPr>
            <a:spLocks noGrp="1"/>
          </p:cNvSpPr>
          <p:nvPr>
            <p:ph type="title"/>
          </p:nvPr>
        </p:nvSpPr>
        <p:spPr/>
        <p:txBody>
          <a:bodyPr/>
          <a:lstStyle/>
          <a:p>
            <a:r>
              <a:rPr lang="en-US" dirty="0"/>
              <a:t>Vision for PW class </a:t>
            </a:r>
            <a:r>
              <a:rPr lang="en-US" dirty="0" err="1"/>
              <a:t>ArF</a:t>
            </a:r>
            <a:r>
              <a:rPr lang="en-US" dirty="0"/>
              <a:t> laser facility</a:t>
            </a:r>
          </a:p>
        </p:txBody>
      </p:sp>
      <p:sp>
        <p:nvSpPr>
          <p:cNvPr id="3" name="Slide Number Placeholder 2">
            <a:extLst>
              <a:ext uri="{FF2B5EF4-FFF2-40B4-BE49-F238E27FC236}">
                <a16:creationId xmlns:a16="http://schemas.microsoft.com/office/drawing/2014/main" id="{B30B1113-3B58-4036-A72E-13B6579C845C}"/>
              </a:ext>
            </a:extLst>
          </p:cNvPr>
          <p:cNvSpPr>
            <a:spLocks noGrp="1"/>
          </p:cNvSpPr>
          <p:nvPr>
            <p:ph type="sldNum" sz="quarter" idx="12"/>
          </p:nvPr>
        </p:nvSpPr>
        <p:spPr/>
        <p:txBody>
          <a:bodyPr/>
          <a:lstStyle/>
          <a:p>
            <a:fld id="{A83DDC34-D481-2744-812B-2FCD98088CBD}" type="slidenum">
              <a:rPr lang="en-US" smtClean="0"/>
              <a:t>17</a:t>
            </a:fld>
            <a:endParaRPr lang="en-US"/>
          </a:p>
        </p:txBody>
      </p:sp>
      <p:pic>
        <p:nvPicPr>
          <p:cNvPr id="5" name="Picture 4">
            <a:extLst>
              <a:ext uri="{FF2B5EF4-FFF2-40B4-BE49-F238E27FC236}">
                <a16:creationId xmlns:a16="http://schemas.microsoft.com/office/drawing/2014/main" id="{63303978-0BC9-4287-8778-7D3169A73E1C}"/>
              </a:ext>
            </a:extLst>
          </p:cNvPr>
          <p:cNvPicPr>
            <a:picLocks noChangeAspect="1"/>
          </p:cNvPicPr>
          <p:nvPr/>
        </p:nvPicPr>
        <p:blipFill>
          <a:blip r:embed="rId2"/>
          <a:stretch>
            <a:fillRect/>
          </a:stretch>
        </p:blipFill>
        <p:spPr>
          <a:xfrm>
            <a:off x="411890" y="1632569"/>
            <a:ext cx="11394086" cy="8046669"/>
          </a:xfrm>
          <a:prstGeom prst="rect">
            <a:avLst/>
          </a:prstGeom>
        </p:spPr>
      </p:pic>
      <p:sp>
        <p:nvSpPr>
          <p:cNvPr id="6" name="TextBox 5">
            <a:extLst>
              <a:ext uri="{FF2B5EF4-FFF2-40B4-BE49-F238E27FC236}">
                <a16:creationId xmlns:a16="http://schemas.microsoft.com/office/drawing/2014/main" id="{AA482AB6-6C9F-454B-A433-F295CA48C91D}"/>
              </a:ext>
            </a:extLst>
          </p:cNvPr>
          <p:cNvSpPr txBox="1"/>
          <p:nvPr/>
        </p:nvSpPr>
        <p:spPr>
          <a:xfrm>
            <a:off x="12492565" y="4050846"/>
            <a:ext cx="3976794" cy="2554545"/>
          </a:xfrm>
          <a:prstGeom prst="rect">
            <a:avLst/>
          </a:prstGeom>
          <a:noFill/>
        </p:spPr>
        <p:txBody>
          <a:bodyPr wrap="none" rtlCol="0">
            <a:spAutoFit/>
          </a:bodyPr>
          <a:lstStyle/>
          <a:p>
            <a:r>
              <a:rPr lang="en-US" sz="3200" dirty="0"/>
              <a:t>Nominal parameters:</a:t>
            </a:r>
          </a:p>
          <a:p>
            <a:r>
              <a:rPr lang="en-US" sz="3200" dirty="0"/>
              <a:t>5 Hz</a:t>
            </a:r>
          </a:p>
          <a:p>
            <a:r>
              <a:rPr lang="en-US" sz="3200" dirty="0"/>
              <a:t>10 J</a:t>
            </a:r>
          </a:p>
          <a:p>
            <a:r>
              <a:rPr lang="en-US" sz="3200" dirty="0"/>
              <a:t>33 fs</a:t>
            </a:r>
          </a:p>
          <a:p>
            <a:r>
              <a:rPr lang="en-US" sz="3200" dirty="0"/>
              <a:t>193 nm</a:t>
            </a:r>
          </a:p>
        </p:txBody>
      </p:sp>
    </p:spTree>
    <p:extLst>
      <p:ext uri="{BB962C8B-B14F-4D97-AF65-F5344CB8AC3E}">
        <p14:creationId xmlns:p14="http://schemas.microsoft.com/office/powerpoint/2010/main" val="1346133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15E3E-DE8F-449F-9113-66499251DA28}"/>
              </a:ext>
            </a:extLst>
          </p:cNvPr>
          <p:cNvSpPr>
            <a:spLocks noGrp="1"/>
          </p:cNvSpPr>
          <p:nvPr>
            <p:ph type="title"/>
          </p:nvPr>
        </p:nvSpPr>
        <p:spPr/>
        <p:txBody>
          <a:bodyPr/>
          <a:lstStyle/>
          <a:p>
            <a:r>
              <a:rPr lang="en-US" dirty="0"/>
              <a:t>Concept for ultra-short seed for </a:t>
            </a:r>
            <a:r>
              <a:rPr lang="en-US" dirty="0" err="1"/>
              <a:t>ArF</a:t>
            </a:r>
            <a:r>
              <a:rPr lang="en-US" dirty="0"/>
              <a:t> facility</a:t>
            </a:r>
          </a:p>
        </p:txBody>
      </p:sp>
      <p:sp>
        <p:nvSpPr>
          <p:cNvPr id="3" name="Slide Number Placeholder 2">
            <a:extLst>
              <a:ext uri="{FF2B5EF4-FFF2-40B4-BE49-F238E27FC236}">
                <a16:creationId xmlns:a16="http://schemas.microsoft.com/office/drawing/2014/main" id="{EEE85E0D-8C6D-499F-9F19-DBD3C74ADD72}"/>
              </a:ext>
            </a:extLst>
          </p:cNvPr>
          <p:cNvSpPr>
            <a:spLocks noGrp="1"/>
          </p:cNvSpPr>
          <p:nvPr>
            <p:ph type="sldNum" sz="quarter" idx="12"/>
          </p:nvPr>
        </p:nvSpPr>
        <p:spPr/>
        <p:txBody>
          <a:bodyPr/>
          <a:lstStyle/>
          <a:p>
            <a:fld id="{A83DDC34-D481-2744-812B-2FCD98088CBD}" type="slidenum">
              <a:rPr lang="en-US" smtClean="0"/>
              <a:t>18</a:t>
            </a:fld>
            <a:endParaRPr lang="en-US"/>
          </a:p>
        </p:txBody>
      </p:sp>
      <p:pic>
        <p:nvPicPr>
          <p:cNvPr id="5" name="Picture 4">
            <a:extLst>
              <a:ext uri="{FF2B5EF4-FFF2-40B4-BE49-F238E27FC236}">
                <a16:creationId xmlns:a16="http://schemas.microsoft.com/office/drawing/2014/main" id="{4F6A6F45-4DFA-4E20-AA47-840A87055146}"/>
              </a:ext>
            </a:extLst>
          </p:cNvPr>
          <p:cNvPicPr>
            <a:picLocks noChangeAspect="1"/>
          </p:cNvPicPr>
          <p:nvPr/>
        </p:nvPicPr>
        <p:blipFill>
          <a:blip r:embed="rId2"/>
          <a:stretch>
            <a:fillRect/>
          </a:stretch>
        </p:blipFill>
        <p:spPr>
          <a:xfrm>
            <a:off x="1712545" y="1525431"/>
            <a:ext cx="9556817" cy="7922565"/>
          </a:xfrm>
          <a:prstGeom prst="rect">
            <a:avLst/>
          </a:prstGeom>
        </p:spPr>
      </p:pic>
      <p:sp>
        <p:nvSpPr>
          <p:cNvPr id="4" name="TextBox 3">
            <a:extLst>
              <a:ext uri="{FF2B5EF4-FFF2-40B4-BE49-F238E27FC236}">
                <a16:creationId xmlns:a16="http://schemas.microsoft.com/office/drawing/2014/main" id="{2B16EE62-4E98-45ED-A2DE-16889874EA4F}"/>
              </a:ext>
            </a:extLst>
          </p:cNvPr>
          <p:cNvSpPr txBox="1"/>
          <p:nvPr/>
        </p:nvSpPr>
        <p:spPr>
          <a:xfrm>
            <a:off x="12097787" y="4937919"/>
            <a:ext cx="4945613" cy="1687898"/>
          </a:xfrm>
          <a:prstGeom prst="rect">
            <a:avLst/>
          </a:prstGeom>
          <a:noFill/>
        </p:spPr>
        <p:txBody>
          <a:bodyPr wrap="square" rtlCol="0">
            <a:spAutoFit/>
          </a:bodyPr>
          <a:lstStyle/>
          <a:p>
            <a:r>
              <a:rPr lang="en-US" dirty="0"/>
              <a:t>Sub 200 nm fourth harmonic is discussed, e.g., in P. </a:t>
            </a:r>
            <a:r>
              <a:rPr lang="en-US" dirty="0" err="1"/>
              <a:t>Susnjar</a:t>
            </a:r>
            <a:r>
              <a:rPr lang="en-US" dirty="0"/>
              <a:t> et al., Opt. Comm. 528, 129031 (2023)</a:t>
            </a:r>
          </a:p>
        </p:txBody>
      </p:sp>
    </p:spTree>
    <p:extLst>
      <p:ext uri="{BB962C8B-B14F-4D97-AF65-F5344CB8AC3E}">
        <p14:creationId xmlns:p14="http://schemas.microsoft.com/office/powerpoint/2010/main" val="176875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B8D9A-5369-174E-B280-C45BA9B64E7D}"/>
              </a:ext>
            </a:extLst>
          </p:cNvPr>
          <p:cNvSpPr>
            <a:spLocks noGrp="1"/>
          </p:cNvSpPr>
          <p:nvPr>
            <p:ph type="title"/>
          </p:nvPr>
        </p:nvSpPr>
        <p:spPr/>
        <p:txBody>
          <a:bodyPr/>
          <a:lstStyle/>
          <a:p>
            <a:r>
              <a:rPr lang="en-US" dirty="0"/>
              <a:t>Strong field quantum-electrodynamics</a:t>
            </a:r>
          </a:p>
        </p:txBody>
      </p:sp>
      <p:sp>
        <p:nvSpPr>
          <p:cNvPr id="3" name="Content Placeholder 2">
            <a:extLst>
              <a:ext uri="{FF2B5EF4-FFF2-40B4-BE49-F238E27FC236}">
                <a16:creationId xmlns:a16="http://schemas.microsoft.com/office/drawing/2014/main" id="{D51BBD3E-BFFA-324F-A0C7-8826D68895ED}"/>
              </a:ext>
            </a:extLst>
          </p:cNvPr>
          <p:cNvSpPr>
            <a:spLocks noGrp="1"/>
          </p:cNvSpPr>
          <p:nvPr>
            <p:ph idx="1"/>
          </p:nvPr>
        </p:nvSpPr>
        <p:spPr>
          <a:xfrm>
            <a:off x="877808" y="1752743"/>
            <a:ext cx="15800547" cy="1673037"/>
          </a:xfrm>
        </p:spPr>
        <p:txBody>
          <a:bodyPr/>
          <a:lstStyle/>
          <a:p>
            <a:r>
              <a:rPr lang="en-US" dirty="0"/>
              <a:t>Strong field QED is important if in the rest frame of an electron the Schwinger field is attained</a:t>
            </a:r>
          </a:p>
        </p:txBody>
      </p:sp>
      <p:sp>
        <p:nvSpPr>
          <p:cNvPr id="6" name="Slide Number Placeholder 5">
            <a:extLst>
              <a:ext uri="{FF2B5EF4-FFF2-40B4-BE49-F238E27FC236}">
                <a16:creationId xmlns:a16="http://schemas.microsoft.com/office/drawing/2014/main" id="{8FC3C599-2E68-374A-843F-E9BF5AFABE0B}"/>
              </a:ext>
            </a:extLst>
          </p:cNvPr>
          <p:cNvSpPr>
            <a:spLocks noGrp="1"/>
          </p:cNvSpPr>
          <p:nvPr>
            <p:ph type="sldNum" sz="quarter" idx="12"/>
          </p:nvPr>
        </p:nvSpPr>
        <p:spPr/>
        <p:txBody>
          <a:bodyPr/>
          <a:lstStyle/>
          <a:p>
            <a:fld id="{A83DDC34-D481-2744-812B-2FCD98088CBD}" type="slidenum">
              <a:rPr lang="en-US" smtClean="0"/>
              <a:t>19</a:t>
            </a:fld>
            <a:endParaRPr lang="en-US"/>
          </a:p>
        </p:txBody>
      </p:sp>
      <p:sp>
        <p:nvSpPr>
          <p:cNvPr id="8" name="TextBox 7">
            <a:extLst>
              <a:ext uri="{FF2B5EF4-FFF2-40B4-BE49-F238E27FC236}">
                <a16:creationId xmlns:a16="http://schemas.microsoft.com/office/drawing/2014/main" id="{9250CE6C-520B-A548-8DF7-97E5928057C1}"/>
              </a:ext>
            </a:extLst>
          </p:cNvPr>
          <p:cNvSpPr txBox="1"/>
          <p:nvPr/>
        </p:nvSpPr>
        <p:spPr>
          <a:xfrm>
            <a:off x="1458604" y="5531359"/>
            <a:ext cx="3482748" cy="491225"/>
          </a:xfrm>
          <a:prstGeom prst="rect">
            <a:avLst/>
          </a:prstGeom>
          <a:noFill/>
        </p:spPr>
        <p:txBody>
          <a:bodyPr wrap="none" rtlCol="0">
            <a:spAutoFit/>
          </a:bodyPr>
          <a:lstStyle/>
          <a:p>
            <a:r>
              <a:rPr lang="en-US" dirty="0"/>
              <a:t>Strong field parameter</a:t>
            </a:r>
          </a:p>
        </p:txBody>
      </p:sp>
      <p:sp>
        <p:nvSpPr>
          <p:cNvPr id="9" name="TextBox 8">
            <a:extLst>
              <a:ext uri="{FF2B5EF4-FFF2-40B4-BE49-F238E27FC236}">
                <a16:creationId xmlns:a16="http://schemas.microsoft.com/office/drawing/2014/main" id="{31770140-CC69-6A47-AA92-FE6B840BFAD1}"/>
              </a:ext>
            </a:extLst>
          </p:cNvPr>
          <p:cNvSpPr txBox="1"/>
          <p:nvPr/>
        </p:nvSpPr>
        <p:spPr>
          <a:xfrm>
            <a:off x="3412852" y="2725110"/>
            <a:ext cx="9535046" cy="1289007"/>
          </a:xfrm>
          <a:prstGeom prst="rect">
            <a:avLst/>
          </a:prstGeom>
          <a:noFill/>
        </p:spPr>
        <p:txBody>
          <a:bodyPr wrap="none" rtlCol="0">
            <a:spAutoFit/>
          </a:bodyPr>
          <a:lstStyle/>
          <a:p>
            <a:r>
              <a:rPr lang="en-US" dirty="0"/>
              <a:t>E</a:t>
            </a:r>
            <a:r>
              <a:rPr lang="en-US" baseline="-25000" dirty="0"/>
              <a:t>S</a:t>
            </a:r>
            <a:r>
              <a:rPr lang="en-US" dirty="0"/>
              <a:t> = Schwinger field = 1.3x10</a:t>
            </a:r>
            <a:r>
              <a:rPr lang="en-US" baseline="30000" dirty="0"/>
              <a:t>18</a:t>
            </a:r>
            <a:r>
              <a:rPr lang="en-US" dirty="0"/>
              <a:t> V/m</a:t>
            </a:r>
          </a:p>
          <a:p>
            <a:endParaRPr lang="en-US" dirty="0"/>
          </a:p>
          <a:p>
            <a:r>
              <a:rPr lang="en-US" dirty="0"/>
              <a:t>Focused intensity to produce E</a:t>
            </a:r>
            <a:r>
              <a:rPr lang="en-US" baseline="-25000" dirty="0"/>
              <a:t>S</a:t>
            </a:r>
            <a:r>
              <a:rPr lang="en-US" dirty="0"/>
              <a:t> in lab frame is 2.3x10</a:t>
            </a:r>
            <a:r>
              <a:rPr lang="en-US" baseline="30000" dirty="0"/>
              <a:t>29</a:t>
            </a:r>
            <a:r>
              <a:rPr lang="en-US" dirty="0"/>
              <a:t> W/cm</a:t>
            </a:r>
            <a:r>
              <a:rPr lang="en-US" baseline="30000" dirty="0"/>
              <a:t>2</a:t>
            </a:r>
          </a:p>
        </p:txBody>
      </p:sp>
      <p:sp>
        <p:nvSpPr>
          <p:cNvPr id="10" name="TextBox 9">
            <a:extLst>
              <a:ext uri="{FF2B5EF4-FFF2-40B4-BE49-F238E27FC236}">
                <a16:creationId xmlns:a16="http://schemas.microsoft.com/office/drawing/2014/main" id="{1FDE35CB-9757-984D-BBAC-E1894B648394}"/>
              </a:ext>
            </a:extLst>
          </p:cNvPr>
          <p:cNvSpPr txBox="1"/>
          <p:nvPr/>
        </p:nvSpPr>
        <p:spPr>
          <a:xfrm>
            <a:off x="1359939" y="7579962"/>
            <a:ext cx="14981152" cy="491225"/>
          </a:xfrm>
          <a:prstGeom prst="rect">
            <a:avLst/>
          </a:prstGeom>
          <a:noFill/>
        </p:spPr>
        <p:txBody>
          <a:bodyPr wrap="none" rtlCol="0">
            <a:spAutoFit/>
          </a:bodyPr>
          <a:lstStyle/>
          <a:p>
            <a:r>
              <a:rPr lang="en-US" dirty="0"/>
              <a:t>Even 10 PW laser cannot come close, so we require </a:t>
            </a:r>
            <a:r>
              <a:rPr lang="en-US" b="1" dirty="0"/>
              <a:t>energetic electrons</a:t>
            </a:r>
            <a:r>
              <a:rPr lang="en-US" dirty="0"/>
              <a:t> to make up the difference</a:t>
            </a:r>
            <a:endParaRPr lang="en-US" b="1" dirty="0"/>
          </a:p>
        </p:txBody>
      </p:sp>
      <p:pic>
        <p:nvPicPr>
          <p:cNvPr id="4" name="Picture 3"/>
          <p:cNvPicPr>
            <a:picLocks noChangeAspect="1"/>
          </p:cNvPicPr>
          <p:nvPr/>
        </p:nvPicPr>
        <p:blipFill>
          <a:blip r:embed="rId3"/>
          <a:stretch>
            <a:fillRect/>
          </a:stretch>
        </p:blipFill>
        <p:spPr>
          <a:xfrm>
            <a:off x="5333458" y="4878076"/>
            <a:ext cx="4555143" cy="1723995"/>
          </a:xfrm>
          <a:prstGeom prst="rect">
            <a:avLst/>
          </a:prstGeom>
        </p:spPr>
      </p:pic>
    </p:spTree>
    <p:extLst>
      <p:ext uri="{BB962C8B-B14F-4D97-AF65-F5344CB8AC3E}">
        <p14:creationId xmlns:p14="http://schemas.microsoft.com/office/powerpoint/2010/main" val="1083225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4313-BF34-441E-B26C-59BACA4A23EF}"/>
              </a:ext>
            </a:extLst>
          </p:cNvPr>
          <p:cNvSpPr>
            <a:spLocks noGrp="1"/>
          </p:cNvSpPr>
          <p:nvPr>
            <p:ph type="title"/>
          </p:nvPr>
        </p:nvSpPr>
        <p:spPr/>
        <p:txBody>
          <a:bodyPr/>
          <a:lstStyle/>
          <a:p>
            <a:r>
              <a:rPr lang="en-US" dirty="0"/>
              <a:t>Excimer lasers as sources of ultra-short pulse deep UV</a:t>
            </a:r>
          </a:p>
        </p:txBody>
      </p:sp>
      <p:sp>
        <p:nvSpPr>
          <p:cNvPr id="4" name="Slide Number Placeholder 3">
            <a:extLst>
              <a:ext uri="{FF2B5EF4-FFF2-40B4-BE49-F238E27FC236}">
                <a16:creationId xmlns:a16="http://schemas.microsoft.com/office/drawing/2014/main" id="{1A38B3B5-BBA4-4B9E-996C-1B4FDEC8E2B4}"/>
              </a:ext>
            </a:extLst>
          </p:cNvPr>
          <p:cNvSpPr>
            <a:spLocks noGrp="1"/>
          </p:cNvSpPr>
          <p:nvPr>
            <p:ph type="sldNum" sz="quarter" idx="12"/>
          </p:nvPr>
        </p:nvSpPr>
        <p:spPr/>
        <p:txBody>
          <a:bodyPr/>
          <a:lstStyle/>
          <a:p>
            <a:fld id="{A83DDC34-D481-2744-812B-2FCD98088CBD}" type="slidenum">
              <a:rPr lang="en-US" smtClean="0"/>
              <a:t>2</a:t>
            </a:fld>
            <a:endParaRPr lang="en-US"/>
          </a:p>
        </p:txBody>
      </p:sp>
      <p:sp>
        <p:nvSpPr>
          <p:cNvPr id="5" name="TextBox 4">
            <a:extLst>
              <a:ext uri="{FF2B5EF4-FFF2-40B4-BE49-F238E27FC236}">
                <a16:creationId xmlns:a16="http://schemas.microsoft.com/office/drawing/2014/main" id="{4DB72673-2AD1-4CF9-AAB7-0CD50D2F94AE}"/>
              </a:ext>
            </a:extLst>
          </p:cNvPr>
          <p:cNvSpPr txBox="1"/>
          <p:nvPr/>
        </p:nvSpPr>
        <p:spPr>
          <a:xfrm>
            <a:off x="1008437" y="2788985"/>
            <a:ext cx="7351333" cy="2062103"/>
          </a:xfrm>
          <a:prstGeom prst="rect">
            <a:avLst/>
          </a:prstGeom>
          <a:noFill/>
        </p:spPr>
        <p:txBody>
          <a:bodyPr wrap="square" rtlCol="0">
            <a:spAutoFit/>
          </a:bodyPr>
          <a:lstStyle/>
          <a:p>
            <a:r>
              <a:rPr lang="en-US" sz="3200" dirty="0"/>
              <a:t>Wavelength = 248 nm</a:t>
            </a:r>
          </a:p>
          <a:p>
            <a:r>
              <a:rPr lang="en-US" sz="3200" dirty="0"/>
              <a:t>Gain Bandwidth ~ 5 THz</a:t>
            </a:r>
          </a:p>
          <a:p>
            <a:r>
              <a:rPr lang="en-US" sz="3200" dirty="0"/>
              <a:t>Shortest Pulse ~ 60 fs</a:t>
            </a:r>
          </a:p>
          <a:p>
            <a:r>
              <a:rPr lang="en-US" sz="3200" dirty="0"/>
              <a:t>Thermal Conductivity ~ 9.5 </a:t>
            </a:r>
            <a:r>
              <a:rPr lang="en-US" sz="3200" dirty="0" err="1"/>
              <a:t>mW</a:t>
            </a:r>
            <a:r>
              <a:rPr lang="en-US" sz="3200" dirty="0"/>
              <a:t>/m*K</a:t>
            </a:r>
          </a:p>
        </p:txBody>
      </p:sp>
      <p:sp>
        <p:nvSpPr>
          <p:cNvPr id="6" name="TextBox 5">
            <a:extLst>
              <a:ext uri="{FF2B5EF4-FFF2-40B4-BE49-F238E27FC236}">
                <a16:creationId xmlns:a16="http://schemas.microsoft.com/office/drawing/2014/main" id="{A0C56803-CEDC-4641-B408-904B05CEB0E5}"/>
              </a:ext>
            </a:extLst>
          </p:cNvPr>
          <p:cNvSpPr txBox="1"/>
          <p:nvPr/>
        </p:nvSpPr>
        <p:spPr>
          <a:xfrm>
            <a:off x="8908710" y="2788985"/>
            <a:ext cx="7562097" cy="2062103"/>
          </a:xfrm>
          <a:prstGeom prst="rect">
            <a:avLst/>
          </a:prstGeom>
          <a:noFill/>
        </p:spPr>
        <p:txBody>
          <a:bodyPr wrap="square" rtlCol="0">
            <a:spAutoFit/>
          </a:bodyPr>
          <a:lstStyle/>
          <a:p>
            <a:r>
              <a:rPr lang="en-US" sz="3200" dirty="0"/>
              <a:t>Wavelength = 193 nm</a:t>
            </a:r>
          </a:p>
          <a:p>
            <a:r>
              <a:rPr lang="en-US" sz="3200" dirty="0"/>
              <a:t>Gain Bandwidth ~ 10 THz</a:t>
            </a:r>
          </a:p>
          <a:p>
            <a:r>
              <a:rPr lang="en-US" sz="3200" dirty="0"/>
              <a:t>Shortest Pulse ~ 30 fs</a:t>
            </a:r>
          </a:p>
          <a:p>
            <a:r>
              <a:rPr lang="en-US" sz="3200" dirty="0"/>
              <a:t>Thermal Conductivity ~ 17.9 </a:t>
            </a:r>
            <a:r>
              <a:rPr lang="en-US" sz="3200" dirty="0" err="1"/>
              <a:t>mW</a:t>
            </a:r>
            <a:r>
              <a:rPr lang="en-US" sz="3200" dirty="0"/>
              <a:t>/m*K</a:t>
            </a:r>
          </a:p>
        </p:txBody>
      </p:sp>
      <p:sp>
        <p:nvSpPr>
          <p:cNvPr id="7" name="TextBox 6">
            <a:extLst>
              <a:ext uri="{FF2B5EF4-FFF2-40B4-BE49-F238E27FC236}">
                <a16:creationId xmlns:a16="http://schemas.microsoft.com/office/drawing/2014/main" id="{CB73053B-A8DA-4BC6-AB16-7DFE420763DA}"/>
              </a:ext>
            </a:extLst>
          </p:cNvPr>
          <p:cNvSpPr txBox="1"/>
          <p:nvPr/>
        </p:nvSpPr>
        <p:spPr>
          <a:xfrm>
            <a:off x="1008437" y="2038259"/>
            <a:ext cx="3172663" cy="584775"/>
          </a:xfrm>
          <a:prstGeom prst="rect">
            <a:avLst/>
          </a:prstGeom>
          <a:noFill/>
        </p:spPr>
        <p:txBody>
          <a:bodyPr wrap="none" rtlCol="0">
            <a:spAutoFit/>
          </a:bodyPr>
          <a:lstStyle/>
          <a:p>
            <a:r>
              <a:rPr lang="en-US" sz="3200" dirty="0"/>
              <a:t>Krypton Fluoride</a:t>
            </a:r>
          </a:p>
        </p:txBody>
      </p:sp>
      <p:sp>
        <p:nvSpPr>
          <p:cNvPr id="8" name="TextBox 7">
            <a:extLst>
              <a:ext uri="{FF2B5EF4-FFF2-40B4-BE49-F238E27FC236}">
                <a16:creationId xmlns:a16="http://schemas.microsoft.com/office/drawing/2014/main" id="{699452AD-6F4D-4281-BB4F-626565078F94}"/>
              </a:ext>
            </a:extLst>
          </p:cNvPr>
          <p:cNvSpPr txBox="1"/>
          <p:nvPr/>
        </p:nvSpPr>
        <p:spPr>
          <a:xfrm>
            <a:off x="8908710" y="1945046"/>
            <a:ext cx="2832442" cy="584775"/>
          </a:xfrm>
          <a:prstGeom prst="rect">
            <a:avLst/>
          </a:prstGeom>
          <a:noFill/>
        </p:spPr>
        <p:txBody>
          <a:bodyPr wrap="none" rtlCol="0">
            <a:spAutoFit/>
          </a:bodyPr>
          <a:lstStyle/>
          <a:p>
            <a:r>
              <a:rPr lang="en-US" sz="3200" dirty="0"/>
              <a:t>Argon Fluoride</a:t>
            </a:r>
          </a:p>
        </p:txBody>
      </p:sp>
      <p:sp>
        <p:nvSpPr>
          <p:cNvPr id="9" name="TextBox 8">
            <a:extLst>
              <a:ext uri="{FF2B5EF4-FFF2-40B4-BE49-F238E27FC236}">
                <a16:creationId xmlns:a16="http://schemas.microsoft.com/office/drawing/2014/main" id="{1FCD5CDB-AD88-4F50-A0A1-B28037738D87}"/>
              </a:ext>
            </a:extLst>
          </p:cNvPr>
          <p:cNvSpPr txBox="1"/>
          <p:nvPr/>
        </p:nvSpPr>
        <p:spPr>
          <a:xfrm>
            <a:off x="4422846" y="5286789"/>
            <a:ext cx="6387903" cy="491225"/>
          </a:xfrm>
          <a:prstGeom prst="rect">
            <a:avLst/>
          </a:prstGeom>
          <a:noFill/>
        </p:spPr>
        <p:txBody>
          <a:bodyPr wrap="none" rtlCol="0">
            <a:spAutoFit/>
          </a:bodyPr>
          <a:lstStyle/>
          <a:p>
            <a:r>
              <a:rPr lang="en-US" dirty="0"/>
              <a:t>Highly simplified picture of excimer lasing:</a:t>
            </a:r>
          </a:p>
        </p:txBody>
      </p:sp>
      <p:sp>
        <p:nvSpPr>
          <p:cNvPr id="10" name="Oval 9">
            <a:extLst>
              <a:ext uri="{FF2B5EF4-FFF2-40B4-BE49-F238E27FC236}">
                <a16:creationId xmlns:a16="http://schemas.microsoft.com/office/drawing/2014/main" id="{DCF13D9D-1016-4270-84C0-A4C73EE4AE94}"/>
              </a:ext>
            </a:extLst>
          </p:cNvPr>
          <p:cNvSpPr/>
          <p:nvPr/>
        </p:nvSpPr>
        <p:spPr>
          <a:xfrm>
            <a:off x="3247189" y="6173386"/>
            <a:ext cx="1175657" cy="106311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Ar</a:t>
            </a:r>
            <a:r>
              <a:rPr lang="en-US" dirty="0"/>
              <a:t>+</a:t>
            </a:r>
          </a:p>
        </p:txBody>
      </p:sp>
      <p:sp>
        <p:nvSpPr>
          <p:cNvPr id="11" name="Oval 10">
            <a:extLst>
              <a:ext uri="{FF2B5EF4-FFF2-40B4-BE49-F238E27FC236}">
                <a16:creationId xmlns:a16="http://schemas.microsoft.com/office/drawing/2014/main" id="{946F90E6-51B2-4648-BB63-3C1D202645AE}"/>
              </a:ext>
            </a:extLst>
          </p:cNvPr>
          <p:cNvSpPr/>
          <p:nvPr/>
        </p:nvSpPr>
        <p:spPr>
          <a:xfrm>
            <a:off x="3247189" y="7587461"/>
            <a:ext cx="1175657" cy="106311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a:t>
            </a:r>
          </a:p>
        </p:txBody>
      </p:sp>
      <p:cxnSp>
        <p:nvCxnSpPr>
          <p:cNvPr id="13" name="Straight Arrow Connector 12">
            <a:extLst>
              <a:ext uri="{FF2B5EF4-FFF2-40B4-BE49-F238E27FC236}">
                <a16:creationId xmlns:a16="http://schemas.microsoft.com/office/drawing/2014/main" id="{066ECED2-8389-4A09-A817-E36E64063341}"/>
              </a:ext>
            </a:extLst>
          </p:cNvPr>
          <p:cNvCxnSpPr/>
          <p:nvPr/>
        </p:nvCxnSpPr>
        <p:spPr>
          <a:xfrm>
            <a:off x="4684103" y="6704941"/>
            <a:ext cx="2108583" cy="531555"/>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D69CBD53-A6CC-44BB-B43C-C716E33EDF6E}"/>
              </a:ext>
            </a:extLst>
          </p:cNvPr>
          <p:cNvCxnSpPr>
            <a:cxnSpLocks/>
          </p:cNvCxnSpPr>
          <p:nvPr/>
        </p:nvCxnSpPr>
        <p:spPr>
          <a:xfrm flipV="1">
            <a:off x="4684103" y="7587461"/>
            <a:ext cx="2108583" cy="585607"/>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6" name="Oval 15">
            <a:extLst>
              <a:ext uri="{FF2B5EF4-FFF2-40B4-BE49-F238E27FC236}">
                <a16:creationId xmlns:a16="http://schemas.microsoft.com/office/drawing/2014/main" id="{2297E109-3121-4D56-B9E7-AE0B72E193E4}"/>
              </a:ext>
            </a:extLst>
          </p:cNvPr>
          <p:cNvSpPr/>
          <p:nvPr/>
        </p:nvSpPr>
        <p:spPr>
          <a:xfrm>
            <a:off x="6808511" y="6837499"/>
            <a:ext cx="1551259" cy="106311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ArF</a:t>
            </a:r>
            <a:r>
              <a:rPr lang="en-US" dirty="0"/>
              <a:t>*</a:t>
            </a:r>
          </a:p>
        </p:txBody>
      </p:sp>
      <p:sp>
        <p:nvSpPr>
          <p:cNvPr id="18" name="Oval 17">
            <a:extLst>
              <a:ext uri="{FF2B5EF4-FFF2-40B4-BE49-F238E27FC236}">
                <a16:creationId xmlns:a16="http://schemas.microsoft.com/office/drawing/2014/main" id="{939E8663-5EDA-495D-BFC1-F6E6EF991CE2}"/>
              </a:ext>
            </a:extLst>
          </p:cNvPr>
          <p:cNvSpPr/>
          <p:nvPr/>
        </p:nvSpPr>
        <p:spPr>
          <a:xfrm>
            <a:off x="10723653" y="6099849"/>
            <a:ext cx="1175657" cy="106311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Ar</a:t>
            </a:r>
            <a:endParaRPr lang="en-US" dirty="0"/>
          </a:p>
        </p:txBody>
      </p:sp>
      <p:sp>
        <p:nvSpPr>
          <p:cNvPr id="19" name="Oval 18">
            <a:extLst>
              <a:ext uri="{FF2B5EF4-FFF2-40B4-BE49-F238E27FC236}">
                <a16:creationId xmlns:a16="http://schemas.microsoft.com/office/drawing/2014/main" id="{9C0F65F3-2F30-4A4B-8B1B-9368D9A873A3}"/>
              </a:ext>
            </a:extLst>
          </p:cNvPr>
          <p:cNvSpPr/>
          <p:nvPr/>
        </p:nvSpPr>
        <p:spPr>
          <a:xfrm>
            <a:off x="10723653" y="7513924"/>
            <a:ext cx="1175657" cy="106311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a:t>
            </a:r>
          </a:p>
        </p:txBody>
      </p:sp>
      <p:cxnSp>
        <p:nvCxnSpPr>
          <p:cNvPr id="20" name="Straight Arrow Connector 19">
            <a:extLst>
              <a:ext uri="{FF2B5EF4-FFF2-40B4-BE49-F238E27FC236}">
                <a16:creationId xmlns:a16="http://schemas.microsoft.com/office/drawing/2014/main" id="{566BCF8E-9340-4FAC-BE37-26E0AA516A3B}"/>
              </a:ext>
            </a:extLst>
          </p:cNvPr>
          <p:cNvCxnSpPr/>
          <p:nvPr/>
        </p:nvCxnSpPr>
        <p:spPr>
          <a:xfrm>
            <a:off x="8403360" y="7587461"/>
            <a:ext cx="2108583" cy="531555"/>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20A2C15B-979C-4EA5-9AB3-5A1F906C59A4}"/>
              </a:ext>
            </a:extLst>
          </p:cNvPr>
          <p:cNvCxnSpPr>
            <a:cxnSpLocks/>
          </p:cNvCxnSpPr>
          <p:nvPr/>
        </p:nvCxnSpPr>
        <p:spPr>
          <a:xfrm flipV="1">
            <a:off x="8403360" y="6566091"/>
            <a:ext cx="2108583" cy="585607"/>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D223FE7B-821C-4A5B-B2A6-E7AB3EFF51C5}"/>
              </a:ext>
            </a:extLst>
          </p:cNvPr>
          <p:cNvCxnSpPr/>
          <p:nvPr/>
        </p:nvCxnSpPr>
        <p:spPr>
          <a:xfrm>
            <a:off x="8908710" y="7369054"/>
            <a:ext cx="5438662"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FC71B79F-F0C0-43A4-B504-BC1D499D49CA}"/>
              </a:ext>
            </a:extLst>
          </p:cNvPr>
          <p:cNvSpPr txBox="1"/>
          <p:nvPr/>
        </p:nvSpPr>
        <p:spPr>
          <a:xfrm>
            <a:off x="13543124" y="6704941"/>
            <a:ext cx="720069" cy="584775"/>
          </a:xfrm>
          <a:prstGeom prst="rect">
            <a:avLst/>
          </a:prstGeom>
          <a:noFill/>
        </p:spPr>
        <p:txBody>
          <a:bodyPr wrap="none" rtlCol="0">
            <a:spAutoFit/>
          </a:bodyPr>
          <a:lstStyle/>
          <a:p>
            <a:r>
              <a:rPr lang="en-US" sz="3200" dirty="0"/>
              <a:t>ħ</a:t>
            </a:r>
            <a:r>
              <a:rPr lang="el-GR" sz="3200" dirty="0"/>
              <a:t>ω</a:t>
            </a:r>
            <a:endParaRPr lang="en-US" sz="3200" dirty="0"/>
          </a:p>
        </p:txBody>
      </p:sp>
    </p:spTree>
    <p:extLst>
      <p:ext uri="{BB962C8B-B14F-4D97-AF65-F5344CB8AC3E}">
        <p14:creationId xmlns:p14="http://schemas.microsoft.com/office/powerpoint/2010/main" val="1564123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F081E-FCA3-C940-BF2A-B942306EB472}"/>
              </a:ext>
            </a:extLst>
          </p:cNvPr>
          <p:cNvSpPr>
            <a:spLocks noGrp="1"/>
          </p:cNvSpPr>
          <p:nvPr>
            <p:ph type="title"/>
          </p:nvPr>
        </p:nvSpPr>
        <p:spPr/>
        <p:txBody>
          <a:bodyPr/>
          <a:lstStyle/>
          <a:p>
            <a:r>
              <a:rPr lang="en-US" dirty="0"/>
              <a:t>Nonlinear Compton Scattering / Quantum Synchrotron*</a:t>
            </a:r>
          </a:p>
        </p:txBody>
      </p:sp>
      <p:sp>
        <p:nvSpPr>
          <p:cNvPr id="6" name="Slide Number Placeholder 5">
            <a:extLst>
              <a:ext uri="{FF2B5EF4-FFF2-40B4-BE49-F238E27FC236}">
                <a16:creationId xmlns:a16="http://schemas.microsoft.com/office/drawing/2014/main" id="{15E97981-1E24-6547-A237-87F7C9A0D242}"/>
              </a:ext>
            </a:extLst>
          </p:cNvPr>
          <p:cNvSpPr>
            <a:spLocks noGrp="1"/>
          </p:cNvSpPr>
          <p:nvPr>
            <p:ph type="sldNum" sz="quarter" idx="12"/>
          </p:nvPr>
        </p:nvSpPr>
        <p:spPr/>
        <p:txBody>
          <a:bodyPr/>
          <a:lstStyle/>
          <a:p>
            <a:fld id="{A83DDC34-D481-2744-812B-2FCD98088CBD}" type="slidenum">
              <a:rPr lang="en-US" smtClean="0"/>
              <a:t>20</a:t>
            </a:fld>
            <a:endParaRPr lang="en-US"/>
          </a:p>
        </p:txBody>
      </p:sp>
      <p:cxnSp>
        <p:nvCxnSpPr>
          <p:cNvPr id="22" name="Straight Connector 21">
            <a:extLst>
              <a:ext uri="{FF2B5EF4-FFF2-40B4-BE49-F238E27FC236}">
                <a16:creationId xmlns:a16="http://schemas.microsoft.com/office/drawing/2014/main" id="{5F492CF5-7C7C-2940-B16F-82F553ABFFE1}"/>
              </a:ext>
            </a:extLst>
          </p:cNvPr>
          <p:cNvCxnSpPr>
            <a:cxnSpLocks/>
          </p:cNvCxnSpPr>
          <p:nvPr/>
        </p:nvCxnSpPr>
        <p:spPr>
          <a:xfrm flipV="1">
            <a:off x="3080032" y="3258973"/>
            <a:ext cx="1354571" cy="1019354"/>
          </a:xfrm>
          <a:prstGeom prst="line">
            <a:avLst/>
          </a:prstGeom>
          <a:ln w="101600" cmpd="dbl"/>
        </p:spPr>
        <p:style>
          <a:lnRef idx="2">
            <a:schemeClr val="accent1"/>
          </a:lnRef>
          <a:fillRef idx="0">
            <a:schemeClr val="accent1"/>
          </a:fillRef>
          <a:effectRef idx="1">
            <a:schemeClr val="accent1"/>
          </a:effectRef>
          <a:fontRef idx="minor">
            <a:schemeClr val="tx1"/>
          </a:fontRef>
        </p:style>
      </p:cxnSp>
      <p:grpSp>
        <p:nvGrpSpPr>
          <p:cNvPr id="239" name="Group 238">
            <a:extLst>
              <a:ext uri="{FF2B5EF4-FFF2-40B4-BE49-F238E27FC236}">
                <a16:creationId xmlns:a16="http://schemas.microsoft.com/office/drawing/2014/main" id="{0FB015EE-1BAD-444E-8CEF-B62BD836C8C6}"/>
              </a:ext>
            </a:extLst>
          </p:cNvPr>
          <p:cNvGrpSpPr/>
          <p:nvPr/>
        </p:nvGrpSpPr>
        <p:grpSpPr>
          <a:xfrm rot="17846362">
            <a:off x="2095309" y="2870194"/>
            <a:ext cx="324094" cy="1875099"/>
            <a:chOff x="11991369" y="3588152"/>
            <a:chExt cx="462990" cy="3710013"/>
          </a:xfrm>
        </p:grpSpPr>
        <p:grpSp>
          <p:nvGrpSpPr>
            <p:cNvPr id="240" name="Group 239">
              <a:extLst>
                <a:ext uri="{FF2B5EF4-FFF2-40B4-BE49-F238E27FC236}">
                  <a16:creationId xmlns:a16="http://schemas.microsoft.com/office/drawing/2014/main" id="{FEC41A87-E982-9841-9495-D528EA4040E7}"/>
                </a:ext>
              </a:extLst>
            </p:cNvPr>
            <p:cNvGrpSpPr/>
            <p:nvPr/>
          </p:nvGrpSpPr>
          <p:grpSpPr>
            <a:xfrm>
              <a:off x="11991372" y="3588152"/>
              <a:ext cx="462987" cy="925974"/>
              <a:chOff x="11991372" y="3588152"/>
              <a:chExt cx="462987" cy="925974"/>
            </a:xfrm>
          </p:grpSpPr>
          <p:grpSp>
            <p:nvGrpSpPr>
              <p:cNvPr id="263" name="Group 262">
                <a:extLst>
                  <a:ext uri="{FF2B5EF4-FFF2-40B4-BE49-F238E27FC236}">
                    <a16:creationId xmlns:a16="http://schemas.microsoft.com/office/drawing/2014/main" id="{38C6E3C0-D72F-7844-BA8D-76460D2BDEF7}"/>
                  </a:ext>
                </a:extLst>
              </p:cNvPr>
              <p:cNvGrpSpPr/>
              <p:nvPr/>
            </p:nvGrpSpPr>
            <p:grpSpPr>
              <a:xfrm>
                <a:off x="11991372" y="3588152"/>
                <a:ext cx="462987" cy="462987"/>
                <a:chOff x="11991372" y="3588152"/>
                <a:chExt cx="462987" cy="462987"/>
              </a:xfrm>
            </p:grpSpPr>
            <p:sp>
              <p:nvSpPr>
                <p:cNvPr id="267" name="Arc 266">
                  <a:extLst>
                    <a:ext uri="{FF2B5EF4-FFF2-40B4-BE49-F238E27FC236}">
                      <a16:creationId xmlns:a16="http://schemas.microsoft.com/office/drawing/2014/main" id="{6F5E8C22-EACB-324C-86A8-475DD10C021F}"/>
                    </a:ext>
                  </a:extLst>
                </p:cNvPr>
                <p:cNvSpPr/>
                <p:nvPr/>
              </p:nvSpPr>
              <p:spPr>
                <a:xfrm>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8" name="Arc 267">
                  <a:extLst>
                    <a:ext uri="{FF2B5EF4-FFF2-40B4-BE49-F238E27FC236}">
                      <a16:creationId xmlns:a16="http://schemas.microsoft.com/office/drawing/2014/main" id="{C37D8637-38FD-A24F-A7A1-9428DD0C68A8}"/>
                    </a:ext>
                  </a:extLst>
                </p:cNvPr>
                <p:cNvSpPr/>
                <p:nvPr/>
              </p:nvSpPr>
              <p:spPr>
                <a:xfrm flipV="1">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64" name="Group 263">
                <a:extLst>
                  <a:ext uri="{FF2B5EF4-FFF2-40B4-BE49-F238E27FC236}">
                    <a16:creationId xmlns:a16="http://schemas.microsoft.com/office/drawing/2014/main" id="{E52341F2-31EF-714B-8E4C-AEC6D121BE2A}"/>
                  </a:ext>
                </a:extLst>
              </p:cNvPr>
              <p:cNvGrpSpPr/>
              <p:nvPr/>
            </p:nvGrpSpPr>
            <p:grpSpPr>
              <a:xfrm flipH="1">
                <a:off x="11991372" y="4051139"/>
                <a:ext cx="462987" cy="462987"/>
                <a:chOff x="11991372" y="3588152"/>
                <a:chExt cx="462987" cy="462987"/>
              </a:xfrm>
            </p:grpSpPr>
            <p:sp>
              <p:nvSpPr>
                <p:cNvPr id="265" name="Arc 264">
                  <a:extLst>
                    <a:ext uri="{FF2B5EF4-FFF2-40B4-BE49-F238E27FC236}">
                      <a16:creationId xmlns:a16="http://schemas.microsoft.com/office/drawing/2014/main" id="{D26A9B4D-0424-B14C-B3CC-CEF4A6E94134}"/>
                    </a:ext>
                  </a:extLst>
                </p:cNvPr>
                <p:cNvSpPr/>
                <p:nvPr/>
              </p:nvSpPr>
              <p:spPr>
                <a:xfrm>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6" name="Arc 265">
                  <a:extLst>
                    <a:ext uri="{FF2B5EF4-FFF2-40B4-BE49-F238E27FC236}">
                      <a16:creationId xmlns:a16="http://schemas.microsoft.com/office/drawing/2014/main" id="{13E07465-B94D-5148-9854-5027F41D9435}"/>
                    </a:ext>
                  </a:extLst>
                </p:cNvPr>
                <p:cNvSpPr/>
                <p:nvPr/>
              </p:nvSpPr>
              <p:spPr>
                <a:xfrm flipV="1">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242" name="Group 241">
              <a:extLst>
                <a:ext uri="{FF2B5EF4-FFF2-40B4-BE49-F238E27FC236}">
                  <a16:creationId xmlns:a16="http://schemas.microsoft.com/office/drawing/2014/main" id="{43560ED1-BCAC-D341-A18E-FE88FAA456E8}"/>
                </a:ext>
              </a:extLst>
            </p:cNvPr>
            <p:cNvGrpSpPr/>
            <p:nvPr/>
          </p:nvGrpSpPr>
          <p:grpSpPr>
            <a:xfrm>
              <a:off x="11991371" y="4516165"/>
              <a:ext cx="462987" cy="925974"/>
              <a:chOff x="11991372" y="3588152"/>
              <a:chExt cx="462987" cy="925974"/>
            </a:xfrm>
          </p:grpSpPr>
          <p:grpSp>
            <p:nvGrpSpPr>
              <p:cNvPr id="257" name="Group 256">
                <a:extLst>
                  <a:ext uri="{FF2B5EF4-FFF2-40B4-BE49-F238E27FC236}">
                    <a16:creationId xmlns:a16="http://schemas.microsoft.com/office/drawing/2014/main" id="{80C29CA4-FD46-E54C-9DB9-CA871AC3E29C}"/>
                  </a:ext>
                </a:extLst>
              </p:cNvPr>
              <p:cNvGrpSpPr/>
              <p:nvPr/>
            </p:nvGrpSpPr>
            <p:grpSpPr>
              <a:xfrm>
                <a:off x="11991372" y="3588152"/>
                <a:ext cx="462987" cy="462987"/>
                <a:chOff x="11991372" y="3588152"/>
                <a:chExt cx="462987" cy="462987"/>
              </a:xfrm>
            </p:grpSpPr>
            <p:sp>
              <p:nvSpPr>
                <p:cNvPr id="261" name="Arc 260">
                  <a:extLst>
                    <a:ext uri="{FF2B5EF4-FFF2-40B4-BE49-F238E27FC236}">
                      <a16:creationId xmlns:a16="http://schemas.microsoft.com/office/drawing/2014/main" id="{C13E0CAC-CE2D-6B4A-A4CA-1EF5A3AF8B01}"/>
                    </a:ext>
                  </a:extLst>
                </p:cNvPr>
                <p:cNvSpPr/>
                <p:nvPr/>
              </p:nvSpPr>
              <p:spPr>
                <a:xfrm>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2" name="Arc 261">
                  <a:extLst>
                    <a:ext uri="{FF2B5EF4-FFF2-40B4-BE49-F238E27FC236}">
                      <a16:creationId xmlns:a16="http://schemas.microsoft.com/office/drawing/2014/main" id="{BE1A06A1-4D9F-834F-A633-FFB77EE3E09A}"/>
                    </a:ext>
                  </a:extLst>
                </p:cNvPr>
                <p:cNvSpPr/>
                <p:nvPr/>
              </p:nvSpPr>
              <p:spPr>
                <a:xfrm flipV="1">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58" name="Group 257">
                <a:extLst>
                  <a:ext uri="{FF2B5EF4-FFF2-40B4-BE49-F238E27FC236}">
                    <a16:creationId xmlns:a16="http://schemas.microsoft.com/office/drawing/2014/main" id="{95986E8D-DFF6-BB49-BAEB-776A6B0C11B8}"/>
                  </a:ext>
                </a:extLst>
              </p:cNvPr>
              <p:cNvGrpSpPr/>
              <p:nvPr/>
            </p:nvGrpSpPr>
            <p:grpSpPr>
              <a:xfrm flipH="1">
                <a:off x="11991372" y="4051139"/>
                <a:ext cx="462987" cy="462987"/>
                <a:chOff x="11991372" y="3588152"/>
                <a:chExt cx="462987" cy="462987"/>
              </a:xfrm>
            </p:grpSpPr>
            <p:sp>
              <p:nvSpPr>
                <p:cNvPr id="259" name="Arc 258">
                  <a:extLst>
                    <a:ext uri="{FF2B5EF4-FFF2-40B4-BE49-F238E27FC236}">
                      <a16:creationId xmlns:a16="http://schemas.microsoft.com/office/drawing/2014/main" id="{D8487D7F-0E41-F84C-9F07-BB0DB100E687}"/>
                    </a:ext>
                  </a:extLst>
                </p:cNvPr>
                <p:cNvSpPr/>
                <p:nvPr/>
              </p:nvSpPr>
              <p:spPr>
                <a:xfrm>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0" name="Arc 259">
                  <a:extLst>
                    <a:ext uri="{FF2B5EF4-FFF2-40B4-BE49-F238E27FC236}">
                      <a16:creationId xmlns:a16="http://schemas.microsoft.com/office/drawing/2014/main" id="{97BC99A6-3A81-F048-BA1A-410346F30142}"/>
                    </a:ext>
                  </a:extLst>
                </p:cNvPr>
                <p:cNvSpPr/>
                <p:nvPr/>
              </p:nvSpPr>
              <p:spPr>
                <a:xfrm flipV="1">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243" name="Group 242">
              <a:extLst>
                <a:ext uri="{FF2B5EF4-FFF2-40B4-BE49-F238E27FC236}">
                  <a16:creationId xmlns:a16="http://schemas.microsoft.com/office/drawing/2014/main" id="{11B7B284-904C-4B41-A641-0242241CBE2A}"/>
                </a:ext>
              </a:extLst>
            </p:cNvPr>
            <p:cNvGrpSpPr/>
            <p:nvPr/>
          </p:nvGrpSpPr>
          <p:grpSpPr>
            <a:xfrm>
              <a:off x="11991370" y="5444178"/>
              <a:ext cx="462987" cy="925974"/>
              <a:chOff x="11991372" y="3588152"/>
              <a:chExt cx="462987" cy="925974"/>
            </a:xfrm>
          </p:grpSpPr>
          <p:grpSp>
            <p:nvGrpSpPr>
              <p:cNvPr id="251" name="Group 250">
                <a:extLst>
                  <a:ext uri="{FF2B5EF4-FFF2-40B4-BE49-F238E27FC236}">
                    <a16:creationId xmlns:a16="http://schemas.microsoft.com/office/drawing/2014/main" id="{04A40883-7ACD-4E45-BAAD-BA525B6E16C3}"/>
                  </a:ext>
                </a:extLst>
              </p:cNvPr>
              <p:cNvGrpSpPr/>
              <p:nvPr/>
            </p:nvGrpSpPr>
            <p:grpSpPr>
              <a:xfrm>
                <a:off x="11991372" y="3588152"/>
                <a:ext cx="462987" cy="462987"/>
                <a:chOff x="11991372" y="3588152"/>
                <a:chExt cx="462987" cy="462987"/>
              </a:xfrm>
            </p:grpSpPr>
            <p:sp>
              <p:nvSpPr>
                <p:cNvPr id="255" name="Arc 254">
                  <a:extLst>
                    <a:ext uri="{FF2B5EF4-FFF2-40B4-BE49-F238E27FC236}">
                      <a16:creationId xmlns:a16="http://schemas.microsoft.com/office/drawing/2014/main" id="{0E00FD44-DFB8-3347-A03B-86F0BBB3E142}"/>
                    </a:ext>
                  </a:extLst>
                </p:cNvPr>
                <p:cNvSpPr/>
                <p:nvPr/>
              </p:nvSpPr>
              <p:spPr>
                <a:xfrm>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6" name="Arc 255">
                  <a:extLst>
                    <a:ext uri="{FF2B5EF4-FFF2-40B4-BE49-F238E27FC236}">
                      <a16:creationId xmlns:a16="http://schemas.microsoft.com/office/drawing/2014/main" id="{1414034E-5986-424D-B8AC-4315C3B6AB62}"/>
                    </a:ext>
                  </a:extLst>
                </p:cNvPr>
                <p:cNvSpPr/>
                <p:nvPr/>
              </p:nvSpPr>
              <p:spPr>
                <a:xfrm flipV="1">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52" name="Group 251">
                <a:extLst>
                  <a:ext uri="{FF2B5EF4-FFF2-40B4-BE49-F238E27FC236}">
                    <a16:creationId xmlns:a16="http://schemas.microsoft.com/office/drawing/2014/main" id="{E16BF7EA-21DA-AF48-A0D7-58FAEC38E2AE}"/>
                  </a:ext>
                </a:extLst>
              </p:cNvPr>
              <p:cNvGrpSpPr/>
              <p:nvPr/>
            </p:nvGrpSpPr>
            <p:grpSpPr>
              <a:xfrm flipH="1">
                <a:off x="11991372" y="4051139"/>
                <a:ext cx="462987" cy="462987"/>
                <a:chOff x="11991372" y="3588152"/>
                <a:chExt cx="462987" cy="462987"/>
              </a:xfrm>
            </p:grpSpPr>
            <p:sp>
              <p:nvSpPr>
                <p:cNvPr id="253" name="Arc 252">
                  <a:extLst>
                    <a:ext uri="{FF2B5EF4-FFF2-40B4-BE49-F238E27FC236}">
                      <a16:creationId xmlns:a16="http://schemas.microsoft.com/office/drawing/2014/main" id="{40F6967E-2894-FD4F-8399-EC453EB2071C}"/>
                    </a:ext>
                  </a:extLst>
                </p:cNvPr>
                <p:cNvSpPr/>
                <p:nvPr/>
              </p:nvSpPr>
              <p:spPr>
                <a:xfrm>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4" name="Arc 253">
                  <a:extLst>
                    <a:ext uri="{FF2B5EF4-FFF2-40B4-BE49-F238E27FC236}">
                      <a16:creationId xmlns:a16="http://schemas.microsoft.com/office/drawing/2014/main" id="{EE16BC29-F413-8246-BB9E-F193FD3287FD}"/>
                    </a:ext>
                  </a:extLst>
                </p:cNvPr>
                <p:cNvSpPr/>
                <p:nvPr/>
              </p:nvSpPr>
              <p:spPr>
                <a:xfrm flipV="1">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244" name="Group 243">
              <a:extLst>
                <a:ext uri="{FF2B5EF4-FFF2-40B4-BE49-F238E27FC236}">
                  <a16:creationId xmlns:a16="http://schemas.microsoft.com/office/drawing/2014/main" id="{96D04183-7E50-A042-9B24-D78EE6EFC8CD}"/>
                </a:ext>
              </a:extLst>
            </p:cNvPr>
            <p:cNvGrpSpPr/>
            <p:nvPr/>
          </p:nvGrpSpPr>
          <p:grpSpPr>
            <a:xfrm>
              <a:off x="11991369" y="6372191"/>
              <a:ext cx="462987" cy="925974"/>
              <a:chOff x="11991372" y="3588152"/>
              <a:chExt cx="462987" cy="925974"/>
            </a:xfrm>
          </p:grpSpPr>
          <p:grpSp>
            <p:nvGrpSpPr>
              <p:cNvPr id="245" name="Group 244">
                <a:extLst>
                  <a:ext uri="{FF2B5EF4-FFF2-40B4-BE49-F238E27FC236}">
                    <a16:creationId xmlns:a16="http://schemas.microsoft.com/office/drawing/2014/main" id="{2F1421DA-48B7-1D4C-8F5B-337313359AC5}"/>
                  </a:ext>
                </a:extLst>
              </p:cNvPr>
              <p:cNvGrpSpPr/>
              <p:nvPr/>
            </p:nvGrpSpPr>
            <p:grpSpPr>
              <a:xfrm>
                <a:off x="11991372" y="3588152"/>
                <a:ext cx="462987" cy="462987"/>
                <a:chOff x="11991372" y="3588152"/>
                <a:chExt cx="462987" cy="462987"/>
              </a:xfrm>
            </p:grpSpPr>
            <p:sp>
              <p:nvSpPr>
                <p:cNvPr id="249" name="Arc 248">
                  <a:extLst>
                    <a:ext uri="{FF2B5EF4-FFF2-40B4-BE49-F238E27FC236}">
                      <a16:creationId xmlns:a16="http://schemas.microsoft.com/office/drawing/2014/main" id="{4DC247C3-D0F2-644C-BB84-32D65DBAE0F4}"/>
                    </a:ext>
                  </a:extLst>
                </p:cNvPr>
                <p:cNvSpPr/>
                <p:nvPr/>
              </p:nvSpPr>
              <p:spPr>
                <a:xfrm>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0" name="Arc 249">
                  <a:extLst>
                    <a:ext uri="{FF2B5EF4-FFF2-40B4-BE49-F238E27FC236}">
                      <a16:creationId xmlns:a16="http://schemas.microsoft.com/office/drawing/2014/main" id="{33470747-CE3A-0C46-873C-AE011CE681D9}"/>
                    </a:ext>
                  </a:extLst>
                </p:cNvPr>
                <p:cNvSpPr/>
                <p:nvPr/>
              </p:nvSpPr>
              <p:spPr>
                <a:xfrm flipV="1">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46" name="Group 245">
                <a:extLst>
                  <a:ext uri="{FF2B5EF4-FFF2-40B4-BE49-F238E27FC236}">
                    <a16:creationId xmlns:a16="http://schemas.microsoft.com/office/drawing/2014/main" id="{28B5D138-A0E7-E940-AD44-6BD18F774601}"/>
                  </a:ext>
                </a:extLst>
              </p:cNvPr>
              <p:cNvGrpSpPr/>
              <p:nvPr/>
            </p:nvGrpSpPr>
            <p:grpSpPr>
              <a:xfrm flipH="1">
                <a:off x="11991372" y="4051139"/>
                <a:ext cx="462987" cy="462987"/>
                <a:chOff x="11991372" y="3588152"/>
                <a:chExt cx="462987" cy="462987"/>
              </a:xfrm>
            </p:grpSpPr>
            <p:sp>
              <p:nvSpPr>
                <p:cNvPr id="247" name="Arc 246">
                  <a:extLst>
                    <a:ext uri="{FF2B5EF4-FFF2-40B4-BE49-F238E27FC236}">
                      <a16:creationId xmlns:a16="http://schemas.microsoft.com/office/drawing/2014/main" id="{2F367197-266D-DC4E-9D72-8B8E2117997C}"/>
                    </a:ext>
                  </a:extLst>
                </p:cNvPr>
                <p:cNvSpPr/>
                <p:nvPr/>
              </p:nvSpPr>
              <p:spPr>
                <a:xfrm>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8" name="Arc 247">
                  <a:extLst>
                    <a:ext uri="{FF2B5EF4-FFF2-40B4-BE49-F238E27FC236}">
                      <a16:creationId xmlns:a16="http://schemas.microsoft.com/office/drawing/2014/main" id="{67A6123E-4D42-114F-A06C-E0658BFE26C6}"/>
                    </a:ext>
                  </a:extLst>
                </p:cNvPr>
                <p:cNvSpPr/>
                <p:nvPr/>
              </p:nvSpPr>
              <p:spPr>
                <a:xfrm flipV="1">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cxnSp>
        <p:nvCxnSpPr>
          <p:cNvPr id="269" name="Straight Connector 268">
            <a:extLst>
              <a:ext uri="{FF2B5EF4-FFF2-40B4-BE49-F238E27FC236}">
                <a16:creationId xmlns:a16="http://schemas.microsoft.com/office/drawing/2014/main" id="{F76D0BF9-F961-844E-A880-3CA122271F83}"/>
              </a:ext>
            </a:extLst>
          </p:cNvPr>
          <p:cNvCxnSpPr>
            <a:cxnSpLocks/>
          </p:cNvCxnSpPr>
          <p:nvPr/>
        </p:nvCxnSpPr>
        <p:spPr>
          <a:xfrm flipV="1">
            <a:off x="3080032" y="4278328"/>
            <a:ext cx="0" cy="1518224"/>
          </a:xfrm>
          <a:prstGeom prst="line">
            <a:avLst/>
          </a:prstGeom>
          <a:ln w="101600" cmpd="dbl"/>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31EAAB6F-BB27-F14A-8009-9B01DB11B003}"/>
              </a:ext>
            </a:extLst>
          </p:cNvPr>
          <p:cNvSpPr txBox="1"/>
          <p:nvPr/>
        </p:nvSpPr>
        <p:spPr>
          <a:xfrm>
            <a:off x="2153061" y="6520143"/>
            <a:ext cx="1991956" cy="491225"/>
          </a:xfrm>
          <a:prstGeom prst="rect">
            <a:avLst/>
          </a:prstGeom>
          <a:noFill/>
        </p:spPr>
        <p:txBody>
          <a:bodyPr wrap="none" rtlCol="0">
            <a:spAutoFit/>
          </a:bodyPr>
          <a:lstStyle/>
          <a:p>
            <a:r>
              <a:rPr lang="en-US" dirty="0" err="1"/>
              <a:t>Volkov</a:t>
            </a:r>
            <a:r>
              <a:rPr lang="en-US" dirty="0"/>
              <a:t> State</a:t>
            </a:r>
          </a:p>
        </p:txBody>
      </p:sp>
      <p:pic>
        <p:nvPicPr>
          <p:cNvPr id="7" name="Picture 6">
            <a:extLst>
              <a:ext uri="{FF2B5EF4-FFF2-40B4-BE49-F238E27FC236}">
                <a16:creationId xmlns:a16="http://schemas.microsoft.com/office/drawing/2014/main" id="{261B8FB2-1A49-B849-BF45-87A6DC0E5021}"/>
              </a:ext>
            </a:extLst>
          </p:cNvPr>
          <p:cNvPicPr>
            <a:picLocks noChangeAspect="1"/>
          </p:cNvPicPr>
          <p:nvPr/>
        </p:nvPicPr>
        <p:blipFill>
          <a:blip r:embed="rId3"/>
          <a:stretch>
            <a:fillRect/>
          </a:stretch>
        </p:blipFill>
        <p:spPr>
          <a:xfrm>
            <a:off x="6854606" y="3426884"/>
            <a:ext cx="1701800" cy="965200"/>
          </a:xfrm>
          <a:prstGeom prst="rect">
            <a:avLst/>
          </a:prstGeom>
        </p:spPr>
      </p:pic>
      <p:pic>
        <p:nvPicPr>
          <p:cNvPr id="24" name="Picture 23">
            <a:extLst>
              <a:ext uri="{FF2B5EF4-FFF2-40B4-BE49-F238E27FC236}">
                <a16:creationId xmlns:a16="http://schemas.microsoft.com/office/drawing/2014/main" id="{2F5F63A0-316D-E545-8800-848C448D8CBF}"/>
              </a:ext>
            </a:extLst>
          </p:cNvPr>
          <p:cNvPicPr>
            <a:picLocks noChangeAspect="1"/>
          </p:cNvPicPr>
          <p:nvPr/>
        </p:nvPicPr>
        <p:blipFill>
          <a:blip r:embed="rId4"/>
          <a:stretch>
            <a:fillRect/>
          </a:stretch>
        </p:blipFill>
        <p:spPr>
          <a:xfrm>
            <a:off x="968577" y="2982785"/>
            <a:ext cx="355600" cy="368300"/>
          </a:xfrm>
          <a:prstGeom prst="rect">
            <a:avLst/>
          </a:prstGeom>
        </p:spPr>
      </p:pic>
      <p:pic>
        <p:nvPicPr>
          <p:cNvPr id="25" name="Picture 24">
            <a:extLst>
              <a:ext uri="{FF2B5EF4-FFF2-40B4-BE49-F238E27FC236}">
                <a16:creationId xmlns:a16="http://schemas.microsoft.com/office/drawing/2014/main" id="{215E16CF-59D8-294A-BF6C-B059D1F34551}"/>
              </a:ext>
            </a:extLst>
          </p:cNvPr>
          <p:cNvPicPr>
            <a:picLocks noChangeAspect="1"/>
          </p:cNvPicPr>
          <p:nvPr/>
        </p:nvPicPr>
        <p:blipFill>
          <a:blip r:embed="rId5"/>
          <a:stretch>
            <a:fillRect/>
          </a:stretch>
        </p:blipFill>
        <p:spPr>
          <a:xfrm>
            <a:off x="2631807" y="5957148"/>
            <a:ext cx="1041400" cy="469900"/>
          </a:xfrm>
          <a:prstGeom prst="rect">
            <a:avLst/>
          </a:prstGeom>
        </p:spPr>
      </p:pic>
      <p:pic>
        <p:nvPicPr>
          <p:cNvPr id="26" name="Picture 25">
            <a:extLst>
              <a:ext uri="{FF2B5EF4-FFF2-40B4-BE49-F238E27FC236}">
                <a16:creationId xmlns:a16="http://schemas.microsoft.com/office/drawing/2014/main" id="{34C6A583-3A18-4C4A-B290-B474FC16D455}"/>
              </a:ext>
            </a:extLst>
          </p:cNvPr>
          <p:cNvPicPr>
            <a:picLocks noChangeAspect="1"/>
          </p:cNvPicPr>
          <p:nvPr/>
        </p:nvPicPr>
        <p:blipFill>
          <a:blip r:embed="rId6"/>
          <a:stretch>
            <a:fillRect/>
          </a:stretch>
        </p:blipFill>
        <p:spPr>
          <a:xfrm>
            <a:off x="4558208" y="2896321"/>
            <a:ext cx="1168400" cy="495300"/>
          </a:xfrm>
          <a:prstGeom prst="rect">
            <a:avLst/>
          </a:prstGeom>
        </p:spPr>
      </p:pic>
      <p:sp>
        <p:nvSpPr>
          <p:cNvPr id="28" name="TextBox 27">
            <a:extLst>
              <a:ext uri="{FF2B5EF4-FFF2-40B4-BE49-F238E27FC236}">
                <a16:creationId xmlns:a16="http://schemas.microsoft.com/office/drawing/2014/main" id="{204350D2-2CB3-1642-A501-569ABE2570D6}"/>
              </a:ext>
            </a:extLst>
          </p:cNvPr>
          <p:cNvSpPr txBox="1"/>
          <p:nvPr/>
        </p:nvSpPr>
        <p:spPr>
          <a:xfrm>
            <a:off x="6700060" y="2479427"/>
            <a:ext cx="7356822" cy="491225"/>
          </a:xfrm>
          <a:prstGeom prst="rect">
            <a:avLst/>
          </a:prstGeom>
          <a:noFill/>
        </p:spPr>
        <p:txBody>
          <a:bodyPr wrap="none" rtlCol="0">
            <a:spAutoFit/>
          </a:bodyPr>
          <a:lstStyle/>
          <a:p>
            <a:r>
              <a:rPr lang="en-US" dirty="0"/>
              <a:t>In general, total emission probability depends on</a:t>
            </a:r>
          </a:p>
        </p:txBody>
      </p:sp>
      <p:pic>
        <p:nvPicPr>
          <p:cNvPr id="32" name="Picture 31">
            <a:extLst>
              <a:ext uri="{FF2B5EF4-FFF2-40B4-BE49-F238E27FC236}">
                <a16:creationId xmlns:a16="http://schemas.microsoft.com/office/drawing/2014/main" id="{24E650AF-BFF0-694D-952F-3E049C33E688}"/>
              </a:ext>
            </a:extLst>
          </p:cNvPr>
          <p:cNvPicPr>
            <a:picLocks noChangeAspect="1"/>
          </p:cNvPicPr>
          <p:nvPr/>
        </p:nvPicPr>
        <p:blipFill>
          <a:blip r:embed="rId7"/>
          <a:stretch>
            <a:fillRect/>
          </a:stretch>
        </p:blipFill>
        <p:spPr>
          <a:xfrm>
            <a:off x="11950280" y="5033069"/>
            <a:ext cx="1651000" cy="533400"/>
          </a:xfrm>
          <a:prstGeom prst="rect">
            <a:avLst/>
          </a:prstGeom>
        </p:spPr>
      </p:pic>
      <p:sp>
        <p:nvSpPr>
          <p:cNvPr id="129" name="TextBox 128">
            <a:extLst>
              <a:ext uri="{FF2B5EF4-FFF2-40B4-BE49-F238E27FC236}">
                <a16:creationId xmlns:a16="http://schemas.microsoft.com/office/drawing/2014/main" id="{6C7F77C4-EC97-E04B-AC39-BB3AC722B094}"/>
              </a:ext>
            </a:extLst>
          </p:cNvPr>
          <p:cNvSpPr txBox="1"/>
          <p:nvPr/>
        </p:nvSpPr>
        <p:spPr>
          <a:xfrm>
            <a:off x="6700060" y="5061370"/>
            <a:ext cx="4893263" cy="491225"/>
          </a:xfrm>
          <a:prstGeom prst="rect">
            <a:avLst/>
          </a:prstGeom>
          <a:noFill/>
        </p:spPr>
        <p:txBody>
          <a:bodyPr wrap="none" rtlCol="0">
            <a:spAutoFit/>
          </a:bodyPr>
          <a:lstStyle/>
          <a:p>
            <a:r>
              <a:rPr lang="en-US" dirty="0"/>
              <a:t>Typical frequency multiplication:</a:t>
            </a:r>
          </a:p>
        </p:txBody>
      </p:sp>
      <p:sp>
        <p:nvSpPr>
          <p:cNvPr id="131" name="TextBox 130">
            <a:extLst>
              <a:ext uri="{FF2B5EF4-FFF2-40B4-BE49-F238E27FC236}">
                <a16:creationId xmlns:a16="http://schemas.microsoft.com/office/drawing/2014/main" id="{6F5D9797-D6BA-BF4F-A60C-CD292E8772F6}"/>
              </a:ext>
            </a:extLst>
          </p:cNvPr>
          <p:cNvSpPr txBox="1"/>
          <p:nvPr/>
        </p:nvSpPr>
        <p:spPr>
          <a:xfrm>
            <a:off x="6705242" y="6235121"/>
            <a:ext cx="6224524" cy="491225"/>
          </a:xfrm>
          <a:prstGeom prst="rect">
            <a:avLst/>
          </a:prstGeom>
          <a:noFill/>
        </p:spPr>
        <p:txBody>
          <a:bodyPr wrap="none" rtlCol="0">
            <a:spAutoFit/>
          </a:bodyPr>
          <a:lstStyle/>
          <a:p>
            <a:r>
              <a:rPr lang="en-US" dirty="0"/>
              <a:t>Nonlinear enhancement (Thomson limit):</a:t>
            </a:r>
          </a:p>
        </p:txBody>
      </p:sp>
      <p:pic>
        <p:nvPicPr>
          <p:cNvPr id="34" name="Picture 33">
            <a:extLst>
              <a:ext uri="{FF2B5EF4-FFF2-40B4-BE49-F238E27FC236}">
                <a16:creationId xmlns:a16="http://schemas.microsoft.com/office/drawing/2014/main" id="{538F0F46-D5BB-C840-932B-1CE7F9E985F3}"/>
              </a:ext>
            </a:extLst>
          </p:cNvPr>
          <p:cNvPicPr>
            <a:picLocks noChangeAspect="1"/>
          </p:cNvPicPr>
          <p:nvPr/>
        </p:nvPicPr>
        <p:blipFill>
          <a:blip r:embed="rId8"/>
          <a:stretch>
            <a:fillRect/>
          </a:stretch>
        </p:blipFill>
        <p:spPr>
          <a:xfrm>
            <a:off x="13154378" y="6094922"/>
            <a:ext cx="1943100" cy="901700"/>
          </a:xfrm>
          <a:prstGeom prst="rect">
            <a:avLst/>
          </a:prstGeom>
        </p:spPr>
      </p:pic>
      <p:sp>
        <p:nvSpPr>
          <p:cNvPr id="35" name="TextBox 34">
            <a:extLst>
              <a:ext uri="{FF2B5EF4-FFF2-40B4-BE49-F238E27FC236}">
                <a16:creationId xmlns:a16="http://schemas.microsoft.com/office/drawing/2014/main" id="{61FC01AC-2015-124C-96BF-8234B8758666}"/>
              </a:ext>
            </a:extLst>
          </p:cNvPr>
          <p:cNvSpPr txBox="1"/>
          <p:nvPr/>
        </p:nvSpPr>
        <p:spPr>
          <a:xfrm>
            <a:off x="7976467" y="7408872"/>
            <a:ext cx="6130343" cy="491225"/>
          </a:xfrm>
          <a:prstGeom prst="rect">
            <a:avLst/>
          </a:prstGeom>
          <a:noFill/>
        </p:spPr>
        <p:txBody>
          <a:bodyPr wrap="square" rtlCol="0">
            <a:spAutoFit/>
          </a:bodyPr>
          <a:lstStyle/>
          <a:p>
            <a:r>
              <a:rPr lang="en-US" dirty="0"/>
              <a:t>”Rolls over” due to radiation damping for</a:t>
            </a:r>
          </a:p>
        </p:txBody>
      </p:sp>
      <p:pic>
        <p:nvPicPr>
          <p:cNvPr id="37" name="Picture 36">
            <a:extLst>
              <a:ext uri="{FF2B5EF4-FFF2-40B4-BE49-F238E27FC236}">
                <a16:creationId xmlns:a16="http://schemas.microsoft.com/office/drawing/2014/main" id="{7267E448-5FF7-5F46-AE9B-7619D21619F4}"/>
              </a:ext>
            </a:extLst>
          </p:cNvPr>
          <p:cNvPicPr>
            <a:picLocks noChangeAspect="1"/>
          </p:cNvPicPr>
          <p:nvPr/>
        </p:nvPicPr>
        <p:blipFill>
          <a:blip r:embed="rId9"/>
          <a:stretch>
            <a:fillRect/>
          </a:stretch>
        </p:blipFill>
        <p:spPr>
          <a:xfrm>
            <a:off x="14300201" y="7432234"/>
            <a:ext cx="1701800" cy="444500"/>
          </a:xfrm>
          <a:prstGeom prst="rect">
            <a:avLst/>
          </a:prstGeom>
        </p:spPr>
      </p:pic>
      <p:pic>
        <p:nvPicPr>
          <p:cNvPr id="40" name="Picture 39">
            <a:extLst>
              <a:ext uri="{FF2B5EF4-FFF2-40B4-BE49-F238E27FC236}">
                <a16:creationId xmlns:a16="http://schemas.microsoft.com/office/drawing/2014/main" id="{896C0F75-5C77-8B43-A4D3-B908675A6A59}"/>
              </a:ext>
            </a:extLst>
          </p:cNvPr>
          <p:cNvPicPr>
            <a:picLocks noChangeAspect="1"/>
          </p:cNvPicPr>
          <p:nvPr/>
        </p:nvPicPr>
        <p:blipFill>
          <a:blip r:embed="rId10"/>
          <a:stretch>
            <a:fillRect/>
          </a:stretch>
        </p:blipFill>
        <p:spPr>
          <a:xfrm>
            <a:off x="9536922" y="3376748"/>
            <a:ext cx="3213100" cy="1117600"/>
          </a:xfrm>
          <a:prstGeom prst="rect">
            <a:avLst/>
          </a:prstGeom>
        </p:spPr>
      </p:pic>
      <p:sp>
        <p:nvSpPr>
          <p:cNvPr id="139" name="Triangle 138">
            <a:extLst>
              <a:ext uri="{FF2B5EF4-FFF2-40B4-BE49-F238E27FC236}">
                <a16:creationId xmlns:a16="http://schemas.microsoft.com/office/drawing/2014/main" id="{6EAFD54B-38A0-9542-8BCD-F9BE49BA2697}"/>
              </a:ext>
            </a:extLst>
          </p:cNvPr>
          <p:cNvSpPr/>
          <p:nvPr/>
        </p:nvSpPr>
        <p:spPr>
          <a:xfrm flipH="1">
            <a:off x="2900320" y="4936249"/>
            <a:ext cx="359423" cy="370733"/>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Triangle 139">
            <a:extLst>
              <a:ext uri="{FF2B5EF4-FFF2-40B4-BE49-F238E27FC236}">
                <a16:creationId xmlns:a16="http://schemas.microsoft.com/office/drawing/2014/main" id="{653599CF-782A-0749-99AF-5A641F600855}"/>
              </a:ext>
            </a:extLst>
          </p:cNvPr>
          <p:cNvSpPr/>
          <p:nvPr/>
        </p:nvSpPr>
        <p:spPr>
          <a:xfrm rot="2859618" flipH="1">
            <a:off x="3700776" y="3500561"/>
            <a:ext cx="359423" cy="370733"/>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7F02820B-66A1-5D4D-BC43-57E76D9F3F80}"/>
              </a:ext>
            </a:extLst>
          </p:cNvPr>
          <p:cNvSpPr txBox="1"/>
          <p:nvPr/>
        </p:nvSpPr>
        <p:spPr>
          <a:xfrm>
            <a:off x="3105293" y="8312346"/>
            <a:ext cx="12082795" cy="491225"/>
          </a:xfrm>
          <a:prstGeom prst="rect">
            <a:avLst/>
          </a:prstGeom>
          <a:noFill/>
        </p:spPr>
        <p:txBody>
          <a:bodyPr wrap="none" rtlCol="0">
            <a:spAutoFit/>
          </a:bodyPr>
          <a:lstStyle/>
          <a:p>
            <a:r>
              <a:rPr lang="en-US" dirty="0"/>
              <a:t>With 10 PW laser expect 4-5 orders of enhancement, 10-100 MeV photon energy</a:t>
            </a:r>
          </a:p>
        </p:txBody>
      </p:sp>
      <p:sp>
        <p:nvSpPr>
          <p:cNvPr id="3" name="TextBox 2">
            <a:extLst>
              <a:ext uri="{FF2B5EF4-FFF2-40B4-BE49-F238E27FC236}">
                <a16:creationId xmlns:a16="http://schemas.microsoft.com/office/drawing/2014/main" id="{E11E6C78-6DBB-8A4B-86CC-4C1E027A64D3}"/>
              </a:ext>
            </a:extLst>
          </p:cNvPr>
          <p:cNvSpPr txBox="1"/>
          <p:nvPr/>
        </p:nvSpPr>
        <p:spPr>
          <a:xfrm>
            <a:off x="7807655" y="9248624"/>
            <a:ext cx="7150547" cy="369332"/>
          </a:xfrm>
          <a:prstGeom prst="rect">
            <a:avLst/>
          </a:prstGeom>
          <a:noFill/>
        </p:spPr>
        <p:txBody>
          <a:bodyPr wrap="none" rtlCol="0">
            <a:spAutoFit/>
          </a:bodyPr>
          <a:lstStyle/>
          <a:p>
            <a:r>
              <a:rPr lang="en-US" sz="1800" dirty="0"/>
              <a:t>* For details see S.V. Bulanov et al., Plasma Phys. Rep. </a:t>
            </a:r>
            <a:r>
              <a:rPr lang="en-US" sz="1800" b="1" dirty="0"/>
              <a:t>41</a:t>
            </a:r>
            <a:r>
              <a:rPr lang="en-US" sz="1800" dirty="0"/>
              <a:t>, 1 (2015)</a:t>
            </a:r>
          </a:p>
        </p:txBody>
      </p:sp>
    </p:spTree>
    <p:extLst>
      <p:ext uri="{BB962C8B-B14F-4D97-AF65-F5344CB8AC3E}">
        <p14:creationId xmlns:p14="http://schemas.microsoft.com/office/powerpoint/2010/main" val="524581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9474B-6C20-DC4E-8C5D-D1026B6B7FFE}"/>
              </a:ext>
            </a:extLst>
          </p:cNvPr>
          <p:cNvSpPr>
            <a:spLocks noGrp="1"/>
          </p:cNvSpPr>
          <p:nvPr>
            <p:ph type="title"/>
          </p:nvPr>
        </p:nvSpPr>
        <p:spPr/>
        <p:txBody>
          <a:bodyPr/>
          <a:lstStyle/>
          <a:p>
            <a:r>
              <a:rPr lang="en-US" dirty="0"/>
              <a:t>QED-PIC Method using </a:t>
            </a:r>
            <a:r>
              <a:rPr lang="en-US" dirty="0" err="1"/>
              <a:t>turboWAVE</a:t>
            </a:r>
            <a:endParaRPr lang="en-US" dirty="0"/>
          </a:p>
        </p:txBody>
      </p:sp>
      <p:sp>
        <p:nvSpPr>
          <p:cNvPr id="6" name="Slide Number Placeholder 5">
            <a:extLst>
              <a:ext uri="{FF2B5EF4-FFF2-40B4-BE49-F238E27FC236}">
                <a16:creationId xmlns:a16="http://schemas.microsoft.com/office/drawing/2014/main" id="{817D2208-7B4C-704C-AD3B-F94C69D67608}"/>
              </a:ext>
            </a:extLst>
          </p:cNvPr>
          <p:cNvSpPr>
            <a:spLocks noGrp="1"/>
          </p:cNvSpPr>
          <p:nvPr>
            <p:ph type="sldNum" sz="quarter" idx="12"/>
          </p:nvPr>
        </p:nvSpPr>
        <p:spPr/>
        <p:txBody>
          <a:bodyPr/>
          <a:lstStyle/>
          <a:p>
            <a:fld id="{A83DDC34-D481-2744-812B-2FCD98088CBD}" type="slidenum">
              <a:rPr lang="en-US" smtClean="0"/>
              <a:t>21</a:t>
            </a:fld>
            <a:endParaRPr lang="en-US"/>
          </a:p>
        </p:txBody>
      </p:sp>
      <p:sp>
        <p:nvSpPr>
          <p:cNvPr id="93" name="Rectangle 92"/>
          <p:cNvSpPr/>
          <p:nvPr/>
        </p:nvSpPr>
        <p:spPr>
          <a:xfrm>
            <a:off x="1379795" y="2702306"/>
            <a:ext cx="1178560" cy="1149061"/>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a:off x="2572365" y="2702305"/>
            <a:ext cx="1178560" cy="1149061"/>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a:xfrm>
            <a:off x="1379795" y="3852696"/>
            <a:ext cx="1178560" cy="1149061"/>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ectangle 95"/>
          <p:cNvSpPr/>
          <p:nvPr/>
        </p:nvSpPr>
        <p:spPr>
          <a:xfrm>
            <a:off x="2558355" y="3852696"/>
            <a:ext cx="1178560" cy="1149061"/>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TextBox 97"/>
          <p:cNvSpPr txBox="1"/>
          <p:nvPr/>
        </p:nvSpPr>
        <p:spPr>
          <a:xfrm>
            <a:off x="1424294" y="2785610"/>
            <a:ext cx="611065" cy="491225"/>
          </a:xfrm>
          <a:prstGeom prst="rect">
            <a:avLst/>
          </a:prstGeom>
          <a:noFill/>
        </p:spPr>
        <p:txBody>
          <a:bodyPr wrap="none" rtlCol="0">
            <a:spAutoFit/>
          </a:bodyPr>
          <a:lstStyle/>
          <a:p>
            <a:r>
              <a:rPr lang="en-US" dirty="0"/>
              <a:t>F</a:t>
            </a:r>
            <a:r>
              <a:rPr lang="en-US" baseline="-25000" dirty="0"/>
              <a:t>11</a:t>
            </a:r>
          </a:p>
        </p:txBody>
      </p:sp>
      <p:sp>
        <p:nvSpPr>
          <p:cNvPr id="99" name="TextBox 98"/>
          <p:cNvSpPr txBox="1"/>
          <p:nvPr/>
        </p:nvSpPr>
        <p:spPr>
          <a:xfrm>
            <a:off x="3079877" y="2785609"/>
            <a:ext cx="598241" cy="491225"/>
          </a:xfrm>
          <a:prstGeom prst="rect">
            <a:avLst/>
          </a:prstGeom>
          <a:noFill/>
        </p:spPr>
        <p:txBody>
          <a:bodyPr wrap="none" rtlCol="0">
            <a:spAutoFit/>
          </a:bodyPr>
          <a:lstStyle/>
          <a:p>
            <a:r>
              <a:rPr lang="en-US" dirty="0"/>
              <a:t>F</a:t>
            </a:r>
            <a:r>
              <a:rPr lang="en-US" baseline="-25000" dirty="0"/>
              <a:t>12</a:t>
            </a:r>
          </a:p>
        </p:txBody>
      </p:sp>
      <p:sp>
        <p:nvSpPr>
          <p:cNvPr id="100" name="TextBox 99"/>
          <p:cNvSpPr txBox="1"/>
          <p:nvPr/>
        </p:nvSpPr>
        <p:spPr>
          <a:xfrm>
            <a:off x="1466517" y="4325359"/>
            <a:ext cx="598241" cy="491225"/>
          </a:xfrm>
          <a:prstGeom prst="rect">
            <a:avLst/>
          </a:prstGeom>
          <a:noFill/>
        </p:spPr>
        <p:txBody>
          <a:bodyPr wrap="none" rtlCol="0">
            <a:spAutoFit/>
          </a:bodyPr>
          <a:lstStyle/>
          <a:p>
            <a:r>
              <a:rPr lang="en-US" dirty="0"/>
              <a:t>F</a:t>
            </a:r>
            <a:r>
              <a:rPr lang="en-US" baseline="-25000" dirty="0"/>
              <a:t>21</a:t>
            </a:r>
          </a:p>
        </p:txBody>
      </p:sp>
      <p:sp>
        <p:nvSpPr>
          <p:cNvPr id="101" name="TextBox 100"/>
          <p:cNvSpPr txBox="1"/>
          <p:nvPr/>
        </p:nvSpPr>
        <p:spPr>
          <a:xfrm>
            <a:off x="2978277" y="4265711"/>
            <a:ext cx="598241" cy="491225"/>
          </a:xfrm>
          <a:prstGeom prst="rect">
            <a:avLst/>
          </a:prstGeom>
          <a:noFill/>
        </p:spPr>
        <p:txBody>
          <a:bodyPr wrap="none" rtlCol="0">
            <a:spAutoFit/>
          </a:bodyPr>
          <a:lstStyle/>
          <a:p>
            <a:r>
              <a:rPr lang="en-US" dirty="0"/>
              <a:t>F</a:t>
            </a:r>
            <a:r>
              <a:rPr lang="en-US" baseline="-25000" dirty="0"/>
              <a:t>22</a:t>
            </a:r>
          </a:p>
        </p:txBody>
      </p:sp>
      <p:sp>
        <p:nvSpPr>
          <p:cNvPr id="102" name="TextBox 101"/>
          <p:cNvSpPr txBox="1"/>
          <p:nvPr/>
        </p:nvSpPr>
        <p:spPr>
          <a:xfrm>
            <a:off x="1083243" y="5206983"/>
            <a:ext cx="3160689" cy="1289007"/>
          </a:xfrm>
          <a:prstGeom prst="rect">
            <a:avLst/>
          </a:prstGeom>
          <a:noFill/>
        </p:spPr>
        <p:txBody>
          <a:bodyPr wrap="square" rtlCol="0">
            <a:spAutoFit/>
          </a:bodyPr>
          <a:lstStyle/>
          <a:p>
            <a:r>
              <a:rPr lang="en-US" dirty="0"/>
              <a:t>Push and move particles using interpolated fields</a:t>
            </a:r>
          </a:p>
        </p:txBody>
      </p:sp>
      <p:sp>
        <p:nvSpPr>
          <p:cNvPr id="104" name="Rectangle 103"/>
          <p:cNvSpPr/>
          <p:nvPr/>
        </p:nvSpPr>
        <p:spPr>
          <a:xfrm>
            <a:off x="4961273" y="2688816"/>
            <a:ext cx="1178560" cy="1149061"/>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p:cNvSpPr/>
          <p:nvPr/>
        </p:nvSpPr>
        <p:spPr>
          <a:xfrm>
            <a:off x="6139833" y="2690576"/>
            <a:ext cx="1178560" cy="1149061"/>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a:off x="4961273" y="3839206"/>
            <a:ext cx="1178560" cy="1149061"/>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p:cNvSpPr/>
          <p:nvPr/>
        </p:nvSpPr>
        <p:spPr>
          <a:xfrm>
            <a:off x="6139833" y="3839206"/>
            <a:ext cx="1178560" cy="1149061"/>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TextBox 112"/>
          <p:cNvSpPr txBox="1"/>
          <p:nvPr/>
        </p:nvSpPr>
        <p:spPr>
          <a:xfrm>
            <a:off x="4772848" y="5265221"/>
            <a:ext cx="3160689" cy="890115"/>
          </a:xfrm>
          <a:prstGeom prst="rect">
            <a:avLst/>
          </a:prstGeom>
          <a:noFill/>
        </p:spPr>
        <p:txBody>
          <a:bodyPr wrap="square" rtlCol="0">
            <a:spAutoFit/>
          </a:bodyPr>
          <a:lstStyle/>
          <a:p>
            <a:r>
              <a:rPr lang="en-US" dirty="0"/>
              <a:t>Work out currents through cell walls</a:t>
            </a:r>
          </a:p>
        </p:txBody>
      </p:sp>
      <p:sp>
        <p:nvSpPr>
          <p:cNvPr id="116" name="Down Arrow 115"/>
          <p:cNvSpPr/>
          <p:nvPr/>
        </p:nvSpPr>
        <p:spPr>
          <a:xfrm>
            <a:off x="6531665" y="3603292"/>
            <a:ext cx="496496" cy="538002"/>
          </a:xfrm>
          <a:prstGeom prst="dow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Down Arrow 117"/>
          <p:cNvSpPr/>
          <p:nvPr/>
        </p:nvSpPr>
        <p:spPr>
          <a:xfrm rot="5400000" flipV="1">
            <a:off x="5954819" y="2852372"/>
            <a:ext cx="496496" cy="538002"/>
          </a:xfrm>
          <a:prstGeom prst="dow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Rectangle 118"/>
          <p:cNvSpPr/>
          <p:nvPr/>
        </p:nvSpPr>
        <p:spPr>
          <a:xfrm>
            <a:off x="8644441" y="2671373"/>
            <a:ext cx="1178560" cy="1149061"/>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ectangle 119"/>
          <p:cNvSpPr/>
          <p:nvPr/>
        </p:nvSpPr>
        <p:spPr>
          <a:xfrm>
            <a:off x="9837011" y="2671372"/>
            <a:ext cx="1178560" cy="1149061"/>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Rectangle 120"/>
          <p:cNvSpPr/>
          <p:nvPr/>
        </p:nvSpPr>
        <p:spPr>
          <a:xfrm>
            <a:off x="8644441" y="3821763"/>
            <a:ext cx="1178560" cy="1149061"/>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Rectangle 121"/>
          <p:cNvSpPr/>
          <p:nvPr/>
        </p:nvSpPr>
        <p:spPr>
          <a:xfrm>
            <a:off x="9823001" y="3821763"/>
            <a:ext cx="1178560" cy="1149061"/>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TextBox 123"/>
          <p:cNvSpPr txBox="1"/>
          <p:nvPr/>
        </p:nvSpPr>
        <p:spPr>
          <a:xfrm>
            <a:off x="8688940" y="2754677"/>
            <a:ext cx="782587" cy="491225"/>
          </a:xfrm>
          <a:prstGeom prst="rect">
            <a:avLst/>
          </a:prstGeom>
          <a:noFill/>
        </p:spPr>
        <p:txBody>
          <a:bodyPr wrap="none" rtlCol="0">
            <a:spAutoFit/>
          </a:bodyPr>
          <a:lstStyle/>
          <a:p>
            <a:r>
              <a:rPr lang="en-US" dirty="0"/>
              <a:t>dF</a:t>
            </a:r>
            <a:r>
              <a:rPr lang="en-US" baseline="-25000" dirty="0"/>
              <a:t>11</a:t>
            </a:r>
          </a:p>
        </p:txBody>
      </p:sp>
      <p:sp>
        <p:nvSpPr>
          <p:cNvPr id="125" name="TextBox 124"/>
          <p:cNvSpPr txBox="1"/>
          <p:nvPr/>
        </p:nvSpPr>
        <p:spPr>
          <a:xfrm>
            <a:off x="10217317" y="2745581"/>
            <a:ext cx="782587" cy="491225"/>
          </a:xfrm>
          <a:prstGeom prst="rect">
            <a:avLst/>
          </a:prstGeom>
          <a:noFill/>
        </p:spPr>
        <p:txBody>
          <a:bodyPr wrap="none" rtlCol="0">
            <a:spAutoFit/>
          </a:bodyPr>
          <a:lstStyle/>
          <a:p>
            <a:r>
              <a:rPr lang="en-US" dirty="0"/>
              <a:t>dF</a:t>
            </a:r>
            <a:r>
              <a:rPr lang="en-US" baseline="-25000" dirty="0"/>
              <a:t>12</a:t>
            </a:r>
          </a:p>
        </p:txBody>
      </p:sp>
      <p:sp>
        <p:nvSpPr>
          <p:cNvPr id="126" name="TextBox 125"/>
          <p:cNvSpPr txBox="1"/>
          <p:nvPr/>
        </p:nvSpPr>
        <p:spPr>
          <a:xfrm>
            <a:off x="8664494" y="4354717"/>
            <a:ext cx="782587" cy="491225"/>
          </a:xfrm>
          <a:prstGeom prst="rect">
            <a:avLst/>
          </a:prstGeom>
          <a:noFill/>
        </p:spPr>
        <p:txBody>
          <a:bodyPr wrap="none" rtlCol="0">
            <a:spAutoFit/>
          </a:bodyPr>
          <a:lstStyle/>
          <a:p>
            <a:r>
              <a:rPr lang="en-US" dirty="0"/>
              <a:t>dF</a:t>
            </a:r>
            <a:r>
              <a:rPr lang="en-US" baseline="-25000" dirty="0"/>
              <a:t>21</a:t>
            </a:r>
          </a:p>
        </p:txBody>
      </p:sp>
      <p:sp>
        <p:nvSpPr>
          <p:cNvPr id="127" name="TextBox 126"/>
          <p:cNvSpPr txBox="1"/>
          <p:nvPr/>
        </p:nvSpPr>
        <p:spPr>
          <a:xfrm>
            <a:off x="10242923" y="4234778"/>
            <a:ext cx="782587" cy="491225"/>
          </a:xfrm>
          <a:prstGeom prst="rect">
            <a:avLst/>
          </a:prstGeom>
          <a:noFill/>
        </p:spPr>
        <p:txBody>
          <a:bodyPr wrap="none" rtlCol="0">
            <a:spAutoFit/>
          </a:bodyPr>
          <a:lstStyle/>
          <a:p>
            <a:r>
              <a:rPr lang="en-US" dirty="0"/>
              <a:t>dF</a:t>
            </a:r>
            <a:r>
              <a:rPr lang="en-US" baseline="-25000" dirty="0"/>
              <a:t>22</a:t>
            </a:r>
          </a:p>
        </p:txBody>
      </p:sp>
      <p:sp>
        <p:nvSpPr>
          <p:cNvPr id="131" name="Down Arrow 130"/>
          <p:cNvSpPr/>
          <p:nvPr/>
        </p:nvSpPr>
        <p:spPr>
          <a:xfrm>
            <a:off x="5271718" y="3603292"/>
            <a:ext cx="496496" cy="538002"/>
          </a:xfrm>
          <a:prstGeom prst="dow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Down Arrow 131"/>
          <p:cNvSpPr/>
          <p:nvPr/>
        </p:nvSpPr>
        <p:spPr>
          <a:xfrm rot="5400000" flipV="1">
            <a:off x="5962601" y="4153829"/>
            <a:ext cx="496496" cy="538002"/>
          </a:xfrm>
          <a:prstGeom prst="dow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TextBox 132"/>
          <p:cNvSpPr txBox="1"/>
          <p:nvPr/>
        </p:nvSpPr>
        <p:spPr>
          <a:xfrm>
            <a:off x="8503307" y="5302576"/>
            <a:ext cx="3160689" cy="890115"/>
          </a:xfrm>
          <a:prstGeom prst="rect">
            <a:avLst/>
          </a:prstGeom>
          <a:noFill/>
        </p:spPr>
        <p:txBody>
          <a:bodyPr wrap="square" rtlCol="0">
            <a:spAutoFit/>
          </a:bodyPr>
          <a:lstStyle/>
          <a:p>
            <a:r>
              <a:rPr lang="en-US" dirty="0"/>
              <a:t>Use currents to update the fields</a:t>
            </a:r>
          </a:p>
        </p:txBody>
      </p:sp>
      <p:sp>
        <p:nvSpPr>
          <p:cNvPr id="134" name="Rectangle 133"/>
          <p:cNvSpPr/>
          <p:nvPr/>
        </p:nvSpPr>
        <p:spPr>
          <a:xfrm>
            <a:off x="12297506" y="2680795"/>
            <a:ext cx="1178560" cy="1149061"/>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Rectangle 134"/>
          <p:cNvSpPr/>
          <p:nvPr/>
        </p:nvSpPr>
        <p:spPr>
          <a:xfrm>
            <a:off x="13490076" y="2680794"/>
            <a:ext cx="1178560" cy="1149061"/>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p:cNvSpPr/>
          <p:nvPr/>
        </p:nvSpPr>
        <p:spPr>
          <a:xfrm>
            <a:off x="12297506" y="3831185"/>
            <a:ext cx="1178560" cy="1149061"/>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Rectangle 136"/>
          <p:cNvSpPr/>
          <p:nvPr/>
        </p:nvSpPr>
        <p:spPr>
          <a:xfrm>
            <a:off x="13476066" y="3831185"/>
            <a:ext cx="1178560" cy="1149061"/>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TextBox 143"/>
          <p:cNvSpPr txBox="1"/>
          <p:nvPr/>
        </p:nvSpPr>
        <p:spPr>
          <a:xfrm>
            <a:off x="12134048" y="5160677"/>
            <a:ext cx="3789323" cy="1289007"/>
          </a:xfrm>
          <a:prstGeom prst="rect">
            <a:avLst/>
          </a:prstGeom>
          <a:noFill/>
        </p:spPr>
        <p:txBody>
          <a:bodyPr wrap="square" rtlCol="0">
            <a:spAutoFit/>
          </a:bodyPr>
          <a:lstStyle/>
          <a:p>
            <a:r>
              <a:rPr lang="en-US" dirty="0"/>
              <a:t>Emit gammas,</a:t>
            </a:r>
          </a:p>
          <a:p>
            <a:r>
              <a:rPr lang="en-US" dirty="0"/>
              <a:t>Spawn pairs using new interpolated fields</a:t>
            </a:r>
          </a:p>
        </p:txBody>
      </p:sp>
      <p:grpSp>
        <p:nvGrpSpPr>
          <p:cNvPr id="154" name="Group 153"/>
          <p:cNvGrpSpPr/>
          <p:nvPr/>
        </p:nvGrpSpPr>
        <p:grpSpPr>
          <a:xfrm rot="21116192">
            <a:off x="12495617" y="3276911"/>
            <a:ext cx="1613362" cy="1314382"/>
            <a:chOff x="11526722" y="2188226"/>
            <a:chExt cx="1613362" cy="1314382"/>
          </a:xfrm>
        </p:grpSpPr>
        <p:cxnSp>
          <p:nvCxnSpPr>
            <p:cNvPr id="7" name="Straight Connector 6">
              <a:extLst>
                <a:ext uri="{FF2B5EF4-FFF2-40B4-BE49-F238E27FC236}">
                  <a16:creationId xmlns:a16="http://schemas.microsoft.com/office/drawing/2014/main" id="{EEBE787C-24BD-0E41-93F0-AC2848BCB1A4}"/>
                </a:ext>
              </a:extLst>
            </p:cNvPr>
            <p:cNvCxnSpPr>
              <a:cxnSpLocks/>
            </p:cNvCxnSpPr>
            <p:nvPr/>
          </p:nvCxnSpPr>
          <p:spPr>
            <a:xfrm flipV="1">
              <a:off x="12438461" y="2188226"/>
              <a:ext cx="701623" cy="527992"/>
            </a:xfrm>
            <a:prstGeom prst="line">
              <a:avLst/>
            </a:prstGeom>
            <a:ln w="101600" cmpd="dbl"/>
          </p:spPr>
          <p:style>
            <a:lnRef idx="2">
              <a:schemeClr val="accent1"/>
            </a:lnRef>
            <a:fillRef idx="0">
              <a:schemeClr val="accent1"/>
            </a:fillRef>
            <a:effectRef idx="1">
              <a:schemeClr val="accent1"/>
            </a:effectRef>
            <a:fontRef idx="minor">
              <a:schemeClr val="tx1"/>
            </a:fontRef>
          </p:style>
        </p:cxnSp>
        <p:grpSp>
          <p:nvGrpSpPr>
            <p:cNvPr id="8" name="Group 7">
              <a:extLst>
                <a:ext uri="{FF2B5EF4-FFF2-40B4-BE49-F238E27FC236}">
                  <a16:creationId xmlns:a16="http://schemas.microsoft.com/office/drawing/2014/main" id="{60F52DFF-3917-B04D-87B0-B90FB58527D5}"/>
                </a:ext>
              </a:extLst>
            </p:cNvPr>
            <p:cNvGrpSpPr/>
            <p:nvPr/>
          </p:nvGrpSpPr>
          <p:grpSpPr>
            <a:xfrm rot="17846362">
              <a:off x="11928407" y="1986851"/>
              <a:ext cx="167870" cy="971239"/>
              <a:chOff x="11991369" y="3588152"/>
              <a:chExt cx="462990" cy="3710013"/>
            </a:xfrm>
          </p:grpSpPr>
          <p:grpSp>
            <p:nvGrpSpPr>
              <p:cNvPr id="10" name="Group 9">
                <a:extLst>
                  <a:ext uri="{FF2B5EF4-FFF2-40B4-BE49-F238E27FC236}">
                    <a16:creationId xmlns:a16="http://schemas.microsoft.com/office/drawing/2014/main" id="{B02D1221-B6D0-F445-B4A1-EEF3F7B0F9DF}"/>
                  </a:ext>
                </a:extLst>
              </p:cNvPr>
              <p:cNvGrpSpPr/>
              <p:nvPr/>
            </p:nvGrpSpPr>
            <p:grpSpPr>
              <a:xfrm>
                <a:off x="11991372" y="3588152"/>
                <a:ext cx="462987" cy="925974"/>
                <a:chOff x="11991372" y="3588152"/>
                <a:chExt cx="462987" cy="925974"/>
              </a:xfrm>
            </p:grpSpPr>
            <p:grpSp>
              <p:nvGrpSpPr>
                <p:cNvPr id="32" name="Group 31">
                  <a:extLst>
                    <a:ext uri="{FF2B5EF4-FFF2-40B4-BE49-F238E27FC236}">
                      <a16:creationId xmlns:a16="http://schemas.microsoft.com/office/drawing/2014/main" id="{1371B6D5-E561-6D4B-8236-2D70F249E4D6}"/>
                    </a:ext>
                  </a:extLst>
                </p:cNvPr>
                <p:cNvGrpSpPr/>
                <p:nvPr/>
              </p:nvGrpSpPr>
              <p:grpSpPr>
                <a:xfrm>
                  <a:off x="11991372" y="3588152"/>
                  <a:ext cx="462987" cy="462987"/>
                  <a:chOff x="11991372" y="3588152"/>
                  <a:chExt cx="462987" cy="462987"/>
                </a:xfrm>
              </p:grpSpPr>
              <p:sp>
                <p:nvSpPr>
                  <p:cNvPr id="36" name="Arc 35">
                    <a:extLst>
                      <a:ext uri="{FF2B5EF4-FFF2-40B4-BE49-F238E27FC236}">
                        <a16:creationId xmlns:a16="http://schemas.microsoft.com/office/drawing/2014/main" id="{90815170-6F80-734F-842D-AC4F6BE6D5D9}"/>
                      </a:ext>
                    </a:extLst>
                  </p:cNvPr>
                  <p:cNvSpPr/>
                  <p:nvPr/>
                </p:nvSpPr>
                <p:spPr>
                  <a:xfrm>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Arc 36">
                    <a:extLst>
                      <a:ext uri="{FF2B5EF4-FFF2-40B4-BE49-F238E27FC236}">
                        <a16:creationId xmlns:a16="http://schemas.microsoft.com/office/drawing/2014/main" id="{3D58D31F-3E7E-984D-952C-6D8595972CB1}"/>
                      </a:ext>
                    </a:extLst>
                  </p:cNvPr>
                  <p:cNvSpPr/>
                  <p:nvPr/>
                </p:nvSpPr>
                <p:spPr>
                  <a:xfrm flipV="1">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04672C69-055C-9441-900F-9870487DC710}"/>
                    </a:ext>
                  </a:extLst>
                </p:cNvPr>
                <p:cNvGrpSpPr/>
                <p:nvPr/>
              </p:nvGrpSpPr>
              <p:grpSpPr>
                <a:xfrm flipH="1">
                  <a:off x="11991372" y="4051139"/>
                  <a:ext cx="462987" cy="462987"/>
                  <a:chOff x="11991372" y="3588152"/>
                  <a:chExt cx="462987" cy="462987"/>
                </a:xfrm>
              </p:grpSpPr>
              <p:sp>
                <p:nvSpPr>
                  <p:cNvPr id="34" name="Arc 33">
                    <a:extLst>
                      <a:ext uri="{FF2B5EF4-FFF2-40B4-BE49-F238E27FC236}">
                        <a16:creationId xmlns:a16="http://schemas.microsoft.com/office/drawing/2014/main" id="{8B451A36-9E79-F349-A86A-F79220F388DD}"/>
                      </a:ext>
                    </a:extLst>
                  </p:cNvPr>
                  <p:cNvSpPr/>
                  <p:nvPr/>
                </p:nvSpPr>
                <p:spPr>
                  <a:xfrm>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Arc 34">
                    <a:extLst>
                      <a:ext uri="{FF2B5EF4-FFF2-40B4-BE49-F238E27FC236}">
                        <a16:creationId xmlns:a16="http://schemas.microsoft.com/office/drawing/2014/main" id="{00F4A26E-3DB4-9946-8534-C667B68AE757}"/>
                      </a:ext>
                    </a:extLst>
                  </p:cNvPr>
                  <p:cNvSpPr/>
                  <p:nvPr/>
                </p:nvSpPr>
                <p:spPr>
                  <a:xfrm flipV="1">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11" name="Group 10">
                <a:extLst>
                  <a:ext uri="{FF2B5EF4-FFF2-40B4-BE49-F238E27FC236}">
                    <a16:creationId xmlns:a16="http://schemas.microsoft.com/office/drawing/2014/main" id="{35BE92FA-C43F-9C4F-8DD1-A83F67FE07A9}"/>
                  </a:ext>
                </a:extLst>
              </p:cNvPr>
              <p:cNvGrpSpPr/>
              <p:nvPr/>
            </p:nvGrpSpPr>
            <p:grpSpPr>
              <a:xfrm>
                <a:off x="11991371" y="4516165"/>
                <a:ext cx="462987" cy="925974"/>
                <a:chOff x="11991372" y="3588152"/>
                <a:chExt cx="462987" cy="925974"/>
              </a:xfrm>
            </p:grpSpPr>
            <p:grpSp>
              <p:nvGrpSpPr>
                <p:cNvPr id="26" name="Group 25">
                  <a:extLst>
                    <a:ext uri="{FF2B5EF4-FFF2-40B4-BE49-F238E27FC236}">
                      <a16:creationId xmlns:a16="http://schemas.microsoft.com/office/drawing/2014/main" id="{B6F12A97-0B48-E84C-8677-2A8AE54D20DC}"/>
                    </a:ext>
                  </a:extLst>
                </p:cNvPr>
                <p:cNvGrpSpPr/>
                <p:nvPr/>
              </p:nvGrpSpPr>
              <p:grpSpPr>
                <a:xfrm>
                  <a:off x="11991372" y="3588152"/>
                  <a:ext cx="462987" cy="462987"/>
                  <a:chOff x="11991372" y="3588152"/>
                  <a:chExt cx="462987" cy="462987"/>
                </a:xfrm>
              </p:grpSpPr>
              <p:sp>
                <p:nvSpPr>
                  <p:cNvPr id="30" name="Arc 29">
                    <a:extLst>
                      <a:ext uri="{FF2B5EF4-FFF2-40B4-BE49-F238E27FC236}">
                        <a16:creationId xmlns:a16="http://schemas.microsoft.com/office/drawing/2014/main" id="{88DADD87-F7B9-1246-B1AF-EDBEB22FFCBC}"/>
                      </a:ext>
                    </a:extLst>
                  </p:cNvPr>
                  <p:cNvSpPr/>
                  <p:nvPr/>
                </p:nvSpPr>
                <p:spPr>
                  <a:xfrm>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Arc 30">
                    <a:extLst>
                      <a:ext uri="{FF2B5EF4-FFF2-40B4-BE49-F238E27FC236}">
                        <a16:creationId xmlns:a16="http://schemas.microsoft.com/office/drawing/2014/main" id="{234DF6B6-663A-C94B-BCB5-00FA53CCADF5}"/>
                      </a:ext>
                    </a:extLst>
                  </p:cNvPr>
                  <p:cNvSpPr/>
                  <p:nvPr/>
                </p:nvSpPr>
                <p:spPr>
                  <a:xfrm flipV="1">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EDE1827A-D8F1-DA47-A078-4AE43F111F11}"/>
                    </a:ext>
                  </a:extLst>
                </p:cNvPr>
                <p:cNvGrpSpPr/>
                <p:nvPr/>
              </p:nvGrpSpPr>
              <p:grpSpPr>
                <a:xfrm flipH="1">
                  <a:off x="11991372" y="4051139"/>
                  <a:ext cx="462987" cy="462987"/>
                  <a:chOff x="11991372" y="3588152"/>
                  <a:chExt cx="462987" cy="462987"/>
                </a:xfrm>
              </p:grpSpPr>
              <p:sp>
                <p:nvSpPr>
                  <p:cNvPr id="28" name="Arc 27">
                    <a:extLst>
                      <a:ext uri="{FF2B5EF4-FFF2-40B4-BE49-F238E27FC236}">
                        <a16:creationId xmlns:a16="http://schemas.microsoft.com/office/drawing/2014/main" id="{666A3C73-A576-3840-9A59-E21014AE664A}"/>
                      </a:ext>
                    </a:extLst>
                  </p:cNvPr>
                  <p:cNvSpPr/>
                  <p:nvPr/>
                </p:nvSpPr>
                <p:spPr>
                  <a:xfrm>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Arc 28">
                    <a:extLst>
                      <a:ext uri="{FF2B5EF4-FFF2-40B4-BE49-F238E27FC236}">
                        <a16:creationId xmlns:a16="http://schemas.microsoft.com/office/drawing/2014/main" id="{507D45CB-06C1-0A47-827A-57C70D40B2F5}"/>
                      </a:ext>
                    </a:extLst>
                  </p:cNvPr>
                  <p:cNvSpPr/>
                  <p:nvPr/>
                </p:nvSpPr>
                <p:spPr>
                  <a:xfrm flipV="1">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12" name="Group 11">
                <a:extLst>
                  <a:ext uri="{FF2B5EF4-FFF2-40B4-BE49-F238E27FC236}">
                    <a16:creationId xmlns:a16="http://schemas.microsoft.com/office/drawing/2014/main" id="{C43FFFC8-1CFA-DA4D-8FE4-2CDD666F4745}"/>
                  </a:ext>
                </a:extLst>
              </p:cNvPr>
              <p:cNvGrpSpPr/>
              <p:nvPr/>
            </p:nvGrpSpPr>
            <p:grpSpPr>
              <a:xfrm>
                <a:off x="11991370" y="5444178"/>
                <a:ext cx="462987" cy="925974"/>
                <a:chOff x="11991372" y="3588152"/>
                <a:chExt cx="462987" cy="925974"/>
              </a:xfrm>
            </p:grpSpPr>
            <p:grpSp>
              <p:nvGrpSpPr>
                <p:cNvPr id="20" name="Group 19">
                  <a:extLst>
                    <a:ext uri="{FF2B5EF4-FFF2-40B4-BE49-F238E27FC236}">
                      <a16:creationId xmlns:a16="http://schemas.microsoft.com/office/drawing/2014/main" id="{74D4DB59-FE3A-024C-892D-54DBABFE0D66}"/>
                    </a:ext>
                  </a:extLst>
                </p:cNvPr>
                <p:cNvGrpSpPr/>
                <p:nvPr/>
              </p:nvGrpSpPr>
              <p:grpSpPr>
                <a:xfrm>
                  <a:off x="11991372" y="3588152"/>
                  <a:ext cx="462987" cy="462987"/>
                  <a:chOff x="11991372" y="3588152"/>
                  <a:chExt cx="462987" cy="462987"/>
                </a:xfrm>
              </p:grpSpPr>
              <p:sp>
                <p:nvSpPr>
                  <p:cNvPr id="24" name="Arc 23">
                    <a:extLst>
                      <a:ext uri="{FF2B5EF4-FFF2-40B4-BE49-F238E27FC236}">
                        <a16:creationId xmlns:a16="http://schemas.microsoft.com/office/drawing/2014/main" id="{FD8C821D-C393-1C40-BBBD-FD281FAB779B}"/>
                      </a:ext>
                    </a:extLst>
                  </p:cNvPr>
                  <p:cNvSpPr/>
                  <p:nvPr/>
                </p:nvSpPr>
                <p:spPr>
                  <a:xfrm>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Arc 24">
                    <a:extLst>
                      <a:ext uri="{FF2B5EF4-FFF2-40B4-BE49-F238E27FC236}">
                        <a16:creationId xmlns:a16="http://schemas.microsoft.com/office/drawing/2014/main" id="{68642590-E033-744E-BA7C-B0FA2B22EC83}"/>
                      </a:ext>
                    </a:extLst>
                  </p:cNvPr>
                  <p:cNvSpPr/>
                  <p:nvPr/>
                </p:nvSpPr>
                <p:spPr>
                  <a:xfrm flipV="1">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38139755-68A1-9C4E-9353-45D400720CDE}"/>
                    </a:ext>
                  </a:extLst>
                </p:cNvPr>
                <p:cNvGrpSpPr/>
                <p:nvPr/>
              </p:nvGrpSpPr>
              <p:grpSpPr>
                <a:xfrm flipH="1">
                  <a:off x="11991372" y="4051139"/>
                  <a:ext cx="462987" cy="462987"/>
                  <a:chOff x="11991372" y="3588152"/>
                  <a:chExt cx="462987" cy="462987"/>
                </a:xfrm>
              </p:grpSpPr>
              <p:sp>
                <p:nvSpPr>
                  <p:cNvPr id="22" name="Arc 21">
                    <a:extLst>
                      <a:ext uri="{FF2B5EF4-FFF2-40B4-BE49-F238E27FC236}">
                        <a16:creationId xmlns:a16="http://schemas.microsoft.com/office/drawing/2014/main" id="{892F11BA-C331-334C-A2A3-B4DB6CC2CB70}"/>
                      </a:ext>
                    </a:extLst>
                  </p:cNvPr>
                  <p:cNvSpPr/>
                  <p:nvPr/>
                </p:nvSpPr>
                <p:spPr>
                  <a:xfrm>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D5C9FEA6-85AC-4141-8EDB-CCC567880568}"/>
                      </a:ext>
                    </a:extLst>
                  </p:cNvPr>
                  <p:cNvSpPr/>
                  <p:nvPr/>
                </p:nvSpPr>
                <p:spPr>
                  <a:xfrm flipV="1">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13" name="Group 12">
                <a:extLst>
                  <a:ext uri="{FF2B5EF4-FFF2-40B4-BE49-F238E27FC236}">
                    <a16:creationId xmlns:a16="http://schemas.microsoft.com/office/drawing/2014/main" id="{83AB29F0-D3CA-664E-9546-A279A5A3079E}"/>
                  </a:ext>
                </a:extLst>
              </p:cNvPr>
              <p:cNvGrpSpPr/>
              <p:nvPr/>
            </p:nvGrpSpPr>
            <p:grpSpPr>
              <a:xfrm>
                <a:off x="11991369" y="6372191"/>
                <a:ext cx="462987" cy="925974"/>
                <a:chOff x="11991372" y="3588152"/>
                <a:chExt cx="462987" cy="925974"/>
              </a:xfrm>
            </p:grpSpPr>
            <p:grpSp>
              <p:nvGrpSpPr>
                <p:cNvPr id="14" name="Group 13">
                  <a:extLst>
                    <a:ext uri="{FF2B5EF4-FFF2-40B4-BE49-F238E27FC236}">
                      <a16:creationId xmlns:a16="http://schemas.microsoft.com/office/drawing/2014/main" id="{75E59BFD-B558-3046-936E-92A89152E483}"/>
                    </a:ext>
                  </a:extLst>
                </p:cNvPr>
                <p:cNvGrpSpPr/>
                <p:nvPr/>
              </p:nvGrpSpPr>
              <p:grpSpPr>
                <a:xfrm>
                  <a:off x="11991372" y="3588152"/>
                  <a:ext cx="462987" cy="462987"/>
                  <a:chOff x="11991372" y="3588152"/>
                  <a:chExt cx="462987" cy="462987"/>
                </a:xfrm>
              </p:grpSpPr>
              <p:sp>
                <p:nvSpPr>
                  <p:cNvPr id="18" name="Arc 17">
                    <a:extLst>
                      <a:ext uri="{FF2B5EF4-FFF2-40B4-BE49-F238E27FC236}">
                        <a16:creationId xmlns:a16="http://schemas.microsoft.com/office/drawing/2014/main" id="{B8856769-CCDD-DC48-9EFB-F4F2485EC911}"/>
                      </a:ext>
                    </a:extLst>
                  </p:cNvPr>
                  <p:cNvSpPr/>
                  <p:nvPr/>
                </p:nvSpPr>
                <p:spPr>
                  <a:xfrm>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Arc 18">
                    <a:extLst>
                      <a:ext uri="{FF2B5EF4-FFF2-40B4-BE49-F238E27FC236}">
                        <a16:creationId xmlns:a16="http://schemas.microsoft.com/office/drawing/2014/main" id="{C237716C-0DB1-DC48-9595-A8AA7662C55E}"/>
                      </a:ext>
                    </a:extLst>
                  </p:cNvPr>
                  <p:cNvSpPr/>
                  <p:nvPr/>
                </p:nvSpPr>
                <p:spPr>
                  <a:xfrm flipV="1">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8485DE7-72F6-2345-9A78-3A98C01DCA6C}"/>
                    </a:ext>
                  </a:extLst>
                </p:cNvPr>
                <p:cNvGrpSpPr/>
                <p:nvPr/>
              </p:nvGrpSpPr>
              <p:grpSpPr>
                <a:xfrm flipH="1">
                  <a:off x="11991372" y="4051139"/>
                  <a:ext cx="462987" cy="462987"/>
                  <a:chOff x="11991372" y="3588152"/>
                  <a:chExt cx="462987" cy="462987"/>
                </a:xfrm>
              </p:grpSpPr>
              <p:sp>
                <p:nvSpPr>
                  <p:cNvPr id="16" name="Arc 15">
                    <a:extLst>
                      <a:ext uri="{FF2B5EF4-FFF2-40B4-BE49-F238E27FC236}">
                        <a16:creationId xmlns:a16="http://schemas.microsoft.com/office/drawing/2014/main" id="{E3E6BA62-3FEA-3343-81F3-5DC2931F1964}"/>
                      </a:ext>
                    </a:extLst>
                  </p:cNvPr>
                  <p:cNvSpPr/>
                  <p:nvPr/>
                </p:nvSpPr>
                <p:spPr>
                  <a:xfrm>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Arc 16">
                    <a:extLst>
                      <a:ext uri="{FF2B5EF4-FFF2-40B4-BE49-F238E27FC236}">
                        <a16:creationId xmlns:a16="http://schemas.microsoft.com/office/drawing/2014/main" id="{286C487C-41AC-D74C-9189-44FC1FD984E5}"/>
                      </a:ext>
                    </a:extLst>
                  </p:cNvPr>
                  <p:cNvSpPr/>
                  <p:nvPr/>
                </p:nvSpPr>
                <p:spPr>
                  <a:xfrm flipV="1">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cxnSp>
          <p:nvCxnSpPr>
            <p:cNvPr id="38" name="Straight Connector 37">
              <a:extLst>
                <a:ext uri="{FF2B5EF4-FFF2-40B4-BE49-F238E27FC236}">
                  <a16:creationId xmlns:a16="http://schemas.microsoft.com/office/drawing/2014/main" id="{4C006A35-64CE-984C-B445-0C914E1C4A7E}"/>
                </a:ext>
              </a:extLst>
            </p:cNvPr>
            <p:cNvCxnSpPr>
              <a:cxnSpLocks/>
            </p:cNvCxnSpPr>
            <p:nvPr/>
          </p:nvCxnSpPr>
          <p:spPr>
            <a:xfrm flipV="1">
              <a:off x="12438461" y="2716218"/>
              <a:ext cx="0" cy="786390"/>
            </a:xfrm>
            <a:prstGeom prst="line">
              <a:avLst/>
            </a:prstGeom>
            <a:ln w="101600" cmpd="dbl"/>
          </p:spPr>
          <p:style>
            <a:lnRef idx="2">
              <a:schemeClr val="accent1"/>
            </a:lnRef>
            <a:fillRef idx="0">
              <a:schemeClr val="accent1"/>
            </a:fillRef>
            <a:effectRef idx="1">
              <a:schemeClr val="accent1"/>
            </a:effectRef>
            <a:fontRef idx="minor">
              <a:schemeClr val="tx1"/>
            </a:fontRef>
          </p:style>
        </p:cxnSp>
        <p:sp>
          <p:nvSpPr>
            <p:cNvPr id="42" name="Triangle 41">
              <a:extLst>
                <a:ext uri="{FF2B5EF4-FFF2-40B4-BE49-F238E27FC236}">
                  <a16:creationId xmlns:a16="http://schemas.microsoft.com/office/drawing/2014/main" id="{14F258D9-69BA-3E4A-B3FC-ACAA5E2E89B1}"/>
                </a:ext>
              </a:extLst>
            </p:cNvPr>
            <p:cNvSpPr/>
            <p:nvPr/>
          </p:nvSpPr>
          <p:spPr>
            <a:xfrm flipH="1">
              <a:off x="12345376" y="3056999"/>
              <a:ext cx="186169" cy="192027"/>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riangle 42">
              <a:extLst>
                <a:ext uri="{FF2B5EF4-FFF2-40B4-BE49-F238E27FC236}">
                  <a16:creationId xmlns:a16="http://schemas.microsoft.com/office/drawing/2014/main" id="{F8598BC3-945E-8646-9761-34EC4EFECD72}"/>
                </a:ext>
              </a:extLst>
            </p:cNvPr>
            <p:cNvSpPr/>
            <p:nvPr/>
          </p:nvSpPr>
          <p:spPr>
            <a:xfrm rot="2859618" flipH="1">
              <a:off x="12759985" y="2313360"/>
              <a:ext cx="186169" cy="192027"/>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2" name="Group 171"/>
          <p:cNvGrpSpPr/>
          <p:nvPr/>
        </p:nvGrpSpPr>
        <p:grpSpPr>
          <a:xfrm rot="346817">
            <a:off x="13793476" y="3783307"/>
            <a:ext cx="1211589" cy="1334865"/>
            <a:chOff x="14747976" y="2248732"/>
            <a:chExt cx="1211589" cy="1334865"/>
          </a:xfrm>
        </p:grpSpPr>
        <p:cxnSp>
          <p:nvCxnSpPr>
            <p:cNvPr id="44" name="Straight Connector 43">
              <a:extLst>
                <a:ext uri="{FF2B5EF4-FFF2-40B4-BE49-F238E27FC236}">
                  <a16:creationId xmlns:a16="http://schemas.microsoft.com/office/drawing/2014/main" id="{5D713968-759D-1C4E-9407-2D3BC94EA7DB}"/>
                </a:ext>
              </a:extLst>
            </p:cNvPr>
            <p:cNvCxnSpPr>
              <a:cxnSpLocks/>
            </p:cNvCxnSpPr>
            <p:nvPr/>
          </p:nvCxnSpPr>
          <p:spPr>
            <a:xfrm flipV="1">
              <a:off x="15350807" y="2277086"/>
              <a:ext cx="608758" cy="458108"/>
            </a:xfrm>
            <a:prstGeom prst="line">
              <a:avLst/>
            </a:prstGeom>
            <a:ln w="101600" cmpd="dbl"/>
          </p:spPr>
          <p:style>
            <a:lnRef idx="2">
              <a:schemeClr val="accent1"/>
            </a:lnRef>
            <a:fillRef idx="0">
              <a:schemeClr val="accent1"/>
            </a:fillRef>
            <a:effectRef idx="1">
              <a:schemeClr val="accent1"/>
            </a:effectRef>
            <a:fontRef idx="minor">
              <a:schemeClr val="tx1"/>
            </a:fontRef>
          </p:style>
        </p:cxnSp>
        <p:grpSp>
          <p:nvGrpSpPr>
            <p:cNvPr id="45" name="Group 44">
              <a:extLst>
                <a:ext uri="{FF2B5EF4-FFF2-40B4-BE49-F238E27FC236}">
                  <a16:creationId xmlns:a16="http://schemas.microsoft.com/office/drawing/2014/main" id="{B7CEDB63-CCB2-B444-8970-8BBEE1488C94}"/>
                </a:ext>
              </a:extLst>
            </p:cNvPr>
            <p:cNvGrpSpPr/>
            <p:nvPr/>
          </p:nvGrpSpPr>
          <p:grpSpPr>
            <a:xfrm>
              <a:off x="15269223" y="2740908"/>
              <a:ext cx="145651" cy="842689"/>
              <a:chOff x="11991369" y="3588152"/>
              <a:chExt cx="462990" cy="3710013"/>
            </a:xfrm>
          </p:grpSpPr>
          <p:grpSp>
            <p:nvGrpSpPr>
              <p:cNvPr id="46" name="Group 45">
                <a:extLst>
                  <a:ext uri="{FF2B5EF4-FFF2-40B4-BE49-F238E27FC236}">
                    <a16:creationId xmlns:a16="http://schemas.microsoft.com/office/drawing/2014/main" id="{0925ECE1-598B-B241-908F-226F5112C56A}"/>
                  </a:ext>
                </a:extLst>
              </p:cNvPr>
              <p:cNvGrpSpPr/>
              <p:nvPr/>
            </p:nvGrpSpPr>
            <p:grpSpPr>
              <a:xfrm>
                <a:off x="11991372" y="3588152"/>
                <a:ext cx="462987" cy="925974"/>
                <a:chOff x="11991372" y="3588152"/>
                <a:chExt cx="462987" cy="925974"/>
              </a:xfrm>
            </p:grpSpPr>
            <p:grpSp>
              <p:nvGrpSpPr>
                <p:cNvPr id="68" name="Group 67">
                  <a:extLst>
                    <a:ext uri="{FF2B5EF4-FFF2-40B4-BE49-F238E27FC236}">
                      <a16:creationId xmlns:a16="http://schemas.microsoft.com/office/drawing/2014/main" id="{C3FBA922-9F23-874A-818D-789AD6103B5D}"/>
                    </a:ext>
                  </a:extLst>
                </p:cNvPr>
                <p:cNvGrpSpPr/>
                <p:nvPr/>
              </p:nvGrpSpPr>
              <p:grpSpPr>
                <a:xfrm>
                  <a:off x="11991372" y="3588152"/>
                  <a:ext cx="462987" cy="462987"/>
                  <a:chOff x="11991372" y="3588152"/>
                  <a:chExt cx="462987" cy="462987"/>
                </a:xfrm>
              </p:grpSpPr>
              <p:sp>
                <p:nvSpPr>
                  <p:cNvPr id="72" name="Arc 71">
                    <a:extLst>
                      <a:ext uri="{FF2B5EF4-FFF2-40B4-BE49-F238E27FC236}">
                        <a16:creationId xmlns:a16="http://schemas.microsoft.com/office/drawing/2014/main" id="{8706D497-97EF-AF41-A618-CD5D44E0A482}"/>
                      </a:ext>
                    </a:extLst>
                  </p:cNvPr>
                  <p:cNvSpPr/>
                  <p:nvPr/>
                </p:nvSpPr>
                <p:spPr>
                  <a:xfrm>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3" name="Arc 72">
                    <a:extLst>
                      <a:ext uri="{FF2B5EF4-FFF2-40B4-BE49-F238E27FC236}">
                        <a16:creationId xmlns:a16="http://schemas.microsoft.com/office/drawing/2014/main" id="{4660B677-3529-A04F-A36C-5CF25BDED7C0}"/>
                      </a:ext>
                    </a:extLst>
                  </p:cNvPr>
                  <p:cNvSpPr/>
                  <p:nvPr/>
                </p:nvSpPr>
                <p:spPr>
                  <a:xfrm flipV="1">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0C0FF1B7-8719-9645-990C-BB59FB4AD57A}"/>
                    </a:ext>
                  </a:extLst>
                </p:cNvPr>
                <p:cNvGrpSpPr/>
                <p:nvPr/>
              </p:nvGrpSpPr>
              <p:grpSpPr>
                <a:xfrm flipH="1">
                  <a:off x="11991372" y="4051139"/>
                  <a:ext cx="462987" cy="462987"/>
                  <a:chOff x="11991372" y="3588152"/>
                  <a:chExt cx="462987" cy="462987"/>
                </a:xfrm>
              </p:grpSpPr>
              <p:sp>
                <p:nvSpPr>
                  <p:cNvPr id="70" name="Arc 69">
                    <a:extLst>
                      <a:ext uri="{FF2B5EF4-FFF2-40B4-BE49-F238E27FC236}">
                        <a16:creationId xmlns:a16="http://schemas.microsoft.com/office/drawing/2014/main" id="{1CAC0187-CE71-2441-B2EB-443B57F89165}"/>
                      </a:ext>
                    </a:extLst>
                  </p:cNvPr>
                  <p:cNvSpPr/>
                  <p:nvPr/>
                </p:nvSpPr>
                <p:spPr>
                  <a:xfrm>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1" name="Arc 70">
                    <a:extLst>
                      <a:ext uri="{FF2B5EF4-FFF2-40B4-BE49-F238E27FC236}">
                        <a16:creationId xmlns:a16="http://schemas.microsoft.com/office/drawing/2014/main" id="{735444C1-70C9-EE40-A2AD-49CD25838773}"/>
                      </a:ext>
                    </a:extLst>
                  </p:cNvPr>
                  <p:cNvSpPr/>
                  <p:nvPr/>
                </p:nvSpPr>
                <p:spPr>
                  <a:xfrm flipV="1">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47" name="Group 46">
                <a:extLst>
                  <a:ext uri="{FF2B5EF4-FFF2-40B4-BE49-F238E27FC236}">
                    <a16:creationId xmlns:a16="http://schemas.microsoft.com/office/drawing/2014/main" id="{5C653E25-FB1F-5D49-ACBE-416ED43E1DFC}"/>
                  </a:ext>
                </a:extLst>
              </p:cNvPr>
              <p:cNvGrpSpPr/>
              <p:nvPr/>
            </p:nvGrpSpPr>
            <p:grpSpPr>
              <a:xfrm>
                <a:off x="11991371" y="4516165"/>
                <a:ext cx="462987" cy="925974"/>
                <a:chOff x="11991372" y="3588152"/>
                <a:chExt cx="462987" cy="925974"/>
              </a:xfrm>
            </p:grpSpPr>
            <p:grpSp>
              <p:nvGrpSpPr>
                <p:cNvPr id="62" name="Group 61">
                  <a:extLst>
                    <a:ext uri="{FF2B5EF4-FFF2-40B4-BE49-F238E27FC236}">
                      <a16:creationId xmlns:a16="http://schemas.microsoft.com/office/drawing/2014/main" id="{7FF44FF7-85C7-AB41-9772-577DAEF3C4CC}"/>
                    </a:ext>
                  </a:extLst>
                </p:cNvPr>
                <p:cNvGrpSpPr/>
                <p:nvPr/>
              </p:nvGrpSpPr>
              <p:grpSpPr>
                <a:xfrm>
                  <a:off x="11991372" y="3588152"/>
                  <a:ext cx="462987" cy="462987"/>
                  <a:chOff x="11991372" y="3588152"/>
                  <a:chExt cx="462987" cy="462987"/>
                </a:xfrm>
              </p:grpSpPr>
              <p:sp>
                <p:nvSpPr>
                  <p:cNvPr id="66" name="Arc 65">
                    <a:extLst>
                      <a:ext uri="{FF2B5EF4-FFF2-40B4-BE49-F238E27FC236}">
                        <a16:creationId xmlns:a16="http://schemas.microsoft.com/office/drawing/2014/main" id="{82812E59-FAC0-4549-81E7-DE5DFCA77A1E}"/>
                      </a:ext>
                    </a:extLst>
                  </p:cNvPr>
                  <p:cNvSpPr/>
                  <p:nvPr/>
                </p:nvSpPr>
                <p:spPr>
                  <a:xfrm>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 name="Arc 66">
                    <a:extLst>
                      <a:ext uri="{FF2B5EF4-FFF2-40B4-BE49-F238E27FC236}">
                        <a16:creationId xmlns:a16="http://schemas.microsoft.com/office/drawing/2014/main" id="{7455DA65-2946-2844-AE6A-B626A4AD11C6}"/>
                      </a:ext>
                    </a:extLst>
                  </p:cNvPr>
                  <p:cNvSpPr/>
                  <p:nvPr/>
                </p:nvSpPr>
                <p:spPr>
                  <a:xfrm flipV="1">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1A064B36-7CB4-4E4B-B117-A1649745CF4D}"/>
                    </a:ext>
                  </a:extLst>
                </p:cNvPr>
                <p:cNvGrpSpPr/>
                <p:nvPr/>
              </p:nvGrpSpPr>
              <p:grpSpPr>
                <a:xfrm flipH="1">
                  <a:off x="11991372" y="4051139"/>
                  <a:ext cx="462987" cy="462987"/>
                  <a:chOff x="11991372" y="3588152"/>
                  <a:chExt cx="462987" cy="462987"/>
                </a:xfrm>
              </p:grpSpPr>
              <p:sp>
                <p:nvSpPr>
                  <p:cNvPr id="64" name="Arc 63">
                    <a:extLst>
                      <a:ext uri="{FF2B5EF4-FFF2-40B4-BE49-F238E27FC236}">
                        <a16:creationId xmlns:a16="http://schemas.microsoft.com/office/drawing/2014/main" id="{2B9A2AC6-A846-BC49-B4AE-26E36E21E513}"/>
                      </a:ext>
                    </a:extLst>
                  </p:cNvPr>
                  <p:cNvSpPr/>
                  <p:nvPr/>
                </p:nvSpPr>
                <p:spPr>
                  <a:xfrm>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Arc 64">
                    <a:extLst>
                      <a:ext uri="{FF2B5EF4-FFF2-40B4-BE49-F238E27FC236}">
                        <a16:creationId xmlns:a16="http://schemas.microsoft.com/office/drawing/2014/main" id="{83FAE87B-FA4E-9545-8310-A51C640C3EF0}"/>
                      </a:ext>
                    </a:extLst>
                  </p:cNvPr>
                  <p:cNvSpPr/>
                  <p:nvPr/>
                </p:nvSpPr>
                <p:spPr>
                  <a:xfrm flipV="1">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48" name="Group 47">
                <a:extLst>
                  <a:ext uri="{FF2B5EF4-FFF2-40B4-BE49-F238E27FC236}">
                    <a16:creationId xmlns:a16="http://schemas.microsoft.com/office/drawing/2014/main" id="{FE45F738-26CC-4941-A61A-463EBA4724D3}"/>
                  </a:ext>
                </a:extLst>
              </p:cNvPr>
              <p:cNvGrpSpPr/>
              <p:nvPr/>
            </p:nvGrpSpPr>
            <p:grpSpPr>
              <a:xfrm>
                <a:off x="11991370" y="5444178"/>
                <a:ext cx="462987" cy="925974"/>
                <a:chOff x="11991372" y="3588152"/>
                <a:chExt cx="462987" cy="925974"/>
              </a:xfrm>
            </p:grpSpPr>
            <p:grpSp>
              <p:nvGrpSpPr>
                <p:cNvPr id="56" name="Group 55">
                  <a:extLst>
                    <a:ext uri="{FF2B5EF4-FFF2-40B4-BE49-F238E27FC236}">
                      <a16:creationId xmlns:a16="http://schemas.microsoft.com/office/drawing/2014/main" id="{0CC9ED9B-42F2-EA47-ABF5-D989DC8C73F4}"/>
                    </a:ext>
                  </a:extLst>
                </p:cNvPr>
                <p:cNvGrpSpPr/>
                <p:nvPr/>
              </p:nvGrpSpPr>
              <p:grpSpPr>
                <a:xfrm>
                  <a:off x="11991372" y="3588152"/>
                  <a:ext cx="462987" cy="462987"/>
                  <a:chOff x="11991372" y="3588152"/>
                  <a:chExt cx="462987" cy="462987"/>
                </a:xfrm>
              </p:grpSpPr>
              <p:sp>
                <p:nvSpPr>
                  <p:cNvPr id="60" name="Arc 59">
                    <a:extLst>
                      <a:ext uri="{FF2B5EF4-FFF2-40B4-BE49-F238E27FC236}">
                        <a16:creationId xmlns:a16="http://schemas.microsoft.com/office/drawing/2014/main" id="{4F7BCF52-F5C5-044F-AAF6-FE044F590440}"/>
                      </a:ext>
                    </a:extLst>
                  </p:cNvPr>
                  <p:cNvSpPr/>
                  <p:nvPr/>
                </p:nvSpPr>
                <p:spPr>
                  <a:xfrm>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Arc 60">
                    <a:extLst>
                      <a:ext uri="{FF2B5EF4-FFF2-40B4-BE49-F238E27FC236}">
                        <a16:creationId xmlns:a16="http://schemas.microsoft.com/office/drawing/2014/main" id="{F834D672-14CA-3342-8371-D44841E4A0CE}"/>
                      </a:ext>
                    </a:extLst>
                  </p:cNvPr>
                  <p:cNvSpPr/>
                  <p:nvPr/>
                </p:nvSpPr>
                <p:spPr>
                  <a:xfrm flipV="1">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29923BC9-E1BA-8A47-A124-4ACF6314AB21}"/>
                    </a:ext>
                  </a:extLst>
                </p:cNvPr>
                <p:cNvGrpSpPr/>
                <p:nvPr/>
              </p:nvGrpSpPr>
              <p:grpSpPr>
                <a:xfrm flipH="1">
                  <a:off x="11991372" y="4051139"/>
                  <a:ext cx="462987" cy="462987"/>
                  <a:chOff x="11991372" y="3588152"/>
                  <a:chExt cx="462987" cy="462987"/>
                </a:xfrm>
              </p:grpSpPr>
              <p:sp>
                <p:nvSpPr>
                  <p:cNvPr id="58" name="Arc 57">
                    <a:extLst>
                      <a:ext uri="{FF2B5EF4-FFF2-40B4-BE49-F238E27FC236}">
                        <a16:creationId xmlns:a16="http://schemas.microsoft.com/office/drawing/2014/main" id="{AA9383EE-4A9F-E14F-865B-6E7B183C4821}"/>
                      </a:ext>
                    </a:extLst>
                  </p:cNvPr>
                  <p:cNvSpPr/>
                  <p:nvPr/>
                </p:nvSpPr>
                <p:spPr>
                  <a:xfrm>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Arc 58">
                    <a:extLst>
                      <a:ext uri="{FF2B5EF4-FFF2-40B4-BE49-F238E27FC236}">
                        <a16:creationId xmlns:a16="http://schemas.microsoft.com/office/drawing/2014/main" id="{D4EA5F19-CEDF-4A40-8730-CA8D14579746}"/>
                      </a:ext>
                    </a:extLst>
                  </p:cNvPr>
                  <p:cNvSpPr/>
                  <p:nvPr/>
                </p:nvSpPr>
                <p:spPr>
                  <a:xfrm flipV="1">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49" name="Group 48">
                <a:extLst>
                  <a:ext uri="{FF2B5EF4-FFF2-40B4-BE49-F238E27FC236}">
                    <a16:creationId xmlns:a16="http://schemas.microsoft.com/office/drawing/2014/main" id="{EF92926A-7E92-CC47-9D08-DCAE96A04F1F}"/>
                  </a:ext>
                </a:extLst>
              </p:cNvPr>
              <p:cNvGrpSpPr/>
              <p:nvPr/>
            </p:nvGrpSpPr>
            <p:grpSpPr>
              <a:xfrm>
                <a:off x="11991369" y="6372191"/>
                <a:ext cx="462987" cy="925974"/>
                <a:chOff x="11991372" y="3588152"/>
                <a:chExt cx="462987" cy="925974"/>
              </a:xfrm>
            </p:grpSpPr>
            <p:grpSp>
              <p:nvGrpSpPr>
                <p:cNvPr id="50" name="Group 49">
                  <a:extLst>
                    <a:ext uri="{FF2B5EF4-FFF2-40B4-BE49-F238E27FC236}">
                      <a16:creationId xmlns:a16="http://schemas.microsoft.com/office/drawing/2014/main" id="{5DFFA3F4-CF2E-3845-B5D0-DE214B759745}"/>
                    </a:ext>
                  </a:extLst>
                </p:cNvPr>
                <p:cNvGrpSpPr/>
                <p:nvPr/>
              </p:nvGrpSpPr>
              <p:grpSpPr>
                <a:xfrm>
                  <a:off x="11991372" y="3588152"/>
                  <a:ext cx="462987" cy="462987"/>
                  <a:chOff x="11991372" y="3588152"/>
                  <a:chExt cx="462987" cy="462987"/>
                </a:xfrm>
              </p:grpSpPr>
              <p:sp>
                <p:nvSpPr>
                  <p:cNvPr id="54" name="Arc 53">
                    <a:extLst>
                      <a:ext uri="{FF2B5EF4-FFF2-40B4-BE49-F238E27FC236}">
                        <a16:creationId xmlns:a16="http://schemas.microsoft.com/office/drawing/2014/main" id="{CFC0C6EC-CD2F-C94D-A75A-6CFC6E95A612}"/>
                      </a:ext>
                    </a:extLst>
                  </p:cNvPr>
                  <p:cNvSpPr/>
                  <p:nvPr/>
                </p:nvSpPr>
                <p:spPr>
                  <a:xfrm>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 name="Arc 54">
                    <a:extLst>
                      <a:ext uri="{FF2B5EF4-FFF2-40B4-BE49-F238E27FC236}">
                        <a16:creationId xmlns:a16="http://schemas.microsoft.com/office/drawing/2014/main" id="{BE202FCB-7EA0-C440-8268-C932E9864973}"/>
                      </a:ext>
                    </a:extLst>
                  </p:cNvPr>
                  <p:cNvSpPr/>
                  <p:nvPr/>
                </p:nvSpPr>
                <p:spPr>
                  <a:xfrm flipV="1">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6F5234C3-5BCD-3042-AA07-8429710DC654}"/>
                    </a:ext>
                  </a:extLst>
                </p:cNvPr>
                <p:cNvGrpSpPr/>
                <p:nvPr/>
              </p:nvGrpSpPr>
              <p:grpSpPr>
                <a:xfrm flipH="1">
                  <a:off x="11991372" y="4051139"/>
                  <a:ext cx="462987" cy="462987"/>
                  <a:chOff x="11991372" y="3588152"/>
                  <a:chExt cx="462987" cy="462987"/>
                </a:xfrm>
              </p:grpSpPr>
              <p:sp>
                <p:nvSpPr>
                  <p:cNvPr id="52" name="Arc 51">
                    <a:extLst>
                      <a:ext uri="{FF2B5EF4-FFF2-40B4-BE49-F238E27FC236}">
                        <a16:creationId xmlns:a16="http://schemas.microsoft.com/office/drawing/2014/main" id="{9DE62B7C-B187-2F4C-88E2-A5D406CAAC34}"/>
                      </a:ext>
                    </a:extLst>
                  </p:cNvPr>
                  <p:cNvSpPr/>
                  <p:nvPr/>
                </p:nvSpPr>
                <p:spPr>
                  <a:xfrm>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Arc 52">
                    <a:extLst>
                      <a:ext uri="{FF2B5EF4-FFF2-40B4-BE49-F238E27FC236}">
                        <a16:creationId xmlns:a16="http://schemas.microsoft.com/office/drawing/2014/main" id="{65301238-EE85-A042-8E46-FFA67DB55E99}"/>
                      </a:ext>
                    </a:extLst>
                  </p:cNvPr>
                  <p:cNvSpPr/>
                  <p:nvPr/>
                </p:nvSpPr>
                <p:spPr>
                  <a:xfrm flipV="1">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cxnSp>
          <p:nvCxnSpPr>
            <p:cNvPr id="77" name="Straight Connector 76">
              <a:extLst>
                <a:ext uri="{FF2B5EF4-FFF2-40B4-BE49-F238E27FC236}">
                  <a16:creationId xmlns:a16="http://schemas.microsoft.com/office/drawing/2014/main" id="{120771ED-048D-2840-B82F-EF83E898F6C8}"/>
                </a:ext>
              </a:extLst>
            </p:cNvPr>
            <p:cNvCxnSpPr>
              <a:cxnSpLocks/>
            </p:cNvCxnSpPr>
            <p:nvPr/>
          </p:nvCxnSpPr>
          <p:spPr>
            <a:xfrm>
              <a:off x="14747976" y="2248732"/>
              <a:ext cx="588406" cy="486291"/>
            </a:xfrm>
            <a:prstGeom prst="line">
              <a:avLst/>
            </a:prstGeom>
            <a:ln w="101600" cmpd="dbl"/>
          </p:spPr>
          <p:style>
            <a:lnRef idx="2">
              <a:schemeClr val="accent1"/>
            </a:lnRef>
            <a:fillRef idx="0">
              <a:schemeClr val="accent1"/>
            </a:fillRef>
            <a:effectRef idx="1">
              <a:schemeClr val="accent1"/>
            </a:effectRef>
            <a:fontRef idx="minor">
              <a:schemeClr val="tx1"/>
            </a:fontRef>
          </p:style>
        </p:cxnSp>
        <p:sp>
          <p:nvSpPr>
            <p:cNvPr id="78" name="Triangle 77">
              <a:extLst>
                <a:ext uri="{FF2B5EF4-FFF2-40B4-BE49-F238E27FC236}">
                  <a16:creationId xmlns:a16="http://schemas.microsoft.com/office/drawing/2014/main" id="{B150C041-C5F3-F548-BEC7-1EC3538B504B}"/>
                </a:ext>
              </a:extLst>
            </p:cNvPr>
            <p:cNvSpPr/>
            <p:nvPr/>
          </p:nvSpPr>
          <p:spPr>
            <a:xfrm rot="7820476" flipH="1">
              <a:off x="14984050" y="2433031"/>
              <a:ext cx="161528" cy="166611"/>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Triangle 78">
              <a:extLst>
                <a:ext uri="{FF2B5EF4-FFF2-40B4-BE49-F238E27FC236}">
                  <a16:creationId xmlns:a16="http://schemas.microsoft.com/office/drawing/2014/main" id="{445ECA47-9122-D04F-B8FF-95CE96439D52}"/>
                </a:ext>
              </a:extLst>
            </p:cNvPr>
            <p:cNvSpPr/>
            <p:nvPr/>
          </p:nvSpPr>
          <p:spPr>
            <a:xfrm rot="2859618" flipH="1">
              <a:off x="15581413" y="2420364"/>
              <a:ext cx="161528" cy="166611"/>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2" name="Bent-Up Arrow 151"/>
          <p:cNvSpPr/>
          <p:nvPr/>
        </p:nvSpPr>
        <p:spPr>
          <a:xfrm flipH="1">
            <a:off x="2278992" y="6793110"/>
            <a:ext cx="2985155" cy="894080"/>
          </a:xfrm>
          <a:prstGeom prst="bentUpArrow">
            <a:avLst>
              <a:gd name="adj1" fmla="val 25000"/>
              <a:gd name="adj2" fmla="val 25000"/>
              <a:gd name="adj3" fmla="val 25000"/>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L-Shape 152"/>
          <p:cNvSpPr/>
          <p:nvPr/>
        </p:nvSpPr>
        <p:spPr>
          <a:xfrm flipH="1">
            <a:off x="5253986" y="6685280"/>
            <a:ext cx="8253747" cy="1001910"/>
          </a:xfrm>
          <a:prstGeom prst="corner">
            <a:avLst>
              <a:gd name="adj1" fmla="val 21606"/>
              <a:gd name="adj2" fmla="val 23635"/>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2162459" y="3464696"/>
            <a:ext cx="690020" cy="753029"/>
            <a:chOff x="2169827" y="3527164"/>
            <a:chExt cx="690020" cy="753029"/>
          </a:xfrm>
        </p:grpSpPr>
        <p:sp>
          <p:nvSpPr>
            <p:cNvPr id="161" name="Oval 160"/>
            <p:cNvSpPr/>
            <p:nvPr/>
          </p:nvSpPr>
          <p:spPr>
            <a:xfrm>
              <a:off x="2276343" y="3733542"/>
              <a:ext cx="583504" cy="546651"/>
            </a:xfrm>
            <a:prstGeom prst="ellipse">
              <a:avLst/>
            </a:prstGeom>
            <a:noFill/>
            <a:ln w="28575">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2169827" y="3527164"/>
              <a:ext cx="583504" cy="546651"/>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1" name="Oval 170"/>
          <p:cNvSpPr/>
          <p:nvPr/>
        </p:nvSpPr>
        <p:spPr>
          <a:xfrm>
            <a:off x="13078352" y="3497045"/>
            <a:ext cx="583504" cy="546651"/>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p:cNvSpPr/>
          <p:nvPr/>
        </p:nvSpPr>
        <p:spPr>
          <a:xfrm>
            <a:off x="14216670" y="4136993"/>
            <a:ext cx="332597" cy="30194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Down Arrow 173"/>
          <p:cNvSpPr/>
          <p:nvPr/>
        </p:nvSpPr>
        <p:spPr>
          <a:xfrm>
            <a:off x="10189657" y="3574034"/>
            <a:ext cx="496496" cy="538002"/>
          </a:xfrm>
          <a:prstGeom prst="dow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Down Arrow 174"/>
          <p:cNvSpPr/>
          <p:nvPr/>
        </p:nvSpPr>
        <p:spPr>
          <a:xfrm rot="5400000" flipV="1">
            <a:off x="9635863" y="2892270"/>
            <a:ext cx="496496" cy="538002"/>
          </a:xfrm>
          <a:prstGeom prst="dow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Down Arrow 175"/>
          <p:cNvSpPr/>
          <p:nvPr/>
        </p:nvSpPr>
        <p:spPr>
          <a:xfrm>
            <a:off x="8929710" y="3574034"/>
            <a:ext cx="496496" cy="538002"/>
          </a:xfrm>
          <a:prstGeom prst="dow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Down Arrow 176"/>
          <p:cNvSpPr/>
          <p:nvPr/>
        </p:nvSpPr>
        <p:spPr>
          <a:xfrm rot="5400000" flipV="1">
            <a:off x="9628277" y="4193727"/>
            <a:ext cx="496496" cy="538002"/>
          </a:xfrm>
          <a:prstGeom prst="dow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913677" y="8410087"/>
            <a:ext cx="8569975" cy="890115"/>
          </a:xfrm>
          <a:prstGeom prst="rect">
            <a:avLst/>
          </a:prstGeom>
          <a:noFill/>
        </p:spPr>
        <p:txBody>
          <a:bodyPr wrap="none" rtlCol="0">
            <a:spAutoFit/>
          </a:bodyPr>
          <a:lstStyle/>
          <a:p>
            <a:r>
              <a:rPr lang="en-US" dirty="0"/>
              <a:t>The classical field is self-consistent on the large scale</a:t>
            </a:r>
          </a:p>
          <a:p>
            <a:r>
              <a:rPr lang="en-US" dirty="0"/>
              <a:t>The classical field is treated as external on the QED scale</a:t>
            </a:r>
          </a:p>
        </p:txBody>
      </p:sp>
      <p:grpSp>
        <p:nvGrpSpPr>
          <p:cNvPr id="123" name="Group 122"/>
          <p:cNvGrpSpPr/>
          <p:nvPr/>
        </p:nvGrpSpPr>
        <p:grpSpPr>
          <a:xfrm>
            <a:off x="5773211" y="3393055"/>
            <a:ext cx="690020" cy="753029"/>
            <a:chOff x="2169827" y="3527164"/>
            <a:chExt cx="690020" cy="753029"/>
          </a:xfrm>
        </p:grpSpPr>
        <p:sp>
          <p:nvSpPr>
            <p:cNvPr id="128" name="Oval 127"/>
            <p:cNvSpPr/>
            <p:nvPr/>
          </p:nvSpPr>
          <p:spPr>
            <a:xfrm>
              <a:off x="2276343" y="3733542"/>
              <a:ext cx="583504" cy="546651"/>
            </a:xfrm>
            <a:prstGeom prst="ellipse">
              <a:avLst/>
            </a:prstGeom>
            <a:noFill/>
            <a:ln w="28575">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p:cNvSpPr/>
            <p:nvPr/>
          </p:nvSpPr>
          <p:spPr>
            <a:xfrm>
              <a:off x="2169827" y="3527164"/>
              <a:ext cx="583504" cy="546651"/>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0" name="Group 129"/>
          <p:cNvGrpSpPr/>
          <p:nvPr/>
        </p:nvGrpSpPr>
        <p:grpSpPr>
          <a:xfrm>
            <a:off x="9429306" y="3386842"/>
            <a:ext cx="690020" cy="753029"/>
            <a:chOff x="2169827" y="3527164"/>
            <a:chExt cx="690020" cy="753029"/>
          </a:xfrm>
        </p:grpSpPr>
        <p:sp>
          <p:nvSpPr>
            <p:cNvPr id="138" name="Oval 137"/>
            <p:cNvSpPr/>
            <p:nvPr/>
          </p:nvSpPr>
          <p:spPr>
            <a:xfrm>
              <a:off x="2276343" y="3733542"/>
              <a:ext cx="583504" cy="546651"/>
            </a:xfrm>
            <a:prstGeom prst="ellipse">
              <a:avLst/>
            </a:prstGeom>
            <a:noFill/>
            <a:ln w="28575">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p:nvPr/>
          </p:nvSpPr>
          <p:spPr>
            <a:xfrm>
              <a:off x="2169827" y="3527164"/>
              <a:ext cx="583504" cy="546651"/>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7879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Quantum recoil provides inward force on pair plasma</a:t>
            </a:r>
          </a:p>
        </p:txBody>
      </p:sp>
      <p:sp>
        <p:nvSpPr>
          <p:cNvPr id="3" name="Content Placeholder 2"/>
          <p:cNvSpPr>
            <a:spLocks noGrp="1"/>
          </p:cNvSpPr>
          <p:nvPr>
            <p:ph idx="1"/>
          </p:nvPr>
        </p:nvSpPr>
        <p:spPr>
          <a:xfrm>
            <a:off x="877808" y="1752743"/>
            <a:ext cx="15800547" cy="645400"/>
          </a:xfrm>
        </p:spPr>
        <p:txBody>
          <a:bodyPr/>
          <a:lstStyle/>
          <a:p>
            <a:r>
              <a:rPr lang="en-US" dirty="0"/>
              <a:t>Strongly radiating particle (left) vs. non-radiating particle (right)</a:t>
            </a:r>
          </a:p>
        </p:txBody>
      </p:sp>
      <p:sp>
        <p:nvSpPr>
          <p:cNvPr id="4" name="Slide Number Placeholder 3"/>
          <p:cNvSpPr>
            <a:spLocks noGrp="1"/>
          </p:cNvSpPr>
          <p:nvPr>
            <p:ph type="sldNum" sz="quarter" idx="12"/>
          </p:nvPr>
        </p:nvSpPr>
        <p:spPr/>
        <p:txBody>
          <a:bodyPr/>
          <a:lstStyle/>
          <a:p>
            <a:fld id="{A83DDC34-D481-2744-812B-2FCD98088CBD}" type="slidenum">
              <a:rPr lang="en-US" smtClean="0"/>
              <a:t>22</a:t>
            </a:fld>
            <a:endParaRPr lang="en-US"/>
          </a:p>
        </p:txBody>
      </p:sp>
      <p:pic>
        <p:nvPicPr>
          <p:cNvPr id="13" name="Picture 12">
            <a:extLst>
              <a:ext uri="{FF2B5EF4-FFF2-40B4-BE49-F238E27FC236}">
                <a16:creationId xmlns:a16="http://schemas.microsoft.com/office/drawing/2014/main" id="{61E21A1D-B251-44C9-BB69-ABE7686A10CD}"/>
              </a:ext>
            </a:extLst>
          </p:cNvPr>
          <p:cNvPicPr>
            <a:picLocks noChangeAspect="1"/>
          </p:cNvPicPr>
          <p:nvPr/>
        </p:nvPicPr>
        <p:blipFill>
          <a:blip r:embed="rId3"/>
          <a:stretch>
            <a:fillRect/>
          </a:stretch>
        </p:blipFill>
        <p:spPr>
          <a:xfrm>
            <a:off x="268208" y="2779726"/>
            <a:ext cx="16746921" cy="5536959"/>
          </a:xfrm>
          <a:prstGeom prst="rect">
            <a:avLst/>
          </a:prstGeom>
        </p:spPr>
      </p:pic>
    </p:spTree>
    <p:extLst>
      <p:ext uri="{BB962C8B-B14F-4D97-AF65-F5344CB8AC3E}">
        <p14:creationId xmlns:p14="http://schemas.microsoft.com/office/powerpoint/2010/main" val="1149410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EAE362-CCF5-47CF-94BB-584EB67695E7}"/>
              </a:ext>
            </a:extLst>
          </p:cNvPr>
          <p:cNvSpPr>
            <a:spLocks noGrp="1"/>
          </p:cNvSpPr>
          <p:nvPr>
            <p:ph type="sldNum" sz="quarter" idx="12"/>
          </p:nvPr>
        </p:nvSpPr>
        <p:spPr/>
        <p:txBody>
          <a:bodyPr/>
          <a:lstStyle/>
          <a:p>
            <a:fld id="{A83DDC34-D481-2744-812B-2FCD98088CBD}" type="slidenum">
              <a:rPr lang="en-US" smtClean="0"/>
              <a:t>23</a:t>
            </a:fld>
            <a:endParaRPr lang="en-US"/>
          </a:p>
        </p:txBody>
      </p:sp>
      <p:pic>
        <p:nvPicPr>
          <p:cNvPr id="7" name="Content Placeholder 6">
            <a:extLst>
              <a:ext uri="{FF2B5EF4-FFF2-40B4-BE49-F238E27FC236}">
                <a16:creationId xmlns:a16="http://schemas.microsoft.com/office/drawing/2014/main" id="{7694C0BF-9D79-406D-9D20-646DFDCE1843}"/>
              </a:ext>
            </a:extLst>
          </p:cNvPr>
          <p:cNvPicPr>
            <a:picLocks noGrp="1" noChangeAspect="1"/>
          </p:cNvPicPr>
          <p:nvPr>
            <p:ph idx="1"/>
          </p:nvPr>
        </p:nvPicPr>
        <p:blipFill>
          <a:blip r:embed="rId2"/>
          <a:stretch>
            <a:fillRect/>
          </a:stretch>
        </p:blipFill>
        <p:spPr>
          <a:xfrm>
            <a:off x="4347074" y="594914"/>
            <a:ext cx="11708136" cy="9029412"/>
          </a:xfrm>
        </p:spPr>
      </p:pic>
      <p:sp>
        <p:nvSpPr>
          <p:cNvPr id="8" name="TextBox 7">
            <a:extLst>
              <a:ext uri="{FF2B5EF4-FFF2-40B4-BE49-F238E27FC236}">
                <a16:creationId xmlns:a16="http://schemas.microsoft.com/office/drawing/2014/main" id="{FAB9FAF6-5DE3-4958-AF65-46294F3B2100}"/>
              </a:ext>
            </a:extLst>
          </p:cNvPr>
          <p:cNvSpPr txBox="1"/>
          <p:nvPr/>
        </p:nvSpPr>
        <p:spPr>
          <a:xfrm>
            <a:off x="447869" y="2071769"/>
            <a:ext cx="3276061" cy="4480137"/>
          </a:xfrm>
          <a:prstGeom prst="rect">
            <a:avLst/>
          </a:prstGeom>
          <a:noFill/>
        </p:spPr>
        <p:txBody>
          <a:bodyPr wrap="square" rtlCol="0">
            <a:spAutoFit/>
          </a:bodyPr>
          <a:lstStyle/>
          <a:p>
            <a:r>
              <a:rPr lang="en-US" dirty="0"/>
              <a:t>Historical pulsed excimer lasers.</a:t>
            </a:r>
          </a:p>
          <a:p>
            <a:endParaRPr lang="en-US" dirty="0"/>
          </a:p>
          <a:p>
            <a:r>
              <a:rPr lang="en-US" dirty="0"/>
              <a:t>TW has been achieved.</a:t>
            </a:r>
          </a:p>
          <a:p>
            <a:endParaRPr lang="en-US" dirty="0"/>
          </a:p>
          <a:p>
            <a:r>
              <a:rPr lang="en-US" dirty="0"/>
              <a:t>Just about all the work has been with </a:t>
            </a:r>
            <a:r>
              <a:rPr lang="en-US" dirty="0" err="1"/>
              <a:t>KrF</a:t>
            </a:r>
            <a:r>
              <a:rPr lang="en-US" dirty="0"/>
              <a:t>.  Very little seems to have been done with </a:t>
            </a:r>
            <a:r>
              <a:rPr lang="en-US" dirty="0" err="1"/>
              <a:t>ArF</a:t>
            </a:r>
            <a:r>
              <a:rPr lang="en-US" dirty="0"/>
              <a:t>.</a:t>
            </a:r>
          </a:p>
        </p:txBody>
      </p:sp>
    </p:spTree>
    <p:extLst>
      <p:ext uri="{BB962C8B-B14F-4D97-AF65-F5344CB8AC3E}">
        <p14:creationId xmlns:p14="http://schemas.microsoft.com/office/powerpoint/2010/main" val="4104750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CC21F-47EE-4120-9FA0-77B159604CB3}"/>
              </a:ext>
            </a:extLst>
          </p:cNvPr>
          <p:cNvSpPr>
            <a:spLocks noGrp="1"/>
          </p:cNvSpPr>
          <p:nvPr>
            <p:ph type="title"/>
          </p:nvPr>
        </p:nvSpPr>
        <p:spPr/>
        <p:txBody>
          <a:bodyPr/>
          <a:lstStyle/>
          <a:p>
            <a:r>
              <a:rPr lang="en-US" dirty="0"/>
              <a:t>SF-QED references (small sample)</a:t>
            </a:r>
          </a:p>
        </p:txBody>
      </p:sp>
      <p:sp>
        <p:nvSpPr>
          <p:cNvPr id="3" name="Content Placeholder 2">
            <a:extLst>
              <a:ext uri="{FF2B5EF4-FFF2-40B4-BE49-F238E27FC236}">
                <a16:creationId xmlns:a16="http://schemas.microsoft.com/office/drawing/2014/main" id="{266172C1-B4C8-4DE5-AE8D-A2F1674B1595}"/>
              </a:ext>
            </a:extLst>
          </p:cNvPr>
          <p:cNvSpPr>
            <a:spLocks noGrp="1"/>
          </p:cNvSpPr>
          <p:nvPr>
            <p:ph idx="1"/>
          </p:nvPr>
        </p:nvSpPr>
        <p:spPr/>
        <p:txBody>
          <a:bodyPr/>
          <a:lstStyle/>
          <a:p>
            <a:r>
              <a:rPr lang="en-US" dirty="0"/>
              <a:t>W.H. Furry, Phys. Rev. 81, 1 (1951)</a:t>
            </a:r>
          </a:p>
          <a:p>
            <a:pPr lvl="1"/>
            <a:r>
              <a:rPr lang="en-US" dirty="0"/>
              <a:t>Foundational analytical framework for SF-QED cross sections</a:t>
            </a:r>
          </a:p>
          <a:p>
            <a:r>
              <a:rPr lang="en-US" dirty="0"/>
              <a:t>C. Bamber et al., Phys. Rev. D 60, 092004 (1999)</a:t>
            </a:r>
          </a:p>
          <a:p>
            <a:pPr lvl="1"/>
            <a:r>
              <a:rPr lang="en-US" dirty="0"/>
              <a:t>Detailed account of SLAC experiment observing multi-photon </a:t>
            </a:r>
            <a:r>
              <a:rPr lang="en-US" dirty="0" err="1"/>
              <a:t>Breit</a:t>
            </a:r>
            <a:r>
              <a:rPr lang="en-US" dirty="0"/>
              <a:t>-Wheeler pair creation</a:t>
            </a:r>
          </a:p>
          <a:p>
            <a:r>
              <a:rPr lang="en-US" dirty="0"/>
              <a:t>C.P. </a:t>
            </a:r>
            <a:r>
              <a:rPr lang="en-US" dirty="0" err="1"/>
              <a:t>Ridgers</a:t>
            </a:r>
            <a:r>
              <a:rPr lang="en-US" dirty="0"/>
              <a:t> et al., Phys. Rev. Lett. 108, 165006 (2012)</a:t>
            </a:r>
          </a:p>
          <a:p>
            <a:pPr lvl="1"/>
            <a:r>
              <a:rPr lang="en-US" dirty="0"/>
              <a:t>Establishes the QED-PIC methodology</a:t>
            </a:r>
          </a:p>
          <a:p>
            <a:r>
              <a:rPr lang="en-US" dirty="0"/>
              <a:t>A. Henderson et al., HEDP Phys. 12, 46-56 (2014)</a:t>
            </a:r>
          </a:p>
          <a:p>
            <a:pPr lvl="1"/>
            <a:r>
              <a:rPr lang="en-US" dirty="0"/>
              <a:t>Few percent conversion using Texas Petawatt Laser</a:t>
            </a:r>
          </a:p>
          <a:p>
            <a:r>
              <a:rPr lang="en-US" dirty="0"/>
              <a:t>K.V. </a:t>
            </a:r>
            <a:r>
              <a:rPr lang="en-US" dirty="0" err="1"/>
              <a:t>Lezhnin</a:t>
            </a:r>
            <a:r>
              <a:rPr lang="en-US" dirty="0"/>
              <a:t> et al., Phys. Plasmas 25, 123105 (2018)</a:t>
            </a:r>
          </a:p>
          <a:p>
            <a:pPr lvl="1"/>
            <a:r>
              <a:rPr lang="en-US" dirty="0"/>
              <a:t>ELI Beamlines’ prediction of tens of percent conversion due to nonlinear Compton, based on QED-PIC, accounting for pre-plasma effects</a:t>
            </a:r>
          </a:p>
          <a:p>
            <a:endParaRPr lang="en-US" dirty="0"/>
          </a:p>
        </p:txBody>
      </p:sp>
      <p:sp>
        <p:nvSpPr>
          <p:cNvPr id="4" name="Slide Number Placeholder 3">
            <a:extLst>
              <a:ext uri="{FF2B5EF4-FFF2-40B4-BE49-F238E27FC236}">
                <a16:creationId xmlns:a16="http://schemas.microsoft.com/office/drawing/2014/main" id="{85702956-2ED0-44EA-A607-90712A1A34AE}"/>
              </a:ext>
            </a:extLst>
          </p:cNvPr>
          <p:cNvSpPr>
            <a:spLocks noGrp="1"/>
          </p:cNvSpPr>
          <p:nvPr>
            <p:ph type="sldNum" sz="quarter" idx="12"/>
          </p:nvPr>
        </p:nvSpPr>
        <p:spPr/>
        <p:txBody>
          <a:bodyPr/>
          <a:lstStyle/>
          <a:p>
            <a:fld id="{A83DDC34-D481-2744-812B-2FCD98088CBD}" type="slidenum">
              <a:rPr lang="en-US" smtClean="0"/>
              <a:t>24</a:t>
            </a:fld>
            <a:endParaRPr lang="en-US"/>
          </a:p>
        </p:txBody>
      </p:sp>
    </p:spTree>
    <p:extLst>
      <p:ext uri="{BB962C8B-B14F-4D97-AF65-F5344CB8AC3E}">
        <p14:creationId xmlns:p14="http://schemas.microsoft.com/office/powerpoint/2010/main" val="504988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454A2-1AC5-41B0-B29F-8DC45B9C19AA}"/>
              </a:ext>
            </a:extLst>
          </p:cNvPr>
          <p:cNvSpPr>
            <a:spLocks noGrp="1"/>
          </p:cNvSpPr>
          <p:nvPr>
            <p:ph type="title"/>
          </p:nvPr>
        </p:nvSpPr>
        <p:spPr/>
        <p:txBody>
          <a:bodyPr/>
          <a:lstStyle/>
          <a:p>
            <a:r>
              <a:rPr lang="en-US" dirty="0"/>
              <a:t>Electron beam pumping</a:t>
            </a:r>
          </a:p>
        </p:txBody>
      </p:sp>
      <p:sp>
        <p:nvSpPr>
          <p:cNvPr id="3" name="Slide Number Placeholder 2">
            <a:extLst>
              <a:ext uri="{FF2B5EF4-FFF2-40B4-BE49-F238E27FC236}">
                <a16:creationId xmlns:a16="http://schemas.microsoft.com/office/drawing/2014/main" id="{2D25F92D-A8F5-4D50-9643-B090D006ADFD}"/>
              </a:ext>
            </a:extLst>
          </p:cNvPr>
          <p:cNvSpPr>
            <a:spLocks noGrp="1"/>
          </p:cNvSpPr>
          <p:nvPr>
            <p:ph type="sldNum" sz="quarter" idx="12"/>
          </p:nvPr>
        </p:nvSpPr>
        <p:spPr/>
        <p:txBody>
          <a:bodyPr/>
          <a:lstStyle/>
          <a:p>
            <a:fld id="{A83DDC34-D481-2744-812B-2FCD98088CBD}" type="slidenum">
              <a:rPr lang="en-US" smtClean="0"/>
              <a:t>3</a:t>
            </a:fld>
            <a:endParaRPr lang="en-US"/>
          </a:p>
        </p:txBody>
      </p:sp>
      <p:pic>
        <p:nvPicPr>
          <p:cNvPr id="5" name="Picture 4">
            <a:extLst>
              <a:ext uri="{FF2B5EF4-FFF2-40B4-BE49-F238E27FC236}">
                <a16:creationId xmlns:a16="http://schemas.microsoft.com/office/drawing/2014/main" id="{44699C1D-40AD-4A09-9997-17227E401E77}"/>
              </a:ext>
            </a:extLst>
          </p:cNvPr>
          <p:cNvPicPr>
            <a:picLocks noChangeAspect="1"/>
          </p:cNvPicPr>
          <p:nvPr/>
        </p:nvPicPr>
        <p:blipFill>
          <a:blip r:embed="rId2"/>
          <a:stretch>
            <a:fillRect/>
          </a:stretch>
        </p:blipFill>
        <p:spPr>
          <a:xfrm>
            <a:off x="1603947" y="2049231"/>
            <a:ext cx="11689264" cy="6426138"/>
          </a:xfrm>
          <a:prstGeom prst="rect">
            <a:avLst/>
          </a:prstGeom>
        </p:spPr>
      </p:pic>
    </p:spTree>
    <p:extLst>
      <p:ext uri="{BB962C8B-B14F-4D97-AF65-F5344CB8AC3E}">
        <p14:creationId xmlns:p14="http://schemas.microsoft.com/office/powerpoint/2010/main" val="3854633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1D25D-5CC7-4602-9452-A5E84DF5000C}"/>
              </a:ext>
            </a:extLst>
          </p:cNvPr>
          <p:cNvSpPr>
            <a:spLocks noGrp="1"/>
          </p:cNvSpPr>
          <p:nvPr>
            <p:ph type="title"/>
          </p:nvPr>
        </p:nvSpPr>
        <p:spPr/>
        <p:txBody>
          <a:bodyPr/>
          <a:lstStyle/>
          <a:p>
            <a:r>
              <a:rPr lang="en-US" dirty="0"/>
              <a:t>Electra Amplifier</a:t>
            </a:r>
          </a:p>
        </p:txBody>
      </p:sp>
      <p:sp>
        <p:nvSpPr>
          <p:cNvPr id="3" name="Slide Number Placeholder 2">
            <a:extLst>
              <a:ext uri="{FF2B5EF4-FFF2-40B4-BE49-F238E27FC236}">
                <a16:creationId xmlns:a16="http://schemas.microsoft.com/office/drawing/2014/main" id="{2155EC8D-8180-472D-B7D8-234032688A44}"/>
              </a:ext>
            </a:extLst>
          </p:cNvPr>
          <p:cNvSpPr>
            <a:spLocks noGrp="1"/>
          </p:cNvSpPr>
          <p:nvPr>
            <p:ph type="sldNum" sz="quarter" idx="12"/>
          </p:nvPr>
        </p:nvSpPr>
        <p:spPr/>
        <p:txBody>
          <a:bodyPr/>
          <a:lstStyle/>
          <a:p>
            <a:fld id="{A83DDC34-D481-2744-812B-2FCD98088CBD}" type="slidenum">
              <a:rPr lang="en-US" smtClean="0"/>
              <a:t>4</a:t>
            </a:fld>
            <a:endParaRPr lang="en-US"/>
          </a:p>
        </p:txBody>
      </p:sp>
      <p:sp>
        <p:nvSpPr>
          <p:cNvPr id="7" name="TextBox 6">
            <a:extLst>
              <a:ext uri="{FF2B5EF4-FFF2-40B4-BE49-F238E27FC236}">
                <a16:creationId xmlns:a16="http://schemas.microsoft.com/office/drawing/2014/main" id="{3493C08C-5422-40E9-94DD-1F330AC7E067}"/>
              </a:ext>
            </a:extLst>
          </p:cNvPr>
          <p:cNvSpPr txBox="1"/>
          <p:nvPr/>
        </p:nvSpPr>
        <p:spPr>
          <a:xfrm>
            <a:off x="10095831" y="3277141"/>
            <a:ext cx="6632265" cy="3970318"/>
          </a:xfrm>
          <a:prstGeom prst="rect">
            <a:avLst/>
          </a:prstGeom>
          <a:noFill/>
        </p:spPr>
        <p:txBody>
          <a:bodyPr wrap="none" rtlCol="0">
            <a:spAutoFit/>
          </a:bodyPr>
          <a:lstStyle/>
          <a:p>
            <a:pPr marL="457200" indent="-457200">
              <a:buFont typeface="Arial" panose="020B0604020202020204" pitchFamily="34" charset="0"/>
              <a:buChar char="•"/>
            </a:pPr>
            <a:r>
              <a:rPr lang="en-US" sz="3600" dirty="0"/>
              <a:t>Dual 500 kV, 100 kA e-beams</a:t>
            </a:r>
          </a:p>
          <a:p>
            <a:pPr marL="457200" indent="-457200">
              <a:buFont typeface="Arial" panose="020B0604020202020204" pitchFamily="34" charset="0"/>
              <a:buChar char="•"/>
            </a:pPr>
            <a:r>
              <a:rPr lang="en-US" sz="3600" dirty="0"/>
              <a:t>5 Hz repetition rate</a:t>
            </a:r>
          </a:p>
          <a:p>
            <a:pPr marL="457200" indent="-457200">
              <a:buFont typeface="Arial" panose="020B0604020202020204" pitchFamily="34" charset="0"/>
              <a:buChar char="•"/>
            </a:pPr>
            <a:r>
              <a:rPr lang="en-US" sz="3600" dirty="0"/>
              <a:t>30 cm aperture</a:t>
            </a:r>
          </a:p>
          <a:p>
            <a:pPr marL="457200" indent="-457200">
              <a:buFont typeface="Arial" panose="020B0604020202020204" pitchFamily="34" charset="0"/>
              <a:buChar char="•"/>
            </a:pPr>
            <a:r>
              <a:rPr lang="en-US" sz="3600" dirty="0"/>
              <a:t>100 cm gain length</a:t>
            </a:r>
          </a:p>
          <a:p>
            <a:pPr marL="457200" indent="-457200">
              <a:buFont typeface="Arial" panose="020B0604020202020204" pitchFamily="34" charset="0"/>
              <a:buChar char="•"/>
            </a:pPr>
            <a:r>
              <a:rPr lang="en-US" sz="3600" dirty="0"/>
              <a:t>Demonstrated lasing</a:t>
            </a:r>
          </a:p>
          <a:p>
            <a:pPr marL="457200" indent="-457200">
              <a:buFont typeface="Arial" panose="020B0604020202020204" pitchFamily="34" charset="0"/>
              <a:buChar char="•"/>
            </a:pPr>
            <a:r>
              <a:rPr lang="en-US" sz="3600" dirty="0"/>
              <a:t>750 J at 248 nm</a:t>
            </a:r>
          </a:p>
          <a:p>
            <a:pPr marL="457200" indent="-457200">
              <a:buFont typeface="Arial" panose="020B0604020202020204" pitchFamily="34" charset="0"/>
              <a:buChar char="•"/>
            </a:pPr>
            <a:r>
              <a:rPr lang="en-US" sz="3600" dirty="0"/>
              <a:t>200 J at 193 nm</a:t>
            </a:r>
          </a:p>
        </p:txBody>
      </p:sp>
      <p:pic>
        <p:nvPicPr>
          <p:cNvPr id="9" name="Picture 8">
            <a:extLst>
              <a:ext uri="{FF2B5EF4-FFF2-40B4-BE49-F238E27FC236}">
                <a16:creationId xmlns:a16="http://schemas.microsoft.com/office/drawing/2014/main" id="{D6D1789D-42C2-4158-8A60-BDB01D6BC3AB}"/>
              </a:ext>
            </a:extLst>
          </p:cNvPr>
          <p:cNvPicPr>
            <a:picLocks noChangeAspect="1"/>
          </p:cNvPicPr>
          <p:nvPr/>
        </p:nvPicPr>
        <p:blipFill>
          <a:blip r:embed="rId2"/>
          <a:stretch>
            <a:fillRect/>
          </a:stretch>
        </p:blipFill>
        <p:spPr>
          <a:xfrm>
            <a:off x="0" y="2236863"/>
            <a:ext cx="10056755" cy="6710599"/>
          </a:xfrm>
          <a:prstGeom prst="rect">
            <a:avLst/>
          </a:prstGeom>
        </p:spPr>
      </p:pic>
    </p:spTree>
    <p:extLst>
      <p:ext uri="{BB962C8B-B14F-4D97-AF65-F5344CB8AC3E}">
        <p14:creationId xmlns:p14="http://schemas.microsoft.com/office/powerpoint/2010/main" val="3144615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67311-0A14-42A0-B6D2-453A6A53B9BC}"/>
              </a:ext>
            </a:extLst>
          </p:cNvPr>
          <p:cNvSpPr>
            <a:spLocks noGrp="1"/>
          </p:cNvSpPr>
          <p:nvPr>
            <p:ph type="title"/>
          </p:nvPr>
        </p:nvSpPr>
        <p:spPr/>
        <p:txBody>
          <a:bodyPr/>
          <a:lstStyle/>
          <a:p>
            <a:r>
              <a:rPr lang="en-US" dirty="0"/>
              <a:t>PW burst mode in the deep UV – ORESTES simulation</a:t>
            </a:r>
          </a:p>
        </p:txBody>
      </p:sp>
      <p:sp>
        <p:nvSpPr>
          <p:cNvPr id="3" name="Slide Number Placeholder 2">
            <a:extLst>
              <a:ext uri="{FF2B5EF4-FFF2-40B4-BE49-F238E27FC236}">
                <a16:creationId xmlns:a16="http://schemas.microsoft.com/office/drawing/2014/main" id="{A6B4529D-D99C-407F-A81B-0FC689A5BEF6}"/>
              </a:ext>
            </a:extLst>
          </p:cNvPr>
          <p:cNvSpPr>
            <a:spLocks noGrp="1"/>
          </p:cNvSpPr>
          <p:nvPr>
            <p:ph type="sldNum" sz="quarter" idx="12"/>
          </p:nvPr>
        </p:nvSpPr>
        <p:spPr/>
        <p:txBody>
          <a:bodyPr/>
          <a:lstStyle/>
          <a:p>
            <a:fld id="{A83DDC34-D481-2744-812B-2FCD98088CBD}" type="slidenum">
              <a:rPr lang="en-US" smtClean="0"/>
              <a:t>5</a:t>
            </a:fld>
            <a:endParaRPr lang="en-US"/>
          </a:p>
        </p:txBody>
      </p:sp>
      <p:sp>
        <p:nvSpPr>
          <p:cNvPr id="6" name="TextBox 5">
            <a:extLst>
              <a:ext uri="{FF2B5EF4-FFF2-40B4-BE49-F238E27FC236}">
                <a16:creationId xmlns:a16="http://schemas.microsoft.com/office/drawing/2014/main" id="{EF10BD5B-AF25-442E-AA54-B13F36053632}"/>
              </a:ext>
            </a:extLst>
          </p:cNvPr>
          <p:cNvSpPr txBox="1"/>
          <p:nvPr/>
        </p:nvSpPr>
        <p:spPr>
          <a:xfrm>
            <a:off x="11988983" y="3022231"/>
            <a:ext cx="4540082" cy="4480137"/>
          </a:xfrm>
          <a:prstGeom prst="rect">
            <a:avLst/>
          </a:prstGeom>
          <a:noFill/>
        </p:spPr>
        <p:txBody>
          <a:bodyPr wrap="square" rtlCol="0">
            <a:spAutoFit/>
          </a:bodyPr>
          <a:lstStyle/>
          <a:p>
            <a:r>
              <a:rPr lang="en-US" dirty="0"/>
              <a:t>Pumping continues for O(100) ns, and repumping time is ~2 ns.</a:t>
            </a:r>
          </a:p>
          <a:p>
            <a:endParaRPr lang="en-US" dirty="0"/>
          </a:p>
          <a:p>
            <a:r>
              <a:rPr lang="en-US" dirty="0"/>
              <a:t>The technique of multiplexing allows this fact to be exploited to produce multiple pulses.</a:t>
            </a:r>
          </a:p>
          <a:p>
            <a:endParaRPr lang="en-US" dirty="0"/>
          </a:p>
          <a:p>
            <a:r>
              <a:rPr lang="en-US" dirty="0"/>
              <a:t>Can we multiplex with PW pulses?</a:t>
            </a:r>
          </a:p>
        </p:txBody>
      </p:sp>
      <p:pic>
        <p:nvPicPr>
          <p:cNvPr id="7" name="Picture 6">
            <a:extLst>
              <a:ext uri="{FF2B5EF4-FFF2-40B4-BE49-F238E27FC236}">
                <a16:creationId xmlns:a16="http://schemas.microsoft.com/office/drawing/2014/main" id="{9B1C4106-48D4-45CD-9D0E-CF6538324808}"/>
              </a:ext>
            </a:extLst>
          </p:cNvPr>
          <p:cNvPicPr>
            <a:picLocks noChangeAspect="1"/>
          </p:cNvPicPr>
          <p:nvPr/>
        </p:nvPicPr>
        <p:blipFill>
          <a:blip r:embed="rId2"/>
          <a:stretch>
            <a:fillRect/>
          </a:stretch>
        </p:blipFill>
        <p:spPr>
          <a:xfrm>
            <a:off x="877808" y="2028187"/>
            <a:ext cx="10116895" cy="7125254"/>
          </a:xfrm>
          <a:prstGeom prst="rect">
            <a:avLst/>
          </a:prstGeom>
        </p:spPr>
      </p:pic>
    </p:spTree>
    <p:extLst>
      <p:ext uri="{BB962C8B-B14F-4D97-AF65-F5344CB8AC3E}">
        <p14:creationId xmlns:p14="http://schemas.microsoft.com/office/powerpoint/2010/main" val="3211315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0960A-4964-49F6-BECF-90DD2521613B}"/>
              </a:ext>
            </a:extLst>
          </p:cNvPr>
          <p:cNvSpPr>
            <a:spLocks noGrp="1"/>
          </p:cNvSpPr>
          <p:nvPr>
            <p:ph type="title"/>
          </p:nvPr>
        </p:nvSpPr>
        <p:spPr/>
        <p:txBody>
          <a:bodyPr/>
          <a:lstStyle/>
          <a:p>
            <a:r>
              <a:rPr lang="en-US" dirty="0"/>
              <a:t>Excimer multiplexing as a path to many stage LWFA</a:t>
            </a:r>
          </a:p>
        </p:txBody>
      </p:sp>
      <p:sp>
        <p:nvSpPr>
          <p:cNvPr id="3" name="Slide Number Placeholder 2">
            <a:extLst>
              <a:ext uri="{FF2B5EF4-FFF2-40B4-BE49-F238E27FC236}">
                <a16:creationId xmlns:a16="http://schemas.microsoft.com/office/drawing/2014/main" id="{94D7AA31-C41A-47DA-9459-0CC18BD93C25}"/>
              </a:ext>
            </a:extLst>
          </p:cNvPr>
          <p:cNvSpPr>
            <a:spLocks noGrp="1"/>
          </p:cNvSpPr>
          <p:nvPr>
            <p:ph type="sldNum" sz="quarter" idx="12"/>
          </p:nvPr>
        </p:nvSpPr>
        <p:spPr/>
        <p:txBody>
          <a:bodyPr/>
          <a:lstStyle/>
          <a:p>
            <a:fld id="{A83DDC34-D481-2744-812B-2FCD98088CBD}" type="slidenum">
              <a:rPr lang="en-US" smtClean="0"/>
              <a:t>6</a:t>
            </a:fld>
            <a:endParaRPr lang="en-US"/>
          </a:p>
        </p:txBody>
      </p:sp>
      <p:grpSp>
        <p:nvGrpSpPr>
          <p:cNvPr id="4" name="Group 2">
            <a:extLst>
              <a:ext uri="{FF2B5EF4-FFF2-40B4-BE49-F238E27FC236}">
                <a16:creationId xmlns:a16="http://schemas.microsoft.com/office/drawing/2014/main" id="{EFF99368-BC53-4F88-9CA9-50BDB715ACF9}"/>
              </a:ext>
            </a:extLst>
          </p:cNvPr>
          <p:cNvGrpSpPr>
            <a:grpSpLocks/>
          </p:cNvGrpSpPr>
          <p:nvPr/>
        </p:nvGrpSpPr>
        <p:grpSpPr bwMode="auto">
          <a:xfrm>
            <a:off x="2533570" y="3392286"/>
            <a:ext cx="5686425" cy="4141787"/>
            <a:chOff x="1054" y="1615"/>
            <a:chExt cx="3582" cy="2609"/>
          </a:xfrm>
        </p:grpSpPr>
        <p:sp>
          <p:nvSpPr>
            <p:cNvPr id="5" name="AutoShape 3">
              <a:extLst>
                <a:ext uri="{FF2B5EF4-FFF2-40B4-BE49-F238E27FC236}">
                  <a16:creationId xmlns:a16="http://schemas.microsoft.com/office/drawing/2014/main" id="{10BC1352-D3A4-4FA6-9D2A-4215F1E8C350}"/>
                </a:ext>
              </a:extLst>
            </p:cNvPr>
            <p:cNvSpPr>
              <a:spLocks noChangeArrowheads="1"/>
            </p:cNvSpPr>
            <p:nvPr/>
          </p:nvSpPr>
          <p:spPr bwMode="auto">
            <a:xfrm rot="-6278525">
              <a:off x="2530" y="1955"/>
              <a:ext cx="576" cy="912"/>
            </a:xfrm>
            <a:prstGeom prst="can">
              <a:avLst>
                <a:gd name="adj" fmla="val 39583"/>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 name="Text Box 4">
              <a:extLst>
                <a:ext uri="{FF2B5EF4-FFF2-40B4-BE49-F238E27FC236}">
                  <a16:creationId xmlns:a16="http://schemas.microsoft.com/office/drawing/2014/main" id="{A44EA957-765D-4D11-96DE-5627B375C300}"/>
                </a:ext>
              </a:extLst>
            </p:cNvPr>
            <p:cNvSpPr txBox="1">
              <a:spLocks noChangeArrowheads="1"/>
            </p:cNvSpPr>
            <p:nvPr/>
          </p:nvSpPr>
          <p:spPr bwMode="auto">
            <a:xfrm>
              <a:off x="4080" y="3922"/>
              <a:ext cx="5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r>
                <a:rPr lang="en-US" altLang="en-US" sz="1800" b="1"/>
                <a:t>Target</a:t>
              </a:r>
            </a:p>
          </p:txBody>
        </p:sp>
        <p:sp>
          <p:nvSpPr>
            <p:cNvPr id="7" name="Text Box 5">
              <a:extLst>
                <a:ext uri="{FF2B5EF4-FFF2-40B4-BE49-F238E27FC236}">
                  <a16:creationId xmlns:a16="http://schemas.microsoft.com/office/drawing/2014/main" id="{6F2AF3F3-FFA8-4726-B8DF-D2B304E267F6}"/>
                </a:ext>
              </a:extLst>
            </p:cNvPr>
            <p:cNvSpPr txBox="1">
              <a:spLocks noChangeArrowheads="1"/>
            </p:cNvSpPr>
            <p:nvPr/>
          </p:nvSpPr>
          <p:spPr bwMode="auto">
            <a:xfrm>
              <a:off x="1458" y="3716"/>
              <a:ext cx="95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r>
                <a:rPr lang="en-US" altLang="en-US" sz="1800" b="1"/>
                <a:t>FRONT END</a:t>
              </a:r>
            </a:p>
            <a:p>
              <a:pPr algn="ctr"/>
              <a:r>
                <a:rPr lang="en-US" altLang="en-US" sz="1800" b="1"/>
                <a:t>( 5 nsec)</a:t>
              </a:r>
            </a:p>
          </p:txBody>
        </p:sp>
        <p:sp>
          <p:nvSpPr>
            <p:cNvPr id="8" name="Text Box 6">
              <a:extLst>
                <a:ext uri="{FF2B5EF4-FFF2-40B4-BE49-F238E27FC236}">
                  <a16:creationId xmlns:a16="http://schemas.microsoft.com/office/drawing/2014/main" id="{8D921C86-4065-46C9-B800-6CC0CB8F6FD1}"/>
                </a:ext>
              </a:extLst>
            </p:cNvPr>
            <p:cNvSpPr txBox="1">
              <a:spLocks noChangeArrowheads="1"/>
            </p:cNvSpPr>
            <p:nvPr/>
          </p:nvSpPr>
          <p:spPr bwMode="auto">
            <a:xfrm>
              <a:off x="1762" y="1615"/>
              <a:ext cx="186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r>
                <a:rPr lang="en-US" altLang="en-US" sz="1800" b="1"/>
                <a:t>LONG PULSE AMPLIFIER</a:t>
              </a:r>
            </a:p>
            <a:p>
              <a:pPr algn="ctr"/>
              <a:r>
                <a:rPr lang="en-US" altLang="en-US" sz="1800" b="1"/>
                <a:t>(~ 100 nsec)</a:t>
              </a:r>
            </a:p>
          </p:txBody>
        </p:sp>
        <p:sp>
          <p:nvSpPr>
            <p:cNvPr id="9" name="Oval 7">
              <a:extLst>
                <a:ext uri="{FF2B5EF4-FFF2-40B4-BE49-F238E27FC236}">
                  <a16:creationId xmlns:a16="http://schemas.microsoft.com/office/drawing/2014/main" id="{8A2E63F7-2187-4A2C-8147-13E67C5EDF89}"/>
                </a:ext>
              </a:extLst>
            </p:cNvPr>
            <p:cNvSpPr>
              <a:spLocks noChangeArrowheads="1"/>
            </p:cNvSpPr>
            <p:nvPr/>
          </p:nvSpPr>
          <p:spPr bwMode="auto">
            <a:xfrm>
              <a:off x="3969" y="3659"/>
              <a:ext cx="192" cy="192"/>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 name="Rectangle 8">
              <a:extLst>
                <a:ext uri="{FF2B5EF4-FFF2-40B4-BE49-F238E27FC236}">
                  <a16:creationId xmlns:a16="http://schemas.microsoft.com/office/drawing/2014/main" id="{2376D7FB-0438-4966-B7A4-D324D79FC23C}"/>
                </a:ext>
              </a:extLst>
            </p:cNvPr>
            <p:cNvSpPr>
              <a:spLocks noChangeArrowheads="1"/>
            </p:cNvSpPr>
            <p:nvPr/>
          </p:nvSpPr>
          <p:spPr bwMode="auto">
            <a:xfrm rot="5400000">
              <a:off x="886" y="3720"/>
              <a:ext cx="672" cy="336"/>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grpSp>
        <p:nvGrpSpPr>
          <p:cNvPr id="11" name="Group 11">
            <a:extLst>
              <a:ext uri="{FF2B5EF4-FFF2-40B4-BE49-F238E27FC236}">
                <a16:creationId xmlns:a16="http://schemas.microsoft.com/office/drawing/2014/main" id="{3FD9E7F4-5245-4158-9E1C-13D9BEF4E50D}"/>
              </a:ext>
            </a:extLst>
          </p:cNvPr>
          <p:cNvGrpSpPr>
            <a:grpSpLocks/>
          </p:cNvGrpSpPr>
          <p:nvPr/>
        </p:nvGrpSpPr>
        <p:grpSpPr bwMode="auto">
          <a:xfrm>
            <a:off x="7658020" y="5951336"/>
            <a:ext cx="838200" cy="990600"/>
            <a:chOff x="4320" y="3024"/>
            <a:chExt cx="528" cy="288"/>
          </a:xfrm>
        </p:grpSpPr>
        <p:cxnSp>
          <p:nvCxnSpPr>
            <p:cNvPr id="12" name="AutoShape 12">
              <a:extLst>
                <a:ext uri="{FF2B5EF4-FFF2-40B4-BE49-F238E27FC236}">
                  <a16:creationId xmlns:a16="http://schemas.microsoft.com/office/drawing/2014/main" id="{4C3AB680-431E-4DD0-9AA6-8C9490EE18A6}"/>
                </a:ext>
              </a:extLst>
            </p:cNvPr>
            <p:cNvCxnSpPr>
              <a:cxnSpLocks noChangeShapeType="1"/>
            </p:cNvCxnSpPr>
            <p:nvPr/>
          </p:nvCxnSpPr>
          <p:spPr bwMode="auto">
            <a:xfrm flipH="1" flipV="1">
              <a:off x="4512" y="3024"/>
              <a:ext cx="336" cy="288"/>
            </a:xfrm>
            <a:prstGeom prst="bentConnector3">
              <a:avLst>
                <a:gd name="adj1" fmla="val 50000"/>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AutoShape 13">
              <a:extLst>
                <a:ext uri="{FF2B5EF4-FFF2-40B4-BE49-F238E27FC236}">
                  <a16:creationId xmlns:a16="http://schemas.microsoft.com/office/drawing/2014/main" id="{F3B96A43-72B8-476B-AE6C-1681C2E31479}"/>
                </a:ext>
              </a:extLst>
            </p:cNvPr>
            <p:cNvCxnSpPr>
              <a:cxnSpLocks noChangeShapeType="1"/>
            </p:cNvCxnSpPr>
            <p:nvPr/>
          </p:nvCxnSpPr>
          <p:spPr bwMode="auto">
            <a:xfrm rot="10800000" flipH="1">
              <a:off x="4320" y="3024"/>
              <a:ext cx="240" cy="288"/>
            </a:xfrm>
            <a:prstGeom prst="bentConnector3">
              <a:avLst>
                <a:gd name="adj1" fmla="val 50000"/>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4" name="Text Box 14">
            <a:extLst>
              <a:ext uri="{FF2B5EF4-FFF2-40B4-BE49-F238E27FC236}">
                <a16:creationId xmlns:a16="http://schemas.microsoft.com/office/drawing/2014/main" id="{9C0BB687-7137-4F34-BF76-77DD4990B32D}"/>
              </a:ext>
            </a:extLst>
          </p:cNvPr>
          <p:cNvSpPr txBox="1">
            <a:spLocks noChangeArrowheads="1"/>
          </p:cNvSpPr>
          <p:nvPr/>
        </p:nvSpPr>
        <p:spPr bwMode="auto">
          <a:xfrm>
            <a:off x="6041945" y="7319761"/>
            <a:ext cx="3676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r>
              <a:rPr lang="en-US" altLang="en-US" sz="1800"/>
              <a:t>Only three pulses shown for clarity</a:t>
            </a:r>
          </a:p>
        </p:txBody>
      </p:sp>
      <p:grpSp>
        <p:nvGrpSpPr>
          <p:cNvPr id="15" name="Group 15">
            <a:extLst>
              <a:ext uri="{FF2B5EF4-FFF2-40B4-BE49-F238E27FC236}">
                <a16:creationId xmlns:a16="http://schemas.microsoft.com/office/drawing/2014/main" id="{9E1F1BB6-B0E0-4C28-9D77-EA83DD47E39F}"/>
              </a:ext>
            </a:extLst>
          </p:cNvPr>
          <p:cNvGrpSpPr>
            <a:grpSpLocks/>
          </p:cNvGrpSpPr>
          <p:nvPr/>
        </p:nvGrpSpPr>
        <p:grpSpPr bwMode="auto">
          <a:xfrm>
            <a:off x="2781220" y="4082848"/>
            <a:ext cx="4800600" cy="2782888"/>
            <a:chOff x="1210" y="1953"/>
            <a:chExt cx="3024" cy="1753"/>
          </a:xfrm>
        </p:grpSpPr>
        <p:sp>
          <p:nvSpPr>
            <p:cNvPr id="16" name="Line 16">
              <a:extLst>
                <a:ext uri="{FF2B5EF4-FFF2-40B4-BE49-F238E27FC236}">
                  <a16:creationId xmlns:a16="http://schemas.microsoft.com/office/drawing/2014/main" id="{1400E19C-A70B-4308-B786-56191417BA7A}"/>
                </a:ext>
              </a:extLst>
            </p:cNvPr>
            <p:cNvSpPr>
              <a:spLocks noChangeShapeType="1"/>
            </p:cNvSpPr>
            <p:nvPr/>
          </p:nvSpPr>
          <p:spPr bwMode="auto">
            <a:xfrm flipV="1">
              <a:off x="1210" y="2314"/>
              <a:ext cx="0" cy="1344"/>
            </a:xfrm>
            <a:prstGeom prst="line">
              <a:avLst/>
            </a:prstGeom>
            <a:noFill/>
            <a:ln w="28575">
              <a:solidFill>
                <a:srgbClr val="D600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Line 17">
              <a:extLst>
                <a:ext uri="{FF2B5EF4-FFF2-40B4-BE49-F238E27FC236}">
                  <a16:creationId xmlns:a16="http://schemas.microsoft.com/office/drawing/2014/main" id="{B592B6A1-8788-4A2E-B9B8-F0FDCF11D08A}"/>
                </a:ext>
              </a:extLst>
            </p:cNvPr>
            <p:cNvSpPr>
              <a:spLocks noChangeShapeType="1"/>
            </p:cNvSpPr>
            <p:nvPr/>
          </p:nvSpPr>
          <p:spPr bwMode="auto">
            <a:xfrm>
              <a:off x="1210" y="2314"/>
              <a:ext cx="1643" cy="0"/>
            </a:xfrm>
            <a:prstGeom prst="line">
              <a:avLst/>
            </a:prstGeom>
            <a:noFill/>
            <a:ln w="28575">
              <a:solidFill>
                <a:srgbClr val="D600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18">
              <a:extLst>
                <a:ext uri="{FF2B5EF4-FFF2-40B4-BE49-F238E27FC236}">
                  <a16:creationId xmlns:a16="http://schemas.microsoft.com/office/drawing/2014/main" id="{A163E8A5-EB56-480A-9798-A641994ECE46}"/>
                </a:ext>
              </a:extLst>
            </p:cNvPr>
            <p:cNvSpPr>
              <a:spLocks noChangeShapeType="1"/>
            </p:cNvSpPr>
            <p:nvPr/>
          </p:nvSpPr>
          <p:spPr bwMode="auto">
            <a:xfrm flipH="1">
              <a:off x="4042" y="2314"/>
              <a:ext cx="192" cy="1392"/>
            </a:xfrm>
            <a:prstGeom prst="line">
              <a:avLst/>
            </a:prstGeom>
            <a:noFill/>
            <a:ln w="76200">
              <a:solidFill>
                <a:srgbClr val="D600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Text Box 19">
              <a:extLst>
                <a:ext uri="{FF2B5EF4-FFF2-40B4-BE49-F238E27FC236}">
                  <a16:creationId xmlns:a16="http://schemas.microsoft.com/office/drawing/2014/main" id="{B1E41573-D05E-4277-8C76-090967E40FD5}"/>
                </a:ext>
              </a:extLst>
            </p:cNvPr>
            <p:cNvSpPr txBox="1">
              <a:spLocks noChangeArrowheads="1"/>
            </p:cNvSpPr>
            <p:nvPr/>
          </p:nvSpPr>
          <p:spPr bwMode="auto">
            <a:xfrm>
              <a:off x="1392" y="1953"/>
              <a:ext cx="8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r>
                <a:rPr lang="en-US" altLang="en-US" sz="1800" b="1"/>
                <a:t>Last Pulse</a:t>
              </a:r>
            </a:p>
          </p:txBody>
        </p:sp>
        <p:grpSp>
          <p:nvGrpSpPr>
            <p:cNvPr id="20" name="Group 20">
              <a:extLst>
                <a:ext uri="{FF2B5EF4-FFF2-40B4-BE49-F238E27FC236}">
                  <a16:creationId xmlns:a16="http://schemas.microsoft.com/office/drawing/2014/main" id="{5BD0DF4C-C237-4C08-B042-23175DF5B9B6}"/>
                </a:ext>
              </a:extLst>
            </p:cNvPr>
            <p:cNvGrpSpPr>
              <a:grpSpLocks/>
            </p:cNvGrpSpPr>
            <p:nvPr/>
          </p:nvGrpSpPr>
          <p:grpSpPr bwMode="auto">
            <a:xfrm flipH="1">
              <a:off x="1288" y="2188"/>
              <a:ext cx="576" cy="96"/>
              <a:chOff x="1872" y="2784"/>
              <a:chExt cx="576" cy="96"/>
            </a:xfrm>
          </p:grpSpPr>
          <p:cxnSp>
            <p:nvCxnSpPr>
              <p:cNvPr id="26" name="AutoShape 21">
                <a:extLst>
                  <a:ext uri="{FF2B5EF4-FFF2-40B4-BE49-F238E27FC236}">
                    <a16:creationId xmlns:a16="http://schemas.microsoft.com/office/drawing/2014/main" id="{45C264AF-8F70-4396-9135-902C3624311C}"/>
                  </a:ext>
                </a:extLst>
              </p:cNvPr>
              <p:cNvCxnSpPr>
                <a:cxnSpLocks noChangeShapeType="1"/>
              </p:cNvCxnSpPr>
              <p:nvPr/>
            </p:nvCxnSpPr>
            <p:spPr bwMode="auto">
              <a:xfrm flipV="1">
                <a:off x="1920" y="2784"/>
                <a:ext cx="336" cy="96"/>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22">
                <a:extLst>
                  <a:ext uri="{FF2B5EF4-FFF2-40B4-BE49-F238E27FC236}">
                    <a16:creationId xmlns:a16="http://schemas.microsoft.com/office/drawing/2014/main" id="{656A46CC-2B21-4074-A453-FA5CAFFA6EE1}"/>
                  </a:ext>
                </a:extLst>
              </p:cNvPr>
              <p:cNvCxnSpPr>
                <a:cxnSpLocks noChangeShapeType="1"/>
              </p:cNvCxnSpPr>
              <p:nvPr/>
            </p:nvCxnSpPr>
            <p:spPr bwMode="auto">
              <a:xfrm rot="10800000">
                <a:off x="2208" y="2784"/>
                <a:ext cx="240" cy="96"/>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Line 23">
                <a:extLst>
                  <a:ext uri="{FF2B5EF4-FFF2-40B4-BE49-F238E27FC236}">
                    <a16:creationId xmlns:a16="http://schemas.microsoft.com/office/drawing/2014/main" id="{3A9A0BC7-84AF-4A23-8547-0D7F79A4CAF7}"/>
                  </a:ext>
                </a:extLst>
              </p:cNvPr>
              <p:cNvSpPr>
                <a:spLocks noChangeShapeType="1"/>
              </p:cNvSpPr>
              <p:nvPr/>
            </p:nvSpPr>
            <p:spPr bwMode="auto">
              <a:xfrm flipH="1">
                <a:off x="1872" y="2832"/>
                <a:ext cx="14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 name="Group 24">
              <a:extLst>
                <a:ext uri="{FF2B5EF4-FFF2-40B4-BE49-F238E27FC236}">
                  <a16:creationId xmlns:a16="http://schemas.microsoft.com/office/drawing/2014/main" id="{A895066A-DDB0-4E98-BCF1-9B5A11228972}"/>
                </a:ext>
              </a:extLst>
            </p:cNvPr>
            <p:cNvGrpSpPr>
              <a:grpSpLocks/>
            </p:cNvGrpSpPr>
            <p:nvPr/>
          </p:nvGrpSpPr>
          <p:grpSpPr bwMode="auto">
            <a:xfrm flipH="1">
              <a:off x="3312" y="2367"/>
              <a:ext cx="576" cy="239"/>
              <a:chOff x="1872" y="2784"/>
              <a:chExt cx="576" cy="96"/>
            </a:xfrm>
          </p:grpSpPr>
          <p:cxnSp>
            <p:nvCxnSpPr>
              <p:cNvPr id="23" name="AutoShape 25">
                <a:extLst>
                  <a:ext uri="{FF2B5EF4-FFF2-40B4-BE49-F238E27FC236}">
                    <a16:creationId xmlns:a16="http://schemas.microsoft.com/office/drawing/2014/main" id="{14ACEC97-0D41-46EC-8B46-E8FDAEF58717}"/>
                  </a:ext>
                </a:extLst>
              </p:cNvPr>
              <p:cNvCxnSpPr>
                <a:cxnSpLocks noChangeShapeType="1"/>
              </p:cNvCxnSpPr>
              <p:nvPr/>
            </p:nvCxnSpPr>
            <p:spPr bwMode="auto">
              <a:xfrm flipV="1">
                <a:off x="1920" y="2784"/>
                <a:ext cx="336" cy="96"/>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26">
                <a:extLst>
                  <a:ext uri="{FF2B5EF4-FFF2-40B4-BE49-F238E27FC236}">
                    <a16:creationId xmlns:a16="http://schemas.microsoft.com/office/drawing/2014/main" id="{D9B15ED0-D412-4024-91AB-4454655E4835}"/>
                  </a:ext>
                </a:extLst>
              </p:cNvPr>
              <p:cNvCxnSpPr>
                <a:cxnSpLocks noChangeShapeType="1"/>
              </p:cNvCxnSpPr>
              <p:nvPr/>
            </p:nvCxnSpPr>
            <p:spPr bwMode="auto">
              <a:xfrm rot="10800000">
                <a:off x="2208" y="2784"/>
                <a:ext cx="240" cy="96"/>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Line 27">
                <a:extLst>
                  <a:ext uri="{FF2B5EF4-FFF2-40B4-BE49-F238E27FC236}">
                    <a16:creationId xmlns:a16="http://schemas.microsoft.com/office/drawing/2014/main" id="{576EB090-62FE-4DB0-BD31-574A6338CDAE}"/>
                  </a:ext>
                </a:extLst>
              </p:cNvPr>
              <p:cNvSpPr>
                <a:spLocks noChangeShapeType="1"/>
              </p:cNvSpPr>
              <p:nvPr/>
            </p:nvSpPr>
            <p:spPr bwMode="auto">
              <a:xfrm flipH="1">
                <a:off x="1872" y="2832"/>
                <a:ext cx="14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2" name="Line 28">
              <a:extLst>
                <a:ext uri="{FF2B5EF4-FFF2-40B4-BE49-F238E27FC236}">
                  <a16:creationId xmlns:a16="http://schemas.microsoft.com/office/drawing/2014/main" id="{5A83D003-877F-4B98-88CA-1FCA1AF75D66}"/>
                </a:ext>
              </a:extLst>
            </p:cNvPr>
            <p:cNvSpPr>
              <a:spLocks noChangeShapeType="1"/>
            </p:cNvSpPr>
            <p:nvPr/>
          </p:nvSpPr>
          <p:spPr bwMode="auto">
            <a:xfrm>
              <a:off x="2878" y="2318"/>
              <a:ext cx="1341" cy="0"/>
            </a:xfrm>
            <a:prstGeom prst="line">
              <a:avLst/>
            </a:prstGeom>
            <a:noFill/>
            <a:ln w="76200">
              <a:solidFill>
                <a:srgbClr val="D600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 name="Group 29">
            <a:extLst>
              <a:ext uri="{FF2B5EF4-FFF2-40B4-BE49-F238E27FC236}">
                <a16:creationId xmlns:a16="http://schemas.microsoft.com/office/drawing/2014/main" id="{A0B4E6F0-C54B-487D-825E-473C58B40076}"/>
              </a:ext>
            </a:extLst>
          </p:cNvPr>
          <p:cNvGrpSpPr>
            <a:grpSpLocks/>
          </p:cNvGrpSpPr>
          <p:nvPr/>
        </p:nvGrpSpPr>
        <p:grpSpPr bwMode="auto">
          <a:xfrm>
            <a:off x="2219245" y="2963661"/>
            <a:ext cx="6600825" cy="4449762"/>
            <a:chOff x="856" y="1248"/>
            <a:chExt cx="4158" cy="2803"/>
          </a:xfrm>
        </p:grpSpPr>
        <p:sp>
          <p:nvSpPr>
            <p:cNvPr id="30" name="Text Box 30">
              <a:extLst>
                <a:ext uri="{FF2B5EF4-FFF2-40B4-BE49-F238E27FC236}">
                  <a16:creationId xmlns:a16="http://schemas.microsoft.com/office/drawing/2014/main" id="{4649FD41-7F4B-4250-AC74-E68CAAD8C54F}"/>
                </a:ext>
              </a:extLst>
            </p:cNvPr>
            <p:cNvSpPr txBox="1">
              <a:spLocks noChangeArrowheads="1"/>
            </p:cNvSpPr>
            <p:nvPr/>
          </p:nvSpPr>
          <p:spPr bwMode="auto">
            <a:xfrm rot="-1432113">
              <a:off x="1633" y="2832"/>
              <a:ext cx="84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r>
                <a:rPr lang="en-US" altLang="en-US" sz="1800" b="1"/>
                <a:t>First</a:t>
              </a:r>
              <a:r>
                <a:rPr lang="en-US" altLang="en-US"/>
                <a:t> </a:t>
              </a:r>
              <a:r>
                <a:rPr lang="en-US" altLang="en-US" sz="1800" b="1"/>
                <a:t>Pulse</a:t>
              </a:r>
            </a:p>
          </p:txBody>
        </p:sp>
        <p:grpSp>
          <p:nvGrpSpPr>
            <p:cNvPr id="31" name="Group 31">
              <a:extLst>
                <a:ext uri="{FF2B5EF4-FFF2-40B4-BE49-F238E27FC236}">
                  <a16:creationId xmlns:a16="http://schemas.microsoft.com/office/drawing/2014/main" id="{00FF33BF-8033-4F46-BAB4-392CA90C0F31}"/>
                </a:ext>
              </a:extLst>
            </p:cNvPr>
            <p:cNvGrpSpPr>
              <a:grpSpLocks/>
            </p:cNvGrpSpPr>
            <p:nvPr/>
          </p:nvGrpSpPr>
          <p:grpSpPr bwMode="auto">
            <a:xfrm rot="16200000" flipH="1">
              <a:off x="616" y="3715"/>
              <a:ext cx="576" cy="96"/>
              <a:chOff x="1872" y="2784"/>
              <a:chExt cx="576" cy="96"/>
            </a:xfrm>
          </p:grpSpPr>
          <p:cxnSp>
            <p:nvCxnSpPr>
              <p:cNvPr id="44" name="AutoShape 32">
                <a:extLst>
                  <a:ext uri="{FF2B5EF4-FFF2-40B4-BE49-F238E27FC236}">
                    <a16:creationId xmlns:a16="http://schemas.microsoft.com/office/drawing/2014/main" id="{BE308472-C5FA-4608-868A-B62BB2D63759}"/>
                  </a:ext>
                </a:extLst>
              </p:cNvPr>
              <p:cNvCxnSpPr>
                <a:cxnSpLocks noChangeShapeType="1"/>
              </p:cNvCxnSpPr>
              <p:nvPr/>
            </p:nvCxnSpPr>
            <p:spPr bwMode="auto">
              <a:xfrm flipV="1">
                <a:off x="1920" y="2784"/>
                <a:ext cx="336" cy="96"/>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AutoShape 33">
                <a:extLst>
                  <a:ext uri="{FF2B5EF4-FFF2-40B4-BE49-F238E27FC236}">
                    <a16:creationId xmlns:a16="http://schemas.microsoft.com/office/drawing/2014/main" id="{DCC80124-A259-43D6-912A-4AB04DF1E6D0}"/>
                  </a:ext>
                </a:extLst>
              </p:cNvPr>
              <p:cNvCxnSpPr>
                <a:cxnSpLocks noChangeShapeType="1"/>
              </p:cNvCxnSpPr>
              <p:nvPr/>
            </p:nvCxnSpPr>
            <p:spPr bwMode="auto">
              <a:xfrm rot="10800000">
                <a:off x="2208" y="2784"/>
                <a:ext cx="240" cy="96"/>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Line 34">
                <a:extLst>
                  <a:ext uri="{FF2B5EF4-FFF2-40B4-BE49-F238E27FC236}">
                    <a16:creationId xmlns:a16="http://schemas.microsoft.com/office/drawing/2014/main" id="{16A93D51-E904-4C87-A407-E2B524161D63}"/>
                  </a:ext>
                </a:extLst>
              </p:cNvPr>
              <p:cNvSpPr>
                <a:spLocks noChangeShapeType="1"/>
              </p:cNvSpPr>
              <p:nvPr/>
            </p:nvSpPr>
            <p:spPr bwMode="auto">
              <a:xfrm flipH="1">
                <a:off x="1872" y="2832"/>
                <a:ext cx="14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 name="Group 35">
              <a:extLst>
                <a:ext uri="{FF2B5EF4-FFF2-40B4-BE49-F238E27FC236}">
                  <a16:creationId xmlns:a16="http://schemas.microsoft.com/office/drawing/2014/main" id="{A28EF894-39F6-437D-89DC-057F25E8A12A}"/>
                </a:ext>
              </a:extLst>
            </p:cNvPr>
            <p:cNvGrpSpPr>
              <a:grpSpLocks/>
            </p:cNvGrpSpPr>
            <p:nvPr/>
          </p:nvGrpSpPr>
          <p:grpSpPr bwMode="auto">
            <a:xfrm rot="20038224" flipH="1">
              <a:off x="1834" y="2541"/>
              <a:ext cx="576" cy="96"/>
              <a:chOff x="1872" y="2784"/>
              <a:chExt cx="576" cy="96"/>
            </a:xfrm>
          </p:grpSpPr>
          <p:cxnSp>
            <p:nvCxnSpPr>
              <p:cNvPr id="41" name="AutoShape 36">
                <a:extLst>
                  <a:ext uri="{FF2B5EF4-FFF2-40B4-BE49-F238E27FC236}">
                    <a16:creationId xmlns:a16="http://schemas.microsoft.com/office/drawing/2014/main" id="{B56D5D89-BEA6-4A58-B288-A977595396B1}"/>
                  </a:ext>
                </a:extLst>
              </p:cNvPr>
              <p:cNvCxnSpPr>
                <a:cxnSpLocks noChangeShapeType="1"/>
              </p:cNvCxnSpPr>
              <p:nvPr/>
            </p:nvCxnSpPr>
            <p:spPr bwMode="auto">
              <a:xfrm flipV="1">
                <a:off x="1920" y="2784"/>
                <a:ext cx="336" cy="96"/>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AutoShape 37">
                <a:extLst>
                  <a:ext uri="{FF2B5EF4-FFF2-40B4-BE49-F238E27FC236}">
                    <a16:creationId xmlns:a16="http://schemas.microsoft.com/office/drawing/2014/main" id="{9A6ABBD3-8A79-46A4-B140-6E092FDBF75C}"/>
                  </a:ext>
                </a:extLst>
              </p:cNvPr>
              <p:cNvCxnSpPr>
                <a:cxnSpLocks noChangeShapeType="1"/>
              </p:cNvCxnSpPr>
              <p:nvPr/>
            </p:nvCxnSpPr>
            <p:spPr bwMode="auto">
              <a:xfrm rot="10800000">
                <a:off x="2208" y="2784"/>
                <a:ext cx="240" cy="96"/>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Line 38">
                <a:extLst>
                  <a:ext uri="{FF2B5EF4-FFF2-40B4-BE49-F238E27FC236}">
                    <a16:creationId xmlns:a16="http://schemas.microsoft.com/office/drawing/2014/main" id="{6B171B81-0370-4DF0-8008-9B310EDBC036}"/>
                  </a:ext>
                </a:extLst>
              </p:cNvPr>
              <p:cNvSpPr>
                <a:spLocks noChangeShapeType="1"/>
              </p:cNvSpPr>
              <p:nvPr/>
            </p:nvSpPr>
            <p:spPr bwMode="auto">
              <a:xfrm flipH="1">
                <a:off x="1872" y="2832"/>
                <a:ext cx="14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3" name="Group 39">
              <a:extLst>
                <a:ext uri="{FF2B5EF4-FFF2-40B4-BE49-F238E27FC236}">
                  <a16:creationId xmlns:a16="http://schemas.microsoft.com/office/drawing/2014/main" id="{7D7A3E97-7E54-4814-BB26-9B25C951AE85}"/>
                </a:ext>
              </a:extLst>
            </p:cNvPr>
            <p:cNvGrpSpPr>
              <a:grpSpLocks/>
            </p:cNvGrpSpPr>
            <p:nvPr/>
          </p:nvGrpSpPr>
          <p:grpSpPr bwMode="auto">
            <a:xfrm rot="20038224" flipH="1">
              <a:off x="4176" y="1248"/>
              <a:ext cx="576" cy="194"/>
              <a:chOff x="1872" y="2784"/>
              <a:chExt cx="576" cy="96"/>
            </a:xfrm>
          </p:grpSpPr>
          <p:cxnSp>
            <p:nvCxnSpPr>
              <p:cNvPr id="38" name="AutoShape 40">
                <a:extLst>
                  <a:ext uri="{FF2B5EF4-FFF2-40B4-BE49-F238E27FC236}">
                    <a16:creationId xmlns:a16="http://schemas.microsoft.com/office/drawing/2014/main" id="{F59860DF-D869-4FF6-9F6F-0C7DC5BEDAD6}"/>
                  </a:ext>
                </a:extLst>
              </p:cNvPr>
              <p:cNvCxnSpPr>
                <a:cxnSpLocks noChangeShapeType="1"/>
              </p:cNvCxnSpPr>
              <p:nvPr/>
            </p:nvCxnSpPr>
            <p:spPr bwMode="auto">
              <a:xfrm flipV="1">
                <a:off x="1920" y="2784"/>
                <a:ext cx="336" cy="96"/>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AutoShape 41">
                <a:extLst>
                  <a:ext uri="{FF2B5EF4-FFF2-40B4-BE49-F238E27FC236}">
                    <a16:creationId xmlns:a16="http://schemas.microsoft.com/office/drawing/2014/main" id="{33CEBF2E-9E76-48F8-BFE9-441BEEDF7E82}"/>
                  </a:ext>
                </a:extLst>
              </p:cNvPr>
              <p:cNvCxnSpPr>
                <a:cxnSpLocks noChangeShapeType="1"/>
              </p:cNvCxnSpPr>
              <p:nvPr/>
            </p:nvCxnSpPr>
            <p:spPr bwMode="auto">
              <a:xfrm rot="10800000">
                <a:off x="2208" y="2784"/>
                <a:ext cx="240" cy="96"/>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Line 42">
                <a:extLst>
                  <a:ext uri="{FF2B5EF4-FFF2-40B4-BE49-F238E27FC236}">
                    <a16:creationId xmlns:a16="http://schemas.microsoft.com/office/drawing/2014/main" id="{8C2E9B55-F870-4CF0-87DA-F7A4615D154C}"/>
                  </a:ext>
                </a:extLst>
              </p:cNvPr>
              <p:cNvSpPr>
                <a:spLocks noChangeShapeType="1"/>
              </p:cNvSpPr>
              <p:nvPr/>
            </p:nvSpPr>
            <p:spPr bwMode="auto">
              <a:xfrm flipH="1">
                <a:off x="1872" y="2832"/>
                <a:ext cx="14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4" name="Line 43">
              <a:extLst>
                <a:ext uri="{FF2B5EF4-FFF2-40B4-BE49-F238E27FC236}">
                  <a16:creationId xmlns:a16="http://schemas.microsoft.com/office/drawing/2014/main" id="{28526796-C7FC-48D1-B63D-06343B90EF51}"/>
                </a:ext>
              </a:extLst>
            </p:cNvPr>
            <p:cNvSpPr>
              <a:spLocks noChangeShapeType="1"/>
            </p:cNvSpPr>
            <p:nvPr/>
          </p:nvSpPr>
          <p:spPr bwMode="auto">
            <a:xfrm flipV="1">
              <a:off x="1222" y="1258"/>
              <a:ext cx="3792" cy="1872"/>
            </a:xfrm>
            <a:prstGeom prst="line">
              <a:avLst/>
            </a:prstGeom>
            <a:noFill/>
            <a:ln w="28575">
              <a:solidFill>
                <a:srgbClr val="D600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Line 44">
              <a:extLst>
                <a:ext uri="{FF2B5EF4-FFF2-40B4-BE49-F238E27FC236}">
                  <a16:creationId xmlns:a16="http://schemas.microsoft.com/office/drawing/2014/main" id="{1379137F-5903-4916-949C-1231C7009DC2}"/>
                </a:ext>
              </a:extLst>
            </p:cNvPr>
            <p:cNvSpPr>
              <a:spLocks noChangeShapeType="1"/>
            </p:cNvSpPr>
            <p:nvPr/>
          </p:nvSpPr>
          <p:spPr bwMode="auto">
            <a:xfrm flipH="1">
              <a:off x="4042" y="1258"/>
              <a:ext cx="960" cy="2448"/>
            </a:xfrm>
            <a:prstGeom prst="line">
              <a:avLst/>
            </a:prstGeom>
            <a:noFill/>
            <a:ln w="76200">
              <a:solidFill>
                <a:srgbClr val="D600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Line 45">
              <a:extLst>
                <a:ext uri="{FF2B5EF4-FFF2-40B4-BE49-F238E27FC236}">
                  <a16:creationId xmlns:a16="http://schemas.microsoft.com/office/drawing/2014/main" id="{27472E47-D4B6-488F-B555-44B56D2F7280}"/>
                </a:ext>
              </a:extLst>
            </p:cNvPr>
            <p:cNvSpPr>
              <a:spLocks noChangeShapeType="1"/>
            </p:cNvSpPr>
            <p:nvPr/>
          </p:nvSpPr>
          <p:spPr bwMode="auto">
            <a:xfrm flipV="1">
              <a:off x="2874" y="1253"/>
              <a:ext cx="2139" cy="1060"/>
            </a:xfrm>
            <a:prstGeom prst="line">
              <a:avLst/>
            </a:prstGeom>
            <a:noFill/>
            <a:ln w="76200">
              <a:solidFill>
                <a:srgbClr val="D600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46">
              <a:extLst>
                <a:ext uri="{FF2B5EF4-FFF2-40B4-BE49-F238E27FC236}">
                  <a16:creationId xmlns:a16="http://schemas.microsoft.com/office/drawing/2014/main" id="{945DC24C-38D9-4AFA-A752-3EBF0D969D13}"/>
                </a:ext>
              </a:extLst>
            </p:cNvPr>
            <p:cNvSpPr>
              <a:spLocks noChangeShapeType="1"/>
            </p:cNvSpPr>
            <p:nvPr/>
          </p:nvSpPr>
          <p:spPr bwMode="auto">
            <a:xfrm>
              <a:off x="1228" y="3145"/>
              <a:ext cx="0" cy="512"/>
            </a:xfrm>
            <a:prstGeom prst="line">
              <a:avLst/>
            </a:prstGeom>
            <a:noFill/>
            <a:ln w="76200">
              <a:solidFill>
                <a:srgbClr val="D600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7" name="Group 47">
            <a:extLst>
              <a:ext uri="{FF2B5EF4-FFF2-40B4-BE49-F238E27FC236}">
                <a16:creationId xmlns:a16="http://schemas.microsoft.com/office/drawing/2014/main" id="{BE930B78-67C5-4159-B354-B815D97F3785}"/>
              </a:ext>
            </a:extLst>
          </p:cNvPr>
          <p:cNvGrpSpPr>
            <a:grpSpLocks/>
          </p:cNvGrpSpPr>
          <p:nvPr/>
        </p:nvGrpSpPr>
        <p:grpSpPr bwMode="auto">
          <a:xfrm>
            <a:off x="2776458" y="3822498"/>
            <a:ext cx="5270500" cy="3043238"/>
            <a:chOff x="1207" y="1789"/>
            <a:chExt cx="3320" cy="1917"/>
          </a:xfrm>
        </p:grpSpPr>
        <p:sp>
          <p:nvSpPr>
            <p:cNvPr id="48" name="Line 48">
              <a:extLst>
                <a:ext uri="{FF2B5EF4-FFF2-40B4-BE49-F238E27FC236}">
                  <a16:creationId xmlns:a16="http://schemas.microsoft.com/office/drawing/2014/main" id="{F45D753C-8974-4EB6-B28F-B61732ECE44B}"/>
                </a:ext>
              </a:extLst>
            </p:cNvPr>
            <p:cNvSpPr>
              <a:spLocks noChangeShapeType="1"/>
            </p:cNvSpPr>
            <p:nvPr/>
          </p:nvSpPr>
          <p:spPr bwMode="auto">
            <a:xfrm flipV="1">
              <a:off x="1210" y="2316"/>
              <a:ext cx="1648" cy="382"/>
            </a:xfrm>
            <a:prstGeom prst="line">
              <a:avLst/>
            </a:prstGeom>
            <a:noFill/>
            <a:ln w="28575">
              <a:solidFill>
                <a:srgbClr val="D600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49">
              <a:extLst>
                <a:ext uri="{FF2B5EF4-FFF2-40B4-BE49-F238E27FC236}">
                  <a16:creationId xmlns:a16="http://schemas.microsoft.com/office/drawing/2014/main" id="{A610E612-86A9-4A9A-B93B-62258F686668}"/>
                </a:ext>
              </a:extLst>
            </p:cNvPr>
            <p:cNvSpPr>
              <a:spLocks noChangeShapeType="1"/>
            </p:cNvSpPr>
            <p:nvPr/>
          </p:nvSpPr>
          <p:spPr bwMode="auto">
            <a:xfrm flipH="1">
              <a:off x="4042" y="1930"/>
              <a:ext cx="480" cy="1776"/>
            </a:xfrm>
            <a:prstGeom prst="line">
              <a:avLst/>
            </a:prstGeom>
            <a:noFill/>
            <a:ln w="76200">
              <a:solidFill>
                <a:srgbClr val="D600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0" name="Group 50">
              <a:extLst>
                <a:ext uri="{FF2B5EF4-FFF2-40B4-BE49-F238E27FC236}">
                  <a16:creationId xmlns:a16="http://schemas.microsoft.com/office/drawing/2014/main" id="{E56BBE83-1B98-4355-A268-92C57D2A3BBF}"/>
                </a:ext>
              </a:extLst>
            </p:cNvPr>
            <p:cNvGrpSpPr>
              <a:grpSpLocks/>
            </p:cNvGrpSpPr>
            <p:nvPr/>
          </p:nvGrpSpPr>
          <p:grpSpPr bwMode="auto">
            <a:xfrm rot="20865637" flipH="1">
              <a:off x="1498" y="2410"/>
              <a:ext cx="576" cy="96"/>
              <a:chOff x="1872" y="2784"/>
              <a:chExt cx="576" cy="96"/>
            </a:xfrm>
          </p:grpSpPr>
          <p:cxnSp>
            <p:nvCxnSpPr>
              <p:cNvPr id="57" name="AutoShape 51">
                <a:extLst>
                  <a:ext uri="{FF2B5EF4-FFF2-40B4-BE49-F238E27FC236}">
                    <a16:creationId xmlns:a16="http://schemas.microsoft.com/office/drawing/2014/main" id="{6AFB7B55-4CB9-4B0E-8983-9534372920DD}"/>
                  </a:ext>
                </a:extLst>
              </p:cNvPr>
              <p:cNvCxnSpPr>
                <a:cxnSpLocks noChangeShapeType="1"/>
              </p:cNvCxnSpPr>
              <p:nvPr/>
            </p:nvCxnSpPr>
            <p:spPr bwMode="auto">
              <a:xfrm flipV="1">
                <a:off x="1920" y="2784"/>
                <a:ext cx="336" cy="96"/>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AutoShape 52">
                <a:extLst>
                  <a:ext uri="{FF2B5EF4-FFF2-40B4-BE49-F238E27FC236}">
                    <a16:creationId xmlns:a16="http://schemas.microsoft.com/office/drawing/2014/main" id="{6754534E-D97F-418E-B139-B89F3644A7EB}"/>
                  </a:ext>
                </a:extLst>
              </p:cNvPr>
              <p:cNvCxnSpPr>
                <a:cxnSpLocks noChangeShapeType="1"/>
              </p:cNvCxnSpPr>
              <p:nvPr/>
            </p:nvCxnSpPr>
            <p:spPr bwMode="auto">
              <a:xfrm rot="10800000">
                <a:off x="2208" y="2784"/>
                <a:ext cx="240" cy="96"/>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Line 53">
                <a:extLst>
                  <a:ext uri="{FF2B5EF4-FFF2-40B4-BE49-F238E27FC236}">
                    <a16:creationId xmlns:a16="http://schemas.microsoft.com/office/drawing/2014/main" id="{7AC32C71-5A1A-489E-8A08-796F5B988905}"/>
                  </a:ext>
                </a:extLst>
              </p:cNvPr>
              <p:cNvSpPr>
                <a:spLocks noChangeShapeType="1"/>
              </p:cNvSpPr>
              <p:nvPr/>
            </p:nvSpPr>
            <p:spPr bwMode="auto">
              <a:xfrm flipH="1">
                <a:off x="1872" y="2832"/>
                <a:ext cx="14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1" name="Group 54">
              <a:extLst>
                <a:ext uri="{FF2B5EF4-FFF2-40B4-BE49-F238E27FC236}">
                  <a16:creationId xmlns:a16="http://schemas.microsoft.com/office/drawing/2014/main" id="{036E47A6-8A56-41D2-8822-126919239DA2}"/>
                </a:ext>
              </a:extLst>
            </p:cNvPr>
            <p:cNvGrpSpPr>
              <a:grpSpLocks/>
            </p:cNvGrpSpPr>
            <p:nvPr/>
          </p:nvGrpSpPr>
          <p:grpSpPr bwMode="auto">
            <a:xfrm rot="20865637" flipH="1">
              <a:off x="3802" y="1789"/>
              <a:ext cx="576" cy="192"/>
              <a:chOff x="1872" y="2784"/>
              <a:chExt cx="576" cy="96"/>
            </a:xfrm>
          </p:grpSpPr>
          <p:cxnSp>
            <p:nvCxnSpPr>
              <p:cNvPr id="54" name="AutoShape 55">
                <a:extLst>
                  <a:ext uri="{FF2B5EF4-FFF2-40B4-BE49-F238E27FC236}">
                    <a16:creationId xmlns:a16="http://schemas.microsoft.com/office/drawing/2014/main" id="{B956150C-40A0-439A-A223-FBC26308B79E}"/>
                  </a:ext>
                </a:extLst>
              </p:cNvPr>
              <p:cNvCxnSpPr>
                <a:cxnSpLocks noChangeShapeType="1"/>
              </p:cNvCxnSpPr>
              <p:nvPr/>
            </p:nvCxnSpPr>
            <p:spPr bwMode="auto">
              <a:xfrm flipV="1">
                <a:off x="1920" y="2784"/>
                <a:ext cx="336" cy="96"/>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AutoShape 56">
                <a:extLst>
                  <a:ext uri="{FF2B5EF4-FFF2-40B4-BE49-F238E27FC236}">
                    <a16:creationId xmlns:a16="http://schemas.microsoft.com/office/drawing/2014/main" id="{9497840D-D228-4897-A653-7BF668A0545B}"/>
                  </a:ext>
                </a:extLst>
              </p:cNvPr>
              <p:cNvCxnSpPr>
                <a:cxnSpLocks noChangeShapeType="1"/>
              </p:cNvCxnSpPr>
              <p:nvPr/>
            </p:nvCxnSpPr>
            <p:spPr bwMode="auto">
              <a:xfrm rot="10800000">
                <a:off x="2208" y="2784"/>
                <a:ext cx="240" cy="96"/>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Line 57">
                <a:extLst>
                  <a:ext uri="{FF2B5EF4-FFF2-40B4-BE49-F238E27FC236}">
                    <a16:creationId xmlns:a16="http://schemas.microsoft.com/office/drawing/2014/main" id="{38B0F839-1629-4D50-8FD2-17F491EC93CD}"/>
                  </a:ext>
                </a:extLst>
              </p:cNvPr>
              <p:cNvSpPr>
                <a:spLocks noChangeShapeType="1"/>
              </p:cNvSpPr>
              <p:nvPr/>
            </p:nvSpPr>
            <p:spPr bwMode="auto">
              <a:xfrm flipH="1">
                <a:off x="1872" y="2832"/>
                <a:ext cx="14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2" name="Line 58">
              <a:extLst>
                <a:ext uri="{FF2B5EF4-FFF2-40B4-BE49-F238E27FC236}">
                  <a16:creationId xmlns:a16="http://schemas.microsoft.com/office/drawing/2014/main" id="{414B7F66-A6BE-42B1-8AF6-FF1C40C74013}"/>
                </a:ext>
              </a:extLst>
            </p:cNvPr>
            <p:cNvSpPr>
              <a:spLocks noChangeShapeType="1"/>
            </p:cNvSpPr>
            <p:nvPr/>
          </p:nvSpPr>
          <p:spPr bwMode="auto">
            <a:xfrm flipV="1">
              <a:off x="2879" y="1927"/>
              <a:ext cx="1648" cy="382"/>
            </a:xfrm>
            <a:prstGeom prst="line">
              <a:avLst/>
            </a:prstGeom>
            <a:noFill/>
            <a:ln w="76200">
              <a:solidFill>
                <a:srgbClr val="D600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Line 59">
              <a:extLst>
                <a:ext uri="{FF2B5EF4-FFF2-40B4-BE49-F238E27FC236}">
                  <a16:creationId xmlns:a16="http://schemas.microsoft.com/office/drawing/2014/main" id="{FD129E0F-2867-42A2-9448-D070B1D9651D}"/>
                </a:ext>
              </a:extLst>
            </p:cNvPr>
            <p:cNvSpPr>
              <a:spLocks noChangeShapeType="1"/>
            </p:cNvSpPr>
            <p:nvPr/>
          </p:nvSpPr>
          <p:spPr bwMode="auto">
            <a:xfrm flipV="1">
              <a:off x="1207" y="2697"/>
              <a:ext cx="0" cy="412"/>
            </a:xfrm>
            <a:prstGeom prst="line">
              <a:avLst/>
            </a:prstGeom>
            <a:noFill/>
            <a:ln w="57150">
              <a:solidFill>
                <a:srgbClr val="D600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0" name="Group 60">
            <a:extLst>
              <a:ext uri="{FF2B5EF4-FFF2-40B4-BE49-F238E27FC236}">
                <a16:creationId xmlns:a16="http://schemas.microsoft.com/office/drawing/2014/main" id="{1DC46701-478D-4061-AD1E-C2E7B03C2C56}"/>
              </a:ext>
            </a:extLst>
          </p:cNvPr>
          <p:cNvGrpSpPr>
            <a:grpSpLocks/>
          </p:cNvGrpSpPr>
          <p:nvPr/>
        </p:nvGrpSpPr>
        <p:grpSpPr bwMode="auto">
          <a:xfrm>
            <a:off x="7369095" y="2784273"/>
            <a:ext cx="2624138" cy="2147888"/>
            <a:chOff x="4100" y="1232"/>
            <a:chExt cx="1653" cy="1353"/>
          </a:xfrm>
        </p:grpSpPr>
        <p:sp>
          <p:nvSpPr>
            <p:cNvPr id="61" name="Text Box 61">
              <a:extLst>
                <a:ext uri="{FF2B5EF4-FFF2-40B4-BE49-F238E27FC236}">
                  <a16:creationId xmlns:a16="http://schemas.microsoft.com/office/drawing/2014/main" id="{F0F662D7-77DF-4EE9-8EDC-2ECBD2CC9990}"/>
                </a:ext>
              </a:extLst>
            </p:cNvPr>
            <p:cNvSpPr txBox="1">
              <a:spLocks noChangeArrowheads="1"/>
            </p:cNvSpPr>
            <p:nvPr/>
          </p:nvSpPr>
          <p:spPr bwMode="auto">
            <a:xfrm>
              <a:off x="4685" y="2008"/>
              <a:ext cx="1068"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r>
                <a:rPr lang="en-US" altLang="en-US" sz="1800" b="1"/>
                <a:t>Demultiplexer</a:t>
              </a:r>
            </a:p>
            <a:p>
              <a:pPr algn="ctr"/>
              <a:r>
                <a:rPr lang="en-US" altLang="en-US" sz="1800" b="1"/>
                <a:t>Array</a:t>
              </a:r>
            </a:p>
            <a:p>
              <a:pPr algn="ctr"/>
              <a:r>
                <a:rPr lang="en-US" altLang="en-US" sz="1800" b="1"/>
                <a:t>(mirrors)</a:t>
              </a:r>
            </a:p>
          </p:txBody>
        </p:sp>
        <p:sp>
          <p:nvSpPr>
            <p:cNvPr id="62" name="Line 62">
              <a:extLst>
                <a:ext uri="{FF2B5EF4-FFF2-40B4-BE49-F238E27FC236}">
                  <a16:creationId xmlns:a16="http://schemas.microsoft.com/office/drawing/2014/main" id="{BA53B46D-2034-4D25-9704-92C25346F1C9}"/>
                </a:ext>
              </a:extLst>
            </p:cNvPr>
            <p:cNvSpPr>
              <a:spLocks noChangeShapeType="1"/>
            </p:cNvSpPr>
            <p:nvPr/>
          </p:nvSpPr>
          <p:spPr bwMode="auto">
            <a:xfrm rot="5400000" flipH="1">
              <a:off x="4400" y="1902"/>
              <a:ext cx="240" cy="24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Line 63">
              <a:extLst>
                <a:ext uri="{FF2B5EF4-FFF2-40B4-BE49-F238E27FC236}">
                  <a16:creationId xmlns:a16="http://schemas.microsoft.com/office/drawing/2014/main" id="{A24FA399-8839-4C14-9BD1-22FCB0693DCC}"/>
                </a:ext>
              </a:extLst>
            </p:cNvPr>
            <p:cNvSpPr>
              <a:spLocks noChangeShapeType="1"/>
            </p:cNvSpPr>
            <p:nvPr/>
          </p:nvSpPr>
          <p:spPr bwMode="auto">
            <a:xfrm rot="5400000" flipH="1">
              <a:off x="4100" y="2259"/>
              <a:ext cx="240" cy="24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Line 64">
              <a:extLst>
                <a:ext uri="{FF2B5EF4-FFF2-40B4-BE49-F238E27FC236}">
                  <a16:creationId xmlns:a16="http://schemas.microsoft.com/office/drawing/2014/main" id="{3C5F5155-90B1-4D92-A11D-0C048CB91941}"/>
                </a:ext>
              </a:extLst>
            </p:cNvPr>
            <p:cNvSpPr>
              <a:spLocks noChangeShapeType="1"/>
            </p:cNvSpPr>
            <p:nvPr/>
          </p:nvSpPr>
          <p:spPr bwMode="auto">
            <a:xfrm rot="5400000" flipH="1">
              <a:off x="4873" y="1232"/>
              <a:ext cx="240" cy="24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5" name="Group 65">
            <a:extLst>
              <a:ext uri="{FF2B5EF4-FFF2-40B4-BE49-F238E27FC236}">
                <a16:creationId xmlns:a16="http://schemas.microsoft.com/office/drawing/2014/main" id="{D2D9AC7F-3731-4B39-9480-2A2269B55020}"/>
              </a:ext>
            </a:extLst>
          </p:cNvPr>
          <p:cNvGrpSpPr>
            <a:grpSpLocks/>
          </p:cNvGrpSpPr>
          <p:nvPr/>
        </p:nvGrpSpPr>
        <p:grpSpPr bwMode="auto">
          <a:xfrm>
            <a:off x="877808" y="4446386"/>
            <a:ext cx="2095500" cy="1773237"/>
            <a:chOff x="11" y="2279"/>
            <a:chExt cx="1320" cy="1117"/>
          </a:xfrm>
        </p:grpSpPr>
        <p:sp>
          <p:nvSpPr>
            <p:cNvPr id="66" name="Text Box 66">
              <a:extLst>
                <a:ext uri="{FF2B5EF4-FFF2-40B4-BE49-F238E27FC236}">
                  <a16:creationId xmlns:a16="http://schemas.microsoft.com/office/drawing/2014/main" id="{FD564881-8C86-4AB4-9A71-B7C67F0A0018}"/>
                </a:ext>
              </a:extLst>
            </p:cNvPr>
            <p:cNvSpPr txBox="1">
              <a:spLocks noChangeArrowheads="1"/>
            </p:cNvSpPr>
            <p:nvPr/>
          </p:nvSpPr>
          <p:spPr bwMode="auto">
            <a:xfrm>
              <a:off x="11" y="2558"/>
              <a:ext cx="1188"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r>
                <a:rPr lang="en-US" altLang="en-US" sz="1800" b="1"/>
                <a:t>Multiplexer</a:t>
              </a:r>
            </a:p>
            <a:p>
              <a:pPr algn="ctr"/>
              <a:r>
                <a:rPr lang="en-US" altLang="en-US" sz="1800" b="1"/>
                <a:t>Array</a:t>
              </a:r>
            </a:p>
            <a:p>
              <a:pPr algn="ctr"/>
              <a:r>
                <a:rPr lang="en-US" altLang="en-US" sz="1800" b="1"/>
                <a:t>(beam splitters)</a:t>
              </a:r>
            </a:p>
          </p:txBody>
        </p:sp>
        <p:sp>
          <p:nvSpPr>
            <p:cNvPr id="67" name="Line 67">
              <a:extLst>
                <a:ext uri="{FF2B5EF4-FFF2-40B4-BE49-F238E27FC236}">
                  <a16:creationId xmlns:a16="http://schemas.microsoft.com/office/drawing/2014/main" id="{59601B65-EEB6-4066-98CC-F4AE1C217136}"/>
                </a:ext>
              </a:extLst>
            </p:cNvPr>
            <p:cNvSpPr>
              <a:spLocks noChangeShapeType="1"/>
            </p:cNvSpPr>
            <p:nvPr/>
          </p:nvSpPr>
          <p:spPr bwMode="auto">
            <a:xfrm flipH="1">
              <a:off x="1091" y="2279"/>
              <a:ext cx="240" cy="24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68">
              <a:extLst>
                <a:ext uri="{FF2B5EF4-FFF2-40B4-BE49-F238E27FC236}">
                  <a16:creationId xmlns:a16="http://schemas.microsoft.com/office/drawing/2014/main" id="{81F566FC-9FBC-4C34-81BF-F1C529194C04}"/>
                </a:ext>
              </a:extLst>
            </p:cNvPr>
            <p:cNvSpPr>
              <a:spLocks noChangeShapeType="1"/>
            </p:cNvSpPr>
            <p:nvPr/>
          </p:nvSpPr>
          <p:spPr bwMode="auto">
            <a:xfrm flipH="1">
              <a:off x="1127" y="2641"/>
              <a:ext cx="150" cy="253"/>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Line 69">
              <a:extLst>
                <a:ext uri="{FF2B5EF4-FFF2-40B4-BE49-F238E27FC236}">
                  <a16:creationId xmlns:a16="http://schemas.microsoft.com/office/drawing/2014/main" id="{5B83D0EA-CAD8-4907-95EC-1803A7F55B68}"/>
                </a:ext>
              </a:extLst>
            </p:cNvPr>
            <p:cNvSpPr>
              <a:spLocks noChangeShapeType="1"/>
            </p:cNvSpPr>
            <p:nvPr/>
          </p:nvSpPr>
          <p:spPr bwMode="auto">
            <a:xfrm flipH="1">
              <a:off x="1134" y="3110"/>
              <a:ext cx="136" cy="286"/>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 name="TextBox 69">
            <a:extLst>
              <a:ext uri="{FF2B5EF4-FFF2-40B4-BE49-F238E27FC236}">
                <a16:creationId xmlns:a16="http://schemas.microsoft.com/office/drawing/2014/main" id="{37BD9B10-4E1C-4CA9-B6ED-F82E2221F23B}"/>
              </a:ext>
            </a:extLst>
          </p:cNvPr>
          <p:cNvSpPr txBox="1"/>
          <p:nvPr/>
        </p:nvSpPr>
        <p:spPr>
          <a:xfrm>
            <a:off x="11419340" y="4287040"/>
            <a:ext cx="5212586" cy="3682355"/>
          </a:xfrm>
          <a:prstGeom prst="rect">
            <a:avLst/>
          </a:prstGeom>
          <a:noFill/>
        </p:spPr>
        <p:txBody>
          <a:bodyPr wrap="square" rtlCol="0">
            <a:spAutoFit/>
          </a:bodyPr>
          <a:lstStyle/>
          <a:p>
            <a:r>
              <a:rPr lang="en-US" dirty="0"/>
              <a:t>Technique developed for laser fusion efforts on NIKE laser.</a:t>
            </a:r>
          </a:p>
          <a:p>
            <a:endParaRPr lang="en-US" dirty="0"/>
          </a:p>
          <a:p>
            <a:r>
              <a:rPr lang="en-US" dirty="0"/>
              <a:t>Can this be applied to LWFA staging in the Electra bay?</a:t>
            </a:r>
          </a:p>
          <a:p>
            <a:r>
              <a:rPr lang="en-US" dirty="0"/>
              <a:t>(6 beams have been multiplexed)</a:t>
            </a:r>
          </a:p>
          <a:p>
            <a:endParaRPr lang="en-US" dirty="0"/>
          </a:p>
          <a:p>
            <a:r>
              <a:rPr lang="en-US" dirty="0"/>
              <a:t>Timing and spatial overlap accuracy needs to be examined.</a:t>
            </a:r>
          </a:p>
        </p:txBody>
      </p:sp>
    </p:spTree>
    <p:extLst>
      <p:ext uri="{BB962C8B-B14F-4D97-AF65-F5344CB8AC3E}">
        <p14:creationId xmlns:p14="http://schemas.microsoft.com/office/powerpoint/2010/main" val="1395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Scaling with Wavelength</a:t>
            </a:r>
          </a:p>
        </p:txBody>
      </p:sp>
      <p:sp>
        <p:nvSpPr>
          <p:cNvPr id="4" name="Slide Number Placeholder 3"/>
          <p:cNvSpPr>
            <a:spLocks noGrp="1"/>
          </p:cNvSpPr>
          <p:nvPr>
            <p:ph type="sldNum" sz="quarter" idx="12"/>
          </p:nvPr>
        </p:nvSpPr>
        <p:spPr/>
        <p:txBody>
          <a:bodyPr/>
          <a:lstStyle/>
          <a:p>
            <a:fld id="{A83DDC34-D481-2744-812B-2FCD98088CBD}" type="slidenum">
              <a:rPr lang="en-US" smtClean="0"/>
              <a:t>7</a:t>
            </a:fld>
            <a:endParaRPr lang="en-US"/>
          </a:p>
        </p:txBody>
      </p:sp>
      <p:pic>
        <p:nvPicPr>
          <p:cNvPr id="6" name="Picture 5">
            <a:extLst>
              <a:ext uri="{FF2B5EF4-FFF2-40B4-BE49-F238E27FC236}">
                <a16:creationId xmlns:a16="http://schemas.microsoft.com/office/drawing/2014/main" id="{082CA346-D13C-41CF-8145-44AABE42CB91}"/>
              </a:ext>
            </a:extLst>
          </p:cNvPr>
          <p:cNvPicPr>
            <a:picLocks noChangeAspect="1"/>
          </p:cNvPicPr>
          <p:nvPr/>
        </p:nvPicPr>
        <p:blipFill>
          <a:blip r:embed="rId2"/>
          <a:stretch>
            <a:fillRect/>
          </a:stretch>
        </p:blipFill>
        <p:spPr>
          <a:xfrm>
            <a:off x="539979" y="2522669"/>
            <a:ext cx="7735900" cy="6630771"/>
          </a:xfrm>
          <a:prstGeom prst="rect">
            <a:avLst/>
          </a:prstGeom>
        </p:spPr>
      </p:pic>
      <p:sp>
        <p:nvSpPr>
          <p:cNvPr id="8" name="Content Placeholder 7">
            <a:extLst>
              <a:ext uri="{FF2B5EF4-FFF2-40B4-BE49-F238E27FC236}">
                <a16:creationId xmlns:a16="http://schemas.microsoft.com/office/drawing/2014/main" id="{43ED72B9-2CAC-4F13-B241-7718C1DD898B}"/>
              </a:ext>
            </a:extLst>
          </p:cNvPr>
          <p:cNvSpPr>
            <a:spLocks noGrp="1"/>
          </p:cNvSpPr>
          <p:nvPr>
            <p:ph idx="1"/>
          </p:nvPr>
        </p:nvSpPr>
        <p:spPr>
          <a:xfrm>
            <a:off x="877808" y="1752743"/>
            <a:ext cx="15800547" cy="925143"/>
          </a:xfrm>
        </p:spPr>
        <p:txBody>
          <a:bodyPr/>
          <a:lstStyle/>
          <a:p>
            <a:r>
              <a:rPr lang="en-US" dirty="0"/>
              <a:t>Scale all parameters such that underlying physical equations are invariant</a:t>
            </a:r>
          </a:p>
        </p:txBody>
      </p:sp>
      <p:sp>
        <p:nvSpPr>
          <p:cNvPr id="10" name="TextBox 9">
            <a:extLst>
              <a:ext uri="{FF2B5EF4-FFF2-40B4-BE49-F238E27FC236}">
                <a16:creationId xmlns:a16="http://schemas.microsoft.com/office/drawing/2014/main" id="{737072AF-D6DA-4E62-A449-441EEBC4E131}"/>
              </a:ext>
            </a:extLst>
          </p:cNvPr>
          <p:cNvSpPr txBox="1"/>
          <p:nvPr/>
        </p:nvSpPr>
        <p:spPr>
          <a:xfrm>
            <a:off x="9942240" y="3589003"/>
            <a:ext cx="5508172" cy="4081245"/>
          </a:xfrm>
          <a:prstGeom prst="rect">
            <a:avLst/>
          </a:prstGeom>
          <a:noFill/>
        </p:spPr>
        <p:txBody>
          <a:bodyPr wrap="square" rtlCol="0">
            <a:spAutoFit/>
          </a:bodyPr>
          <a:lstStyle/>
          <a:p>
            <a:r>
              <a:rPr lang="en-US" dirty="0" err="1"/>
              <a:t>Vlasov</a:t>
            </a:r>
            <a:r>
              <a:rPr lang="en-US" dirty="0"/>
              <a:t>-Maxwell system is invariant under these transformations.</a:t>
            </a:r>
          </a:p>
          <a:p>
            <a:endParaRPr lang="en-US" dirty="0"/>
          </a:p>
          <a:p>
            <a:r>
              <a:rPr lang="en-US" dirty="0"/>
              <a:t>If there is a known scenario, it can be scaled exactly to the extent that collisions/reactions are negligible.</a:t>
            </a:r>
          </a:p>
          <a:p>
            <a:endParaRPr lang="en-US" dirty="0"/>
          </a:p>
          <a:p>
            <a:r>
              <a:rPr lang="en-US" dirty="0"/>
              <a:t>Example: reducing wavelength increases field for the same power and less energy.</a:t>
            </a:r>
          </a:p>
        </p:txBody>
      </p:sp>
    </p:spTree>
    <p:extLst>
      <p:ext uri="{BB962C8B-B14F-4D97-AF65-F5344CB8AC3E}">
        <p14:creationId xmlns:p14="http://schemas.microsoft.com/office/powerpoint/2010/main" val="4128373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F081E-FCA3-C940-BF2A-B942306EB472}"/>
              </a:ext>
            </a:extLst>
          </p:cNvPr>
          <p:cNvSpPr>
            <a:spLocks noGrp="1"/>
          </p:cNvSpPr>
          <p:nvPr>
            <p:ph type="title"/>
          </p:nvPr>
        </p:nvSpPr>
        <p:spPr/>
        <p:txBody>
          <a:bodyPr/>
          <a:lstStyle/>
          <a:p>
            <a:r>
              <a:rPr lang="en-US" dirty="0"/>
              <a:t>Nonlinear </a:t>
            </a:r>
            <a:r>
              <a:rPr lang="en-US" dirty="0" err="1"/>
              <a:t>Breit</a:t>
            </a:r>
            <a:r>
              <a:rPr lang="en-US" dirty="0"/>
              <a:t>-Wheeler Pair Creation</a:t>
            </a:r>
          </a:p>
        </p:txBody>
      </p:sp>
      <p:sp>
        <p:nvSpPr>
          <p:cNvPr id="6" name="Slide Number Placeholder 5">
            <a:extLst>
              <a:ext uri="{FF2B5EF4-FFF2-40B4-BE49-F238E27FC236}">
                <a16:creationId xmlns:a16="http://schemas.microsoft.com/office/drawing/2014/main" id="{15E97981-1E24-6547-A237-87F7C9A0D242}"/>
              </a:ext>
            </a:extLst>
          </p:cNvPr>
          <p:cNvSpPr>
            <a:spLocks noGrp="1"/>
          </p:cNvSpPr>
          <p:nvPr>
            <p:ph type="sldNum" sz="quarter" idx="12"/>
          </p:nvPr>
        </p:nvSpPr>
        <p:spPr/>
        <p:txBody>
          <a:bodyPr/>
          <a:lstStyle/>
          <a:p>
            <a:fld id="{A83DDC34-D481-2744-812B-2FCD98088CBD}" type="slidenum">
              <a:rPr lang="en-US" smtClean="0"/>
              <a:t>8</a:t>
            </a:fld>
            <a:endParaRPr lang="en-US"/>
          </a:p>
        </p:txBody>
      </p:sp>
      <p:cxnSp>
        <p:nvCxnSpPr>
          <p:cNvPr id="22" name="Straight Connector 21">
            <a:extLst>
              <a:ext uri="{FF2B5EF4-FFF2-40B4-BE49-F238E27FC236}">
                <a16:creationId xmlns:a16="http://schemas.microsoft.com/office/drawing/2014/main" id="{5F492CF5-7C7C-2940-B16F-82F553ABFFE1}"/>
              </a:ext>
            </a:extLst>
          </p:cNvPr>
          <p:cNvCxnSpPr>
            <a:cxnSpLocks/>
          </p:cNvCxnSpPr>
          <p:nvPr/>
        </p:nvCxnSpPr>
        <p:spPr>
          <a:xfrm flipV="1">
            <a:off x="3150600" y="3683787"/>
            <a:ext cx="1354571" cy="1019354"/>
          </a:xfrm>
          <a:prstGeom prst="line">
            <a:avLst/>
          </a:prstGeom>
          <a:ln w="101600" cmpd="dbl"/>
        </p:spPr>
        <p:style>
          <a:lnRef idx="2">
            <a:schemeClr val="accent1"/>
          </a:lnRef>
          <a:fillRef idx="0">
            <a:schemeClr val="accent1"/>
          </a:fillRef>
          <a:effectRef idx="1">
            <a:schemeClr val="accent1"/>
          </a:effectRef>
          <a:fontRef idx="minor">
            <a:schemeClr val="tx1"/>
          </a:fontRef>
        </p:style>
      </p:cxnSp>
      <p:grpSp>
        <p:nvGrpSpPr>
          <p:cNvPr id="239" name="Group 238">
            <a:extLst>
              <a:ext uri="{FF2B5EF4-FFF2-40B4-BE49-F238E27FC236}">
                <a16:creationId xmlns:a16="http://schemas.microsoft.com/office/drawing/2014/main" id="{0FB015EE-1BAD-444E-8CEF-B62BD836C8C6}"/>
              </a:ext>
            </a:extLst>
          </p:cNvPr>
          <p:cNvGrpSpPr/>
          <p:nvPr/>
        </p:nvGrpSpPr>
        <p:grpSpPr>
          <a:xfrm>
            <a:off x="2969064" y="4715856"/>
            <a:ext cx="324094" cy="1875099"/>
            <a:chOff x="11991369" y="3588152"/>
            <a:chExt cx="462990" cy="3710013"/>
          </a:xfrm>
        </p:grpSpPr>
        <p:grpSp>
          <p:nvGrpSpPr>
            <p:cNvPr id="240" name="Group 239">
              <a:extLst>
                <a:ext uri="{FF2B5EF4-FFF2-40B4-BE49-F238E27FC236}">
                  <a16:creationId xmlns:a16="http://schemas.microsoft.com/office/drawing/2014/main" id="{FEC41A87-E982-9841-9495-D528EA4040E7}"/>
                </a:ext>
              </a:extLst>
            </p:cNvPr>
            <p:cNvGrpSpPr/>
            <p:nvPr/>
          </p:nvGrpSpPr>
          <p:grpSpPr>
            <a:xfrm>
              <a:off x="11991372" y="3588152"/>
              <a:ext cx="462987" cy="925974"/>
              <a:chOff x="11991372" y="3588152"/>
              <a:chExt cx="462987" cy="925974"/>
            </a:xfrm>
          </p:grpSpPr>
          <p:grpSp>
            <p:nvGrpSpPr>
              <p:cNvPr id="263" name="Group 262">
                <a:extLst>
                  <a:ext uri="{FF2B5EF4-FFF2-40B4-BE49-F238E27FC236}">
                    <a16:creationId xmlns:a16="http://schemas.microsoft.com/office/drawing/2014/main" id="{38C6E3C0-D72F-7844-BA8D-76460D2BDEF7}"/>
                  </a:ext>
                </a:extLst>
              </p:cNvPr>
              <p:cNvGrpSpPr/>
              <p:nvPr/>
            </p:nvGrpSpPr>
            <p:grpSpPr>
              <a:xfrm>
                <a:off x="11991372" y="3588152"/>
                <a:ext cx="462987" cy="462987"/>
                <a:chOff x="11991372" y="3588152"/>
                <a:chExt cx="462987" cy="462987"/>
              </a:xfrm>
            </p:grpSpPr>
            <p:sp>
              <p:nvSpPr>
                <p:cNvPr id="267" name="Arc 266">
                  <a:extLst>
                    <a:ext uri="{FF2B5EF4-FFF2-40B4-BE49-F238E27FC236}">
                      <a16:creationId xmlns:a16="http://schemas.microsoft.com/office/drawing/2014/main" id="{6F5E8C22-EACB-324C-86A8-475DD10C021F}"/>
                    </a:ext>
                  </a:extLst>
                </p:cNvPr>
                <p:cNvSpPr/>
                <p:nvPr/>
              </p:nvSpPr>
              <p:spPr>
                <a:xfrm>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8" name="Arc 267">
                  <a:extLst>
                    <a:ext uri="{FF2B5EF4-FFF2-40B4-BE49-F238E27FC236}">
                      <a16:creationId xmlns:a16="http://schemas.microsoft.com/office/drawing/2014/main" id="{C37D8637-38FD-A24F-A7A1-9428DD0C68A8}"/>
                    </a:ext>
                  </a:extLst>
                </p:cNvPr>
                <p:cNvSpPr/>
                <p:nvPr/>
              </p:nvSpPr>
              <p:spPr>
                <a:xfrm flipV="1">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64" name="Group 263">
                <a:extLst>
                  <a:ext uri="{FF2B5EF4-FFF2-40B4-BE49-F238E27FC236}">
                    <a16:creationId xmlns:a16="http://schemas.microsoft.com/office/drawing/2014/main" id="{E52341F2-31EF-714B-8E4C-AEC6D121BE2A}"/>
                  </a:ext>
                </a:extLst>
              </p:cNvPr>
              <p:cNvGrpSpPr/>
              <p:nvPr/>
            </p:nvGrpSpPr>
            <p:grpSpPr>
              <a:xfrm flipH="1">
                <a:off x="11991372" y="4051139"/>
                <a:ext cx="462987" cy="462987"/>
                <a:chOff x="11991372" y="3588152"/>
                <a:chExt cx="462987" cy="462987"/>
              </a:xfrm>
            </p:grpSpPr>
            <p:sp>
              <p:nvSpPr>
                <p:cNvPr id="265" name="Arc 264">
                  <a:extLst>
                    <a:ext uri="{FF2B5EF4-FFF2-40B4-BE49-F238E27FC236}">
                      <a16:creationId xmlns:a16="http://schemas.microsoft.com/office/drawing/2014/main" id="{D26A9B4D-0424-B14C-B3CC-CEF4A6E94134}"/>
                    </a:ext>
                  </a:extLst>
                </p:cNvPr>
                <p:cNvSpPr/>
                <p:nvPr/>
              </p:nvSpPr>
              <p:spPr>
                <a:xfrm>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6" name="Arc 265">
                  <a:extLst>
                    <a:ext uri="{FF2B5EF4-FFF2-40B4-BE49-F238E27FC236}">
                      <a16:creationId xmlns:a16="http://schemas.microsoft.com/office/drawing/2014/main" id="{13E07465-B94D-5148-9854-5027F41D9435}"/>
                    </a:ext>
                  </a:extLst>
                </p:cNvPr>
                <p:cNvSpPr/>
                <p:nvPr/>
              </p:nvSpPr>
              <p:spPr>
                <a:xfrm flipV="1">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242" name="Group 241">
              <a:extLst>
                <a:ext uri="{FF2B5EF4-FFF2-40B4-BE49-F238E27FC236}">
                  <a16:creationId xmlns:a16="http://schemas.microsoft.com/office/drawing/2014/main" id="{43560ED1-BCAC-D341-A18E-FE88FAA456E8}"/>
                </a:ext>
              </a:extLst>
            </p:cNvPr>
            <p:cNvGrpSpPr/>
            <p:nvPr/>
          </p:nvGrpSpPr>
          <p:grpSpPr>
            <a:xfrm>
              <a:off x="11991371" y="4516165"/>
              <a:ext cx="462987" cy="925974"/>
              <a:chOff x="11991372" y="3588152"/>
              <a:chExt cx="462987" cy="925974"/>
            </a:xfrm>
          </p:grpSpPr>
          <p:grpSp>
            <p:nvGrpSpPr>
              <p:cNvPr id="257" name="Group 256">
                <a:extLst>
                  <a:ext uri="{FF2B5EF4-FFF2-40B4-BE49-F238E27FC236}">
                    <a16:creationId xmlns:a16="http://schemas.microsoft.com/office/drawing/2014/main" id="{80C29CA4-FD46-E54C-9DB9-CA871AC3E29C}"/>
                  </a:ext>
                </a:extLst>
              </p:cNvPr>
              <p:cNvGrpSpPr/>
              <p:nvPr/>
            </p:nvGrpSpPr>
            <p:grpSpPr>
              <a:xfrm>
                <a:off x="11991372" y="3588152"/>
                <a:ext cx="462987" cy="462987"/>
                <a:chOff x="11991372" y="3588152"/>
                <a:chExt cx="462987" cy="462987"/>
              </a:xfrm>
            </p:grpSpPr>
            <p:sp>
              <p:nvSpPr>
                <p:cNvPr id="261" name="Arc 260">
                  <a:extLst>
                    <a:ext uri="{FF2B5EF4-FFF2-40B4-BE49-F238E27FC236}">
                      <a16:creationId xmlns:a16="http://schemas.microsoft.com/office/drawing/2014/main" id="{C13E0CAC-CE2D-6B4A-A4CA-1EF5A3AF8B01}"/>
                    </a:ext>
                  </a:extLst>
                </p:cNvPr>
                <p:cNvSpPr/>
                <p:nvPr/>
              </p:nvSpPr>
              <p:spPr>
                <a:xfrm>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2" name="Arc 261">
                  <a:extLst>
                    <a:ext uri="{FF2B5EF4-FFF2-40B4-BE49-F238E27FC236}">
                      <a16:creationId xmlns:a16="http://schemas.microsoft.com/office/drawing/2014/main" id="{BE1A06A1-4D9F-834F-A633-FFB77EE3E09A}"/>
                    </a:ext>
                  </a:extLst>
                </p:cNvPr>
                <p:cNvSpPr/>
                <p:nvPr/>
              </p:nvSpPr>
              <p:spPr>
                <a:xfrm flipV="1">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58" name="Group 257">
                <a:extLst>
                  <a:ext uri="{FF2B5EF4-FFF2-40B4-BE49-F238E27FC236}">
                    <a16:creationId xmlns:a16="http://schemas.microsoft.com/office/drawing/2014/main" id="{95986E8D-DFF6-BB49-BAEB-776A6B0C11B8}"/>
                  </a:ext>
                </a:extLst>
              </p:cNvPr>
              <p:cNvGrpSpPr/>
              <p:nvPr/>
            </p:nvGrpSpPr>
            <p:grpSpPr>
              <a:xfrm flipH="1">
                <a:off x="11991372" y="4051139"/>
                <a:ext cx="462987" cy="462987"/>
                <a:chOff x="11991372" y="3588152"/>
                <a:chExt cx="462987" cy="462987"/>
              </a:xfrm>
            </p:grpSpPr>
            <p:sp>
              <p:nvSpPr>
                <p:cNvPr id="259" name="Arc 258">
                  <a:extLst>
                    <a:ext uri="{FF2B5EF4-FFF2-40B4-BE49-F238E27FC236}">
                      <a16:creationId xmlns:a16="http://schemas.microsoft.com/office/drawing/2014/main" id="{D8487D7F-0E41-F84C-9F07-BB0DB100E687}"/>
                    </a:ext>
                  </a:extLst>
                </p:cNvPr>
                <p:cNvSpPr/>
                <p:nvPr/>
              </p:nvSpPr>
              <p:spPr>
                <a:xfrm>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0" name="Arc 259">
                  <a:extLst>
                    <a:ext uri="{FF2B5EF4-FFF2-40B4-BE49-F238E27FC236}">
                      <a16:creationId xmlns:a16="http://schemas.microsoft.com/office/drawing/2014/main" id="{97BC99A6-3A81-F048-BA1A-410346F30142}"/>
                    </a:ext>
                  </a:extLst>
                </p:cNvPr>
                <p:cNvSpPr/>
                <p:nvPr/>
              </p:nvSpPr>
              <p:spPr>
                <a:xfrm flipV="1">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243" name="Group 242">
              <a:extLst>
                <a:ext uri="{FF2B5EF4-FFF2-40B4-BE49-F238E27FC236}">
                  <a16:creationId xmlns:a16="http://schemas.microsoft.com/office/drawing/2014/main" id="{11B7B284-904C-4B41-A641-0242241CBE2A}"/>
                </a:ext>
              </a:extLst>
            </p:cNvPr>
            <p:cNvGrpSpPr/>
            <p:nvPr/>
          </p:nvGrpSpPr>
          <p:grpSpPr>
            <a:xfrm>
              <a:off x="11991370" y="5444178"/>
              <a:ext cx="462987" cy="925974"/>
              <a:chOff x="11991372" y="3588152"/>
              <a:chExt cx="462987" cy="925974"/>
            </a:xfrm>
          </p:grpSpPr>
          <p:grpSp>
            <p:nvGrpSpPr>
              <p:cNvPr id="251" name="Group 250">
                <a:extLst>
                  <a:ext uri="{FF2B5EF4-FFF2-40B4-BE49-F238E27FC236}">
                    <a16:creationId xmlns:a16="http://schemas.microsoft.com/office/drawing/2014/main" id="{04A40883-7ACD-4E45-BAAD-BA525B6E16C3}"/>
                  </a:ext>
                </a:extLst>
              </p:cNvPr>
              <p:cNvGrpSpPr/>
              <p:nvPr/>
            </p:nvGrpSpPr>
            <p:grpSpPr>
              <a:xfrm>
                <a:off x="11991372" y="3588152"/>
                <a:ext cx="462987" cy="462987"/>
                <a:chOff x="11991372" y="3588152"/>
                <a:chExt cx="462987" cy="462987"/>
              </a:xfrm>
            </p:grpSpPr>
            <p:sp>
              <p:nvSpPr>
                <p:cNvPr id="255" name="Arc 254">
                  <a:extLst>
                    <a:ext uri="{FF2B5EF4-FFF2-40B4-BE49-F238E27FC236}">
                      <a16:creationId xmlns:a16="http://schemas.microsoft.com/office/drawing/2014/main" id="{0E00FD44-DFB8-3347-A03B-86F0BBB3E142}"/>
                    </a:ext>
                  </a:extLst>
                </p:cNvPr>
                <p:cNvSpPr/>
                <p:nvPr/>
              </p:nvSpPr>
              <p:spPr>
                <a:xfrm>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6" name="Arc 255">
                  <a:extLst>
                    <a:ext uri="{FF2B5EF4-FFF2-40B4-BE49-F238E27FC236}">
                      <a16:creationId xmlns:a16="http://schemas.microsoft.com/office/drawing/2014/main" id="{1414034E-5986-424D-B8AC-4315C3B6AB62}"/>
                    </a:ext>
                  </a:extLst>
                </p:cNvPr>
                <p:cNvSpPr/>
                <p:nvPr/>
              </p:nvSpPr>
              <p:spPr>
                <a:xfrm flipV="1">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52" name="Group 251">
                <a:extLst>
                  <a:ext uri="{FF2B5EF4-FFF2-40B4-BE49-F238E27FC236}">
                    <a16:creationId xmlns:a16="http://schemas.microsoft.com/office/drawing/2014/main" id="{E16BF7EA-21DA-AF48-A0D7-58FAEC38E2AE}"/>
                  </a:ext>
                </a:extLst>
              </p:cNvPr>
              <p:cNvGrpSpPr/>
              <p:nvPr/>
            </p:nvGrpSpPr>
            <p:grpSpPr>
              <a:xfrm flipH="1">
                <a:off x="11991372" y="4051139"/>
                <a:ext cx="462987" cy="462987"/>
                <a:chOff x="11991372" y="3588152"/>
                <a:chExt cx="462987" cy="462987"/>
              </a:xfrm>
            </p:grpSpPr>
            <p:sp>
              <p:nvSpPr>
                <p:cNvPr id="253" name="Arc 252">
                  <a:extLst>
                    <a:ext uri="{FF2B5EF4-FFF2-40B4-BE49-F238E27FC236}">
                      <a16:creationId xmlns:a16="http://schemas.microsoft.com/office/drawing/2014/main" id="{40F6967E-2894-FD4F-8399-EC453EB2071C}"/>
                    </a:ext>
                  </a:extLst>
                </p:cNvPr>
                <p:cNvSpPr/>
                <p:nvPr/>
              </p:nvSpPr>
              <p:spPr>
                <a:xfrm>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4" name="Arc 253">
                  <a:extLst>
                    <a:ext uri="{FF2B5EF4-FFF2-40B4-BE49-F238E27FC236}">
                      <a16:creationId xmlns:a16="http://schemas.microsoft.com/office/drawing/2014/main" id="{EE16BC29-F413-8246-BB9E-F193FD3287FD}"/>
                    </a:ext>
                  </a:extLst>
                </p:cNvPr>
                <p:cNvSpPr/>
                <p:nvPr/>
              </p:nvSpPr>
              <p:spPr>
                <a:xfrm flipV="1">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244" name="Group 243">
              <a:extLst>
                <a:ext uri="{FF2B5EF4-FFF2-40B4-BE49-F238E27FC236}">
                  <a16:creationId xmlns:a16="http://schemas.microsoft.com/office/drawing/2014/main" id="{96D04183-7E50-A042-9B24-D78EE6EFC8CD}"/>
                </a:ext>
              </a:extLst>
            </p:cNvPr>
            <p:cNvGrpSpPr/>
            <p:nvPr/>
          </p:nvGrpSpPr>
          <p:grpSpPr>
            <a:xfrm>
              <a:off x="11991369" y="6372191"/>
              <a:ext cx="462987" cy="925974"/>
              <a:chOff x="11991372" y="3588152"/>
              <a:chExt cx="462987" cy="925974"/>
            </a:xfrm>
          </p:grpSpPr>
          <p:grpSp>
            <p:nvGrpSpPr>
              <p:cNvPr id="245" name="Group 244">
                <a:extLst>
                  <a:ext uri="{FF2B5EF4-FFF2-40B4-BE49-F238E27FC236}">
                    <a16:creationId xmlns:a16="http://schemas.microsoft.com/office/drawing/2014/main" id="{2F1421DA-48B7-1D4C-8F5B-337313359AC5}"/>
                  </a:ext>
                </a:extLst>
              </p:cNvPr>
              <p:cNvGrpSpPr/>
              <p:nvPr/>
            </p:nvGrpSpPr>
            <p:grpSpPr>
              <a:xfrm>
                <a:off x="11991372" y="3588152"/>
                <a:ext cx="462987" cy="462987"/>
                <a:chOff x="11991372" y="3588152"/>
                <a:chExt cx="462987" cy="462987"/>
              </a:xfrm>
            </p:grpSpPr>
            <p:sp>
              <p:nvSpPr>
                <p:cNvPr id="249" name="Arc 248">
                  <a:extLst>
                    <a:ext uri="{FF2B5EF4-FFF2-40B4-BE49-F238E27FC236}">
                      <a16:creationId xmlns:a16="http://schemas.microsoft.com/office/drawing/2014/main" id="{4DC247C3-D0F2-644C-BB84-32D65DBAE0F4}"/>
                    </a:ext>
                  </a:extLst>
                </p:cNvPr>
                <p:cNvSpPr/>
                <p:nvPr/>
              </p:nvSpPr>
              <p:spPr>
                <a:xfrm>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0" name="Arc 249">
                  <a:extLst>
                    <a:ext uri="{FF2B5EF4-FFF2-40B4-BE49-F238E27FC236}">
                      <a16:creationId xmlns:a16="http://schemas.microsoft.com/office/drawing/2014/main" id="{33470747-CE3A-0C46-873C-AE011CE681D9}"/>
                    </a:ext>
                  </a:extLst>
                </p:cNvPr>
                <p:cNvSpPr/>
                <p:nvPr/>
              </p:nvSpPr>
              <p:spPr>
                <a:xfrm flipV="1">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46" name="Group 245">
                <a:extLst>
                  <a:ext uri="{FF2B5EF4-FFF2-40B4-BE49-F238E27FC236}">
                    <a16:creationId xmlns:a16="http://schemas.microsoft.com/office/drawing/2014/main" id="{28B5D138-A0E7-E940-AD44-6BD18F774601}"/>
                  </a:ext>
                </a:extLst>
              </p:cNvPr>
              <p:cNvGrpSpPr/>
              <p:nvPr/>
            </p:nvGrpSpPr>
            <p:grpSpPr>
              <a:xfrm flipH="1">
                <a:off x="11991372" y="4051139"/>
                <a:ext cx="462987" cy="462987"/>
                <a:chOff x="11991372" y="3588152"/>
                <a:chExt cx="462987" cy="462987"/>
              </a:xfrm>
            </p:grpSpPr>
            <p:sp>
              <p:nvSpPr>
                <p:cNvPr id="247" name="Arc 246">
                  <a:extLst>
                    <a:ext uri="{FF2B5EF4-FFF2-40B4-BE49-F238E27FC236}">
                      <a16:creationId xmlns:a16="http://schemas.microsoft.com/office/drawing/2014/main" id="{2F367197-266D-DC4E-9D72-8B8E2117997C}"/>
                    </a:ext>
                  </a:extLst>
                </p:cNvPr>
                <p:cNvSpPr/>
                <p:nvPr/>
              </p:nvSpPr>
              <p:spPr>
                <a:xfrm>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8" name="Arc 247">
                  <a:extLst>
                    <a:ext uri="{FF2B5EF4-FFF2-40B4-BE49-F238E27FC236}">
                      <a16:creationId xmlns:a16="http://schemas.microsoft.com/office/drawing/2014/main" id="{67A6123E-4D42-114F-A06C-E0658BFE26C6}"/>
                    </a:ext>
                  </a:extLst>
                </p:cNvPr>
                <p:cNvSpPr/>
                <p:nvPr/>
              </p:nvSpPr>
              <p:spPr>
                <a:xfrm flipV="1">
                  <a:off x="11991372" y="3588152"/>
                  <a:ext cx="462987" cy="462987"/>
                </a:xfrm>
                <a:prstGeom prst="arc">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pic>
        <p:nvPicPr>
          <p:cNvPr id="24" name="Picture 23">
            <a:extLst>
              <a:ext uri="{FF2B5EF4-FFF2-40B4-BE49-F238E27FC236}">
                <a16:creationId xmlns:a16="http://schemas.microsoft.com/office/drawing/2014/main" id="{2F5F63A0-316D-E545-8800-848C448D8CBF}"/>
              </a:ext>
            </a:extLst>
          </p:cNvPr>
          <p:cNvPicPr>
            <a:picLocks noChangeAspect="1"/>
          </p:cNvPicPr>
          <p:nvPr/>
        </p:nvPicPr>
        <p:blipFill>
          <a:blip r:embed="rId3"/>
          <a:stretch>
            <a:fillRect/>
          </a:stretch>
        </p:blipFill>
        <p:spPr>
          <a:xfrm>
            <a:off x="2969064" y="6750433"/>
            <a:ext cx="355600" cy="368300"/>
          </a:xfrm>
          <a:prstGeom prst="rect">
            <a:avLst/>
          </a:prstGeom>
        </p:spPr>
      </p:pic>
      <p:pic>
        <p:nvPicPr>
          <p:cNvPr id="25" name="Picture 24">
            <a:extLst>
              <a:ext uri="{FF2B5EF4-FFF2-40B4-BE49-F238E27FC236}">
                <a16:creationId xmlns:a16="http://schemas.microsoft.com/office/drawing/2014/main" id="{215E16CF-59D8-294A-BF6C-B059D1F34551}"/>
              </a:ext>
            </a:extLst>
          </p:cNvPr>
          <p:cNvPicPr>
            <a:picLocks noChangeAspect="1"/>
          </p:cNvPicPr>
          <p:nvPr/>
        </p:nvPicPr>
        <p:blipFill>
          <a:blip r:embed="rId4"/>
          <a:stretch>
            <a:fillRect/>
          </a:stretch>
        </p:blipFill>
        <p:spPr>
          <a:xfrm>
            <a:off x="909739" y="3049401"/>
            <a:ext cx="1041400" cy="469900"/>
          </a:xfrm>
          <a:prstGeom prst="rect">
            <a:avLst/>
          </a:prstGeom>
        </p:spPr>
      </p:pic>
      <p:pic>
        <p:nvPicPr>
          <p:cNvPr id="26" name="Picture 25">
            <a:extLst>
              <a:ext uri="{FF2B5EF4-FFF2-40B4-BE49-F238E27FC236}">
                <a16:creationId xmlns:a16="http://schemas.microsoft.com/office/drawing/2014/main" id="{34C6A583-3A18-4C4A-B290-B474FC16D455}"/>
              </a:ext>
            </a:extLst>
          </p:cNvPr>
          <p:cNvPicPr>
            <a:picLocks noChangeAspect="1"/>
          </p:cNvPicPr>
          <p:nvPr/>
        </p:nvPicPr>
        <p:blipFill>
          <a:blip r:embed="rId5"/>
          <a:stretch>
            <a:fillRect/>
          </a:stretch>
        </p:blipFill>
        <p:spPr>
          <a:xfrm>
            <a:off x="4505171" y="3126018"/>
            <a:ext cx="1168400" cy="495300"/>
          </a:xfrm>
          <a:prstGeom prst="rect">
            <a:avLst/>
          </a:prstGeom>
        </p:spPr>
      </p:pic>
      <p:cxnSp>
        <p:nvCxnSpPr>
          <p:cNvPr id="50" name="Straight Connector 49">
            <a:extLst>
              <a:ext uri="{FF2B5EF4-FFF2-40B4-BE49-F238E27FC236}">
                <a16:creationId xmlns:a16="http://schemas.microsoft.com/office/drawing/2014/main" id="{BE1F2E0D-81BF-4649-9B92-5FFB522C99CB}"/>
              </a:ext>
            </a:extLst>
          </p:cNvPr>
          <p:cNvCxnSpPr>
            <a:cxnSpLocks/>
          </p:cNvCxnSpPr>
          <p:nvPr/>
        </p:nvCxnSpPr>
        <p:spPr>
          <a:xfrm>
            <a:off x="1809218" y="3620697"/>
            <a:ext cx="1309284" cy="1082065"/>
          </a:xfrm>
          <a:prstGeom prst="line">
            <a:avLst/>
          </a:prstGeom>
          <a:ln w="101600" cmpd="dbl"/>
        </p:spPr>
        <p:style>
          <a:lnRef idx="2">
            <a:schemeClr val="accent1"/>
          </a:lnRef>
          <a:fillRef idx="0">
            <a:schemeClr val="accent1"/>
          </a:fillRef>
          <a:effectRef idx="1">
            <a:schemeClr val="accent1"/>
          </a:effectRef>
          <a:fontRef idx="minor">
            <a:schemeClr val="tx1"/>
          </a:fontRef>
        </p:style>
      </p:cxnSp>
      <p:sp>
        <p:nvSpPr>
          <p:cNvPr id="9" name="Triangle 8">
            <a:extLst>
              <a:ext uri="{FF2B5EF4-FFF2-40B4-BE49-F238E27FC236}">
                <a16:creationId xmlns:a16="http://schemas.microsoft.com/office/drawing/2014/main" id="{37FAA423-3878-E543-9D1F-5DD44E903722}"/>
              </a:ext>
            </a:extLst>
          </p:cNvPr>
          <p:cNvSpPr/>
          <p:nvPr/>
        </p:nvSpPr>
        <p:spPr>
          <a:xfrm rot="7820476" flipH="1">
            <a:off x="2334515" y="4030786"/>
            <a:ext cx="359423" cy="370733"/>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riangle 52">
            <a:extLst>
              <a:ext uri="{FF2B5EF4-FFF2-40B4-BE49-F238E27FC236}">
                <a16:creationId xmlns:a16="http://schemas.microsoft.com/office/drawing/2014/main" id="{96D8761E-CD0B-9547-AD4E-C06C6786740A}"/>
              </a:ext>
            </a:extLst>
          </p:cNvPr>
          <p:cNvSpPr/>
          <p:nvPr/>
        </p:nvSpPr>
        <p:spPr>
          <a:xfrm rot="2859618" flipH="1">
            <a:off x="3663728" y="4002601"/>
            <a:ext cx="359423" cy="370733"/>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1478649D-9F37-284A-A390-CF0FF632E073}"/>
              </a:ext>
            </a:extLst>
          </p:cNvPr>
          <p:cNvSpPr txBox="1"/>
          <p:nvPr/>
        </p:nvSpPr>
        <p:spPr>
          <a:xfrm>
            <a:off x="6762222" y="3344189"/>
            <a:ext cx="8051470" cy="890115"/>
          </a:xfrm>
          <a:prstGeom prst="rect">
            <a:avLst/>
          </a:prstGeom>
          <a:noFill/>
        </p:spPr>
        <p:txBody>
          <a:bodyPr wrap="square" rtlCol="0">
            <a:spAutoFit/>
          </a:bodyPr>
          <a:lstStyle/>
          <a:p>
            <a:r>
              <a:rPr lang="en-US" dirty="0"/>
              <a:t>SLAC E144 observed a case where n=5 (barely).</a:t>
            </a:r>
          </a:p>
          <a:p>
            <a:r>
              <a:rPr lang="en-US" dirty="0"/>
              <a:t>In the limit of large n, process is characterized by</a:t>
            </a:r>
          </a:p>
        </p:txBody>
      </p:sp>
      <p:sp>
        <p:nvSpPr>
          <p:cNvPr id="56" name="TextBox 55">
            <a:extLst>
              <a:ext uri="{FF2B5EF4-FFF2-40B4-BE49-F238E27FC236}">
                <a16:creationId xmlns:a16="http://schemas.microsoft.com/office/drawing/2014/main" id="{FF891B99-9F88-A343-87E8-1F99AF613F14}"/>
              </a:ext>
            </a:extLst>
          </p:cNvPr>
          <p:cNvSpPr txBox="1"/>
          <p:nvPr/>
        </p:nvSpPr>
        <p:spPr>
          <a:xfrm>
            <a:off x="6520314" y="6718700"/>
            <a:ext cx="6178255" cy="491225"/>
          </a:xfrm>
          <a:prstGeom prst="rect">
            <a:avLst/>
          </a:prstGeom>
          <a:noFill/>
        </p:spPr>
        <p:txBody>
          <a:bodyPr wrap="square" rtlCol="0">
            <a:spAutoFit/>
          </a:bodyPr>
          <a:lstStyle/>
          <a:p>
            <a:r>
              <a:rPr lang="en-US" dirty="0"/>
              <a:t>For </a:t>
            </a:r>
            <a:r>
              <a:rPr lang="el-GR" dirty="0"/>
              <a:t>χ</a:t>
            </a:r>
            <a:r>
              <a:rPr lang="en-US" dirty="0"/>
              <a:t>&lt;&lt;1 the rate is exponentially small</a:t>
            </a: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9D4314AC-9FF6-0E40-A0FC-960CFFFA4FA6}"/>
                  </a:ext>
                </a:extLst>
              </p:cNvPr>
              <p:cNvSpPr txBox="1"/>
              <p:nvPr/>
            </p:nvSpPr>
            <p:spPr>
              <a:xfrm>
                <a:off x="12474285" y="6571289"/>
                <a:ext cx="2928904" cy="63863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 </m:t>
                      </m:r>
                      <m:sSup>
                        <m:sSupPr>
                          <m:ctrlPr>
                            <a:rPr lang="en-US" sz="4000" b="0" i="1" smtClean="0">
                              <a:latin typeface="Cambria Math" panose="02040503050406030204" pitchFamily="18" charset="0"/>
                            </a:rPr>
                          </m:ctrlPr>
                        </m:sSupPr>
                        <m:e>
                          <m:r>
                            <a:rPr lang="en-US" sz="4000" b="0" i="1" smtClean="0">
                              <a:latin typeface="Cambria Math" panose="02040503050406030204" pitchFamily="18" charset="0"/>
                            </a:rPr>
                            <m:t>𝑒</m:t>
                          </m:r>
                        </m:e>
                        <m:sup>
                          <m:r>
                            <a:rPr lang="en-US" sz="4000" b="0" i="1" smtClean="0">
                              <a:latin typeface="Cambria Math" panose="02040503050406030204" pitchFamily="18" charset="0"/>
                            </a:rPr>
                            <m:t>−8/3</m:t>
                          </m:r>
                          <m:r>
                            <a:rPr lang="en-US" sz="4000" b="0" i="1" smtClean="0">
                              <a:latin typeface="Cambria Math" panose="02040503050406030204" pitchFamily="18" charset="0"/>
                              <a:ea typeface="Cambria Math" panose="02040503050406030204" pitchFamily="18" charset="0"/>
                            </a:rPr>
                            <m:t>𝜒</m:t>
                          </m:r>
                        </m:sup>
                      </m:sSup>
                    </m:oMath>
                  </m:oMathPara>
                </a14:m>
                <a:endParaRPr lang="en-US" sz="4000" dirty="0"/>
              </a:p>
            </p:txBody>
          </p:sp>
        </mc:Choice>
        <mc:Fallback xmlns="">
          <p:sp>
            <p:nvSpPr>
              <p:cNvPr id="57" name="TextBox 56">
                <a:extLst>
                  <a:ext uri="{FF2B5EF4-FFF2-40B4-BE49-F238E27FC236}">
                    <a16:creationId xmlns:a16="http://schemas.microsoft.com/office/drawing/2014/main" id="{9D4314AC-9FF6-0E40-A0FC-960CFFFA4FA6}"/>
                  </a:ext>
                </a:extLst>
              </p:cNvPr>
              <p:cNvSpPr txBox="1">
                <a:spLocks noRot="1" noChangeAspect="1" noMove="1" noResize="1" noEditPoints="1" noAdjustHandles="1" noChangeArrowheads="1" noChangeShapeType="1" noTextEdit="1"/>
              </p:cNvSpPr>
              <p:nvPr/>
            </p:nvSpPr>
            <p:spPr>
              <a:xfrm>
                <a:off x="12474285" y="6571289"/>
                <a:ext cx="2928904" cy="638636"/>
              </a:xfrm>
              <a:prstGeom prst="rect">
                <a:avLst/>
              </a:prstGeom>
              <a:blipFill>
                <a:blip r:embed="rId8"/>
                <a:stretch>
                  <a:fillRect b="-36538"/>
                </a:stretch>
              </a:blipFill>
            </p:spPr>
            <p:txBody>
              <a:bodyPr/>
              <a:lstStyle/>
              <a:p>
                <a:r>
                  <a:rPr lang="en-US">
                    <a:noFill/>
                  </a:rPr>
                  <a:t> </a:t>
                </a:r>
              </a:p>
            </p:txBody>
          </p:sp>
        </mc:Fallback>
      </mc:AlternateContent>
      <p:pic>
        <p:nvPicPr>
          <p:cNvPr id="58" name="Picture 57">
            <a:extLst>
              <a:ext uri="{FF2B5EF4-FFF2-40B4-BE49-F238E27FC236}">
                <a16:creationId xmlns:a16="http://schemas.microsoft.com/office/drawing/2014/main" id="{63D77352-86EA-7344-B5AE-EC86997F501C}"/>
              </a:ext>
            </a:extLst>
          </p:cNvPr>
          <p:cNvPicPr>
            <a:picLocks noChangeAspect="1"/>
          </p:cNvPicPr>
          <p:nvPr/>
        </p:nvPicPr>
        <p:blipFill>
          <a:blip r:embed="rId9"/>
          <a:stretch>
            <a:fillRect/>
          </a:stretch>
        </p:blipFill>
        <p:spPr>
          <a:xfrm>
            <a:off x="6654801" y="4913926"/>
            <a:ext cx="9347200" cy="1016000"/>
          </a:xfrm>
          <a:prstGeom prst="rect">
            <a:avLst/>
          </a:prstGeom>
        </p:spPr>
      </p:pic>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56B3C032-76CF-EB42-86FC-601FEED808D1}"/>
                  </a:ext>
                </a:extLst>
              </p:cNvPr>
              <p:cNvSpPr txBox="1"/>
              <p:nvPr/>
            </p:nvSpPr>
            <p:spPr>
              <a:xfrm>
                <a:off x="6836537" y="2443733"/>
                <a:ext cx="3206734"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ea typeface="Cambria Math" panose="02040503050406030204" pitchFamily="18" charset="0"/>
                            </a:rPr>
                          </m:ctrlPr>
                        </m:sSubPr>
                        <m:e>
                          <m:r>
                            <a:rPr lang="en-US" sz="3200" i="1" smtClean="0">
                              <a:latin typeface="Cambria Math" panose="02040503050406030204" pitchFamily="18" charset="0"/>
                              <a:ea typeface="Cambria Math" panose="02040503050406030204" pitchFamily="18" charset="0"/>
                            </a:rPr>
                            <m:t>𝜔</m:t>
                          </m:r>
                        </m:e>
                        <m:sub>
                          <m:r>
                            <a:rPr lang="en-US" sz="3200" b="0" i="1" smtClean="0">
                              <a:latin typeface="Cambria Math" panose="02040503050406030204" pitchFamily="18" charset="0"/>
                              <a:ea typeface="Cambria Math" panose="02040503050406030204" pitchFamily="18" charset="0"/>
                            </a:rPr>
                            <m:t>𝑋</m:t>
                          </m:r>
                        </m:sub>
                      </m:sSub>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𝑛</m:t>
                      </m:r>
                      <m:r>
                        <a:rPr lang="en-US" sz="3200" b="0" i="1" smtClean="0">
                          <a:latin typeface="Cambria Math" panose="02040503050406030204" pitchFamily="18" charset="0"/>
                          <a:ea typeface="Cambria Math" panose="02040503050406030204" pitchFamily="18" charset="0"/>
                        </a:rPr>
                        <m:t>𝜔</m:t>
                      </m:r>
                      <m:r>
                        <a:rPr lang="en-US" sz="3200" b="0" i="1" smtClean="0">
                          <a:latin typeface="Cambria Math" panose="02040503050406030204" pitchFamily="18" charset="0"/>
                          <a:ea typeface="Cambria Math" panose="02040503050406030204" pitchFamily="18" charset="0"/>
                        </a:rPr>
                        <m:t>⟶</m:t>
                      </m:r>
                      <m:sSup>
                        <m:sSupPr>
                          <m:ctrlPr>
                            <a:rPr lang="en-US" sz="3200" b="0" i="1" smtClean="0">
                              <a:latin typeface="Cambria Math" panose="02040503050406030204" pitchFamily="18" charset="0"/>
                              <a:ea typeface="Cambria Math" panose="02040503050406030204" pitchFamily="18" charset="0"/>
                            </a:rPr>
                          </m:ctrlPr>
                        </m:sSupPr>
                        <m:e>
                          <m:sSup>
                            <m:sSupPr>
                              <m:ctrlPr>
                                <a:rPr lang="en-US" sz="3200" b="0" i="1" smtClean="0">
                                  <a:latin typeface="Cambria Math" panose="02040503050406030204" pitchFamily="18" charset="0"/>
                                  <a:ea typeface="Cambria Math" panose="02040503050406030204" pitchFamily="18" charset="0"/>
                                </a:rPr>
                              </m:ctrlPr>
                            </m:sSupPr>
                            <m:e>
                              <m:r>
                                <a:rPr lang="en-US" sz="3200" b="0" i="1" smtClean="0">
                                  <a:latin typeface="Cambria Math" panose="02040503050406030204" pitchFamily="18" charset="0"/>
                                  <a:ea typeface="Cambria Math" panose="02040503050406030204" pitchFamily="18" charset="0"/>
                                </a:rPr>
                                <m:t>𝑒</m:t>
                              </m:r>
                            </m:e>
                            <m:sup>
                              <m:r>
                                <a:rPr lang="en-US" sz="3200" b="0" i="1" smtClean="0">
                                  <a:latin typeface="Cambria Math" panose="02040503050406030204" pitchFamily="18" charset="0"/>
                                  <a:ea typeface="Cambria Math" panose="02040503050406030204" pitchFamily="18" charset="0"/>
                                </a:rPr>
                                <m:t>−</m:t>
                              </m:r>
                            </m:sup>
                          </m:sSup>
                          <m:r>
                            <a:rPr lang="en-US" sz="3200" b="0" i="1" smtClean="0">
                              <a:latin typeface="Cambria Math" panose="02040503050406030204" pitchFamily="18" charset="0"/>
                              <a:ea typeface="Cambria Math" panose="02040503050406030204" pitchFamily="18" charset="0"/>
                            </a:rPr>
                            <m:t>𝑒</m:t>
                          </m:r>
                        </m:e>
                        <m:sup>
                          <m:r>
                            <a:rPr lang="en-US" sz="3200" b="0" i="1" smtClean="0">
                              <a:latin typeface="Cambria Math" panose="02040503050406030204" pitchFamily="18" charset="0"/>
                              <a:ea typeface="Cambria Math" panose="02040503050406030204" pitchFamily="18" charset="0"/>
                            </a:rPr>
                            <m:t>+</m:t>
                          </m:r>
                        </m:sup>
                      </m:sSup>
                    </m:oMath>
                  </m:oMathPara>
                </a14:m>
                <a:endParaRPr lang="en-US" sz="3200" dirty="0"/>
              </a:p>
            </p:txBody>
          </p:sp>
        </mc:Choice>
        <mc:Fallback xmlns="">
          <p:sp>
            <p:nvSpPr>
              <p:cNvPr id="59" name="TextBox 58">
                <a:extLst>
                  <a:ext uri="{FF2B5EF4-FFF2-40B4-BE49-F238E27FC236}">
                    <a16:creationId xmlns:a16="http://schemas.microsoft.com/office/drawing/2014/main" id="{56B3C032-76CF-EB42-86FC-601FEED808D1}"/>
                  </a:ext>
                </a:extLst>
              </p:cNvPr>
              <p:cNvSpPr txBox="1">
                <a:spLocks noRot="1" noChangeAspect="1" noMove="1" noResize="1" noEditPoints="1" noAdjustHandles="1" noChangeArrowheads="1" noChangeShapeType="1" noTextEdit="1"/>
              </p:cNvSpPr>
              <p:nvPr/>
            </p:nvSpPr>
            <p:spPr>
              <a:xfrm>
                <a:off x="6836537" y="2443733"/>
                <a:ext cx="3206734" cy="492443"/>
              </a:xfrm>
              <a:prstGeom prst="rect">
                <a:avLst/>
              </a:prstGeom>
              <a:blipFill>
                <a:blip r:embed="rId10"/>
                <a:stretch>
                  <a:fillRect l="-1969" r="-1181" b="-15385"/>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18DAE574-4F16-3347-B28B-129531DE70BE}"/>
              </a:ext>
            </a:extLst>
          </p:cNvPr>
          <p:cNvSpPr txBox="1"/>
          <p:nvPr/>
        </p:nvSpPr>
        <p:spPr>
          <a:xfrm>
            <a:off x="4101497" y="7977158"/>
            <a:ext cx="10655802" cy="491225"/>
          </a:xfrm>
          <a:prstGeom prst="rect">
            <a:avLst/>
          </a:prstGeom>
          <a:noFill/>
        </p:spPr>
        <p:txBody>
          <a:bodyPr wrap="none" rtlCol="0">
            <a:spAutoFit/>
          </a:bodyPr>
          <a:lstStyle/>
          <a:p>
            <a:r>
              <a:rPr lang="en-US" dirty="0"/>
              <a:t>For 10 PW laser and few GeV electrons expect &gt;10</a:t>
            </a:r>
            <a:r>
              <a:rPr lang="en-US" baseline="30000" dirty="0"/>
              <a:t>-4</a:t>
            </a:r>
            <a:r>
              <a:rPr lang="en-US" dirty="0"/>
              <a:t> pairs per electron</a:t>
            </a:r>
          </a:p>
        </p:txBody>
      </p:sp>
    </p:spTree>
    <p:extLst>
      <p:ext uri="{BB962C8B-B14F-4D97-AF65-F5344CB8AC3E}">
        <p14:creationId xmlns:p14="http://schemas.microsoft.com/office/powerpoint/2010/main" val="541528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11A4F-31D2-4585-9492-BEEA9ED9CB22}"/>
              </a:ext>
            </a:extLst>
          </p:cNvPr>
          <p:cNvSpPr>
            <a:spLocks noGrp="1"/>
          </p:cNvSpPr>
          <p:nvPr>
            <p:ph type="title"/>
          </p:nvPr>
        </p:nvSpPr>
        <p:spPr/>
        <p:txBody>
          <a:bodyPr/>
          <a:lstStyle/>
          <a:p>
            <a:r>
              <a:rPr lang="en-US" dirty="0"/>
              <a:t>SF-QED effects increase exponentially with decreasing wavelength</a:t>
            </a:r>
          </a:p>
        </p:txBody>
      </p:sp>
      <p:sp>
        <p:nvSpPr>
          <p:cNvPr id="3" name="Slide Number Placeholder 2">
            <a:extLst>
              <a:ext uri="{FF2B5EF4-FFF2-40B4-BE49-F238E27FC236}">
                <a16:creationId xmlns:a16="http://schemas.microsoft.com/office/drawing/2014/main" id="{F3AAC797-3F21-4B54-87A2-A4463FBDB377}"/>
              </a:ext>
            </a:extLst>
          </p:cNvPr>
          <p:cNvSpPr>
            <a:spLocks noGrp="1"/>
          </p:cNvSpPr>
          <p:nvPr>
            <p:ph type="sldNum" sz="quarter" idx="12"/>
          </p:nvPr>
        </p:nvSpPr>
        <p:spPr/>
        <p:txBody>
          <a:bodyPr/>
          <a:lstStyle/>
          <a:p>
            <a:fld id="{A83DDC34-D481-2744-812B-2FCD98088CBD}" type="slidenum">
              <a:rPr lang="en-US" smtClean="0"/>
              <a:t>9</a:t>
            </a:fld>
            <a:endParaRPr lang="en-US"/>
          </a:p>
        </p:txBody>
      </p:sp>
      <p:pic>
        <p:nvPicPr>
          <p:cNvPr id="4" name="Picture 3">
            <a:extLst>
              <a:ext uri="{FF2B5EF4-FFF2-40B4-BE49-F238E27FC236}">
                <a16:creationId xmlns:a16="http://schemas.microsoft.com/office/drawing/2014/main" id="{4241259E-01A1-445D-B6BE-73A5602FD7F9}"/>
              </a:ext>
            </a:extLst>
          </p:cNvPr>
          <p:cNvPicPr>
            <a:picLocks noChangeAspect="1"/>
          </p:cNvPicPr>
          <p:nvPr/>
        </p:nvPicPr>
        <p:blipFill>
          <a:blip r:embed="rId2"/>
          <a:stretch>
            <a:fillRect/>
          </a:stretch>
        </p:blipFill>
        <p:spPr>
          <a:xfrm>
            <a:off x="2891300" y="4175573"/>
            <a:ext cx="9605502" cy="2343742"/>
          </a:xfrm>
          <a:prstGeom prst="rect">
            <a:avLst/>
          </a:prstGeom>
        </p:spPr>
      </p:pic>
      <p:sp>
        <p:nvSpPr>
          <p:cNvPr id="5" name="Content Placeholder 2">
            <a:extLst>
              <a:ext uri="{FF2B5EF4-FFF2-40B4-BE49-F238E27FC236}">
                <a16:creationId xmlns:a16="http://schemas.microsoft.com/office/drawing/2014/main" id="{EB07821F-12F7-4295-A852-1A3613BC30E5}"/>
              </a:ext>
            </a:extLst>
          </p:cNvPr>
          <p:cNvSpPr txBox="1">
            <a:spLocks/>
          </p:cNvSpPr>
          <p:nvPr/>
        </p:nvSpPr>
        <p:spPr>
          <a:xfrm>
            <a:off x="877808" y="1752742"/>
            <a:ext cx="15800547" cy="2122571"/>
          </a:xfrm>
          <a:prstGeom prst="rect">
            <a:avLst/>
          </a:prstGeom>
        </p:spPr>
        <p:txBody>
          <a:bodyPr/>
          <a:lstStyle>
            <a:lvl1pPr marL="297180" indent="-297180" algn="l" defTabSz="658368" rtl="0" eaLnBrk="1" latinLnBrk="0" hangingPunct="1">
              <a:spcBef>
                <a:spcPct val="20000"/>
              </a:spcBef>
              <a:buFont typeface="Arial"/>
              <a:buChar char="•"/>
              <a:tabLst/>
              <a:defRPr sz="2880" b="0" kern="1200">
                <a:solidFill>
                  <a:schemeClr val="tx1"/>
                </a:solidFill>
                <a:latin typeface="Tahoma" charset="0"/>
                <a:ea typeface="Tahoma" charset="0"/>
                <a:cs typeface="Tahoma" charset="0"/>
              </a:defRPr>
            </a:lvl1pPr>
            <a:lvl2pPr marL="797815" indent="-333756" algn="l" defTabSz="658368" rtl="0" eaLnBrk="1" latinLnBrk="0" hangingPunct="1">
              <a:spcBef>
                <a:spcPct val="20000"/>
              </a:spcBef>
              <a:buFont typeface="Arial"/>
              <a:buChar char="–"/>
              <a:tabLst/>
              <a:defRPr sz="2592" b="0" kern="1200">
                <a:solidFill>
                  <a:schemeClr val="tx1"/>
                </a:solidFill>
                <a:latin typeface="Tahoma" charset="0"/>
                <a:ea typeface="Tahoma" charset="0"/>
                <a:cs typeface="Tahoma" charset="0"/>
              </a:defRPr>
            </a:lvl2pPr>
            <a:lvl3pPr marL="1195579" indent="-249175" algn="l" defTabSz="658368" rtl="0" eaLnBrk="1" latinLnBrk="0" hangingPunct="1">
              <a:spcBef>
                <a:spcPct val="20000"/>
              </a:spcBef>
              <a:buFont typeface="Arial"/>
              <a:buChar char="•"/>
              <a:tabLst/>
              <a:defRPr sz="2592" b="0" kern="1200">
                <a:solidFill>
                  <a:schemeClr val="tx1"/>
                </a:solidFill>
                <a:latin typeface="Tahoma" charset="0"/>
                <a:ea typeface="Tahoma" charset="0"/>
                <a:cs typeface="Tahoma" charset="0"/>
              </a:defRPr>
            </a:lvl3pPr>
            <a:lvl4pPr marL="1693927" indent="-413767" algn="l" defTabSz="658368" rtl="0" eaLnBrk="1" latinLnBrk="0" hangingPunct="1">
              <a:spcBef>
                <a:spcPct val="20000"/>
              </a:spcBef>
              <a:buFont typeface="Arial"/>
              <a:buChar char="–"/>
              <a:tabLst/>
              <a:defRPr sz="2592" b="0" kern="1200">
                <a:solidFill>
                  <a:schemeClr val="tx1"/>
                </a:solidFill>
                <a:latin typeface="Tahoma" charset="0"/>
                <a:ea typeface="Tahoma" charset="0"/>
                <a:cs typeface="Tahoma" charset="0"/>
              </a:defRPr>
            </a:lvl4pPr>
            <a:lvl5pPr marL="2109979" indent="-331471" algn="l" defTabSz="658368" rtl="0" eaLnBrk="1" latinLnBrk="0" hangingPunct="1">
              <a:spcBef>
                <a:spcPct val="20000"/>
              </a:spcBef>
              <a:buFont typeface="Arial"/>
              <a:buChar char="»"/>
              <a:tabLst/>
              <a:defRPr sz="2592" b="0" kern="1200">
                <a:solidFill>
                  <a:schemeClr val="tx1"/>
                </a:solidFill>
                <a:latin typeface="Tahoma" charset="0"/>
                <a:ea typeface="Tahoma" charset="0"/>
                <a:cs typeface="Tahoma" charset="0"/>
              </a:defRPr>
            </a:lvl5pPr>
            <a:lvl6pPr marL="3621024" indent="-329184" algn="l" defTabSz="658368" rtl="0" eaLnBrk="1" latinLnBrk="0" hangingPunct="1">
              <a:spcBef>
                <a:spcPct val="20000"/>
              </a:spcBef>
              <a:buFont typeface="Arial"/>
              <a:buChar char="•"/>
              <a:defRPr sz="2880" kern="1200">
                <a:solidFill>
                  <a:schemeClr val="tx1"/>
                </a:solidFill>
                <a:latin typeface="+mn-lt"/>
                <a:ea typeface="+mn-ea"/>
                <a:cs typeface="+mn-cs"/>
              </a:defRPr>
            </a:lvl6pPr>
            <a:lvl7pPr marL="4279392" indent="-329184" algn="l" defTabSz="658368" rtl="0" eaLnBrk="1" latinLnBrk="0" hangingPunct="1">
              <a:spcBef>
                <a:spcPct val="20000"/>
              </a:spcBef>
              <a:buFont typeface="Arial"/>
              <a:buChar char="•"/>
              <a:defRPr sz="2880" kern="1200">
                <a:solidFill>
                  <a:schemeClr val="tx1"/>
                </a:solidFill>
                <a:latin typeface="+mn-lt"/>
                <a:ea typeface="+mn-ea"/>
                <a:cs typeface="+mn-cs"/>
              </a:defRPr>
            </a:lvl7pPr>
            <a:lvl8pPr marL="4937760" indent="-329184" algn="l" defTabSz="658368" rtl="0" eaLnBrk="1" latinLnBrk="0" hangingPunct="1">
              <a:spcBef>
                <a:spcPct val="20000"/>
              </a:spcBef>
              <a:buFont typeface="Arial"/>
              <a:buChar char="•"/>
              <a:defRPr sz="2880" kern="1200">
                <a:solidFill>
                  <a:schemeClr val="tx1"/>
                </a:solidFill>
                <a:latin typeface="+mn-lt"/>
                <a:ea typeface="+mn-ea"/>
                <a:cs typeface="+mn-cs"/>
              </a:defRPr>
            </a:lvl8pPr>
            <a:lvl9pPr marL="5596128" indent="-329184" algn="l" defTabSz="658368" rtl="0" eaLnBrk="1" latinLnBrk="0" hangingPunct="1">
              <a:spcBef>
                <a:spcPct val="20000"/>
              </a:spcBef>
              <a:buFont typeface="Arial"/>
              <a:buChar char="•"/>
              <a:defRPr sz="2880" kern="1200">
                <a:solidFill>
                  <a:schemeClr val="tx1"/>
                </a:solidFill>
                <a:latin typeface="+mn-lt"/>
                <a:ea typeface="+mn-ea"/>
                <a:cs typeface="+mn-cs"/>
              </a:defRPr>
            </a:lvl9pPr>
          </a:lstStyle>
          <a:p>
            <a:r>
              <a:rPr lang="en-US" dirty="0"/>
              <a:t>Mainly a manifestation of larger fields at smaller wavelengths</a:t>
            </a:r>
          </a:p>
          <a:p>
            <a:r>
              <a:rPr lang="en-US" dirty="0"/>
              <a:t>Assumes SF-QED has a small effect on the overall dynamics</a:t>
            </a:r>
          </a:p>
          <a:p>
            <a:r>
              <a:rPr lang="en-US" dirty="0"/>
              <a:t>Ignores technological constraints</a:t>
            </a:r>
          </a:p>
        </p:txBody>
      </p:sp>
    </p:spTree>
    <p:extLst>
      <p:ext uri="{BB962C8B-B14F-4D97-AF65-F5344CB8AC3E}">
        <p14:creationId xmlns:p14="http://schemas.microsoft.com/office/powerpoint/2010/main" val="371554821"/>
      </p:ext>
    </p:extLst>
  </p:cSld>
  <p:clrMapOvr>
    <a:masterClrMapping/>
  </p:clrMapOvr>
</p:sld>
</file>

<file path=ppt/theme/theme1.xml><?xml version="1.0" encoding="utf-8"?>
<a:theme xmlns:a="http://schemas.openxmlformats.org/drawingml/2006/main" name="NRL PP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RL PPD">
      <a:majorFont>
        <a:latin typeface="Tahom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ahom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6700 Vugraf template 2015" id="{25A76590-5DC8-2C40-BD6B-4865211655A9}" vid="{9EBB2994-E097-C842-8B61-D22D7031799A}"/>
    </a:ext>
  </a:extLst>
</a:theme>
</file>

<file path=ppt/theme/theme2.xml><?xml version="1.0" encoding="utf-8"?>
<a:theme xmlns:a="http://schemas.openxmlformats.org/drawingml/2006/main" name="Office Theme">
  <a:themeElements>
    <a:clrScheme name="NRL PPT">
      <a:dk1>
        <a:sysClr val="windowText" lastClr="000000"/>
      </a:dk1>
      <a:lt1>
        <a:sysClr val="window" lastClr="FFFFFF"/>
      </a:lt1>
      <a:dk2>
        <a:srgbClr val="1B365D"/>
      </a:dk2>
      <a:lt2>
        <a:srgbClr val="FABE07"/>
      </a:lt2>
      <a:accent1>
        <a:srgbClr val="1B365D"/>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S NR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6700-template</Template>
  <TotalTime>22494</TotalTime>
  <Words>1621</Words>
  <Application>Microsoft Office PowerPoint</Application>
  <PresentationFormat>Custom</PresentationFormat>
  <Paragraphs>226</Paragraphs>
  <Slides>24</Slides>
  <Notes>6</Notes>
  <HiddenSlides>0</HiddenSlides>
  <MMClips>1</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24</vt:i4>
      </vt:variant>
    </vt:vector>
  </HeadingPairs>
  <TitlesOfParts>
    <vt:vector size="29" baseType="lpstr">
      <vt:lpstr>Arial</vt:lpstr>
      <vt:lpstr>Cambria Math</vt:lpstr>
      <vt:lpstr>Tahoma</vt:lpstr>
      <vt:lpstr>NRL PPD</vt:lpstr>
      <vt:lpstr>Office Theme</vt:lpstr>
      <vt:lpstr>Short wavelength drivers of laser plasma acceleration and strong field QED</vt:lpstr>
      <vt:lpstr>Excimer lasers as sources of ultra-short pulse deep UV</vt:lpstr>
      <vt:lpstr>Electron beam pumping</vt:lpstr>
      <vt:lpstr>Electra Amplifier</vt:lpstr>
      <vt:lpstr>PW burst mode in the deep UV – ORESTES simulation</vt:lpstr>
      <vt:lpstr>Excimer multiplexing as a path to many stage LWFA</vt:lpstr>
      <vt:lpstr>Scaling with Wavelength</vt:lpstr>
      <vt:lpstr>Nonlinear Breit-Wheeler Pair Creation</vt:lpstr>
      <vt:lpstr>SF-QED effects increase exponentially with decreasing wavelength</vt:lpstr>
      <vt:lpstr>Laser-guided pairs as mediators of gamma generation</vt:lpstr>
      <vt:lpstr>Conversion efficiency with various seed energies</vt:lpstr>
      <vt:lpstr>Excimer laser scenario (with KrF wavelength)</vt:lpstr>
      <vt:lpstr>Short wavelength drivers for laser acceleration</vt:lpstr>
      <vt:lpstr>Caveats</vt:lpstr>
      <vt:lpstr>Conclusions</vt:lpstr>
      <vt:lpstr>BACKUPS</vt:lpstr>
      <vt:lpstr>Vision for PW class ArF laser facility</vt:lpstr>
      <vt:lpstr>Concept for ultra-short seed for ArF facility</vt:lpstr>
      <vt:lpstr>Strong field quantum-electrodynamics</vt:lpstr>
      <vt:lpstr>Nonlinear Compton Scattering / Quantum Synchrotron*</vt:lpstr>
      <vt:lpstr>QED-PIC Method using turboWAVE</vt:lpstr>
      <vt:lpstr>Quantum recoil provides inward force on pair plasma</vt:lpstr>
      <vt:lpstr>PowerPoint Presentation</vt:lpstr>
      <vt:lpstr>SF-QED references (small sample)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logo and presentation template for the  NRL Plasma Physics Division</dc:title>
  <dc:subject/>
  <dc:creator>Steve Richardson</dc:creator>
  <cp:keywords/>
  <dc:description/>
  <cp:lastModifiedBy>Gordon, Daniel F CIV USN NRL WASHINGTON DC (USA)</cp:lastModifiedBy>
  <cp:revision>592</cp:revision>
  <cp:lastPrinted>2015-08-04T16:27:24Z</cp:lastPrinted>
  <dcterms:created xsi:type="dcterms:W3CDTF">2015-08-03T14:26:07Z</dcterms:created>
  <dcterms:modified xsi:type="dcterms:W3CDTF">2024-07-22T15:42:51Z</dcterms:modified>
  <cp:category/>
</cp:coreProperties>
</file>