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373" r:id="rId2"/>
    <p:sldId id="257" r:id="rId3"/>
    <p:sldId id="379" r:id="rId4"/>
    <p:sldId id="376" r:id="rId5"/>
    <p:sldId id="261" r:id="rId6"/>
    <p:sldId id="267" r:id="rId7"/>
    <p:sldId id="262" r:id="rId8"/>
    <p:sldId id="394" r:id="rId9"/>
    <p:sldId id="272" r:id="rId10"/>
    <p:sldId id="275" r:id="rId11"/>
    <p:sldId id="399" r:id="rId12"/>
    <p:sldId id="381" r:id="rId13"/>
    <p:sldId id="398" r:id="rId14"/>
    <p:sldId id="395" r:id="rId15"/>
    <p:sldId id="388" r:id="rId16"/>
    <p:sldId id="396" r:id="rId17"/>
    <p:sldId id="397" r:id="rId18"/>
    <p:sldId id="378" r:id="rId1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dw9ZD0BqrmbGDwUxMwx7llcu5A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65A1FA-4B90-52CE-F1BF-F4894351254D}" name="Knetsch, Alexander" initials="AK" userId="S::knetsch@slac.stanford.edu::b0090293-6819-4dd4-b29d-32c2870911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D592B9-524B-4B04-882A-9CC0A83F67E9}">
  <a:tblStyle styleId="{A6D592B9-524B-4B04-882A-9CC0A83F67E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49DE9E0-E620-4277-8F7C-40183CE0D33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2"/>
    <p:restoredTop sz="94558"/>
  </p:normalViewPr>
  <p:slideViewPr>
    <p:cSldViewPr snapToGrid="0">
      <p:cViewPr varScale="1">
        <p:scale>
          <a:sx n="157" d="100"/>
          <a:sy n="157" d="100"/>
        </p:scale>
        <p:origin x="168" y="2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43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19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" name="Google Shape;36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8" name="Google Shape;38;p19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44604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57" name="Google Shape;157;p28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9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30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31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8" name="Google Shape;178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32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5" name="Google Shape;185;p3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91" name="Google Shape;191;p33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33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700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485776"/>
            <a:ext cx="5672621" cy="168493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5" y="2198660"/>
            <a:ext cx="5672621" cy="379054"/>
          </a:xfrm>
        </p:spPr>
        <p:txBody>
          <a:bodyPr anchor="b">
            <a:noAutofit/>
          </a:bodyPr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075" y="2955834"/>
            <a:ext cx="5672621" cy="272922"/>
          </a:xfrm>
        </p:spPr>
        <p:txBody>
          <a:bodyPr anchor="t">
            <a:no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74" y="3229801"/>
            <a:ext cx="5672620" cy="221456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400" y="4617244"/>
            <a:ext cx="1504950" cy="25241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074" y="2805708"/>
            <a:ext cx="7915276" cy="3428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358" y="4617244"/>
            <a:ext cx="1301115" cy="241697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60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5D7B3-1400-1DCF-657A-FFF9D7EB9F91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64606" y="4745050"/>
            <a:ext cx="672120" cy="21600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FD9F7-20F6-F125-14A8-DD0A00AAE20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85686" y="4743610"/>
            <a:ext cx="460800" cy="2419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7C232-2BF8-361E-B209-F816C3EFE3E5}"/>
              </a:ext>
            </a:extLst>
          </p:cNvPr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95806" y="4746850"/>
            <a:ext cx="228600" cy="228600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4B7ED-41EE-6E59-A47B-B57154DEDE19}"/>
              </a:ext>
            </a:extLst>
          </p:cNvPr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94246" y="4728490"/>
            <a:ext cx="606960" cy="267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01483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0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25590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2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39"/>
            <a:ext cx="9144000" cy="1569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0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" name="Google Shape;44;p20"/>
          <p:cNvSpPr txBox="1">
            <a:spLocks noGrp="1"/>
          </p:cNvSpPr>
          <p:nvPr>
            <p:ph type="subTitle" idx="1"/>
          </p:nvPr>
        </p:nvSpPr>
        <p:spPr>
          <a:xfrm>
            <a:off x="3538484" y="850940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subTitle" idx="2"/>
          </p:nvPr>
        </p:nvSpPr>
        <p:spPr>
          <a:xfrm>
            <a:off x="3544103" y="520964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ubTitle" idx="3"/>
          </p:nvPr>
        </p:nvSpPr>
        <p:spPr>
          <a:xfrm>
            <a:off x="3536423" y="2166371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ubTitle" idx="4"/>
          </p:nvPr>
        </p:nvSpPr>
        <p:spPr>
          <a:xfrm>
            <a:off x="3542040" y="1836395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ubTitle" idx="5"/>
          </p:nvPr>
        </p:nvSpPr>
        <p:spPr>
          <a:xfrm>
            <a:off x="3538485" y="3559375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ubTitle" idx="6"/>
          </p:nvPr>
        </p:nvSpPr>
        <p:spPr>
          <a:xfrm>
            <a:off x="3544103" y="3229399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subTitle" idx="7"/>
          </p:nvPr>
        </p:nvSpPr>
        <p:spPr>
          <a:xfrm>
            <a:off x="6262206" y="850940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ubTitle" idx="8"/>
          </p:nvPr>
        </p:nvSpPr>
        <p:spPr>
          <a:xfrm>
            <a:off x="6252659" y="520964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ubTitle" idx="9"/>
          </p:nvPr>
        </p:nvSpPr>
        <p:spPr>
          <a:xfrm>
            <a:off x="6260144" y="2166371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ubTitle" idx="13"/>
          </p:nvPr>
        </p:nvSpPr>
        <p:spPr>
          <a:xfrm>
            <a:off x="6250598" y="1836395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subTitle" idx="14"/>
          </p:nvPr>
        </p:nvSpPr>
        <p:spPr>
          <a:xfrm>
            <a:off x="6262206" y="3559375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ubTitle" idx="15"/>
          </p:nvPr>
        </p:nvSpPr>
        <p:spPr>
          <a:xfrm>
            <a:off x="6252660" y="3229399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21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21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1"/>
          <p:cNvSpPr txBox="1">
            <a:spLocks noGrp="1"/>
          </p:cNvSpPr>
          <p:nvPr>
            <p:ph type="subTitle" idx="1"/>
          </p:nvPr>
        </p:nvSpPr>
        <p:spPr>
          <a:xfrm>
            <a:off x="600244" y="817575"/>
            <a:ext cx="38811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ubTitle" idx="2"/>
          </p:nvPr>
        </p:nvSpPr>
        <p:spPr>
          <a:xfrm>
            <a:off x="4671244" y="817575"/>
            <a:ext cx="38811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3"/>
          </p:nvPr>
        </p:nvSpPr>
        <p:spPr>
          <a:xfrm>
            <a:off x="600075" y="1134046"/>
            <a:ext cx="3674400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4"/>
          </p:nvPr>
        </p:nvSpPr>
        <p:spPr>
          <a:xfrm>
            <a:off x="4676869" y="1134046"/>
            <a:ext cx="3881100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ubTitle" idx="5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82">
          <p15:clr>
            <a:srgbClr val="FBAE40"/>
          </p15:clr>
        </p15:guide>
        <p15:guide id="2" orient="horz" pos="666">
          <p15:clr>
            <a:srgbClr val="FBAE40"/>
          </p15:clr>
        </p15:guide>
        <p15:guide id="3" orient="horz" pos="28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>
            <a:spLocks noGrp="1"/>
          </p:cNvSpPr>
          <p:nvPr>
            <p:ph type="pic" idx="2"/>
          </p:nvPr>
        </p:nvSpPr>
        <p:spPr>
          <a:xfrm>
            <a:off x="600075" y="830716"/>
            <a:ext cx="5197500" cy="3712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69" name="Google Shape;69;p22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22"/>
          <p:cNvSpPr txBox="1">
            <a:spLocks noGrp="1"/>
          </p:cNvSpPr>
          <p:nvPr>
            <p:ph type="subTitle" idx="1"/>
          </p:nvPr>
        </p:nvSpPr>
        <p:spPr>
          <a:xfrm>
            <a:off x="5971425" y="827925"/>
            <a:ext cx="2544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ubTitle" idx="3"/>
          </p:nvPr>
        </p:nvSpPr>
        <p:spPr>
          <a:xfrm>
            <a:off x="5979183" y="1163690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ubTitle" idx="4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>
            <a:spLocks noGrp="1"/>
          </p:cNvSpPr>
          <p:nvPr>
            <p:ph type="pic" idx="2"/>
          </p:nvPr>
        </p:nvSpPr>
        <p:spPr>
          <a:xfrm>
            <a:off x="3317850" y="830716"/>
            <a:ext cx="5197500" cy="37128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6" name="Google Shape;76;p23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77" name="Google Shape;77;p23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23"/>
          <p:cNvSpPr txBox="1">
            <a:spLocks noGrp="1"/>
          </p:cNvSpPr>
          <p:nvPr>
            <p:ph type="subTitle" idx="1"/>
          </p:nvPr>
        </p:nvSpPr>
        <p:spPr>
          <a:xfrm>
            <a:off x="600075" y="2282166"/>
            <a:ext cx="2544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ubTitle" idx="3"/>
          </p:nvPr>
        </p:nvSpPr>
        <p:spPr>
          <a:xfrm>
            <a:off x="607833" y="2617931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ubTitle" idx="4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>
            <a:spLocks noGrp="1"/>
          </p:cNvSpPr>
          <p:nvPr>
            <p:ph type="pic" idx="2"/>
          </p:nvPr>
        </p:nvSpPr>
        <p:spPr>
          <a:xfrm>
            <a:off x="600075" y="830717"/>
            <a:ext cx="3857400" cy="2392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4"/>
          <p:cNvSpPr>
            <a:spLocks noGrp="1"/>
          </p:cNvSpPr>
          <p:nvPr>
            <p:ph type="pic" idx="3"/>
          </p:nvPr>
        </p:nvSpPr>
        <p:spPr>
          <a:xfrm>
            <a:off x="4672454" y="830715"/>
            <a:ext cx="3843000" cy="2392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86" name="Google Shape;86;p24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24"/>
          <p:cNvSpPr txBox="1">
            <a:spLocks noGrp="1"/>
          </p:cNvSpPr>
          <p:nvPr>
            <p:ph type="subTitle" idx="1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subTitle" idx="4"/>
          </p:nvPr>
        </p:nvSpPr>
        <p:spPr>
          <a:xfrm>
            <a:off x="603356" y="3685351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ubTitle" idx="5"/>
          </p:nvPr>
        </p:nvSpPr>
        <p:spPr>
          <a:xfrm>
            <a:off x="592334" y="3339306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ubTitle" idx="6"/>
          </p:nvPr>
        </p:nvSpPr>
        <p:spPr>
          <a:xfrm>
            <a:off x="4676230" y="3685351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ubTitle" idx="7"/>
          </p:nvPr>
        </p:nvSpPr>
        <p:spPr>
          <a:xfrm>
            <a:off x="4665209" y="3339306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>
            <a:spLocks noGrp="1"/>
          </p:cNvSpPr>
          <p:nvPr>
            <p:ph type="pic" idx="2"/>
          </p:nvPr>
        </p:nvSpPr>
        <p:spPr>
          <a:xfrm>
            <a:off x="6002475" y="815700"/>
            <a:ext cx="2526000" cy="21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5"/>
          <p:cNvSpPr>
            <a:spLocks noGrp="1"/>
          </p:cNvSpPr>
          <p:nvPr>
            <p:ph type="pic" idx="3"/>
          </p:nvPr>
        </p:nvSpPr>
        <p:spPr>
          <a:xfrm>
            <a:off x="3301369" y="815700"/>
            <a:ext cx="2526000" cy="21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5"/>
          <p:cNvSpPr>
            <a:spLocks noGrp="1"/>
          </p:cNvSpPr>
          <p:nvPr>
            <p:ph type="pic" idx="4"/>
          </p:nvPr>
        </p:nvSpPr>
        <p:spPr>
          <a:xfrm>
            <a:off x="600244" y="815700"/>
            <a:ext cx="2526000" cy="21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25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5"/>
          <p:cNvSpPr txBox="1">
            <a:spLocks noGrp="1"/>
          </p:cNvSpPr>
          <p:nvPr>
            <p:ph type="subTitle" idx="1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5"/>
          </p:nvPr>
        </p:nvSpPr>
        <p:spPr>
          <a:xfrm>
            <a:off x="592500" y="3398302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6"/>
          </p:nvPr>
        </p:nvSpPr>
        <p:spPr>
          <a:xfrm>
            <a:off x="592324" y="3052257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ubTitle" idx="7"/>
          </p:nvPr>
        </p:nvSpPr>
        <p:spPr>
          <a:xfrm>
            <a:off x="3299935" y="3396243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ubTitle" idx="8"/>
          </p:nvPr>
        </p:nvSpPr>
        <p:spPr>
          <a:xfrm>
            <a:off x="3292177" y="3050198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ubTitle" idx="9"/>
          </p:nvPr>
        </p:nvSpPr>
        <p:spPr>
          <a:xfrm>
            <a:off x="6009898" y="3396243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ubTitle" idx="13"/>
          </p:nvPr>
        </p:nvSpPr>
        <p:spPr>
          <a:xfrm>
            <a:off x="6002140" y="3050198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25590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8" name="Google Shape;108;p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39"/>
            <a:ext cx="9144000" cy="156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 idx="2"/>
          </p:nvPr>
        </p:nvSpPr>
        <p:spPr>
          <a:xfrm>
            <a:off x="4729538" y="65411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ubTitle" idx="1"/>
          </p:nvPr>
        </p:nvSpPr>
        <p:spPr>
          <a:xfrm>
            <a:off x="4729538" y="91237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 idx="3"/>
          </p:nvPr>
        </p:nvSpPr>
        <p:spPr>
          <a:xfrm>
            <a:off x="4729538" y="128276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ubTitle" idx="4"/>
          </p:nvPr>
        </p:nvSpPr>
        <p:spPr>
          <a:xfrm>
            <a:off x="4729538" y="154102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title" idx="5"/>
          </p:nvPr>
        </p:nvSpPr>
        <p:spPr>
          <a:xfrm>
            <a:off x="4729538" y="191141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ubTitle" idx="6"/>
          </p:nvPr>
        </p:nvSpPr>
        <p:spPr>
          <a:xfrm>
            <a:off x="4729538" y="216967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title" idx="7"/>
          </p:nvPr>
        </p:nvSpPr>
        <p:spPr>
          <a:xfrm>
            <a:off x="4729538" y="254006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ubTitle" idx="8"/>
          </p:nvPr>
        </p:nvSpPr>
        <p:spPr>
          <a:xfrm>
            <a:off x="4729538" y="279832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title" idx="9"/>
          </p:nvPr>
        </p:nvSpPr>
        <p:spPr>
          <a:xfrm>
            <a:off x="4729538" y="316871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ubTitle" idx="13"/>
          </p:nvPr>
        </p:nvSpPr>
        <p:spPr>
          <a:xfrm>
            <a:off x="4729538" y="342697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title" idx="14"/>
          </p:nvPr>
        </p:nvSpPr>
        <p:spPr>
          <a:xfrm>
            <a:off x="4729538" y="379736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15"/>
          </p:nvPr>
        </p:nvSpPr>
        <p:spPr>
          <a:xfrm>
            <a:off x="4729538" y="405562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title" idx="16"/>
          </p:nvPr>
        </p:nvSpPr>
        <p:spPr>
          <a:xfrm>
            <a:off x="3372225" y="665266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title" idx="17"/>
          </p:nvPr>
        </p:nvSpPr>
        <p:spPr>
          <a:xfrm>
            <a:off x="3372263" y="191963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 idx="18"/>
          </p:nvPr>
        </p:nvSpPr>
        <p:spPr>
          <a:xfrm>
            <a:off x="3379406" y="2547197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title" idx="19"/>
          </p:nvPr>
        </p:nvSpPr>
        <p:spPr>
          <a:xfrm>
            <a:off x="3379444" y="3174244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title" idx="20"/>
          </p:nvPr>
        </p:nvSpPr>
        <p:spPr>
          <a:xfrm>
            <a:off x="3379444" y="3801281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 idx="21"/>
          </p:nvPr>
        </p:nvSpPr>
        <p:spPr>
          <a:xfrm>
            <a:off x="3372225" y="1282756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79134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700"/>
              <a:buFont typeface="Lato"/>
              <a:buNone/>
              <a:defRPr sz="27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subTitle" idx="1"/>
          </p:nvPr>
        </p:nvSpPr>
        <p:spPr>
          <a:xfrm>
            <a:off x="600075" y="1237228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Font typeface="Arial"/>
              <a:buNone/>
              <a:defRPr sz="11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32" name="Google Shape;132;p27"/>
          <p:cNvCxnSpPr/>
          <p:nvPr/>
        </p:nvCxnSpPr>
        <p:spPr>
          <a:xfrm>
            <a:off x="600075" y="1481617"/>
            <a:ext cx="79275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p2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739"/>
            <a:ext cx="9144000" cy="15691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p27"/>
          <p:cNvCxnSpPr/>
          <p:nvPr/>
        </p:nvCxnSpPr>
        <p:spPr>
          <a:xfrm>
            <a:off x="600075" y="3116453"/>
            <a:ext cx="79275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2"/>
          </p:nvPr>
        </p:nvSpPr>
        <p:spPr>
          <a:xfrm>
            <a:off x="3267600" y="1237219"/>
            <a:ext cx="24036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Font typeface="Arial"/>
              <a:buNone/>
              <a:defRPr sz="11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3"/>
          </p:nvPr>
        </p:nvSpPr>
        <p:spPr>
          <a:xfrm>
            <a:off x="6004135" y="1237228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4"/>
          </p:nvPr>
        </p:nvSpPr>
        <p:spPr>
          <a:xfrm>
            <a:off x="600075" y="2872115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5"/>
          </p:nvPr>
        </p:nvSpPr>
        <p:spPr>
          <a:xfrm>
            <a:off x="3267600" y="2872106"/>
            <a:ext cx="24036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ubTitle" idx="6"/>
          </p:nvPr>
        </p:nvSpPr>
        <p:spPr>
          <a:xfrm>
            <a:off x="6004135" y="2872115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7"/>
          </p:nvPr>
        </p:nvSpPr>
        <p:spPr>
          <a:xfrm>
            <a:off x="612545" y="1596740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8"/>
          </p:nvPr>
        </p:nvSpPr>
        <p:spPr>
          <a:xfrm>
            <a:off x="604779" y="2054699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9"/>
          </p:nvPr>
        </p:nvSpPr>
        <p:spPr>
          <a:xfrm>
            <a:off x="616413" y="3259073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13"/>
          </p:nvPr>
        </p:nvSpPr>
        <p:spPr>
          <a:xfrm>
            <a:off x="608646" y="3717032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Lato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14"/>
          </p:nvPr>
        </p:nvSpPr>
        <p:spPr>
          <a:xfrm>
            <a:off x="3262769" y="1596740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5"/>
          </p:nvPr>
        </p:nvSpPr>
        <p:spPr>
          <a:xfrm>
            <a:off x="3255002" y="2054699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16"/>
          </p:nvPr>
        </p:nvSpPr>
        <p:spPr>
          <a:xfrm>
            <a:off x="3266636" y="3259073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7"/>
          </p:nvPr>
        </p:nvSpPr>
        <p:spPr>
          <a:xfrm>
            <a:off x="3258870" y="3717032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Lato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8"/>
          </p:nvPr>
        </p:nvSpPr>
        <p:spPr>
          <a:xfrm>
            <a:off x="5999431" y="1599444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9"/>
          </p:nvPr>
        </p:nvSpPr>
        <p:spPr>
          <a:xfrm>
            <a:off x="5991664" y="2057403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20"/>
          </p:nvPr>
        </p:nvSpPr>
        <p:spPr>
          <a:xfrm>
            <a:off x="6003299" y="3261776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21"/>
          </p:nvPr>
        </p:nvSpPr>
        <p:spPr>
          <a:xfrm>
            <a:off x="5995532" y="3719736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Lato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79152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700"/>
              <a:buFont typeface="Lato"/>
              <a:buNone/>
              <a:defRPr sz="27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0075" y="1498861"/>
            <a:ext cx="7915200" cy="29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9" name="Google Shape;9;p15"/>
          <p:cNvPicPr preferRelativeResize="0"/>
          <p:nvPr/>
        </p:nvPicPr>
        <p:blipFill rotWithShape="1">
          <a:blip r:embed="rId1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150" y="925875"/>
            <a:ext cx="8090215" cy="1684931"/>
          </a:xfrm>
        </p:spPr>
        <p:txBody>
          <a:bodyPr>
            <a:normAutofit/>
          </a:bodyPr>
          <a:lstStyle/>
          <a:p>
            <a:r>
              <a:rPr lang="en-US" baseline="30000" dirty="0"/>
              <a:t>Update on the progress of the E-320 SFQED experiment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075" y="2955833"/>
            <a:ext cx="8432607" cy="1767242"/>
          </a:xfrm>
        </p:spPr>
        <p:txBody>
          <a:bodyPr/>
          <a:lstStyle/>
          <a:p>
            <a:pPr marL="228600" indent="0"/>
            <a:r>
              <a:rPr lang="en-US" dirty="0"/>
              <a:t>A. Knetsch on behalf of the E-320 Collaboration</a:t>
            </a:r>
          </a:p>
          <a:p>
            <a:pPr marL="228600" indent="0"/>
            <a:r>
              <a:rPr lang="en-US" sz="700" dirty="0"/>
              <a:t>SLAC National Accelerator Laboratory</a:t>
            </a:r>
            <a:endParaRPr lang="en-US" sz="700" baseline="30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0" y="12940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</a:rPr>
              <a:t>Shot-to-shot timing information via EOS (UC Boulder)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451" name="Picture 450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5215" y="2446468"/>
            <a:ext cx="2696341" cy="1760216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45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49184" y="822131"/>
            <a:ext cx="1851999" cy="1524714"/>
          </a:xfrm>
          <a:prstGeom prst="rect">
            <a:avLst/>
          </a:prstGeom>
          <a:ln w="0">
            <a:noFill/>
          </a:ln>
        </p:spPr>
      </p:pic>
      <p:sp>
        <p:nvSpPr>
          <p:cNvPr id="453" name="TextBox 452"/>
          <p:cNvSpPr txBox="1"/>
          <p:nvPr/>
        </p:nvSpPr>
        <p:spPr>
          <a:xfrm>
            <a:off x="6064194" y="4893752"/>
            <a:ext cx="3079806" cy="2368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r>
              <a:rPr lang="en-US" sz="1089" i="1" spc="-1"/>
              <a:t>Hunt-Stone et al., NIMPRA 999, 165210 (2021)</a:t>
            </a:r>
            <a:endParaRPr lang="en-US" sz="1089" spc="-1"/>
          </a:p>
        </p:txBody>
      </p:sp>
      <p:pic>
        <p:nvPicPr>
          <p:cNvPr id="454" name="Picture 45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49546" y="767093"/>
            <a:ext cx="3666762" cy="1718733"/>
          </a:xfrm>
          <a:prstGeom prst="rect">
            <a:avLst/>
          </a:prstGeom>
          <a:ln w="0">
            <a:noFill/>
          </a:ln>
        </p:spPr>
      </p:pic>
      <p:sp>
        <p:nvSpPr>
          <p:cNvPr id="455" name="TextBox 454"/>
          <p:cNvSpPr txBox="1"/>
          <p:nvPr/>
        </p:nvSpPr>
        <p:spPr>
          <a:xfrm>
            <a:off x="459237" y="4290301"/>
            <a:ext cx="2990309" cy="305400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EOS</a:t>
            </a: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installed in the picnic basket</a:t>
            </a:r>
          </a:p>
        </p:txBody>
      </p:sp>
      <p:sp>
        <p:nvSpPr>
          <p:cNvPr id="456" name="TextBox 455"/>
          <p:cNvSpPr txBox="1"/>
          <p:nvPr/>
        </p:nvSpPr>
        <p:spPr>
          <a:xfrm>
            <a:off x="3857777" y="3149439"/>
            <a:ext cx="4557265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electro-optical sampling (EOS) measures relative time-of-arrival between laser and e-beam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Shot-to-shot non-invasive time-stamping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Dial in collisions with EOS signal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85298-4BFA-79AE-93FB-FF759BA63A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938" y="706976"/>
            <a:ext cx="2980036" cy="2285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F5CCE3-72E8-73FE-3841-3FB71DD1B8EE}"/>
              </a:ext>
            </a:extLst>
          </p:cNvPr>
          <p:cNvSpPr/>
          <p:nvPr/>
        </p:nvSpPr>
        <p:spPr>
          <a:xfrm>
            <a:off x="5035623" y="691633"/>
            <a:ext cx="365315" cy="4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B148E2-928F-2BAE-0830-D53EA11A8E71}"/>
              </a:ext>
            </a:extLst>
          </p:cNvPr>
          <p:cNvSpPr/>
          <p:nvPr/>
        </p:nvSpPr>
        <p:spPr>
          <a:xfrm>
            <a:off x="7024124" y="619868"/>
            <a:ext cx="750380" cy="39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3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683DA00-B777-8F24-1B3A-61CADADF4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738" y="805067"/>
            <a:ext cx="3587262" cy="1981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E9CFE-E861-4A7D-ABBC-63AA04B14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444" y="802056"/>
            <a:ext cx="3811598" cy="2041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C4158-5CC4-CA14-AD98-5662D31D75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43" y="674140"/>
            <a:ext cx="1715901" cy="2169422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B9DFD0F-6C00-0FD7-DA79-121837602B79}"/>
              </a:ext>
            </a:extLst>
          </p:cNvPr>
          <p:cNvSpPr txBox="1">
            <a:spLocks/>
          </p:cNvSpPr>
          <p:nvPr/>
        </p:nvSpPr>
        <p:spPr>
          <a:xfrm>
            <a:off x="453551" y="2843562"/>
            <a:ext cx="8236897" cy="1754562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Time-of-arrival jitter as low as 50 fs measured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Time-of-arrival drift can vary up to ~1 </a:t>
            </a:r>
            <a:r>
              <a:rPr lang="en-US" sz="1200" dirty="0" err="1"/>
              <a:t>ps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/>
              <a:t>Drift compensation: </a:t>
            </a:r>
            <a:r>
              <a:rPr lang="en-US" sz="1200" dirty="0"/>
              <a:t>PID loop between EOS-measured TOA and laser target time reduces variation to &lt; 100 fs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PlaceHolder 1">
            <a:extLst>
              <a:ext uri="{FF2B5EF4-FFF2-40B4-BE49-F238E27FC236}">
                <a16:creationId xmlns:a16="http://schemas.microsoft.com/office/drawing/2014/main" id="{B92EB8B3-6A65-694E-BBAE-3F1421DEA106}"/>
              </a:ext>
            </a:extLst>
          </p:cNvPr>
          <p:cNvSpPr txBox="1">
            <a:spLocks/>
          </p:cNvSpPr>
          <p:nvPr/>
        </p:nvSpPr>
        <p:spPr>
          <a:xfrm>
            <a:off x="132543" y="0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  <a:latin typeface="Calibri"/>
              </a:rPr>
              <a:t>Relative time-of-arrival stabilization</a:t>
            </a:r>
            <a:endParaRPr lang="en-US" sz="1815" b="1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81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0" y="3746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</a:rPr>
              <a:t>Electron detection: High charge sensitive screen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A2FAA63F-9F46-ECC8-6341-3926A67F6B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1" y="723034"/>
            <a:ext cx="3735028" cy="1835973"/>
          </a:xfrm>
          <a:prstGeom prst="rect">
            <a:avLst/>
          </a:prstGeom>
        </p:spPr>
      </p:pic>
      <p:sp>
        <p:nvSpPr>
          <p:cNvPr id="5" name="TextShape 3">
            <a:extLst>
              <a:ext uri="{FF2B5EF4-FFF2-40B4-BE49-F238E27FC236}">
                <a16:creationId xmlns:a16="http://schemas.microsoft.com/office/drawing/2014/main" id="{B8BCCC57-53A5-53DE-AC1E-BB9001FA11A0}"/>
              </a:ext>
            </a:extLst>
          </p:cNvPr>
          <p:cNvSpPr txBox="1"/>
          <p:nvPr/>
        </p:nvSpPr>
        <p:spPr>
          <a:xfrm>
            <a:off x="161335" y="3049699"/>
            <a:ext cx="4857589" cy="1538129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 marL="285750" indent="-285750">
              <a:buFontTx/>
              <a:buChar char="-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Insertable light-tight detector </a:t>
            </a:r>
          </a:p>
          <a:p>
            <a:pPr marL="285750" indent="-285750">
              <a:buFontTx/>
              <a:buChar char="-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Charge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calib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	     4.8 +- 0.3 e</a:t>
            </a:r>
            <a:r>
              <a:rPr lang="en-US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/count</a:t>
            </a:r>
          </a:p>
          <a:p>
            <a:pPr marL="285750" indent="-285750">
              <a:buFontTx/>
              <a:buChar char="-"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Peak noise level   	     ~ 2 counts</a:t>
            </a:r>
          </a:p>
          <a:p>
            <a:pPr marL="285750" indent="-285750">
              <a:buFontTx/>
              <a:buChar char="-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A5CE7-8734-E99A-117E-04DAB4803C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391" y="723034"/>
            <a:ext cx="4692436" cy="1723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BCE73C-DC96-83A1-F172-4F71F478AD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007" y="2865437"/>
            <a:ext cx="2318884" cy="1941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E91C3-C3AB-647C-5111-849DD365A7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774" y="2894243"/>
            <a:ext cx="2221781" cy="18836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59B12F-3A1B-A61A-59D2-6549E862E87D}"/>
              </a:ext>
            </a:extLst>
          </p:cNvPr>
          <p:cNvSpPr txBox="1"/>
          <p:nvPr/>
        </p:nvSpPr>
        <p:spPr>
          <a:xfrm>
            <a:off x="5394665" y="2696472"/>
            <a:ext cx="3239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Dark current charge: 306.9 +-  19.9 </a:t>
            </a:r>
            <a:r>
              <a:rPr lang="en-US" sz="1050" dirty="0" err="1"/>
              <a:t>fC</a:t>
            </a:r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807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4AE4193D-3870-A0A2-09DF-1E15FF71EC1F}"/>
              </a:ext>
            </a:extLst>
          </p:cNvPr>
          <p:cNvSpPr txBox="1">
            <a:spLocks/>
          </p:cNvSpPr>
          <p:nvPr/>
        </p:nvSpPr>
        <p:spPr>
          <a:xfrm>
            <a:off x="598858" y="18321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Performance example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326C2-04C6-EC79-5201-7927364B6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74" y="681353"/>
            <a:ext cx="4278652" cy="39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3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1526671E-E620-4533-B9C8-021212A8C488}"/>
              </a:ext>
            </a:extLst>
          </p:cNvPr>
          <p:cNvSpPr txBox="1">
            <a:spLocks/>
          </p:cNvSpPr>
          <p:nvPr/>
        </p:nvSpPr>
        <p:spPr>
          <a:xfrm>
            <a:off x="622552" y="207411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Dialing in highest intensity on electron beam</a:t>
            </a:r>
            <a:endParaRPr lang="en-US" sz="1815" b="1" spc="-1" dirty="0"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A70A8D-3795-770C-40B7-E1FFF880FED3}"/>
              </a:ext>
            </a:extLst>
          </p:cNvPr>
          <p:cNvGrpSpPr/>
          <p:nvPr/>
        </p:nvGrpSpPr>
        <p:grpSpPr>
          <a:xfrm>
            <a:off x="127749" y="681353"/>
            <a:ext cx="8935889" cy="2612361"/>
            <a:chOff x="158980" y="838770"/>
            <a:chExt cx="8935889" cy="26123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476EBA-20F5-D0B4-C44D-57940FD2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980" y="883385"/>
              <a:ext cx="2798582" cy="228943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31526B-DEBD-A5CE-C83A-846EE0735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7731" y="883385"/>
              <a:ext cx="2959260" cy="228943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37BE1C-07C8-AD11-CE95-75C89CB0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3755" y="838770"/>
              <a:ext cx="3111114" cy="23786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F76DB-65DE-27E0-CB5F-8DA15EE3B01F}"/>
                </a:ext>
              </a:extLst>
            </p:cNvPr>
            <p:cNvSpPr/>
            <p:nvPr/>
          </p:nvSpPr>
          <p:spPr>
            <a:xfrm>
              <a:off x="2347741" y="2854405"/>
              <a:ext cx="574324" cy="4880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975F16-4E30-5BE8-4FD2-2F287B3056BA}"/>
                </a:ext>
              </a:extLst>
            </p:cNvPr>
            <p:cNvSpPr/>
            <p:nvPr/>
          </p:nvSpPr>
          <p:spPr>
            <a:xfrm>
              <a:off x="5307001" y="2952750"/>
              <a:ext cx="574324" cy="4880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62ADA-1182-9EF8-60C2-735A9515BF2C}"/>
                </a:ext>
              </a:extLst>
            </p:cNvPr>
            <p:cNvSpPr/>
            <p:nvPr/>
          </p:nvSpPr>
          <p:spPr>
            <a:xfrm>
              <a:off x="8333194" y="2963082"/>
              <a:ext cx="574324" cy="4880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Shape 3">
            <a:extLst>
              <a:ext uri="{FF2B5EF4-FFF2-40B4-BE49-F238E27FC236}">
                <a16:creationId xmlns:a16="http://schemas.microsoft.com/office/drawing/2014/main" id="{2E7F7FC9-0F27-83DD-B5F6-1A930F8A8260}"/>
              </a:ext>
            </a:extLst>
          </p:cNvPr>
          <p:cNvSpPr txBox="1"/>
          <p:nvPr/>
        </p:nvSpPr>
        <p:spPr>
          <a:xfrm>
            <a:off x="144689" y="3293714"/>
            <a:ext cx="7567801" cy="1538129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 marL="285750" indent="-285750">
              <a:buFontTx/>
              <a:buChar char="-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Coarse timing scan to find highest intensity interaction conditions</a:t>
            </a:r>
          </a:p>
          <a:p>
            <a:pPr marL="285750" indent="-285750">
              <a:buFontTx/>
              <a:buChar char="-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 and high-intensity interaction populations due to geometry</a:t>
            </a:r>
          </a:p>
          <a:p>
            <a:pPr marL="285750" indent="-285750">
              <a:buFontTx/>
              <a:buChar char="-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Higher-order scattered electrons have higher sensitivity on peak a</a:t>
            </a:r>
            <a:r>
              <a:rPr lang="en-US" spc="-1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9F9D37-FF36-F224-2730-4E9FCF276542}"/>
              </a:ext>
            </a:extLst>
          </p:cNvPr>
          <p:cNvSpPr txBox="1">
            <a:spLocks/>
          </p:cNvSpPr>
          <p:nvPr/>
        </p:nvSpPr>
        <p:spPr>
          <a:xfrm>
            <a:off x="3332225" y="4920326"/>
            <a:ext cx="5703410" cy="1754562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analysis plots by T. </a:t>
            </a:r>
            <a:r>
              <a:rPr lang="en-US" sz="1000" dirty="0" err="1"/>
              <a:t>Smorodnikova</a:t>
            </a:r>
            <a:endParaRPr lang="en-US" sz="1000" dirty="0"/>
          </a:p>
        </p:txBody>
      </p:sp>
      <p:sp>
        <p:nvSpPr>
          <p:cNvPr id="12" name="TextShape 3">
            <a:extLst>
              <a:ext uri="{FF2B5EF4-FFF2-40B4-BE49-F238E27FC236}">
                <a16:creationId xmlns:a16="http://schemas.microsoft.com/office/drawing/2014/main" id="{0088D6CA-6541-E80E-CE96-4ED18012EBA3}"/>
              </a:ext>
            </a:extLst>
          </p:cNvPr>
          <p:cNvSpPr txBox="1"/>
          <p:nvPr/>
        </p:nvSpPr>
        <p:spPr>
          <a:xfrm>
            <a:off x="3518545" y="2455953"/>
            <a:ext cx="1710335" cy="3525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r>
              <a:rPr lang="en-US" sz="12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n=2 (non-linear)</a:t>
            </a:r>
          </a:p>
        </p:txBody>
      </p:sp>
      <p:sp>
        <p:nvSpPr>
          <p:cNvPr id="13" name="TextShape 3">
            <a:extLst>
              <a:ext uri="{FF2B5EF4-FFF2-40B4-BE49-F238E27FC236}">
                <a16:creationId xmlns:a16="http://schemas.microsoft.com/office/drawing/2014/main" id="{44EF4159-D330-41D5-F27C-383C6D31974C}"/>
              </a:ext>
            </a:extLst>
          </p:cNvPr>
          <p:cNvSpPr txBox="1"/>
          <p:nvPr/>
        </p:nvSpPr>
        <p:spPr>
          <a:xfrm>
            <a:off x="624550" y="2385618"/>
            <a:ext cx="967131" cy="3525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r>
              <a:rPr lang="en-US" sz="12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n=1</a:t>
            </a:r>
          </a:p>
        </p:txBody>
      </p:sp>
      <p:sp>
        <p:nvSpPr>
          <p:cNvPr id="14" name="TextShape 3">
            <a:extLst>
              <a:ext uri="{FF2B5EF4-FFF2-40B4-BE49-F238E27FC236}">
                <a16:creationId xmlns:a16="http://schemas.microsoft.com/office/drawing/2014/main" id="{085E300E-46D9-1D2E-A936-53908D3D8EBD}"/>
              </a:ext>
            </a:extLst>
          </p:cNvPr>
          <p:cNvSpPr txBox="1"/>
          <p:nvPr/>
        </p:nvSpPr>
        <p:spPr>
          <a:xfrm>
            <a:off x="6548975" y="2463768"/>
            <a:ext cx="1674838" cy="3525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r>
              <a:rPr lang="en-US" sz="12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n&gt;2 (non-linear)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0FBD01-46A3-8D7D-1580-18B92E23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37" y="3039357"/>
            <a:ext cx="2842974" cy="19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>
            <a:extLst>
              <a:ext uri="{FF2B5EF4-FFF2-40B4-BE49-F238E27FC236}">
                <a16:creationId xmlns:a16="http://schemas.microsoft.com/office/drawing/2014/main" id="{4AE4193D-3870-A0A2-09DF-1E15FF71EC1F}"/>
              </a:ext>
            </a:extLst>
          </p:cNvPr>
          <p:cNvSpPr txBox="1">
            <a:spLocks/>
          </p:cNvSpPr>
          <p:nvPr/>
        </p:nvSpPr>
        <p:spPr>
          <a:xfrm>
            <a:off x="15650" y="13357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Multi-shot averaging</a:t>
            </a:r>
            <a:endParaRPr lang="en-US" sz="1815" b="1" spc="-1" dirty="0"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154885-19CC-9A7A-EC33-8E3763B7FA67}"/>
              </a:ext>
            </a:extLst>
          </p:cNvPr>
          <p:cNvGrpSpPr/>
          <p:nvPr/>
        </p:nvGrpSpPr>
        <p:grpSpPr>
          <a:xfrm>
            <a:off x="741345" y="757413"/>
            <a:ext cx="3143746" cy="2260540"/>
            <a:chOff x="0" y="929197"/>
            <a:chExt cx="3953850" cy="28430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6670DA-274B-2AE4-1E14-6E01536B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29197"/>
              <a:ext cx="3953850" cy="28430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D0B077-AF01-391E-F185-E949245E09E6}"/>
                </a:ext>
              </a:extLst>
            </p:cNvPr>
            <p:cNvSpPr/>
            <p:nvPr/>
          </p:nvSpPr>
          <p:spPr>
            <a:xfrm>
              <a:off x="2682240" y="1117547"/>
              <a:ext cx="278674" cy="23861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Shape 3">
            <a:extLst>
              <a:ext uri="{FF2B5EF4-FFF2-40B4-BE49-F238E27FC236}">
                <a16:creationId xmlns:a16="http://schemas.microsoft.com/office/drawing/2014/main" id="{89EE7EF1-6622-911A-AE2B-957583E771BC}"/>
              </a:ext>
            </a:extLst>
          </p:cNvPr>
          <p:cNvSpPr txBox="1"/>
          <p:nvPr/>
        </p:nvSpPr>
        <p:spPr>
          <a:xfrm>
            <a:off x="741345" y="3435377"/>
            <a:ext cx="6110377" cy="1538129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EOS reveals timing-dependence of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Shots grouped by time-of-arrival show show similar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Possibility for improved SNR by multi-shot averaging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7BD718-A91B-2F0B-19F0-979E9E61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21" y="757413"/>
            <a:ext cx="3100105" cy="24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6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D0F35-5E6C-9027-7FD0-86ECD03BC5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930" y="954356"/>
            <a:ext cx="2821181" cy="1974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D6941-913E-FF42-6637-7814DD33B4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245" y="869946"/>
            <a:ext cx="3146612" cy="2058974"/>
          </a:xfrm>
          <a:prstGeom prst="rect">
            <a:avLst/>
          </a:prstGeom>
        </p:spPr>
      </p:pic>
      <p:sp>
        <p:nvSpPr>
          <p:cNvPr id="5" name="PlaceHolder 1">
            <a:extLst>
              <a:ext uri="{FF2B5EF4-FFF2-40B4-BE49-F238E27FC236}">
                <a16:creationId xmlns:a16="http://schemas.microsoft.com/office/drawing/2014/main" id="{172313BC-478D-C4DC-7BF9-2DA9544E5E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Evidence of transition to non-perturbative regime </a:t>
            </a:r>
            <a:endParaRPr lang="en-US" sz="1815" b="1" spc="-1" dirty="0">
              <a:latin typeface="Calibri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17B067-E254-6C71-F50A-34FC51C38430}"/>
              </a:ext>
            </a:extLst>
          </p:cNvPr>
          <p:cNvSpPr txBox="1">
            <a:spLocks/>
          </p:cNvSpPr>
          <p:nvPr/>
        </p:nvSpPr>
        <p:spPr>
          <a:xfrm>
            <a:off x="3081861" y="2901959"/>
            <a:ext cx="5703410" cy="1754562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With a</a:t>
            </a:r>
            <a:r>
              <a:rPr lang="en-US" sz="1200" baseline="-25000" dirty="0"/>
              <a:t>0</a:t>
            </a:r>
            <a:r>
              <a:rPr lang="en-US" sz="1200" dirty="0"/>
              <a:t> exceeding unity, a transition to a continuous spectrum is expected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The transition to continuous marks the transition to the non-perturbative regime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Laser energy scans as well as timing scans show great resemblance of simulation prediction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8" name="Picture 7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A25C40CA-6275-53BF-4908-5129C1461D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3" y="954356"/>
            <a:ext cx="2779688" cy="1831702"/>
          </a:xfrm>
          <a:prstGeom prst="rect">
            <a:avLst/>
          </a:prstGeom>
        </p:spPr>
      </p:pic>
      <p:pic>
        <p:nvPicPr>
          <p:cNvPr id="10" name="Picture 9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9231E9F4-F8F3-9169-DE87-2033E0EBBB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80" y="2902307"/>
            <a:ext cx="2639356" cy="154519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880BEA-A0B4-F8A6-4E7B-47E240BDDA7E}"/>
              </a:ext>
            </a:extLst>
          </p:cNvPr>
          <p:cNvSpPr txBox="1">
            <a:spLocks/>
          </p:cNvSpPr>
          <p:nvPr/>
        </p:nvSpPr>
        <p:spPr>
          <a:xfrm>
            <a:off x="857266" y="677404"/>
            <a:ext cx="5703410" cy="1754562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Simulation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F8B3B10-641D-EA26-9B94-7EE6F821676D}"/>
              </a:ext>
            </a:extLst>
          </p:cNvPr>
          <p:cNvSpPr txBox="1">
            <a:spLocks/>
          </p:cNvSpPr>
          <p:nvPr/>
        </p:nvSpPr>
        <p:spPr>
          <a:xfrm>
            <a:off x="5708327" y="685920"/>
            <a:ext cx="1537204" cy="308791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Data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3FFAB26-5DF8-89F3-3DB0-7050AA440AB6}"/>
              </a:ext>
            </a:extLst>
          </p:cNvPr>
          <p:cNvSpPr txBox="1">
            <a:spLocks/>
          </p:cNvSpPr>
          <p:nvPr/>
        </p:nvSpPr>
        <p:spPr>
          <a:xfrm>
            <a:off x="3332225" y="4920326"/>
            <a:ext cx="5703410" cy="1754562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Simulation plots by R. </a:t>
            </a:r>
            <a:r>
              <a:rPr lang="en-US" sz="1000" dirty="0" err="1"/>
              <a:t>Holtzapple</a:t>
            </a:r>
            <a:r>
              <a:rPr lang="en-US" sz="1000" dirty="0"/>
              <a:t>, analysis plots by T. </a:t>
            </a:r>
            <a:r>
              <a:rPr lang="en-US" sz="1000" dirty="0" err="1"/>
              <a:t>Smorodnikova</a:t>
            </a:r>
            <a:r>
              <a:rPr lang="en-US" sz="1000" dirty="0"/>
              <a:t> and J Wang</a:t>
            </a:r>
          </a:p>
        </p:txBody>
      </p:sp>
    </p:spTree>
    <p:extLst>
      <p:ext uri="{BB962C8B-B14F-4D97-AF65-F5344CB8AC3E}">
        <p14:creationId xmlns:p14="http://schemas.microsoft.com/office/powerpoint/2010/main" val="92188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0" y="-2897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Outlook for E-320: More data  - more detectors ! </a:t>
            </a:r>
            <a:endParaRPr lang="en-US" sz="1815" b="1" spc="-1" dirty="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CC123-D718-D5BE-2465-DA84C026756C}"/>
              </a:ext>
            </a:extLst>
          </p:cNvPr>
          <p:cNvSpPr txBox="1"/>
          <p:nvPr/>
        </p:nvSpPr>
        <p:spPr>
          <a:xfrm>
            <a:off x="5182107" y="1185277"/>
            <a:ext cx="4245879" cy="2368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>
              <a:spcBef>
                <a:spcPts val="545"/>
              </a:spcBef>
              <a:tabLst>
                <a:tab pos="0" algn="l"/>
              </a:tabLst>
            </a:pPr>
            <a:r>
              <a:rPr lang="en-US" sz="1089" i="1" spc="-4" dirty="0"/>
              <a:t>B. Naranjo et al., IPAC2021 THPAB269, THPAB270 (2021)</a:t>
            </a:r>
            <a:endParaRPr lang="en-US" sz="1089" spc="-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9DC5D-AE51-1D97-8928-BDDE1DC854D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276179" y="1734197"/>
            <a:ext cx="1779160" cy="1299666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7A967-B3AA-F0BC-FFD1-16171BE36E5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05047" y="1404828"/>
            <a:ext cx="1838953" cy="2219426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AF4FB-7780-BD1A-47DE-427022989AA2}"/>
              </a:ext>
            </a:extLst>
          </p:cNvPr>
          <p:cNvSpPr txBox="1"/>
          <p:nvPr/>
        </p:nvSpPr>
        <p:spPr>
          <a:xfrm>
            <a:off x="5026471" y="571186"/>
            <a:ext cx="3973142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/>
              <a:t>Gamma pair spectrometer (UCLA)</a:t>
            </a:r>
            <a:r>
              <a:rPr lang="en-US" sz="1270" spc="-1" dirty="0"/>
              <a:t>: energies: 0.1-10 GeV</a:t>
            </a:r>
          </a:p>
          <a:p>
            <a:pPr algn="ctr">
              <a:buNone/>
            </a:pPr>
            <a:r>
              <a:rPr lang="en-US" sz="1270" spc="-1" dirty="0"/>
              <a:t>gamma spectrum can be reconstructed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AB657-6078-AC80-0195-83547176153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7716" y="1072870"/>
            <a:ext cx="1982072" cy="1299667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CAA46-0BED-78DB-4DD6-BE7DE1C2243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38588" y="2216533"/>
            <a:ext cx="2247188" cy="596016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E74CB-D8B9-5258-5FF9-3D73894A3A08}"/>
              </a:ext>
            </a:extLst>
          </p:cNvPr>
          <p:cNvSpPr txBox="1"/>
          <p:nvPr/>
        </p:nvSpPr>
        <p:spPr>
          <a:xfrm>
            <a:off x="-425509" y="557683"/>
            <a:ext cx="3548521" cy="41808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/>
              <a:t>Positron tracking and Cherenkov calorimeter (Jena)</a:t>
            </a:r>
            <a:endParaRPr lang="en-US" sz="1089" spc="-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9BEE0-DF9A-ABA1-06E9-00784C5B49FE}"/>
              </a:ext>
            </a:extLst>
          </p:cNvPr>
          <p:cNvSpPr txBox="1"/>
          <p:nvPr/>
        </p:nvSpPr>
        <p:spPr>
          <a:xfrm>
            <a:off x="144387" y="2940108"/>
            <a:ext cx="3733395" cy="2368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r>
              <a:rPr lang="en-US" sz="1089" spc="-1" dirty="0"/>
              <a:t>based on: </a:t>
            </a:r>
            <a:r>
              <a:rPr lang="en-US" sz="1089" i="1" spc="-1" dirty="0"/>
              <a:t>Salgado et al. NJP 24 (2021)</a:t>
            </a:r>
            <a:endParaRPr lang="en-US" sz="1089" spc="-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1BD0C-CB0E-F9DD-4CD6-AF245B24585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978714" y="1531849"/>
            <a:ext cx="1866697" cy="852181"/>
          </a:xfrm>
          <a:prstGeom prst="rect">
            <a:avLst/>
          </a:prstGeom>
          <a:ln w="0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C967E-2211-61C1-AD9C-F14FAE84FA64}"/>
              </a:ext>
            </a:extLst>
          </p:cNvPr>
          <p:cNvSpPr txBox="1"/>
          <p:nvPr/>
        </p:nvSpPr>
        <p:spPr>
          <a:xfrm>
            <a:off x="2737022" y="559452"/>
            <a:ext cx="2281519" cy="62582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/>
              <a:t>Single electron detection with </a:t>
            </a:r>
            <a:r>
              <a:rPr lang="en-US" sz="1270" b="1" spc="-1" dirty="0" err="1"/>
              <a:t>ePix</a:t>
            </a:r>
            <a:r>
              <a:rPr lang="en-US" sz="1270" b="1" spc="-1" dirty="0"/>
              <a:t> module</a:t>
            </a:r>
            <a:r>
              <a:rPr lang="en-US" sz="1270" spc="-1" dirty="0"/>
              <a:t> provided by the SLAC detector group</a:t>
            </a:r>
          </a:p>
          <a:p>
            <a:pPr algn="ctr">
              <a:buNone/>
            </a:pPr>
            <a:r>
              <a:rPr lang="en-US" sz="1270" spc="-1" dirty="0"/>
              <a:t>(Chris Kenney et al.)</a:t>
            </a:r>
          </a:p>
        </p:txBody>
      </p:sp>
      <p:pic>
        <p:nvPicPr>
          <p:cNvPr id="14" name="Picture 13" descr="A screen shot of a graph&#10;&#10;Description automatically generated">
            <a:extLst>
              <a:ext uri="{FF2B5EF4-FFF2-40B4-BE49-F238E27FC236}">
                <a16:creationId xmlns:a16="http://schemas.microsoft.com/office/drawing/2014/main" id="{901D55F7-A844-124B-93B9-3C4E23B3D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97" y="3257715"/>
            <a:ext cx="1429159" cy="1412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1C7B16-4CEF-57E4-A97E-D8E31ECAB15C}"/>
              </a:ext>
            </a:extLst>
          </p:cNvPr>
          <p:cNvSpPr txBox="1"/>
          <p:nvPr/>
        </p:nvSpPr>
        <p:spPr>
          <a:xfrm>
            <a:off x="5969426" y="3724395"/>
            <a:ext cx="2281519" cy="62582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/>
              <a:t>Gamma ray profiler </a:t>
            </a:r>
          </a:p>
          <a:p>
            <a:pPr algn="ctr">
              <a:buNone/>
            </a:pPr>
            <a:r>
              <a:rPr lang="en-US" sz="1270" spc="-1" dirty="0"/>
              <a:t>Weizmann institute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3DE51-C7B9-E8C0-B5ED-B2D3C006548D}"/>
              </a:ext>
            </a:extLst>
          </p:cNvPr>
          <p:cNvSpPr txBox="1"/>
          <p:nvPr/>
        </p:nvSpPr>
        <p:spPr>
          <a:xfrm>
            <a:off x="2771302" y="3722542"/>
            <a:ext cx="2281519" cy="62582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/>
              <a:t>LUXE </a:t>
            </a:r>
          </a:p>
          <a:p>
            <a:pPr algn="ctr">
              <a:buNone/>
            </a:pPr>
            <a:r>
              <a:rPr lang="en-US" sz="1270" spc="-1" dirty="0"/>
              <a:t>Cherenkov tubes detector testing</a:t>
            </a:r>
            <a:r>
              <a:rPr lang="en-US" sz="1270" b="1" spc="-1" dirty="0"/>
              <a:t> </a:t>
            </a:r>
            <a:endParaRPr lang="en-US" sz="1270" spc="-1" dirty="0"/>
          </a:p>
        </p:txBody>
      </p:sp>
    </p:spTree>
    <p:extLst>
      <p:ext uri="{BB962C8B-B14F-4D97-AF65-F5344CB8AC3E}">
        <p14:creationId xmlns:p14="http://schemas.microsoft.com/office/powerpoint/2010/main" val="218971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2692165" y="2334779"/>
            <a:ext cx="3759670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  <a:latin typeface="Calibri"/>
              </a:rPr>
              <a:t>Thank you for your attention!</a:t>
            </a:r>
            <a:br>
              <a:rPr lang="en-US" sz="1815" b="1" spc="-1" dirty="0">
                <a:solidFill>
                  <a:srgbClr val="8C1515"/>
                </a:solidFill>
                <a:latin typeface="Calibri"/>
              </a:rPr>
            </a:br>
            <a:br>
              <a:rPr lang="en-US" sz="1815" b="1" spc="-1" dirty="0">
                <a:solidFill>
                  <a:srgbClr val="8C1515"/>
                </a:solidFill>
                <a:latin typeface="Calibri"/>
              </a:rPr>
            </a:br>
            <a:r>
              <a:rPr lang="en-US" sz="1815" b="1" spc="-1" dirty="0">
                <a:solidFill>
                  <a:srgbClr val="8C1515"/>
                </a:solidFill>
                <a:latin typeface="Calibri"/>
              </a:rPr>
              <a:t>Questions ? </a:t>
            </a:r>
            <a:endParaRPr lang="en-US" sz="1815" b="1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904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22552" y="207411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</a:rPr>
              <a:t>The collaboration</a:t>
            </a:r>
            <a:endParaRPr lang="en-US" sz="1815" b="1" spc="-1" dirty="0">
              <a:latin typeface="Calibri"/>
            </a:endParaRPr>
          </a:p>
        </p:txBody>
      </p:sp>
      <p:graphicFrame>
        <p:nvGraphicFramePr>
          <p:cNvPr id="227" name="Table 2"/>
          <p:cNvGraphicFramePr/>
          <p:nvPr>
            <p:extLst>
              <p:ext uri="{D42A27DB-BD31-4B8C-83A1-F6EECF244321}">
                <p14:modId xmlns:p14="http://schemas.microsoft.com/office/powerpoint/2010/main" val="3081938115"/>
              </p:ext>
            </p:extLst>
          </p:nvPr>
        </p:nvGraphicFramePr>
        <p:xfrm>
          <a:off x="0" y="681353"/>
          <a:ext cx="9144000" cy="4462146"/>
        </p:xfrm>
        <a:graphic>
          <a:graphicData uri="http://schemas.openxmlformats.org/drawingml/2006/table">
            <a:tbl>
              <a:tblPr/>
              <a:tblGrid>
                <a:gridCol w="355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Carleton University, Ottawa, Ontario, Canada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Thomas Koffas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Aarhus University, Aarhus, Denmark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Christian Nielsen, Allan Sørensen, Ulrik Uggerhøj 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9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École Polytechnique, Paris, France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Sébastien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Corde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Pablo San Miguel Clave, Mickael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Grech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Aimé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Matheron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</a:t>
                      </a:r>
                      <a:r>
                        <a:rPr lang="en-US" sz="900" b="1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Sebastian </a:t>
                      </a:r>
                      <a:r>
                        <a:rPr lang="en-US" sz="900" b="1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Meuren</a:t>
                      </a:r>
                      <a:r>
                        <a:rPr lang="en-US" sz="900" b="1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(PI), 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Caterina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Riconda</a:t>
                      </a:r>
                      <a:endParaRPr lang="en-US" sz="900" b="0" strike="noStrike" spc="-1" dirty="0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Technical University (TU) of Darmstadt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Stephan Kuschel, Christian Rödel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MPI für Kernphysik, Heidelberg, Germany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Antonino Di Piazza, Christoph H. Keitel, Matteo Tamburini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HI Jena and University of Jena, Germany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Harsh, Felipe Salgado, Jannes Wulff, Matt Zepf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Universidade de Lisboa, Portugal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Thomas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Grismayer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Luis Silva, Marija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Vranic</a:t>
                      </a:r>
                      <a:endParaRPr lang="en-US" sz="900" b="0" strike="noStrike" spc="-1" dirty="0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Imperial College London, UK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Stuart Mangles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Queen’s University Belfast, UK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Niall Cavanagh, Elias Gerstmayr, Gianluca Sarri, Matthew Streeter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California Polytechnic State University, CA USA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Robert Holtzapple &amp; students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Lawrence Livermore National Laboratory, CA USA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Félicie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Albert</a:t>
                      </a:r>
                      <a:endParaRPr lang="en-US" sz="900" b="0" strike="noStrike" spc="-1" dirty="0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3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SLAC National Accelerator Laboratory and</a:t>
                      </a:r>
                      <a:br>
                        <a:rPr sz="900"/>
                      </a:b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 Stanford PULSE Institute, Menlo Park, CA USA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Robert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Ariniello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Phil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Bucksbaum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Christine Clarke, Angelo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Dragone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Alan Fisher,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Frederico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Fiuza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Alan Fry, Spencer Gessner, Siegfried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Glenzer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Carsten Hast, Mark Hogan, Chris Kenney, </a:t>
                      </a:r>
                      <a:r>
                        <a:rPr lang="en-US" sz="900" b="1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Alexander Knetsch (POC)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Doug McCormick, Rafi Mir-Ali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Hessami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Brendan O’Shea, David Reis, Tania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Smorodnikova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Douglas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Storey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Glen White, Vitaly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Yakimenko</a:t>
                      </a:r>
                      <a:endParaRPr lang="en-US" sz="900" b="0" strike="noStrike" spc="-1" dirty="0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University of California Los Angeles, CA USA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Chan Joshi, Warren Mori, Brian Naranjo, James Rosenzweig, Oliver Williams, Monika Yadav  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University of Colorado Boulder, CO USA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Chris Doss, Michael Litos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University of Nebraska - Lincoln, NE USA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Matthias Fuchs, Junzhi Wang</a:t>
                      </a:r>
                      <a:endParaRPr lang="en-US" sz="900" b="0" strike="noStrike" spc="-1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1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Former members</a:t>
                      </a:r>
                      <a:endParaRPr lang="en-US" sz="900" b="0" strike="noStrike" spc="-1" dirty="0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Zhijiang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Chen, Henrik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Ekerfelt</a:t>
                      </a:r>
                      <a:r>
                        <a:rPr lang="en-US" sz="900" b="0" strike="noStrike" spc="-4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, Erik </a:t>
                      </a:r>
                      <a:r>
                        <a:rPr lang="en-US" sz="900" b="0" strike="noStrike" spc="-4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Isele</a:t>
                      </a:r>
                      <a:endParaRPr lang="en-US" sz="900" b="0" strike="noStrike" spc="-1" dirty="0">
                        <a:latin typeface="Arial"/>
                      </a:endParaRPr>
                    </a:p>
                  </a:txBody>
                  <a:tcPr marL="42462" marR="42462" marT="41482" marB="41482">
                    <a:lnL w="2880">
                      <a:solidFill>
                        <a:srgbClr val="FFFFFF"/>
                      </a:solidFill>
                    </a:lnL>
                    <a:lnR w="2880">
                      <a:solidFill>
                        <a:srgbClr val="FFFFFF"/>
                      </a:solidFill>
                    </a:lnR>
                    <a:lnT w="2880">
                      <a:solidFill>
                        <a:srgbClr val="FFFFFF"/>
                      </a:solidFill>
                    </a:lnT>
                    <a:lnB w="288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1661B5F-15AC-EE9A-BFF2-3C31EC15EF52}"/>
              </a:ext>
            </a:extLst>
          </p:cNvPr>
          <p:cNvGrpSpPr/>
          <p:nvPr/>
        </p:nvGrpSpPr>
        <p:grpSpPr>
          <a:xfrm>
            <a:off x="2470111" y="728671"/>
            <a:ext cx="3102669" cy="393762"/>
            <a:chOff x="1194243" y="2353958"/>
            <a:chExt cx="3102669" cy="393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ZoneTexte 4">
                  <a:extLst>
                    <a:ext uri="{FF2B5EF4-FFF2-40B4-BE49-F238E27FC236}">
                      <a16:creationId xmlns:a16="http://schemas.microsoft.com/office/drawing/2014/main" id="{3E795BA4-675F-1064-B589-91011CC05287}"/>
                    </a:ext>
                  </a:extLst>
                </p:cNvPr>
                <p:cNvSpPr txBox="1"/>
                <p:nvPr/>
              </p:nvSpPr>
              <p:spPr>
                <a:xfrm>
                  <a:off x="1985332" y="2353958"/>
                  <a:ext cx="1123023" cy="3937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sSup>
                          <m:sSupPr>
                            <m:ctrlPr>
                              <a:rPr lang="fr-FR" sz="1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fr-FR" sz="1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Sup>
                          <m:sSubSupPr>
                            <m:ctrlPr>
                              <a:rPr lang="fr-FR" sz="1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800" b="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fr-FR" sz="1800" b="0" i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ext</m:t>
                            </m:r>
                          </m:sup>
                        </m:sSubSup>
                      </m:oMath>
                    </m:oMathPara>
                  </a14:m>
                  <a:endParaRPr lang="fr-FR" sz="1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" name="ZoneTexte 4">
                  <a:extLst>
                    <a:ext uri="{FF2B5EF4-FFF2-40B4-BE49-F238E27FC236}">
                      <a16:creationId xmlns:a16="http://schemas.microsoft.com/office/drawing/2014/main" id="{3E795BA4-675F-1064-B589-91011CC05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332" y="2353958"/>
                  <a:ext cx="1123023" cy="393762"/>
                </a:xfrm>
                <a:prstGeom prst="rect">
                  <a:avLst/>
                </a:prstGeom>
                <a:blipFill>
                  <a:blip r:embed="rId2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5">
                  <a:extLst>
                    <a:ext uri="{FF2B5EF4-FFF2-40B4-BE49-F238E27FC236}">
                      <a16:creationId xmlns:a16="http://schemas.microsoft.com/office/drawing/2014/main" id="{CA355D8B-5817-749F-A864-01E922227EE3}"/>
                    </a:ext>
                  </a:extLst>
                </p:cNvPr>
                <p:cNvSpPr txBox="1"/>
                <p:nvPr/>
              </p:nvSpPr>
              <p:spPr>
                <a:xfrm>
                  <a:off x="1194243" y="2434406"/>
                  <a:ext cx="857414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ℏ</m:t>
                        </m:r>
                        <m:sSup>
                          <m:sSupPr>
                            <m:ctrlPr>
                              <a:rPr lang="fr-FR" sz="18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b="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fr-FR" sz="1800" b="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fr-FR" sz="18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fr-FR" sz="1800" b="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3" name="ZoneTexte 5">
                  <a:extLst>
                    <a:ext uri="{FF2B5EF4-FFF2-40B4-BE49-F238E27FC236}">
                      <a16:creationId xmlns:a16="http://schemas.microsoft.com/office/drawing/2014/main" id="{CA355D8B-5817-749F-A864-01E922227E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4243" y="2434406"/>
                  <a:ext cx="857414" cy="299313"/>
                </a:xfrm>
                <a:prstGeom prst="rect">
                  <a:avLst/>
                </a:prstGeom>
                <a:blipFill>
                  <a:blip r:embed="rId3"/>
                  <a:stretch>
                    <a:fillRect l="-8696" r="-1449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6">
                  <a:extLst>
                    <a:ext uri="{FF2B5EF4-FFF2-40B4-BE49-F238E27FC236}">
                      <a16:creationId xmlns:a16="http://schemas.microsoft.com/office/drawing/2014/main" id="{BB936237-CA06-E5C8-F2F7-CDC8093C114F}"/>
                    </a:ext>
                  </a:extLst>
                </p:cNvPr>
                <p:cNvSpPr txBox="1"/>
                <p:nvPr/>
              </p:nvSpPr>
              <p:spPr>
                <a:xfrm>
                  <a:off x="3061509" y="2407132"/>
                  <a:ext cx="12354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𝑚𝑐</m:t>
                        </m:r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fr-FR" sz="1800" b="0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fr-FR" sz="1800" dirty="0"/>
                </a:p>
              </p:txBody>
            </p:sp>
          </mc:Choice>
          <mc:Fallback xmlns="">
            <p:sp>
              <p:nvSpPr>
                <p:cNvPr id="4" name="ZoneTexte 6">
                  <a:extLst>
                    <a:ext uri="{FF2B5EF4-FFF2-40B4-BE49-F238E27FC236}">
                      <a16:creationId xmlns:a16="http://schemas.microsoft.com/office/drawing/2014/main" id="{BB936237-CA06-E5C8-F2F7-CDC8093C1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509" y="2407132"/>
                  <a:ext cx="1235403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4082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Image 68">
            <a:extLst>
              <a:ext uri="{FF2B5EF4-FFF2-40B4-BE49-F238E27FC236}">
                <a16:creationId xmlns:a16="http://schemas.microsoft.com/office/drawing/2014/main" id="{C61CB576-D18C-2096-BA6F-C4D9DA064A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390" y="2050541"/>
            <a:ext cx="1394386" cy="1009969"/>
          </a:xfrm>
          <a:prstGeom prst="rect">
            <a:avLst/>
          </a:prstGeom>
        </p:spPr>
      </p:pic>
      <p:sp>
        <p:nvSpPr>
          <p:cNvPr id="10" name="ZoneTexte 69">
            <a:extLst>
              <a:ext uri="{FF2B5EF4-FFF2-40B4-BE49-F238E27FC236}">
                <a16:creationId xmlns:a16="http://schemas.microsoft.com/office/drawing/2014/main" id="{A7737FC6-E7E8-CD66-CB5E-805F520313E1}"/>
              </a:ext>
            </a:extLst>
          </p:cNvPr>
          <p:cNvSpPr txBox="1"/>
          <p:nvPr/>
        </p:nvSpPr>
        <p:spPr>
          <a:xfrm>
            <a:off x="528933" y="1232265"/>
            <a:ext cx="3387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</a:t>
            </a:r>
            <a:r>
              <a:rPr lang="fr-FR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linear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inverse Compton </a:t>
            </a:r>
            <a:r>
              <a:rPr lang="fr-FR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scattering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70">
                <a:extLst>
                  <a:ext uri="{FF2B5EF4-FFF2-40B4-BE49-F238E27FC236}">
                    <a16:creationId xmlns:a16="http://schemas.microsoft.com/office/drawing/2014/main" id="{09FE0D28-BCE0-E00B-E09A-2514D019910D}"/>
                  </a:ext>
                </a:extLst>
              </p:cNvPr>
              <p:cNvSpPr txBox="1"/>
              <p:nvPr/>
            </p:nvSpPr>
            <p:spPr>
              <a:xfrm>
                <a:off x="1004419" y="1490469"/>
                <a:ext cx="25362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24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sz="2400" b="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FR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2400" b="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0" i="1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1" name="ZoneTexte 70">
                <a:extLst>
                  <a:ext uri="{FF2B5EF4-FFF2-40B4-BE49-F238E27FC236}">
                    <a16:creationId xmlns:a16="http://schemas.microsoft.com/office/drawing/2014/main" id="{09FE0D28-BCE0-E00B-E09A-2514D0199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19" y="1490469"/>
                <a:ext cx="2536272" cy="369332"/>
              </a:xfrm>
              <a:prstGeom prst="rect">
                <a:avLst/>
              </a:prstGeom>
              <a:blipFill>
                <a:blip r:embed="rId6"/>
                <a:stretch>
                  <a:fillRect l="-500" r="-15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71">
            <a:extLst>
              <a:ext uri="{FF2B5EF4-FFF2-40B4-BE49-F238E27FC236}">
                <a16:creationId xmlns:a16="http://schemas.microsoft.com/office/drawing/2014/main" id="{6449D343-63F9-EF6D-E8B3-35A53DD10BCA}"/>
              </a:ext>
            </a:extLst>
          </p:cNvPr>
          <p:cNvSpPr txBox="1"/>
          <p:nvPr/>
        </p:nvSpPr>
        <p:spPr>
          <a:xfrm>
            <a:off x="4602662" y="1242688"/>
            <a:ext cx="332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</a:t>
            </a:r>
            <a:r>
              <a:rPr lang="fr-FR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linear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Breit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-Wheeler pair </a:t>
            </a:r>
            <a:r>
              <a:rPr lang="fr-FR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creation</a:t>
            </a:r>
            <a:r>
              <a:rPr lang="fr-FR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72">
                <a:extLst>
                  <a:ext uri="{FF2B5EF4-FFF2-40B4-BE49-F238E27FC236}">
                    <a16:creationId xmlns:a16="http://schemas.microsoft.com/office/drawing/2014/main" id="{51CEEABD-E351-1E92-4B75-7121BE19CE03}"/>
                  </a:ext>
                </a:extLst>
              </p:cNvPr>
              <p:cNvSpPr txBox="1"/>
              <p:nvPr/>
            </p:nvSpPr>
            <p:spPr>
              <a:xfrm>
                <a:off x="4602662" y="1606895"/>
                <a:ext cx="25122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sz="2400" b="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fr-FR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 sz="2400" b="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3" name="ZoneTexte 72">
                <a:extLst>
                  <a:ext uri="{FF2B5EF4-FFF2-40B4-BE49-F238E27FC236}">
                    <a16:creationId xmlns:a16="http://schemas.microsoft.com/office/drawing/2014/main" id="{51CEEABD-E351-1E92-4B75-7121BE19C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662" y="1606895"/>
                <a:ext cx="2512226" cy="369332"/>
              </a:xfrm>
              <a:prstGeom prst="rect">
                <a:avLst/>
              </a:prstGeom>
              <a:blipFill>
                <a:blip r:embed="rId7"/>
                <a:stretch>
                  <a:fillRect l="-201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74">
            <a:extLst>
              <a:ext uri="{FF2B5EF4-FFF2-40B4-BE49-F238E27FC236}">
                <a16:creationId xmlns:a16="http://schemas.microsoft.com/office/drawing/2014/main" id="{7DF9C466-0967-7C44-39D9-A558A0B1C3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624" y="2032657"/>
            <a:ext cx="1612318" cy="1027853"/>
          </a:xfrm>
          <a:prstGeom prst="rect">
            <a:avLst/>
          </a:prstGeom>
        </p:spPr>
      </p:pic>
      <p:sp>
        <p:nvSpPr>
          <p:cNvPr id="5" name="TextShape 1">
            <a:extLst>
              <a:ext uri="{FF2B5EF4-FFF2-40B4-BE49-F238E27FC236}">
                <a16:creationId xmlns:a16="http://schemas.microsoft.com/office/drawing/2014/main" id="{57EBEF42-B2DA-197B-EC9F-8AECB9A86DE9}"/>
              </a:ext>
            </a:extLst>
          </p:cNvPr>
          <p:cNvSpPr txBox="1"/>
          <p:nvPr/>
        </p:nvSpPr>
        <p:spPr>
          <a:xfrm>
            <a:off x="632678" y="166909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SFQED processes we are studying</a:t>
            </a:r>
            <a:endParaRPr lang="en-US" sz="1815" b="1" spc="-1" dirty="0"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0D24DA-C11E-344B-67C9-BF5BFB3E0074}"/>
                  </a:ext>
                </a:extLst>
              </p:cNvPr>
              <p:cNvSpPr txBox="1"/>
              <p:nvPr/>
            </p:nvSpPr>
            <p:spPr>
              <a:xfrm>
                <a:off x="1154709" y="3152436"/>
                <a:ext cx="4572000" cy="776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=ɣ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m:rPr>
                              <m:nor/>
                            </m:rPr>
                            <a:rPr lang="en-US" spc="-1" dirty="0">
                              <a:latin typeface="Menlo" panose="020B0609030804020204" pitchFamily="49" charset="0"/>
                              <a:ea typeface="Menlo" panose="020B0609030804020204" pitchFamily="49" charset="0"/>
                              <a:cs typeface="Menlo" panose="020B0609030804020204" pitchFamily="49" charset="0"/>
                            </a:rPr>
                            <m:t>ħ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0D24DA-C11E-344B-67C9-BF5BFB3E0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709" y="3152436"/>
                <a:ext cx="4572000" cy="7763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D40686-8E75-31FA-DB8F-9692146EE1D9}"/>
              </a:ext>
            </a:extLst>
          </p:cNvPr>
          <p:cNvSpPr txBox="1"/>
          <p:nvPr/>
        </p:nvSpPr>
        <p:spPr>
          <a:xfrm>
            <a:off x="98408" y="3227694"/>
            <a:ext cx="22670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2"/>
              </a:spcBef>
              <a:spcAft>
                <a:spcPts val="522"/>
              </a:spcAft>
            </a:pPr>
            <a:r>
              <a:rPr lang="en-US" sz="14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Schwinger critical field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CBCABD-B620-1EFE-F345-52EC5BE6A5F0}"/>
                  </a:ext>
                </a:extLst>
              </p:cNvPr>
              <p:cNvSpPr txBox="1"/>
              <p:nvPr/>
            </p:nvSpPr>
            <p:spPr>
              <a:xfrm>
                <a:off x="5572780" y="3593037"/>
                <a:ext cx="8023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CBCABD-B620-1EFE-F345-52EC5BE6A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780" y="3593037"/>
                <a:ext cx="802321" cy="307777"/>
              </a:xfrm>
              <a:prstGeom prst="rect">
                <a:avLst/>
              </a:prstGeom>
              <a:blipFill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AAE5544-2543-46FC-4D7C-95AF0FCE4488}"/>
              </a:ext>
            </a:extLst>
          </p:cNvPr>
          <p:cNvSpPr txBox="1"/>
          <p:nvPr/>
        </p:nvSpPr>
        <p:spPr>
          <a:xfrm>
            <a:off x="6292962" y="39197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2"/>
              </a:spcBef>
              <a:spcAft>
                <a:spcPts val="522"/>
              </a:spcAft>
            </a:pPr>
            <a:r>
              <a:rPr lang="en-US" sz="14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onset of </a:t>
            </a: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non-perturbative physics</a:t>
            </a:r>
            <a:endParaRPr lang="en-US" sz="1400" spc="-1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07EBE-070B-065A-47A1-C32B8CD42B84}"/>
              </a:ext>
            </a:extLst>
          </p:cNvPr>
          <p:cNvSpPr txBox="1"/>
          <p:nvPr/>
        </p:nvSpPr>
        <p:spPr>
          <a:xfrm>
            <a:off x="89264" y="4160365"/>
            <a:ext cx="22670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2"/>
              </a:spcBef>
              <a:spcAft>
                <a:spcPts val="522"/>
              </a:spcAft>
            </a:pPr>
            <a:r>
              <a:rPr lang="en-US" sz="14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Laser-beam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4C8D31-E34F-ADAF-8805-85DCC0C567B7}"/>
                  </a:ext>
                </a:extLst>
              </p:cNvPr>
              <p:cNvSpPr txBox="1"/>
              <p:nvPr/>
            </p:nvSpPr>
            <p:spPr>
              <a:xfrm>
                <a:off x="297539" y="4119319"/>
                <a:ext cx="4572000" cy="495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4C8D31-E34F-ADAF-8805-85DCC0C56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39" y="4119319"/>
                <a:ext cx="4572000" cy="495649"/>
              </a:xfrm>
              <a:prstGeom prst="rect">
                <a:avLst/>
              </a:prstGeom>
              <a:blipFill>
                <a:blip r:embed="rId1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599391-2B36-A0ED-AAAA-F119C64A5666}"/>
                  </a:ext>
                </a:extLst>
              </p:cNvPr>
              <p:cNvSpPr txBox="1"/>
              <p:nvPr/>
            </p:nvSpPr>
            <p:spPr>
              <a:xfrm>
                <a:off x="5538469" y="3927738"/>
                <a:ext cx="8023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599391-2B36-A0ED-AAAA-F119C64A5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469" y="3927738"/>
                <a:ext cx="802321" cy="307777"/>
              </a:xfrm>
              <a:prstGeom prst="rect">
                <a:avLst/>
              </a:prstGeom>
              <a:blipFill>
                <a:blip r:embed="rId12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600F7C8-1F77-D089-CC38-BF882174C536}"/>
              </a:ext>
            </a:extLst>
          </p:cNvPr>
          <p:cNvSpPr txBox="1"/>
          <p:nvPr/>
        </p:nvSpPr>
        <p:spPr>
          <a:xfrm>
            <a:off x="6292962" y="359303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22"/>
              </a:spcBef>
              <a:spcAft>
                <a:spcPts val="522"/>
              </a:spcAft>
            </a:pPr>
            <a:r>
              <a:rPr lang="en-US" sz="14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onset of </a:t>
            </a:r>
            <a:r>
              <a:rPr lang="en-US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nonlinear effects  </a:t>
            </a:r>
            <a:r>
              <a:rPr lang="en-US" sz="14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US" sz="1400" spc="-1" baseline="-25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632678" y="168215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E-144: previous study of nonlinear Compton scattering at SLAC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219" name="Picture 21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3635" y="792081"/>
            <a:ext cx="2947847" cy="2526819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21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302046" y="1154353"/>
            <a:ext cx="5460947" cy="1570116"/>
          </a:xfrm>
          <a:prstGeom prst="rect">
            <a:avLst/>
          </a:prstGeom>
          <a:ln w="0">
            <a:noFill/>
          </a:ln>
        </p:spPr>
      </p:pic>
      <p:sp>
        <p:nvSpPr>
          <p:cNvPr id="221" name="TextShape 2"/>
          <p:cNvSpPr txBox="1"/>
          <p:nvPr/>
        </p:nvSpPr>
        <p:spPr>
          <a:xfrm>
            <a:off x="3396984" y="3479928"/>
            <a:ext cx="5807503" cy="289069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>
              <a:spcBef>
                <a:spcPts val="522"/>
              </a:spcBef>
              <a:spcAft>
                <a:spcPts val="522"/>
              </a:spcAft>
            </a:pPr>
            <a:r>
              <a:rPr lang="en-US" sz="1361" spc="-1" dirty="0">
                <a:ea typeface="Noto Sans CJK SC"/>
              </a:rPr>
              <a:t>~ 50 GeV electrons + ~ 10</a:t>
            </a:r>
            <a:r>
              <a:rPr lang="en-US" sz="1361" spc="-1" baseline="33000" dirty="0">
                <a:ea typeface="Noto Sans CJK SC"/>
              </a:rPr>
              <a:t>18</a:t>
            </a:r>
            <a:r>
              <a:rPr lang="en-US" sz="1361" spc="-1" dirty="0">
                <a:ea typeface="Noto Sans CJK SC"/>
              </a:rPr>
              <a:t> W/cm</a:t>
            </a:r>
            <a:r>
              <a:rPr lang="en-US" sz="1361" spc="-1" baseline="33000" dirty="0">
                <a:ea typeface="Noto Sans CJK SC"/>
              </a:rPr>
              <a:t>2</a:t>
            </a:r>
            <a:r>
              <a:rPr lang="en-US" sz="1361" spc="-1" dirty="0">
                <a:ea typeface="Noto Sans CJK SC"/>
              </a:rPr>
              <a:t> laser intensity: </a:t>
            </a:r>
            <a:r>
              <a:rPr lang="en-US" sz="1361" spc="-1" dirty="0">
                <a:solidFill>
                  <a:srgbClr val="8C1515"/>
                </a:solidFill>
                <a:ea typeface="Noto Sans CJK SC"/>
              </a:rPr>
              <a:t>a</a:t>
            </a:r>
            <a:r>
              <a:rPr lang="en-US" sz="1361" spc="-1" baseline="-8000" dirty="0">
                <a:solidFill>
                  <a:srgbClr val="8C1515"/>
                </a:solidFill>
                <a:ea typeface="Noto Sans CJK SC"/>
              </a:rPr>
              <a:t>0</a:t>
            </a:r>
            <a:r>
              <a:rPr lang="en-US" sz="1361" spc="-1" dirty="0">
                <a:solidFill>
                  <a:srgbClr val="8C1515"/>
                </a:solidFill>
                <a:ea typeface="Noto Sans CJK SC"/>
              </a:rPr>
              <a:t> ≲ 0.5, </a:t>
            </a:r>
            <a:r>
              <a:rPr lang="en-US" sz="1361" spc="-1" dirty="0" err="1">
                <a:solidFill>
                  <a:srgbClr val="8C1515"/>
                </a:solidFill>
              </a:rPr>
              <a:t>χ</a:t>
            </a:r>
            <a:r>
              <a:rPr lang="en-US" sz="1361" spc="-1" dirty="0">
                <a:solidFill>
                  <a:srgbClr val="8C1515"/>
                </a:solidFill>
                <a:ea typeface="Noto Sans CJK SC"/>
              </a:rPr>
              <a:t> ≲ 0.5</a:t>
            </a:r>
            <a:r>
              <a:rPr lang="en-US" sz="1361" spc="-1" dirty="0">
                <a:ea typeface="Noto Sans CJK SC"/>
              </a:rPr>
              <a:t>  </a:t>
            </a:r>
            <a:endParaRPr lang="en-US" sz="1361" spc="-1" dirty="0"/>
          </a:p>
        </p:txBody>
      </p:sp>
      <p:sp>
        <p:nvSpPr>
          <p:cNvPr id="222" name="TextShape 3"/>
          <p:cNvSpPr txBox="1"/>
          <p:nvPr/>
        </p:nvSpPr>
        <p:spPr>
          <a:xfrm>
            <a:off x="3855901" y="3170609"/>
            <a:ext cx="4563038" cy="314219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 algn="ctr"/>
            <a:r>
              <a:rPr lang="en-US" sz="1633" b="1" spc="-1">
                <a:solidFill>
                  <a:srgbClr val="8C1515"/>
                </a:solidFill>
                <a:ea typeface="Noto Sans CJK SC"/>
              </a:rPr>
              <a:t>E-144: </a:t>
            </a:r>
            <a:r>
              <a:rPr lang="en-US" sz="1633" b="1" spc="-1">
                <a:solidFill>
                  <a:srgbClr val="8C1515"/>
                </a:solidFill>
              </a:rPr>
              <a:t>observed onset of nonlinear effects</a:t>
            </a:r>
            <a:endParaRPr lang="en-US" sz="1633" spc="-1"/>
          </a:p>
        </p:txBody>
      </p:sp>
      <p:sp>
        <p:nvSpPr>
          <p:cNvPr id="223" name="TextShape 4"/>
          <p:cNvSpPr txBox="1"/>
          <p:nvPr/>
        </p:nvSpPr>
        <p:spPr>
          <a:xfrm>
            <a:off x="485367" y="3327719"/>
            <a:ext cx="3150358" cy="66142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r>
              <a:rPr lang="en-US" sz="1361" spc="-1" dirty="0"/>
              <a:t>SLAC E-144 (simulation)</a:t>
            </a:r>
            <a:br>
              <a:rPr sz="1270" dirty="0"/>
            </a:br>
            <a:r>
              <a:rPr lang="en-US" sz="544" spc="-1" dirty="0"/>
              <a:t> </a:t>
            </a:r>
            <a:br>
              <a:rPr sz="1270" dirty="0"/>
            </a:br>
            <a:r>
              <a:rPr lang="en-US" sz="1089" i="1" spc="-1" dirty="0"/>
              <a:t>Bula et al., PRL 76 (1996)</a:t>
            </a:r>
            <a:br>
              <a:rPr sz="1270" dirty="0"/>
            </a:br>
            <a:r>
              <a:rPr lang="en-US" sz="1089" i="1" spc="-1" dirty="0"/>
              <a:t>Bamber et al., PRD 60 (1999)</a:t>
            </a:r>
            <a:endParaRPr lang="en-US" sz="1089" spc="-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2552" y="764317"/>
            <a:ext cx="7881611" cy="1626623"/>
          </a:xfrm>
          <a:prstGeom prst="rect">
            <a:avLst/>
          </a:prstGeom>
          <a:ln w="0">
            <a:noFill/>
          </a:ln>
        </p:spPr>
      </p:pic>
      <p:sp>
        <p:nvSpPr>
          <p:cNvPr id="173" name="TextShape 1"/>
          <p:cNvSpPr txBox="1"/>
          <p:nvPr/>
        </p:nvSpPr>
        <p:spPr>
          <a:xfrm>
            <a:off x="632678" y="167562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Accessible parameters at FACET-II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175" name="pasted-image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9462" y="2542498"/>
            <a:ext cx="3314327" cy="414168"/>
          </a:xfrm>
          <a:prstGeom prst="rect">
            <a:avLst/>
          </a:prstGeom>
          <a:ln w="12600">
            <a:noFill/>
          </a:ln>
        </p:spPr>
      </p:pic>
      <p:sp>
        <p:nvSpPr>
          <p:cNvPr id="176" name="TextShape 3"/>
          <p:cNvSpPr txBox="1"/>
          <p:nvPr/>
        </p:nvSpPr>
        <p:spPr>
          <a:xfrm>
            <a:off x="633985" y="3233649"/>
            <a:ext cx="4977859" cy="99916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endParaRPr lang="en-US" sz="1633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14818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 to 2 </a:t>
            </a:r>
            <a:r>
              <a:rPr lang="en-US" sz="1361" spc="-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nC</a:t>
            </a: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bunch charge</a:t>
            </a:r>
          </a:p>
          <a:p>
            <a:pPr marL="414818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 10 GeV beam energy</a:t>
            </a:r>
          </a:p>
          <a:p>
            <a:pPr marL="414818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Bunch length (rms) &lt; 100 µm</a:t>
            </a:r>
          </a:p>
        </p:txBody>
      </p:sp>
      <p:sp>
        <p:nvSpPr>
          <p:cNvPr id="177" name="TextShape 4"/>
          <p:cNvSpPr txBox="1"/>
          <p:nvPr/>
        </p:nvSpPr>
        <p:spPr>
          <a:xfrm>
            <a:off x="470669" y="3176488"/>
            <a:ext cx="4148216" cy="466103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 marL="414818" indent="-207409"/>
            <a:r>
              <a:rPr lang="en-US" sz="1361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 electron beam parameters</a:t>
            </a:r>
            <a:br>
              <a:rPr sz="127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361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8" name="TextShape 5"/>
          <p:cNvSpPr txBox="1"/>
          <p:nvPr/>
        </p:nvSpPr>
        <p:spPr>
          <a:xfrm>
            <a:off x="5783325" y="2423604"/>
            <a:ext cx="2928249" cy="23680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i="1" spc="-1"/>
              <a:t>Yakimenko et al., PRAB 22, 101301 (2019)</a:t>
            </a:r>
            <a:endParaRPr lang="en-US" sz="1089" spc="-1"/>
          </a:p>
        </p:txBody>
      </p:sp>
      <p:sp>
        <p:nvSpPr>
          <p:cNvPr id="4" name="TextShape 4">
            <a:extLst>
              <a:ext uri="{FF2B5EF4-FFF2-40B4-BE49-F238E27FC236}">
                <a16:creationId xmlns:a16="http://schemas.microsoft.com/office/drawing/2014/main" id="{EDECB671-7985-0123-3A0D-A0DA4C6BE60D}"/>
              </a:ext>
            </a:extLst>
          </p:cNvPr>
          <p:cNvSpPr txBox="1"/>
          <p:nvPr/>
        </p:nvSpPr>
        <p:spPr>
          <a:xfrm>
            <a:off x="4656326" y="3100454"/>
            <a:ext cx="4148216" cy="466103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pPr marL="414818" indent="-207409"/>
            <a:r>
              <a:rPr lang="en-US" sz="1361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FACET-II  laser parameters</a:t>
            </a:r>
          </a:p>
          <a:p>
            <a:pPr marL="414818" indent="-207409"/>
            <a:endParaRPr lang="en-US" sz="1361" b="1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14818" indent="-207409"/>
            <a:r>
              <a:rPr lang="en-US" sz="1361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sz="127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361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0B1E378C-B1FA-F255-E4E8-1B0ADA4BD44E}"/>
              </a:ext>
            </a:extLst>
          </p:cNvPr>
          <p:cNvSpPr txBox="1"/>
          <p:nvPr/>
        </p:nvSpPr>
        <p:spPr>
          <a:xfrm>
            <a:off x="4487675" y="3176488"/>
            <a:ext cx="4977859" cy="1422496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>
            <a:noAutofit/>
          </a:bodyPr>
          <a:lstStyle/>
          <a:p>
            <a:endParaRPr lang="en-US" sz="1633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14818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 300 </a:t>
            </a:r>
            <a:r>
              <a:rPr lang="en-US" sz="1361" spc="-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mJ</a:t>
            </a: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 target</a:t>
            </a:r>
          </a:p>
          <a:p>
            <a:pPr marL="414818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~ 50 fs pulse length</a:t>
            </a:r>
          </a:p>
          <a:p>
            <a:pPr marL="414818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en-US" sz="1361" spc="-1" baseline="-25000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en-US" sz="1361" spc="-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&gt; 1</a:t>
            </a:r>
            <a:r>
              <a:rPr lang="en-US" sz="136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</a:p>
          <a:p>
            <a:pPr marL="414818" lvl="1" indent="-207409">
              <a:spcAft>
                <a:spcPts val="391"/>
              </a:spcAft>
              <a:buSzPct val="45000"/>
              <a:buFont typeface="Wingdings" charset="2"/>
              <a:buChar char=""/>
            </a:pPr>
            <a:r>
              <a:rPr lang="en-US" sz="1361" spc="-1" dirty="0" err="1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χ</a:t>
            </a:r>
            <a:r>
              <a:rPr lang="en-US" sz="1361" spc="-1" dirty="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~ 1 </a:t>
            </a:r>
            <a:endParaRPr lang="en-US" sz="1361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07409">
              <a:spcAft>
                <a:spcPts val="391"/>
              </a:spcAft>
              <a:buSzPct val="45000"/>
            </a:pPr>
            <a:endParaRPr lang="en-US" sz="1361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8855" y="0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</a:rPr>
              <a:t>The E-320 interaction point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366" name="Picture 337" descr="Picture 33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60801" y="753737"/>
            <a:ext cx="3310407" cy="2476518"/>
          </a:xfrm>
          <a:prstGeom prst="rect">
            <a:avLst/>
          </a:prstGeom>
          <a:ln w="126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CCB302-B5AD-FD0D-29B4-0BFF09F167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86" y="753737"/>
            <a:ext cx="4781080" cy="26304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B0188-0967-0E32-DF8C-E9869F4D14A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8855" y="3586616"/>
            <a:ext cx="9120426" cy="107192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5438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22552" y="-17032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</a:rPr>
              <a:t>Improved laser parameter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296" name="Picture 29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456187" y="-1282085"/>
            <a:ext cx="3058248" cy="350149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9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773" y="2872481"/>
            <a:ext cx="2296871" cy="1727552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0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5197" y="954306"/>
            <a:ext cx="2244693" cy="1842363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04" name="Table 303"/>
          <p:cNvGraphicFramePr/>
          <p:nvPr>
            <p:extLst>
              <p:ext uri="{D42A27DB-BD31-4B8C-83A1-F6EECF244321}">
                <p14:modId xmlns:p14="http://schemas.microsoft.com/office/powerpoint/2010/main" val="1175150504"/>
              </p:ext>
            </p:extLst>
          </p:nvPr>
        </p:nvGraphicFramePr>
        <p:xfrm>
          <a:off x="6621226" y="866227"/>
          <a:ext cx="2381041" cy="1754228"/>
        </p:xfrm>
        <a:graphic>
          <a:graphicData uri="http://schemas.openxmlformats.org/drawingml/2006/table">
            <a:tbl>
              <a:tblPr>
                <a:tableStyleId>{949DE9E0-E620-4277-8F7C-40183CE0D330}</a:tableStyleId>
              </a:tblPr>
              <a:tblGrid>
                <a:gridCol w="1313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7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893"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Beam diameter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/>
                        <a:t>40 mm</a:t>
                      </a:r>
                      <a:endParaRPr lang="en-US" sz="1100" b="0" strike="noStrike" spc="-1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893">
                <a:tc>
                  <a:txBody>
                    <a:bodyPr/>
                    <a:lstStyle/>
                    <a:p>
                      <a:r>
                        <a:rPr lang="en-US" sz="1100" b="0" strike="noStrike" spc="-1"/>
                        <a:t>f#</a:t>
                      </a:r>
                      <a:endParaRPr lang="en-US" sz="1100" b="0" strike="noStrike" spc="-1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~ 2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893"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wavelength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0.8 </a:t>
                      </a:r>
                      <a:r>
                        <a:rPr lang="en-US" sz="1100" b="0" strike="noStrike" spc="-1" dirty="0" err="1"/>
                        <a:t>μm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Spot size (w</a:t>
                      </a:r>
                      <a:r>
                        <a:rPr lang="en-US" sz="1100" b="0" strike="noStrike" spc="-1" baseline="-25000" dirty="0"/>
                        <a:t>0</a:t>
                      </a:r>
                      <a:r>
                        <a:rPr lang="en-US" sz="1100" b="0" strike="noStrike" spc="-1" dirty="0"/>
                        <a:t>)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1.4 x 1.7 </a:t>
                      </a:r>
                      <a:r>
                        <a:rPr lang="en-US" sz="1100" b="0" strike="noStrike" spc="-1" dirty="0" err="1"/>
                        <a:t>μm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893">
                <a:tc>
                  <a:txBody>
                    <a:bodyPr/>
                    <a:lstStyle/>
                    <a:p>
                      <a:r>
                        <a:rPr lang="en-US" sz="1100" b="0" strike="noStrike" spc="-1"/>
                        <a:t>Pulse duration</a:t>
                      </a:r>
                      <a:endParaRPr lang="en-US" sz="1100" b="0" strike="noStrike" spc="-1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~ 48 fs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893"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Energy on target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0" strike="noStrike" spc="-1" dirty="0"/>
                        <a:t>0.28-0.38 J</a:t>
                      </a:r>
                      <a:endParaRPr lang="en-US" sz="1100" b="0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893">
                <a:tc>
                  <a:txBody>
                    <a:bodyPr/>
                    <a:lstStyle/>
                    <a:p>
                      <a:r>
                        <a:rPr lang="en-US" sz="1100" b="1" strike="noStrike" spc="-1" dirty="0"/>
                        <a:t>Max a</a:t>
                      </a:r>
                      <a:r>
                        <a:rPr lang="en-US" sz="1100" b="1" strike="noStrike" spc="-1" baseline="-25000" dirty="0"/>
                        <a:t>0</a:t>
                      </a:r>
                      <a:endParaRPr lang="en-US" sz="1100" b="1" strike="noStrike" spc="-1" baseline="-25000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tc>
                  <a:txBody>
                    <a:bodyPr/>
                    <a:lstStyle/>
                    <a:p>
                      <a:r>
                        <a:rPr lang="en-US" sz="1100" b="1" strike="noStrike" spc="-1" dirty="0"/>
                        <a:t>~ 4.5</a:t>
                      </a:r>
                      <a:endParaRPr lang="en-US" sz="1100" b="1" strike="noStrike" spc="-1" dirty="0">
                        <a:latin typeface="Arial"/>
                      </a:endParaRPr>
                    </a:p>
                  </a:txBody>
                  <a:tcPr marL="33316" marR="33316" marT="41482" marB="41482"/>
                </a:tc>
                <a:extLst>
                  <a:ext uri="{0D108BD9-81ED-4DB2-BD59-A6C34878D82A}">
                    <a16:rowId xmlns:a16="http://schemas.microsoft.com/office/drawing/2014/main" val="1147623393"/>
                  </a:ext>
                </a:extLst>
              </a:tr>
            </a:tbl>
          </a:graphicData>
        </a:graphic>
      </p:graphicFrame>
      <p:sp>
        <p:nvSpPr>
          <p:cNvPr id="305" name="TextBox 304"/>
          <p:cNvSpPr txBox="1"/>
          <p:nvPr/>
        </p:nvSpPr>
        <p:spPr>
          <a:xfrm>
            <a:off x="550719" y="569495"/>
            <a:ext cx="1631109" cy="26326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Status 2022</a:t>
            </a:r>
            <a:endParaRPr lang="en-US" sz="127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-135203" y="2872481"/>
            <a:ext cx="2281519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Focal scan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E1C81-5D47-226F-A7B8-270673D351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393" y="866227"/>
            <a:ext cx="3693199" cy="1704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DC69D-8D4A-4C4D-5D7D-C593FD7B5D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677" y="2712074"/>
            <a:ext cx="2510033" cy="204836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D0C1B4B-E69D-2050-6F07-2B734B4E780A}"/>
              </a:ext>
            </a:extLst>
          </p:cNvPr>
          <p:cNvSpPr/>
          <p:nvPr/>
        </p:nvSpPr>
        <p:spPr>
          <a:xfrm>
            <a:off x="2386426" y="2304573"/>
            <a:ext cx="527087" cy="346199"/>
          </a:xfrm>
          <a:prstGeom prst="rightArrow">
            <a:avLst/>
          </a:prstGeom>
          <a:solidFill>
            <a:schemeClr val="tx2">
              <a:lumMod val="9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96B8E-D80D-C853-DF61-C62474A2BB7E}"/>
              </a:ext>
            </a:extLst>
          </p:cNvPr>
          <p:cNvSpPr txBox="1"/>
          <p:nvPr/>
        </p:nvSpPr>
        <p:spPr>
          <a:xfrm>
            <a:off x="4213748" y="521319"/>
            <a:ext cx="1450205" cy="26326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Status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7A353-34D3-B836-0F73-33FDC59C73CB}"/>
              </a:ext>
            </a:extLst>
          </p:cNvPr>
          <p:cNvSpPr txBox="1"/>
          <p:nvPr/>
        </p:nvSpPr>
        <p:spPr>
          <a:xfrm>
            <a:off x="6326045" y="3256994"/>
            <a:ext cx="2580786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522"/>
              </a:spcBef>
              <a:spcAft>
                <a:spcPts val="522"/>
              </a:spcAft>
              <a:buFont typeface="Arial" panose="020B0604020202020204" pitchFamily="34" charset="0"/>
              <a:buChar char="•"/>
            </a:pPr>
            <a:r>
              <a:rPr lang="en-US" sz="12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Extensive work on wavefront improvements</a:t>
            </a:r>
          </a:p>
          <a:p>
            <a:pPr marL="285750" indent="-285750">
              <a:spcBef>
                <a:spcPts val="522"/>
              </a:spcBef>
              <a:spcAft>
                <a:spcPts val="522"/>
              </a:spcAft>
              <a:buFont typeface="Arial" panose="020B0604020202020204" pitchFamily="34" charset="0"/>
              <a:buChar char="•"/>
            </a:pPr>
            <a:r>
              <a:rPr lang="en-US" sz="120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Intensity and focal quality greatly improved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A98E6-792F-DE71-B580-8C8D31775901}"/>
              </a:ext>
            </a:extLst>
          </p:cNvPr>
          <p:cNvSpPr txBox="1">
            <a:spLocks/>
          </p:cNvSpPr>
          <p:nvPr/>
        </p:nvSpPr>
        <p:spPr>
          <a:xfrm>
            <a:off x="6456187" y="4902225"/>
            <a:ext cx="3289001" cy="350149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Major contributions by J. Wang, and R. </a:t>
            </a:r>
            <a:r>
              <a:rPr lang="en-US" sz="1000" dirty="0" err="1"/>
              <a:t>Ariniello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>
            <a:extLst>
              <a:ext uri="{FF2B5EF4-FFF2-40B4-BE49-F238E27FC236}">
                <a16:creationId xmlns:a16="http://schemas.microsoft.com/office/drawing/2014/main" id="{611418E0-109C-AE96-9E28-5D0AD4847AE3}"/>
              </a:ext>
            </a:extLst>
          </p:cNvPr>
          <p:cNvSpPr txBox="1">
            <a:spLocks/>
          </p:cNvSpPr>
          <p:nvPr/>
        </p:nvSpPr>
        <p:spPr>
          <a:xfrm>
            <a:off x="-561517" y="462381"/>
            <a:ext cx="4480789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  <a:latin typeface="Calibri"/>
              </a:rPr>
              <a:t>Laser focal stability</a:t>
            </a:r>
            <a:endParaRPr lang="en-US" sz="1815" b="1" spc="-1" dirty="0">
              <a:latin typeface="Calibri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0B5A5F1-82EC-4057-E198-8CC271DFBD8D}"/>
              </a:ext>
            </a:extLst>
          </p:cNvPr>
          <p:cNvSpPr txBox="1">
            <a:spLocks/>
          </p:cNvSpPr>
          <p:nvPr/>
        </p:nvSpPr>
        <p:spPr>
          <a:xfrm>
            <a:off x="288659" y="3174928"/>
            <a:ext cx="6077296" cy="2203191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/>
              <a:t>Sub-um position jitter for laser focus measured</a:t>
            </a:r>
          </a:p>
          <a:p>
            <a:endParaRPr lang="en-US" sz="13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00" dirty="0"/>
              <a:t>Few-um position jitter for e-beam achievable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8E770D-3319-A3B7-BDD8-B2C5BDDD2AC7}"/>
              </a:ext>
            </a:extLst>
          </p:cNvPr>
          <p:cNvGrpSpPr/>
          <p:nvPr/>
        </p:nvGrpSpPr>
        <p:grpSpPr>
          <a:xfrm>
            <a:off x="4818392" y="2991572"/>
            <a:ext cx="3392038" cy="1636970"/>
            <a:chOff x="4296352" y="2536272"/>
            <a:chExt cx="4771173" cy="23025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D631F0-4F11-EA33-DCBB-B2EC82D33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6352" y="2536272"/>
              <a:ext cx="4577037" cy="23025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AF9CC0-6C96-752A-7D76-90068F29F918}"/>
                </a:ext>
              </a:extLst>
            </p:cNvPr>
            <p:cNvSpPr txBox="1"/>
            <p:nvPr/>
          </p:nvSpPr>
          <p:spPr>
            <a:xfrm>
              <a:off x="6903628" y="4286701"/>
              <a:ext cx="2163897" cy="346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0" i="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enlo" panose="020B0609030804020204" pitchFamily="49" charset="0"/>
                </a:rPr>
                <a:t>E320_06968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94F179-E865-6100-F1FC-C3605463EE8F}"/>
              </a:ext>
            </a:extLst>
          </p:cNvPr>
          <p:cNvGrpSpPr/>
          <p:nvPr/>
        </p:nvGrpSpPr>
        <p:grpSpPr>
          <a:xfrm>
            <a:off x="4733594" y="1031112"/>
            <a:ext cx="4061854" cy="1694605"/>
            <a:chOff x="3907616" y="2296178"/>
            <a:chExt cx="5601572" cy="23369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4464CB-FAA9-824B-183B-EBA2E427D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7616" y="2296178"/>
              <a:ext cx="5049794" cy="23369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618CD2-868D-A6F7-D1DA-7695DA08FC4C}"/>
                </a:ext>
              </a:extLst>
            </p:cNvPr>
            <p:cNvSpPr txBox="1"/>
            <p:nvPr/>
          </p:nvSpPr>
          <p:spPr>
            <a:xfrm>
              <a:off x="7387616" y="2423394"/>
              <a:ext cx="2121572" cy="339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0" i="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Menlo" panose="020B0609030804020204" pitchFamily="49" charset="0"/>
                </a:rPr>
                <a:t>E320_05469</a:t>
              </a: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63F9CCD-1676-EBB2-C2F1-D5CA264D7E0C}"/>
              </a:ext>
            </a:extLst>
          </p:cNvPr>
          <p:cNvSpPr txBox="1">
            <a:spLocks/>
          </p:cNvSpPr>
          <p:nvPr/>
        </p:nvSpPr>
        <p:spPr>
          <a:xfrm>
            <a:off x="5072443" y="849335"/>
            <a:ext cx="2587025" cy="661719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Dominated by drift and dispersion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B18B781-B9D6-32C2-B63A-168C5C1129C7}"/>
              </a:ext>
            </a:extLst>
          </p:cNvPr>
          <p:cNvSpPr txBox="1">
            <a:spLocks/>
          </p:cNvSpPr>
          <p:nvPr/>
        </p:nvSpPr>
        <p:spPr>
          <a:xfrm>
            <a:off x="5100988" y="2812592"/>
            <a:ext cx="3294351" cy="661719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58838" marR="0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16038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2113" indent="-1682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Improved accelerator setup: Jitter only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8B80F908-6480-BD86-92AC-1F7FBB36F7AD}"/>
              </a:ext>
            </a:extLst>
          </p:cNvPr>
          <p:cNvSpPr txBox="1">
            <a:spLocks/>
          </p:cNvSpPr>
          <p:nvPr/>
        </p:nvSpPr>
        <p:spPr>
          <a:xfrm>
            <a:off x="-53870" y="-344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</a:rPr>
              <a:t>Stability of experiment</a:t>
            </a:r>
            <a:endParaRPr lang="en-US" sz="1815" b="1" spc="-1" dirty="0"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6CCD1-CE75-E3A9-B9FD-192672BA2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096" y="1258399"/>
            <a:ext cx="2055388" cy="1604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CA2E2C-28BF-BB96-C0B7-9624B22F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43" y="1140659"/>
            <a:ext cx="2256249" cy="1863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3B3FF5-62DB-0885-B567-B1DEAD1FB00C}"/>
              </a:ext>
            </a:extLst>
          </p:cNvPr>
          <p:cNvSpPr txBox="1"/>
          <p:nvPr/>
        </p:nvSpPr>
        <p:spPr>
          <a:xfrm>
            <a:off x="3391649" y="1316846"/>
            <a:ext cx="962932" cy="388648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l-GR" sz="900" dirty="0"/>
              <a:t>σ</a:t>
            </a:r>
            <a:r>
              <a:rPr lang="en-US" sz="900" spc="-1" baseline="-25000" dirty="0"/>
              <a:t>x</a:t>
            </a:r>
            <a:r>
              <a:rPr lang="en-US" sz="900" spc="-1" dirty="0"/>
              <a:t> = 0.65 um</a:t>
            </a:r>
          </a:p>
          <a:p>
            <a:pPr algn="ctr"/>
            <a:r>
              <a:rPr lang="el-GR" sz="900" dirty="0"/>
              <a:t>σ</a:t>
            </a:r>
            <a:r>
              <a:rPr lang="en-US" sz="900" spc="-1" baseline="-25000" dirty="0"/>
              <a:t>y  </a:t>
            </a:r>
            <a:r>
              <a:rPr lang="en-US" sz="900" spc="-1" dirty="0"/>
              <a:t>= 0.94 um</a:t>
            </a:r>
          </a:p>
          <a:p>
            <a:pPr algn="ctr">
              <a:buNone/>
            </a:pPr>
            <a:endParaRPr lang="en-US" sz="900" b="1" spc="-1" baseline="-25000" dirty="0"/>
          </a:p>
        </p:txBody>
      </p:sp>
      <p:sp>
        <p:nvSpPr>
          <p:cNvPr id="19" name="PlaceHolder 1">
            <a:extLst>
              <a:ext uri="{FF2B5EF4-FFF2-40B4-BE49-F238E27FC236}">
                <a16:creationId xmlns:a16="http://schemas.microsoft.com/office/drawing/2014/main" id="{2C9B23C6-A313-6BDF-BE4A-D024567DBA4C}"/>
              </a:ext>
            </a:extLst>
          </p:cNvPr>
          <p:cNvSpPr txBox="1">
            <a:spLocks/>
          </p:cNvSpPr>
          <p:nvPr/>
        </p:nvSpPr>
        <p:spPr>
          <a:xfrm>
            <a:off x="4205006" y="462381"/>
            <a:ext cx="4480789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815" b="1" spc="-1" dirty="0">
                <a:solidFill>
                  <a:srgbClr val="8C1515"/>
                </a:solidFill>
                <a:latin typeface="Calibri"/>
              </a:rPr>
              <a:t>Electron beam transverse stability</a:t>
            </a:r>
            <a:endParaRPr lang="en-US" sz="1815" b="1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97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238670" y="14515"/>
            <a:ext cx="7946284" cy="473942"/>
          </a:xfrm>
          <a:prstGeom prst="rect">
            <a:avLst/>
          </a:prstGeom>
          <a:noFill/>
          <a:ln w="0">
            <a:noFill/>
          </a:ln>
        </p:spPr>
        <p:txBody>
          <a:bodyPr lIns="0" anchor="b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815" b="1" spc="-1" dirty="0">
                <a:solidFill>
                  <a:srgbClr val="8C1515"/>
                </a:solidFill>
              </a:rPr>
              <a:t>Finding spatial overlap: knife-edge scan</a:t>
            </a:r>
            <a:endParaRPr lang="en-US" sz="1815" b="1" spc="-1" dirty="0"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23A48A-8FCF-6B39-E97B-13BFAB409ECB}"/>
              </a:ext>
            </a:extLst>
          </p:cNvPr>
          <p:cNvGrpSpPr/>
          <p:nvPr/>
        </p:nvGrpSpPr>
        <p:grpSpPr>
          <a:xfrm>
            <a:off x="225552" y="817736"/>
            <a:ext cx="2985423" cy="1840585"/>
            <a:chOff x="232477" y="974539"/>
            <a:chExt cx="2985423" cy="1840585"/>
          </a:xfrm>
        </p:grpSpPr>
        <p:pic>
          <p:nvPicPr>
            <p:cNvPr id="412" name="Picture 359" descr="Picture 359"/>
            <p:cNvPicPr/>
            <p:nvPr/>
          </p:nvPicPr>
          <p:blipFill>
            <a:blip r:embed="rId2"/>
            <a:stretch/>
          </p:blipFill>
          <p:spPr>
            <a:xfrm>
              <a:off x="232477" y="974539"/>
              <a:ext cx="2985423" cy="1840585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413" name="Picture 41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801035" y="1756791"/>
              <a:ext cx="659432" cy="44454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4" name="Picture 413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348896" y="1462770"/>
              <a:ext cx="685627" cy="511774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15" name="TextBox 414"/>
          <p:cNvSpPr txBox="1"/>
          <p:nvPr/>
        </p:nvSpPr>
        <p:spPr>
          <a:xfrm>
            <a:off x="348563" y="548737"/>
            <a:ext cx="2721568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 procedure: YAG position scan</a:t>
            </a:r>
            <a:endParaRPr lang="en-US" sz="127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211385" y="2765327"/>
            <a:ext cx="3186287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>
              <a:buNone/>
            </a:pPr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Laser spot</a:t>
            </a: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>
              <a:buNone/>
            </a:pP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Fully blocked by YAG (left)</a:t>
            </a:r>
            <a:br>
              <a:rPr sz="127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vs. full transmission (right) </a:t>
            </a:r>
          </a:p>
          <a:p>
            <a:pPr>
              <a:buNone/>
            </a:pPr>
            <a:endParaRPr lang="en-US" sz="127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Electron beam</a:t>
            </a: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>
              <a:buNone/>
            </a:pPr>
            <a:r>
              <a:rPr lang="en-US" sz="1270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Bremsstrahlung and scintillation when intercepted by YAG  </a:t>
            </a:r>
          </a:p>
          <a:p>
            <a:pPr algn="ctr">
              <a:buNone/>
            </a:pPr>
            <a:endParaRPr lang="en-US" sz="127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3699E-E239-FF4F-078C-37839C06387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34704" y="2323574"/>
            <a:ext cx="1195470" cy="1593960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C095A-4518-CA83-B763-EFD4E9E792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634" y="1131055"/>
            <a:ext cx="1534903" cy="1074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D5B1A9-4E8D-261D-98D5-D3D2403162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466" y="2898932"/>
            <a:ext cx="2391922" cy="17979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709E06-4653-0BC2-0580-CDDA0A97E57D}"/>
              </a:ext>
            </a:extLst>
          </p:cNvPr>
          <p:cNvGrpSpPr/>
          <p:nvPr/>
        </p:nvGrpSpPr>
        <p:grpSpPr>
          <a:xfrm>
            <a:off x="6032105" y="968157"/>
            <a:ext cx="3413512" cy="1841240"/>
            <a:chOff x="6313023" y="39091"/>
            <a:chExt cx="3413512" cy="18412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F84945C-ECC0-D8E4-D981-5B29F97C2989}"/>
                </a:ext>
              </a:extLst>
            </p:cNvPr>
            <p:cNvGrpSpPr/>
            <p:nvPr/>
          </p:nvGrpSpPr>
          <p:grpSpPr>
            <a:xfrm>
              <a:off x="6313023" y="39091"/>
              <a:ext cx="2796644" cy="1841240"/>
              <a:chOff x="5280572" y="2915705"/>
              <a:chExt cx="3288264" cy="231306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D4D26F-9D6D-4662-5145-FE79DAA6B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0572" y="2915705"/>
                <a:ext cx="3288264" cy="2313068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F3DAE7B-EB56-43F0-C864-FB621C4D14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0357" y="4263320"/>
                <a:ext cx="0" cy="802888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E6A226-C334-1CC6-96F4-A1D712C4C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3294" y="4263320"/>
                <a:ext cx="1037063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8A50A6F3-ADFE-81C4-1AB9-7A349C0EC796}"/>
                </a:ext>
              </a:extLst>
            </p:cNvPr>
            <p:cNvSpPr txBox="1">
              <a:spLocks/>
            </p:cNvSpPr>
            <p:nvPr/>
          </p:nvSpPr>
          <p:spPr>
            <a:xfrm>
              <a:off x="7352509" y="279015"/>
              <a:ext cx="2374026" cy="11159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0" tIns="0" rIns="0" bIns="0">
              <a:normAutofit/>
            </a:bodyPr>
            <a:lstStyle>
              <a:lvl1pPr marL="285750" marR="0" indent="-28575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2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1pPr>
              <a:lvl2pPr marL="628013" marR="0" indent="-339088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20000"/>
                <a:buFont typeface="Arial"/>
                <a:buChar char="-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2pPr>
              <a:lvl3pPr marL="876300" marR="0" indent="-3048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2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3pPr>
              <a:lvl4pPr marL="1143000" marR="0" indent="-3429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20000"/>
                <a:buFont typeface="Arial"/>
                <a:buChar char="-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4pPr>
              <a:lvl5pPr marL="1371600" marR="0" indent="-3429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2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5pPr>
              <a:lvl6pPr marL="2590800" marR="0" indent="-3048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6pPr>
              <a:lvl7pPr marL="3048000" marR="0" indent="-3048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7pPr>
              <a:lvl8pPr marL="3505200" marR="0" indent="-3048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8pPr>
              <a:lvl9pPr marL="3962400" marR="0" indent="-304800" algn="l" defTabSz="9144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404040"/>
                  </a:solidFill>
                  <a:uFillTx/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hangingPunct="1">
                <a:buNone/>
              </a:pPr>
              <a:r>
                <a:rPr lang="en-US" sz="1000" dirty="0"/>
                <a:t>Yellow = YAG scintillation</a:t>
              </a:r>
            </a:p>
            <a:p>
              <a:pPr marL="0" indent="0" hangingPunct="1">
                <a:buNone/>
              </a:pPr>
              <a:r>
                <a:rPr lang="en-US" sz="1000" dirty="0"/>
                <a:t>Blue =    gamma-ray yield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8F0C55-3C79-17AE-3583-32E07000D19F}"/>
              </a:ext>
            </a:extLst>
          </p:cNvPr>
          <p:cNvSpPr txBox="1"/>
          <p:nvPr/>
        </p:nvSpPr>
        <p:spPr>
          <a:xfrm>
            <a:off x="3210975" y="548737"/>
            <a:ext cx="2721568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But… beams are too intense</a:t>
            </a:r>
            <a:endParaRPr lang="en-US" sz="127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E044C9F-7731-9B43-D3B5-380FC5E6084C}"/>
              </a:ext>
            </a:extLst>
          </p:cNvPr>
          <p:cNvSpPr/>
          <p:nvPr/>
        </p:nvSpPr>
        <p:spPr>
          <a:xfrm>
            <a:off x="5405456" y="2255979"/>
            <a:ext cx="527087" cy="346199"/>
          </a:xfrm>
          <a:prstGeom prst="rightArrow">
            <a:avLst/>
          </a:prstGeom>
          <a:solidFill>
            <a:schemeClr val="tx2">
              <a:lumMod val="9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7DD3C-9E88-A006-61FC-85DEE137606B}"/>
              </a:ext>
            </a:extLst>
          </p:cNvPr>
          <p:cNvSpPr txBox="1"/>
          <p:nvPr/>
        </p:nvSpPr>
        <p:spPr>
          <a:xfrm>
            <a:off x="6032105" y="548737"/>
            <a:ext cx="2721568" cy="444545"/>
          </a:xfrm>
          <a:prstGeom prst="rect">
            <a:avLst/>
          </a:prstGeom>
          <a:noFill/>
          <a:ln w="0">
            <a:noFill/>
          </a:ln>
        </p:spPr>
        <p:txBody>
          <a:bodyPr lIns="81658" tIns="40829" rIns="81658" bIns="40829" anchor="t">
            <a:noAutofit/>
          </a:bodyPr>
          <a:lstStyle/>
          <a:p>
            <a:pPr algn="ctr">
              <a:buNone/>
            </a:pPr>
            <a:r>
              <a:rPr lang="en-US" sz="1270" b="1" spc="-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Peripheral knife-edge scan</a:t>
            </a:r>
            <a:endParaRPr lang="en-US" sz="1270" spc="-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30831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48836</TotalTime>
  <Words>1052</Words>
  <Application>Microsoft Macintosh PowerPoint</Application>
  <PresentationFormat>On-screen Show (16:9)</PresentationFormat>
  <Paragraphs>182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Noto Sans CJK SC</vt:lpstr>
      <vt:lpstr>Arial</vt:lpstr>
      <vt:lpstr>Menlo</vt:lpstr>
      <vt:lpstr>Lato</vt:lpstr>
      <vt:lpstr>Calibri</vt:lpstr>
      <vt:lpstr>Cambria Math</vt:lpstr>
      <vt:lpstr>Wingdings</vt:lpstr>
      <vt:lpstr>SLAC Interior Slides</vt:lpstr>
      <vt:lpstr>PowerPoint Presentation</vt:lpstr>
      <vt:lpstr>The collaboration</vt:lpstr>
      <vt:lpstr>PowerPoint Presentation</vt:lpstr>
      <vt:lpstr>PowerPoint Presentation</vt:lpstr>
      <vt:lpstr>PowerPoint Presentation</vt:lpstr>
      <vt:lpstr>The E-320 interaction point</vt:lpstr>
      <vt:lpstr>Improved laser parameter</vt:lpstr>
      <vt:lpstr>PowerPoint Presentation</vt:lpstr>
      <vt:lpstr>Finding spatial overlap: knife-edge scan</vt:lpstr>
      <vt:lpstr>Shot-to-shot timing information via EOS (UC Boulder)</vt:lpstr>
      <vt:lpstr>PowerPoint Presentation</vt:lpstr>
      <vt:lpstr>Electron detection: High charge sensitive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  Questions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Knetsch, Alexander</cp:lastModifiedBy>
  <cp:revision>104</cp:revision>
  <dcterms:modified xsi:type="dcterms:W3CDTF">2024-07-23T18:44:42Z</dcterms:modified>
</cp:coreProperties>
</file>