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5" r:id="rId3"/>
    <p:sldId id="396" r:id="rId4"/>
    <p:sldId id="395" r:id="rId5"/>
    <p:sldId id="351" r:id="rId6"/>
    <p:sldId id="349" r:id="rId7"/>
    <p:sldId id="413" r:id="rId8"/>
    <p:sldId id="367" r:id="rId9"/>
    <p:sldId id="369" r:id="rId10"/>
    <p:sldId id="414" r:id="rId11"/>
    <p:sldId id="345" r:id="rId12"/>
    <p:sldId id="29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300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59"/>
    <p:restoredTop sz="90634"/>
  </p:normalViewPr>
  <p:slideViewPr>
    <p:cSldViewPr snapToGrid="0" snapToObjects="1">
      <p:cViewPr varScale="1">
        <p:scale>
          <a:sx n="114" d="100"/>
          <a:sy n="114" d="100"/>
        </p:scale>
        <p:origin x="720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9C9F3-6380-1448-9A20-58CD2105CC8B}" type="datetimeFigureOut">
              <a:rPr lang="en-US" smtClean="0"/>
              <a:t>7/20/24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DFF68-1C38-CF4F-9B7C-6C076F49E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27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1DFF68-1C38-CF4F-9B7C-6C076F49EE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608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1DFF68-1C38-CF4F-9B7C-6C076F49EE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28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1DFF68-1C38-CF4F-9B7C-6C076F49EE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38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1DFF68-1C38-CF4F-9B7C-6C076F49EE6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44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1DFF68-1C38-CF4F-9B7C-6C076F49EE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76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1DFF68-1C38-CF4F-9B7C-6C076F49EE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09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1DFF68-1C38-CF4F-9B7C-6C076F49EE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86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1DFF68-1C38-CF4F-9B7C-6C076F49EE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3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1DFF68-1C38-CF4F-9B7C-6C076F49EE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672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1DFF68-1C38-CF4F-9B7C-6C076F49EE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76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1DFF68-1C38-CF4F-9B7C-6C076F49EE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45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1DFF68-1C38-CF4F-9B7C-6C076F49EE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32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939ED-9839-D441-B2AF-DDEB4C3E3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7243-2C69-E548-AF79-0445DA983091}" type="datetimeFigureOut">
              <a:rPr lang="en-US" smtClean="0"/>
              <a:t>7/20/24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6C7F0-F7DD-1848-8027-B46A32D1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7C2FA-0200-EF42-93A7-8A381B382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0649-53F7-664F-9921-BA611B847EE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CD1A41-088C-2EF1-0B32-E8BF006E600C}"/>
              </a:ext>
            </a:extLst>
          </p:cNvPr>
          <p:cNvSpPr txBox="1"/>
          <p:nvPr userDrawn="1"/>
        </p:nvSpPr>
        <p:spPr>
          <a:xfrm>
            <a:off x="-24901" y="6565638"/>
            <a:ext cx="12253972" cy="307777"/>
          </a:xfrm>
          <a:prstGeom prst="rect">
            <a:avLst/>
          </a:prstGeom>
          <a:solidFill>
            <a:srgbClr val="00395A"/>
          </a:solidFill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C837F1-744C-5511-1BD3-CFAD07436BA3}"/>
              </a:ext>
            </a:extLst>
          </p:cNvPr>
          <p:cNvSpPr txBox="1"/>
          <p:nvPr userDrawn="1"/>
        </p:nvSpPr>
        <p:spPr>
          <a:xfrm>
            <a:off x="-49426" y="0"/>
            <a:ext cx="12303211" cy="707886"/>
          </a:xfrm>
          <a:prstGeom prst="rect">
            <a:avLst/>
          </a:prstGeom>
          <a:solidFill>
            <a:srgbClr val="00395A"/>
          </a:solidFill>
        </p:spPr>
        <p:txBody>
          <a:bodyPr wrap="square" rtlCol="0">
            <a:spAutoFit/>
          </a:bodyPr>
          <a:lstStyle/>
          <a:p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19D63422-7F33-747E-C8D4-BE3E145549D8}"/>
              </a:ext>
            </a:extLst>
          </p:cNvPr>
          <p:cNvSpPr txBox="1">
            <a:spLocks/>
          </p:cNvSpPr>
          <p:nvPr userDrawn="1"/>
        </p:nvSpPr>
        <p:spPr>
          <a:xfrm>
            <a:off x="11482756" y="6553200"/>
            <a:ext cx="685800" cy="3048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36462ACF-5311-B246-B35D-A6BDC91E679C}" type="slidenum">
              <a:rPr lang="en-US" smtClean="0">
                <a:solidFill>
                  <a:schemeClr val="bg1"/>
                </a:solidFill>
                <a:latin typeface="Helvetica"/>
                <a:ea typeface="ＭＳ Ｐゴシック"/>
              </a:rPr>
              <a:pPr algn="ctr">
                <a:defRPr/>
              </a:pPr>
              <a:t>‹#›</a:t>
            </a:fld>
            <a:endParaRPr lang="en-US" dirty="0">
              <a:solidFill>
                <a:schemeClr val="bg1"/>
              </a:solidFill>
              <a:latin typeface="Helvetica"/>
              <a:ea typeface="ＭＳ Ｐゴシック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18A801-666E-C307-E10F-656066F60FD4}"/>
              </a:ext>
            </a:extLst>
          </p:cNvPr>
          <p:cNvSpPr txBox="1"/>
          <p:nvPr userDrawn="1"/>
        </p:nvSpPr>
        <p:spPr>
          <a:xfrm>
            <a:off x="-12544" y="6569214"/>
            <a:ext cx="2260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Carl B. Schroeder – Berkeley Lab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073E8E-4986-4CA2-8C73-8E5704C51DCD}"/>
              </a:ext>
            </a:extLst>
          </p:cNvPr>
          <p:cNvSpPr txBox="1"/>
          <p:nvPr userDrawn="1"/>
        </p:nvSpPr>
        <p:spPr>
          <a:xfrm>
            <a:off x="4962986" y="6553200"/>
            <a:ext cx="2260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AAC 2024</a:t>
            </a:r>
          </a:p>
        </p:txBody>
      </p:sp>
    </p:spTree>
    <p:extLst>
      <p:ext uri="{BB962C8B-B14F-4D97-AF65-F5344CB8AC3E}">
        <p14:creationId xmlns:p14="http://schemas.microsoft.com/office/powerpoint/2010/main" val="427350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A2B02-7905-3740-A4EA-A1E3C3A16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3477A5-7BB2-1B48-820E-EAF7E922E8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DD908-594B-9E48-B079-2BA3D9F9D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7243-2C69-E548-AF79-0445DA983091}" type="datetimeFigureOut">
              <a:rPr lang="en-US" smtClean="0"/>
              <a:t>7/20/24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43F9A-9A35-6C4A-AF0F-2D577E11B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70779-EDF0-C74A-9802-ED9934BA6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0649-53F7-664F-9921-BA611B847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60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9B769F-11EE-DF4D-A89E-663F58B4E4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FB23EF-C6D0-D34F-88BC-DF350EB931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00E88-B423-B342-8112-95708717E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7243-2C69-E548-AF79-0445DA983091}" type="datetimeFigureOut">
              <a:rPr lang="en-US" smtClean="0"/>
              <a:t>7/20/24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68120-319B-3147-BF75-743EB1271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BE4AA-CAC7-EB48-A88D-E53008688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0649-53F7-664F-9921-BA611B847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87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97813E7-07E4-894D-A99F-D4B7A42638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8600" y="6477001"/>
            <a:ext cx="5334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fld id="{D260E43B-7F43-FA45-AAB7-E054FD6CC4E3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833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BEAD4-2097-E344-AFBD-C1168EAEF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62272-BCED-734A-9BA8-DB3B72E80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9F2AD-4007-BD4B-AFCF-94A4DDA03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7243-2C69-E548-AF79-0445DA983091}" type="datetimeFigureOut">
              <a:rPr lang="en-US" smtClean="0"/>
              <a:t>7/20/24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7014D-1811-7445-86A6-D4909EA18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1B585-C1AE-A34E-AEB3-001BDF5B6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0649-53F7-664F-9921-BA611B847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12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8A557-939C-6C41-8189-BE9C1F3E3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F835FF-6456-604B-B5A8-4F348FB49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5D487-B9FE-004D-ABAA-B4F3FF98F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7243-2C69-E548-AF79-0445DA983091}" type="datetimeFigureOut">
              <a:rPr lang="en-US" smtClean="0"/>
              <a:t>7/20/24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63D1A-2A69-9846-BE23-C013C4AA8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17C67-A757-8F4A-BAB4-A0E5A3825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0649-53F7-664F-9921-BA611B847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98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954B2-9D48-F049-B0CC-31FF5B8A2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BCA86-ABE7-104E-9724-713A482FB1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00D880-A21B-794A-BC76-BB65BD582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8B6A62-3753-0E41-AFB3-45820D855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7243-2C69-E548-AF79-0445DA983091}" type="datetimeFigureOut">
              <a:rPr lang="en-US" smtClean="0"/>
              <a:t>7/20/24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A9C62C-FDC7-B54B-AF3B-37518C094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E78F80-65E8-5A41-8105-4EFE67673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0649-53F7-664F-9921-BA611B847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68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C4B62-BC3B-D54F-BD9E-ED0D38681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04CC5B-774C-2948-A6D5-9F9D174A3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59B7D1-9447-2047-B851-C178FCB6E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628D75-6DA2-D743-974D-4156820CBB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D0850D-267B-2342-8A8A-01EB255111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25BFB0-F33A-914C-BE09-19997D493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7243-2C69-E548-AF79-0445DA983091}" type="datetimeFigureOut">
              <a:rPr lang="en-US" smtClean="0"/>
              <a:t>7/20/24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2F217E-25CA-8A49-A6B8-A3D9F01F0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D09D4E-F77B-0342-A489-987150EDB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0649-53F7-664F-9921-BA611B847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39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264E0-D762-F046-A7A1-1B17EE0AD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A5C667-7900-A34B-A87F-68931D1ED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7243-2C69-E548-AF79-0445DA983091}" type="datetimeFigureOut">
              <a:rPr lang="en-US" smtClean="0"/>
              <a:t>7/20/24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6C5703-1601-C54D-A5D6-F42373017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FA7CE0-5E60-4241-A1B9-65753E278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0649-53F7-664F-9921-BA611B847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16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B0DF98-9813-C646-A745-FA0EF7848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7243-2C69-E548-AF79-0445DA983091}" type="datetimeFigureOut">
              <a:rPr lang="en-US" smtClean="0"/>
              <a:t>7/20/24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56D8CD-0B9C-6342-BF41-BB324A269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74950-1BEE-284E-9647-B7BBD8E01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0649-53F7-664F-9921-BA611B847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322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3911F-52A7-1C41-8888-6A1D4FDA7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FC56E-79F9-1848-8901-622033331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A00C1B-9DDB-4149-B1F6-7040E45F40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B8A660-65CC-8149-82DC-AF06A77BA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7243-2C69-E548-AF79-0445DA983091}" type="datetimeFigureOut">
              <a:rPr lang="en-US" smtClean="0"/>
              <a:t>7/20/24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8D88DD-9AA7-6941-9CA6-9B5C83842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87FE21-B3FB-3E49-84BF-584C67A8E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0649-53F7-664F-9921-BA611B847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458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7B1BE-ABE9-6C4F-99DE-9148977C3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5580BC-6F28-B347-9B4A-BE47035D74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A30239-B1AE-C549-B799-4D50FC2BF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66454C-4C8E-EB46-8948-85CABCF45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7243-2C69-E548-AF79-0445DA983091}" type="datetimeFigureOut">
              <a:rPr lang="en-US" smtClean="0"/>
              <a:t>7/20/24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1BD432-87E4-4546-9E0B-97FA34042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AD47A-503B-8143-A39A-9D0B21D85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0649-53F7-664F-9921-BA611B847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88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AAC661-AED5-CC48-89CD-93DEAF105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89C87-7F9D-7D4E-A9C9-2C5CAC762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9C25F-8120-0D4A-9FB3-D6B70889C7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27243-2C69-E548-AF79-0445DA983091}" type="datetimeFigureOut">
              <a:rPr lang="en-US" smtClean="0"/>
              <a:t>7/20/24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4E2B3-24AE-9B4E-8654-DEFED366B5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7F9B7-8DBC-E64C-8689-BA75095604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00649-53F7-664F-9921-BA611B847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12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emf"/><Relationship Id="rId4" Type="http://schemas.openxmlformats.org/officeDocument/2006/relationships/image" Target="../media/image2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FC4CC24A-A65E-D049-B798-DB2670843A24}"/>
              </a:ext>
            </a:extLst>
          </p:cNvPr>
          <p:cNvSpPr txBox="1"/>
          <p:nvPr/>
        </p:nvSpPr>
        <p:spPr>
          <a:xfrm>
            <a:off x="-12544" y="6161400"/>
            <a:ext cx="12214483" cy="707886"/>
          </a:xfrm>
          <a:prstGeom prst="rect">
            <a:avLst/>
          </a:prstGeom>
          <a:solidFill>
            <a:srgbClr val="00395A"/>
          </a:solidFill>
        </p:spPr>
        <p:txBody>
          <a:bodyPr wrap="square" rtlCol="0">
            <a:spAutoFit/>
          </a:bodyPr>
          <a:lstStyle/>
          <a:p>
            <a:pPr algn="ctr"/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C52124-3174-034D-BFD5-4F6BE76265BE}"/>
              </a:ext>
            </a:extLst>
          </p:cNvPr>
          <p:cNvSpPr txBox="1"/>
          <p:nvPr/>
        </p:nvSpPr>
        <p:spPr>
          <a:xfrm>
            <a:off x="112933" y="100785"/>
            <a:ext cx="113386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u="none" strike="noStrike" dirty="0">
                <a:effectLst/>
                <a:latin typeface="arial" panose="020B0604020202020204" pitchFamily="34" charset="0"/>
              </a:rPr>
              <a:t>Application of laser-plasma accelerators to future linear colliders</a:t>
            </a:r>
            <a:endParaRPr lang="en-US" sz="44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8904D1-562F-4844-BA00-C2DA80B66820}"/>
              </a:ext>
            </a:extLst>
          </p:cNvPr>
          <p:cNvSpPr/>
          <p:nvPr/>
        </p:nvSpPr>
        <p:spPr>
          <a:xfrm>
            <a:off x="-12544" y="5848161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Work supported by the U.S. DOE, Office of Science, Office of High Energy Physics, under Contract No. DE-AC02-05CH11231</a:t>
            </a:r>
          </a:p>
        </p:txBody>
      </p:sp>
      <p:pic>
        <p:nvPicPr>
          <p:cNvPr id="12" name="Picture 11" descr="RGB_White-Seal_White-Mark_SC_Horizontal.png">
            <a:extLst>
              <a:ext uri="{FF2B5EF4-FFF2-40B4-BE49-F238E27FC236}">
                <a16:creationId xmlns:a16="http://schemas.microsoft.com/office/drawing/2014/main" id="{D739DE0E-C6F9-1647-99BB-E94E2AF0D7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5233" y="6325515"/>
            <a:ext cx="2667838" cy="4478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F9102FB-2AE1-1E42-825B-F149CC6F87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" y="6053588"/>
            <a:ext cx="3271028" cy="892953"/>
          </a:xfrm>
          <a:prstGeom prst="rect">
            <a:avLst/>
          </a:prstGeom>
        </p:spPr>
      </p:pic>
      <p:pic>
        <p:nvPicPr>
          <p:cNvPr id="16" name="Google Shape;37;p1">
            <a:extLst>
              <a:ext uri="{FF2B5EF4-FFF2-40B4-BE49-F238E27FC236}">
                <a16:creationId xmlns:a16="http://schemas.microsoft.com/office/drawing/2014/main" id="{02AB4B35-ABD6-4C47-B54B-C2EDCEBE666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51584" y="6164316"/>
            <a:ext cx="707886" cy="707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425C8D2-9C27-B146-A939-1809E19B4B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6030" y="6249375"/>
            <a:ext cx="1715383" cy="6839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D233DB-3302-9CD6-2364-DB12071C9156}"/>
              </a:ext>
            </a:extLst>
          </p:cNvPr>
          <p:cNvSpPr txBox="1"/>
          <p:nvPr/>
        </p:nvSpPr>
        <p:spPr>
          <a:xfrm>
            <a:off x="112933" y="2160542"/>
            <a:ext cx="9001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Carl Schroeder, C. Benedetti, J. </a:t>
            </a:r>
            <a:r>
              <a:rPr lang="en-US" sz="2800" b="1" dirty="0" err="1"/>
              <a:t>Osterhoff</a:t>
            </a:r>
            <a:r>
              <a:rPr lang="en-US" sz="2800" b="1" dirty="0"/>
              <a:t>, T Zhou, E. </a:t>
            </a:r>
            <a:r>
              <a:rPr lang="en-US" sz="2800" b="1" dirty="0" err="1"/>
              <a:t>Esarey</a:t>
            </a:r>
            <a:endParaRPr lang="en-US" sz="2800" dirty="0"/>
          </a:p>
          <a:p>
            <a:r>
              <a:rPr lang="en-US" sz="2000" dirty="0">
                <a:latin typeface="Avenir Book" panose="02000503020000020003" pitchFamily="2" charset="0"/>
              </a:rPr>
              <a:t>Lawrence Berkeley National Laboratory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28A59E-EC14-7054-9824-8A0E0DF209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020333"/>
            <a:ext cx="7772400" cy="14820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31BC61-0D6B-800E-1755-63AF52746808}"/>
              </a:ext>
            </a:extLst>
          </p:cNvPr>
          <p:cNvSpPr txBox="1"/>
          <p:nvPr/>
        </p:nvSpPr>
        <p:spPr>
          <a:xfrm>
            <a:off x="7883912" y="4435745"/>
            <a:ext cx="40813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u="none" strike="noStrike" dirty="0">
                <a:solidFill>
                  <a:srgbClr val="000000"/>
                </a:solidFill>
                <a:effectLst/>
                <a:latin typeface="Liberation Sans"/>
              </a:rPr>
              <a:t>July 23, 2024</a:t>
            </a:r>
          </a:p>
          <a:p>
            <a:pPr algn="l"/>
            <a:r>
              <a:rPr lang="en-US" b="0" i="0" u="none" strike="noStrike" dirty="0">
                <a:solidFill>
                  <a:srgbClr val="000000"/>
                </a:solidFill>
                <a:effectLst/>
                <a:latin typeface="Liberation Sans"/>
              </a:rPr>
              <a:t>NIU Naperville Conference Center</a:t>
            </a:r>
          </a:p>
        </p:txBody>
      </p:sp>
    </p:spTree>
    <p:extLst>
      <p:ext uri="{BB962C8B-B14F-4D97-AF65-F5344CB8AC3E}">
        <p14:creationId xmlns:p14="http://schemas.microsoft.com/office/powerpoint/2010/main" val="131563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42"/>
    </mc:Choice>
    <mc:Fallback xmlns="">
      <p:transition spd="slow" advTm="2724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35A8DF-EA25-C340-95CE-4EA69274498C}"/>
              </a:ext>
            </a:extLst>
          </p:cNvPr>
          <p:cNvSpPr txBox="1"/>
          <p:nvPr/>
        </p:nvSpPr>
        <p:spPr>
          <a:xfrm>
            <a:off x="0" y="-22033"/>
            <a:ext cx="12192000" cy="707886"/>
          </a:xfrm>
          <a:prstGeom prst="rect">
            <a:avLst/>
          </a:prstGeom>
          <a:solidFill>
            <a:srgbClr val="00395A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Laser technology R&amp;D required for collider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36A77E-FA50-895B-9D07-79413825B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107" y="826530"/>
            <a:ext cx="4950968" cy="49900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F9A070-2099-B6EF-35BE-8BC14D802E38}"/>
              </a:ext>
            </a:extLst>
          </p:cNvPr>
          <p:cNvSpPr/>
          <p:nvPr/>
        </p:nvSpPr>
        <p:spPr>
          <a:xfrm>
            <a:off x="6430770" y="3262436"/>
            <a:ext cx="280993" cy="363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" name="Text Placeholder 45">
            <a:extLst>
              <a:ext uri="{FF2B5EF4-FFF2-40B4-BE49-F238E27FC236}">
                <a16:creationId xmlns:a16="http://schemas.microsoft.com/office/drawing/2014/main" id="{96A00C9C-04DA-53AE-E890-14BF945FC807}"/>
              </a:ext>
            </a:extLst>
          </p:cNvPr>
          <p:cNvSpPr txBox="1">
            <a:spLocks/>
          </p:cNvSpPr>
          <p:nvPr/>
        </p:nvSpPr>
        <p:spPr>
          <a:xfrm>
            <a:off x="2937" y="809469"/>
            <a:ext cx="5672910" cy="568669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1600" dirty="0">
                <a:latin typeface="Avenir Book" panose="02000503020000020003" pitchFamily="2" charset="0"/>
              </a:rPr>
              <a:t>Present ~10sJ-class </a:t>
            </a:r>
            <a:r>
              <a:rPr lang="en-US" sz="1600" dirty="0" err="1">
                <a:latin typeface="Avenir Book" panose="02000503020000020003" pitchFamily="2" charset="0"/>
              </a:rPr>
              <a:t>Ti:Sa</a:t>
            </a:r>
            <a:r>
              <a:rPr lang="en-US" sz="1600" dirty="0">
                <a:latin typeface="Avenir Book" panose="02000503020000020003" pitchFamily="2" charset="0"/>
              </a:rPr>
              <a:t> laser systems operate at 1-10Hz (~10-100W average power), with low efficiency (quantum defect fundamentally limits efficiency for </a:t>
            </a:r>
            <a:r>
              <a:rPr lang="en-US" sz="1600" dirty="0" err="1">
                <a:latin typeface="Avenir Book" panose="02000503020000020003" pitchFamily="2" charset="0"/>
              </a:rPr>
              <a:t>Ti:Sa</a:t>
            </a:r>
            <a:r>
              <a:rPr lang="en-US" sz="1600" dirty="0">
                <a:latin typeface="Avenir Book" panose="02000503020000020003" pitchFamily="2" charset="0"/>
              </a:rPr>
              <a:t> laser systems: 532 nm pumping / 800 nm lasing; ~33% thermal loss) </a:t>
            </a:r>
          </a:p>
          <a:p>
            <a:pPr marL="285750" indent="-285750"/>
            <a:endParaRPr lang="en-US" sz="1600" dirty="0">
              <a:latin typeface="Avenir Book" panose="02000503020000020003" pitchFamily="2" charset="0"/>
            </a:endParaRPr>
          </a:p>
          <a:p>
            <a:pPr marL="285750" indent="-285750"/>
            <a:r>
              <a:rPr lang="en-US" sz="1600" dirty="0">
                <a:latin typeface="Avenir Book" panose="02000503020000020003" pitchFamily="2" charset="0"/>
              </a:rPr>
              <a:t>Collider application will require ~100kW average power with &gt;30% efficiency</a:t>
            </a:r>
          </a:p>
          <a:p>
            <a:pPr marL="191347" lvl="1" indent="0">
              <a:lnSpc>
                <a:spcPct val="105000"/>
              </a:lnSpc>
              <a:spcBef>
                <a:spcPts val="180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dk1"/>
                </a:solidFill>
                <a:latin typeface="Avenir Book" panose="02000503020000020003" pitchFamily="2" charset="0"/>
              </a:rPr>
              <a:t>Promising emerging laser architectures</a:t>
            </a:r>
          </a:p>
          <a:p>
            <a:pPr marL="770459" lvl="1" indent="-304792">
              <a:lnSpc>
                <a:spcPct val="105000"/>
              </a:lnSpc>
              <a:spcBef>
                <a:spcPts val="600"/>
              </a:spcBef>
              <a:buClr>
                <a:schemeClr val="dk1"/>
              </a:buClr>
              <a:buSzPts val="1300"/>
            </a:pPr>
            <a:r>
              <a:rPr lang="en-US" sz="1600" dirty="0" err="1">
                <a:latin typeface="Avenir Book" panose="02000503020000020003" pitchFamily="2" charset="0"/>
              </a:rPr>
              <a:t>Tm:YLF</a:t>
            </a:r>
            <a:r>
              <a:rPr lang="en-US" sz="1600" dirty="0">
                <a:latin typeface="Avenir Book" panose="02000503020000020003" pitchFamily="2" charset="0"/>
              </a:rPr>
              <a:t> (</a:t>
            </a:r>
            <a:r>
              <a:rPr lang="en-US" altLang="en-US" sz="1600" b="1" dirty="0" err="1">
                <a:solidFill>
                  <a:srgbClr val="00000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λ</a:t>
            </a:r>
            <a:r>
              <a:rPr lang="en-US" altLang="en-US" sz="1600" dirty="0">
                <a:solidFill>
                  <a:srgbClr val="00000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latin typeface="Avenir Book" panose="02000503020000020003" pitchFamily="2" charset="0"/>
              </a:rPr>
              <a:t>1.9µm), R&amp;D at LLNL</a:t>
            </a:r>
          </a:p>
          <a:p>
            <a:pPr marL="770459" lvl="1" indent="-304792">
              <a:lnSpc>
                <a:spcPct val="105000"/>
              </a:lnSpc>
              <a:spcBef>
                <a:spcPts val="600"/>
              </a:spcBef>
              <a:buClr>
                <a:schemeClr val="dk1"/>
              </a:buClr>
              <a:buSzPts val="1300"/>
            </a:pPr>
            <a:r>
              <a:rPr lang="en-US" sz="1600" b="1" dirty="0">
                <a:solidFill>
                  <a:srgbClr val="FF0000"/>
                </a:solidFill>
                <a:latin typeface="Avenir Book" panose="02000503020000020003" pitchFamily="2" charset="0"/>
              </a:rPr>
              <a:t>Coherent combination of fiber lasers </a:t>
            </a:r>
            <a:r>
              <a:rPr lang="en-US" sz="1600" dirty="0">
                <a:latin typeface="Avenir Book" panose="02000503020000020003" pitchFamily="2" charset="0"/>
              </a:rPr>
              <a:t>(</a:t>
            </a:r>
            <a:r>
              <a:rPr lang="en-US" altLang="en-US" sz="1600" dirty="0" err="1">
                <a:latin typeface="Avenir Book" panose="02000503020000020003" pitchFamily="2" charset="0"/>
                <a:cs typeface="Arial" panose="020B0604020202020204" pitchFamily="34" charset="0"/>
              </a:rPr>
              <a:t>λ</a:t>
            </a:r>
            <a:r>
              <a:rPr lang="en-US" altLang="en-US" sz="1600" dirty="0">
                <a:latin typeface="Avenir Book" panose="02000503020000020003" pitchFamily="2" charset="0"/>
                <a:cs typeface="Arial" panose="020B0604020202020204" pitchFamily="34" charset="0"/>
              </a:rPr>
              <a:t>=</a:t>
            </a:r>
            <a:r>
              <a:rPr lang="en-US" sz="1600" dirty="0">
                <a:latin typeface="Avenir Book" panose="02000503020000020003" pitchFamily="2" charset="0"/>
              </a:rPr>
              <a:t>1µm),</a:t>
            </a:r>
            <a:br>
              <a:rPr lang="en-US" sz="1600" dirty="0">
                <a:latin typeface="Avenir Book" panose="02000503020000020003" pitchFamily="2" charset="0"/>
              </a:rPr>
            </a:br>
            <a:r>
              <a:rPr lang="en-US" sz="1600" dirty="0">
                <a:latin typeface="Avenir Book" panose="02000503020000020003" pitchFamily="2" charset="0"/>
              </a:rPr>
              <a:t>	</a:t>
            </a:r>
            <a:r>
              <a:rPr lang="en-US" sz="1600" dirty="0">
                <a:solidFill>
                  <a:srgbClr val="000000"/>
                </a:solidFill>
                <a:latin typeface="Avenir Book" panose="02000503020000020003" pitchFamily="2" charset="0"/>
              </a:rPr>
              <a:t>R&amp;D at LBNL, Michigan, Jena</a:t>
            </a:r>
            <a:endParaRPr lang="en-US" sz="1600" i="1" dirty="0">
              <a:solidFill>
                <a:srgbClr val="000000"/>
              </a:solidFill>
              <a:latin typeface="Avenir Book" panose="02000503020000020003" pitchFamily="2" charset="0"/>
            </a:endParaRPr>
          </a:p>
          <a:p>
            <a:pPr marL="1227659" lvl="2" indent="-304792">
              <a:lnSpc>
                <a:spcPct val="105000"/>
              </a:lnSpc>
              <a:spcBef>
                <a:spcPts val="300"/>
              </a:spcBef>
              <a:buClr>
                <a:schemeClr val="dk1"/>
              </a:buClr>
              <a:buSzPts val="1300"/>
            </a:pPr>
            <a:r>
              <a:rPr lang="en-US" sz="1600" dirty="0">
                <a:solidFill>
                  <a:srgbClr val="000000"/>
                </a:solidFill>
                <a:latin typeface="Avenir Book" panose="02000503020000020003" pitchFamily="2" charset="0"/>
              </a:rPr>
              <a:t>potential for highest efficiency (~50%)</a:t>
            </a:r>
          </a:p>
          <a:p>
            <a:pPr marL="1227659" lvl="2" indent="-304792">
              <a:lnSpc>
                <a:spcPct val="105000"/>
              </a:lnSpc>
              <a:spcBef>
                <a:spcPts val="300"/>
              </a:spcBef>
              <a:buClr>
                <a:schemeClr val="dk1"/>
              </a:buClr>
              <a:buSzPts val="1300"/>
            </a:pPr>
            <a:r>
              <a:rPr lang="en-US" sz="1600" dirty="0">
                <a:solidFill>
                  <a:srgbClr val="000000"/>
                </a:solidFill>
                <a:latin typeface="Avenir Book" panose="02000503020000020003" pitchFamily="2" charset="0"/>
              </a:rPr>
              <a:t>1µm (minimize # of accelerator stages)</a:t>
            </a:r>
          </a:p>
          <a:p>
            <a:pPr marL="1227659" lvl="2" indent="-304792">
              <a:lnSpc>
                <a:spcPct val="105000"/>
              </a:lnSpc>
              <a:spcBef>
                <a:spcPts val="300"/>
              </a:spcBef>
              <a:buClr>
                <a:schemeClr val="dk1"/>
              </a:buClr>
              <a:buSzPts val="1300"/>
            </a:pPr>
            <a:r>
              <a:rPr lang="en-US" sz="1600" dirty="0">
                <a:solidFill>
                  <a:srgbClr val="000000"/>
                </a:solidFill>
                <a:latin typeface="Avenir Book" panose="02000503020000020003" pitchFamily="2" charset="0"/>
              </a:rPr>
              <a:t>monolithic design for robustness, serviceability, etc.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463DAEE-86D6-3B51-5C90-74FF7DB812B1}"/>
              </a:ext>
            </a:extLst>
          </p:cNvPr>
          <p:cNvGrpSpPr/>
          <p:nvPr/>
        </p:nvGrpSpPr>
        <p:grpSpPr>
          <a:xfrm>
            <a:off x="9212755" y="3062381"/>
            <a:ext cx="1919032" cy="2435837"/>
            <a:chOff x="9340331" y="3389420"/>
            <a:chExt cx="1919032" cy="243583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3D6558D-5C5E-2FBF-0C73-19AAEB0A1402}"/>
                </a:ext>
              </a:extLst>
            </p:cNvPr>
            <p:cNvSpPr/>
            <p:nvPr/>
          </p:nvSpPr>
          <p:spPr>
            <a:xfrm>
              <a:off x="10412358" y="5706352"/>
              <a:ext cx="119332" cy="118905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0AFEF0-5465-E5DE-AEFB-0D51F6D6621A}"/>
                </a:ext>
              </a:extLst>
            </p:cNvPr>
            <p:cNvSpPr/>
            <p:nvPr/>
          </p:nvSpPr>
          <p:spPr>
            <a:xfrm>
              <a:off x="10085318" y="4856902"/>
              <a:ext cx="117404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rPr>
                <a:t>NSF OPAL (Rochester, planned; OPCPA)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4ACC9E5-B668-118F-4CCB-02641A7D466E}"/>
                </a:ext>
              </a:extLst>
            </p:cNvPr>
            <p:cNvSpPr/>
            <p:nvPr/>
          </p:nvSpPr>
          <p:spPr>
            <a:xfrm>
              <a:off x="9340331" y="3389420"/>
              <a:ext cx="119332" cy="118905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B6841BD-595B-1C16-28BD-B5B90EF169AF}"/>
                </a:ext>
              </a:extLst>
            </p:cNvPr>
            <p:cNvSpPr/>
            <p:nvPr/>
          </p:nvSpPr>
          <p:spPr>
            <a:xfrm>
              <a:off x="9447982" y="3389420"/>
              <a:ext cx="111782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rPr>
                <a:t>MEC-U (SLAC, planned; glass)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31236EE-2D17-F6A0-93EB-464B41D44AC6}"/>
              </a:ext>
            </a:extLst>
          </p:cNvPr>
          <p:cNvSpPr txBox="1"/>
          <p:nvPr/>
        </p:nvSpPr>
        <p:spPr>
          <a:xfrm>
            <a:off x="10328762" y="5969195"/>
            <a:ext cx="14946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u="sng" dirty="0">
                <a:solidFill>
                  <a:srgbClr val="0070C0"/>
                </a:solidFill>
              </a:rPr>
              <a:t>Can </a:t>
            </a:r>
            <a:r>
              <a:rPr lang="en-US" sz="1200" i="1" u="sng" dirty="0">
                <a:solidFill>
                  <a:srgbClr val="0070C0"/>
                </a:solidFill>
                <a:effectLst/>
              </a:rPr>
              <a:t>not address collider needs</a:t>
            </a:r>
            <a:endParaRPr lang="en-US" sz="1200" i="1" u="sng" dirty="0">
              <a:solidFill>
                <a:srgbClr val="0070C0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565A725-9727-0DFE-7AF5-D52931F71219}"/>
              </a:ext>
            </a:extLst>
          </p:cNvPr>
          <p:cNvGrpSpPr/>
          <p:nvPr/>
        </p:nvGrpSpPr>
        <p:grpSpPr>
          <a:xfrm>
            <a:off x="7578119" y="1010830"/>
            <a:ext cx="2036436" cy="933088"/>
            <a:chOff x="7705695" y="1337869"/>
            <a:chExt cx="2036436" cy="933088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8661E640-B27B-B846-86CF-403DFE980AFD}"/>
                </a:ext>
              </a:extLst>
            </p:cNvPr>
            <p:cNvSpPr/>
            <p:nvPr/>
          </p:nvSpPr>
          <p:spPr>
            <a:xfrm>
              <a:off x="8093339" y="1585909"/>
              <a:ext cx="1184243" cy="62643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0418AA8-B479-321A-A813-1B58315D7BAE}"/>
                </a:ext>
              </a:extLst>
            </p:cNvPr>
            <p:cNvSpPr/>
            <p:nvPr/>
          </p:nvSpPr>
          <p:spPr>
            <a:xfrm>
              <a:off x="8167941" y="1573330"/>
              <a:ext cx="1015178" cy="6976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>
                  <a:solidFill>
                    <a:sysClr val="windowText" lastClr="000000"/>
                  </a:solidFill>
                </a:rPr>
                <a:t>~100kW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>
                  <a:solidFill>
                    <a:sysClr val="windowText" lastClr="000000"/>
                  </a:solidFill>
                </a:rPr>
                <a:t>~100TW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>
                  <a:solidFill>
                    <a:sysClr val="windowText" lastClr="000000"/>
                  </a:solidFill>
                </a:rPr>
                <a:t>&gt; 30% effic.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07C0158-A5ED-2081-B9F3-9CECB66642EF}"/>
                </a:ext>
              </a:extLst>
            </p:cNvPr>
            <p:cNvSpPr txBox="1"/>
            <p:nvPr/>
          </p:nvSpPr>
          <p:spPr>
            <a:xfrm>
              <a:off x="7705695" y="1337869"/>
              <a:ext cx="20364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kern="0" dirty="0">
                  <a:solidFill>
                    <a:sysClr val="windowText" lastClr="000000"/>
                  </a:solidFill>
                </a:rPr>
                <a:t>c</a:t>
              </a:r>
              <a:r>
                <a:rPr kumimoji="0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ollider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requirements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501357F-3B04-973B-2EFF-6BE1EF688F53}"/>
              </a:ext>
            </a:extLst>
          </p:cNvPr>
          <p:cNvGrpSpPr/>
          <p:nvPr/>
        </p:nvGrpSpPr>
        <p:grpSpPr>
          <a:xfrm>
            <a:off x="10891710" y="2563409"/>
            <a:ext cx="1050323" cy="830997"/>
            <a:chOff x="11019286" y="2939718"/>
            <a:chExt cx="1050323" cy="77778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4C99B29-6FD0-9EC0-119E-0DC26A61DFC6}"/>
                </a:ext>
              </a:extLst>
            </p:cNvPr>
            <p:cNvSpPr/>
            <p:nvPr/>
          </p:nvSpPr>
          <p:spPr>
            <a:xfrm>
              <a:off x="11203666" y="2939718"/>
              <a:ext cx="865943" cy="7777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technically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feasible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>
                  <a:solidFill>
                    <a:sysClr val="windowText" lastClr="000000"/>
                  </a:solidFill>
                </a:rPr>
                <a:t>(available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>
                  <a:solidFill>
                    <a:sysClr val="windowText" lastClr="000000"/>
                  </a:solidFill>
                </a:rPr>
                <a:t>n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ear-term)</a:t>
              </a:r>
            </a:p>
          </p:txBody>
        </p:sp>
        <p:sp>
          <p:nvSpPr>
            <p:cNvPr id="28" name="Right Brace 27">
              <a:extLst>
                <a:ext uri="{FF2B5EF4-FFF2-40B4-BE49-F238E27FC236}">
                  <a16:creationId xmlns:a16="http://schemas.microsoft.com/office/drawing/2014/main" id="{86548215-EAD1-F2C0-9E36-34C365C3BA3D}"/>
                </a:ext>
              </a:extLst>
            </p:cNvPr>
            <p:cNvSpPr/>
            <p:nvPr/>
          </p:nvSpPr>
          <p:spPr>
            <a:xfrm>
              <a:off x="11019286" y="2997332"/>
              <a:ext cx="200322" cy="662556"/>
            </a:xfrm>
            <a:prstGeom prst="rightBrace">
              <a:avLst/>
            </a:prstGeom>
            <a:noFill/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6E5434A3-8F38-FF1B-E730-7766A560A070}"/>
              </a:ext>
            </a:extLst>
          </p:cNvPr>
          <p:cNvSpPr txBox="1"/>
          <p:nvPr/>
        </p:nvSpPr>
        <p:spPr>
          <a:xfrm>
            <a:off x="7249021" y="5771487"/>
            <a:ext cx="2519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peak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laser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power [TW]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F37B89F-02E5-A800-E786-2462D37C850B}"/>
              </a:ext>
            </a:extLst>
          </p:cNvPr>
          <p:cNvSpPr txBox="1"/>
          <p:nvPr/>
        </p:nvSpPr>
        <p:spPr>
          <a:xfrm rot="16200000">
            <a:off x="4474020" y="2740922"/>
            <a:ext cx="2745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average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laser power [kW]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C315578-D3A9-895C-7435-5BA629D42176}"/>
              </a:ext>
            </a:extLst>
          </p:cNvPr>
          <p:cNvGrpSpPr/>
          <p:nvPr/>
        </p:nvGrpSpPr>
        <p:grpSpPr>
          <a:xfrm>
            <a:off x="8302494" y="3529708"/>
            <a:ext cx="3456594" cy="2021768"/>
            <a:chOff x="8430070" y="3856747"/>
            <a:chExt cx="3456594" cy="2021768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C1CFC69-15FD-ACD8-4C51-434E3A6AB1E4}"/>
                </a:ext>
              </a:extLst>
            </p:cNvPr>
            <p:cNvSpPr/>
            <p:nvPr/>
          </p:nvSpPr>
          <p:spPr>
            <a:xfrm>
              <a:off x="9729560" y="5759610"/>
              <a:ext cx="119332" cy="118905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0CD4FC1-30EC-A4B8-377E-93D79829B0FB}"/>
                </a:ext>
              </a:extLst>
            </p:cNvPr>
            <p:cNvSpPr/>
            <p:nvPr/>
          </p:nvSpPr>
          <p:spPr>
            <a:xfrm>
              <a:off x="8669808" y="5551667"/>
              <a:ext cx="141551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rPr>
                <a:t>ZEUS (Michigan)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2F47CC8-D1DC-FE9D-2149-774CDCF93D23}"/>
                </a:ext>
              </a:extLst>
            </p:cNvPr>
            <p:cNvSpPr/>
            <p:nvPr/>
          </p:nvSpPr>
          <p:spPr>
            <a:xfrm>
              <a:off x="9511324" y="3856747"/>
              <a:ext cx="157232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rPr>
                <a:t>L3-HAPLS (ELI-BL)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F97BD3A-A016-0B85-5E6D-1CB982309F80}"/>
                </a:ext>
              </a:extLst>
            </p:cNvPr>
            <p:cNvSpPr/>
            <p:nvPr/>
          </p:nvSpPr>
          <p:spPr>
            <a:xfrm>
              <a:off x="9365139" y="3935230"/>
              <a:ext cx="119332" cy="118905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59A417D-EAAD-F7DA-A492-A8A4EB735EA3}"/>
                </a:ext>
              </a:extLst>
            </p:cNvPr>
            <p:cNvSpPr/>
            <p:nvPr/>
          </p:nvSpPr>
          <p:spPr>
            <a:xfrm>
              <a:off x="9675164" y="4320565"/>
              <a:ext cx="119332" cy="118905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A11F53C-79AA-E687-FC1C-99AED76FCE40}"/>
                </a:ext>
              </a:extLst>
            </p:cNvPr>
            <p:cNvSpPr/>
            <p:nvPr/>
          </p:nvSpPr>
          <p:spPr>
            <a:xfrm>
              <a:off x="8554167" y="4255364"/>
              <a:ext cx="157232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rPr>
                <a:t>CoReLS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rPr>
                <a:t> (Korea)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CC58612-73B4-F15A-7AC9-3184E3CE5EA4}"/>
                </a:ext>
              </a:extLst>
            </p:cNvPr>
            <p:cNvSpPr/>
            <p:nvPr/>
          </p:nvSpPr>
          <p:spPr>
            <a:xfrm>
              <a:off x="9427069" y="4625370"/>
              <a:ext cx="119332" cy="118905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A934224-CC89-6665-AFAD-60327DAC24CB}"/>
                </a:ext>
              </a:extLst>
            </p:cNvPr>
            <p:cNvSpPr/>
            <p:nvPr/>
          </p:nvSpPr>
          <p:spPr>
            <a:xfrm>
              <a:off x="8430070" y="4550085"/>
              <a:ext cx="141551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rPr>
                <a:t>BELLA (LBNL)</a:t>
              </a:r>
            </a:p>
          </p:txBody>
        </p:sp>
        <p:sp>
          <p:nvSpPr>
            <p:cNvPr id="48" name="Right Brace 47">
              <a:extLst>
                <a:ext uri="{FF2B5EF4-FFF2-40B4-BE49-F238E27FC236}">
                  <a16:creationId xmlns:a16="http://schemas.microsoft.com/office/drawing/2014/main" id="{3B899983-8F6B-6722-8108-41B8ECF71B58}"/>
                </a:ext>
              </a:extLst>
            </p:cNvPr>
            <p:cNvSpPr/>
            <p:nvPr/>
          </p:nvSpPr>
          <p:spPr>
            <a:xfrm>
              <a:off x="11019286" y="3919318"/>
              <a:ext cx="215512" cy="931679"/>
            </a:xfrm>
            <a:prstGeom prst="rightBrace">
              <a:avLst/>
            </a:prstGeom>
            <a:noFill/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AAD451F-CF22-DA84-2BE7-104B16211B83}"/>
                </a:ext>
              </a:extLst>
            </p:cNvPr>
            <p:cNvSpPr/>
            <p:nvPr/>
          </p:nvSpPr>
          <p:spPr>
            <a:xfrm>
              <a:off x="11206221" y="3998329"/>
              <a:ext cx="68044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sysClr val="windowText" lastClr="000000"/>
                  </a:solidFill>
                </a:rPr>
                <a:t>e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xisting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sysClr val="windowText" lastClr="000000"/>
                  </a:solidFill>
                </a:rPr>
                <a:t>laser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sysClr val="windowText" lastClr="000000"/>
                  </a:solidFill>
                </a:rPr>
                <a:t>systems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0550CD0-48FE-C95F-9A72-BE31B8A56E6D}"/>
              </a:ext>
            </a:extLst>
          </p:cNvPr>
          <p:cNvGrpSpPr/>
          <p:nvPr/>
        </p:nvGrpSpPr>
        <p:grpSpPr>
          <a:xfrm>
            <a:off x="7162256" y="2721272"/>
            <a:ext cx="3593496" cy="1065137"/>
            <a:chOff x="7289832" y="3048311"/>
            <a:chExt cx="3593496" cy="1065137"/>
          </a:xfrm>
        </p:grpSpPr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9C14AF7C-604D-D627-9FB4-8896F223CE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18155" y="3266155"/>
              <a:ext cx="0" cy="618978"/>
            </a:xfrm>
            <a:prstGeom prst="straightConnector1">
              <a:avLst/>
            </a:prstGeom>
            <a:ln w="158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D09C55D-4AFA-DAE8-29CA-EB146D4B2E15}"/>
                </a:ext>
              </a:extLst>
            </p:cNvPr>
            <p:cNvSpPr txBox="1"/>
            <p:nvPr/>
          </p:nvSpPr>
          <p:spPr>
            <a:xfrm>
              <a:off x="7289832" y="3651783"/>
              <a:ext cx="195734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kern="0" dirty="0" err="1">
                  <a:solidFill>
                    <a:srgbClr val="0070C0"/>
                  </a:solidFill>
                </a:rPr>
                <a:t>Ti:Sa</a:t>
              </a:r>
              <a:r>
                <a:rPr lang="en-US" sz="1200" kern="0" dirty="0">
                  <a:solidFill>
                    <a:srgbClr val="0070C0"/>
                  </a:solidFill>
                </a:rPr>
                <a:t> perf. ceiling</a:t>
              </a:r>
              <a:br>
                <a:rPr lang="en-US" sz="1200" kern="0" dirty="0">
                  <a:solidFill>
                    <a:srgbClr val="0070C0"/>
                  </a:solidFill>
                </a:rPr>
              </a:br>
              <a:r>
                <a:rPr lang="en-US" sz="1200" kern="0" dirty="0">
                  <a:solidFill>
                    <a:srgbClr val="0070C0"/>
                  </a:solidFill>
                </a:rPr>
                <a:t>(quantum defect, cooling)</a:t>
              </a:r>
              <a:endParaRPr lang="en-US" sz="1200" dirty="0">
                <a:solidFill>
                  <a:srgbClr val="0070C0"/>
                </a:solidFill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FB3B263-A5D4-F495-B710-D5A62204AC8B}"/>
                </a:ext>
              </a:extLst>
            </p:cNvPr>
            <p:cNvSpPr/>
            <p:nvPr/>
          </p:nvSpPr>
          <p:spPr>
            <a:xfrm>
              <a:off x="8653559" y="3109335"/>
              <a:ext cx="222976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>
                  <a:solidFill>
                    <a:srgbClr val="0070C0"/>
                  </a:solidFill>
                </a:rPr>
                <a:t>KALDERA (DESY) – </a:t>
              </a:r>
              <a:r>
                <a:rPr lang="en-US" sz="1200" kern="0" dirty="0" err="1">
                  <a:solidFill>
                    <a:srgbClr val="0070C0"/>
                  </a:solidFill>
                </a:rPr>
                <a:t>Ti:Sa</a:t>
              </a:r>
              <a:r>
                <a:rPr lang="en-US" sz="1200" kern="0" dirty="0">
                  <a:solidFill>
                    <a:srgbClr val="0070C0"/>
                  </a:solidFill>
                </a:rPr>
                <a:t>, planned</a:t>
              </a:r>
              <a:endPara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endParaRP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45CAD81-592C-2421-A021-FFC98585747A}"/>
                </a:ext>
              </a:extLst>
            </p:cNvPr>
            <p:cNvGrpSpPr/>
            <p:nvPr/>
          </p:nvGrpSpPr>
          <p:grpSpPr>
            <a:xfrm>
              <a:off x="8473923" y="3048311"/>
              <a:ext cx="268487" cy="220768"/>
              <a:chOff x="8491246" y="3263770"/>
              <a:chExt cx="268487" cy="220768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68E35EBE-C8DB-AE3F-DA74-CD8AD1CE0F11}"/>
                  </a:ext>
                </a:extLst>
              </p:cNvPr>
              <p:cNvGrpSpPr/>
              <p:nvPr/>
            </p:nvGrpSpPr>
            <p:grpSpPr>
              <a:xfrm>
                <a:off x="8510126" y="3263770"/>
                <a:ext cx="228870" cy="220768"/>
                <a:chOff x="11158253" y="1585909"/>
                <a:chExt cx="228870" cy="220768"/>
              </a:xfrm>
            </p:grpSpPr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FC84B1F3-EE7C-7436-F3AE-5455CE42495D}"/>
                    </a:ext>
                  </a:extLst>
                </p:cNvPr>
                <p:cNvSpPr/>
                <p:nvPr/>
              </p:nvSpPr>
              <p:spPr>
                <a:xfrm>
                  <a:off x="11220738" y="1687772"/>
                  <a:ext cx="119332" cy="118905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B17FF2FE-DA28-4164-20D1-BCF5DA2194B4}"/>
                    </a:ext>
                  </a:extLst>
                </p:cNvPr>
                <p:cNvSpPr/>
                <p:nvPr/>
              </p:nvSpPr>
              <p:spPr>
                <a:xfrm>
                  <a:off x="11158253" y="1585909"/>
                  <a:ext cx="228870" cy="1421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AFB27FCC-96D8-9BA0-CF88-836EB58F8A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91246" y="3408258"/>
                <a:ext cx="268487" cy="0"/>
              </a:xfrm>
              <a:prstGeom prst="straightConnector1">
                <a:avLst/>
              </a:prstGeom>
              <a:ln w="15875">
                <a:solidFill>
                  <a:srgbClr val="0070C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DF810E1-CEE6-734E-7545-26C11320EE92}"/>
              </a:ext>
            </a:extLst>
          </p:cNvPr>
          <p:cNvGrpSpPr/>
          <p:nvPr/>
        </p:nvGrpSpPr>
        <p:grpSpPr>
          <a:xfrm>
            <a:off x="6403466" y="3359117"/>
            <a:ext cx="1118518" cy="555116"/>
            <a:chOff x="6531042" y="3686156"/>
            <a:chExt cx="1118518" cy="555116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781295D-ADE7-745F-9177-BF88C8BE692A}"/>
                </a:ext>
              </a:extLst>
            </p:cNvPr>
            <p:cNvSpPr/>
            <p:nvPr/>
          </p:nvSpPr>
          <p:spPr>
            <a:xfrm>
              <a:off x="6558346" y="3686156"/>
              <a:ext cx="119332" cy="11890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EFC53C3-F4FA-0EB1-C341-22B5922E3623}"/>
                </a:ext>
              </a:extLst>
            </p:cNvPr>
            <p:cNvSpPr/>
            <p:nvPr/>
          </p:nvSpPr>
          <p:spPr>
            <a:xfrm>
              <a:off x="6531042" y="3779607"/>
              <a:ext cx="111851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>
                  <a:solidFill>
                    <a:srgbClr val="C00000"/>
                  </a:solidFill>
                </a:rPr>
                <a:t>~30 </a:t>
              </a:r>
              <a:r>
                <a:rPr lang="en-US" sz="1200" kern="0" dirty="0" err="1">
                  <a:solidFill>
                    <a:srgbClr val="C00000"/>
                  </a:solidFill>
                </a:rPr>
                <a:t>mJ</a:t>
              </a:r>
              <a:endParaRPr lang="en-US" sz="1200" kern="0" dirty="0">
                <a:solidFill>
                  <a:srgbClr val="C00000"/>
                </a:solidFill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>
                  <a:solidFill>
                    <a:srgbClr val="C00000"/>
                  </a:solidFill>
                </a:rPr>
                <a:t> fiber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lasers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445C5E4-A8C1-418F-C707-961AFD18D93A}"/>
              </a:ext>
            </a:extLst>
          </p:cNvPr>
          <p:cNvGrpSpPr/>
          <p:nvPr/>
        </p:nvGrpSpPr>
        <p:grpSpPr>
          <a:xfrm>
            <a:off x="5524029" y="1962103"/>
            <a:ext cx="5191965" cy="4410448"/>
            <a:chOff x="5651605" y="2289142"/>
            <a:chExt cx="5191965" cy="4410448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F6E28174-6CC1-EE77-CD3E-4E948AD6CEEC}"/>
                </a:ext>
              </a:extLst>
            </p:cNvPr>
            <p:cNvGrpSpPr/>
            <p:nvPr/>
          </p:nvGrpSpPr>
          <p:grpSpPr>
            <a:xfrm>
              <a:off x="6696215" y="2289142"/>
              <a:ext cx="1957345" cy="618978"/>
              <a:chOff x="6696215" y="2289142"/>
              <a:chExt cx="1957345" cy="618978"/>
            </a:xfrm>
          </p:grpSpPr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4C3AB637-C741-D56C-A038-D56C18824936}"/>
                  </a:ext>
                </a:extLst>
              </p:cNvPr>
              <p:cNvCxnSpPr/>
              <p:nvPr/>
            </p:nvCxnSpPr>
            <p:spPr>
              <a:xfrm flipV="1">
                <a:off x="8601575" y="2289142"/>
                <a:ext cx="0" cy="618978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2B2CDCF5-5FBD-7F48-97BB-A31727158856}"/>
                  </a:ext>
                </a:extLst>
              </p:cNvPr>
              <p:cNvSpPr txBox="1"/>
              <p:nvPr/>
            </p:nvSpPr>
            <p:spPr>
              <a:xfrm>
                <a:off x="6696215" y="2364820"/>
                <a:ext cx="195734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1200" kern="0" dirty="0">
                    <a:solidFill>
                      <a:srgbClr val="FF0000"/>
                    </a:solidFill>
                  </a:rPr>
                  <a:t>fibers scalable,</a:t>
                </a:r>
                <a:br>
                  <a:rPr lang="en-US" sz="1200" kern="0" dirty="0">
                    <a:solidFill>
                      <a:srgbClr val="FF0000"/>
                    </a:solidFill>
                  </a:rPr>
                </a:br>
                <a:r>
                  <a:rPr lang="en-US" sz="1200" kern="0" dirty="0">
                    <a:solidFill>
                      <a:srgbClr val="FF0000"/>
                    </a:solidFill>
                  </a:rPr>
                  <a:t>efficient</a:t>
                </a:r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CABDDE76-DC21-9234-AFE0-F736D6221B7C}"/>
                </a:ext>
              </a:extLst>
            </p:cNvPr>
            <p:cNvGrpSpPr/>
            <p:nvPr/>
          </p:nvGrpSpPr>
          <p:grpSpPr>
            <a:xfrm>
              <a:off x="6492025" y="2756098"/>
              <a:ext cx="4351545" cy="942567"/>
              <a:chOff x="6492025" y="2756098"/>
              <a:chExt cx="4351545" cy="942567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315624C4-ACCC-C8A7-E9FF-9B9E25BB4290}"/>
                  </a:ext>
                </a:extLst>
              </p:cNvPr>
              <p:cNvSpPr/>
              <p:nvPr/>
            </p:nvSpPr>
            <p:spPr>
              <a:xfrm>
                <a:off x="8656945" y="2756098"/>
                <a:ext cx="218662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kern="0" dirty="0">
                    <a:solidFill>
                      <a:schemeClr val="tx1"/>
                    </a:solidFill>
                  </a:rPr>
                  <a:t>J-class kHz systems</a:t>
                </a:r>
                <a:br>
                  <a:rPr lang="en-US" sz="1200" b="1" kern="0" dirty="0">
                    <a:solidFill>
                      <a:schemeClr val="accent2"/>
                    </a:solidFill>
                  </a:rPr>
                </a:br>
                <a:r>
                  <a:rPr kumimoji="0" lang="en-US" sz="12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</a:rPr>
                  <a:t>kBELLA</a:t>
                </a:r>
                <a:r>
                  <a:rPr lang="en-US" sz="1200" kern="0" dirty="0">
                    <a:solidFill>
                      <a:srgbClr val="C00000"/>
                    </a:solidFill>
                  </a:rPr>
                  <a:t> (LBNL) – fiber, planned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DBDD2BF-DAE1-6333-D05E-B87FABC20F61}"/>
                  </a:ext>
                </a:extLst>
              </p:cNvPr>
              <p:cNvSpPr txBox="1"/>
              <p:nvPr/>
            </p:nvSpPr>
            <p:spPr>
              <a:xfrm rot="20542033">
                <a:off x="6492025" y="3212661"/>
                <a:ext cx="1957345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kern="0" dirty="0">
                    <a:solidFill>
                      <a:srgbClr val="FF0000"/>
                    </a:solidFill>
                  </a:rPr>
                  <a:t>coherent combination </a:t>
                </a:r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1A016084-C353-6094-CF1E-5633CD61F7B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23066" y="3160016"/>
                <a:ext cx="1707004" cy="538649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06720DB0-481A-4EA7-3A4C-B8A211666E03}"/>
                  </a:ext>
                </a:extLst>
              </p:cNvPr>
              <p:cNvSpPr/>
              <p:nvPr/>
            </p:nvSpPr>
            <p:spPr>
              <a:xfrm>
                <a:off x="8550184" y="3041111"/>
                <a:ext cx="119332" cy="118905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7510200-903F-FE4A-0819-FC01C8D315DD}"/>
                </a:ext>
              </a:extLst>
            </p:cNvPr>
            <p:cNvSpPr txBox="1"/>
            <p:nvPr/>
          </p:nvSpPr>
          <p:spPr>
            <a:xfrm>
              <a:off x="5651605" y="6237925"/>
              <a:ext cx="118773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i="1" u="sng" dirty="0">
                  <a:solidFill>
                    <a:srgbClr val="FF0000"/>
                  </a:solidFill>
                </a:rPr>
                <a:t>Laser tech path for </a:t>
              </a:r>
              <a:r>
                <a:rPr lang="en-US" sz="1200" i="1" u="sng" dirty="0">
                  <a:solidFill>
                    <a:srgbClr val="FF0000"/>
                  </a:solidFill>
                  <a:effectLst/>
                </a:rPr>
                <a:t>collider</a:t>
              </a:r>
              <a:endParaRPr lang="en-US" sz="1200" i="1" u="sng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60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597"/>
    </mc:Choice>
    <mc:Fallback xmlns="">
      <p:transition spd="slow" advTm="565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  <p:extLst>
    <p:ext uri="{3A86A75C-4F4B-4683-9AE1-C65F6400EC91}">
      <p14:laserTraceLst xmlns:p14="http://schemas.microsoft.com/office/powerpoint/2010/main">
        <p14:tracePtLst>
          <p14:tracePt t="47478" x="7950200" y="4654550"/>
          <p14:tracePt t="47485" x="7937500" y="4660900"/>
          <p14:tracePt t="47493" x="7918450" y="4673600"/>
          <p14:tracePt t="47501" x="7899400" y="4686300"/>
          <p14:tracePt t="47509" x="7867650" y="4718050"/>
          <p14:tracePt t="47517" x="7842250" y="4756150"/>
          <p14:tracePt t="47526" x="7804150" y="4800600"/>
          <p14:tracePt t="47533" x="7772400" y="4857750"/>
          <p14:tracePt t="47542" x="7740650" y="4914900"/>
          <p14:tracePt t="47549" x="7702550" y="4984750"/>
          <p14:tracePt t="47557" x="7664450" y="5054600"/>
          <p14:tracePt t="47565" x="7613650" y="5130800"/>
          <p14:tracePt t="47573" x="7569200" y="5207000"/>
          <p14:tracePt t="47582" x="7518400" y="5276850"/>
          <p14:tracePt t="47590" x="7461250" y="5340350"/>
          <p14:tracePt t="47598" x="7416800" y="5397500"/>
          <p14:tracePt t="47605" x="7372350" y="5454650"/>
          <p14:tracePt t="47615" x="7340600" y="5492750"/>
          <p14:tracePt t="47621" x="7296150" y="5549900"/>
          <p14:tracePt t="47630" x="7264400" y="5594350"/>
          <p14:tracePt t="47638" x="7226300" y="5626100"/>
          <p14:tracePt t="47645" x="7188200" y="5664200"/>
          <p14:tracePt t="47654" x="7150100" y="5695950"/>
          <p14:tracePt t="47661" x="7124700" y="5721350"/>
          <p14:tracePt t="47670" x="7105650" y="5746750"/>
          <p14:tracePt t="47678" x="7092950" y="5765800"/>
          <p14:tracePt t="47686" x="7086600" y="5791200"/>
          <p14:tracePt t="47693" x="7086600" y="5803900"/>
          <p14:tracePt t="47701" x="7086600" y="5816600"/>
          <p14:tracePt t="47710" x="7092950" y="5829300"/>
          <p14:tracePt t="47717" x="7099300" y="5835650"/>
          <p14:tracePt t="47726" x="7118350" y="5842000"/>
          <p14:tracePt t="47733" x="7137400" y="5842000"/>
          <p14:tracePt t="47743" x="7162800" y="5848350"/>
          <p14:tracePt t="47749" x="7200900" y="5848350"/>
          <p14:tracePt t="47760" x="7232650" y="5848350"/>
          <p14:tracePt t="47765" x="7277100" y="5848350"/>
          <p14:tracePt t="47775" x="7302500" y="5842000"/>
          <p14:tracePt t="47782" x="7321550" y="5842000"/>
          <p14:tracePt t="47792" x="7340600" y="5835650"/>
          <p14:tracePt t="47798" x="7359650" y="5829300"/>
          <p14:tracePt t="47809" x="7385050" y="5810250"/>
          <p14:tracePt t="47815" x="7410450" y="5797550"/>
          <p14:tracePt t="47825" x="7435850" y="5784850"/>
          <p14:tracePt t="47831" x="7454900" y="5765800"/>
          <p14:tracePt t="47843" x="7480300" y="5740400"/>
          <p14:tracePt t="47847" x="7499350" y="5715000"/>
          <p14:tracePt t="47859" x="7518400" y="5689600"/>
          <p14:tracePt t="47864" x="7531100" y="5670550"/>
          <p14:tracePt t="47875" x="7543800" y="5645150"/>
          <p14:tracePt t="47881" x="7543800" y="5632450"/>
          <p14:tracePt t="47892" x="7537450" y="5619750"/>
          <p14:tracePt t="47897" x="7524750" y="5607050"/>
          <p14:tracePt t="47909" x="7505700" y="5581650"/>
          <p14:tracePt t="47914" x="7480300" y="5562600"/>
          <p14:tracePt t="47926" x="7448550" y="5549900"/>
          <p14:tracePt t="47931" x="7416800" y="5537200"/>
          <p14:tracePt t="47942" x="7385050" y="5524500"/>
          <p14:tracePt t="47948" x="7340600" y="5518150"/>
          <p14:tracePt t="47959" x="7264400" y="5524500"/>
          <p14:tracePt t="47965" x="7226300" y="5530850"/>
          <p14:tracePt t="47976" x="7194550" y="5543550"/>
          <p14:tracePt t="47982" x="7162800" y="5556250"/>
          <p14:tracePt t="47992" x="7131050" y="5575300"/>
          <p14:tracePt t="47999" x="7112000" y="5588000"/>
          <p14:tracePt t="48009" x="7092950" y="5607050"/>
          <p14:tracePt t="48015" x="7080250" y="5619750"/>
          <p14:tracePt t="48026" x="7080250" y="5632450"/>
          <p14:tracePt t="48031" x="7080250" y="5638800"/>
          <p14:tracePt t="48045" x="7092950" y="5645150"/>
          <p14:tracePt t="48054" x="7124700" y="5651500"/>
          <p14:tracePt t="48061" x="7162800" y="5657850"/>
          <p14:tracePt t="48069" x="7219950" y="5657850"/>
          <p14:tracePt t="48078" x="7283450" y="5657850"/>
          <p14:tracePt t="48086" x="7340600" y="5657850"/>
          <p14:tracePt t="48093" x="7385050" y="5657850"/>
          <p14:tracePt t="48102" x="7429500" y="5645150"/>
          <p14:tracePt t="48110" x="7467600" y="5638800"/>
          <p14:tracePt t="48117" x="7505700" y="5632450"/>
          <p14:tracePt t="48127" x="7531100" y="5626100"/>
          <p14:tracePt t="48133" x="7543800" y="5626100"/>
          <p14:tracePt t="48143" x="7556500" y="5619750"/>
          <p14:tracePt t="48157" x="7562850" y="5613400"/>
          <p14:tracePt t="48165" x="7562850" y="5607050"/>
          <p14:tracePt t="48173" x="7562850" y="5600700"/>
          <p14:tracePt t="48182" x="7562850" y="5588000"/>
          <p14:tracePt t="48189" x="7562850" y="5581650"/>
          <p14:tracePt t="48198" x="7562850" y="5575300"/>
          <p14:tracePt t="48205" x="7556500" y="5575300"/>
          <p14:tracePt t="48374" x="7543800" y="5575300"/>
          <p14:tracePt t="48381" x="7524750" y="5575300"/>
          <p14:tracePt t="48389" x="7493000" y="5581650"/>
          <p14:tracePt t="48399" x="7454900" y="5588000"/>
          <p14:tracePt t="48405" x="7410450" y="5594350"/>
          <p14:tracePt t="48415" x="7359650" y="5607050"/>
          <p14:tracePt t="48421" x="7296150" y="5613400"/>
          <p14:tracePt t="48429" x="7226300" y="5619750"/>
          <p14:tracePt t="48437" x="7162800" y="5632450"/>
          <p14:tracePt t="48445" x="7092950" y="5638800"/>
          <p14:tracePt t="48453" x="7029450" y="5645150"/>
          <p14:tracePt t="48461" x="6946900" y="5651500"/>
          <p14:tracePt t="48469" x="6877050" y="5651500"/>
          <p14:tracePt t="48477" x="6800850" y="5657850"/>
          <p14:tracePt t="48485" x="6724650" y="5657850"/>
          <p14:tracePt t="48494" x="6648450" y="5657850"/>
          <p14:tracePt t="48501" x="6572250" y="5651500"/>
          <p14:tracePt t="48510" x="6508750" y="5651500"/>
          <p14:tracePt t="48517" x="6438900" y="5651500"/>
          <p14:tracePt t="48527" x="6375400" y="5651500"/>
          <p14:tracePt t="48533" x="6299200" y="5638800"/>
          <p14:tracePt t="48543" x="6242050" y="5638800"/>
          <p14:tracePt t="48549" x="6165850" y="5632450"/>
          <p14:tracePt t="48560" x="6115050" y="5626100"/>
          <p14:tracePt t="48565" x="6045200" y="5626100"/>
          <p14:tracePt t="48576" x="5975350" y="5613400"/>
          <p14:tracePt t="48582" x="5892800" y="5607050"/>
          <p14:tracePt t="48592" x="5829300" y="5600700"/>
          <p14:tracePt t="48598" x="5740400" y="5588000"/>
          <p14:tracePt t="48609" x="5670550" y="5581650"/>
          <p14:tracePt t="48615" x="5581650" y="5575300"/>
          <p14:tracePt t="48626" x="5505450" y="5575300"/>
          <p14:tracePt t="48631" x="5416550" y="5575300"/>
          <p14:tracePt t="48642" x="5346700" y="5575300"/>
          <p14:tracePt t="48648" x="5289550" y="5575300"/>
          <p14:tracePt t="48659" x="5219700" y="5575300"/>
          <p14:tracePt t="48664" x="5162550" y="5575300"/>
          <p14:tracePt t="48676" x="5111750" y="5581650"/>
          <p14:tracePt t="48681" x="5067300" y="5588000"/>
          <p14:tracePt t="48693" x="5022850" y="5594350"/>
          <p14:tracePt t="48697" x="4991100" y="5600700"/>
          <p14:tracePt t="48710" x="4953000" y="5607050"/>
          <p14:tracePt t="48714" x="4927600" y="5613400"/>
          <p14:tracePt t="48726" x="4902200" y="5613400"/>
          <p14:tracePt t="48731" x="4883150" y="5619750"/>
          <p14:tracePt t="48743" x="4851400" y="5626100"/>
          <p14:tracePt t="48750" x="4838700" y="5626100"/>
          <p14:tracePt t="48760" x="4819650" y="5632450"/>
          <p14:tracePt t="48765" x="4806950" y="5632450"/>
          <p14:tracePt t="48776" x="4794250" y="5632450"/>
          <p14:tracePt t="48782" x="4781550" y="5632450"/>
          <p14:tracePt t="48793" x="4768850" y="5632450"/>
          <p14:tracePt t="48799" x="4756150" y="5632450"/>
          <p14:tracePt t="48810" x="4743450" y="5632450"/>
          <p14:tracePt t="48815" x="4730750" y="5632450"/>
          <p14:tracePt t="48826" x="4718050" y="5632450"/>
          <p14:tracePt t="48831" x="4705350" y="5632450"/>
          <p14:tracePt t="48843" x="4692650" y="5632450"/>
          <p14:tracePt t="48848" x="4679950" y="5632450"/>
          <p14:tracePt t="48860" x="4667250" y="5626100"/>
          <p14:tracePt t="48864" x="4660900" y="5626100"/>
          <p14:tracePt t="48876" x="4654550" y="5626100"/>
          <p14:tracePt t="49222" x="4660900" y="5626100"/>
          <p14:tracePt t="49229" x="4667250" y="5626100"/>
          <p14:tracePt t="49237" x="4673600" y="5626100"/>
          <p14:tracePt t="49245" x="4692650" y="5626100"/>
          <p14:tracePt t="49253" x="4711700" y="5626100"/>
          <p14:tracePt t="49261" x="4737100" y="5626100"/>
          <p14:tracePt t="49269" x="4781550" y="5626100"/>
          <p14:tracePt t="49277" x="4832350" y="5626100"/>
          <p14:tracePt t="49285" x="4908550" y="5626100"/>
          <p14:tracePt t="49294" x="5003800" y="5619750"/>
          <p14:tracePt t="49301" x="5092700" y="5613400"/>
          <p14:tracePt t="49311" x="5181600" y="5613400"/>
          <p14:tracePt t="49317" x="5245100" y="5607050"/>
          <p14:tracePt t="49325" x="5295900" y="5607050"/>
          <p14:tracePt t="49333" x="5327650" y="5607050"/>
          <p14:tracePt t="49341" x="5353050" y="5607050"/>
          <p14:tracePt t="49349" x="5365750" y="5607050"/>
          <p14:tracePt t="49357" x="5372100" y="5607050"/>
          <p14:tracePt t="49365" x="5378450" y="5607050"/>
          <p14:tracePt t="49398" x="5372100" y="5607050"/>
          <p14:tracePt t="49421" x="5359400" y="5600700"/>
          <p14:tracePt t="53053" x="5353050" y="5607050"/>
          <p14:tracePt t="53078" x="5346700" y="5613400"/>
          <p14:tracePt t="53102" x="5340350" y="5619750"/>
          <p14:tracePt t="53118" x="5340350" y="5626100"/>
          <p14:tracePt t="53134" x="5334000" y="5632450"/>
          <p14:tracePt t="53158" x="5334000" y="5638800"/>
          <p14:tracePt t="53174" x="5340350" y="5645150"/>
          <p14:tracePt t="53190" x="5346700" y="5645150"/>
          <p14:tracePt t="53199" x="5353050" y="5651500"/>
          <p14:tracePt t="53206" x="5365750" y="5651500"/>
          <p14:tracePt t="53216" x="5384800" y="5651500"/>
          <p14:tracePt t="53222" x="5410200" y="5645150"/>
          <p14:tracePt t="53233" x="5448300" y="5632450"/>
          <p14:tracePt t="53238" x="5505450" y="5607050"/>
          <p14:tracePt t="53246" x="5562600" y="5581650"/>
          <p14:tracePt t="53254" x="5632450" y="5537200"/>
          <p14:tracePt t="53262" x="5715000" y="5492750"/>
          <p14:tracePt t="53270" x="5803900" y="5429250"/>
          <p14:tracePt t="53278" x="5899150" y="5346700"/>
          <p14:tracePt t="53286" x="6007100" y="5245100"/>
          <p14:tracePt t="53294" x="6127750" y="5105400"/>
          <p14:tracePt t="53302" x="6242050" y="4946650"/>
          <p14:tracePt t="53310" x="6356350" y="4787900"/>
          <p14:tracePt t="53317" x="6438900" y="4667250"/>
          <p14:tracePt t="53326" x="6515100" y="4508500"/>
          <p14:tracePt t="53334" x="6578600" y="4337050"/>
          <p14:tracePt t="53342" x="6642100" y="4159250"/>
          <p14:tracePt t="53349" x="6686550" y="4000500"/>
          <p14:tracePt t="53358" x="6711950" y="3873500"/>
          <p14:tracePt t="53366" x="6731000" y="3752850"/>
          <p14:tracePt t="53374" x="6737350" y="3657600"/>
          <p14:tracePt t="53383" x="6737350" y="3575050"/>
          <p14:tracePt t="53390" x="6737350" y="3511550"/>
          <p14:tracePt t="53400" x="6737350" y="3467100"/>
          <p14:tracePt t="53406" x="6724650" y="3429000"/>
          <p14:tracePt t="53416" x="6718300" y="3403600"/>
          <p14:tracePt t="53422" x="6705600" y="3384550"/>
          <p14:tracePt t="53433" x="6692900" y="3371850"/>
          <p14:tracePt t="53438" x="6680200" y="3359150"/>
          <p14:tracePt t="53448" x="6661150" y="3346450"/>
          <p14:tracePt t="53454" x="6635750" y="3327400"/>
          <p14:tracePt t="53465" x="6597650" y="3302000"/>
          <p14:tracePt t="53470" x="6565900" y="3276600"/>
          <p14:tracePt t="53482" x="6515100" y="3257550"/>
          <p14:tracePt t="53486" x="6477000" y="3232150"/>
          <p14:tracePt t="53498" x="6432550" y="3213100"/>
          <p14:tracePt t="53502" x="6388100" y="3194050"/>
          <p14:tracePt t="53515" x="6350000" y="3181350"/>
          <p14:tracePt t="53518" x="6305550" y="3168650"/>
          <p14:tracePt t="53532" x="6242050" y="3143250"/>
          <p14:tracePt t="53534" x="6146800" y="3124200"/>
          <p14:tracePt t="53548" x="6026150" y="3092450"/>
          <p14:tracePt t="53550" x="5899150" y="3067050"/>
          <p14:tracePt t="53565" x="5772150" y="3041650"/>
          <p14:tracePt t="53567" x="5651500" y="3028950"/>
          <p14:tracePt t="53583" x="5537200" y="3009900"/>
          <p14:tracePt t="53584" x="5441950" y="3003550"/>
          <p14:tracePt t="53599" x="5359400" y="2997200"/>
          <p14:tracePt t="53601" x="5289550" y="2984500"/>
          <p14:tracePt t="53616" x="5232400" y="2971800"/>
          <p14:tracePt t="53618" x="5181600" y="2952750"/>
          <p14:tracePt t="53632" x="5137150" y="2933700"/>
          <p14:tracePt t="53634" x="5105400" y="2914650"/>
          <p14:tracePt t="53648" x="5054600" y="2889250"/>
          <p14:tracePt t="53654" x="5035550" y="2882900"/>
          <p14:tracePt t="53666" x="5016500" y="2876550"/>
          <p14:tracePt t="53670" x="5003800" y="2870200"/>
          <p14:tracePt t="53682" x="4991100" y="2870200"/>
          <p14:tracePt t="53686" x="4978400" y="2870200"/>
          <p14:tracePt t="53699" x="4972050" y="2876550"/>
          <p14:tracePt t="53702" x="4965700" y="2882900"/>
          <p14:tracePt t="53716" x="4959350" y="2889250"/>
          <p14:tracePt t="53718" x="4946650" y="2901950"/>
          <p14:tracePt t="53733" x="4940300" y="2914650"/>
          <p14:tracePt t="53734" x="4921250" y="2940050"/>
          <p14:tracePt t="53751" x="4902200" y="2971800"/>
          <p14:tracePt t="53753" x="4870450" y="3028950"/>
          <p14:tracePt t="53771" x="4838700" y="3086100"/>
          <p14:tracePt t="53773" x="4819650" y="3130550"/>
          <p14:tracePt t="53781" x="4806950" y="3168650"/>
          <p14:tracePt t="53784" x="4806950" y="3187700"/>
          <p14:tracePt t="53799" x="4826000" y="3200400"/>
          <p14:tracePt t="53802" x="4851400" y="3213100"/>
          <p14:tracePt t="53815" x="4883150" y="3232150"/>
          <p14:tracePt t="53818" x="4927600" y="3244850"/>
          <p14:tracePt t="53837" x="5029200" y="3263900"/>
          <p14:tracePt t="53840" x="5099050" y="3270250"/>
          <p14:tracePt t="53848" x="5175250" y="3282950"/>
          <p14:tracePt t="53854" x="5251450" y="3289300"/>
          <p14:tracePt t="53865" x="5334000" y="3302000"/>
          <p14:tracePt t="53870" x="5416550" y="3314700"/>
          <p14:tracePt t="53883" x="5492750" y="3333750"/>
          <p14:tracePt t="53886" x="5575300" y="3365500"/>
          <p14:tracePt t="53898" x="5651500" y="3384550"/>
          <p14:tracePt t="53902" x="5715000" y="3416300"/>
          <p14:tracePt t="53916" x="5778500" y="3441700"/>
          <p14:tracePt t="53918" x="5822950" y="3473450"/>
          <p14:tracePt t="53933" x="5861050" y="3498850"/>
          <p14:tracePt t="53935" x="5905500" y="3530600"/>
          <p14:tracePt t="53949" x="5949950" y="3562350"/>
          <p14:tracePt t="53952" x="5981700" y="3575050"/>
          <p14:tracePt t="53966" x="6026150" y="3594100"/>
          <p14:tracePt t="53968" x="6083300" y="3606800"/>
          <p14:tracePt t="53982" x="6134100" y="3625850"/>
          <p14:tracePt t="53985" x="6184900" y="3644900"/>
          <p14:tracePt t="53999" x="6254750" y="3676650"/>
          <p14:tracePt t="54002" x="6305550" y="3695700"/>
          <p14:tracePt t="54015" x="6350000" y="3727450"/>
          <p14:tracePt t="54018" x="6375400" y="3746500"/>
          <p14:tracePt t="54032" x="6419850" y="3771900"/>
          <p14:tracePt t="54038" x="6432550" y="3784600"/>
          <p14:tracePt t="54049" x="6445250" y="3790950"/>
          <p14:tracePt t="54054" x="6457950" y="3797300"/>
          <p14:tracePt t="54066" x="6464300" y="3803650"/>
          <p14:tracePt t="54070" x="6477000" y="3810000"/>
          <p14:tracePt t="54083" x="6483350" y="3816350"/>
          <p14:tracePt t="54086" x="6489700" y="3816350"/>
          <p14:tracePt t="54774" x="6489700" y="3822700"/>
          <p14:tracePt t="54838" x="6496050" y="3822700"/>
          <p14:tracePt t="54846" x="6496050" y="3829050"/>
          <p14:tracePt t="54886" x="6496050" y="3835400"/>
          <p14:tracePt t="54902" x="6502400" y="3835400"/>
          <p14:tracePt t="54934" x="6508750" y="3835400"/>
          <p14:tracePt t="54942" x="6508750" y="3841750"/>
        </p14:tracePtLst>
      </p14:laserTrace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35A8DF-EA25-C340-95CE-4EA69274498C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rgbClr val="00395A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Coherent combing of fiber lasers path to high average power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08EDA99-0734-51C7-35F2-3688AD42E486}"/>
              </a:ext>
            </a:extLst>
          </p:cNvPr>
          <p:cNvGrpSpPr/>
          <p:nvPr/>
        </p:nvGrpSpPr>
        <p:grpSpPr>
          <a:xfrm>
            <a:off x="0" y="790358"/>
            <a:ext cx="9338444" cy="5741170"/>
            <a:chOff x="114777" y="898644"/>
            <a:chExt cx="8805498" cy="535025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3978CEF-04CF-734B-C970-F9781027F502}"/>
                </a:ext>
              </a:extLst>
            </p:cNvPr>
            <p:cNvSpPr txBox="1"/>
            <p:nvPr/>
          </p:nvSpPr>
          <p:spPr>
            <a:xfrm>
              <a:off x="3814147" y="1369527"/>
              <a:ext cx="9509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  <a:latin typeface="+mj-lt"/>
                </a:rPr>
                <a:t>power </a:t>
              </a:r>
            </a:p>
            <a:p>
              <a:r>
                <a:rPr lang="en-US" sz="1400" dirty="0">
                  <a:solidFill>
                    <a:srgbClr val="000000"/>
                  </a:solidFill>
                  <a:latin typeface="+mj-lt"/>
                </a:rPr>
                <a:t>amplifiers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1790578-5C4E-C242-6ED6-4B775DE239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09665" y="3246667"/>
              <a:ext cx="2145977" cy="194686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D78C6D0-E7D3-740C-B6CC-0A198002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51182" y="4669695"/>
              <a:ext cx="1869093" cy="1408489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6A2F68B-9106-DA9D-8B9E-EAD815158E71}"/>
                </a:ext>
              </a:extLst>
            </p:cNvPr>
            <p:cNvCxnSpPr/>
            <p:nvPr/>
          </p:nvCxnSpPr>
          <p:spPr>
            <a:xfrm>
              <a:off x="3413502" y="1768076"/>
              <a:ext cx="389733" cy="38600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3674413-90A8-2C15-ECAE-1FFF7878E1B1}"/>
                </a:ext>
              </a:extLst>
            </p:cNvPr>
            <p:cNvCxnSpPr/>
            <p:nvPr/>
          </p:nvCxnSpPr>
          <p:spPr>
            <a:xfrm>
              <a:off x="3413502" y="1705690"/>
              <a:ext cx="473667" cy="405355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DACD09A-2580-33FD-3CC5-7FF0F3929EFA}"/>
                </a:ext>
              </a:extLst>
            </p:cNvPr>
            <p:cNvCxnSpPr/>
            <p:nvPr/>
          </p:nvCxnSpPr>
          <p:spPr>
            <a:xfrm>
              <a:off x="3413502" y="1649733"/>
              <a:ext cx="570683" cy="41011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75BA233-5AE2-7E5C-3386-D692E6BE0BB4}"/>
                </a:ext>
              </a:extLst>
            </p:cNvPr>
            <p:cNvGrpSpPr/>
            <p:nvPr/>
          </p:nvGrpSpPr>
          <p:grpSpPr>
            <a:xfrm>
              <a:off x="3917239" y="2040821"/>
              <a:ext cx="1980315" cy="988901"/>
              <a:chOff x="129493" y="770782"/>
              <a:chExt cx="5950509" cy="2971479"/>
            </a:xfrm>
          </p:grpSpPr>
          <p:sp>
            <p:nvSpPr>
              <p:cNvPr id="381" name="Freeform 380">
                <a:extLst>
                  <a:ext uri="{FF2B5EF4-FFF2-40B4-BE49-F238E27FC236}">
                    <a16:creationId xmlns:a16="http://schemas.microsoft.com/office/drawing/2014/main" id="{5CC5CD19-3BA3-6CC9-90E5-0978FA8A946D}"/>
                  </a:ext>
                </a:extLst>
              </p:cNvPr>
              <p:cNvSpPr/>
              <p:nvPr/>
            </p:nvSpPr>
            <p:spPr>
              <a:xfrm>
                <a:off x="129493" y="842280"/>
                <a:ext cx="1242107" cy="599223"/>
              </a:xfrm>
              <a:custGeom>
                <a:avLst/>
                <a:gdLst>
                  <a:gd name="connsiteX0" fmla="*/ 1242107 w 1242107"/>
                  <a:gd name="connsiteY0" fmla="*/ 51800 h 599223"/>
                  <a:gd name="connsiteX1" fmla="*/ 1018587 w 1242107"/>
                  <a:gd name="connsiteY1" fmla="*/ 1000 h 599223"/>
                  <a:gd name="connsiteX2" fmla="*/ 713787 w 1242107"/>
                  <a:gd name="connsiteY2" fmla="*/ 92440 h 599223"/>
                  <a:gd name="connsiteX3" fmla="*/ 541067 w 1242107"/>
                  <a:gd name="connsiteY3" fmla="*/ 549640 h 599223"/>
                  <a:gd name="connsiteX4" fmla="*/ 53387 w 1242107"/>
                  <a:gd name="connsiteY4" fmla="*/ 590280 h 599223"/>
                  <a:gd name="connsiteX5" fmla="*/ 12747 w 1242107"/>
                  <a:gd name="connsiteY5" fmla="*/ 580120 h 599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2107" h="599223">
                    <a:moveTo>
                      <a:pt x="1242107" y="51800"/>
                    </a:moveTo>
                    <a:cubicBezTo>
                      <a:pt x="1174373" y="23013"/>
                      <a:pt x="1106640" y="-5773"/>
                      <a:pt x="1018587" y="1000"/>
                    </a:cubicBezTo>
                    <a:cubicBezTo>
                      <a:pt x="930534" y="7773"/>
                      <a:pt x="793374" y="1000"/>
                      <a:pt x="713787" y="92440"/>
                    </a:cubicBezTo>
                    <a:cubicBezTo>
                      <a:pt x="634200" y="183880"/>
                      <a:pt x="651134" y="466667"/>
                      <a:pt x="541067" y="549640"/>
                    </a:cubicBezTo>
                    <a:cubicBezTo>
                      <a:pt x="431000" y="632613"/>
                      <a:pt x="141440" y="585200"/>
                      <a:pt x="53387" y="590280"/>
                    </a:cubicBezTo>
                    <a:cubicBezTo>
                      <a:pt x="-34666" y="595360"/>
                      <a:pt x="12747" y="580120"/>
                      <a:pt x="12747" y="580120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82" name="Freeform 381">
                <a:extLst>
                  <a:ext uri="{FF2B5EF4-FFF2-40B4-BE49-F238E27FC236}">
                    <a16:creationId xmlns:a16="http://schemas.microsoft.com/office/drawing/2014/main" id="{BB651736-91AF-D32E-4C66-CC20DFA87E2C}"/>
                  </a:ext>
                </a:extLst>
              </p:cNvPr>
              <p:cNvSpPr/>
              <p:nvPr/>
            </p:nvSpPr>
            <p:spPr>
              <a:xfrm>
                <a:off x="139653" y="903240"/>
                <a:ext cx="1242107" cy="599223"/>
              </a:xfrm>
              <a:custGeom>
                <a:avLst/>
                <a:gdLst>
                  <a:gd name="connsiteX0" fmla="*/ 1242107 w 1242107"/>
                  <a:gd name="connsiteY0" fmla="*/ 51800 h 599223"/>
                  <a:gd name="connsiteX1" fmla="*/ 1018587 w 1242107"/>
                  <a:gd name="connsiteY1" fmla="*/ 1000 h 599223"/>
                  <a:gd name="connsiteX2" fmla="*/ 713787 w 1242107"/>
                  <a:gd name="connsiteY2" fmla="*/ 92440 h 599223"/>
                  <a:gd name="connsiteX3" fmla="*/ 541067 w 1242107"/>
                  <a:gd name="connsiteY3" fmla="*/ 549640 h 599223"/>
                  <a:gd name="connsiteX4" fmla="*/ 53387 w 1242107"/>
                  <a:gd name="connsiteY4" fmla="*/ 590280 h 599223"/>
                  <a:gd name="connsiteX5" fmla="*/ 12747 w 1242107"/>
                  <a:gd name="connsiteY5" fmla="*/ 580120 h 599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2107" h="599223">
                    <a:moveTo>
                      <a:pt x="1242107" y="51800"/>
                    </a:moveTo>
                    <a:cubicBezTo>
                      <a:pt x="1174373" y="23013"/>
                      <a:pt x="1106640" y="-5773"/>
                      <a:pt x="1018587" y="1000"/>
                    </a:cubicBezTo>
                    <a:cubicBezTo>
                      <a:pt x="930534" y="7773"/>
                      <a:pt x="793374" y="1000"/>
                      <a:pt x="713787" y="92440"/>
                    </a:cubicBezTo>
                    <a:cubicBezTo>
                      <a:pt x="634200" y="183880"/>
                      <a:pt x="651134" y="466667"/>
                      <a:pt x="541067" y="549640"/>
                    </a:cubicBezTo>
                    <a:cubicBezTo>
                      <a:pt x="431000" y="632613"/>
                      <a:pt x="141440" y="585200"/>
                      <a:pt x="53387" y="590280"/>
                    </a:cubicBezTo>
                    <a:cubicBezTo>
                      <a:pt x="-34666" y="595360"/>
                      <a:pt x="12747" y="580120"/>
                      <a:pt x="12747" y="580120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83" name="Freeform 382">
                <a:extLst>
                  <a:ext uri="{FF2B5EF4-FFF2-40B4-BE49-F238E27FC236}">
                    <a16:creationId xmlns:a16="http://schemas.microsoft.com/office/drawing/2014/main" id="{B7AED15F-F4B6-D4A8-12BD-D86B66B0DF9C}"/>
                  </a:ext>
                </a:extLst>
              </p:cNvPr>
              <p:cNvSpPr/>
              <p:nvPr/>
            </p:nvSpPr>
            <p:spPr>
              <a:xfrm>
                <a:off x="149813" y="964200"/>
                <a:ext cx="1242107" cy="599223"/>
              </a:xfrm>
              <a:custGeom>
                <a:avLst/>
                <a:gdLst>
                  <a:gd name="connsiteX0" fmla="*/ 1242107 w 1242107"/>
                  <a:gd name="connsiteY0" fmla="*/ 51800 h 599223"/>
                  <a:gd name="connsiteX1" fmla="*/ 1018587 w 1242107"/>
                  <a:gd name="connsiteY1" fmla="*/ 1000 h 599223"/>
                  <a:gd name="connsiteX2" fmla="*/ 713787 w 1242107"/>
                  <a:gd name="connsiteY2" fmla="*/ 92440 h 599223"/>
                  <a:gd name="connsiteX3" fmla="*/ 541067 w 1242107"/>
                  <a:gd name="connsiteY3" fmla="*/ 549640 h 599223"/>
                  <a:gd name="connsiteX4" fmla="*/ 53387 w 1242107"/>
                  <a:gd name="connsiteY4" fmla="*/ 590280 h 599223"/>
                  <a:gd name="connsiteX5" fmla="*/ 12747 w 1242107"/>
                  <a:gd name="connsiteY5" fmla="*/ 580120 h 599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2107" h="599223">
                    <a:moveTo>
                      <a:pt x="1242107" y="51800"/>
                    </a:moveTo>
                    <a:cubicBezTo>
                      <a:pt x="1174373" y="23013"/>
                      <a:pt x="1106640" y="-5773"/>
                      <a:pt x="1018587" y="1000"/>
                    </a:cubicBezTo>
                    <a:cubicBezTo>
                      <a:pt x="930534" y="7773"/>
                      <a:pt x="793374" y="1000"/>
                      <a:pt x="713787" y="92440"/>
                    </a:cubicBezTo>
                    <a:cubicBezTo>
                      <a:pt x="634200" y="183880"/>
                      <a:pt x="651134" y="466667"/>
                      <a:pt x="541067" y="549640"/>
                    </a:cubicBezTo>
                    <a:cubicBezTo>
                      <a:pt x="431000" y="632613"/>
                      <a:pt x="141440" y="585200"/>
                      <a:pt x="53387" y="590280"/>
                    </a:cubicBezTo>
                    <a:cubicBezTo>
                      <a:pt x="-34666" y="595360"/>
                      <a:pt x="12747" y="580120"/>
                      <a:pt x="12747" y="580120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84" name="Freeform 383">
                <a:extLst>
                  <a:ext uri="{FF2B5EF4-FFF2-40B4-BE49-F238E27FC236}">
                    <a16:creationId xmlns:a16="http://schemas.microsoft.com/office/drawing/2014/main" id="{BDD191A8-6669-F8CA-93C2-EEA2091955B4}"/>
                  </a:ext>
                </a:extLst>
              </p:cNvPr>
              <p:cNvSpPr/>
              <p:nvPr/>
            </p:nvSpPr>
            <p:spPr>
              <a:xfrm>
                <a:off x="159973" y="1025160"/>
                <a:ext cx="1242107" cy="599223"/>
              </a:xfrm>
              <a:custGeom>
                <a:avLst/>
                <a:gdLst>
                  <a:gd name="connsiteX0" fmla="*/ 1242107 w 1242107"/>
                  <a:gd name="connsiteY0" fmla="*/ 51800 h 599223"/>
                  <a:gd name="connsiteX1" fmla="*/ 1018587 w 1242107"/>
                  <a:gd name="connsiteY1" fmla="*/ 1000 h 599223"/>
                  <a:gd name="connsiteX2" fmla="*/ 713787 w 1242107"/>
                  <a:gd name="connsiteY2" fmla="*/ 92440 h 599223"/>
                  <a:gd name="connsiteX3" fmla="*/ 541067 w 1242107"/>
                  <a:gd name="connsiteY3" fmla="*/ 549640 h 599223"/>
                  <a:gd name="connsiteX4" fmla="*/ 53387 w 1242107"/>
                  <a:gd name="connsiteY4" fmla="*/ 590280 h 599223"/>
                  <a:gd name="connsiteX5" fmla="*/ 12747 w 1242107"/>
                  <a:gd name="connsiteY5" fmla="*/ 580120 h 599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2107" h="599223">
                    <a:moveTo>
                      <a:pt x="1242107" y="51800"/>
                    </a:moveTo>
                    <a:cubicBezTo>
                      <a:pt x="1174373" y="23013"/>
                      <a:pt x="1106640" y="-5773"/>
                      <a:pt x="1018587" y="1000"/>
                    </a:cubicBezTo>
                    <a:cubicBezTo>
                      <a:pt x="930534" y="7773"/>
                      <a:pt x="793374" y="1000"/>
                      <a:pt x="713787" y="92440"/>
                    </a:cubicBezTo>
                    <a:cubicBezTo>
                      <a:pt x="634200" y="183880"/>
                      <a:pt x="651134" y="466667"/>
                      <a:pt x="541067" y="549640"/>
                    </a:cubicBezTo>
                    <a:cubicBezTo>
                      <a:pt x="431000" y="632613"/>
                      <a:pt x="141440" y="585200"/>
                      <a:pt x="53387" y="590280"/>
                    </a:cubicBezTo>
                    <a:cubicBezTo>
                      <a:pt x="-34666" y="595360"/>
                      <a:pt x="12747" y="580120"/>
                      <a:pt x="12747" y="580120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85" name="Freeform 384">
                <a:extLst>
                  <a:ext uri="{FF2B5EF4-FFF2-40B4-BE49-F238E27FC236}">
                    <a16:creationId xmlns:a16="http://schemas.microsoft.com/office/drawing/2014/main" id="{880F4ABE-4D8E-91BB-1AE9-86968015EB8E}"/>
                  </a:ext>
                </a:extLst>
              </p:cNvPr>
              <p:cNvSpPr/>
              <p:nvPr/>
            </p:nvSpPr>
            <p:spPr>
              <a:xfrm>
                <a:off x="180293" y="1075960"/>
                <a:ext cx="1242107" cy="599223"/>
              </a:xfrm>
              <a:custGeom>
                <a:avLst/>
                <a:gdLst>
                  <a:gd name="connsiteX0" fmla="*/ 1242107 w 1242107"/>
                  <a:gd name="connsiteY0" fmla="*/ 51800 h 599223"/>
                  <a:gd name="connsiteX1" fmla="*/ 1018587 w 1242107"/>
                  <a:gd name="connsiteY1" fmla="*/ 1000 h 599223"/>
                  <a:gd name="connsiteX2" fmla="*/ 713787 w 1242107"/>
                  <a:gd name="connsiteY2" fmla="*/ 92440 h 599223"/>
                  <a:gd name="connsiteX3" fmla="*/ 541067 w 1242107"/>
                  <a:gd name="connsiteY3" fmla="*/ 549640 h 599223"/>
                  <a:gd name="connsiteX4" fmla="*/ 53387 w 1242107"/>
                  <a:gd name="connsiteY4" fmla="*/ 590280 h 599223"/>
                  <a:gd name="connsiteX5" fmla="*/ 12747 w 1242107"/>
                  <a:gd name="connsiteY5" fmla="*/ 580120 h 599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2107" h="599223">
                    <a:moveTo>
                      <a:pt x="1242107" y="51800"/>
                    </a:moveTo>
                    <a:cubicBezTo>
                      <a:pt x="1174373" y="23013"/>
                      <a:pt x="1106640" y="-5773"/>
                      <a:pt x="1018587" y="1000"/>
                    </a:cubicBezTo>
                    <a:cubicBezTo>
                      <a:pt x="930534" y="7773"/>
                      <a:pt x="793374" y="1000"/>
                      <a:pt x="713787" y="92440"/>
                    </a:cubicBezTo>
                    <a:cubicBezTo>
                      <a:pt x="634200" y="183880"/>
                      <a:pt x="651134" y="466667"/>
                      <a:pt x="541067" y="549640"/>
                    </a:cubicBezTo>
                    <a:cubicBezTo>
                      <a:pt x="431000" y="632613"/>
                      <a:pt x="141440" y="585200"/>
                      <a:pt x="53387" y="590280"/>
                    </a:cubicBezTo>
                    <a:cubicBezTo>
                      <a:pt x="-34666" y="595360"/>
                      <a:pt x="12747" y="580120"/>
                      <a:pt x="12747" y="580120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86" name="Freeform 385">
                <a:extLst>
                  <a:ext uri="{FF2B5EF4-FFF2-40B4-BE49-F238E27FC236}">
                    <a16:creationId xmlns:a16="http://schemas.microsoft.com/office/drawing/2014/main" id="{D4325B1E-8293-71D4-2D3F-5067A917EAD0}"/>
                  </a:ext>
                </a:extLst>
              </p:cNvPr>
              <p:cNvSpPr/>
              <p:nvPr/>
            </p:nvSpPr>
            <p:spPr>
              <a:xfrm>
                <a:off x="190453" y="1136920"/>
                <a:ext cx="1242107" cy="599223"/>
              </a:xfrm>
              <a:custGeom>
                <a:avLst/>
                <a:gdLst>
                  <a:gd name="connsiteX0" fmla="*/ 1242107 w 1242107"/>
                  <a:gd name="connsiteY0" fmla="*/ 51800 h 599223"/>
                  <a:gd name="connsiteX1" fmla="*/ 1018587 w 1242107"/>
                  <a:gd name="connsiteY1" fmla="*/ 1000 h 599223"/>
                  <a:gd name="connsiteX2" fmla="*/ 713787 w 1242107"/>
                  <a:gd name="connsiteY2" fmla="*/ 92440 h 599223"/>
                  <a:gd name="connsiteX3" fmla="*/ 541067 w 1242107"/>
                  <a:gd name="connsiteY3" fmla="*/ 549640 h 599223"/>
                  <a:gd name="connsiteX4" fmla="*/ 53387 w 1242107"/>
                  <a:gd name="connsiteY4" fmla="*/ 590280 h 599223"/>
                  <a:gd name="connsiteX5" fmla="*/ 12747 w 1242107"/>
                  <a:gd name="connsiteY5" fmla="*/ 580120 h 599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2107" h="599223">
                    <a:moveTo>
                      <a:pt x="1242107" y="51800"/>
                    </a:moveTo>
                    <a:cubicBezTo>
                      <a:pt x="1174373" y="23013"/>
                      <a:pt x="1106640" y="-5773"/>
                      <a:pt x="1018587" y="1000"/>
                    </a:cubicBezTo>
                    <a:cubicBezTo>
                      <a:pt x="930534" y="7773"/>
                      <a:pt x="793374" y="1000"/>
                      <a:pt x="713787" y="92440"/>
                    </a:cubicBezTo>
                    <a:cubicBezTo>
                      <a:pt x="634200" y="183880"/>
                      <a:pt x="651134" y="466667"/>
                      <a:pt x="541067" y="549640"/>
                    </a:cubicBezTo>
                    <a:cubicBezTo>
                      <a:pt x="431000" y="632613"/>
                      <a:pt x="141440" y="585200"/>
                      <a:pt x="53387" y="590280"/>
                    </a:cubicBezTo>
                    <a:cubicBezTo>
                      <a:pt x="-34666" y="595360"/>
                      <a:pt x="12747" y="580120"/>
                      <a:pt x="12747" y="580120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87" name="Freeform 386">
                <a:extLst>
                  <a:ext uri="{FF2B5EF4-FFF2-40B4-BE49-F238E27FC236}">
                    <a16:creationId xmlns:a16="http://schemas.microsoft.com/office/drawing/2014/main" id="{0D87E701-2284-B392-8D5E-9B9C86F16C54}"/>
                  </a:ext>
                </a:extLst>
              </p:cNvPr>
              <p:cNvSpPr/>
              <p:nvPr/>
            </p:nvSpPr>
            <p:spPr>
              <a:xfrm>
                <a:off x="200613" y="1197880"/>
                <a:ext cx="1242107" cy="599223"/>
              </a:xfrm>
              <a:custGeom>
                <a:avLst/>
                <a:gdLst>
                  <a:gd name="connsiteX0" fmla="*/ 1242107 w 1242107"/>
                  <a:gd name="connsiteY0" fmla="*/ 51800 h 599223"/>
                  <a:gd name="connsiteX1" fmla="*/ 1018587 w 1242107"/>
                  <a:gd name="connsiteY1" fmla="*/ 1000 h 599223"/>
                  <a:gd name="connsiteX2" fmla="*/ 713787 w 1242107"/>
                  <a:gd name="connsiteY2" fmla="*/ 92440 h 599223"/>
                  <a:gd name="connsiteX3" fmla="*/ 541067 w 1242107"/>
                  <a:gd name="connsiteY3" fmla="*/ 549640 h 599223"/>
                  <a:gd name="connsiteX4" fmla="*/ 53387 w 1242107"/>
                  <a:gd name="connsiteY4" fmla="*/ 590280 h 599223"/>
                  <a:gd name="connsiteX5" fmla="*/ 12747 w 1242107"/>
                  <a:gd name="connsiteY5" fmla="*/ 580120 h 599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2107" h="599223">
                    <a:moveTo>
                      <a:pt x="1242107" y="51800"/>
                    </a:moveTo>
                    <a:cubicBezTo>
                      <a:pt x="1174373" y="23013"/>
                      <a:pt x="1106640" y="-5773"/>
                      <a:pt x="1018587" y="1000"/>
                    </a:cubicBezTo>
                    <a:cubicBezTo>
                      <a:pt x="930534" y="7773"/>
                      <a:pt x="793374" y="1000"/>
                      <a:pt x="713787" y="92440"/>
                    </a:cubicBezTo>
                    <a:cubicBezTo>
                      <a:pt x="634200" y="183880"/>
                      <a:pt x="651134" y="466667"/>
                      <a:pt x="541067" y="549640"/>
                    </a:cubicBezTo>
                    <a:cubicBezTo>
                      <a:pt x="431000" y="632613"/>
                      <a:pt x="141440" y="585200"/>
                      <a:pt x="53387" y="590280"/>
                    </a:cubicBezTo>
                    <a:cubicBezTo>
                      <a:pt x="-34666" y="595360"/>
                      <a:pt x="12747" y="580120"/>
                      <a:pt x="12747" y="580120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88" name="Freeform 387">
                <a:extLst>
                  <a:ext uri="{FF2B5EF4-FFF2-40B4-BE49-F238E27FC236}">
                    <a16:creationId xmlns:a16="http://schemas.microsoft.com/office/drawing/2014/main" id="{35079358-FBCD-4B5B-6A49-21D428B18DA3}"/>
                  </a:ext>
                </a:extLst>
              </p:cNvPr>
              <p:cNvSpPr/>
              <p:nvPr/>
            </p:nvSpPr>
            <p:spPr>
              <a:xfrm>
                <a:off x="210773" y="1258840"/>
                <a:ext cx="1242107" cy="599223"/>
              </a:xfrm>
              <a:custGeom>
                <a:avLst/>
                <a:gdLst>
                  <a:gd name="connsiteX0" fmla="*/ 1242107 w 1242107"/>
                  <a:gd name="connsiteY0" fmla="*/ 51800 h 599223"/>
                  <a:gd name="connsiteX1" fmla="*/ 1018587 w 1242107"/>
                  <a:gd name="connsiteY1" fmla="*/ 1000 h 599223"/>
                  <a:gd name="connsiteX2" fmla="*/ 713787 w 1242107"/>
                  <a:gd name="connsiteY2" fmla="*/ 92440 h 599223"/>
                  <a:gd name="connsiteX3" fmla="*/ 541067 w 1242107"/>
                  <a:gd name="connsiteY3" fmla="*/ 549640 h 599223"/>
                  <a:gd name="connsiteX4" fmla="*/ 53387 w 1242107"/>
                  <a:gd name="connsiteY4" fmla="*/ 590280 h 599223"/>
                  <a:gd name="connsiteX5" fmla="*/ 12747 w 1242107"/>
                  <a:gd name="connsiteY5" fmla="*/ 580120 h 599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2107" h="599223">
                    <a:moveTo>
                      <a:pt x="1242107" y="51800"/>
                    </a:moveTo>
                    <a:cubicBezTo>
                      <a:pt x="1174373" y="23013"/>
                      <a:pt x="1106640" y="-5773"/>
                      <a:pt x="1018587" y="1000"/>
                    </a:cubicBezTo>
                    <a:cubicBezTo>
                      <a:pt x="930534" y="7773"/>
                      <a:pt x="793374" y="1000"/>
                      <a:pt x="713787" y="92440"/>
                    </a:cubicBezTo>
                    <a:cubicBezTo>
                      <a:pt x="634200" y="183880"/>
                      <a:pt x="651134" y="466667"/>
                      <a:pt x="541067" y="549640"/>
                    </a:cubicBezTo>
                    <a:cubicBezTo>
                      <a:pt x="431000" y="632613"/>
                      <a:pt x="141440" y="585200"/>
                      <a:pt x="53387" y="590280"/>
                    </a:cubicBezTo>
                    <a:cubicBezTo>
                      <a:pt x="-34666" y="595360"/>
                      <a:pt x="12747" y="580120"/>
                      <a:pt x="12747" y="580120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89" name="Freeform 388">
                <a:extLst>
                  <a:ext uri="{FF2B5EF4-FFF2-40B4-BE49-F238E27FC236}">
                    <a16:creationId xmlns:a16="http://schemas.microsoft.com/office/drawing/2014/main" id="{89A52405-DD78-E94D-F107-69C9A68B582D}"/>
                  </a:ext>
                </a:extLst>
              </p:cNvPr>
              <p:cNvSpPr/>
              <p:nvPr/>
            </p:nvSpPr>
            <p:spPr>
              <a:xfrm>
                <a:off x="190453" y="1319800"/>
                <a:ext cx="1242107" cy="599223"/>
              </a:xfrm>
              <a:custGeom>
                <a:avLst/>
                <a:gdLst>
                  <a:gd name="connsiteX0" fmla="*/ 1242107 w 1242107"/>
                  <a:gd name="connsiteY0" fmla="*/ 51800 h 599223"/>
                  <a:gd name="connsiteX1" fmla="*/ 1018587 w 1242107"/>
                  <a:gd name="connsiteY1" fmla="*/ 1000 h 599223"/>
                  <a:gd name="connsiteX2" fmla="*/ 713787 w 1242107"/>
                  <a:gd name="connsiteY2" fmla="*/ 92440 h 599223"/>
                  <a:gd name="connsiteX3" fmla="*/ 541067 w 1242107"/>
                  <a:gd name="connsiteY3" fmla="*/ 549640 h 599223"/>
                  <a:gd name="connsiteX4" fmla="*/ 53387 w 1242107"/>
                  <a:gd name="connsiteY4" fmla="*/ 590280 h 599223"/>
                  <a:gd name="connsiteX5" fmla="*/ 12747 w 1242107"/>
                  <a:gd name="connsiteY5" fmla="*/ 580120 h 599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2107" h="599223">
                    <a:moveTo>
                      <a:pt x="1242107" y="51800"/>
                    </a:moveTo>
                    <a:cubicBezTo>
                      <a:pt x="1174373" y="23013"/>
                      <a:pt x="1106640" y="-5773"/>
                      <a:pt x="1018587" y="1000"/>
                    </a:cubicBezTo>
                    <a:cubicBezTo>
                      <a:pt x="930534" y="7773"/>
                      <a:pt x="793374" y="1000"/>
                      <a:pt x="713787" y="92440"/>
                    </a:cubicBezTo>
                    <a:cubicBezTo>
                      <a:pt x="634200" y="183880"/>
                      <a:pt x="651134" y="466667"/>
                      <a:pt x="541067" y="549640"/>
                    </a:cubicBezTo>
                    <a:cubicBezTo>
                      <a:pt x="431000" y="632613"/>
                      <a:pt x="141440" y="585200"/>
                      <a:pt x="53387" y="590280"/>
                    </a:cubicBezTo>
                    <a:cubicBezTo>
                      <a:pt x="-34666" y="595360"/>
                      <a:pt x="12747" y="580120"/>
                      <a:pt x="12747" y="580120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90" name="Freeform 389">
                <a:extLst>
                  <a:ext uri="{FF2B5EF4-FFF2-40B4-BE49-F238E27FC236}">
                    <a16:creationId xmlns:a16="http://schemas.microsoft.com/office/drawing/2014/main" id="{E1CFEDDC-D112-D1C3-712D-B8DF44CFA793}"/>
                  </a:ext>
                </a:extLst>
              </p:cNvPr>
              <p:cNvSpPr/>
              <p:nvPr/>
            </p:nvSpPr>
            <p:spPr>
              <a:xfrm>
                <a:off x="200613" y="1380760"/>
                <a:ext cx="1242107" cy="599223"/>
              </a:xfrm>
              <a:custGeom>
                <a:avLst/>
                <a:gdLst>
                  <a:gd name="connsiteX0" fmla="*/ 1242107 w 1242107"/>
                  <a:gd name="connsiteY0" fmla="*/ 51800 h 599223"/>
                  <a:gd name="connsiteX1" fmla="*/ 1018587 w 1242107"/>
                  <a:gd name="connsiteY1" fmla="*/ 1000 h 599223"/>
                  <a:gd name="connsiteX2" fmla="*/ 713787 w 1242107"/>
                  <a:gd name="connsiteY2" fmla="*/ 92440 h 599223"/>
                  <a:gd name="connsiteX3" fmla="*/ 541067 w 1242107"/>
                  <a:gd name="connsiteY3" fmla="*/ 549640 h 599223"/>
                  <a:gd name="connsiteX4" fmla="*/ 53387 w 1242107"/>
                  <a:gd name="connsiteY4" fmla="*/ 590280 h 599223"/>
                  <a:gd name="connsiteX5" fmla="*/ 12747 w 1242107"/>
                  <a:gd name="connsiteY5" fmla="*/ 580120 h 599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2107" h="599223">
                    <a:moveTo>
                      <a:pt x="1242107" y="51800"/>
                    </a:moveTo>
                    <a:cubicBezTo>
                      <a:pt x="1174373" y="23013"/>
                      <a:pt x="1106640" y="-5773"/>
                      <a:pt x="1018587" y="1000"/>
                    </a:cubicBezTo>
                    <a:cubicBezTo>
                      <a:pt x="930534" y="7773"/>
                      <a:pt x="793374" y="1000"/>
                      <a:pt x="713787" y="92440"/>
                    </a:cubicBezTo>
                    <a:cubicBezTo>
                      <a:pt x="634200" y="183880"/>
                      <a:pt x="651134" y="466667"/>
                      <a:pt x="541067" y="549640"/>
                    </a:cubicBezTo>
                    <a:cubicBezTo>
                      <a:pt x="431000" y="632613"/>
                      <a:pt x="141440" y="585200"/>
                      <a:pt x="53387" y="590280"/>
                    </a:cubicBezTo>
                    <a:cubicBezTo>
                      <a:pt x="-34666" y="595360"/>
                      <a:pt x="12747" y="580120"/>
                      <a:pt x="12747" y="580120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91" name="Freeform 390">
                <a:extLst>
                  <a:ext uri="{FF2B5EF4-FFF2-40B4-BE49-F238E27FC236}">
                    <a16:creationId xmlns:a16="http://schemas.microsoft.com/office/drawing/2014/main" id="{7B914C6F-5169-6B35-E786-A939E56D05BB}"/>
                  </a:ext>
                </a:extLst>
              </p:cNvPr>
              <p:cNvSpPr/>
              <p:nvPr/>
            </p:nvSpPr>
            <p:spPr>
              <a:xfrm>
                <a:off x="210773" y="1441720"/>
                <a:ext cx="1242107" cy="599223"/>
              </a:xfrm>
              <a:custGeom>
                <a:avLst/>
                <a:gdLst>
                  <a:gd name="connsiteX0" fmla="*/ 1242107 w 1242107"/>
                  <a:gd name="connsiteY0" fmla="*/ 51800 h 599223"/>
                  <a:gd name="connsiteX1" fmla="*/ 1018587 w 1242107"/>
                  <a:gd name="connsiteY1" fmla="*/ 1000 h 599223"/>
                  <a:gd name="connsiteX2" fmla="*/ 713787 w 1242107"/>
                  <a:gd name="connsiteY2" fmla="*/ 92440 h 599223"/>
                  <a:gd name="connsiteX3" fmla="*/ 541067 w 1242107"/>
                  <a:gd name="connsiteY3" fmla="*/ 549640 h 599223"/>
                  <a:gd name="connsiteX4" fmla="*/ 53387 w 1242107"/>
                  <a:gd name="connsiteY4" fmla="*/ 590280 h 599223"/>
                  <a:gd name="connsiteX5" fmla="*/ 12747 w 1242107"/>
                  <a:gd name="connsiteY5" fmla="*/ 580120 h 599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2107" h="599223">
                    <a:moveTo>
                      <a:pt x="1242107" y="51800"/>
                    </a:moveTo>
                    <a:cubicBezTo>
                      <a:pt x="1174373" y="23013"/>
                      <a:pt x="1106640" y="-5773"/>
                      <a:pt x="1018587" y="1000"/>
                    </a:cubicBezTo>
                    <a:cubicBezTo>
                      <a:pt x="930534" y="7773"/>
                      <a:pt x="793374" y="1000"/>
                      <a:pt x="713787" y="92440"/>
                    </a:cubicBezTo>
                    <a:cubicBezTo>
                      <a:pt x="634200" y="183880"/>
                      <a:pt x="651134" y="466667"/>
                      <a:pt x="541067" y="549640"/>
                    </a:cubicBezTo>
                    <a:cubicBezTo>
                      <a:pt x="431000" y="632613"/>
                      <a:pt x="141440" y="585200"/>
                      <a:pt x="53387" y="590280"/>
                    </a:cubicBezTo>
                    <a:cubicBezTo>
                      <a:pt x="-34666" y="595360"/>
                      <a:pt x="12747" y="580120"/>
                      <a:pt x="12747" y="580120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92" name="Freeform 391">
                <a:extLst>
                  <a:ext uri="{FF2B5EF4-FFF2-40B4-BE49-F238E27FC236}">
                    <a16:creationId xmlns:a16="http://schemas.microsoft.com/office/drawing/2014/main" id="{385376DF-DD66-8824-7A0C-29938285195D}"/>
                  </a:ext>
                </a:extLst>
              </p:cNvPr>
              <p:cNvSpPr/>
              <p:nvPr/>
            </p:nvSpPr>
            <p:spPr>
              <a:xfrm>
                <a:off x="220933" y="1502680"/>
                <a:ext cx="1242107" cy="599223"/>
              </a:xfrm>
              <a:custGeom>
                <a:avLst/>
                <a:gdLst>
                  <a:gd name="connsiteX0" fmla="*/ 1242107 w 1242107"/>
                  <a:gd name="connsiteY0" fmla="*/ 51800 h 599223"/>
                  <a:gd name="connsiteX1" fmla="*/ 1018587 w 1242107"/>
                  <a:gd name="connsiteY1" fmla="*/ 1000 h 599223"/>
                  <a:gd name="connsiteX2" fmla="*/ 713787 w 1242107"/>
                  <a:gd name="connsiteY2" fmla="*/ 92440 h 599223"/>
                  <a:gd name="connsiteX3" fmla="*/ 541067 w 1242107"/>
                  <a:gd name="connsiteY3" fmla="*/ 549640 h 599223"/>
                  <a:gd name="connsiteX4" fmla="*/ 53387 w 1242107"/>
                  <a:gd name="connsiteY4" fmla="*/ 590280 h 599223"/>
                  <a:gd name="connsiteX5" fmla="*/ 12747 w 1242107"/>
                  <a:gd name="connsiteY5" fmla="*/ 580120 h 599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2107" h="599223">
                    <a:moveTo>
                      <a:pt x="1242107" y="51800"/>
                    </a:moveTo>
                    <a:cubicBezTo>
                      <a:pt x="1174373" y="23013"/>
                      <a:pt x="1106640" y="-5773"/>
                      <a:pt x="1018587" y="1000"/>
                    </a:cubicBezTo>
                    <a:cubicBezTo>
                      <a:pt x="930534" y="7773"/>
                      <a:pt x="793374" y="1000"/>
                      <a:pt x="713787" y="92440"/>
                    </a:cubicBezTo>
                    <a:cubicBezTo>
                      <a:pt x="634200" y="183880"/>
                      <a:pt x="651134" y="466667"/>
                      <a:pt x="541067" y="549640"/>
                    </a:cubicBezTo>
                    <a:cubicBezTo>
                      <a:pt x="431000" y="632613"/>
                      <a:pt x="141440" y="585200"/>
                      <a:pt x="53387" y="590280"/>
                    </a:cubicBezTo>
                    <a:cubicBezTo>
                      <a:pt x="-34666" y="595360"/>
                      <a:pt x="12747" y="580120"/>
                      <a:pt x="12747" y="580120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93" name="Freeform 392">
                <a:extLst>
                  <a:ext uri="{FF2B5EF4-FFF2-40B4-BE49-F238E27FC236}">
                    <a16:creationId xmlns:a16="http://schemas.microsoft.com/office/drawing/2014/main" id="{CA4FE495-7D75-1999-E376-83F303F7BCB8}"/>
                  </a:ext>
                </a:extLst>
              </p:cNvPr>
              <p:cNvSpPr/>
              <p:nvPr/>
            </p:nvSpPr>
            <p:spPr>
              <a:xfrm>
                <a:off x="241253" y="1553480"/>
                <a:ext cx="1242107" cy="599223"/>
              </a:xfrm>
              <a:custGeom>
                <a:avLst/>
                <a:gdLst>
                  <a:gd name="connsiteX0" fmla="*/ 1242107 w 1242107"/>
                  <a:gd name="connsiteY0" fmla="*/ 51800 h 599223"/>
                  <a:gd name="connsiteX1" fmla="*/ 1018587 w 1242107"/>
                  <a:gd name="connsiteY1" fmla="*/ 1000 h 599223"/>
                  <a:gd name="connsiteX2" fmla="*/ 713787 w 1242107"/>
                  <a:gd name="connsiteY2" fmla="*/ 92440 h 599223"/>
                  <a:gd name="connsiteX3" fmla="*/ 541067 w 1242107"/>
                  <a:gd name="connsiteY3" fmla="*/ 549640 h 599223"/>
                  <a:gd name="connsiteX4" fmla="*/ 53387 w 1242107"/>
                  <a:gd name="connsiteY4" fmla="*/ 590280 h 599223"/>
                  <a:gd name="connsiteX5" fmla="*/ 12747 w 1242107"/>
                  <a:gd name="connsiteY5" fmla="*/ 580120 h 599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2107" h="599223">
                    <a:moveTo>
                      <a:pt x="1242107" y="51800"/>
                    </a:moveTo>
                    <a:cubicBezTo>
                      <a:pt x="1174373" y="23013"/>
                      <a:pt x="1106640" y="-5773"/>
                      <a:pt x="1018587" y="1000"/>
                    </a:cubicBezTo>
                    <a:cubicBezTo>
                      <a:pt x="930534" y="7773"/>
                      <a:pt x="793374" y="1000"/>
                      <a:pt x="713787" y="92440"/>
                    </a:cubicBezTo>
                    <a:cubicBezTo>
                      <a:pt x="634200" y="183880"/>
                      <a:pt x="651134" y="466667"/>
                      <a:pt x="541067" y="549640"/>
                    </a:cubicBezTo>
                    <a:cubicBezTo>
                      <a:pt x="431000" y="632613"/>
                      <a:pt x="141440" y="585200"/>
                      <a:pt x="53387" y="590280"/>
                    </a:cubicBezTo>
                    <a:cubicBezTo>
                      <a:pt x="-34666" y="595360"/>
                      <a:pt x="12747" y="580120"/>
                      <a:pt x="12747" y="580120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94" name="Freeform 393">
                <a:extLst>
                  <a:ext uri="{FF2B5EF4-FFF2-40B4-BE49-F238E27FC236}">
                    <a16:creationId xmlns:a16="http://schemas.microsoft.com/office/drawing/2014/main" id="{4ECDC52A-09C6-F098-661A-2B14840F6B89}"/>
                  </a:ext>
                </a:extLst>
              </p:cNvPr>
              <p:cNvSpPr/>
              <p:nvPr/>
            </p:nvSpPr>
            <p:spPr>
              <a:xfrm>
                <a:off x="251413" y="1614440"/>
                <a:ext cx="1242107" cy="599223"/>
              </a:xfrm>
              <a:custGeom>
                <a:avLst/>
                <a:gdLst>
                  <a:gd name="connsiteX0" fmla="*/ 1242107 w 1242107"/>
                  <a:gd name="connsiteY0" fmla="*/ 51800 h 599223"/>
                  <a:gd name="connsiteX1" fmla="*/ 1018587 w 1242107"/>
                  <a:gd name="connsiteY1" fmla="*/ 1000 h 599223"/>
                  <a:gd name="connsiteX2" fmla="*/ 713787 w 1242107"/>
                  <a:gd name="connsiteY2" fmla="*/ 92440 h 599223"/>
                  <a:gd name="connsiteX3" fmla="*/ 541067 w 1242107"/>
                  <a:gd name="connsiteY3" fmla="*/ 549640 h 599223"/>
                  <a:gd name="connsiteX4" fmla="*/ 53387 w 1242107"/>
                  <a:gd name="connsiteY4" fmla="*/ 590280 h 599223"/>
                  <a:gd name="connsiteX5" fmla="*/ 12747 w 1242107"/>
                  <a:gd name="connsiteY5" fmla="*/ 580120 h 599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2107" h="599223">
                    <a:moveTo>
                      <a:pt x="1242107" y="51800"/>
                    </a:moveTo>
                    <a:cubicBezTo>
                      <a:pt x="1174373" y="23013"/>
                      <a:pt x="1106640" y="-5773"/>
                      <a:pt x="1018587" y="1000"/>
                    </a:cubicBezTo>
                    <a:cubicBezTo>
                      <a:pt x="930534" y="7773"/>
                      <a:pt x="793374" y="1000"/>
                      <a:pt x="713787" y="92440"/>
                    </a:cubicBezTo>
                    <a:cubicBezTo>
                      <a:pt x="634200" y="183880"/>
                      <a:pt x="651134" y="466667"/>
                      <a:pt x="541067" y="549640"/>
                    </a:cubicBezTo>
                    <a:cubicBezTo>
                      <a:pt x="431000" y="632613"/>
                      <a:pt x="141440" y="585200"/>
                      <a:pt x="53387" y="590280"/>
                    </a:cubicBezTo>
                    <a:cubicBezTo>
                      <a:pt x="-34666" y="595360"/>
                      <a:pt x="12747" y="580120"/>
                      <a:pt x="12747" y="580120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95" name="Freeform 394">
                <a:extLst>
                  <a:ext uri="{FF2B5EF4-FFF2-40B4-BE49-F238E27FC236}">
                    <a16:creationId xmlns:a16="http://schemas.microsoft.com/office/drawing/2014/main" id="{00729726-0691-5E0C-A7F7-7FE93AC58F95}"/>
                  </a:ext>
                </a:extLst>
              </p:cNvPr>
              <p:cNvSpPr/>
              <p:nvPr/>
            </p:nvSpPr>
            <p:spPr>
              <a:xfrm>
                <a:off x="261573" y="1675400"/>
                <a:ext cx="1242107" cy="599223"/>
              </a:xfrm>
              <a:custGeom>
                <a:avLst/>
                <a:gdLst>
                  <a:gd name="connsiteX0" fmla="*/ 1242107 w 1242107"/>
                  <a:gd name="connsiteY0" fmla="*/ 51800 h 599223"/>
                  <a:gd name="connsiteX1" fmla="*/ 1018587 w 1242107"/>
                  <a:gd name="connsiteY1" fmla="*/ 1000 h 599223"/>
                  <a:gd name="connsiteX2" fmla="*/ 713787 w 1242107"/>
                  <a:gd name="connsiteY2" fmla="*/ 92440 h 599223"/>
                  <a:gd name="connsiteX3" fmla="*/ 541067 w 1242107"/>
                  <a:gd name="connsiteY3" fmla="*/ 549640 h 599223"/>
                  <a:gd name="connsiteX4" fmla="*/ 53387 w 1242107"/>
                  <a:gd name="connsiteY4" fmla="*/ 590280 h 599223"/>
                  <a:gd name="connsiteX5" fmla="*/ 12747 w 1242107"/>
                  <a:gd name="connsiteY5" fmla="*/ 580120 h 599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2107" h="599223">
                    <a:moveTo>
                      <a:pt x="1242107" y="51800"/>
                    </a:moveTo>
                    <a:cubicBezTo>
                      <a:pt x="1174373" y="23013"/>
                      <a:pt x="1106640" y="-5773"/>
                      <a:pt x="1018587" y="1000"/>
                    </a:cubicBezTo>
                    <a:cubicBezTo>
                      <a:pt x="930534" y="7773"/>
                      <a:pt x="793374" y="1000"/>
                      <a:pt x="713787" y="92440"/>
                    </a:cubicBezTo>
                    <a:cubicBezTo>
                      <a:pt x="634200" y="183880"/>
                      <a:pt x="651134" y="466667"/>
                      <a:pt x="541067" y="549640"/>
                    </a:cubicBezTo>
                    <a:cubicBezTo>
                      <a:pt x="431000" y="632613"/>
                      <a:pt x="141440" y="585200"/>
                      <a:pt x="53387" y="590280"/>
                    </a:cubicBezTo>
                    <a:cubicBezTo>
                      <a:pt x="-34666" y="595360"/>
                      <a:pt x="12747" y="580120"/>
                      <a:pt x="12747" y="580120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96" name="Freeform 395">
                <a:extLst>
                  <a:ext uri="{FF2B5EF4-FFF2-40B4-BE49-F238E27FC236}">
                    <a16:creationId xmlns:a16="http://schemas.microsoft.com/office/drawing/2014/main" id="{53365186-E860-5404-BEEC-3F84E91C8231}"/>
                  </a:ext>
                </a:extLst>
              </p:cNvPr>
              <p:cNvSpPr/>
              <p:nvPr/>
            </p:nvSpPr>
            <p:spPr>
              <a:xfrm>
                <a:off x="271733" y="1736360"/>
                <a:ext cx="1242107" cy="599223"/>
              </a:xfrm>
              <a:custGeom>
                <a:avLst/>
                <a:gdLst>
                  <a:gd name="connsiteX0" fmla="*/ 1242107 w 1242107"/>
                  <a:gd name="connsiteY0" fmla="*/ 51800 h 599223"/>
                  <a:gd name="connsiteX1" fmla="*/ 1018587 w 1242107"/>
                  <a:gd name="connsiteY1" fmla="*/ 1000 h 599223"/>
                  <a:gd name="connsiteX2" fmla="*/ 713787 w 1242107"/>
                  <a:gd name="connsiteY2" fmla="*/ 92440 h 599223"/>
                  <a:gd name="connsiteX3" fmla="*/ 541067 w 1242107"/>
                  <a:gd name="connsiteY3" fmla="*/ 549640 h 599223"/>
                  <a:gd name="connsiteX4" fmla="*/ 53387 w 1242107"/>
                  <a:gd name="connsiteY4" fmla="*/ 590280 h 599223"/>
                  <a:gd name="connsiteX5" fmla="*/ 12747 w 1242107"/>
                  <a:gd name="connsiteY5" fmla="*/ 580120 h 599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2107" h="599223">
                    <a:moveTo>
                      <a:pt x="1242107" y="51800"/>
                    </a:moveTo>
                    <a:cubicBezTo>
                      <a:pt x="1174373" y="23013"/>
                      <a:pt x="1106640" y="-5773"/>
                      <a:pt x="1018587" y="1000"/>
                    </a:cubicBezTo>
                    <a:cubicBezTo>
                      <a:pt x="930534" y="7773"/>
                      <a:pt x="793374" y="1000"/>
                      <a:pt x="713787" y="92440"/>
                    </a:cubicBezTo>
                    <a:cubicBezTo>
                      <a:pt x="634200" y="183880"/>
                      <a:pt x="651134" y="466667"/>
                      <a:pt x="541067" y="549640"/>
                    </a:cubicBezTo>
                    <a:cubicBezTo>
                      <a:pt x="431000" y="632613"/>
                      <a:pt x="141440" y="585200"/>
                      <a:pt x="53387" y="590280"/>
                    </a:cubicBezTo>
                    <a:cubicBezTo>
                      <a:pt x="-34666" y="595360"/>
                      <a:pt x="12747" y="580120"/>
                      <a:pt x="12747" y="580120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97" name="Group 396">
                <a:extLst>
                  <a:ext uri="{FF2B5EF4-FFF2-40B4-BE49-F238E27FC236}">
                    <a16:creationId xmlns:a16="http://schemas.microsoft.com/office/drawing/2014/main" id="{66E075DA-7157-3D2D-8EBA-7B84208B034C}"/>
                  </a:ext>
                </a:extLst>
              </p:cNvPr>
              <p:cNvGrpSpPr/>
              <p:nvPr/>
            </p:nvGrpSpPr>
            <p:grpSpPr>
              <a:xfrm>
                <a:off x="1374612" y="770782"/>
                <a:ext cx="1361440" cy="1294625"/>
                <a:chOff x="3921760" y="1309490"/>
                <a:chExt cx="1361440" cy="1294625"/>
              </a:xfrm>
            </p:grpSpPr>
            <p:grpSp>
              <p:nvGrpSpPr>
                <p:cNvPr id="434" name="Group 433">
                  <a:extLst>
                    <a:ext uri="{FF2B5EF4-FFF2-40B4-BE49-F238E27FC236}">
                      <a16:creationId xmlns:a16="http://schemas.microsoft.com/office/drawing/2014/main" id="{91A1A440-F1BB-D14A-FFB2-8941188EED07}"/>
                    </a:ext>
                  </a:extLst>
                </p:cNvPr>
                <p:cNvGrpSpPr/>
                <p:nvPr/>
              </p:nvGrpSpPr>
              <p:grpSpPr>
                <a:xfrm>
                  <a:off x="4551680" y="1912005"/>
                  <a:ext cx="731520" cy="692110"/>
                  <a:chOff x="4551680" y="1912005"/>
                  <a:chExt cx="731520" cy="692110"/>
                </a:xfrm>
              </p:grpSpPr>
              <p:grpSp>
                <p:nvGrpSpPr>
                  <p:cNvPr id="480" name="Group 479">
                    <a:extLst>
                      <a:ext uri="{FF2B5EF4-FFF2-40B4-BE49-F238E27FC236}">
                        <a16:creationId xmlns:a16="http://schemas.microsoft.com/office/drawing/2014/main" id="{06CF7A11-4A15-1968-1B93-41429743098E}"/>
                      </a:ext>
                    </a:extLst>
                  </p:cNvPr>
                  <p:cNvGrpSpPr/>
                  <p:nvPr/>
                </p:nvGrpSpPr>
                <p:grpSpPr>
                  <a:xfrm>
                    <a:off x="4866640" y="1917085"/>
                    <a:ext cx="416560" cy="687030"/>
                    <a:chOff x="4866640" y="1917085"/>
                    <a:chExt cx="416560" cy="687030"/>
                  </a:xfrm>
                </p:grpSpPr>
                <p:grpSp>
                  <p:nvGrpSpPr>
                    <p:cNvPr id="488" name="Group 487">
                      <a:extLst>
                        <a:ext uri="{FF2B5EF4-FFF2-40B4-BE49-F238E27FC236}">
                          <a16:creationId xmlns:a16="http://schemas.microsoft.com/office/drawing/2014/main" id="{949905D1-4F66-F8F8-2124-B13FFD5AFBA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66640" y="2204720"/>
                      <a:ext cx="416560" cy="399395"/>
                      <a:chOff x="4866640" y="2204720"/>
                      <a:chExt cx="416560" cy="399395"/>
                    </a:xfrm>
                  </p:grpSpPr>
                  <p:sp>
                    <p:nvSpPr>
                      <p:cNvPr id="492" name="Cube 491">
                        <a:extLst>
                          <a:ext uri="{FF2B5EF4-FFF2-40B4-BE49-F238E27FC236}">
                            <a16:creationId xmlns:a16="http://schemas.microsoft.com/office/drawing/2014/main" id="{CB8E167E-7A00-34A4-7D38-8BBFBDAA1978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4866640" y="2204720"/>
                        <a:ext cx="416560" cy="399395"/>
                      </a:xfrm>
                      <a:prstGeom prst="cube">
                        <a:avLst/>
                      </a:prstGeom>
                      <a:solidFill>
                        <a:srgbClr val="FFFFFF"/>
                      </a:solidFill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93" name="Oval 492">
                        <a:extLst>
                          <a:ext uri="{FF2B5EF4-FFF2-40B4-BE49-F238E27FC236}">
                            <a16:creationId xmlns:a16="http://schemas.microsoft.com/office/drawing/2014/main" id="{CA9C113E-1B2B-7F4A-9208-678CEDAC6FB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19040" y="2346960"/>
                        <a:ext cx="223520" cy="223520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489" name="Group 488">
                      <a:extLst>
                        <a:ext uri="{FF2B5EF4-FFF2-40B4-BE49-F238E27FC236}">
                          <a16:creationId xmlns:a16="http://schemas.microsoft.com/office/drawing/2014/main" id="{C51EE596-D63B-3E23-853C-4905344A766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66640" y="1917085"/>
                      <a:ext cx="416560" cy="399395"/>
                      <a:chOff x="4866640" y="2204720"/>
                      <a:chExt cx="416560" cy="399395"/>
                    </a:xfrm>
                  </p:grpSpPr>
                  <p:sp>
                    <p:nvSpPr>
                      <p:cNvPr id="490" name="Cube 489">
                        <a:extLst>
                          <a:ext uri="{FF2B5EF4-FFF2-40B4-BE49-F238E27FC236}">
                            <a16:creationId xmlns:a16="http://schemas.microsoft.com/office/drawing/2014/main" id="{AE1DAA70-27A4-2400-C9EF-2EBBBB231F57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4866640" y="2204720"/>
                        <a:ext cx="416560" cy="399395"/>
                      </a:xfrm>
                      <a:prstGeom prst="cube">
                        <a:avLst/>
                      </a:prstGeom>
                      <a:solidFill>
                        <a:srgbClr val="FFFFFF"/>
                      </a:solidFill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91" name="Oval 490">
                        <a:extLst>
                          <a:ext uri="{FF2B5EF4-FFF2-40B4-BE49-F238E27FC236}">
                            <a16:creationId xmlns:a16="http://schemas.microsoft.com/office/drawing/2014/main" id="{95AA5298-2E11-C914-E933-00128A639FD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19040" y="2346960"/>
                        <a:ext cx="223520" cy="223520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481" name="Group 480">
                    <a:extLst>
                      <a:ext uri="{FF2B5EF4-FFF2-40B4-BE49-F238E27FC236}">
                        <a16:creationId xmlns:a16="http://schemas.microsoft.com/office/drawing/2014/main" id="{E2B1F834-8784-4987-23FB-9E007875F77A}"/>
                      </a:ext>
                    </a:extLst>
                  </p:cNvPr>
                  <p:cNvGrpSpPr/>
                  <p:nvPr/>
                </p:nvGrpSpPr>
                <p:grpSpPr>
                  <a:xfrm>
                    <a:off x="4551680" y="1912005"/>
                    <a:ext cx="416560" cy="687030"/>
                    <a:chOff x="4866640" y="1917085"/>
                    <a:chExt cx="416560" cy="687030"/>
                  </a:xfrm>
                </p:grpSpPr>
                <p:grpSp>
                  <p:nvGrpSpPr>
                    <p:cNvPr id="482" name="Group 481">
                      <a:extLst>
                        <a:ext uri="{FF2B5EF4-FFF2-40B4-BE49-F238E27FC236}">
                          <a16:creationId xmlns:a16="http://schemas.microsoft.com/office/drawing/2014/main" id="{8A15FC13-7BBF-1286-97FA-7DDAEB6A1F7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66640" y="2204720"/>
                      <a:ext cx="416560" cy="399395"/>
                      <a:chOff x="4866640" y="2204720"/>
                      <a:chExt cx="416560" cy="399395"/>
                    </a:xfrm>
                  </p:grpSpPr>
                  <p:sp>
                    <p:nvSpPr>
                      <p:cNvPr id="486" name="Cube 485">
                        <a:extLst>
                          <a:ext uri="{FF2B5EF4-FFF2-40B4-BE49-F238E27FC236}">
                            <a16:creationId xmlns:a16="http://schemas.microsoft.com/office/drawing/2014/main" id="{591CC86B-65F2-DE20-2C4A-6B81D62833E8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4866640" y="2204720"/>
                        <a:ext cx="416560" cy="399395"/>
                      </a:xfrm>
                      <a:prstGeom prst="cube">
                        <a:avLst/>
                      </a:prstGeom>
                      <a:solidFill>
                        <a:srgbClr val="FFFFFF"/>
                      </a:solidFill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87" name="Oval 486">
                        <a:extLst>
                          <a:ext uri="{FF2B5EF4-FFF2-40B4-BE49-F238E27FC236}">
                            <a16:creationId xmlns:a16="http://schemas.microsoft.com/office/drawing/2014/main" id="{A6346736-2FD7-2AF9-FAF1-08D8743A4E6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19040" y="2346960"/>
                        <a:ext cx="223520" cy="223520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483" name="Group 482">
                      <a:extLst>
                        <a:ext uri="{FF2B5EF4-FFF2-40B4-BE49-F238E27FC236}">
                          <a16:creationId xmlns:a16="http://schemas.microsoft.com/office/drawing/2014/main" id="{195785DB-9D26-8158-46D5-792576FDC3F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66640" y="1917085"/>
                      <a:ext cx="416560" cy="399395"/>
                      <a:chOff x="4866640" y="2204720"/>
                      <a:chExt cx="416560" cy="399395"/>
                    </a:xfrm>
                  </p:grpSpPr>
                  <p:sp>
                    <p:nvSpPr>
                      <p:cNvPr id="484" name="Cube 483">
                        <a:extLst>
                          <a:ext uri="{FF2B5EF4-FFF2-40B4-BE49-F238E27FC236}">
                            <a16:creationId xmlns:a16="http://schemas.microsoft.com/office/drawing/2014/main" id="{826558C3-9AAC-96B8-8965-3CCC4AA4E32B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4866640" y="2204720"/>
                        <a:ext cx="416560" cy="399395"/>
                      </a:xfrm>
                      <a:prstGeom prst="cube">
                        <a:avLst/>
                      </a:prstGeom>
                      <a:solidFill>
                        <a:srgbClr val="FFFFFF"/>
                      </a:solidFill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85" name="Oval 484">
                        <a:extLst>
                          <a:ext uri="{FF2B5EF4-FFF2-40B4-BE49-F238E27FC236}">
                            <a16:creationId xmlns:a16="http://schemas.microsoft.com/office/drawing/2014/main" id="{0D393C0E-6975-D33F-BDAF-8DD281AF33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19040" y="2346960"/>
                        <a:ext cx="223520" cy="223520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435" name="Group 434">
                  <a:extLst>
                    <a:ext uri="{FF2B5EF4-FFF2-40B4-BE49-F238E27FC236}">
                      <a16:creationId xmlns:a16="http://schemas.microsoft.com/office/drawing/2014/main" id="{DE7C5486-A023-2DE1-E233-2827337FDFC4}"/>
                    </a:ext>
                  </a:extLst>
                </p:cNvPr>
                <p:cNvGrpSpPr/>
                <p:nvPr/>
              </p:nvGrpSpPr>
              <p:grpSpPr>
                <a:xfrm>
                  <a:off x="3921760" y="1901230"/>
                  <a:ext cx="731520" cy="692110"/>
                  <a:chOff x="4551680" y="1912005"/>
                  <a:chExt cx="731520" cy="692110"/>
                </a:xfrm>
              </p:grpSpPr>
              <p:grpSp>
                <p:nvGrpSpPr>
                  <p:cNvPr id="466" name="Group 465">
                    <a:extLst>
                      <a:ext uri="{FF2B5EF4-FFF2-40B4-BE49-F238E27FC236}">
                        <a16:creationId xmlns:a16="http://schemas.microsoft.com/office/drawing/2014/main" id="{0B1D6BDC-83F7-546E-B082-B8842D09867F}"/>
                      </a:ext>
                    </a:extLst>
                  </p:cNvPr>
                  <p:cNvGrpSpPr/>
                  <p:nvPr/>
                </p:nvGrpSpPr>
                <p:grpSpPr>
                  <a:xfrm>
                    <a:off x="4866640" y="1917085"/>
                    <a:ext cx="416560" cy="687030"/>
                    <a:chOff x="4866640" y="1917085"/>
                    <a:chExt cx="416560" cy="687030"/>
                  </a:xfrm>
                </p:grpSpPr>
                <p:grpSp>
                  <p:nvGrpSpPr>
                    <p:cNvPr id="474" name="Group 473">
                      <a:extLst>
                        <a:ext uri="{FF2B5EF4-FFF2-40B4-BE49-F238E27FC236}">
                          <a16:creationId xmlns:a16="http://schemas.microsoft.com/office/drawing/2014/main" id="{986995F1-1DDE-6369-7AD1-D1D565E7F7A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66640" y="2204720"/>
                      <a:ext cx="416560" cy="399395"/>
                      <a:chOff x="4866640" y="2204720"/>
                      <a:chExt cx="416560" cy="399395"/>
                    </a:xfrm>
                  </p:grpSpPr>
                  <p:sp>
                    <p:nvSpPr>
                      <p:cNvPr id="478" name="Cube 477">
                        <a:extLst>
                          <a:ext uri="{FF2B5EF4-FFF2-40B4-BE49-F238E27FC236}">
                            <a16:creationId xmlns:a16="http://schemas.microsoft.com/office/drawing/2014/main" id="{1FDEA8C5-A04C-119F-DC68-208E1BD1784F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4866640" y="2204720"/>
                        <a:ext cx="416560" cy="399395"/>
                      </a:xfrm>
                      <a:prstGeom prst="cube">
                        <a:avLst/>
                      </a:prstGeom>
                      <a:solidFill>
                        <a:srgbClr val="FFFFFF"/>
                      </a:solidFill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79" name="Oval 478">
                        <a:extLst>
                          <a:ext uri="{FF2B5EF4-FFF2-40B4-BE49-F238E27FC236}">
                            <a16:creationId xmlns:a16="http://schemas.microsoft.com/office/drawing/2014/main" id="{144964DB-1CA1-70E0-90FF-2E8A4C7CE13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19040" y="2346960"/>
                        <a:ext cx="223520" cy="223520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475" name="Group 474">
                      <a:extLst>
                        <a:ext uri="{FF2B5EF4-FFF2-40B4-BE49-F238E27FC236}">
                          <a16:creationId xmlns:a16="http://schemas.microsoft.com/office/drawing/2014/main" id="{AD5DF79D-2F6E-CCD5-10B2-19AFDC67F1F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66640" y="1917085"/>
                      <a:ext cx="416560" cy="399395"/>
                      <a:chOff x="4866640" y="2204720"/>
                      <a:chExt cx="416560" cy="399395"/>
                    </a:xfrm>
                  </p:grpSpPr>
                  <p:sp>
                    <p:nvSpPr>
                      <p:cNvPr id="476" name="Cube 475">
                        <a:extLst>
                          <a:ext uri="{FF2B5EF4-FFF2-40B4-BE49-F238E27FC236}">
                            <a16:creationId xmlns:a16="http://schemas.microsoft.com/office/drawing/2014/main" id="{423AEDC0-E875-A65D-75D7-681E0B40D39A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4866640" y="2204720"/>
                        <a:ext cx="416560" cy="399395"/>
                      </a:xfrm>
                      <a:prstGeom prst="cube">
                        <a:avLst/>
                      </a:prstGeom>
                      <a:solidFill>
                        <a:srgbClr val="FFFFFF"/>
                      </a:solidFill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77" name="Oval 476">
                        <a:extLst>
                          <a:ext uri="{FF2B5EF4-FFF2-40B4-BE49-F238E27FC236}">
                            <a16:creationId xmlns:a16="http://schemas.microsoft.com/office/drawing/2014/main" id="{4E836092-A608-CDAA-7EEC-093D54530E1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19040" y="2346960"/>
                        <a:ext cx="223520" cy="223520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467" name="Group 466">
                    <a:extLst>
                      <a:ext uri="{FF2B5EF4-FFF2-40B4-BE49-F238E27FC236}">
                        <a16:creationId xmlns:a16="http://schemas.microsoft.com/office/drawing/2014/main" id="{395BB775-6601-EE6E-4A7C-7B395BEE04D1}"/>
                      </a:ext>
                    </a:extLst>
                  </p:cNvPr>
                  <p:cNvGrpSpPr/>
                  <p:nvPr/>
                </p:nvGrpSpPr>
                <p:grpSpPr>
                  <a:xfrm>
                    <a:off x="4551680" y="1912005"/>
                    <a:ext cx="416560" cy="687030"/>
                    <a:chOff x="4866640" y="1917085"/>
                    <a:chExt cx="416560" cy="687030"/>
                  </a:xfrm>
                </p:grpSpPr>
                <p:grpSp>
                  <p:nvGrpSpPr>
                    <p:cNvPr id="468" name="Group 467">
                      <a:extLst>
                        <a:ext uri="{FF2B5EF4-FFF2-40B4-BE49-F238E27FC236}">
                          <a16:creationId xmlns:a16="http://schemas.microsoft.com/office/drawing/2014/main" id="{928036D8-FA21-8A45-31A3-2A21FCFF715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66640" y="2204720"/>
                      <a:ext cx="416560" cy="399395"/>
                      <a:chOff x="4866640" y="2204720"/>
                      <a:chExt cx="416560" cy="399395"/>
                    </a:xfrm>
                  </p:grpSpPr>
                  <p:sp>
                    <p:nvSpPr>
                      <p:cNvPr id="472" name="Cube 471">
                        <a:extLst>
                          <a:ext uri="{FF2B5EF4-FFF2-40B4-BE49-F238E27FC236}">
                            <a16:creationId xmlns:a16="http://schemas.microsoft.com/office/drawing/2014/main" id="{5F90F885-46B1-39BA-1004-AD3BFDB2C745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4866640" y="2204720"/>
                        <a:ext cx="416560" cy="399395"/>
                      </a:xfrm>
                      <a:prstGeom prst="cube">
                        <a:avLst/>
                      </a:prstGeom>
                      <a:solidFill>
                        <a:srgbClr val="FFFFFF"/>
                      </a:solidFill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73" name="Oval 472">
                        <a:extLst>
                          <a:ext uri="{FF2B5EF4-FFF2-40B4-BE49-F238E27FC236}">
                            <a16:creationId xmlns:a16="http://schemas.microsoft.com/office/drawing/2014/main" id="{32928868-42EC-7D1E-7970-42BFDBDEC7B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19040" y="2346960"/>
                        <a:ext cx="223520" cy="223520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469" name="Group 468">
                      <a:extLst>
                        <a:ext uri="{FF2B5EF4-FFF2-40B4-BE49-F238E27FC236}">
                          <a16:creationId xmlns:a16="http://schemas.microsoft.com/office/drawing/2014/main" id="{EE75B423-8F72-86D3-C166-FBD09592185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66640" y="1917085"/>
                      <a:ext cx="416560" cy="399395"/>
                      <a:chOff x="4866640" y="2204720"/>
                      <a:chExt cx="416560" cy="399395"/>
                    </a:xfrm>
                  </p:grpSpPr>
                  <p:sp>
                    <p:nvSpPr>
                      <p:cNvPr id="470" name="Cube 469">
                        <a:extLst>
                          <a:ext uri="{FF2B5EF4-FFF2-40B4-BE49-F238E27FC236}">
                            <a16:creationId xmlns:a16="http://schemas.microsoft.com/office/drawing/2014/main" id="{45212890-98B1-C6EE-147F-540AC5D422DE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4866640" y="2204720"/>
                        <a:ext cx="416560" cy="399395"/>
                      </a:xfrm>
                      <a:prstGeom prst="cube">
                        <a:avLst/>
                      </a:prstGeom>
                      <a:solidFill>
                        <a:srgbClr val="FFFFFF"/>
                      </a:solidFill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71" name="Oval 470">
                        <a:extLst>
                          <a:ext uri="{FF2B5EF4-FFF2-40B4-BE49-F238E27FC236}">
                            <a16:creationId xmlns:a16="http://schemas.microsoft.com/office/drawing/2014/main" id="{667CD99A-B02F-DD33-555C-7F910365A6B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19040" y="2346960"/>
                        <a:ext cx="223520" cy="223520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436" name="Group 435">
                  <a:extLst>
                    <a:ext uri="{FF2B5EF4-FFF2-40B4-BE49-F238E27FC236}">
                      <a16:creationId xmlns:a16="http://schemas.microsoft.com/office/drawing/2014/main" id="{DB321E79-4626-2070-1456-BF51BB53BAC4}"/>
                    </a:ext>
                  </a:extLst>
                </p:cNvPr>
                <p:cNvGrpSpPr/>
                <p:nvPr/>
              </p:nvGrpSpPr>
              <p:grpSpPr>
                <a:xfrm>
                  <a:off x="4551680" y="1320265"/>
                  <a:ext cx="731520" cy="692110"/>
                  <a:chOff x="4551680" y="1912005"/>
                  <a:chExt cx="731520" cy="692110"/>
                </a:xfrm>
              </p:grpSpPr>
              <p:grpSp>
                <p:nvGrpSpPr>
                  <p:cNvPr id="452" name="Group 451">
                    <a:extLst>
                      <a:ext uri="{FF2B5EF4-FFF2-40B4-BE49-F238E27FC236}">
                        <a16:creationId xmlns:a16="http://schemas.microsoft.com/office/drawing/2014/main" id="{9DDC6AC4-C1D8-7AC5-5155-A623044C34A8}"/>
                      </a:ext>
                    </a:extLst>
                  </p:cNvPr>
                  <p:cNvGrpSpPr/>
                  <p:nvPr/>
                </p:nvGrpSpPr>
                <p:grpSpPr>
                  <a:xfrm>
                    <a:off x="4866640" y="1917085"/>
                    <a:ext cx="416560" cy="687030"/>
                    <a:chOff x="4866640" y="1917085"/>
                    <a:chExt cx="416560" cy="687030"/>
                  </a:xfrm>
                </p:grpSpPr>
                <p:grpSp>
                  <p:nvGrpSpPr>
                    <p:cNvPr id="460" name="Group 459">
                      <a:extLst>
                        <a:ext uri="{FF2B5EF4-FFF2-40B4-BE49-F238E27FC236}">
                          <a16:creationId xmlns:a16="http://schemas.microsoft.com/office/drawing/2014/main" id="{AEE4D485-7AE1-0077-4CEE-B869753982F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66640" y="2204720"/>
                      <a:ext cx="416560" cy="399395"/>
                      <a:chOff x="4866640" y="2204720"/>
                      <a:chExt cx="416560" cy="399395"/>
                    </a:xfrm>
                  </p:grpSpPr>
                  <p:sp>
                    <p:nvSpPr>
                      <p:cNvPr id="464" name="Cube 463">
                        <a:extLst>
                          <a:ext uri="{FF2B5EF4-FFF2-40B4-BE49-F238E27FC236}">
                            <a16:creationId xmlns:a16="http://schemas.microsoft.com/office/drawing/2014/main" id="{5C6D2415-8B73-5515-D2CC-6582A771BD87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4866640" y="2204720"/>
                        <a:ext cx="416560" cy="399395"/>
                      </a:xfrm>
                      <a:prstGeom prst="cube">
                        <a:avLst/>
                      </a:prstGeom>
                      <a:solidFill>
                        <a:srgbClr val="FFFFFF"/>
                      </a:solidFill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65" name="Oval 464">
                        <a:extLst>
                          <a:ext uri="{FF2B5EF4-FFF2-40B4-BE49-F238E27FC236}">
                            <a16:creationId xmlns:a16="http://schemas.microsoft.com/office/drawing/2014/main" id="{5BF4F2B6-473D-EE4F-6BA7-B41C43AB0F2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19040" y="2346960"/>
                        <a:ext cx="223520" cy="223520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461" name="Group 460">
                      <a:extLst>
                        <a:ext uri="{FF2B5EF4-FFF2-40B4-BE49-F238E27FC236}">
                          <a16:creationId xmlns:a16="http://schemas.microsoft.com/office/drawing/2014/main" id="{EB22AD32-FAA7-304B-9194-EBE39271BDE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66640" y="1917085"/>
                      <a:ext cx="416560" cy="399395"/>
                      <a:chOff x="4866640" y="2204720"/>
                      <a:chExt cx="416560" cy="399395"/>
                    </a:xfrm>
                  </p:grpSpPr>
                  <p:sp>
                    <p:nvSpPr>
                      <p:cNvPr id="462" name="Cube 461">
                        <a:extLst>
                          <a:ext uri="{FF2B5EF4-FFF2-40B4-BE49-F238E27FC236}">
                            <a16:creationId xmlns:a16="http://schemas.microsoft.com/office/drawing/2014/main" id="{A43E0B35-6DE2-A1CC-5241-C36ACCFD5E72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4866640" y="2204720"/>
                        <a:ext cx="416560" cy="399395"/>
                      </a:xfrm>
                      <a:prstGeom prst="cube">
                        <a:avLst/>
                      </a:prstGeom>
                      <a:solidFill>
                        <a:srgbClr val="FFFFFF"/>
                      </a:solidFill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63" name="Oval 462">
                        <a:extLst>
                          <a:ext uri="{FF2B5EF4-FFF2-40B4-BE49-F238E27FC236}">
                            <a16:creationId xmlns:a16="http://schemas.microsoft.com/office/drawing/2014/main" id="{D65AB4CE-D34F-E111-9DF1-0A05ADAF6F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19040" y="2346960"/>
                        <a:ext cx="223520" cy="223520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453" name="Group 452">
                    <a:extLst>
                      <a:ext uri="{FF2B5EF4-FFF2-40B4-BE49-F238E27FC236}">
                        <a16:creationId xmlns:a16="http://schemas.microsoft.com/office/drawing/2014/main" id="{C343A413-3A46-3120-8F1A-C4CF036DC36D}"/>
                      </a:ext>
                    </a:extLst>
                  </p:cNvPr>
                  <p:cNvGrpSpPr/>
                  <p:nvPr/>
                </p:nvGrpSpPr>
                <p:grpSpPr>
                  <a:xfrm>
                    <a:off x="4551680" y="1912005"/>
                    <a:ext cx="416560" cy="687030"/>
                    <a:chOff x="4866640" y="1917085"/>
                    <a:chExt cx="416560" cy="687030"/>
                  </a:xfrm>
                </p:grpSpPr>
                <p:grpSp>
                  <p:nvGrpSpPr>
                    <p:cNvPr id="454" name="Group 453">
                      <a:extLst>
                        <a:ext uri="{FF2B5EF4-FFF2-40B4-BE49-F238E27FC236}">
                          <a16:creationId xmlns:a16="http://schemas.microsoft.com/office/drawing/2014/main" id="{57C3A98C-EF52-41CB-A6E8-4AF19EE96B0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66640" y="2204720"/>
                      <a:ext cx="416560" cy="399395"/>
                      <a:chOff x="4866640" y="2204720"/>
                      <a:chExt cx="416560" cy="399395"/>
                    </a:xfrm>
                  </p:grpSpPr>
                  <p:sp>
                    <p:nvSpPr>
                      <p:cNvPr id="458" name="Cube 457">
                        <a:extLst>
                          <a:ext uri="{FF2B5EF4-FFF2-40B4-BE49-F238E27FC236}">
                            <a16:creationId xmlns:a16="http://schemas.microsoft.com/office/drawing/2014/main" id="{D1832448-820E-BD2E-BB66-FD1DECC06953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4866640" y="2204720"/>
                        <a:ext cx="416560" cy="399395"/>
                      </a:xfrm>
                      <a:prstGeom prst="cube">
                        <a:avLst/>
                      </a:prstGeom>
                      <a:solidFill>
                        <a:srgbClr val="FFFFFF"/>
                      </a:solidFill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59" name="Oval 458">
                        <a:extLst>
                          <a:ext uri="{FF2B5EF4-FFF2-40B4-BE49-F238E27FC236}">
                            <a16:creationId xmlns:a16="http://schemas.microsoft.com/office/drawing/2014/main" id="{A7685659-EA18-A040-9039-C32FF03EF1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19040" y="2346960"/>
                        <a:ext cx="223520" cy="223520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455" name="Group 454">
                      <a:extLst>
                        <a:ext uri="{FF2B5EF4-FFF2-40B4-BE49-F238E27FC236}">
                          <a16:creationId xmlns:a16="http://schemas.microsoft.com/office/drawing/2014/main" id="{3FE5D07B-6723-1082-F018-AE5924CB36C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66640" y="1917085"/>
                      <a:ext cx="416560" cy="399395"/>
                      <a:chOff x="4866640" y="2204720"/>
                      <a:chExt cx="416560" cy="399395"/>
                    </a:xfrm>
                  </p:grpSpPr>
                  <p:sp>
                    <p:nvSpPr>
                      <p:cNvPr id="456" name="Cube 455">
                        <a:extLst>
                          <a:ext uri="{FF2B5EF4-FFF2-40B4-BE49-F238E27FC236}">
                            <a16:creationId xmlns:a16="http://schemas.microsoft.com/office/drawing/2014/main" id="{E9396F41-EB84-BCF8-DA74-33968ECCF5B0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4866640" y="2204720"/>
                        <a:ext cx="416560" cy="399395"/>
                      </a:xfrm>
                      <a:prstGeom prst="cube">
                        <a:avLst/>
                      </a:prstGeom>
                      <a:solidFill>
                        <a:srgbClr val="FFFFFF"/>
                      </a:solidFill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57" name="Oval 456">
                        <a:extLst>
                          <a:ext uri="{FF2B5EF4-FFF2-40B4-BE49-F238E27FC236}">
                            <a16:creationId xmlns:a16="http://schemas.microsoft.com/office/drawing/2014/main" id="{4581B06D-3B8D-A1E6-4DA8-1CECF7887D4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19040" y="2346960"/>
                        <a:ext cx="223520" cy="223520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437" name="Group 436">
                  <a:extLst>
                    <a:ext uri="{FF2B5EF4-FFF2-40B4-BE49-F238E27FC236}">
                      <a16:creationId xmlns:a16="http://schemas.microsoft.com/office/drawing/2014/main" id="{D3BE2684-426C-E213-D5BA-4647F566F4A7}"/>
                    </a:ext>
                  </a:extLst>
                </p:cNvPr>
                <p:cNvGrpSpPr/>
                <p:nvPr/>
              </p:nvGrpSpPr>
              <p:grpSpPr>
                <a:xfrm>
                  <a:off x="3921760" y="1309490"/>
                  <a:ext cx="731520" cy="692110"/>
                  <a:chOff x="4551680" y="1912005"/>
                  <a:chExt cx="731520" cy="692110"/>
                </a:xfrm>
              </p:grpSpPr>
              <p:grpSp>
                <p:nvGrpSpPr>
                  <p:cNvPr id="438" name="Group 437">
                    <a:extLst>
                      <a:ext uri="{FF2B5EF4-FFF2-40B4-BE49-F238E27FC236}">
                        <a16:creationId xmlns:a16="http://schemas.microsoft.com/office/drawing/2014/main" id="{F8DAC098-95F2-9F51-9D58-B8FE58049A33}"/>
                      </a:ext>
                    </a:extLst>
                  </p:cNvPr>
                  <p:cNvGrpSpPr/>
                  <p:nvPr/>
                </p:nvGrpSpPr>
                <p:grpSpPr>
                  <a:xfrm>
                    <a:off x="4866640" y="1917085"/>
                    <a:ext cx="416560" cy="687030"/>
                    <a:chOff x="4866640" y="1917085"/>
                    <a:chExt cx="416560" cy="687030"/>
                  </a:xfrm>
                </p:grpSpPr>
                <p:grpSp>
                  <p:nvGrpSpPr>
                    <p:cNvPr id="446" name="Group 445">
                      <a:extLst>
                        <a:ext uri="{FF2B5EF4-FFF2-40B4-BE49-F238E27FC236}">
                          <a16:creationId xmlns:a16="http://schemas.microsoft.com/office/drawing/2014/main" id="{09A3B7F9-717E-9082-2538-02B4E043029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66640" y="2204720"/>
                      <a:ext cx="416560" cy="399395"/>
                      <a:chOff x="4866640" y="2204720"/>
                      <a:chExt cx="416560" cy="399395"/>
                    </a:xfrm>
                  </p:grpSpPr>
                  <p:sp>
                    <p:nvSpPr>
                      <p:cNvPr id="450" name="Cube 449">
                        <a:extLst>
                          <a:ext uri="{FF2B5EF4-FFF2-40B4-BE49-F238E27FC236}">
                            <a16:creationId xmlns:a16="http://schemas.microsoft.com/office/drawing/2014/main" id="{30D03769-0D22-CA35-0C41-83E107F9456F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4866640" y="2204720"/>
                        <a:ext cx="416560" cy="399395"/>
                      </a:xfrm>
                      <a:prstGeom prst="cube">
                        <a:avLst/>
                      </a:prstGeom>
                      <a:solidFill>
                        <a:srgbClr val="FFFFFF"/>
                      </a:solidFill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51" name="Oval 450">
                        <a:extLst>
                          <a:ext uri="{FF2B5EF4-FFF2-40B4-BE49-F238E27FC236}">
                            <a16:creationId xmlns:a16="http://schemas.microsoft.com/office/drawing/2014/main" id="{AA461B8A-BD46-0D26-1173-46F732280C0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19040" y="2346960"/>
                        <a:ext cx="223520" cy="223520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447" name="Group 446">
                      <a:extLst>
                        <a:ext uri="{FF2B5EF4-FFF2-40B4-BE49-F238E27FC236}">
                          <a16:creationId xmlns:a16="http://schemas.microsoft.com/office/drawing/2014/main" id="{984A8526-2354-3D97-5C4A-244EA345F3A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66640" y="1917085"/>
                      <a:ext cx="416560" cy="399395"/>
                      <a:chOff x="4866640" y="2204720"/>
                      <a:chExt cx="416560" cy="399395"/>
                    </a:xfrm>
                  </p:grpSpPr>
                  <p:sp>
                    <p:nvSpPr>
                      <p:cNvPr id="448" name="Cube 447">
                        <a:extLst>
                          <a:ext uri="{FF2B5EF4-FFF2-40B4-BE49-F238E27FC236}">
                            <a16:creationId xmlns:a16="http://schemas.microsoft.com/office/drawing/2014/main" id="{8BEBA389-8235-64AE-6635-797410A058EE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4866640" y="2204720"/>
                        <a:ext cx="416560" cy="399395"/>
                      </a:xfrm>
                      <a:prstGeom prst="cube">
                        <a:avLst/>
                      </a:prstGeom>
                      <a:solidFill>
                        <a:srgbClr val="FFFFFF"/>
                      </a:solidFill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49" name="Oval 448">
                        <a:extLst>
                          <a:ext uri="{FF2B5EF4-FFF2-40B4-BE49-F238E27FC236}">
                            <a16:creationId xmlns:a16="http://schemas.microsoft.com/office/drawing/2014/main" id="{F8AEF863-4458-12DA-6486-E0B21256DCC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19040" y="2346960"/>
                        <a:ext cx="223520" cy="223520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439" name="Group 438">
                    <a:extLst>
                      <a:ext uri="{FF2B5EF4-FFF2-40B4-BE49-F238E27FC236}">
                        <a16:creationId xmlns:a16="http://schemas.microsoft.com/office/drawing/2014/main" id="{9DDB57C4-7EFD-3378-231A-1ACB595AFA86}"/>
                      </a:ext>
                    </a:extLst>
                  </p:cNvPr>
                  <p:cNvGrpSpPr/>
                  <p:nvPr/>
                </p:nvGrpSpPr>
                <p:grpSpPr>
                  <a:xfrm>
                    <a:off x="4551680" y="1912005"/>
                    <a:ext cx="416560" cy="687030"/>
                    <a:chOff x="4866640" y="1917085"/>
                    <a:chExt cx="416560" cy="687030"/>
                  </a:xfrm>
                </p:grpSpPr>
                <p:grpSp>
                  <p:nvGrpSpPr>
                    <p:cNvPr id="440" name="Group 439">
                      <a:extLst>
                        <a:ext uri="{FF2B5EF4-FFF2-40B4-BE49-F238E27FC236}">
                          <a16:creationId xmlns:a16="http://schemas.microsoft.com/office/drawing/2014/main" id="{9B7AE761-FF7F-6DF0-87D3-BD9887FFCEC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66640" y="2204720"/>
                      <a:ext cx="416560" cy="399395"/>
                      <a:chOff x="4866640" y="2204720"/>
                      <a:chExt cx="416560" cy="399395"/>
                    </a:xfrm>
                  </p:grpSpPr>
                  <p:sp>
                    <p:nvSpPr>
                      <p:cNvPr id="444" name="Cube 443">
                        <a:extLst>
                          <a:ext uri="{FF2B5EF4-FFF2-40B4-BE49-F238E27FC236}">
                            <a16:creationId xmlns:a16="http://schemas.microsoft.com/office/drawing/2014/main" id="{F0A5EAE2-2C6F-B861-2F98-607DF19CD18D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4866640" y="2204720"/>
                        <a:ext cx="416560" cy="399395"/>
                      </a:xfrm>
                      <a:prstGeom prst="cube">
                        <a:avLst/>
                      </a:prstGeom>
                      <a:solidFill>
                        <a:srgbClr val="FFFFFF"/>
                      </a:solidFill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45" name="Oval 444">
                        <a:extLst>
                          <a:ext uri="{FF2B5EF4-FFF2-40B4-BE49-F238E27FC236}">
                            <a16:creationId xmlns:a16="http://schemas.microsoft.com/office/drawing/2014/main" id="{5F4B1459-107E-5659-B6CD-CFAE630120A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19040" y="2346960"/>
                        <a:ext cx="223520" cy="223520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441" name="Group 440">
                      <a:extLst>
                        <a:ext uri="{FF2B5EF4-FFF2-40B4-BE49-F238E27FC236}">
                          <a16:creationId xmlns:a16="http://schemas.microsoft.com/office/drawing/2014/main" id="{6E3FAF6C-3479-A7FF-EF63-2AFCD66218A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66640" y="1917085"/>
                      <a:ext cx="416560" cy="399395"/>
                      <a:chOff x="4866640" y="2204720"/>
                      <a:chExt cx="416560" cy="399395"/>
                    </a:xfrm>
                  </p:grpSpPr>
                  <p:sp>
                    <p:nvSpPr>
                      <p:cNvPr id="442" name="Cube 441">
                        <a:extLst>
                          <a:ext uri="{FF2B5EF4-FFF2-40B4-BE49-F238E27FC236}">
                            <a16:creationId xmlns:a16="http://schemas.microsoft.com/office/drawing/2014/main" id="{F78FDE24-ADF0-5FD3-0583-7462249FB947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4866640" y="2204720"/>
                        <a:ext cx="416560" cy="399395"/>
                      </a:xfrm>
                      <a:prstGeom prst="cube">
                        <a:avLst/>
                      </a:prstGeom>
                      <a:solidFill>
                        <a:srgbClr val="FFFFFF"/>
                      </a:solidFill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43" name="Oval 442">
                        <a:extLst>
                          <a:ext uri="{FF2B5EF4-FFF2-40B4-BE49-F238E27FC236}">
                            <a16:creationId xmlns:a16="http://schemas.microsoft.com/office/drawing/2014/main" id="{7559C4E9-E7B1-F812-E83B-FBB42760262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19040" y="2346960"/>
                        <a:ext cx="223520" cy="223520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</p:grpSp>
          </p:grpSp>
          <p:cxnSp>
            <p:nvCxnSpPr>
              <p:cNvPr id="398" name="Straight Connector 397">
                <a:extLst>
                  <a:ext uri="{FF2B5EF4-FFF2-40B4-BE49-F238E27FC236}">
                    <a16:creationId xmlns:a16="http://schemas.microsoft.com/office/drawing/2014/main" id="{6DA71117-F29F-B9BF-BB22-4479C08A202C}"/>
                  </a:ext>
                </a:extLst>
              </p:cNvPr>
              <p:cNvCxnSpPr/>
              <p:nvPr/>
            </p:nvCxnSpPr>
            <p:spPr>
              <a:xfrm>
                <a:off x="1656838" y="1042848"/>
                <a:ext cx="1370842" cy="775792"/>
              </a:xfrm>
              <a:prstGeom prst="line">
                <a:avLst/>
              </a:prstGeom>
              <a:ln>
                <a:solidFill>
                  <a:srgbClr val="C0504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Straight Connector 398">
                <a:extLst>
                  <a:ext uri="{FF2B5EF4-FFF2-40B4-BE49-F238E27FC236}">
                    <a16:creationId xmlns:a16="http://schemas.microsoft.com/office/drawing/2014/main" id="{BF170A19-829F-C33A-EDA4-BCA9D8E3957B}"/>
                  </a:ext>
                </a:extLst>
              </p:cNvPr>
              <p:cNvCxnSpPr/>
              <p:nvPr/>
            </p:nvCxnSpPr>
            <p:spPr>
              <a:xfrm>
                <a:off x="1646678" y="1317168"/>
                <a:ext cx="1370842" cy="775792"/>
              </a:xfrm>
              <a:prstGeom prst="line">
                <a:avLst/>
              </a:prstGeom>
              <a:ln>
                <a:solidFill>
                  <a:srgbClr val="C0504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Straight Connector 399">
                <a:extLst>
                  <a:ext uri="{FF2B5EF4-FFF2-40B4-BE49-F238E27FC236}">
                    <a16:creationId xmlns:a16="http://schemas.microsoft.com/office/drawing/2014/main" id="{8257E3BE-69B6-4244-2CEA-1CAC9FF2DB11}"/>
                  </a:ext>
                </a:extLst>
              </p:cNvPr>
              <p:cNvCxnSpPr/>
              <p:nvPr/>
            </p:nvCxnSpPr>
            <p:spPr>
              <a:xfrm>
                <a:off x="1656838" y="1632128"/>
                <a:ext cx="1370842" cy="775792"/>
              </a:xfrm>
              <a:prstGeom prst="line">
                <a:avLst/>
              </a:prstGeom>
              <a:ln>
                <a:solidFill>
                  <a:srgbClr val="C0504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Straight Connector 400">
                <a:extLst>
                  <a:ext uri="{FF2B5EF4-FFF2-40B4-BE49-F238E27FC236}">
                    <a16:creationId xmlns:a16="http://schemas.microsoft.com/office/drawing/2014/main" id="{192D4388-E7C3-DC80-D9E4-C86AF6EF2566}"/>
                  </a:ext>
                </a:extLst>
              </p:cNvPr>
              <p:cNvCxnSpPr/>
              <p:nvPr/>
            </p:nvCxnSpPr>
            <p:spPr>
              <a:xfrm>
                <a:off x="1646678" y="1906448"/>
                <a:ext cx="1370842" cy="775792"/>
              </a:xfrm>
              <a:prstGeom prst="line">
                <a:avLst/>
              </a:prstGeom>
              <a:ln>
                <a:solidFill>
                  <a:srgbClr val="C0504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Straight Connector 401">
                <a:extLst>
                  <a:ext uri="{FF2B5EF4-FFF2-40B4-BE49-F238E27FC236}">
                    <a16:creationId xmlns:a16="http://schemas.microsoft.com/office/drawing/2014/main" id="{68F11929-C5B3-9465-AB98-BF7A0CB824A5}"/>
                  </a:ext>
                </a:extLst>
              </p:cNvPr>
              <p:cNvCxnSpPr/>
              <p:nvPr/>
            </p:nvCxnSpPr>
            <p:spPr>
              <a:xfrm>
                <a:off x="1961638" y="1042848"/>
                <a:ext cx="1370842" cy="775792"/>
              </a:xfrm>
              <a:prstGeom prst="line">
                <a:avLst/>
              </a:prstGeom>
              <a:ln>
                <a:solidFill>
                  <a:srgbClr val="C0504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Straight Connector 402">
                <a:extLst>
                  <a:ext uri="{FF2B5EF4-FFF2-40B4-BE49-F238E27FC236}">
                    <a16:creationId xmlns:a16="http://schemas.microsoft.com/office/drawing/2014/main" id="{6862AC3B-4CB6-F322-F6A6-181D12769843}"/>
                  </a:ext>
                </a:extLst>
              </p:cNvPr>
              <p:cNvCxnSpPr/>
              <p:nvPr/>
            </p:nvCxnSpPr>
            <p:spPr>
              <a:xfrm>
                <a:off x="1951478" y="1317168"/>
                <a:ext cx="1370842" cy="775792"/>
              </a:xfrm>
              <a:prstGeom prst="line">
                <a:avLst/>
              </a:prstGeom>
              <a:ln>
                <a:solidFill>
                  <a:srgbClr val="C0504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Straight Connector 403">
                <a:extLst>
                  <a:ext uri="{FF2B5EF4-FFF2-40B4-BE49-F238E27FC236}">
                    <a16:creationId xmlns:a16="http://schemas.microsoft.com/office/drawing/2014/main" id="{6118A33E-6D10-FD7D-D5E8-2A3D29EFFD4E}"/>
                  </a:ext>
                </a:extLst>
              </p:cNvPr>
              <p:cNvCxnSpPr/>
              <p:nvPr/>
            </p:nvCxnSpPr>
            <p:spPr>
              <a:xfrm>
                <a:off x="1961638" y="1632128"/>
                <a:ext cx="1370842" cy="775792"/>
              </a:xfrm>
              <a:prstGeom prst="line">
                <a:avLst/>
              </a:prstGeom>
              <a:ln>
                <a:solidFill>
                  <a:srgbClr val="C0504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>
                <a:extLst>
                  <a:ext uri="{FF2B5EF4-FFF2-40B4-BE49-F238E27FC236}">
                    <a16:creationId xmlns:a16="http://schemas.microsoft.com/office/drawing/2014/main" id="{12F5FD51-CB3D-6A33-03D7-97DE48D4A1ED}"/>
                  </a:ext>
                </a:extLst>
              </p:cNvPr>
              <p:cNvCxnSpPr/>
              <p:nvPr/>
            </p:nvCxnSpPr>
            <p:spPr>
              <a:xfrm>
                <a:off x="1951478" y="1906448"/>
                <a:ext cx="1370842" cy="775792"/>
              </a:xfrm>
              <a:prstGeom prst="line">
                <a:avLst/>
              </a:prstGeom>
              <a:ln>
                <a:solidFill>
                  <a:srgbClr val="C0504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>
                <a:extLst>
                  <a:ext uri="{FF2B5EF4-FFF2-40B4-BE49-F238E27FC236}">
                    <a16:creationId xmlns:a16="http://schemas.microsoft.com/office/drawing/2014/main" id="{ABB804C9-B64C-0E4F-CF9C-DA8331E8EADB}"/>
                  </a:ext>
                </a:extLst>
              </p:cNvPr>
              <p:cNvCxnSpPr/>
              <p:nvPr/>
            </p:nvCxnSpPr>
            <p:spPr>
              <a:xfrm>
                <a:off x="2276598" y="1053008"/>
                <a:ext cx="1370842" cy="775792"/>
              </a:xfrm>
              <a:prstGeom prst="line">
                <a:avLst/>
              </a:prstGeom>
              <a:ln>
                <a:solidFill>
                  <a:srgbClr val="C0504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Straight Connector 406">
                <a:extLst>
                  <a:ext uri="{FF2B5EF4-FFF2-40B4-BE49-F238E27FC236}">
                    <a16:creationId xmlns:a16="http://schemas.microsoft.com/office/drawing/2014/main" id="{0096530A-9C77-421F-B60C-D82FF1212636}"/>
                  </a:ext>
                </a:extLst>
              </p:cNvPr>
              <p:cNvCxnSpPr/>
              <p:nvPr/>
            </p:nvCxnSpPr>
            <p:spPr>
              <a:xfrm>
                <a:off x="2266438" y="1327328"/>
                <a:ext cx="1370842" cy="775792"/>
              </a:xfrm>
              <a:prstGeom prst="line">
                <a:avLst/>
              </a:prstGeom>
              <a:ln>
                <a:solidFill>
                  <a:srgbClr val="C0504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Straight Connector 407">
                <a:extLst>
                  <a:ext uri="{FF2B5EF4-FFF2-40B4-BE49-F238E27FC236}">
                    <a16:creationId xmlns:a16="http://schemas.microsoft.com/office/drawing/2014/main" id="{0710429B-C556-86BE-567D-28BE3D2328D3}"/>
                  </a:ext>
                </a:extLst>
              </p:cNvPr>
              <p:cNvCxnSpPr/>
              <p:nvPr/>
            </p:nvCxnSpPr>
            <p:spPr>
              <a:xfrm>
                <a:off x="2276598" y="1642288"/>
                <a:ext cx="1370842" cy="775792"/>
              </a:xfrm>
              <a:prstGeom prst="line">
                <a:avLst/>
              </a:prstGeom>
              <a:ln>
                <a:solidFill>
                  <a:srgbClr val="C0504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Connector 408">
                <a:extLst>
                  <a:ext uri="{FF2B5EF4-FFF2-40B4-BE49-F238E27FC236}">
                    <a16:creationId xmlns:a16="http://schemas.microsoft.com/office/drawing/2014/main" id="{AB8FDC47-4E1D-A8DE-31B7-5CA29238E1EC}"/>
                  </a:ext>
                </a:extLst>
              </p:cNvPr>
              <p:cNvCxnSpPr/>
              <p:nvPr/>
            </p:nvCxnSpPr>
            <p:spPr>
              <a:xfrm>
                <a:off x="2266438" y="1916608"/>
                <a:ext cx="1370842" cy="775792"/>
              </a:xfrm>
              <a:prstGeom prst="line">
                <a:avLst/>
              </a:prstGeom>
              <a:ln>
                <a:solidFill>
                  <a:srgbClr val="C0504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>
                <a:extLst>
                  <a:ext uri="{FF2B5EF4-FFF2-40B4-BE49-F238E27FC236}">
                    <a16:creationId xmlns:a16="http://schemas.microsoft.com/office/drawing/2014/main" id="{806C879B-CCF9-E552-F229-A17233C77903}"/>
                  </a:ext>
                </a:extLst>
              </p:cNvPr>
              <p:cNvCxnSpPr/>
              <p:nvPr/>
            </p:nvCxnSpPr>
            <p:spPr>
              <a:xfrm>
                <a:off x="2581398" y="1053008"/>
                <a:ext cx="1370842" cy="775792"/>
              </a:xfrm>
              <a:prstGeom prst="line">
                <a:avLst/>
              </a:prstGeom>
              <a:ln>
                <a:solidFill>
                  <a:srgbClr val="C0504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>
                <a:extLst>
                  <a:ext uri="{FF2B5EF4-FFF2-40B4-BE49-F238E27FC236}">
                    <a16:creationId xmlns:a16="http://schemas.microsoft.com/office/drawing/2014/main" id="{9435EC73-8488-5ED6-370C-2005CCCF712B}"/>
                  </a:ext>
                </a:extLst>
              </p:cNvPr>
              <p:cNvCxnSpPr/>
              <p:nvPr/>
            </p:nvCxnSpPr>
            <p:spPr>
              <a:xfrm>
                <a:off x="2571238" y="1327328"/>
                <a:ext cx="1370842" cy="775792"/>
              </a:xfrm>
              <a:prstGeom prst="line">
                <a:avLst/>
              </a:prstGeom>
              <a:ln>
                <a:solidFill>
                  <a:srgbClr val="C0504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Connector 411">
                <a:extLst>
                  <a:ext uri="{FF2B5EF4-FFF2-40B4-BE49-F238E27FC236}">
                    <a16:creationId xmlns:a16="http://schemas.microsoft.com/office/drawing/2014/main" id="{B944B2A7-10B9-BFE0-CBC2-885F132B7384}"/>
                  </a:ext>
                </a:extLst>
              </p:cNvPr>
              <p:cNvCxnSpPr/>
              <p:nvPr/>
            </p:nvCxnSpPr>
            <p:spPr>
              <a:xfrm>
                <a:off x="2581398" y="1642288"/>
                <a:ext cx="1370842" cy="775792"/>
              </a:xfrm>
              <a:prstGeom prst="line">
                <a:avLst/>
              </a:prstGeom>
              <a:ln>
                <a:solidFill>
                  <a:srgbClr val="C0504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Connector 412">
                <a:extLst>
                  <a:ext uri="{FF2B5EF4-FFF2-40B4-BE49-F238E27FC236}">
                    <a16:creationId xmlns:a16="http://schemas.microsoft.com/office/drawing/2014/main" id="{BA913CA5-408E-4C83-C2CF-63C9646479E0}"/>
                  </a:ext>
                </a:extLst>
              </p:cNvPr>
              <p:cNvCxnSpPr/>
              <p:nvPr/>
            </p:nvCxnSpPr>
            <p:spPr>
              <a:xfrm>
                <a:off x="2571238" y="1916608"/>
                <a:ext cx="1370842" cy="775792"/>
              </a:xfrm>
              <a:prstGeom prst="line">
                <a:avLst/>
              </a:prstGeom>
              <a:ln>
                <a:solidFill>
                  <a:srgbClr val="C0504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4" name="Rectangle 413">
                <a:extLst>
                  <a:ext uri="{FF2B5EF4-FFF2-40B4-BE49-F238E27FC236}">
                    <a16:creationId xmlns:a16="http://schemas.microsoft.com/office/drawing/2014/main" id="{64428B52-548C-A9E7-0079-1B97BBE4CBB2}"/>
                  </a:ext>
                </a:extLst>
              </p:cNvPr>
              <p:cNvSpPr/>
              <p:nvPr/>
            </p:nvSpPr>
            <p:spPr>
              <a:xfrm>
                <a:off x="2695412" y="1626604"/>
                <a:ext cx="1422400" cy="1259840"/>
              </a:xfrm>
              <a:prstGeom prst="rect">
                <a:avLst/>
              </a:prstGeom>
              <a:pattFill prst="narVert">
                <a:fgClr>
                  <a:prstClr val="black"/>
                </a:fgClr>
                <a:bgClr>
                  <a:prstClr val="white"/>
                </a:bgClr>
              </a:patt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15" name="Group 414">
                <a:extLst>
                  <a:ext uri="{FF2B5EF4-FFF2-40B4-BE49-F238E27FC236}">
                    <a16:creationId xmlns:a16="http://schemas.microsoft.com/office/drawing/2014/main" id="{210DA441-22D4-3C01-E2A0-83E05CBABE73}"/>
                  </a:ext>
                </a:extLst>
              </p:cNvPr>
              <p:cNvGrpSpPr/>
              <p:nvPr/>
            </p:nvGrpSpPr>
            <p:grpSpPr>
              <a:xfrm>
                <a:off x="2929471" y="1797477"/>
                <a:ext cx="1779689" cy="1168992"/>
                <a:chOff x="1420711" y="2976288"/>
                <a:chExt cx="1779689" cy="1168992"/>
              </a:xfrm>
            </p:grpSpPr>
            <p:cxnSp>
              <p:nvCxnSpPr>
                <p:cNvPr id="418" name="Straight Connector 417">
                  <a:extLst>
                    <a:ext uri="{FF2B5EF4-FFF2-40B4-BE49-F238E27FC236}">
                      <a16:creationId xmlns:a16="http://schemas.microsoft.com/office/drawing/2014/main" id="{DE69A67F-5594-56F3-00F4-424A07C4E7B7}"/>
                    </a:ext>
                  </a:extLst>
                </p:cNvPr>
                <p:cNvCxnSpPr/>
                <p:nvPr/>
              </p:nvCxnSpPr>
              <p:spPr>
                <a:xfrm>
                  <a:off x="1430871" y="2976288"/>
                  <a:ext cx="1769529" cy="1168992"/>
                </a:xfrm>
                <a:prstGeom prst="line">
                  <a:avLst/>
                </a:prstGeom>
                <a:ln>
                  <a:solidFill>
                    <a:srgbClr val="C0504D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9" name="Straight Connector 418">
                  <a:extLst>
                    <a:ext uri="{FF2B5EF4-FFF2-40B4-BE49-F238E27FC236}">
                      <a16:creationId xmlns:a16="http://schemas.microsoft.com/office/drawing/2014/main" id="{DAA996B2-C450-50E6-4FE0-DE60C69EFC49}"/>
                    </a:ext>
                  </a:extLst>
                </p:cNvPr>
                <p:cNvCxnSpPr/>
                <p:nvPr/>
              </p:nvCxnSpPr>
              <p:spPr>
                <a:xfrm>
                  <a:off x="1420711" y="3250608"/>
                  <a:ext cx="1779689" cy="894672"/>
                </a:xfrm>
                <a:prstGeom prst="line">
                  <a:avLst/>
                </a:prstGeom>
                <a:ln>
                  <a:solidFill>
                    <a:srgbClr val="C0504D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0" name="Straight Connector 419">
                  <a:extLst>
                    <a:ext uri="{FF2B5EF4-FFF2-40B4-BE49-F238E27FC236}">
                      <a16:creationId xmlns:a16="http://schemas.microsoft.com/office/drawing/2014/main" id="{E7525C56-036A-5408-72B9-746DFC89622D}"/>
                    </a:ext>
                  </a:extLst>
                </p:cNvPr>
                <p:cNvCxnSpPr/>
                <p:nvPr/>
              </p:nvCxnSpPr>
              <p:spPr>
                <a:xfrm>
                  <a:off x="1430871" y="3565568"/>
                  <a:ext cx="1769529" cy="579712"/>
                </a:xfrm>
                <a:prstGeom prst="line">
                  <a:avLst/>
                </a:prstGeom>
                <a:ln>
                  <a:solidFill>
                    <a:srgbClr val="C0504D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1" name="Straight Connector 420">
                  <a:extLst>
                    <a:ext uri="{FF2B5EF4-FFF2-40B4-BE49-F238E27FC236}">
                      <a16:creationId xmlns:a16="http://schemas.microsoft.com/office/drawing/2014/main" id="{C560720D-5486-7ED0-C10E-570CE3D1AB17}"/>
                    </a:ext>
                  </a:extLst>
                </p:cNvPr>
                <p:cNvCxnSpPr/>
                <p:nvPr/>
              </p:nvCxnSpPr>
              <p:spPr>
                <a:xfrm>
                  <a:off x="1420711" y="3839888"/>
                  <a:ext cx="1779689" cy="305392"/>
                </a:xfrm>
                <a:prstGeom prst="line">
                  <a:avLst/>
                </a:prstGeom>
                <a:ln>
                  <a:solidFill>
                    <a:srgbClr val="C0504D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2" name="Straight Connector 421">
                  <a:extLst>
                    <a:ext uri="{FF2B5EF4-FFF2-40B4-BE49-F238E27FC236}">
                      <a16:creationId xmlns:a16="http://schemas.microsoft.com/office/drawing/2014/main" id="{BFF80F94-B750-8457-8DF5-49C165876EAC}"/>
                    </a:ext>
                  </a:extLst>
                </p:cNvPr>
                <p:cNvCxnSpPr/>
                <p:nvPr/>
              </p:nvCxnSpPr>
              <p:spPr>
                <a:xfrm>
                  <a:off x="1735671" y="2976288"/>
                  <a:ext cx="1464729" cy="1168992"/>
                </a:xfrm>
                <a:prstGeom prst="line">
                  <a:avLst/>
                </a:prstGeom>
                <a:ln>
                  <a:solidFill>
                    <a:srgbClr val="C0504D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3" name="Straight Connector 422">
                  <a:extLst>
                    <a:ext uri="{FF2B5EF4-FFF2-40B4-BE49-F238E27FC236}">
                      <a16:creationId xmlns:a16="http://schemas.microsoft.com/office/drawing/2014/main" id="{7E8D9D89-8B51-3150-74AE-89C6E06A1514}"/>
                    </a:ext>
                  </a:extLst>
                </p:cNvPr>
                <p:cNvCxnSpPr/>
                <p:nvPr/>
              </p:nvCxnSpPr>
              <p:spPr>
                <a:xfrm>
                  <a:off x="1725511" y="3250608"/>
                  <a:ext cx="1370842" cy="775792"/>
                </a:xfrm>
                <a:prstGeom prst="line">
                  <a:avLst/>
                </a:prstGeom>
                <a:ln>
                  <a:solidFill>
                    <a:srgbClr val="C0504D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4" name="Straight Connector 423">
                  <a:extLst>
                    <a:ext uri="{FF2B5EF4-FFF2-40B4-BE49-F238E27FC236}">
                      <a16:creationId xmlns:a16="http://schemas.microsoft.com/office/drawing/2014/main" id="{BB524FD9-D67F-6009-A0B0-1EBD777EE828}"/>
                    </a:ext>
                  </a:extLst>
                </p:cNvPr>
                <p:cNvCxnSpPr/>
                <p:nvPr/>
              </p:nvCxnSpPr>
              <p:spPr>
                <a:xfrm>
                  <a:off x="1735671" y="3565568"/>
                  <a:ext cx="1464729" cy="579712"/>
                </a:xfrm>
                <a:prstGeom prst="line">
                  <a:avLst/>
                </a:prstGeom>
                <a:ln>
                  <a:solidFill>
                    <a:srgbClr val="C0504D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5" name="Straight Connector 424">
                  <a:extLst>
                    <a:ext uri="{FF2B5EF4-FFF2-40B4-BE49-F238E27FC236}">
                      <a16:creationId xmlns:a16="http://schemas.microsoft.com/office/drawing/2014/main" id="{DE3B9D5B-8D71-E787-7652-8279D199B4FE}"/>
                    </a:ext>
                  </a:extLst>
                </p:cNvPr>
                <p:cNvCxnSpPr/>
                <p:nvPr/>
              </p:nvCxnSpPr>
              <p:spPr>
                <a:xfrm>
                  <a:off x="1725511" y="3839888"/>
                  <a:ext cx="1474889" cy="305392"/>
                </a:xfrm>
                <a:prstGeom prst="line">
                  <a:avLst/>
                </a:prstGeom>
                <a:ln>
                  <a:solidFill>
                    <a:srgbClr val="C0504D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6" name="Straight Connector 425">
                  <a:extLst>
                    <a:ext uri="{FF2B5EF4-FFF2-40B4-BE49-F238E27FC236}">
                      <a16:creationId xmlns:a16="http://schemas.microsoft.com/office/drawing/2014/main" id="{99CB7E8E-A5C8-2FFF-F534-8D426FB71CE0}"/>
                    </a:ext>
                  </a:extLst>
                </p:cNvPr>
                <p:cNvCxnSpPr/>
                <p:nvPr/>
              </p:nvCxnSpPr>
              <p:spPr>
                <a:xfrm>
                  <a:off x="2050631" y="2986448"/>
                  <a:ext cx="1149769" cy="1158832"/>
                </a:xfrm>
                <a:prstGeom prst="line">
                  <a:avLst/>
                </a:prstGeom>
                <a:ln>
                  <a:solidFill>
                    <a:srgbClr val="C0504D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7" name="Straight Connector 426">
                  <a:extLst>
                    <a:ext uri="{FF2B5EF4-FFF2-40B4-BE49-F238E27FC236}">
                      <a16:creationId xmlns:a16="http://schemas.microsoft.com/office/drawing/2014/main" id="{378397D4-9F5F-34D7-12BD-3354407F0456}"/>
                    </a:ext>
                  </a:extLst>
                </p:cNvPr>
                <p:cNvCxnSpPr/>
                <p:nvPr/>
              </p:nvCxnSpPr>
              <p:spPr>
                <a:xfrm>
                  <a:off x="2040471" y="3260768"/>
                  <a:ext cx="1159929" cy="884512"/>
                </a:xfrm>
                <a:prstGeom prst="line">
                  <a:avLst/>
                </a:prstGeom>
                <a:ln>
                  <a:solidFill>
                    <a:srgbClr val="C0504D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8" name="Straight Connector 427">
                  <a:extLst>
                    <a:ext uri="{FF2B5EF4-FFF2-40B4-BE49-F238E27FC236}">
                      <a16:creationId xmlns:a16="http://schemas.microsoft.com/office/drawing/2014/main" id="{E5B1E559-588C-2D23-5D8E-1B0ACC1C0EAB}"/>
                    </a:ext>
                  </a:extLst>
                </p:cNvPr>
                <p:cNvCxnSpPr/>
                <p:nvPr/>
              </p:nvCxnSpPr>
              <p:spPr>
                <a:xfrm>
                  <a:off x="2050631" y="3575728"/>
                  <a:ext cx="1149769" cy="569552"/>
                </a:xfrm>
                <a:prstGeom prst="line">
                  <a:avLst/>
                </a:prstGeom>
                <a:ln>
                  <a:solidFill>
                    <a:srgbClr val="C0504D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9" name="Straight Connector 428">
                  <a:extLst>
                    <a:ext uri="{FF2B5EF4-FFF2-40B4-BE49-F238E27FC236}">
                      <a16:creationId xmlns:a16="http://schemas.microsoft.com/office/drawing/2014/main" id="{3AED4237-552B-24B7-7486-BFBE20B0EDE3}"/>
                    </a:ext>
                  </a:extLst>
                </p:cNvPr>
                <p:cNvCxnSpPr/>
                <p:nvPr/>
              </p:nvCxnSpPr>
              <p:spPr>
                <a:xfrm>
                  <a:off x="2040471" y="3850048"/>
                  <a:ext cx="1159929" cy="295232"/>
                </a:xfrm>
                <a:prstGeom prst="line">
                  <a:avLst/>
                </a:prstGeom>
                <a:ln>
                  <a:solidFill>
                    <a:srgbClr val="C0504D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0" name="Straight Connector 429">
                  <a:extLst>
                    <a:ext uri="{FF2B5EF4-FFF2-40B4-BE49-F238E27FC236}">
                      <a16:creationId xmlns:a16="http://schemas.microsoft.com/office/drawing/2014/main" id="{591A97DD-1205-BF16-3444-55791DA37BCA}"/>
                    </a:ext>
                  </a:extLst>
                </p:cNvPr>
                <p:cNvCxnSpPr/>
                <p:nvPr/>
              </p:nvCxnSpPr>
              <p:spPr>
                <a:xfrm>
                  <a:off x="2355431" y="2986448"/>
                  <a:ext cx="844969" cy="1158832"/>
                </a:xfrm>
                <a:prstGeom prst="line">
                  <a:avLst/>
                </a:prstGeom>
                <a:ln>
                  <a:solidFill>
                    <a:srgbClr val="C0504D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1" name="Straight Connector 430">
                  <a:extLst>
                    <a:ext uri="{FF2B5EF4-FFF2-40B4-BE49-F238E27FC236}">
                      <a16:creationId xmlns:a16="http://schemas.microsoft.com/office/drawing/2014/main" id="{B7B8D295-5078-CF5F-3C6D-425535498C2E}"/>
                    </a:ext>
                  </a:extLst>
                </p:cNvPr>
                <p:cNvCxnSpPr/>
                <p:nvPr/>
              </p:nvCxnSpPr>
              <p:spPr>
                <a:xfrm>
                  <a:off x="2345271" y="3260768"/>
                  <a:ext cx="855129" cy="884512"/>
                </a:xfrm>
                <a:prstGeom prst="line">
                  <a:avLst/>
                </a:prstGeom>
                <a:ln>
                  <a:solidFill>
                    <a:srgbClr val="C0504D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2" name="Straight Connector 431">
                  <a:extLst>
                    <a:ext uri="{FF2B5EF4-FFF2-40B4-BE49-F238E27FC236}">
                      <a16:creationId xmlns:a16="http://schemas.microsoft.com/office/drawing/2014/main" id="{B33F1F13-6AEF-C04D-0F09-6BA669D644ED}"/>
                    </a:ext>
                  </a:extLst>
                </p:cNvPr>
                <p:cNvCxnSpPr/>
                <p:nvPr/>
              </p:nvCxnSpPr>
              <p:spPr>
                <a:xfrm>
                  <a:off x="2355431" y="3575728"/>
                  <a:ext cx="844969" cy="569552"/>
                </a:xfrm>
                <a:prstGeom prst="line">
                  <a:avLst/>
                </a:prstGeom>
                <a:ln>
                  <a:solidFill>
                    <a:srgbClr val="C0504D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3" name="Straight Connector 432">
                  <a:extLst>
                    <a:ext uri="{FF2B5EF4-FFF2-40B4-BE49-F238E27FC236}">
                      <a16:creationId xmlns:a16="http://schemas.microsoft.com/office/drawing/2014/main" id="{746A92E9-BA00-DE81-784D-5A486F5779DB}"/>
                    </a:ext>
                  </a:extLst>
                </p:cNvPr>
                <p:cNvCxnSpPr/>
                <p:nvPr/>
              </p:nvCxnSpPr>
              <p:spPr>
                <a:xfrm>
                  <a:off x="2345271" y="3850048"/>
                  <a:ext cx="855129" cy="295232"/>
                </a:xfrm>
                <a:prstGeom prst="line">
                  <a:avLst/>
                </a:prstGeom>
                <a:ln>
                  <a:solidFill>
                    <a:srgbClr val="C0504D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6" name="Rectangle 415">
                <a:extLst>
                  <a:ext uri="{FF2B5EF4-FFF2-40B4-BE49-F238E27FC236}">
                    <a16:creationId xmlns:a16="http://schemas.microsoft.com/office/drawing/2014/main" id="{A386CC1D-99D6-AE14-03E8-90645D2AAF36}"/>
                  </a:ext>
                </a:extLst>
              </p:cNvPr>
              <p:cNvSpPr/>
              <p:nvPr/>
            </p:nvSpPr>
            <p:spPr>
              <a:xfrm>
                <a:off x="4521200" y="2791283"/>
                <a:ext cx="375920" cy="350372"/>
              </a:xfrm>
              <a:prstGeom prst="rect">
                <a:avLst/>
              </a:prstGeom>
              <a:pattFill prst="narVert">
                <a:fgClr>
                  <a:prstClr val="black"/>
                </a:fgClr>
                <a:bgClr>
                  <a:prstClr val="white"/>
                </a:bgClr>
              </a:patt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417" name="Straight Connector 416">
                <a:extLst>
                  <a:ext uri="{FF2B5EF4-FFF2-40B4-BE49-F238E27FC236}">
                    <a16:creationId xmlns:a16="http://schemas.microsoft.com/office/drawing/2014/main" id="{5E9E23A2-2473-106E-877F-EB281F334BC6}"/>
                  </a:ext>
                </a:extLst>
              </p:cNvPr>
              <p:cNvCxnSpPr/>
              <p:nvPr/>
            </p:nvCxnSpPr>
            <p:spPr>
              <a:xfrm>
                <a:off x="4709160" y="2966469"/>
                <a:ext cx="1370842" cy="775792"/>
              </a:xfrm>
              <a:prstGeom prst="line">
                <a:avLst/>
              </a:prstGeom>
              <a:ln>
                <a:solidFill>
                  <a:srgbClr val="C0504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DEFB7F8-4C0C-63FB-9B23-84CD1C6DE805}"/>
                </a:ext>
              </a:extLst>
            </p:cNvPr>
            <p:cNvGrpSpPr/>
            <p:nvPr/>
          </p:nvGrpSpPr>
          <p:grpSpPr>
            <a:xfrm rot="346426">
              <a:off x="3383750" y="1766105"/>
              <a:ext cx="929759" cy="924618"/>
              <a:chOff x="599861" y="1307739"/>
              <a:chExt cx="1647063" cy="924618"/>
            </a:xfrm>
            <a:solidFill>
              <a:schemeClr val="accent2"/>
            </a:solidFill>
          </p:grpSpPr>
          <p:sp>
            <p:nvSpPr>
              <p:cNvPr id="365" name="Isosceles Triangle 141">
                <a:extLst>
                  <a:ext uri="{FF2B5EF4-FFF2-40B4-BE49-F238E27FC236}">
                    <a16:creationId xmlns:a16="http://schemas.microsoft.com/office/drawing/2014/main" id="{EB843B7A-F73A-5079-3349-0BF690D2E543}"/>
                  </a:ext>
                </a:extLst>
              </p:cNvPr>
              <p:cNvSpPr/>
              <p:nvPr/>
            </p:nvSpPr>
            <p:spPr>
              <a:xfrm rot="20560818">
                <a:off x="1416539" y="1307739"/>
                <a:ext cx="830385" cy="636337"/>
              </a:xfrm>
              <a:prstGeom prst="triangle">
                <a:avLst/>
              </a:prstGeom>
              <a:grpFill/>
              <a:scene3d>
                <a:camera prst="isometricOffAxis2Right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66" name="Isosceles Triangle 142">
                <a:extLst>
                  <a:ext uri="{FF2B5EF4-FFF2-40B4-BE49-F238E27FC236}">
                    <a16:creationId xmlns:a16="http://schemas.microsoft.com/office/drawing/2014/main" id="{4E906705-3B2C-A34E-2213-617BE4C85CD3}"/>
                  </a:ext>
                </a:extLst>
              </p:cNvPr>
              <p:cNvSpPr/>
              <p:nvPr/>
            </p:nvSpPr>
            <p:spPr>
              <a:xfrm rot="20560818">
                <a:off x="1363786" y="1324431"/>
                <a:ext cx="830385" cy="636337"/>
              </a:xfrm>
              <a:prstGeom prst="triangle">
                <a:avLst/>
              </a:prstGeom>
              <a:grpFill/>
              <a:scene3d>
                <a:camera prst="isometricOffAxis2Right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67" name="Isosceles Triangle 143">
                <a:extLst>
                  <a:ext uri="{FF2B5EF4-FFF2-40B4-BE49-F238E27FC236}">
                    <a16:creationId xmlns:a16="http://schemas.microsoft.com/office/drawing/2014/main" id="{73A714D5-D7F0-09DB-E65B-278AA941B14B}"/>
                  </a:ext>
                </a:extLst>
              </p:cNvPr>
              <p:cNvSpPr/>
              <p:nvPr/>
            </p:nvSpPr>
            <p:spPr>
              <a:xfrm rot="20560818">
                <a:off x="1305176" y="1342911"/>
                <a:ext cx="830385" cy="636337"/>
              </a:xfrm>
              <a:prstGeom prst="triangle">
                <a:avLst/>
              </a:prstGeom>
              <a:grpFill/>
              <a:scene3d>
                <a:camera prst="isometricOffAxis2Right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68" name="Isosceles Triangle 144">
                <a:extLst>
                  <a:ext uri="{FF2B5EF4-FFF2-40B4-BE49-F238E27FC236}">
                    <a16:creationId xmlns:a16="http://schemas.microsoft.com/office/drawing/2014/main" id="{E96022D7-9BA4-0233-5E71-B2713D93A084}"/>
                  </a:ext>
                </a:extLst>
              </p:cNvPr>
              <p:cNvSpPr/>
              <p:nvPr/>
            </p:nvSpPr>
            <p:spPr>
              <a:xfrm rot="20560818">
                <a:off x="1252423" y="1369372"/>
                <a:ext cx="830385" cy="636337"/>
              </a:xfrm>
              <a:prstGeom prst="triangle">
                <a:avLst/>
              </a:prstGeom>
              <a:grpFill/>
              <a:scene3d>
                <a:camera prst="isometricOffAxis2Right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69" name="Isosceles Triangle 145">
                <a:extLst>
                  <a:ext uri="{FF2B5EF4-FFF2-40B4-BE49-F238E27FC236}">
                    <a16:creationId xmlns:a16="http://schemas.microsoft.com/office/drawing/2014/main" id="{890411FB-F576-F557-A414-1389491F3E8A}"/>
                  </a:ext>
                </a:extLst>
              </p:cNvPr>
              <p:cNvSpPr/>
              <p:nvPr/>
            </p:nvSpPr>
            <p:spPr>
              <a:xfrm rot="20560818">
                <a:off x="1197717" y="1381987"/>
                <a:ext cx="830385" cy="636337"/>
              </a:xfrm>
              <a:prstGeom prst="triangle">
                <a:avLst/>
              </a:prstGeom>
              <a:grpFill/>
              <a:scene3d>
                <a:camera prst="isometricOffAxis2Right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70" name="Isosceles Triangle 146">
                <a:extLst>
                  <a:ext uri="{FF2B5EF4-FFF2-40B4-BE49-F238E27FC236}">
                    <a16:creationId xmlns:a16="http://schemas.microsoft.com/office/drawing/2014/main" id="{2E640C4D-45B0-E44B-6378-20C541324842}"/>
                  </a:ext>
                </a:extLst>
              </p:cNvPr>
              <p:cNvSpPr/>
              <p:nvPr/>
            </p:nvSpPr>
            <p:spPr>
              <a:xfrm rot="20560818">
                <a:off x="1144964" y="1398679"/>
                <a:ext cx="830385" cy="636337"/>
              </a:xfrm>
              <a:prstGeom prst="triangle">
                <a:avLst/>
              </a:prstGeom>
              <a:grpFill/>
              <a:scene3d>
                <a:camera prst="isometricOffAxis2Right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71" name="Isosceles Triangle 147">
                <a:extLst>
                  <a:ext uri="{FF2B5EF4-FFF2-40B4-BE49-F238E27FC236}">
                    <a16:creationId xmlns:a16="http://schemas.microsoft.com/office/drawing/2014/main" id="{4FDA8707-FF29-06A5-1E3B-98A8EA6F512F}"/>
                  </a:ext>
                </a:extLst>
              </p:cNvPr>
              <p:cNvSpPr/>
              <p:nvPr/>
            </p:nvSpPr>
            <p:spPr>
              <a:xfrm rot="20560818">
                <a:off x="1086354" y="1417159"/>
                <a:ext cx="830385" cy="636337"/>
              </a:xfrm>
              <a:prstGeom prst="triangle">
                <a:avLst/>
              </a:prstGeom>
              <a:grpFill/>
              <a:scene3d>
                <a:camera prst="isometricOffAxis2Right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72" name="Isosceles Triangle 148">
                <a:extLst>
                  <a:ext uri="{FF2B5EF4-FFF2-40B4-BE49-F238E27FC236}">
                    <a16:creationId xmlns:a16="http://schemas.microsoft.com/office/drawing/2014/main" id="{22FCF719-2657-F48F-CA67-83EEF21C9191}"/>
                  </a:ext>
                </a:extLst>
              </p:cNvPr>
              <p:cNvSpPr/>
              <p:nvPr/>
            </p:nvSpPr>
            <p:spPr>
              <a:xfrm rot="20560818">
                <a:off x="1033601" y="1443620"/>
                <a:ext cx="830385" cy="636337"/>
              </a:xfrm>
              <a:prstGeom prst="triangle">
                <a:avLst/>
              </a:prstGeom>
              <a:grpFill/>
              <a:scene3d>
                <a:camera prst="isometricOffAxis2Right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73" name="Isosceles Triangle 149">
                <a:extLst>
                  <a:ext uri="{FF2B5EF4-FFF2-40B4-BE49-F238E27FC236}">
                    <a16:creationId xmlns:a16="http://schemas.microsoft.com/office/drawing/2014/main" id="{240DB7DC-4EA9-180F-DF91-92667A7FFC7A}"/>
                  </a:ext>
                </a:extLst>
              </p:cNvPr>
              <p:cNvSpPr/>
              <p:nvPr/>
            </p:nvSpPr>
            <p:spPr>
              <a:xfrm rot="20560818">
                <a:off x="982799" y="1460139"/>
                <a:ext cx="830385" cy="636337"/>
              </a:xfrm>
              <a:prstGeom prst="triangle">
                <a:avLst/>
              </a:prstGeom>
              <a:grpFill/>
              <a:scene3d>
                <a:camera prst="isometricOffAxis2Right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74" name="Isosceles Triangle 150">
                <a:extLst>
                  <a:ext uri="{FF2B5EF4-FFF2-40B4-BE49-F238E27FC236}">
                    <a16:creationId xmlns:a16="http://schemas.microsoft.com/office/drawing/2014/main" id="{6F0014CF-29AA-0AE5-5E55-692D0A17D438}"/>
                  </a:ext>
                </a:extLst>
              </p:cNvPr>
              <p:cNvSpPr/>
              <p:nvPr/>
            </p:nvSpPr>
            <p:spPr>
              <a:xfrm rot="20560818">
                <a:off x="930046" y="1476831"/>
                <a:ext cx="830385" cy="636337"/>
              </a:xfrm>
              <a:prstGeom prst="triangle">
                <a:avLst/>
              </a:prstGeom>
              <a:grpFill/>
              <a:scene3d>
                <a:camera prst="isometricOffAxis2Right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75" name="Isosceles Triangle 151">
                <a:extLst>
                  <a:ext uri="{FF2B5EF4-FFF2-40B4-BE49-F238E27FC236}">
                    <a16:creationId xmlns:a16="http://schemas.microsoft.com/office/drawing/2014/main" id="{09BD9361-E89E-60E8-955C-60D910FBB936}"/>
                  </a:ext>
                </a:extLst>
              </p:cNvPr>
              <p:cNvSpPr/>
              <p:nvPr/>
            </p:nvSpPr>
            <p:spPr>
              <a:xfrm rot="20560818">
                <a:off x="871436" y="1495311"/>
                <a:ext cx="830385" cy="636337"/>
              </a:xfrm>
              <a:prstGeom prst="triangle">
                <a:avLst/>
              </a:prstGeom>
              <a:grpFill/>
              <a:scene3d>
                <a:camera prst="isometricOffAxis2Right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76" name="Isosceles Triangle 152">
                <a:extLst>
                  <a:ext uri="{FF2B5EF4-FFF2-40B4-BE49-F238E27FC236}">
                    <a16:creationId xmlns:a16="http://schemas.microsoft.com/office/drawing/2014/main" id="{4AE74F8A-D224-0989-CD53-1081C7003CCD}"/>
                  </a:ext>
                </a:extLst>
              </p:cNvPr>
              <p:cNvSpPr/>
              <p:nvPr/>
            </p:nvSpPr>
            <p:spPr>
              <a:xfrm rot="20560818">
                <a:off x="818683" y="1521772"/>
                <a:ext cx="830385" cy="636337"/>
              </a:xfrm>
              <a:prstGeom prst="triangle">
                <a:avLst/>
              </a:prstGeom>
              <a:grpFill/>
              <a:scene3d>
                <a:camera prst="isometricOffAxis2Right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77" name="Isosceles Triangle 153">
                <a:extLst>
                  <a:ext uri="{FF2B5EF4-FFF2-40B4-BE49-F238E27FC236}">
                    <a16:creationId xmlns:a16="http://schemas.microsoft.com/office/drawing/2014/main" id="{0C690EBA-DB3E-3413-3029-701C677E99D0}"/>
                  </a:ext>
                </a:extLst>
              </p:cNvPr>
              <p:cNvSpPr/>
              <p:nvPr/>
            </p:nvSpPr>
            <p:spPr>
              <a:xfrm rot="20560818">
                <a:off x="763977" y="1534387"/>
                <a:ext cx="830385" cy="636337"/>
              </a:xfrm>
              <a:prstGeom prst="triangle">
                <a:avLst/>
              </a:prstGeom>
              <a:grpFill/>
              <a:scene3d>
                <a:camera prst="isometricOffAxis2Right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78" name="Isosceles Triangle 154">
                <a:extLst>
                  <a:ext uri="{FF2B5EF4-FFF2-40B4-BE49-F238E27FC236}">
                    <a16:creationId xmlns:a16="http://schemas.microsoft.com/office/drawing/2014/main" id="{BEAA366C-6898-F4EA-74A1-FFBC635326D5}"/>
                  </a:ext>
                </a:extLst>
              </p:cNvPr>
              <p:cNvSpPr/>
              <p:nvPr/>
            </p:nvSpPr>
            <p:spPr>
              <a:xfrm rot="20560818">
                <a:off x="711224" y="1551079"/>
                <a:ext cx="830385" cy="636337"/>
              </a:xfrm>
              <a:prstGeom prst="triangle">
                <a:avLst/>
              </a:prstGeom>
              <a:grpFill/>
              <a:scene3d>
                <a:camera prst="isometricOffAxis2Right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79" name="Isosceles Triangle 155">
                <a:extLst>
                  <a:ext uri="{FF2B5EF4-FFF2-40B4-BE49-F238E27FC236}">
                    <a16:creationId xmlns:a16="http://schemas.microsoft.com/office/drawing/2014/main" id="{28BE263A-B2AA-4637-23FF-D5BE480FAFDB}"/>
                  </a:ext>
                </a:extLst>
              </p:cNvPr>
              <p:cNvSpPr/>
              <p:nvPr/>
            </p:nvSpPr>
            <p:spPr>
              <a:xfrm rot="20560818">
                <a:off x="652614" y="1569559"/>
                <a:ext cx="830385" cy="636337"/>
              </a:xfrm>
              <a:prstGeom prst="triangle">
                <a:avLst/>
              </a:prstGeom>
              <a:grpFill/>
              <a:scene3d>
                <a:camera prst="isometricOffAxis2Right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80" name="Isosceles Triangle 156">
                <a:extLst>
                  <a:ext uri="{FF2B5EF4-FFF2-40B4-BE49-F238E27FC236}">
                    <a16:creationId xmlns:a16="http://schemas.microsoft.com/office/drawing/2014/main" id="{7B4C4788-C651-41BF-46E1-3E0C5E6C0596}"/>
                  </a:ext>
                </a:extLst>
              </p:cNvPr>
              <p:cNvSpPr/>
              <p:nvPr/>
            </p:nvSpPr>
            <p:spPr>
              <a:xfrm rot="20560818">
                <a:off x="599861" y="1596020"/>
                <a:ext cx="830385" cy="636337"/>
              </a:xfrm>
              <a:prstGeom prst="triangle">
                <a:avLst/>
              </a:prstGeom>
              <a:grpFill/>
              <a:scene3d>
                <a:camera prst="isometricOffAxis2Right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26DFF88-4D1C-6BE2-27CA-73A859C369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75368" y="1394312"/>
              <a:ext cx="1171331" cy="355240"/>
            </a:xfrm>
            <a:prstGeom prst="rect">
              <a:avLst/>
            </a:prstGeom>
            <a:scene3d>
              <a:camera prst="isometricLeftDown"/>
              <a:lightRig rig="threePt" dir="t"/>
            </a:scene3d>
            <a:sp3d>
              <a:bevelT/>
            </a:sp3d>
          </p:spPr>
        </p:pic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48A434A-ED6D-8D81-D358-6855C9EE0379}"/>
                </a:ext>
              </a:extLst>
            </p:cNvPr>
            <p:cNvCxnSpPr/>
            <p:nvPr/>
          </p:nvCxnSpPr>
          <p:spPr>
            <a:xfrm flipV="1">
              <a:off x="1465315" y="1325148"/>
              <a:ext cx="1126054" cy="120274"/>
            </a:xfrm>
            <a:prstGeom prst="line">
              <a:avLst/>
            </a:prstGeom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BBA7C81-8C10-0283-C062-1E16DA42AAAF}"/>
                </a:ext>
              </a:extLst>
            </p:cNvPr>
            <p:cNvSpPr txBox="1"/>
            <p:nvPr/>
          </p:nvSpPr>
          <p:spPr>
            <a:xfrm>
              <a:off x="2958283" y="1714769"/>
              <a:ext cx="401551" cy="369310"/>
            </a:xfrm>
            <a:prstGeom prst="rect">
              <a:avLst/>
            </a:prstGeom>
            <a:noFill/>
          </p:spPr>
          <p:txBody>
            <a:bodyPr wrap="none" lIns="91417" tIns="45709" rIns="91417" bIns="45709" rtlCol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Symbol" charset="2"/>
                  <a:cs typeface="Symbol" charset="2"/>
                </a:rPr>
                <a:t>l</a:t>
              </a:r>
              <a:r>
                <a:rPr lang="en-US" baseline="-25000">
                  <a:solidFill>
                    <a:srgbClr val="000000"/>
                  </a:solidFill>
                </a:rPr>
                <a:t>1</a:t>
              </a:r>
              <a:endParaRPr lang="en-US" baseline="-25000">
                <a:solidFill>
                  <a:srgbClr val="000000"/>
                </a:solidFill>
                <a:latin typeface="Symbol" charset="2"/>
                <a:cs typeface="Symbol" charset="2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C8CCB08-EAC3-A5EC-7108-697C855E5588}"/>
                </a:ext>
              </a:extLst>
            </p:cNvPr>
            <p:cNvSpPr txBox="1"/>
            <p:nvPr/>
          </p:nvSpPr>
          <p:spPr>
            <a:xfrm>
              <a:off x="4943358" y="1806891"/>
              <a:ext cx="10102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  <a:latin typeface="+mj-lt"/>
                </a:rPr>
                <a:t>spatial </a:t>
              </a:r>
            </a:p>
            <a:p>
              <a:r>
                <a:rPr lang="en-US" sz="1400" dirty="0">
                  <a:solidFill>
                    <a:srgbClr val="000000"/>
                  </a:solidFill>
                  <a:latin typeface="+mj-lt"/>
                </a:rPr>
                <a:t>combiners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96FC04F-747F-EBBE-9B8A-31549A3B99D7}"/>
                </a:ext>
              </a:extLst>
            </p:cNvPr>
            <p:cNvSpPr txBox="1"/>
            <p:nvPr/>
          </p:nvSpPr>
          <p:spPr>
            <a:xfrm>
              <a:off x="4936092" y="5011359"/>
              <a:ext cx="9300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  <a:latin typeface="+mj-lt"/>
                </a:rPr>
                <a:t>temporal </a:t>
              </a:r>
            </a:p>
            <a:p>
              <a:r>
                <a:rPr lang="en-US" sz="1400" dirty="0">
                  <a:solidFill>
                    <a:srgbClr val="000000"/>
                  </a:solidFill>
                  <a:latin typeface="+mj-lt"/>
                </a:rPr>
                <a:t>stackers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6B12FEB-6E87-9550-176B-83C7E3364EFE}"/>
                </a:ext>
              </a:extLst>
            </p:cNvPr>
            <p:cNvSpPr txBox="1"/>
            <p:nvPr/>
          </p:nvSpPr>
          <p:spPr>
            <a:xfrm>
              <a:off x="5653742" y="2444307"/>
              <a:ext cx="10102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  <a:latin typeface="+mj-lt"/>
                </a:rPr>
                <a:t>spectral </a:t>
              </a:r>
            </a:p>
            <a:p>
              <a:r>
                <a:rPr lang="en-US" sz="1400" dirty="0">
                  <a:solidFill>
                    <a:srgbClr val="000000"/>
                  </a:solidFill>
                  <a:latin typeface="+mj-lt"/>
                </a:rPr>
                <a:t>combiners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332E05D-F88E-B170-AA9C-073D44EEEBFE}"/>
                </a:ext>
              </a:extLst>
            </p:cNvPr>
            <p:cNvSpPr txBox="1"/>
            <p:nvPr/>
          </p:nvSpPr>
          <p:spPr>
            <a:xfrm>
              <a:off x="7270449" y="4385868"/>
              <a:ext cx="16081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  <a:latin typeface="+mj-lt"/>
                </a:rPr>
                <a:t>pulse compressor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A1CC896-3724-509D-5A43-3D02FA76579B}"/>
                </a:ext>
              </a:extLst>
            </p:cNvPr>
            <p:cNvSpPr txBox="1"/>
            <p:nvPr/>
          </p:nvSpPr>
          <p:spPr>
            <a:xfrm>
              <a:off x="2807697" y="915666"/>
              <a:ext cx="13179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  <a:latin typeface="+mj-lt"/>
                </a:rPr>
                <a:t>stretchers and</a:t>
              </a:r>
            </a:p>
            <a:p>
              <a:r>
                <a:rPr lang="en-US" sz="1400" dirty="0">
                  <a:solidFill>
                    <a:srgbClr val="000000"/>
                  </a:solidFill>
                  <a:latin typeface="+mj-lt"/>
                </a:rPr>
                <a:t>pre-amplifiers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7AAE80F-CAFE-750E-147A-9297996D3326}"/>
                </a:ext>
              </a:extLst>
            </p:cNvPr>
            <p:cNvSpPr txBox="1"/>
            <p:nvPr/>
          </p:nvSpPr>
          <p:spPr>
            <a:xfrm>
              <a:off x="1132730" y="898644"/>
              <a:ext cx="8611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  <a:latin typeface="+mj-lt"/>
                </a:rPr>
                <a:t>spectral </a:t>
              </a:r>
            </a:p>
            <a:p>
              <a:r>
                <a:rPr lang="en-US" sz="1400" dirty="0">
                  <a:solidFill>
                    <a:srgbClr val="000000"/>
                  </a:solidFill>
                  <a:latin typeface="+mj-lt"/>
                </a:rPr>
                <a:t>splitter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BD4413E-656D-4C2C-9DFA-F623671B5219}"/>
                </a:ext>
              </a:extLst>
            </p:cNvPr>
            <p:cNvSpPr/>
            <p:nvPr/>
          </p:nvSpPr>
          <p:spPr>
            <a:xfrm>
              <a:off x="5760854" y="2922057"/>
              <a:ext cx="273401" cy="220180"/>
            </a:xfrm>
            <a:prstGeom prst="ellipse">
              <a:avLst/>
            </a:prstGeom>
            <a:solidFill>
              <a:srgbClr val="4BACC6">
                <a:alpha val="50196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3F966DF-76B3-2ED8-B8E7-D4BA9EA23BDA}"/>
                </a:ext>
              </a:extLst>
            </p:cNvPr>
            <p:cNvCxnSpPr/>
            <p:nvPr/>
          </p:nvCxnSpPr>
          <p:spPr>
            <a:xfrm>
              <a:off x="5897554" y="3015199"/>
              <a:ext cx="1153628" cy="65712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3CE0B53-1C10-85B2-BEE7-9E1D9AB9839C}"/>
                </a:ext>
              </a:extLst>
            </p:cNvPr>
            <p:cNvGrpSpPr/>
            <p:nvPr/>
          </p:nvGrpSpPr>
          <p:grpSpPr>
            <a:xfrm>
              <a:off x="1076704" y="1434986"/>
              <a:ext cx="4820850" cy="2370593"/>
              <a:chOff x="1076704" y="1434986"/>
              <a:chExt cx="4820850" cy="2370593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8345D89F-6DFB-CD0F-E656-EEEBC76AAAA3}"/>
                  </a:ext>
                </a:extLst>
              </p:cNvPr>
              <p:cNvCxnSpPr/>
              <p:nvPr/>
            </p:nvCxnSpPr>
            <p:spPr>
              <a:xfrm>
                <a:off x="3413502" y="1867439"/>
                <a:ext cx="216683" cy="368909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9E6BE172-C5EF-E71D-CD22-D33D4251C8A7}"/>
                  </a:ext>
                </a:extLst>
              </p:cNvPr>
              <p:cNvCxnSpPr/>
              <p:nvPr/>
            </p:nvCxnSpPr>
            <p:spPr>
              <a:xfrm>
                <a:off x="3413502" y="1817569"/>
                <a:ext cx="312523" cy="368688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1A3ADCDF-C6FF-7CFE-FE25-272A66683035}"/>
                  </a:ext>
                </a:extLst>
              </p:cNvPr>
              <p:cNvCxnSpPr/>
              <p:nvPr/>
            </p:nvCxnSpPr>
            <p:spPr>
              <a:xfrm>
                <a:off x="2762393" y="2142759"/>
                <a:ext cx="216683" cy="368909"/>
              </a:xfrm>
              <a:prstGeom prst="line">
                <a:avLst/>
              </a:prstGeom>
              <a:ln>
                <a:solidFill>
                  <a:srgbClr val="F7A21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E2420753-1EA1-EFBF-5FF1-FE8379131969}"/>
                  </a:ext>
                </a:extLst>
              </p:cNvPr>
              <p:cNvCxnSpPr/>
              <p:nvPr/>
            </p:nvCxnSpPr>
            <p:spPr>
              <a:xfrm>
                <a:off x="2762393" y="2092889"/>
                <a:ext cx="312523" cy="368688"/>
              </a:xfrm>
              <a:prstGeom prst="line">
                <a:avLst/>
              </a:prstGeom>
              <a:ln>
                <a:solidFill>
                  <a:srgbClr val="F7A21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3FB0662F-2D22-CF76-D5CB-0C14A5BB21D8}"/>
                  </a:ext>
                </a:extLst>
              </p:cNvPr>
              <p:cNvCxnSpPr/>
              <p:nvPr/>
            </p:nvCxnSpPr>
            <p:spPr>
              <a:xfrm>
                <a:off x="2762393" y="2043396"/>
                <a:ext cx="389733" cy="386008"/>
              </a:xfrm>
              <a:prstGeom prst="line">
                <a:avLst/>
              </a:prstGeom>
              <a:ln>
                <a:solidFill>
                  <a:srgbClr val="F7A21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47CE3790-03D7-EAF0-7010-01396F65B5C1}"/>
                  </a:ext>
                </a:extLst>
              </p:cNvPr>
              <p:cNvCxnSpPr/>
              <p:nvPr/>
            </p:nvCxnSpPr>
            <p:spPr>
              <a:xfrm>
                <a:off x="2762393" y="1981010"/>
                <a:ext cx="473667" cy="405355"/>
              </a:xfrm>
              <a:prstGeom prst="line">
                <a:avLst/>
              </a:prstGeom>
              <a:ln>
                <a:solidFill>
                  <a:srgbClr val="F7A21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2879F878-08B1-FEC1-1C9F-402595524193}"/>
                  </a:ext>
                </a:extLst>
              </p:cNvPr>
              <p:cNvCxnSpPr/>
              <p:nvPr/>
            </p:nvCxnSpPr>
            <p:spPr>
              <a:xfrm>
                <a:off x="2762393" y="1925053"/>
                <a:ext cx="570683" cy="410112"/>
              </a:xfrm>
              <a:prstGeom prst="line">
                <a:avLst/>
              </a:prstGeom>
              <a:ln>
                <a:solidFill>
                  <a:srgbClr val="F7A21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D9BB3AA6-69BF-3D7B-D1FE-14C4D6F9A073}"/>
                  </a:ext>
                </a:extLst>
              </p:cNvPr>
              <p:cNvCxnSpPr/>
              <p:nvPr/>
            </p:nvCxnSpPr>
            <p:spPr>
              <a:xfrm>
                <a:off x="2103572" y="2514870"/>
                <a:ext cx="216683" cy="368909"/>
              </a:xfrm>
              <a:prstGeom prst="line">
                <a:avLst/>
              </a:prstGeom>
              <a:ln>
                <a:solidFill>
                  <a:srgbClr val="FAE42E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32BEBBEB-99EC-1810-CCAC-330C9A9C5500}"/>
                  </a:ext>
                </a:extLst>
              </p:cNvPr>
              <p:cNvCxnSpPr/>
              <p:nvPr/>
            </p:nvCxnSpPr>
            <p:spPr>
              <a:xfrm>
                <a:off x="2103572" y="2465000"/>
                <a:ext cx="312523" cy="368688"/>
              </a:xfrm>
              <a:prstGeom prst="line">
                <a:avLst/>
              </a:prstGeom>
              <a:ln>
                <a:solidFill>
                  <a:srgbClr val="FAE42E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362181CD-0B18-DF09-6ACE-531C71818B25}"/>
                  </a:ext>
                </a:extLst>
              </p:cNvPr>
              <p:cNvCxnSpPr/>
              <p:nvPr/>
            </p:nvCxnSpPr>
            <p:spPr>
              <a:xfrm>
                <a:off x="2103572" y="2415507"/>
                <a:ext cx="389733" cy="386008"/>
              </a:xfrm>
              <a:prstGeom prst="line">
                <a:avLst/>
              </a:prstGeom>
              <a:ln>
                <a:solidFill>
                  <a:srgbClr val="FAE42E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5BE378E1-DD11-E183-8BEB-266192EF4684}"/>
                  </a:ext>
                </a:extLst>
              </p:cNvPr>
              <p:cNvCxnSpPr/>
              <p:nvPr/>
            </p:nvCxnSpPr>
            <p:spPr>
              <a:xfrm>
                <a:off x="2103572" y="2353121"/>
                <a:ext cx="473667" cy="405355"/>
              </a:xfrm>
              <a:prstGeom prst="line">
                <a:avLst/>
              </a:prstGeom>
              <a:ln>
                <a:solidFill>
                  <a:srgbClr val="FAE42E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BC132B7F-824F-11F8-23B9-CD51B38C3A3B}"/>
                  </a:ext>
                </a:extLst>
              </p:cNvPr>
              <p:cNvCxnSpPr/>
              <p:nvPr/>
            </p:nvCxnSpPr>
            <p:spPr>
              <a:xfrm>
                <a:off x="2103572" y="2297164"/>
                <a:ext cx="570683" cy="410112"/>
              </a:xfrm>
              <a:prstGeom prst="line">
                <a:avLst/>
              </a:prstGeom>
              <a:ln>
                <a:solidFill>
                  <a:srgbClr val="FAE42E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817202B1-9BA7-1436-2472-383FE84B2BA9}"/>
                  </a:ext>
                </a:extLst>
              </p:cNvPr>
              <p:cNvGrpSpPr/>
              <p:nvPr/>
            </p:nvGrpSpPr>
            <p:grpSpPr>
              <a:xfrm>
                <a:off x="3360176" y="2370668"/>
                <a:ext cx="1980315" cy="988901"/>
                <a:chOff x="5887441" y="2990416"/>
                <a:chExt cx="1980315" cy="988901"/>
              </a:xfrm>
            </p:grpSpPr>
            <p:sp>
              <p:nvSpPr>
                <p:cNvPr id="252" name="Freeform 251">
                  <a:extLst>
                    <a:ext uri="{FF2B5EF4-FFF2-40B4-BE49-F238E27FC236}">
                      <a16:creationId xmlns:a16="http://schemas.microsoft.com/office/drawing/2014/main" id="{35E6C82E-8960-FA83-A4A8-FBAF63908DBD}"/>
                    </a:ext>
                  </a:extLst>
                </p:cNvPr>
                <p:cNvSpPr/>
                <p:nvPr/>
              </p:nvSpPr>
              <p:spPr>
                <a:xfrm>
                  <a:off x="5887441" y="3014210"/>
                  <a:ext cx="413370" cy="199420"/>
                </a:xfrm>
                <a:custGeom>
                  <a:avLst/>
                  <a:gdLst>
                    <a:gd name="connsiteX0" fmla="*/ 1242107 w 1242107"/>
                    <a:gd name="connsiteY0" fmla="*/ 51800 h 599223"/>
                    <a:gd name="connsiteX1" fmla="*/ 1018587 w 1242107"/>
                    <a:gd name="connsiteY1" fmla="*/ 1000 h 599223"/>
                    <a:gd name="connsiteX2" fmla="*/ 713787 w 1242107"/>
                    <a:gd name="connsiteY2" fmla="*/ 92440 h 599223"/>
                    <a:gd name="connsiteX3" fmla="*/ 541067 w 1242107"/>
                    <a:gd name="connsiteY3" fmla="*/ 549640 h 599223"/>
                    <a:gd name="connsiteX4" fmla="*/ 53387 w 1242107"/>
                    <a:gd name="connsiteY4" fmla="*/ 590280 h 599223"/>
                    <a:gd name="connsiteX5" fmla="*/ 12747 w 1242107"/>
                    <a:gd name="connsiteY5" fmla="*/ 580120 h 599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2107" h="599223">
                      <a:moveTo>
                        <a:pt x="1242107" y="51800"/>
                      </a:moveTo>
                      <a:cubicBezTo>
                        <a:pt x="1174373" y="23013"/>
                        <a:pt x="1106640" y="-5773"/>
                        <a:pt x="1018587" y="1000"/>
                      </a:cubicBezTo>
                      <a:cubicBezTo>
                        <a:pt x="930534" y="7773"/>
                        <a:pt x="793374" y="1000"/>
                        <a:pt x="713787" y="92440"/>
                      </a:cubicBezTo>
                      <a:cubicBezTo>
                        <a:pt x="634200" y="183880"/>
                        <a:pt x="651134" y="466667"/>
                        <a:pt x="541067" y="549640"/>
                      </a:cubicBezTo>
                      <a:cubicBezTo>
                        <a:pt x="431000" y="632613"/>
                        <a:pt x="141440" y="585200"/>
                        <a:pt x="53387" y="590280"/>
                      </a:cubicBezTo>
                      <a:cubicBezTo>
                        <a:pt x="-34666" y="595360"/>
                        <a:pt x="12747" y="580120"/>
                        <a:pt x="12747" y="580120"/>
                      </a:cubicBezTo>
                    </a:path>
                  </a:pathLst>
                </a:cu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3" name="Freeform 252">
                  <a:extLst>
                    <a:ext uri="{FF2B5EF4-FFF2-40B4-BE49-F238E27FC236}">
                      <a16:creationId xmlns:a16="http://schemas.microsoft.com/office/drawing/2014/main" id="{D6BD50F1-8F4B-C115-2D83-0CA88028326D}"/>
                    </a:ext>
                  </a:extLst>
                </p:cNvPr>
                <p:cNvSpPr/>
                <p:nvPr/>
              </p:nvSpPr>
              <p:spPr>
                <a:xfrm>
                  <a:off x="5890822" y="3034498"/>
                  <a:ext cx="413370" cy="199420"/>
                </a:xfrm>
                <a:custGeom>
                  <a:avLst/>
                  <a:gdLst>
                    <a:gd name="connsiteX0" fmla="*/ 1242107 w 1242107"/>
                    <a:gd name="connsiteY0" fmla="*/ 51800 h 599223"/>
                    <a:gd name="connsiteX1" fmla="*/ 1018587 w 1242107"/>
                    <a:gd name="connsiteY1" fmla="*/ 1000 h 599223"/>
                    <a:gd name="connsiteX2" fmla="*/ 713787 w 1242107"/>
                    <a:gd name="connsiteY2" fmla="*/ 92440 h 599223"/>
                    <a:gd name="connsiteX3" fmla="*/ 541067 w 1242107"/>
                    <a:gd name="connsiteY3" fmla="*/ 549640 h 599223"/>
                    <a:gd name="connsiteX4" fmla="*/ 53387 w 1242107"/>
                    <a:gd name="connsiteY4" fmla="*/ 590280 h 599223"/>
                    <a:gd name="connsiteX5" fmla="*/ 12747 w 1242107"/>
                    <a:gd name="connsiteY5" fmla="*/ 580120 h 599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2107" h="599223">
                      <a:moveTo>
                        <a:pt x="1242107" y="51800"/>
                      </a:moveTo>
                      <a:cubicBezTo>
                        <a:pt x="1174373" y="23013"/>
                        <a:pt x="1106640" y="-5773"/>
                        <a:pt x="1018587" y="1000"/>
                      </a:cubicBezTo>
                      <a:cubicBezTo>
                        <a:pt x="930534" y="7773"/>
                        <a:pt x="793374" y="1000"/>
                        <a:pt x="713787" y="92440"/>
                      </a:cubicBezTo>
                      <a:cubicBezTo>
                        <a:pt x="634200" y="183880"/>
                        <a:pt x="651134" y="466667"/>
                        <a:pt x="541067" y="549640"/>
                      </a:cubicBezTo>
                      <a:cubicBezTo>
                        <a:pt x="431000" y="632613"/>
                        <a:pt x="141440" y="585200"/>
                        <a:pt x="53387" y="590280"/>
                      </a:cubicBezTo>
                      <a:cubicBezTo>
                        <a:pt x="-34666" y="595360"/>
                        <a:pt x="12747" y="580120"/>
                        <a:pt x="12747" y="580120"/>
                      </a:cubicBezTo>
                    </a:path>
                  </a:pathLst>
                </a:cu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4" name="Freeform 253">
                  <a:extLst>
                    <a:ext uri="{FF2B5EF4-FFF2-40B4-BE49-F238E27FC236}">
                      <a16:creationId xmlns:a16="http://schemas.microsoft.com/office/drawing/2014/main" id="{D57C1D69-A857-D268-6877-08252AF781B3}"/>
                    </a:ext>
                  </a:extLst>
                </p:cNvPr>
                <p:cNvSpPr/>
                <p:nvPr/>
              </p:nvSpPr>
              <p:spPr>
                <a:xfrm>
                  <a:off x="5894203" y="3054785"/>
                  <a:ext cx="413370" cy="199420"/>
                </a:xfrm>
                <a:custGeom>
                  <a:avLst/>
                  <a:gdLst>
                    <a:gd name="connsiteX0" fmla="*/ 1242107 w 1242107"/>
                    <a:gd name="connsiteY0" fmla="*/ 51800 h 599223"/>
                    <a:gd name="connsiteX1" fmla="*/ 1018587 w 1242107"/>
                    <a:gd name="connsiteY1" fmla="*/ 1000 h 599223"/>
                    <a:gd name="connsiteX2" fmla="*/ 713787 w 1242107"/>
                    <a:gd name="connsiteY2" fmla="*/ 92440 h 599223"/>
                    <a:gd name="connsiteX3" fmla="*/ 541067 w 1242107"/>
                    <a:gd name="connsiteY3" fmla="*/ 549640 h 599223"/>
                    <a:gd name="connsiteX4" fmla="*/ 53387 w 1242107"/>
                    <a:gd name="connsiteY4" fmla="*/ 590280 h 599223"/>
                    <a:gd name="connsiteX5" fmla="*/ 12747 w 1242107"/>
                    <a:gd name="connsiteY5" fmla="*/ 580120 h 599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2107" h="599223">
                      <a:moveTo>
                        <a:pt x="1242107" y="51800"/>
                      </a:moveTo>
                      <a:cubicBezTo>
                        <a:pt x="1174373" y="23013"/>
                        <a:pt x="1106640" y="-5773"/>
                        <a:pt x="1018587" y="1000"/>
                      </a:cubicBezTo>
                      <a:cubicBezTo>
                        <a:pt x="930534" y="7773"/>
                        <a:pt x="793374" y="1000"/>
                        <a:pt x="713787" y="92440"/>
                      </a:cubicBezTo>
                      <a:cubicBezTo>
                        <a:pt x="634200" y="183880"/>
                        <a:pt x="651134" y="466667"/>
                        <a:pt x="541067" y="549640"/>
                      </a:cubicBezTo>
                      <a:cubicBezTo>
                        <a:pt x="431000" y="632613"/>
                        <a:pt x="141440" y="585200"/>
                        <a:pt x="53387" y="590280"/>
                      </a:cubicBezTo>
                      <a:cubicBezTo>
                        <a:pt x="-34666" y="595360"/>
                        <a:pt x="12747" y="580120"/>
                        <a:pt x="12747" y="580120"/>
                      </a:cubicBezTo>
                    </a:path>
                  </a:pathLst>
                </a:cu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5" name="Freeform 254">
                  <a:extLst>
                    <a:ext uri="{FF2B5EF4-FFF2-40B4-BE49-F238E27FC236}">
                      <a16:creationId xmlns:a16="http://schemas.microsoft.com/office/drawing/2014/main" id="{76EEDBD3-F565-E48E-76CC-B232B1F207B0}"/>
                    </a:ext>
                  </a:extLst>
                </p:cNvPr>
                <p:cNvSpPr/>
                <p:nvPr/>
              </p:nvSpPr>
              <p:spPr>
                <a:xfrm>
                  <a:off x="5897585" y="3075072"/>
                  <a:ext cx="413370" cy="199420"/>
                </a:xfrm>
                <a:custGeom>
                  <a:avLst/>
                  <a:gdLst>
                    <a:gd name="connsiteX0" fmla="*/ 1242107 w 1242107"/>
                    <a:gd name="connsiteY0" fmla="*/ 51800 h 599223"/>
                    <a:gd name="connsiteX1" fmla="*/ 1018587 w 1242107"/>
                    <a:gd name="connsiteY1" fmla="*/ 1000 h 599223"/>
                    <a:gd name="connsiteX2" fmla="*/ 713787 w 1242107"/>
                    <a:gd name="connsiteY2" fmla="*/ 92440 h 599223"/>
                    <a:gd name="connsiteX3" fmla="*/ 541067 w 1242107"/>
                    <a:gd name="connsiteY3" fmla="*/ 549640 h 599223"/>
                    <a:gd name="connsiteX4" fmla="*/ 53387 w 1242107"/>
                    <a:gd name="connsiteY4" fmla="*/ 590280 h 599223"/>
                    <a:gd name="connsiteX5" fmla="*/ 12747 w 1242107"/>
                    <a:gd name="connsiteY5" fmla="*/ 580120 h 599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2107" h="599223">
                      <a:moveTo>
                        <a:pt x="1242107" y="51800"/>
                      </a:moveTo>
                      <a:cubicBezTo>
                        <a:pt x="1174373" y="23013"/>
                        <a:pt x="1106640" y="-5773"/>
                        <a:pt x="1018587" y="1000"/>
                      </a:cubicBezTo>
                      <a:cubicBezTo>
                        <a:pt x="930534" y="7773"/>
                        <a:pt x="793374" y="1000"/>
                        <a:pt x="713787" y="92440"/>
                      </a:cubicBezTo>
                      <a:cubicBezTo>
                        <a:pt x="634200" y="183880"/>
                        <a:pt x="651134" y="466667"/>
                        <a:pt x="541067" y="549640"/>
                      </a:cubicBezTo>
                      <a:cubicBezTo>
                        <a:pt x="431000" y="632613"/>
                        <a:pt x="141440" y="585200"/>
                        <a:pt x="53387" y="590280"/>
                      </a:cubicBezTo>
                      <a:cubicBezTo>
                        <a:pt x="-34666" y="595360"/>
                        <a:pt x="12747" y="580120"/>
                        <a:pt x="12747" y="580120"/>
                      </a:cubicBezTo>
                    </a:path>
                  </a:pathLst>
                </a:cu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" name="Freeform 255">
                  <a:extLst>
                    <a:ext uri="{FF2B5EF4-FFF2-40B4-BE49-F238E27FC236}">
                      <a16:creationId xmlns:a16="http://schemas.microsoft.com/office/drawing/2014/main" id="{894C2F60-9FDE-87AC-0E6D-FD3B074B0902}"/>
                    </a:ext>
                  </a:extLst>
                </p:cNvPr>
                <p:cNvSpPr/>
                <p:nvPr/>
              </p:nvSpPr>
              <p:spPr>
                <a:xfrm>
                  <a:off x="5904347" y="3091978"/>
                  <a:ext cx="413370" cy="199420"/>
                </a:xfrm>
                <a:custGeom>
                  <a:avLst/>
                  <a:gdLst>
                    <a:gd name="connsiteX0" fmla="*/ 1242107 w 1242107"/>
                    <a:gd name="connsiteY0" fmla="*/ 51800 h 599223"/>
                    <a:gd name="connsiteX1" fmla="*/ 1018587 w 1242107"/>
                    <a:gd name="connsiteY1" fmla="*/ 1000 h 599223"/>
                    <a:gd name="connsiteX2" fmla="*/ 713787 w 1242107"/>
                    <a:gd name="connsiteY2" fmla="*/ 92440 h 599223"/>
                    <a:gd name="connsiteX3" fmla="*/ 541067 w 1242107"/>
                    <a:gd name="connsiteY3" fmla="*/ 549640 h 599223"/>
                    <a:gd name="connsiteX4" fmla="*/ 53387 w 1242107"/>
                    <a:gd name="connsiteY4" fmla="*/ 590280 h 599223"/>
                    <a:gd name="connsiteX5" fmla="*/ 12747 w 1242107"/>
                    <a:gd name="connsiteY5" fmla="*/ 580120 h 599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2107" h="599223">
                      <a:moveTo>
                        <a:pt x="1242107" y="51800"/>
                      </a:moveTo>
                      <a:cubicBezTo>
                        <a:pt x="1174373" y="23013"/>
                        <a:pt x="1106640" y="-5773"/>
                        <a:pt x="1018587" y="1000"/>
                      </a:cubicBezTo>
                      <a:cubicBezTo>
                        <a:pt x="930534" y="7773"/>
                        <a:pt x="793374" y="1000"/>
                        <a:pt x="713787" y="92440"/>
                      </a:cubicBezTo>
                      <a:cubicBezTo>
                        <a:pt x="634200" y="183880"/>
                        <a:pt x="651134" y="466667"/>
                        <a:pt x="541067" y="549640"/>
                      </a:cubicBezTo>
                      <a:cubicBezTo>
                        <a:pt x="431000" y="632613"/>
                        <a:pt x="141440" y="585200"/>
                        <a:pt x="53387" y="590280"/>
                      </a:cubicBezTo>
                      <a:cubicBezTo>
                        <a:pt x="-34666" y="595360"/>
                        <a:pt x="12747" y="580120"/>
                        <a:pt x="12747" y="580120"/>
                      </a:cubicBezTo>
                    </a:path>
                  </a:pathLst>
                </a:cu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" name="Freeform 256">
                  <a:extLst>
                    <a:ext uri="{FF2B5EF4-FFF2-40B4-BE49-F238E27FC236}">
                      <a16:creationId xmlns:a16="http://schemas.microsoft.com/office/drawing/2014/main" id="{859DEF76-E655-80DB-DF2E-CC4D8578EB8F}"/>
                    </a:ext>
                  </a:extLst>
                </p:cNvPr>
                <p:cNvSpPr/>
                <p:nvPr/>
              </p:nvSpPr>
              <p:spPr>
                <a:xfrm>
                  <a:off x="5907728" y="3112266"/>
                  <a:ext cx="413370" cy="199420"/>
                </a:xfrm>
                <a:custGeom>
                  <a:avLst/>
                  <a:gdLst>
                    <a:gd name="connsiteX0" fmla="*/ 1242107 w 1242107"/>
                    <a:gd name="connsiteY0" fmla="*/ 51800 h 599223"/>
                    <a:gd name="connsiteX1" fmla="*/ 1018587 w 1242107"/>
                    <a:gd name="connsiteY1" fmla="*/ 1000 h 599223"/>
                    <a:gd name="connsiteX2" fmla="*/ 713787 w 1242107"/>
                    <a:gd name="connsiteY2" fmla="*/ 92440 h 599223"/>
                    <a:gd name="connsiteX3" fmla="*/ 541067 w 1242107"/>
                    <a:gd name="connsiteY3" fmla="*/ 549640 h 599223"/>
                    <a:gd name="connsiteX4" fmla="*/ 53387 w 1242107"/>
                    <a:gd name="connsiteY4" fmla="*/ 590280 h 599223"/>
                    <a:gd name="connsiteX5" fmla="*/ 12747 w 1242107"/>
                    <a:gd name="connsiteY5" fmla="*/ 580120 h 599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2107" h="599223">
                      <a:moveTo>
                        <a:pt x="1242107" y="51800"/>
                      </a:moveTo>
                      <a:cubicBezTo>
                        <a:pt x="1174373" y="23013"/>
                        <a:pt x="1106640" y="-5773"/>
                        <a:pt x="1018587" y="1000"/>
                      </a:cubicBezTo>
                      <a:cubicBezTo>
                        <a:pt x="930534" y="7773"/>
                        <a:pt x="793374" y="1000"/>
                        <a:pt x="713787" y="92440"/>
                      </a:cubicBezTo>
                      <a:cubicBezTo>
                        <a:pt x="634200" y="183880"/>
                        <a:pt x="651134" y="466667"/>
                        <a:pt x="541067" y="549640"/>
                      </a:cubicBezTo>
                      <a:cubicBezTo>
                        <a:pt x="431000" y="632613"/>
                        <a:pt x="141440" y="585200"/>
                        <a:pt x="53387" y="590280"/>
                      </a:cubicBezTo>
                      <a:cubicBezTo>
                        <a:pt x="-34666" y="595360"/>
                        <a:pt x="12747" y="580120"/>
                        <a:pt x="12747" y="580120"/>
                      </a:cubicBezTo>
                    </a:path>
                  </a:pathLst>
                </a:cu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" name="Freeform 257">
                  <a:extLst>
                    <a:ext uri="{FF2B5EF4-FFF2-40B4-BE49-F238E27FC236}">
                      <a16:creationId xmlns:a16="http://schemas.microsoft.com/office/drawing/2014/main" id="{07E0A0AB-FA91-1777-50C0-C09484AEBD6F}"/>
                    </a:ext>
                  </a:extLst>
                </p:cNvPr>
                <p:cNvSpPr/>
                <p:nvPr/>
              </p:nvSpPr>
              <p:spPr>
                <a:xfrm>
                  <a:off x="5911110" y="3132553"/>
                  <a:ext cx="413370" cy="199420"/>
                </a:xfrm>
                <a:custGeom>
                  <a:avLst/>
                  <a:gdLst>
                    <a:gd name="connsiteX0" fmla="*/ 1242107 w 1242107"/>
                    <a:gd name="connsiteY0" fmla="*/ 51800 h 599223"/>
                    <a:gd name="connsiteX1" fmla="*/ 1018587 w 1242107"/>
                    <a:gd name="connsiteY1" fmla="*/ 1000 h 599223"/>
                    <a:gd name="connsiteX2" fmla="*/ 713787 w 1242107"/>
                    <a:gd name="connsiteY2" fmla="*/ 92440 h 599223"/>
                    <a:gd name="connsiteX3" fmla="*/ 541067 w 1242107"/>
                    <a:gd name="connsiteY3" fmla="*/ 549640 h 599223"/>
                    <a:gd name="connsiteX4" fmla="*/ 53387 w 1242107"/>
                    <a:gd name="connsiteY4" fmla="*/ 590280 h 599223"/>
                    <a:gd name="connsiteX5" fmla="*/ 12747 w 1242107"/>
                    <a:gd name="connsiteY5" fmla="*/ 580120 h 599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2107" h="599223">
                      <a:moveTo>
                        <a:pt x="1242107" y="51800"/>
                      </a:moveTo>
                      <a:cubicBezTo>
                        <a:pt x="1174373" y="23013"/>
                        <a:pt x="1106640" y="-5773"/>
                        <a:pt x="1018587" y="1000"/>
                      </a:cubicBezTo>
                      <a:cubicBezTo>
                        <a:pt x="930534" y="7773"/>
                        <a:pt x="793374" y="1000"/>
                        <a:pt x="713787" y="92440"/>
                      </a:cubicBezTo>
                      <a:cubicBezTo>
                        <a:pt x="634200" y="183880"/>
                        <a:pt x="651134" y="466667"/>
                        <a:pt x="541067" y="549640"/>
                      </a:cubicBezTo>
                      <a:cubicBezTo>
                        <a:pt x="431000" y="632613"/>
                        <a:pt x="141440" y="585200"/>
                        <a:pt x="53387" y="590280"/>
                      </a:cubicBezTo>
                      <a:cubicBezTo>
                        <a:pt x="-34666" y="595360"/>
                        <a:pt x="12747" y="580120"/>
                        <a:pt x="12747" y="580120"/>
                      </a:cubicBezTo>
                    </a:path>
                  </a:pathLst>
                </a:cu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" name="Freeform 258">
                  <a:extLst>
                    <a:ext uri="{FF2B5EF4-FFF2-40B4-BE49-F238E27FC236}">
                      <a16:creationId xmlns:a16="http://schemas.microsoft.com/office/drawing/2014/main" id="{068D6A7E-220A-EE0E-D442-CF488D2FA209}"/>
                    </a:ext>
                  </a:extLst>
                </p:cNvPr>
                <p:cNvSpPr/>
                <p:nvPr/>
              </p:nvSpPr>
              <p:spPr>
                <a:xfrm>
                  <a:off x="5914491" y="3152841"/>
                  <a:ext cx="413370" cy="199420"/>
                </a:xfrm>
                <a:custGeom>
                  <a:avLst/>
                  <a:gdLst>
                    <a:gd name="connsiteX0" fmla="*/ 1242107 w 1242107"/>
                    <a:gd name="connsiteY0" fmla="*/ 51800 h 599223"/>
                    <a:gd name="connsiteX1" fmla="*/ 1018587 w 1242107"/>
                    <a:gd name="connsiteY1" fmla="*/ 1000 h 599223"/>
                    <a:gd name="connsiteX2" fmla="*/ 713787 w 1242107"/>
                    <a:gd name="connsiteY2" fmla="*/ 92440 h 599223"/>
                    <a:gd name="connsiteX3" fmla="*/ 541067 w 1242107"/>
                    <a:gd name="connsiteY3" fmla="*/ 549640 h 599223"/>
                    <a:gd name="connsiteX4" fmla="*/ 53387 w 1242107"/>
                    <a:gd name="connsiteY4" fmla="*/ 590280 h 599223"/>
                    <a:gd name="connsiteX5" fmla="*/ 12747 w 1242107"/>
                    <a:gd name="connsiteY5" fmla="*/ 580120 h 599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2107" h="599223">
                      <a:moveTo>
                        <a:pt x="1242107" y="51800"/>
                      </a:moveTo>
                      <a:cubicBezTo>
                        <a:pt x="1174373" y="23013"/>
                        <a:pt x="1106640" y="-5773"/>
                        <a:pt x="1018587" y="1000"/>
                      </a:cubicBezTo>
                      <a:cubicBezTo>
                        <a:pt x="930534" y="7773"/>
                        <a:pt x="793374" y="1000"/>
                        <a:pt x="713787" y="92440"/>
                      </a:cubicBezTo>
                      <a:cubicBezTo>
                        <a:pt x="634200" y="183880"/>
                        <a:pt x="651134" y="466667"/>
                        <a:pt x="541067" y="549640"/>
                      </a:cubicBezTo>
                      <a:cubicBezTo>
                        <a:pt x="431000" y="632613"/>
                        <a:pt x="141440" y="585200"/>
                        <a:pt x="53387" y="590280"/>
                      </a:cubicBezTo>
                      <a:cubicBezTo>
                        <a:pt x="-34666" y="595360"/>
                        <a:pt x="12747" y="580120"/>
                        <a:pt x="12747" y="580120"/>
                      </a:cubicBezTo>
                    </a:path>
                  </a:pathLst>
                </a:cu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" name="Freeform 259">
                  <a:extLst>
                    <a:ext uri="{FF2B5EF4-FFF2-40B4-BE49-F238E27FC236}">
                      <a16:creationId xmlns:a16="http://schemas.microsoft.com/office/drawing/2014/main" id="{1B375433-7980-B4B6-F872-75F7111FA31F}"/>
                    </a:ext>
                  </a:extLst>
                </p:cNvPr>
                <p:cNvSpPr/>
                <p:nvPr/>
              </p:nvSpPr>
              <p:spPr>
                <a:xfrm>
                  <a:off x="5907728" y="3173128"/>
                  <a:ext cx="413370" cy="199420"/>
                </a:xfrm>
                <a:custGeom>
                  <a:avLst/>
                  <a:gdLst>
                    <a:gd name="connsiteX0" fmla="*/ 1242107 w 1242107"/>
                    <a:gd name="connsiteY0" fmla="*/ 51800 h 599223"/>
                    <a:gd name="connsiteX1" fmla="*/ 1018587 w 1242107"/>
                    <a:gd name="connsiteY1" fmla="*/ 1000 h 599223"/>
                    <a:gd name="connsiteX2" fmla="*/ 713787 w 1242107"/>
                    <a:gd name="connsiteY2" fmla="*/ 92440 h 599223"/>
                    <a:gd name="connsiteX3" fmla="*/ 541067 w 1242107"/>
                    <a:gd name="connsiteY3" fmla="*/ 549640 h 599223"/>
                    <a:gd name="connsiteX4" fmla="*/ 53387 w 1242107"/>
                    <a:gd name="connsiteY4" fmla="*/ 590280 h 599223"/>
                    <a:gd name="connsiteX5" fmla="*/ 12747 w 1242107"/>
                    <a:gd name="connsiteY5" fmla="*/ 580120 h 599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2107" h="599223">
                      <a:moveTo>
                        <a:pt x="1242107" y="51800"/>
                      </a:moveTo>
                      <a:cubicBezTo>
                        <a:pt x="1174373" y="23013"/>
                        <a:pt x="1106640" y="-5773"/>
                        <a:pt x="1018587" y="1000"/>
                      </a:cubicBezTo>
                      <a:cubicBezTo>
                        <a:pt x="930534" y="7773"/>
                        <a:pt x="793374" y="1000"/>
                        <a:pt x="713787" y="92440"/>
                      </a:cubicBezTo>
                      <a:cubicBezTo>
                        <a:pt x="634200" y="183880"/>
                        <a:pt x="651134" y="466667"/>
                        <a:pt x="541067" y="549640"/>
                      </a:cubicBezTo>
                      <a:cubicBezTo>
                        <a:pt x="431000" y="632613"/>
                        <a:pt x="141440" y="585200"/>
                        <a:pt x="53387" y="590280"/>
                      </a:cubicBezTo>
                      <a:cubicBezTo>
                        <a:pt x="-34666" y="595360"/>
                        <a:pt x="12747" y="580120"/>
                        <a:pt x="12747" y="580120"/>
                      </a:cubicBezTo>
                    </a:path>
                  </a:pathLst>
                </a:cu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" name="Freeform 260">
                  <a:extLst>
                    <a:ext uri="{FF2B5EF4-FFF2-40B4-BE49-F238E27FC236}">
                      <a16:creationId xmlns:a16="http://schemas.microsoft.com/office/drawing/2014/main" id="{10784D51-4505-CE79-58F0-1FD8A7D849D1}"/>
                    </a:ext>
                  </a:extLst>
                </p:cNvPr>
                <p:cNvSpPr/>
                <p:nvPr/>
              </p:nvSpPr>
              <p:spPr>
                <a:xfrm>
                  <a:off x="5911110" y="3193415"/>
                  <a:ext cx="413370" cy="199420"/>
                </a:xfrm>
                <a:custGeom>
                  <a:avLst/>
                  <a:gdLst>
                    <a:gd name="connsiteX0" fmla="*/ 1242107 w 1242107"/>
                    <a:gd name="connsiteY0" fmla="*/ 51800 h 599223"/>
                    <a:gd name="connsiteX1" fmla="*/ 1018587 w 1242107"/>
                    <a:gd name="connsiteY1" fmla="*/ 1000 h 599223"/>
                    <a:gd name="connsiteX2" fmla="*/ 713787 w 1242107"/>
                    <a:gd name="connsiteY2" fmla="*/ 92440 h 599223"/>
                    <a:gd name="connsiteX3" fmla="*/ 541067 w 1242107"/>
                    <a:gd name="connsiteY3" fmla="*/ 549640 h 599223"/>
                    <a:gd name="connsiteX4" fmla="*/ 53387 w 1242107"/>
                    <a:gd name="connsiteY4" fmla="*/ 590280 h 599223"/>
                    <a:gd name="connsiteX5" fmla="*/ 12747 w 1242107"/>
                    <a:gd name="connsiteY5" fmla="*/ 580120 h 599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2107" h="599223">
                      <a:moveTo>
                        <a:pt x="1242107" y="51800"/>
                      </a:moveTo>
                      <a:cubicBezTo>
                        <a:pt x="1174373" y="23013"/>
                        <a:pt x="1106640" y="-5773"/>
                        <a:pt x="1018587" y="1000"/>
                      </a:cubicBezTo>
                      <a:cubicBezTo>
                        <a:pt x="930534" y="7773"/>
                        <a:pt x="793374" y="1000"/>
                        <a:pt x="713787" y="92440"/>
                      </a:cubicBezTo>
                      <a:cubicBezTo>
                        <a:pt x="634200" y="183880"/>
                        <a:pt x="651134" y="466667"/>
                        <a:pt x="541067" y="549640"/>
                      </a:cubicBezTo>
                      <a:cubicBezTo>
                        <a:pt x="431000" y="632613"/>
                        <a:pt x="141440" y="585200"/>
                        <a:pt x="53387" y="590280"/>
                      </a:cubicBezTo>
                      <a:cubicBezTo>
                        <a:pt x="-34666" y="595360"/>
                        <a:pt x="12747" y="580120"/>
                        <a:pt x="12747" y="580120"/>
                      </a:cubicBezTo>
                    </a:path>
                  </a:pathLst>
                </a:cu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" name="Freeform 261">
                  <a:extLst>
                    <a:ext uri="{FF2B5EF4-FFF2-40B4-BE49-F238E27FC236}">
                      <a16:creationId xmlns:a16="http://schemas.microsoft.com/office/drawing/2014/main" id="{03AF45B2-579E-387E-274F-86F11D837F54}"/>
                    </a:ext>
                  </a:extLst>
                </p:cNvPr>
                <p:cNvSpPr/>
                <p:nvPr/>
              </p:nvSpPr>
              <p:spPr>
                <a:xfrm>
                  <a:off x="5914491" y="3213703"/>
                  <a:ext cx="413370" cy="199420"/>
                </a:xfrm>
                <a:custGeom>
                  <a:avLst/>
                  <a:gdLst>
                    <a:gd name="connsiteX0" fmla="*/ 1242107 w 1242107"/>
                    <a:gd name="connsiteY0" fmla="*/ 51800 h 599223"/>
                    <a:gd name="connsiteX1" fmla="*/ 1018587 w 1242107"/>
                    <a:gd name="connsiteY1" fmla="*/ 1000 h 599223"/>
                    <a:gd name="connsiteX2" fmla="*/ 713787 w 1242107"/>
                    <a:gd name="connsiteY2" fmla="*/ 92440 h 599223"/>
                    <a:gd name="connsiteX3" fmla="*/ 541067 w 1242107"/>
                    <a:gd name="connsiteY3" fmla="*/ 549640 h 599223"/>
                    <a:gd name="connsiteX4" fmla="*/ 53387 w 1242107"/>
                    <a:gd name="connsiteY4" fmla="*/ 590280 h 599223"/>
                    <a:gd name="connsiteX5" fmla="*/ 12747 w 1242107"/>
                    <a:gd name="connsiteY5" fmla="*/ 580120 h 599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2107" h="599223">
                      <a:moveTo>
                        <a:pt x="1242107" y="51800"/>
                      </a:moveTo>
                      <a:cubicBezTo>
                        <a:pt x="1174373" y="23013"/>
                        <a:pt x="1106640" y="-5773"/>
                        <a:pt x="1018587" y="1000"/>
                      </a:cubicBezTo>
                      <a:cubicBezTo>
                        <a:pt x="930534" y="7773"/>
                        <a:pt x="793374" y="1000"/>
                        <a:pt x="713787" y="92440"/>
                      </a:cubicBezTo>
                      <a:cubicBezTo>
                        <a:pt x="634200" y="183880"/>
                        <a:pt x="651134" y="466667"/>
                        <a:pt x="541067" y="549640"/>
                      </a:cubicBezTo>
                      <a:cubicBezTo>
                        <a:pt x="431000" y="632613"/>
                        <a:pt x="141440" y="585200"/>
                        <a:pt x="53387" y="590280"/>
                      </a:cubicBezTo>
                      <a:cubicBezTo>
                        <a:pt x="-34666" y="595360"/>
                        <a:pt x="12747" y="580120"/>
                        <a:pt x="12747" y="580120"/>
                      </a:cubicBezTo>
                    </a:path>
                  </a:pathLst>
                </a:cu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" name="Freeform 262">
                  <a:extLst>
                    <a:ext uri="{FF2B5EF4-FFF2-40B4-BE49-F238E27FC236}">
                      <a16:creationId xmlns:a16="http://schemas.microsoft.com/office/drawing/2014/main" id="{9196B0EB-9DCA-0D5D-6DFC-B5436CEC02B4}"/>
                    </a:ext>
                  </a:extLst>
                </p:cNvPr>
                <p:cNvSpPr/>
                <p:nvPr/>
              </p:nvSpPr>
              <p:spPr>
                <a:xfrm>
                  <a:off x="5917872" y="3233990"/>
                  <a:ext cx="413370" cy="199420"/>
                </a:xfrm>
                <a:custGeom>
                  <a:avLst/>
                  <a:gdLst>
                    <a:gd name="connsiteX0" fmla="*/ 1242107 w 1242107"/>
                    <a:gd name="connsiteY0" fmla="*/ 51800 h 599223"/>
                    <a:gd name="connsiteX1" fmla="*/ 1018587 w 1242107"/>
                    <a:gd name="connsiteY1" fmla="*/ 1000 h 599223"/>
                    <a:gd name="connsiteX2" fmla="*/ 713787 w 1242107"/>
                    <a:gd name="connsiteY2" fmla="*/ 92440 h 599223"/>
                    <a:gd name="connsiteX3" fmla="*/ 541067 w 1242107"/>
                    <a:gd name="connsiteY3" fmla="*/ 549640 h 599223"/>
                    <a:gd name="connsiteX4" fmla="*/ 53387 w 1242107"/>
                    <a:gd name="connsiteY4" fmla="*/ 590280 h 599223"/>
                    <a:gd name="connsiteX5" fmla="*/ 12747 w 1242107"/>
                    <a:gd name="connsiteY5" fmla="*/ 580120 h 599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2107" h="599223">
                      <a:moveTo>
                        <a:pt x="1242107" y="51800"/>
                      </a:moveTo>
                      <a:cubicBezTo>
                        <a:pt x="1174373" y="23013"/>
                        <a:pt x="1106640" y="-5773"/>
                        <a:pt x="1018587" y="1000"/>
                      </a:cubicBezTo>
                      <a:cubicBezTo>
                        <a:pt x="930534" y="7773"/>
                        <a:pt x="793374" y="1000"/>
                        <a:pt x="713787" y="92440"/>
                      </a:cubicBezTo>
                      <a:cubicBezTo>
                        <a:pt x="634200" y="183880"/>
                        <a:pt x="651134" y="466667"/>
                        <a:pt x="541067" y="549640"/>
                      </a:cubicBezTo>
                      <a:cubicBezTo>
                        <a:pt x="431000" y="632613"/>
                        <a:pt x="141440" y="585200"/>
                        <a:pt x="53387" y="590280"/>
                      </a:cubicBezTo>
                      <a:cubicBezTo>
                        <a:pt x="-34666" y="595360"/>
                        <a:pt x="12747" y="580120"/>
                        <a:pt x="12747" y="580120"/>
                      </a:cubicBezTo>
                    </a:path>
                  </a:pathLst>
                </a:cu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" name="Freeform 263">
                  <a:extLst>
                    <a:ext uri="{FF2B5EF4-FFF2-40B4-BE49-F238E27FC236}">
                      <a16:creationId xmlns:a16="http://schemas.microsoft.com/office/drawing/2014/main" id="{FE5B820D-623E-5E63-8700-8BAF621A4A16}"/>
                    </a:ext>
                  </a:extLst>
                </p:cNvPr>
                <p:cNvSpPr/>
                <p:nvPr/>
              </p:nvSpPr>
              <p:spPr>
                <a:xfrm>
                  <a:off x="5924634" y="3250896"/>
                  <a:ext cx="413370" cy="199420"/>
                </a:xfrm>
                <a:custGeom>
                  <a:avLst/>
                  <a:gdLst>
                    <a:gd name="connsiteX0" fmla="*/ 1242107 w 1242107"/>
                    <a:gd name="connsiteY0" fmla="*/ 51800 h 599223"/>
                    <a:gd name="connsiteX1" fmla="*/ 1018587 w 1242107"/>
                    <a:gd name="connsiteY1" fmla="*/ 1000 h 599223"/>
                    <a:gd name="connsiteX2" fmla="*/ 713787 w 1242107"/>
                    <a:gd name="connsiteY2" fmla="*/ 92440 h 599223"/>
                    <a:gd name="connsiteX3" fmla="*/ 541067 w 1242107"/>
                    <a:gd name="connsiteY3" fmla="*/ 549640 h 599223"/>
                    <a:gd name="connsiteX4" fmla="*/ 53387 w 1242107"/>
                    <a:gd name="connsiteY4" fmla="*/ 590280 h 599223"/>
                    <a:gd name="connsiteX5" fmla="*/ 12747 w 1242107"/>
                    <a:gd name="connsiteY5" fmla="*/ 580120 h 599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2107" h="599223">
                      <a:moveTo>
                        <a:pt x="1242107" y="51800"/>
                      </a:moveTo>
                      <a:cubicBezTo>
                        <a:pt x="1174373" y="23013"/>
                        <a:pt x="1106640" y="-5773"/>
                        <a:pt x="1018587" y="1000"/>
                      </a:cubicBezTo>
                      <a:cubicBezTo>
                        <a:pt x="930534" y="7773"/>
                        <a:pt x="793374" y="1000"/>
                        <a:pt x="713787" y="92440"/>
                      </a:cubicBezTo>
                      <a:cubicBezTo>
                        <a:pt x="634200" y="183880"/>
                        <a:pt x="651134" y="466667"/>
                        <a:pt x="541067" y="549640"/>
                      </a:cubicBezTo>
                      <a:cubicBezTo>
                        <a:pt x="431000" y="632613"/>
                        <a:pt x="141440" y="585200"/>
                        <a:pt x="53387" y="590280"/>
                      </a:cubicBezTo>
                      <a:cubicBezTo>
                        <a:pt x="-34666" y="595360"/>
                        <a:pt x="12747" y="580120"/>
                        <a:pt x="12747" y="580120"/>
                      </a:cubicBezTo>
                    </a:path>
                  </a:pathLst>
                </a:cu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5" name="Freeform 264">
                  <a:extLst>
                    <a:ext uri="{FF2B5EF4-FFF2-40B4-BE49-F238E27FC236}">
                      <a16:creationId xmlns:a16="http://schemas.microsoft.com/office/drawing/2014/main" id="{45FDEBB3-28D7-7420-3B7E-5FE1D0203ACB}"/>
                    </a:ext>
                  </a:extLst>
                </p:cNvPr>
                <p:cNvSpPr/>
                <p:nvPr/>
              </p:nvSpPr>
              <p:spPr>
                <a:xfrm>
                  <a:off x="5928016" y="3271183"/>
                  <a:ext cx="413370" cy="199420"/>
                </a:xfrm>
                <a:custGeom>
                  <a:avLst/>
                  <a:gdLst>
                    <a:gd name="connsiteX0" fmla="*/ 1242107 w 1242107"/>
                    <a:gd name="connsiteY0" fmla="*/ 51800 h 599223"/>
                    <a:gd name="connsiteX1" fmla="*/ 1018587 w 1242107"/>
                    <a:gd name="connsiteY1" fmla="*/ 1000 h 599223"/>
                    <a:gd name="connsiteX2" fmla="*/ 713787 w 1242107"/>
                    <a:gd name="connsiteY2" fmla="*/ 92440 h 599223"/>
                    <a:gd name="connsiteX3" fmla="*/ 541067 w 1242107"/>
                    <a:gd name="connsiteY3" fmla="*/ 549640 h 599223"/>
                    <a:gd name="connsiteX4" fmla="*/ 53387 w 1242107"/>
                    <a:gd name="connsiteY4" fmla="*/ 590280 h 599223"/>
                    <a:gd name="connsiteX5" fmla="*/ 12747 w 1242107"/>
                    <a:gd name="connsiteY5" fmla="*/ 580120 h 599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2107" h="599223">
                      <a:moveTo>
                        <a:pt x="1242107" y="51800"/>
                      </a:moveTo>
                      <a:cubicBezTo>
                        <a:pt x="1174373" y="23013"/>
                        <a:pt x="1106640" y="-5773"/>
                        <a:pt x="1018587" y="1000"/>
                      </a:cubicBezTo>
                      <a:cubicBezTo>
                        <a:pt x="930534" y="7773"/>
                        <a:pt x="793374" y="1000"/>
                        <a:pt x="713787" y="92440"/>
                      </a:cubicBezTo>
                      <a:cubicBezTo>
                        <a:pt x="634200" y="183880"/>
                        <a:pt x="651134" y="466667"/>
                        <a:pt x="541067" y="549640"/>
                      </a:cubicBezTo>
                      <a:cubicBezTo>
                        <a:pt x="431000" y="632613"/>
                        <a:pt x="141440" y="585200"/>
                        <a:pt x="53387" y="590280"/>
                      </a:cubicBezTo>
                      <a:cubicBezTo>
                        <a:pt x="-34666" y="595360"/>
                        <a:pt x="12747" y="580120"/>
                        <a:pt x="12747" y="580120"/>
                      </a:cubicBezTo>
                    </a:path>
                  </a:pathLst>
                </a:cu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6" name="Freeform 265">
                  <a:extLst>
                    <a:ext uri="{FF2B5EF4-FFF2-40B4-BE49-F238E27FC236}">
                      <a16:creationId xmlns:a16="http://schemas.microsoft.com/office/drawing/2014/main" id="{3F931280-3D20-F154-75E9-0F852D94017B}"/>
                    </a:ext>
                  </a:extLst>
                </p:cNvPr>
                <p:cNvSpPr/>
                <p:nvPr/>
              </p:nvSpPr>
              <p:spPr>
                <a:xfrm>
                  <a:off x="5931397" y="3291471"/>
                  <a:ext cx="413370" cy="199420"/>
                </a:xfrm>
                <a:custGeom>
                  <a:avLst/>
                  <a:gdLst>
                    <a:gd name="connsiteX0" fmla="*/ 1242107 w 1242107"/>
                    <a:gd name="connsiteY0" fmla="*/ 51800 h 599223"/>
                    <a:gd name="connsiteX1" fmla="*/ 1018587 w 1242107"/>
                    <a:gd name="connsiteY1" fmla="*/ 1000 h 599223"/>
                    <a:gd name="connsiteX2" fmla="*/ 713787 w 1242107"/>
                    <a:gd name="connsiteY2" fmla="*/ 92440 h 599223"/>
                    <a:gd name="connsiteX3" fmla="*/ 541067 w 1242107"/>
                    <a:gd name="connsiteY3" fmla="*/ 549640 h 599223"/>
                    <a:gd name="connsiteX4" fmla="*/ 53387 w 1242107"/>
                    <a:gd name="connsiteY4" fmla="*/ 590280 h 599223"/>
                    <a:gd name="connsiteX5" fmla="*/ 12747 w 1242107"/>
                    <a:gd name="connsiteY5" fmla="*/ 580120 h 599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2107" h="599223">
                      <a:moveTo>
                        <a:pt x="1242107" y="51800"/>
                      </a:moveTo>
                      <a:cubicBezTo>
                        <a:pt x="1174373" y="23013"/>
                        <a:pt x="1106640" y="-5773"/>
                        <a:pt x="1018587" y="1000"/>
                      </a:cubicBezTo>
                      <a:cubicBezTo>
                        <a:pt x="930534" y="7773"/>
                        <a:pt x="793374" y="1000"/>
                        <a:pt x="713787" y="92440"/>
                      </a:cubicBezTo>
                      <a:cubicBezTo>
                        <a:pt x="634200" y="183880"/>
                        <a:pt x="651134" y="466667"/>
                        <a:pt x="541067" y="549640"/>
                      </a:cubicBezTo>
                      <a:cubicBezTo>
                        <a:pt x="431000" y="632613"/>
                        <a:pt x="141440" y="585200"/>
                        <a:pt x="53387" y="590280"/>
                      </a:cubicBezTo>
                      <a:cubicBezTo>
                        <a:pt x="-34666" y="595360"/>
                        <a:pt x="12747" y="580120"/>
                        <a:pt x="12747" y="580120"/>
                      </a:cubicBezTo>
                    </a:path>
                  </a:pathLst>
                </a:cu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7" name="Freeform 266">
                  <a:extLst>
                    <a:ext uri="{FF2B5EF4-FFF2-40B4-BE49-F238E27FC236}">
                      <a16:creationId xmlns:a16="http://schemas.microsoft.com/office/drawing/2014/main" id="{5F2C8369-3212-B9C4-1809-C3955472E4FB}"/>
                    </a:ext>
                  </a:extLst>
                </p:cNvPr>
                <p:cNvSpPr/>
                <p:nvPr/>
              </p:nvSpPr>
              <p:spPr>
                <a:xfrm>
                  <a:off x="5934778" y="3311758"/>
                  <a:ext cx="413370" cy="199420"/>
                </a:xfrm>
                <a:custGeom>
                  <a:avLst/>
                  <a:gdLst>
                    <a:gd name="connsiteX0" fmla="*/ 1242107 w 1242107"/>
                    <a:gd name="connsiteY0" fmla="*/ 51800 h 599223"/>
                    <a:gd name="connsiteX1" fmla="*/ 1018587 w 1242107"/>
                    <a:gd name="connsiteY1" fmla="*/ 1000 h 599223"/>
                    <a:gd name="connsiteX2" fmla="*/ 713787 w 1242107"/>
                    <a:gd name="connsiteY2" fmla="*/ 92440 h 599223"/>
                    <a:gd name="connsiteX3" fmla="*/ 541067 w 1242107"/>
                    <a:gd name="connsiteY3" fmla="*/ 549640 h 599223"/>
                    <a:gd name="connsiteX4" fmla="*/ 53387 w 1242107"/>
                    <a:gd name="connsiteY4" fmla="*/ 590280 h 599223"/>
                    <a:gd name="connsiteX5" fmla="*/ 12747 w 1242107"/>
                    <a:gd name="connsiteY5" fmla="*/ 580120 h 599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2107" h="599223">
                      <a:moveTo>
                        <a:pt x="1242107" y="51800"/>
                      </a:moveTo>
                      <a:cubicBezTo>
                        <a:pt x="1174373" y="23013"/>
                        <a:pt x="1106640" y="-5773"/>
                        <a:pt x="1018587" y="1000"/>
                      </a:cubicBezTo>
                      <a:cubicBezTo>
                        <a:pt x="930534" y="7773"/>
                        <a:pt x="793374" y="1000"/>
                        <a:pt x="713787" y="92440"/>
                      </a:cubicBezTo>
                      <a:cubicBezTo>
                        <a:pt x="634200" y="183880"/>
                        <a:pt x="651134" y="466667"/>
                        <a:pt x="541067" y="549640"/>
                      </a:cubicBezTo>
                      <a:cubicBezTo>
                        <a:pt x="431000" y="632613"/>
                        <a:pt x="141440" y="585200"/>
                        <a:pt x="53387" y="590280"/>
                      </a:cubicBezTo>
                      <a:cubicBezTo>
                        <a:pt x="-34666" y="595360"/>
                        <a:pt x="12747" y="580120"/>
                        <a:pt x="12747" y="580120"/>
                      </a:cubicBezTo>
                    </a:path>
                  </a:pathLst>
                </a:cu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68" name="Group 267">
                  <a:extLst>
                    <a:ext uri="{FF2B5EF4-FFF2-40B4-BE49-F238E27FC236}">
                      <a16:creationId xmlns:a16="http://schemas.microsoft.com/office/drawing/2014/main" id="{6CD41ACA-0532-6E0D-8CE8-3E85B6393315}"/>
                    </a:ext>
                  </a:extLst>
                </p:cNvPr>
                <p:cNvGrpSpPr/>
                <p:nvPr/>
              </p:nvGrpSpPr>
              <p:grpSpPr>
                <a:xfrm>
                  <a:off x="6301814" y="2990416"/>
                  <a:ext cx="453084" cy="430848"/>
                  <a:chOff x="3921760" y="1309490"/>
                  <a:chExt cx="1361440" cy="1294625"/>
                </a:xfrm>
              </p:grpSpPr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567A060-3104-496C-D0E0-19CD3179AE6D}"/>
                      </a:ext>
                    </a:extLst>
                  </p:cNvPr>
                  <p:cNvGrpSpPr/>
                  <p:nvPr/>
                </p:nvGrpSpPr>
                <p:grpSpPr>
                  <a:xfrm>
                    <a:off x="4551680" y="1912005"/>
                    <a:ext cx="731520" cy="692110"/>
                    <a:chOff x="4551680" y="1912005"/>
                    <a:chExt cx="731520" cy="692110"/>
                  </a:xfrm>
                </p:grpSpPr>
                <p:grpSp>
                  <p:nvGrpSpPr>
                    <p:cNvPr id="351" name="Group 350">
                      <a:extLst>
                        <a:ext uri="{FF2B5EF4-FFF2-40B4-BE49-F238E27FC236}">
                          <a16:creationId xmlns:a16="http://schemas.microsoft.com/office/drawing/2014/main" id="{9F657DF3-C417-D5C0-5F13-91EBD41820B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66640" y="1917085"/>
                      <a:ext cx="416560" cy="687030"/>
                      <a:chOff x="4866640" y="1917085"/>
                      <a:chExt cx="416560" cy="687030"/>
                    </a:xfrm>
                  </p:grpSpPr>
                  <p:grpSp>
                    <p:nvGrpSpPr>
                      <p:cNvPr id="359" name="Group 358">
                        <a:extLst>
                          <a:ext uri="{FF2B5EF4-FFF2-40B4-BE49-F238E27FC236}">
                            <a16:creationId xmlns:a16="http://schemas.microsoft.com/office/drawing/2014/main" id="{D61BBCC6-081D-92E0-AF8F-BD491DCCE39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866640" y="2204720"/>
                        <a:ext cx="416560" cy="399395"/>
                        <a:chOff x="4866640" y="2204720"/>
                        <a:chExt cx="416560" cy="399395"/>
                      </a:xfrm>
                    </p:grpSpPr>
                    <p:sp>
                      <p:nvSpPr>
                        <p:cNvPr id="363" name="Cube 362">
                          <a:extLst>
                            <a:ext uri="{FF2B5EF4-FFF2-40B4-BE49-F238E27FC236}">
                              <a16:creationId xmlns:a16="http://schemas.microsoft.com/office/drawing/2014/main" id="{40460084-7E18-41A6-8FDC-40CF5149F6F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4866640" y="2204720"/>
                          <a:ext cx="416560" cy="399395"/>
                        </a:xfrm>
                        <a:prstGeom prst="cube">
                          <a:avLst/>
                        </a:prstGeom>
                        <a:solidFill>
                          <a:srgbClr val="FFFFFF"/>
                        </a:solidFill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64" name="Oval 363">
                          <a:extLst>
                            <a:ext uri="{FF2B5EF4-FFF2-40B4-BE49-F238E27FC236}">
                              <a16:creationId xmlns:a16="http://schemas.microsoft.com/office/drawing/2014/main" id="{9B6B915B-C22A-55CD-55F3-9DF00B55D6A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19040" y="2346960"/>
                          <a:ext cx="223520" cy="223520"/>
                        </a:xfrm>
                        <a:prstGeom prst="ellips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360" name="Group 359">
                        <a:extLst>
                          <a:ext uri="{FF2B5EF4-FFF2-40B4-BE49-F238E27FC236}">
                            <a16:creationId xmlns:a16="http://schemas.microsoft.com/office/drawing/2014/main" id="{FCCB15C4-8149-FC84-196D-ACC10222BEA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866640" y="1917085"/>
                        <a:ext cx="416560" cy="399395"/>
                        <a:chOff x="4866640" y="2204720"/>
                        <a:chExt cx="416560" cy="399395"/>
                      </a:xfrm>
                    </p:grpSpPr>
                    <p:sp>
                      <p:nvSpPr>
                        <p:cNvPr id="361" name="Cube 360">
                          <a:extLst>
                            <a:ext uri="{FF2B5EF4-FFF2-40B4-BE49-F238E27FC236}">
                              <a16:creationId xmlns:a16="http://schemas.microsoft.com/office/drawing/2014/main" id="{C41C31FC-D975-2968-8803-B2F96007968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4866640" y="2204720"/>
                          <a:ext cx="416560" cy="399395"/>
                        </a:xfrm>
                        <a:prstGeom prst="cube">
                          <a:avLst/>
                        </a:prstGeom>
                        <a:solidFill>
                          <a:srgbClr val="FFFFFF"/>
                        </a:solidFill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62" name="Oval 361">
                          <a:extLst>
                            <a:ext uri="{FF2B5EF4-FFF2-40B4-BE49-F238E27FC236}">
                              <a16:creationId xmlns:a16="http://schemas.microsoft.com/office/drawing/2014/main" id="{A390DA50-4160-5912-4594-85329F64A38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19040" y="2346960"/>
                          <a:ext cx="223520" cy="223520"/>
                        </a:xfrm>
                        <a:prstGeom prst="ellips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52" name="Group 351">
                      <a:extLst>
                        <a:ext uri="{FF2B5EF4-FFF2-40B4-BE49-F238E27FC236}">
                          <a16:creationId xmlns:a16="http://schemas.microsoft.com/office/drawing/2014/main" id="{6EBBA242-E0C5-CF1B-59CF-A9759FB4458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551680" y="1912005"/>
                      <a:ext cx="416560" cy="687030"/>
                      <a:chOff x="4866640" y="1917085"/>
                      <a:chExt cx="416560" cy="687030"/>
                    </a:xfrm>
                  </p:grpSpPr>
                  <p:grpSp>
                    <p:nvGrpSpPr>
                      <p:cNvPr id="353" name="Group 352">
                        <a:extLst>
                          <a:ext uri="{FF2B5EF4-FFF2-40B4-BE49-F238E27FC236}">
                            <a16:creationId xmlns:a16="http://schemas.microsoft.com/office/drawing/2014/main" id="{9536AC30-A78B-3671-9292-ED4289DE771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866640" y="2204720"/>
                        <a:ext cx="416560" cy="399395"/>
                        <a:chOff x="4866640" y="2204720"/>
                        <a:chExt cx="416560" cy="399395"/>
                      </a:xfrm>
                    </p:grpSpPr>
                    <p:sp>
                      <p:nvSpPr>
                        <p:cNvPr id="357" name="Cube 356">
                          <a:extLst>
                            <a:ext uri="{FF2B5EF4-FFF2-40B4-BE49-F238E27FC236}">
                              <a16:creationId xmlns:a16="http://schemas.microsoft.com/office/drawing/2014/main" id="{71817DE4-78B1-A381-886F-437EB5877B2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4866640" y="2204720"/>
                          <a:ext cx="416560" cy="399395"/>
                        </a:xfrm>
                        <a:prstGeom prst="cube">
                          <a:avLst/>
                        </a:prstGeom>
                        <a:solidFill>
                          <a:srgbClr val="FFFFFF"/>
                        </a:solidFill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58" name="Oval 357">
                          <a:extLst>
                            <a:ext uri="{FF2B5EF4-FFF2-40B4-BE49-F238E27FC236}">
                              <a16:creationId xmlns:a16="http://schemas.microsoft.com/office/drawing/2014/main" id="{D3B52BD3-A913-260F-C23C-CA024C378A4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19040" y="2346960"/>
                          <a:ext cx="223520" cy="223520"/>
                        </a:xfrm>
                        <a:prstGeom prst="ellips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354" name="Group 353">
                        <a:extLst>
                          <a:ext uri="{FF2B5EF4-FFF2-40B4-BE49-F238E27FC236}">
                            <a16:creationId xmlns:a16="http://schemas.microsoft.com/office/drawing/2014/main" id="{7377D8C3-0CA1-A647-BA4E-E4CC6A71755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866640" y="1917085"/>
                        <a:ext cx="416560" cy="399395"/>
                        <a:chOff x="4866640" y="2204720"/>
                        <a:chExt cx="416560" cy="399395"/>
                      </a:xfrm>
                    </p:grpSpPr>
                    <p:sp>
                      <p:nvSpPr>
                        <p:cNvPr id="355" name="Cube 354">
                          <a:extLst>
                            <a:ext uri="{FF2B5EF4-FFF2-40B4-BE49-F238E27FC236}">
                              <a16:creationId xmlns:a16="http://schemas.microsoft.com/office/drawing/2014/main" id="{6800B4B9-ACC7-9EDB-B32C-8C5E2D6579E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4866640" y="2204720"/>
                          <a:ext cx="416560" cy="399395"/>
                        </a:xfrm>
                        <a:prstGeom prst="cube">
                          <a:avLst/>
                        </a:prstGeom>
                        <a:solidFill>
                          <a:srgbClr val="FFFFFF"/>
                        </a:solidFill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56" name="Oval 355">
                          <a:extLst>
                            <a:ext uri="{FF2B5EF4-FFF2-40B4-BE49-F238E27FC236}">
                              <a16:creationId xmlns:a16="http://schemas.microsoft.com/office/drawing/2014/main" id="{DFCD6792-0D0E-922F-7498-CDCB697117F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19040" y="2346960"/>
                          <a:ext cx="223520" cy="223520"/>
                        </a:xfrm>
                        <a:prstGeom prst="ellips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306" name="Group 305">
                    <a:extLst>
                      <a:ext uri="{FF2B5EF4-FFF2-40B4-BE49-F238E27FC236}">
                        <a16:creationId xmlns:a16="http://schemas.microsoft.com/office/drawing/2014/main" id="{BEC6847A-C7A8-36AD-11A7-C49FC343489E}"/>
                      </a:ext>
                    </a:extLst>
                  </p:cNvPr>
                  <p:cNvGrpSpPr/>
                  <p:nvPr/>
                </p:nvGrpSpPr>
                <p:grpSpPr>
                  <a:xfrm>
                    <a:off x="3921760" y="1901230"/>
                    <a:ext cx="731520" cy="692110"/>
                    <a:chOff x="4551680" y="1912005"/>
                    <a:chExt cx="731520" cy="692110"/>
                  </a:xfrm>
                </p:grpSpPr>
                <p:grpSp>
                  <p:nvGrpSpPr>
                    <p:cNvPr id="337" name="Group 336">
                      <a:extLst>
                        <a:ext uri="{FF2B5EF4-FFF2-40B4-BE49-F238E27FC236}">
                          <a16:creationId xmlns:a16="http://schemas.microsoft.com/office/drawing/2014/main" id="{606E64A8-571E-432A-350D-8EA312A9500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66640" y="1917085"/>
                      <a:ext cx="416560" cy="687030"/>
                      <a:chOff x="4866640" y="1917085"/>
                      <a:chExt cx="416560" cy="687030"/>
                    </a:xfrm>
                  </p:grpSpPr>
                  <p:grpSp>
                    <p:nvGrpSpPr>
                      <p:cNvPr id="345" name="Group 344">
                        <a:extLst>
                          <a:ext uri="{FF2B5EF4-FFF2-40B4-BE49-F238E27FC236}">
                            <a16:creationId xmlns:a16="http://schemas.microsoft.com/office/drawing/2014/main" id="{532DD4BD-7135-AF15-C569-007225ABE12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866640" y="2204720"/>
                        <a:ext cx="416560" cy="399395"/>
                        <a:chOff x="4866640" y="2204720"/>
                        <a:chExt cx="416560" cy="399395"/>
                      </a:xfrm>
                    </p:grpSpPr>
                    <p:sp>
                      <p:nvSpPr>
                        <p:cNvPr id="349" name="Cube 348">
                          <a:extLst>
                            <a:ext uri="{FF2B5EF4-FFF2-40B4-BE49-F238E27FC236}">
                              <a16:creationId xmlns:a16="http://schemas.microsoft.com/office/drawing/2014/main" id="{A8570FDB-C77F-3FF9-FEAF-920D9387937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4866640" y="2204720"/>
                          <a:ext cx="416560" cy="399395"/>
                        </a:xfrm>
                        <a:prstGeom prst="cube">
                          <a:avLst/>
                        </a:prstGeom>
                        <a:solidFill>
                          <a:srgbClr val="FFFFFF"/>
                        </a:solidFill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50" name="Oval 349">
                          <a:extLst>
                            <a:ext uri="{FF2B5EF4-FFF2-40B4-BE49-F238E27FC236}">
                              <a16:creationId xmlns:a16="http://schemas.microsoft.com/office/drawing/2014/main" id="{414CC268-340A-7CCE-A3B3-42473A2C029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19040" y="2346960"/>
                          <a:ext cx="223520" cy="223520"/>
                        </a:xfrm>
                        <a:prstGeom prst="ellips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346" name="Group 345">
                        <a:extLst>
                          <a:ext uri="{FF2B5EF4-FFF2-40B4-BE49-F238E27FC236}">
                            <a16:creationId xmlns:a16="http://schemas.microsoft.com/office/drawing/2014/main" id="{4474C439-E82A-A7D0-6A27-C7DCB09081A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866640" y="1917085"/>
                        <a:ext cx="416560" cy="399395"/>
                        <a:chOff x="4866640" y="2204720"/>
                        <a:chExt cx="416560" cy="399395"/>
                      </a:xfrm>
                    </p:grpSpPr>
                    <p:sp>
                      <p:nvSpPr>
                        <p:cNvPr id="347" name="Cube 346">
                          <a:extLst>
                            <a:ext uri="{FF2B5EF4-FFF2-40B4-BE49-F238E27FC236}">
                              <a16:creationId xmlns:a16="http://schemas.microsoft.com/office/drawing/2014/main" id="{B7751EF2-5E7B-37E0-C613-27A94DD6EF7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4866640" y="2204720"/>
                          <a:ext cx="416560" cy="399395"/>
                        </a:xfrm>
                        <a:prstGeom prst="cube">
                          <a:avLst/>
                        </a:prstGeom>
                        <a:solidFill>
                          <a:srgbClr val="FFFFFF"/>
                        </a:solidFill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48" name="Oval 347">
                          <a:extLst>
                            <a:ext uri="{FF2B5EF4-FFF2-40B4-BE49-F238E27FC236}">
                              <a16:creationId xmlns:a16="http://schemas.microsoft.com/office/drawing/2014/main" id="{A3093B74-11D9-A70A-2F84-658EE161D5D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19040" y="2346960"/>
                          <a:ext cx="223520" cy="223520"/>
                        </a:xfrm>
                        <a:prstGeom prst="ellips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38" name="Group 337">
                      <a:extLst>
                        <a:ext uri="{FF2B5EF4-FFF2-40B4-BE49-F238E27FC236}">
                          <a16:creationId xmlns:a16="http://schemas.microsoft.com/office/drawing/2014/main" id="{C43559A2-17BD-0AAA-DC71-3D7BFB5F0B0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551680" y="1912005"/>
                      <a:ext cx="416560" cy="687030"/>
                      <a:chOff x="4866640" y="1917085"/>
                      <a:chExt cx="416560" cy="687030"/>
                    </a:xfrm>
                  </p:grpSpPr>
                  <p:grpSp>
                    <p:nvGrpSpPr>
                      <p:cNvPr id="339" name="Group 338">
                        <a:extLst>
                          <a:ext uri="{FF2B5EF4-FFF2-40B4-BE49-F238E27FC236}">
                            <a16:creationId xmlns:a16="http://schemas.microsoft.com/office/drawing/2014/main" id="{BCBA9712-EBE9-9973-61A0-87D5B9958A2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866640" y="2204720"/>
                        <a:ext cx="416560" cy="399395"/>
                        <a:chOff x="4866640" y="2204720"/>
                        <a:chExt cx="416560" cy="399395"/>
                      </a:xfrm>
                    </p:grpSpPr>
                    <p:sp>
                      <p:nvSpPr>
                        <p:cNvPr id="343" name="Cube 342">
                          <a:extLst>
                            <a:ext uri="{FF2B5EF4-FFF2-40B4-BE49-F238E27FC236}">
                              <a16:creationId xmlns:a16="http://schemas.microsoft.com/office/drawing/2014/main" id="{FF51D8F6-82F6-9A32-938A-19070CE5397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4866640" y="2204720"/>
                          <a:ext cx="416560" cy="399395"/>
                        </a:xfrm>
                        <a:prstGeom prst="cube">
                          <a:avLst/>
                        </a:prstGeom>
                        <a:solidFill>
                          <a:srgbClr val="FFFFFF"/>
                        </a:solidFill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44" name="Oval 343">
                          <a:extLst>
                            <a:ext uri="{FF2B5EF4-FFF2-40B4-BE49-F238E27FC236}">
                              <a16:creationId xmlns:a16="http://schemas.microsoft.com/office/drawing/2014/main" id="{FC601ABB-5400-A1AB-9065-21C57F7D7C8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19040" y="2346960"/>
                          <a:ext cx="223520" cy="223520"/>
                        </a:xfrm>
                        <a:prstGeom prst="ellips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340" name="Group 339">
                        <a:extLst>
                          <a:ext uri="{FF2B5EF4-FFF2-40B4-BE49-F238E27FC236}">
                            <a16:creationId xmlns:a16="http://schemas.microsoft.com/office/drawing/2014/main" id="{AA06AA5D-F36E-B967-80B2-3A669EA1622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866640" y="1917085"/>
                        <a:ext cx="416560" cy="399395"/>
                        <a:chOff x="4866640" y="2204720"/>
                        <a:chExt cx="416560" cy="399395"/>
                      </a:xfrm>
                    </p:grpSpPr>
                    <p:sp>
                      <p:nvSpPr>
                        <p:cNvPr id="341" name="Cube 340">
                          <a:extLst>
                            <a:ext uri="{FF2B5EF4-FFF2-40B4-BE49-F238E27FC236}">
                              <a16:creationId xmlns:a16="http://schemas.microsoft.com/office/drawing/2014/main" id="{1A4B1759-6CD4-ED03-1672-C79ABE0C657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4866640" y="2204720"/>
                          <a:ext cx="416560" cy="399395"/>
                        </a:xfrm>
                        <a:prstGeom prst="cube">
                          <a:avLst/>
                        </a:prstGeom>
                        <a:solidFill>
                          <a:srgbClr val="FFFFFF"/>
                        </a:solidFill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42" name="Oval 341">
                          <a:extLst>
                            <a:ext uri="{FF2B5EF4-FFF2-40B4-BE49-F238E27FC236}">
                              <a16:creationId xmlns:a16="http://schemas.microsoft.com/office/drawing/2014/main" id="{10940E2E-17AC-E1C6-406A-9C365C2D162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19040" y="2346960"/>
                          <a:ext cx="223520" cy="223520"/>
                        </a:xfrm>
                        <a:prstGeom prst="ellips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307" name="Group 306">
                    <a:extLst>
                      <a:ext uri="{FF2B5EF4-FFF2-40B4-BE49-F238E27FC236}">
                        <a16:creationId xmlns:a16="http://schemas.microsoft.com/office/drawing/2014/main" id="{97294DEE-37A6-2992-8300-2B29FDCBC3D4}"/>
                      </a:ext>
                    </a:extLst>
                  </p:cNvPr>
                  <p:cNvGrpSpPr/>
                  <p:nvPr/>
                </p:nvGrpSpPr>
                <p:grpSpPr>
                  <a:xfrm>
                    <a:off x="4551680" y="1320265"/>
                    <a:ext cx="731520" cy="692110"/>
                    <a:chOff x="4551680" y="1912005"/>
                    <a:chExt cx="731520" cy="692110"/>
                  </a:xfrm>
                </p:grpSpPr>
                <p:grpSp>
                  <p:nvGrpSpPr>
                    <p:cNvPr id="323" name="Group 322">
                      <a:extLst>
                        <a:ext uri="{FF2B5EF4-FFF2-40B4-BE49-F238E27FC236}">
                          <a16:creationId xmlns:a16="http://schemas.microsoft.com/office/drawing/2014/main" id="{1D0C1296-95D8-AB68-2139-84F1E27F9C9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66640" y="1917085"/>
                      <a:ext cx="416560" cy="687030"/>
                      <a:chOff x="4866640" y="1917085"/>
                      <a:chExt cx="416560" cy="687030"/>
                    </a:xfrm>
                  </p:grpSpPr>
                  <p:grpSp>
                    <p:nvGrpSpPr>
                      <p:cNvPr id="331" name="Group 330">
                        <a:extLst>
                          <a:ext uri="{FF2B5EF4-FFF2-40B4-BE49-F238E27FC236}">
                            <a16:creationId xmlns:a16="http://schemas.microsoft.com/office/drawing/2014/main" id="{8095396D-1F97-81BB-7867-ACCF27EEBA1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866640" y="2204720"/>
                        <a:ext cx="416560" cy="399395"/>
                        <a:chOff x="4866640" y="2204720"/>
                        <a:chExt cx="416560" cy="399395"/>
                      </a:xfrm>
                    </p:grpSpPr>
                    <p:sp>
                      <p:nvSpPr>
                        <p:cNvPr id="335" name="Cube 334">
                          <a:extLst>
                            <a:ext uri="{FF2B5EF4-FFF2-40B4-BE49-F238E27FC236}">
                              <a16:creationId xmlns:a16="http://schemas.microsoft.com/office/drawing/2014/main" id="{CB92AA84-F94D-82AE-0A5E-AF16B415582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4866640" y="2204720"/>
                          <a:ext cx="416560" cy="399395"/>
                        </a:xfrm>
                        <a:prstGeom prst="cube">
                          <a:avLst/>
                        </a:prstGeom>
                        <a:solidFill>
                          <a:srgbClr val="FFFFFF"/>
                        </a:solidFill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36" name="Oval 335">
                          <a:extLst>
                            <a:ext uri="{FF2B5EF4-FFF2-40B4-BE49-F238E27FC236}">
                              <a16:creationId xmlns:a16="http://schemas.microsoft.com/office/drawing/2014/main" id="{4488E983-C9C6-962A-63BF-155C955FA96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19040" y="2346960"/>
                          <a:ext cx="223520" cy="223520"/>
                        </a:xfrm>
                        <a:prstGeom prst="ellips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332" name="Group 331">
                        <a:extLst>
                          <a:ext uri="{FF2B5EF4-FFF2-40B4-BE49-F238E27FC236}">
                            <a16:creationId xmlns:a16="http://schemas.microsoft.com/office/drawing/2014/main" id="{50C4363E-9F89-1B21-75D2-6C2D1F832C6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866640" y="1917085"/>
                        <a:ext cx="416560" cy="399395"/>
                        <a:chOff x="4866640" y="2204720"/>
                        <a:chExt cx="416560" cy="399395"/>
                      </a:xfrm>
                    </p:grpSpPr>
                    <p:sp>
                      <p:nvSpPr>
                        <p:cNvPr id="333" name="Cube 332">
                          <a:extLst>
                            <a:ext uri="{FF2B5EF4-FFF2-40B4-BE49-F238E27FC236}">
                              <a16:creationId xmlns:a16="http://schemas.microsoft.com/office/drawing/2014/main" id="{41862833-136C-EA70-4BE7-4FD690659C7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4866640" y="2204720"/>
                          <a:ext cx="416560" cy="399395"/>
                        </a:xfrm>
                        <a:prstGeom prst="cube">
                          <a:avLst/>
                        </a:prstGeom>
                        <a:solidFill>
                          <a:srgbClr val="FFFFFF"/>
                        </a:solidFill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34" name="Oval 333">
                          <a:extLst>
                            <a:ext uri="{FF2B5EF4-FFF2-40B4-BE49-F238E27FC236}">
                              <a16:creationId xmlns:a16="http://schemas.microsoft.com/office/drawing/2014/main" id="{224AC583-BEC2-4FE6-D5E9-BC779974D5F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19040" y="2346960"/>
                          <a:ext cx="223520" cy="223520"/>
                        </a:xfrm>
                        <a:prstGeom prst="ellips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24" name="Group 323">
                      <a:extLst>
                        <a:ext uri="{FF2B5EF4-FFF2-40B4-BE49-F238E27FC236}">
                          <a16:creationId xmlns:a16="http://schemas.microsoft.com/office/drawing/2014/main" id="{253DDBF3-1484-A8C7-14E8-4781BF3F897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551680" y="1912005"/>
                      <a:ext cx="416560" cy="687030"/>
                      <a:chOff x="4866640" y="1917085"/>
                      <a:chExt cx="416560" cy="687030"/>
                    </a:xfrm>
                  </p:grpSpPr>
                  <p:grpSp>
                    <p:nvGrpSpPr>
                      <p:cNvPr id="325" name="Group 324">
                        <a:extLst>
                          <a:ext uri="{FF2B5EF4-FFF2-40B4-BE49-F238E27FC236}">
                            <a16:creationId xmlns:a16="http://schemas.microsoft.com/office/drawing/2014/main" id="{8224E618-679D-BA05-351A-7D25A28C9CB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866640" y="2204720"/>
                        <a:ext cx="416560" cy="399395"/>
                        <a:chOff x="4866640" y="2204720"/>
                        <a:chExt cx="416560" cy="399395"/>
                      </a:xfrm>
                    </p:grpSpPr>
                    <p:sp>
                      <p:nvSpPr>
                        <p:cNvPr id="329" name="Cube 328">
                          <a:extLst>
                            <a:ext uri="{FF2B5EF4-FFF2-40B4-BE49-F238E27FC236}">
                              <a16:creationId xmlns:a16="http://schemas.microsoft.com/office/drawing/2014/main" id="{C689C2B9-A0EB-0027-5BCC-0C016A5F905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4866640" y="2204720"/>
                          <a:ext cx="416560" cy="399395"/>
                        </a:xfrm>
                        <a:prstGeom prst="cube">
                          <a:avLst/>
                        </a:prstGeom>
                        <a:solidFill>
                          <a:srgbClr val="FFFFFF"/>
                        </a:solidFill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30" name="Oval 329">
                          <a:extLst>
                            <a:ext uri="{FF2B5EF4-FFF2-40B4-BE49-F238E27FC236}">
                              <a16:creationId xmlns:a16="http://schemas.microsoft.com/office/drawing/2014/main" id="{8B43E881-B810-ECA5-2719-C6FEED5127B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19040" y="2346960"/>
                          <a:ext cx="223520" cy="223520"/>
                        </a:xfrm>
                        <a:prstGeom prst="ellips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326" name="Group 325">
                        <a:extLst>
                          <a:ext uri="{FF2B5EF4-FFF2-40B4-BE49-F238E27FC236}">
                            <a16:creationId xmlns:a16="http://schemas.microsoft.com/office/drawing/2014/main" id="{C4ACF451-7E31-FE61-467D-204668C7EF7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866640" y="1917085"/>
                        <a:ext cx="416560" cy="399395"/>
                        <a:chOff x="4866640" y="2204720"/>
                        <a:chExt cx="416560" cy="399395"/>
                      </a:xfrm>
                    </p:grpSpPr>
                    <p:sp>
                      <p:nvSpPr>
                        <p:cNvPr id="327" name="Cube 326">
                          <a:extLst>
                            <a:ext uri="{FF2B5EF4-FFF2-40B4-BE49-F238E27FC236}">
                              <a16:creationId xmlns:a16="http://schemas.microsoft.com/office/drawing/2014/main" id="{4CE2A8C7-1E53-23E4-C8F7-23FC4C34742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4866640" y="2204720"/>
                          <a:ext cx="416560" cy="399395"/>
                        </a:xfrm>
                        <a:prstGeom prst="cube">
                          <a:avLst/>
                        </a:prstGeom>
                        <a:solidFill>
                          <a:srgbClr val="FFFFFF"/>
                        </a:solidFill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28" name="Oval 327">
                          <a:extLst>
                            <a:ext uri="{FF2B5EF4-FFF2-40B4-BE49-F238E27FC236}">
                              <a16:creationId xmlns:a16="http://schemas.microsoft.com/office/drawing/2014/main" id="{4640FD3F-BC2A-2B74-9F71-D3AB72223E8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19040" y="2346960"/>
                          <a:ext cx="223520" cy="223520"/>
                        </a:xfrm>
                        <a:prstGeom prst="ellips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308" name="Group 307">
                    <a:extLst>
                      <a:ext uri="{FF2B5EF4-FFF2-40B4-BE49-F238E27FC236}">
                        <a16:creationId xmlns:a16="http://schemas.microsoft.com/office/drawing/2014/main" id="{F7D936EA-1189-E1AB-A8F4-9AC0A6E44B1F}"/>
                      </a:ext>
                    </a:extLst>
                  </p:cNvPr>
                  <p:cNvGrpSpPr/>
                  <p:nvPr/>
                </p:nvGrpSpPr>
                <p:grpSpPr>
                  <a:xfrm>
                    <a:off x="3921760" y="1309490"/>
                    <a:ext cx="731520" cy="692110"/>
                    <a:chOff x="4551680" y="1912005"/>
                    <a:chExt cx="731520" cy="692110"/>
                  </a:xfrm>
                </p:grpSpPr>
                <p:grpSp>
                  <p:nvGrpSpPr>
                    <p:cNvPr id="309" name="Group 308">
                      <a:extLst>
                        <a:ext uri="{FF2B5EF4-FFF2-40B4-BE49-F238E27FC236}">
                          <a16:creationId xmlns:a16="http://schemas.microsoft.com/office/drawing/2014/main" id="{E37B5E0B-97B5-26E4-5A7B-0EAF13903D3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66640" y="1917085"/>
                      <a:ext cx="416560" cy="687030"/>
                      <a:chOff x="4866640" y="1917085"/>
                      <a:chExt cx="416560" cy="687030"/>
                    </a:xfrm>
                  </p:grpSpPr>
                  <p:grpSp>
                    <p:nvGrpSpPr>
                      <p:cNvPr id="317" name="Group 316">
                        <a:extLst>
                          <a:ext uri="{FF2B5EF4-FFF2-40B4-BE49-F238E27FC236}">
                            <a16:creationId xmlns:a16="http://schemas.microsoft.com/office/drawing/2014/main" id="{DB8166BF-3D94-249E-DD77-D3AD2CBD92F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866640" y="2204720"/>
                        <a:ext cx="416560" cy="399395"/>
                        <a:chOff x="4866640" y="2204720"/>
                        <a:chExt cx="416560" cy="399395"/>
                      </a:xfrm>
                    </p:grpSpPr>
                    <p:sp>
                      <p:nvSpPr>
                        <p:cNvPr id="321" name="Cube 320">
                          <a:extLst>
                            <a:ext uri="{FF2B5EF4-FFF2-40B4-BE49-F238E27FC236}">
                              <a16:creationId xmlns:a16="http://schemas.microsoft.com/office/drawing/2014/main" id="{223DEC66-80FE-D428-6FAA-29F85CA4EAF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4866640" y="2204720"/>
                          <a:ext cx="416560" cy="399395"/>
                        </a:xfrm>
                        <a:prstGeom prst="cube">
                          <a:avLst/>
                        </a:prstGeom>
                        <a:solidFill>
                          <a:srgbClr val="FFFFFF"/>
                        </a:solidFill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22" name="Oval 321">
                          <a:extLst>
                            <a:ext uri="{FF2B5EF4-FFF2-40B4-BE49-F238E27FC236}">
                              <a16:creationId xmlns:a16="http://schemas.microsoft.com/office/drawing/2014/main" id="{CEB52DCF-D5A7-FF02-8875-EF4E0B78A9D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19040" y="2346960"/>
                          <a:ext cx="223520" cy="223520"/>
                        </a:xfrm>
                        <a:prstGeom prst="ellips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318" name="Group 317">
                        <a:extLst>
                          <a:ext uri="{FF2B5EF4-FFF2-40B4-BE49-F238E27FC236}">
                            <a16:creationId xmlns:a16="http://schemas.microsoft.com/office/drawing/2014/main" id="{A10C0124-8DE9-DD11-1A3F-6F322E5F1FA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866640" y="1917085"/>
                        <a:ext cx="416560" cy="399395"/>
                        <a:chOff x="4866640" y="2204720"/>
                        <a:chExt cx="416560" cy="399395"/>
                      </a:xfrm>
                    </p:grpSpPr>
                    <p:sp>
                      <p:nvSpPr>
                        <p:cNvPr id="319" name="Cube 318">
                          <a:extLst>
                            <a:ext uri="{FF2B5EF4-FFF2-40B4-BE49-F238E27FC236}">
                              <a16:creationId xmlns:a16="http://schemas.microsoft.com/office/drawing/2014/main" id="{0272FF39-2901-0A40-D70E-19583314954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4866640" y="2204720"/>
                          <a:ext cx="416560" cy="399395"/>
                        </a:xfrm>
                        <a:prstGeom prst="cube">
                          <a:avLst/>
                        </a:prstGeom>
                        <a:solidFill>
                          <a:srgbClr val="FFFFFF"/>
                        </a:solidFill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20" name="Oval 319">
                          <a:extLst>
                            <a:ext uri="{FF2B5EF4-FFF2-40B4-BE49-F238E27FC236}">
                              <a16:creationId xmlns:a16="http://schemas.microsoft.com/office/drawing/2014/main" id="{76DDE2DB-D00D-AC4F-511E-98412FACDB7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19040" y="2346960"/>
                          <a:ext cx="223520" cy="223520"/>
                        </a:xfrm>
                        <a:prstGeom prst="ellips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10" name="Group 309">
                      <a:extLst>
                        <a:ext uri="{FF2B5EF4-FFF2-40B4-BE49-F238E27FC236}">
                          <a16:creationId xmlns:a16="http://schemas.microsoft.com/office/drawing/2014/main" id="{5E1B0057-AE58-F3E9-ECDA-A4A6EF9D211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551680" y="1912005"/>
                      <a:ext cx="416560" cy="687030"/>
                      <a:chOff x="4866640" y="1917085"/>
                      <a:chExt cx="416560" cy="687030"/>
                    </a:xfrm>
                  </p:grpSpPr>
                  <p:grpSp>
                    <p:nvGrpSpPr>
                      <p:cNvPr id="311" name="Group 310">
                        <a:extLst>
                          <a:ext uri="{FF2B5EF4-FFF2-40B4-BE49-F238E27FC236}">
                            <a16:creationId xmlns:a16="http://schemas.microsoft.com/office/drawing/2014/main" id="{911E15F3-39CF-4AD4-1FF5-E83E8DB66E5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866640" y="2204720"/>
                        <a:ext cx="416560" cy="399395"/>
                        <a:chOff x="4866640" y="2204720"/>
                        <a:chExt cx="416560" cy="399395"/>
                      </a:xfrm>
                    </p:grpSpPr>
                    <p:sp>
                      <p:nvSpPr>
                        <p:cNvPr id="315" name="Cube 314">
                          <a:extLst>
                            <a:ext uri="{FF2B5EF4-FFF2-40B4-BE49-F238E27FC236}">
                              <a16:creationId xmlns:a16="http://schemas.microsoft.com/office/drawing/2014/main" id="{61050B56-B204-5EB6-6170-D2333228031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4866640" y="2204720"/>
                          <a:ext cx="416560" cy="399395"/>
                        </a:xfrm>
                        <a:prstGeom prst="cube">
                          <a:avLst/>
                        </a:prstGeom>
                        <a:solidFill>
                          <a:srgbClr val="FFFFFF"/>
                        </a:solidFill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16" name="Oval 315">
                          <a:extLst>
                            <a:ext uri="{FF2B5EF4-FFF2-40B4-BE49-F238E27FC236}">
                              <a16:creationId xmlns:a16="http://schemas.microsoft.com/office/drawing/2014/main" id="{93F27E83-930F-998D-FBC5-D57CE5C23BA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19040" y="2346960"/>
                          <a:ext cx="223520" cy="223520"/>
                        </a:xfrm>
                        <a:prstGeom prst="ellips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312" name="Group 311">
                        <a:extLst>
                          <a:ext uri="{FF2B5EF4-FFF2-40B4-BE49-F238E27FC236}">
                            <a16:creationId xmlns:a16="http://schemas.microsoft.com/office/drawing/2014/main" id="{C361F17A-3E86-0F6B-1328-3031119BB99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866640" y="1917085"/>
                        <a:ext cx="416560" cy="399395"/>
                        <a:chOff x="4866640" y="2204720"/>
                        <a:chExt cx="416560" cy="399395"/>
                      </a:xfrm>
                    </p:grpSpPr>
                    <p:sp>
                      <p:nvSpPr>
                        <p:cNvPr id="313" name="Cube 312">
                          <a:extLst>
                            <a:ext uri="{FF2B5EF4-FFF2-40B4-BE49-F238E27FC236}">
                              <a16:creationId xmlns:a16="http://schemas.microsoft.com/office/drawing/2014/main" id="{DB4A0410-873E-3D35-15B6-95E704F8195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4866640" y="2204720"/>
                          <a:ext cx="416560" cy="399395"/>
                        </a:xfrm>
                        <a:prstGeom prst="cube">
                          <a:avLst/>
                        </a:prstGeom>
                        <a:solidFill>
                          <a:srgbClr val="FFFFFF"/>
                        </a:solidFill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14" name="Oval 313">
                          <a:extLst>
                            <a:ext uri="{FF2B5EF4-FFF2-40B4-BE49-F238E27FC236}">
                              <a16:creationId xmlns:a16="http://schemas.microsoft.com/office/drawing/2014/main" id="{D776D5B8-C1BB-D75D-B270-B7F8ED9D9FE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19040" y="2346960"/>
                          <a:ext cx="223520" cy="223520"/>
                        </a:xfrm>
                        <a:prstGeom prst="ellips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</p:grpSp>
              </p:grpSp>
            </p:grpSp>
            <p:cxnSp>
              <p:nvCxnSpPr>
                <p:cNvPr id="269" name="Straight Connector 268">
                  <a:extLst>
                    <a:ext uri="{FF2B5EF4-FFF2-40B4-BE49-F238E27FC236}">
                      <a16:creationId xmlns:a16="http://schemas.microsoft.com/office/drawing/2014/main" id="{88CEC40B-C7BC-BB9A-CC06-717C77DBF172}"/>
                    </a:ext>
                  </a:extLst>
                </p:cNvPr>
                <p:cNvCxnSpPr/>
                <p:nvPr/>
              </p:nvCxnSpPr>
              <p:spPr>
                <a:xfrm>
                  <a:off x="6395738" y="3080959"/>
                  <a:ext cx="456213" cy="258182"/>
                </a:xfrm>
                <a:prstGeom prst="line">
                  <a:avLst/>
                </a:prstGeom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269">
                  <a:extLst>
                    <a:ext uri="{FF2B5EF4-FFF2-40B4-BE49-F238E27FC236}">
                      <a16:creationId xmlns:a16="http://schemas.microsoft.com/office/drawing/2014/main" id="{6A7D17F9-DC33-299F-4167-253F29F6235A}"/>
                    </a:ext>
                  </a:extLst>
                </p:cNvPr>
                <p:cNvCxnSpPr/>
                <p:nvPr/>
              </p:nvCxnSpPr>
              <p:spPr>
                <a:xfrm>
                  <a:off x="6392356" y="3172252"/>
                  <a:ext cx="456213" cy="258182"/>
                </a:xfrm>
                <a:prstGeom prst="line">
                  <a:avLst/>
                </a:prstGeom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" name="Straight Connector 270">
                  <a:extLst>
                    <a:ext uri="{FF2B5EF4-FFF2-40B4-BE49-F238E27FC236}">
                      <a16:creationId xmlns:a16="http://schemas.microsoft.com/office/drawing/2014/main" id="{8105D9B4-6B25-96C7-287F-5D6207C8C8D1}"/>
                    </a:ext>
                  </a:extLst>
                </p:cNvPr>
                <p:cNvCxnSpPr/>
                <p:nvPr/>
              </p:nvCxnSpPr>
              <p:spPr>
                <a:xfrm>
                  <a:off x="6395738" y="3277070"/>
                  <a:ext cx="456213" cy="258182"/>
                </a:xfrm>
                <a:prstGeom prst="line">
                  <a:avLst/>
                </a:prstGeom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Connector 271">
                  <a:extLst>
                    <a:ext uri="{FF2B5EF4-FFF2-40B4-BE49-F238E27FC236}">
                      <a16:creationId xmlns:a16="http://schemas.microsoft.com/office/drawing/2014/main" id="{B23498A3-E129-AC98-B654-A38EB94FCB72}"/>
                    </a:ext>
                  </a:extLst>
                </p:cNvPr>
                <p:cNvCxnSpPr/>
                <p:nvPr/>
              </p:nvCxnSpPr>
              <p:spPr>
                <a:xfrm>
                  <a:off x="6392356" y="3368363"/>
                  <a:ext cx="456213" cy="258182"/>
                </a:xfrm>
                <a:prstGeom prst="line">
                  <a:avLst/>
                </a:prstGeom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3" name="Straight Connector 272">
                  <a:extLst>
                    <a:ext uri="{FF2B5EF4-FFF2-40B4-BE49-F238E27FC236}">
                      <a16:creationId xmlns:a16="http://schemas.microsoft.com/office/drawing/2014/main" id="{E51D420E-FCBE-3D80-FF98-83BEC9BF912D}"/>
                    </a:ext>
                  </a:extLst>
                </p:cNvPr>
                <p:cNvCxnSpPr/>
                <p:nvPr/>
              </p:nvCxnSpPr>
              <p:spPr>
                <a:xfrm>
                  <a:off x="6497174" y="3080959"/>
                  <a:ext cx="456213" cy="258182"/>
                </a:xfrm>
                <a:prstGeom prst="line">
                  <a:avLst/>
                </a:prstGeom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Straight Connector 273">
                  <a:extLst>
                    <a:ext uri="{FF2B5EF4-FFF2-40B4-BE49-F238E27FC236}">
                      <a16:creationId xmlns:a16="http://schemas.microsoft.com/office/drawing/2014/main" id="{A65BE794-632C-EC85-6A08-77E0BAA79CE9}"/>
                    </a:ext>
                  </a:extLst>
                </p:cNvPr>
                <p:cNvCxnSpPr/>
                <p:nvPr/>
              </p:nvCxnSpPr>
              <p:spPr>
                <a:xfrm>
                  <a:off x="6493793" y="3172252"/>
                  <a:ext cx="456213" cy="258182"/>
                </a:xfrm>
                <a:prstGeom prst="line">
                  <a:avLst/>
                </a:prstGeom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5" name="Straight Connector 274">
                  <a:extLst>
                    <a:ext uri="{FF2B5EF4-FFF2-40B4-BE49-F238E27FC236}">
                      <a16:creationId xmlns:a16="http://schemas.microsoft.com/office/drawing/2014/main" id="{A09CC974-4D85-B198-81D2-1224696DB4F5}"/>
                    </a:ext>
                  </a:extLst>
                </p:cNvPr>
                <p:cNvCxnSpPr/>
                <p:nvPr/>
              </p:nvCxnSpPr>
              <p:spPr>
                <a:xfrm>
                  <a:off x="6497174" y="3277070"/>
                  <a:ext cx="456213" cy="258182"/>
                </a:xfrm>
                <a:prstGeom prst="line">
                  <a:avLst/>
                </a:prstGeom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Straight Connector 275">
                  <a:extLst>
                    <a:ext uri="{FF2B5EF4-FFF2-40B4-BE49-F238E27FC236}">
                      <a16:creationId xmlns:a16="http://schemas.microsoft.com/office/drawing/2014/main" id="{9AA19E40-A594-CB90-72B5-67AD42FE851D}"/>
                    </a:ext>
                  </a:extLst>
                </p:cNvPr>
                <p:cNvCxnSpPr/>
                <p:nvPr/>
              </p:nvCxnSpPr>
              <p:spPr>
                <a:xfrm>
                  <a:off x="6493793" y="3368363"/>
                  <a:ext cx="456213" cy="258182"/>
                </a:xfrm>
                <a:prstGeom prst="line">
                  <a:avLst/>
                </a:prstGeom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7" name="Straight Connector 276">
                  <a:extLst>
                    <a:ext uri="{FF2B5EF4-FFF2-40B4-BE49-F238E27FC236}">
                      <a16:creationId xmlns:a16="http://schemas.microsoft.com/office/drawing/2014/main" id="{B46C215D-6763-E14D-A23C-4004E7A3F67C}"/>
                    </a:ext>
                  </a:extLst>
                </p:cNvPr>
                <p:cNvCxnSpPr/>
                <p:nvPr/>
              </p:nvCxnSpPr>
              <p:spPr>
                <a:xfrm>
                  <a:off x="6601992" y="3084340"/>
                  <a:ext cx="456213" cy="258182"/>
                </a:xfrm>
                <a:prstGeom prst="line">
                  <a:avLst/>
                </a:prstGeom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Straight Connector 277">
                  <a:extLst>
                    <a:ext uri="{FF2B5EF4-FFF2-40B4-BE49-F238E27FC236}">
                      <a16:creationId xmlns:a16="http://schemas.microsoft.com/office/drawing/2014/main" id="{19054AB2-6FFE-030D-DEDF-B0109E233989}"/>
                    </a:ext>
                  </a:extLst>
                </p:cNvPr>
                <p:cNvCxnSpPr/>
                <p:nvPr/>
              </p:nvCxnSpPr>
              <p:spPr>
                <a:xfrm>
                  <a:off x="6598611" y="3175633"/>
                  <a:ext cx="456213" cy="258182"/>
                </a:xfrm>
                <a:prstGeom prst="line">
                  <a:avLst/>
                </a:prstGeom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" name="Straight Connector 278">
                  <a:extLst>
                    <a:ext uri="{FF2B5EF4-FFF2-40B4-BE49-F238E27FC236}">
                      <a16:creationId xmlns:a16="http://schemas.microsoft.com/office/drawing/2014/main" id="{A0405C97-4DB1-AEF6-D7C1-1580FB396318}"/>
                    </a:ext>
                  </a:extLst>
                </p:cNvPr>
                <p:cNvCxnSpPr/>
                <p:nvPr/>
              </p:nvCxnSpPr>
              <p:spPr>
                <a:xfrm>
                  <a:off x="6601992" y="3280451"/>
                  <a:ext cx="456213" cy="258182"/>
                </a:xfrm>
                <a:prstGeom prst="line">
                  <a:avLst/>
                </a:prstGeom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" name="Straight Connector 279">
                  <a:extLst>
                    <a:ext uri="{FF2B5EF4-FFF2-40B4-BE49-F238E27FC236}">
                      <a16:creationId xmlns:a16="http://schemas.microsoft.com/office/drawing/2014/main" id="{7A47BE26-155B-B990-8D51-4BB6E948263B}"/>
                    </a:ext>
                  </a:extLst>
                </p:cNvPr>
                <p:cNvCxnSpPr/>
                <p:nvPr/>
              </p:nvCxnSpPr>
              <p:spPr>
                <a:xfrm>
                  <a:off x="6598611" y="3371744"/>
                  <a:ext cx="456213" cy="258182"/>
                </a:xfrm>
                <a:prstGeom prst="line">
                  <a:avLst/>
                </a:prstGeom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1" name="Straight Connector 280">
                  <a:extLst>
                    <a:ext uri="{FF2B5EF4-FFF2-40B4-BE49-F238E27FC236}">
                      <a16:creationId xmlns:a16="http://schemas.microsoft.com/office/drawing/2014/main" id="{D864E1B4-52CE-5265-F1F1-06795436D74B}"/>
                    </a:ext>
                  </a:extLst>
                </p:cNvPr>
                <p:cNvCxnSpPr/>
                <p:nvPr/>
              </p:nvCxnSpPr>
              <p:spPr>
                <a:xfrm>
                  <a:off x="6703429" y="3084340"/>
                  <a:ext cx="456213" cy="258182"/>
                </a:xfrm>
                <a:prstGeom prst="line">
                  <a:avLst/>
                </a:prstGeom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Straight Connector 281">
                  <a:extLst>
                    <a:ext uri="{FF2B5EF4-FFF2-40B4-BE49-F238E27FC236}">
                      <a16:creationId xmlns:a16="http://schemas.microsoft.com/office/drawing/2014/main" id="{1A4FECC3-165D-9CB1-57AF-69A504ABDE6A}"/>
                    </a:ext>
                  </a:extLst>
                </p:cNvPr>
                <p:cNvCxnSpPr/>
                <p:nvPr/>
              </p:nvCxnSpPr>
              <p:spPr>
                <a:xfrm>
                  <a:off x="6700048" y="3175633"/>
                  <a:ext cx="456213" cy="258182"/>
                </a:xfrm>
                <a:prstGeom prst="line">
                  <a:avLst/>
                </a:prstGeom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3" name="Straight Connector 282">
                  <a:extLst>
                    <a:ext uri="{FF2B5EF4-FFF2-40B4-BE49-F238E27FC236}">
                      <a16:creationId xmlns:a16="http://schemas.microsoft.com/office/drawing/2014/main" id="{5690A4D7-16C7-7D23-12CF-90E42F503A82}"/>
                    </a:ext>
                  </a:extLst>
                </p:cNvPr>
                <p:cNvCxnSpPr/>
                <p:nvPr/>
              </p:nvCxnSpPr>
              <p:spPr>
                <a:xfrm>
                  <a:off x="6703429" y="3280451"/>
                  <a:ext cx="456213" cy="258182"/>
                </a:xfrm>
                <a:prstGeom prst="line">
                  <a:avLst/>
                </a:prstGeom>
                <a:ln>
                  <a:solidFill>
                    <a:srgbClr val="C0504D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Straight Connector 283">
                  <a:extLst>
                    <a:ext uri="{FF2B5EF4-FFF2-40B4-BE49-F238E27FC236}">
                      <a16:creationId xmlns:a16="http://schemas.microsoft.com/office/drawing/2014/main" id="{B7285674-26C6-B168-2626-C4AB3D359872}"/>
                    </a:ext>
                  </a:extLst>
                </p:cNvPr>
                <p:cNvCxnSpPr/>
                <p:nvPr/>
              </p:nvCxnSpPr>
              <p:spPr>
                <a:xfrm>
                  <a:off x="6700048" y="3371744"/>
                  <a:ext cx="456213" cy="258182"/>
                </a:xfrm>
                <a:prstGeom prst="line">
                  <a:avLst/>
                </a:prstGeom>
                <a:ln>
                  <a:solidFill>
                    <a:srgbClr val="C0504D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5" name="Rectangle 284">
                  <a:extLst>
                    <a:ext uri="{FF2B5EF4-FFF2-40B4-BE49-F238E27FC236}">
                      <a16:creationId xmlns:a16="http://schemas.microsoft.com/office/drawing/2014/main" id="{ADD4D40D-D242-62AC-424D-A0230DCEAED5}"/>
                    </a:ext>
                  </a:extLst>
                </p:cNvPr>
                <p:cNvSpPr/>
                <p:nvPr/>
              </p:nvSpPr>
              <p:spPr>
                <a:xfrm>
                  <a:off x="6741373" y="3275231"/>
                  <a:ext cx="473371" cy="419272"/>
                </a:xfrm>
                <a:prstGeom prst="rect">
                  <a:avLst/>
                </a:prstGeom>
                <a:pattFill prst="narVert">
                  <a:fgClr>
                    <a:prstClr val="black"/>
                  </a:fgClr>
                  <a:bgClr>
                    <a:prstClr val="white"/>
                  </a:bgClr>
                </a:patt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86" name="Group 285">
                  <a:extLst>
                    <a:ext uri="{FF2B5EF4-FFF2-40B4-BE49-F238E27FC236}">
                      <a16:creationId xmlns:a16="http://schemas.microsoft.com/office/drawing/2014/main" id="{94F97A4F-83A6-CDB2-C6B6-62F3D2DB53F5}"/>
                    </a:ext>
                  </a:extLst>
                </p:cNvPr>
                <p:cNvGrpSpPr/>
                <p:nvPr/>
              </p:nvGrpSpPr>
              <p:grpSpPr>
                <a:xfrm>
                  <a:off x="6819267" y="3332098"/>
                  <a:ext cx="592276" cy="389038"/>
                  <a:chOff x="1420711" y="2976288"/>
                  <a:chExt cx="1779689" cy="1168992"/>
                </a:xfrm>
              </p:grpSpPr>
              <p:cxnSp>
                <p:nvCxnSpPr>
                  <p:cNvPr id="289" name="Straight Connector 288">
                    <a:extLst>
                      <a:ext uri="{FF2B5EF4-FFF2-40B4-BE49-F238E27FC236}">
                        <a16:creationId xmlns:a16="http://schemas.microsoft.com/office/drawing/2014/main" id="{DBA7B86A-DD9A-BE37-62B2-7E1511720E7B}"/>
                      </a:ext>
                    </a:extLst>
                  </p:cNvPr>
                  <p:cNvCxnSpPr/>
                  <p:nvPr/>
                </p:nvCxnSpPr>
                <p:spPr>
                  <a:xfrm>
                    <a:off x="1430871" y="2976288"/>
                    <a:ext cx="1769529" cy="1168992"/>
                  </a:xfrm>
                  <a:prstGeom prst="line">
                    <a:avLst/>
                  </a:prstGeom>
                  <a:ln>
                    <a:solidFill>
                      <a:srgbClr val="F79646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0" name="Straight Connector 289">
                    <a:extLst>
                      <a:ext uri="{FF2B5EF4-FFF2-40B4-BE49-F238E27FC236}">
                        <a16:creationId xmlns:a16="http://schemas.microsoft.com/office/drawing/2014/main" id="{668F87C0-793C-AB8F-1E7A-29B7B3F139D3}"/>
                      </a:ext>
                    </a:extLst>
                  </p:cNvPr>
                  <p:cNvCxnSpPr/>
                  <p:nvPr/>
                </p:nvCxnSpPr>
                <p:spPr>
                  <a:xfrm>
                    <a:off x="1420711" y="3250608"/>
                    <a:ext cx="1779689" cy="894672"/>
                  </a:xfrm>
                  <a:prstGeom prst="line">
                    <a:avLst/>
                  </a:prstGeom>
                  <a:ln>
                    <a:solidFill>
                      <a:srgbClr val="F79646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1" name="Straight Connector 290">
                    <a:extLst>
                      <a:ext uri="{FF2B5EF4-FFF2-40B4-BE49-F238E27FC236}">
                        <a16:creationId xmlns:a16="http://schemas.microsoft.com/office/drawing/2014/main" id="{8E5A6CB6-7096-470A-E4AF-3AEB7A112F3C}"/>
                      </a:ext>
                    </a:extLst>
                  </p:cNvPr>
                  <p:cNvCxnSpPr/>
                  <p:nvPr/>
                </p:nvCxnSpPr>
                <p:spPr>
                  <a:xfrm>
                    <a:off x="1430871" y="3565568"/>
                    <a:ext cx="1769529" cy="579712"/>
                  </a:xfrm>
                  <a:prstGeom prst="line">
                    <a:avLst/>
                  </a:prstGeom>
                  <a:ln>
                    <a:solidFill>
                      <a:srgbClr val="F79646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2" name="Straight Connector 291">
                    <a:extLst>
                      <a:ext uri="{FF2B5EF4-FFF2-40B4-BE49-F238E27FC236}">
                        <a16:creationId xmlns:a16="http://schemas.microsoft.com/office/drawing/2014/main" id="{921B0BB5-A447-089F-28B6-757D6D0E2DF3}"/>
                      </a:ext>
                    </a:extLst>
                  </p:cNvPr>
                  <p:cNvCxnSpPr/>
                  <p:nvPr/>
                </p:nvCxnSpPr>
                <p:spPr>
                  <a:xfrm>
                    <a:off x="1420711" y="3839888"/>
                    <a:ext cx="1779689" cy="305392"/>
                  </a:xfrm>
                  <a:prstGeom prst="line">
                    <a:avLst/>
                  </a:prstGeom>
                  <a:ln>
                    <a:solidFill>
                      <a:srgbClr val="F79646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3" name="Straight Connector 292">
                    <a:extLst>
                      <a:ext uri="{FF2B5EF4-FFF2-40B4-BE49-F238E27FC236}">
                        <a16:creationId xmlns:a16="http://schemas.microsoft.com/office/drawing/2014/main" id="{A1F4936D-D142-B5F0-66EB-6F4AD48C3907}"/>
                      </a:ext>
                    </a:extLst>
                  </p:cNvPr>
                  <p:cNvCxnSpPr/>
                  <p:nvPr/>
                </p:nvCxnSpPr>
                <p:spPr>
                  <a:xfrm>
                    <a:off x="1735671" y="2976288"/>
                    <a:ext cx="1464729" cy="1168992"/>
                  </a:xfrm>
                  <a:prstGeom prst="line">
                    <a:avLst/>
                  </a:prstGeom>
                  <a:ln>
                    <a:solidFill>
                      <a:srgbClr val="F79646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Straight Connector 293">
                    <a:extLst>
                      <a:ext uri="{FF2B5EF4-FFF2-40B4-BE49-F238E27FC236}">
                        <a16:creationId xmlns:a16="http://schemas.microsoft.com/office/drawing/2014/main" id="{D6549219-8C1D-86DE-AE50-273DAFCD8353}"/>
                      </a:ext>
                    </a:extLst>
                  </p:cNvPr>
                  <p:cNvCxnSpPr/>
                  <p:nvPr/>
                </p:nvCxnSpPr>
                <p:spPr>
                  <a:xfrm>
                    <a:off x="1725511" y="3250608"/>
                    <a:ext cx="1370842" cy="775792"/>
                  </a:xfrm>
                  <a:prstGeom prst="line">
                    <a:avLst/>
                  </a:prstGeom>
                  <a:ln>
                    <a:solidFill>
                      <a:srgbClr val="F79646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5" name="Straight Connector 294">
                    <a:extLst>
                      <a:ext uri="{FF2B5EF4-FFF2-40B4-BE49-F238E27FC236}">
                        <a16:creationId xmlns:a16="http://schemas.microsoft.com/office/drawing/2014/main" id="{548BAE75-B44F-698D-4865-FD13F4053294}"/>
                      </a:ext>
                    </a:extLst>
                  </p:cNvPr>
                  <p:cNvCxnSpPr/>
                  <p:nvPr/>
                </p:nvCxnSpPr>
                <p:spPr>
                  <a:xfrm>
                    <a:off x="1735671" y="3565568"/>
                    <a:ext cx="1464729" cy="579712"/>
                  </a:xfrm>
                  <a:prstGeom prst="line">
                    <a:avLst/>
                  </a:prstGeom>
                  <a:ln>
                    <a:solidFill>
                      <a:srgbClr val="F79646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6" name="Straight Connector 295">
                    <a:extLst>
                      <a:ext uri="{FF2B5EF4-FFF2-40B4-BE49-F238E27FC236}">
                        <a16:creationId xmlns:a16="http://schemas.microsoft.com/office/drawing/2014/main" id="{F4665C4E-1ED6-638A-EA4B-280533D57105}"/>
                      </a:ext>
                    </a:extLst>
                  </p:cNvPr>
                  <p:cNvCxnSpPr/>
                  <p:nvPr/>
                </p:nvCxnSpPr>
                <p:spPr>
                  <a:xfrm>
                    <a:off x="1725511" y="3839888"/>
                    <a:ext cx="1474889" cy="305392"/>
                  </a:xfrm>
                  <a:prstGeom prst="line">
                    <a:avLst/>
                  </a:prstGeom>
                  <a:ln>
                    <a:solidFill>
                      <a:srgbClr val="F79646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7" name="Straight Connector 296">
                    <a:extLst>
                      <a:ext uri="{FF2B5EF4-FFF2-40B4-BE49-F238E27FC236}">
                        <a16:creationId xmlns:a16="http://schemas.microsoft.com/office/drawing/2014/main" id="{CF1425AA-9F1B-C1D1-94E0-8A77E16B267D}"/>
                      </a:ext>
                    </a:extLst>
                  </p:cNvPr>
                  <p:cNvCxnSpPr/>
                  <p:nvPr/>
                </p:nvCxnSpPr>
                <p:spPr>
                  <a:xfrm>
                    <a:off x="2050631" y="2986448"/>
                    <a:ext cx="1149769" cy="1158832"/>
                  </a:xfrm>
                  <a:prstGeom prst="line">
                    <a:avLst/>
                  </a:prstGeom>
                  <a:ln>
                    <a:solidFill>
                      <a:srgbClr val="F79646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>
                    <a:extLst>
                      <a:ext uri="{FF2B5EF4-FFF2-40B4-BE49-F238E27FC236}">
                        <a16:creationId xmlns:a16="http://schemas.microsoft.com/office/drawing/2014/main" id="{24A8FD73-ED59-1532-49ED-3ADD45187618}"/>
                      </a:ext>
                    </a:extLst>
                  </p:cNvPr>
                  <p:cNvCxnSpPr/>
                  <p:nvPr/>
                </p:nvCxnSpPr>
                <p:spPr>
                  <a:xfrm>
                    <a:off x="2040471" y="3260768"/>
                    <a:ext cx="1159929" cy="884512"/>
                  </a:xfrm>
                  <a:prstGeom prst="line">
                    <a:avLst/>
                  </a:prstGeom>
                  <a:ln>
                    <a:solidFill>
                      <a:srgbClr val="F79646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9" name="Straight Connector 298">
                    <a:extLst>
                      <a:ext uri="{FF2B5EF4-FFF2-40B4-BE49-F238E27FC236}">
                        <a16:creationId xmlns:a16="http://schemas.microsoft.com/office/drawing/2014/main" id="{528C7486-5FAD-7B03-DA02-DD1233669183}"/>
                      </a:ext>
                    </a:extLst>
                  </p:cNvPr>
                  <p:cNvCxnSpPr/>
                  <p:nvPr/>
                </p:nvCxnSpPr>
                <p:spPr>
                  <a:xfrm>
                    <a:off x="2050631" y="3575728"/>
                    <a:ext cx="1149769" cy="569552"/>
                  </a:xfrm>
                  <a:prstGeom prst="line">
                    <a:avLst/>
                  </a:prstGeom>
                  <a:ln>
                    <a:solidFill>
                      <a:srgbClr val="F79646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0" name="Straight Connector 299">
                    <a:extLst>
                      <a:ext uri="{FF2B5EF4-FFF2-40B4-BE49-F238E27FC236}">
                        <a16:creationId xmlns:a16="http://schemas.microsoft.com/office/drawing/2014/main" id="{3BEFCF05-1DC6-4019-E405-80CFE921CBA9}"/>
                      </a:ext>
                    </a:extLst>
                  </p:cNvPr>
                  <p:cNvCxnSpPr/>
                  <p:nvPr/>
                </p:nvCxnSpPr>
                <p:spPr>
                  <a:xfrm>
                    <a:off x="2040471" y="3850048"/>
                    <a:ext cx="1159929" cy="295232"/>
                  </a:xfrm>
                  <a:prstGeom prst="line">
                    <a:avLst/>
                  </a:prstGeom>
                  <a:ln>
                    <a:solidFill>
                      <a:srgbClr val="F79646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1" name="Straight Connector 300">
                    <a:extLst>
                      <a:ext uri="{FF2B5EF4-FFF2-40B4-BE49-F238E27FC236}">
                        <a16:creationId xmlns:a16="http://schemas.microsoft.com/office/drawing/2014/main" id="{09AC5D18-A7A2-55EF-C75C-47BE5F8F8274}"/>
                      </a:ext>
                    </a:extLst>
                  </p:cNvPr>
                  <p:cNvCxnSpPr/>
                  <p:nvPr/>
                </p:nvCxnSpPr>
                <p:spPr>
                  <a:xfrm>
                    <a:off x="2355431" y="2986448"/>
                    <a:ext cx="844969" cy="1158832"/>
                  </a:xfrm>
                  <a:prstGeom prst="line">
                    <a:avLst/>
                  </a:prstGeom>
                  <a:ln>
                    <a:solidFill>
                      <a:srgbClr val="F79646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2" name="Straight Connector 301">
                    <a:extLst>
                      <a:ext uri="{FF2B5EF4-FFF2-40B4-BE49-F238E27FC236}">
                        <a16:creationId xmlns:a16="http://schemas.microsoft.com/office/drawing/2014/main" id="{3528DF6A-9D04-A9E7-E3C5-9A5E878B2037}"/>
                      </a:ext>
                    </a:extLst>
                  </p:cNvPr>
                  <p:cNvCxnSpPr/>
                  <p:nvPr/>
                </p:nvCxnSpPr>
                <p:spPr>
                  <a:xfrm>
                    <a:off x="2345271" y="3260768"/>
                    <a:ext cx="855129" cy="884512"/>
                  </a:xfrm>
                  <a:prstGeom prst="line">
                    <a:avLst/>
                  </a:prstGeom>
                  <a:ln>
                    <a:solidFill>
                      <a:srgbClr val="F79646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3" name="Straight Connector 302">
                    <a:extLst>
                      <a:ext uri="{FF2B5EF4-FFF2-40B4-BE49-F238E27FC236}">
                        <a16:creationId xmlns:a16="http://schemas.microsoft.com/office/drawing/2014/main" id="{1D74C762-E03B-6482-B325-2DC779305DF2}"/>
                      </a:ext>
                    </a:extLst>
                  </p:cNvPr>
                  <p:cNvCxnSpPr/>
                  <p:nvPr/>
                </p:nvCxnSpPr>
                <p:spPr>
                  <a:xfrm>
                    <a:off x="2355431" y="3575728"/>
                    <a:ext cx="844969" cy="569552"/>
                  </a:xfrm>
                  <a:prstGeom prst="line">
                    <a:avLst/>
                  </a:prstGeom>
                  <a:ln>
                    <a:solidFill>
                      <a:srgbClr val="F79646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4" name="Straight Connector 303">
                    <a:extLst>
                      <a:ext uri="{FF2B5EF4-FFF2-40B4-BE49-F238E27FC236}">
                        <a16:creationId xmlns:a16="http://schemas.microsoft.com/office/drawing/2014/main" id="{43412871-8039-7930-12A4-670FAD15D128}"/>
                      </a:ext>
                    </a:extLst>
                  </p:cNvPr>
                  <p:cNvCxnSpPr/>
                  <p:nvPr/>
                </p:nvCxnSpPr>
                <p:spPr>
                  <a:xfrm>
                    <a:off x="2345271" y="3850048"/>
                    <a:ext cx="855129" cy="295232"/>
                  </a:xfrm>
                  <a:prstGeom prst="line">
                    <a:avLst/>
                  </a:prstGeom>
                  <a:ln>
                    <a:solidFill>
                      <a:srgbClr val="F79646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87" name="Rectangle 286">
                  <a:extLst>
                    <a:ext uri="{FF2B5EF4-FFF2-40B4-BE49-F238E27FC236}">
                      <a16:creationId xmlns:a16="http://schemas.microsoft.com/office/drawing/2014/main" id="{FB1AAF68-8941-C193-FE38-DA59F421807A}"/>
                    </a:ext>
                  </a:extLst>
                </p:cNvPr>
                <p:cNvSpPr/>
                <p:nvPr/>
              </p:nvSpPr>
              <p:spPr>
                <a:xfrm>
                  <a:off x="7348990" y="3662834"/>
                  <a:ext cx="125105" cy="116603"/>
                </a:xfrm>
                <a:prstGeom prst="rect">
                  <a:avLst/>
                </a:prstGeom>
                <a:pattFill prst="narVert">
                  <a:fgClr>
                    <a:prstClr val="black"/>
                  </a:fgClr>
                  <a:bgClr>
                    <a:prstClr val="white"/>
                  </a:bgClr>
                </a:patt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288" name="Straight Connector 287">
                  <a:extLst>
                    <a:ext uri="{FF2B5EF4-FFF2-40B4-BE49-F238E27FC236}">
                      <a16:creationId xmlns:a16="http://schemas.microsoft.com/office/drawing/2014/main" id="{E3E4C0D4-FB9F-68D9-47FB-D4F68D994B07}"/>
                    </a:ext>
                  </a:extLst>
                </p:cNvPr>
                <p:cNvCxnSpPr/>
                <p:nvPr/>
              </p:nvCxnSpPr>
              <p:spPr>
                <a:xfrm>
                  <a:off x="7411543" y="3721135"/>
                  <a:ext cx="456213" cy="258182"/>
                </a:xfrm>
                <a:prstGeom prst="line">
                  <a:avLst/>
                </a:prstGeom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A741C38A-7E30-59BC-D1B1-B6EF410A99D6}"/>
                  </a:ext>
                </a:extLst>
              </p:cNvPr>
              <p:cNvGrpSpPr/>
              <p:nvPr/>
            </p:nvGrpSpPr>
            <p:grpSpPr>
              <a:xfrm rot="346426">
                <a:off x="2746525" y="2097783"/>
                <a:ext cx="929759" cy="924618"/>
                <a:chOff x="599861" y="1307739"/>
                <a:chExt cx="1647063" cy="924618"/>
              </a:xfrm>
              <a:solidFill>
                <a:srgbClr val="F7A214"/>
              </a:solidFill>
            </p:grpSpPr>
            <p:sp>
              <p:nvSpPr>
                <p:cNvPr id="236" name="Isosceles Triangle 272">
                  <a:extLst>
                    <a:ext uri="{FF2B5EF4-FFF2-40B4-BE49-F238E27FC236}">
                      <a16:creationId xmlns:a16="http://schemas.microsoft.com/office/drawing/2014/main" id="{E1D128D9-7EC2-FEAA-83FB-F27D18CE9276}"/>
                    </a:ext>
                  </a:extLst>
                </p:cNvPr>
                <p:cNvSpPr/>
                <p:nvPr/>
              </p:nvSpPr>
              <p:spPr>
                <a:xfrm rot="20560818">
                  <a:off x="1416539" y="1307739"/>
                  <a:ext cx="830385" cy="636337"/>
                </a:xfrm>
                <a:prstGeom prst="triangle">
                  <a:avLst/>
                </a:prstGeom>
                <a:grpFill/>
                <a:ln>
                  <a:solidFill>
                    <a:srgbClr val="F7A214"/>
                  </a:solidFill>
                </a:ln>
                <a:scene3d>
                  <a:camera prst="isometricOffAxis2Right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" name="Isosceles Triangle 273">
                  <a:extLst>
                    <a:ext uri="{FF2B5EF4-FFF2-40B4-BE49-F238E27FC236}">
                      <a16:creationId xmlns:a16="http://schemas.microsoft.com/office/drawing/2014/main" id="{98DC7CB7-4664-FB04-8BBA-BC9044225DBF}"/>
                    </a:ext>
                  </a:extLst>
                </p:cNvPr>
                <p:cNvSpPr/>
                <p:nvPr/>
              </p:nvSpPr>
              <p:spPr>
                <a:xfrm rot="20560818">
                  <a:off x="1363786" y="1324431"/>
                  <a:ext cx="830385" cy="636337"/>
                </a:xfrm>
                <a:prstGeom prst="triangle">
                  <a:avLst/>
                </a:prstGeom>
                <a:grpFill/>
                <a:ln>
                  <a:solidFill>
                    <a:srgbClr val="F7A214"/>
                  </a:solidFill>
                </a:ln>
                <a:scene3d>
                  <a:camera prst="isometricOffAxis2Right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8" name="Isosceles Triangle 274">
                  <a:extLst>
                    <a:ext uri="{FF2B5EF4-FFF2-40B4-BE49-F238E27FC236}">
                      <a16:creationId xmlns:a16="http://schemas.microsoft.com/office/drawing/2014/main" id="{B1920945-A456-685D-6185-1BBDB2485D00}"/>
                    </a:ext>
                  </a:extLst>
                </p:cNvPr>
                <p:cNvSpPr/>
                <p:nvPr/>
              </p:nvSpPr>
              <p:spPr>
                <a:xfrm rot="20560818">
                  <a:off x="1305176" y="1342911"/>
                  <a:ext cx="830385" cy="636337"/>
                </a:xfrm>
                <a:prstGeom prst="triangle">
                  <a:avLst/>
                </a:prstGeom>
                <a:grpFill/>
                <a:ln>
                  <a:solidFill>
                    <a:srgbClr val="F7A214"/>
                  </a:solidFill>
                </a:ln>
                <a:scene3d>
                  <a:camera prst="isometricOffAxis2Right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9" name="Isosceles Triangle 275">
                  <a:extLst>
                    <a:ext uri="{FF2B5EF4-FFF2-40B4-BE49-F238E27FC236}">
                      <a16:creationId xmlns:a16="http://schemas.microsoft.com/office/drawing/2014/main" id="{05918F8C-4D11-586A-5BD0-4416BCD194A6}"/>
                    </a:ext>
                  </a:extLst>
                </p:cNvPr>
                <p:cNvSpPr/>
                <p:nvPr/>
              </p:nvSpPr>
              <p:spPr>
                <a:xfrm rot="20560818">
                  <a:off x="1252423" y="1369372"/>
                  <a:ext cx="830385" cy="636337"/>
                </a:xfrm>
                <a:prstGeom prst="triangle">
                  <a:avLst/>
                </a:prstGeom>
                <a:grpFill/>
                <a:ln>
                  <a:solidFill>
                    <a:srgbClr val="F7A214"/>
                  </a:solidFill>
                </a:ln>
                <a:scene3d>
                  <a:camera prst="isometricOffAxis2Right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0" name="Isosceles Triangle 276">
                  <a:extLst>
                    <a:ext uri="{FF2B5EF4-FFF2-40B4-BE49-F238E27FC236}">
                      <a16:creationId xmlns:a16="http://schemas.microsoft.com/office/drawing/2014/main" id="{5F2DCC49-D2F0-0636-B01E-70790FBEE755}"/>
                    </a:ext>
                  </a:extLst>
                </p:cNvPr>
                <p:cNvSpPr/>
                <p:nvPr/>
              </p:nvSpPr>
              <p:spPr>
                <a:xfrm rot="20560818">
                  <a:off x="1197717" y="1381987"/>
                  <a:ext cx="830385" cy="636337"/>
                </a:xfrm>
                <a:prstGeom prst="triangle">
                  <a:avLst/>
                </a:prstGeom>
                <a:grpFill/>
                <a:ln>
                  <a:solidFill>
                    <a:srgbClr val="F7A214"/>
                  </a:solidFill>
                </a:ln>
                <a:scene3d>
                  <a:camera prst="isometricOffAxis2Right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1" name="Isosceles Triangle 277">
                  <a:extLst>
                    <a:ext uri="{FF2B5EF4-FFF2-40B4-BE49-F238E27FC236}">
                      <a16:creationId xmlns:a16="http://schemas.microsoft.com/office/drawing/2014/main" id="{880E80A5-77D1-D5E9-5CB8-EABE40046E00}"/>
                    </a:ext>
                  </a:extLst>
                </p:cNvPr>
                <p:cNvSpPr/>
                <p:nvPr/>
              </p:nvSpPr>
              <p:spPr>
                <a:xfrm rot="20560818">
                  <a:off x="1144964" y="1398679"/>
                  <a:ext cx="830385" cy="636337"/>
                </a:xfrm>
                <a:prstGeom prst="triangle">
                  <a:avLst/>
                </a:prstGeom>
                <a:grpFill/>
                <a:ln>
                  <a:solidFill>
                    <a:srgbClr val="F7A214"/>
                  </a:solidFill>
                </a:ln>
                <a:scene3d>
                  <a:camera prst="isometricOffAxis2Right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2" name="Isosceles Triangle 278">
                  <a:extLst>
                    <a:ext uri="{FF2B5EF4-FFF2-40B4-BE49-F238E27FC236}">
                      <a16:creationId xmlns:a16="http://schemas.microsoft.com/office/drawing/2014/main" id="{721263B8-B64D-6D25-6B06-B691C043C362}"/>
                    </a:ext>
                  </a:extLst>
                </p:cNvPr>
                <p:cNvSpPr/>
                <p:nvPr/>
              </p:nvSpPr>
              <p:spPr>
                <a:xfrm rot="20560818">
                  <a:off x="1086354" y="1417159"/>
                  <a:ext cx="830385" cy="636337"/>
                </a:xfrm>
                <a:prstGeom prst="triangle">
                  <a:avLst/>
                </a:prstGeom>
                <a:grpFill/>
                <a:ln>
                  <a:solidFill>
                    <a:srgbClr val="F7A214"/>
                  </a:solidFill>
                </a:ln>
                <a:scene3d>
                  <a:camera prst="isometricOffAxis2Right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3" name="Isosceles Triangle 279">
                  <a:extLst>
                    <a:ext uri="{FF2B5EF4-FFF2-40B4-BE49-F238E27FC236}">
                      <a16:creationId xmlns:a16="http://schemas.microsoft.com/office/drawing/2014/main" id="{B58C6C69-3E2F-3560-832C-BA6C70BD37B6}"/>
                    </a:ext>
                  </a:extLst>
                </p:cNvPr>
                <p:cNvSpPr/>
                <p:nvPr/>
              </p:nvSpPr>
              <p:spPr>
                <a:xfrm rot="20560818">
                  <a:off x="1033601" y="1443620"/>
                  <a:ext cx="830385" cy="636337"/>
                </a:xfrm>
                <a:prstGeom prst="triangle">
                  <a:avLst/>
                </a:prstGeom>
                <a:grpFill/>
                <a:ln>
                  <a:solidFill>
                    <a:srgbClr val="F7A214"/>
                  </a:solidFill>
                </a:ln>
                <a:scene3d>
                  <a:camera prst="isometricOffAxis2Right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4" name="Isosceles Triangle 280">
                  <a:extLst>
                    <a:ext uri="{FF2B5EF4-FFF2-40B4-BE49-F238E27FC236}">
                      <a16:creationId xmlns:a16="http://schemas.microsoft.com/office/drawing/2014/main" id="{942D7952-BC6E-AF6E-67B4-85B12F02F8BB}"/>
                    </a:ext>
                  </a:extLst>
                </p:cNvPr>
                <p:cNvSpPr/>
                <p:nvPr/>
              </p:nvSpPr>
              <p:spPr>
                <a:xfrm rot="20560818">
                  <a:off x="982799" y="1460139"/>
                  <a:ext cx="830385" cy="636337"/>
                </a:xfrm>
                <a:prstGeom prst="triangle">
                  <a:avLst/>
                </a:prstGeom>
                <a:grpFill/>
                <a:ln>
                  <a:solidFill>
                    <a:srgbClr val="F7A214"/>
                  </a:solidFill>
                </a:ln>
                <a:scene3d>
                  <a:camera prst="isometricOffAxis2Right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5" name="Isosceles Triangle 281">
                  <a:extLst>
                    <a:ext uri="{FF2B5EF4-FFF2-40B4-BE49-F238E27FC236}">
                      <a16:creationId xmlns:a16="http://schemas.microsoft.com/office/drawing/2014/main" id="{494A47B1-1A86-8F29-8F26-ABFE64EEED81}"/>
                    </a:ext>
                  </a:extLst>
                </p:cNvPr>
                <p:cNvSpPr/>
                <p:nvPr/>
              </p:nvSpPr>
              <p:spPr>
                <a:xfrm rot="20560818">
                  <a:off x="930046" y="1476831"/>
                  <a:ext cx="830385" cy="636337"/>
                </a:xfrm>
                <a:prstGeom prst="triangle">
                  <a:avLst/>
                </a:prstGeom>
                <a:grpFill/>
                <a:ln>
                  <a:solidFill>
                    <a:srgbClr val="F7A214"/>
                  </a:solidFill>
                </a:ln>
                <a:scene3d>
                  <a:camera prst="isometricOffAxis2Right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6" name="Isosceles Triangle 282">
                  <a:extLst>
                    <a:ext uri="{FF2B5EF4-FFF2-40B4-BE49-F238E27FC236}">
                      <a16:creationId xmlns:a16="http://schemas.microsoft.com/office/drawing/2014/main" id="{4C41375B-DF6D-18DD-3A78-97C1961D5BBB}"/>
                    </a:ext>
                  </a:extLst>
                </p:cNvPr>
                <p:cNvSpPr/>
                <p:nvPr/>
              </p:nvSpPr>
              <p:spPr>
                <a:xfrm rot="20560818">
                  <a:off x="871436" y="1495311"/>
                  <a:ext cx="830385" cy="636337"/>
                </a:xfrm>
                <a:prstGeom prst="triangle">
                  <a:avLst/>
                </a:prstGeom>
                <a:grpFill/>
                <a:ln>
                  <a:solidFill>
                    <a:srgbClr val="F7A214"/>
                  </a:solidFill>
                </a:ln>
                <a:scene3d>
                  <a:camera prst="isometricOffAxis2Right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7" name="Isosceles Triangle 283">
                  <a:extLst>
                    <a:ext uri="{FF2B5EF4-FFF2-40B4-BE49-F238E27FC236}">
                      <a16:creationId xmlns:a16="http://schemas.microsoft.com/office/drawing/2014/main" id="{E34F5C69-D512-CBCF-1710-64389E6C9A70}"/>
                    </a:ext>
                  </a:extLst>
                </p:cNvPr>
                <p:cNvSpPr/>
                <p:nvPr/>
              </p:nvSpPr>
              <p:spPr>
                <a:xfrm rot="20560818">
                  <a:off x="818683" y="1521772"/>
                  <a:ext cx="830385" cy="636337"/>
                </a:xfrm>
                <a:prstGeom prst="triangle">
                  <a:avLst/>
                </a:prstGeom>
                <a:grpFill/>
                <a:ln>
                  <a:solidFill>
                    <a:srgbClr val="F7A214"/>
                  </a:solidFill>
                </a:ln>
                <a:scene3d>
                  <a:camera prst="isometricOffAxis2Right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8" name="Isosceles Triangle 284">
                  <a:extLst>
                    <a:ext uri="{FF2B5EF4-FFF2-40B4-BE49-F238E27FC236}">
                      <a16:creationId xmlns:a16="http://schemas.microsoft.com/office/drawing/2014/main" id="{692C01CA-6A83-889D-2BA4-90282637D521}"/>
                    </a:ext>
                  </a:extLst>
                </p:cNvPr>
                <p:cNvSpPr/>
                <p:nvPr/>
              </p:nvSpPr>
              <p:spPr>
                <a:xfrm rot="20560818">
                  <a:off x="763977" y="1534387"/>
                  <a:ext cx="830385" cy="636337"/>
                </a:xfrm>
                <a:prstGeom prst="triangle">
                  <a:avLst/>
                </a:prstGeom>
                <a:grpFill/>
                <a:ln>
                  <a:solidFill>
                    <a:srgbClr val="F7A214"/>
                  </a:solidFill>
                </a:ln>
                <a:scene3d>
                  <a:camera prst="isometricOffAxis2Right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9" name="Isosceles Triangle 285">
                  <a:extLst>
                    <a:ext uri="{FF2B5EF4-FFF2-40B4-BE49-F238E27FC236}">
                      <a16:creationId xmlns:a16="http://schemas.microsoft.com/office/drawing/2014/main" id="{166B8364-9921-E140-F506-EB6BF79CD6B2}"/>
                    </a:ext>
                  </a:extLst>
                </p:cNvPr>
                <p:cNvSpPr/>
                <p:nvPr/>
              </p:nvSpPr>
              <p:spPr>
                <a:xfrm rot="20560818">
                  <a:off x="711224" y="1551079"/>
                  <a:ext cx="830385" cy="636337"/>
                </a:xfrm>
                <a:prstGeom prst="triangle">
                  <a:avLst/>
                </a:prstGeom>
                <a:grpFill/>
                <a:ln>
                  <a:solidFill>
                    <a:srgbClr val="F7A214"/>
                  </a:solidFill>
                </a:ln>
                <a:scene3d>
                  <a:camera prst="isometricOffAxis2Right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0" name="Isosceles Triangle 286">
                  <a:extLst>
                    <a:ext uri="{FF2B5EF4-FFF2-40B4-BE49-F238E27FC236}">
                      <a16:creationId xmlns:a16="http://schemas.microsoft.com/office/drawing/2014/main" id="{50318F1B-BF1D-4BF0-5DA2-85C2E32D36D6}"/>
                    </a:ext>
                  </a:extLst>
                </p:cNvPr>
                <p:cNvSpPr/>
                <p:nvPr/>
              </p:nvSpPr>
              <p:spPr>
                <a:xfrm rot="20560818">
                  <a:off x="652614" y="1569559"/>
                  <a:ext cx="830385" cy="636337"/>
                </a:xfrm>
                <a:prstGeom prst="triangle">
                  <a:avLst/>
                </a:prstGeom>
                <a:grpFill/>
                <a:ln>
                  <a:solidFill>
                    <a:srgbClr val="F7A214"/>
                  </a:solidFill>
                </a:ln>
                <a:scene3d>
                  <a:camera prst="isometricOffAxis2Right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1" name="Isosceles Triangle 287">
                  <a:extLst>
                    <a:ext uri="{FF2B5EF4-FFF2-40B4-BE49-F238E27FC236}">
                      <a16:creationId xmlns:a16="http://schemas.microsoft.com/office/drawing/2014/main" id="{BF4B986E-5C84-6472-17C3-4ED866103481}"/>
                    </a:ext>
                  </a:extLst>
                </p:cNvPr>
                <p:cNvSpPr/>
                <p:nvPr/>
              </p:nvSpPr>
              <p:spPr>
                <a:xfrm rot="20560818">
                  <a:off x="599861" y="1596020"/>
                  <a:ext cx="830385" cy="636337"/>
                </a:xfrm>
                <a:prstGeom prst="triangle">
                  <a:avLst/>
                </a:prstGeom>
                <a:grpFill/>
                <a:ln>
                  <a:solidFill>
                    <a:srgbClr val="F7A214"/>
                  </a:solidFill>
                </a:ln>
                <a:scene3d>
                  <a:camera prst="isometricOffAxis2Right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4654FB91-1013-7F9D-8A7D-A81DDD9821A0}"/>
                  </a:ext>
                </a:extLst>
              </p:cNvPr>
              <p:cNvGrpSpPr/>
              <p:nvPr/>
            </p:nvGrpSpPr>
            <p:grpSpPr>
              <a:xfrm>
                <a:off x="2782617" y="2685351"/>
                <a:ext cx="1980315" cy="988901"/>
                <a:chOff x="5887441" y="2990416"/>
                <a:chExt cx="1980315" cy="988901"/>
              </a:xfrm>
            </p:grpSpPr>
            <p:sp>
              <p:nvSpPr>
                <p:cNvPr id="89" name="Freeform 88">
                  <a:extLst>
                    <a:ext uri="{FF2B5EF4-FFF2-40B4-BE49-F238E27FC236}">
                      <a16:creationId xmlns:a16="http://schemas.microsoft.com/office/drawing/2014/main" id="{ED2F4D09-CAF4-2462-5C33-E2B49E5E6749}"/>
                    </a:ext>
                  </a:extLst>
                </p:cNvPr>
                <p:cNvSpPr/>
                <p:nvPr/>
              </p:nvSpPr>
              <p:spPr>
                <a:xfrm>
                  <a:off x="5887441" y="3014210"/>
                  <a:ext cx="413370" cy="199420"/>
                </a:xfrm>
                <a:custGeom>
                  <a:avLst/>
                  <a:gdLst>
                    <a:gd name="connsiteX0" fmla="*/ 1242107 w 1242107"/>
                    <a:gd name="connsiteY0" fmla="*/ 51800 h 599223"/>
                    <a:gd name="connsiteX1" fmla="*/ 1018587 w 1242107"/>
                    <a:gd name="connsiteY1" fmla="*/ 1000 h 599223"/>
                    <a:gd name="connsiteX2" fmla="*/ 713787 w 1242107"/>
                    <a:gd name="connsiteY2" fmla="*/ 92440 h 599223"/>
                    <a:gd name="connsiteX3" fmla="*/ 541067 w 1242107"/>
                    <a:gd name="connsiteY3" fmla="*/ 549640 h 599223"/>
                    <a:gd name="connsiteX4" fmla="*/ 53387 w 1242107"/>
                    <a:gd name="connsiteY4" fmla="*/ 590280 h 599223"/>
                    <a:gd name="connsiteX5" fmla="*/ 12747 w 1242107"/>
                    <a:gd name="connsiteY5" fmla="*/ 580120 h 599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2107" h="599223">
                      <a:moveTo>
                        <a:pt x="1242107" y="51800"/>
                      </a:moveTo>
                      <a:cubicBezTo>
                        <a:pt x="1174373" y="23013"/>
                        <a:pt x="1106640" y="-5773"/>
                        <a:pt x="1018587" y="1000"/>
                      </a:cubicBezTo>
                      <a:cubicBezTo>
                        <a:pt x="930534" y="7773"/>
                        <a:pt x="793374" y="1000"/>
                        <a:pt x="713787" y="92440"/>
                      </a:cubicBezTo>
                      <a:cubicBezTo>
                        <a:pt x="634200" y="183880"/>
                        <a:pt x="651134" y="466667"/>
                        <a:pt x="541067" y="549640"/>
                      </a:cubicBezTo>
                      <a:cubicBezTo>
                        <a:pt x="431000" y="632613"/>
                        <a:pt x="141440" y="585200"/>
                        <a:pt x="53387" y="590280"/>
                      </a:cubicBezTo>
                      <a:cubicBezTo>
                        <a:pt x="-34666" y="595360"/>
                        <a:pt x="12747" y="580120"/>
                        <a:pt x="12747" y="580120"/>
                      </a:cubicBezTo>
                    </a:path>
                  </a:pathLst>
                </a:cu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0" name="Freeform 89">
                  <a:extLst>
                    <a:ext uri="{FF2B5EF4-FFF2-40B4-BE49-F238E27FC236}">
                      <a16:creationId xmlns:a16="http://schemas.microsoft.com/office/drawing/2014/main" id="{06DE6DF4-4B15-54FC-1F80-72F3332D7FBB}"/>
                    </a:ext>
                  </a:extLst>
                </p:cNvPr>
                <p:cNvSpPr/>
                <p:nvPr/>
              </p:nvSpPr>
              <p:spPr>
                <a:xfrm>
                  <a:off x="5890822" y="3034498"/>
                  <a:ext cx="413370" cy="199420"/>
                </a:xfrm>
                <a:custGeom>
                  <a:avLst/>
                  <a:gdLst>
                    <a:gd name="connsiteX0" fmla="*/ 1242107 w 1242107"/>
                    <a:gd name="connsiteY0" fmla="*/ 51800 h 599223"/>
                    <a:gd name="connsiteX1" fmla="*/ 1018587 w 1242107"/>
                    <a:gd name="connsiteY1" fmla="*/ 1000 h 599223"/>
                    <a:gd name="connsiteX2" fmla="*/ 713787 w 1242107"/>
                    <a:gd name="connsiteY2" fmla="*/ 92440 h 599223"/>
                    <a:gd name="connsiteX3" fmla="*/ 541067 w 1242107"/>
                    <a:gd name="connsiteY3" fmla="*/ 549640 h 599223"/>
                    <a:gd name="connsiteX4" fmla="*/ 53387 w 1242107"/>
                    <a:gd name="connsiteY4" fmla="*/ 590280 h 599223"/>
                    <a:gd name="connsiteX5" fmla="*/ 12747 w 1242107"/>
                    <a:gd name="connsiteY5" fmla="*/ 580120 h 599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2107" h="599223">
                      <a:moveTo>
                        <a:pt x="1242107" y="51800"/>
                      </a:moveTo>
                      <a:cubicBezTo>
                        <a:pt x="1174373" y="23013"/>
                        <a:pt x="1106640" y="-5773"/>
                        <a:pt x="1018587" y="1000"/>
                      </a:cubicBezTo>
                      <a:cubicBezTo>
                        <a:pt x="930534" y="7773"/>
                        <a:pt x="793374" y="1000"/>
                        <a:pt x="713787" y="92440"/>
                      </a:cubicBezTo>
                      <a:cubicBezTo>
                        <a:pt x="634200" y="183880"/>
                        <a:pt x="651134" y="466667"/>
                        <a:pt x="541067" y="549640"/>
                      </a:cubicBezTo>
                      <a:cubicBezTo>
                        <a:pt x="431000" y="632613"/>
                        <a:pt x="141440" y="585200"/>
                        <a:pt x="53387" y="590280"/>
                      </a:cubicBezTo>
                      <a:cubicBezTo>
                        <a:pt x="-34666" y="595360"/>
                        <a:pt x="12747" y="580120"/>
                        <a:pt x="12747" y="580120"/>
                      </a:cubicBezTo>
                    </a:path>
                  </a:pathLst>
                </a:cu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1" name="Freeform 90">
                  <a:extLst>
                    <a:ext uri="{FF2B5EF4-FFF2-40B4-BE49-F238E27FC236}">
                      <a16:creationId xmlns:a16="http://schemas.microsoft.com/office/drawing/2014/main" id="{5929D2F4-96A2-DFCF-C7B9-58A4A7575073}"/>
                    </a:ext>
                  </a:extLst>
                </p:cNvPr>
                <p:cNvSpPr/>
                <p:nvPr/>
              </p:nvSpPr>
              <p:spPr>
                <a:xfrm>
                  <a:off x="5894203" y="3054785"/>
                  <a:ext cx="413370" cy="199420"/>
                </a:xfrm>
                <a:custGeom>
                  <a:avLst/>
                  <a:gdLst>
                    <a:gd name="connsiteX0" fmla="*/ 1242107 w 1242107"/>
                    <a:gd name="connsiteY0" fmla="*/ 51800 h 599223"/>
                    <a:gd name="connsiteX1" fmla="*/ 1018587 w 1242107"/>
                    <a:gd name="connsiteY1" fmla="*/ 1000 h 599223"/>
                    <a:gd name="connsiteX2" fmla="*/ 713787 w 1242107"/>
                    <a:gd name="connsiteY2" fmla="*/ 92440 h 599223"/>
                    <a:gd name="connsiteX3" fmla="*/ 541067 w 1242107"/>
                    <a:gd name="connsiteY3" fmla="*/ 549640 h 599223"/>
                    <a:gd name="connsiteX4" fmla="*/ 53387 w 1242107"/>
                    <a:gd name="connsiteY4" fmla="*/ 590280 h 599223"/>
                    <a:gd name="connsiteX5" fmla="*/ 12747 w 1242107"/>
                    <a:gd name="connsiteY5" fmla="*/ 580120 h 599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2107" h="599223">
                      <a:moveTo>
                        <a:pt x="1242107" y="51800"/>
                      </a:moveTo>
                      <a:cubicBezTo>
                        <a:pt x="1174373" y="23013"/>
                        <a:pt x="1106640" y="-5773"/>
                        <a:pt x="1018587" y="1000"/>
                      </a:cubicBezTo>
                      <a:cubicBezTo>
                        <a:pt x="930534" y="7773"/>
                        <a:pt x="793374" y="1000"/>
                        <a:pt x="713787" y="92440"/>
                      </a:cubicBezTo>
                      <a:cubicBezTo>
                        <a:pt x="634200" y="183880"/>
                        <a:pt x="651134" y="466667"/>
                        <a:pt x="541067" y="549640"/>
                      </a:cubicBezTo>
                      <a:cubicBezTo>
                        <a:pt x="431000" y="632613"/>
                        <a:pt x="141440" y="585200"/>
                        <a:pt x="53387" y="590280"/>
                      </a:cubicBezTo>
                      <a:cubicBezTo>
                        <a:pt x="-34666" y="595360"/>
                        <a:pt x="12747" y="580120"/>
                        <a:pt x="12747" y="580120"/>
                      </a:cubicBezTo>
                    </a:path>
                  </a:pathLst>
                </a:cu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" name="Freeform 91">
                  <a:extLst>
                    <a:ext uri="{FF2B5EF4-FFF2-40B4-BE49-F238E27FC236}">
                      <a16:creationId xmlns:a16="http://schemas.microsoft.com/office/drawing/2014/main" id="{E9399ACD-4965-C2E8-7F9D-6DAA3E8C8625}"/>
                    </a:ext>
                  </a:extLst>
                </p:cNvPr>
                <p:cNvSpPr/>
                <p:nvPr/>
              </p:nvSpPr>
              <p:spPr>
                <a:xfrm>
                  <a:off x="5897585" y="3075072"/>
                  <a:ext cx="413370" cy="199420"/>
                </a:xfrm>
                <a:custGeom>
                  <a:avLst/>
                  <a:gdLst>
                    <a:gd name="connsiteX0" fmla="*/ 1242107 w 1242107"/>
                    <a:gd name="connsiteY0" fmla="*/ 51800 h 599223"/>
                    <a:gd name="connsiteX1" fmla="*/ 1018587 w 1242107"/>
                    <a:gd name="connsiteY1" fmla="*/ 1000 h 599223"/>
                    <a:gd name="connsiteX2" fmla="*/ 713787 w 1242107"/>
                    <a:gd name="connsiteY2" fmla="*/ 92440 h 599223"/>
                    <a:gd name="connsiteX3" fmla="*/ 541067 w 1242107"/>
                    <a:gd name="connsiteY3" fmla="*/ 549640 h 599223"/>
                    <a:gd name="connsiteX4" fmla="*/ 53387 w 1242107"/>
                    <a:gd name="connsiteY4" fmla="*/ 590280 h 599223"/>
                    <a:gd name="connsiteX5" fmla="*/ 12747 w 1242107"/>
                    <a:gd name="connsiteY5" fmla="*/ 580120 h 599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2107" h="599223">
                      <a:moveTo>
                        <a:pt x="1242107" y="51800"/>
                      </a:moveTo>
                      <a:cubicBezTo>
                        <a:pt x="1174373" y="23013"/>
                        <a:pt x="1106640" y="-5773"/>
                        <a:pt x="1018587" y="1000"/>
                      </a:cubicBezTo>
                      <a:cubicBezTo>
                        <a:pt x="930534" y="7773"/>
                        <a:pt x="793374" y="1000"/>
                        <a:pt x="713787" y="92440"/>
                      </a:cubicBezTo>
                      <a:cubicBezTo>
                        <a:pt x="634200" y="183880"/>
                        <a:pt x="651134" y="466667"/>
                        <a:pt x="541067" y="549640"/>
                      </a:cubicBezTo>
                      <a:cubicBezTo>
                        <a:pt x="431000" y="632613"/>
                        <a:pt x="141440" y="585200"/>
                        <a:pt x="53387" y="590280"/>
                      </a:cubicBezTo>
                      <a:cubicBezTo>
                        <a:pt x="-34666" y="595360"/>
                        <a:pt x="12747" y="580120"/>
                        <a:pt x="12747" y="580120"/>
                      </a:cubicBezTo>
                    </a:path>
                  </a:pathLst>
                </a:cu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" name="Freeform 92">
                  <a:extLst>
                    <a:ext uri="{FF2B5EF4-FFF2-40B4-BE49-F238E27FC236}">
                      <a16:creationId xmlns:a16="http://schemas.microsoft.com/office/drawing/2014/main" id="{ABF2EE47-80F4-3531-B924-86F94CA4D0EB}"/>
                    </a:ext>
                  </a:extLst>
                </p:cNvPr>
                <p:cNvSpPr/>
                <p:nvPr/>
              </p:nvSpPr>
              <p:spPr>
                <a:xfrm>
                  <a:off x="5904347" y="3091978"/>
                  <a:ext cx="413370" cy="199420"/>
                </a:xfrm>
                <a:custGeom>
                  <a:avLst/>
                  <a:gdLst>
                    <a:gd name="connsiteX0" fmla="*/ 1242107 w 1242107"/>
                    <a:gd name="connsiteY0" fmla="*/ 51800 h 599223"/>
                    <a:gd name="connsiteX1" fmla="*/ 1018587 w 1242107"/>
                    <a:gd name="connsiteY1" fmla="*/ 1000 h 599223"/>
                    <a:gd name="connsiteX2" fmla="*/ 713787 w 1242107"/>
                    <a:gd name="connsiteY2" fmla="*/ 92440 h 599223"/>
                    <a:gd name="connsiteX3" fmla="*/ 541067 w 1242107"/>
                    <a:gd name="connsiteY3" fmla="*/ 549640 h 599223"/>
                    <a:gd name="connsiteX4" fmla="*/ 53387 w 1242107"/>
                    <a:gd name="connsiteY4" fmla="*/ 590280 h 599223"/>
                    <a:gd name="connsiteX5" fmla="*/ 12747 w 1242107"/>
                    <a:gd name="connsiteY5" fmla="*/ 580120 h 599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2107" h="599223">
                      <a:moveTo>
                        <a:pt x="1242107" y="51800"/>
                      </a:moveTo>
                      <a:cubicBezTo>
                        <a:pt x="1174373" y="23013"/>
                        <a:pt x="1106640" y="-5773"/>
                        <a:pt x="1018587" y="1000"/>
                      </a:cubicBezTo>
                      <a:cubicBezTo>
                        <a:pt x="930534" y="7773"/>
                        <a:pt x="793374" y="1000"/>
                        <a:pt x="713787" y="92440"/>
                      </a:cubicBezTo>
                      <a:cubicBezTo>
                        <a:pt x="634200" y="183880"/>
                        <a:pt x="651134" y="466667"/>
                        <a:pt x="541067" y="549640"/>
                      </a:cubicBezTo>
                      <a:cubicBezTo>
                        <a:pt x="431000" y="632613"/>
                        <a:pt x="141440" y="585200"/>
                        <a:pt x="53387" y="590280"/>
                      </a:cubicBezTo>
                      <a:cubicBezTo>
                        <a:pt x="-34666" y="595360"/>
                        <a:pt x="12747" y="580120"/>
                        <a:pt x="12747" y="580120"/>
                      </a:cubicBezTo>
                    </a:path>
                  </a:pathLst>
                </a:cu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4" name="Freeform 93">
                  <a:extLst>
                    <a:ext uri="{FF2B5EF4-FFF2-40B4-BE49-F238E27FC236}">
                      <a16:creationId xmlns:a16="http://schemas.microsoft.com/office/drawing/2014/main" id="{3F047D12-04C8-7458-31CF-232ADBC37EB6}"/>
                    </a:ext>
                  </a:extLst>
                </p:cNvPr>
                <p:cNvSpPr/>
                <p:nvPr/>
              </p:nvSpPr>
              <p:spPr>
                <a:xfrm>
                  <a:off x="5907728" y="3112266"/>
                  <a:ext cx="413370" cy="199420"/>
                </a:xfrm>
                <a:custGeom>
                  <a:avLst/>
                  <a:gdLst>
                    <a:gd name="connsiteX0" fmla="*/ 1242107 w 1242107"/>
                    <a:gd name="connsiteY0" fmla="*/ 51800 h 599223"/>
                    <a:gd name="connsiteX1" fmla="*/ 1018587 w 1242107"/>
                    <a:gd name="connsiteY1" fmla="*/ 1000 h 599223"/>
                    <a:gd name="connsiteX2" fmla="*/ 713787 w 1242107"/>
                    <a:gd name="connsiteY2" fmla="*/ 92440 h 599223"/>
                    <a:gd name="connsiteX3" fmla="*/ 541067 w 1242107"/>
                    <a:gd name="connsiteY3" fmla="*/ 549640 h 599223"/>
                    <a:gd name="connsiteX4" fmla="*/ 53387 w 1242107"/>
                    <a:gd name="connsiteY4" fmla="*/ 590280 h 599223"/>
                    <a:gd name="connsiteX5" fmla="*/ 12747 w 1242107"/>
                    <a:gd name="connsiteY5" fmla="*/ 580120 h 599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2107" h="599223">
                      <a:moveTo>
                        <a:pt x="1242107" y="51800"/>
                      </a:moveTo>
                      <a:cubicBezTo>
                        <a:pt x="1174373" y="23013"/>
                        <a:pt x="1106640" y="-5773"/>
                        <a:pt x="1018587" y="1000"/>
                      </a:cubicBezTo>
                      <a:cubicBezTo>
                        <a:pt x="930534" y="7773"/>
                        <a:pt x="793374" y="1000"/>
                        <a:pt x="713787" y="92440"/>
                      </a:cubicBezTo>
                      <a:cubicBezTo>
                        <a:pt x="634200" y="183880"/>
                        <a:pt x="651134" y="466667"/>
                        <a:pt x="541067" y="549640"/>
                      </a:cubicBezTo>
                      <a:cubicBezTo>
                        <a:pt x="431000" y="632613"/>
                        <a:pt x="141440" y="585200"/>
                        <a:pt x="53387" y="590280"/>
                      </a:cubicBezTo>
                      <a:cubicBezTo>
                        <a:pt x="-34666" y="595360"/>
                        <a:pt x="12747" y="580120"/>
                        <a:pt x="12747" y="580120"/>
                      </a:cubicBezTo>
                    </a:path>
                  </a:pathLst>
                </a:cu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5" name="Freeform 94">
                  <a:extLst>
                    <a:ext uri="{FF2B5EF4-FFF2-40B4-BE49-F238E27FC236}">
                      <a16:creationId xmlns:a16="http://schemas.microsoft.com/office/drawing/2014/main" id="{BCCAF51C-528B-0C6A-609B-F6D24A6328E4}"/>
                    </a:ext>
                  </a:extLst>
                </p:cNvPr>
                <p:cNvSpPr/>
                <p:nvPr/>
              </p:nvSpPr>
              <p:spPr>
                <a:xfrm>
                  <a:off x="5911110" y="3132553"/>
                  <a:ext cx="413370" cy="199420"/>
                </a:xfrm>
                <a:custGeom>
                  <a:avLst/>
                  <a:gdLst>
                    <a:gd name="connsiteX0" fmla="*/ 1242107 w 1242107"/>
                    <a:gd name="connsiteY0" fmla="*/ 51800 h 599223"/>
                    <a:gd name="connsiteX1" fmla="*/ 1018587 w 1242107"/>
                    <a:gd name="connsiteY1" fmla="*/ 1000 h 599223"/>
                    <a:gd name="connsiteX2" fmla="*/ 713787 w 1242107"/>
                    <a:gd name="connsiteY2" fmla="*/ 92440 h 599223"/>
                    <a:gd name="connsiteX3" fmla="*/ 541067 w 1242107"/>
                    <a:gd name="connsiteY3" fmla="*/ 549640 h 599223"/>
                    <a:gd name="connsiteX4" fmla="*/ 53387 w 1242107"/>
                    <a:gd name="connsiteY4" fmla="*/ 590280 h 599223"/>
                    <a:gd name="connsiteX5" fmla="*/ 12747 w 1242107"/>
                    <a:gd name="connsiteY5" fmla="*/ 580120 h 599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2107" h="599223">
                      <a:moveTo>
                        <a:pt x="1242107" y="51800"/>
                      </a:moveTo>
                      <a:cubicBezTo>
                        <a:pt x="1174373" y="23013"/>
                        <a:pt x="1106640" y="-5773"/>
                        <a:pt x="1018587" y="1000"/>
                      </a:cubicBezTo>
                      <a:cubicBezTo>
                        <a:pt x="930534" y="7773"/>
                        <a:pt x="793374" y="1000"/>
                        <a:pt x="713787" y="92440"/>
                      </a:cubicBezTo>
                      <a:cubicBezTo>
                        <a:pt x="634200" y="183880"/>
                        <a:pt x="651134" y="466667"/>
                        <a:pt x="541067" y="549640"/>
                      </a:cubicBezTo>
                      <a:cubicBezTo>
                        <a:pt x="431000" y="632613"/>
                        <a:pt x="141440" y="585200"/>
                        <a:pt x="53387" y="590280"/>
                      </a:cubicBezTo>
                      <a:cubicBezTo>
                        <a:pt x="-34666" y="595360"/>
                        <a:pt x="12747" y="580120"/>
                        <a:pt x="12747" y="580120"/>
                      </a:cubicBezTo>
                    </a:path>
                  </a:pathLst>
                </a:cu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6" name="Freeform 95">
                  <a:extLst>
                    <a:ext uri="{FF2B5EF4-FFF2-40B4-BE49-F238E27FC236}">
                      <a16:creationId xmlns:a16="http://schemas.microsoft.com/office/drawing/2014/main" id="{A87749F4-5F18-A578-A544-8DA2E44EBB62}"/>
                    </a:ext>
                  </a:extLst>
                </p:cNvPr>
                <p:cNvSpPr/>
                <p:nvPr/>
              </p:nvSpPr>
              <p:spPr>
                <a:xfrm>
                  <a:off x="5914491" y="3152841"/>
                  <a:ext cx="413370" cy="199420"/>
                </a:xfrm>
                <a:custGeom>
                  <a:avLst/>
                  <a:gdLst>
                    <a:gd name="connsiteX0" fmla="*/ 1242107 w 1242107"/>
                    <a:gd name="connsiteY0" fmla="*/ 51800 h 599223"/>
                    <a:gd name="connsiteX1" fmla="*/ 1018587 w 1242107"/>
                    <a:gd name="connsiteY1" fmla="*/ 1000 h 599223"/>
                    <a:gd name="connsiteX2" fmla="*/ 713787 w 1242107"/>
                    <a:gd name="connsiteY2" fmla="*/ 92440 h 599223"/>
                    <a:gd name="connsiteX3" fmla="*/ 541067 w 1242107"/>
                    <a:gd name="connsiteY3" fmla="*/ 549640 h 599223"/>
                    <a:gd name="connsiteX4" fmla="*/ 53387 w 1242107"/>
                    <a:gd name="connsiteY4" fmla="*/ 590280 h 599223"/>
                    <a:gd name="connsiteX5" fmla="*/ 12747 w 1242107"/>
                    <a:gd name="connsiteY5" fmla="*/ 580120 h 599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2107" h="599223">
                      <a:moveTo>
                        <a:pt x="1242107" y="51800"/>
                      </a:moveTo>
                      <a:cubicBezTo>
                        <a:pt x="1174373" y="23013"/>
                        <a:pt x="1106640" y="-5773"/>
                        <a:pt x="1018587" y="1000"/>
                      </a:cubicBezTo>
                      <a:cubicBezTo>
                        <a:pt x="930534" y="7773"/>
                        <a:pt x="793374" y="1000"/>
                        <a:pt x="713787" y="92440"/>
                      </a:cubicBezTo>
                      <a:cubicBezTo>
                        <a:pt x="634200" y="183880"/>
                        <a:pt x="651134" y="466667"/>
                        <a:pt x="541067" y="549640"/>
                      </a:cubicBezTo>
                      <a:cubicBezTo>
                        <a:pt x="431000" y="632613"/>
                        <a:pt x="141440" y="585200"/>
                        <a:pt x="53387" y="590280"/>
                      </a:cubicBezTo>
                      <a:cubicBezTo>
                        <a:pt x="-34666" y="595360"/>
                        <a:pt x="12747" y="580120"/>
                        <a:pt x="12747" y="580120"/>
                      </a:cubicBezTo>
                    </a:path>
                  </a:pathLst>
                </a:cu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7" name="Freeform 96">
                  <a:extLst>
                    <a:ext uri="{FF2B5EF4-FFF2-40B4-BE49-F238E27FC236}">
                      <a16:creationId xmlns:a16="http://schemas.microsoft.com/office/drawing/2014/main" id="{E1412568-2A29-B9D2-1BBE-3D3948C1AE8E}"/>
                    </a:ext>
                  </a:extLst>
                </p:cNvPr>
                <p:cNvSpPr/>
                <p:nvPr/>
              </p:nvSpPr>
              <p:spPr>
                <a:xfrm>
                  <a:off x="5907728" y="3173128"/>
                  <a:ext cx="413370" cy="199420"/>
                </a:xfrm>
                <a:custGeom>
                  <a:avLst/>
                  <a:gdLst>
                    <a:gd name="connsiteX0" fmla="*/ 1242107 w 1242107"/>
                    <a:gd name="connsiteY0" fmla="*/ 51800 h 599223"/>
                    <a:gd name="connsiteX1" fmla="*/ 1018587 w 1242107"/>
                    <a:gd name="connsiteY1" fmla="*/ 1000 h 599223"/>
                    <a:gd name="connsiteX2" fmla="*/ 713787 w 1242107"/>
                    <a:gd name="connsiteY2" fmla="*/ 92440 h 599223"/>
                    <a:gd name="connsiteX3" fmla="*/ 541067 w 1242107"/>
                    <a:gd name="connsiteY3" fmla="*/ 549640 h 599223"/>
                    <a:gd name="connsiteX4" fmla="*/ 53387 w 1242107"/>
                    <a:gd name="connsiteY4" fmla="*/ 590280 h 599223"/>
                    <a:gd name="connsiteX5" fmla="*/ 12747 w 1242107"/>
                    <a:gd name="connsiteY5" fmla="*/ 580120 h 599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2107" h="599223">
                      <a:moveTo>
                        <a:pt x="1242107" y="51800"/>
                      </a:moveTo>
                      <a:cubicBezTo>
                        <a:pt x="1174373" y="23013"/>
                        <a:pt x="1106640" y="-5773"/>
                        <a:pt x="1018587" y="1000"/>
                      </a:cubicBezTo>
                      <a:cubicBezTo>
                        <a:pt x="930534" y="7773"/>
                        <a:pt x="793374" y="1000"/>
                        <a:pt x="713787" y="92440"/>
                      </a:cubicBezTo>
                      <a:cubicBezTo>
                        <a:pt x="634200" y="183880"/>
                        <a:pt x="651134" y="466667"/>
                        <a:pt x="541067" y="549640"/>
                      </a:cubicBezTo>
                      <a:cubicBezTo>
                        <a:pt x="431000" y="632613"/>
                        <a:pt x="141440" y="585200"/>
                        <a:pt x="53387" y="590280"/>
                      </a:cubicBezTo>
                      <a:cubicBezTo>
                        <a:pt x="-34666" y="595360"/>
                        <a:pt x="12747" y="580120"/>
                        <a:pt x="12747" y="580120"/>
                      </a:cubicBezTo>
                    </a:path>
                  </a:pathLst>
                </a:cu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8" name="Freeform 97">
                  <a:extLst>
                    <a:ext uri="{FF2B5EF4-FFF2-40B4-BE49-F238E27FC236}">
                      <a16:creationId xmlns:a16="http://schemas.microsoft.com/office/drawing/2014/main" id="{C54AD5AE-EB19-5FC6-0FC3-3AD6B8F397F8}"/>
                    </a:ext>
                  </a:extLst>
                </p:cNvPr>
                <p:cNvSpPr/>
                <p:nvPr/>
              </p:nvSpPr>
              <p:spPr>
                <a:xfrm>
                  <a:off x="5911110" y="3193415"/>
                  <a:ext cx="413370" cy="199420"/>
                </a:xfrm>
                <a:custGeom>
                  <a:avLst/>
                  <a:gdLst>
                    <a:gd name="connsiteX0" fmla="*/ 1242107 w 1242107"/>
                    <a:gd name="connsiteY0" fmla="*/ 51800 h 599223"/>
                    <a:gd name="connsiteX1" fmla="*/ 1018587 w 1242107"/>
                    <a:gd name="connsiteY1" fmla="*/ 1000 h 599223"/>
                    <a:gd name="connsiteX2" fmla="*/ 713787 w 1242107"/>
                    <a:gd name="connsiteY2" fmla="*/ 92440 h 599223"/>
                    <a:gd name="connsiteX3" fmla="*/ 541067 w 1242107"/>
                    <a:gd name="connsiteY3" fmla="*/ 549640 h 599223"/>
                    <a:gd name="connsiteX4" fmla="*/ 53387 w 1242107"/>
                    <a:gd name="connsiteY4" fmla="*/ 590280 h 599223"/>
                    <a:gd name="connsiteX5" fmla="*/ 12747 w 1242107"/>
                    <a:gd name="connsiteY5" fmla="*/ 580120 h 599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2107" h="599223">
                      <a:moveTo>
                        <a:pt x="1242107" y="51800"/>
                      </a:moveTo>
                      <a:cubicBezTo>
                        <a:pt x="1174373" y="23013"/>
                        <a:pt x="1106640" y="-5773"/>
                        <a:pt x="1018587" y="1000"/>
                      </a:cubicBezTo>
                      <a:cubicBezTo>
                        <a:pt x="930534" y="7773"/>
                        <a:pt x="793374" y="1000"/>
                        <a:pt x="713787" y="92440"/>
                      </a:cubicBezTo>
                      <a:cubicBezTo>
                        <a:pt x="634200" y="183880"/>
                        <a:pt x="651134" y="466667"/>
                        <a:pt x="541067" y="549640"/>
                      </a:cubicBezTo>
                      <a:cubicBezTo>
                        <a:pt x="431000" y="632613"/>
                        <a:pt x="141440" y="585200"/>
                        <a:pt x="53387" y="590280"/>
                      </a:cubicBezTo>
                      <a:cubicBezTo>
                        <a:pt x="-34666" y="595360"/>
                        <a:pt x="12747" y="580120"/>
                        <a:pt x="12747" y="580120"/>
                      </a:cubicBezTo>
                    </a:path>
                  </a:pathLst>
                </a:cu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9" name="Freeform 98">
                  <a:extLst>
                    <a:ext uri="{FF2B5EF4-FFF2-40B4-BE49-F238E27FC236}">
                      <a16:creationId xmlns:a16="http://schemas.microsoft.com/office/drawing/2014/main" id="{34DB18F4-A3FC-2FA0-0749-CFAF84078590}"/>
                    </a:ext>
                  </a:extLst>
                </p:cNvPr>
                <p:cNvSpPr/>
                <p:nvPr/>
              </p:nvSpPr>
              <p:spPr>
                <a:xfrm>
                  <a:off x="5914491" y="3213703"/>
                  <a:ext cx="413370" cy="199420"/>
                </a:xfrm>
                <a:custGeom>
                  <a:avLst/>
                  <a:gdLst>
                    <a:gd name="connsiteX0" fmla="*/ 1242107 w 1242107"/>
                    <a:gd name="connsiteY0" fmla="*/ 51800 h 599223"/>
                    <a:gd name="connsiteX1" fmla="*/ 1018587 w 1242107"/>
                    <a:gd name="connsiteY1" fmla="*/ 1000 h 599223"/>
                    <a:gd name="connsiteX2" fmla="*/ 713787 w 1242107"/>
                    <a:gd name="connsiteY2" fmla="*/ 92440 h 599223"/>
                    <a:gd name="connsiteX3" fmla="*/ 541067 w 1242107"/>
                    <a:gd name="connsiteY3" fmla="*/ 549640 h 599223"/>
                    <a:gd name="connsiteX4" fmla="*/ 53387 w 1242107"/>
                    <a:gd name="connsiteY4" fmla="*/ 590280 h 599223"/>
                    <a:gd name="connsiteX5" fmla="*/ 12747 w 1242107"/>
                    <a:gd name="connsiteY5" fmla="*/ 580120 h 599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2107" h="599223">
                      <a:moveTo>
                        <a:pt x="1242107" y="51800"/>
                      </a:moveTo>
                      <a:cubicBezTo>
                        <a:pt x="1174373" y="23013"/>
                        <a:pt x="1106640" y="-5773"/>
                        <a:pt x="1018587" y="1000"/>
                      </a:cubicBezTo>
                      <a:cubicBezTo>
                        <a:pt x="930534" y="7773"/>
                        <a:pt x="793374" y="1000"/>
                        <a:pt x="713787" y="92440"/>
                      </a:cubicBezTo>
                      <a:cubicBezTo>
                        <a:pt x="634200" y="183880"/>
                        <a:pt x="651134" y="466667"/>
                        <a:pt x="541067" y="549640"/>
                      </a:cubicBezTo>
                      <a:cubicBezTo>
                        <a:pt x="431000" y="632613"/>
                        <a:pt x="141440" y="585200"/>
                        <a:pt x="53387" y="590280"/>
                      </a:cubicBezTo>
                      <a:cubicBezTo>
                        <a:pt x="-34666" y="595360"/>
                        <a:pt x="12747" y="580120"/>
                        <a:pt x="12747" y="580120"/>
                      </a:cubicBezTo>
                    </a:path>
                  </a:pathLst>
                </a:cu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0" name="Freeform 99">
                  <a:extLst>
                    <a:ext uri="{FF2B5EF4-FFF2-40B4-BE49-F238E27FC236}">
                      <a16:creationId xmlns:a16="http://schemas.microsoft.com/office/drawing/2014/main" id="{67C97B91-7C0A-2DAF-629B-38C4D255E0C0}"/>
                    </a:ext>
                  </a:extLst>
                </p:cNvPr>
                <p:cNvSpPr/>
                <p:nvPr/>
              </p:nvSpPr>
              <p:spPr>
                <a:xfrm>
                  <a:off x="5917872" y="3233990"/>
                  <a:ext cx="413370" cy="199420"/>
                </a:xfrm>
                <a:custGeom>
                  <a:avLst/>
                  <a:gdLst>
                    <a:gd name="connsiteX0" fmla="*/ 1242107 w 1242107"/>
                    <a:gd name="connsiteY0" fmla="*/ 51800 h 599223"/>
                    <a:gd name="connsiteX1" fmla="*/ 1018587 w 1242107"/>
                    <a:gd name="connsiteY1" fmla="*/ 1000 h 599223"/>
                    <a:gd name="connsiteX2" fmla="*/ 713787 w 1242107"/>
                    <a:gd name="connsiteY2" fmla="*/ 92440 h 599223"/>
                    <a:gd name="connsiteX3" fmla="*/ 541067 w 1242107"/>
                    <a:gd name="connsiteY3" fmla="*/ 549640 h 599223"/>
                    <a:gd name="connsiteX4" fmla="*/ 53387 w 1242107"/>
                    <a:gd name="connsiteY4" fmla="*/ 590280 h 599223"/>
                    <a:gd name="connsiteX5" fmla="*/ 12747 w 1242107"/>
                    <a:gd name="connsiteY5" fmla="*/ 580120 h 599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2107" h="599223">
                      <a:moveTo>
                        <a:pt x="1242107" y="51800"/>
                      </a:moveTo>
                      <a:cubicBezTo>
                        <a:pt x="1174373" y="23013"/>
                        <a:pt x="1106640" y="-5773"/>
                        <a:pt x="1018587" y="1000"/>
                      </a:cubicBezTo>
                      <a:cubicBezTo>
                        <a:pt x="930534" y="7773"/>
                        <a:pt x="793374" y="1000"/>
                        <a:pt x="713787" y="92440"/>
                      </a:cubicBezTo>
                      <a:cubicBezTo>
                        <a:pt x="634200" y="183880"/>
                        <a:pt x="651134" y="466667"/>
                        <a:pt x="541067" y="549640"/>
                      </a:cubicBezTo>
                      <a:cubicBezTo>
                        <a:pt x="431000" y="632613"/>
                        <a:pt x="141440" y="585200"/>
                        <a:pt x="53387" y="590280"/>
                      </a:cubicBezTo>
                      <a:cubicBezTo>
                        <a:pt x="-34666" y="595360"/>
                        <a:pt x="12747" y="580120"/>
                        <a:pt x="12747" y="580120"/>
                      </a:cubicBezTo>
                    </a:path>
                  </a:pathLst>
                </a:cu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1" name="Freeform 100">
                  <a:extLst>
                    <a:ext uri="{FF2B5EF4-FFF2-40B4-BE49-F238E27FC236}">
                      <a16:creationId xmlns:a16="http://schemas.microsoft.com/office/drawing/2014/main" id="{CB6C0C31-3CDE-20E4-2B16-75A39A8F9529}"/>
                    </a:ext>
                  </a:extLst>
                </p:cNvPr>
                <p:cNvSpPr/>
                <p:nvPr/>
              </p:nvSpPr>
              <p:spPr>
                <a:xfrm>
                  <a:off x="5924634" y="3250896"/>
                  <a:ext cx="413370" cy="199420"/>
                </a:xfrm>
                <a:custGeom>
                  <a:avLst/>
                  <a:gdLst>
                    <a:gd name="connsiteX0" fmla="*/ 1242107 w 1242107"/>
                    <a:gd name="connsiteY0" fmla="*/ 51800 h 599223"/>
                    <a:gd name="connsiteX1" fmla="*/ 1018587 w 1242107"/>
                    <a:gd name="connsiteY1" fmla="*/ 1000 h 599223"/>
                    <a:gd name="connsiteX2" fmla="*/ 713787 w 1242107"/>
                    <a:gd name="connsiteY2" fmla="*/ 92440 h 599223"/>
                    <a:gd name="connsiteX3" fmla="*/ 541067 w 1242107"/>
                    <a:gd name="connsiteY3" fmla="*/ 549640 h 599223"/>
                    <a:gd name="connsiteX4" fmla="*/ 53387 w 1242107"/>
                    <a:gd name="connsiteY4" fmla="*/ 590280 h 599223"/>
                    <a:gd name="connsiteX5" fmla="*/ 12747 w 1242107"/>
                    <a:gd name="connsiteY5" fmla="*/ 580120 h 599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2107" h="599223">
                      <a:moveTo>
                        <a:pt x="1242107" y="51800"/>
                      </a:moveTo>
                      <a:cubicBezTo>
                        <a:pt x="1174373" y="23013"/>
                        <a:pt x="1106640" y="-5773"/>
                        <a:pt x="1018587" y="1000"/>
                      </a:cubicBezTo>
                      <a:cubicBezTo>
                        <a:pt x="930534" y="7773"/>
                        <a:pt x="793374" y="1000"/>
                        <a:pt x="713787" y="92440"/>
                      </a:cubicBezTo>
                      <a:cubicBezTo>
                        <a:pt x="634200" y="183880"/>
                        <a:pt x="651134" y="466667"/>
                        <a:pt x="541067" y="549640"/>
                      </a:cubicBezTo>
                      <a:cubicBezTo>
                        <a:pt x="431000" y="632613"/>
                        <a:pt x="141440" y="585200"/>
                        <a:pt x="53387" y="590280"/>
                      </a:cubicBezTo>
                      <a:cubicBezTo>
                        <a:pt x="-34666" y="595360"/>
                        <a:pt x="12747" y="580120"/>
                        <a:pt x="12747" y="580120"/>
                      </a:cubicBezTo>
                    </a:path>
                  </a:pathLst>
                </a:cu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2" name="Freeform 101">
                  <a:extLst>
                    <a:ext uri="{FF2B5EF4-FFF2-40B4-BE49-F238E27FC236}">
                      <a16:creationId xmlns:a16="http://schemas.microsoft.com/office/drawing/2014/main" id="{524F7458-196E-6428-7832-D5ECF0E07B57}"/>
                    </a:ext>
                  </a:extLst>
                </p:cNvPr>
                <p:cNvSpPr/>
                <p:nvPr/>
              </p:nvSpPr>
              <p:spPr>
                <a:xfrm>
                  <a:off x="5928016" y="3271183"/>
                  <a:ext cx="413370" cy="199420"/>
                </a:xfrm>
                <a:custGeom>
                  <a:avLst/>
                  <a:gdLst>
                    <a:gd name="connsiteX0" fmla="*/ 1242107 w 1242107"/>
                    <a:gd name="connsiteY0" fmla="*/ 51800 h 599223"/>
                    <a:gd name="connsiteX1" fmla="*/ 1018587 w 1242107"/>
                    <a:gd name="connsiteY1" fmla="*/ 1000 h 599223"/>
                    <a:gd name="connsiteX2" fmla="*/ 713787 w 1242107"/>
                    <a:gd name="connsiteY2" fmla="*/ 92440 h 599223"/>
                    <a:gd name="connsiteX3" fmla="*/ 541067 w 1242107"/>
                    <a:gd name="connsiteY3" fmla="*/ 549640 h 599223"/>
                    <a:gd name="connsiteX4" fmla="*/ 53387 w 1242107"/>
                    <a:gd name="connsiteY4" fmla="*/ 590280 h 599223"/>
                    <a:gd name="connsiteX5" fmla="*/ 12747 w 1242107"/>
                    <a:gd name="connsiteY5" fmla="*/ 580120 h 599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2107" h="599223">
                      <a:moveTo>
                        <a:pt x="1242107" y="51800"/>
                      </a:moveTo>
                      <a:cubicBezTo>
                        <a:pt x="1174373" y="23013"/>
                        <a:pt x="1106640" y="-5773"/>
                        <a:pt x="1018587" y="1000"/>
                      </a:cubicBezTo>
                      <a:cubicBezTo>
                        <a:pt x="930534" y="7773"/>
                        <a:pt x="793374" y="1000"/>
                        <a:pt x="713787" y="92440"/>
                      </a:cubicBezTo>
                      <a:cubicBezTo>
                        <a:pt x="634200" y="183880"/>
                        <a:pt x="651134" y="466667"/>
                        <a:pt x="541067" y="549640"/>
                      </a:cubicBezTo>
                      <a:cubicBezTo>
                        <a:pt x="431000" y="632613"/>
                        <a:pt x="141440" y="585200"/>
                        <a:pt x="53387" y="590280"/>
                      </a:cubicBezTo>
                      <a:cubicBezTo>
                        <a:pt x="-34666" y="595360"/>
                        <a:pt x="12747" y="580120"/>
                        <a:pt x="12747" y="580120"/>
                      </a:cubicBezTo>
                    </a:path>
                  </a:pathLst>
                </a:cu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3" name="Freeform 102">
                  <a:extLst>
                    <a:ext uri="{FF2B5EF4-FFF2-40B4-BE49-F238E27FC236}">
                      <a16:creationId xmlns:a16="http://schemas.microsoft.com/office/drawing/2014/main" id="{1770A193-21A6-8B2A-2D36-9B41B1045B79}"/>
                    </a:ext>
                  </a:extLst>
                </p:cNvPr>
                <p:cNvSpPr/>
                <p:nvPr/>
              </p:nvSpPr>
              <p:spPr>
                <a:xfrm>
                  <a:off x="5931397" y="3291471"/>
                  <a:ext cx="413370" cy="199420"/>
                </a:xfrm>
                <a:custGeom>
                  <a:avLst/>
                  <a:gdLst>
                    <a:gd name="connsiteX0" fmla="*/ 1242107 w 1242107"/>
                    <a:gd name="connsiteY0" fmla="*/ 51800 h 599223"/>
                    <a:gd name="connsiteX1" fmla="*/ 1018587 w 1242107"/>
                    <a:gd name="connsiteY1" fmla="*/ 1000 h 599223"/>
                    <a:gd name="connsiteX2" fmla="*/ 713787 w 1242107"/>
                    <a:gd name="connsiteY2" fmla="*/ 92440 h 599223"/>
                    <a:gd name="connsiteX3" fmla="*/ 541067 w 1242107"/>
                    <a:gd name="connsiteY3" fmla="*/ 549640 h 599223"/>
                    <a:gd name="connsiteX4" fmla="*/ 53387 w 1242107"/>
                    <a:gd name="connsiteY4" fmla="*/ 590280 h 599223"/>
                    <a:gd name="connsiteX5" fmla="*/ 12747 w 1242107"/>
                    <a:gd name="connsiteY5" fmla="*/ 580120 h 599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2107" h="599223">
                      <a:moveTo>
                        <a:pt x="1242107" y="51800"/>
                      </a:moveTo>
                      <a:cubicBezTo>
                        <a:pt x="1174373" y="23013"/>
                        <a:pt x="1106640" y="-5773"/>
                        <a:pt x="1018587" y="1000"/>
                      </a:cubicBezTo>
                      <a:cubicBezTo>
                        <a:pt x="930534" y="7773"/>
                        <a:pt x="793374" y="1000"/>
                        <a:pt x="713787" y="92440"/>
                      </a:cubicBezTo>
                      <a:cubicBezTo>
                        <a:pt x="634200" y="183880"/>
                        <a:pt x="651134" y="466667"/>
                        <a:pt x="541067" y="549640"/>
                      </a:cubicBezTo>
                      <a:cubicBezTo>
                        <a:pt x="431000" y="632613"/>
                        <a:pt x="141440" y="585200"/>
                        <a:pt x="53387" y="590280"/>
                      </a:cubicBezTo>
                      <a:cubicBezTo>
                        <a:pt x="-34666" y="595360"/>
                        <a:pt x="12747" y="580120"/>
                        <a:pt x="12747" y="580120"/>
                      </a:cubicBezTo>
                    </a:path>
                  </a:pathLst>
                </a:cu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" name="Freeform 103">
                  <a:extLst>
                    <a:ext uri="{FF2B5EF4-FFF2-40B4-BE49-F238E27FC236}">
                      <a16:creationId xmlns:a16="http://schemas.microsoft.com/office/drawing/2014/main" id="{F440DB40-19FB-DD15-E054-92193E0967BF}"/>
                    </a:ext>
                  </a:extLst>
                </p:cNvPr>
                <p:cNvSpPr/>
                <p:nvPr/>
              </p:nvSpPr>
              <p:spPr>
                <a:xfrm>
                  <a:off x="5934778" y="3311758"/>
                  <a:ext cx="413370" cy="199420"/>
                </a:xfrm>
                <a:custGeom>
                  <a:avLst/>
                  <a:gdLst>
                    <a:gd name="connsiteX0" fmla="*/ 1242107 w 1242107"/>
                    <a:gd name="connsiteY0" fmla="*/ 51800 h 599223"/>
                    <a:gd name="connsiteX1" fmla="*/ 1018587 w 1242107"/>
                    <a:gd name="connsiteY1" fmla="*/ 1000 h 599223"/>
                    <a:gd name="connsiteX2" fmla="*/ 713787 w 1242107"/>
                    <a:gd name="connsiteY2" fmla="*/ 92440 h 599223"/>
                    <a:gd name="connsiteX3" fmla="*/ 541067 w 1242107"/>
                    <a:gd name="connsiteY3" fmla="*/ 549640 h 599223"/>
                    <a:gd name="connsiteX4" fmla="*/ 53387 w 1242107"/>
                    <a:gd name="connsiteY4" fmla="*/ 590280 h 599223"/>
                    <a:gd name="connsiteX5" fmla="*/ 12747 w 1242107"/>
                    <a:gd name="connsiteY5" fmla="*/ 580120 h 599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2107" h="599223">
                      <a:moveTo>
                        <a:pt x="1242107" y="51800"/>
                      </a:moveTo>
                      <a:cubicBezTo>
                        <a:pt x="1174373" y="23013"/>
                        <a:pt x="1106640" y="-5773"/>
                        <a:pt x="1018587" y="1000"/>
                      </a:cubicBezTo>
                      <a:cubicBezTo>
                        <a:pt x="930534" y="7773"/>
                        <a:pt x="793374" y="1000"/>
                        <a:pt x="713787" y="92440"/>
                      </a:cubicBezTo>
                      <a:cubicBezTo>
                        <a:pt x="634200" y="183880"/>
                        <a:pt x="651134" y="466667"/>
                        <a:pt x="541067" y="549640"/>
                      </a:cubicBezTo>
                      <a:cubicBezTo>
                        <a:pt x="431000" y="632613"/>
                        <a:pt x="141440" y="585200"/>
                        <a:pt x="53387" y="590280"/>
                      </a:cubicBezTo>
                      <a:cubicBezTo>
                        <a:pt x="-34666" y="595360"/>
                        <a:pt x="12747" y="580120"/>
                        <a:pt x="12747" y="580120"/>
                      </a:cubicBezTo>
                    </a:path>
                  </a:pathLst>
                </a:cu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05" name="Group 104">
                  <a:extLst>
                    <a:ext uri="{FF2B5EF4-FFF2-40B4-BE49-F238E27FC236}">
                      <a16:creationId xmlns:a16="http://schemas.microsoft.com/office/drawing/2014/main" id="{F7B45FDB-CA9C-7EB5-6B6A-835D3FF48F8E}"/>
                    </a:ext>
                  </a:extLst>
                </p:cNvPr>
                <p:cNvGrpSpPr/>
                <p:nvPr/>
              </p:nvGrpSpPr>
              <p:grpSpPr>
                <a:xfrm>
                  <a:off x="6301814" y="2990416"/>
                  <a:ext cx="453084" cy="430848"/>
                  <a:chOff x="3921760" y="1309490"/>
                  <a:chExt cx="1361440" cy="1294625"/>
                </a:xfrm>
              </p:grpSpPr>
              <p:grpSp>
                <p:nvGrpSpPr>
                  <p:cNvPr id="176" name="Group 175">
                    <a:extLst>
                      <a:ext uri="{FF2B5EF4-FFF2-40B4-BE49-F238E27FC236}">
                        <a16:creationId xmlns:a16="http://schemas.microsoft.com/office/drawing/2014/main" id="{BBA57137-C580-8C16-8C83-B9D4B9C02184}"/>
                      </a:ext>
                    </a:extLst>
                  </p:cNvPr>
                  <p:cNvGrpSpPr/>
                  <p:nvPr/>
                </p:nvGrpSpPr>
                <p:grpSpPr>
                  <a:xfrm>
                    <a:off x="4551680" y="1912005"/>
                    <a:ext cx="731520" cy="692110"/>
                    <a:chOff x="4551680" y="1912005"/>
                    <a:chExt cx="731520" cy="692110"/>
                  </a:xfrm>
                </p:grpSpPr>
                <p:grpSp>
                  <p:nvGrpSpPr>
                    <p:cNvPr id="222" name="Group 221">
                      <a:extLst>
                        <a:ext uri="{FF2B5EF4-FFF2-40B4-BE49-F238E27FC236}">
                          <a16:creationId xmlns:a16="http://schemas.microsoft.com/office/drawing/2014/main" id="{8D07E792-A124-D28B-21D0-B3DEAE8C6A8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66640" y="1917085"/>
                      <a:ext cx="416560" cy="687030"/>
                      <a:chOff x="4866640" y="1917085"/>
                      <a:chExt cx="416560" cy="687030"/>
                    </a:xfrm>
                  </p:grpSpPr>
                  <p:grpSp>
                    <p:nvGrpSpPr>
                      <p:cNvPr id="230" name="Group 229">
                        <a:extLst>
                          <a:ext uri="{FF2B5EF4-FFF2-40B4-BE49-F238E27FC236}">
                            <a16:creationId xmlns:a16="http://schemas.microsoft.com/office/drawing/2014/main" id="{714ED2A5-44C2-186B-5480-6466AC1CF3E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866640" y="2204720"/>
                        <a:ext cx="416560" cy="399395"/>
                        <a:chOff x="4866640" y="2204720"/>
                        <a:chExt cx="416560" cy="399395"/>
                      </a:xfrm>
                    </p:grpSpPr>
                    <p:sp>
                      <p:nvSpPr>
                        <p:cNvPr id="234" name="Cube 233">
                          <a:extLst>
                            <a:ext uri="{FF2B5EF4-FFF2-40B4-BE49-F238E27FC236}">
                              <a16:creationId xmlns:a16="http://schemas.microsoft.com/office/drawing/2014/main" id="{C62B51D5-16E1-B42E-EF69-39088B5BE0C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4866640" y="2204720"/>
                          <a:ext cx="416560" cy="399395"/>
                        </a:xfrm>
                        <a:prstGeom prst="cube">
                          <a:avLst/>
                        </a:prstGeom>
                        <a:solidFill>
                          <a:srgbClr val="FFFFFF"/>
                        </a:solidFill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35" name="Oval 234">
                          <a:extLst>
                            <a:ext uri="{FF2B5EF4-FFF2-40B4-BE49-F238E27FC236}">
                              <a16:creationId xmlns:a16="http://schemas.microsoft.com/office/drawing/2014/main" id="{1062EC96-6269-E785-C600-3EAA90C0972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19040" y="2346960"/>
                          <a:ext cx="223520" cy="223520"/>
                        </a:xfrm>
                        <a:prstGeom prst="ellips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231" name="Group 230">
                        <a:extLst>
                          <a:ext uri="{FF2B5EF4-FFF2-40B4-BE49-F238E27FC236}">
                            <a16:creationId xmlns:a16="http://schemas.microsoft.com/office/drawing/2014/main" id="{DCD8EA4D-BA5A-EEC5-E60A-AB16670445C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866640" y="1917085"/>
                        <a:ext cx="416560" cy="399395"/>
                        <a:chOff x="4866640" y="2204720"/>
                        <a:chExt cx="416560" cy="399395"/>
                      </a:xfrm>
                    </p:grpSpPr>
                    <p:sp>
                      <p:nvSpPr>
                        <p:cNvPr id="232" name="Cube 231">
                          <a:extLst>
                            <a:ext uri="{FF2B5EF4-FFF2-40B4-BE49-F238E27FC236}">
                              <a16:creationId xmlns:a16="http://schemas.microsoft.com/office/drawing/2014/main" id="{F2A430E6-AB47-E6B9-E016-5EA74241856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4866640" y="2204720"/>
                          <a:ext cx="416560" cy="399395"/>
                        </a:xfrm>
                        <a:prstGeom prst="cube">
                          <a:avLst/>
                        </a:prstGeom>
                        <a:solidFill>
                          <a:srgbClr val="FFFFFF"/>
                        </a:solidFill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33" name="Oval 232">
                          <a:extLst>
                            <a:ext uri="{FF2B5EF4-FFF2-40B4-BE49-F238E27FC236}">
                              <a16:creationId xmlns:a16="http://schemas.microsoft.com/office/drawing/2014/main" id="{8F19389E-08AA-8D41-6473-6625C47BABA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19040" y="2346960"/>
                          <a:ext cx="223520" cy="223520"/>
                        </a:xfrm>
                        <a:prstGeom prst="ellips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23" name="Group 222">
                      <a:extLst>
                        <a:ext uri="{FF2B5EF4-FFF2-40B4-BE49-F238E27FC236}">
                          <a16:creationId xmlns:a16="http://schemas.microsoft.com/office/drawing/2014/main" id="{370F1DBA-FC3D-885E-83B0-83822F80CD0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551680" y="1912005"/>
                      <a:ext cx="416560" cy="687030"/>
                      <a:chOff x="4866640" y="1917085"/>
                      <a:chExt cx="416560" cy="687030"/>
                    </a:xfrm>
                  </p:grpSpPr>
                  <p:grpSp>
                    <p:nvGrpSpPr>
                      <p:cNvPr id="224" name="Group 223">
                        <a:extLst>
                          <a:ext uri="{FF2B5EF4-FFF2-40B4-BE49-F238E27FC236}">
                            <a16:creationId xmlns:a16="http://schemas.microsoft.com/office/drawing/2014/main" id="{88EA4DDD-0E8C-79DC-6798-BC616BDEEC5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866640" y="2204720"/>
                        <a:ext cx="416560" cy="399395"/>
                        <a:chOff x="4866640" y="2204720"/>
                        <a:chExt cx="416560" cy="399395"/>
                      </a:xfrm>
                    </p:grpSpPr>
                    <p:sp>
                      <p:nvSpPr>
                        <p:cNvPr id="228" name="Cube 227">
                          <a:extLst>
                            <a:ext uri="{FF2B5EF4-FFF2-40B4-BE49-F238E27FC236}">
                              <a16:creationId xmlns:a16="http://schemas.microsoft.com/office/drawing/2014/main" id="{F7DED375-53CB-54FD-FAF2-411A56E8269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4866640" y="2204720"/>
                          <a:ext cx="416560" cy="399395"/>
                        </a:xfrm>
                        <a:prstGeom prst="cube">
                          <a:avLst/>
                        </a:prstGeom>
                        <a:solidFill>
                          <a:srgbClr val="FFFFFF"/>
                        </a:solidFill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29" name="Oval 228">
                          <a:extLst>
                            <a:ext uri="{FF2B5EF4-FFF2-40B4-BE49-F238E27FC236}">
                              <a16:creationId xmlns:a16="http://schemas.microsoft.com/office/drawing/2014/main" id="{B43030E8-DFD8-584D-46D0-4AE79D04F23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19040" y="2346960"/>
                          <a:ext cx="223520" cy="223520"/>
                        </a:xfrm>
                        <a:prstGeom prst="ellips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225" name="Group 224">
                        <a:extLst>
                          <a:ext uri="{FF2B5EF4-FFF2-40B4-BE49-F238E27FC236}">
                            <a16:creationId xmlns:a16="http://schemas.microsoft.com/office/drawing/2014/main" id="{A5F44020-84DA-D71B-04AD-0FE9919CC61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866640" y="1917085"/>
                        <a:ext cx="416560" cy="399395"/>
                        <a:chOff x="4866640" y="2204720"/>
                        <a:chExt cx="416560" cy="399395"/>
                      </a:xfrm>
                    </p:grpSpPr>
                    <p:sp>
                      <p:nvSpPr>
                        <p:cNvPr id="226" name="Cube 225">
                          <a:extLst>
                            <a:ext uri="{FF2B5EF4-FFF2-40B4-BE49-F238E27FC236}">
                              <a16:creationId xmlns:a16="http://schemas.microsoft.com/office/drawing/2014/main" id="{49E11C45-6A23-14C6-127B-54A383AECB1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4866640" y="2204720"/>
                          <a:ext cx="416560" cy="399395"/>
                        </a:xfrm>
                        <a:prstGeom prst="cube">
                          <a:avLst/>
                        </a:prstGeom>
                        <a:solidFill>
                          <a:srgbClr val="FFFFFF"/>
                        </a:solidFill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27" name="Oval 226">
                          <a:extLst>
                            <a:ext uri="{FF2B5EF4-FFF2-40B4-BE49-F238E27FC236}">
                              <a16:creationId xmlns:a16="http://schemas.microsoft.com/office/drawing/2014/main" id="{DF3A65C3-AAA4-E15C-BAC7-4453A9F1BF4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19040" y="2346960"/>
                          <a:ext cx="223520" cy="223520"/>
                        </a:xfrm>
                        <a:prstGeom prst="ellips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177" name="Group 176">
                    <a:extLst>
                      <a:ext uri="{FF2B5EF4-FFF2-40B4-BE49-F238E27FC236}">
                        <a16:creationId xmlns:a16="http://schemas.microsoft.com/office/drawing/2014/main" id="{BFDE722A-DA1E-68C2-9A2B-D04DC3210BE1}"/>
                      </a:ext>
                    </a:extLst>
                  </p:cNvPr>
                  <p:cNvGrpSpPr/>
                  <p:nvPr/>
                </p:nvGrpSpPr>
                <p:grpSpPr>
                  <a:xfrm>
                    <a:off x="3921760" y="1901230"/>
                    <a:ext cx="731520" cy="692110"/>
                    <a:chOff x="4551680" y="1912005"/>
                    <a:chExt cx="731520" cy="692110"/>
                  </a:xfrm>
                </p:grpSpPr>
                <p:grpSp>
                  <p:nvGrpSpPr>
                    <p:cNvPr id="208" name="Group 207">
                      <a:extLst>
                        <a:ext uri="{FF2B5EF4-FFF2-40B4-BE49-F238E27FC236}">
                          <a16:creationId xmlns:a16="http://schemas.microsoft.com/office/drawing/2014/main" id="{AFBA50E9-79AC-5643-B078-89227BF3510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66640" y="1917085"/>
                      <a:ext cx="416560" cy="687030"/>
                      <a:chOff x="4866640" y="1917085"/>
                      <a:chExt cx="416560" cy="687030"/>
                    </a:xfrm>
                  </p:grpSpPr>
                  <p:grpSp>
                    <p:nvGrpSpPr>
                      <p:cNvPr id="216" name="Group 215">
                        <a:extLst>
                          <a:ext uri="{FF2B5EF4-FFF2-40B4-BE49-F238E27FC236}">
                            <a16:creationId xmlns:a16="http://schemas.microsoft.com/office/drawing/2014/main" id="{37B1C831-2456-1234-1798-9C7A8B65C26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866640" y="2204720"/>
                        <a:ext cx="416560" cy="399395"/>
                        <a:chOff x="4866640" y="2204720"/>
                        <a:chExt cx="416560" cy="399395"/>
                      </a:xfrm>
                    </p:grpSpPr>
                    <p:sp>
                      <p:nvSpPr>
                        <p:cNvPr id="220" name="Cube 219">
                          <a:extLst>
                            <a:ext uri="{FF2B5EF4-FFF2-40B4-BE49-F238E27FC236}">
                              <a16:creationId xmlns:a16="http://schemas.microsoft.com/office/drawing/2014/main" id="{4CDA5300-5B31-A9D6-1076-34C9F426600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4866640" y="2204720"/>
                          <a:ext cx="416560" cy="399395"/>
                        </a:xfrm>
                        <a:prstGeom prst="cube">
                          <a:avLst/>
                        </a:prstGeom>
                        <a:solidFill>
                          <a:srgbClr val="FFFFFF"/>
                        </a:solidFill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21" name="Oval 220">
                          <a:extLst>
                            <a:ext uri="{FF2B5EF4-FFF2-40B4-BE49-F238E27FC236}">
                              <a16:creationId xmlns:a16="http://schemas.microsoft.com/office/drawing/2014/main" id="{CE07D508-F1B6-C2C2-1B68-B2023064067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19040" y="2346960"/>
                          <a:ext cx="223520" cy="223520"/>
                        </a:xfrm>
                        <a:prstGeom prst="ellips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217" name="Group 216">
                        <a:extLst>
                          <a:ext uri="{FF2B5EF4-FFF2-40B4-BE49-F238E27FC236}">
                            <a16:creationId xmlns:a16="http://schemas.microsoft.com/office/drawing/2014/main" id="{9E716452-45FA-6C4E-24D9-9BC5C60B2E9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866640" y="1917085"/>
                        <a:ext cx="416560" cy="399395"/>
                        <a:chOff x="4866640" y="2204720"/>
                        <a:chExt cx="416560" cy="399395"/>
                      </a:xfrm>
                    </p:grpSpPr>
                    <p:sp>
                      <p:nvSpPr>
                        <p:cNvPr id="218" name="Cube 217">
                          <a:extLst>
                            <a:ext uri="{FF2B5EF4-FFF2-40B4-BE49-F238E27FC236}">
                              <a16:creationId xmlns:a16="http://schemas.microsoft.com/office/drawing/2014/main" id="{7C430E26-2D60-F72F-E7BE-FDD30964A9E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4866640" y="2204720"/>
                          <a:ext cx="416560" cy="399395"/>
                        </a:xfrm>
                        <a:prstGeom prst="cube">
                          <a:avLst/>
                        </a:prstGeom>
                        <a:solidFill>
                          <a:srgbClr val="FFFFFF"/>
                        </a:solidFill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19" name="Oval 218">
                          <a:extLst>
                            <a:ext uri="{FF2B5EF4-FFF2-40B4-BE49-F238E27FC236}">
                              <a16:creationId xmlns:a16="http://schemas.microsoft.com/office/drawing/2014/main" id="{F6FCA54B-F8BF-A378-10F2-CC7571F0198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19040" y="2346960"/>
                          <a:ext cx="223520" cy="223520"/>
                        </a:xfrm>
                        <a:prstGeom prst="ellips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09" name="Group 208">
                      <a:extLst>
                        <a:ext uri="{FF2B5EF4-FFF2-40B4-BE49-F238E27FC236}">
                          <a16:creationId xmlns:a16="http://schemas.microsoft.com/office/drawing/2014/main" id="{58E61E1F-DD24-2ABE-776B-7E9D8C46078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551680" y="1912005"/>
                      <a:ext cx="416560" cy="687030"/>
                      <a:chOff x="4866640" y="1917085"/>
                      <a:chExt cx="416560" cy="687030"/>
                    </a:xfrm>
                  </p:grpSpPr>
                  <p:grpSp>
                    <p:nvGrpSpPr>
                      <p:cNvPr id="210" name="Group 209">
                        <a:extLst>
                          <a:ext uri="{FF2B5EF4-FFF2-40B4-BE49-F238E27FC236}">
                            <a16:creationId xmlns:a16="http://schemas.microsoft.com/office/drawing/2014/main" id="{525C17F5-50E2-6E38-44A0-D7093B8DA3A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866640" y="2204720"/>
                        <a:ext cx="416560" cy="399395"/>
                        <a:chOff x="4866640" y="2204720"/>
                        <a:chExt cx="416560" cy="399395"/>
                      </a:xfrm>
                    </p:grpSpPr>
                    <p:sp>
                      <p:nvSpPr>
                        <p:cNvPr id="214" name="Cube 213">
                          <a:extLst>
                            <a:ext uri="{FF2B5EF4-FFF2-40B4-BE49-F238E27FC236}">
                              <a16:creationId xmlns:a16="http://schemas.microsoft.com/office/drawing/2014/main" id="{80474A1C-3A07-2CA0-6394-21376A94024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4866640" y="2204720"/>
                          <a:ext cx="416560" cy="399395"/>
                        </a:xfrm>
                        <a:prstGeom prst="cube">
                          <a:avLst/>
                        </a:prstGeom>
                        <a:solidFill>
                          <a:srgbClr val="FFFFFF"/>
                        </a:solidFill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15" name="Oval 214">
                          <a:extLst>
                            <a:ext uri="{FF2B5EF4-FFF2-40B4-BE49-F238E27FC236}">
                              <a16:creationId xmlns:a16="http://schemas.microsoft.com/office/drawing/2014/main" id="{6AC1FE8E-3934-5D8E-922B-32DD90F5545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19040" y="2346960"/>
                          <a:ext cx="223520" cy="223520"/>
                        </a:xfrm>
                        <a:prstGeom prst="ellips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211" name="Group 210">
                        <a:extLst>
                          <a:ext uri="{FF2B5EF4-FFF2-40B4-BE49-F238E27FC236}">
                            <a16:creationId xmlns:a16="http://schemas.microsoft.com/office/drawing/2014/main" id="{7C926E74-BA32-4DDE-6FC8-D0717E8B5EB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866640" y="1917085"/>
                        <a:ext cx="416560" cy="399395"/>
                        <a:chOff x="4866640" y="2204720"/>
                        <a:chExt cx="416560" cy="399395"/>
                      </a:xfrm>
                    </p:grpSpPr>
                    <p:sp>
                      <p:nvSpPr>
                        <p:cNvPr id="212" name="Cube 211">
                          <a:extLst>
                            <a:ext uri="{FF2B5EF4-FFF2-40B4-BE49-F238E27FC236}">
                              <a16:creationId xmlns:a16="http://schemas.microsoft.com/office/drawing/2014/main" id="{C89E9B57-78D2-1916-807A-CF2C751EF92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4866640" y="2204720"/>
                          <a:ext cx="416560" cy="399395"/>
                        </a:xfrm>
                        <a:prstGeom prst="cube">
                          <a:avLst/>
                        </a:prstGeom>
                        <a:solidFill>
                          <a:srgbClr val="FFFFFF"/>
                        </a:solidFill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13" name="Oval 212">
                          <a:extLst>
                            <a:ext uri="{FF2B5EF4-FFF2-40B4-BE49-F238E27FC236}">
                              <a16:creationId xmlns:a16="http://schemas.microsoft.com/office/drawing/2014/main" id="{EFE316EF-290A-DEE8-9DF8-31169E2B6BA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19040" y="2346960"/>
                          <a:ext cx="223520" cy="223520"/>
                        </a:xfrm>
                        <a:prstGeom prst="ellips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178" name="Group 177">
                    <a:extLst>
                      <a:ext uri="{FF2B5EF4-FFF2-40B4-BE49-F238E27FC236}">
                        <a16:creationId xmlns:a16="http://schemas.microsoft.com/office/drawing/2014/main" id="{80A7CB4A-D966-AFC5-CA20-05DDC30C8EA7}"/>
                      </a:ext>
                    </a:extLst>
                  </p:cNvPr>
                  <p:cNvGrpSpPr/>
                  <p:nvPr/>
                </p:nvGrpSpPr>
                <p:grpSpPr>
                  <a:xfrm>
                    <a:off x="4551680" y="1320265"/>
                    <a:ext cx="731520" cy="692110"/>
                    <a:chOff x="4551680" y="1912005"/>
                    <a:chExt cx="731520" cy="692110"/>
                  </a:xfrm>
                </p:grpSpPr>
                <p:grpSp>
                  <p:nvGrpSpPr>
                    <p:cNvPr id="194" name="Group 193">
                      <a:extLst>
                        <a:ext uri="{FF2B5EF4-FFF2-40B4-BE49-F238E27FC236}">
                          <a16:creationId xmlns:a16="http://schemas.microsoft.com/office/drawing/2014/main" id="{134C512B-9E50-CD99-68C3-6330D993220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66640" y="1917085"/>
                      <a:ext cx="416560" cy="687030"/>
                      <a:chOff x="4866640" y="1917085"/>
                      <a:chExt cx="416560" cy="687030"/>
                    </a:xfrm>
                  </p:grpSpPr>
                  <p:grpSp>
                    <p:nvGrpSpPr>
                      <p:cNvPr id="202" name="Group 201">
                        <a:extLst>
                          <a:ext uri="{FF2B5EF4-FFF2-40B4-BE49-F238E27FC236}">
                            <a16:creationId xmlns:a16="http://schemas.microsoft.com/office/drawing/2014/main" id="{C23B4F1B-7A7A-E11A-21E0-137B5C199CA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866640" y="2204720"/>
                        <a:ext cx="416560" cy="399395"/>
                        <a:chOff x="4866640" y="2204720"/>
                        <a:chExt cx="416560" cy="399395"/>
                      </a:xfrm>
                    </p:grpSpPr>
                    <p:sp>
                      <p:nvSpPr>
                        <p:cNvPr id="206" name="Cube 205">
                          <a:extLst>
                            <a:ext uri="{FF2B5EF4-FFF2-40B4-BE49-F238E27FC236}">
                              <a16:creationId xmlns:a16="http://schemas.microsoft.com/office/drawing/2014/main" id="{8C0D1C94-357B-7C79-937C-AC5124C7C4C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4866640" y="2204720"/>
                          <a:ext cx="416560" cy="399395"/>
                        </a:xfrm>
                        <a:prstGeom prst="cube">
                          <a:avLst/>
                        </a:prstGeom>
                        <a:solidFill>
                          <a:srgbClr val="FFFFFF"/>
                        </a:solidFill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07" name="Oval 206">
                          <a:extLst>
                            <a:ext uri="{FF2B5EF4-FFF2-40B4-BE49-F238E27FC236}">
                              <a16:creationId xmlns:a16="http://schemas.microsoft.com/office/drawing/2014/main" id="{C8E26759-B4E6-AD8A-3E31-D450E62456D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19040" y="2346960"/>
                          <a:ext cx="223520" cy="223520"/>
                        </a:xfrm>
                        <a:prstGeom prst="ellips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203" name="Group 202">
                        <a:extLst>
                          <a:ext uri="{FF2B5EF4-FFF2-40B4-BE49-F238E27FC236}">
                            <a16:creationId xmlns:a16="http://schemas.microsoft.com/office/drawing/2014/main" id="{78BE8509-E2E7-C046-717E-E86D6279A02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866640" y="1917085"/>
                        <a:ext cx="416560" cy="399395"/>
                        <a:chOff x="4866640" y="2204720"/>
                        <a:chExt cx="416560" cy="399395"/>
                      </a:xfrm>
                    </p:grpSpPr>
                    <p:sp>
                      <p:nvSpPr>
                        <p:cNvPr id="204" name="Cube 203">
                          <a:extLst>
                            <a:ext uri="{FF2B5EF4-FFF2-40B4-BE49-F238E27FC236}">
                              <a16:creationId xmlns:a16="http://schemas.microsoft.com/office/drawing/2014/main" id="{C645EE99-EDC2-7D95-7861-D35A1BF0C41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4866640" y="2204720"/>
                          <a:ext cx="416560" cy="399395"/>
                        </a:xfrm>
                        <a:prstGeom prst="cube">
                          <a:avLst/>
                        </a:prstGeom>
                        <a:solidFill>
                          <a:srgbClr val="FFFFFF"/>
                        </a:solidFill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05" name="Oval 204">
                          <a:extLst>
                            <a:ext uri="{FF2B5EF4-FFF2-40B4-BE49-F238E27FC236}">
                              <a16:creationId xmlns:a16="http://schemas.microsoft.com/office/drawing/2014/main" id="{0C5EA8A1-783D-E125-DF2C-F1B53679FE4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19040" y="2346960"/>
                          <a:ext cx="223520" cy="223520"/>
                        </a:xfrm>
                        <a:prstGeom prst="ellips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95" name="Group 194">
                      <a:extLst>
                        <a:ext uri="{FF2B5EF4-FFF2-40B4-BE49-F238E27FC236}">
                          <a16:creationId xmlns:a16="http://schemas.microsoft.com/office/drawing/2014/main" id="{BA6FB99E-FF88-75B1-45EC-41FE8DCFB93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551680" y="1912005"/>
                      <a:ext cx="416560" cy="687030"/>
                      <a:chOff x="4866640" y="1917085"/>
                      <a:chExt cx="416560" cy="687030"/>
                    </a:xfrm>
                  </p:grpSpPr>
                  <p:grpSp>
                    <p:nvGrpSpPr>
                      <p:cNvPr id="196" name="Group 195">
                        <a:extLst>
                          <a:ext uri="{FF2B5EF4-FFF2-40B4-BE49-F238E27FC236}">
                            <a16:creationId xmlns:a16="http://schemas.microsoft.com/office/drawing/2014/main" id="{AE8FF03D-5AD4-EEC1-9794-517B625F989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866640" y="2204720"/>
                        <a:ext cx="416560" cy="399395"/>
                        <a:chOff x="4866640" y="2204720"/>
                        <a:chExt cx="416560" cy="399395"/>
                      </a:xfrm>
                    </p:grpSpPr>
                    <p:sp>
                      <p:nvSpPr>
                        <p:cNvPr id="200" name="Cube 199">
                          <a:extLst>
                            <a:ext uri="{FF2B5EF4-FFF2-40B4-BE49-F238E27FC236}">
                              <a16:creationId xmlns:a16="http://schemas.microsoft.com/office/drawing/2014/main" id="{92F72381-19CE-62F7-8DBA-9D3775389FE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4866640" y="2204720"/>
                          <a:ext cx="416560" cy="399395"/>
                        </a:xfrm>
                        <a:prstGeom prst="cube">
                          <a:avLst/>
                        </a:prstGeom>
                        <a:solidFill>
                          <a:srgbClr val="FFFFFF"/>
                        </a:solidFill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01" name="Oval 200">
                          <a:extLst>
                            <a:ext uri="{FF2B5EF4-FFF2-40B4-BE49-F238E27FC236}">
                              <a16:creationId xmlns:a16="http://schemas.microsoft.com/office/drawing/2014/main" id="{9CB2AFC3-C54F-64A2-1276-37A94EDB74D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19040" y="2346960"/>
                          <a:ext cx="223520" cy="223520"/>
                        </a:xfrm>
                        <a:prstGeom prst="ellips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197" name="Group 196">
                        <a:extLst>
                          <a:ext uri="{FF2B5EF4-FFF2-40B4-BE49-F238E27FC236}">
                            <a16:creationId xmlns:a16="http://schemas.microsoft.com/office/drawing/2014/main" id="{536998CD-60F0-E866-E5ED-F9ED6C7657B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866640" y="1917085"/>
                        <a:ext cx="416560" cy="399395"/>
                        <a:chOff x="4866640" y="2204720"/>
                        <a:chExt cx="416560" cy="399395"/>
                      </a:xfrm>
                    </p:grpSpPr>
                    <p:sp>
                      <p:nvSpPr>
                        <p:cNvPr id="198" name="Cube 197">
                          <a:extLst>
                            <a:ext uri="{FF2B5EF4-FFF2-40B4-BE49-F238E27FC236}">
                              <a16:creationId xmlns:a16="http://schemas.microsoft.com/office/drawing/2014/main" id="{B81FF7F3-231C-2AD0-9903-677A6315761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4866640" y="2204720"/>
                          <a:ext cx="416560" cy="399395"/>
                        </a:xfrm>
                        <a:prstGeom prst="cube">
                          <a:avLst/>
                        </a:prstGeom>
                        <a:solidFill>
                          <a:srgbClr val="FFFFFF"/>
                        </a:solidFill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99" name="Oval 198">
                          <a:extLst>
                            <a:ext uri="{FF2B5EF4-FFF2-40B4-BE49-F238E27FC236}">
                              <a16:creationId xmlns:a16="http://schemas.microsoft.com/office/drawing/2014/main" id="{9964881C-0112-4BC5-469D-27E9ACC20CD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19040" y="2346960"/>
                          <a:ext cx="223520" cy="223520"/>
                        </a:xfrm>
                        <a:prstGeom prst="ellips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179" name="Group 178">
                    <a:extLst>
                      <a:ext uri="{FF2B5EF4-FFF2-40B4-BE49-F238E27FC236}">
                        <a16:creationId xmlns:a16="http://schemas.microsoft.com/office/drawing/2014/main" id="{2DE619EE-40E7-BAC2-612B-7CF6F65D720D}"/>
                      </a:ext>
                    </a:extLst>
                  </p:cNvPr>
                  <p:cNvGrpSpPr/>
                  <p:nvPr/>
                </p:nvGrpSpPr>
                <p:grpSpPr>
                  <a:xfrm>
                    <a:off x="3921760" y="1309490"/>
                    <a:ext cx="731520" cy="692110"/>
                    <a:chOff x="4551680" y="1912005"/>
                    <a:chExt cx="731520" cy="692110"/>
                  </a:xfrm>
                </p:grpSpPr>
                <p:grpSp>
                  <p:nvGrpSpPr>
                    <p:cNvPr id="180" name="Group 179">
                      <a:extLst>
                        <a:ext uri="{FF2B5EF4-FFF2-40B4-BE49-F238E27FC236}">
                          <a16:creationId xmlns:a16="http://schemas.microsoft.com/office/drawing/2014/main" id="{5964C289-67E2-1F97-DFB5-BE594448145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66640" y="1917085"/>
                      <a:ext cx="416560" cy="687030"/>
                      <a:chOff x="4866640" y="1917085"/>
                      <a:chExt cx="416560" cy="687030"/>
                    </a:xfrm>
                  </p:grpSpPr>
                  <p:grpSp>
                    <p:nvGrpSpPr>
                      <p:cNvPr id="188" name="Group 187">
                        <a:extLst>
                          <a:ext uri="{FF2B5EF4-FFF2-40B4-BE49-F238E27FC236}">
                            <a16:creationId xmlns:a16="http://schemas.microsoft.com/office/drawing/2014/main" id="{6A87D207-1BD4-FEEF-AAB7-82DE1490CC4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866640" y="2204720"/>
                        <a:ext cx="416560" cy="399395"/>
                        <a:chOff x="4866640" y="2204720"/>
                        <a:chExt cx="416560" cy="399395"/>
                      </a:xfrm>
                    </p:grpSpPr>
                    <p:sp>
                      <p:nvSpPr>
                        <p:cNvPr id="192" name="Cube 191">
                          <a:extLst>
                            <a:ext uri="{FF2B5EF4-FFF2-40B4-BE49-F238E27FC236}">
                              <a16:creationId xmlns:a16="http://schemas.microsoft.com/office/drawing/2014/main" id="{BBA99CF4-514D-CD03-D9E8-01B00BB06F0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4866640" y="2204720"/>
                          <a:ext cx="416560" cy="399395"/>
                        </a:xfrm>
                        <a:prstGeom prst="cube">
                          <a:avLst/>
                        </a:prstGeom>
                        <a:solidFill>
                          <a:srgbClr val="FFFFFF"/>
                        </a:solidFill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93" name="Oval 192">
                          <a:extLst>
                            <a:ext uri="{FF2B5EF4-FFF2-40B4-BE49-F238E27FC236}">
                              <a16:creationId xmlns:a16="http://schemas.microsoft.com/office/drawing/2014/main" id="{DDEFEAE0-60EB-57C5-D688-098CE476997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19040" y="2346960"/>
                          <a:ext cx="223520" cy="223520"/>
                        </a:xfrm>
                        <a:prstGeom prst="ellips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189" name="Group 188">
                        <a:extLst>
                          <a:ext uri="{FF2B5EF4-FFF2-40B4-BE49-F238E27FC236}">
                            <a16:creationId xmlns:a16="http://schemas.microsoft.com/office/drawing/2014/main" id="{66CC8388-15CA-0FB4-D789-431E6C98648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866640" y="1917085"/>
                        <a:ext cx="416560" cy="399395"/>
                        <a:chOff x="4866640" y="2204720"/>
                        <a:chExt cx="416560" cy="399395"/>
                      </a:xfrm>
                    </p:grpSpPr>
                    <p:sp>
                      <p:nvSpPr>
                        <p:cNvPr id="190" name="Cube 189">
                          <a:extLst>
                            <a:ext uri="{FF2B5EF4-FFF2-40B4-BE49-F238E27FC236}">
                              <a16:creationId xmlns:a16="http://schemas.microsoft.com/office/drawing/2014/main" id="{2065F0ED-6DDA-A875-A5CF-7F418F20F49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4866640" y="2204720"/>
                          <a:ext cx="416560" cy="399395"/>
                        </a:xfrm>
                        <a:prstGeom prst="cube">
                          <a:avLst/>
                        </a:prstGeom>
                        <a:solidFill>
                          <a:srgbClr val="FFFFFF"/>
                        </a:solidFill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91" name="Oval 190">
                          <a:extLst>
                            <a:ext uri="{FF2B5EF4-FFF2-40B4-BE49-F238E27FC236}">
                              <a16:creationId xmlns:a16="http://schemas.microsoft.com/office/drawing/2014/main" id="{DD8A04B1-1DA6-F891-32EE-291EEDA1A2C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19040" y="2346960"/>
                          <a:ext cx="223520" cy="223520"/>
                        </a:xfrm>
                        <a:prstGeom prst="ellips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81" name="Group 180">
                      <a:extLst>
                        <a:ext uri="{FF2B5EF4-FFF2-40B4-BE49-F238E27FC236}">
                          <a16:creationId xmlns:a16="http://schemas.microsoft.com/office/drawing/2014/main" id="{C0C43CD7-BBB5-9136-E8A0-D40502587CE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551680" y="1912005"/>
                      <a:ext cx="416560" cy="687030"/>
                      <a:chOff x="4866640" y="1917085"/>
                      <a:chExt cx="416560" cy="687030"/>
                    </a:xfrm>
                  </p:grpSpPr>
                  <p:grpSp>
                    <p:nvGrpSpPr>
                      <p:cNvPr id="182" name="Group 181">
                        <a:extLst>
                          <a:ext uri="{FF2B5EF4-FFF2-40B4-BE49-F238E27FC236}">
                            <a16:creationId xmlns:a16="http://schemas.microsoft.com/office/drawing/2014/main" id="{D126BB81-3ABE-67AC-886C-B8466306087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866640" y="2204720"/>
                        <a:ext cx="416560" cy="399395"/>
                        <a:chOff x="4866640" y="2204720"/>
                        <a:chExt cx="416560" cy="399395"/>
                      </a:xfrm>
                    </p:grpSpPr>
                    <p:sp>
                      <p:nvSpPr>
                        <p:cNvPr id="186" name="Cube 185">
                          <a:extLst>
                            <a:ext uri="{FF2B5EF4-FFF2-40B4-BE49-F238E27FC236}">
                              <a16:creationId xmlns:a16="http://schemas.microsoft.com/office/drawing/2014/main" id="{5A2977B3-DD27-1B36-0772-772AD0EC62F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4866640" y="2204720"/>
                          <a:ext cx="416560" cy="399395"/>
                        </a:xfrm>
                        <a:prstGeom prst="cube">
                          <a:avLst/>
                        </a:prstGeom>
                        <a:solidFill>
                          <a:srgbClr val="FFFFFF"/>
                        </a:solidFill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87" name="Oval 186">
                          <a:extLst>
                            <a:ext uri="{FF2B5EF4-FFF2-40B4-BE49-F238E27FC236}">
                              <a16:creationId xmlns:a16="http://schemas.microsoft.com/office/drawing/2014/main" id="{2EC137F7-E582-62E0-2FAE-BA50308BA23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19040" y="2346960"/>
                          <a:ext cx="223520" cy="223520"/>
                        </a:xfrm>
                        <a:prstGeom prst="ellips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183" name="Group 182">
                        <a:extLst>
                          <a:ext uri="{FF2B5EF4-FFF2-40B4-BE49-F238E27FC236}">
                            <a16:creationId xmlns:a16="http://schemas.microsoft.com/office/drawing/2014/main" id="{5577D5CC-CC03-2713-8037-6F2DD75E32F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866640" y="1917085"/>
                        <a:ext cx="416560" cy="399395"/>
                        <a:chOff x="4866640" y="2204720"/>
                        <a:chExt cx="416560" cy="399395"/>
                      </a:xfrm>
                    </p:grpSpPr>
                    <p:sp>
                      <p:nvSpPr>
                        <p:cNvPr id="184" name="Cube 183">
                          <a:extLst>
                            <a:ext uri="{FF2B5EF4-FFF2-40B4-BE49-F238E27FC236}">
                              <a16:creationId xmlns:a16="http://schemas.microsoft.com/office/drawing/2014/main" id="{8B00CE29-9DDB-A9C5-61A5-C9B266AE153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4866640" y="2204720"/>
                          <a:ext cx="416560" cy="399395"/>
                        </a:xfrm>
                        <a:prstGeom prst="cube">
                          <a:avLst/>
                        </a:prstGeom>
                        <a:solidFill>
                          <a:srgbClr val="FFFFFF"/>
                        </a:solidFill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85" name="Oval 184">
                          <a:extLst>
                            <a:ext uri="{FF2B5EF4-FFF2-40B4-BE49-F238E27FC236}">
                              <a16:creationId xmlns:a16="http://schemas.microsoft.com/office/drawing/2014/main" id="{2C3F6F9D-C746-F703-86AC-588B59738CC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19040" y="2346960"/>
                          <a:ext cx="223520" cy="223520"/>
                        </a:xfrm>
                        <a:prstGeom prst="ellips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</p:grpSp>
              </p:grpSp>
            </p:grpSp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662C6FEA-2292-C2AB-32DD-006345F84141}"/>
                    </a:ext>
                  </a:extLst>
                </p:cNvPr>
                <p:cNvCxnSpPr/>
                <p:nvPr/>
              </p:nvCxnSpPr>
              <p:spPr>
                <a:xfrm>
                  <a:off x="6395738" y="3080959"/>
                  <a:ext cx="456213" cy="258182"/>
                </a:xfrm>
                <a:prstGeom prst="line">
                  <a:avLst/>
                </a:prstGeom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3AE7B635-9482-AF6C-4EBB-6F22416CDB3D}"/>
                    </a:ext>
                  </a:extLst>
                </p:cNvPr>
                <p:cNvCxnSpPr/>
                <p:nvPr/>
              </p:nvCxnSpPr>
              <p:spPr>
                <a:xfrm>
                  <a:off x="6392356" y="3172252"/>
                  <a:ext cx="456213" cy="258182"/>
                </a:xfrm>
                <a:prstGeom prst="line">
                  <a:avLst/>
                </a:prstGeom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84B887ED-981D-7E6E-6EAC-53643269C6BF}"/>
                    </a:ext>
                  </a:extLst>
                </p:cNvPr>
                <p:cNvCxnSpPr/>
                <p:nvPr/>
              </p:nvCxnSpPr>
              <p:spPr>
                <a:xfrm>
                  <a:off x="6395738" y="3277070"/>
                  <a:ext cx="456213" cy="258182"/>
                </a:xfrm>
                <a:prstGeom prst="line">
                  <a:avLst/>
                </a:prstGeom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6CF2063E-83F9-23C4-8F14-D35FCC117D58}"/>
                    </a:ext>
                  </a:extLst>
                </p:cNvPr>
                <p:cNvCxnSpPr/>
                <p:nvPr/>
              </p:nvCxnSpPr>
              <p:spPr>
                <a:xfrm>
                  <a:off x="6392356" y="3368363"/>
                  <a:ext cx="456213" cy="258182"/>
                </a:xfrm>
                <a:prstGeom prst="line">
                  <a:avLst/>
                </a:prstGeom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F46F5A47-7727-40D4-A590-AF71822D8572}"/>
                    </a:ext>
                  </a:extLst>
                </p:cNvPr>
                <p:cNvCxnSpPr/>
                <p:nvPr/>
              </p:nvCxnSpPr>
              <p:spPr>
                <a:xfrm>
                  <a:off x="6497174" y="3080959"/>
                  <a:ext cx="456213" cy="258182"/>
                </a:xfrm>
                <a:prstGeom prst="line">
                  <a:avLst/>
                </a:prstGeom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1871B879-41EC-3A76-D911-B2BE7BE67586}"/>
                    </a:ext>
                  </a:extLst>
                </p:cNvPr>
                <p:cNvCxnSpPr/>
                <p:nvPr/>
              </p:nvCxnSpPr>
              <p:spPr>
                <a:xfrm>
                  <a:off x="6493793" y="3172252"/>
                  <a:ext cx="456213" cy="258182"/>
                </a:xfrm>
                <a:prstGeom prst="line">
                  <a:avLst/>
                </a:prstGeom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6A2635EE-BD6F-73CB-D196-01F9BBD115DF}"/>
                    </a:ext>
                  </a:extLst>
                </p:cNvPr>
                <p:cNvCxnSpPr/>
                <p:nvPr/>
              </p:nvCxnSpPr>
              <p:spPr>
                <a:xfrm>
                  <a:off x="6497174" y="3277070"/>
                  <a:ext cx="456213" cy="258182"/>
                </a:xfrm>
                <a:prstGeom prst="line">
                  <a:avLst/>
                </a:prstGeom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8C5CBEC5-E9CE-5424-B202-65929FC2D7AC}"/>
                    </a:ext>
                  </a:extLst>
                </p:cNvPr>
                <p:cNvCxnSpPr/>
                <p:nvPr/>
              </p:nvCxnSpPr>
              <p:spPr>
                <a:xfrm>
                  <a:off x="6493793" y="3368363"/>
                  <a:ext cx="456213" cy="258182"/>
                </a:xfrm>
                <a:prstGeom prst="line">
                  <a:avLst/>
                </a:prstGeom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75C543C2-C05E-38C4-4FF6-943F7592FE97}"/>
                    </a:ext>
                  </a:extLst>
                </p:cNvPr>
                <p:cNvCxnSpPr/>
                <p:nvPr/>
              </p:nvCxnSpPr>
              <p:spPr>
                <a:xfrm>
                  <a:off x="6601992" y="3084340"/>
                  <a:ext cx="456213" cy="258182"/>
                </a:xfrm>
                <a:prstGeom prst="line">
                  <a:avLst/>
                </a:prstGeom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78F59E1F-6AFE-8457-26CB-5805D68720D5}"/>
                    </a:ext>
                  </a:extLst>
                </p:cNvPr>
                <p:cNvCxnSpPr/>
                <p:nvPr/>
              </p:nvCxnSpPr>
              <p:spPr>
                <a:xfrm>
                  <a:off x="6598611" y="3175633"/>
                  <a:ext cx="456213" cy="258182"/>
                </a:xfrm>
                <a:prstGeom prst="line">
                  <a:avLst/>
                </a:prstGeom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C32BDA14-4E17-9733-ADF9-4BAFB72D00E5}"/>
                    </a:ext>
                  </a:extLst>
                </p:cNvPr>
                <p:cNvCxnSpPr/>
                <p:nvPr/>
              </p:nvCxnSpPr>
              <p:spPr>
                <a:xfrm>
                  <a:off x="6601992" y="3280451"/>
                  <a:ext cx="456213" cy="258182"/>
                </a:xfrm>
                <a:prstGeom prst="line">
                  <a:avLst/>
                </a:prstGeom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9D266A2F-B4F4-5136-68B7-56979BE32B82}"/>
                    </a:ext>
                  </a:extLst>
                </p:cNvPr>
                <p:cNvCxnSpPr/>
                <p:nvPr/>
              </p:nvCxnSpPr>
              <p:spPr>
                <a:xfrm>
                  <a:off x="6598611" y="3371744"/>
                  <a:ext cx="456213" cy="258182"/>
                </a:xfrm>
                <a:prstGeom prst="line">
                  <a:avLst/>
                </a:prstGeom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AF29F387-F5D2-23E2-483C-6195027E6222}"/>
                    </a:ext>
                  </a:extLst>
                </p:cNvPr>
                <p:cNvCxnSpPr/>
                <p:nvPr/>
              </p:nvCxnSpPr>
              <p:spPr>
                <a:xfrm>
                  <a:off x="6703429" y="3084340"/>
                  <a:ext cx="456213" cy="258182"/>
                </a:xfrm>
                <a:prstGeom prst="line">
                  <a:avLst/>
                </a:prstGeom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751A8F98-EECB-D93B-DE03-DB6F6DD64093}"/>
                    </a:ext>
                  </a:extLst>
                </p:cNvPr>
                <p:cNvCxnSpPr/>
                <p:nvPr/>
              </p:nvCxnSpPr>
              <p:spPr>
                <a:xfrm>
                  <a:off x="6700048" y="3175633"/>
                  <a:ext cx="456213" cy="258182"/>
                </a:xfrm>
                <a:prstGeom prst="line">
                  <a:avLst/>
                </a:prstGeom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B3755E9D-5D57-3E7D-5B65-E0263792EF52}"/>
                    </a:ext>
                  </a:extLst>
                </p:cNvPr>
                <p:cNvCxnSpPr/>
                <p:nvPr/>
              </p:nvCxnSpPr>
              <p:spPr>
                <a:xfrm>
                  <a:off x="6703429" y="3280451"/>
                  <a:ext cx="456213" cy="258182"/>
                </a:xfrm>
                <a:prstGeom prst="line">
                  <a:avLst/>
                </a:prstGeom>
                <a:ln>
                  <a:solidFill>
                    <a:srgbClr val="C0504D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56DA4761-CA14-CD6E-FD05-7309A46BB5CB}"/>
                    </a:ext>
                  </a:extLst>
                </p:cNvPr>
                <p:cNvCxnSpPr/>
                <p:nvPr/>
              </p:nvCxnSpPr>
              <p:spPr>
                <a:xfrm>
                  <a:off x="6700048" y="3371744"/>
                  <a:ext cx="456213" cy="258182"/>
                </a:xfrm>
                <a:prstGeom prst="line">
                  <a:avLst/>
                </a:prstGeom>
                <a:ln>
                  <a:solidFill>
                    <a:srgbClr val="C0504D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2" name="Group 121">
                  <a:extLst>
                    <a:ext uri="{FF2B5EF4-FFF2-40B4-BE49-F238E27FC236}">
                      <a16:creationId xmlns:a16="http://schemas.microsoft.com/office/drawing/2014/main" id="{D32D002F-0C0B-2343-2E60-B08794D752AE}"/>
                    </a:ext>
                  </a:extLst>
                </p:cNvPr>
                <p:cNvGrpSpPr/>
                <p:nvPr/>
              </p:nvGrpSpPr>
              <p:grpSpPr>
                <a:xfrm>
                  <a:off x="6819267" y="3332098"/>
                  <a:ext cx="592276" cy="389038"/>
                  <a:chOff x="1420711" y="2976288"/>
                  <a:chExt cx="1779689" cy="1168992"/>
                </a:xfrm>
              </p:grpSpPr>
              <p:cxnSp>
                <p:nvCxnSpPr>
                  <p:cNvPr id="160" name="Straight Connector 159">
                    <a:extLst>
                      <a:ext uri="{FF2B5EF4-FFF2-40B4-BE49-F238E27FC236}">
                        <a16:creationId xmlns:a16="http://schemas.microsoft.com/office/drawing/2014/main" id="{5C7E40CD-2DE7-E960-56CD-72D4E8AC7AA0}"/>
                      </a:ext>
                    </a:extLst>
                  </p:cNvPr>
                  <p:cNvCxnSpPr/>
                  <p:nvPr/>
                </p:nvCxnSpPr>
                <p:spPr>
                  <a:xfrm>
                    <a:off x="1430871" y="2976288"/>
                    <a:ext cx="1769529" cy="1168992"/>
                  </a:xfrm>
                  <a:prstGeom prst="line">
                    <a:avLst/>
                  </a:prstGeom>
                  <a:ln>
                    <a:solidFill>
                      <a:srgbClr val="F79646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Straight Connector 160">
                    <a:extLst>
                      <a:ext uri="{FF2B5EF4-FFF2-40B4-BE49-F238E27FC236}">
                        <a16:creationId xmlns:a16="http://schemas.microsoft.com/office/drawing/2014/main" id="{3171BAA7-797C-5ACA-1070-919B511373A8}"/>
                      </a:ext>
                    </a:extLst>
                  </p:cNvPr>
                  <p:cNvCxnSpPr/>
                  <p:nvPr/>
                </p:nvCxnSpPr>
                <p:spPr>
                  <a:xfrm>
                    <a:off x="1420711" y="3250608"/>
                    <a:ext cx="1779689" cy="894672"/>
                  </a:xfrm>
                  <a:prstGeom prst="line">
                    <a:avLst/>
                  </a:prstGeom>
                  <a:ln>
                    <a:solidFill>
                      <a:srgbClr val="F79646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61">
                    <a:extLst>
                      <a:ext uri="{FF2B5EF4-FFF2-40B4-BE49-F238E27FC236}">
                        <a16:creationId xmlns:a16="http://schemas.microsoft.com/office/drawing/2014/main" id="{208767A8-B246-EACE-E9D3-4A0FEDE9780A}"/>
                      </a:ext>
                    </a:extLst>
                  </p:cNvPr>
                  <p:cNvCxnSpPr/>
                  <p:nvPr/>
                </p:nvCxnSpPr>
                <p:spPr>
                  <a:xfrm>
                    <a:off x="1430871" y="3565568"/>
                    <a:ext cx="1769529" cy="579712"/>
                  </a:xfrm>
                  <a:prstGeom prst="line">
                    <a:avLst/>
                  </a:prstGeom>
                  <a:ln>
                    <a:solidFill>
                      <a:srgbClr val="F79646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Straight Connector 162">
                    <a:extLst>
                      <a:ext uri="{FF2B5EF4-FFF2-40B4-BE49-F238E27FC236}">
                        <a16:creationId xmlns:a16="http://schemas.microsoft.com/office/drawing/2014/main" id="{CBD9D7FC-144D-0BFE-9154-CD5066EF6617}"/>
                      </a:ext>
                    </a:extLst>
                  </p:cNvPr>
                  <p:cNvCxnSpPr/>
                  <p:nvPr/>
                </p:nvCxnSpPr>
                <p:spPr>
                  <a:xfrm>
                    <a:off x="1420711" y="3839888"/>
                    <a:ext cx="1779689" cy="305392"/>
                  </a:xfrm>
                  <a:prstGeom prst="line">
                    <a:avLst/>
                  </a:prstGeom>
                  <a:ln>
                    <a:solidFill>
                      <a:srgbClr val="F79646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Connector 163">
                    <a:extLst>
                      <a:ext uri="{FF2B5EF4-FFF2-40B4-BE49-F238E27FC236}">
                        <a16:creationId xmlns:a16="http://schemas.microsoft.com/office/drawing/2014/main" id="{5B900DB3-25B9-C17E-ED74-A9583089F215}"/>
                      </a:ext>
                    </a:extLst>
                  </p:cNvPr>
                  <p:cNvCxnSpPr/>
                  <p:nvPr/>
                </p:nvCxnSpPr>
                <p:spPr>
                  <a:xfrm>
                    <a:off x="1735671" y="2976288"/>
                    <a:ext cx="1464729" cy="1168992"/>
                  </a:xfrm>
                  <a:prstGeom prst="line">
                    <a:avLst/>
                  </a:prstGeom>
                  <a:ln>
                    <a:solidFill>
                      <a:srgbClr val="F79646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Connector 164">
                    <a:extLst>
                      <a:ext uri="{FF2B5EF4-FFF2-40B4-BE49-F238E27FC236}">
                        <a16:creationId xmlns:a16="http://schemas.microsoft.com/office/drawing/2014/main" id="{63A9C2FF-22AF-1774-D939-EC552AD2D6AE}"/>
                      </a:ext>
                    </a:extLst>
                  </p:cNvPr>
                  <p:cNvCxnSpPr/>
                  <p:nvPr/>
                </p:nvCxnSpPr>
                <p:spPr>
                  <a:xfrm>
                    <a:off x="1725511" y="3250608"/>
                    <a:ext cx="1370842" cy="775792"/>
                  </a:xfrm>
                  <a:prstGeom prst="line">
                    <a:avLst/>
                  </a:prstGeom>
                  <a:ln>
                    <a:solidFill>
                      <a:srgbClr val="F79646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Straight Connector 165">
                    <a:extLst>
                      <a:ext uri="{FF2B5EF4-FFF2-40B4-BE49-F238E27FC236}">
                        <a16:creationId xmlns:a16="http://schemas.microsoft.com/office/drawing/2014/main" id="{1AC70AEE-D380-25EA-6F72-481B5DBC7A12}"/>
                      </a:ext>
                    </a:extLst>
                  </p:cNvPr>
                  <p:cNvCxnSpPr/>
                  <p:nvPr/>
                </p:nvCxnSpPr>
                <p:spPr>
                  <a:xfrm>
                    <a:off x="1735671" y="3565568"/>
                    <a:ext cx="1464729" cy="579712"/>
                  </a:xfrm>
                  <a:prstGeom prst="line">
                    <a:avLst/>
                  </a:prstGeom>
                  <a:ln>
                    <a:solidFill>
                      <a:srgbClr val="F79646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Connector 166">
                    <a:extLst>
                      <a:ext uri="{FF2B5EF4-FFF2-40B4-BE49-F238E27FC236}">
                        <a16:creationId xmlns:a16="http://schemas.microsoft.com/office/drawing/2014/main" id="{D837F18E-1072-832D-642A-BF5AAAA8C9CC}"/>
                      </a:ext>
                    </a:extLst>
                  </p:cNvPr>
                  <p:cNvCxnSpPr/>
                  <p:nvPr/>
                </p:nvCxnSpPr>
                <p:spPr>
                  <a:xfrm>
                    <a:off x="1725511" y="3839888"/>
                    <a:ext cx="1474889" cy="305392"/>
                  </a:xfrm>
                  <a:prstGeom prst="line">
                    <a:avLst/>
                  </a:prstGeom>
                  <a:ln>
                    <a:solidFill>
                      <a:srgbClr val="F79646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Straight Connector 167">
                    <a:extLst>
                      <a:ext uri="{FF2B5EF4-FFF2-40B4-BE49-F238E27FC236}">
                        <a16:creationId xmlns:a16="http://schemas.microsoft.com/office/drawing/2014/main" id="{8C502C30-135E-0FC3-1C32-5180F695B01A}"/>
                      </a:ext>
                    </a:extLst>
                  </p:cNvPr>
                  <p:cNvCxnSpPr/>
                  <p:nvPr/>
                </p:nvCxnSpPr>
                <p:spPr>
                  <a:xfrm>
                    <a:off x="2050631" y="2986448"/>
                    <a:ext cx="1149769" cy="1158832"/>
                  </a:xfrm>
                  <a:prstGeom prst="line">
                    <a:avLst/>
                  </a:prstGeom>
                  <a:ln>
                    <a:solidFill>
                      <a:srgbClr val="F79646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Straight Connector 168">
                    <a:extLst>
                      <a:ext uri="{FF2B5EF4-FFF2-40B4-BE49-F238E27FC236}">
                        <a16:creationId xmlns:a16="http://schemas.microsoft.com/office/drawing/2014/main" id="{F8FB5DA7-1516-1852-1028-C1A0998520BE}"/>
                      </a:ext>
                    </a:extLst>
                  </p:cNvPr>
                  <p:cNvCxnSpPr/>
                  <p:nvPr/>
                </p:nvCxnSpPr>
                <p:spPr>
                  <a:xfrm>
                    <a:off x="2040471" y="3260768"/>
                    <a:ext cx="1159929" cy="884512"/>
                  </a:xfrm>
                  <a:prstGeom prst="line">
                    <a:avLst/>
                  </a:prstGeom>
                  <a:ln>
                    <a:solidFill>
                      <a:srgbClr val="F79646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Connector 169">
                    <a:extLst>
                      <a:ext uri="{FF2B5EF4-FFF2-40B4-BE49-F238E27FC236}">
                        <a16:creationId xmlns:a16="http://schemas.microsoft.com/office/drawing/2014/main" id="{4E10F075-81F2-B25F-4BAD-D67B33498373}"/>
                      </a:ext>
                    </a:extLst>
                  </p:cNvPr>
                  <p:cNvCxnSpPr/>
                  <p:nvPr/>
                </p:nvCxnSpPr>
                <p:spPr>
                  <a:xfrm>
                    <a:off x="2050631" y="3575728"/>
                    <a:ext cx="1149769" cy="569552"/>
                  </a:xfrm>
                  <a:prstGeom prst="line">
                    <a:avLst/>
                  </a:prstGeom>
                  <a:ln>
                    <a:solidFill>
                      <a:srgbClr val="F79646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Straight Connector 170">
                    <a:extLst>
                      <a:ext uri="{FF2B5EF4-FFF2-40B4-BE49-F238E27FC236}">
                        <a16:creationId xmlns:a16="http://schemas.microsoft.com/office/drawing/2014/main" id="{7FC39ED2-5154-FE21-0DAF-D0A7634BC828}"/>
                      </a:ext>
                    </a:extLst>
                  </p:cNvPr>
                  <p:cNvCxnSpPr/>
                  <p:nvPr/>
                </p:nvCxnSpPr>
                <p:spPr>
                  <a:xfrm>
                    <a:off x="2040471" y="3850048"/>
                    <a:ext cx="1159929" cy="295232"/>
                  </a:xfrm>
                  <a:prstGeom prst="line">
                    <a:avLst/>
                  </a:prstGeom>
                  <a:ln>
                    <a:solidFill>
                      <a:srgbClr val="F79646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Straight Connector 171">
                    <a:extLst>
                      <a:ext uri="{FF2B5EF4-FFF2-40B4-BE49-F238E27FC236}">
                        <a16:creationId xmlns:a16="http://schemas.microsoft.com/office/drawing/2014/main" id="{3BD907A6-296C-E146-52F9-40785AD9A3DF}"/>
                      </a:ext>
                    </a:extLst>
                  </p:cNvPr>
                  <p:cNvCxnSpPr/>
                  <p:nvPr/>
                </p:nvCxnSpPr>
                <p:spPr>
                  <a:xfrm>
                    <a:off x="2355431" y="2986448"/>
                    <a:ext cx="844969" cy="1158832"/>
                  </a:xfrm>
                  <a:prstGeom prst="line">
                    <a:avLst/>
                  </a:prstGeom>
                  <a:ln>
                    <a:solidFill>
                      <a:srgbClr val="F79646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Straight Connector 172">
                    <a:extLst>
                      <a:ext uri="{FF2B5EF4-FFF2-40B4-BE49-F238E27FC236}">
                        <a16:creationId xmlns:a16="http://schemas.microsoft.com/office/drawing/2014/main" id="{08BE7CBF-F31F-53DC-3660-53BCFAC0FB97}"/>
                      </a:ext>
                    </a:extLst>
                  </p:cNvPr>
                  <p:cNvCxnSpPr/>
                  <p:nvPr/>
                </p:nvCxnSpPr>
                <p:spPr>
                  <a:xfrm>
                    <a:off x="2345271" y="3260768"/>
                    <a:ext cx="855129" cy="884512"/>
                  </a:xfrm>
                  <a:prstGeom prst="line">
                    <a:avLst/>
                  </a:prstGeom>
                  <a:ln>
                    <a:solidFill>
                      <a:srgbClr val="F79646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Straight Connector 173">
                    <a:extLst>
                      <a:ext uri="{FF2B5EF4-FFF2-40B4-BE49-F238E27FC236}">
                        <a16:creationId xmlns:a16="http://schemas.microsoft.com/office/drawing/2014/main" id="{B282D996-4645-B3B8-C9F7-76C76CF57345}"/>
                      </a:ext>
                    </a:extLst>
                  </p:cNvPr>
                  <p:cNvCxnSpPr/>
                  <p:nvPr/>
                </p:nvCxnSpPr>
                <p:spPr>
                  <a:xfrm>
                    <a:off x="2355431" y="3575728"/>
                    <a:ext cx="844969" cy="569552"/>
                  </a:xfrm>
                  <a:prstGeom prst="line">
                    <a:avLst/>
                  </a:prstGeom>
                  <a:ln>
                    <a:solidFill>
                      <a:srgbClr val="F79646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Straight Connector 174">
                    <a:extLst>
                      <a:ext uri="{FF2B5EF4-FFF2-40B4-BE49-F238E27FC236}">
                        <a16:creationId xmlns:a16="http://schemas.microsoft.com/office/drawing/2014/main" id="{08E84168-F430-8557-B8E0-7296F8861E8D}"/>
                      </a:ext>
                    </a:extLst>
                  </p:cNvPr>
                  <p:cNvCxnSpPr/>
                  <p:nvPr/>
                </p:nvCxnSpPr>
                <p:spPr>
                  <a:xfrm>
                    <a:off x="2345271" y="3850048"/>
                    <a:ext cx="855129" cy="295232"/>
                  </a:xfrm>
                  <a:prstGeom prst="line">
                    <a:avLst/>
                  </a:prstGeom>
                  <a:ln>
                    <a:solidFill>
                      <a:srgbClr val="F79646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4B34860D-FB4B-DE71-4EF2-80247C19B623}"/>
                    </a:ext>
                  </a:extLst>
                </p:cNvPr>
                <p:cNvCxnSpPr/>
                <p:nvPr/>
              </p:nvCxnSpPr>
              <p:spPr>
                <a:xfrm>
                  <a:off x="6389595" y="3079030"/>
                  <a:ext cx="456213" cy="258182"/>
                </a:xfrm>
                <a:prstGeom prst="line">
                  <a:avLst/>
                </a:prstGeom>
                <a:ln>
                  <a:solidFill>
                    <a:srgbClr val="FAE42E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>
                  <a:extLst>
                    <a:ext uri="{FF2B5EF4-FFF2-40B4-BE49-F238E27FC236}">
                      <a16:creationId xmlns:a16="http://schemas.microsoft.com/office/drawing/2014/main" id="{A91291A3-E38D-482E-F7FB-B1089B5A923F}"/>
                    </a:ext>
                  </a:extLst>
                </p:cNvPr>
                <p:cNvCxnSpPr/>
                <p:nvPr/>
              </p:nvCxnSpPr>
              <p:spPr>
                <a:xfrm>
                  <a:off x="6386213" y="3170323"/>
                  <a:ext cx="456213" cy="258182"/>
                </a:xfrm>
                <a:prstGeom prst="line">
                  <a:avLst/>
                </a:prstGeom>
                <a:ln>
                  <a:solidFill>
                    <a:srgbClr val="FAE42E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>
                  <a:extLst>
                    <a:ext uri="{FF2B5EF4-FFF2-40B4-BE49-F238E27FC236}">
                      <a16:creationId xmlns:a16="http://schemas.microsoft.com/office/drawing/2014/main" id="{E39A09F5-0B3A-522D-E638-974BBA8B91EB}"/>
                    </a:ext>
                  </a:extLst>
                </p:cNvPr>
                <p:cNvCxnSpPr/>
                <p:nvPr/>
              </p:nvCxnSpPr>
              <p:spPr>
                <a:xfrm>
                  <a:off x="6389595" y="3275141"/>
                  <a:ext cx="456213" cy="258182"/>
                </a:xfrm>
                <a:prstGeom prst="line">
                  <a:avLst/>
                </a:prstGeom>
                <a:ln>
                  <a:solidFill>
                    <a:srgbClr val="FAE42E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>
                  <a:extLst>
                    <a:ext uri="{FF2B5EF4-FFF2-40B4-BE49-F238E27FC236}">
                      <a16:creationId xmlns:a16="http://schemas.microsoft.com/office/drawing/2014/main" id="{E0A1164C-3374-6A6E-E7E7-3F3897F6A284}"/>
                    </a:ext>
                  </a:extLst>
                </p:cNvPr>
                <p:cNvCxnSpPr/>
                <p:nvPr/>
              </p:nvCxnSpPr>
              <p:spPr>
                <a:xfrm>
                  <a:off x="6386213" y="3366434"/>
                  <a:ext cx="456213" cy="258182"/>
                </a:xfrm>
                <a:prstGeom prst="line">
                  <a:avLst/>
                </a:prstGeom>
                <a:ln>
                  <a:solidFill>
                    <a:srgbClr val="FAE42E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ED604B4E-D623-A037-AC83-6C32AB854AEE}"/>
                    </a:ext>
                  </a:extLst>
                </p:cNvPr>
                <p:cNvCxnSpPr/>
                <p:nvPr/>
              </p:nvCxnSpPr>
              <p:spPr>
                <a:xfrm>
                  <a:off x="6491031" y="3079030"/>
                  <a:ext cx="456213" cy="258182"/>
                </a:xfrm>
                <a:prstGeom prst="line">
                  <a:avLst/>
                </a:prstGeom>
                <a:ln>
                  <a:solidFill>
                    <a:srgbClr val="FAE42E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13FCD1D6-6AA5-27AC-A460-DEC83943286D}"/>
                    </a:ext>
                  </a:extLst>
                </p:cNvPr>
                <p:cNvCxnSpPr/>
                <p:nvPr/>
              </p:nvCxnSpPr>
              <p:spPr>
                <a:xfrm>
                  <a:off x="6487650" y="3170323"/>
                  <a:ext cx="456213" cy="258182"/>
                </a:xfrm>
                <a:prstGeom prst="line">
                  <a:avLst/>
                </a:prstGeom>
                <a:ln>
                  <a:solidFill>
                    <a:srgbClr val="FAE42E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>
                  <a:extLst>
                    <a:ext uri="{FF2B5EF4-FFF2-40B4-BE49-F238E27FC236}">
                      <a16:creationId xmlns:a16="http://schemas.microsoft.com/office/drawing/2014/main" id="{B2B112BD-D43C-5611-0026-C97A58351128}"/>
                    </a:ext>
                  </a:extLst>
                </p:cNvPr>
                <p:cNvCxnSpPr/>
                <p:nvPr/>
              </p:nvCxnSpPr>
              <p:spPr>
                <a:xfrm>
                  <a:off x="6491031" y="3275141"/>
                  <a:ext cx="456213" cy="258182"/>
                </a:xfrm>
                <a:prstGeom prst="line">
                  <a:avLst/>
                </a:prstGeom>
                <a:ln>
                  <a:solidFill>
                    <a:srgbClr val="FAE42E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>
                  <a:extLst>
                    <a:ext uri="{FF2B5EF4-FFF2-40B4-BE49-F238E27FC236}">
                      <a16:creationId xmlns:a16="http://schemas.microsoft.com/office/drawing/2014/main" id="{D1A70ECF-6122-666F-2901-193EE8067461}"/>
                    </a:ext>
                  </a:extLst>
                </p:cNvPr>
                <p:cNvCxnSpPr/>
                <p:nvPr/>
              </p:nvCxnSpPr>
              <p:spPr>
                <a:xfrm>
                  <a:off x="6487650" y="3366434"/>
                  <a:ext cx="456213" cy="258182"/>
                </a:xfrm>
                <a:prstGeom prst="line">
                  <a:avLst/>
                </a:prstGeom>
                <a:ln>
                  <a:solidFill>
                    <a:srgbClr val="FAE42E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>
                  <a:extLst>
                    <a:ext uri="{FF2B5EF4-FFF2-40B4-BE49-F238E27FC236}">
                      <a16:creationId xmlns:a16="http://schemas.microsoft.com/office/drawing/2014/main" id="{9E3F2E49-E5EA-A419-16E7-603064ABC7AB}"/>
                    </a:ext>
                  </a:extLst>
                </p:cNvPr>
                <p:cNvCxnSpPr/>
                <p:nvPr/>
              </p:nvCxnSpPr>
              <p:spPr>
                <a:xfrm>
                  <a:off x="6595849" y="3082411"/>
                  <a:ext cx="456213" cy="258182"/>
                </a:xfrm>
                <a:prstGeom prst="line">
                  <a:avLst/>
                </a:prstGeom>
                <a:ln>
                  <a:solidFill>
                    <a:srgbClr val="FAE42E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38C61302-162E-D7B1-8EB2-82D5BDB906C5}"/>
                    </a:ext>
                  </a:extLst>
                </p:cNvPr>
                <p:cNvCxnSpPr/>
                <p:nvPr/>
              </p:nvCxnSpPr>
              <p:spPr>
                <a:xfrm>
                  <a:off x="6592468" y="3173704"/>
                  <a:ext cx="456213" cy="258182"/>
                </a:xfrm>
                <a:prstGeom prst="line">
                  <a:avLst/>
                </a:prstGeom>
                <a:ln>
                  <a:solidFill>
                    <a:srgbClr val="FAE42E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id="{A48EDB05-14BC-653D-D25B-1E85D0F85A65}"/>
                    </a:ext>
                  </a:extLst>
                </p:cNvPr>
                <p:cNvCxnSpPr/>
                <p:nvPr/>
              </p:nvCxnSpPr>
              <p:spPr>
                <a:xfrm>
                  <a:off x="6595849" y="3278522"/>
                  <a:ext cx="456213" cy="258182"/>
                </a:xfrm>
                <a:prstGeom prst="line">
                  <a:avLst/>
                </a:prstGeom>
                <a:ln>
                  <a:solidFill>
                    <a:srgbClr val="FAE42E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90A28C1A-8CEE-052F-9682-925D1FBCDEA8}"/>
                    </a:ext>
                  </a:extLst>
                </p:cNvPr>
                <p:cNvCxnSpPr/>
                <p:nvPr/>
              </p:nvCxnSpPr>
              <p:spPr>
                <a:xfrm>
                  <a:off x="6592468" y="3369815"/>
                  <a:ext cx="456213" cy="258182"/>
                </a:xfrm>
                <a:prstGeom prst="line">
                  <a:avLst/>
                </a:prstGeom>
                <a:ln>
                  <a:solidFill>
                    <a:srgbClr val="FAE42E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B808F05D-BC7D-1627-5C02-3216E38727F7}"/>
                    </a:ext>
                  </a:extLst>
                </p:cNvPr>
                <p:cNvCxnSpPr/>
                <p:nvPr/>
              </p:nvCxnSpPr>
              <p:spPr>
                <a:xfrm>
                  <a:off x="6697286" y="3082411"/>
                  <a:ext cx="456213" cy="258182"/>
                </a:xfrm>
                <a:prstGeom prst="line">
                  <a:avLst/>
                </a:prstGeom>
                <a:ln>
                  <a:solidFill>
                    <a:srgbClr val="FAE42E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4AF068FD-88FC-2359-6877-C126B8E384D7}"/>
                    </a:ext>
                  </a:extLst>
                </p:cNvPr>
                <p:cNvCxnSpPr/>
                <p:nvPr/>
              </p:nvCxnSpPr>
              <p:spPr>
                <a:xfrm>
                  <a:off x="6693905" y="3173704"/>
                  <a:ext cx="456213" cy="258182"/>
                </a:xfrm>
                <a:prstGeom prst="line">
                  <a:avLst/>
                </a:prstGeom>
                <a:ln>
                  <a:solidFill>
                    <a:srgbClr val="FAE42E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31D19E3B-0B6A-CC8F-E8CF-92CA231E634F}"/>
                    </a:ext>
                  </a:extLst>
                </p:cNvPr>
                <p:cNvCxnSpPr/>
                <p:nvPr/>
              </p:nvCxnSpPr>
              <p:spPr>
                <a:xfrm>
                  <a:off x="6697286" y="3278522"/>
                  <a:ext cx="456213" cy="258182"/>
                </a:xfrm>
                <a:prstGeom prst="line">
                  <a:avLst/>
                </a:prstGeom>
                <a:ln>
                  <a:solidFill>
                    <a:srgbClr val="FAE42E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5B96A9CD-3065-6BC4-D078-CB1B6C97655F}"/>
                    </a:ext>
                  </a:extLst>
                </p:cNvPr>
                <p:cNvCxnSpPr/>
                <p:nvPr/>
              </p:nvCxnSpPr>
              <p:spPr>
                <a:xfrm>
                  <a:off x="6693905" y="3369815"/>
                  <a:ext cx="456213" cy="258182"/>
                </a:xfrm>
                <a:prstGeom prst="line">
                  <a:avLst/>
                </a:prstGeom>
                <a:ln>
                  <a:solidFill>
                    <a:srgbClr val="FAE42E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6D73E502-79A0-ADDB-C88F-DBCA188B2E37}"/>
                    </a:ext>
                  </a:extLst>
                </p:cNvPr>
                <p:cNvCxnSpPr/>
                <p:nvPr/>
              </p:nvCxnSpPr>
              <p:spPr>
                <a:xfrm>
                  <a:off x="7405400" y="3719206"/>
                  <a:ext cx="456213" cy="258182"/>
                </a:xfrm>
                <a:prstGeom prst="line">
                  <a:avLst/>
                </a:prstGeom>
                <a:ln>
                  <a:solidFill>
                    <a:srgbClr val="FAE42E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90AB349C-736A-375F-DE05-2D97079C1A13}"/>
                    </a:ext>
                  </a:extLst>
                </p:cNvPr>
                <p:cNvSpPr/>
                <p:nvPr/>
              </p:nvSpPr>
              <p:spPr>
                <a:xfrm>
                  <a:off x="6741373" y="3275231"/>
                  <a:ext cx="473371" cy="419272"/>
                </a:xfrm>
                <a:prstGeom prst="rect">
                  <a:avLst/>
                </a:prstGeom>
                <a:pattFill prst="narVert">
                  <a:fgClr>
                    <a:prstClr val="black"/>
                  </a:fgClr>
                  <a:bgClr>
                    <a:prstClr val="white"/>
                  </a:bgClr>
                </a:patt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A6643376-3C76-3EAD-8814-CDDD84CFA3F1}"/>
                    </a:ext>
                  </a:extLst>
                </p:cNvPr>
                <p:cNvGrpSpPr/>
                <p:nvPr/>
              </p:nvGrpSpPr>
              <p:grpSpPr>
                <a:xfrm>
                  <a:off x="6813124" y="3330169"/>
                  <a:ext cx="592276" cy="389038"/>
                  <a:chOff x="1420711" y="2976288"/>
                  <a:chExt cx="1779689" cy="1168992"/>
                </a:xfrm>
              </p:grpSpPr>
              <p:cxnSp>
                <p:nvCxnSpPr>
                  <p:cNvPr id="144" name="Straight Connector 143">
                    <a:extLst>
                      <a:ext uri="{FF2B5EF4-FFF2-40B4-BE49-F238E27FC236}">
                        <a16:creationId xmlns:a16="http://schemas.microsoft.com/office/drawing/2014/main" id="{AC10F419-28AC-3B1D-06F5-E361B7AC6BD9}"/>
                      </a:ext>
                    </a:extLst>
                  </p:cNvPr>
                  <p:cNvCxnSpPr/>
                  <p:nvPr/>
                </p:nvCxnSpPr>
                <p:spPr>
                  <a:xfrm>
                    <a:off x="1430871" y="2976288"/>
                    <a:ext cx="1769529" cy="1168992"/>
                  </a:xfrm>
                  <a:prstGeom prst="line">
                    <a:avLst/>
                  </a:prstGeom>
                  <a:ln>
                    <a:solidFill>
                      <a:srgbClr val="FAE42E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Straight Connector 144">
                    <a:extLst>
                      <a:ext uri="{FF2B5EF4-FFF2-40B4-BE49-F238E27FC236}">
                        <a16:creationId xmlns:a16="http://schemas.microsoft.com/office/drawing/2014/main" id="{210D3EE8-ED39-BECE-9EDB-2B9DBF49437F}"/>
                      </a:ext>
                    </a:extLst>
                  </p:cNvPr>
                  <p:cNvCxnSpPr/>
                  <p:nvPr/>
                </p:nvCxnSpPr>
                <p:spPr>
                  <a:xfrm>
                    <a:off x="1420711" y="3250608"/>
                    <a:ext cx="1779689" cy="894672"/>
                  </a:xfrm>
                  <a:prstGeom prst="line">
                    <a:avLst/>
                  </a:prstGeom>
                  <a:ln>
                    <a:solidFill>
                      <a:srgbClr val="FAE42E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Straight Connector 145">
                    <a:extLst>
                      <a:ext uri="{FF2B5EF4-FFF2-40B4-BE49-F238E27FC236}">
                        <a16:creationId xmlns:a16="http://schemas.microsoft.com/office/drawing/2014/main" id="{4B9F8033-E0B3-73E8-F619-75A6EC655D19}"/>
                      </a:ext>
                    </a:extLst>
                  </p:cNvPr>
                  <p:cNvCxnSpPr/>
                  <p:nvPr/>
                </p:nvCxnSpPr>
                <p:spPr>
                  <a:xfrm>
                    <a:off x="1430871" y="3565568"/>
                    <a:ext cx="1769529" cy="579712"/>
                  </a:xfrm>
                  <a:prstGeom prst="line">
                    <a:avLst/>
                  </a:prstGeom>
                  <a:ln>
                    <a:solidFill>
                      <a:srgbClr val="FAE42E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Straight Connector 146">
                    <a:extLst>
                      <a:ext uri="{FF2B5EF4-FFF2-40B4-BE49-F238E27FC236}">
                        <a16:creationId xmlns:a16="http://schemas.microsoft.com/office/drawing/2014/main" id="{F6864F8F-B40E-8E61-2264-527B74A76505}"/>
                      </a:ext>
                    </a:extLst>
                  </p:cNvPr>
                  <p:cNvCxnSpPr/>
                  <p:nvPr/>
                </p:nvCxnSpPr>
                <p:spPr>
                  <a:xfrm>
                    <a:off x="1420711" y="3839888"/>
                    <a:ext cx="1779689" cy="305392"/>
                  </a:xfrm>
                  <a:prstGeom prst="line">
                    <a:avLst/>
                  </a:prstGeom>
                  <a:ln>
                    <a:solidFill>
                      <a:srgbClr val="FAE42E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Straight Connector 147">
                    <a:extLst>
                      <a:ext uri="{FF2B5EF4-FFF2-40B4-BE49-F238E27FC236}">
                        <a16:creationId xmlns:a16="http://schemas.microsoft.com/office/drawing/2014/main" id="{8B8FE525-E175-ED76-1ABA-241BF2F5C0CA}"/>
                      </a:ext>
                    </a:extLst>
                  </p:cNvPr>
                  <p:cNvCxnSpPr/>
                  <p:nvPr/>
                </p:nvCxnSpPr>
                <p:spPr>
                  <a:xfrm>
                    <a:off x="1735671" y="2976288"/>
                    <a:ext cx="1464729" cy="1168992"/>
                  </a:xfrm>
                  <a:prstGeom prst="line">
                    <a:avLst/>
                  </a:prstGeom>
                  <a:ln>
                    <a:solidFill>
                      <a:srgbClr val="FAE42E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Straight Connector 148">
                    <a:extLst>
                      <a:ext uri="{FF2B5EF4-FFF2-40B4-BE49-F238E27FC236}">
                        <a16:creationId xmlns:a16="http://schemas.microsoft.com/office/drawing/2014/main" id="{4FDED9D9-F628-1A4A-53B2-995E0EC412E9}"/>
                      </a:ext>
                    </a:extLst>
                  </p:cNvPr>
                  <p:cNvCxnSpPr/>
                  <p:nvPr/>
                </p:nvCxnSpPr>
                <p:spPr>
                  <a:xfrm>
                    <a:off x="1725511" y="3250608"/>
                    <a:ext cx="1370842" cy="775792"/>
                  </a:xfrm>
                  <a:prstGeom prst="line">
                    <a:avLst/>
                  </a:prstGeom>
                  <a:ln>
                    <a:solidFill>
                      <a:srgbClr val="FAE42E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Straight Connector 149">
                    <a:extLst>
                      <a:ext uri="{FF2B5EF4-FFF2-40B4-BE49-F238E27FC236}">
                        <a16:creationId xmlns:a16="http://schemas.microsoft.com/office/drawing/2014/main" id="{88413A1A-E1C7-FD22-781A-6F7ED83E4E63}"/>
                      </a:ext>
                    </a:extLst>
                  </p:cNvPr>
                  <p:cNvCxnSpPr/>
                  <p:nvPr/>
                </p:nvCxnSpPr>
                <p:spPr>
                  <a:xfrm>
                    <a:off x="1735671" y="3565568"/>
                    <a:ext cx="1464729" cy="579712"/>
                  </a:xfrm>
                  <a:prstGeom prst="line">
                    <a:avLst/>
                  </a:prstGeom>
                  <a:ln>
                    <a:solidFill>
                      <a:srgbClr val="FAE42E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Straight Connector 150">
                    <a:extLst>
                      <a:ext uri="{FF2B5EF4-FFF2-40B4-BE49-F238E27FC236}">
                        <a16:creationId xmlns:a16="http://schemas.microsoft.com/office/drawing/2014/main" id="{6440AFCA-5336-146D-6103-D2ED00CE7625}"/>
                      </a:ext>
                    </a:extLst>
                  </p:cNvPr>
                  <p:cNvCxnSpPr/>
                  <p:nvPr/>
                </p:nvCxnSpPr>
                <p:spPr>
                  <a:xfrm>
                    <a:off x="1725511" y="3839888"/>
                    <a:ext cx="1474889" cy="305392"/>
                  </a:xfrm>
                  <a:prstGeom prst="line">
                    <a:avLst/>
                  </a:prstGeom>
                  <a:ln>
                    <a:solidFill>
                      <a:srgbClr val="FAE42E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Straight Connector 151">
                    <a:extLst>
                      <a:ext uri="{FF2B5EF4-FFF2-40B4-BE49-F238E27FC236}">
                        <a16:creationId xmlns:a16="http://schemas.microsoft.com/office/drawing/2014/main" id="{DBBFB1AD-BDD2-112B-FBE7-63C30AF6D8BF}"/>
                      </a:ext>
                    </a:extLst>
                  </p:cNvPr>
                  <p:cNvCxnSpPr/>
                  <p:nvPr/>
                </p:nvCxnSpPr>
                <p:spPr>
                  <a:xfrm>
                    <a:off x="2050631" y="2986448"/>
                    <a:ext cx="1149769" cy="1158832"/>
                  </a:xfrm>
                  <a:prstGeom prst="line">
                    <a:avLst/>
                  </a:prstGeom>
                  <a:ln>
                    <a:solidFill>
                      <a:srgbClr val="FAE42E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Straight Connector 152">
                    <a:extLst>
                      <a:ext uri="{FF2B5EF4-FFF2-40B4-BE49-F238E27FC236}">
                        <a16:creationId xmlns:a16="http://schemas.microsoft.com/office/drawing/2014/main" id="{4EDCD1B2-EEF6-4CFD-B4B1-7AE0356885F7}"/>
                      </a:ext>
                    </a:extLst>
                  </p:cNvPr>
                  <p:cNvCxnSpPr/>
                  <p:nvPr/>
                </p:nvCxnSpPr>
                <p:spPr>
                  <a:xfrm>
                    <a:off x="2040471" y="3260768"/>
                    <a:ext cx="1159929" cy="884512"/>
                  </a:xfrm>
                  <a:prstGeom prst="line">
                    <a:avLst/>
                  </a:prstGeom>
                  <a:ln>
                    <a:solidFill>
                      <a:srgbClr val="FAE42E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Straight Connector 153">
                    <a:extLst>
                      <a:ext uri="{FF2B5EF4-FFF2-40B4-BE49-F238E27FC236}">
                        <a16:creationId xmlns:a16="http://schemas.microsoft.com/office/drawing/2014/main" id="{F14471EC-C7BF-EBCE-2A42-DB9379C81014}"/>
                      </a:ext>
                    </a:extLst>
                  </p:cNvPr>
                  <p:cNvCxnSpPr/>
                  <p:nvPr/>
                </p:nvCxnSpPr>
                <p:spPr>
                  <a:xfrm>
                    <a:off x="2050631" y="3575728"/>
                    <a:ext cx="1149769" cy="569552"/>
                  </a:xfrm>
                  <a:prstGeom prst="line">
                    <a:avLst/>
                  </a:prstGeom>
                  <a:ln>
                    <a:solidFill>
                      <a:srgbClr val="FAE42E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Straight Connector 154">
                    <a:extLst>
                      <a:ext uri="{FF2B5EF4-FFF2-40B4-BE49-F238E27FC236}">
                        <a16:creationId xmlns:a16="http://schemas.microsoft.com/office/drawing/2014/main" id="{01A655C4-C46A-3BA5-9D7E-08D0FF1A1B6C}"/>
                      </a:ext>
                    </a:extLst>
                  </p:cNvPr>
                  <p:cNvCxnSpPr/>
                  <p:nvPr/>
                </p:nvCxnSpPr>
                <p:spPr>
                  <a:xfrm>
                    <a:off x="2040471" y="3850048"/>
                    <a:ext cx="1159929" cy="295232"/>
                  </a:xfrm>
                  <a:prstGeom prst="line">
                    <a:avLst/>
                  </a:prstGeom>
                  <a:ln>
                    <a:solidFill>
                      <a:srgbClr val="FAE42E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Straight Connector 155">
                    <a:extLst>
                      <a:ext uri="{FF2B5EF4-FFF2-40B4-BE49-F238E27FC236}">
                        <a16:creationId xmlns:a16="http://schemas.microsoft.com/office/drawing/2014/main" id="{2E4BF7CD-D48D-407B-D5BE-DA91EEFB3E94}"/>
                      </a:ext>
                    </a:extLst>
                  </p:cNvPr>
                  <p:cNvCxnSpPr/>
                  <p:nvPr/>
                </p:nvCxnSpPr>
                <p:spPr>
                  <a:xfrm>
                    <a:off x="2355431" y="2986448"/>
                    <a:ext cx="844969" cy="1158832"/>
                  </a:xfrm>
                  <a:prstGeom prst="line">
                    <a:avLst/>
                  </a:prstGeom>
                  <a:ln>
                    <a:solidFill>
                      <a:srgbClr val="FAE42E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Straight Connector 156">
                    <a:extLst>
                      <a:ext uri="{FF2B5EF4-FFF2-40B4-BE49-F238E27FC236}">
                        <a16:creationId xmlns:a16="http://schemas.microsoft.com/office/drawing/2014/main" id="{51B68669-B863-8789-5A4E-B46DB565BF75}"/>
                      </a:ext>
                    </a:extLst>
                  </p:cNvPr>
                  <p:cNvCxnSpPr/>
                  <p:nvPr/>
                </p:nvCxnSpPr>
                <p:spPr>
                  <a:xfrm>
                    <a:off x="2345271" y="3260768"/>
                    <a:ext cx="855129" cy="884512"/>
                  </a:xfrm>
                  <a:prstGeom prst="line">
                    <a:avLst/>
                  </a:prstGeom>
                  <a:ln>
                    <a:solidFill>
                      <a:srgbClr val="FAE42E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Straight Connector 157">
                    <a:extLst>
                      <a:ext uri="{FF2B5EF4-FFF2-40B4-BE49-F238E27FC236}">
                        <a16:creationId xmlns:a16="http://schemas.microsoft.com/office/drawing/2014/main" id="{CF4AB96F-506F-E996-626D-A6A775B9003A}"/>
                      </a:ext>
                    </a:extLst>
                  </p:cNvPr>
                  <p:cNvCxnSpPr/>
                  <p:nvPr/>
                </p:nvCxnSpPr>
                <p:spPr>
                  <a:xfrm>
                    <a:off x="2355431" y="3575728"/>
                    <a:ext cx="844969" cy="569552"/>
                  </a:xfrm>
                  <a:prstGeom prst="line">
                    <a:avLst/>
                  </a:prstGeom>
                  <a:ln>
                    <a:solidFill>
                      <a:srgbClr val="FAE42E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Straight Connector 158">
                    <a:extLst>
                      <a:ext uri="{FF2B5EF4-FFF2-40B4-BE49-F238E27FC236}">
                        <a16:creationId xmlns:a16="http://schemas.microsoft.com/office/drawing/2014/main" id="{FF099277-CCFF-F940-10A9-3BC176426131}"/>
                      </a:ext>
                    </a:extLst>
                  </p:cNvPr>
                  <p:cNvCxnSpPr/>
                  <p:nvPr/>
                </p:nvCxnSpPr>
                <p:spPr>
                  <a:xfrm>
                    <a:off x="2345271" y="3850048"/>
                    <a:ext cx="855129" cy="295232"/>
                  </a:xfrm>
                  <a:prstGeom prst="line">
                    <a:avLst/>
                  </a:prstGeom>
                  <a:ln>
                    <a:solidFill>
                      <a:srgbClr val="FAE42E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2681CB6B-A65E-92EF-E3E9-ED9FEFF5B43E}"/>
                    </a:ext>
                  </a:extLst>
                </p:cNvPr>
                <p:cNvSpPr/>
                <p:nvPr/>
              </p:nvSpPr>
              <p:spPr>
                <a:xfrm>
                  <a:off x="7348990" y="3662834"/>
                  <a:ext cx="125105" cy="116603"/>
                </a:xfrm>
                <a:prstGeom prst="rect">
                  <a:avLst/>
                </a:prstGeom>
                <a:pattFill prst="narVert">
                  <a:fgClr>
                    <a:prstClr val="black"/>
                  </a:fgClr>
                  <a:bgClr>
                    <a:prstClr val="white"/>
                  </a:bgClr>
                </a:patt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id="{7248AC7F-B66B-131F-FCF5-F0D6CC7896D5}"/>
                    </a:ext>
                  </a:extLst>
                </p:cNvPr>
                <p:cNvCxnSpPr/>
                <p:nvPr/>
              </p:nvCxnSpPr>
              <p:spPr>
                <a:xfrm>
                  <a:off x="7411543" y="3721135"/>
                  <a:ext cx="456213" cy="258182"/>
                </a:xfrm>
                <a:prstGeom prst="line">
                  <a:avLst/>
                </a:prstGeom>
                <a:ln>
                  <a:solidFill>
                    <a:srgbClr val="FAE42E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3B3D89C1-AFC2-A742-6972-CA3615DE0547}"/>
                  </a:ext>
                </a:extLst>
              </p:cNvPr>
              <p:cNvGrpSpPr/>
              <p:nvPr/>
            </p:nvGrpSpPr>
            <p:grpSpPr>
              <a:xfrm rot="346426">
                <a:off x="2077012" y="2534588"/>
                <a:ext cx="929759" cy="924618"/>
                <a:chOff x="599861" y="1307739"/>
                <a:chExt cx="1647063" cy="924618"/>
              </a:xfrm>
              <a:solidFill>
                <a:srgbClr val="FAE42E"/>
              </a:solidFill>
            </p:grpSpPr>
            <p:sp>
              <p:nvSpPr>
                <p:cNvPr id="73" name="Isosceles Triangle 437">
                  <a:extLst>
                    <a:ext uri="{FF2B5EF4-FFF2-40B4-BE49-F238E27FC236}">
                      <a16:creationId xmlns:a16="http://schemas.microsoft.com/office/drawing/2014/main" id="{6E232A55-3ED5-A613-E909-883E5250D1E1}"/>
                    </a:ext>
                  </a:extLst>
                </p:cNvPr>
                <p:cNvSpPr/>
                <p:nvPr/>
              </p:nvSpPr>
              <p:spPr>
                <a:xfrm rot="20560818">
                  <a:off x="1416539" y="1307739"/>
                  <a:ext cx="830385" cy="636337"/>
                </a:xfrm>
                <a:prstGeom prst="triangle">
                  <a:avLst/>
                </a:prstGeom>
                <a:grpFill/>
                <a:ln>
                  <a:solidFill>
                    <a:srgbClr val="F7A214"/>
                  </a:solidFill>
                </a:ln>
                <a:scene3d>
                  <a:camera prst="isometricOffAxis2Right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4" name="Isosceles Triangle 438">
                  <a:extLst>
                    <a:ext uri="{FF2B5EF4-FFF2-40B4-BE49-F238E27FC236}">
                      <a16:creationId xmlns:a16="http://schemas.microsoft.com/office/drawing/2014/main" id="{1957BB4D-3A73-EE70-5CA9-897BB08F44C1}"/>
                    </a:ext>
                  </a:extLst>
                </p:cNvPr>
                <p:cNvSpPr/>
                <p:nvPr/>
              </p:nvSpPr>
              <p:spPr>
                <a:xfrm rot="20560818">
                  <a:off x="1363786" y="1324431"/>
                  <a:ext cx="830385" cy="636337"/>
                </a:xfrm>
                <a:prstGeom prst="triangle">
                  <a:avLst/>
                </a:prstGeom>
                <a:grpFill/>
                <a:ln>
                  <a:solidFill>
                    <a:srgbClr val="F7A214"/>
                  </a:solidFill>
                </a:ln>
                <a:scene3d>
                  <a:camera prst="isometricOffAxis2Right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5" name="Isosceles Triangle 439">
                  <a:extLst>
                    <a:ext uri="{FF2B5EF4-FFF2-40B4-BE49-F238E27FC236}">
                      <a16:creationId xmlns:a16="http://schemas.microsoft.com/office/drawing/2014/main" id="{34E66A40-8F1E-8737-2CF4-E0E4CEC6EEBB}"/>
                    </a:ext>
                  </a:extLst>
                </p:cNvPr>
                <p:cNvSpPr/>
                <p:nvPr/>
              </p:nvSpPr>
              <p:spPr>
                <a:xfrm rot="20560818">
                  <a:off x="1305176" y="1342911"/>
                  <a:ext cx="830385" cy="636337"/>
                </a:xfrm>
                <a:prstGeom prst="triangle">
                  <a:avLst/>
                </a:prstGeom>
                <a:grpFill/>
                <a:ln>
                  <a:solidFill>
                    <a:srgbClr val="F7A214"/>
                  </a:solidFill>
                </a:ln>
                <a:scene3d>
                  <a:camera prst="isometricOffAxis2Right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6" name="Isosceles Triangle 440">
                  <a:extLst>
                    <a:ext uri="{FF2B5EF4-FFF2-40B4-BE49-F238E27FC236}">
                      <a16:creationId xmlns:a16="http://schemas.microsoft.com/office/drawing/2014/main" id="{03058264-17BA-D39C-5E46-B69BCCD2B7FC}"/>
                    </a:ext>
                  </a:extLst>
                </p:cNvPr>
                <p:cNvSpPr/>
                <p:nvPr/>
              </p:nvSpPr>
              <p:spPr>
                <a:xfrm rot="20560818">
                  <a:off x="1252423" y="1369372"/>
                  <a:ext cx="830385" cy="636337"/>
                </a:xfrm>
                <a:prstGeom prst="triangle">
                  <a:avLst/>
                </a:prstGeom>
                <a:grpFill/>
                <a:ln>
                  <a:solidFill>
                    <a:srgbClr val="F7A214"/>
                  </a:solidFill>
                </a:ln>
                <a:scene3d>
                  <a:camera prst="isometricOffAxis2Right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7" name="Isosceles Triangle 441">
                  <a:extLst>
                    <a:ext uri="{FF2B5EF4-FFF2-40B4-BE49-F238E27FC236}">
                      <a16:creationId xmlns:a16="http://schemas.microsoft.com/office/drawing/2014/main" id="{2BA0DE13-951E-7C70-1539-9EE78C619E55}"/>
                    </a:ext>
                  </a:extLst>
                </p:cNvPr>
                <p:cNvSpPr/>
                <p:nvPr/>
              </p:nvSpPr>
              <p:spPr>
                <a:xfrm rot="20560818">
                  <a:off x="1197717" y="1381987"/>
                  <a:ext cx="830385" cy="636337"/>
                </a:xfrm>
                <a:prstGeom prst="triangle">
                  <a:avLst/>
                </a:prstGeom>
                <a:grpFill/>
                <a:ln>
                  <a:solidFill>
                    <a:srgbClr val="F7A214"/>
                  </a:solidFill>
                </a:ln>
                <a:scene3d>
                  <a:camera prst="isometricOffAxis2Right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8" name="Isosceles Triangle 442">
                  <a:extLst>
                    <a:ext uri="{FF2B5EF4-FFF2-40B4-BE49-F238E27FC236}">
                      <a16:creationId xmlns:a16="http://schemas.microsoft.com/office/drawing/2014/main" id="{D5F95283-4192-87AD-455F-8B14B30BB3AE}"/>
                    </a:ext>
                  </a:extLst>
                </p:cNvPr>
                <p:cNvSpPr/>
                <p:nvPr/>
              </p:nvSpPr>
              <p:spPr>
                <a:xfrm rot="20560818">
                  <a:off x="1144964" y="1398679"/>
                  <a:ext cx="830385" cy="636337"/>
                </a:xfrm>
                <a:prstGeom prst="triangle">
                  <a:avLst/>
                </a:prstGeom>
                <a:grpFill/>
                <a:ln>
                  <a:solidFill>
                    <a:srgbClr val="F7A214"/>
                  </a:solidFill>
                </a:ln>
                <a:scene3d>
                  <a:camera prst="isometricOffAxis2Right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9" name="Isosceles Triangle 443">
                  <a:extLst>
                    <a:ext uri="{FF2B5EF4-FFF2-40B4-BE49-F238E27FC236}">
                      <a16:creationId xmlns:a16="http://schemas.microsoft.com/office/drawing/2014/main" id="{2E130258-774E-3DF7-7924-234AB11D20F0}"/>
                    </a:ext>
                  </a:extLst>
                </p:cNvPr>
                <p:cNvSpPr/>
                <p:nvPr/>
              </p:nvSpPr>
              <p:spPr>
                <a:xfrm rot="20560818">
                  <a:off x="1086354" y="1417159"/>
                  <a:ext cx="830385" cy="636337"/>
                </a:xfrm>
                <a:prstGeom prst="triangle">
                  <a:avLst/>
                </a:prstGeom>
                <a:grpFill/>
                <a:ln>
                  <a:solidFill>
                    <a:srgbClr val="F7A214"/>
                  </a:solidFill>
                </a:ln>
                <a:scene3d>
                  <a:camera prst="isometricOffAxis2Right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0" name="Isosceles Triangle 444">
                  <a:extLst>
                    <a:ext uri="{FF2B5EF4-FFF2-40B4-BE49-F238E27FC236}">
                      <a16:creationId xmlns:a16="http://schemas.microsoft.com/office/drawing/2014/main" id="{35FC9567-8F6A-A08F-4E02-20A1EC01B800}"/>
                    </a:ext>
                  </a:extLst>
                </p:cNvPr>
                <p:cNvSpPr/>
                <p:nvPr/>
              </p:nvSpPr>
              <p:spPr>
                <a:xfrm rot="20560818">
                  <a:off x="1033601" y="1443620"/>
                  <a:ext cx="830385" cy="636337"/>
                </a:xfrm>
                <a:prstGeom prst="triangle">
                  <a:avLst/>
                </a:prstGeom>
                <a:grpFill/>
                <a:ln>
                  <a:solidFill>
                    <a:srgbClr val="F7A214"/>
                  </a:solidFill>
                </a:ln>
                <a:scene3d>
                  <a:camera prst="isometricOffAxis2Right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1" name="Isosceles Triangle 445">
                  <a:extLst>
                    <a:ext uri="{FF2B5EF4-FFF2-40B4-BE49-F238E27FC236}">
                      <a16:creationId xmlns:a16="http://schemas.microsoft.com/office/drawing/2014/main" id="{3615F555-44CE-981A-09FF-64EB9558BA81}"/>
                    </a:ext>
                  </a:extLst>
                </p:cNvPr>
                <p:cNvSpPr/>
                <p:nvPr/>
              </p:nvSpPr>
              <p:spPr>
                <a:xfrm rot="20560818">
                  <a:off x="982799" y="1460139"/>
                  <a:ext cx="830385" cy="636337"/>
                </a:xfrm>
                <a:prstGeom prst="triangle">
                  <a:avLst/>
                </a:prstGeom>
                <a:grpFill/>
                <a:ln>
                  <a:solidFill>
                    <a:srgbClr val="F7A214"/>
                  </a:solidFill>
                </a:ln>
                <a:scene3d>
                  <a:camera prst="isometricOffAxis2Right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" name="Isosceles Triangle 446">
                  <a:extLst>
                    <a:ext uri="{FF2B5EF4-FFF2-40B4-BE49-F238E27FC236}">
                      <a16:creationId xmlns:a16="http://schemas.microsoft.com/office/drawing/2014/main" id="{198DD919-2E54-7F15-A3A0-CCEBA820F542}"/>
                    </a:ext>
                  </a:extLst>
                </p:cNvPr>
                <p:cNvSpPr/>
                <p:nvPr/>
              </p:nvSpPr>
              <p:spPr>
                <a:xfrm rot="20560818">
                  <a:off x="930046" y="1476831"/>
                  <a:ext cx="830385" cy="636337"/>
                </a:xfrm>
                <a:prstGeom prst="triangle">
                  <a:avLst/>
                </a:prstGeom>
                <a:grpFill/>
                <a:ln>
                  <a:solidFill>
                    <a:srgbClr val="F7A214"/>
                  </a:solidFill>
                </a:ln>
                <a:scene3d>
                  <a:camera prst="isometricOffAxis2Right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3" name="Isosceles Triangle 447">
                  <a:extLst>
                    <a:ext uri="{FF2B5EF4-FFF2-40B4-BE49-F238E27FC236}">
                      <a16:creationId xmlns:a16="http://schemas.microsoft.com/office/drawing/2014/main" id="{42F4C014-05C2-E21F-17ED-0DBE48C82FD8}"/>
                    </a:ext>
                  </a:extLst>
                </p:cNvPr>
                <p:cNvSpPr/>
                <p:nvPr/>
              </p:nvSpPr>
              <p:spPr>
                <a:xfrm rot="20560818">
                  <a:off x="871436" y="1495311"/>
                  <a:ext cx="830385" cy="636337"/>
                </a:xfrm>
                <a:prstGeom prst="triangle">
                  <a:avLst/>
                </a:prstGeom>
                <a:grpFill/>
                <a:ln>
                  <a:solidFill>
                    <a:srgbClr val="F7A214"/>
                  </a:solidFill>
                </a:ln>
                <a:scene3d>
                  <a:camera prst="isometricOffAxis2Right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4" name="Isosceles Triangle 448">
                  <a:extLst>
                    <a:ext uri="{FF2B5EF4-FFF2-40B4-BE49-F238E27FC236}">
                      <a16:creationId xmlns:a16="http://schemas.microsoft.com/office/drawing/2014/main" id="{7CB3DCDC-E42C-7DFA-97E9-34CAAA209D1A}"/>
                    </a:ext>
                  </a:extLst>
                </p:cNvPr>
                <p:cNvSpPr/>
                <p:nvPr/>
              </p:nvSpPr>
              <p:spPr>
                <a:xfrm rot="20560818">
                  <a:off x="818683" y="1521772"/>
                  <a:ext cx="830385" cy="636337"/>
                </a:xfrm>
                <a:prstGeom prst="triangle">
                  <a:avLst/>
                </a:prstGeom>
                <a:grpFill/>
                <a:ln>
                  <a:solidFill>
                    <a:srgbClr val="F7A214"/>
                  </a:solidFill>
                </a:ln>
                <a:scene3d>
                  <a:camera prst="isometricOffAxis2Right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5" name="Isosceles Triangle 449">
                  <a:extLst>
                    <a:ext uri="{FF2B5EF4-FFF2-40B4-BE49-F238E27FC236}">
                      <a16:creationId xmlns:a16="http://schemas.microsoft.com/office/drawing/2014/main" id="{4C2BD041-10A6-DF01-E0FB-61177590FFC5}"/>
                    </a:ext>
                  </a:extLst>
                </p:cNvPr>
                <p:cNvSpPr/>
                <p:nvPr/>
              </p:nvSpPr>
              <p:spPr>
                <a:xfrm rot="20560818">
                  <a:off x="763977" y="1534387"/>
                  <a:ext cx="830385" cy="636337"/>
                </a:xfrm>
                <a:prstGeom prst="triangle">
                  <a:avLst/>
                </a:prstGeom>
                <a:grpFill/>
                <a:ln>
                  <a:solidFill>
                    <a:srgbClr val="F7A214"/>
                  </a:solidFill>
                </a:ln>
                <a:scene3d>
                  <a:camera prst="isometricOffAxis2Right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6" name="Isosceles Triangle 450">
                  <a:extLst>
                    <a:ext uri="{FF2B5EF4-FFF2-40B4-BE49-F238E27FC236}">
                      <a16:creationId xmlns:a16="http://schemas.microsoft.com/office/drawing/2014/main" id="{600CBB02-D916-8FEB-7535-2458E2524280}"/>
                    </a:ext>
                  </a:extLst>
                </p:cNvPr>
                <p:cNvSpPr/>
                <p:nvPr/>
              </p:nvSpPr>
              <p:spPr>
                <a:xfrm rot="20560818">
                  <a:off x="711224" y="1551079"/>
                  <a:ext cx="830385" cy="636337"/>
                </a:xfrm>
                <a:prstGeom prst="triangle">
                  <a:avLst/>
                </a:prstGeom>
                <a:grpFill/>
                <a:ln>
                  <a:solidFill>
                    <a:srgbClr val="F7A214"/>
                  </a:solidFill>
                </a:ln>
                <a:scene3d>
                  <a:camera prst="isometricOffAxis2Right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7" name="Isosceles Triangle 451">
                  <a:extLst>
                    <a:ext uri="{FF2B5EF4-FFF2-40B4-BE49-F238E27FC236}">
                      <a16:creationId xmlns:a16="http://schemas.microsoft.com/office/drawing/2014/main" id="{B261096F-D0DE-CF9F-2A21-61C35F974507}"/>
                    </a:ext>
                  </a:extLst>
                </p:cNvPr>
                <p:cNvSpPr/>
                <p:nvPr/>
              </p:nvSpPr>
              <p:spPr>
                <a:xfrm rot="20560818">
                  <a:off x="652614" y="1569559"/>
                  <a:ext cx="830385" cy="636337"/>
                </a:xfrm>
                <a:prstGeom prst="triangle">
                  <a:avLst/>
                </a:prstGeom>
                <a:grpFill/>
                <a:ln>
                  <a:solidFill>
                    <a:srgbClr val="F7A214"/>
                  </a:solidFill>
                </a:ln>
                <a:scene3d>
                  <a:camera prst="isometricOffAxis2Right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8" name="Isosceles Triangle 452">
                  <a:extLst>
                    <a:ext uri="{FF2B5EF4-FFF2-40B4-BE49-F238E27FC236}">
                      <a16:creationId xmlns:a16="http://schemas.microsoft.com/office/drawing/2014/main" id="{15BBC535-1250-5C16-E13C-E3FA50799F27}"/>
                    </a:ext>
                  </a:extLst>
                </p:cNvPr>
                <p:cNvSpPr/>
                <p:nvPr/>
              </p:nvSpPr>
              <p:spPr>
                <a:xfrm rot="20560818">
                  <a:off x="599861" y="1596020"/>
                  <a:ext cx="830385" cy="636337"/>
                </a:xfrm>
                <a:prstGeom prst="triangle">
                  <a:avLst/>
                </a:prstGeom>
                <a:grpFill/>
                <a:ln>
                  <a:solidFill>
                    <a:srgbClr val="F7A214"/>
                  </a:solidFill>
                </a:ln>
                <a:scene3d>
                  <a:camera prst="isometricOffAxis2Right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E8E62F9F-8EA5-F251-A22D-78E85821CB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76704" y="2025571"/>
                <a:ext cx="1171331" cy="355240"/>
              </a:xfrm>
              <a:prstGeom prst="rect">
                <a:avLst/>
              </a:prstGeom>
              <a:scene3d>
                <a:camera prst="isometricLeftDown"/>
                <a:lightRig rig="threePt" dir="t"/>
              </a:scene3d>
              <a:sp3d>
                <a:bevelT/>
              </a:sp3d>
            </p:spPr>
          </p:pic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D114D478-EFB6-42CA-AC75-72F1FE3899EB}"/>
                  </a:ext>
                </a:extLst>
              </p:cNvPr>
              <p:cNvCxnSpPr/>
              <p:nvPr/>
            </p:nvCxnSpPr>
            <p:spPr>
              <a:xfrm>
                <a:off x="1441645" y="1434986"/>
                <a:ext cx="504868" cy="231527"/>
              </a:xfrm>
              <a:prstGeom prst="line">
                <a:avLst/>
              </a:prstGeom>
              <a:ln>
                <a:solidFill>
                  <a:srgbClr val="F7964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FB9EC997-08E5-AD84-DE10-ED76BE44F8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18069" y="1666513"/>
                <a:ext cx="1171331" cy="355240"/>
              </a:xfrm>
              <a:prstGeom prst="rect">
                <a:avLst/>
              </a:prstGeom>
              <a:scene3d>
                <a:camera prst="isometricLeftDown"/>
                <a:lightRig rig="threePt" dir="t"/>
              </a:scene3d>
              <a:sp3d>
                <a:bevelT/>
              </a:sp3d>
            </p:spPr>
          </p:pic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DECAFCE8-A170-8E74-8E97-9A7B3C5220C1}"/>
                  </a:ext>
                </a:extLst>
              </p:cNvPr>
              <p:cNvCxnSpPr/>
              <p:nvPr/>
            </p:nvCxnSpPr>
            <p:spPr>
              <a:xfrm flipH="1">
                <a:off x="1293892" y="1443458"/>
                <a:ext cx="155800" cy="546535"/>
              </a:xfrm>
              <a:prstGeom prst="line">
                <a:avLst/>
              </a:prstGeom>
              <a:ln>
                <a:solidFill>
                  <a:srgbClr val="FAE42E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210E1978-72FD-B53F-EE40-2414A791ADA3}"/>
                  </a:ext>
                </a:extLst>
              </p:cNvPr>
              <p:cNvSpPr txBox="1"/>
              <p:nvPr/>
            </p:nvSpPr>
            <p:spPr>
              <a:xfrm>
                <a:off x="2368024" y="2054144"/>
                <a:ext cx="401551" cy="369310"/>
              </a:xfrm>
              <a:prstGeom prst="rect">
                <a:avLst/>
              </a:prstGeom>
              <a:noFill/>
            </p:spPr>
            <p:txBody>
              <a:bodyPr wrap="none" lIns="91417" tIns="45709" rIns="91417" bIns="45709" rtlCol="0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  <a:latin typeface="Symbol" charset="2"/>
                    <a:cs typeface="Symbol" charset="2"/>
                  </a:rPr>
                  <a:t>l</a:t>
                </a:r>
                <a:r>
                  <a:rPr lang="en-US" baseline="-25000">
                    <a:solidFill>
                      <a:srgbClr val="000000"/>
                    </a:solidFill>
                  </a:rPr>
                  <a:t>2</a:t>
                </a:r>
                <a:endParaRPr lang="en-US" baseline="-25000">
                  <a:solidFill>
                    <a:srgbClr val="000000"/>
                  </a:solidFill>
                  <a:latin typeface="Symbol" charset="2"/>
                  <a:cs typeface="Symbol" charset="2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220A9D9-6965-0920-1F7A-EF1611F17013}"/>
                  </a:ext>
                </a:extLst>
              </p:cNvPr>
              <p:cNvSpPr txBox="1"/>
              <p:nvPr/>
            </p:nvSpPr>
            <p:spPr>
              <a:xfrm>
                <a:off x="1745842" y="2463785"/>
                <a:ext cx="401551" cy="369310"/>
              </a:xfrm>
              <a:prstGeom prst="rect">
                <a:avLst/>
              </a:prstGeom>
              <a:noFill/>
            </p:spPr>
            <p:txBody>
              <a:bodyPr wrap="none" lIns="91417" tIns="45709" rIns="91417" bIns="45709" rtlCol="0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  <a:latin typeface="Symbol" charset="2"/>
                    <a:cs typeface="Symbol" charset="2"/>
                  </a:rPr>
                  <a:t>l</a:t>
                </a:r>
                <a:r>
                  <a:rPr lang="en-US" baseline="-25000">
                    <a:solidFill>
                      <a:srgbClr val="000000"/>
                    </a:solidFill>
                  </a:rPr>
                  <a:t>3</a:t>
                </a:r>
                <a:endParaRPr lang="en-US" baseline="-25000">
                  <a:solidFill>
                    <a:srgbClr val="000000"/>
                  </a:solidFill>
                  <a:latin typeface="Symbol" charset="2"/>
                  <a:cs typeface="Symbol" charset="2"/>
                </a:endParaRP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83535CBB-1F4F-6207-6FC2-6C27F4F58408}"/>
                  </a:ext>
                </a:extLst>
              </p:cNvPr>
              <p:cNvCxnSpPr/>
              <p:nvPr/>
            </p:nvCxnSpPr>
            <p:spPr>
              <a:xfrm flipV="1">
                <a:off x="5340491" y="3032147"/>
                <a:ext cx="557063" cy="342571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A8FE4D78-D7B8-D783-FCDB-D21B0C91AD0E}"/>
                  </a:ext>
                </a:extLst>
              </p:cNvPr>
              <p:cNvSpPr/>
              <p:nvPr/>
            </p:nvSpPr>
            <p:spPr>
              <a:xfrm>
                <a:off x="5203790" y="3262493"/>
                <a:ext cx="273401" cy="220180"/>
              </a:xfrm>
              <a:prstGeom prst="ellipse">
                <a:avLst/>
              </a:prstGeom>
              <a:solidFill>
                <a:srgbClr val="4BACC6">
                  <a:alpha val="50196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1AD8B539-4433-56C4-CB5B-A441C738D13E}"/>
                  </a:ext>
                </a:extLst>
              </p:cNvPr>
              <p:cNvCxnSpPr/>
              <p:nvPr/>
            </p:nvCxnSpPr>
            <p:spPr>
              <a:xfrm flipH="1">
                <a:off x="4771175" y="3388960"/>
                <a:ext cx="569316" cy="329578"/>
              </a:xfrm>
              <a:prstGeom prst="line">
                <a:avLst/>
              </a:prstGeom>
              <a:ln w="38100">
                <a:solidFill>
                  <a:srgbClr val="FEF24A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E03C89D7-8784-BBA7-D01B-18B0CD27DB9D}"/>
                  </a:ext>
                </a:extLst>
              </p:cNvPr>
              <p:cNvSpPr/>
              <p:nvPr/>
            </p:nvSpPr>
            <p:spPr>
              <a:xfrm>
                <a:off x="4616378" y="3585399"/>
                <a:ext cx="273401" cy="22018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AB4A267-8C3B-7D79-F893-09032BBC71BF}"/>
                </a:ext>
              </a:extLst>
            </p:cNvPr>
            <p:cNvCxnSpPr/>
            <p:nvPr/>
          </p:nvCxnSpPr>
          <p:spPr>
            <a:xfrm>
              <a:off x="5866155" y="5182375"/>
              <a:ext cx="1153628" cy="15643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56FFD90-3283-A12B-B552-9FDE75316E16}"/>
                </a:ext>
              </a:extLst>
            </p:cNvPr>
            <p:cNvCxnSpPr/>
            <p:nvPr/>
          </p:nvCxnSpPr>
          <p:spPr>
            <a:xfrm flipH="1">
              <a:off x="6990581" y="4790860"/>
              <a:ext cx="369862" cy="54795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AABA1EE-2C8D-CAA9-B36A-CCDA009CD844}"/>
                </a:ext>
              </a:extLst>
            </p:cNvPr>
            <p:cNvCxnSpPr/>
            <p:nvPr/>
          </p:nvCxnSpPr>
          <p:spPr>
            <a:xfrm flipH="1">
              <a:off x="6674642" y="4986617"/>
              <a:ext cx="652910" cy="975886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204229B-1103-C68E-E34E-6834AD96AA17}"/>
                </a:ext>
              </a:extLst>
            </p:cNvPr>
            <p:cNvSpPr txBox="1"/>
            <p:nvPr/>
          </p:nvSpPr>
          <p:spPr>
            <a:xfrm>
              <a:off x="6441376" y="5879563"/>
              <a:ext cx="8290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+mj-lt"/>
                </a:rPr>
                <a:t>output</a:t>
              </a:r>
              <a:endParaRPr lang="en-US" dirty="0">
                <a:solidFill>
                  <a:srgbClr val="000000"/>
                </a:solidFill>
                <a:latin typeface="+mj-lt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8312E3E-F658-AD81-7D90-296881CD1F73}"/>
                </a:ext>
              </a:extLst>
            </p:cNvPr>
            <p:cNvCxnSpPr/>
            <p:nvPr/>
          </p:nvCxnSpPr>
          <p:spPr>
            <a:xfrm flipH="1">
              <a:off x="1082164" y="1475566"/>
              <a:ext cx="363054" cy="642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9621C83-1CCE-E1DF-641B-8C8045F4CB84}"/>
                </a:ext>
              </a:extLst>
            </p:cNvPr>
            <p:cNvSpPr/>
            <p:nvPr/>
          </p:nvSpPr>
          <p:spPr>
            <a:xfrm>
              <a:off x="1331843" y="1370280"/>
              <a:ext cx="273401" cy="22018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308194D-9A0B-1FC3-24F7-DF8E701BFF56}"/>
                </a:ext>
              </a:extLst>
            </p:cNvPr>
            <p:cNvSpPr txBox="1"/>
            <p:nvPr/>
          </p:nvSpPr>
          <p:spPr>
            <a:xfrm>
              <a:off x="114777" y="1297328"/>
              <a:ext cx="994283" cy="33855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+mj-lt"/>
                </a:rPr>
                <a:t>oscillator</a:t>
              </a:r>
            </a:p>
          </p:txBody>
        </p:sp>
        <p:sp>
          <p:nvSpPr>
            <p:cNvPr id="41" name="Freeform 67">
              <a:extLst>
                <a:ext uri="{FF2B5EF4-FFF2-40B4-BE49-F238E27FC236}">
                  <a16:creationId xmlns:a16="http://schemas.microsoft.com/office/drawing/2014/main" id="{F4DF2EBC-4611-1871-A101-F3AF785C5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2780" y="4333660"/>
              <a:ext cx="220422" cy="914400"/>
            </a:xfrm>
            <a:custGeom>
              <a:avLst/>
              <a:gdLst>
                <a:gd name="T0" fmla="*/ 0 w 3150"/>
                <a:gd name="T1" fmla="*/ 2228 h 2245"/>
                <a:gd name="T2" fmla="*/ 340 w 3150"/>
                <a:gd name="T3" fmla="*/ 2228 h 2245"/>
                <a:gd name="T4" fmla="*/ 650 w 3150"/>
                <a:gd name="T5" fmla="*/ 2148 h 2245"/>
                <a:gd name="T6" fmla="*/ 840 w 3150"/>
                <a:gd name="T7" fmla="*/ 1938 h 2245"/>
                <a:gd name="T8" fmla="*/ 1000 w 3150"/>
                <a:gd name="T9" fmla="*/ 1588 h 2245"/>
                <a:gd name="T10" fmla="*/ 1180 w 3150"/>
                <a:gd name="T11" fmla="*/ 988 h 2245"/>
                <a:gd name="T12" fmla="*/ 1380 w 3150"/>
                <a:gd name="T13" fmla="*/ 348 h 2245"/>
                <a:gd name="T14" fmla="*/ 1540 w 3150"/>
                <a:gd name="T15" fmla="*/ 48 h 2245"/>
                <a:gd name="T16" fmla="*/ 1700 w 3150"/>
                <a:gd name="T17" fmla="*/ 138 h 2245"/>
                <a:gd name="T18" fmla="*/ 1950 w 3150"/>
                <a:gd name="T19" fmla="*/ 878 h 2245"/>
                <a:gd name="T20" fmla="*/ 2210 w 3150"/>
                <a:gd name="T21" fmla="*/ 1708 h 2245"/>
                <a:gd name="T22" fmla="*/ 2470 w 3150"/>
                <a:gd name="T23" fmla="*/ 2118 h 2245"/>
                <a:gd name="T24" fmla="*/ 2670 w 3150"/>
                <a:gd name="T25" fmla="*/ 2188 h 2245"/>
                <a:gd name="T26" fmla="*/ 2830 w 3150"/>
                <a:gd name="T27" fmla="*/ 2238 h 2245"/>
                <a:gd name="T28" fmla="*/ 3150 w 3150"/>
                <a:gd name="T29" fmla="*/ 2228 h 22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50"/>
                <a:gd name="T46" fmla="*/ 0 h 2245"/>
                <a:gd name="T47" fmla="*/ 3150 w 3150"/>
                <a:gd name="T48" fmla="*/ 2245 h 224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50" h="2245">
                  <a:moveTo>
                    <a:pt x="0" y="2228"/>
                  </a:moveTo>
                  <a:cubicBezTo>
                    <a:pt x="116" y="2234"/>
                    <a:pt x="232" y="2241"/>
                    <a:pt x="340" y="2228"/>
                  </a:cubicBezTo>
                  <a:cubicBezTo>
                    <a:pt x="448" y="2215"/>
                    <a:pt x="567" y="2196"/>
                    <a:pt x="650" y="2148"/>
                  </a:cubicBezTo>
                  <a:cubicBezTo>
                    <a:pt x="733" y="2100"/>
                    <a:pt x="782" y="2031"/>
                    <a:pt x="840" y="1938"/>
                  </a:cubicBezTo>
                  <a:cubicBezTo>
                    <a:pt x="898" y="1845"/>
                    <a:pt x="943" y="1746"/>
                    <a:pt x="1000" y="1588"/>
                  </a:cubicBezTo>
                  <a:cubicBezTo>
                    <a:pt x="1057" y="1430"/>
                    <a:pt x="1117" y="1195"/>
                    <a:pt x="1180" y="988"/>
                  </a:cubicBezTo>
                  <a:cubicBezTo>
                    <a:pt x="1243" y="781"/>
                    <a:pt x="1320" y="505"/>
                    <a:pt x="1380" y="348"/>
                  </a:cubicBezTo>
                  <a:cubicBezTo>
                    <a:pt x="1440" y="191"/>
                    <a:pt x="1487" y="83"/>
                    <a:pt x="1540" y="48"/>
                  </a:cubicBezTo>
                  <a:cubicBezTo>
                    <a:pt x="1593" y="13"/>
                    <a:pt x="1632" y="0"/>
                    <a:pt x="1700" y="138"/>
                  </a:cubicBezTo>
                  <a:cubicBezTo>
                    <a:pt x="1768" y="276"/>
                    <a:pt x="1865" y="616"/>
                    <a:pt x="1950" y="878"/>
                  </a:cubicBezTo>
                  <a:cubicBezTo>
                    <a:pt x="2035" y="1140"/>
                    <a:pt x="2123" y="1501"/>
                    <a:pt x="2210" y="1708"/>
                  </a:cubicBezTo>
                  <a:cubicBezTo>
                    <a:pt x="2297" y="1915"/>
                    <a:pt x="2393" y="2038"/>
                    <a:pt x="2470" y="2118"/>
                  </a:cubicBezTo>
                  <a:cubicBezTo>
                    <a:pt x="2547" y="2198"/>
                    <a:pt x="2610" y="2168"/>
                    <a:pt x="2670" y="2188"/>
                  </a:cubicBezTo>
                  <a:cubicBezTo>
                    <a:pt x="2730" y="2208"/>
                    <a:pt x="2750" y="2231"/>
                    <a:pt x="2830" y="2238"/>
                  </a:cubicBezTo>
                  <a:cubicBezTo>
                    <a:pt x="2910" y="2245"/>
                    <a:pt x="3030" y="2236"/>
                    <a:pt x="3150" y="2228"/>
                  </a:cubicBez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00" b="1">
                <a:solidFill>
                  <a:srgbClr val="1F497B"/>
                </a:solidFill>
                <a:latin typeface="+mn-lt"/>
                <a:ea typeface="ＭＳ Ｐゴシック"/>
                <a:cs typeface="ＭＳ Ｐゴシック"/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6782351-AB7A-47C1-D4EE-232DF1A0D7E9}"/>
                </a:ext>
              </a:extLst>
            </p:cNvPr>
            <p:cNvGrpSpPr/>
            <p:nvPr/>
          </p:nvGrpSpPr>
          <p:grpSpPr>
            <a:xfrm>
              <a:off x="6381739" y="2862383"/>
              <a:ext cx="758159" cy="400110"/>
              <a:chOff x="6555478" y="2989705"/>
              <a:chExt cx="758159" cy="400110"/>
            </a:xfrm>
          </p:grpSpPr>
          <p:sp>
            <p:nvSpPr>
              <p:cNvPr id="43" name="Freeform 66">
                <a:extLst>
                  <a:ext uri="{FF2B5EF4-FFF2-40B4-BE49-F238E27FC236}">
                    <a16:creationId xmlns:a16="http://schemas.microsoft.com/office/drawing/2014/main" id="{65B743EC-A017-9091-3071-397E530926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5478" y="3194565"/>
                <a:ext cx="188234" cy="175400"/>
              </a:xfrm>
              <a:custGeom>
                <a:avLst/>
                <a:gdLst>
                  <a:gd name="T0" fmla="*/ 0 w 3150"/>
                  <a:gd name="T1" fmla="*/ 2228 h 2245"/>
                  <a:gd name="T2" fmla="*/ 340 w 3150"/>
                  <a:gd name="T3" fmla="*/ 2228 h 2245"/>
                  <a:gd name="T4" fmla="*/ 650 w 3150"/>
                  <a:gd name="T5" fmla="*/ 2148 h 2245"/>
                  <a:gd name="T6" fmla="*/ 840 w 3150"/>
                  <a:gd name="T7" fmla="*/ 1938 h 2245"/>
                  <a:gd name="T8" fmla="*/ 1000 w 3150"/>
                  <a:gd name="T9" fmla="*/ 1588 h 2245"/>
                  <a:gd name="T10" fmla="*/ 1180 w 3150"/>
                  <a:gd name="T11" fmla="*/ 988 h 2245"/>
                  <a:gd name="T12" fmla="*/ 1380 w 3150"/>
                  <a:gd name="T13" fmla="*/ 348 h 2245"/>
                  <a:gd name="T14" fmla="*/ 1540 w 3150"/>
                  <a:gd name="T15" fmla="*/ 48 h 2245"/>
                  <a:gd name="T16" fmla="*/ 1700 w 3150"/>
                  <a:gd name="T17" fmla="*/ 138 h 2245"/>
                  <a:gd name="T18" fmla="*/ 1950 w 3150"/>
                  <a:gd name="T19" fmla="*/ 878 h 2245"/>
                  <a:gd name="T20" fmla="*/ 2210 w 3150"/>
                  <a:gd name="T21" fmla="*/ 1708 h 2245"/>
                  <a:gd name="T22" fmla="*/ 2470 w 3150"/>
                  <a:gd name="T23" fmla="*/ 2118 h 2245"/>
                  <a:gd name="T24" fmla="*/ 2670 w 3150"/>
                  <a:gd name="T25" fmla="*/ 2188 h 2245"/>
                  <a:gd name="T26" fmla="*/ 2830 w 3150"/>
                  <a:gd name="T27" fmla="*/ 2238 h 2245"/>
                  <a:gd name="T28" fmla="*/ 3150 w 3150"/>
                  <a:gd name="T29" fmla="*/ 2228 h 224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150"/>
                  <a:gd name="T46" fmla="*/ 0 h 2245"/>
                  <a:gd name="T47" fmla="*/ 3150 w 3150"/>
                  <a:gd name="T48" fmla="*/ 2245 h 224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150" h="2245">
                    <a:moveTo>
                      <a:pt x="0" y="2228"/>
                    </a:moveTo>
                    <a:cubicBezTo>
                      <a:pt x="116" y="2234"/>
                      <a:pt x="232" y="2241"/>
                      <a:pt x="340" y="2228"/>
                    </a:cubicBezTo>
                    <a:cubicBezTo>
                      <a:pt x="448" y="2215"/>
                      <a:pt x="567" y="2196"/>
                      <a:pt x="650" y="2148"/>
                    </a:cubicBezTo>
                    <a:cubicBezTo>
                      <a:pt x="733" y="2100"/>
                      <a:pt x="782" y="2031"/>
                      <a:pt x="840" y="1938"/>
                    </a:cubicBezTo>
                    <a:cubicBezTo>
                      <a:pt x="898" y="1845"/>
                      <a:pt x="943" y="1746"/>
                      <a:pt x="1000" y="1588"/>
                    </a:cubicBezTo>
                    <a:cubicBezTo>
                      <a:pt x="1057" y="1430"/>
                      <a:pt x="1117" y="1195"/>
                      <a:pt x="1180" y="988"/>
                    </a:cubicBezTo>
                    <a:cubicBezTo>
                      <a:pt x="1243" y="781"/>
                      <a:pt x="1320" y="505"/>
                      <a:pt x="1380" y="348"/>
                    </a:cubicBezTo>
                    <a:cubicBezTo>
                      <a:pt x="1440" y="191"/>
                      <a:pt x="1487" y="83"/>
                      <a:pt x="1540" y="48"/>
                    </a:cubicBezTo>
                    <a:cubicBezTo>
                      <a:pt x="1593" y="13"/>
                      <a:pt x="1632" y="0"/>
                      <a:pt x="1700" y="138"/>
                    </a:cubicBezTo>
                    <a:cubicBezTo>
                      <a:pt x="1768" y="276"/>
                      <a:pt x="1865" y="616"/>
                      <a:pt x="1950" y="878"/>
                    </a:cubicBezTo>
                    <a:cubicBezTo>
                      <a:pt x="2035" y="1140"/>
                      <a:pt x="2123" y="1501"/>
                      <a:pt x="2210" y="1708"/>
                    </a:cubicBezTo>
                    <a:cubicBezTo>
                      <a:pt x="2297" y="1915"/>
                      <a:pt x="2393" y="2038"/>
                      <a:pt x="2470" y="2118"/>
                    </a:cubicBezTo>
                    <a:cubicBezTo>
                      <a:pt x="2547" y="2198"/>
                      <a:pt x="2610" y="2168"/>
                      <a:pt x="2670" y="2188"/>
                    </a:cubicBezTo>
                    <a:cubicBezTo>
                      <a:pt x="2730" y="2208"/>
                      <a:pt x="2750" y="2231"/>
                      <a:pt x="2830" y="2238"/>
                    </a:cubicBezTo>
                    <a:cubicBezTo>
                      <a:pt x="2910" y="2245"/>
                      <a:pt x="3030" y="2236"/>
                      <a:pt x="3150" y="2228"/>
                    </a:cubicBezTo>
                  </a:path>
                </a:pathLst>
              </a:custGeom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00" b="1">
                  <a:solidFill>
                    <a:srgbClr val="1F497B"/>
                  </a:solidFill>
                  <a:latin typeface="+mn-lt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4" name="Freeform 66">
                <a:extLst>
                  <a:ext uri="{FF2B5EF4-FFF2-40B4-BE49-F238E27FC236}">
                    <a16:creationId xmlns:a16="http://schemas.microsoft.com/office/drawing/2014/main" id="{6F445830-ADCD-70CE-4FC9-993A38BAB5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709" y="3188778"/>
                <a:ext cx="188234" cy="175400"/>
              </a:xfrm>
              <a:custGeom>
                <a:avLst/>
                <a:gdLst>
                  <a:gd name="T0" fmla="*/ 0 w 3150"/>
                  <a:gd name="T1" fmla="*/ 2228 h 2245"/>
                  <a:gd name="T2" fmla="*/ 340 w 3150"/>
                  <a:gd name="T3" fmla="*/ 2228 h 2245"/>
                  <a:gd name="T4" fmla="*/ 650 w 3150"/>
                  <a:gd name="T5" fmla="*/ 2148 h 2245"/>
                  <a:gd name="T6" fmla="*/ 840 w 3150"/>
                  <a:gd name="T7" fmla="*/ 1938 h 2245"/>
                  <a:gd name="T8" fmla="*/ 1000 w 3150"/>
                  <a:gd name="T9" fmla="*/ 1588 h 2245"/>
                  <a:gd name="T10" fmla="*/ 1180 w 3150"/>
                  <a:gd name="T11" fmla="*/ 988 h 2245"/>
                  <a:gd name="T12" fmla="*/ 1380 w 3150"/>
                  <a:gd name="T13" fmla="*/ 348 h 2245"/>
                  <a:gd name="T14" fmla="*/ 1540 w 3150"/>
                  <a:gd name="T15" fmla="*/ 48 h 2245"/>
                  <a:gd name="T16" fmla="*/ 1700 w 3150"/>
                  <a:gd name="T17" fmla="*/ 138 h 2245"/>
                  <a:gd name="T18" fmla="*/ 1950 w 3150"/>
                  <a:gd name="T19" fmla="*/ 878 h 2245"/>
                  <a:gd name="T20" fmla="*/ 2210 w 3150"/>
                  <a:gd name="T21" fmla="*/ 1708 h 2245"/>
                  <a:gd name="T22" fmla="*/ 2470 w 3150"/>
                  <a:gd name="T23" fmla="*/ 2118 h 2245"/>
                  <a:gd name="T24" fmla="*/ 2670 w 3150"/>
                  <a:gd name="T25" fmla="*/ 2188 h 2245"/>
                  <a:gd name="T26" fmla="*/ 2830 w 3150"/>
                  <a:gd name="T27" fmla="*/ 2238 h 2245"/>
                  <a:gd name="T28" fmla="*/ 3150 w 3150"/>
                  <a:gd name="T29" fmla="*/ 2228 h 224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150"/>
                  <a:gd name="T46" fmla="*/ 0 h 2245"/>
                  <a:gd name="T47" fmla="*/ 3150 w 3150"/>
                  <a:gd name="T48" fmla="*/ 2245 h 224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150" h="2245">
                    <a:moveTo>
                      <a:pt x="0" y="2228"/>
                    </a:moveTo>
                    <a:cubicBezTo>
                      <a:pt x="116" y="2234"/>
                      <a:pt x="232" y="2241"/>
                      <a:pt x="340" y="2228"/>
                    </a:cubicBezTo>
                    <a:cubicBezTo>
                      <a:pt x="448" y="2215"/>
                      <a:pt x="567" y="2196"/>
                      <a:pt x="650" y="2148"/>
                    </a:cubicBezTo>
                    <a:cubicBezTo>
                      <a:pt x="733" y="2100"/>
                      <a:pt x="782" y="2031"/>
                      <a:pt x="840" y="1938"/>
                    </a:cubicBezTo>
                    <a:cubicBezTo>
                      <a:pt x="898" y="1845"/>
                      <a:pt x="943" y="1746"/>
                      <a:pt x="1000" y="1588"/>
                    </a:cubicBezTo>
                    <a:cubicBezTo>
                      <a:pt x="1057" y="1430"/>
                      <a:pt x="1117" y="1195"/>
                      <a:pt x="1180" y="988"/>
                    </a:cubicBezTo>
                    <a:cubicBezTo>
                      <a:pt x="1243" y="781"/>
                      <a:pt x="1320" y="505"/>
                      <a:pt x="1380" y="348"/>
                    </a:cubicBezTo>
                    <a:cubicBezTo>
                      <a:pt x="1440" y="191"/>
                      <a:pt x="1487" y="83"/>
                      <a:pt x="1540" y="48"/>
                    </a:cubicBezTo>
                    <a:cubicBezTo>
                      <a:pt x="1593" y="13"/>
                      <a:pt x="1632" y="0"/>
                      <a:pt x="1700" y="138"/>
                    </a:cubicBezTo>
                    <a:cubicBezTo>
                      <a:pt x="1768" y="276"/>
                      <a:pt x="1865" y="616"/>
                      <a:pt x="1950" y="878"/>
                    </a:cubicBezTo>
                    <a:cubicBezTo>
                      <a:pt x="2035" y="1140"/>
                      <a:pt x="2123" y="1501"/>
                      <a:pt x="2210" y="1708"/>
                    </a:cubicBezTo>
                    <a:cubicBezTo>
                      <a:pt x="2297" y="1915"/>
                      <a:pt x="2393" y="2038"/>
                      <a:pt x="2470" y="2118"/>
                    </a:cubicBezTo>
                    <a:cubicBezTo>
                      <a:pt x="2547" y="2198"/>
                      <a:pt x="2610" y="2168"/>
                      <a:pt x="2670" y="2188"/>
                    </a:cubicBezTo>
                    <a:cubicBezTo>
                      <a:pt x="2730" y="2208"/>
                      <a:pt x="2750" y="2231"/>
                      <a:pt x="2830" y="2238"/>
                    </a:cubicBezTo>
                    <a:cubicBezTo>
                      <a:pt x="2910" y="2245"/>
                      <a:pt x="3030" y="2236"/>
                      <a:pt x="3150" y="2228"/>
                    </a:cubicBezTo>
                  </a:path>
                </a:pathLst>
              </a:custGeom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00" b="1">
                  <a:solidFill>
                    <a:srgbClr val="1F497B"/>
                  </a:solidFill>
                  <a:latin typeface="+mn-lt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E64E9F4-7221-E865-20DD-84B8AF16E31E}"/>
                  </a:ext>
                </a:extLst>
              </p:cNvPr>
              <p:cNvSpPr txBox="1"/>
              <p:nvPr/>
            </p:nvSpPr>
            <p:spPr>
              <a:xfrm>
                <a:off x="6623260" y="2989705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0000"/>
                    </a:solidFill>
                    <a:latin typeface="+mj-lt"/>
                  </a:rPr>
                  <a:t>…</a:t>
                </a:r>
              </a:p>
            </p:txBody>
          </p:sp>
          <p:sp>
            <p:nvSpPr>
              <p:cNvPr id="46" name="Freeform 66">
                <a:extLst>
                  <a:ext uri="{FF2B5EF4-FFF2-40B4-BE49-F238E27FC236}">
                    <a16:creationId xmlns:a16="http://schemas.microsoft.com/office/drawing/2014/main" id="{74BBE966-2E99-5861-DF1A-3BFD8B8E0B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5403" y="3188778"/>
                <a:ext cx="188234" cy="175400"/>
              </a:xfrm>
              <a:custGeom>
                <a:avLst/>
                <a:gdLst>
                  <a:gd name="T0" fmla="*/ 0 w 3150"/>
                  <a:gd name="T1" fmla="*/ 2228 h 2245"/>
                  <a:gd name="T2" fmla="*/ 340 w 3150"/>
                  <a:gd name="T3" fmla="*/ 2228 h 2245"/>
                  <a:gd name="T4" fmla="*/ 650 w 3150"/>
                  <a:gd name="T5" fmla="*/ 2148 h 2245"/>
                  <a:gd name="T6" fmla="*/ 840 w 3150"/>
                  <a:gd name="T7" fmla="*/ 1938 h 2245"/>
                  <a:gd name="T8" fmla="*/ 1000 w 3150"/>
                  <a:gd name="T9" fmla="*/ 1588 h 2245"/>
                  <a:gd name="T10" fmla="*/ 1180 w 3150"/>
                  <a:gd name="T11" fmla="*/ 988 h 2245"/>
                  <a:gd name="T12" fmla="*/ 1380 w 3150"/>
                  <a:gd name="T13" fmla="*/ 348 h 2245"/>
                  <a:gd name="T14" fmla="*/ 1540 w 3150"/>
                  <a:gd name="T15" fmla="*/ 48 h 2245"/>
                  <a:gd name="T16" fmla="*/ 1700 w 3150"/>
                  <a:gd name="T17" fmla="*/ 138 h 2245"/>
                  <a:gd name="T18" fmla="*/ 1950 w 3150"/>
                  <a:gd name="T19" fmla="*/ 878 h 2245"/>
                  <a:gd name="T20" fmla="*/ 2210 w 3150"/>
                  <a:gd name="T21" fmla="*/ 1708 h 2245"/>
                  <a:gd name="T22" fmla="*/ 2470 w 3150"/>
                  <a:gd name="T23" fmla="*/ 2118 h 2245"/>
                  <a:gd name="T24" fmla="*/ 2670 w 3150"/>
                  <a:gd name="T25" fmla="*/ 2188 h 2245"/>
                  <a:gd name="T26" fmla="*/ 2830 w 3150"/>
                  <a:gd name="T27" fmla="*/ 2238 h 2245"/>
                  <a:gd name="T28" fmla="*/ 3150 w 3150"/>
                  <a:gd name="T29" fmla="*/ 2228 h 224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150"/>
                  <a:gd name="T46" fmla="*/ 0 h 2245"/>
                  <a:gd name="T47" fmla="*/ 3150 w 3150"/>
                  <a:gd name="T48" fmla="*/ 2245 h 224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150" h="2245">
                    <a:moveTo>
                      <a:pt x="0" y="2228"/>
                    </a:moveTo>
                    <a:cubicBezTo>
                      <a:pt x="116" y="2234"/>
                      <a:pt x="232" y="2241"/>
                      <a:pt x="340" y="2228"/>
                    </a:cubicBezTo>
                    <a:cubicBezTo>
                      <a:pt x="448" y="2215"/>
                      <a:pt x="567" y="2196"/>
                      <a:pt x="650" y="2148"/>
                    </a:cubicBezTo>
                    <a:cubicBezTo>
                      <a:pt x="733" y="2100"/>
                      <a:pt x="782" y="2031"/>
                      <a:pt x="840" y="1938"/>
                    </a:cubicBezTo>
                    <a:cubicBezTo>
                      <a:pt x="898" y="1845"/>
                      <a:pt x="943" y="1746"/>
                      <a:pt x="1000" y="1588"/>
                    </a:cubicBezTo>
                    <a:cubicBezTo>
                      <a:pt x="1057" y="1430"/>
                      <a:pt x="1117" y="1195"/>
                      <a:pt x="1180" y="988"/>
                    </a:cubicBezTo>
                    <a:cubicBezTo>
                      <a:pt x="1243" y="781"/>
                      <a:pt x="1320" y="505"/>
                      <a:pt x="1380" y="348"/>
                    </a:cubicBezTo>
                    <a:cubicBezTo>
                      <a:pt x="1440" y="191"/>
                      <a:pt x="1487" y="83"/>
                      <a:pt x="1540" y="48"/>
                    </a:cubicBezTo>
                    <a:cubicBezTo>
                      <a:pt x="1593" y="13"/>
                      <a:pt x="1632" y="0"/>
                      <a:pt x="1700" y="138"/>
                    </a:cubicBezTo>
                    <a:cubicBezTo>
                      <a:pt x="1768" y="276"/>
                      <a:pt x="1865" y="616"/>
                      <a:pt x="1950" y="878"/>
                    </a:cubicBezTo>
                    <a:cubicBezTo>
                      <a:pt x="2035" y="1140"/>
                      <a:pt x="2123" y="1501"/>
                      <a:pt x="2210" y="1708"/>
                    </a:cubicBezTo>
                    <a:cubicBezTo>
                      <a:pt x="2297" y="1915"/>
                      <a:pt x="2393" y="2038"/>
                      <a:pt x="2470" y="2118"/>
                    </a:cubicBezTo>
                    <a:cubicBezTo>
                      <a:pt x="2547" y="2198"/>
                      <a:pt x="2610" y="2168"/>
                      <a:pt x="2670" y="2188"/>
                    </a:cubicBezTo>
                    <a:cubicBezTo>
                      <a:pt x="2730" y="2208"/>
                      <a:pt x="2750" y="2231"/>
                      <a:pt x="2830" y="2238"/>
                    </a:cubicBezTo>
                    <a:cubicBezTo>
                      <a:pt x="2910" y="2245"/>
                      <a:pt x="3030" y="2236"/>
                      <a:pt x="3150" y="2228"/>
                    </a:cubicBezTo>
                  </a:path>
                </a:pathLst>
              </a:custGeom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00" b="1">
                  <a:solidFill>
                    <a:srgbClr val="1F497B"/>
                  </a:solidFill>
                  <a:latin typeface="+mn-lt"/>
                  <a:ea typeface="ＭＳ Ｐゴシック"/>
                  <a:cs typeface="ＭＳ Ｐゴシック"/>
                </a:endParaRPr>
              </a:p>
            </p:txBody>
          </p:sp>
        </p:grpSp>
      </p:grpSp>
      <p:sp>
        <p:nvSpPr>
          <p:cNvPr id="494" name="TextBox 493">
            <a:extLst>
              <a:ext uri="{FF2B5EF4-FFF2-40B4-BE49-F238E27FC236}">
                <a16:creationId xmlns:a16="http://schemas.microsoft.com/office/drawing/2014/main" id="{47C16E70-9888-979E-8A7D-D9C3CD326BD8}"/>
              </a:ext>
            </a:extLst>
          </p:cNvPr>
          <p:cNvSpPr txBox="1"/>
          <p:nvPr/>
        </p:nvSpPr>
        <p:spPr>
          <a:xfrm>
            <a:off x="4094448" y="764218"/>
            <a:ext cx="5512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0070C0"/>
                </a:solidFill>
              </a:rPr>
              <a:t>Concept: Use high efficiency, high average power fiber lasers, and add them coherently for high pulse energy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5" name="TextBox 494">
            <a:extLst>
              <a:ext uri="{FF2B5EF4-FFF2-40B4-BE49-F238E27FC236}">
                <a16:creationId xmlns:a16="http://schemas.microsoft.com/office/drawing/2014/main" id="{71D9C021-95D1-93D0-1AA1-DF82F4F96ABA}"/>
              </a:ext>
            </a:extLst>
          </p:cNvPr>
          <p:cNvSpPr txBox="1"/>
          <p:nvPr/>
        </p:nvSpPr>
        <p:spPr>
          <a:xfrm>
            <a:off x="6755757" y="1052706"/>
            <a:ext cx="542118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Combine 100’s fibers spatially x 100 pulses temporally for collider energy needs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Stack 100 pulses in 1 fiber to get &gt;10mJ, sub-kW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Combine 100’s fibers to get Joules, 100’s kW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Relies on control of laser phase of each pulse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6" name="TextBox 495">
            <a:extLst>
              <a:ext uri="{FF2B5EF4-FFF2-40B4-BE49-F238E27FC236}">
                <a16:creationId xmlns:a16="http://schemas.microsoft.com/office/drawing/2014/main" id="{BDBD29A3-E0B8-A6B8-E1B2-9754DDE809BE}"/>
              </a:ext>
            </a:extLst>
          </p:cNvPr>
          <p:cNvSpPr txBox="1"/>
          <p:nvPr/>
        </p:nvSpPr>
        <p:spPr>
          <a:xfrm>
            <a:off x="90082" y="3156252"/>
            <a:ext cx="382436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/>
              <a:t>Yb-doped fibers: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diode pump at 976 nm , lase at 1030 nm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Large surface/vol. ratio = excellent thermal energy handling </a:t>
            </a:r>
          </a:p>
        </p:txBody>
      </p:sp>
      <p:sp>
        <p:nvSpPr>
          <p:cNvPr id="498" name="TextBox 497">
            <a:extLst>
              <a:ext uri="{FF2B5EF4-FFF2-40B4-BE49-F238E27FC236}">
                <a16:creationId xmlns:a16="http://schemas.microsoft.com/office/drawing/2014/main" id="{0BFEEF4A-5824-DBF6-891B-852A45AF4EF7}"/>
              </a:ext>
            </a:extLst>
          </p:cNvPr>
          <p:cNvSpPr txBox="1"/>
          <p:nvPr/>
        </p:nvSpPr>
        <p:spPr>
          <a:xfrm>
            <a:off x="7630498" y="3391699"/>
            <a:ext cx="458404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total efficiency wall-to-laser of ~40-50%:</a:t>
            </a:r>
          </a:p>
          <a:p>
            <a:r>
              <a:rPr lang="en-US" sz="1600" dirty="0">
                <a:solidFill>
                  <a:srgbClr val="0432FF"/>
                </a:solidFill>
              </a:rPr>
              <a:t>- electrical-to-optical of diode pumped lasers = 60%</a:t>
            </a:r>
          </a:p>
          <a:p>
            <a:r>
              <a:rPr lang="en-US" sz="1600" dirty="0">
                <a:solidFill>
                  <a:srgbClr val="0432FF"/>
                </a:solidFill>
              </a:rPr>
              <a:t>- optical-to-optical of fibers = 90%</a:t>
            </a:r>
          </a:p>
          <a:p>
            <a:r>
              <a:rPr lang="en-US" sz="1600" dirty="0">
                <a:solidFill>
                  <a:srgbClr val="0432FF"/>
                </a:solidFill>
              </a:rPr>
              <a:t>- combining fibers = 85%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C0E193-E178-5CF6-4FBC-A1C47CCDE70F}"/>
              </a:ext>
            </a:extLst>
          </p:cNvPr>
          <p:cNvSpPr txBox="1"/>
          <p:nvPr/>
        </p:nvSpPr>
        <p:spPr>
          <a:xfrm>
            <a:off x="0" y="4686381"/>
            <a:ext cx="641573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Avenir Book" panose="02000503020000020003" pitchFamily="2" charset="0"/>
              </a:rPr>
              <a:t>Achieved to-date: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venir Book" panose="02000503020000020003" pitchFamily="2" charset="0"/>
              </a:rPr>
              <a:t>81 pulses stacked temporally (&gt;10 </a:t>
            </a:r>
            <a:r>
              <a:rPr lang="en-US" sz="1600" dirty="0" err="1">
                <a:solidFill>
                  <a:schemeClr val="tx1"/>
                </a:solidFill>
                <a:latin typeface="Avenir Book" panose="02000503020000020003" pitchFamily="2" charset="0"/>
              </a:rPr>
              <a:t>mJ</a:t>
            </a:r>
            <a:r>
              <a:rPr lang="en-US" sz="1600" dirty="0">
                <a:solidFill>
                  <a:schemeClr val="tx1"/>
                </a:solidFill>
                <a:latin typeface="Avenir Book" panose="02000503020000020003" pitchFamily="2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venir Book" panose="02000503020000020003" pitchFamily="2" charset="0"/>
              </a:rPr>
              <a:t>Spatially c</a:t>
            </a:r>
            <a:r>
              <a:rPr lang="en-US" sz="1600" dirty="0">
                <a:solidFill>
                  <a:schemeClr val="tx1"/>
                </a:solidFill>
                <a:latin typeface="Avenir Book" panose="02000503020000020003" pitchFamily="2" charset="0"/>
              </a:rPr>
              <a:t>ombined 8, 100fs beams (90% efficiency)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rPr>
              <a:t>3 channels spectrally combine to 42 fs</a:t>
            </a:r>
          </a:p>
          <a:p>
            <a:endParaRPr lang="en-US" sz="1600" b="0" i="0" u="none" strike="noStrike" cap="none" dirty="0">
              <a:solidFill>
                <a:srgbClr val="002060"/>
              </a:solidFill>
              <a:latin typeface="Avenir Book" panose="02000503020000020003" pitchFamily="2" charset="0"/>
              <a:ea typeface="Arial"/>
              <a:cs typeface="Arial"/>
              <a:sym typeface="Arial"/>
            </a:endParaRPr>
          </a:p>
          <a:p>
            <a:r>
              <a:rPr lang="en-US" sz="1600" b="1" i="0" u="none" strike="noStrike" cap="none" dirty="0">
                <a:solidFill>
                  <a:srgbClr val="00206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rPr>
              <a:t>Next step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rPr>
              <a:t>: 27 spatial beams, 81 temporal pulses, 3 spectral bands (200mJ, 1kW)</a:t>
            </a:r>
          </a:p>
          <a:p>
            <a:endParaRPr lang="en-US" sz="1600" dirty="0">
              <a:solidFill>
                <a:schemeClr val="tx1"/>
              </a:solidFill>
              <a:latin typeface="Avenir Book" panose="02000503020000020003" pitchFamily="2" charset="0"/>
            </a:endParaRPr>
          </a:p>
          <a:p>
            <a:endParaRPr lang="en-US" sz="1600" dirty="0">
              <a:solidFill>
                <a:srgbClr val="0432FF"/>
              </a:solidFill>
              <a:latin typeface="Avenir Book" panose="02000503020000020003" pitchFamily="2" charset="0"/>
            </a:endParaRPr>
          </a:p>
        </p:txBody>
      </p:sp>
      <p:sp>
        <p:nvSpPr>
          <p:cNvPr id="8" name="Google Shape;551;p15">
            <a:extLst>
              <a:ext uri="{FF2B5EF4-FFF2-40B4-BE49-F238E27FC236}">
                <a16:creationId xmlns:a16="http://schemas.microsoft.com/office/drawing/2014/main" id="{70B52CE7-F385-B980-06A1-96A6FEC315BC}"/>
              </a:ext>
            </a:extLst>
          </p:cNvPr>
          <p:cNvSpPr/>
          <p:nvPr/>
        </p:nvSpPr>
        <p:spPr>
          <a:xfrm>
            <a:off x="9316530" y="5167208"/>
            <a:ext cx="2853635" cy="1295188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0" i="0" u="none" strike="noStrike" cap="none" dirty="0">
                <a:ea typeface="Lato"/>
                <a:cs typeface="Lato"/>
                <a:sym typeface="Lato"/>
              </a:rPr>
              <a:t>Tong Zhou “</a:t>
            </a:r>
            <a:r>
              <a:rPr lang="en-US" sz="1600" b="1" i="0" u="none" strike="noStrike" dirty="0">
                <a:effectLst/>
              </a:rPr>
              <a:t>Coherently-combined fiber lasers for driving plasma accelerators at kHz repetition rates</a:t>
            </a:r>
            <a:r>
              <a:rPr lang="en-US" sz="1600" b="0" i="0" u="none" strike="noStrike" cap="none" dirty="0">
                <a:ea typeface="Lato"/>
                <a:cs typeface="Lato"/>
                <a:sym typeface="Lato"/>
              </a:rPr>
              <a:t>”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0" i="0" u="none" strike="noStrike" cap="none" dirty="0">
                <a:ea typeface="Lato"/>
                <a:cs typeface="Lato"/>
                <a:sym typeface="Lato"/>
              </a:rPr>
              <a:t>Wed Morning</a:t>
            </a:r>
            <a:endParaRPr sz="1600" b="0" i="0" u="none" strike="noStrike" cap="none" dirty="0"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20825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597"/>
    </mc:Choice>
    <mc:Fallback xmlns="">
      <p:transition spd="slow" advTm="565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5" grpId="0"/>
      <p:bldP spid="498" grpId="0"/>
      <p:bldP spid="4" grpId="0"/>
      <p:bldP spid="8" grpId="0" animBg="1"/>
    </p:bldLst>
  </p:timing>
  <p:extLst>
    <p:ext uri="{3A86A75C-4F4B-4683-9AE1-C65F6400EC91}">
      <p14:laserTraceLst xmlns:p14="http://schemas.microsoft.com/office/powerpoint/2010/main">
        <p14:tracePtLst>
          <p14:tracePt t="47478" x="7950200" y="4654550"/>
          <p14:tracePt t="47485" x="7937500" y="4660900"/>
          <p14:tracePt t="47493" x="7918450" y="4673600"/>
          <p14:tracePt t="47501" x="7899400" y="4686300"/>
          <p14:tracePt t="47509" x="7867650" y="4718050"/>
          <p14:tracePt t="47517" x="7842250" y="4756150"/>
          <p14:tracePt t="47526" x="7804150" y="4800600"/>
          <p14:tracePt t="47533" x="7772400" y="4857750"/>
          <p14:tracePt t="47542" x="7740650" y="4914900"/>
          <p14:tracePt t="47549" x="7702550" y="4984750"/>
          <p14:tracePt t="47557" x="7664450" y="5054600"/>
          <p14:tracePt t="47565" x="7613650" y="5130800"/>
          <p14:tracePt t="47573" x="7569200" y="5207000"/>
          <p14:tracePt t="47582" x="7518400" y="5276850"/>
          <p14:tracePt t="47590" x="7461250" y="5340350"/>
          <p14:tracePt t="47598" x="7416800" y="5397500"/>
          <p14:tracePt t="47605" x="7372350" y="5454650"/>
          <p14:tracePt t="47615" x="7340600" y="5492750"/>
          <p14:tracePt t="47621" x="7296150" y="5549900"/>
          <p14:tracePt t="47630" x="7264400" y="5594350"/>
          <p14:tracePt t="47638" x="7226300" y="5626100"/>
          <p14:tracePt t="47645" x="7188200" y="5664200"/>
          <p14:tracePt t="47654" x="7150100" y="5695950"/>
          <p14:tracePt t="47661" x="7124700" y="5721350"/>
          <p14:tracePt t="47670" x="7105650" y="5746750"/>
          <p14:tracePt t="47678" x="7092950" y="5765800"/>
          <p14:tracePt t="47686" x="7086600" y="5791200"/>
          <p14:tracePt t="47693" x="7086600" y="5803900"/>
          <p14:tracePt t="47701" x="7086600" y="5816600"/>
          <p14:tracePt t="47710" x="7092950" y="5829300"/>
          <p14:tracePt t="47717" x="7099300" y="5835650"/>
          <p14:tracePt t="47726" x="7118350" y="5842000"/>
          <p14:tracePt t="47733" x="7137400" y="5842000"/>
          <p14:tracePt t="47743" x="7162800" y="5848350"/>
          <p14:tracePt t="47749" x="7200900" y="5848350"/>
          <p14:tracePt t="47760" x="7232650" y="5848350"/>
          <p14:tracePt t="47765" x="7277100" y="5848350"/>
          <p14:tracePt t="47775" x="7302500" y="5842000"/>
          <p14:tracePt t="47782" x="7321550" y="5842000"/>
          <p14:tracePt t="47792" x="7340600" y="5835650"/>
          <p14:tracePt t="47798" x="7359650" y="5829300"/>
          <p14:tracePt t="47809" x="7385050" y="5810250"/>
          <p14:tracePt t="47815" x="7410450" y="5797550"/>
          <p14:tracePt t="47825" x="7435850" y="5784850"/>
          <p14:tracePt t="47831" x="7454900" y="5765800"/>
          <p14:tracePt t="47843" x="7480300" y="5740400"/>
          <p14:tracePt t="47847" x="7499350" y="5715000"/>
          <p14:tracePt t="47859" x="7518400" y="5689600"/>
          <p14:tracePt t="47864" x="7531100" y="5670550"/>
          <p14:tracePt t="47875" x="7543800" y="5645150"/>
          <p14:tracePt t="47881" x="7543800" y="5632450"/>
          <p14:tracePt t="47892" x="7537450" y="5619750"/>
          <p14:tracePt t="47897" x="7524750" y="5607050"/>
          <p14:tracePt t="47909" x="7505700" y="5581650"/>
          <p14:tracePt t="47914" x="7480300" y="5562600"/>
          <p14:tracePt t="47926" x="7448550" y="5549900"/>
          <p14:tracePt t="47931" x="7416800" y="5537200"/>
          <p14:tracePt t="47942" x="7385050" y="5524500"/>
          <p14:tracePt t="47948" x="7340600" y="5518150"/>
          <p14:tracePt t="47959" x="7264400" y="5524500"/>
          <p14:tracePt t="47965" x="7226300" y="5530850"/>
          <p14:tracePt t="47976" x="7194550" y="5543550"/>
          <p14:tracePt t="47982" x="7162800" y="5556250"/>
          <p14:tracePt t="47992" x="7131050" y="5575300"/>
          <p14:tracePt t="47999" x="7112000" y="5588000"/>
          <p14:tracePt t="48009" x="7092950" y="5607050"/>
          <p14:tracePt t="48015" x="7080250" y="5619750"/>
          <p14:tracePt t="48026" x="7080250" y="5632450"/>
          <p14:tracePt t="48031" x="7080250" y="5638800"/>
          <p14:tracePt t="48045" x="7092950" y="5645150"/>
          <p14:tracePt t="48054" x="7124700" y="5651500"/>
          <p14:tracePt t="48061" x="7162800" y="5657850"/>
          <p14:tracePt t="48069" x="7219950" y="5657850"/>
          <p14:tracePt t="48078" x="7283450" y="5657850"/>
          <p14:tracePt t="48086" x="7340600" y="5657850"/>
          <p14:tracePt t="48093" x="7385050" y="5657850"/>
          <p14:tracePt t="48102" x="7429500" y="5645150"/>
          <p14:tracePt t="48110" x="7467600" y="5638800"/>
          <p14:tracePt t="48117" x="7505700" y="5632450"/>
          <p14:tracePt t="48127" x="7531100" y="5626100"/>
          <p14:tracePt t="48133" x="7543800" y="5626100"/>
          <p14:tracePt t="48143" x="7556500" y="5619750"/>
          <p14:tracePt t="48157" x="7562850" y="5613400"/>
          <p14:tracePt t="48165" x="7562850" y="5607050"/>
          <p14:tracePt t="48173" x="7562850" y="5600700"/>
          <p14:tracePt t="48182" x="7562850" y="5588000"/>
          <p14:tracePt t="48189" x="7562850" y="5581650"/>
          <p14:tracePt t="48198" x="7562850" y="5575300"/>
          <p14:tracePt t="48205" x="7556500" y="5575300"/>
          <p14:tracePt t="48374" x="7543800" y="5575300"/>
          <p14:tracePt t="48381" x="7524750" y="5575300"/>
          <p14:tracePt t="48389" x="7493000" y="5581650"/>
          <p14:tracePt t="48399" x="7454900" y="5588000"/>
          <p14:tracePt t="48405" x="7410450" y="5594350"/>
          <p14:tracePt t="48415" x="7359650" y="5607050"/>
          <p14:tracePt t="48421" x="7296150" y="5613400"/>
          <p14:tracePt t="48429" x="7226300" y="5619750"/>
          <p14:tracePt t="48437" x="7162800" y="5632450"/>
          <p14:tracePt t="48445" x="7092950" y="5638800"/>
          <p14:tracePt t="48453" x="7029450" y="5645150"/>
          <p14:tracePt t="48461" x="6946900" y="5651500"/>
          <p14:tracePt t="48469" x="6877050" y="5651500"/>
          <p14:tracePt t="48477" x="6800850" y="5657850"/>
          <p14:tracePt t="48485" x="6724650" y="5657850"/>
          <p14:tracePt t="48494" x="6648450" y="5657850"/>
          <p14:tracePt t="48501" x="6572250" y="5651500"/>
          <p14:tracePt t="48510" x="6508750" y="5651500"/>
          <p14:tracePt t="48517" x="6438900" y="5651500"/>
          <p14:tracePt t="48527" x="6375400" y="5651500"/>
          <p14:tracePt t="48533" x="6299200" y="5638800"/>
          <p14:tracePt t="48543" x="6242050" y="5638800"/>
          <p14:tracePt t="48549" x="6165850" y="5632450"/>
          <p14:tracePt t="48560" x="6115050" y="5626100"/>
          <p14:tracePt t="48565" x="6045200" y="5626100"/>
          <p14:tracePt t="48576" x="5975350" y="5613400"/>
          <p14:tracePt t="48582" x="5892800" y="5607050"/>
          <p14:tracePt t="48592" x="5829300" y="5600700"/>
          <p14:tracePt t="48598" x="5740400" y="5588000"/>
          <p14:tracePt t="48609" x="5670550" y="5581650"/>
          <p14:tracePt t="48615" x="5581650" y="5575300"/>
          <p14:tracePt t="48626" x="5505450" y="5575300"/>
          <p14:tracePt t="48631" x="5416550" y="5575300"/>
          <p14:tracePt t="48642" x="5346700" y="5575300"/>
          <p14:tracePt t="48648" x="5289550" y="5575300"/>
          <p14:tracePt t="48659" x="5219700" y="5575300"/>
          <p14:tracePt t="48664" x="5162550" y="5575300"/>
          <p14:tracePt t="48676" x="5111750" y="5581650"/>
          <p14:tracePt t="48681" x="5067300" y="5588000"/>
          <p14:tracePt t="48693" x="5022850" y="5594350"/>
          <p14:tracePt t="48697" x="4991100" y="5600700"/>
          <p14:tracePt t="48710" x="4953000" y="5607050"/>
          <p14:tracePt t="48714" x="4927600" y="5613400"/>
          <p14:tracePt t="48726" x="4902200" y="5613400"/>
          <p14:tracePt t="48731" x="4883150" y="5619750"/>
          <p14:tracePt t="48743" x="4851400" y="5626100"/>
          <p14:tracePt t="48750" x="4838700" y="5626100"/>
          <p14:tracePt t="48760" x="4819650" y="5632450"/>
          <p14:tracePt t="48765" x="4806950" y="5632450"/>
          <p14:tracePt t="48776" x="4794250" y="5632450"/>
          <p14:tracePt t="48782" x="4781550" y="5632450"/>
          <p14:tracePt t="48793" x="4768850" y="5632450"/>
          <p14:tracePt t="48799" x="4756150" y="5632450"/>
          <p14:tracePt t="48810" x="4743450" y="5632450"/>
          <p14:tracePt t="48815" x="4730750" y="5632450"/>
          <p14:tracePt t="48826" x="4718050" y="5632450"/>
          <p14:tracePt t="48831" x="4705350" y="5632450"/>
          <p14:tracePt t="48843" x="4692650" y="5632450"/>
          <p14:tracePt t="48848" x="4679950" y="5632450"/>
          <p14:tracePt t="48860" x="4667250" y="5626100"/>
          <p14:tracePt t="48864" x="4660900" y="5626100"/>
          <p14:tracePt t="48876" x="4654550" y="5626100"/>
          <p14:tracePt t="49222" x="4660900" y="5626100"/>
          <p14:tracePt t="49229" x="4667250" y="5626100"/>
          <p14:tracePt t="49237" x="4673600" y="5626100"/>
          <p14:tracePt t="49245" x="4692650" y="5626100"/>
          <p14:tracePt t="49253" x="4711700" y="5626100"/>
          <p14:tracePt t="49261" x="4737100" y="5626100"/>
          <p14:tracePt t="49269" x="4781550" y="5626100"/>
          <p14:tracePt t="49277" x="4832350" y="5626100"/>
          <p14:tracePt t="49285" x="4908550" y="5626100"/>
          <p14:tracePt t="49294" x="5003800" y="5619750"/>
          <p14:tracePt t="49301" x="5092700" y="5613400"/>
          <p14:tracePt t="49311" x="5181600" y="5613400"/>
          <p14:tracePt t="49317" x="5245100" y="5607050"/>
          <p14:tracePt t="49325" x="5295900" y="5607050"/>
          <p14:tracePt t="49333" x="5327650" y="5607050"/>
          <p14:tracePt t="49341" x="5353050" y="5607050"/>
          <p14:tracePt t="49349" x="5365750" y="5607050"/>
          <p14:tracePt t="49357" x="5372100" y="5607050"/>
          <p14:tracePt t="49365" x="5378450" y="5607050"/>
          <p14:tracePt t="49398" x="5372100" y="5607050"/>
          <p14:tracePt t="49421" x="5359400" y="5600700"/>
          <p14:tracePt t="53053" x="5353050" y="5607050"/>
          <p14:tracePt t="53078" x="5346700" y="5613400"/>
          <p14:tracePt t="53102" x="5340350" y="5619750"/>
          <p14:tracePt t="53118" x="5340350" y="5626100"/>
          <p14:tracePt t="53134" x="5334000" y="5632450"/>
          <p14:tracePt t="53158" x="5334000" y="5638800"/>
          <p14:tracePt t="53174" x="5340350" y="5645150"/>
          <p14:tracePt t="53190" x="5346700" y="5645150"/>
          <p14:tracePt t="53199" x="5353050" y="5651500"/>
          <p14:tracePt t="53206" x="5365750" y="5651500"/>
          <p14:tracePt t="53216" x="5384800" y="5651500"/>
          <p14:tracePt t="53222" x="5410200" y="5645150"/>
          <p14:tracePt t="53233" x="5448300" y="5632450"/>
          <p14:tracePt t="53238" x="5505450" y="5607050"/>
          <p14:tracePt t="53246" x="5562600" y="5581650"/>
          <p14:tracePt t="53254" x="5632450" y="5537200"/>
          <p14:tracePt t="53262" x="5715000" y="5492750"/>
          <p14:tracePt t="53270" x="5803900" y="5429250"/>
          <p14:tracePt t="53278" x="5899150" y="5346700"/>
          <p14:tracePt t="53286" x="6007100" y="5245100"/>
          <p14:tracePt t="53294" x="6127750" y="5105400"/>
          <p14:tracePt t="53302" x="6242050" y="4946650"/>
          <p14:tracePt t="53310" x="6356350" y="4787900"/>
          <p14:tracePt t="53317" x="6438900" y="4667250"/>
          <p14:tracePt t="53326" x="6515100" y="4508500"/>
          <p14:tracePt t="53334" x="6578600" y="4337050"/>
          <p14:tracePt t="53342" x="6642100" y="4159250"/>
          <p14:tracePt t="53349" x="6686550" y="4000500"/>
          <p14:tracePt t="53358" x="6711950" y="3873500"/>
          <p14:tracePt t="53366" x="6731000" y="3752850"/>
          <p14:tracePt t="53374" x="6737350" y="3657600"/>
          <p14:tracePt t="53383" x="6737350" y="3575050"/>
          <p14:tracePt t="53390" x="6737350" y="3511550"/>
          <p14:tracePt t="53400" x="6737350" y="3467100"/>
          <p14:tracePt t="53406" x="6724650" y="3429000"/>
          <p14:tracePt t="53416" x="6718300" y="3403600"/>
          <p14:tracePt t="53422" x="6705600" y="3384550"/>
          <p14:tracePt t="53433" x="6692900" y="3371850"/>
          <p14:tracePt t="53438" x="6680200" y="3359150"/>
          <p14:tracePt t="53448" x="6661150" y="3346450"/>
          <p14:tracePt t="53454" x="6635750" y="3327400"/>
          <p14:tracePt t="53465" x="6597650" y="3302000"/>
          <p14:tracePt t="53470" x="6565900" y="3276600"/>
          <p14:tracePt t="53482" x="6515100" y="3257550"/>
          <p14:tracePt t="53486" x="6477000" y="3232150"/>
          <p14:tracePt t="53498" x="6432550" y="3213100"/>
          <p14:tracePt t="53502" x="6388100" y="3194050"/>
          <p14:tracePt t="53515" x="6350000" y="3181350"/>
          <p14:tracePt t="53518" x="6305550" y="3168650"/>
          <p14:tracePt t="53532" x="6242050" y="3143250"/>
          <p14:tracePt t="53534" x="6146800" y="3124200"/>
          <p14:tracePt t="53548" x="6026150" y="3092450"/>
          <p14:tracePt t="53550" x="5899150" y="3067050"/>
          <p14:tracePt t="53565" x="5772150" y="3041650"/>
          <p14:tracePt t="53567" x="5651500" y="3028950"/>
          <p14:tracePt t="53583" x="5537200" y="3009900"/>
          <p14:tracePt t="53584" x="5441950" y="3003550"/>
          <p14:tracePt t="53599" x="5359400" y="2997200"/>
          <p14:tracePt t="53601" x="5289550" y="2984500"/>
          <p14:tracePt t="53616" x="5232400" y="2971800"/>
          <p14:tracePt t="53618" x="5181600" y="2952750"/>
          <p14:tracePt t="53632" x="5137150" y="2933700"/>
          <p14:tracePt t="53634" x="5105400" y="2914650"/>
          <p14:tracePt t="53648" x="5054600" y="2889250"/>
          <p14:tracePt t="53654" x="5035550" y="2882900"/>
          <p14:tracePt t="53666" x="5016500" y="2876550"/>
          <p14:tracePt t="53670" x="5003800" y="2870200"/>
          <p14:tracePt t="53682" x="4991100" y="2870200"/>
          <p14:tracePt t="53686" x="4978400" y="2870200"/>
          <p14:tracePt t="53699" x="4972050" y="2876550"/>
          <p14:tracePt t="53702" x="4965700" y="2882900"/>
          <p14:tracePt t="53716" x="4959350" y="2889250"/>
          <p14:tracePt t="53718" x="4946650" y="2901950"/>
          <p14:tracePt t="53733" x="4940300" y="2914650"/>
          <p14:tracePt t="53734" x="4921250" y="2940050"/>
          <p14:tracePt t="53751" x="4902200" y="2971800"/>
          <p14:tracePt t="53753" x="4870450" y="3028950"/>
          <p14:tracePt t="53771" x="4838700" y="3086100"/>
          <p14:tracePt t="53773" x="4819650" y="3130550"/>
          <p14:tracePt t="53781" x="4806950" y="3168650"/>
          <p14:tracePt t="53784" x="4806950" y="3187700"/>
          <p14:tracePt t="53799" x="4826000" y="3200400"/>
          <p14:tracePt t="53802" x="4851400" y="3213100"/>
          <p14:tracePt t="53815" x="4883150" y="3232150"/>
          <p14:tracePt t="53818" x="4927600" y="3244850"/>
          <p14:tracePt t="53837" x="5029200" y="3263900"/>
          <p14:tracePt t="53840" x="5099050" y="3270250"/>
          <p14:tracePt t="53848" x="5175250" y="3282950"/>
          <p14:tracePt t="53854" x="5251450" y="3289300"/>
          <p14:tracePt t="53865" x="5334000" y="3302000"/>
          <p14:tracePt t="53870" x="5416550" y="3314700"/>
          <p14:tracePt t="53883" x="5492750" y="3333750"/>
          <p14:tracePt t="53886" x="5575300" y="3365500"/>
          <p14:tracePt t="53898" x="5651500" y="3384550"/>
          <p14:tracePt t="53902" x="5715000" y="3416300"/>
          <p14:tracePt t="53916" x="5778500" y="3441700"/>
          <p14:tracePt t="53918" x="5822950" y="3473450"/>
          <p14:tracePt t="53933" x="5861050" y="3498850"/>
          <p14:tracePt t="53935" x="5905500" y="3530600"/>
          <p14:tracePt t="53949" x="5949950" y="3562350"/>
          <p14:tracePt t="53952" x="5981700" y="3575050"/>
          <p14:tracePt t="53966" x="6026150" y="3594100"/>
          <p14:tracePt t="53968" x="6083300" y="3606800"/>
          <p14:tracePt t="53982" x="6134100" y="3625850"/>
          <p14:tracePt t="53985" x="6184900" y="3644900"/>
          <p14:tracePt t="53999" x="6254750" y="3676650"/>
          <p14:tracePt t="54002" x="6305550" y="3695700"/>
          <p14:tracePt t="54015" x="6350000" y="3727450"/>
          <p14:tracePt t="54018" x="6375400" y="3746500"/>
          <p14:tracePt t="54032" x="6419850" y="3771900"/>
          <p14:tracePt t="54038" x="6432550" y="3784600"/>
          <p14:tracePt t="54049" x="6445250" y="3790950"/>
          <p14:tracePt t="54054" x="6457950" y="3797300"/>
          <p14:tracePt t="54066" x="6464300" y="3803650"/>
          <p14:tracePt t="54070" x="6477000" y="3810000"/>
          <p14:tracePt t="54083" x="6483350" y="3816350"/>
          <p14:tracePt t="54086" x="6489700" y="3816350"/>
          <p14:tracePt t="54774" x="6489700" y="3822700"/>
          <p14:tracePt t="54838" x="6496050" y="3822700"/>
          <p14:tracePt t="54846" x="6496050" y="3829050"/>
          <p14:tracePt t="54886" x="6496050" y="3835400"/>
          <p14:tracePt t="54902" x="6502400" y="3835400"/>
          <p14:tracePt t="54934" x="6508750" y="3835400"/>
          <p14:tracePt t="54942" x="6508750" y="3841750"/>
        </p14:tracePtLst>
      </p14:laserTrace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42A6191-6425-484B-B481-9447CD7AD5B7}"/>
              </a:ext>
            </a:extLst>
          </p:cNvPr>
          <p:cNvSpPr txBox="1"/>
          <p:nvPr/>
        </p:nvSpPr>
        <p:spPr>
          <a:xfrm>
            <a:off x="-28472" y="-6984"/>
            <a:ext cx="12248943" cy="707886"/>
          </a:xfrm>
          <a:prstGeom prst="rect">
            <a:avLst/>
          </a:prstGeom>
          <a:solidFill>
            <a:srgbClr val="00395A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154F06-6ADE-52FD-16F7-5212AB135D5F}"/>
              </a:ext>
            </a:extLst>
          </p:cNvPr>
          <p:cNvSpPr txBox="1"/>
          <p:nvPr/>
        </p:nvSpPr>
        <p:spPr>
          <a:xfrm>
            <a:off x="46861" y="574372"/>
            <a:ext cx="12098275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venir Book" panose="02000503020000020003" pitchFamily="2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Avenir Book" panose="02000503020000020003" pitchFamily="2" charset="0"/>
              </a:rPr>
              <a:t>Linacs</a:t>
            </a:r>
            <a:r>
              <a:rPr lang="en-US" sz="2000" dirty="0">
                <a:latin typeface="Avenir Book" panose="02000503020000020003" pitchFamily="2" charset="0"/>
              </a:rPr>
              <a:t> based on staging plasma accelerators: ~1 </a:t>
            </a:r>
            <a:r>
              <a:rPr lang="en-US" sz="2000" dirty="0" err="1">
                <a:latin typeface="Avenir Book" panose="02000503020000020003" pitchFamily="2" charset="0"/>
              </a:rPr>
              <a:t>TeV</a:t>
            </a:r>
            <a:r>
              <a:rPr lang="en-US" sz="2000" dirty="0">
                <a:latin typeface="Avenir Book" panose="02000503020000020003" pitchFamily="2" charset="0"/>
              </a:rPr>
              <a:t>/km geo. gradient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Book" panose="02000503020000020003" pitchFamily="2" charset="0"/>
              </a:rPr>
              <a:t>Proper </a:t>
            </a:r>
            <a:r>
              <a:rPr lang="en-US" sz="2000" dirty="0" err="1">
                <a:latin typeface="Avenir Book" panose="02000503020000020003" pitchFamily="2" charset="0"/>
              </a:rPr>
              <a:t>beamloading</a:t>
            </a:r>
            <a:r>
              <a:rPr lang="en-US" sz="2000" dirty="0">
                <a:latin typeface="Avenir Book" panose="02000503020000020003" pitchFamily="2" charset="0"/>
              </a:rPr>
              <a:t> and tapering: low energy spread (0.1%), high efficiency (&gt;40%), high gradient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Book" panose="02000503020000020003" pitchFamily="2" charset="0"/>
              </a:rPr>
              <a:t>Minimal emittance growth (&lt;nm) owing to scattering in plasma (due to strong focusing)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Book" panose="02000503020000020003" pitchFamily="2" charset="0"/>
              </a:rPr>
              <a:t>Synchrotron emission low (</a:t>
            </a:r>
            <a:r>
              <a:rPr lang="en-US" sz="2000" dirty="0" err="1">
                <a:latin typeface="Avenir Book" panose="02000503020000020003" pitchFamily="2" charset="0"/>
              </a:rPr>
              <a:t>dE</a:t>
            </a:r>
            <a:r>
              <a:rPr lang="en-US" sz="2000" dirty="0">
                <a:latin typeface="Avenir Book" panose="02000503020000020003" pitchFamily="2" charset="0"/>
              </a:rPr>
              <a:t>/E~10</a:t>
            </a:r>
            <a:r>
              <a:rPr lang="en-US" sz="2000" baseline="30000" dirty="0">
                <a:latin typeface="Avenir Book" panose="02000503020000020003" pitchFamily="2" charset="0"/>
              </a:rPr>
              <a:t>-3</a:t>
            </a:r>
            <a:r>
              <a:rPr lang="en-US" sz="2000" dirty="0">
                <a:latin typeface="Avenir Book" panose="02000503020000020003" pitchFamily="2" charset="0"/>
              </a:rPr>
              <a:t> ) for collider-relevant emittances (&lt;100nm)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Book" panose="02000503020000020003" pitchFamily="2" charset="0"/>
              </a:rPr>
              <a:t>Hosing suppressed via coherent ion motion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Book" panose="02000503020000020003" pitchFamily="2" charset="0"/>
              </a:rPr>
              <a:t>Ion motion results in horizontal-vertical coupling and round beams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Book" panose="02000503020000020003" pitchFamily="2" charset="0"/>
              </a:rPr>
              <a:t>Laser-plasma-based collider: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Book" panose="02000503020000020003" pitchFamily="2" charset="0"/>
              </a:rPr>
              <a:t>Positron acceleration is a challenge, requires R&amp;D and demonstrations of new concepts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Book" panose="02000503020000020003" pitchFamily="2" charset="0"/>
              </a:rPr>
              <a:t>Gamma-gamma (or e-e-) colliders are promising option with demonstrated </a:t>
            </a:r>
            <a:r>
              <a:rPr lang="en-US" sz="2000" dirty="0" err="1">
                <a:latin typeface="Avenir Book" panose="02000503020000020003" pitchFamily="2" charset="0"/>
              </a:rPr>
              <a:t>wakefield</a:t>
            </a:r>
            <a:r>
              <a:rPr lang="en-US" sz="2000" dirty="0">
                <a:latin typeface="Avenir Book" panose="02000503020000020003" pitchFamily="2" charset="0"/>
              </a:rPr>
              <a:t> technology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Book" panose="02000503020000020003" pitchFamily="2" charset="0"/>
              </a:rPr>
              <a:t>Scattering using 0.33um (~10J laser) with 5TeV beam (x~300&gt;&gt;4.82)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Book" panose="02000503020000020003" pitchFamily="2" charset="0"/>
              </a:rPr>
              <a:t>Collider sub-systems (BDS, damping, injector, etc.) require development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Book" panose="02000503020000020003" pitchFamily="2" charset="0"/>
              </a:rPr>
              <a:t>High average power laser system R&amp;D required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Book" panose="02000503020000020003" pitchFamily="2" charset="0"/>
              </a:rPr>
              <a:t>coherent combination of fiber lasers promising path to high average, high peak power, and high efficiency short-pulse lasers</a:t>
            </a:r>
          </a:p>
        </p:txBody>
      </p:sp>
    </p:spTree>
    <p:extLst>
      <p:ext uri="{BB962C8B-B14F-4D97-AF65-F5344CB8AC3E}">
        <p14:creationId xmlns:p14="http://schemas.microsoft.com/office/powerpoint/2010/main" val="19594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74"/>
    </mc:Choice>
    <mc:Fallback xmlns="">
      <p:transition spd="slow" advTm="3767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35A8DF-EA25-C340-95CE-4EA69274498C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rgbClr val="00395A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Outline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349041-60F4-C2D5-9308-318AE9200E72}"/>
              </a:ext>
            </a:extLst>
          </p:cNvPr>
          <p:cNvSpPr txBox="1"/>
          <p:nvPr/>
        </p:nvSpPr>
        <p:spPr>
          <a:xfrm>
            <a:off x="0" y="728260"/>
            <a:ext cx="7356764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venir Book" panose="02000503020000020003" pitchFamily="2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Book" panose="02000503020000020003" pitchFamily="2" charset="0"/>
              </a:rPr>
              <a:t>Laser-plasma accelerators (LPAs) produce ultra-high field gradients (~1-100 GV/m), accelerating ultra-short bunches (~1-10 micron)</a:t>
            </a:r>
          </a:p>
          <a:p>
            <a:pPr>
              <a:spcAft>
                <a:spcPts val="600"/>
              </a:spcAft>
            </a:pPr>
            <a:endParaRPr lang="en-US" sz="2000" dirty="0">
              <a:latin typeface="Avenir Book" panose="02000503020000020003" pitchFamily="2" charset="0"/>
            </a:endParaRPr>
          </a:p>
          <a:p>
            <a:pPr>
              <a:spcAft>
                <a:spcPts val="600"/>
              </a:spcAft>
            </a:pPr>
            <a:endParaRPr lang="en-US" sz="2000" dirty="0">
              <a:latin typeface="Avenir Book" panose="02000503020000020003" pitchFamily="2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Book" panose="02000503020000020003" pitchFamily="2" charset="0"/>
              </a:rPr>
              <a:t>LPA-based collider design (10 </a:t>
            </a:r>
            <a:r>
              <a:rPr lang="en-US" sz="2000" dirty="0" err="1">
                <a:latin typeface="Avenir Book" panose="02000503020000020003" pitchFamily="2" charset="0"/>
              </a:rPr>
              <a:t>TeV</a:t>
            </a:r>
            <a:r>
              <a:rPr lang="en-US" sz="2000" dirty="0">
                <a:latin typeface="Avenir Book" panose="02000503020000020003" pitchFamily="2" charset="0"/>
              </a:rPr>
              <a:t> CM):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Avenir Book" panose="02000503020000020003" pitchFamily="2" charset="0"/>
              </a:rPr>
              <a:t>High gradient collider </a:t>
            </a:r>
            <a:r>
              <a:rPr lang="en-US" sz="2000" dirty="0" err="1">
                <a:latin typeface="Avenir Book" panose="02000503020000020003" pitchFamily="2" charset="0"/>
              </a:rPr>
              <a:t>linacs</a:t>
            </a:r>
            <a:r>
              <a:rPr lang="en-US" sz="2000" dirty="0">
                <a:latin typeface="Avenir Book" panose="02000503020000020003" pitchFamily="2" charset="0"/>
              </a:rPr>
              <a:t> (geo. gradient ~1TeV/km)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Avenir Book" panose="02000503020000020003" pitchFamily="2" charset="0"/>
              </a:rPr>
              <a:t>High charge/bunch, maximize L/P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Book" panose="02000503020000020003" pitchFamily="2" charset="0"/>
              </a:rPr>
              <a:t>Example of LPA stage for plasma-based </a:t>
            </a:r>
            <a:r>
              <a:rPr lang="en-US" sz="2000" dirty="0" err="1">
                <a:latin typeface="Avenir Book" panose="02000503020000020003" pitchFamily="2" charset="0"/>
              </a:rPr>
              <a:t>linac</a:t>
            </a:r>
            <a:endParaRPr lang="en-US" sz="2000" dirty="0">
              <a:latin typeface="Avenir Book" panose="02000503020000020003" pitchFamily="2" charset="0"/>
            </a:endParaRP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Avenir Book" panose="02000503020000020003" pitchFamily="2" charset="0"/>
              </a:rPr>
              <a:t>High efficiency with beam quality preservation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Book" panose="02000503020000020003" pitchFamily="2" charset="0"/>
              </a:rPr>
              <a:t>Laser driver characteristics for the collider application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Avenir Book" panose="02000503020000020003" pitchFamily="2" charset="0"/>
              </a:rPr>
              <a:t>R&amp;D toward high average power laser drivers based on coherent combination of fiber lasers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venir Book" panose="02000503020000020003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35EC22-A8EA-D8E6-411A-5A24AF0D1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309" y="1374665"/>
            <a:ext cx="4862489" cy="27559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1993B4-6B48-9B62-E494-9D04D8BE22A4}"/>
              </a:ext>
            </a:extLst>
          </p:cNvPr>
          <p:cNvSpPr txBox="1"/>
          <p:nvPr/>
        </p:nvSpPr>
        <p:spPr>
          <a:xfrm>
            <a:off x="7208853" y="4222698"/>
            <a:ext cx="4983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Intense laser (red) drives a density wave (blue to yellow) in plasma, electrons (white) are trapped and accelerated with fields of order 10 GeV/m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69AADA-63FE-E0A8-E70C-880F0055D70D}"/>
              </a:ext>
            </a:extLst>
          </p:cNvPr>
          <p:cNvSpPr/>
          <p:nvPr/>
        </p:nvSpPr>
        <p:spPr>
          <a:xfrm>
            <a:off x="11208187" y="1369569"/>
            <a:ext cx="6753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WarpX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0CE2E7-8B81-1341-DD69-A20D08E912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1593" y="2277533"/>
            <a:ext cx="4577515" cy="36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7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597"/>
    </mc:Choice>
    <mc:Fallback xmlns="">
      <p:transition spd="slow" advTm="56597"/>
    </mc:Fallback>
  </mc:AlternateContent>
  <p:extLst>
    <p:ext uri="{3A86A75C-4F4B-4683-9AE1-C65F6400EC91}">
      <p14:laserTraceLst xmlns:p14="http://schemas.microsoft.com/office/powerpoint/2010/main">
        <p14:tracePtLst>
          <p14:tracePt t="47478" x="7950200" y="4654550"/>
          <p14:tracePt t="47485" x="7937500" y="4660900"/>
          <p14:tracePt t="47493" x="7918450" y="4673600"/>
          <p14:tracePt t="47501" x="7899400" y="4686300"/>
          <p14:tracePt t="47509" x="7867650" y="4718050"/>
          <p14:tracePt t="47517" x="7842250" y="4756150"/>
          <p14:tracePt t="47526" x="7804150" y="4800600"/>
          <p14:tracePt t="47533" x="7772400" y="4857750"/>
          <p14:tracePt t="47542" x="7740650" y="4914900"/>
          <p14:tracePt t="47549" x="7702550" y="4984750"/>
          <p14:tracePt t="47557" x="7664450" y="5054600"/>
          <p14:tracePt t="47565" x="7613650" y="5130800"/>
          <p14:tracePt t="47573" x="7569200" y="5207000"/>
          <p14:tracePt t="47582" x="7518400" y="5276850"/>
          <p14:tracePt t="47590" x="7461250" y="5340350"/>
          <p14:tracePt t="47598" x="7416800" y="5397500"/>
          <p14:tracePt t="47605" x="7372350" y="5454650"/>
          <p14:tracePt t="47615" x="7340600" y="5492750"/>
          <p14:tracePt t="47621" x="7296150" y="5549900"/>
          <p14:tracePt t="47630" x="7264400" y="5594350"/>
          <p14:tracePt t="47638" x="7226300" y="5626100"/>
          <p14:tracePt t="47645" x="7188200" y="5664200"/>
          <p14:tracePt t="47654" x="7150100" y="5695950"/>
          <p14:tracePt t="47661" x="7124700" y="5721350"/>
          <p14:tracePt t="47670" x="7105650" y="5746750"/>
          <p14:tracePt t="47678" x="7092950" y="5765800"/>
          <p14:tracePt t="47686" x="7086600" y="5791200"/>
          <p14:tracePt t="47693" x="7086600" y="5803900"/>
          <p14:tracePt t="47701" x="7086600" y="5816600"/>
          <p14:tracePt t="47710" x="7092950" y="5829300"/>
          <p14:tracePt t="47717" x="7099300" y="5835650"/>
          <p14:tracePt t="47726" x="7118350" y="5842000"/>
          <p14:tracePt t="47733" x="7137400" y="5842000"/>
          <p14:tracePt t="47743" x="7162800" y="5848350"/>
          <p14:tracePt t="47749" x="7200900" y="5848350"/>
          <p14:tracePt t="47760" x="7232650" y="5848350"/>
          <p14:tracePt t="47765" x="7277100" y="5848350"/>
          <p14:tracePt t="47775" x="7302500" y="5842000"/>
          <p14:tracePt t="47782" x="7321550" y="5842000"/>
          <p14:tracePt t="47792" x="7340600" y="5835650"/>
          <p14:tracePt t="47798" x="7359650" y="5829300"/>
          <p14:tracePt t="47809" x="7385050" y="5810250"/>
          <p14:tracePt t="47815" x="7410450" y="5797550"/>
          <p14:tracePt t="47825" x="7435850" y="5784850"/>
          <p14:tracePt t="47831" x="7454900" y="5765800"/>
          <p14:tracePt t="47843" x="7480300" y="5740400"/>
          <p14:tracePt t="47847" x="7499350" y="5715000"/>
          <p14:tracePt t="47859" x="7518400" y="5689600"/>
          <p14:tracePt t="47864" x="7531100" y="5670550"/>
          <p14:tracePt t="47875" x="7543800" y="5645150"/>
          <p14:tracePt t="47881" x="7543800" y="5632450"/>
          <p14:tracePt t="47892" x="7537450" y="5619750"/>
          <p14:tracePt t="47897" x="7524750" y="5607050"/>
          <p14:tracePt t="47909" x="7505700" y="5581650"/>
          <p14:tracePt t="47914" x="7480300" y="5562600"/>
          <p14:tracePt t="47926" x="7448550" y="5549900"/>
          <p14:tracePt t="47931" x="7416800" y="5537200"/>
          <p14:tracePt t="47942" x="7385050" y="5524500"/>
          <p14:tracePt t="47948" x="7340600" y="5518150"/>
          <p14:tracePt t="47959" x="7264400" y="5524500"/>
          <p14:tracePt t="47965" x="7226300" y="5530850"/>
          <p14:tracePt t="47976" x="7194550" y="5543550"/>
          <p14:tracePt t="47982" x="7162800" y="5556250"/>
          <p14:tracePt t="47992" x="7131050" y="5575300"/>
          <p14:tracePt t="47999" x="7112000" y="5588000"/>
          <p14:tracePt t="48009" x="7092950" y="5607050"/>
          <p14:tracePt t="48015" x="7080250" y="5619750"/>
          <p14:tracePt t="48026" x="7080250" y="5632450"/>
          <p14:tracePt t="48031" x="7080250" y="5638800"/>
          <p14:tracePt t="48045" x="7092950" y="5645150"/>
          <p14:tracePt t="48054" x="7124700" y="5651500"/>
          <p14:tracePt t="48061" x="7162800" y="5657850"/>
          <p14:tracePt t="48069" x="7219950" y="5657850"/>
          <p14:tracePt t="48078" x="7283450" y="5657850"/>
          <p14:tracePt t="48086" x="7340600" y="5657850"/>
          <p14:tracePt t="48093" x="7385050" y="5657850"/>
          <p14:tracePt t="48102" x="7429500" y="5645150"/>
          <p14:tracePt t="48110" x="7467600" y="5638800"/>
          <p14:tracePt t="48117" x="7505700" y="5632450"/>
          <p14:tracePt t="48127" x="7531100" y="5626100"/>
          <p14:tracePt t="48133" x="7543800" y="5626100"/>
          <p14:tracePt t="48143" x="7556500" y="5619750"/>
          <p14:tracePt t="48157" x="7562850" y="5613400"/>
          <p14:tracePt t="48165" x="7562850" y="5607050"/>
          <p14:tracePt t="48173" x="7562850" y="5600700"/>
          <p14:tracePt t="48182" x="7562850" y="5588000"/>
          <p14:tracePt t="48189" x="7562850" y="5581650"/>
          <p14:tracePt t="48198" x="7562850" y="5575300"/>
          <p14:tracePt t="48205" x="7556500" y="5575300"/>
          <p14:tracePt t="48374" x="7543800" y="5575300"/>
          <p14:tracePt t="48381" x="7524750" y="5575300"/>
          <p14:tracePt t="48389" x="7493000" y="5581650"/>
          <p14:tracePt t="48399" x="7454900" y="5588000"/>
          <p14:tracePt t="48405" x="7410450" y="5594350"/>
          <p14:tracePt t="48415" x="7359650" y="5607050"/>
          <p14:tracePt t="48421" x="7296150" y="5613400"/>
          <p14:tracePt t="48429" x="7226300" y="5619750"/>
          <p14:tracePt t="48437" x="7162800" y="5632450"/>
          <p14:tracePt t="48445" x="7092950" y="5638800"/>
          <p14:tracePt t="48453" x="7029450" y="5645150"/>
          <p14:tracePt t="48461" x="6946900" y="5651500"/>
          <p14:tracePt t="48469" x="6877050" y="5651500"/>
          <p14:tracePt t="48477" x="6800850" y="5657850"/>
          <p14:tracePt t="48485" x="6724650" y="5657850"/>
          <p14:tracePt t="48494" x="6648450" y="5657850"/>
          <p14:tracePt t="48501" x="6572250" y="5651500"/>
          <p14:tracePt t="48510" x="6508750" y="5651500"/>
          <p14:tracePt t="48517" x="6438900" y="5651500"/>
          <p14:tracePt t="48527" x="6375400" y="5651500"/>
          <p14:tracePt t="48533" x="6299200" y="5638800"/>
          <p14:tracePt t="48543" x="6242050" y="5638800"/>
          <p14:tracePt t="48549" x="6165850" y="5632450"/>
          <p14:tracePt t="48560" x="6115050" y="5626100"/>
          <p14:tracePt t="48565" x="6045200" y="5626100"/>
          <p14:tracePt t="48576" x="5975350" y="5613400"/>
          <p14:tracePt t="48582" x="5892800" y="5607050"/>
          <p14:tracePt t="48592" x="5829300" y="5600700"/>
          <p14:tracePt t="48598" x="5740400" y="5588000"/>
          <p14:tracePt t="48609" x="5670550" y="5581650"/>
          <p14:tracePt t="48615" x="5581650" y="5575300"/>
          <p14:tracePt t="48626" x="5505450" y="5575300"/>
          <p14:tracePt t="48631" x="5416550" y="5575300"/>
          <p14:tracePt t="48642" x="5346700" y="5575300"/>
          <p14:tracePt t="48648" x="5289550" y="5575300"/>
          <p14:tracePt t="48659" x="5219700" y="5575300"/>
          <p14:tracePt t="48664" x="5162550" y="5575300"/>
          <p14:tracePt t="48676" x="5111750" y="5581650"/>
          <p14:tracePt t="48681" x="5067300" y="5588000"/>
          <p14:tracePt t="48693" x="5022850" y="5594350"/>
          <p14:tracePt t="48697" x="4991100" y="5600700"/>
          <p14:tracePt t="48710" x="4953000" y="5607050"/>
          <p14:tracePt t="48714" x="4927600" y="5613400"/>
          <p14:tracePt t="48726" x="4902200" y="5613400"/>
          <p14:tracePt t="48731" x="4883150" y="5619750"/>
          <p14:tracePt t="48743" x="4851400" y="5626100"/>
          <p14:tracePt t="48750" x="4838700" y="5626100"/>
          <p14:tracePt t="48760" x="4819650" y="5632450"/>
          <p14:tracePt t="48765" x="4806950" y="5632450"/>
          <p14:tracePt t="48776" x="4794250" y="5632450"/>
          <p14:tracePt t="48782" x="4781550" y="5632450"/>
          <p14:tracePt t="48793" x="4768850" y="5632450"/>
          <p14:tracePt t="48799" x="4756150" y="5632450"/>
          <p14:tracePt t="48810" x="4743450" y="5632450"/>
          <p14:tracePt t="48815" x="4730750" y="5632450"/>
          <p14:tracePt t="48826" x="4718050" y="5632450"/>
          <p14:tracePt t="48831" x="4705350" y="5632450"/>
          <p14:tracePt t="48843" x="4692650" y="5632450"/>
          <p14:tracePt t="48848" x="4679950" y="5632450"/>
          <p14:tracePt t="48860" x="4667250" y="5626100"/>
          <p14:tracePt t="48864" x="4660900" y="5626100"/>
          <p14:tracePt t="48876" x="4654550" y="5626100"/>
          <p14:tracePt t="49222" x="4660900" y="5626100"/>
          <p14:tracePt t="49229" x="4667250" y="5626100"/>
          <p14:tracePt t="49237" x="4673600" y="5626100"/>
          <p14:tracePt t="49245" x="4692650" y="5626100"/>
          <p14:tracePt t="49253" x="4711700" y="5626100"/>
          <p14:tracePt t="49261" x="4737100" y="5626100"/>
          <p14:tracePt t="49269" x="4781550" y="5626100"/>
          <p14:tracePt t="49277" x="4832350" y="5626100"/>
          <p14:tracePt t="49285" x="4908550" y="5626100"/>
          <p14:tracePt t="49294" x="5003800" y="5619750"/>
          <p14:tracePt t="49301" x="5092700" y="5613400"/>
          <p14:tracePt t="49311" x="5181600" y="5613400"/>
          <p14:tracePt t="49317" x="5245100" y="5607050"/>
          <p14:tracePt t="49325" x="5295900" y="5607050"/>
          <p14:tracePt t="49333" x="5327650" y="5607050"/>
          <p14:tracePt t="49341" x="5353050" y="5607050"/>
          <p14:tracePt t="49349" x="5365750" y="5607050"/>
          <p14:tracePt t="49357" x="5372100" y="5607050"/>
          <p14:tracePt t="49365" x="5378450" y="5607050"/>
          <p14:tracePt t="49398" x="5372100" y="5607050"/>
          <p14:tracePt t="49421" x="5359400" y="5600700"/>
          <p14:tracePt t="53053" x="5353050" y="5607050"/>
          <p14:tracePt t="53078" x="5346700" y="5613400"/>
          <p14:tracePt t="53102" x="5340350" y="5619750"/>
          <p14:tracePt t="53118" x="5340350" y="5626100"/>
          <p14:tracePt t="53134" x="5334000" y="5632450"/>
          <p14:tracePt t="53158" x="5334000" y="5638800"/>
          <p14:tracePt t="53174" x="5340350" y="5645150"/>
          <p14:tracePt t="53190" x="5346700" y="5645150"/>
          <p14:tracePt t="53199" x="5353050" y="5651500"/>
          <p14:tracePt t="53206" x="5365750" y="5651500"/>
          <p14:tracePt t="53216" x="5384800" y="5651500"/>
          <p14:tracePt t="53222" x="5410200" y="5645150"/>
          <p14:tracePt t="53233" x="5448300" y="5632450"/>
          <p14:tracePt t="53238" x="5505450" y="5607050"/>
          <p14:tracePt t="53246" x="5562600" y="5581650"/>
          <p14:tracePt t="53254" x="5632450" y="5537200"/>
          <p14:tracePt t="53262" x="5715000" y="5492750"/>
          <p14:tracePt t="53270" x="5803900" y="5429250"/>
          <p14:tracePt t="53278" x="5899150" y="5346700"/>
          <p14:tracePt t="53286" x="6007100" y="5245100"/>
          <p14:tracePt t="53294" x="6127750" y="5105400"/>
          <p14:tracePt t="53302" x="6242050" y="4946650"/>
          <p14:tracePt t="53310" x="6356350" y="4787900"/>
          <p14:tracePt t="53317" x="6438900" y="4667250"/>
          <p14:tracePt t="53326" x="6515100" y="4508500"/>
          <p14:tracePt t="53334" x="6578600" y="4337050"/>
          <p14:tracePt t="53342" x="6642100" y="4159250"/>
          <p14:tracePt t="53349" x="6686550" y="4000500"/>
          <p14:tracePt t="53358" x="6711950" y="3873500"/>
          <p14:tracePt t="53366" x="6731000" y="3752850"/>
          <p14:tracePt t="53374" x="6737350" y="3657600"/>
          <p14:tracePt t="53383" x="6737350" y="3575050"/>
          <p14:tracePt t="53390" x="6737350" y="3511550"/>
          <p14:tracePt t="53400" x="6737350" y="3467100"/>
          <p14:tracePt t="53406" x="6724650" y="3429000"/>
          <p14:tracePt t="53416" x="6718300" y="3403600"/>
          <p14:tracePt t="53422" x="6705600" y="3384550"/>
          <p14:tracePt t="53433" x="6692900" y="3371850"/>
          <p14:tracePt t="53438" x="6680200" y="3359150"/>
          <p14:tracePt t="53448" x="6661150" y="3346450"/>
          <p14:tracePt t="53454" x="6635750" y="3327400"/>
          <p14:tracePt t="53465" x="6597650" y="3302000"/>
          <p14:tracePt t="53470" x="6565900" y="3276600"/>
          <p14:tracePt t="53482" x="6515100" y="3257550"/>
          <p14:tracePt t="53486" x="6477000" y="3232150"/>
          <p14:tracePt t="53498" x="6432550" y="3213100"/>
          <p14:tracePt t="53502" x="6388100" y="3194050"/>
          <p14:tracePt t="53515" x="6350000" y="3181350"/>
          <p14:tracePt t="53518" x="6305550" y="3168650"/>
          <p14:tracePt t="53532" x="6242050" y="3143250"/>
          <p14:tracePt t="53534" x="6146800" y="3124200"/>
          <p14:tracePt t="53548" x="6026150" y="3092450"/>
          <p14:tracePt t="53550" x="5899150" y="3067050"/>
          <p14:tracePt t="53565" x="5772150" y="3041650"/>
          <p14:tracePt t="53567" x="5651500" y="3028950"/>
          <p14:tracePt t="53583" x="5537200" y="3009900"/>
          <p14:tracePt t="53584" x="5441950" y="3003550"/>
          <p14:tracePt t="53599" x="5359400" y="2997200"/>
          <p14:tracePt t="53601" x="5289550" y="2984500"/>
          <p14:tracePt t="53616" x="5232400" y="2971800"/>
          <p14:tracePt t="53618" x="5181600" y="2952750"/>
          <p14:tracePt t="53632" x="5137150" y="2933700"/>
          <p14:tracePt t="53634" x="5105400" y="2914650"/>
          <p14:tracePt t="53648" x="5054600" y="2889250"/>
          <p14:tracePt t="53654" x="5035550" y="2882900"/>
          <p14:tracePt t="53666" x="5016500" y="2876550"/>
          <p14:tracePt t="53670" x="5003800" y="2870200"/>
          <p14:tracePt t="53682" x="4991100" y="2870200"/>
          <p14:tracePt t="53686" x="4978400" y="2870200"/>
          <p14:tracePt t="53699" x="4972050" y="2876550"/>
          <p14:tracePt t="53702" x="4965700" y="2882900"/>
          <p14:tracePt t="53716" x="4959350" y="2889250"/>
          <p14:tracePt t="53718" x="4946650" y="2901950"/>
          <p14:tracePt t="53733" x="4940300" y="2914650"/>
          <p14:tracePt t="53734" x="4921250" y="2940050"/>
          <p14:tracePt t="53751" x="4902200" y="2971800"/>
          <p14:tracePt t="53753" x="4870450" y="3028950"/>
          <p14:tracePt t="53771" x="4838700" y="3086100"/>
          <p14:tracePt t="53773" x="4819650" y="3130550"/>
          <p14:tracePt t="53781" x="4806950" y="3168650"/>
          <p14:tracePt t="53784" x="4806950" y="3187700"/>
          <p14:tracePt t="53799" x="4826000" y="3200400"/>
          <p14:tracePt t="53802" x="4851400" y="3213100"/>
          <p14:tracePt t="53815" x="4883150" y="3232150"/>
          <p14:tracePt t="53818" x="4927600" y="3244850"/>
          <p14:tracePt t="53837" x="5029200" y="3263900"/>
          <p14:tracePt t="53840" x="5099050" y="3270250"/>
          <p14:tracePt t="53848" x="5175250" y="3282950"/>
          <p14:tracePt t="53854" x="5251450" y="3289300"/>
          <p14:tracePt t="53865" x="5334000" y="3302000"/>
          <p14:tracePt t="53870" x="5416550" y="3314700"/>
          <p14:tracePt t="53883" x="5492750" y="3333750"/>
          <p14:tracePt t="53886" x="5575300" y="3365500"/>
          <p14:tracePt t="53898" x="5651500" y="3384550"/>
          <p14:tracePt t="53902" x="5715000" y="3416300"/>
          <p14:tracePt t="53916" x="5778500" y="3441700"/>
          <p14:tracePt t="53918" x="5822950" y="3473450"/>
          <p14:tracePt t="53933" x="5861050" y="3498850"/>
          <p14:tracePt t="53935" x="5905500" y="3530600"/>
          <p14:tracePt t="53949" x="5949950" y="3562350"/>
          <p14:tracePt t="53952" x="5981700" y="3575050"/>
          <p14:tracePt t="53966" x="6026150" y="3594100"/>
          <p14:tracePt t="53968" x="6083300" y="3606800"/>
          <p14:tracePt t="53982" x="6134100" y="3625850"/>
          <p14:tracePt t="53985" x="6184900" y="3644900"/>
          <p14:tracePt t="53999" x="6254750" y="3676650"/>
          <p14:tracePt t="54002" x="6305550" y="3695700"/>
          <p14:tracePt t="54015" x="6350000" y="3727450"/>
          <p14:tracePt t="54018" x="6375400" y="3746500"/>
          <p14:tracePt t="54032" x="6419850" y="3771900"/>
          <p14:tracePt t="54038" x="6432550" y="3784600"/>
          <p14:tracePt t="54049" x="6445250" y="3790950"/>
          <p14:tracePt t="54054" x="6457950" y="3797300"/>
          <p14:tracePt t="54066" x="6464300" y="3803650"/>
          <p14:tracePt t="54070" x="6477000" y="3810000"/>
          <p14:tracePt t="54083" x="6483350" y="3816350"/>
          <p14:tracePt t="54086" x="6489700" y="3816350"/>
          <p14:tracePt t="54774" x="6489700" y="3822700"/>
          <p14:tracePt t="54838" x="6496050" y="3822700"/>
          <p14:tracePt t="54846" x="6496050" y="3829050"/>
          <p14:tracePt t="54886" x="6496050" y="3835400"/>
          <p14:tracePt t="54902" x="6502400" y="3835400"/>
          <p14:tracePt t="54934" x="6508750" y="3835400"/>
          <p14:tracePt t="54942" x="6508750" y="3841750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35A8DF-EA25-C340-95CE-4EA69274498C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rgbClr val="00395A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Plasma accelerator, laser driver, and accelerated beam characteristics set by plasma density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6BE4C74-D6AC-8F1A-16E8-F62A10BD81DB}"/>
              </a:ext>
            </a:extLst>
          </p:cNvPr>
          <p:cNvGrpSpPr/>
          <p:nvPr/>
        </p:nvGrpSpPr>
        <p:grpSpPr>
          <a:xfrm>
            <a:off x="0" y="4068908"/>
            <a:ext cx="5900468" cy="1181318"/>
            <a:chOff x="0" y="3571839"/>
            <a:chExt cx="5900468" cy="118131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53AC576-319F-53EF-0364-ABA670E3E1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2383" y="4276448"/>
              <a:ext cx="2554651" cy="397805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70C67FE-DA38-7584-7801-445701BB749C}"/>
                </a:ext>
              </a:extLst>
            </p:cNvPr>
            <p:cNvSpPr/>
            <p:nvPr/>
          </p:nvSpPr>
          <p:spPr>
            <a:xfrm>
              <a:off x="0" y="3614969"/>
              <a:ext cx="16248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venir Book" panose="02000503020000020003" pitchFamily="2" charset="0"/>
                </a:rPr>
                <a:t>Laser energy: </a:t>
              </a:r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9EC0100-C1E9-D5EC-F7F4-1BFC80A0964F}"/>
                </a:ext>
              </a:extLst>
            </p:cNvPr>
            <p:cNvSpPr/>
            <p:nvPr/>
          </p:nvSpPr>
          <p:spPr>
            <a:xfrm>
              <a:off x="0" y="4325007"/>
              <a:ext cx="18485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venir Book" panose="02000503020000020003" pitchFamily="2" charset="0"/>
                </a:rPr>
                <a:t>Pulse duration: </a:t>
              </a:r>
              <a:endParaRPr lang="en-US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A4C0C13-9342-6E22-21B0-8737CF323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2383" y="3620925"/>
              <a:ext cx="3835178" cy="420411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C41C6D1-F4B7-3AFE-43EB-6DDD2EEDC1C3}"/>
                </a:ext>
              </a:extLst>
            </p:cNvPr>
            <p:cNvSpPr/>
            <p:nvPr/>
          </p:nvSpPr>
          <p:spPr>
            <a:xfrm>
              <a:off x="30082" y="3571839"/>
              <a:ext cx="5870386" cy="118131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748A7E3F-B6D7-A440-6559-E8C5465D6F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4730" y="3842293"/>
            <a:ext cx="4082541" cy="37592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5786135-3568-5564-98C9-D7A7D276D7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4730" y="2991213"/>
            <a:ext cx="3966794" cy="3788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2F1F94A-19C0-B521-F4FD-75AC79035A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4730" y="2010372"/>
            <a:ext cx="3479560" cy="428254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E51FB42-31E4-653D-B38C-F2C6D588FA82}"/>
              </a:ext>
            </a:extLst>
          </p:cNvPr>
          <p:cNvSpPr/>
          <p:nvPr/>
        </p:nvSpPr>
        <p:spPr>
          <a:xfrm>
            <a:off x="6230010" y="2587461"/>
            <a:ext cx="2762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Avenir Book" panose="02000503020000020003" pitchFamily="2" charset="0"/>
              </a:rPr>
              <a:t>Accelerating gradient: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2CEE8F1-A539-1457-7D5F-062C7ACD6AAE}"/>
              </a:ext>
            </a:extLst>
          </p:cNvPr>
          <p:cNvSpPr/>
          <p:nvPr/>
        </p:nvSpPr>
        <p:spPr>
          <a:xfrm>
            <a:off x="6230010" y="4359848"/>
            <a:ext cx="2011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Avenir Book" panose="02000503020000020003" pitchFamily="2" charset="0"/>
              </a:rPr>
              <a:t>Charge/bunch:</a:t>
            </a:r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922806C-8CB4-531A-67E6-8AEA81818E80}"/>
              </a:ext>
            </a:extLst>
          </p:cNvPr>
          <p:cNvSpPr/>
          <p:nvPr/>
        </p:nvSpPr>
        <p:spPr>
          <a:xfrm>
            <a:off x="6230010" y="3475951"/>
            <a:ext cx="1764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Avenir Book" panose="02000503020000020003" pitchFamily="2" charset="0"/>
              </a:rPr>
              <a:t>Energy gain: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2A42966-0CFA-E769-5D9C-5815E9F07A2A}"/>
              </a:ext>
            </a:extLst>
          </p:cNvPr>
          <p:cNvSpPr/>
          <p:nvPr/>
        </p:nvSpPr>
        <p:spPr>
          <a:xfrm>
            <a:off x="6230010" y="1561171"/>
            <a:ext cx="6113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b="1" dirty="0">
                <a:latin typeface="Avenir Book" panose="02000503020000020003" pitchFamily="2" charset="0"/>
              </a:rPr>
              <a:t>Accelerator length limited by </a:t>
            </a:r>
            <a:r>
              <a:rPr lang="en-US" b="1" i="1" u="sng" dirty="0">
                <a:latin typeface="Avenir Book" panose="02000503020000020003" pitchFamily="2" charset="0"/>
              </a:rPr>
              <a:t>laser energy depletion</a:t>
            </a:r>
            <a:r>
              <a:rPr lang="en-US" dirty="0">
                <a:latin typeface="Avenir Book" panose="02000503020000020003" pitchFamily="2" charset="0"/>
              </a:rPr>
              <a:t>:</a:t>
            </a:r>
            <a:endParaRPr lang="en-US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3700B77-6FCD-8967-FB94-ED9573D123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64730" y="4738571"/>
            <a:ext cx="3055150" cy="359922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1EF9FBE3-6692-3051-B0BB-895A2EEAB8C0}"/>
              </a:ext>
            </a:extLst>
          </p:cNvPr>
          <p:cNvSpPr/>
          <p:nvPr/>
        </p:nvSpPr>
        <p:spPr>
          <a:xfrm>
            <a:off x="30083" y="5330625"/>
            <a:ext cx="102622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dirty="0">
                <a:latin typeface="Avenir Book" panose="02000503020000020003" pitchFamily="2" charset="0"/>
              </a:rPr>
              <a:t>Lower plasma density yields higher energy beams; requires more laser energy.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>
                <a:latin typeface="Avenir Book" panose="02000503020000020003" pitchFamily="2" charset="0"/>
              </a:rPr>
              <a:t>Laser depletion (and high gradient) necessitates LPA staging to reach high energy. 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>
                <a:latin typeface="Avenir Book" panose="02000503020000020003" pitchFamily="2" charset="0"/>
              </a:rPr>
              <a:t>Plasma density choice determines required laser parameters; in practice, available laser (with laser energy/pulse and wavelength) determines plasma density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0051346-E5C9-B183-03A7-E493A653B30D}"/>
              </a:ext>
            </a:extLst>
          </p:cNvPr>
          <p:cNvSpPr/>
          <p:nvPr/>
        </p:nvSpPr>
        <p:spPr>
          <a:xfrm>
            <a:off x="7833933" y="1366069"/>
            <a:ext cx="51161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7030A0"/>
                </a:solidFill>
              </a:rPr>
              <a:t>Schroeder et al. PRL (2011); Benedetti et al PRE (2015)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3ED81BE-F9CD-B763-353B-7E76448E44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4530" y="1391220"/>
            <a:ext cx="3575729" cy="264191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61E31D9-9430-93C8-6451-AD3D316A3C4D}"/>
              </a:ext>
            </a:extLst>
          </p:cNvPr>
          <p:cNvSpPr/>
          <p:nvPr/>
        </p:nvSpPr>
        <p:spPr>
          <a:xfrm>
            <a:off x="4303722" y="1651671"/>
            <a:ext cx="13365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laser propagation direction</a:t>
            </a:r>
            <a:endParaRPr lang="en-US" sz="1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C8BE8F-9D3D-069D-C2ED-54B8D486571E}"/>
              </a:ext>
            </a:extLst>
          </p:cNvPr>
          <p:cNvSpPr/>
          <p:nvPr/>
        </p:nvSpPr>
        <p:spPr>
          <a:xfrm>
            <a:off x="937876" y="1390061"/>
            <a:ext cx="78739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C. Benedetti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7A9171F-1BD8-B070-56B2-8B069506B6BB}"/>
              </a:ext>
            </a:extLst>
          </p:cNvPr>
          <p:cNvCxnSpPr>
            <a:cxnSpLocks/>
          </p:cNvCxnSpPr>
          <p:nvPr/>
        </p:nvCxnSpPr>
        <p:spPr>
          <a:xfrm>
            <a:off x="1897523" y="3581258"/>
            <a:ext cx="1143381" cy="0"/>
          </a:xfrm>
          <a:prstGeom prst="straightConnector1">
            <a:avLst/>
          </a:prstGeom>
          <a:ln w="190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CD2DB697-15CF-E16D-B1D6-634BA7F62C3B}"/>
              </a:ext>
            </a:extLst>
          </p:cNvPr>
          <p:cNvSpPr/>
          <p:nvPr/>
        </p:nvSpPr>
        <p:spPr>
          <a:xfrm>
            <a:off x="1725271" y="3670282"/>
            <a:ext cx="19514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~ plasma wavelength, </a:t>
            </a:r>
            <a:r>
              <a:rPr lang="en-US" sz="1400" dirty="0" err="1">
                <a:solidFill>
                  <a:schemeClr val="bg1"/>
                </a:solidFill>
              </a:rPr>
              <a:t>λ</a:t>
            </a:r>
            <a:r>
              <a:rPr lang="en-US" sz="1400" baseline="-25000" dirty="0" err="1">
                <a:solidFill>
                  <a:schemeClr val="bg1"/>
                </a:solidFill>
              </a:rPr>
              <a:t>p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C414DFA-C216-C21B-6FEF-BB985F16C2A0}"/>
              </a:ext>
            </a:extLst>
          </p:cNvPr>
          <p:cNvCxnSpPr>
            <a:cxnSpLocks/>
          </p:cNvCxnSpPr>
          <p:nvPr/>
        </p:nvCxnSpPr>
        <p:spPr>
          <a:xfrm>
            <a:off x="4447034" y="2587461"/>
            <a:ext cx="57044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44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597"/>
    </mc:Choice>
    <mc:Fallback xmlns="">
      <p:transition spd="slow" advTm="56597"/>
    </mc:Fallback>
  </mc:AlternateContent>
  <p:extLst>
    <p:ext uri="{3A86A75C-4F4B-4683-9AE1-C65F6400EC91}">
      <p14:laserTraceLst xmlns:p14="http://schemas.microsoft.com/office/powerpoint/2010/main">
        <p14:tracePtLst>
          <p14:tracePt t="47478" x="7950200" y="4654550"/>
          <p14:tracePt t="47485" x="7937500" y="4660900"/>
          <p14:tracePt t="47493" x="7918450" y="4673600"/>
          <p14:tracePt t="47501" x="7899400" y="4686300"/>
          <p14:tracePt t="47509" x="7867650" y="4718050"/>
          <p14:tracePt t="47517" x="7842250" y="4756150"/>
          <p14:tracePt t="47526" x="7804150" y="4800600"/>
          <p14:tracePt t="47533" x="7772400" y="4857750"/>
          <p14:tracePt t="47542" x="7740650" y="4914900"/>
          <p14:tracePt t="47549" x="7702550" y="4984750"/>
          <p14:tracePt t="47557" x="7664450" y="5054600"/>
          <p14:tracePt t="47565" x="7613650" y="5130800"/>
          <p14:tracePt t="47573" x="7569200" y="5207000"/>
          <p14:tracePt t="47582" x="7518400" y="5276850"/>
          <p14:tracePt t="47590" x="7461250" y="5340350"/>
          <p14:tracePt t="47598" x="7416800" y="5397500"/>
          <p14:tracePt t="47605" x="7372350" y="5454650"/>
          <p14:tracePt t="47615" x="7340600" y="5492750"/>
          <p14:tracePt t="47621" x="7296150" y="5549900"/>
          <p14:tracePt t="47630" x="7264400" y="5594350"/>
          <p14:tracePt t="47638" x="7226300" y="5626100"/>
          <p14:tracePt t="47645" x="7188200" y="5664200"/>
          <p14:tracePt t="47654" x="7150100" y="5695950"/>
          <p14:tracePt t="47661" x="7124700" y="5721350"/>
          <p14:tracePt t="47670" x="7105650" y="5746750"/>
          <p14:tracePt t="47678" x="7092950" y="5765800"/>
          <p14:tracePt t="47686" x="7086600" y="5791200"/>
          <p14:tracePt t="47693" x="7086600" y="5803900"/>
          <p14:tracePt t="47701" x="7086600" y="5816600"/>
          <p14:tracePt t="47710" x="7092950" y="5829300"/>
          <p14:tracePt t="47717" x="7099300" y="5835650"/>
          <p14:tracePt t="47726" x="7118350" y="5842000"/>
          <p14:tracePt t="47733" x="7137400" y="5842000"/>
          <p14:tracePt t="47743" x="7162800" y="5848350"/>
          <p14:tracePt t="47749" x="7200900" y="5848350"/>
          <p14:tracePt t="47760" x="7232650" y="5848350"/>
          <p14:tracePt t="47765" x="7277100" y="5848350"/>
          <p14:tracePt t="47775" x="7302500" y="5842000"/>
          <p14:tracePt t="47782" x="7321550" y="5842000"/>
          <p14:tracePt t="47792" x="7340600" y="5835650"/>
          <p14:tracePt t="47798" x="7359650" y="5829300"/>
          <p14:tracePt t="47809" x="7385050" y="5810250"/>
          <p14:tracePt t="47815" x="7410450" y="5797550"/>
          <p14:tracePt t="47825" x="7435850" y="5784850"/>
          <p14:tracePt t="47831" x="7454900" y="5765800"/>
          <p14:tracePt t="47843" x="7480300" y="5740400"/>
          <p14:tracePt t="47847" x="7499350" y="5715000"/>
          <p14:tracePt t="47859" x="7518400" y="5689600"/>
          <p14:tracePt t="47864" x="7531100" y="5670550"/>
          <p14:tracePt t="47875" x="7543800" y="5645150"/>
          <p14:tracePt t="47881" x="7543800" y="5632450"/>
          <p14:tracePt t="47892" x="7537450" y="5619750"/>
          <p14:tracePt t="47897" x="7524750" y="5607050"/>
          <p14:tracePt t="47909" x="7505700" y="5581650"/>
          <p14:tracePt t="47914" x="7480300" y="5562600"/>
          <p14:tracePt t="47926" x="7448550" y="5549900"/>
          <p14:tracePt t="47931" x="7416800" y="5537200"/>
          <p14:tracePt t="47942" x="7385050" y="5524500"/>
          <p14:tracePt t="47948" x="7340600" y="5518150"/>
          <p14:tracePt t="47959" x="7264400" y="5524500"/>
          <p14:tracePt t="47965" x="7226300" y="5530850"/>
          <p14:tracePt t="47976" x="7194550" y="5543550"/>
          <p14:tracePt t="47982" x="7162800" y="5556250"/>
          <p14:tracePt t="47992" x="7131050" y="5575300"/>
          <p14:tracePt t="47999" x="7112000" y="5588000"/>
          <p14:tracePt t="48009" x="7092950" y="5607050"/>
          <p14:tracePt t="48015" x="7080250" y="5619750"/>
          <p14:tracePt t="48026" x="7080250" y="5632450"/>
          <p14:tracePt t="48031" x="7080250" y="5638800"/>
          <p14:tracePt t="48045" x="7092950" y="5645150"/>
          <p14:tracePt t="48054" x="7124700" y="5651500"/>
          <p14:tracePt t="48061" x="7162800" y="5657850"/>
          <p14:tracePt t="48069" x="7219950" y="5657850"/>
          <p14:tracePt t="48078" x="7283450" y="5657850"/>
          <p14:tracePt t="48086" x="7340600" y="5657850"/>
          <p14:tracePt t="48093" x="7385050" y="5657850"/>
          <p14:tracePt t="48102" x="7429500" y="5645150"/>
          <p14:tracePt t="48110" x="7467600" y="5638800"/>
          <p14:tracePt t="48117" x="7505700" y="5632450"/>
          <p14:tracePt t="48127" x="7531100" y="5626100"/>
          <p14:tracePt t="48133" x="7543800" y="5626100"/>
          <p14:tracePt t="48143" x="7556500" y="5619750"/>
          <p14:tracePt t="48157" x="7562850" y="5613400"/>
          <p14:tracePt t="48165" x="7562850" y="5607050"/>
          <p14:tracePt t="48173" x="7562850" y="5600700"/>
          <p14:tracePt t="48182" x="7562850" y="5588000"/>
          <p14:tracePt t="48189" x="7562850" y="5581650"/>
          <p14:tracePt t="48198" x="7562850" y="5575300"/>
          <p14:tracePt t="48205" x="7556500" y="5575300"/>
          <p14:tracePt t="48374" x="7543800" y="5575300"/>
          <p14:tracePt t="48381" x="7524750" y="5575300"/>
          <p14:tracePt t="48389" x="7493000" y="5581650"/>
          <p14:tracePt t="48399" x="7454900" y="5588000"/>
          <p14:tracePt t="48405" x="7410450" y="5594350"/>
          <p14:tracePt t="48415" x="7359650" y="5607050"/>
          <p14:tracePt t="48421" x="7296150" y="5613400"/>
          <p14:tracePt t="48429" x="7226300" y="5619750"/>
          <p14:tracePt t="48437" x="7162800" y="5632450"/>
          <p14:tracePt t="48445" x="7092950" y="5638800"/>
          <p14:tracePt t="48453" x="7029450" y="5645150"/>
          <p14:tracePt t="48461" x="6946900" y="5651500"/>
          <p14:tracePt t="48469" x="6877050" y="5651500"/>
          <p14:tracePt t="48477" x="6800850" y="5657850"/>
          <p14:tracePt t="48485" x="6724650" y="5657850"/>
          <p14:tracePt t="48494" x="6648450" y="5657850"/>
          <p14:tracePt t="48501" x="6572250" y="5651500"/>
          <p14:tracePt t="48510" x="6508750" y="5651500"/>
          <p14:tracePt t="48517" x="6438900" y="5651500"/>
          <p14:tracePt t="48527" x="6375400" y="5651500"/>
          <p14:tracePt t="48533" x="6299200" y="5638800"/>
          <p14:tracePt t="48543" x="6242050" y="5638800"/>
          <p14:tracePt t="48549" x="6165850" y="5632450"/>
          <p14:tracePt t="48560" x="6115050" y="5626100"/>
          <p14:tracePt t="48565" x="6045200" y="5626100"/>
          <p14:tracePt t="48576" x="5975350" y="5613400"/>
          <p14:tracePt t="48582" x="5892800" y="5607050"/>
          <p14:tracePt t="48592" x="5829300" y="5600700"/>
          <p14:tracePt t="48598" x="5740400" y="5588000"/>
          <p14:tracePt t="48609" x="5670550" y="5581650"/>
          <p14:tracePt t="48615" x="5581650" y="5575300"/>
          <p14:tracePt t="48626" x="5505450" y="5575300"/>
          <p14:tracePt t="48631" x="5416550" y="5575300"/>
          <p14:tracePt t="48642" x="5346700" y="5575300"/>
          <p14:tracePt t="48648" x="5289550" y="5575300"/>
          <p14:tracePt t="48659" x="5219700" y="5575300"/>
          <p14:tracePt t="48664" x="5162550" y="5575300"/>
          <p14:tracePt t="48676" x="5111750" y="5581650"/>
          <p14:tracePt t="48681" x="5067300" y="5588000"/>
          <p14:tracePt t="48693" x="5022850" y="5594350"/>
          <p14:tracePt t="48697" x="4991100" y="5600700"/>
          <p14:tracePt t="48710" x="4953000" y="5607050"/>
          <p14:tracePt t="48714" x="4927600" y="5613400"/>
          <p14:tracePt t="48726" x="4902200" y="5613400"/>
          <p14:tracePt t="48731" x="4883150" y="5619750"/>
          <p14:tracePt t="48743" x="4851400" y="5626100"/>
          <p14:tracePt t="48750" x="4838700" y="5626100"/>
          <p14:tracePt t="48760" x="4819650" y="5632450"/>
          <p14:tracePt t="48765" x="4806950" y="5632450"/>
          <p14:tracePt t="48776" x="4794250" y="5632450"/>
          <p14:tracePt t="48782" x="4781550" y="5632450"/>
          <p14:tracePt t="48793" x="4768850" y="5632450"/>
          <p14:tracePt t="48799" x="4756150" y="5632450"/>
          <p14:tracePt t="48810" x="4743450" y="5632450"/>
          <p14:tracePt t="48815" x="4730750" y="5632450"/>
          <p14:tracePt t="48826" x="4718050" y="5632450"/>
          <p14:tracePt t="48831" x="4705350" y="5632450"/>
          <p14:tracePt t="48843" x="4692650" y="5632450"/>
          <p14:tracePt t="48848" x="4679950" y="5632450"/>
          <p14:tracePt t="48860" x="4667250" y="5626100"/>
          <p14:tracePt t="48864" x="4660900" y="5626100"/>
          <p14:tracePt t="48876" x="4654550" y="5626100"/>
          <p14:tracePt t="49222" x="4660900" y="5626100"/>
          <p14:tracePt t="49229" x="4667250" y="5626100"/>
          <p14:tracePt t="49237" x="4673600" y="5626100"/>
          <p14:tracePt t="49245" x="4692650" y="5626100"/>
          <p14:tracePt t="49253" x="4711700" y="5626100"/>
          <p14:tracePt t="49261" x="4737100" y="5626100"/>
          <p14:tracePt t="49269" x="4781550" y="5626100"/>
          <p14:tracePt t="49277" x="4832350" y="5626100"/>
          <p14:tracePt t="49285" x="4908550" y="5626100"/>
          <p14:tracePt t="49294" x="5003800" y="5619750"/>
          <p14:tracePt t="49301" x="5092700" y="5613400"/>
          <p14:tracePt t="49311" x="5181600" y="5613400"/>
          <p14:tracePt t="49317" x="5245100" y="5607050"/>
          <p14:tracePt t="49325" x="5295900" y="5607050"/>
          <p14:tracePt t="49333" x="5327650" y="5607050"/>
          <p14:tracePt t="49341" x="5353050" y="5607050"/>
          <p14:tracePt t="49349" x="5365750" y="5607050"/>
          <p14:tracePt t="49357" x="5372100" y="5607050"/>
          <p14:tracePt t="49365" x="5378450" y="5607050"/>
          <p14:tracePt t="49398" x="5372100" y="5607050"/>
          <p14:tracePt t="49421" x="5359400" y="5600700"/>
          <p14:tracePt t="53053" x="5353050" y="5607050"/>
          <p14:tracePt t="53078" x="5346700" y="5613400"/>
          <p14:tracePt t="53102" x="5340350" y="5619750"/>
          <p14:tracePt t="53118" x="5340350" y="5626100"/>
          <p14:tracePt t="53134" x="5334000" y="5632450"/>
          <p14:tracePt t="53158" x="5334000" y="5638800"/>
          <p14:tracePt t="53174" x="5340350" y="5645150"/>
          <p14:tracePt t="53190" x="5346700" y="5645150"/>
          <p14:tracePt t="53199" x="5353050" y="5651500"/>
          <p14:tracePt t="53206" x="5365750" y="5651500"/>
          <p14:tracePt t="53216" x="5384800" y="5651500"/>
          <p14:tracePt t="53222" x="5410200" y="5645150"/>
          <p14:tracePt t="53233" x="5448300" y="5632450"/>
          <p14:tracePt t="53238" x="5505450" y="5607050"/>
          <p14:tracePt t="53246" x="5562600" y="5581650"/>
          <p14:tracePt t="53254" x="5632450" y="5537200"/>
          <p14:tracePt t="53262" x="5715000" y="5492750"/>
          <p14:tracePt t="53270" x="5803900" y="5429250"/>
          <p14:tracePt t="53278" x="5899150" y="5346700"/>
          <p14:tracePt t="53286" x="6007100" y="5245100"/>
          <p14:tracePt t="53294" x="6127750" y="5105400"/>
          <p14:tracePt t="53302" x="6242050" y="4946650"/>
          <p14:tracePt t="53310" x="6356350" y="4787900"/>
          <p14:tracePt t="53317" x="6438900" y="4667250"/>
          <p14:tracePt t="53326" x="6515100" y="4508500"/>
          <p14:tracePt t="53334" x="6578600" y="4337050"/>
          <p14:tracePt t="53342" x="6642100" y="4159250"/>
          <p14:tracePt t="53349" x="6686550" y="4000500"/>
          <p14:tracePt t="53358" x="6711950" y="3873500"/>
          <p14:tracePt t="53366" x="6731000" y="3752850"/>
          <p14:tracePt t="53374" x="6737350" y="3657600"/>
          <p14:tracePt t="53383" x="6737350" y="3575050"/>
          <p14:tracePt t="53390" x="6737350" y="3511550"/>
          <p14:tracePt t="53400" x="6737350" y="3467100"/>
          <p14:tracePt t="53406" x="6724650" y="3429000"/>
          <p14:tracePt t="53416" x="6718300" y="3403600"/>
          <p14:tracePt t="53422" x="6705600" y="3384550"/>
          <p14:tracePt t="53433" x="6692900" y="3371850"/>
          <p14:tracePt t="53438" x="6680200" y="3359150"/>
          <p14:tracePt t="53448" x="6661150" y="3346450"/>
          <p14:tracePt t="53454" x="6635750" y="3327400"/>
          <p14:tracePt t="53465" x="6597650" y="3302000"/>
          <p14:tracePt t="53470" x="6565900" y="3276600"/>
          <p14:tracePt t="53482" x="6515100" y="3257550"/>
          <p14:tracePt t="53486" x="6477000" y="3232150"/>
          <p14:tracePt t="53498" x="6432550" y="3213100"/>
          <p14:tracePt t="53502" x="6388100" y="3194050"/>
          <p14:tracePt t="53515" x="6350000" y="3181350"/>
          <p14:tracePt t="53518" x="6305550" y="3168650"/>
          <p14:tracePt t="53532" x="6242050" y="3143250"/>
          <p14:tracePt t="53534" x="6146800" y="3124200"/>
          <p14:tracePt t="53548" x="6026150" y="3092450"/>
          <p14:tracePt t="53550" x="5899150" y="3067050"/>
          <p14:tracePt t="53565" x="5772150" y="3041650"/>
          <p14:tracePt t="53567" x="5651500" y="3028950"/>
          <p14:tracePt t="53583" x="5537200" y="3009900"/>
          <p14:tracePt t="53584" x="5441950" y="3003550"/>
          <p14:tracePt t="53599" x="5359400" y="2997200"/>
          <p14:tracePt t="53601" x="5289550" y="2984500"/>
          <p14:tracePt t="53616" x="5232400" y="2971800"/>
          <p14:tracePt t="53618" x="5181600" y="2952750"/>
          <p14:tracePt t="53632" x="5137150" y="2933700"/>
          <p14:tracePt t="53634" x="5105400" y="2914650"/>
          <p14:tracePt t="53648" x="5054600" y="2889250"/>
          <p14:tracePt t="53654" x="5035550" y="2882900"/>
          <p14:tracePt t="53666" x="5016500" y="2876550"/>
          <p14:tracePt t="53670" x="5003800" y="2870200"/>
          <p14:tracePt t="53682" x="4991100" y="2870200"/>
          <p14:tracePt t="53686" x="4978400" y="2870200"/>
          <p14:tracePt t="53699" x="4972050" y="2876550"/>
          <p14:tracePt t="53702" x="4965700" y="2882900"/>
          <p14:tracePt t="53716" x="4959350" y="2889250"/>
          <p14:tracePt t="53718" x="4946650" y="2901950"/>
          <p14:tracePt t="53733" x="4940300" y="2914650"/>
          <p14:tracePt t="53734" x="4921250" y="2940050"/>
          <p14:tracePt t="53751" x="4902200" y="2971800"/>
          <p14:tracePt t="53753" x="4870450" y="3028950"/>
          <p14:tracePt t="53771" x="4838700" y="3086100"/>
          <p14:tracePt t="53773" x="4819650" y="3130550"/>
          <p14:tracePt t="53781" x="4806950" y="3168650"/>
          <p14:tracePt t="53784" x="4806950" y="3187700"/>
          <p14:tracePt t="53799" x="4826000" y="3200400"/>
          <p14:tracePt t="53802" x="4851400" y="3213100"/>
          <p14:tracePt t="53815" x="4883150" y="3232150"/>
          <p14:tracePt t="53818" x="4927600" y="3244850"/>
          <p14:tracePt t="53837" x="5029200" y="3263900"/>
          <p14:tracePt t="53840" x="5099050" y="3270250"/>
          <p14:tracePt t="53848" x="5175250" y="3282950"/>
          <p14:tracePt t="53854" x="5251450" y="3289300"/>
          <p14:tracePt t="53865" x="5334000" y="3302000"/>
          <p14:tracePt t="53870" x="5416550" y="3314700"/>
          <p14:tracePt t="53883" x="5492750" y="3333750"/>
          <p14:tracePt t="53886" x="5575300" y="3365500"/>
          <p14:tracePt t="53898" x="5651500" y="3384550"/>
          <p14:tracePt t="53902" x="5715000" y="3416300"/>
          <p14:tracePt t="53916" x="5778500" y="3441700"/>
          <p14:tracePt t="53918" x="5822950" y="3473450"/>
          <p14:tracePt t="53933" x="5861050" y="3498850"/>
          <p14:tracePt t="53935" x="5905500" y="3530600"/>
          <p14:tracePt t="53949" x="5949950" y="3562350"/>
          <p14:tracePt t="53952" x="5981700" y="3575050"/>
          <p14:tracePt t="53966" x="6026150" y="3594100"/>
          <p14:tracePt t="53968" x="6083300" y="3606800"/>
          <p14:tracePt t="53982" x="6134100" y="3625850"/>
          <p14:tracePt t="53985" x="6184900" y="3644900"/>
          <p14:tracePt t="53999" x="6254750" y="3676650"/>
          <p14:tracePt t="54002" x="6305550" y="3695700"/>
          <p14:tracePt t="54015" x="6350000" y="3727450"/>
          <p14:tracePt t="54018" x="6375400" y="3746500"/>
          <p14:tracePt t="54032" x="6419850" y="3771900"/>
          <p14:tracePt t="54038" x="6432550" y="3784600"/>
          <p14:tracePt t="54049" x="6445250" y="3790950"/>
          <p14:tracePt t="54054" x="6457950" y="3797300"/>
          <p14:tracePt t="54066" x="6464300" y="3803650"/>
          <p14:tracePt t="54070" x="6477000" y="3810000"/>
          <p14:tracePt t="54083" x="6483350" y="3816350"/>
          <p14:tracePt t="54086" x="6489700" y="3816350"/>
          <p14:tracePt t="54774" x="6489700" y="3822700"/>
          <p14:tracePt t="54838" x="6496050" y="3822700"/>
          <p14:tracePt t="54846" x="6496050" y="3829050"/>
          <p14:tracePt t="54886" x="6496050" y="3835400"/>
          <p14:tracePt t="54902" x="6502400" y="3835400"/>
          <p14:tracePt t="54934" x="6508750" y="3835400"/>
          <p14:tracePt t="54942" x="6508750" y="3841750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C28555-038C-5F59-0939-42DB3463D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004" y="1535422"/>
            <a:ext cx="4933315" cy="45633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7A7EAF-48EF-AF56-2C3D-BFF1338EADCE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rgbClr val="00395A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Higher energy beams requires staging plasma accelerators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CB09F9F-3836-067A-4181-5AEE63215EE7}"/>
              </a:ext>
            </a:extLst>
          </p:cNvPr>
          <p:cNvSpPr txBox="1"/>
          <p:nvPr/>
        </p:nvSpPr>
        <p:spPr>
          <a:xfrm>
            <a:off x="434992" y="1755421"/>
            <a:ext cx="461558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 pitchFamily="2" charset="0"/>
              </a:rPr>
              <a:t>In laser-driven plasma accelerator: (energy gain) ~1/(plasma density)</a:t>
            </a:r>
          </a:p>
          <a:p>
            <a:endParaRPr lang="en-US" dirty="0">
              <a:latin typeface="Avenir Book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 pitchFamily="2" charset="0"/>
              </a:rPr>
              <a:t>For resonant plasma wake excitation: (laser energy) ~ λ</a:t>
            </a:r>
            <a:r>
              <a:rPr lang="en-US" baseline="-25000" dirty="0">
                <a:latin typeface="Avenir Book" panose="02000503020000020003" pitchFamily="2" charset="0"/>
              </a:rPr>
              <a:t>p</a:t>
            </a:r>
            <a:r>
              <a:rPr lang="en-US" baseline="30000" dirty="0">
                <a:latin typeface="Avenir Book" panose="02000503020000020003" pitchFamily="2" charset="0"/>
              </a:rPr>
              <a:t>3</a:t>
            </a:r>
            <a:r>
              <a:rPr lang="en-US" dirty="0">
                <a:latin typeface="Avenir Book" panose="02000503020000020003" pitchFamily="2" charset="0"/>
              </a:rPr>
              <a:t> ~(plasma density)</a:t>
            </a:r>
            <a:r>
              <a:rPr lang="en-US" baseline="30000" dirty="0">
                <a:latin typeface="Avenir Book" panose="02000503020000020003" pitchFamily="2" charset="0"/>
              </a:rPr>
              <a:t>3/2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0E8DD82-221E-952E-B324-A451077BEC59}"/>
              </a:ext>
            </a:extLst>
          </p:cNvPr>
          <p:cNvSpPr txBox="1"/>
          <p:nvPr/>
        </p:nvSpPr>
        <p:spPr>
          <a:xfrm>
            <a:off x="6782479" y="6111255"/>
            <a:ext cx="33716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Energy gain [GeV]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1951359-1678-767C-5E84-A17A3E391986}"/>
              </a:ext>
            </a:extLst>
          </p:cNvPr>
          <p:cNvSpPr txBox="1"/>
          <p:nvPr/>
        </p:nvSpPr>
        <p:spPr>
          <a:xfrm>
            <a:off x="8292662" y="2088255"/>
            <a:ext cx="2191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Laser energy [J]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4CCAAED-E101-1E80-85FE-893161494DFD}"/>
              </a:ext>
            </a:extLst>
          </p:cNvPr>
          <p:cNvSpPr txBox="1"/>
          <p:nvPr/>
        </p:nvSpPr>
        <p:spPr>
          <a:xfrm>
            <a:off x="7984857" y="4965708"/>
            <a:ext cx="24035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Gradient [GV/m]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631D3C6B-548E-E8C1-7007-8285E796C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4333" y="2516511"/>
            <a:ext cx="1428482" cy="28974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224AACE-D50C-055F-58E8-D657B8F2ECF0}"/>
              </a:ext>
            </a:extLst>
          </p:cNvPr>
          <p:cNvSpPr txBox="1"/>
          <p:nvPr/>
        </p:nvSpPr>
        <p:spPr>
          <a:xfrm>
            <a:off x="262996" y="889297"/>
            <a:ext cx="88821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dirty="0">
                <a:solidFill>
                  <a:srgbClr val="C00000"/>
                </a:solidFill>
                <a:latin typeface="Avenir Book" panose="02000503020000020003" pitchFamily="2" charset="0"/>
              </a:rPr>
              <a:t>Once driver energy is depleted, new driver must be coupled into plasma 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6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597"/>
    </mc:Choice>
    <mc:Fallback xmlns="">
      <p:transition spd="slow" advTm="56597"/>
    </mc:Fallback>
  </mc:AlternateContent>
  <p:extLst>
    <p:ext uri="{3A86A75C-4F4B-4683-9AE1-C65F6400EC91}">
      <p14:laserTraceLst xmlns:p14="http://schemas.microsoft.com/office/powerpoint/2010/main">
        <p14:tracePtLst>
          <p14:tracePt t="47478" x="7950200" y="4654550"/>
          <p14:tracePt t="47485" x="7937500" y="4660900"/>
          <p14:tracePt t="47493" x="7918450" y="4673600"/>
          <p14:tracePt t="47501" x="7899400" y="4686300"/>
          <p14:tracePt t="47509" x="7867650" y="4718050"/>
          <p14:tracePt t="47517" x="7842250" y="4756150"/>
          <p14:tracePt t="47526" x="7804150" y="4800600"/>
          <p14:tracePt t="47533" x="7772400" y="4857750"/>
          <p14:tracePt t="47542" x="7740650" y="4914900"/>
          <p14:tracePt t="47549" x="7702550" y="4984750"/>
          <p14:tracePt t="47557" x="7664450" y="5054600"/>
          <p14:tracePt t="47565" x="7613650" y="5130800"/>
          <p14:tracePt t="47573" x="7569200" y="5207000"/>
          <p14:tracePt t="47582" x="7518400" y="5276850"/>
          <p14:tracePt t="47590" x="7461250" y="5340350"/>
          <p14:tracePt t="47598" x="7416800" y="5397500"/>
          <p14:tracePt t="47605" x="7372350" y="5454650"/>
          <p14:tracePt t="47615" x="7340600" y="5492750"/>
          <p14:tracePt t="47621" x="7296150" y="5549900"/>
          <p14:tracePt t="47630" x="7264400" y="5594350"/>
          <p14:tracePt t="47638" x="7226300" y="5626100"/>
          <p14:tracePt t="47645" x="7188200" y="5664200"/>
          <p14:tracePt t="47654" x="7150100" y="5695950"/>
          <p14:tracePt t="47661" x="7124700" y="5721350"/>
          <p14:tracePt t="47670" x="7105650" y="5746750"/>
          <p14:tracePt t="47678" x="7092950" y="5765800"/>
          <p14:tracePt t="47686" x="7086600" y="5791200"/>
          <p14:tracePt t="47693" x="7086600" y="5803900"/>
          <p14:tracePt t="47701" x="7086600" y="5816600"/>
          <p14:tracePt t="47710" x="7092950" y="5829300"/>
          <p14:tracePt t="47717" x="7099300" y="5835650"/>
          <p14:tracePt t="47726" x="7118350" y="5842000"/>
          <p14:tracePt t="47733" x="7137400" y="5842000"/>
          <p14:tracePt t="47743" x="7162800" y="5848350"/>
          <p14:tracePt t="47749" x="7200900" y="5848350"/>
          <p14:tracePt t="47760" x="7232650" y="5848350"/>
          <p14:tracePt t="47765" x="7277100" y="5848350"/>
          <p14:tracePt t="47775" x="7302500" y="5842000"/>
          <p14:tracePt t="47782" x="7321550" y="5842000"/>
          <p14:tracePt t="47792" x="7340600" y="5835650"/>
          <p14:tracePt t="47798" x="7359650" y="5829300"/>
          <p14:tracePt t="47809" x="7385050" y="5810250"/>
          <p14:tracePt t="47815" x="7410450" y="5797550"/>
          <p14:tracePt t="47825" x="7435850" y="5784850"/>
          <p14:tracePt t="47831" x="7454900" y="5765800"/>
          <p14:tracePt t="47843" x="7480300" y="5740400"/>
          <p14:tracePt t="47847" x="7499350" y="5715000"/>
          <p14:tracePt t="47859" x="7518400" y="5689600"/>
          <p14:tracePt t="47864" x="7531100" y="5670550"/>
          <p14:tracePt t="47875" x="7543800" y="5645150"/>
          <p14:tracePt t="47881" x="7543800" y="5632450"/>
          <p14:tracePt t="47892" x="7537450" y="5619750"/>
          <p14:tracePt t="47897" x="7524750" y="5607050"/>
          <p14:tracePt t="47909" x="7505700" y="5581650"/>
          <p14:tracePt t="47914" x="7480300" y="5562600"/>
          <p14:tracePt t="47926" x="7448550" y="5549900"/>
          <p14:tracePt t="47931" x="7416800" y="5537200"/>
          <p14:tracePt t="47942" x="7385050" y="5524500"/>
          <p14:tracePt t="47948" x="7340600" y="5518150"/>
          <p14:tracePt t="47959" x="7264400" y="5524500"/>
          <p14:tracePt t="47965" x="7226300" y="5530850"/>
          <p14:tracePt t="47976" x="7194550" y="5543550"/>
          <p14:tracePt t="47982" x="7162800" y="5556250"/>
          <p14:tracePt t="47992" x="7131050" y="5575300"/>
          <p14:tracePt t="47999" x="7112000" y="5588000"/>
          <p14:tracePt t="48009" x="7092950" y="5607050"/>
          <p14:tracePt t="48015" x="7080250" y="5619750"/>
          <p14:tracePt t="48026" x="7080250" y="5632450"/>
          <p14:tracePt t="48031" x="7080250" y="5638800"/>
          <p14:tracePt t="48045" x="7092950" y="5645150"/>
          <p14:tracePt t="48054" x="7124700" y="5651500"/>
          <p14:tracePt t="48061" x="7162800" y="5657850"/>
          <p14:tracePt t="48069" x="7219950" y="5657850"/>
          <p14:tracePt t="48078" x="7283450" y="5657850"/>
          <p14:tracePt t="48086" x="7340600" y="5657850"/>
          <p14:tracePt t="48093" x="7385050" y="5657850"/>
          <p14:tracePt t="48102" x="7429500" y="5645150"/>
          <p14:tracePt t="48110" x="7467600" y="5638800"/>
          <p14:tracePt t="48117" x="7505700" y="5632450"/>
          <p14:tracePt t="48127" x="7531100" y="5626100"/>
          <p14:tracePt t="48133" x="7543800" y="5626100"/>
          <p14:tracePt t="48143" x="7556500" y="5619750"/>
          <p14:tracePt t="48157" x="7562850" y="5613400"/>
          <p14:tracePt t="48165" x="7562850" y="5607050"/>
          <p14:tracePt t="48173" x="7562850" y="5600700"/>
          <p14:tracePt t="48182" x="7562850" y="5588000"/>
          <p14:tracePt t="48189" x="7562850" y="5581650"/>
          <p14:tracePt t="48198" x="7562850" y="5575300"/>
          <p14:tracePt t="48205" x="7556500" y="5575300"/>
          <p14:tracePt t="48374" x="7543800" y="5575300"/>
          <p14:tracePt t="48381" x="7524750" y="5575300"/>
          <p14:tracePt t="48389" x="7493000" y="5581650"/>
          <p14:tracePt t="48399" x="7454900" y="5588000"/>
          <p14:tracePt t="48405" x="7410450" y="5594350"/>
          <p14:tracePt t="48415" x="7359650" y="5607050"/>
          <p14:tracePt t="48421" x="7296150" y="5613400"/>
          <p14:tracePt t="48429" x="7226300" y="5619750"/>
          <p14:tracePt t="48437" x="7162800" y="5632450"/>
          <p14:tracePt t="48445" x="7092950" y="5638800"/>
          <p14:tracePt t="48453" x="7029450" y="5645150"/>
          <p14:tracePt t="48461" x="6946900" y="5651500"/>
          <p14:tracePt t="48469" x="6877050" y="5651500"/>
          <p14:tracePt t="48477" x="6800850" y="5657850"/>
          <p14:tracePt t="48485" x="6724650" y="5657850"/>
          <p14:tracePt t="48494" x="6648450" y="5657850"/>
          <p14:tracePt t="48501" x="6572250" y="5651500"/>
          <p14:tracePt t="48510" x="6508750" y="5651500"/>
          <p14:tracePt t="48517" x="6438900" y="5651500"/>
          <p14:tracePt t="48527" x="6375400" y="5651500"/>
          <p14:tracePt t="48533" x="6299200" y="5638800"/>
          <p14:tracePt t="48543" x="6242050" y="5638800"/>
          <p14:tracePt t="48549" x="6165850" y="5632450"/>
          <p14:tracePt t="48560" x="6115050" y="5626100"/>
          <p14:tracePt t="48565" x="6045200" y="5626100"/>
          <p14:tracePt t="48576" x="5975350" y="5613400"/>
          <p14:tracePt t="48582" x="5892800" y="5607050"/>
          <p14:tracePt t="48592" x="5829300" y="5600700"/>
          <p14:tracePt t="48598" x="5740400" y="5588000"/>
          <p14:tracePt t="48609" x="5670550" y="5581650"/>
          <p14:tracePt t="48615" x="5581650" y="5575300"/>
          <p14:tracePt t="48626" x="5505450" y="5575300"/>
          <p14:tracePt t="48631" x="5416550" y="5575300"/>
          <p14:tracePt t="48642" x="5346700" y="5575300"/>
          <p14:tracePt t="48648" x="5289550" y="5575300"/>
          <p14:tracePt t="48659" x="5219700" y="5575300"/>
          <p14:tracePt t="48664" x="5162550" y="5575300"/>
          <p14:tracePt t="48676" x="5111750" y="5581650"/>
          <p14:tracePt t="48681" x="5067300" y="5588000"/>
          <p14:tracePt t="48693" x="5022850" y="5594350"/>
          <p14:tracePt t="48697" x="4991100" y="5600700"/>
          <p14:tracePt t="48710" x="4953000" y="5607050"/>
          <p14:tracePt t="48714" x="4927600" y="5613400"/>
          <p14:tracePt t="48726" x="4902200" y="5613400"/>
          <p14:tracePt t="48731" x="4883150" y="5619750"/>
          <p14:tracePt t="48743" x="4851400" y="5626100"/>
          <p14:tracePt t="48750" x="4838700" y="5626100"/>
          <p14:tracePt t="48760" x="4819650" y="5632450"/>
          <p14:tracePt t="48765" x="4806950" y="5632450"/>
          <p14:tracePt t="48776" x="4794250" y="5632450"/>
          <p14:tracePt t="48782" x="4781550" y="5632450"/>
          <p14:tracePt t="48793" x="4768850" y="5632450"/>
          <p14:tracePt t="48799" x="4756150" y="5632450"/>
          <p14:tracePt t="48810" x="4743450" y="5632450"/>
          <p14:tracePt t="48815" x="4730750" y="5632450"/>
          <p14:tracePt t="48826" x="4718050" y="5632450"/>
          <p14:tracePt t="48831" x="4705350" y="5632450"/>
          <p14:tracePt t="48843" x="4692650" y="5632450"/>
          <p14:tracePt t="48848" x="4679950" y="5632450"/>
          <p14:tracePt t="48860" x="4667250" y="5626100"/>
          <p14:tracePt t="48864" x="4660900" y="5626100"/>
          <p14:tracePt t="48876" x="4654550" y="5626100"/>
          <p14:tracePt t="49222" x="4660900" y="5626100"/>
          <p14:tracePt t="49229" x="4667250" y="5626100"/>
          <p14:tracePt t="49237" x="4673600" y="5626100"/>
          <p14:tracePt t="49245" x="4692650" y="5626100"/>
          <p14:tracePt t="49253" x="4711700" y="5626100"/>
          <p14:tracePt t="49261" x="4737100" y="5626100"/>
          <p14:tracePt t="49269" x="4781550" y="5626100"/>
          <p14:tracePt t="49277" x="4832350" y="5626100"/>
          <p14:tracePt t="49285" x="4908550" y="5626100"/>
          <p14:tracePt t="49294" x="5003800" y="5619750"/>
          <p14:tracePt t="49301" x="5092700" y="5613400"/>
          <p14:tracePt t="49311" x="5181600" y="5613400"/>
          <p14:tracePt t="49317" x="5245100" y="5607050"/>
          <p14:tracePt t="49325" x="5295900" y="5607050"/>
          <p14:tracePt t="49333" x="5327650" y="5607050"/>
          <p14:tracePt t="49341" x="5353050" y="5607050"/>
          <p14:tracePt t="49349" x="5365750" y="5607050"/>
          <p14:tracePt t="49357" x="5372100" y="5607050"/>
          <p14:tracePt t="49365" x="5378450" y="5607050"/>
          <p14:tracePt t="49398" x="5372100" y="5607050"/>
          <p14:tracePt t="49421" x="5359400" y="5600700"/>
          <p14:tracePt t="53053" x="5353050" y="5607050"/>
          <p14:tracePt t="53078" x="5346700" y="5613400"/>
          <p14:tracePt t="53102" x="5340350" y="5619750"/>
          <p14:tracePt t="53118" x="5340350" y="5626100"/>
          <p14:tracePt t="53134" x="5334000" y="5632450"/>
          <p14:tracePt t="53158" x="5334000" y="5638800"/>
          <p14:tracePt t="53174" x="5340350" y="5645150"/>
          <p14:tracePt t="53190" x="5346700" y="5645150"/>
          <p14:tracePt t="53199" x="5353050" y="5651500"/>
          <p14:tracePt t="53206" x="5365750" y="5651500"/>
          <p14:tracePt t="53216" x="5384800" y="5651500"/>
          <p14:tracePt t="53222" x="5410200" y="5645150"/>
          <p14:tracePt t="53233" x="5448300" y="5632450"/>
          <p14:tracePt t="53238" x="5505450" y="5607050"/>
          <p14:tracePt t="53246" x="5562600" y="5581650"/>
          <p14:tracePt t="53254" x="5632450" y="5537200"/>
          <p14:tracePt t="53262" x="5715000" y="5492750"/>
          <p14:tracePt t="53270" x="5803900" y="5429250"/>
          <p14:tracePt t="53278" x="5899150" y="5346700"/>
          <p14:tracePt t="53286" x="6007100" y="5245100"/>
          <p14:tracePt t="53294" x="6127750" y="5105400"/>
          <p14:tracePt t="53302" x="6242050" y="4946650"/>
          <p14:tracePt t="53310" x="6356350" y="4787900"/>
          <p14:tracePt t="53317" x="6438900" y="4667250"/>
          <p14:tracePt t="53326" x="6515100" y="4508500"/>
          <p14:tracePt t="53334" x="6578600" y="4337050"/>
          <p14:tracePt t="53342" x="6642100" y="4159250"/>
          <p14:tracePt t="53349" x="6686550" y="4000500"/>
          <p14:tracePt t="53358" x="6711950" y="3873500"/>
          <p14:tracePt t="53366" x="6731000" y="3752850"/>
          <p14:tracePt t="53374" x="6737350" y="3657600"/>
          <p14:tracePt t="53383" x="6737350" y="3575050"/>
          <p14:tracePt t="53390" x="6737350" y="3511550"/>
          <p14:tracePt t="53400" x="6737350" y="3467100"/>
          <p14:tracePt t="53406" x="6724650" y="3429000"/>
          <p14:tracePt t="53416" x="6718300" y="3403600"/>
          <p14:tracePt t="53422" x="6705600" y="3384550"/>
          <p14:tracePt t="53433" x="6692900" y="3371850"/>
          <p14:tracePt t="53438" x="6680200" y="3359150"/>
          <p14:tracePt t="53448" x="6661150" y="3346450"/>
          <p14:tracePt t="53454" x="6635750" y="3327400"/>
          <p14:tracePt t="53465" x="6597650" y="3302000"/>
          <p14:tracePt t="53470" x="6565900" y="3276600"/>
          <p14:tracePt t="53482" x="6515100" y="3257550"/>
          <p14:tracePt t="53486" x="6477000" y="3232150"/>
          <p14:tracePt t="53498" x="6432550" y="3213100"/>
          <p14:tracePt t="53502" x="6388100" y="3194050"/>
          <p14:tracePt t="53515" x="6350000" y="3181350"/>
          <p14:tracePt t="53518" x="6305550" y="3168650"/>
          <p14:tracePt t="53532" x="6242050" y="3143250"/>
          <p14:tracePt t="53534" x="6146800" y="3124200"/>
          <p14:tracePt t="53548" x="6026150" y="3092450"/>
          <p14:tracePt t="53550" x="5899150" y="3067050"/>
          <p14:tracePt t="53565" x="5772150" y="3041650"/>
          <p14:tracePt t="53567" x="5651500" y="3028950"/>
          <p14:tracePt t="53583" x="5537200" y="3009900"/>
          <p14:tracePt t="53584" x="5441950" y="3003550"/>
          <p14:tracePt t="53599" x="5359400" y="2997200"/>
          <p14:tracePt t="53601" x="5289550" y="2984500"/>
          <p14:tracePt t="53616" x="5232400" y="2971800"/>
          <p14:tracePt t="53618" x="5181600" y="2952750"/>
          <p14:tracePt t="53632" x="5137150" y="2933700"/>
          <p14:tracePt t="53634" x="5105400" y="2914650"/>
          <p14:tracePt t="53648" x="5054600" y="2889250"/>
          <p14:tracePt t="53654" x="5035550" y="2882900"/>
          <p14:tracePt t="53666" x="5016500" y="2876550"/>
          <p14:tracePt t="53670" x="5003800" y="2870200"/>
          <p14:tracePt t="53682" x="4991100" y="2870200"/>
          <p14:tracePt t="53686" x="4978400" y="2870200"/>
          <p14:tracePt t="53699" x="4972050" y="2876550"/>
          <p14:tracePt t="53702" x="4965700" y="2882900"/>
          <p14:tracePt t="53716" x="4959350" y="2889250"/>
          <p14:tracePt t="53718" x="4946650" y="2901950"/>
          <p14:tracePt t="53733" x="4940300" y="2914650"/>
          <p14:tracePt t="53734" x="4921250" y="2940050"/>
          <p14:tracePt t="53751" x="4902200" y="2971800"/>
          <p14:tracePt t="53753" x="4870450" y="3028950"/>
          <p14:tracePt t="53771" x="4838700" y="3086100"/>
          <p14:tracePt t="53773" x="4819650" y="3130550"/>
          <p14:tracePt t="53781" x="4806950" y="3168650"/>
          <p14:tracePt t="53784" x="4806950" y="3187700"/>
          <p14:tracePt t="53799" x="4826000" y="3200400"/>
          <p14:tracePt t="53802" x="4851400" y="3213100"/>
          <p14:tracePt t="53815" x="4883150" y="3232150"/>
          <p14:tracePt t="53818" x="4927600" y="3244850"/>
          <p14:tracePt t="53837" x="5029200" y="3263900"/>
          <p14:tracePt t="53840" x="5099050" y="3270250"/>
          <p14:tracePt t="53848" x="5175250" y="3282950"/>
          <p14:tracePt t="53854" x="5251450" y="3289300"/>
          <p14:tracePt t="53865" x="5334000" y="3302000"/>
          <p14:tracePt t="53870" x="5416550" y="3314700"/>
          <p14:tracePt t="53883" x="5492750" y="3333750"/>
          <p14:tracePt t="53886" x="5575300" y="3365500"/>
          <p14:tracePt t="53898" x="5651500" y="3384550"/>
          <p14:tracePt t="53902" x="5715000" y="3416300"/>
          <p14:tracePt t="53916" x="5778500" y="3441700"/>
          <p14:tracePt t="53918" x="5822950" y="3473450"/>
          <p14:tracePt t="53933" x="5861050" y="3498850"/>
          <p14:tracePt t="53935" x="5905500" y="3530600"/>
          <p14:tracePt t="53949" x="5949950" y="3562350"/>
          <p14:tracePt t="53952" x="5981700" y="3575050"/>
          <p14:tracePt t="53966" x="6026150" y="3594100"/>
          <p14:tracePt t="53968" x="6083300" y="3606800"/>
          <p14:tracePt t="53982" x="6134100" y="3625850"/>
          <p14:tracePt t="53985" x="6184900" y="3644900"/>
          <p14:tracePt t="53999" x="6254750" y="3676650"/>
          <p14:tracePt t="54002" x="6305550" y="3695700"/>
          <p14:tracePt t="54015" x="6350000" y="3727450"/>
          <p14:tracePt t="54018" x="6375400" y="3746500"/>
          <p14:tracePt t="54032" x="6419850" y="3771900"/>
          <p14:tracePt t="54038" x="6432550" y="3784600"/>
          <p14:tracePt t="54049" x="6445250" y="3790950"/>
          <p14:tracePt t="54054" x="6457950" y="3797300"/>
          <p14:tracePt t="54066" x="6464300" y="3803650"/>
          <p14:tracePt t="54070" x="6477000" y="3810000"/>
          <p14:tracePt t="54083" x="6483350" y="3816350"/>
          <p14:tracePt t="54086" x="6489700" y="3816350"/>
          <p14:tracePt t="54774" x="6489700" y="3822700"/>
          <p14:tracePt t="54838" x="6496050" y="3822700"/>
          <p14:tracePt t="54846" x="6496050" y="3829050"/>
          <p14:tracePt t="54886" x="6496050" y="3835400"/>
          <p14:tracePt t="54902" x="6502400" y="3835400"/>
          <p14:tracePt t="54934" x="6508750" y="3835400"/>
          <p14:tracePt t="54942" x="6508750" y="3841750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35A8DF-EA25-C340-95CE-4EA69274498C}"/>
              </a:ext>
            </a:extLst>
          </p:cNvPr>
          <p:cNvSpPr txBox="1"/>
          <p:nvPr/>
        </p:nvSpPr>
        <p:spPr>
          <a:xfrm>
            <a:off x="0" y="0"/>
            <a:ext cx="12192000" cy="692497"/>
          </a:xfrm>
          <a:prstGeom prst="rect">
            <a:avLst/>
          </a:prstGeom>
          <a:solidFill>
            <a:srgbClr val="00395A"/>
          </a:solidFill>
        </p:spPr>
        <p:txBody>
          <a:bodyPr wrap="square" rtlCol="0">
            <a:spAutoFit/>
          </a:bodyPr>
          <a:lstStyle/>
          <a:p>
            <a:r>
              <a:rPr lang="en-US" sz="3900" dirty="0">
                <a:solidFill>
                  <a:schemeClr val="bg1"/>
                </a:solidFill>
              </a:rPr>
              <a:t>Interstage coupling determined by e-beam not laser driver</a:t>
            </a:r>
          </a:p>
        </p:txBody>
      </p:sp>
      <p:grpSp>
        <p:nvGrpSpPr>
          <p:cNvPr id="6" name="Group 40">
            <a:extLst>
              <a:ext uri="{FF2B5EF4-FFF2-40B4-BE49-F238E27FC236}">
                <a16:creationId xmlns:a16="http://schemas.microsoft.com/office/drawing/2014/main" id="{57C302FA-851F-2A7B-66DE-5CD2F130D028}"/>
              </a:ext>
            </a:extLst>
          </p:cNvPr>
          <p:cNvGrpSpPr>
            <a:grpSpLocks/>
          </p:cNvGrpSpPr>
          <p:nvPr/>
        </p:nvGrpSpPr>
        <p:grpSpPr bwMode="auto">
          <a:xfrm>
            <a:off x="153988" y="989921"/>
            <a:ext cx="6172200" cy="2274887"/>
            <a:chOff x="2362994" y="1154668"/>
            <a:chExt cx="6172200" cy="2274332"/>
          </a:xfrm>
        </p:grpSpPr>
        <p:sp>
          <p:nvSpPr>
            <p:cNvPr id="7" name="Triangle 6">
              <a:extLst>
                <a:ext uri="{FF2B5EF4-FFF2-40B4-BE49-F238E27FC236}">
                  <a16:creationId xmlns:a16="http://schemas.microsoft.com/office/drawing/2014/main" id="{79180EA1-220A-AD10-ED3D-041FEB617B8E}"/>
                </a:ext>
              </a:extLst>
            </p:cNvPr>
            <p:cNvSpPr/>
            <p:nvPr/>
          </p:nvSpPr>
          <p:spPr>
            <a:xfrm rot="10800000">
              <a:off x="6028531" y="1207042"/>
              <a:ext cx="906463" cy="1853748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" name="Triangle 7">
              <a:extLst>
                <a:ext uri="{FF2B5EF4-FFF2-40B4-BE49-F238E27FC236}">
                  <a16:creationId xmlns:a16="http://schemas.microsoft.com/office/drawing/2014/main" id="{9DDF25DC-3F8B-3519-C3B6-805BD1D2B103}"/>
                </a:ext>
              </a:extLst>
            </p:cNvPr>
            <p:cNvSpPr/>
            <p:nvPr/>
          </p:nvSpPr>
          <p:spPr>
            <a:xfrm rot="5400000">
              <a:off x="6315950" y="1743360"/>
              <a:ext cx="660239" cy="1035050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0A65D2E-082A-FA96-1BA9-67BAD0B10B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994" y="1905000"/>
              <a:ext cx="1384300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51278D4-011E-0098-7F51-08BF4C5220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0894" y="1905000"/>
              <a:ext cx="1384300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22620C6-9BAB-A0D6-F342-D7E6BE603A45}"/>
                </a:ext>
              </a:extLst>
            </p:cNvPr>
            <p:cNvSpPr/>
            <p:nvPr/>
          </p:nvSpPr>
          <p:spPr>
            <a:xfrm>
              <a:off x="5169694" y="1930766"/>
              <a:ext cx="685800" cy="66023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4974BE4-77BA-C3CA-D8B9-10B19A549A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58406" y="2032341"/>
              <a:ext cx="1411288" cy="20315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95657D8-323B-F21E-A063-1CF655F52F80}"/>
                </a:ext>
              </a:extLst>
            </p:cNvPr>
            <p:cNvCxnSpPr>
              <a:cxnSpLocks/>
            </p:cNvCxnSpPr>
            <p:nvPr/>
          </p:nvCxnSpPr>
          <p:spPr>
            <a:xfrm>
              <a:off x="3734594" y="2260885"/>
              <a:ext cx="1423987" cy="20315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riangle 13">
              <a:extLst>
                <a:ext uri="{FF2B5EF4-FFF2-40B4-BE49-F238E27FC236}">
                  <a16:creationId xmlns:a16="http://schemas.microsoft.com/office/drawing/2014/main" id="{00FA3EED-B055-D060-45A2-8BE0E2161A32}"/>
                </a:ext>
              </a:extLst>
            </p:cNvPr>
            <p:cNvSpPr/>
            <p:nvPr/>
          </p:nvSpPr>
          <p:spPr>
            <a:xfrm rot="20649305">
              <a:off x="5782469" y="1927591"/>
              <a:ext cx="769937" cy="68245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1498DD4-EFF6-20FC-F3B3-1418AE0456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92006" y="2286279"/>
              <a:ext cx="1258888" cy="228544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CB01E24-E851-89F0-0272-EDFB1CB72275}"/>
                </a:ext>
              </a:extLst>
            </p:cNvPr>
            <p:cNvCxnSpPr>
              <a:cxnSpLocks/>
              <a:endCxn id="10" idx="1"/>
            </p:cNvCxnSpPr>
            <p:nvPr/>
          </p:nvCxnSpPr>
          <p:spPr>
            <a:xfrm>
              <a:off x="5855494" y="2032341"/>
              <a:ext cx="1295400" cy="20315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22">
              <a:extLst>
                <a:ext uri="{FF2B5EF4-FFF2-40B4-BE49-F238E27FC236}">
                  <a16:creationId xmlns:a16="http://schemas.microsoft.com/office/drawing/2014/main" id="{92CFDC8E-CCA4-8112-6251-F8BF94A76A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9214" y="1459468"/>
              <a:ext cx="121918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/>
                  </a:solidFill>
                </a:rPr>
                <a:t>LPA stage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0C01526-E01A-1B2B-EA23-E64704B561C6}"/>
                </a:ext>
              </a:extLst>
            </p:cNvPr>
            <p:cNvSpPr/>
            <p:nvPr/>
          </p:nvSpPr>
          <p:spPr>
            <a:xfrm rot="20702750">
              <a:off x="5582444" y="2603701"/>
              <a:ext cx="1150937" cy="5332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TextBox 23">
              <a:extLst>
                <a:ext uri="{FF2B5EF4-FFF2-40B4-BE49-F238E27FC236}">
                  <a16:creationId xmlns:a16="http://schemas.microsoft.com/office/drawing/2014/main" id="{26884238-AC45-6620-3D71-1D6FB21528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3594" y="1447800"/>
              <a:ext cx="121918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/>
                  </a:solidFill>
                </a:rPr>
                <a:t>LPA stage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3746527-F541-CB85-297B-C059DB001E2B}"/>
                </a:ext>
              </a:extLst>
            </p:cNvPr>
            <p:cNvCxnSpPr>
              <a:cxnSpLocks/>
            </p:cNvCxnSpPr>
            <p:nvPr/>
          </p:nvCxnSpPr>
          <p:spPr>
            <a:xfrm>
              <a:off x="6020594" y="1829190"/>
              <a:ext cx="806450" cy="822124"/>
            </a:xfrm>
            <a:prstGeom prst="line">
              <a:avLst/>
            </a:prstGeom>
            <a:ln w="762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7">
              <a:extLst>
                <a:ext uri="{FF2B5EF4-FFF2-40B4-BE49-F238E27FC236}">
                  <a16:creationId xmlns:a16="http://schemas.microsoft.com/office/drawing/2014/main" id="{A31B540D-9A9B-D2E9-3858-004F2DF360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794" y="1154668"/>
              <a:ext cx="6848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/>
                  </a:solidFill>
                </a:rPr>
                <a:t>laser</a:t>
              </a:r>
            </a:p>
          </p:txBody>
        </p:sp>
        <p:sp>
          <p:nvSpPr>
            <p:cNvPr id="22" name="TextBox 28">
              <a:extLst>
                <a:ext uri="{FF2B5EF4-FFF2-40B4-BE49-F238E27FC236}">
                  <a16:creationId xmlns:a16="http://schemas.microsoft.com/office/drawing/2014/main" id="{02B45D40-41AA-31C5-4390-66B6D5FB10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801816">
              <a:off x="5795834" y="2120655"/>
              <a:ext cx="84510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600">
                  <a:solidFill>
                    <a:schemeClr val="tx1"/>
                  </a:solidFill>
                </a:rPr>
                <a:t>plasma</a:t>
              </a:r>
            </a:p>
            <a:p>
              <a:pPr algn="ctr"/>
              <a:r>
                <a:rPr lang="en-US" altLang="en-US" sz="1600">
                  <a:solidFill>
                    <a:schemeClr val="tx1"/>
                  </a:solidFill>
                </a:rPr>
                <a:t>mirror</a:t>
              </a:r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F6233F8B-D288-24B7-6C32-4D1B9437E3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5110" y="1182469"/>
              <a:ext cx="104387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e-beam</a:t>
              </a:r>
            </a:p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focusing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8A83151-9D09-5A5A-6DC0-EF4807295E42}"/>
                </a:ext>
              </a:extLst>
            </p:cNvPr>
            <p:cNvSpPr/>
            <p:nvPr/>
          </p:nvSpPr>
          <p:spPr>
            <a:xfrm>
              <a:off x="4267994" y="2210097"/>
              <a:ext cx="252412" cy="1015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TextBox 32">
              <a:extLst>
                <a:ext uri="{FF2B5EF4-FFF2-40B4-BE49-F238E27FC236}">
                  <a16:creationId xmlns:a16="http://schemas.microsoft.com/office/drawing/2014/main" id="{2EC7B23D-50EB-372D-DF7D-F05537A09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4837" y="1688068"/>
              <a:ext cx="12489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e-beam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307EAAA-8329-0E88-3AF9-4DEDBA3806B1}"/>
                </a:ext>
              </a:extLst>
            </p:cNvPr>
            <p:cNvCxnSpPr/>
            <p:nvPr/>
          </p:nvCxnSpPr>
          <p:spPr>
            <a:xfrm>
              <a:off x="3734594" y="3429000"/>
              <a:ext cx="3505200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E1991C07-ED18-325C-1F73-A4C979D37807}"/>
                </a:ext>
              </a:extLst>
            </p:cNvPr>
            <p:cNvCxnSpPr>
              <a:cxnSpLocks/>
            </p:cNvCxnSpPr>
            <p:nvPr/>
          </p:nvCxnSpPr>
          <p:spPr>
            <a:xfrm>
              <a:off x="6325394" y="2819549"/>
              <a:ext cx="9144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A89FA98-D24A-71E6-2A49-34B418050B80}"/>
                </a:ext>
              </a:extLst>
            </p:cNvPr>
            <p:cNvSpPr txBox="1"/>
            <p:nvPr/>
          </p:nvSpPr>
          <p:spPr>
            <a:xfrm>
              <a:off x="6401594" y="2819549"/>
              <a:ext cx="184150" cy="2761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 baseline="-25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29" name="TextBox 39">
              <a:extLst>
                <a:ext uri="{FF2B5EF4-FFF2-40B4-BE49-F238E27FC236}">
                  <a16:creationId xmlns:a16="http://schemas.microsoft.com/office/drawing/2014/main" id="{F8D5D53E-EE5D-2128-C7D6-C42E39BA54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2394" y="2971800"/>
              <a:ext cx="899605" cy="369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>
                  <a:solidFill>
                    <a:schemeClr val="accent1"/>
                  </a:solidFill>
                </a:rPr>
                <a:t>L</a:t>
              </a:r>
              <a:r>
                <a:rPr lang="en-US" altLang="en-US" baseline="-25000" dirty="0">
                  <a:solidFill>
                    <a:schemeClr val="accent1"/>
                  </a:solidFill>
                </a:rPr>
                <a:t>c, e-beam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6AEC550-6170-A38F-E1D4-26C012D77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5863" y="964699"/>
            <a:ext cx="509321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Space required for laser coupling L</a:t>
            </a:r>
            <a:r>
              <a:rPr lang="en-US" altLang="en-US" baseline="-25000" dirty="0">
                <a:solidFill>
                  <a:srgbClr val="FF0000"/>
                </a:solidFill>
              </a:rPr>
              <a:t>c, laser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FF0000"/>
                </a:solidFill>
              </a:rPr>
              <a:t>determined by laser intensity @ plasma mirror (I</a:t>
            </a:r>
            <a:r>
              <a:rPr lang="en-US" altLang="en-US" baseline="-25000" dirty="0">
                <a:solidFill>
                  <a:srgbClr val="FF0000"/>
                </a:solidFill>
              </a:rPr>
              <a:t>pm</a:t>
            </a:r>
            <a:r>
              <a:rPr lang="en-US" altLang="en-US" dirty="0">
                <a:solidFill>
                  <a:srgbClr val="FF0000"/>
                </a:solidFill>
              </a:rPr>
              <a:t>~10</a:t>
            </a:r>
            <a:r>
              <a:rPr lang="en-US" altLang="en-US" baseline="30000" dirty="0">
                <a:solidFill>
                  <a:srgbClr val="FF0000"/>
                </a:solidFill>
              </a:rPr>
              <a:t>16</a:t>
            </a:r>
            <a:r>
              <a:rPr lang="en-US" altLang="en-US" dirty="0">
                <a:solidFill>
                  <a:srgbClr val="FF0000"/>
                </a:solidFill>
              </a:rPr>
              <a:t> W/cm</a:t>
            </a:r>
            <a:r>
              <a:rPr lang="en-US" altLang="en-US" baseline="30000" dirty="0">
                <a:solidFill>
                  <a:srgbClr val="FF0000"/>
                </a:solidFill>
              </a:rPr>
              <a:t>2</a:t>
            </a:r>
            <a:r>
              <a:rPr lang="en-US" altLang="en-US" dirty="0">
                <a:solidFill>
                  <a:srgbClr val="FF0000"/>
                </a:solidFill>
              </a:rPr>
              <a:t>);  for example L</a:t>
            </a:r>
            <a:r>
              <a:rPr lang="en-US" altLang="en-US" baseline="-25000" dirty="0">
                <a:solidFill>
                  <a:srgbClr val="FF0000"/>
                </a:solidFill>
              </a:rPr>
              <a:t>c, laser</a:t>
            </a:r>
            <a:r>
              <a:rPr lang="en-US" altLang="en-US" dirty="0">
                <a:solidFill>
                  <a:srgbClr val="FF0000"/>
                </a:solidFill>
              </a:rPr>
              <a:t> = 0.2 m @ n=10</a:t>
            </a:r>
            <a:r>
              <a:rPr lang="en-US" altLang="en-US" baseline="30000" dirty="0">
                <a:solidFill>
                  <a:srgbClr val="FF0000"/>
                </a:solidFill>
              </a:rPr>
              <a:t>17</a:t>
            </a:r>
            <a:r>
              <a:rPr lang="en-US" altLang="en-US" dirty="0">
                <a:solidFill>
                  <a:srgbClr val="FF0000"/>
                </a:solidFill>
              </a:rPr>
              <a:t> cm</a:t>
            </a:r>
            <a:r>
              <a:rPr lang="en-US" altLang="en-US" baseline="30000" dirty="0">
                <a:solidFill>
                  <a:srgbClr val="FF0000"/>
                </a:solidFill>
              </a:rPr>
              <a:t>-3</a:t>
            </a:r>
            <a:endParaRPr lang="en-US" altLang="en-US" dirty="0">
              <a:solidFill>
                <a:srgbClr val="FF0000"/>
              </a:solidFill>
            </a:endParaRPr>
          </a:p>
          <a:p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35B3897-5569-62C2-A736-22D94D200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629" y="3426791"/>
            <a:ext cx="54296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Determined by focusing gradient and beam energy </a:t>
            </a:r>
            <a:br>
              <a:rPr lang="en-US" alt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n-US" alt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en-US" baseline="-25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c, e-beam</a:t>
            </a:r>
            <a:r>
              <a:rPr lang="en-US" alt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~ (energy)</a:t>
            </a:r>
            <a:r>
              <a:rPr lang="en-US" altLang="en-US" baseline="30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  <a:r>
              <a:rPr lang="en-US" alt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for fixed gradient</a:t>
            </a:r>
            <a:endParaRPr lang="en-US" altLang="en-US" baseline="30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B1DC851-CBEB-BC88-3ED8-E63991869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643" y="2043948"/>
            <a:ext cx="4039294" cy="405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DF91B518-206B-8D1A-A9E9-F794AF91A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2525" y="6062663"/>
            <a:ext cx="1981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Beam energy [</a:t>
            </a:r>
            <a:r>
              <a:rPr lang="en-US" altLang="en-US" dirty="0" err="1">
                <a:solidFill>
                  <a:schemeClr val="tx1"/>
                </a:solidFill>
              </a:rPr>
              <a:t>TeV</a:t>
            </a:r>
            <a:r>
              <a:rPr lang="en-US" altLang="en-US" dirty="0">
                <a:solidFill>
                  <a:schemeClr val="tx1"/>
                </a:solidFill>
              </a:rPr>
              <a:t>]</a:t>
            </a:r>
            <a:endParaRPr lang="en-US" alt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708D16E-B51A-153E-32C8-CE2389B42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1247" y="5077223"/>
            <a:ext cx="1447832" cy="61555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700" dirty="0">
                <a:solidFill>
                  <a:srgbClr val="FF0000"/>
                </a:solidFill>
              </a:rPr>
              <a:t>L</a:t>
            </a:r>
            <a:r>
              <a:rPr lang="en-US" altLang="en-US" sz="1700" baseline="-25000" dirty="0">
                <a:solidFill>
                  <a:srgbClr val="FF0000"/>
                </a:solidFill>
              </a:rPr>
              <a:t>c, laser</a:t>
            </a:r>
            <a:r>
              <a:rPr lang="en-US" altLang="en-US" sz="1700" dirty="0">
                <a:solidFill>
                  <a:srgbClr val="FF0000"/>
                </a:solidFill>
              </a:rPr>
              <a:t> = 0.2 m </a:t>
            </a:r>
          </a:p>
          <a:p>
            <a:r>
              <a:rPr lang="en-US" altLang="en-US" sz="1700" dirty="0">
                <a:solidFill>
                  <a:srgbClr val="FF0000"/>
                </a:solidFill>
              </a:rPr>
              <a:t>@ n=10</a:t>
            </a:r>
            <a:r>
              <a:rPr lang="en-US" altLang="en-US" sz="1700" baseline="30000" dirty="0">
                <a:solidFill>
                  <a:srgbClr val="FF0000"/>
                </a:solidFill>
              </a:rPr>
              <a:t>17</a:t>
            </a:r>
            <a:r>
              <a:rPr lang="en-US" altLang="en-US" sz="1700" dirty="0">
                <a:solidFill>
                  <a:srgbClr val="FF0000"/>
                </a:solidFill>
              </a:rPr>
              <a:t> cm</a:t>
            </a:r>
            <a:r>
              <a:rPr lang="en-US" altLang="en-US" sz="1700" baseline="30000" dirty="0">
                <a:solidFill>
                  <a:srgbClr val="FF0000"/>
                </a:solidFill>
              </a:rPr>
              <a:t>-3</a:t>
            </a:r>
            <a:endParaRPr lang="en-US" altLang="en-US" sz="1700" dirty="0">
              <a:solidFill>
                <a:srgbClr val="FF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9BBEC2C-5DE8-93C5-0EA5-FEA1B14D3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9382" y="3068173"/>
            <a:ext cx="2317750" cy="8302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600" dirty="0">
                <a:solidFill>
                  <a:schemeClr val="accent1"/>
                </a:solidFill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en-US" sz="1600" dirty="0">
                <a:solidFill>
                  <a:schemeClr val="accent1"/>
                </a:solidFill>
                <a:cs typeface="Arial" panose="020B0604020202020204" pitchFamily="34" charset="0"/>
              </a:rPr>
              <a:t>L</a:t>
            </a:r>
            <a:r>
              <a:rPr lang="en-US" altLang="en-US" sz="1600" baseline="-25000" dirty="0">
                <a:solidFill>
                  <a:schemeClr val="accent1"/>
                </a:solidFill>
                <a:cs typeface="Arial" panose="020B0604020202020204" pitchFamily="34" charset="0"/>
              </a:rPr>
              <a:t>c, e-beam</a:t>
            </a:r>
            <a:r>
              <a:rPr lang="en-US" altLang="en-US" sz="1600" dirty="0">
                <a:solidFill>
                  <a:schemeClr val="accent1"/>
                </a:solidFill>
                <a:cs typeface="Arial" panose="020B0604020202020204" pitchFamily="34" charset="0"/>
              </a:rPr>
              <a:t> (assuming ideal active plasma lens w/ gradient 2000 T/m)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B82C675-5A86-4012-8F60-04E31AC9B84D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373040" y="3912396"/>
            <a:ext cx="2209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Coupling distance [m]</a:t>
            </a:r>
            <a:endParaRPr lang="en-US" altLang="en-US" dirty="0"/>
          </a:p>
        </p:txBody>
      </p:sp>
      <p:sp>
        <p:nvSpPr>
          <p:cNvPr id="43" name="TextBox 75785">
            <a:extLst>
              <a:ext uri="{FF2B5EF4-FFF2-40B4-BE49-F238E27FC236}">
                <a16:creationId xmlns:a16="http://schemas.microsoft.com/office/drawing/2014/main" id="{0A410EFB-59AF-BE40-3FF3-B7E3291DD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3225" y="2680608"/>
            <a:ext cx="893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L</a:t>
            </a:r>
            <a:r>
              <a:rPr lang="en-US" altLang="en-US" baseline="-25000" dirty="0">
                <a:solidFill>
                  <a:srgbClr val="FF0000"/>
                </a:solidFill>
              </a:rPr>
              <a:t>c, laser</a:t>
            </a:r>
            <a:endParaRPr lang="en-US" alt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083EF01-F21D-E06A-BB07-C63AE8EDE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629" y="4249189"/>
            <a:ext cx="53206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altLang="en-US" dirty="0">
                <a:solidFill>
                  <a:schemeClr val="tx1"/>
                </a:solidFill>
                <a:latin typeface="Avenir Book" panose="02000503020000020003" pitchFamily="2" charset="0"/>
                <a:sym typeface="Wingdings" pitchFamily="2" charset="2"/>
              </a:rPr>
              <a:t>Inter-stage distance grows as energy increases</a:t>
            </a:r>
          </a:p>
        </p:txBody>
      </p:sp>
      <p:sp>
        <p:nvSpPr>
          <p:cNvPr id="3" name="Google Shape;551;p15">
            <a:extLst>
              <a:ext uri="{FF2B5EF4-FFF2-40B4-BE49-F238E27FC236}">
                <a16:creationId xmlns:a16="http://schemas.microsoft.com/office/drawing/2014/main" id="{5F04FF1D-C931-61FF-03E1-C98CA7E8F663}"/>
              </a:ext>
            </a:extLst>
          </p:cNvPr>
          <p:cNvSpPr/>
          <p:nvPr/>
        </p:nvSpPr>
        <p:spPr>
          <a:xfrm>
            <a:off x="375476" y="5750257"/>
            <a:ext cx="3444050" cy="624812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0" i="0" u="none" strike="noStrike" cap="none" dirty="0">
                <a:ea typeface="Lato"/>
                <a:cs typeface="Lato"/>
                <a:sym typeface="Lato"/>
              </a:rPr>
              <a:t>Sarah </a:t>
            </a:r>
            <a:r>
              <a:rPr lang="en-US" sz="1600" b="0" i="0" u="none" strike="noStrike" cap="none" dirty="0" err="1">
                <a:ea typeface="Lato"/>
                <a:cs typeface="Lato"/>
                <a:sym typeface="Lato"/>
              </a:rPr>
              <a:t>Schröder</a:t>
            </a:r>
            <a:r>
              <a:rPr lang="en-US" sz="1600" b="0" i="0" u="none" strike="noStrike" cap="none" dirty="0">
                <a:ea typeface="Lato"/>
                <a:cs typeface="Lato"/>
                <a:sym typeface="Lato"/>
              </a:rPr>
              <a:t> “</a:t>
            </a:r>
            <a:r>
              <a:rPr lang="en-US" sz="1600" b="1" i="0" u="none" strike="noStrike" dirty="0">
                <a:effectLst/>
              </a:rPr>
              <a:t>Inter-stage coupling of plasma accelerators</a:t>
            </a:r>
            <a:r>
              <a:rPr lang="en-US" sz="1600" b="0" i="0" u="none" strike="noStrike" cap="none" dirty="0">
                <a:ea typeface="Lato"/>
                <a:cs typeface="Lato"/>
                <a:sym typeface="Lato"/>
              </a:rPr>
              <a:t>” Poster </a:t>
            </a:r>
            <a:endParaRPr sz="1600" b="0" i="0" u="none" strike="noStrike" cap="none" dirty="0"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67322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597"/>
    </mc:Choice>
    <mc:Fallback xmlns="">
      <p:transition spd="slow" advTm="565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  <p:extLst>
    <p:ext uri="{3A86A75C-4F4B-4683-9AE1-C65F6400EC91}">
      <p14:laserTraceLst xmlns:p14="http://schemas.microsoft.com/office/powerpoint/2010/main">
        <p14:tracePtLst>
          <p14:tracePt t="47478" x="7950200" y="4654550"/>
          <p14:tracePt t="47485" x="7937500" y="4660900"/>
          <p14:tracePt t="47493" x="7918450" y="4673600"/>
          <p14:tracePt t="47501" x="7899400" y="4686300"/>
          <p14:tracePt t="47509" x="7867650" y="4718050"/>
          <p14:tracePt t="47517" x="7842250" y="4756150"/>
          <p14:tracePt t="47526" x="7804150" y="4800600"/>
          <p14:tracePt t="47533" x="7772400" y="4857750"/>
          <p14:tracePt t="47542" x="7740650" y="4914900"/>
          <p14:tracePt t="47549" x="7702550" y="4984750"/>
          <p14:tracePt t="47557" x="7664450" y="5054600"/>
          <p14:tracePt t="47565" x="7613650" y="5130800"/>
          <p14:tracePt t="47573" x="7569200" y="5207000"/>
          <p14:tracePt t="47582" x="7518400" y="5276850"/>
          <p14:tracePt t="47590" x="7461250" y="5340350"/>
          <p14:tracePt t="47598" x="7416800" y="5397500"/>
          <p14:tracePt t="47605" x="7372350" y="5454650"/>
          <p14:tracePt t="47615" x="7340600" y="5492750"/>
          <p14:tracePt t="47621" x="7296150" y="5549900"/>
          <p14:tracePt t="47630" x="7264400" y="5594350"/>
          <p14:tracePt t="47638" x="7226300" y="5626100"/>
          <p14:tracePt t="47645" x="7188200" y="5664200"/>
          <p14:tracePt t="47654" x="7150100" y="5695950"/>
          <p14:tracePt t="47661" x="7124700" y="5721350"/>
          <p14:tracePt t="47670" x="7105650" y="5746750"/>
          <p14:tracePt t="47678" x="7092950" y="5765800"/>
          <p14:tracePt t="47686" x="7086600" y="5791200"/>
          <p14:tracePt t="47693" x="7086600" y="5803900"/>
          <p14:tracePt t="47701" x="7086600" y="5816600"/>
          <p14:tracePt t="47710" x="7092950" y="5829300"/>
          <p14:tracePt t="47717" x="7099300" y="5835650"/>
          <p14:tracePt t="47726" x="7118350" y="5842000"/>
          <p14:tracePt t="47733" x="7137400" y="5842000"/>
          <p14:tracePt t="47743" x="7162800" y="5848350"/>
          <p14:tracePt t="47749" x="7200900" y="5848350"/>
          <p14:tracePt t="47760" x="7232650" y="5848350"/>
          <p14:tracePt t="47765" x="7277100" y="5848350"/>
          <p14:tracePt t="47775" x="7302500" y="5842000"/>
          <p14:tracePt t="47782" x="7321550" y="5842000"/>
          <p14:tracePt t="47792" x="7340600" y="5835650"/>
          <p14:tracePt t="47798" x="7359650" y="5829300"/>
          <p14:tracePt t="47809" x="7385050" y="5810250"/>
          <p14:tracePt t="47815" x="7410450" y="5797550"/>
          <p14:tracePt t="47825" x="7435850" y="5784850"/>
          <p14:tracePt t="47831" x="7454900" y="5765800"/>
          <p14:tracePt t="47843" x="7480300" y="5740400"/>
          <p14:tracePt t="47847" x="7499350" y="5715000"/>
          <p14:tracePt t="47859" x="7518400" y="5689600"/>
          <p14:tracePt t="47864" x="7531100" y="5670550"/>
          <p14:tracePt t="47875" x="7543800" y="5645150"/>
          <p14:tracePt t="47881" x="7543800" y="5632450"/>
          <p14:tracePt t="47892" x="7537450" y="5619750"/>
          <p14:tracePt t="47897" x="7524750" y="5607050"/>
          <p14:tracePt t="47909" x="7505700" y="5581650"/>
          <p14:tracePt t="47914" x="7480300" y="5562600"/>
          <p14:tracePt t="47926" x="7448550" y="5549900"/>
          <p14:tracePt t="47931" x="7416800" y="5537200"/>
          <p14:tracePt t="47942" x="7385050" y="5524500"/>
          <p14:tracePt t="47948" x="7340600" y="5518150"/>
          <p14:tracePt t="47959" x="7264400" y="5524500"/>
          <p14:tracePt t="47965" x="7226300" y="5530850"/>
          <p14:tracePt t="47976" x="7194550" y="5543550"/>
          <p14:tracePt t="47982" x="7162800" y="5556250"/>
          <p14:tracePt t="47992" x="7131050" y="5575300"/>
          <p14:tracePt t="47999" x="7112000" y="5588000"/>
          <p14:tracePt t="48009" x="7092950" y="5607050"/>
          <p14:tracePt t="48015" x="7080250" y="5619750"/>
          <p14:tracePt t="48026" x="7080250" y="5632450"/>
          <p14:tracePt t="48031" x="7080250" y="5638800"/>
          <p14:tracePt t="48045" x="7092950" y="5645150"/>
          <p14:tracePt t="48054" x="7124700" y="5651500"/>
          <p14:tracePt t="48061" x="7162800" y="5657850"/>
          <p14:tracePt t="48069" x="7219950" y="5657850"/>
          <p14:tracePt t="48078" x="7283450" y="5657850"/>
          <p14:tracePt t="48086" x="7340600" y="5657850"/>
          <p14:tracePt t="48093" x="7385050" y="5657850"/>
          <p14:tracePt t="48102" x="7429500" y="5645150"/>
          <p14:tracePt t="48110" x="7467600" y="5638800"/>
          <p14:tracePt t="48117" x="7505700" y="5632450"/>
          <p14:tracePt t="48127" x="7531100" y="5626100"/>
          <p14:tracePt t="48133" x="7543800" y="5626100"/>
          <p14:tracePt t="48143" x="7556500" y="5619750"/>
          <p14:tracePt t="48157" x="7562850" y="5613400"/>
          <p14:tracePt t="48165" x="7562850" y="5607050"/>
          <p14:tracePt t="48173" x="7562850" y="5600700"/>
          <p14:tracePt t="48182" x="7562850" y="5588000"/>
          <p14:tracePt t="48189" x="7562850" y="5581650"/>
          <p14:tracePt t="48198" x="7562850" y="5575300"/>
          <p14:tracePt t="48205" x="7556500" y="5575300"/>
          <p14:tracePt t="48374" x="7543800" y="5575300"/>
          <p14:tracePt t="48381" x="7524750" y="5575300"/>
          <p14:tracePt t="48389" x="7493000" y="5581650"/>
          <p14:tracePt t="48399" x="7454900" y="5588000"/>
          <p14:tracePt t="48405" x="7410450" y="5594350"/>
          <p14:tracePt t="48415" x="7359650" y="5607050"/>
          <p14:tracePt t="48421" x="7296150" y="5613400"/>
          <p14:tracePt t="48429" x="7226300" y="5619750"/>
          <p14:tracePt t="48437" x="7162800" y="5632450"/>
          <p14:tracePt t="48445" x="7092950" y="5638800"/>
          <p14:tracePt t="48453" x="7029450" y="5645150"/>
          <p14:tracePt t="48461" x="6946900" y="5651500"/>
          <p14:tracePt t="48469" x="6877050" y="5651500"/>
          <p14:tracePt t="48477" x="6800850" y="5657850"/>
          <p14:tracePt t="48485" x="6724650" y="5657850"/>
          <p14:tracePt t="48494" x="6648450" y="5657850"/>
          <p14:tracePt t="48501" x="6572250" y="5651500"/>
          <p14:tracePt t="48510" x="6508750" y="5651500"/>
          <p14:tracePt t="48517" x="6438900" y="5651500"/>
          <p14:tracePt t="48527" x="6375400" y="5651500"/>
          <p14:tracePt t="48533" x="6299200" y="5638800"/>
          <p14:tracePt t="48543" x="6242050" y="5638800"/>
          <p14:tracePt t="48549" x="6165850" y="5632450"/>
          <p14:tracePt t="48560" x="6115050" y="5626100"/>
          <p14:tracePt t="48565" x="6045200" y="5626100"/>
          <p14:tracePt t="48576" x="5975350" y="5613400"/>
          <p14:tracePt t="48582" x="5892800" y="5607050"/>
          <p14:tracePt t="48592" x="5829300" y="5600700"/>
          <p14:tracePt t="48598" x="5740400" y="5588000"/>
          <p14:tracePt t="48609" x="5670550" y="5581650"/>
          <p14:tracePt t="48615" x="5581650" y="5575300"/>
          <p14:tracePt t="48626" x="5505450" y="5575300"/>
          <p14:tracePt t="48631" x="5416550" y="5575300"/>
          <p14:tracePt t="48642" x="5346700" y="5575300"/>
          <p14:tracePt t="48648" x="5289550" y="5575300"/>
          <p14:tracePt t="48659" x="5219700" y="5575300"/>
          <p14:tracePt t="48664" x="5162550" y="5575300"/>
          <p14:tracePt t="48676" x="5111750" y="5581650"/>
          <p14:tracePt t="48681" x="5067300" y="5588000"/>
          <p14:tracePt t="48693" x="5022850" y="5594350"/>
          <p14:tracePt t="48697" x="4991100" y="5600700"/>
          <p14:tracePt t="48710" x="4953000" y="5607050"/>
          <p14:tracePt t="48714" x="4927600" y="5613400"/>
          <p14:tracePt t="48726" x="4902200" y="5613400"/>
          <p14:tracePt t="48731" x="4883150" y="5619750"/>
          <p14:tracePt t="48743" x="4851400" y="5626100"/>
          <p14:tracePt t="48750" x="4838700" y="5626100"/>
          <p14:tracePt t="48760" x="4819650" y="5632450"/>
          <p14:tracePt t="48765" x="4806950" y="5632450"/>
          <p14:tracePt t="48776" x="4794250" y="5632450"/>
          <p14:tracePt t="48782" x="4781550" y="5632450"/>
          <p14:tracePt t="48793" x="4768850" y="5632450"/>
          <p14:tracePt t="48799" x="4756150" y="5632450"/>
          <p14:tracePt t="48810" x="4743450" y="5632450"/>
          <p14:tracePt t="48815" x="4730750" y="5632450"/>
          <p14:tracePt t="48826" x="4718050" y="5632450"/>
          <p14:tracePt t="48831" x="4705350" y="5632450"/>
          <p14:tracePt t="48843" x="4692650" y="5632450"/>
          <p14:tracePt t="48848" x="4679950" y="5632450"/>
          <p14:tracePt t="48860" x="4667250" y="5626100"/>
          <p14:tracePt t="48864" x="4660900" y="5626100"/>
          <p14:tracePt t="48876" x="4654550" y="5626100"/>
          <p14:tracePt t="49222" x="4660900" y="5626100"/>
          <p14:tracePt t="49229" x="4667250" y="5626100"/>
          <p14:tracePt t="49237" x="4673600" y="5626100"/>
          <p14:tracePt t="49245" x="4692650" y="5626100"/>
          <p14:tracePt t="49253" x="4711700" y="5626100"/>
          <p14:tracePt t="49261" x="4737100" y="5626100"/>
          <p14:tracePt t="49269" x="4781550" y="5626100"/>
          <p14:tracePt t="49277" x="4832350" y="5626100"/>
          <p14:tracePt t="49285" x="4908550" y="5626100"/>
          <p14:tracePt t="49294" x="5003800" y="5619750"/>
          <p14:tracePt t="49301" x="5092700" y="5613400"/>
          <p14:tracePt t="49311" x="5181600" y="5613400"/>
          <p14:tracePt t="49317" x="5245100" y="5607050"/>
          <p14:tracePt t="49325" x="5295900" y="5607050"/>
          <p14:tracePt t="49333" x="5327650" y="5607050"/>
          <p14:tracePt t="49341" x="5353050" y="5607050"/>
          <p14:tracePt t="49349" x="5365750" y="5607050"/>
          <p14:tracePt t="49357" x="5372100" y="5607050"/>
          <p14:tracePt t="49365" x="5378450" y="5607050"/>
          <p14:tracePt t="49398" x="5372100" y="5607050"/>
          <p14:tracePt t="49421" x="5359400" y="5600700"/>
          <p14:tracePt t="53053" x="5353050" y="5607050"/>
          <p14:tracePt t="53078" x="5346700" y="5613400"/>
          <p14:tracePt t="53102" x="5340350" y="5619750"/>
          <p14:tracePt t="53118" x="5340350" y="5626100"/>
          <p14:tracePt t="53134" x="5334000" y="5632450"/>
          <p14:tracePt t="53158" x="5334000" y="5638800"/>
          <p14:tracePt t="53174" x="5340350" y="5645150"/>
          <p14:tracePt t="53190" x="5346700" y="5645150"/>
          <p14:tracePt t="53199" x="5353050" y="5651500"/>
          <p14:tracePt t="53206" x="5365750" y="5651500"/>
          <p14:tracePt t="53216" x="5384800" y="5651500"/>
          <p14:tracePt t="53222" x="5410200" y="5645150"/>
          <p14:tracePt t="53233" x="5448300" y="5632450"/>
          <p14:tracePt t="53238" x="5505450" y="5607050"/>
          <p14:tracePt t="53246" x="5562600" y="5581650"/>
          <p14:tracePt t="53254" x="5632450" y="5537200"/>
          <p14:tracePt t="53262" x="5715000" y="5492750"/>
          <p14:tracePt t="53270" x="5803900" y="5429250"/>
          <p14:tracePt t="53278" x="5899150" y="5346700"/>
          <p14:tracePt t="53286" x="6007100" y="5245100"/>
          <p14:tracePt t="53294" x="6127750" y="5105400"/>
          <p14:tracePt t="53302" x="6242050" y="4946650"/>
          <p14:tracePt t="53310" x="6356350" y="4787900"/>
          <p14:tracePt t="53317" x="6438900" y="4667250"/>
          <p14:tracePt t="53326" x="6515100" y="4508500"/>
          <p14:tracePt t="53334" x="6578600" y="4337050"/>
          <p14:tracePt t="53342" x="6642100" y="4159250"/>
          <p14:tracePt t="53349" x="6686550" y="4000500"/>
          <p14:tracePt t="53358" x="6711950" y="3873500"/>
          <p14:tracePt t="53366" x="6731000" y="3752850"/>
          <p14:tracePt t="53374" x="6737350" y="3657600"/>
          <p14:tracePt t="53383" x="6737350" y="3575050"/>
          <p14:tracePt t="53390" x="6737350" y="3511550"/>
          <p14:tracePt t="53400" x="6737350" y="3467100"/>
          <p14:tracePt t="53406" x="6724650" y="3429000"/>
          <p14:tracePt t="53416" x="6718300" y="3403600"/>
          <p14:tracePt t="53422" x="6705600" y="3384550"/>
          <p14:tracePt t="53433" x="6692900" y="3371850"/>
          <p14:tracePt t="53438" x="6680200" y="3359150"/>
          <p14:tracePt t="53448" x="6661150" y="3346450"/>
          <p14:tracePt t="53454" x="6635750" y="3327400"/>
          <p14:tracePt t="53465" x="6597650" y="3302000"/>
          <p14:tracePt t="53470" x="6565900" y="3276600"/>
          <p14:tracePt t="53482" x="6515100" y="3257550"/>
          <p14:tracePt t="53486" x="6477000" y="3232150"/>
          <p14:tracePt t="53498" x="6432550" y="3213100"/>
          <p14:tracePt t="53502" x="6388100" y="3194050"/>
          <p14:tracePt t="53515" x="6350000" y="3181350"/>
          <p14:tracePt t="53518" x="6305550" y="3168650"/>
          <p14:tracePt t="53532" x="6242050" y="3143250"/>
          <p14:tracePt t="53534" x="6146800" y="3124200"/>
          <p14:tracePt t="53548" x="6026150" y="3092450"/>
          <p14:tracePt t="53550" x="5899150" y="3067050"/>
          <p14:tracePt t="53565" x="5772150" y="3041650"/>
          <p14:tracePt t="53567" x="5651500" y="3028950"/>
          <p14:tracePt t="53583" x="5537200" y="3009900"/>
          <p14:tracePt t="53584" x="5441950" y="3003550"/>
          <p14:tracePt t="53599" x="5359400" y="2997200"/>
          <p14:tracePt t="53601" x="5289550" y="2984500"/>
          <p14:tracePt t="53616" x="5232400" y="2971800"/>
          <p14:tracePt t="53618" x="5181600" y="2952750"/>
          <p14:tracePt t="53632" x="5137150" y="2933700"/>
          <p14:tracePt t="53634" x="5105400" y="2914650"/>
          <p14:tracePt t="53648" x="5054600" y="2889250"/>
          <p14:tracePt t="53654" x="5035550" y="2882900"/>
          <p14:tracePt t="53666" x="5016500" y="2876550"/>
          <p14:tracePt t="53670" x="5003800" y="2870200"/>
          <p14:tracePt t="53682" x="4991100" y="2870200"/>
          <p14:tracePt t="53686" x="4978400" y="2870200"/>
          <p14:tracePt t="53699" x="4972050" y="2876550"/>
          <p14:tracePt t="53702" x="4965700" y="2882900"/>
          <p14:tracePt t="53716" x="4959350" y="2889250"/>
          <p14:tracePt t="53718" x="4946650" y="2901950"/>
          <p14:tracePt t="53733" x="4940300" y="2914650"/>
          <p14:tracePt t="53734" x="4921250" y="2940050"/>
          <p14:tracePt t="53751" x="4902200" y="2971800"/>
          <p14:tracePt t="53753" x="4870450" y="3028950"/>
          <p14:tracePt t="53771" x="4838700" y="3086100"/>
          <p14:tracePt t="53773" x="4819650" y="3130550"/>
          <p14:tracePt t="53781" x="4806950" y="3168650"/>
          <p14:tracePt t="53784" x="4806950" y="3187700"/>
          <p14:tracePt t="53799" x="4826000" y="3200400"/>
          <p14:tracePt t="53802" x="4851400" y="3213100"/>
          <p14:tracePt t="53815" x="4883150" y="3232150"/>
          <p14:tracePt t="53818" x="4927600" y="3244850"/>
          <p14:tracePt t="53837" x="5029200" y="3263900"/>
          <p14:tracePt t="53840" x="5099050" y="3270250"/>
          <p14:tracePt t="53848" x="5175250" y="3282950"/>
          <p14:tracePt t="53854" x="5251450" y="3289300"/>
          <p14:tracePt t="53865" x="5334000" y="3302000"/>
          <p14:tracePt t="53870" x="5416550" y="3314700"/>
          <p14:tracePt t="53883" x="5492750" y="3333750"/>
          <p14:tracePt t="53886" x="5575300" y="3365500"/>
          <p14:tracePt t="53898" x="5651500" y="3384550"/>
          <p14:tracePt t="53902" x="5715000" y="3416300"/>
          <p14:tracePt t="53916" x="5778500" y="3441700"/>
          <p14:tracePt t="53918" x="5822950" y="3473450"/>
          <p14:tracePt t="53933" x="5861050" y="3498850"/>
          <p14:tracePt t="53935" x="5905500" y="3530600"/>
          <p14:tracePt t="53949" x="5949950" y="3562350"/>
          <p14:tracePt t="53952" x="5981700" y="3575050"/>
          <p14:tracePt t="53966" x="6026150" y="3594100"/>
          <p14:tracePt t="53968" x="6083300" y="3606800"/>
          <p14:tracePt t="53982" x="6134100" y="3625850"/>
          <p14:tracePt t="53985" x="6184900" y="3644900"/>
          <p14:tracePt t="53999" x="6254750" y="3676650"/>
          <p14:tracePt t="54002" x="6305550" y="3695700"/>
          <p14:tracePt t="54015" x="6350000" y="3727450"/>
          <p14:tracePt t="54018" x="6375400" y="3746500"/>
          <p14:tracePt t="54032" x="6419850" y="3771900"/>
          <p14:tracePt t="54038" x="6432550" y="3784600"/>
          <p14:tracePt t="54049" x="6445250" y="3790950"/>
          <p14:tracePt t="54054" x="6457950" y="3797300"/>
          <p14:tracePt t="54066" x="6464300" y="3803650"/>
          <p14:tracePt t="54070" x="6477000" y="3810000"/>
          <p14:tracePt t="54083" x="6483350" y="3816350"/>
          <p14:tracePt t="54086" x="6489700" y="3816350"/>
          <p14:tracePt t="54774" x="6489700" y="3822700"/>
          <p14:tracePt t="54838" x="6496050" y="3822700"/>
          <p14:tracePt t="54846" x="6496050" y="3829050"/>
          <p14:tracePt t="54886" x="6496050" y="3835400"/>
          <p14:tracePt t="54902" x="6502400" y="3835400"/>
          <p14:tracePt t="54934" x="6508750" y="3835400"/>
          <p14:tracePt t="54942" x="6508750" y="3841750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ADCF312-A282-C7D6-7AA6-B474DCB98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841" y="1604259"/>
            <a:ext cx="5430100" cy="35446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35A8DF-EA25-C340-95CE-4EA69274498C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rgbClr val="00395A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Minimizing </a:t>
            </a:r>
            <a:r>
              <a:rPr lang="en-US" sz="4000" dirty="0" err="1">
                <a:solidFill>
                  <a:schemeClr val="bg1"/>
                </a:solidFill>
              </a:rPr>
              <a:t>linac</a:t>
            </a:r>
            <a:r>
              <a:rPr lang="en-US" sz="4000" dirty="0">
                <a:solidFill>
                  <a:schemeClr val="bg1"/>
                </a:solidFill>
              </a:rPr>
              <a:t> length (“construction cost”)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78622A-ED74-E456-C728-69C7565B64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790" y="1807575"/>
            <a:ext cx="3658505" cy="11250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DA2B65-BEE5-5C1F-766D-FF365EADFC1C}"/>
              </a:ext>
            </a:extLst>
          </p:cNvPr>
          <p:cNvSpPr txBox="1"/>
          <p:nvPr/>
        </p:nvSpPr>
        <p:spPr>
          <a:xfrm>
            <a:off x="352878" y="1155629"/>
            <a:ext cx="19331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Avenir Book" panose="02000503020000020003" pitchFamily="2" charset="0"/>
              </a:rPr>
              <a:t>Staged LPAs: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552B0F-B8F5-1716-8805-E004EF00471F}"/>
              </a:ext>
            </a:extLst>
          </p:cNvPr>
          <p:cNvSpPr txBox="1"/>
          <p:nvPr/>
        </p:nvSpPr>
        <p:spPr>
          <a:xfrm>
            <a:off x="189937" y="4146518"/>
            <a:ext cx="32176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Avenir Book" panose="02000503020000020003" pitchFamily="2" charset="0"/>
              </a:rPr>
              <a:t>Advantage of laser-drivers: compact driver coupling with </a:t>
            </a:r>
            <a:r>
              <a:rPr lang="en-US" sz="1800" b="1" i="1" dirty="0">
                <a:latin typeface="Avenir Book" panose="02000503020000020003" pitchFamily="2" charset="0"/>
              </a:rPr>
              <a:t>plasma mirrors </a:t>
            </a:r>
            <a:endParaRPr lang="en-US" b="1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BA3BC2-3825-640C-FE3F-81E9E64842F3}"/>
              </a:ext>
            </a:extLst>
          </p:cNvPr>
          <p:cNvSpPr txBox="1"/>
          <p:nvPr/>
        </p:nvSpPr>
        <p:spPr>
          <a:xfrm>
            <a:off x="761190" y="3211333"/>
            <a:ext cx="36585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Lc, interstage coupling distance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A170FCC-E1D7-2311-F187-44F1B5BE6C5C}"/>
              </a:ext>
            </a:extLst>
          </p:cNvPr>
          <p:cNvCxnSpPr>
            <a:cxnSpLocks/>
          </p:cNvCxnSpPr>
          <p:nvPr/>
        </p:nvCxnSpPr>
        <p:spPr>
          <a:xfrm>
            <a:off x="2438043" y="3082557"/>
            <a:ext cx="808264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1B1C475-C965-31CE-5D57-46571B059459}"/>
              </a:ext>
            </a:extLst>
          </p:cNvPr>
          <p:cNvSpPr txBox="1"/>
          <p:nvPr/>
        </p:nvSpPr>
        <p:spPr>
          <a:xfrm rot="16200000">
            <a:off x="4651711" y="2897890"/>
            <a:ext cx="2881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LINAC length [km]  (to 5 </a:t>
            </a:r>
            <a:r>
              <a:rPr lang="en-US" dirty="0" err="1"/>
              <a:t>TeV</a:t>
            </a:r>
            <a:r>
              <a:rPr lang="en-US" dirty="0"/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439963-259C-7643-0242-876D6E2CF1BA}"/>
              </a:ext>
            </a:extLst>
          </p:cNvPr>
          <p:cNvSpPr txBox="1"/>
          <p:nvPr/>
        </p:nvSpPr>
        <p:spPr>
          <a:xfrm>
            <a:off x="7529985" y="5148252"/>
            <a:ext cx="3647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Operational plasma density [cm</a:t>
            </a:r>
            <a:r>
              <a:rPr lang="en-US" baseline="30000" dirty="0"/>
              <a:t>-3</a:t>
            </a:r>
            <a:r>
              <a:rPr lang="en-US" dirty="0"/>
              <a:t>]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137F69-6C63-F534-4721-C1D34E678636}"/>
              </a:ext>
            </a:extLst>
          </p:cNvPr>
          <p:cNvSpPr txBox="1"/>
          <p:nvPr/>
        </p:nvSpPr>
        <p:spPr>
          <a:xfrm>
            <a:off x="8270810" y="1303271"/>
            <a:ext cx="13355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&lt;Lc&gt; = 5 m</a:t>
            </a:r>
          </a:p>
        </p:txBody>
      </p:sp>
    </p:spTree>
    <p:extLst>
      <p:ext uri="{BB962C8B-B14F-4D97-AF65-F5344CB8AC3E}">
        <p14:creationId xmlns:p14="http://schemas.microsoft.com/office/powerpoint/2010/main" val="326144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597"/>
    </mc:Choice>
    <mc:Fallback xmlns="">
      <p:transition spd="slow" advTm="56597"/>
    </mc:Fallback>
  </mc:AlternateContent>
  <p:extLst>
    <p:ext uri="{3A86A75C-4F4B-4683-9AE1-C65F6400EC91}">
      <p14:laserTraceLst xmlns:p14="http://schemas.microsoft.com/office/powerpoint/2010/main">
        <p14:tracePtLst>
          <p14:tracePt t="47478" x="7950200" y="4654550"/>
          <p14:tracePt t="47485" x="7937500" y="4660900"/>
          <p14:tracePt t="47493" x="7918450" y="4673600"/>
          <p14:tracePt t="47501" x="7899400" y="4686300"/>
          <p14:tracePt t="47509" x="7867650" y="4718050"/>
          <p14:tracePt t="47517" x="7842250" y="4756150"/>
          <p14:tracePt t="47526" x="7804150" y="4800600"/>
          <p14:tracePt t="47533" x="7772400" y="4857750"/>
          <p14:tracePt t="47542" x="7740650" y="4914900"/>
          <p14:tracePt t="47549" x="7702550" y="4984750"/>
          <p14:tracePt t="47557" x="7664450" y="5054600"/>
          <p14:tracePt t="47565" x="7613650" y="5130800"/>
          <p14:tracePt t="47573" x="7569200" y="5207000"/>
          <p14:tracePt t="47582" x="7518400" y="5276850"/>
          <p14:tracePt t="47590" x="7461250" y="5340350"/>
          <p14:tracePt t="47598" x="7416800" y="5397500"/>
          <p14:tracePt t="47605" x="7372350" y="5454650"/>
          <p14:tracePt t="47615" x="7340600" y="5492750"/>
          <p14:tracePt t="47621" x="7296150" y="5549900"/>
          <p14:tracePt t="47630" x="7264400" y="5594350"/>
          <p14:tracePt t="47638" x="7226300" y="5626100"/>
          <p14:tracePt t="47645" x="7188200" y="5664200"/>
          <p14:tracePt t="47654" x="7150100" y="5695950"/>
          <p14:tracePt t="47661" x="7124700" y="5721350"/>
          <p14:tracePt t="47670" x="7105650" y="5746750"/>
          <p14:tracePt t="47678" x="7092950" y="5765800"/>
          <p14:tracePt t="47686" x="7086600" y="5791200"/>
          <p14:tracePt t="47693" x="7086600" y="5803900"/>
          <p14:tracePt t="47701" x="7086600" y="5816600"/>
          <p14:tracePt t="47710" x="7092950" y="5829300"/>
          <p14:tracePt t="47717" x="7099300" y="5835650"/>
          <p14:tracePt t="47726" x="7118350" y="5842000"/>
          <p14:tracePt t="47733" x="7137400" y="5842000"/>
          <p14:tracePt t="47743" x="7162800" y="5848350"/>
          <p14:tracePt t="47749" x="7200900" y="5848350"/>
          <p14:tracePt t="47760" x="7232650" y="5848350"/>
          <p14:tracePt t="47765" x="7277100" y="5848350"/>
          <p14:tracePt t="47775" x="7302500" y="5842000"/>
          <p14:tracePt t="47782" x="7321550" y="5842000"/>
          <p14:tracePt t="47792" x="7340600" y="5835650"/>
          <p14:tracePt t="47798" x="7359650" y="5829300"/>
          <p14:tracePt t="47809" x="7385050" y="5810250"/>
          <p14:tracePt t="47815" x="7410450" y="5797550"/>
          <p14:tracePt t="47825" x="7435850" y="5784850"/>
          <p14:tracePt t="47831" x="7454900" y="5765800"/>
          <p14:tracePt t="47843" x="7480300" y="5740400"/>
          <p14:tracePt t="47847" x="7499350" y="5715000"/>
          <p14:tracePt t="47859" x="7518400" y="5689600"/>
          <p14:tracePt t="47864" x="7531100" y="5670550"/>
          <p14:tracePt t="47875" x="7543800" y="5645150"/>
          <p14:tracePt t="47881" x="7543800" y="5632450"/>
          <p14:tracePt t="47892" x="7537450" y="5619750"/>
          <p14:tracePt t="47897" x="7524750" y="5607050"/>
          <p14:tracePt t="47909" x="7505700" y="5581650"/>
          <p14:tracePt t="47914" x="7480300" y="5562600"/>
          <p14:tracePt t="47926" x="7448550" y="5549900"/>
          <p14:tracePt t="47931" x="7416800" y="5537200"/>
          <p14:tracePt t="47942" x="7385050" y="5524500"/>
          <p14:tracePt t="47948" x="7340600" y="5518150"/>
          <p14:tracePt t="47959" x="7264400" y="5524500"/>
          <p14:tracePt t="47965" x="7226300" y="5530850"/>
          <p14:tracePt t="47976" x="7194550" y="5543550"/>
          <p14:tracePt t="47982" x="7162800" y="5556250"/>
          <p14:tracePt t="47992" x="7131050" y="5575300"/>
          <p14:tracePt t="47999" x="7112000" y="5588000"/>
          <p14:tracePt t="48009" x="7092950" y="5607050"/>
          <p14:tracePt t="48015" x="7080250" y="5619750"/>
          <p14:tracePt t="48026" x="7080250" y="5632450"/>
          <p14:tracePt t="48031" x="7080250" y="5638800"/>
          <p14:tracePt t="48045" x="7092950" y="5645150"/>
          <p14:tracePt t="48054" x="7124700" y="5651500"/>
          <p14:tracePt t="48061" x="7162800" y="5657850"/>
          <p14:tracePt t="48069" x="7219950" y="5657850"/>
          <p14:tracePt t="48078" x="7283450" y="5657850"/>
          <p14:tracePt t="48086" x="7340600" y="5657850"/>
          <p14:tracePt t="48093" x="7385050" y="5657850"/>
          <p14:tracePt t="48102" x="7429500" y="5645150"/>
          <p14:tracePt t="48110" x="7467600" y="5638800"/>
          <p14:tracePt t="48117" x="7505700" y="5632450"/>
          <p14:tracePt t="48127" x="7531100" y="5626100"/>
          <p14:tracePt t="48133" x="7543800" y="5626100"/>
          <p14:tracePt t="48143" x="7556500" y="5619750"/>
          <p14:tracePt t="48157" x="7562850" y="5613400"/>
          <p14:tracePt t="48165" x="7562850" y="5607050"/>
          <p14:tracePt t="48173" x="7562850" y="5600700"/>
          <p14:tracePt t="48182" x="7562850" y="5588000"/>
          <p14:tracePt t="48189" x="7562850" y="5581650"/>
          <p14:tracePt t="48198" x="7562850" y="5575300"/>
          <p14:tracePt t="48205" x="7556500" y="5575300"/>
          <p14:tracePt t="48374" x="7543800" y="5575300"/>
          <p14:tracePt t="48381" x="7524750" y="5575300"/>
          <p14:tracePt t="48389" x="7493000" y="5581650"/>
          <p14:tracePt t="48399" x="7454900" y="5588000"/>
          <p14:tracePt t="48405" x="7410450" y="5594350"/>
          <p14:tracePt t="48415" x="7359650" y="5607050"/>
          <p14:tracePt t="48421" x="7296150" y="5613400"/>
          <p14:tracePt t="48429" x="7226300" y="5619750"/>
          <p14:tracePt t="48437" x="7162800" y="5632450"/>
          <p14:tracePt t="48445" x="7092950" y="5638800"/>
          <p14:tracePt t="48453" x="7029450" y="5645150"/>
          <p14:tracePt t="48461" x="6946900" y="5651500"/>
          <p14:tracePt t="48469" x="6877050" y="5651500"/>
          <p14:tracePt t="48477" x="6800850" y="5657850"/>
          <p14:tracePt t="48485" x="6724650" y="5657850"/>
          <p14:tracePt t="48494" x="6648450" y="5657850"/>
          <p14:tracePt t="48501" x="6572250" y="5651500"/>
          <p14:tracePt t="48510" x="6508750" y="5651500"/>
          <p14:tracePt t="48517" x="6438900" y="5651500"/>
          <p14:tracePt t="48527" x="6375400" y="5651500"/>
          <p14:tracePt t="48533" x="6299200" y="5638800"/>
          <p14:tracePt t="48543" x="6242050" y="5638800"/>
          <p14:tracePt t="48549" x="6165850" y="5632450"/>
          <p14:tracePt t="48560" x="6115050" y="5626100"/>
          <p14:tracePt t="48565" x="6045200" y="5626100"/>
          <p14:tracePt t="48576" x="5975350" y="5613400"/>
          <p14:tracePt t="48582" x="5892800" y="5607050"/>
          <p14:tracePt t="48592" x="5829300" y="5600700"/>
          <p14:tracePt t="48598" x="5740400" y="5588000"/>
          <p14:tracePt t="48609" x="5670550" y="5581650"/>
          <p14:tracePt t="48615" x="5581650" y="5575300"/>
          <p14:tracePt t="48626" x="5505450" y="5575300"/>
          <p14:tracePt t="48631" x="5416550" y="5575300"/>
          <p14:tracePt t="48642" x="5346700" y="5575300"/>
          <p14:tracePt t="48648" x="5289550" y="5575300"/>
          <p14:tracePt t="48659" x="5219700" y="5575300"/>
          <p14:tracePt t="48664" x="5162550" y="5575300"/>
          <p14:tracePt t="48676" x="5111750" y="5581650"/>
          <p14:tracePt t="48681" x="5067300" y="5588000"/>
          <p14:tracePt t="48693" x="5022850" y="5594350"/>
          <p14:tracePt t="48697" x="4991100" y="5600700"/>
          <p14:tracePt t="48710" x="4953000" y="5607050"/>
          <p14:tracePt t="48714" x="4927600" y="5613400"/>
          <p14:tracePt t="48726" x="4902200" y="5613400"/>
          <p14:tracePt t="48731" x="4883150" y="5619750"/>
          <p14:tracePt t="48743" x="4851400" y="5626100"/>
          <p14:tracePt t="48750" x="4838700" y="5626100"/>
          <p14:tracePt t="48760" x="4819650" y="5632450"/>
          <p14:tracePt t="48765" x="4806950" y="5632450"/>
          <p14:tracePt t="48776" x="4794250" y="5632450"/>
          <p14:tracePt t="48782" x="4781550" y="5632450"/>
          <p14:tracePt t="48793" x="4768850" y="5632450"/>
          <p14:tracePt t="48799" x="4756150" y="5632450"/>
          <p14:tracePt t="48810" x="4743450" y="5632450"/>
          <p14:tracePt t="48815" x="4730750" y="5632450"/>
          <p14:tracePt t="48826" x="4718050" y="5632450"/>
          <p14:tracePt t="48831" x="4705350" y="5632450"/>
          <p14:tracePt t="48843" x="4692650" y="5632450"/>
          <p14:tracePt t="48848" x="4679950" y="5632450"/>
          <p14:tracePt t="48860" x="4667250" y="5626100"/>
          <p14:tracePt t="48864" x="4660900" y="5626100"/>
          <p14:tracePt t="48876" x="4654550" y="5626100"/>
          <p14:tracePt t="49222" x="4660900" y="5626100"/>
          <p14:tracePt t="49229" x="4667250" y="5626100"/>
          <p14:tracePt t="49237" x="4673600" y="5626100"/>
          <p14:tracePt t="49245" x="4692650" y="5626100"/>
          <p14:tracePt t="49253" x="4711700" y="5626100"/>
          <p14:tracePt t="49261" x="4737100" y="5626100"/>
          <p14:tracePt t="49269" x="4781550" y="5626100"/>
          <p14:tracePt t="49277" x="4832350" y="5626100"/>
          <p14:tracePt t="49285" x="4908550" y="5626100"/>
          <p14:tracePt t="49294" x="5003800" y="5619750"/>
          <p14:tracePt t="49301" x="5092700" y="5613400"/>
          <p14:tracePt t="49311" x="5181600" y="5613400"/>
          <p14:tracePt t="49317" x="5245100" y="5607050"/>
          <p14:tracePt t="49325" x="5295900" y="5607050"/>
          <p14:tracePt t="49333" x="5327650" y="5607050"/>
          <p14:tracePt t="49341" x="5353050" y="5607050"/>
          <p14:tracePt t="49349" x="5365750" y="5607050"/>
          <p14:tracePt t="49357" x="5372100" y="5607050"/>
          <p14:tracePt t="49365" x="5378450" y="5607050"/>
          <p14:tracePt t="49398" x="5372100" y="5607050"/>
          <p14:tracePt t="49421" x="5359400" y="5600700"/>
          <p14:tracePt t="53053" x="5353050" y="5607050"/>
          <p14:tracePt t="53078" x="5346700" y="5613400"/>
          <p14:tracePt t="53102" x="5340350" y="5619750"/>
          <p14:tracePt t="53118" x="5340350" y="5626100"/>
          <p14:tracePt t="53134" x="5334000" y="5632450"/>
          <p14:tracePt t="53158" x="5334000" y="5638800"/>
          <p14:tracePt t="53174" x="5340350" y="5645150"/>
          <p14:tracePt t="53190" x="5346700" y="5645150"/>
          <p14:tracePt t="53199" x="5353050" y="5651500"/>
          <p14:tracePt t="53206" x="5365750" y="5651500"/>
          <p14:tracePt t="53216" x="5384800" y="5651500"/>
          <p14:tracePt t="53222" x="5410200" y="5645150"/>
          <p14:tracePt t="53233" x="5448300" y="5632450"/>
          <p14:tracePt t="53238" x="5505450" y="5607050"/>
          <p14:tracePt t="53246" x="5562600" y="5581650"/>
          <p14:tracePt t="53254" x="5632450" y="5537200"/>
          <p14:tracePt t="53262" x="5715000" y="5492750"/>
          <p14:tracePt t="53270" x="5803900" y="5429250"/>
          <p14:tracePt t="53278" x="5899150" y="5346700"/>
          <p14:tracePt t="53286" x="6007100" y="5245100"/>
          <p14:tracePt t="53294" x="6127750" y="5105400"/>
          <p14:tracePt t="53302" x="6242050" y="4946650"/>
          <p14:tracePt t="53310" x="6356350" y="4787900"/>
          <p14:tracePt t="53317" x="6438900" y="4667250"/>
          <p14:tracePt t="53326" x="6515100" y="4508500"/>
          <p14:tracePt t="53334" x="6578600" y="4337050"/>
          <p14:tracePt t="53342" x="6642100" y="4159250"/>
          <p14:tracePt t="53349" x="6686550" y="4000500"/>
          <p14:tracePt t="53358" x="6711950" y="3873500"/>
          <p14:tracePt t="53366" x="6731000" y="3752850"/>
          <p14:tracePt t="53374" x="6737350" y="3657600"/>
          <p14:tracePt t="53383" x="6737350" y="3575050"/>
          <p14:tracePt t="53390" x="6737350" y="3511550"/>
          <p14:tracePt t="53400" x="6737350" y="3467100"/>
          <p14:tracePt t="53406" x="6724650" y="3429000"/>
          <p14:tracePt t="53416" x="6718300" y="3403600"/>
          <p14:tracePt t="53422" x="6705600" y="3384550"/>
          <p14:tracePt t="53433" x="6692900" y="3371850"/>
          <p14:tracePt t="53438" x="6680200" y="3359150"/>
          <p14:tracePt t="53448" x="6661150" y="3346450"/>
          <p14:tracePt t="53454" x="6635750" y="3327400"/>
          <p14:tracePt t="53465" x="6597650" y="3302000"/>
          <p14:tracePt t="53470" x="6565900" y="3276600"/>
          <p14:tracePt t="53482" x="6515100" y="3257550"/>
          <p14:tracePt t="53486" x="6477000" y="3232150"/>
          <p14:tracePt t="53498" x="6432550" y="3213100"/>
          <p14:tracePt t="53502" x="6388100" y="3194050"/>
          <p14:tracePt t="53515" x="6350000" y="3181350"/>
          <p14:tracePt t="53518" x="6305550" y="3168650"/>
          <p14:tracePt t="53532" x="6242050" y="3143250"/>
          <p14:tracePt t="53534" x="6146800" y="3124200"/>
          <p14:tracePt t="53548" x="6026150" y="3092450"/>
          <p14:tracePt t="53550" x="5899150" y="3067050"/>
          <p14:tracePt t="53565" x="5772150" y="3041650"/>
          <p14:tracePt t="53567" x="5651500" y="3028950"/>
          <p14:tracePt t="53583" x="5537200" y="3009900"/>
          <p14:tracePt t="53584" x="5441950" y="3003550"/>
          <p14:tracePt t="53599" x="5359400" y="2997200"/>
          <p14:tracePt t="53601" x="5289550" y="2984500"/>
          <p14:tracePt t="53616" x="5232400" y="2971800"/>
          <p14:tracePt t="53618" x="5181600" y="2952750"/>
          <p14:tracePt t="53632" x="5137150" y="2933700"/>
          <p14:tracePt t="53634" x="5105400" y="2914650"/>
          <p14:tracePt t="53648" x="5054600" y="2889250"/>
          <p14:tracePt t="53654" x="5035550" y="2882900"/>
          <p14:tracePt t="53666" x="5016500" y="2876550"/>
          <p14:tracePt t="53670" x="5003800" y="2870200"/>
          <p14:tracePt t="53682" x="4991100" y="2870200"/>
          <p14:tracePt t="53686" x="4978400" y="2870200"/>
          <p14:tracePt t="53699" x="4972050" y="2876550"/>
          <p14:tracePt t="53702" x="4965700" y="2882900"/>
          <p14:tracePt t="53716" x="4959350" y="2889250"/>
          <p14:tracePt t="53718" x="4946650" y="2901950"/>
          <p14:tracePt t="53733" x="4940300" y="2914650"/>
          <p14:tracePt t="53734" x="4921250" y="2940050"/>
          <p14:tracePt t="53751" x="4902200" y="2971800"/>
          <p14:tracePt t="53753" x="4870450" y="3028950"/>
          <p14:tracePt t="53771" x="4838700" y="3086100"/>
          <p14:tracePt t="53773" x="4819650" y="3130550"/>
          <p14:tracePt t="53781" x="4806950" y="3168650"/>
          <p14:tracePt t="53784" x="4806950" y="3187700"/>
          <p14:tracePt t="53799" x="4826000" y="3200400"/>
          <p14:tracePt t="53802" x="4851400" y="3213100"/>
          <p14:tracePt t="53815" x="4883150" y="3232150"/>
          <p14:tracePt t="53818" x="4927600" y="3244850"/>
          <p14:tracePt t="53837" x="5029200" y="3263900"/>
          <p14:tracePt t="53840" x="5099050" y="3270250"/>
          <p14:tracePt t="53848" x="5175250" y="3282950"/>
          <p14:tracePt t="53854" x="5251450" y="3289300"/>
          <p14:tracePt t="53865" x="5334000" y="3302000"/>
          <p14:tracePt t="53870" x="5416550" y="3314700"/>
          <p14:tracePt t="53883" x="5492750" y="3333750"/>
          <p14:tracePt t="53886" x="5575300" y="3365500"/>
          <p14:tracePt t="53898" x="5651500" y="3384550"/>
          <p14:tracePt t="53902" x="5715000" y="3416300"/>
          <p14:tracePt t="53916" x="5778500" y="3441700"/>
          <p14:tracePt t="53918" x="5822950" y="3473450"/>
          <p14:tracePt t="53933" x="5861050" y="3498850"/>
          <p14:tracePt t="53935" x="5905500" y="3530600"/>
          <p14:tracePt t="53949" x="5949950" y="3562350"/>
          <p14:tracePt t="53952" x="5981700" y="3575050"/>
          <p14:tracePt t="53966" x="6026150" y="3594100"/>
          <p14:tracePt t="53968" x="6083300" y="3606800"/>
          <p14:tracePt t="53982" x="6134100" y="3625850"/>
          <p14:tracePt t="53985" x="6184900" y="3644900"/>
          <p14:tracePt t="53999" x="6254750" y="3676650"/>
          <p14:tracePt t="54002" x="6305550" y="3695700"/>
          <p14:tracePt t="54015" x="6350000" y="3727450"/>
          <p14:tracePt t="54018" x="6375400" y="3746500"/>
          <p14:tracePt t="54032" x="6419850" y="3771900"/>
          <p14:tracePt t="54038" x="6432550" y="3784600"/>
          <p14:tracePt t="54049" x="6445250" y="3790950"/>
          <p14:tracePt t="54054" x="6457950" y="3797300"/>
          <p14:tracePt t="54066" x="6464300" y="3803650"/>
          <p14:tracePt t="54070" x="6477000" y="3810000"/>
          <p14:tracePt t="54083" x="6483350" y="3816350"/>
          <p14:tracePt t="54086" x="6489700" y="3816350"/>
          <p14:tracePt t="54774" x="6489700" y="3822700"/>
          <p14:tracePt t="54838" x="6496050" y="3822700"/>
          <p14:tracePt t="54846" x="6496050" y="3829050"/>
          <p14:tracePt t="54886" x="6496050" y="3835400"/>
          <p14:tracePt t="54902" x="6502400" y="3835400"/>
          <p14:tracePt t="54934" x="6508750" y="3835400"/>
          <p14:tracePt t="54942" x="6508750" y="3841750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3BD1E705-803D-43AE-63A9-3A704E0D0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589" y="3474430"/>
            <a:ext cx="4381928" cy="277358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1462D82-3BBE-1CB5-171B-B1B9C70811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8479" y="707886"/>
            <a:ext cx="4184015" cy="27634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35A8DF-EA25-C340-95CE-4EA69274498C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rgbClr val="00395A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Operating density determines required laser driver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387CD2-6BCE-4187-7AA6-6F40C1EC3291}"/>
              </a:ext>
            </a:extLst>
          </p:cNvPr>
          <p:cNvSpPr txBox="1"/>
          <p:nvPr/>
        </p:nvSpPr>
        <p:spPr>
          <a:xfrm>
            <a:off x="-59935" y="1156517"/>
            <a:ext cx="5987840" cy="423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venir Book" panose="02000503020000020003" pitchFamily="2" charset="0"/>
              </a:rPr>
              <a:t>High density: higher gradient (reduced </a:t>
            </a:r>
            <a:r>
              <a:rPr lang="en-US" sz="1600" dirty="0" err="1">
                <a:latin typeface="Avenir Book" panose="02000503020000020003" pitchFamily="2" charset="0"/>
              </a:rPr>
              <a:t>linac</a:t>
            </a:r>
            <a:r>
              <a:rPr lang="en-US" sz="1600" dirty="0">
                <a:latin typeface="Avenir Book" panose="02000503020000020003" pitchFamily="2" charset="0"/>
              </a:rPr>
              <a:t> length, reduced construction costs) and low charge/bunch (reduced L/P, increased operation costs)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venir Book" panose="02000503020000020003" pitchFamily="2" charset="0"/>
              </a:rPr>
              <a:t>Low density: Lower gradient (increased </a:t>
            </a:r>
            <a:r>
              <a:rPr lang="en-US" sz="1600" dirty="0" err="1">
                <a:latin typeface="Avenir Book" panose="02000503020000020003" pitchFamily="2" charset="0"/>
              </a:rPr>
              <a:t>linac</a:t>
            </a:r>
            <a:r>
              <a:rPr lang="en-US" sz="1600" dirty="0">
                <a:latin typeface="Avenir Book" panose="02000503020000020003" pitchFamily="2" charset="0"/>
              </a:rPr>
              <a:t> length, increased construction costs) and high charge/bunch (increased L/P,  reduced operation costs)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dirty="0">
              <a:latin typeface="Avenir Book" panose="02000503020000020003" pitchFamily="2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err="1">
                <a:latin typeface="Avenir Book" panose="02000503020000020003" pitchFamily="2" charset="0"/>
              </a:rPr>
              <a:t>Beamstrahlung</a:t>
            </a:r>
            <a:r>
              <a:rPr lang="en-US" sz="1600" dirty="0">
                <a:latin typeface="Avenir Book" panose="02000503020000020003" pitchFamily="2" charset="0"/>
              </a:rPr>
              <a:t> may limit charge/bunch for e+/e- collider</a:t>
            </a:r>
          </a:p>
          <a:p>
            <a:pPr lvl="0" algn="l" rtl="0">
              <a:spcBef>
                <a:spcPts val="600"/>
              </a:spcBef>
              <a:spcAft>
                <a:spcPts val="0"/>
              </a:spcAft>
            </a:pPr>
            <a:endParaRPr lang="en-US" sz="1600" dirty="0">
              <a:latin typeface="Avenir Book" panose="02000503020000020003" pitchFamily="2" charset="0"/>
            </a:endParaRPr>
          </a:p>
          <a:p>
            <a:pPr marL="285750" lvl="5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latin typeface="Avenir Book" panose="02000503020000020003" pitchFamily="2" charset="0"/>
              </a:rPr>
              <a:t>Operating density range: ~ 10</a:t>
            </a:r>
            <a:r>
              <a:rPr lang="en-US" sz="1600" b="1" baseline="30000" dirty="0">
                <a:latin typeface="Avenir Book" panose="02000503020000020003" pitchFamily="2" charset="0"/>
              </a:rPr>
              <a:t>17</a:t>
            </a:r>
            <a:r>
              <a:rPr lang="en-US" sz="1600" b="1" dirty="0">
                <a:latin typeface="Avenir Book" panose="02000503020000020003" pitchFamily="2" charset="0"/>
              </a:rPr>
              <a:t> cm</a:t>
            </a:r>
            <a:r>
              <a:rPr lang="en-US" sz="1600" b="1" baseline="30000" dirty="0">
                <a:latin typeface="Avenir Book" panose="02000503020000020003" pitchFamily="2" charset="0"/>
              </a:rPr>
              <a:t>-3</a:t>
            </a:r>
          </a:p>
          <a:p>
            <a:pPr marL="285750" lvl="5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venir Book" panose="02000503020000020003" pitchFamily="2" charset="0"/>
              </a:rPr>
              <a:t>Laser technology requirements</a:t>
            </a:r>
            <a:r>
              <a:rPr lang="en-US" sz="1600" b="1" dirty="0">
                <a:latin typeface="Avenir Book" panose="02000503020000020003" pitchFamily="2" charset="0"/>
              </a:rPr>
              <a:t>:</a:t>
            </a:r>
            <a:endParaRPr lang="en-US" sz="1600" b="1" baseline="30000" dirty="0">
              <a:latin typeface="Avenir Book" panose="02000503020000020003" pitchFamily="2" charset="0"/>
            </a:endParaRPr>
          </a:p>
          <a:p>
            <a:pPr lvl="5">
              <a:spcBef>
                <a:spcPts val="600"/>
              </a:spcBef>
            </a:pPr>
            <a:r>
              <a:rPr lang="en-US" sz="1600" b="1" dirty="0">
                <a:latin typeface="Avenir Book" panose="02000503020000020003" pitchFamily="2" charset="0"/>
              </a:rPr>
              <a:t>Laser energy/pulse ~ 1-100 J</a:t>
            </a:r>
            <a:endParaRPr lang="en-US" sz="1600" b="1" baseline="30000" dirty="0">
              <a:latin typeface="Avenir Book" panose="02000503020000020003" pitchFamily="2" charset="0"/>
            </a:endParaRPr>
          </a:p>
          <a:p>
            <a:pPr lvl="5">
              <a:spcBef>
                <a:spcPts val="600"/>
              </a:spcBef>
            </a:pPr>
            <a:r>
              <a:rPr lang="en-US" sz="1600" b="1" dirty="0">
                <a:latin typeface="Avenir Book" panose="02000503020000020003" pitchFamily="2" charset="0"/>
              </a:rPr>
              <a:t>Rep rate ~ 1</a:t>
            </a:r>
            <a:r>
              <a:rPr lang="en-US" sz="1600" b="1" dirty="0">
                <a:solidFill>
                  <a:srgbClr val="000000"/>
                </a:solidFill>
                <a:latin typeface="Avenir Book" panose="02000503020000020003" pitchFamily="2" charset="0"/>
              </a:rPr>
              <a:t>-</a:t>
            </a:r>
            <a:r>
              <a:rPr lang="en-US" sz="1600" b="1" dirty="0">
                <a:latin typeface="Avenir Book" panose="02000503020000020003" pitchFamily="2" charset="0"/>
              </a:rPr>
              <a:t>10s kHz</a:t>
            </a:r>
          </a:p>
          <a:p>
            <a:pPr lvl="5">
              <a:spcBef>
                <a:spcPts val="600"/>
              </a:spcBef>
            </a:pPr>
            <a:r>
              <a:rPr lang="en-US" sz="1600" b="1" dirty="0">
                <a:latin typeface="Avenir Book" panose="02000503020000020003" pitchFamily="2" charset="0"/>
              </a:rPr>
              <a:t>Average laser power ~100kW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F2054C-CC95-0D87-3B77-613653E1C565}"/>
              </a:ext>
            </a:extLst>
          </p:cNvPr>
          <p:cNvSpPr txBox="1"/>
          <p:nvPr/>
        </p:nvSpPr>
        <p:spPr>
          <a:xfrm>
            <a:off x="7130280" y="6211331"/>
            <a:ext cx="3647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Operational plasma density [cm</a:t>
            </a:r>
            <a:r>
              <a:rPr lang="en-US" baseline="30000" dirty="0"/>
              <a:t>-3</a:t>
            </a:r>
            <a:r>
              <a:rPr lang="en-US" dirty="0"/>
              <a:t>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159B50-7237-2A89-6421-B1B8100B5516}"/>
              </a:ext>
            </a:extLst>
          </p:cNvPr>
          <p:cNvSpPr txBox="1"/>
          <p:nvPr/>
        </p:nvSpPr>
        <p:spPr>
          <a:xfrm>
            <a:off x="8954217" y="3559561"/>
            <a:ext cx="667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U</a:t>
            </a:r>
            <a:r>
              <a:rPr lang="en-US" baseline="-25000" dirty="0">
                <a:solidFill>
                  <a:schemeClr val="accent1"/>
                </a:solidFill>
              </a:rPr>
              <a:t>L</a:t>
            </a:r>
            <a:r>
              <a:rPr lang="en-US" dirty="0">
                <a:solidFill>
                  <a:schemeClr val="accent1"/>
                </a:solidFill>
              </a:rPr>
              <a:t>[J]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A10ADB-C80F-116D-700A-64D9678F1707}"/>
              </a:ext>
            </a:extLst>
          </p:cNvPr>
          <p:cNvSpPr txBox="1"/>
          <p:nvPr/>
        </p:nvSpPr>
        <p:spPr>
          <a:xfrm>
            <a:off x="9349206" y="5307516"/>
            <a:ext cx="909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9300"/>
                </a:solidFill>
              </a:rPr>
              <a:t>f[kHz]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ECF11C-6E5F-057D-CDA4-4F9BCB14F17D}"/>
              </a:ext>
            </a:extLst>
          </p:cNvPr>
          <p:cNvSpPr txBox="1"/>
          <p:nvPr/>
        </p:nvSpPr>
        <p:spPr>
          <a:xfrm>
            <a:off x="10803837" y="3744227"/>
            <a:ext cx="13422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Laser bandwidth: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563909-B7CE-85ED-DC1F-17D6589C62E4}"/>
              </a:ext>
            </a:extLst>
          </p:cNvPr>
          <p:cNvSpPr txBox="1"/>
          <p:nvPr/>
        </p:nvSpPr>
        <p:spPr>
          <a:xfrm rot="16200000">
            <a:off x="4921286" y="1711807"/>
            <a:ext cx="2788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Luminosity / Power </a:t>
            </a:r>
          </a:p>
          <a:p>
            <a:pPr algn="ctr"/>
            <a:r>
              <a:rPr lang="en-US" dirty="0"/>
              <a:t>[10</a:t>
            </a:r>
            <a:r>
              <a:rPr lang="en-US" baseline="30000" dirty="0"/>
              <a:t>34</a:t>
            </a:r>
            <a:r>
              <a:rPr lang="en-US" dirty="0"/>
              <a:t>cm</a:t>
            </a:r>
            <a:r>
              <a:rPr lang="en-US" baseline="30000" dirty="0"/>
              <a:t>-2</a:t>
            </a:r>
            <a:r>
              <a:rPr lang="en-US" dirty="0"/>
              <a:t>s</a:t>
            </a:r>
            <a:r>
              <a:rPr lang="en-US" baseline="30000" dirty="0"/>
              <a:t>-1</a:t>
            </a:r>
            <a:r>
              <a:rPr lang="en-US" dirty="0"/>
              <a:t> / 100MW]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D66ACF3-A027-1DC7-8D7E-19F116AEEA0F}"/>
              </a:ext>
            </a:extLst>
          </p:cNvPr>
          <p:cNvSpPr txBox="1"/>
          <p:nvPr/>
        </p:nvSpPr>
        <p:spPr>
          <a:xfrm>
            <a:off x="8828883" y="894907"/>
            <a:ext cx="21300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venir Book" panose="02000503020000020003" pitchFamily="2" charset="0"/>
              </a:rPr>
              <a:t>@ 10 </a:t>
            </a:r>
            <a:r>
              <a:rPr lang="en-US" sz="1400" dirty="0" err="1">
                <a:latin typeface="Avenir Book" panose="02000503020000020003" pitchFamily="2" charset="0"/>
              </a:rPr>
              <a:t>TeV</a:t>
            </a:r>
            <a:r>
              <a:rPr lang="en-US" sz="1400" dirty="0">
                <a:latin typeface="Avenir Book" panose="02000503020000020003" pitchFamily="2" charset="0"/>
              </a:rPr>
              <a:t> </a:t>
            </a:r>
            <a:r>
              <a:rPr lang="en-US" sz="1400" dirty="0" err="1">
                <a:latin typeface="Avenir Book" panose="02000503020000020003" pitchFamily="2" charset="0"/>
              </a:rPr>
              <a:t>CoM</a:t>
            </a:r>
            <a:endParaRPr lang="en-US" sz="1400" dirty="0">
              <a:latin typeface="Avenir Book" panose="02000503020000020003" pitchFamily="2" charset="0"/>
            </a:endParaRPr>
          </a:p>
          <a:p>
            <a:r>
              <a:rPr lang="en-US" sz="1400" dirty="0">
                <a:latin typeface="Avenir Book" panose="02000503020000020003" pitchFamily="2" charset="0"/>
              </a:rPr>
              <a:t>assuming ε</a:t>
            </a:r>
            <a:r>
              <a:rPr lang="en-US" sz="1400" baseline="30000" dirty="0">
                <a:latin typeface="Avenir Book" panose="02000503020000020003" pitchFamily="2" charset="0"/>
              </a:rPr>
              <a:t>2 </a:t>
            </a:r>
            <a:r>
              <a:rPr lang="en-US" sz="1400" dirty="0">
                <a:latin typeface="Avenir Book" panose="02000503020000020003" pitchFamily="2" charset="0"/>
              </a:rPr>
              <a:t>=10</a:t>
            </a:r>
            <a:r>
              <a:rPr lang="en-US" sz="1400" baseline="30000" dirty="0">
                <a:latin typeface="Avenir Book" panose="02000503020000020003" pitchFamily="2" charset="0"/>
              </a:rPr>
              <a:t>4</a:t>
            </a:r>
            <a:r>
              <a:rPr lang="en-US" sz="1400" dirty="0">
                <a:latin typeface="Avenir Book" panose="02000503020000020003" pitchFamily="2" charset="0"/>
              </a:rPr>
              <a:t> nm</a:t>
            </a:r>
            <a:r>
              <a:rPr lang="en-US" sz="1400" baseline="30000" dirty="0">
                <a:latin typeface="Avenir Book" panose="02000503020000020003" pitchFamily="2" charset="0"/>
              </a:rPr>
              <a:t>2</a:t>
            </a:r>
            <a:endParaRPr lang="en-US" sz="1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D5452D7-82F0-6537-40EB-5F8972EC693B}"/>
              </a:ext>
            </a:extLst>
          </p:cNvPr>
          <p:cNvSpPr txBox="1"/>
          <p:nvPr/>
        </p:nvSpPr>
        <p:spPr>
          <a:xfrm>
            <a:off x="7010582" y="3622417"/>
            <a:ext cx="1236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baseline="-25000" dirty="0" err="1">
                <a:solidFill>
                  <a:schemeClr val="accent6">
                    <a:lumMod val="75000"/>
                  </a:schemeClr>
                </a:solidFill>
              </a:rPr>
              <a:t>avg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[kW]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12570DC-A98A-AAFF-1B00-535B0E4FFF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3818" y="4796778"/>
            <a:ext cx="1242270" cy="29446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C0E0AF68-0B44-DBD2-1D54-D872DBC3D888}"/>
              </a:ext>
            </a:extLst>
          </p:cNvPr>
          <p:cNvSpPr txBox="1"/>
          <p:nvPr/>
        </p:nvSpPr>
        <p:spPr>
          <a:xfrm>
            <a:off x="6875310" y="5205426"/>
            <a:ext cx="150737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Laser wavelength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=1µm </a:t>
            </a:r>
          </a:p>
        </p:txBody>
      </p:sp>
    </p:spTree>
    <p:extLst>
      <p:ext uri="{BB962C8B-B14F-4D97-AF65-F5344CB8AC3E}">
        <p14:creationId xmlns:p14="http://schemas.microsoft.com/office/powerpoint/2010/main" val="172228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597"/>
    </mc:Choice>
    <mc:Fallback xmlns="">
      <p:transition spd="slow" advTm="56597"/>
    </mc:Fallback>
  </mc:AlternateContent>
  <p:extLst>
    <p:ext uri="{3A86A75C-4F4B-4683-9AE1-C65F6400EC91}">
      <p14:laserTraceLst xmlns:p14="http://schemas.microsoft.com/office/powerpoint/2010/main">
        <p14:tracePtLst>
          <p14:tracePt t="47478" x="7950200" y="4654550"/>
          <p14:tracePt t="47485" x="7937500" y="4660900"/>
          <p14:tracePt t="47493" x="7918450" y="4673600"/>
          <p14:tracePt t="47501" x="7899400" y="4686300"/>
          <p14:tracePt t="47509" x="7867650" y="4718050"/>
          <p14:tracePt t="47517" x="7842250" y="4756150"/>
          <p14:tracePt t="47526" x="7804150" y="4800600"/>
          <p14:tracePt t="47533" x="7772400" y="4857750"/>
          <p14:tracePt t="47542" x="7740650" y="4914900"/>
          <p14:tracePt t="47549" x="7702550" y="4984750"/>
          <p14:tracePt t="47557" x="7664450" y="5054600"/>
          <p14:tracePt t="47565" x="7613650" y="5130800"/>
          <p14:tracePt t="47573" x="7569200" y="5207000"/>
          <p14:tracePt t="47582" x="7518400" y="5276850"/>
          <p14:tracePt t="47590" x="7461250" y="5340350"/>
          <p14:tracePt t="47598" x="7416800" y="5397500"/>
          <p14:tracePt t="47605" x="7372350" y="5454650"/>
          <p14:tracePt t="47615" x="7340600" y="5492750"/>
          <p14:tracePt t="47621" x="7296150" y="5549900"/>
          <p14:tracePt t="47630" x="7264400" y="5594350"/>
          <p14:tracePt t="47638" x="7226300" y="5626100"/>
          <p14:tracePt t="47645" x="7188200" y="5664200"/>
          <p14:tracePt t="47654" x="7150100" y="5695950"/>
          <p14:tracePt t="47661" x="7124700" y="5721350"/>
          <p14:tracePt t="47670" x="7105650" y="5746750"/>
          <p14:tracePt t="47678" x="7092950" y="5765800"/>
          <p14:tracePt t="47686" x="7086600" y="5791200"/>
          <p14:tracePt t="47693" x="7086600" y="5803900"/>
          <p14:tracePt t="47701" x="7086600" y="5816600"/>
          <p14:tracePt t="47710" x="7092950" y="5829300"/>
          <p14:tracePt t="47717" x="7099300" y="5835650"/>
          <p14:tracePt t="47726" x="7118350" y="5842000"/>
          <p14:tracePt t="47733" x="7137400" y="5842000"/>
          <p14:tracePt t="47743" x="7162800" y="5848350"/>
          <p14:tracePt t="47749" x="7200900" y="5848350"/>
          <p14:tracePt t="47760" x="7232650" y="5848350"/>
          <p14:tracePt t="47765" x="7277100" y="5848350"/>
          <p14:tracePt t="47775" x="7302500" y="5842000"/>
          <p14:tracePt t="47782" x="7321550" y="5842000"/>
          <p14:tracePt t="47792" x="7340600" y="5835650"/>
          <p14:tracePt t="47798" x="7359650" y="5829300"/>
          <p14:tracePt t="47809" x="7385050" y="5810250"/>
          <p14:tracePt t="47815" x="7410450" y="5797550"/>
          <p14:tracePt t="47825" x="7435850" y="5784850"/>
          <p14:tracePt t="47831" x="7454900" y="5765800"/>
          <p14:tracePt t="47843" x="7480300" y="5740400"/>
          <p14:tracePt t="47847" x="7499350" y="5715000"/>
          <p14:tracePt t="47859" x="7518400" y="5689600"/>
          <p14:tracePt t="47864" x="7531100" y="5670550"/>
          <p14:tracePt t="47875" x="7543800" y="5645150"/>
          <p14:tracePt t="47881" x="7543800" y="5632450"/>
          <p14:tracePt t="47892" x="7537450" y="5619750"/>
          <p14:tracePt t="47897" x="7524750" y="5607050"/>
          <p14:tracePt t="47909" x="7505700" y="5581650"/>
          <p14:tracePt t="47914" x="7480300" y="5562600"/>
          <p14:tracePt t="47926" x="7448550" y="5549900"/>
          <p14:tracePt t="47931" x="7416800" y="5537200"/>
          <p14:tracePt t="47942" x="7385050" y="5524500"/>
          <p14:tracePt t="47948" x="7340600" y="5518150"/>
          <p14:tracePt t="47959" x="7264400" y="5524500"/>
          <p14:tracePt t="47965" x="7226300" y="5530850"/>
          <p14:tracePt t="47976" x="7194550" y="5543550"/>
          <p14:tracePt t="47982" x="7162800" y="5556250"/>
          <p14:tracePt t="47992" x="7131050" y="5575300"/>
          <p14:tracePt t="47999" x="7112000" y="5588000"/>
          <p14:tracePt t="48009" x="7092950" y="5607050"/>
          <p14:tracePt t="48015" x="7080250" y="5619750"/>
          <p14:tracePt t="48026" x="7080250" y="5632450"/>
          <p14:tracePt t="48031" x="7080250" y="5638800"/>
          <p14:tracePt t="48045" x="7092950" y="5645150"/>
          <p14:tracePt t="48054" x="7124700" y="5651500"/>
          <p14:tracePt t="48061" x="7162800" y="5657850"/>
          <p14:tracePt t="48069" x="7219950" y="5657850"/>
          <p14:tracePt t="48078" x="7283450" y="5657850"/>
          <p14:tracePt t="48086" x="7340600" y="5657850"/>
          <p14:tracePt t="48093" x="7385050" y="5657850"/>
          <p14:tracePt t="48102" x="7429500" y="5645150"/>
          <p14:tracePt t="48110" x="7467600" y="5638800"/>
          <p14:tracePt t="48117" x="7505700" y="5632450"/>
          <p14:tracePt t="48127" x="7531100" y="5626100"/>
          <p14:tracePt t="48133" x="7543800" y="5626100"/>
          <p14:tracePt t="48143" x="7556500" y="5619750"/>
          <p14:tracePt t="48157" x="7562850" y="5613400"/>
          <p14:tracePt t="48165" x="7562850" y="5607050"/>
          <p14:tracePt t="48173" x="7562850" y="5600700"/>
          <p14:tracePt t="48182" x="7562850" y="5588000"/>
          <p14:tracePt t="48189" x="7562850" y="5581650"/>
          <p14:tracePt t="48198" x="7562850" y="5575300"/>
          <p14:tracePt t="48205" x="7556500" y="5575300"/>
          <p14:tracePt t="48374" x="7543800" y="5575300"/>
          <p14:tracePt t="48381" x="7524750" y="5575300"/>
          <p14:tracePt t="48389" x="7493000" y="5581650"/>
          <p14:tracePt t="48399" x="7454900" y="5588000"/>
          <p14:tracePt t="48405" x="7410450" y="5594350"/>
          <p14:tracePt t="48415" x="7359650" y="5607050"/>
          <p14:tracePt t="48421" x="7296150" y="5613400"/>
          <p14:tracePt t="48429" x="7226300" y="5619750"/>
          <p14:tracePt t="48437" x="7162800" y="5632450"/>
          <p14:tracePt t="48445" x="7092950" y="5638800"/>
          <p14:tracePt t="48453" x="7029450" y="5645150"/>
          <p14:tracePt t="48461" x="6946900" y="5651500"/>
          <p14:tracePt t="48469" x="6877050" y="5651500"/>
          <p14:tracePt t="48477" x="6800850" y="5657850"/>
          <p14:tracePt t="48485" x="6724650" y="5657850"/>
          <p14:tracePt t="48494" x="6648450" y="5657850"/>
          <p14:tracePt t="48501" x="6572250" y="5651500"/>
          <p14:tracePt t="48510" x="6508750" y="5651500"/>
          <p14:tracePt t="48517" x="6438900" y="5651500"/>
          <p14:tracePt t="48527" x="6375400" y="5651500"/>
          <p14:tracePt t="48533" x="6299200" y="5638800"/>
          <p14:tracePt t="48543" x="6242050" y="5638800"/>
          <p14:tracePt t="48549" x="6165850" y="5632450"/>
          <p14:tracePt t="48560" x="6115050" y="5626100"/>
          <p14:tracePt t="48565" x="6045200" y="5626100"/>
          <p14:tracePt t="48576" x="5975350" y="5613400"/>
          <p14:tracePt t="48582" x="5892800" y="5607050"/>
          <p14:tracePt t="48592" x="5829300" y="5600700"/>
          <p14:tracePt t="48598" x="5740400" y="5588000"/>
          <p14:tracePt t="48609" x="5670550" y="5581650"/>
          <p14:tracePt t="48615" x="5581650" y="5575300"/>
          <p14:tracePt t="48626" x="5505450" y="5575300"/>
          <p14:tracePt t="48631" x="5416550" y="5575300"/>
          <p14:tracePt t="48642" x="5346700" y="5575300"/>
          <p14:tracePt t="48648" x="5289550" y="5575300"/>
          <p14:tracePt t="48659" x="5219700" y="5575300"/>
          <p14:tracePt t="48664" x="5162550" y="5575300"/>
          <p14:tracePt t="48676" x="5111750" y="5581650"/>
          <p14:tracePt t="48681" x="5067300" y="5588000"/>
          <p14:tracePt t="48693" x="5022850" y="5594350"/>
          <p14:tracePt t="48697" x="4991100" y="5600700"/>
          <p14:tracePt t="48710" x="4953000" y="5607050"/>
          <p14:tracePt t="48714" x="4927600" y="5613400"/>
          <p14:tracePt t="48726" x="4902200" y="5613400"/>
          <p14:tracePt t="48731" x="4883150" y="5619750"/>
          <p14:tracePt t="48743" x="4851400" y="5626100"/>
          <p14:tracePt t="48750" x="4838700" y="5626100"/>
          <p14:tracePt t="48760" x="4819650" y="5632450"/>
          <p14:tracePt t="48765" x="4806950" y="5632450"/>
          <p14:tracePt t="48776" x="4794250" y="5632450"/>
          <p14:tracePt t="48782" x="4781550" y="5632450"/>
          <p14:tracePt t="48793" x="4768850" y="5632450"/>
          <p14:tracePt t="48799" x="4756150" y="5632450"/>
          <p14:tracePt t="48810" x="4743450" y="5632450"/>
          <p14:tracePt t="48815" x="4730750" y="5632450"/>
          <p14:tracePt t="48826" x="4718050" y="5632450"/>
          <p14:tracePt t="48831" x="4705350" y="5632450"/>
          <p14:tracePt t="48843" x="4692650" y="5632450"/>
          <p14:tracePt t="48848" x="4679950" y="5632450"/>
          <p14:tracePt t="48860" x="4667250" y="5626100"/>
          <p14:tracePt t="48864" x="4660900" y="5626100"/>
          <p14:tracePt t="48876" x="4654550" y="5626100"/>
          <p14:tracePt t="49222" x="4660900" y="5626100"/>
          <p14:tracePt t="49229" x="4667250" y="5626100"/>
          <p14:tracePt t="49237" x="4673600" y="5626100"/>
          <p14:tracePt t="49245" x="4692650" y="5626100"/>
          <p14:tracePt t="49253" x="4711700" y="5626100"/>
          <p14:tracePt t="49261" x="4737100" y="5626100"/>
          <p14:tracePt t="49269" x="4781550" y="5626100"/>
          <p14:tracePt t="49277" x="4832350" y="5626100"/>
          <p14:tracePt t="49285" x="4908550" y="5626100"/>
          <p14:tracePt t="49294" x="5003800" y="5619750"/>
          <p14:tracePt t="49301" x="5092700" y="5613400"/>
          <p14:tracePt t="49311" x="5181600" y="5613400"/>
          <p14:tracePt t="49317" x="5245100" y="5607050"/>
          <p14:tracePt t="49325" x="5295900" y="5607050"/>
          <p14:tracePt t="49333" x="5327650" y="5607050"/>
          <p14:tracePt t="49341" x="5353050" y="5607050"/>
          <p14:tracePt t="49349" x="5365750" y="5607050"/>
          <p14:tracePt t="49357" x="5372100" y="5607050"/>
          <p14:tracePt t="49365" x="5378450" y="5607050"/>
          <p14:tracePt t="49398" x="5372100" y="5607050"/>
          <p14:tracePt t="49421" x="5359400" y="5600700"/>
          <p14:tracePt t="53053" x="5353050" y="5607050"/>
          <p14:tracePt t="53078" x="5346700" y="5613400"/>
          <p14:tracePt t="53102" x="5340350" y="5619750"/>
          <p14:tracePt t="53118" x="5340350" y="5626100"/>
          <p14:tracePt t="53134" x="5334000" y="5632450"/>
          <p14:tracePt t="53158" x="5334000" y="5638800"/>
          <p14:tracePt t="53174" x="5340350" y="5645150"/>
          <p14:tracePt t="53190" x="5346700" y="5645150"/>
          <p14:tracePt t="53199" x="5353050" y="5651500"/>
          <p14:tracePt t="53206" x="5365750" y="5651500"/>
          <p14:tracePt t="53216" x="5384800" y="5651500"/>
          <p14:tracePt t="53222" x="5410200" y="5645150"/>
          <p14:tracePt t="53233" x="5448300" y="5632450"/>
          <p14:tracePt t="53238" x="5505450" y="5607050"/>
          <p14:tracePt t="53246" x="5562600" y="5581650"/>
          <p14:tracePt t="53254" x="5632450" y="5537200"/>
          <p14:tracePt t="53262" x="5715000" y="5492750"/>
          <p14:tracePt t="53270" x="5803900" y="5429250"/>
          <p14:tracePt t="53278" x="5899150" y="5346700"/>
          <p14:tracePt t="53286" x="6007100" y="5245100"/>
          <p14:tracePt t="53294" x="6127750" y="5105400"/>
          <p14:tracePt t="53302" x="6242050" y="4946650"/>
          <p14:tracePt t="53310" x="6356350" y="4787900"/>
          <p14:tracePt t="53317" x="6438900" y="4667250"/>
          <p14:tracePt t="53326" x="6515100" y="4508500"/>
          <p14:tracePt t="53334" x="6578600" y="4337050"/>
          <p14:tracePt t="53342" x="6642100" y="4159250"/>
          <p14:tracePt t="53349" x="6686550" y="4000500"/>
          <p14:tracePt t="53358" x="6711950" y="3873500"/>
          <p14:tracePt t="53366" x="6731000" y="3752850"/>
          <p14:tracePt t="53374" x="6737350" y="3657600"/>
          <p14:tracePt t="53383" x="6737350" y="3575050"/>
          <p14:tracePt t="53390" x="6737350" y="3511550"/>
          <p14:tracePt t="53400" x="6737350" y="3467100"/>
          <p14:tracePt t="53406" x="6724650" y="3429000"/>
          <p14:tracePt t="53416" x="6718300" y="3403600"/>
          <p14:tracePt t="53422" x="6705600" y="3384550"/>
          <p14:tracePt t="53433" x="6692900" y="3371850"/>
          <p14:tracePt t="53438" x="6680200" y="3359150"/>
          <p14:tracePt t="53448" x="6661150" y="3346450"/>
          <p14:tracePt t="53454" x="6635750" y="3327400"/>
          <p14:tracePt t="53465" x="6597650" y="3302000"/>
          <p14:tracePt t="53470" x="6565900" y="3276600"/>
          <p14:tracePt t="53482" x="6515100" y="3257550"/>
          <p14:tracePt t="53486" x="6477000" y="3232150"/>
          <p14:tracePt t="53498" x="6432550" y="3213100"/>
          <p14:tracePt t="53502" x="6388100" y="3194050"/>
          <p14:tracePt t="53515" x="6350000" y="3181350"/>
          <p14:tracePt t="53518" x="6305550" y="3168650"/>
          <p14:tracePt t="53532" x="6242050" y="3143250"/>
          <p14:tracePt t="53534" x="6146800" y="3124200"/>
          <p14:tracePt t="53548" x="6026150" y="3092450"/>
          <p14:tracePt t="53550" x="5899150" y="3067050"/>
          <p14:tracePt t="53565" x="5772150" y="3041650"/>
          <p14:tracePt t="53567" x="5651500" y="3028950"/>
          <p14:tracePt t="53583" x="5537200" y="3009900"/>
          <p14:tracePt t="53584" x="5441950" y="3003550"/>
          <p14:tracePt t="53599" x="5359400" y="2997200"/>
          <p14:tracePt t="53601" x="5289550" y="2984500"/>
          <p14:tracePt t="53616" x="5232400" y="2971800"/>
          <p14:tracePt t="53618" x="5181600" y="2952750"/>
          <p14:tracePt t="53632" x="5137150" y="2933700"/>
          <p14:tracePt t="53634" x="5105400" y="2914650"/>
          <p14:tracePt t="53648" x="5054600" y="2889250"/>
          <p14:tracePt t="53654" x="5035550" y="2882900"/>
          <p14:tracePt t="53666" x="5016500" y="2876550"/>
          <p14:tracePt t="53670" x="5003800" y="2870200"/>
          <p14:tracePt t="53682" x="4991100" y="2870200"/>
          <p14:tracePt t="53686" x="4978400" y="2870200"/>
          <p14:tracePt t="53699" x="4972050" y="2876550"/>
          <p14:tracePt t="53702" x="4965700" y="2882900"/>
          <p14:tracePt t="53716" x="4959350" y="2889250"/>
          <p14:tracePt t="53718" x="4946650" y="2901950"/>
          <p14:tracePt t="53733" x="4940300" y="2914650"/>
          <p14:tracePt t="53734" x="4921250" y="2940050"/>
          <p14:tracePt t="53751" x="4902200" y="2971800"/>
          <p14:tracePt t="53753" x="4870450" y="3028950"/>
          <p14:tracePt t="53771" x="4838700" y="3086100"/>
          <p14:tracePt t="53773" x="4819650" y="3130550"/>
          <p14:tracePt t="53781" x="4806950" y="3168650"/>
          <p14:tracePt t="53784" x="4806950" y="3187700"/>
          <p14:tracePt t="53799" x="4826000" y="3200400"/>
          <p14:tracePt t="53802" x="4851400" y="3213100"/>
          <p14:tracePt t="53815" x="4883150" y="3232150"/>
          <p14:tracePt t="53818" x="4927600" y="3244850"/>
          <p14:tracePt t="53837" x="5029200" y="3263900"/>
          <p14:tracePt t="53840" x="5099050" y="3270250"/>
          <p14:tracePt t="53848" x="5175250" y="3282950"/>
          <p14:tracePt t="53854" x="5251450" y="3289300"/>
          <p14:tracePt t="53865" x="5334000" y="3302000"/>
          <p14:tracePt t="53870" x="5416550" y="3314700"/>
          <p14:tracePt t="53883" x="5492750" y="3333750"/>
          <p14:tracePt t="53886" x="5575300" y="3365500"/>
          <p14:tracePt t="53898" x="5651500" y="3384550"/>
          <p14:tracePt t="53902" x="5715000" y="3416300"/>
          <p14:tracePt t="53916" x="5778500" y="3441700"/>
          <p14:tracePt t="53918" x="5822950" y="3473450"/>
          <p14:tracePt t="53933" x="5861050" y="3498850"/>
          <p14:tracePt t="53935" x="5905500" y="3530600"/>
          <p14:tracePt t="53949" x="5949950" y="3562350"/>
          <p14:tracePt t="53952" x="5981700" y="3575050"/>
          <p14:tracePt t="53966" x="6026150" y="3594100"/>
          <p14:tracePt t="53968" x="6083300" y="3606800"/>
          <p14:tracePt t="53982" x="6134100" y="3625850"/>
          <p14:tracePt t="53985" x="6184900" y="3644900"/>
          <p14:tracePt t="53999" x="6254750" y="3676650"/>
          <p14:tracePt t="54002" x="6305550" y="3695700"/>
          <p14:tracePt t="54015" x="6350000" y="3727450"/>
          <p14:tracePt t="54018" x="6375400" y="3746500"/>
          <p14:tracePt t="54032" x="6419850" y="3771900"/>
          <p14:tracePt t="54038" x="6432550" y="3784600"/>
          <p14:tracePt t="54049" x="6445250" y="3790950"/>
          <p14:tracePt t="54054" x="6457950" y="3797300"/>
          <p14:tracePt t="54066" x="6464300" y="3803650"/>
          <p14:tracePt t="54070" x="6477000" y="3810000"/>
          <p14:tracePt t="54083" x="6483350" y="3816350"/>
          <p14:tracePt t="54086" x="6489700" y="3816350"/>
          <p14:tracePt t="54774" x="6489700" y="3822700"/>
          <p14:tracePt t="54838" x="6496050" y="3822700"/>
          <p14:tracePt t="54846" x="6496050" y="3829050"/>
          <p14:tracePt t="54886" x="6496050" y="3835400"/>
          <p14:tracePt t="54902" x="6502400" y="3835400"/>
          <p14:tracePt t="54934" x="6508750" y="3835400"/>
          <p14:tracePt t="54942" x="6508750" y="3841750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35A8DF-EA25-C340-95CE-4EA69274498C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rgbClr val="00395A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Example LPA stage for laser-plasma-based </a:t>
            </a:r>
            <a:r>
              <a:rPr lang="en-US" sz="3600" dirty="0" err="1">
                <a:solidFill>
                  <a:schemeClr val="bg1"/>
                </a:solidFill>
              </a:rPr>
              <a:t>linac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C5D4D9-351A-D428-54DB-61A299E93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931" y="750233"/>
            <a:ext cx="8007869" cy="4085646"/>
          </a:xfrm>
          <a:prstGeom prst="rect">
            <a:avLst/>
          </a:prstGeom>
        </p:spPr>
      </p:pic>
      <p:sp>
        <p:nvSpPr>
          <p:cNvPr id="5" name="Text Box 13">
            <a:extLst>
              <a:ext uri="{FF2B5EF4-FFF2-40B4-BE49-F238E27FC236}">
                <a16:creationId xmlns:a16="http://schemas.microsoft.com/office/drawing/2014/main" id="{620DD4EF-395B-A92F-78DC-3B5819598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543" y="4862420"/>
            <a:ext cx="7221538" cy="600075"/>
          </a:xfrm>
          <a:prstGeom prst="rect">
            <a:avLst/>
          </a:prstGeom>
          <a:noFill/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>
              <a:lnSpc>
                <a:spcPct val="93000"/>
              </a:lnSpc>
              <a:buSzPct val="100000"/>
            </a:pPr>
            <a:r>
              <a:rPr lang="en-US" altLang="en-US" dirty="0">
                <a:solidFill>
                  <a:srgbClr val="000000"/>
                </a:solidFill>
                <a:latin typeface="+mn-lt"/>
              </a:rPr>
              <a:t>Laser: U=50 J, </a:t>
            </a:r>
            <a:r>
              <a:rPr lang="en-US" altLang="en-US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λ</a:t>
            </a:r>
            <a:r>
              <a:rPr lang="en-US" altLang="en-US" baseline="-25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0</a:t>
            </a:r>
            <a:r>
              <a:rPr lang="en-US" altLang="en-US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=</a:t>
            </a:r>
            <a:r>
              <a:rPr lang="en-US" alt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1.0</a:t>
            </a:r>
            <a:r>
              <a:rPr lang="en-US" altLang="en-US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um, </a:t>
            </a:r>
            <a:r>
              <a:rPr lang="en-US" altLang="en-US" dirty="0">
                <a:solidFill>
                  <a:srgbClr val="000000"/>
                </a:solidFill>
                <a:latin typeface="+mn-lt"/>
              </a:rPr>
              <a:t>a</a:t>
            </a:r>
            <a:r>
              <a:rPr lang="en-US" altLang="en-US" baseline="-33000" dirty="0">
                <a:solidFill>
                  <a:srgbClr val="000000"/>
                </a:solidFill>
                <a:latin typeface="+mn-lt"/>
              </a:rPr>
              <a:t>0</a:t>
            </a:r>
            <a:r>
              <a:rPr lang="en-US" altLang="en-US" dirty="0">
                <a:solidFill>
                  <a:srgbClr val="000000"/>
                </a:solidFill>
                <a:latin typeface="+mn-lt"/>
              </a:rPr>
              <a:t>=4.5, T</a:t>
            </a:r>
            <a:r>
              <a:rPr lang="en-US" altLang="en-US" baseline="-25000" dirty="0">
                <a:solidFill>
                  <a:srgbClr val="000000"/>
                </a:solidFill>
                <a:latin typeface="+mn-lt"/>
              </a:rPr>
              <a:t>0</a:t>
            </a:r>
            <a:r>
              <a:rPr lang="en-US" altLang="en-US" dirty="0">
                <a:solidFill>
                  <a:srgbClr val="000000"/>
                </a:solidFill>
                <a:latin typeface="+mn-lt"/>
              </a:rPr>
              <a:t>=80 fs, w</a:t>
            </a:r>
            <a:r>
              <a:rPr lang="en-US" altLang="en-US" baseline="-33000" dirty="0">
                <a:solidFill>
                  <a:srgbClr val="000000"/>
                </a:solidFill>
                <a:latin typeface="+mn-lt"/>
              </a:rPr>
              <a:t>0</a:t>
            </a:r>
            <a:r>
              <a:rPr lang="en-US" altLang="en-US" dirty="0">
                <a:solidFill>
                  <a:srgbClr val="000000"/>
                </a:solidFill>
                <a:latin typeface="+mn-lt"/>
              </a:rPr>
              <a:t>=36 mm  </a:t>
            </a:r>
          </a:p>
          <a:p>
            <a:pPr eaLnBrk="1">
              <a:lnSpc>
                <a:spcPct val="93000"/>
              </a:lnSpc>
              <a:buSzPct val="100000"/>
            </a:pPr>
            <a:r>
              <a:rPr lang="en-US" altLang="en-US" dirty="0">
                <a:solidFill>
                  <a:srgbClr val="000000"/>
                </a:solidFill>
                <a:latin typeface="+mn-lt"/>
              </a:rPr>
              <a:t>Plasma: n</a:t>
            </a:r>
            <a:r>
              <a:rPr lang="en-US" altLang="en-US" baseline="-33000" dirty="0">
                <a:solidFill>
                  <a:srgbClr val="000000"/>
                </a:solidFill>
                <a:latin typeface="+mn-lt"/>
              </a:rPr>
              <a:t>0</a:t>
            </a:r>
            <a:r>
              <a:rPr lang="en-US" altLang="en-US" dirty="0">
                <a:solidFill>
                  <a:srgbClr val="000000"/>
                </a:solidFill>
                <a:latin typeface="+mn-lt"/>
              </a:rPr>
              <a:t>= 3.4x10</a:t>
            </a:r>
            <a:r>
              <a:rPr lang="en-US" altLang="en-US" baseline="33000" dirty="0">
                <a:solidFill>
                  <a:srgbClr val="000000"/>
                </a:solidFill>
                <a:latin typeface="+mn-lt"/>
              </a:rPr>
              <a:t>17 </a:t>
            </a:r>
            <a:r>
              <a:rPr lang="en-US" altLang="en-US" dirty="0">
                <a:solidFill>
                  <a:srgbClr val="000000"/>
                </a:solidFill>
                <a:latin typeface="+mn-lt"/>
              </a:rPr>
              <a:t>cm</a:t>
            </a:r>
            <a:r>
              <a:rPr lang="en-US" altLang="en-US" baseline="33000" dirty="0">
                <a:solidFill>
                  <a:srgbClr val="000000"/>
                </a:solidFill>
                <a:latin typeface="+mn-lt"/>
              </a:rPr>
              <a:t>-3</a:t>
            </a:r>
            <a:r>
              <a:rPr lang="en-US" altLang="en-US" dirty="0">
                <a:solidFill>
                  <a:srgbClr val="000000"/>
                </a:solidFill>
                <a:latin typeface="+mn-lt"/>
              </a:rPr>
              <a:t>, stage length = 3.1 cm, linear taper (+74%)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9690EC73-8D0B-168F-F16A-C9F21FDE4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543" y="5566397"/>
            <a:ext cx="3450771" cy="911225"/>
          </a:xfrm>
          <a:prstGeom prst="rect">
            <a:avLst/>
          </a:prstGeom>
          <a:noFill/>
          <a:ln w="9360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93000"/>
              </a:lnSpc>
              <a:buSzPct val="100000"/>
            </a:pPr>
            <a:r>
              <a:rPr lang="en-US" altLang="en-US" dirty="0" err="1">
                <a:solidFill>
                  <a:srgbClr val="FF3333"/>
                </a:solidFill>
                <a:latin typeface="+mn-lt"/>
                <a:cs typeface="Arial" panose="020B0604020202020204" pitchFamily="34" charset="0"/>
              </a:rPr>
              <a:t>ΔW</a:t>
            </a:r>
            <a:r>
              <a:rPr lang="en-US" altLang="en-US" baseline="-33000" dirty="0" err="1">
                <a:solidFill>
                  <a:srgbClr val="FF3333"/>
                </a:solidFill>
                <a:latin typeface="+mn-lt"/>
              </a:rPr>
              <a:t>bunch</a:t>
            </a:r>
            <a:r>
              <a:rPr lang="en-US" altLang="en-US" dirty="0">
                <a:solidFill>
                  <a:srgbClr val="FF3333"/>
                </a:solidFill>
                <a:latin typeface="+mn-lt"/>
              </a:rPr>
              <a:t>=  3.1 GeV (~100 GV/m) </a:t>
            </a:r>
          </a:p>
          <a:p>
            <a:pPr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</a:pPr>
            <a:r>
              <a:rPr lang="en-US" altLang="en-US" dirty="0" err="1">
                <a:solidFill>
                  <a:srgbClr val="FF3333"/>
                </a:solidFill>
                <a:latin typeface="+mn-lt"/>
              </a:rPr>
              <a:t>Q</a:t>
            </a:r>
            <a:r>
              <a:rPr lang="en-US" altLang="en-US" baseline="-33000" dirty="0" err="1">
                <a:solidFill>
                  <a:srgbClr val="FF3333"/>
                </a:solidFill>
                <a:latin typeface="+mn-lt"/>
              </a:rPr>
              <a:t>bunch</a:t>
            </a:r>
            <a:r>
              <a:rPr lang="en-US" altLang="en-US" dirty="0">
                <a:solidFill>
                  <a:srgbClr val="FF3333"/>
                </a:solidFill>
                <a:latin typeface="+mn-lt"/>
              </a:rPr>
              <a:t>= 1.2 </a:t>
            </a:r>
            <a:r>
              <a:rPr lang="en-US" altLang="en-US" dirty="0" err="1">
                <a:solidFill>
                  <a:srgbClr val="FF3333"/>
                </a:solidFill>
                <a:latin typeface="+mn-lt"/>
              </a:rPr>
              <a:t>nC</a:t>
            </a:r>
            <a:r>
              <a:rPr lang="en-US" altLang="en-US" dirty="0">
                <a:solidFill>
                  <a:srgbClr val="FF3333"/>
                </a:solidFill>
                <a:latin typeface="+mn-lt"/>
              </a:rPr>
              <a:t>, </a:t>
            </a:r>
            <a:r>
              <a:rPr lang="en-US" altLang="en-US" dirty="0" err="1">
                <a:solidFill>
                  <a:srgbClr val="FF3333"/>
                </a:solidFill>
                <a:latin typeface="+mn-lt"/>
              </a:rPr>
              <a:t>L</a:t>
            </a:r>
            <a:r>
              <a:rPr lang="en-US" altLang="en-US" baseline="-25000" dirty="0" err="1">
                <a:solidFill>
                  <a:srgbClr val="FF3333"/>
                </a:solidFill>
                <a:latin typeface="+mn-lt"/>
              </a:rPr>
              <a:t>bunch</a:t>
            </a:r>
            <a:r>
              <a:rPr lang="en-US" altLang="en-US" baseline="-25000" dirty="0">
                <a:solidFill>
                  <a:srgbClr val="FF3333"/>
                </a:solidFill>
                <a:latin typeface="+mn-lt"/>
              </a:rPr>
              <a:t> </a:t>
            </a:r>
            <a:r>
              <a:rPr lang="en-US" altLang="en-US" dirty="0">
                <a:solidFill>
                  <a:srgbClr val="FF3333"/>
                </a:solidFill>
                <a:latin typeface="+mn-lt"/>
              </a:rPr>
              <a:t>=9.3 um,</a:t>
            </a:r>
            <a:br>
              <a:rPr lang="en-US" altLang="en-US" dirty="0">
                <a:solidFill>
                  <a:srgbClr val="FF3333"/>
                </a:solidFill>
                <a:latin typeface="+mn-lt"/>
              </a:rPr>
            </a:br>
            <a:r>
              <a:rPr lang="en-US" altLang="en-US" dirty="0">
                <a:solidFill>
                  <a:srgbClr val="FF3333"/>
                </a:solidFill>
                <a:latin typeface="+mn-lt"/>
              </a:rPr>
              <a:t>Energy spread = 0.1%</a:t>
            </a:r>
          </a:p>
          <a:p>
            <a:pPr eaLnBrk="1" hangingPunct="1">
              <a:lnSpc>
                <a:spcPct val="93000"/>
              </a:lnSpc>
              <a:buSzPct val="100000"/>
            </a:pPr>
            <a:endParaRPr lang="en-US" altLang="en-US" dirty="0">
              <a:solidFill>
                <a:srgbClr val="FF3333"/>
              </a:solidFill>
              <a:latin typeface="+mn-lt"/>
            </a:endParaRPr>
          </a:p>
          <a:p>
            <a:pPr eaLnBrk="1" hangingPunct="1">
              <a:lnSpc>
                <a:spcPct val="93000"/>
              </a:lnSpc>
              <a:buSzPct val="100000"/>
            </a:pPr>
            <a:endParaRPr lang="en-US" altLang="en-US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lnSpc>
                <a:spcPct val="93000"/>
              </a:lnSpc>
              <a:buSzPct val="100000"/>
            </a:pPr>
            <a:br>
              <a:rPr lang="en-US" altLang="en-US" sz="2200" dirty="0">
                <a:solidFill>
                  <a:srgbClr val="000000"/>
                </a:solidFill>
                <a:latin typeface="+mn-lt"/>
              </a:rPr>
            </a:br>
            <a:endParaRPr lang="en-US" altLang="en-US" sz="22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lnSpc>
                <a:spcPct val="93000"/>
              </a:lnSpc>
              <a:buSzPct val="100000"/>
            </a:pPr>
            <a:br>
              <a:rPr lang="en-US" altLang="en-US" sz="2200" dirty="0">
                <a:solidFill>
                  <a:srgbClr val="000000"/>
                </a:solidFill>
                <a:latin typeface="+mn-lt"/>
              </a:rPr>
            </a:br>
            <a:endParaRPr lang="en-US" altLang="en-US" sz="2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214519-0013-AC09-8F52-4B5765246624}"/>
              </a:ext>
            </a:extLst>
          </p:cNvPr>
          <p:cNvSpPr txBox="1"/>
          <p:nvPr/>
        </p:nvSpPr>
        <p:spPr>
          <a:xfrm>
            <a:off x="4040681" y="5680098"/>
            <a:ext cx="4191202" cy="865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2725" eaLnBrk="1" hangingPunct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Char char=""/>
              <a:defRPr/>
            </a:pPr>
            <a:r>
              <a:rPr lang="en-US" altLang="en-US" dirty="0">
                <a:solidFill>
                  <a:srgbClr val="FF3333"/>
                </a:solidFill>
              </a:rPr>
              <a:t>Wake-to-bunch energy transfer = 43%</a:t>
            </a:r>
          </a:p>
          <a:p>
            <a:pPr marL="214313" indent="-212725" eaLnBrk="1" hangingPunct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Char char=""/>
              <a:defRPr/>
            </a:pPr>
            <a:r>
              <a:rPr lang="en-US" altLang="en-US" dirty="0"/>
              <a:t>Laser driver depletion = 20%</a:t>
            </a:r>
            <a:br>
              <a:rPr lang="en-US" altLang="en-US" dirty="0"/>
            </a:br>
            <a:endParaRPr lang="en-US" alt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CB8DF5F-3669-E68E-A58F-37E6850B973F}"/>
              </a:ext>
            </a:extLst>
          </p:cNvPr>
          <p:cNvGrpSpPr/>
          <p:nvPr/>
        </p:nvGrpSpPr>
        <p:grpSpPr>
          <a:xfrm>
            <a:off x="8316688" y="5791176"/>
            <a:ext cx="3744370" cy="461665"/>
            <a:chOff x="4347578" y="5837343"/>
            <a:chExt cx="3744370" cy="46166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9B97AAD-1A4A-AC40-9F8F-D255B96353BD}"/>
                </a:ext>
              </a:extLst>
            </p:cNvPr>
            <p:cNvSpPr txBox="1"/>
            <p:nvPr/>
          </p:nvSpPr>
          <p:spPr>
            <a:xfrm>
              <a:off x="5188309" y="5837343"/>
              <a:ext cx="290363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2400" b="1" dirty="0">
                  <a:solidFill>
                    <a:srgbClr val="00395A"/>
                  </a:solidFill>
                </a:rPr>
                <a:t>325 stages/</a:t>
              </a:r>
              <a:r>
                <a:rPr lang="en-US" altLang="en-US" sz="2400" b="1" dirty="0" err="1">
                  <a:solidFill>
                    <a:srgbClr val="00395A"/>
                  </a:solidFill>
                </a:rPr>
                <a:t>TeV</a:t>
              </a:r>
              <a:endParaRPr lang="en-US" sz="2400" b="1" dirty="0"/>
            </a:p>
          </p:txBody>
        </p:sp>
        <p:sp>
          <p:nvSpPr>
            <p:cNvPr id="7" name="Right Arrow 6">
              <a:extLst>
                <a:ext uri="{FF2B5EF4-FFF2-40B4-BE49-F238E27FC236}">
                  <a16:creationId xmlns:a16="http://schemas.microsoft.com/office/drawing/2014/main" id="{5915A51E-BB89-8432-7561-FDEDB41EAD44}"/>
                </a:ext>
              </a:extLst>
            </p:cNvPr>
            <p:cNvSpPr/>
            <p:nvPr/>
          </p:nvSpPr>
          <p:spPr>
            <a:xfrm>
              <a:off x="4347578" y="5875052"/>
              <a:ext cx="674914" cy="293914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5565A-4397-3528-9558-C5D958871C27}"/>
              </a:ext>
            </a:extLst>
          </p:cNvPr>
          <p:cNvSpPr/>
          <p:nvPr/>
        </p:nvSpPr>
        <p:spPr>
          <a:xfrm>
            <a:off x="9158461" y="783861"/>
            <a:ext cx="34538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7030A0"/>
                </a:solidFill>
              </a:rPr>
              <a:t>Schroeder et al. J. Inst. (2022)</a:t>
            </a:r>
          </a:p>
        </p:txBody>
      </p:sp>
    </p:spTree>
    <p:extLst>
      <p:ext uri="{BB962C8B-B14F-4D97-AF65-F5344CB8AC3E}">
        <p14:creationId xmlns:p14="http://schemas.microsoft.com/office/powerpoint/2010/main" val="14926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597"/>
    </mc:Choice>
    <mc:Fallback xmlns="">
      <p:transition spd="slow" advTm="565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47478" x="7950200" y="4654550"/>
          <p14:tracePt t="47485" x="7937500" y="4660900"/>
          <p14:tracePt t="47493" x="7918450" y="4673600"/>
          <p14:tracePt t="47501" x="7899400" y="4686300"/>
          <p14:tracePt t="47509" x="7867650" y="4718050"/>
          <p14:tracePt t="47517" x="7842250" y="4756150"/>
          <p14:tracePt t="47526" x="7804150" y="4800600"/>
          <p14:tracePt t="47533" x="7772400" y="4857750"/>
          <p14:tracePt t="47542" x="7740650" y="4914900"/>
          <p14:tracePt t="47549" x="7702550" y="4984750"/>
          <p14:tracePt t="47557" x="7664450" y="5054600"/>
          <p14:tracePt t="47565" x="7613650" y="5130800"/>
          <p14:tracePt t="47573" x="7569200" y="5207000"/>
          <p14:tracePt t="47582" x="7518400" y="5276850"/>
          <p14:tracePt t="47590" x="7461250" y="5340350"/>
          <p14:tracePt t="47598" x="7416800" y="5397500"/>
          <p14:tracePt t="47605" x="7372350" y="5454650"/>
          <p14:tracePt t="47615" x="7340600" y="5492750"/>
          <p14:tracePt t="47621" x="7296150" y="5549900"/>
          <p14:tracePt t="47630" x="7264400" y="5594350"/>
          <p14:tracePt t="47638" x="7226300" y="5626100"/>
          <p14:tracePt t="47645" x="7188200" y="5664200"/>
          <p14:tracePt t="47654" x="7150100" y="5695950"/>
          <p14:tracePt t="47661" x="7124700" y="5721350"/>
          <p14:tracePt t="47670" x="7105650" y="5746750"/>
          <p14:tracePt t="47678" x="7092950" y="5765800"/>
          <p14:tracePt t="47686" x="7086600" y="5791200"/>
          <p14:tracePt t="47693" x="7086600" y="5803900"/>
          <p14:tracePt t="47701" x="7086600" y="5816600"/>
          <p14:tracePt t="47710" x="7092950" y="5829300"/>
          <p14:tracePt t="47717" x="7099300" y="5835650"/>
          <p14:tracePt t="47726" x="7118350" y="5842000"/>
          <p14:tracePt t="47733" x="7137400" y="5842000"/>
          <p14:tracePt t="47743" x="7162800" y="5848350"/>
          <p14:tracePt t="47749" x="7200900" y="5848350"/>
          <p14:tracePt t="47760" x="7232650" y="5848350"/>
          <p14:tracePt t="47765" x="7277100" y="5848350"/>
          <p14:tracePt t="47775" x="7302500" y="5842000"/>
          <p14:tracePt t="47782" x="7321550" y="5842000"/>
          <p14:tracePt t="47792" x="7340600" y="5835650"/>
          <p14:tracePt t="47798" x="7359650" y="5829300"/>
          <p14:tracePt t="47809" x="7385050" y="5810250"/>
          <p14:tracePt t="47815" x="7410450" y="5797550"/>
          <p14:tracePt t="47825" x="7435850" y="5784850"/>
          <p14:tracePt t="47831" x="7454900" y="5765800"/>
          <p14:tracePt t="47843" x="7480300" y="5740400"/>
          <p14:tracePt t="47847" x="7499350" y="5715000"/>
          <p14:tracePt t="47859" x="7518400" y="5689600"/>
          <p14:tracePt t="47864" x="7531100" y="5670550"/>
          <p14:tracePt t="47875" x="7543800" y="5645150"/>
          <p14:tracePt t="47881" x="7543800" y="5632450"/>
          <p14:tracePt t="47892" x="7537450" y="5619750"/>
          <p14:tracePt t="47897" x="7524750" y="5607050"/>
          <p14:tracePt t="47909" x="7505700" y="5581650"/>
          <p14:tracePt t="47914" x="7480300" y="5562600"/>
          <p14:tracePt t="47926" x="7448550" y="5549900"/>
          <p14:tracePt t="47931" x="7416800" y="5537200"/>
          <p14:tracePt t="47942" x="7385050" y="5524500"/>
          <p14:tracePt t="47948" x="7340600" y="5518150"/>
          <p14:tracePt t="47959" x="7264400" y="5524500"/>
          <p14:tracePt t="47965" x="7226300" y="5530850"/>
          <p14:tracePt t="47976" x="7194550" y="5543550"/>
          <p14:tracePt t="47982" x="7162800" y="5556250"/>
          <p14:tracePt t="47992" x="7131050" y="5575300"/>
          <p14:tracePt t="47999" x="7112000" y="5588000"/>
          <p14:tracePt t="48009" x="7092950" y="5607050"/>
          <p14:tracePt t="48015" x="7080250" y="5619750"/>
          <p14:tracePt t="48026" x="7080250" y="5632450"/>
          <p14:tracePt t="48031" x="7080250" y="5638800"/>
          <p14:tracePt t="48045" x="7092950" y="5645150"/>
          <p14:tracePt t="48054" x="7124700" y="5651500"/>
          <p14:tracePt t="48061" x="7162800" y="5657850"/>
          <p14:tracePt t="48069" x="7219950" y="5657850"/>
          <p14:tracePt t="48078" x="7283450" y="5657850"/>
          <p14:tracePt t="48086" x="7340600" y="5657850"/>
          <p14:tracePt t="48093" x="7385050" y="5657850"/>
          <p14:tracePt t="48102" x="7429500" y="5645150"/>
          <p14:tracePt t="48110" x="7467600" y="5638800"/>
          <p14:tracePt t="48117" x="7505700" y="5632450"/>
          <p14:tracePt t="48127" x="7531100" y="5626100"/>
          <p14:tracePt t="48133" x="7543800" y="5626100"/>
          <p14:tracePt t="48143" x="7556500" y="5619750"/>
          <p14:tracePt t="48157" x="7562850" y="5613400"/>
          <p14:tracePt t="48165" x="7562850" y="5607050"/>
          <p14:tracePt t="48173" x="7562850" y="5600700"/>
          <p14:tracePt t="48182" x="7562850" y="5588000"/>
          <p14:tracePt t="48189" x="7562850" y="5581650"/>
          <p14:tracePt t="48198" x="7562850" y="5575300"/>
          <p14:tracePt t="48205" x="7556500" y="5575300"/>
          <p14:tracePt t="48374" x="7543800" y="5575300"/>
          <p14:tracePt t="48381" x="7524750" y="5575300"/>
          <p14:tracePt t="48389" x="7493000" y="5581650"/>
          <p14:tracePt t="48399" x="7454900" y="5588000"/>
          <p14:tracePt t="48405" x="7410450" y="5594350"/>
          <p14:tracePt t="48415" x="7359650" y="5607050"/>
          <p14:tracePt t="48421" x="7296150" y="5613400"/>
          <p14:tracePt t="48429" x="7226300" y="5619750"/>
          <p14:tracePt t="48437" x="7162800" y="5632450"/>
          <p14:tracePt t="48445" x="7092950" y="5638800"/>
          <p14:tracePt t="48453" x="7029450" y="5645150"/>
          <p14:tracePt t="48461" x="6946900" y="5651500"/>
          <p14:tracePt t="48469" x="6877050" y="5651500"/>
          <p14:tracePt t="48477" x="6800850" y="5657850"/>
          <p14:tracePt t="48485" x="6724650" y="5657850"/>
          <p14:tracePt t="48494" x="6648450" y="5657850"/>
          <p14:tracePt t="48501" x="6572250" y="5651500"/>
          <p14:tracePt t="48510" x="6508750" y="5651500"/>
          <p14:tracePt t="48517" x="6438900" y="5651500"/>
          <p14:tracePt t="48527" x="6375400" y="5651500"/>
          <p14:tracePt t="48533" x="6299200" y="5638800"/>
          <p14:tracePt t="48543" x="6242050" y="5638800"/>
          <p14:tracePt t="48549" x="6165850" y="5632450"/>
          <p14:tracePt t="48560" x="6115050" y="5626100"/>
          <p14:tracePt t="48565" x="6045200" y="5626100"/>
          <p14:tracePt t="48576" x="5975350" y="5613400"/>
          <p14:tracePt t="48582" x="5892800" y="5607050"/>
          <p14:tracePt t="48592" x="5829300" y="5600700"/>
          <p14:tracePt t="48598" x="5740400" y="5588000"/>
          <p14:tracePt t="48609" x="5670550" y="5581650"/>
          <p14:tracePt t="48615" x="5581650" y="5575300"/>
          <p14:tracePt t="48626" x="5505450" y="5575300"/>
          <p14:tracePt t="48631" x="5416550" y="5575300"/>
          <p14:tracePt t="48642" x="5346700" y="5575300"/>
          <p14:tracePt t="48648" x="5289550" y="5575300"/>
          <p14:tracePt t="48659" x="5219700" y="5575300"/>
          <p14:tracePt t="48664" x="5162550" y="5575300"/>
          <p14:tracePt t="48676" x="5111750" y="5581650"/>
          <p14:tracePt t="48681" x="5067300" y="5588000"/>
          <p14:tracePt t="48693" x="5022850" y="5594350"/>
          <p14:tracePt t="48697" x="4991100" y="5600700"/>
          <p14:tracePt t="48710" x="4953000" y="5607050"/>
          <p14:tracePt t="48714" x="4927600" y="5613400"/>
          <p14:tracePt t="48726" x="4902200" y="5613400"/>
          <p14:tracePt t="48731" x="4883150" y="5619750"/>
          <p14:tracePt t="48743" x="4851400" y="5626100"/>
          <p14:tracePt t="48750" x="4838700" y="5626100"/>
          <p14:tracePt t="48760" x="4819650" y="5632450"/>
          <p14:tracePt t="48765" x="4806950" y="5632450"/>
          <p14:tracePt t="48776" x="4794250" y="5632450"/>
          <p14:tracePt t="48782" x="4781550" y="5632450"/>
          <p14:tracePt t="48793" x="4768850" y="5632450"/>
          <p14:tracePt t="48799" x="4756150" y="5632450"/>
          <p14:tracePt t="48810" x="4743450" y="5632450"/>
          <p14:tracePt t="48815" x="4730750" y="5632450"/>
          <p14:tracePt t="48826" x="4718050" y="5632450"/>
          <p14:tracePt t="48831" x="4705350" y="5632450"/>
          <p14:tracePt t="48843" x="4692650" y="5632450"/>
          <p14:tracePt t="48848" x="4679950" y="5632450"/>
          <p14:tracePt t="48860" x="4667250" y="5626100"/>
          <p14:tracePt t="48864" x="4660900" y="5626100"/>
          <p14:tracePt t="48876" x="4654550" y="5626100"/>
          <p14:tracePt t="49222" x="4660900" y="5626100"/>
          <p14:tracePt t="49229" x="4667250" y="5626100"/>
          <p14:tracePt t="49237" x="4673600" y="5626100"/>
          <p14:tracePt t="49245" x="4692650" y="5626100"/>
          <p14:tracePt t="49253" x="4711700" y="5626100"/>
          <p14:tracePt t="49261" x="4737100" y="5626100"/>
          <p14:tracePt t="49269" x="4781550" y="5626100"/>
          <p14:tracePt t="49277" x="4832350" y="5626100"/>
          <p14:tracePt t="49285" x="4908550" y="5626100"/>
          <p14:tracePt t="49294" x="5003800" y="5619750"/>
          <p14:tracePt t="49301" x="5092700" y="5613400"/>
          <p14:tracePt t="49311" x="5181600" y="5613400"/>
          <p14:tracePt t="49317" x="5245100" y="5607050"/>
          <p14:tracePt t="49325" x="5295900" y="5607050"/>
          <p14:tracePt t="49333" x="5327650" y="5607050"/>
          <p14:tracePt t="49341" x="5353050" y="5607050"/>
          <p14:tracePt t="49349" x="5365750" y="5607050"/>
          <p14:tracePt t="49357" x="5372100" y="5607050"/>
          <p14:tracePt t="49365" x="5378450" y="5607050"/>
          <p14:tracePt t="49398" x="5372100" y="5607050"/>
          <p14:tracePt t="49421" x="5359400" y="5600700"/>
          <p14:tracePt t="53053" x="5353050" y="5607050"/>
          <p14:tracePt t="53078" x="5346700" y="5613400"/>
          <p14:tracePt t="53102" x="5340350" y="5619750"/>
          <p14:tracePt t="53118" x="5340350" y="5626100"/>
          <p14:tracePt t="53134" x="5334000" y="5632450"/>
          <p14:tracePt t="53158" x="5334000" y="5638800"/>
          <p14:tracePt t="53174" x="5340350" y="5645150"/>
          <p14:tracePt t="53190" x="5346700" y="5645150"/>
          <p14:tracePt t="53199" x="5353050" y="5651500"/>
          <p14:tracePt t="53206" x="5365750" y="5651500"/>
          <p14:tracePt t="53216" x="5384800" y="5651500"/>
          <p14:tracePt t="53222" x="5410200" y="5645150"/>
          <p14:tracePt t="53233" x="5448300" y="5632450"/>
          <p14:tracePt t="53238" x="5505450" y="5607050"/>
          <p14:tracePt t="53246" x="5562600" y="5581650"/>
          <p14:tracePt t="53254" x="5632450" y="5537200"/>
          <p14:tracePt t="53262" x="5715000" y="5492750"/>
          <p14:tracePt t="53270" x="5803900" y="5429250"/>
          <p14:tracePt t="53278" x="5899150" y="5346700"/>
          <p14:tracePt t="53286" x="6007100" y="5245100"/>
          <p14:tracePt t="53294" x="6127750" y="5105400"/>
          <p14:tracePt t="53302" x="6242050" y="4946650"/>
          <p14:tracePt t="53310" x="6356350" y="4787900"/>
          <p14:tracePt t="53317" x="6438900" y="4667250"/>
          <p14:tracePt t="53326" x="6515100" y="4508500"/>
          <p14:tracePt t="53334" x="6578600" y="4337050"/>
          <p14:tracePt t="53342" x="6642100" y="4159250"/>
          <p14:tracePt t="53349" x="6686550" y="4000500"/>
          <p14:tracePt t="53358" x="6711950" y="3873500"/>
          <p14:tracePt t="53366" x="6731000" y="3752850"/>
          <p14:tracePt t="53374" x="6737350" y="3657600"/>
          <p14:tracePt t="53383" x="6737350" y="3575050"/>
          <p14:tracePt t="53390" x="6737350" y="3511550"/>
          <p14:tracePt t="53400" x="6737350" y="3467100"/>
          <p14:tracePt t="53406" x="6724650" y="3429000"/>
          <p14:tracePt t="53416" x="6718300" y="3403600"/>
          <p14:tracePt t="53422" x="6705600" y="3384550"/>
          <p14:tracePt t="53433" x="6692900" y="3371850"/>
          <p14:tracePt t="53438" x="6680200" y="3359150"/>
          <p14:tracePt t="53448" x="6661150" y="3346450"/>
          <p14:tracePt t="53454" x="6635750" y="3327400"/>
          <p14:tracePt t="53465" x="6597650" y="3302000"/>
          <p14:tracePt t="53470" x="6565900" y="3276600"/>
          <p14:tracePt t="53482" x="6515100" y="3257550"/>
          <p14:tracePt t="53486" x="6477000" y="3232150"/>
          <p14:tracePt t="53498" x="6432550" y="3213100"/>
          <p14:tracePt t="53502" x="6388100" y="3194050"/>
          <p14:tracePt t="53515" x="6350000" y="3181350"/>
          <p14:tracePt t="53518" x="6305550" y="3168650"/>
          <p14:tracePt t="53532" x="6242050" y="3143250"/>
          <p14:tracePt t="53534" x="6146800" y="3124200"/>
          <p14:tracePt t="53548" x="6026150" y="3092450"/>
          <p14:tracePt t="53550" x="5899150" y="3067050"/>
          <p14:tracePt t="53565" x="5772150" y="3041650"/>
          <p14:tracePt t="53567" x="5651500" y="3028950"/>
          <p14:tracePt t="53583" x="5537200" y="3009900"/>
          <p14:tracePt t="53584" x="5441950" y="3003550"/>
          <p14:tracePt t="53599" x="5359400" y="2997200"/>
          <p14:tracePt t="53601" x="5289550" y="2984500"/>
          <p14:tracePt t="53616" x="5232400" y="2971800"/>
          <p14:tracePt t="53618" x="5181600" y="2952750"/>
          <p14:tracePt t="53632" x="5137150" y="2933700"/>
          <p14:tracePt t="53634" x="5105400" y="2914650"/>
          <p14:tracePt t="53648" x="5054600" y="2889250"/>
          <p14:tracePt t="53654" x="5035550" y="2882900"/>
          <p14:tracePt t="53666" x="5016500" y="2876550"/>
          <p14:tracePt t="53670" x="5003800" y="2870200"/>
          <p14:tracePt t="53682" x="4991100" y="2870200"/>
          <p14:tracePt t="53686" x="4978400" y="2870200"/>
          <p14:tracePt t="53699" x="4972050" y="2876550"/>
          <p14:tracePt t="53702" x="4965700" y="2882900"/>
          <p14:tracePt t="53716" x="4959350" y="2889250"/>
          <p14:tracePt t="53718" x="4946650" y="2901950"/>
          <p14:tracePt t="53733" x="4940300" y="2914650"/>
          <p14:tracePt t="53734" x="4921250" y="2940050"/>
          <p14:tracePt t="53751" x="4902200" y="2971800"/>
          <p14:tracePt t="53753" x="4870450" y="3028950"/>
          <p14:tracePt t="53771" x="4838700" y="3086100"/>
          <p14:tracePt t="53773" x="4819650" y="3130550"/>
          <p14:tracePt t="53781" x="4806950" y="3168650"/>
          <p14:tracePt t="53784" x="4806950" y="3187700"/>
          <p14:tracePt t="53799" x="4826000" y="3200400"/>
          <p14:tracePt t="53802" x="4851400" y="3213100"/>
          <p14:tracePt t="53815" x="4883150" y="3232150"/>
          <p14:tracePt t="53818" x="4927600" y="3244850"/>
          <p14:tracePt t="53837" x="5029200" y="3263900"/>
          <p14:tracePt t="53840" x="5099050" y="3270250"/>
          <p14:tracePt t="53848" x="5175250" y="3282950"/>
          <p14:tracePt t="53854" x="5251450" y="3289300"/>
          <p14:tracePt t="53865" x="5334000" y="3302000"/>
          <p14:tracePt t="53870" x="5416550" y="3314700"/>
          <p14:tracePt t="53883" x="5492750" y="3333750"/>
          <p14:tracePt t="53886" x="5575300" y="3365500"/>
          <p14:tracePt t="53898" x="5651500" y="3384550"/>
          <p14:tracePt t="53902" x="5715000" y="3416300"/>
          <p14:tracePt t="53916" x="5778500" y="3441700"/>
          <p14:tracePt t="53918" x="5822950" y="3473450"/>
          <p14:tracePt t="53933" x="5861050" y="3498850"/>
          <p14:tracePt t="53935" x="5905500" y="3530600"/>
          <p14:tracePt t="53949" x="5949950" y="3562350"/>
          <p14:tracePt t="53952" x="5981700" y="3575050"/>
          <p14:tracePt t="53966" x="6026150" y="3594100"/>
          <p14:tracePt t="53968" x="6083300" y="3606800"/>
          <p14:tracePt t="53982" x="6134100" y="3625850"/>
          <p14:tracePt t="53985" x="6184900" y="3644900"/>
          <p14:tracePt t="53999" x="6254750" y="3676650"/>
          <p14:tracePt t="54002" x="6305550" y="3695700"/>
          <p14:tracePt t="54015" x="6350000" y="3727450"/>
          <p14:tracePt t="54018" x="6375400" y="3746500"/>
          <p14:tracePt t="54032" x="6419850" y="3771900"/>
          <p14:tracePt t="54038" x="6432550" y="3784600"/>
          <p14:tracePt t="54049" x="6445250" y="3790950"/>
          <p14:tracePt t="54054" x="6457950" y="3797300"/>
          <p14:tracePt t="54066" x="6464300" y="3803650"/>
          <p14:tracePt t="54070" x="6477000" y="3810000"/>
          <p14:tracePt t="54083" x="6483350" y="3816350"/>
          <p14:tracePt t="54086" x="6489700" y="3816350"/>
          <p14:tracePt t="54774" x="6489700" y="3822700"/>
          <p14:tracePt t="54838" x="6496050" y="3822700"/>
          <p14:tracePt t="54846" x="6496050" y="3829050"/>
          <p14:tracePt t="54886" x="6496050" y="3835400"/>
          <p14:tracePt t="54902" x="6502400" y="3835400"/>
          <p14:tracePt t="54934" x="6508750" y="3835400"/>
          <p14:tracePt t="54942" x="6508750" y="3841750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35A8DF-EA25-C340-95CE-4EA69274498C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rgbClr val="00395A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Collider (</a:t>
            </a:r>
            <a:r>
              <a:rPr lang="en-US" sz="4000" dirty="0" err="1">
                <a:solidFill>
                  <a:schemeClr val="bg1"/>
                </a:solidFill>
              </a:rPr>
              <a:t>ee</a:t>
            </a:r>
            <a:r>
              <a:rPr lang="en-US" sz="4000" dirty="0">
                <a:solidFill>
                  <a:schemeClr val="bg1"/>
                </a:solidFill>
              </a:rPr>
              <a:t> or </a:t>
            </a:r>
            <a:r>
              <a:rPr lang="en-US" sz="4000" dirty="0" err="1">
                <a:solidFill>
                  <a:schemeClr val="bg1"/>
                </a:solidFill>
              </a:rPr>
              <a:t>γγ</a:t>
            </a:r>
            <a:r>
              <a:rPr lang="en-US" sz="4000" dirty="0">
                <a:solidFill>
                  <a:schemeClr val="bg1"/>
                </a:solidFill>
              </a:rPr>
              <a:t>) example parameters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9C8326-FA1C-FFB9-A0C5-DC8C7BAD8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07" y="859314"/>
            <a:ext cx="5405610" cy="33259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11D023D-CEB7-9BD2-16A1-3B0BA6BE19B5}"/>
              </a:ext>
            </a:extLst>
          </p:cNvPr>
          <p:cNvSpPr txBox="1"/>
          <p:nvPr/>
        </p:nvSpPr>
        <p:spPr>
          <a:xfrm>
            <a:off x="91807" y="4336694"/>
            <a:ext cx="533532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Notes: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venir Book" panose="02000503020000020003" pitchFamily="2" charset="0"/>
              </a:rPr>
              <a:t>Oide</a:t>
            </a:r>
            <a:r>
              <a:rPr lang="en-US" dirty="0">
                <a:latin typeface="Avenir Book" panose="02000503020000020003" pitchFamily="2" charset="0"/>
              </a:rPr>
              <a:t> limit for </a:t>
            </a:r>
            <a:r>
              <a:rPr lang="en-US" dirty="0" err="1">
                <a:latin typeface="Avenir Book" panose="02000503020000020003" pitchFamily="2" charset="0"/>
              </a:rPr>
              <a:t>focusability</a:t>
            </a:r>
            <a:r>
              <a:rPr lang="en-US" dirty="0">
                <a:latin typeface="Avenir Book" panose="02000503020000020003" pitchFamily="2" charset="0"/>
              </a:rPr>
              <a:t>: &gt;2.6 nm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venir Book" panose="02000503020000020003" pitchFamily="2" charset="0"/>
              </a:rPr>
              <a:t>Beamstrahlung</a:t>
            </a:r>
            <a:r>
              <a:rPr lang="en-US" dirty="0">
                <a:latin typeface="Avenir Book" panose="02000503020000020003" pitchFamily="2" charset="0"/>
              </a:rPr>
              <a:t> parameter Y=2850 (</a:t>
            </a:r>
            <a:r>
              <a:rPr lang="en-US" dirty="0" err="1">
                <a:latin typeface="Avenir Book" panose="02000503020000020003" pitchFamily="2" charset="0"/>
              </a:rPr>
              <a:t>δ</a:t>
            </a:r>
            <a:r>
              <a:rPr lang="en-US" dirty="0">
                <a:latin typeface="Avenir Book" panose="02000503020000020003" pitchFamily="2" charset="0"/>
              </a:rPr>
              <a:t>=1)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 pitchFamily="2" charset="0"/>
              </a:rPr>
              <a:t>Round beam generation (100nm)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 pitchFamily="2" charset="0"/>
              </a:rPr>
              <a:t>Novel BDS system for round beams</a:t>
            </a:r>
          </a:p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AA7E766-A3D2-4280-1BAB-0628A95594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8114" y="888470"/>
            <a:ext cx="6107679" cy="492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00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597"/>
    </mc:Choice>
    <mc:Fallback xmlns="">
      <p:transition spd="slow" advTm="56597"/>
    </mc:Fallback>
  </mc:AlternateContent>
  <p:extLst>
    <p:ext uri="{3A86A75C-4F4B-4683-9AE1-C65F6400EC91}">
      <p14:laserTraceLst xmlns:p14="http://schemas.microsoft.com/office/powerpoint/2010/main">
        <p14:tracePtLst>
          <p14:tracePt t="47478" x="7950200" y="4654550"/>
          <p14:tracePt t="47485" x="7937500" y="4660900"/>
          <p14:tracePt t="47493" x="7918450" y="4673600"/>
          <p14:tracePt t="47501" x="7899400" y="4686300"/>
          <p14:tracePt t="47509" x="7867650" y="4718050"/>
          <p14:tracePt t="47517" x="7842250" y="4756150"/>
          <p14:tracePt t="47526" x="7804150" y="4800600"/>
          <p14:tracePt t="47533" x="7772400" y="4857750"/>
          <p14:tracePt t="47542" x="7740650" y="4914900"/>
          <p14:tracePt t="47549" x="7702550" y="4984750"/>
          <p14:tracePt t="47557" x="7664450" y="5054600"/>
          <p14:tracePt t="47565" x="7613650" y="5130800"/>
          <p14:tracePt t="47573" x="7569200" y="5207000"/>
          <p14:tracePt t="47582" x="7518400" y="5276850"/>
          <p14:tracePt t="47590" x="7461250" y="5340350"/>
          <p14:tracePt t="47598" x="7416800" y="5397500"/>
          <p14:tracePt t="47605" x="7372350" y="5454650"/>
          <p14:tracePt t="47615" x="7340600" y="5492750"/>
          <p14:tracePt t="47621" x="7296150" y="5549900"/>
          <p14:tracePt t="47630" x="7264400" y="5594350"/>
          <p14:tracePt t="47638" x="7226300" y="5626100"/>
          <p14:tracePt t="47645" x="7188200" y="5664200"/>
          <p14:tracePt t="47654" x="7150100" y="5695950"/>
          <p14:tracePt t="47661" x="7124700" y="5721350"/>
          <p14:tracePt t="47670" x="7105650" y="5746750"/>
          <p14:tracePt t="47678" x="7092950" y="5765800"/>
          <p14:tracePt t="47686" x="7086600" y="5791200"/>
          <p14:tracePt t="47693" x="7086600" y="5803900"/>
          <p14:tracePt t="47701" x="7086600" y="5816600"/>
          <p14:tracePt t="47710" x="7092950" y="5829300"/>
          <p14:tracePt t="47717" x="7099300" y="5835650"/>
          <p14:tracePt t="47726" x="7118350" y="5842000"/>
          <p14:tracePt t="47733" x="7137400" y="5842000"/>
          <p14:tracePt t="47743" x="7162800" y="5848350"/>
          <p14:tracePt t="47749" x="7200900" y="5848350"/>
          <p14:tracePt t="47760" x="7232650" y="5848350"/>
          <p14:tracePt t="47765" x="7277100" y="5848350"/>
          <p14:tracePt t="47775" x="7302500" y="5842000"/>
          <p14:tracePt t="47782" x="7321550" y="5842000"/>
          <p14:tracePt t="47792" x="7340600" y="5835650"/>
          <p14:tracePt t="47798" x="7359650" y="5829300"/>
          <p14:tracePt t="47809" x="7385050" y="5810250"/>
          <p14:tracePt t="47815" x="7410450" y="5797550"/>
          <p14:tracePt t="47825" x="7435850" y="5784850"/>
          <p14:tracePt t="47831" x="7454900" y="5765800"/>
          <p14:tracePt t="47843" x="7480300" y="5740400"/>
          <p14:tracePt t="47847" x="7499350" y="5715000"/>
          <p14:tracePt t="47859" x="7518400" y="5689600"/>
          <p14:tracePt t="47864" x="7531100" y="5670550"/>
          <p14:tracePt t="47875" x="7543800" y="5645150"/>
          <p14:tracePt t="47881" x="7543800" y="5632450"/>
          <p14:tracePt t="47892" x="7537450" y="5619750"/>
          <p14:tracePt t="47897" x="7524750" y="5607050"/>
          <p14:tracePt t="47909" x="7505700" y="5581650"/>
          <p14:tracePt t="47914" x="7480300" y="5562600"/>
          <p14:tracePt t="47926" x="7448550" y="5549900"/>
          <p14:tracePt t="47931" x="7416800" y="5537200"/>
          <p14:tracePt t="47942" x="7385050" y="5524500"/>
          <p14:tracePt t="47948" x="7340600" y="5518150"/>
          <p14:tracePt t="47959" x="7264400" y="5524500"/>
          <p14:tracePt t="47965" x="7226300" y="5530850"/>
          <p14:tracePt t="47976" x="7194550" y="5543550"/>
          <p14:tracePt t="47982" x="7162800" y="5556250"/>
          <p14:tracePt t="47992" x="7131050" y="5575300"/>
          <p14:tracePt t="47999" x="7112000" y="5588000"/>
          <p14:tracePt t="48009" x="7092950" y="5607050"/>
          <p14:tracePt t="48015" x="7080250" y="5619750"/>
          <p14:tracePt t="48026" x="7080250" y="5632450"/>
          <p14:tracePt t="48031" x="7080250" y="5638800"/>
          <p14:tracePt t="48045" x="7092950" y="5645150"/>
          <p14:tracePt t="48054" x="7124700" y="5651500"/>
          <p14:tracePt t="48061" x="7162800" y="5657850"/>
          <p14:tracePt t="48069" x="7219950" y="5657850"/>
          <p14:tracePt t="48078" x="7283450" y="5657850"/>
          <p14:tracePt t="48086" x="7340600" y="5657850"/>
          <p14:tracePt t="48093" x="7385050" y="5657850"/>
          <p14:tracePt t="48102" x="7429500" y="5645150"/>
          <p14:tracePt t="48110" x="7467600" y="5638800"/>
          <p14:tracePt t="48117" x="7505700" y="5632450"/>
          <p14:tracePt t="48127" x="7531100" y="5626100"/>
          <p14:tracePt t="48133" x="7543800" y="5626100"/>
          <p14:tracePt t="48143" x="7556500" y="5619750"/>
          <p14:tracePt t="48157" x="7562850" y="5613400"/>
          <p14:tracePt t="48165" x="7562850" y="5607050"/>
          <p14:tracePt t="48173" x="7562850" y="5600700"/>
          <p14:tracePt t="48182" x="7562850" y="5588000"/>
          <p14:tracePt t="48189" x="7562850" y="5581650"/>
          <p14:tracePt t="48198" x="7562850" y="5575300"/>
          <p14:tracePt t="48205" x="7556500" y="5575300"/>
          <p14:tracePt t="48374" x="7543800" y="5575300"/>
          <p14:tracePt t="48381" x="7524750" y="5575300"/>
          <p14:tracePt t="48389" x="7493000" y="5581650"/>
          <p14:tracePt t="48399" x="7454900" y="5588000"/>
          <p14:tracePt t="48405" x="7410450" y="5594350"/>
          <p14:tracePt t="48415" x="7359650" y="5607050"/>
          <p14:tracePt t="48421" x="7296150" y="5613400"/>
          <p14:tracePt t="48429" x="7226300" y="5619750"/>
          <p14:tracePt t="48437" x="7162800" y="5632450"/>
          <p14:tracePt t="48445" x="7092950" y="5638800"/>
          <p14:tracePt t="48453" x="7029450" y="5645150"/>
          <p14:tracePt t="48461" x="6946900" y="5651500"/>
          <p14:tracePt t="48469" x="6877050" y="5651500"/>
          <p14:tracePt t="48477" x="6800850" y="5657850"/>
          <p14:tracePt t="48485" x="6724650" y="5657850"/>
          <p14:tracePt t="48494" x="6648450" y="5657850"/>
          <p14:tracePt t="48501" x="6572250" y="5651500"/>
          <p14:tracePt t="48510" x="6508750" y="5651500"/>
          <p14:tracePt t="48517" x="6438900" y="5651500"/>
          <p14:tracePt t="48527" x="6375400" y="5651500"/>
          <p14:tracePt t="48533" x="6299200" y="5638800"/>
          <p14:tracePt t="48543" x="6242050" y="5638800"/>
          <p14:tracePt t="48549" x="6165850" y="5632450"/>
          <p14:tracePt t="48560" x="6115050" y="5626100"/>
          <p14:tracePt t="48565" x="6045200" y="5626100"/>
          <p14:tracePt t="48576" x="5975350" y="5613400"/>
          <p14:tracePt t="48582" x="5892800" y="5607050"/>
          <p14:tracePt t="48592" x="5829300" y="5600700"/>
          <p14:tracePt t="48598" x="5740400" y="5588000"/>
          <p14:tracePt t="48609" x="5670550" y="5581650"/>
          <p14:tracePt t="48615" x="5581650" y="5575300"/>
          <p14:tracePt t="48626" x="5505450" y="5575300"/>
          <p14:tracePt t="48631" x="5416550" y="5575300"/>
          <p14:tracePt t="48642" x="5346700" y="5575300"/>
          <p14:tracePt t="48648" x="5289550" y="5575300"/>
          <p14:tracePt t="48659" x="5219700" y="5575300"/>
          <p14:tracePt t="48664" x="5162550" y="5575300"/>
          <p14:tracePt t="48676" x="5111750" y="5581650"/>
          <p14:tracePt t="48681" x="5067300" y="5588000"/>
          <p14:tracePt t="48693" x="5022850" y="5594350"/>
          <p14:tracePt t="48697" x="4991100" y="5600700"/>
          <p14:tracePt t="48710" x="4953000" y="5607050"/>
          <p14:tracePt t="48714" x="4927600" y="5613400"/>
          <p14:tracePt t="48726" x="4902200" y="5613400"/>
          <p14:tracePt t="48731" x="4883150" y="5619750"/>
          <p14:tracePt t="48743" x="4851400" y="5626100"/>
          <p14:tracePt t="48750" x="4838700" y="5626100"/>
          <p14:tracePt t="48760" x="4819650" y="5632450"/>
          <p14:tracePt t="48765" x="4806950" y="5632450"/>
          <p14:tracePt t="48776" x="4794250" y="5632450"/>
          <p14:tracePt t="48782" x="4781550" y="5632450"/>
          <p14:tracePt t="48793" x="4768850" y="5632450"/>
          <p14:tracePt t="48799" x="4756150" y="5632450"/>
          <p14:tracePt t="48810" x="4743450" y="5632450"/>
          <p14:tracePt t="48815" x="4730750" y="5632450"/>
          <p14:tracePt t="48826" x="4718050" y="5632450"/>
          <p14:tracePt t="48831" x="4705350" y="5632450"/>
          <p14:tracePt t="48843" x="4692650" y="5632450"/>
          <p14:tracePt t="48848" x="4679950" y="5632450"/>
          <p14:tracePt t="48860" x="4667250" y="5626100"/>
          <p14:tracePt t="48864" x="4660900" y="5626100"/>
          <p14:tracePt t="48876" x="4654550" y="5626100"/>
          <p14:tracePt t="49222" x="4660900" y="5626100"/>
          <p14:tracePt t="49229" x="4667250" y="5626100"/>
          <p14:tracePt t="49237" x="4673600" y="5626100"/>
          <p14:tracePt t="49245" x="4692650" y="5626100"/>
          <p14:tracePt t="49253" x="4711700" y="5626100"/>
          <p14:tracePt t="49261" x="4737100" y="5626100"/>
          <p14:tracePt t="49269" x="4781550" y="5626100"/>
          <p14:tracePt t="49277" x="4832350" y="5626100"/>
          <p14:tracePt t="49285" x="4908550" y="5626100"/>
          <p14:tracePt t="49294" x="5003800" y="5619750"/>
          <p14:tracePt t="49301" x="5092700" y="5613400"/>
          <p14:tracePt t="49311" x="5181600" y="5613400"/>
          <p14:tracePt t="49317" x="5245100" y="5607050"/>
          <p14:tracePt t="49325" x="5295900" y="5607050"/>
          <p14:tracePt t="49333" x="5327650" y="5607050"/>
          <p14:tracePt t="49341" x="5353050" y="5607050"/>
          <p14:tracePt t="49349" x="5365750" y="5607050"/>
          <p14:tracePt t="49357" x="5372100" y="5607050"/>
          <p14:tracePt t="49365" x="5378450" y="5607050"/>
          <p14:tracePt t="49398" x="5372100" y="5607050"/>
          <p14:tracePt t="49421" x="5359400" y="5600700"/>
          <p14:tracePt t="53053" x="5353050" y="5607050"/>
          <p14:tracePt t="53078" x="5346700" y="5613400"/>
          <p14:tracePt t="53102" x="5340350" y="5619750"/>
          <p14:tracePt t="53118" x="5340350" y="5626100"/>
          <p14:tracePt t="53134" x="5334000" y="5632450"/>
          <p14:tracePt t="53158" x="5334000" y="5638800"/>
          <p14:tracePt t="53174" x="5340350" y="5645150"/>
          <p14:tracePt t="53190" x="5346700" y="5645150"/>
          <p14:tracePt t="53199" x="5353050" y="5651500"/>
          <p14:tracePt t="53206" x="5365750" y="5651500"/>
          <p14:tracePt t="53216" x="5384800" y="5651500"/>
          <p14:tracePt t="53222" x="5410200" y="5645150"/>
          <p14:tracePt t="53233" x="5448300" y="5632450"/>
          <p14:tracePt t="53238" x="5505450" y="5607050"/>
          <p14:tracePt t="53246" x="5562600" y="5581650"/>
          <p14:tracePt t="53254" x="5632450" y="5537200"/>
          <p14:tracePt t="53262" x="5715000" y="5492750"/>
          <p14:tracePt t="53270" x="5803900" y="5429250"/>
          <p14:tracePt t="53278" x="5899150" y="5346700"/>
          <p14:tracePt t="53286" x="6007100" y="5245100"/>
          <p14:tracePt t="53294" x="6127750" y="5105400"/>
          <p14:tracePt t="53302" x="6242050" y="4946650"/>
          <p14:tracePt t="53310" x="6356350" y="4787900"/>
          <p14:tracePt t="53317" x="6438900" y="4667250"/>
          <p14:tracePt t="53326" x="6515100" y="4508500"/>
          <p14:tracePt t="53334" x="6578600" y="4337050"/>
          <p14:tracePt t="53342" x="6642100" y="4159250"/>
          <p14:tracePt t="53349" x="6686550" y="4000500"/>
          <p14:tracePt t="53358" x="6711950" y="3873500"/>
          <p14:tracePt t="53366" x="6731000" y="3752850"/>
          <p14:tracePt t="53374" x="6737350" y="3657600"/>
          <p14:tracePt t="53383" x="6737350" y="3575050"/>
          <p14:tracePt t="53390" x="6737350" y="3511550"/>
          <p14:tracePt t="53400" x="6737350" y="3467100"/>
          <p14:tracePt t="53406" x="6724650" y="3429000"/>
          <p14:tracePt t="53416" x="6718300" y="3403600"/>
          <p14:tracePt t="53422" x="6705600" y="3384550"/>
          <p14:tracePt t="53433" x="6692900" y="3371850"/>
          <p14:tracePt t="53438" x="6680200" y="3359150"/>
          <p14:tracePt t="53448" x="6661150" y="3346450"/>
          <p14:tracePt t="53454" x="6635750" y="3327400"/>
          <p14:tracePt t="53465" x="6597650" y="3302000"/>
          <p14:tracePt t="53470" x="6565900" y="3276600"/>
          <p14:tracePt t="53482" x="6515100" y="3257550"/>
          <p14:tracePt t="53486" x="6477000" y="3232150"/>
          <p14:tracePt t="53498" x="6432550" y="3213100"/>
          <p14:tracePt t="53502" x="6388100" y="3194050"/>
          <p14:tracePt t="53515" x="6350000" y="3181350"/>
          <p14:tracePt t="53518" x="6305550" y="3168650"/>
          <p14:tracePt t="53532" x="6242050" y="3143250"/>
          <p14:tracePt t="53534" x="6146800" y="3124200"/>
          <p14:tracePt t="53548" x="6026150" y="3092450"/>
          <p14:tracePt t="53550" x="5899150" y="3067050"/>
          <p14:tracePt t="53565" x="5772150" y="3041650"/>
          <p14:tracePt t="53567" x="5651500" y="3028950"/>
          <p14:tracePt t="53583" x="5537200" y="3009900"/>
          <p14:tracePt t="53584" x="5441950" y="3003550"/>
          <p14:tracePt t="53599" x="5359400" y="2997200"/>
          <p14:tracePt t="53601" x="5289550" y="2984500"/>
          <p14:tracePt t="53616" x="5232400" y="2971800"/>
          <p14:tracePt t="53618" x="5181600" y="2952750"/>
          <p14:tracePt t="53632" x="5137150" y="2933700"/>
          <p14:tracePt t="53634" x="5105400" y="2914650"/>
          <p14:tracePt t="53648" x="5054600" y="2889250"/>
          <p14:tracePt t="53654" x="5035550" y="2882900"/>
          <p14:tracePt t="53666" x="5016500" y="2876550"/>
          <p14:tracePt t="53670" x="5003800" y="2870200"/>
          <p14:tracePt t="53682" x="4991100" y="2870200"/>
          <p14:tracePt t="53686" x="4978400" y="2870200"/>
          <p14:tracePt t="53699" x="4972050" y="2876550"/>
          <p14:tracePt t="53702" x="4965700" y="2882900"/>
          <p14:tracePt t="53716" x="4959350" y="2889250"/>
          <p14:tracePt t="53718" x="4946650" y="2901950"/>
          <p14:tracePt t="53733" x="4940300" y="2914650"/>
          <p14:tracePt t="53734" x="4921250" y="2940050"/>
          <p14:tracePt t="53751" x="4902200" y="2971800"/>
          <p14:tracePt t="53753" x="4870450" y="3028950"/>
          <p14:tracePt t="53771" x="4838700" y="3086100"/>
          <p14:tracePt t="53773" x="4819650" y="3130550"/>
          <p14:tracePt t="53781" x="4806950" y="3168650"/>
          <p14:tracePt t="53784" x="4806950" y="3187700"/>
          <p14:tracePt t="53799" x="4826000" y="3200400"/>
          <p14:tracePt t="53802" x="4851400" y="3213100"/>
          <p14:tracePt t="53815" x="4883150" y="3232150"/>
          <p14:tracePt t="53818" x="4927600" y="3244850"/>
          <p14:tracePt t="53837" x="5029200" y="3263900"/>
          <p14:tracePt t="53840" x="5099050" y="3270250"/>
          <p14:tracePt t="53848" x="5175250" y="3282950"/>
          <p14:tracePt t="53854" x="5251450" y="3289300"/>
          <p14:tracePt t="53865" x="5334000" y="3302000"/>
          <p14:tracePt t="53870" x="5416550" y="3314700"/>
          <p14:tracePt t="53883" x="5492750" y="3333750"/>
          <p14:tracePt t="53886" x="5575300" y="3365500"/>
          <p14:tracePt t="53898" x="5651500" y="3384550"/>
          <p14:tracePt t="53902" x="5715000" y="3416300"/>
          <p14:tracePt t="53916" x="5778500" y="3441700"/>
          <p14:tracePt t="53918" x="5822950" y="3473450"/>
          <p14:tracePt t="53933" x="5861050" y="3498850"/>
          <p14:tracePt t="53935" x="5905500" y="3530600"/>
          <p14:tracePt t="53949" x="5949950" y="3562350"/>
          <p14:tracePt t="53952" x="5981700" y="3575050"/>
          <p14:tracePt t="53966" x="6026150" y="3594100"/>
          <p14:tracePt t="53968" x="6083300" y="3606800"/>
          <p14:tracePt t="53982" x="6134100" y="3625850"/>
          <p14:tracePt t="53985" x="6184900" y="3644900"/>
          <p14:tracePt t="53999" x="6254750" y="3676650"/>
          <p14:tracePt t="54002" x="6305550" y="3695700"/>
          <p14:tracePt t="54015" x="6350000" y="3727450"/>
          <p14:tracePt t="54018" x="6375400" y="3746500"/>
          <p14:tracePt t="54032" x="6419850" y="3771900"/>
          <p14:tracePt t="54038" x="6432550" y="3784600"/>
          <p14:tracePt t="54049" x="6445250" y="3790950"/>
          <p14:tracePt t="54054" x="6457950" y="3797300"/>
          <p14:tracePt t="54066" x="6464300" y="3803650"/>
          <p14:tracePt t="54070" x="6477000" y="3810000"/>
          <p14:tracePt t="54083" x="6483350" y="3816350"/>
          <p14:tracePt t="54086" x="6489700" y="3816350"/>
          <p14:tracePt t="54774" x="6489700" y="3822700"/>
          <p14:tracePt t="54838" x="6496050" y="3822700"/>
          <p14:tracePt t="54846" x="6496050" y="3829050"/>
          <p14:tracePt t="54886" x="6496050" y="3835400"/>
          <p14:tracePt t="54902" x="6502400" y="3835400"/>
          <p14:tracePt t="54934" x="6508750" y="3835400"/>
          <p14:tracePt t="54942" x="6508750" y="3841750"/>
        </p14:tracePtLst>
      </p14:laserTraceLst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93791</TotalTime>
  <Words>1484</Words>
  <Application>Microsoft Macintosh PowerPoint</Application>
  <PresentationFormat>Widescreen</PresentationFormat>
  <Paragraphs>217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Arial</vt:lpstr>
      <vt:lpstr>Avenir Book</vt:lpstr>
      <vt:lpstr>Calibri</vt:lpstr>
      <vt:lpstr>Calibri Light</vt:lpstr>
      <vt:lpstr>Courier New</vt:lpstr>
      <vt:lpstr>Helvetica</vt:lpstr>
      <vt:lpstr>Liberation Sans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 Schroeder</dc:creator>
  <cp:lastModifiedBy>Carl Schroeder</cp:lastModifiedBy>
  <cp:revision>1599</cp:revision>
  <cp:lastPrinted>2024-04-04T17:30:35Z</cp:lastPrinted>
  <dcterms:created xsi:type="dcterms:W3CDTF">2022-01-09T00:12:00Z</dcterms:created>
  <dcterms:modified xsi:type="dcterms:W3CDTF">2024-07-23T20:04:00Z</dcterms:modified>
</cp:coreProperties>
</file>