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7"/>
  </p:notesMasterIdLst>
  <p:sldIdLst>
    <p:sldId id="256" r:id="rId2"/>
    <p:sldId id="270" r:id="rId3"/>
    <p:sldId id="258" r:id="rId4"/>
    <p:sldId id="259" r:id="rId5"/>
    <p:sldId id="260" r:id="rId6"/>
    <p:sldId id="261" r:id="rId7"/>
    <p:sldId id="262" r:id="rId8"/>
    <p:sldId id="263" r:id="rId9"/>
    <p:sldId id="264" r:id="rId10"/>
    <p:sldId id="265" r:id="rId11"/>
    <p:sldId id="266" r:id="rId12"/>
    <p:sldId id="271" r:id="rId13"/>
    <p:sldId id="268" r:id="rId14"/>
    <p:sldId id="269" r:id="rId15"/>
    <p:sldId id="267" r:id="rId16"/>
  </p:sldIdLst>
  <p:sldSz cx="12192000" cy="6858000"/>
  <p:notesSz cx="6858000" cy="9144000"/>
  <p:embeddedFontLst>
    <p:embeddedFont>
      <p:font typeface="Arimo" panose="020B0604020202020204" charset="0"/>
      <p:regular r:id="rId18"/>
      <p:bold r:id="rId19"/>
      <p:italic r:id="rId20"/>
      <p:boldItalic r:id="rId21"/>
    </p:embeddedFont>
    <p:embeddedFont>
      <p:font typeface="Cambria Math" panose="02040503050406030204" pitchFamily="18" charset="0"/>
      <p:regular r:id="rId22"/>
    </p:embeddedFont>
    <p:embeddedFont>
      <p:font typeface="Helvetica Neue Light" panose="020B0604020202020204" charset="0"/>
      <p:regular r:id="rId23"/>
      <p:bold r:id="rId24"/>
      <p:italic r:id="rId25"/>
      <p:bold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3">
          <p15:clr>
            <a:srgbClr val="A4A3A4"/>
          </p15:clr>
        </p15:guide>
        <p15:guide id="2" pos="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72"/>
      </p:cViewPr>
      <p:guideLst>
        <p:guide orient="horz" pos="913"/>
        <p:guide pos="25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4131890"/>
          </a:xfrm>
          <a:prstGeom prst="rect">
            <a:avLst/>
          </a:prstGeom>
          <a:noFill/>
          <a:ln>
            <a:noFill/>
          </a:ln>
        </p:spPr>
        <p:txBody>
          <a:bodyPr spcFirstLastPara="1" wrap="square" lIns="91425" tIns="45700" rIns="91425" bIns="457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a1aa5ecf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ea1aa5ecf0_0_7: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2ea1aa5ecf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ec89bf953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ec89bf9530_0_0: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2ec89bf953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ec89bf953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ec89bf9530_0_0: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2ec89bf953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180423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ecb1de7513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ecb1de7513_0_77: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ecb1de7513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dd93468d4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dd93468d4_0_11: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27dd93468d4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ecb06815e5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ecb06815e5_0_19: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2ecb06815e5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c2bb438f1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c2bb438f14_0_19: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2c2bb438f14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308212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708f4cd7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a708f4cd7c_0_9: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2a708f4cd7c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708f4cd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a708f4cd7c_0_0: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2a708f4cd7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f400247a21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f400247a21_0_4: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blehblebhehblehblehbelhel</a:t>
            </a:r>
            <a:endParaRPr/>
          </a:p>
        </p:txBody>
      </p:sp>
      <p:sp>
        <p:nvSpPr>
          <p:cNvPr id="181" name="Google Shape;181;g1f400247a21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a708f4cd7c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a708f4cd7c_0_131: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a708f4cd7c_0_1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305cb3ce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305cb3cee_0_19: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28305cb3cee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c2bb438f14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c2bb438f14_0_28: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2c2bb438f14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ec89bf953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ec89bf9530_0_10: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2ec89bf9530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407988" y="349611"/>
            <a:ext cx="11376025" cy="185525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407987" y="2335014"/>
            <a:ext cx="11376025" cy="1525787"/>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2"/>
              </a:buClr>
              <a:buSzPts val="1800"/>
              <a:buNone/>
              <a:defRPr sz="1800" b="1">
                <a:solidFill>
                  <a:schemeClr val="accent2"/>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800"/>
              </a:spcBef>
              <a:spcAft>
                <a:spcPts val="0"/>
              </a:spcAft>
              <a:buClr>
                <a:schemeClr val="dk1"/>
              </a:buClr>
              <a:buSzPts val="1600"/>
              <a:buNone/>
              <a:defRPr sz="1600"/>
            </a:lvl4pPr>
            <a:lvl5pPr lvl="4" algn="ctr">
              <a:lnSpc>
                <a:spcPct val="100000"/>
              </a:lnSpc>
              <a:spcBef>
                <a:spcPts val="800"/>
              </a:spcBef>
              <a:spcAft>
                <a:spcPts val="0"/>
              </a:spcAft>
              <a:buClr>
                <a:schemeClr val="dk1"/>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414396" y="4096780"/>
            <a:ext cx="11369549" cy="700373"/>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sz="180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2" descr="Logo Helmholtz"/>
          <p:cNvPicPr preferRelativeResize="0"/>
          <p:nvPr/>
        </p:nvPicPr>
        <p:blipFill rotWithShape="1">
          <a:blip r:embed="rId2">
            <a:alphaModFix/>
          </a:blip>
          <a:srcRect/>
          <a:stretch/>
        </p:blipFill>
        <p:spPr>
          <a:xfrm>
            <a:off x="395287" y="6258632"/>
            <a:ext cx="1188244" cy="161813"/>
          </a:xfrm>
          <a:prstGeom prst="rect">
            <a:avLst/>
          </a:prstGeom>
          <a:noFill/>
          <a:ln>
            <a:noFill/>
          </a:ln>
        </p:spPr>
      </p:pic>
      <p:pic>
        <p:nvPicPr>
          <p:cNvPr id="20" name="Google Shape;20;p2" descr="Logo DESY"/>
          <p:cNvPicPr preferRelativeResize="0"/>
          <p:nvPr/>
        </p:nvPicPr>
        <p:blipFill rotWithShape="1">
          <a:blip r:embed="rId3">
            <a:alphaModFix/>
          </a:blip>
          <a:srcRect/>
          <a:stretch/>
        </p:blipFill>
        <p:spPr>
          <a:xfrm>
            <a:off x="10885310" y="5585299"/>
            <a:ext cx="899498" cy="900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ext and 2 Pictures B">
  <p:cSld name="Title, Text and 2 Pictures B">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407988" y="1406427"/>
            <a:ext cx="7524750"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body" idx="3"/>
          </p:nvPr>
        </p:nvSpPr>
        <p:spPr>
          <a:xfrm>
            <a:off x="407988" y="3963533"/>
            <a:ext cx="7524750"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a:spLocks noGrp="1"/>
          </p:cNvSpPr>
          <p:nvPr>
            <p:ph type="pic" idx="4"/>
          </p:nvPr>
        </p:nvSpPr>
        <p:spPr>
          <a:xfrm>
            <a:off x="8075611" y="1449389"/>
            <a:ext cx="3708401" cy="2411412"/>
          </a:xfrm>
          <a:prstGeom prst="rect">
            <a:avLst/>
          </a:prstGeom>
          <a:solidFill>
            <a:srgbClr val="F2F2F2"/>
          </a:solidFill>
          <a:ln>
            <a:noFill/>
          </a:ln>
        </p:spPr>
      </p:sp>
      <p:sp>
        <p:nvSpPr>
          <p:cNvPr id="77" name="Google Shape;77;p11"/>
          <p:cNvSpPr>
            <a:spLocks noGrp="1"/>
          </p:cNvSpPr>
          <p:nvPr>
            <p:ph type="pic" idx="5"/>
          </p:nvPr>
        </p:nvSpPr>
        <p:spPr>
          <a:xfrm>
            <a:off x="8075612" y="4005263"/>
            <a:ext cx="3708401" cy="2412644"/>
          </a:xfrm>
          <a:prstGeom prst="rect">
            <a:avLst/>
          </a:prstGeom>
          <a:solidFill>
            <a:srgbClr val="F2F2F2"/>
          </a:solidFill>
          <a:ln>
            <a:noFill/>
          </a:ln>
        </p:spPr>
      </p:sp>
      <p:sp>
        <p:nvSpPr>
          <p:cNvPr id="78" name="Google Shape;78;p11"/>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2"/>
          <p:cNvSpPr>
            <a:spLocks noGrp="1"/>
          </p:cNvSpPr>
          <p:nvPr>
            <p:ph type="pic" idx="2"/>
          </p:nvPr>
        </p:nvSpPr>
        <p:spPr>
          <a:xfrm>
            <a:off x="407989" y="1449389"/>
            <a:ext cx="11376024" cy="4967287"/>
          </a:xfrm>
          <a:prstGeom prst="rect">
            <a:avLst/>
          </a:prstGeom>
          <a:solidFill>
            <a:srgbClr val="F2F2F2"/>
          </a:solidFill>
          <a:ln>
            <a:noFill/>
          </a:ln>
        </p:spPr>
      </p:sp>
      <p:sp>
        <p:nvSpPr>
          <p:cNvPr id="83" name="Google Shape;83;p12"/>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2 Pictures">
  <p:cSld name="Title and 2 Pictures">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a:spLocks noGrp="1"/>
          </p:cNvSpPr>
          <p:nvPr>
            <p:ph type="pic" idx="2"/>
          </p:nvPr>
        </p:nvSpPr>
        <p:spPr>
          <a:xfrm>
            <a:off x="407989" y="1449389"/>
            <a:ext cx="5616574" cy="4967287"/>
          </a:xfrm>
          <a:prstGeom prst="rect">
            <a:avLst/>
          </a:prstGeom>
          <a:solidFill>
            <a:srgbClr val="F2F2F2"/>
          </a:solidFill>
          <a:ln>
            <a:noFill/>
          </a:ln>
        </p:spPr>
      </p:sp>
      <p:sp>
        <p:nvSpPr>
          <p:cNvPr id="88" name="Google Shape;88;p13"/>
          <p:cNvSpPr>
            <a:spLocks noGrp="1"/>
          </p:cNvSpPr>
          <p:nvPr>
            <p:ph type="pic" idx="3"/>
          </p:nvPr>
        </p:nvSpPr>
        <p:spPr>
          <a:xfrm>
            <a:off x="6167437" y="1449389"/>
            <a:ext cx="5616575" cy="4967287"/>
          </a:xfrm>
          <a:prstGeom prst="rect">
            <a:avLst/>
          </a:prstGeom>
          <a:solidFill>
            <a:srgbClr val="F2F2F2"/>
          </a:solidFill>
          <a:ln>
            <a:noFill/>
          </a:ln>
        </p:spPr>
      </p:sp>
      <p:sp>
        <p:nvSpPr>
          <p:cNvPr id="89" name="Google Shape;89;p13"/>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2 Pictures B">
  <p:cSld name="Title and 2 Pictures B">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
          <p:cNvSpPr>
            <a:spLocks noGrp="1"/>
          </p:cNvSpPr>
          <p:nvPr>
            <p:ph type="pic" idx="2"/>
          </p:nvPr>
        </p:nvSpPr>
        <p:spPr>
          <a:xfrm>
            <a:off x="407989" y="1449389"/>
            <a:ext cx="3708399" cy="4967287"/>
          </a:xfrm>
          <a:prstGeom prst="rect">
            <a:avLst/>
          </a:prstGeom>
          <a:solidFill>
            <a:srgbClr val="F2F2F2"/>
          </a:solidFill>
          <a:ln>
            <a:noFill/>
          </a:ln>
        </p:spPr>
      </p:sp>
      <p:sp>
        <p:nvSpPr>
          <p:cNvPr id="94" name="Google Shape;94;p14"/>
          <p:cNvSpPr>
            <a:spLocks noGrp="1"/>
          </p:cNvSpPr>
          <p:nvPr>
            <p:ph type="pic" idx="3"/>
          </p:nvPr>
        </p:nvSpPr>
        <p:spPr>
          <a:xfrm>
            <a:off x="4259263" y="1449389"/>
            <a:ext cx="7524749" cy="4967287"/>
          </a:xfrm>
          <a:prstGeom prst="rect">
            <a:avLst/>
          </a:prstGeom>
          <a:solidFill>
            <a:srgbClr val="F2F2F2"/>
          </a:solidFill>
          <a:ln>
            <a:noFill/>
          </a:ln>
        </p:spPr>
      </p:sp>
      <p:sp>
        <p:nvSpPr>
          <p:cNvPr id="95" name="Google Shape;95;p14"/>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act">
  <p:cSld name="Contact">
    <p:spTree>
      <p:nvGrpSpPr>
        <p:cNvPr id="1" name="Shape 96"/>
        <p:cNvGrpSpPr/>
        <p:nvPr/>
      </p:nvGrpSpPr>
      <p:grpSpPr>
        <a:xfrm>
          <a:off x="0" y="0"/>
          <a:ext cx="0" cy="0"/>
          <a:chOff x="0" y="0"/>
          <a:chExt cx="0" cy="0"/>
        </a:xfrm>
      </p:grpSpPr>
      <p:sp>
        <p:nvSpPr>
          <p:cNvPr id="97" name="Google Shape;97;p15"/>
          <p:cNvSpPr/>
          <p:nvPr/>
        </p:nvSpPr>
        <p:spPr>
          <a:xfrm>
            <a:off x="395288" y="3980131"/>
            <a:ext cx="4572000" cy="373107"/>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1800" b="1" i="0" u="none" strike="noStrike" cap="none">
                <a:solidFill>
                  <a:schemeClr val="dk1"/>
                </a:solidFill>
                <a:latin typeface="Arial"/>
                <a:ea typeface="Arial"/>
                <a:cs typeface="Arial"/>
                <a:sym typeface="Arial"/>
              </a:rPr>
              <a:t>Contact</a:t>
            </a:r>
            <a:endParaRPr/>
          </a:p>
        </p:txBody>
      </p:sp>
      <p:sp>
        <p:nvSpPr>
          <p:cNvPr id="98" name="Google Shape;98;p15"/>
          <p:cNvSpPr/>
          <p:nvPr/>
        </p:nvSpPr>
        <p:spPr>
          <a:xfrm>
            <a:off x="395288" y="4516739"/>
            <a:ext cx="2700548" cy="1899935"/>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1800" b="0" i="0" u="none" strike="noStrike" cap="none">
                <a:solidFill>
                  <a:schemeClr val="dk1"/>
                </a:solidFill>
                <a:latin typeface="Arial"/>
                <a:ea typeface="Arial"/>
                <a:cs typeface="Arial"/>
                <a:sym typeface="Arial"/>
              </a:rPr>
              <a:t>Deutsches Elektronen-</a:t>
            </a:r>
            <a:endParaRPr/>
          </a:p>
          <a:p>
            <a:pPr marL="0" marR="0" lvl="0" indent="0" algn="l" rtl="0">
              <a:lnSpc>
                <a:spcPct val="120000"/>
              </a:lnSpc>
              <a:spcBef>
                <a:spcPts val="0"/>
              </a:spcBef>
              <a:spcAft>
                <a:spcPts val="0"/>
              </a:spcAft>
              <a:buNone/>
            </a:pPr>
            <a:r>
              <a:rPr lang="en-US" sz="1800" b="0" i="0" u="none" strike="noStrike" cap="none">
                <a:solidFill>
                  <a:schemeClr val="dk1"/>
                </a:solidFill>
                <a:latin typeface="Arial"/>
                <a:ea typeface="Arial"/>
                <a:cs typeface="Arial"/>
                <a:sym typeface="Arial"/>
              </a:rPr>
              <a:t>Synchrotron DESY</a:t>
            </a:r>
            <a:endParaRPr/>
          </a:p>
          <a:p>
            <a:pPr marL="0" marR="0" lvl="0" indent="0" algn="l" rtl="0">
              <a:lnSpc>
                <a:spcPct val="12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None/>
            </a:pPr>
            <a:r>
              <a:rPr lang="en-US" sz="1800" b="0" i="0" u="none" strike="noStrike" cap="none">
                <a:solidFill>
                  <a:schemeClr val="dk1"/>
                </a:solidFill>
                <a:latin typeface="Arial"/>
                <a:ea typeface="Arial"/>
                <a:cs typeface="Arial"/>
                <a:sym typeface="Arial"/>
              </a:rPr>
              <a:t>www.desy.de</a:t>
            </a:r>
            <a:endParaRPr/>
          </a:p>
        </p:txBody>
      </p:sp>
      <p:sp>
        <p:nvSpPr>
          <p:cNvPr id="99" name="Google Shape;99;p15"/>
          <p:cNvSpPr txBox="1">
            <a:spLocks noGrp="1"/>
          </p:cNvSpPr>
          <p:nvPr>
            <p:ph type="body" idx="1"/>
          </p:nvPr>
        </p:nvSpPr>
        <p:spPr>
          <a:xfrm>
            <a:off x="3599891" y="4516739"/>
            <a:ext cx="5148821" cy="1899936"/>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407988" y="817500"/>
            <a:ext cx="11376024"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6"/>
          <p:cNvSpPr txBox="1">
            <a:spLocks noGrp="1"/>
          </p:cNvSpPr>
          <p:nvPr>
            <p:ph type="body" idx="2"/>
          </p:nvPr>
        </p:nvSpPr>
        <p:spPr>
          <a:xfrm>
            <a:off x="407987" y="1406427"/>
            <a:ext cx="11376025"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6"/>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ext and 2 Objects B">
  <p:cSld name="Title, Text and 2 Objects B">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7"/>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7"/>
          <p:cNvSpPr txBox="1">
            <a:spLocks noGrp="1"/>
          </p:cNvSpPr>
          <p:nvPr>
            <p:ph type="body" idx="2"/>
          </p:nvPr>
        </p:nvSpPr>
        <p:spPr>
          <a:xfrm>
            <a:off x="407988" y="1406427"/>
            <a:ext cx="7524750"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7"/>
          <p:cNvSpPr txBox="1">
            <a:spLocks noGrp="1"/>
          </p:cNvSpPr>
          <p:nvPr>
            <p:ph type="body" idx="3"/>
          </p:nvPr>
        </p:nvSpPr>
        <p:spPr>
          <a:xfrm>
            <a:off x="407988" y="3963533"/>
            <a:ext cx="7524750"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7"/>
          <p:cNvSpPr txBox="1">
            <a:spLocks noGrp="1"/>
          </p:cNvSpPr>
          <p:nvPr>
            <p:ph type="body" idx="4"/>
          </p:nvPr>
        </p:nvSpPr>
        <p:spPr>
          <a:xfrm>
            <a:off x="8075612" y="1449388"/>
            <a:ext cx="3708399" cy="2411412"/>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7"/>
          <p:cNvSpPr txBox="1">
            <a:spLocks noGrp="1"/>
          </p:cNvSpPr>
          <p:nvPr>
            <p:ph type="body" idx="5"/>
          </p:nvPr>
        </p:nvSpPr>
        <p:spPr>
          <a:xfrm>
            <a:off x="8075612" y="4005263"/>
            <a:ext cx="3708399" cy="2411412"/>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7"/>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8"/>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17"/>
        <p:cNvGrpSpPr/>
        <p:nvPr/>
      </p:nvGrpSpPr>
      <p:grpSpPr>
        <a:xfrm>
          <a:off x="0" y="0"/>
          <a:ext cx="0" cy="0"/>
          <a:chOff x="0" y="0"/>
          <a:chExt cx="0" cy="0"/>
        </a:xfrm>
      </p:grpSpPr>
      <p:sp>
        <p:nvSpPr>
          <p:cNvPr id="118" name="Google Shape;118;p19"/>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with Picture)">
  <p:cSld name="Title (with Picture)">
    <p:spTree>
      <p:nvGrpSpPr>
        <p:cNvPr id="1" name="Shape 21"/>
        <p:cNvGrpSpPr/>
        <p:nvPr/>
      </p:nvGrpSpPr>
      <p:grpSpPr>
        <a:xfrm>
          <a:off x="0" y="0"/>
          <a:ext cx="0" cy="0"/>
          <a:chOff x="0" y="0"/>
          <a:chExt cx="0" cy="0"/>
        </a:xfrm>
      </p:grpSpPr>
      <p:sp>
        <p:nvSpPr>
          <p:cNvPr id="22" name="Google Shape;22;p3"/>
          <p:cNvSpPr>
            <a:spLocks noGrp="1"/>
          </p:cNvSpPr>
          <p:nvPr>
            <p:ph type="pic" idx="2"/>
          </p:nvPr>
        </p:nvSpPr>
        <p:spPr>
          <a:xfrm>
            <a:off x="2" y="1"/>
            <a:ext cx="12191997" cy="3429001"/>
          </a:xfrm>
          <a:prstGeom prst="rect">
            <a:avLst/>
          </a:prstGeom>
          <a:solidFill>
            <a:schemeClr val="dk2"/>
          </a:solidFill>
          <a:ln>
            <a:noFill/>
          </a:ln>
        </p:spPr>
      </p:sp>
      <p:sp>
        <p:nvSpPr>
          <p:cNvPr id="23" name="Google Shape;23;p3"/>
          <p:cNvSpPr txBox="1">
            <a:spLocks noGrp="1"/>
          </p:cNvSpPr>
          <p:nvPr>
            <p:ph type="ctrTitle"/>
          </p:nvPr>
        </p:nvSpPr>
        <p:spPr>
          <a:xfrm>
            <a:off x="407988" y="349612"/>
            <a:ext cx="11376025" cy="109977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407987" y="2335014"/>
            <a:ext cx="11376025" cy="889339"/>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2"/>
              </a:buClr>
              <a:buSzPts val="1800"/>
              <a:buNone/>
              <a:defRPr sz="1800" b="1">
                <a:solidFill>
                  <a:schemeClr val="accent2"/>
                </a:solidFill>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800"/>
              </a:spcBef>
              <a:spcAft>
                <a:spcPts val="0"/>
              </a:spcAft>
              <a:buClr>
                <a:schemeClr val="dk1"/>
              </a:buClr>
              <a:buSzPts val="1600"/>
              <a:buNone/>
              <a:defRPr sz="1600"/>
            </a:lvl4pPr>
            <a:lvl5pPr lvl="4" algn="ctr">
              <a:lnSpc>
                <a:spcPct val="100000"/>
              </a:lnSpc>
              <a:spcBef>
                <a:spcPts val="800"/>
              </a:spcBef>
              <a:spcAft>
                <a:spcPts val="0"/>
              </a:spcAft>
              <a:buClr>
                <a:schemeClr val="dk1"/>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3"/>
          <p:cNvSpPr txBox="1">
            <a:spLocks noGrp="1"/>
          </p:cNvSpPr>
          <p:nvPr>
            <p:ph type="body" idx="3"/>
          </p:nvPr>
        </p:nvSpPr>
        <p:spPr>
          <a:xfrm>
            <a:off x="414396" y="4096780"/>
            <a:ext cx="11369548" cy="700373"/>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sz="180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 descr="Logo DESY"/>
          <p:cNvPicPr preferRelativeResize="0"/>
          <p:nvPr/>
        </p:nvPicPr>
        <p:blipFill rotWithShape="1">
          <a:blip r:embed="rId2">
            <a:alphaModFix/>
          </a:blip>
          <a:srcRect/>
          <a:stretch/>
        </p:blipFill>
        <p:spPr>
          <a:xfrm>
            <a:off x="10885310" y="5585299"/>
            <a:ext cx="899498" cy="900000"/>
          </a:xfrm>
          <a:prstGeom prst="rect">
            <a:avLst/>
          </a:prstGeom>
          <a:noFill/>
          <a:ln>
            <a:noFill/>
          </a:ln>
        </p:spPr>
      </p:pic>
      <p:pic>
        <p:nvPicPr>
          <p:cNvPr id="27" name="Google Shape;27;p3" descr="Logo Helmholtz"/>
          <p:cNvPicPr preferRelativeResize="0"/>
          <p:nvPr/>
        </p:nvPicPr>
        <p:blipFill rotWithShape="1">
          <a:blip r:embed="rId3">
            <a:alphaModFix/>
          </a:blip>
          <a:srcRect/>
          <a:stretch/>
        </p:blipFill>
        <p:spPr>
          <a:xfrm>
            <a:off x="395287" y="6258632"/>
            <a:ext cx="1188244" cy="1618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s">
  <p:cSld name="Title and 2 Contents">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2"/>
          </p:nvPr>
        </p:nvSpPr>
        <p:spPr>
          <a:xfrm>
            <a:off x="407988" y="1406427"/>
            <a:ext cx="5616575"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3"/>
          </p:nvPr>
        </p:nvSpPr>
        <p:spPr>
          <a:xfrm>
            <a:off x="6167439" y="1406427"/>
            <a:ext cx="5616574"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white">
  <p:cSld name="Divider whit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407988" y="349610"/>
            <a:ext cx="11376025" cy="351119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6000"/>
              <a:buFont typeface="Arial"/>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cyan">
  <p:cSld name="Divider cyan">
    <p:bg>
      <p:bgPr>
        <a:solidFill>
          <a:schemeClr val="accent1"/>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ctrTitle"/>
          </p:nvPr>
        </p:nvSpPr>
        <p:spPr>
          <a:xfrm>
            <a:off x="407988" y="349610"/>
            <a:ext cx="11376025" cy="351119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ntents">
  <p:cSld name="Title and 3 Conten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407989" y="1406427"/>
            <a:ext cx="3708400"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body" idx="3"/>
          </p:nvPr>
        </p:nvSpPr>
        <p:spPr>
          <a:xfrm>
            <a:off x="4259263" y="1406427"/>
            <a:ext cx="3673475"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body" idx="4"/>
          </p:nvPr>
        </p:nvSpPr>
        <p:spPr>
          <a:xfrm>
            <a:off x="8075612" y="1406427"/>
            <a:ext cx="3708399"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and 4 Pictures">
  <p:cSld name="Title, Text and 4 Pictures">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2"/>
          </p:nvPr>
        </p:nvSpPr>
        <p:spPr>
          <a:xfrm>
            <a:off x="407989" y="1406427"/>
            <a:ext cx="3708400"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407989" y="3963533"/>
            <a:ext cx="3708400"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a:spLocks noGrp="1"/>
          </p:cNvSpPr>
          <p:nvPr>
            <p:ph type="pic" idx="4"/>
          </p:nvPr>
        </p:nvSpPr>
        <p:spPr>
          <a:xfrm>
            <a:off x="4259262" y="1449389"/>
            <a:ext cx="3673475" cy="2411412"/>
          </a:xfrm>
          <a:prstGeom prst="rect">
            <a:avLst/>
          </a:prstGeom>
          <a:solidFill>
            <a:srgbClr val="F2F2F2"/>
          </a:solidFill>
          <a:ln>
            <a:noFill/>
          </a:ln>
        </p:spPr>
      </p:sp>
      <p:sp>
        <p:nvSpPr>
          <p:cNvPr id="51" name="Google Shape;51;p8"/>
          <p:cNvSpPr>
            <a:spLocks noGrp="1"/>
          </p:cNvSpPr>
          <p:nvPr>
            <p:ph type="pic" idx="5"/>
          </p:nvPr>
        </p:nvSpPr>
        <p:spPr>
          <a:xfrm>
            <a:off x="4259263" y="4005263"/>
            <a:ext cx="3673475" cy="2412644"/>
          </a:xfrm>
          <a:prstGeom prst="rect">
            <a:avLst/>
          </a:prstGeom>
          <a:solidFill>
            <a:srgbClr val="F2F2F2"/>
          </a:solidFill>
          <a:ln>
            <a:noFill/>
          </a:ln>
        </p:spPr>
      </p:sp>
      <p:sp>
        <p:nvSpPr>
          <p:cNvPr id="52" name="Google Shape;52;p8"/>
          <p:cNvSpPr>
            <a:spLocks noGrp="1"/>
          </p:cNvSpPr>
          <p:nvPr>
            <p:ph type="pic" idx="6"/>
          </p:nvPr>
        </p:nvSpPr>
        <p:spPr>
          <a:xfrm>
            <a:off x="8075611" y="1449389"/>
            <a:ext cx="3708401" cy="2411412"/>
          </a:xfrm>
          <a:prstGeom prst="rect">
            <a:avLst/>
          </a:prstGeom>
          <a:solidFill>
            <a:srgbClr val="F2F2F2"/>
          </a:solidFill>
          <a:ln>
            <a:noFill/>
          </a:ln>
        </p:spPr>
      </p:sp>
      <p:sp>
        <p:nvSpPr>
          <p:cNvPr id="53" name="Google Shape;53;p8"/>
          <p:cNvSpPr>
            <a:spLocks noGrp="1"/>
          </p:cNvSpPr>
          <p:nvPr>
            <p:ph type="pic" idx="7"/>
          </p:nvPr>
        </p:nvSpPr>
        <p:spPr>
          <a:xfrm>
            <a:off x="8075612" y="4005263"/>
            <a:ext cx="3708401" cy="2412644"/>
          </a:xfrm>
          <a:prstGeom prst="rect">
            <a:avLst/>
          </a:prstGeom>
          <a:solidFill>
            <a:srgbClr val="F2F2F2"/>
          </a:solidFill>
          <a:ln>
            <a:noFill/>
          </a:ln>
        </p:spPr>
      </p:sp>
      <p:sp>
        <p:nvSpPr>
          <p:cNvPr id="54" name="Google Shape;54;p8"/>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and 2 Pictures">
  <p:cSld name="Title, Text and 2 Pictures">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body" idx="2"/>
          </p:nvPr>
        </p:nvSpPr>
        <p:spPr>
          <a:xfrm>
            <a:off x="407988" y="1406427"/>
            <a:ext cx="5616575"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
          <p:cNvSpPr txBox="1">
            <a:spLocks noGrp="1"/>
          </p:cNvSpPr>
          <p:nvPr>
            <p:ph type="body" idx="3"/>
          </p:nvPr>
        </p:nvSpPr>
        <p:spPr>
          <a:xfrm>
            <a:off x="407988" y="3963533"/>
            <a:ext cx="5616575"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a:spLocks noGrp="1"/>
          </p:cNvSpPr>
          <p:nvPr>
            <p:ph type="pic" idx="4"/>
          </p:nvPr>
        </p:nvSpPr>
        <p:spPr>
          <a:xfrm>
            <a:off x="6167437" y="1449389"/>
            <a:ext cx="5616576" cy="2411412"/>
          </a:xfrm>
          <a:prstGeom prst="rect">
            <a:avLst/>
          </a:prstGeom>
          <a:solidFill>
            <a:srgbClr val="F2F2F2"/>
          </a:solidFill>
          <a:ln>
            <a:noFill/>
          </a:ln>
        </p:spPr>
      </p:sp>
      <p:sp>
        <p:nvSpPr>
          <p:cNvPr id="61" name="Google Shape;61;p9"/>
          <p:cNvSpPr>
            <a:spLocks noGrp="1"/>
          </p:cNvSpPr>
          <p:nvPr>
            <p:ph type="pic" idx="5"/>
          </p:nvPr>
        </p:nvSpPr>
        <p:spPr>
          <a:xfrm>
            <a:off x="6167438" y="4005263"/>
            <a:ext cx="5616576" cy="2412644"/>
          </a:xfrm>
          <a:prstGeom prst="rect">
            <a:avLst/>
          </a:prstGeom>
          <a:solidFill>
            <a:srgbClr val="F2F2F2"/>
          </a:solidFill>
          <a:ln>
            <a:noFill/>
          </a:ln>
        </p:spPr>
      </p:sp>
      <p:sp>
        <p:nvSpPr>
          <p:cNvPr id="62" name="Google Shape;62;p9"/>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ext and 2 Objects">
  <p:cSld name="Title, Text and 2 Objects">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407987" y="817500"/>
            <a:ext cx="11376025"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chemeClr val="accent2"/>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0"/>
          <p:cNvSpPr txBox="1">
            <a:spLocks noGrp="1"/>
          </p:cNvSpPr>
          <p:nvPr>
            <p:ph type="body" idx="2"/>
          </p:nvPr>
        </p:nvSpPr>
        <p:spPr>
          <a:xfrm>
            <a:off x="407988" y="1406427"/>
            <a:ext cx="5616575"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txBox="1">
            <a:spLocks noGrp="1"/>
          </p:cNvSpPr>
          <p:nvPr>
            <p:ph type="body" idx="3"/>
          </p:nvPr>
        </p:nvSpPr>
        <p:spPr>
          <a:xfrm>
            <a:off x="407988" y="3963533"/>
            <a:ext cx="5616575"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body" idx="4"/>
          </p:nvPr>
        </p:nvSpPr>
        <p:spPr>
          <a:xfrm>
            <a:off x="6167438" y="1449388"/>
            <a:ext cx="5616574" cy="2411412"/>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0"/>
          <p:cNvSpPr txBox="1">
            <a:spLocks noGrp="1"/>
          </p:cNvSpPr>
          <p:nvPr>
            <p:ph type="body" idx="5"/>
          </p:nvPr>
        </p:nvSpPr>
        <p:spPr>
          <a:xfrm>
            <a:off x="6167438" y="4005263"/>
            <a:ext cx="5616574" cy="2411412"/>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07988" y="349611"/>
            <a:ext cx="11376024" cy="45109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3000"/>
              <a:buFont typeface="Arial"/>
              <a:buNone/>
              <a:defRPr sz="30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07987" y="1406427"/>
            <a:ext cx="11376025" cy="5010249"/>
          </a:xfrm>
          <a:prstGeom prst="rect">
            <a:avLst/>
          </a:prstGeom>
          <a:noFill/>
          <a:ln>
            <a:noFill/>
          </a:ln>
        </p:spPr>
        <p:txBody>
          <a:bodyPr spcFirstLastPara="1" wrap="square" lIns="0" tIns="0" rIns="0" bIns="0" anchor="t" anchorCtr="0">
            <a:noAutofit/>
          </a:bodyPr>
          <a:lstStyle>
            <a:lvl1pPr marL="457200" marR="0" lvl="0"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p:nvPr/>
        </p:nvSpPr>
        <p:spPr>
          <a:xfrm>
            <a:off x="403112" y="6580800"/>
            <a:ext cx="436304" cy="18684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b="1" i="0" u="none" strike="noStrike" cap="none">
                <a:solidFill>
                  <a:schemeClr val="accent1"/>
                </a:solidFill>
                <a:latin typeface="Arial"/>
                <a:ea typeface="Arial"/>
                <a:cs typeface="Arial"/>
                <a:sym typeface="Arial"/>
              </a:rPr>
              <a:t>DESY</a:t>
            </a:r>
            <a:r>
              <a:rPr lang="en-US" sz="1000" b="1" i="0" u="none" strike="noStrike" cap="none">
                <a:solidFill>
                  <a:schemeClr val="accent2"/>
                </a:solidFill>
                <a:latin typeface="Arial"/>
                <a:ea typeface="Arial"/>
                <a:cs typeface="Arial"/>
                <a:sym typeface="Arial"/>
              </a:rPr>
              <a:t>.</a:t>
            </a:r>
            <a:endParaRPr/>
          </a:p>
        </p:txBody>
      </p:sp>
      <p:sp>
        <p:nvSpPr>
          <p:cNvPr id="13" name="Google Shape;13;p1"/>
          <p:cNvSpPr txBox="1">
            <a:spLocks noGrp="1"/>
          </p:cNvSpPr>
          <p:nvPr>
            <p:ph type="ftr" idx="11"/>
          </p:nvPr>
        </p:nvSpPr>
        <p:spPr>
          <a:xfrm>
            <a:off x="839416" y="6580800"/>
            <a:ext cx="9901099" cy="18684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p:nvPr/>
        </p:nvSpPr>
        <p:spPr>
          <a:xfrm>
            <a:off x="10848528" y="6580800"/>
            <a:ext cx="935485" cy="18684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000" b="1" i="0" u="none" strike="noStrike" cap="none">
                <a:solidFill>
                  <a:schemeClr val="dk1"/>
                </a:solidFill>
                <a:latin typeface="Arial"/>
                <a:ea typeface="Arial"/>
                <a:cs typeface="Arial"/>
                <a:sym typeface="Arial"/>
              </a:rPr>
              <a:t>Page </a:t>
            </a:r>
            <a:fld id="{00000000-1234-1234-1234-123412341234}" type="slidenum">
              <a:rPr lang="en-US" sz="1000" b="1" i="0" u="none" strike="noStrike" cap="none">
                <a:solidFill>
                  <a:schemeClr val="dk1"/>
                </a:solidFill>
                <a:latin typeface="Arial"/>
                <a:ea typeface="Arial"/>
                <a:cs typeface="Arial"/>
                <a:sym typeface="Arial"/>
              </a:rPr>
              <a:t>‹#›</a:t>
            </a:fld>
            <a:endParaRPr sz="1000" b="1"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13">
          <p15:clr>
            <a:srgbClr val="F26B43"/>
          </p15:clr>
        </p15:guide>
        <p15:guide id="2" pos="3885">
          <p15:clr>
            <a:srgbClr val="F26B43"/>
          </p15:clr>
        </p15:guide>
        <p15:guide id="3" pos="3795">
          <p15:clr>
            <a:srgbClr val="F26B43"/>
          </p15:clr>
        </p15:guide>
        <p15:guide id="4" pos="7423">
          <p15:clr>
            <a:srgbClr val="F26B43"/>
          </p15:clr>
        </p15:guide>
        <p15:guide id="5" pos="257">
          <p15:clr>
            <a:srgbClr val="F26B43"/>
          </p15:clr>
        </p15:guide>
        <p15:guide id="6" orient="horz" pos="4042">
          <p15:clr>
            <a:srgbClr val="F26B43"/>
          </p15:clr>
        </p15:guide>
        <p15:guide id="7" orient="horz" pos="2432">
          <p15:clr>
            <a:srgbClr val="F26B43"/>
          </p15:clr>
        </p15:guide>
        <p15:guide id="8" orient="horz" pos="2523">
          <p15:clr>
            <a:srgbClr val="F26B43"/>
          </p15:clr>
        </p15:guide>
        <p15:guide id="9" pos="2593">
          <p15:clr>
            <a:srgbClr val="F26B43"/>
          </p15:clr>
        </p15:guide>
        <p15:guide id="10" pos="2683">
          <p15:clr>
            <a:srgbClr val="F26B43"/>
          </p15:clr>
        </p15:guide>
        <p15:guide id="11" pos="4997">
          <p15:clr>
            <a:srgbClr val="F26B43"/>
          </p15:clr>
        </p15:guide>
        <p15:guide id="12" pos="50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0"/>
          <p:cNvPicPr preferRelativeResize="0">
            <a:picLocks noGrp="1"/>
          </p:cNvPicPr>
          <p:nvPr>
            <p:ph type="pic" idx="2"/>
          </p:nvPr>
        </p:nvPicPr>
        <p:blipFill rotWithShape="1">
          <a:blip r:embed="rId3">
            <a:alphaModFix/>
          </a:blip>
          <a:srcRect t="18490" b="18490"/>
          <a:stretch/>
        </p:blipFill>
        <p:spPr>
          <a:xfrm>
            <a:off x="2" y="1"/>
            <a:ext cx="12192000" cy="3428999"/>
          </a:xfrm>
          <a:prstGeom prst="rect">
            <a:avLst/>
          </a:prstGeom>
        </p:spPr>
      </p:pic>
      <p:sp>
        <p:nvSpPr>
          <p:cNvPr id="124" name="Google Shape;124;p20"/>
          <p:cNvSpPr txBox="1">
            <a:spLocks noGrp="1"/>
          </p:cNvSpPr>
          <p:nvPr>
            <p:ph type="ctrTitle"/>
          </p:nvPr>
        </p:nvSpPr>
        <p:spPr>
          <a:xfrm>
            <a:off x="407988" y="273412"/>
            <a:ext cx="11376000" cy="1099800"/>
          </a:xfrm>
          <a:prstGeom prst="rect">
            <a:avLst/>
          </a:prstGeom>
          <a:noFill/>
          <a:ln>
            <a:noFill/>
          </a:ln>
          <a:effectLst>
            <a:outerShdw blurRad="742950" dist="66675" dir="5160000" algn="bl" rotWithShape="0">
              <a:srgbClr val="000000"/>
            </a:outerShdw>
          </a:effectLst>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6000"/>
              <a:buFont typeface="Arial"/>
              <a:buNone/>
            </a:pPr>
            <a:r>
              <a:rPr lang="en-US" sz="4500"/>
              <a:t>Transverse plasma density redistribution in discharge capillaries for plasma acceleration</a:t>
            </a:r>
            <a:endParaRPr sz="4500"/>
          </a:p>
        </p:txBody>
      </p:sp>
      <p:sp>
        <p:nvSpPr>
          <p:cNvPr id="125" name="Google Shape;125;p20"/>
          <p:cNvSpPr txBox="1">
            <a:spLocks noGrp="1"/>
          </p:cNvSpPr>
          <p:nvPr>
            <p:ph type="subTitle" idx="1"/>
          </p:nvPr>
        </p:nvSpPr>
        <p:spPr>
          <a:xfrm>
            <a:off x="407987" y="2868414"/>
            <a:ext cx="113760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2"/>
              </a:buClr>
              <a:buSzPts val="1800"/>
              <a:buNone/>
            </a:pPr>
            <a:r>
              <a:rPr lang="en-US" dirty="0"/>
              <a:t>Advanced Accelerator Concepts Workshop, Naperville, July 21</a:t>
            </a:r>
            <a:r>
              <a:rPr lang="en-US" baseline="30000" dirty="0"/>
              <a:t>st</a:t>
            </a:r>
            <a:r>
              <a:rPr lang="en-US" dirty="0"/>
              <a:t> - 26</a:t>
            </a:r>
            <a:r>
              <a:rPr lang="en-US" baseline="30000" dirty="0"/>
              <a:t>th</a:t>
            </a:r>
            <a:r>
              <a:rPr lang="en-US" dirty="0"/>
              <a:t> 2024</a:t>
            </a:r>
            <a:endParaRPr dirty="0"/>
          </a:p>
        </p:txBody>
      </p:sp>
      <p:sp>
        <p:nvSpPr>
          <p:cNvPr id="126" name="Google Shape;126;p20"/>
          <p:cNvSpPr txBox="1">
            <a:spLocks noGrp="1"/>
          </p:cNvSpPr>
          <p:nvPr>
            <p:ph type="body" idx="3"/>
          </p:nvPr>
        </p:nvSpPr>
        <p:spPr>
          <a:xfrm>
            <a:off x="414396" y="4096780"/>
            <a:ext cx="11369400" cy="7005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800"/>
              <a:buNone/>
            </a:pPr>
            <a:r>
              <a:rPr lang="en-US" b="1"/>
              <a:t>Advait Kanekar</a:t>
            </a:r>
            <a:r>
              <a:rPr lang="en-US"/>
              <a:t>, Judita Beinortaite, Jonas Björklund Svensson, Lewis Boulton, Matthew James Garland, Harry Jones, Gregor Loisch, Mathis Mewes, Trupen Parikh, Felipe Peña, Sarah Schröder, Maxence Thévenet, Stephan Wesch, Matthew Wing, Jonathan Wood and Richard D'Arcy</a:t>
            </a:r>
            <a:endParaRPr/>
          </a:p>
        </p:txBody>
      </p:sp>
      <p:pic>
        <p:nvPicPr>
          <p:cNvPr id="127" name="Google Shape;127;p20"/>
          <p:cNvPicPr preferRelativeResize="0"/>
          <p:nvPr/>
        </p:nvPicPr>
        <p:blipFill>
          <a:blip r:embed="rId4">
            <a:alphaModFix/>
          </a:blip>
          <a:stretch>
            <a:fillRect/>
          </a:stretch>
        </p:blipFill>
        <p:spPr>
          <a:xfrm>
            <a:off x="5142550" y="5613647"/>
            <a:ext cx="2857500" cy="933450"/>
          </a:xfrm>
          <a:prstGeom prst="rect">
            <a:avLst/>
          </a:prstGeom>
          <a:noFill/>
          <a:ln>
            <a:noFill/>
          </a:ln>
        </p:spPr>
      </p:pic>
      <p:sp>
        <p:nvSpPr>
          <p:cNvPr id="128" name="Google Shape;128;p20"/>
          <p:cNvSpPr txBox="1"/>
          <p:nvPr/>
        </p:nvSpPr>
        <p:spPr>
          <a:xfrm>
            <a:off x="8150125" y="6076325"/>
            <a:ext cx="2857500" cy="528300"/>
          </a:xfrm>
          <a:prstGeom prst="rect">
            <a:avLst/>
          </a:prstGeom>
          <a:noFill/>
          <a:ln>
            <a:noFill/>
          </a:ln>
        </p:spPr>
        <p:txBody>
          <a:bodyPr spcFirstLastPara="1" wrap="square" lIns="91425" tIns="45700" rIns="91425" bIns="45700" anchor="t" anchorCtr="0">
            <a:noAutofit/>
          </a:bodyPr>
          <a:lstStyle/>
          <a:p>
            <a:pPr marL="0" marR="79021" lvl="0" indent="0" algn="ctr" rtl="0">
              <a:lnSpc>
                <a:spcPct val="100000"/>
              </a:lnSpc>
              <a:spcBef>
                <a:spcPts val="0"/>
              </a:spcBef>
              <a:spcAft>
                <a:spcPts val="0"/>
              </a:spcAft>
              <a:buClr>
                <a:srgbClr val="00ADEE"/>
              </a:buClr>
              <a:buSzPts val="4800"/>
              <a:buFont typeface="Helvetica Neue Light"/>
              <a:buNone/>
            </a:pPr>
            <a:r>
              <a:rPr lang="en-US" sz="2700" b="1" i="0" u="none" strike="noStrike" cap="none">
                <a:solidFill>
                  <a:srgbClr val="00ADEE"/>
                </a:solidFill>
                <a:latin typeface="Helvetica Neue Light"/>
                <a:ea typeface="Helvetica Neue Light"/>
                <a:cs typeface="Helvetica Neue Light"/>
                <a:sym typeface="Helvetica Neue Light"/>
              </a:rPr>
              <a:t>FLASH</a:t>
            </a:r>
            <a:r>
              <a:rPr lang="en-US" sz="2700" b="0" i="0" u="none" strike="noStrike" cap="none">
                <a:solidFill>
                  <a:srgbClr val="00ADEE"/>
                </a:solidFill>
                <a:latin typeface="Helvetica Neue Light"/>
                <a:ea typeface="Helvetica Neue Light"/>
                <a:cs typeface="Helvetica Neue Light"/>
                <a:sym typeface="Helvetica Neue Light"/>
              </a:rPr>
              <a:t>F</a:t>
            </a:r>
            <a:r>
              <a:rPr lang="en-US" sz="1900" b="0" i="0" u="none" strike="noStrike" cap="none">
                <a:solidFill>
                  <a:srgbClr val="00ADEE"/>
                </a:solidFill>
                <a:latin typeface="Helvetica Neue Light"/>
                <a:ea typeface="Helvetica Neue Light"/>
                <a:cs typeface="Helvetica Neue Light"/>
                <a:sym typeface="Helvetica Neue Light"/>
              </a:rPr>
              <a:t>ORWARD</a:t>
            </a:r>
            <a:r>
              <a:rPr lang="en-US" sz="2300" b="0" i="0" u="none" strike="noStrike" cap="none">
                <a:solidFill>
                  <a:srgbClr val="F39041"/>
                </a:solidFill>
                <a:latin typeface="Arimo"/>
                <a:ea typeface="Arimo"/>
                <a:cs typeface="Arimo"/>
                <a:sym typeface="Arimo"/>
              </a:rPr>
              <a:t>‣‣</a:t>
            </a:r>
            <a:endParaRPr sz="2300" b="0" i="0" u="none" strike="noStrike" cap="none">
              <a:solidFill>
                <a:srgbClr val="F58412"/>
              </a:solidFill>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Output from Plasma model</a:t>
            </a:r>
            <a:endParaRPr/>
          </a:p>
        </p:txBody>
      </p:sp>
      <p:sp>
        <p:nvSpPr>
          <p:cNvPr id="266" name="Google Shape;266;p29"/>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pic>
        <p:nvPicPr>
          <p:cNvPr id="267" name="Google Shape;267;p29"/>
          <p:cNvPicPr preferRelativeResize="0"/>
          <p:nvPr/>
        </p:nvPicPr>
        <p:blipFill>
          <a:blip r:embed="rId3">
            <a:alphaModFix/>
          </a:blip>
          <a:stretch>
            <a:fillRect/>
          </a:stretch>
        </p:blipFill>
        <p:spPr>
          <a:xfrm>
            <a:off x="1334590" y="3643161"/>
            <a:ext cx="4350561" cy="2899666"/>
          </a:xfrm>
          <a:prstGeom prst="rect">
            <a:avLst/>
          </a:prstGeom>
          <a:noFill/>
          <a:ln>
            <a:noFill/>
          </a:ln>
        </p:spPr>
      </p:pic>
      <p:grpSp>
        <p:nvGrpSpPr>
          <p:cNvPr id="268" name="Google Shape;268;p29"/>
          <p:cNvGrpSpPr/>
          <p:nvPr/>
        </p:nvGrpSpPr>
        <p:grpSpPr>
          <a:xfrm>
            <a:off x="7195112" y="652200"/>
            <a:ext cx="3794570" cy="3063728"/>
            <a:chOff x="2643863" y="3742550"/>
            <a:chExt cx="3332663" cy="2690785"/>
          </a:xfrm>
        </p:grpSpPr>
        <p:pic>
          <p:nvPicPr>
            <p:cNvPr id="269" name="Google Shape;269;p29"/>
            <p:cNvPicPr preferRelativeResize="0"/>
            <p:nvPr/>
          </p:nvPicPr>
          <p:blipFill rotWithShape="1">
            <a:blip r:embed="rId4">
              <a:alphaModFix/>
            </a:blip>
            <a:srcRect l="42912" t="7583" r="42147" b="13670"/>
            <a:stretch/>
          </p:blipFill>
          <p:spPr>
            <a:xfrm>
              <a:off x="2758000" y="4112775"/>
              <a:ext cx="482652" cy="1908100"/>
            </a:xfrm>
            <a:prstGeom prst="rect">
              <a:avLst/>
            </a:prstGeom>
            <a:noFill/>
            <a:ln>
              <a:noFill/>
            </a:ln>
          </p:spPr>
        </p:pic>
        <p:pic>
          <p:nvPicPr>
            <p:cNvPr id="270" name="Google Shape;270;p29"/>
            <p:cNvPicPr preferRelativeResize="0"/>
            <p:nvPr/>
          </p:nvPicPr>
          <p:blipFill rotWithShape="1">
            <a:blip r:embed="rId5">
              <a:alphaModFix/>
            </a:blip>
            <a:srcRect l="43958" t="8095" r="42492" b="14210"/>
            <a:stretch/>
          </p:blipFill>
          <p:spPr>
            <a:xfrm>
              <a:off x="3506475" y="4125538"/>
              <a:ext cx="437750" cy="1882575"/>
            </a:xfrm>
            <a:prstGeom prst="rect">
              <a:avLst/>
            </a:prstGeom>
            <a:noFill/>
            <a:ln>
              <a:noFill/>
            </a:ln>
          </p:spPr>
        </p:pic>
        <p:pic>
          <p:nvPicPr>
            <p:cNvPr id="271" name="Google Shape;271;p29"/>
            <p:cNvPicPr preferRelativeResize="0"/>
            <p:nvPr/>
          </p:nvPicPr>
          <p:blipFill rotWithShape="1">
            <a:blip r:embed="rId6">
              <a:alphaModFix/>
            </a:blip>
            <a:srcRect l="44382" t="7575" r="45034" b="13678"/>
            <a:stretch/>
          </p:blipFill>
          <p:spPr>
            <a:xfrm>
              <a:off x="4183075" y="4112788"/>
              <a:ext cx="341924" cy="1908100"/>
            </a:xfrm>
            <a:prstGeom prst="rect">
              <a:avLst/>
            </a:prstGeom>
            <a:noFill/>
            <a:ln>
              <a:noFill/>
            </a:ln>
          </p:spPr>
        </p:pic>
        <p:pic>
          <p:nvPicPr>
            <p:cNvPr id="272" name="Google Shape;272;p29"/>
            <p:cNvPicPr preferRelativeResize="0"/>
            <p:nvPr/>
          </p:nvPicPr>
          <p:blipFill rotWithShape="1">
            <a:blip r:embed="rId7">
              <a:alphaModFix/>
            </a:blip>
            <a:srcRect l="44757" t="7370" r="44659" b="13889"/>
            <a:stretch/>
          </p:blipFill>
          <p:spPr>
            <a:xfrm>
              <a:off x="4840375" y="4112788"/>
              <a:ext cx="341924" cy="1908100"/>
            </a:xfrm>
            <a:prstGeom prst="rect">
              <a:avLst/>
            </a:prstGeom>
            <a:noFill/>
            <a:ln>
              <a:noFill/>
            </a:ln>
          </p:spPr>
        </p:pic>
        <p:pic>
          <p:nvPicPr>
            <p:cNvPr id="273" name="Google Shape;273;p29"/>
            <p:cNvPicPr preferRelativeResize="0"/>
            <p:nvPr/>
          </p:nvPicPr>
          <p:blipFill rotWithShape="1">
            <a:blip r:embed="rId5">
              <a:alphaModFix/>
            </a:blip>
            <a:srcRect t="85392"/>
            <a:stretch/>
          </p:blipFill>
          <p:spPr>
            <a:xfrm>
              <a:off x="2643863" y="6079387"/>
              <a:ext cx="3230828" cy="353948"/>
            </a:xfrm>
            <a:prstGeom prst="rect">
              <a:avLst/>
            </a:prstGeom>
            <a:noFill/>
            <a:ln>
              <a:noFill/>
            </a:ln>
          </p:spPr>
        </p:pic>
        <p:sp>
          <p:nvSpPr>
            <p:cNvPr id="274" name="Google Shape;274;p29"/>
            <p:cNvSpPr txBox="1"/>
            <p:nvPr/>
          </p:nvSpPr>
          <p:spPr>
            <a:xfrm>
              <a:off x="2888025" y="3742550"/>
              <a:ext cx="2381400" cy="26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1"/>
                  </a:solidFill>
                </a:rPr>
                <a:t>Electron Density in capillary</a:t>
              </a:r>
              <a:endParaRPr sz="1200">
                <a:solidFill>
                  <a:schemeClr val="dk1"/>
                </a:solidFill>
              </a:endParaRPr>
            </a:p>
          </p:txBody>
        </p:sp>
        <p:cxnSp>
          <p:nvCxnSpPr>
            <p:cNvPr id="275" name="Google Shape;275;p29"/>
            <p:cNvCxnSpPr/>
            <p:nvPr/>
          </p:nvCxnSpPr>
          <p:spPr>
            <a:xfrm>
              <a:off x="2840025" y="4056325"/>
              <a:ext cx="2477400" cy="0"/>
            </a:xfrm>
            <a:prstGeom prst="straightConnector1">
              <a:avLst/>
            </a:prstGeom>
            <a:noFill/>
            <a:ln w="28575" cap="flat" cmpd="sng">
              <a:solidFill>
                <a:schemeClr val="dk1"/>
              </a:solidFill>
              <a:prstDash val="solid"/>
              <a:round/>
              <a:headEnd type="none" w="med" len="med"/>
              <a:tailEnd type="triangle" w="med" len="med"/>
            </a:ln>
          </p:spPr>
        </p:cxnSp>
        <p:sp>
          <p:nvSpPr>
            <p:cNvPr id="276" name="Google Shape;276;p29"/>
            <p:cNvSpPr txBox="1"/>
            <p:nvPr/>
          </p:nvSpPr>
          <p:spPr>
            <a:xfrm>
              <a:off x="5269425" y="3908375"/>
              <a:ext cx="707100" cy="1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rPr>
                <a:t>time</a:t>
              </a:r>
              <a:endParaRPr sz="1000">
                <a:solidFill>
                  <a:schemeClr val="dk1"/>
                </a:solidFill>
              </a:endParaRPr>
            </a:p>
          </p:txBody>
        </p:sp>
      </p:grpSp>
      <p:pic>
        <p:nvPicPr>
          <p:cNvPr id="277" name="Google Shape;277;p29"/>
          <p:cNvPicPr preferRelativeResize="0"/>
          <p:nvPr/>
        </p:nvPicPr>
        <p:blipFill rotWithShape="1">
          <a:blip r:embed="rId8">
            <a:alphaModFix/>
          </a:blip>
          <a:srcRect l="2458" t="4315" r="5460"/>
          <a:stretch/>
        </p:blipFill>
        <p:spPr>
          <a:xfrm>
            <a:off x="1265125" y="892900"/>
            <a:ext cx="3916211" cy="2712275"/>
          </a:xfrm>
          <a:prstGeom prst="rect">
            <a:avLst/>
          </a:prstGeom>
          <a:noFill/>
          <a:ln>
            <a:noFill/>
          </a:ln>
        </p:spPr>
      </p:pic>
      <p:cxnSp>
        <p:nvCxnSpPr>
          <p:cNvPr id="3" name="Straight Arrow Connector 2">
            <a:extLst>
              <a:ext uri="{FF2B5EF4-FFF2-40B4-BE49-F238E27FC236}">
                <a16:creationId xmlns:a16="http://schemas.microsoft.com/office/drawing/2014/main" id="{A50722D6-CB31-4D75-9A7A-EC916F150C36}"/>
              </a:ext>
            </a:extLst>
          </p:cNvPr>
          <p:cNvCxnSpPr>
            <a:cxnSpLocks/>
          </p:cNvCxnSpPr>
          <p:nvPr/>
        </p:nvCxnSpPr>
        <p:spPr>
          <a:xfrm>
            <a:off x="6794339" y="1909823"/>
            <a:ext cx="0" cy="1336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EC7671F-7C88-48C3-85AA-304A579E5128}"/>
              </a:ext>
            </a:extLst>
          </p:cNvPr>
          <p:cNvCxnSpPr>
            <a:cxnSpLocks/>
          </p:cNvCxnSpPr>
          <p:nvPr/>
        </p:nvCxnSpPr>
        <p:spPr>
          <a:xfrm>
            <a:off x="6794339" y="1909823"/>
            <a:ext cx="4007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926FD7E-6917-4713-80D5-45450D889FDF}"/>
              </a:ext>
            </a:extLst>
          </p:cNvPr>
          <p:cNvSpPr txBox="1"/>
          <p:nvPr/>
        </p:nvSpPr>
        <p:spPr>
          <a:xfrm>
            <a:off x="7142442" y="1707266"/>
            <a:ext cx="333959" cy="307777"/>
          </a:xfrm>
          <a:prstGeom prst="rect">
            <a:avLst/>
          </a:prstGeom>
          <a:noFill/>
        </p:spPr>
        <p:txBody>
          <a:bodyPr wrap="square" rtlCol="0">
            <a:spAutoFit/>
          </a:bodyPr>
          <a:lstStyle/>
          <a:p>
            <a:r>
              <a:rPr lang="en-GB" i="1" dirty="0"/>
              <a:t>r</a:t>
            </a:r>
          </a:p>
        </p:txBody>
      </p:sp>
      <p:sp>
        <p:nvSpPr>
          <p:cNvPr id="22" name="TextBox 21">
            <a:extLst>
              <a:ext uri="{FF2B5EF4-FFF2-40B4-BE49-F238E27FC236}">
                <a16:creationId xmlns:a16="http://schemas.microsoft.com/office/drawing/2014/main" id="{A2B55157-FE45-4562-9850-68DC4C624D33}"/>
              </a:ext>
            </a:extLst>
          </p:cNvPr>
          <p:cNvSpPr txBox="1"/>
          <p:nvPr/>
        </p:nvSpPr>
        <p:spPr>
          <a:xfrm>
            <a:off x="6681609" y="3213118"/>
            <a:ext cx="333959" cy="307777"/>
          </a:xfrm>
          <a:prstGeom prst="rect">
            <a:avLst/>
          </a:prstGeom>
          <a:noFill/>
        </p:spPr>
        <p:txBody>
          <a:bodyPr wrap="square" rtlCol="0">
            <a:spAutoFit/>
          </a:bodyPr>
          <a:lstStyle/>
          <a:p>
            <a:r>
              <a:rPr lang="en-GB" i="1" dirty="0"/>
              <a:t>z</a:t>
            </a:r>
          </a:p>
        </p:txBody>
      </p:sp>
      <p:sp>
        <p:nvSpPr>
          <p:cNvPr id="23" name="TextBox 22">
            <a:extLst>
              <a:ext uri="{FF2B5EF4-FFF2-40B4-BE49-F238E27FC236}">
                <a16:creationId xmlns:a16="http://schemas.microsoft.com/office/drawing/2014/main" id="{7CBC7463-781D-42C8-AF5A-CE7C30E46760}"/>
              </a:ext>
            </a:extLst>
          </p:cNvPr>
          <p:cNvSpPr txBox="1"/>
          <p:nvPr/>
        </p:nvSpPr>
        <p:spPr>
          <a:xfrm>
            <a:off x="1950014" y="2905341"/>
            <a:ext cx="1273216" cy="307777"/>
          </a:xfrm>
          <a:prstGeom prst="rect">
            <a:avLst/>
          </a:prstGeom>
          <a:noFill/>
        </p:spPr>
        <p:txBody>
          <a:bodyPr wrap="square" rtlCol="0">
            <a:spAutoFit/>
          </a:bodyPr>
          <a:lstStyle/>
          <a:p>
            <a:r>
              <a:rPr lang="en-GB" b="1" dirty="0">
                <a:solidFill>
                  <a:srgbClr val="FF0000"/>
                </a:solidFill>
              </a:rPr>
              <a:t>Preliminary</a:t>
            </a:r>
          </a:p>
        </p:txBody>
      </p:sp>
      <p:sp>
        <p:nvSpPr>
          <p:cNvPr id="24" name="TextBox 23">
            <a:extLst>
              <a:ext uri="{FF2B5EF4-FFF2-40B4-BE49-F238E27FC236}">
                <a16:creationId xmlns:a16="http://schemas.microsoft.com/office/drawing/2014/main" id="{781EAD4D-0125-427B-8CC2-ADDBAFF38EAC}"/>
              </a:ext>
            </a:extLst>
          </p:cNvPr>
          <p:cNvSpPr txBox="1"/>
          <p:nvPr/>
        </p:nvSpPr>
        <p:spPr>
          <a:xfrm>
            <a:off x="1979268" y="5843150"/>
            <a:ext cx="1273216" cy="307777"/>
          </a:xfrm>
          <a:prstGeom prst="rect">
            <a:avLst/>
          </a:prstGeom>
          <a:noFill/>
        </p:spPr>
        <p:txBody>
          <a:bodyPr wrap="square" rtlCol="0">
            <a:spAutoFit/>
          </a:bodyPr>
          <a:lstStyle/>
          <a:p>
            <a:r>
              <a:rPr lang="en-GB" b="1" dirty="0">
                <a:solidFill>
                  <a:srgbClr val="FF0000"/>
                </a:solidFill>
              </a:rPr>
              <a:t>Preliminary</a:t>
            </a:r>
          </a:p>
        </p:txBody>
      </p:sp>
      <p:sp>
        <p:nvSpPr>
          <p:cNvPr id="25" name="TextBox 24">
            <a:extLst>
              <a:ext uri="{FF2B5EF4-FFF2-40B4-BE49-F238E27FC236}">
                <a16:creationId xmlns:a16="http://schemas.microsoft.com/office/drawing/2014/main" id="{61C80C8F-490C-436B-B86D-2BB9045C1B48}"/>
              </a:ext>
            </a:extLst>
          </p:cNvPr>
          <p:cNvSpPr txBox="1"/>
          <p:nvPr/>
        </p:nvSpPr>
        <p:spPr>
          <a:xfrm>
            <a:off x="10034352" y="2905340"/>
            <a:ext cx="1273216" cy="307777"/>
          </a:xfrm>
          <a:prstGeom prst="rect">
            <a:avLst/>
          </a:prstGeom>
          <a:noFill/>
        </p:spPr>
        <p:txBody>
          <a:bodyPr wrap="square" rtlCol="0">
            <a:spAutoFit/>
          </a:bodyPr>
          <a:lstStyle/>
          <a:p>
            <a:r>
              <a:rPr lang="en-GB" b="1" dirty="0">
                <a:solidFill>
                  <a:srgbClr val="FF0000"/>
                </a:solidFill>
              </a:rPr>
              <a:t>Preliminary</a:t>
            </a:r>
          </a:p>
        </p:txBody>
      </p:sp>
      <p:sp>
        <p:nvSpPr>
          <p:cNvPr id="8" name="TextBox 7">
            <a:extLst>
              <a:ext uri="{FF2B5EF4-FFF2-40B4-BE49-F238E27FC236}">
                <a16:creationId xmlns:a16="http://schemas.microsoft.com/office/drawing/2014/main" id="{3FF793C5-CDF7-443E-A6D9-3BA336D79761}"/>
              </a:ext>
            </a:extLst>
          </p:cNvPr>
          <p:cNvSpPr txBox="1"/>
          <p:nvPr/>
        </p:nvSpPr>
        <p:spPr>
          <a:xfrm>
            <a:off x="6191326" y="3819739"/>
            <a:ext cx="5275039" cy="2031325"/>
          </a:xfrm>
          <a:prstGeom prst="rect">
            <a:avLst/>
          </a:prstGeom>
          <a:noFill/>
        </p:spPr>
        <p:txBody>
          <a:bodyPr wrap="square" rtlCol="0">
            <a:spAutoFit/>
          </a:bodyPr>
          <a:lstStyle/>
          <a:p>
            <a:pPr marL="342900" indent="-342900">
              <a:buFont typeface="Arial" panose="020B0604020202020204" pitchFamily="34" charset="0"/>
              <a:buChar char="•"/>
            </a:pPr>
            <a:r>
              <a:rPr lang="en-GB" sz="1800" dirty="0"/>
              <a:t>Predicts a lower density on axis at earlier times</a:t>
            </a:r>
          </a:p>
          <a:p>
            <a:pPr marL="342900" indent="-342900">
              <a:buFont typeface="Arial" panose="020B0604020202020204" pitchFamily="34" charset="0"/>
              <a:buChar char="•"/>
            </a:pPr>
            <a:r>
              <a:rPr lang="en-GB" sz="1800" dirty="0"/>
              <a:t>Direction of transverse gradient reverses at later time</a:t>
            </a:r>
          </a:p>
          <a:p>
            <a:pPr marL="342900" indent="-342900">
              <a:buFont typeface="Arial" panose="020B0604020202020204" pitchFamily="34" charset="0"/>
              <a:buChar char="•"/>
            </a:pPr>
            <a:r>
              <a:rPr lang="en-GB" sz="1800" dirty="0"/>
              <a:t>Flat top develops at approximately 1 </a:t>
            </a:r>
            <a:r>
              <a:rPr lang="en-US" sz="1800" dirty="0"/>
              <a:t>μ</a:t>
            </a:r>
            <a:r>
              <a:rPr lang="en-GB" sz="1800" dirty="0"/>
              <a:t>s</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0"/>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Comparison</a:t>
            </a:r>
            <a:endParaRPr/>
          </a:p>
          <a:p>
            <a:pPr marL="0" lvl="0" indent="0" algn="l" rtl="0">
              <a:spcBef>
                <a:spcPts val="0"/>
              </a:spcBef>
              <a:spcAft>
                <a:spcPts val="0"/>
              </a:spcAft>
              <a:buNone/>
            </a:pPr>
            <a:endParaRPr/>
          </a:p>
        </p:txBody>
      </p:sp>
      <p:sp>
        <p:nvSpPr>
          <p:cNvPr id="284" name="Google Shape;284;p30"/>
          <p:cNvSpPr txBox="1">
            <a:spLocks noGrp="1"/>
          </p:cNvSpPr>
          <p:nvPr>
            <p:ph type="body" idx="2"/>
          </p:nvPr>
        </p:nvSpPr>
        <p:spPr>
          <a:xfrm>
            <a:off x="445675" y="1101600"/>
            <a:ext cx="10688700" cy="13272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GB" dirty="0"/>
              <a:t>Overall see a similar magnitude of energy loss</a:t>
            </a:r>
            <a:endParaRPr dirty="0"/>
          </a:p>
          <a:p>
            <a:pPr marL="457200" lvl="0" indent="-342900" algn="l" rtl="0">
              <a:spcBef>
                <a:spcPts val="0"/>
              </a:spcBef>
              <a:spcAft>
                <a:spcPts val="0"/>
              </a:spcAft>
              <a:buSzPts val="1800"/>
              <a:buChar char="•"/>
            </a:pPr>
            <a:r>
              <a:rPr lang="en-GB" dirty="0"/>
              <a:t>Both show lower density on axis</a:t>
            </a:r>
          </a:p>
          <a:p>
            <a:pPr lvl="0"/>
            <a:r>
              <a:rPr lang="en-GB" dirty="0"/>
              <a:t>In simulations, at 0.75 </a:t>
            </a:r>
            <a:r>
              <a:rPr lang="en-US" dirty="0" err="1"/>
              <a:t>μs</a:t>
            </a:r>
            <a:r>
              <a:rPr lang="en-US" dirty="0"/>
              <a:t>, the gradient has already reversed, do not see this in experiment</a:t>
            </a:r>
            <a:endParaRPr dirty="0"/>
          </a:p>
          <a:p>
            <a:pPr lvl="0"/>
            <a:r>
              <a:rPr lang="en-GB" dirty="0"/>
              <a:t>On axis energy loss predicted at 0.25 </a:t>
            </a:r>
            <a:r>
              <a:rPr lang="en-US" dirty="0" err="1"/>
              <a:t>μs</a:t>
            </a:r>
            <a:r>
              <a:rPr lang="en-US" dirty="0"/>
              <a:t> is too low</a:t>
            </a:r>
          </a:p>
          <a:p>
            <a:pPr lvl="0"/>
            <a:endParaRPr dirty="0"/>
          </a:p>
          <a:p>
            <a:pPr marL="0" lvl="0" indent="0" algn="l" rtl="0">
              <a:spcBef>
                <a:spcPts val="1200"/>
              </a:spcBef>
              <a:spcAft>
                <a:spcPts val="1200"/>
              </a:spcAft>
              <a:buNone/>
            </a:pPr>
            <a:endParaRPr dirty="0"/>
          </a:p>
        </p:txBody>
      </p:sp>
      <p:sp>
        <p:nvSpPr>
          <p:cNvPr id="285" name="Google Shape;285;p30"/>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pic>
        <p:nvPicPr>
          <p:cNvPr id="286" name="Google Shape;286;p30"/>
          <p:cNvPicPr preferRelativeResize="0"/>
          <p:nvPr/>
        </p:nvPicPr>
        <p:blipFill>
          <a:blip r:embed="rId3">
            <a:alphaModFix/>
          </a:blip>
          <a:stretch>
            <a:fillRect/>
          </a:stretch>
        </p:blipFill>
        <p:spPr>
          <a:xfrm>
            <a:off x="763216" y="2554600"/>
            <a:ext cx="4900158" cy="3552300"/>
          </a:xfrm>
          <a:prstGeom prst="rect">
            <a:avLst/>
          </a:prstGeom>
          <a:noFill/>
          <a:ln>
            <a:noFill/>
          </a:ln>
        </p:spPr>
      </p:pic>
      <p:pic>
        <p:nvPicPr>
          <p:cNvPr id="287" name="Google Shape;287;p30"/>
          <p:cNvPicPr preferRelativeResize="0"/>
          <p:nvPr/>
        </p:nvPicPr>
        <p:blipFill rotWithShape="1">
          <a:blip r:embed="rId4">
            <a:alphaModFix/>
          </a:blip>
          <a:srcRect r="17471"/>
          <a:stretch/>
        </p:blipFill>
        <p:spPr>
          <a:xfrm>
            <a:off x="5938850" y="2608650"/>
            <a:ext cx="4854879" cy="3552300"/>
          </a:xfrm>
          <a:prstGeom prst="rect">
            <a:avLst/>
          </a:prstGeom>
          <a:noFill/>
          <a:ln>
            <a:noFill/>
          </a:ln>
        </p:spPr>
      </p:pic>
      <p:sp>
        <p:nvSpPr>
          <p:cNvPr id="7" name="TextBox 6">
            <a:extLst>
              <a:ext uri="{FF2B5EF4-FFF2-40B4-BE49-F238E27FC236}">
                <a16:creationId xmlns:a16="http://schemas.microsoft.com/office/drawing/2014/main" id="{DBFDDDA6-4E46-4625-99CF-7396F5AE4E7A}"/>
              </a:ext>
            </a:extLst>
          </p:cNvPr>
          <p:cNvSpPr txBox="1"/>
          <p:nvPr/>
        </p:nvSpPr>
        <p:spPr>
          <a:xfrm>
            <a:off x="4390158" y="5229691"/>
            <a:ext cx="1273216" cy="307777"/>
          </a:xfrm>
          <a:prstGeom prst="rect">
            <a:avLst/>
          </a:prstGeom>
          <a:noFill/>
        </p:spPr>
        <p:txBody>
          <a:bodyPr wrap="square" rtlCol="0">
            <a:spAutoFit/>
          </a:bodyPr>
          <a:lstStyle/>
          <a:p>
            <a:r>
              <a:rPr lang="en-GB" b="1" dirty="0">
                <a:solidFill>
                  <a:srgbClr val="FF0000"/>
                </a:solidFill>
              </a:rPr>
              <a:t>Preliminary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0"/>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Comparison</a:t>
            </a:r>
            <a:endParaRPr/>
          </a:p>
          <a:p>
            <a:pPr marL="0" lvl="0" indent="0" algn="l" rtl="0">
              <a:spcBef>
                <a:spcPts val="0"/>
              </a:spcBef>
              <a:spcAft>
                <a:spcPts val="0"/>
              </a:spcAft>
              <a:buNone/>
            </a:pPr>
            <a:endParaRPr/>
          </a:p>
        </p:txBody>
      </p:sp>
      <p:sp>
        <p:nvSpPr>
          <p:cNvPr id="284" name="Google Shape;284;p30"/>
          <p:cNvSpPr txBox="1">
            <a:spLocks noGrp="1"/>
          </p:cNvSpPr>
          <p:nvPr>
            <p:ph type="body" idx="2"/>
          </p:nvPr>
        </p:nvSpPr>
        <p:spPr>
          <a:xfrm>
            <a:off x="445675" y="1101600"/>
            <a:ext cx="10688700" cy="13272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GB" dirty="0"/>
              <a:t>Overall see a similar magnitude of energy loss</a:t>
            </a:r>
            <a:endParaRPr dirty="0"/>
          </a:p>
          <a:p>
            <a:pPr marL="457200" lvl="0" indent="-342900" algn="l" rtl="0">
              <a:spcBef>
                <a:spcPts val="0"/>
              </a:spcBef>
              <a:spcAft>
                <a:spcPts val="0"/>
              </a:spcAft>
              <a:buSzPts val="1800"/>
              <a:buChar char="•"/>
            </a:pPr>
            <a:r>
              <a:rPr lang="en-GB" dirty="0"/>
              <a:t>Both show lower density on axis</a:t>
            </a:r>
          </a:p>
          <a:p>
            <a:pPr lvl="0"/>
            <a:r>
              <a:rPr lang="en-GB" dirty="0"/>
              <a:t>In simulations, at 0.75 </a:t>
            </a:r>
            <a:r>
              <a:rPr lang="en-US" dirty="0" err="1"/>
              <a:t>μs</a:t>
            </a:r>
            <a:r>
              <a:rPr lang="en-US" dirty="0"/>
              <a:t>, the gradient has already reversed, do not see this in experiment</a:t>
            </a:r>
            <a:endParaRPr dirty="0"/>
          </a:p>
          <a:p>
            <a:pPr lvl="0"/>
            <a:r>
              <a:rPr lang="en-GB" b="1" dirty="0"/>
              <a:t>On axis energy loss predicted at 0.25 </a:t>
            </a:r>
            <a:r>
              <a:rPr lang="en-US" b="1" dirty="0" err="1"/>
              <a:t>μs</a:t>
            </a:r>
            <a:r>
              <a:rPr lang="en-US" b="1" dirty="0"/>
              <a:t> is too low</a:t>
            </a:r>
          </a:p>
          <a:p>
            <a:pPr lvl="0"/>
            <a:endParaRPr dirty="0"/>
          </a:p>
          <a:p>
            <a:pPr marL="0" lvl="0" indent="0" algn="l" rtl="0">
              <a:spcBef>
                <a:spcPts val="1200"/>
              </a:spcBef>
              <a:spcAft>
                <a:spcPts val="1200"/>
              </a:spcAft>
              <a:buNone/>
            </a:pPr>
            <a:endParaRPr dirty="0"/>
          </a:p>
        </p:txBody>
      </p:sp>
      <p:sp>
        <p:nvSpPr>
          <p:cNvPr id="285" name="Google Shape;285;p30"/>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pic>
        <p:nvPicPr>
          <p:cNvPr id="286" name="Google Shape;286;p30"/>
          <p:cNvPicPr preferRelativeResize="0"/>
          <p:nvPr/>
        </p:nvPicPr>
        <p:blipFill>
          <a:blip r:embed="rId3">
            <a:alphaModFix/>
          </a:blip>
          <a:stretch>
            <a:fillRect/>
          </a:stretch>
        </p:blipFill>
        <p:spPr>
          <a:xfrm>
            <a:off x="763216" y="2554600"/>
            <a:ext cx="4900158" cy="3552300"/>
          </a:xfrm>
          <a:prstGeom prst="rect">
            <a:avLst/>
          </a:prstGeom>
          <a:noFill/>
          <a:ln>
            <a:noFill/>
          </a:ln>
        </p:spPr>
      </p:pic>
      <p:pic>
        <p:nvPicPr>
          <p:cNvPr id="287" name="Google Shape;287;p30"/>
          <p:cNvPicPr preferRelativeResize="0"/>
          <p:nvPr/>
        </p:nvPicPr>
        <p:blipFill rotWithShape="1">
          <a:blip r:embed="rId4">
            <a:alphaModFix/>
          </a:blip>
          <a:srcRect r="17471"/>
          <a:stretch/>
        </p:blipFill>
        <p:spPr>
          <a:xfrm>
            <a:off x="5938850" y="2608650"/>
            <a:ext cx="4854879" cy="3552300"/>
          </a:xfrm>
          <a:prstGeom prst="rect">
            <a:avLst/>
          </a:prstGeom>
          <a:noFill/>
          <a:ln>
            <a:noFill/>
          </a:ln>
        </p:spPr>
      </p:pic>
      <p:sp>
        <p:nvSpPr>
          <p:cNvPr id="7" name="TextBox 6">
            <a:extLst>
              <a:ext uri="{FF2B5EF4-FFF2-40B4-BE49-F238E27FC236}">
                <a16:creationId xmlns:a16="http://schemas.microsoft.com/office/drawing/2014/main" id="{DBFDDDA6-4E46-4625-99CF-7396F5AE4E7A}"/>
              </a:ext>
            </a:extLst>
          </p:cNvPr>
          <p:cNvSpPr txBox="1"/>
          <p:nvPr/>
        </p:nvSpPr>
        <p:spPr>
          <a:xfrm>
            <a:off x="4390158" y="5229691"/>
            <a:ext cx="1273216" cy="307777"/>
          </a:xfrm>
          <a:prstGeom prst="rect">
            <a:avLst/>
          </a:prstGeom>
          <a:noFill/>
        </p:spPr>
        <p:txBody>
          <a:bodyPr wrap="square" rtlCol="0">
            <a:spAutoFit/>
          </a:bodyPr>
          <a:lstStyle/>
          <a:p>
            <a:r>
              <a:rPr lang="en-GB" b="1" dirty="0">
                <a:solidFill>
                  <a:srgbClr val="FF0000"/>
                </a:solidFill>
              </a:rPr>
              <a:t>Preliminary</a:t>
            </a:r>
          </a:p>
        </p:txBody>
      </p:sp>
    </p:spTree>
    <p:extLst>
      <p:ext uri="{BB962C8B-B14F-4D97-AF65-F5344CB8AC3E}">
        <p14:creationId xmlns:p14="http://schemas.microsoft.com/office/powerpoint/2010/main" val="3871142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2"/>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Comparison </a:t>
            </a:r>
            <a:endParaRPr/>
          </a:p>
          <a:p>
            <a:pPr marL="0" lvl="0" indent="0" algn="l" rtl="0">
              <a:spcBef>
                <a:spcPts val="0"/>
              </a:spcBef>
              <a:spcAft>
                <a:spcPts val="0"/>
              </a:spcAft>
              <a:buNone/>
            </a:pPr>
            <a:endParaRPr/>
          </a:p>
        </p:txBody>
      </p:sp>
      <p:sp>
        <p:nvSpPr>
          <p:cNvPr id="304" name="Google Shape;304;p32"/>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pic>
        <p:nvPicPr>
          <p:cNvPr id="305" name="Google Shape;305;p32"/>
          <p:cNvPicPr preferRelativeResize="0"/>
          <p:nvPr/>
        </p:nvPicPr>
        <p:blipFill>
          <a:blip r:embed="rId3">
            <a:alphaModFix/>
          </a:blip>
          <a:stretch>
            <a:fillRect/>
          </a:stretch>
        </p:blipFill>
        <p:spPr>
          <a:xfrm>
            <a:off x="839425" y="800825"/>
            <a:ext cx="3705225" cy="2686050"/>
          </a:xfrm>
          <a:prstGeom prst="rect">
            <a:avLst/>
          </a:prstGeom>
          <a:noFill/>
          <a:ln>
            <a:noFill/>
          </a:ln>
        </p:spPr>
      </p:pic>
      <p:pic>
        <p:nvPicPr>
          <p:cNvPr id="306" name="Google Shape;306;p32"/>
          <p:cNvPicPr preferRelativeResize="0"/>
          <p:nvPr/>
        </p:nvPicPr>
        <p:blipFill>
          <a:blip r:embed="rId4">
            <a:alphaModFix/>
          </a:blip>
          <a:stretch>
            <a:fillRect/>
          </a:stretch>
        </p:blipFill>
        <p:spPr>
          <a:xfrm>
            <a:off x="6463550" y="715225"/>
            <a:ext cx="4731676" cy="2857250"/>
          </a:xfrm>
          <a:prstGeom prst="rect">
            <a:avLst/>
          </a:prstGeom>
          <a:noFill/>
          <a:ln>
            <a:noFill/>
          </a:ln>
        </p:spPr>
      </p:pic>
      <p:pic>
        <p:nvPicPr>
          <p:cNvPr id="307" name="Google Shape;307;p32"/>
          <p:cNvPicPr preferRelativeResize="0"/>
          <p:nvPr/>
        </p:nvPicPr>
        <p:blipFill>
          <a:blip r:embed="rId5">
            <a:alphaModFix/>
          </a:blip>
          <a:stretch>
            <a:fillRect/>
          </a:stretch>
        </p:blipFill>
        <p:spPr>
          <a:xfrm>
            <a:off x="1076300" y="3572464"/>
            <a:ext cx="3581389" cy="2686049"/>
          </a:xfrm>
          <a:prstGeom prst="rect">
            <a:avLst/>
          </a:prstGeom>
          <a:noFill/>
          <a:ln>
            <a:noFill/>
          </a:ln>
        </p:spPr>
      </p:pic>
      <p:sp>
        <p:nvSpPr>
          <p:cNvPr id="7" name="TextBox 6">
            <a:extLst>
              <a:ext uri="{FF2B5EF4-FFF2-40B4-BE49-F238E27FC236}">
                <a16:creationId xmlns:a16="http://schemas.microsoft.com/office/drawing/2014/main" id="{5827A93C-AFA0-4133-9EC5-14C1D6DDFB9E}"/>
              </a:ext>
            </a:extLst>
          </p:cNvPr>
          <p:cNvSpPr txBox="1"/>
          <p:nvPr/>
        </p:nvSpPr>
        <p:spPr>
          <a:xfrm>
            <a:off x="3271434" y="2729560"/>
            <a:ext cx="1273216" cy="307777"/>
          </a:xfrm>
          <a:prstGeom prst="rect">
            <a:avLst/>
          </a:prstGeom>
          <a:noFill/>
        </p:spPr>
        <p:txBody>
          <a:bodyPr wrap="square" rtlCol="0">
            <a:spAutoFit/>
          </a:bodyPr>
          <a:lstStyle/>
          <a:p>
            <a:r>
              <a:rPr lang="en-GB" b="1" dirty="0">
                <a:solidFill>
                  <a:srgbClr val="FF0000"/>
                </a:solidFill>
              </a:rPr>
              <a:t>Preliminary</a:t>
            </a:r>
          </a:p>
        </p:txBody>
      </p:sp>
      <p:sp>
        <p:nvSpPr>
          <p:cNvPr id="8" name="TextBox 7">
            <a:extLst>
              <a:ext uri="{FF2B5EF4-FFF2-40B4-BE49-F238E27FC236}">
                <a16:creationId xmlns:a16="http://schemas.microsoft.com/office/drawing/2014/main" id="{D0F192F2-934F-4F7B-8B03-7CBAD5D285EE}"/>
              </a:ext>
            </a:extLst>
          </p:cNvPr>
          <p:cNvSpPr txBox="1"/>
          <p:nvPr/>
        </p:nvSpPr>
        <p:spPr>
          <a:xfrm>
            <a:off x="3426571" y="5548864"/>
            <a:ext cx="1273216" cy="307777"/>
          </a:xfrm>
          <a:prstGeom prst="rect">
            <a:avLst/>
          </a:prstGeom>
          <a:noFill/>
        </p:spPr>
        <p:txBody>
          <a:bodyPr wrap="square" rtlCol="0">
            <a:spAutoFit/>
          </a:bodyPr>
          <a:lstStyle/>
          <a:p>
            <a:r>
              <a:rPr lang="en-GB" b="1" dirty="0">
                <a:solidFill>
                  <a:srgbClr val="FF0000"/>
                </a:solidFill>
              </a:rPr>
              <a:t>Preliminary</a:t>
            </a:r>
          </a:p>
        </p:txBody>
      </p:sp>
      <p:sp>
        <p:nvSpPr>
          <p:cNvPr id="9" name="TextBox 8">
            <a:extLst>
              <a:ext uri="{FF2B5EF4-FFF2-40B4-BE49-F238E27FC236}">
                <a16:creationId xmlns:a16="http://schemas.microsoft.com/office/drawing/2014/main" id="{E733906A-4ABE-4816-BFEE-CD8AAE6CB82A}"/>
              </a:ext>
            </a:extLst>
          </p:cNvPr>
          <p:cNvSpPr txBox="1"/>
          <p:nvPr/>
        </p:nvSpPr>
        <p:spPr>
          <a:xfrm>
            <a:off x="6191326" y="3819739"/>
            <a:ext cx="5275039" cy="2031325"/>
          </a:xfrm>
          <a:prstGeom prst="rect">
            <a:avLst/>
          </a:prstGeom>
          <a:noFill/>
        </p:spPr>
        <p:txBody>
          <a:bodyPr wrap="square" rtlCol="0">
            <a:spAutoFit/>
          </a:bodyPr>
          <a:lstStyle/>
          <a:p>
            <a:pPr marL="342900" indent="-342900">
              <a:buFont typeface="Arial" panose="020B0604020202020204" pitchFamily="34" charset="0"/>
              <a:buChar char="•"/>
            </a:pPr>
            <a:r>
              <a:rPr lang="en-GB" sz="1800" dirty="0"/>
              <a:t>Current pulse does not travel uniformly thought the capillary at the start</a:t>
            </a:r>
          </a:p>
          <a:p>
            <a:pPr marL="342900" indent="-342900">
              <a:buFont typeface="Arial" panose="020B0604020202020204" pitchFamily="34" charset="0"/>
              <a:buChar char="•"/>
            </a:pPr>
            <a:r>
              <a:rPr lang="en-GB" sz="1800" dirty="0"/>
              <a:t>Due to unphysical initial condition</a:t>
            </a:r>
          </a:p>
          <a:p>
            <a:pPr marL="342900" indent="-342900">
              <a:buFont typeface="Arial" panose="020B0604020202020204" pitchFamily="34" charset="0"/>
              <a:buChar char="•"/>
            </a:pPr>
            <a:r>
              <a:rPr lang="en-GB" sz="1800" dirty="0"/>
              <a:t>In current state still representative of later times</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3"/>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Summary and Outlook</a:t>
            </a:r>
            <a:endParaRPr/>
          </a:p>
        </p:txBody>
      </p:sp>
      <p:sp>
        <p:nvSpPr>
          <p:cNvPr id="314" name="Google Shape;314;p33"/>
          <p:cNvSpPr txBox="1">
            <a:spLocks noGrp="1"/>
          </p:cNvSpPr>
          <p:nvPr>
            <p:ph type="body" idx="2"/>
          </p:nvPr>
        </p:nvSpPr>
        <p:spPr>
          <a:xfrm>
            <a:off x="408000" y="923850"/>
            <a:ext cx="11376000" cy="5492700"/>
          </a:xfrm>
          <a:prstGeom prst="rect">
            <a:avLst/>
          </a:prstGeom>
        </p:spPr>
        <p:txBody>
          <a:bodyPr spcFirstLastPara="1" wrap="square" lIns="0" tIns="0" rIns="0" bIns="0" anchor="t" anchorCtr="0">
            <a:noAutofit/>
          </a:bodyPr>
          <a:lstStyle/>
          <a:p>
            <a:pPr marL="285750" indent="-285750">
              <a:spcBef>
                <a:spcPts val="1200"/>
              </a:spcBef>
              <a:spcAft>
                <a:spcPts val="1200"/>
              </a:spcAft>
            </a:pPr>
            <a:r>
              <a:rPr lang="en-GB" dirty="0"/>
              <a:t>It is crucial to understand the temporal and spatial evolution of plasma density at </a:t>
            </a:r>
            <a:r>
              <a:rPr lang="en-GB" dirty="0" err="1"/>
              <a:t>μs</a:t>
            </a:r>
            <a:r>
              <a:rPr lang="en-GB" dirty="0"/>
              <a:t> time scale</a:t>
            </a:r>
          </a:p>
          <a:p>
            <a:pPr marL="285750" indent="-285750">
              <a:spcBef>
                <a:spcPts val="1200"/>
              </a:spcBef>
              <a:spcAft>
                <a:spcPts val="1200"/>
              </a:spcAft>
            </a:pPr>
            <a:r>
              <a:rPr lang="en-GB" dirty="0"/>
              <a:t>Possible to used a beam-based measurement to probe radial plasma density evolution</a:t>
            </a:r>
          </a:p>
          <a:p>
            <a:pPr marL="285750" indent="-285750">
              <a:spcBef>
                <a:spcPts val="1200"/>
              </a:spcBef>
              <a:spcAft>
                <a:spcPts val="1200"/>
              </a:spcAft>
            </a:pPr>
            <a:r>
              <a:rPr lang="en-GB" dirty="0"/>
              <a:t>Can use hydrodynamic plasma simulations to understand this radial behaviour</a:t>
            </a:r>
          </a:p>
          <a:p>
            <a:pPr marL="285750" indent="-285750">
              <a:spcBef>
                <a:spcPts val="1200"/>
              </a:spcBef>
              <a:spcAft>
                <a:spcPts val="1200"/>
              </a:spcAft>
            </a:pPr>
            <a:r>
              <a:rPr lang="en-GB" dirty="0"/>
              <a:t>By combining MHD with PIC, can re-create experimental results</a:t>
            </a:r>
          </a:p>
          <a:p>
            <a:pPr marL="285750" indent="-285750">
              <a:spcBef>
                <a:spcPts val="1200"/>
              </a:spcBef>
              <a:spcAft>
                <a:spcPts val="1200"/>
              </a:spcAft>
            </a:pPr>
            <a:r>
              <a:rPr lang="en-GB" dirty="0"/>
              <a:t>Need to strive to get better agreement between measurements and simulations</a:t>
            </a:r>
          </a:p>
          <a:p>
            <a:pPr marL="742950" lvl="1" indent="-285750">
              <a:spcAft>
                <a:spcPts val="1200"/>
              </a:spcAft>
            </a:pPr>
            <a:r>
              <a:rPr lang="en-GB" dirty="0"/>
              <a:t>Need better input parameters for Hydrodynamics simulations</a:t>
            </a:r>
          </a:p>
          <a:p>
            <a:pPr marL="285750" indent="-285750">
              <a:spcAft>
                <a:spcPts val="1200"/>
              </a:spcAft>
            </a:pPr>
            <a:r>
              <a:rPr lang="en-GB" dirty="0"/>
              <a:t>Develop a technique to determine electron density from driver energy loss profile</a:t>
            </a:r>
          </a:p>
          <a:p>
            <a:pPr marL="285750" indent="-285750">
              <a:spcBef>
                <a:spcPts val="1200"/>
              </a:spcBef>
              <a:spcAft>
                <a:spcPts val="1200"/>
              </a:spcAft>
            </a:pPr>
            <a:endParaRPr dirty="0"/>
          </a:p>
        </p:txBody>
      </p:sp>
      <p:sp>
        <p:nvSpPr>
          <p:cNvPr id="315" name="Google Shape;315;p33"/>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1"/>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Comparison </a:t>
            </a:r>
            <a:endParaRPr/>
          </a:p>
          <a:p>
            <a:pPr marL="0" lvl="0" indent="0" algn="l" rtl="0">
              <a:spcBef>
                <a:spcPts val="0"/>
              </a:spcBef>
              <a:spcAft>
                <a:spcPts val="0"/>
              </a:spcAft>
              <a:buNone/>
            </a:pPr>
            <a:endParaRPr/>
          </a:p>
        </p:txBody>
      </p:sp>
      <p:sp>
        <p:nvSpPr>
          <p:cNvPr id="294" name="Google Shape;294;p31"/>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pic>
        <p:nvPicPr>
          <p:cNvPr id="295" name="Google Shape;295;p31"/>
          <p:cNvPicPr preferRelativeResize="0"/>
          <p:nvPr/>
        </p:nvPicPr>
        <p:blipFill>
          <a:blip r:embed="rId3">
            <a:alphaModFix/>
          </a:blip>
          <a:stretch>
            <a:fillRect/>
          </a:stretch>
        </p:blipFill>
        <p:spPr>
          <a:xfrm>
            <a:off x="839425" y="800825"/>
            <a:ext cx="3705225" cy="2686050"/>
          </a:xfrm>
          <a:prstGeom prst="rect">
            <a:avLst/>
          </a:prstGeom>
          <a:noFill/>
          <a:ln>
            <a:noFill/>
          </a:ln>
        </p:spPr>
      </p:pic>
      <p:pic>
        <p:nvPicPr>
          <p:cNvPr id="296" name="Google Shape;296;p31"/>
          <p:cNvPicPr preferRelativeResize="0"/>
          <p:nvPr/>
        </p:nvPicPr>
        <p:blipFill>
          <a:blip r:embed="rId4">
            <a:alphaModFix/>
          </a:blip>
          <a:stretch>
            <a:fillRect/>
          </a:stretch>
        </p:blipFill>
        <p:spPr>
          <a:xfrm>
            <a:off x="6463550" y="715225"/>
            <a:ext cx="4731676" cy="2857250"/>
          </a:xfrm>
          <a:prstGeom prst="rect">
            <a:avLst/>
          </a:prstGeom>
          <a:noFill/>
          <a:ln>
            <a:noFill/>
          </a:ln>
        </p:spPr>
      </p:pic>
      <p:pic>
        <p:nvPicPr>
          <p:cNvPr id="297" name="Google Shape;297;p31"/>
          <p:cNvPicPr preferRelativeResize="0"/>
          <p:nvPr/>
        </p:nvPicPr>
        <p:blipFill>
          <a:blip r:embed="rId5">
            <a:alphaModFix/>
          </a:blip>
          <a:stretch>
            <a:fillRect/>
          </a:stretch>
        </p:blipFill>
        <p:spPr>
          <a:xfrm>
            <a:off x="878363" y="3662225"/>
            <a:ext cx="4114800" cy="2743200"/>
          </a:xfrm>
          <a:prstGeom prst="rect">
            <a:avLst/>
          </a:prstGeom>
          <a:noFill/>
          <a:ln>
            <a:noFill/>
          </a:ln>
        </p:spPr>
      </p:pic>
      <p:sp>
        <p:nvSpPr>
          <p:cNvPr id="7" name="TextBox 6">
            <a:extLst>
              <a:ext uri="{FF2B5EF4-FFF2-40B4-BE49-F238E27FC236}">
                <a16:creationId xmlns:a16="http://schemas.microsoft.com/office/drawing/2014/main" id="{7468BD82-1EAE-4FE9-BBB3-BBAB1E004119}"/>
              </a:ext>
            </a:extLst>
          </p:cNvPr>
          <p:cNvSpPr txBox="1"/>
          <p:nvPr/>
        </p:nvSpPr>
        <p:spPr>
          <a:xfrm>
            <a:off x="3271434" y="2729560"/>
            <a:ext cx="1273216" cy="307777"/>
          </a:xfrm>
          <a:prstGeom prst="rect">
            <a:avLst/>
          </a:prstGeom>
          <a:noFill/>
        </p:spPr>
        <p:txBody>
          <a:bodyPr wrap="square" rtlCol="0">
            <a:spAutoFit/>
          </a:bodyPr>
          <a:lstStyle/>
          <a:p>
            <a:r>
              <a:rPr lang="en-GB" b="1" dirty="0">
                <a:solidFill>
                  <a:srgbClr val="FF0000"/>
                </a:solidFill>
              </a:rPr>
              <a:t>Preliminary</a:t>
            </a:r>
          </a:p>
        </p:txBody>
      </p:sp>
      <p:sp>
        <p:nvSpPr>
          <p:cNvPr id="8" name="TextBox 7">
            <a:extLst>
              <a:ext uri="{FF2B5EF4-FFF2-40B4-BE49-F238E27FC236}">
                <a16:creationId xmlns:a16="http://schemas.microsoft.com/office/drawing/2014/main" id="{84279582-87E3-4DCF-8AFF-F0728288FE47}"/>
              </a:ext>
            </a:extLst>
          </p:cNvPr>
          <p:cNvSpPr txBox="1"/>
          <p:nvPr/>
        </p:nvSpPr>
        <p:spPr>
          <a:xfrm>
            <a:off x="3446983" y="4317221"/>
            <a:ext cx="1273216" cy="307777"/>
          </a:xfrm>
          <a:prstGeom prst="rect">
            <a:avLst/>
          </a:prstGeom>
          <a:noFill/>
        </p:spPr>
        <p:txBody>
          <a:bodyPr wrap="square" rtlCol="0">
            <a:spAutoFit/>
          </a:bodyPr>
          <a:lstStyle/>
          <a:p>
            <a:r>
              <a:rPr lang="en-GB" b="1" dirty="0">
                <a:solidFill>
                  <a:srgbClr val="FF0000"/>
                </a:solidFill>
              </a:rPr>
              <a:t>Preliminary</a:t>
            </a:r>
          </a:p>
        </p:txBody>
      </p:sp>
      <p:sp>
        <p:nvSpPr>
          <p:cNvPr id="9" name="TextBox 8">
            <a:extLst>
              <a:ext uri="{FF2B5EF4-FFF2-40B4-BE49-F238E27FC236}">
                <a16:creationId xmlns:a16="http://schemas.microsoft.com/office/drawing/2014/main" id="{9A7EC12A-B14C-4A6E-9ED3-3EE08F7710E9}"/>
              </a:ext>
            </a:extLst>
          </p:cNvPr>
          <p:cNvSpPr txBox="1"/>
          <p:nvPr/>
        </p:nvSpPr>
        <p:spPr>
          <a:xfrm>
            <a:off x="6191326" y="3819739"/>
            <a:ext cx="5275039" cy="646331"/>
          </a:xfrm>
          <a:prstGeom prst="rect">
            <a:avLst/>
          </a:prstGeom>
          <a:noFill/>
        </p:spPr>
        <p:txBody>
          <a:bodyPr wrap="square" rtlCol="0">
            <a:spAutoFit/>
          </a:bodyPr>
          <a:lstStyle/>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Motivation for high-repetition-rate</a:t>
            </a:r>
            <a:endParaRPr/>
          </a:p>
        </p:txBody>
      </p:sp>
      <p:sp>
        <p:nvSpPr>
          <p:cNvPr id="135" name="Google Shape;135;p21"/>
          <p:cNvSpPr txBox="1">
            <a:spLocks noGrp="1"/>
          </p:cNvSpPr>
          <p:nvPr>
            <p:ph type="body" idx="2"/>
          </p:nvPr>
        </p:nvSpPr>
        <p:spPr>
          <a:xfrm>
            <a:off x="407975" y="4540400"/>
            <a:ext cx="11376000" cy="187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000"/>
              <a:t>To be able to accelerate electron beams at high-repetition rates need:</a:t>
            </a:r>
            <a:endParaRPr sz="2000"/>
          </a:p>
          <a:p>
            <a:pPr marL="457200" lvl="0" indent="-355600" algn="l" rtl="0">
              <a:spcBef>
                <a:spcPts val="1200"/>
              </a:spcBef>
              <a:spcAft>
                <a:spcPts val="0"/>
              </a:spcAft>
              <a:buSzPts val="2000"/>
              <a:buChar char="•"/>
            </a:pPr>
            <a:r>
              <a:rPr lang="en-US" sz="2000"/>
              <a:t>High-repetition-rate bunch trains</a:t>
            </a:r>
            <a:endParaRPr sz="2000"/>
          </a:p>
          <a:p>
            <a:pPr marL="457200" lvl="0" indent="-355600" algn="l" rtl="0">
              <a:spcBef>
                <a:spcPts val="0"/>
              </a:spcBef>
              <a:spcAft>
                <a:spcPts val="0"/>
              </a:spcAft>
              <a:buSzPts val="2000"/>
              <a:buChar char="•"/>
            </a:pPr>
            <a:r>
              <a:rPr lang="en-US" sz="2000"/>
              <a:t>Plasma Characteristics that are identical at short-time scales (μs)</a:t>
            </a:r>
            <a:endParaRPr sz="2000"/>
          </a:p>
          <a:p>
            <a:pPr marL="914400" lvl="1" indent="-355600" algn="l" rtl="0">
              <a:spcBef>
                <a:spcPts val="0"/>
              </a:spcBef>
              <a:spcAft>
                <a:spcPts val="0"/>
              </a:spcAft>
              <a:buSzPts val="2000"/>
              <a:buChar char="•"/>
            </a:pPr>
            <a:r>
              <a:rPr lang="en-US" sz="2000"/>
              <a:t>Density, ionisation fraction, density ramps, transverse gradients</a:t>
            </a:r>
            <a:endParaRPr sz="2000"/>
          </a:p>
        </p:txBody>
      </p:sp>
      <p:sp>
        <p:nvSpPr>
          <p:cNvPr id="137" name="Google Shape;137;p21"/>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pic>
        <p:nvPicPr>
          <p:cNvPr id="4" name="Picture 3">
            <a:extLst>
              <a:ext uri="{FF2B5EF4-FFF2-40B4-BE49-F238E27FC236}">
                <a16:creationId xmlns:a16="http://schemas.microsoft.com/office/drawing/2014/main" id="{34755B07-7EEA-4CD9-B2CA-323340D30046}"/>
              </a:ext>
            </a:extLst>
          </p:cNvPr>
          <p:cNvPicPr>
            <a:picLocks noChangeAspect="1"/>
          </p:cNvPicPr>
          <p:nvPr/>
        </p:nvPicPr>
        <p:blipFill>
          <a:blip r:embed="rId3"/>
          <a:stretch>
            <a:fillRect/>
          </a:stretch>
        </p:blipFill>
        <p:spPr>
          <a:xfrm>
            <a:off x="6922878" y="2207443"/>
            <a:ext cx="3355201" cy="1339936"/>
          </a:xfrm>
          <a:prstGeom prst="rect">
            <a:avLst/>
          </a:prstGeom>
        </p:spPr>
      </p:pic>
      <p:pic>
        <p:nvPicPr>
          <p:cNvPr id="7" name="Picture 6">
            <a:extLst>
              <a:ext uri="{FF2B5EF4-FFF2-40B4-BE49-F238E27FC236}">
                <a16:creationId xmlns:a16="http://schemas.microsoft.com/office/drawing/2014/main" id="{CF1C9AE4-647F-44D2-9F95-62D7F5D40A31}"/>
              </a:ext>
            </a:extLst>
          </p:cNvPr>
          <p:cNvPicPr>
            <a:picLocks noChangeAspect="1"/>
          </p:cNvPicPr>
          <p:nvPr/>
        </p:nvPicPr>
        <p:blipFill>
          <a:blip r:embed="rId4"/>
          <a:stretch>
            <a:fillRect/>
          </a:stretch>
        </p:blipFill>
        <p:spPr>
          <a:xfrm>
            <a:off x="1337127" y="2207443"/>
            <a:ext cx="3931997" cy="1335597"/>
          </a:xfrm>
          <a:prstGeom prst="rect">
            <a:avLst/>
          </a:prstGeom>
        </p:spPr>
      </p:pic>
      <p:sp>
        <p:nvSpPr>
          <p:cNvPr id="11" name="TextBox 10">
            <a:extLst>
              <a:ext uri="{FF2B5EF4-FFF2-40B4-BE49-F238E27FC236}">
                <a16:creationId xmlns:a16="http://schemas.microsoft.com/office/drawing/2014/main" id="{B5231DF4-633D-4DBF-B69A-4365C21AEB70}"/>
              </a:ext>
            </a:extLst>
          </p:cNvPr>
          <p:cNvSpPr txBox="1"/>
          <p:nvPr/>
        </p:nvSpPr>
        <p:spPr>
          <a:xfrm>
            <a:off x="706056" y="1076446"/>
            <a:ext cx="10034560" cy="400110"/>
          </a:xfrm>
          <a:prstGeom prst="rect">
            <a:avLst/>
          </a:prstGeom>
          <a:noFill/>
        </p:spPr>
        <p:txBody>
          <a:bodyPr wrap="square" rtlCol="0">
            <a:spAutoFit/>
          </a:bodyPr>
          <a:lstStyle/>
          <a:p>
            <a:r>
              <a:rPr lang="en-GB" sz="2000" b="1" dirty="0"/>
              <a:t>Goal: </a:t>
            </a:r>
            <a:r>
              <a:rPr lang="en-GB" sz="2000" dirty="0"/>
              <a:t>To develop a plasma stage for the applications in future FEL and collider facilities</a:t>
            </a:r>
            <a:endParaRPr lang="en-GB" sz="2400" dirty="0"/>
          </a:p>
        </p:txBody>
      </p:sp>
    </p:spTree>
    <p:extLst>
      <p:ext uri="{BB962C8B-B14F-4D97-AF65-F5344CB8AC3E}">
        <p14:creationId xmlns:p14="http://schemas.microsoft.com/office/powerpoint/2010/main" val="381002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Plasma Sources at FLASHForward </a:t>
            </a:r>
            <a:endParaRPr/>
          </a:p>
        </p:txBody>
      </p:sp>
      <p:sp>
        <p:nvSpPr>
          <p:cNvPr id="144" name="Google Shape;144;p22"/>
          <p:cNvSpPr txBox="1">
            <a:spLocks noGrp="1"/>
          </p:cNvSpPr>
          <p:nvPr>
            <p:ph type="body" idx="2"/>
          </p:nvPr>
        </p:nvSpPr>
        <p:spPr>
          <a:xfrm>
            <a:off x="408000" y="913099"/>
            <a:ext cx="11376000" cy="26403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US" dirty="0"/>
              <a:t>Discharge capillaries made of sapphire</a:t>
            </a:r>
            <a:endParaRPr dirty="0"/>
          </a:p>
          <a:p>
            <a:pPr marL="457200" lvl="0" indent="-342900" algn="l" rtl="0">
              <a:spcBef>
                <a:spcPts val="0"/>
              </a:spcBef>
              <a:spcAft>
                <a:spcPts val="0"/>
              </a:spcAft>
              <a:buSzPts val="1800"/>
              <a:buChar char="•"/>
            </a:pPr>
            <a:r>
              <a:rPr lang="en-US" dirty="0"/>
              <a:t>Filled with Argon or Hydrogen</a:t>
            </a:r>
            <a:endParaRPr dirty="0"/>
          </a:p>
          <a:p>
            <a:pPr marL="457200" lvl="0" indent="-342900" algn="l" rtl="0">
              <a:spcBef>
                <a:spcPts val="0"/>
              </a:spcBef>
              <a:spcAft>
                <a:spcPts val="0"/>
              </a:spcAft>
              <a:buSzPts val="1800"/>
              <a:buChar char="•"/>
            </a:pPr>
            <a:r>
              <a:rPr lang="en-US" dirty="0" err="1"/>
              <a:t>Ionised</a:t>
            </a:r>
            <a:r>
              <a:rPr lang="en-US" dirty="0"/>
              <a:t> by high voltage discharge ~ 24 kV</a:t>
            </a:r>
            <a:endParaRPr dirty="0"/>
          </a:p>
          <a:p>
            <a:pPr marL="457200" lvl="0" indent="-342900" algn="l" rtl="0">
              <a:spcBef>
                <a:spcPts val="0"/>
              </a:spcBef>
              <a:spcAft>
                <a:spcPts val="0"/>
              </a:spcAft>
              <a:buSzPts val="1800"/>
              <a:buChar char="•"/>
            </a:pPr>
            <a:r>
              <a:rPr lang="en-US" dirty="0"/>
              <a:t>Aim for </a:t>
            </a:r>
            <a:r>
              <a:rPr lang="en-US" i="1" dirty="0"/>
              <a:t>O</a:t>
            </a:r>
            <a:r>
              <a:rPr lang="en-US" dirty="0"/>
              <a:t> (10</a:t>
            </a:r>
            <a:r>
              <a:rPr lang="en-US" baseline="30000" dirty="0"/>
              <a:t>16</a:t>
            </a:r>
            <a:r>
              <a:rPr lang="en-US" dirty="0"/>
              <a:t> cm</a:t>
            </a:r>
            <a:r>
              <a:rPr lang="en-US" baseline="30000" dirty="0"/>
              <a:t>-3</a:t>
            </a:r>
            <a:r>
              <a:rPr lang="en-US" dirty="0"/>
              <a:t> )plasma density for optimal working point</a:t>
            </a:r>
            <a:endParaRPr dirty="0"/>
          </a:p>
          <a:p>
            <a:pPr marL="457200" lvl="0" indent="-342900" algn="l" rtl="0">
              <a:spcBef>
                <a:spcPts val="0"/>
              </a:spcBef>
              <a:spcAft>
                <a:spcPts val="0"/>
              </a:spcAft>
              <a:buSzPts val="1800"/>
              <a:buChar char="•"/>
            </a:pPr>
            <a:r>
              <a:rPr lang="en-US" dirty="0"/>
              <a:t>Plasma density quickly evolves due to a combination of</a:t>
            </a:r>
            <a:endParaRPr dirty="0"/>
          </a:p>
          <a:p>
            <a:pPr marL="914400" lvl="1" indent="-342900" algn="l" rtl="0">
              <a:spcBef>
                <a:spcPts val="0"/>
              </a:spcBef>
              <a:spcAft>
                <a:spcPts val="0"/>
              </a:spcAft>
              <a:buSzPts val="1800"/>
              <a:buChar char="•"/>
            </a:pPr>
            <a:r>
              <a:rPr lang="en-US" sz="1800" dirty="0"/>
              <a:t>Expulsion</a:t>
            </a:r>
            <a:endParaRPr sz="1800" dirty="0"/>
          </a:p>
          <a:p>
            <a:pPr marL="914400" lvl="1" indent="-342900" algn="l" rtl="0">
              <a:spcBef>
                <a:spcPts val="0"/>
              </a:spcBef>
              <a:spcAft>
                <a:spcPts val="0"/>
              </a:spcAft>
              <a:buSzPts val="1800"/>
              <a:buChar char="•"/>
            </a:pPr>
            <a:r>
              <a:rPr lang="en-US" sz="1800" dirty="0"/>
              <a:t>Recombination</a:t>
            </a:r>
            <a:endParaRPr sz="1800" dirty="0"/>
          </a:p>
          <a:p>
            <a:pPr marL="914400" lvl="1" indent="-342900" algn="l" rtl="0">
              <a:spcBef>
                <a:spcPts val="0"/>
              </a:spcBef>
              <a:spcAft>
                <a:spcPts val="0"/>
              </a:spcAft>
              <a:buSzPts val="1800"/>
              <a:buChar char="•"/>
            </a:pPr>
            <a:r>
              <a:rPr lang="en-US" sz="1800" dirty="0"/>
              <a:t>Occur on the </a:t>
            </a:r>
            <a:r>
              <a:rPr lang="en-US" sz="1800" dirty="0" err="1"/>
              <a:t>μs</a:t>
            </a:r>
            <a:r>
              <a:rPr lang="en-US" sz="1800" dirty="0"/>
              <a:t> timescale</a:t>
            </a:r>
            <a:endParaRPr sz="1800" dirty="0"/>
          </a:p>
          <a:p>
            <a:pPr marL="457200" lvl="0" indent="-342900" algn="l" rtl="0">
              <a:spcBef>
                <a:spcPts val="0"/>
              </a:spcBef>
              <a:spcAft>
                <a:spcPts val="0"/>
              </a:spcAft>
              <a:buSzPts val="1800"/>
              <a:buChar char="•"/>
            </a:pPr>
            <a:r>
              <a:rPr lang="en-US" dirty="0"/>
              <a:t>Need to investigate temporal and spatial evolution of plasma to understand these effects</a:t>
            </a:r>
            <a:endParaRPr dirty="0"/>
          </a:p>
        </p:txBody>
      </p:sp>
      <p:grpSp>
        <p:nvGrpSpPr>
          <p:cNvPr id="145" name="Google Shape;145;p22"/>
          <p:cNvGrpSpPr/>
          <p:nvPr/>
        </p:nvGrpSpPr>
        <p:grpSpPr>
          <a:xfrm>
            <a:off x="-72984" y="3740597"/>
            <a:ext cx="7322891" cy="2264702"/>
            <a:chOff x="1458325" y="3441000"/>
            <a:chExt cx="9375100" cy="2899375"/>
          </a:xfrm>
        </p:grpSpPr>
        <p:pic>
          <p:nvPicPr>
            <p:cNvPr id="146" name="Google Shape;146;p22"/>
            <p:cNvPicPr preferRelativeResize="0"/>
            <p:nvPr/>
          </p:nvPicPr>
          <p:blipFill>
            <a:blip r:embed="rId3">
              <a:alphaModFix/>
            </a:blip>
            <a:stretch>
              <a:fillRect/>
            </a:stretch>
          </p:blipFill>
          <p:spPr>
            <a:xfrm>
              <a:off x="2911900" y="3441000"/>
              <a:ext cx="6496650" cy="2899375"/>
            </a:xfrm>
            <a:prstGeom prst="rect">
              <a:avLst/>
            </a:prstGeom>
            <a:noFill/>
            <a:ln>
              <a:noFill/>
            </a:ln>
          </p:spPr>
        </p:pic>
        <p:cxnSp>
          <p:nvCxnSpPr>
            <p:cNvPr id="147" name="Google Shape;147;p22"/>
            <p:cNvCxnSpPr/>
            <p:nvPr/>
          </p:nvCxnSpPr>
          <p:spPr>
            <a:xfrm>
              <a:off x="4751300" y="5041150"/>
              <a:ext cx="2713800" cy="0"/>
            </a:xfrm>
            <a:prstGeom prst="straightConnector1">
              <a:avLst/>
            </a:prstGeom>
            <a:noFill/>
            <a:ln w="38100" cap="flat" cmpd="sng">
              <a:solidFill>
                <a:schemeClr val="accent2"/>
              </a:solidFill>
              <a:prstDash val="solid"/>
              <a:round/>
              <a:headEnd type="triangle" w="med" len="med"/>
              <a:tailEnd type="triangle" w="med" len="med"/>
            </a:ln>
          </p:spPr>
        </p:cxnSp>
        <p:cxnSp>
          <p:nvCxnSpPr>
            <p:cNvPr id="148" name="Google Shape;148;p22"/>
            <p:cNvCxnSpPr/>
            <p:nvPr/>
          </p:nvCxnSpPr>
          <p:spPr>
            <a:xfrm flipH="1">
              <a:off x="4652350" y="3926925"/>
              <a:ext cx="1015500" cy="611100"/>
            </a:xfrm>
            <a:prstGeom prst="straightConnector1">
              <a:avLst/>
            </a:prstGeom>
            <a:noFill/>
            <a:ln w="28575" cap="flat" cmpd="sng">
              <a:solidFill>
                <a:schemeClr val="accent2"/>
              </a:solidFill>
              <a:prstDash val="solid"/>
              <a:round/>
              <a:headEnd type="none" w="med" len="med"/>
              <a:tailEnd type="triangle" w="med" len="med"/>
            </a:ln>
          </p:spPr>
        </p:cxnSp>
        <p:cxnSp>
          <p:nvCxnSpPr>
            <p:cNvPr id="149" name="Google Shape;149;p22"/>
            <p:cNvCxnSpPr/>
            <p:nvPr/>
          </p:nvCxnSpPr>
          <p:spPr>
            <a:xfrm>
              <a:off x="6547975" y="3926925"/>
              <a:ext cx="1015500" cy="611100"/>
            </a:xfrm>
            <a:prstGeom prst="straightConnector1">
              <a:avLst/>
            </a:prstGeom>
            <a:noFill/>
            <a:ln w="28575" cap="flat" cmpd="sng">
              <a:solidFill>
                <a:schemeClr val="accent2"/>
              </a:solidFill>
              <a:prstDash val="solid"/>
              <a:round/>
              <a:headEnd type="none" w="med" len="med"/>
              <a:tailEnd type="triangle" w="med" len="med"/>
            </a:ln>
          </p:spPr>
        </p:cxnSp>
        <p:sp>
          <p:nvSpPr>
            <p:cNvPr id="150" name="Google Shape;150;p22"/>
            <p:cNvSpPr txBox="1"/>
            <p:nvPr/>
          </p:nvSpPr>
          <p:spPr>
            <a:xfrm>
              <a:off x="5503175" y="4969275"/>
              <a:ext cx="1195200" cy="2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accent2"/>
                  </a:solidFill>
                </a:rPr>
                <a:t>50 mm</a:t>
              </a:r>
              <a:endParaRPr sz="1800">
                <a:solidFill>
                  <a:schemeClr val="accent2"/>
                </a:solidFill>
              </a:endParaRPr>
            </a:p>
          </p:txBody>
        </p:sp>
        <p:sp>
          <p:nvSpPr>
            <p:cNvPr id="151" name="Google Shape;151;p22"/>
            <p:cNvSpPr txBox="1"/>
            <p:nvPr/>
          </p:nvSpPr>
          <p:spPr>
            <a:xfrm>
              <a:off x="5232022" y="3475346"/>
              <a:ext cx="1856400" cy="2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accent2"/>
                  </a:solidFill>
                </a:rPr>
                <a:t>Electrodes</a:t>
              </a:r>
              <a:endParaRPr sz="1800">
                <a:solidFill>
                  <a:schemeClr val="accent2"/>
                </a:solidFill>
              </a:endParaRPr>
            </a:p>
          </p:txBody>
        </p:sp>
        <p:grpSp>
          <p:nvGrpSpPr>
            <p:cNvPr id="152" name="Google Shape;152;p22"/>
            <p:cNvGrpSpPr/>
            <p:nvPr/>
          </p:nvGrpSpPr>
          <p:grpSpPr>
            <a:xfrm>
              <a:off x="9124525" y="4567625"/>
              <a:ext cx="479100" cy="646150"/>
              <a:chOff x="9124525" y="4567625"/>
              <a:chExt cx="479100" cy="646150"/>
            </a:xfrm>
          </p:grpSpPr>
          <p:cxnSp>
            <p:nvCxnSpPr>
              <p:cNvPr id="153" name="Google Shape;153;p22"/>
              <p:cNvCxnSpPr/>
              <p:nvPr/>
            </p:nvCxnSpPr>
            <p:spPr>
              <a:xfrm rot="10800000" flipH="1">
                <a:off x="9124525" y="4567625"/>
                <a:ext cx="449700" cy="251400"/>
              </a:xfrm>
              <a:prstGeom prst="straightConnector1">
                <a:avLst/>
              </a:prstGeom>
              <a:noFill/>
              <a:ln w="19050" cap="flat" cmpd="sng">
                <a:solidFill>
                  <a:schemeClr val="accent2"/>
                </a:solidFill>
                <a:prstDash val="solid"/>
                <a:round/>
                <a:headEnd type="none" w="med" len="med"/>
                <a:tailEnd type="triangle" w="med" len="med"/>
              </a:ln>
            </p:spPr>
          </p:cxnSp>
          <p:cxnSp>
            <p:nvCxnSpPr>
              <p:cNvPr id="154" name="Google Shape;154;p22"/>
              <p:cNvCxnSpPr/>
              <p:nvPr/>
            </p:nvCxnSpPr>
            <p:spPr>
              <a:xfrm>
                <a:off x="9124525" y="4962375"/>
                <a:ext cx="449700" cy="251400"/>
              </a:xfrm>
              <a:prstGeom prst="straightConnector1">
                <a:avLst/>
              </a:prstGeom>
              <a:noFill/>
              <a:ln w="19050" cap="flat" cmpd="sng">
                <a:solidFill>
                  <a:schemeClr val="accent2"/>
                </a:solidFill>
                <a:prstDash val="solid"/>
                <a:round/>
                <a:headEnd type="none" w="med" len="med"/>
                <a:tailEnd type="triangle" w="med" len="med"/>
              </a:ln>
            </p:spPr>
          </p:cxnSp>
          <p:cxnSp>
            <p:nvCxnSpPr>
              <p:cNvPr id="155" name="Google Shape;155;p22"/>
              <p:cNvCxnSpPr/>
              <p:nvPr/>
            </p:nvCxnSpPr>
            <p:spPr>
              <a:xfrm>
                <a:off x="9124525" y="4885738"/>
                <a:ext cx="479100" cy="9900"/>
              </a:xfrm>
              <a:prstGeom prst="straightConnector1">
                <a:avLst/>
              </a:prstGeom>
              <a:noFill/>
              <a:ln w="19050" cap="flat" cmpd="sng">
                <a:solidFill>
                  <a:schemeClr val="accent2"/>
                </a:solidFill>
                <a:prstDash val="solid"/>
                <a:round/>
                <a:headEnd type="none" w="med" len="med"/>
                <a:tailEnd type="triangle" w="med" len="med"/>
              </a:ln>
            </p:spPr>
          </p:cxnSp>
        </p:grpSp>
        <p:grpSp>
          <p:nvGrpSpPr>
            <p:cNvPr id="156" name="Google Shape;156;p22"/>
            <p:cNvGrpSpPr/>
            <p:nvPr/>
          </p:nvGrpSpPr>
          <p:grpSpPr>
            <a:xfrm flipH="1">
              <a:off x="2669425" y="4567613"/>
              <a:ext cx="479100" cy="646150"/>
              <a:chOff x="9124525" y="4567625"/>
              <a:chExt cx="479100" cy="646150"/>
            </a:xfrm>
          </p:grpSpPr>
          <p:cxnSp>
            <p:nvCxnSpPr>
              <p:cNvPr id="157" name="Google Shape;157;p22"/>
              <p:cNvCxnSpPr/>
              <p:nvPr/>
            </p:nvCxnSpPr>
            <p:spPr>
              <a:xfrm rot="10800000" flipH="1">
                <a:off x="9124525" y="4567625"/>
                <a:ext cx="449700" cy="251400"/>
              </a:xfrm>
              <a:prstGeom prst="straightConnector1">
                <a:avLst/>
              </a:prstGeom>
              <a:noFill/>
              <a:ln w="19050" cap="flat" cmpd="sng">
                <a:solidFill>
                  <a:schemeClr val="accent2"/>
                </a:solidFill>
                <a:prstDash val="solid"/>
                <a:round/>
                <a:headEnd type="none" w="med" len="med"/>
                <a:tailEnd type="triangle" w="med" len="med"/>
              </a:ln>
            </p:spPr>
          </p:cxnSp>
          <p:cxnSp>
            <p:nvCxnSpPr>
              <p:cNvPr id="158" name="Google Shape;158;p22"/>
              <p:cNvCxnSpPr/>
              <p:nvPr/>
            </p:nvCxnSpPr>
            <p:spPr>
              <a:xfrm>
                <a:off x="9124525" y="4962375"/>
                <a:ext cx="449700" cy="251400"/>
              </a:xfrm>
              <a:prstGeom prst="straightConnector1">
                <a:avLst/>
              </a:prstGeom>
              <a:noFill/>
              <a:ln w="19050" cap="flat" cmpd="sng">
                <a:solidFill>
                  <a:schemeClr val="accent2"/>
                </a:solidFill>
                <a:prstDash val="solid"/>
                <a:round/>
                <a:headEnd type="none" w="med" len="med"/>
                <a:tailEnd type="triangle" w="med" len="med"/>
              </a:ln>
            </p:spPr>
          </p:cxnSp>
          <p:cxnSp>
            <p:nvCxnSpPr>
              <p:cNvPr id="159" name="Google Shape;159;p22"/>
              <p:cNvCxnSpPr/>
              <p:nvPr/>
            </p:nvCxnSpPr>
            <p:spPr>
              <a:xfrm>
                <a:off x="9124525" y="4885738"/>
                <a:ext cx="479100" cy="9900"/>
              </a:xfrm>
              <a:prstGeom prst="straightConnector1">
                <a:avLst/>
              </a:prstGeom>
              <a:noFill/>
              <a:ln w="19050" cap="flat" cmpd="sng">
                <a:solidFill>
                  <a:schemeClr val="accent2"/>
                </a:solidFill>
                <a:prstDash val="solid"/>
                <a:round/>
                <a:headEnd type="none" w="med" len="med"/>
                <a:tailEnd type="triangle" w="med" len="med"/>
              </a:ln>
            </p:spPr>
          </p:cxnSp>
        </p:grpSp>
        <p:sp>
          <p:nvSpPr>
            <p:cNvPr id="160" name="Google Shape;160;p22"/>
            <p:cNvSpPr txBox="1"/>
            <p:nvPr/>
          </p:nvSpPr>
          <p:spPr>
            <a:xfrm>
              <a:off x="1458325" y="4723750"/>
              <a:ext cx="1614000" cy="4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accent2"/>
                  </a:solidFill>
                </a:rPr>
                <a:t>Expulsion</a:t>
              </a:r>
              <a:endParaRPr sz="1200">
                <a:solidFill>
                  <a:schemeClr val="accent2"/>
                </a:solidFill>
              </a:endParaRPr>
            </a:p>
          </p:txBody>
        </p:sp>
        <p:sp>
          <p:nvSpPr>
            <p:cNvPr id="161" name="Google Shape;161;p22"/>
            <p:cNvSpPr txBox="1"/>
            <p:nvPr/>
          </p:nvSpPr>
          <p:spPr>
            <a:xfrm>
              <a:off x="9219425" y="4723738"/>
              <a:ext cx="1614000" cy="4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accent2"/>
                  </a:solidFill>
                </a:rPr>
                <a:t>Expulsion</a:t>
              </a:r>
              <a:endParaRPr sz="1200">
                <a:solidFill>
                  <a:schemeClr val="accent2"/>
                </a:solidFill>
              </a:endParaRPr>
            </a:p>
          </p:txBody>
        </p:sp>
      </p:grpSp>
      <p:cxnSp>
        <p:nvCxnSpPr>
          <p:cNvPr id="162" name="Google Shape;162;p22"/>
          <p:cNvCxnSpPr/>
          <p:nvPr/>
        </p:nvCxnSpPr>
        <p:spPr>
          <a:xfrm rot="10800000">
            <a:off x="1677400" y="5199875"/>
            <a:ext cx="551100" cy="533100"/>
          </a:xfrm>
          <a:prstGeom prst="straightConnector1">
            <a:avLst/>
          </a:prstGeom>
          <a:noFill/>
          <a:ln w="19050" cap="flat" cmpd="sng">
            <a:solidFill>
              <a:schemeClr val="accent2"/>
            </a:solidFill>
            <a:prstDash val="solid"/>
            <a:round/>
            <a:headEnd type="none" w="med" len="med"/>
            <a:tailEnd type="triangle" w="med" len="med"/>
          </a:ln>
        </p:spPr>
      </p:cxnSp>
      <p:cxnSp>
        <p:nvCxnSpPr>
          <p:cNvPr id="163" name="Google Shape;163;p22"/>
          <p:cNvCxnSpPr/>
          <p:nvPr/>
        </p:nvCxnSpPr>
        <p:spPr>
          <a:xfrm rot="10800000">
            <a:off x="1785325" y="4837300"/>
            <a:ext cx="491100" cy="811800"/>
          </a:xfrm>
          <a:prstGeom prst="straightConnector1">
            <a:avLst/>
          </a:prstGeom>
          <a:noFill/>
          <a:ln w="19050" cap="flat" cmpd="sng">
            <a:solidFill>
              <a:schemeClr val="accent2"/>
            </a:solidFill>
            <a:prstDash val="solid"/>
            <a:round/>
            <a:headEnd type="none" w="med" len="med"/>
            <a:tailEnd type="triangle" w="med" len="med"/>
          </a:ln>
        </p:spPr>
      </p:cxnSp>
      <p:sp>
        <p:nvSpPr>
          <p:cNvPr id="164" name="Google Shape;164;p22"/>
          <p:cNvSpPr txBox="1"/>
          <p:nvPr/>
        </p:nvSpPr>
        <p:spPr>
          <a:xfrm>
            <a:off x="1785329" y="5528400"/>
            <a:ext cx="1740300" cy="37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accent2"/>
                </a:solidFill>
              </a:rPr>
              <a:t>Gas inlets</a:t>
            </a:r>
            <a:endParaRPr sz="1200">
              <a:solidFill>
                <a:schemeClr val="accent2"/>
              </a:solidFill>
            </a:endParaRPr>
          </a:p>
        </p:txBody>
      </p:sp>
      <p:sp>
        <p:nvSpPr>
          <p:cNvPr id="165" name="Google Shape;165;p22"/>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pic>
        <p:nvPicPr>
          <p:cNvPr id="166" name="Google Shape;166;p22"/>
          <p:cNvPicPr preferRelativeResize="0"/>
          <p:nvPr/>
        </p:nvPicPr>
        <p:blipFill rotWithShape="1">
          <a:blip r:embed="rId4">
            <a:alphaModFix/>
          </a:blip>
          <a:srcRect l="4898" t="4816" r="8551"/>
          <a:stretch/>
        </p:blipFill>
        <p:spPr>
          <a:xfrm>
            <a:off x="7710144" y="3663100"/>
            <a:ext cx="3513580" cy="25755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3"/>
          <p:cNvPicPr preferRelativeResize="0"/>
          <p:nvPr/>
        </p:nvPicPr>
        <p:blipFill rotWithShape="1">
          <a:blip r:embed="rId3">
            <a:alphaModFix/>
          </a:blip>
          <a:srcRect/>
          <a:stretch/>
        </p:blipFill>
        <p:spPr>
          <a:xfrm>
            <a:off x="7604700" y="2256137"/>
            <a:ext cx="4092325" cy="3498275"/>
          </a:xfrm>
          <a:prstGeom prst="rect">
            <a:avLst/>
          </a:prstGeom>
          <a:noFill/>
          <a:ln>
            <a:noFill/>
          </a:ln>
        </p:spPr>
      </p:pic>
      <p:sp>
        <p:nvSpPr>
          <p:cNvPr id="173" name="Google Shape;173;p23"/>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Direct Plasma Density Measurement</a:t>
            </a:r>
            <a:endParaRPr/>
          </a:p>
        </p:txBody>
      </p:sp>
      <p:sp>
        <p:nvSpPr>
          <p:cNvPr id="174" name="Google Shape;174;p23"/>
          <p:cNvSpPr txBox="1">
            <a:spLocks noGrp="1"/>
          </p:cNvSpPr>
          <p:nvPr>
            <p:ph type="body" idx="2"/>
          </p:nvPr>
        </p:nvSpPr>
        <p:spPr>
          <a:xfrm>
            <a:off x="407975" y="1025425"/>
            <a:ext cx="9493800" cy="50103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US" sz="2000"/>
              <a:t>Optical Emission Spectroscopy</a:t>
            </a:r>
            <a:endParaRPr sz="2000"/>
          </a:p>
          <a:p>
            <a:pPr marL="914400" lvl="1" indent="-355600" algn="l" rtl="0">
              <a:spcBef>
                <a:spcPts val="0"/>
              </a:spcBef>
              <a:spcAft>
                <a:spcPts val="0"/>
              </a:spcAft>
              <a:buSzPts val="2000"/>
              <a:buChar char="○"/>
            </a:pPr>
            <a:r>
              <a:rPr lang="en-US" sz="2000"/>
              <a:t>Determine density by measuring pressure broadening of H-Alpha</a:t>
            </a:r>
            <a:endParaRPr sz="2000"/>
          </a:p>
          <a:p>
            <a:pPr marL="914400" lvl="1" indent="-355600" algn="l" rtl="0">
              <a:spcBef>
                <a:spcPts val="0"/>
              </a:spcBef>
              <a:spcAft>
                <a:spcPts val="0"/>
              </a:spcAft>
              <a:buSzPts val="2000"/>
              <a:buChar char="○"/>
            </a:pPr>
            <a:r>
              <a:rPr lang="en-US" sz="2000"/>
              <a:t>Get radially integrated information</a:t>
            </a:r>
            <a:endParaRPr sz="2000"/>
          </a:p>
          <a:p>
            <a:pPr marL="457200" lvl="0" indent="-355600" algn="l" rtl="0">
              <a:spcBef>
                <a:spcPts val="0"/>
              </a:spcBef>
              <a:spcAft>
                <a:spcPts val="0"/>
              </a:spcAft>
              <a:buSzPts val="2000"/>
              <a:buChar char="●"/>
            </a:pPr>
            <a:r>
              <a:rPr lang="en-US" sz="2000"/>
              <a:t>The plasma we generate is hot (~3 eV) and mostly evolves radially</a:t>
            </a:r>
            <a:endParaRPr sz="2000"/>
          </a:p>
          <a:p>
            <a:pPr marL="457200" lvl="0" indent="-355600" algn="l" rtl="0">
              <a:spcBef>
                <a:spcPts val="0"/>
              </a:spcBef>
              <a:spcAft>
                <a:spcPts val="0"/>
              </a:spcAft>
              <a:buSzPts val="2000"/>
              <a:buChar char="●"/>
            </a:pPr>
            <a:r>
              <a:rPr lang="en-US" sz="2000"/>
              <a:t>To operate at higher repetition rates we need to understand the radial behaviour in greater detail</a:t>
            </a:r>
            <a:endParaRPr sz="2000"/>
          </a:p>
          <a:p>
            <a:pPr marL="457200" lvl="0" indent="-355600" algn="l" rtl="0">
              <a:spcBef>
                <a:spcPts val="0"/>
              </a:spcBef>
              <a:spcAft>
                <a:spcPts val="0"/>
              </a:spcAft>
              <a:buSzPts val="2000"/>
              <a:buChar char="●"/>
            </a:pPr>
            <a:r>
              <a:rPr lang="en-US" sz="2000"/>
              <a:t>Need diagnostic methods which give us radial behaviour…</a:t>
            </a:r>
            <a:endParaRPr sz="2000"/>
          </a:p>
          <a:p>
            <a:pPr marL="0" lvl="0" indent="0" algn="l" rtl="0">
              <a:spcBef>
                <a:spcPts val="1200"/>
              </a:spcBef>
              <a:spcAft>
                <a:spcPts val="1200"/>
              </a:spcAft>
              <a:buNone/>
            </a:pPr>
            <a:endParaRPr sz="2000"/>
          </a:p>
        </p:txBody>
      </p:sp>
      <p:sp>
        <p:nvSpPr>
          <p:cNvPr id="175" name="Google Shape;175;p23"/>
          <p:cNvSpPr txBox="1"/>
          <p:nvPr/>
        </p:nvSpPr>
        <p:spPr>
          <a:xfrm>
            <a:off x="2459530" y="5872577"/>
            <a:ext cx="7876800" cy="3771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1600"/>
              </a:spcBef>
              <a:spcAft>
                <a:spcPts val="0"/>
              </a:spcAft>
              <a:buNone/>
            </a:pPr>
            <a:r>
              <a:rPr lang="en-US" sz="1250" dirty="0">
                <a:solidFill>
                  <a:schemeClr val="dk2"/>
                </a:solidFill>
                <a:latin typeface="Roboto"/>
                <a:ea typeface="Roboto"/>
                <a:cs typeface="Roboto"/>
                <a:sym typeface="Roboto"/>
              </a:rPr>
              <a:t>M. J. Garland et al, Review of Scientific Instruments 92, 013505, 2021</a:t>
            </a:r>
            <a:endParaRPr sz="1250" dirty="0">
              <a:solidFill>
                <a:schemeClr val="dk2"/>
              </a:solidFill>
              <a:latin typeface="Roboto"/>
              <a:ea typeface="Roboto"/>
              <a:cs typeface="Roboto"/>
              <a:sym typeface="Roboto"/>
            </a:endParaRPr>
          </a:p>
        </p:txBody>
      </p:sp>
      <p:pic>
        <p:nvPicPr>
          <p:cNvPr id="176" name="Google Shape;176;p23"/>
          <p:cNvPicPr preferRelativeResize="0"/>
          <p:nvPr/>
        </p:nvPicPr>
        <p:blipFill>
          <a:blip r:embed="rId4">
            <a:alphaModFix/>
          </a:blip>
          <a:stretch>
            <a:fillRect/>
          </a:stretch>
        </p:blipFill>
        <p:spPr>
          <a:xfrm>
            <a:off x="2344425" y="3431075"/>
            <a:ext cx="3543951" cy="2671350"/>
          </a:xfrm>
          <a:prstGeom prst="rect">
            <a:avLst/>
          </a:prstGeom>
          <a:noFill/>
          <a:ln>
            <a:noFill/>
          </a:ln>
        </p:spPr>
      </p:pic>
      <p:sp>
        <p:nvSpPr>
          <p:cNvPr id="177" name="Google Shape;177;p23"/>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err="1"/>
              <a:t>FLASHForward</a:t>
            </a:r>
            <a:r>
              <a:rPr lang="en-US" dirty="0"/>
              <a:t> beamline overview</a:t>
            </a:r>
            <a:endParaRPr dirty="0"/>
          </a:p>
        </p:txBody>
      </p:sp>
      <p:pic>
        <p:nvPicPr>
          <p:cNvPr id="184" name="Google Shape;184;p24"/>
          <p:cNvPicPr preferRelativeResize="0"/>
          <p:nvPr/>
        </p:nvPicPr>
        <p:blipFill>
          <a:blip r:embed="rId3">
            <a:alphaModFix/>
          </a:blip>
          <a:stretch>
            <a:fillRect/>
          </a:stretch>
        </p:blipFill>
        <p:spPr>
          <a:xfrm>
            <a:off x="8644379" y="1034500"/>
            <a:ext cx="3285765" cy="2658201"/>
          </a:xfrm>
          <a:prstGeom prst="rect">
            <a:avLst/>
          </a:prstGeom>
          <a:noFill/>
          <a:ln>
            <a:noFill/>
          </a:ln>
        </p:spPr>
      </p:pic>
      <p:pic>
        <p:nvPicPr>
          <p:cNvPr id="185" name="Google Shape;185;p24"/>
          <p:cNvPicPr preferRelativeResize="0"/>
          <p:nvPr/>
        </p:nvPicPr>
        <p:blipFill>
          <a:blip r:embed="rId4">
            <a:alphaModFix/>
          </a:blip>
          <a:stretch>
            <a:fillRect/>
          </a:stretch>
        </p:blipFill>
        <p:spPr>
          <a:xfrm>
            <a:off x="357287" y="3004536"/>
            <a:ext cx="7518226" cy="2966154"/>
          </a:xfrm>
          <a:prstGeom prst="rect">
            <a:avLst/>
          </a:prstGeom>
          <a:noFill/>
          <a:ln>
            <a:noFill/>
          </a:ln>
        </p:spPr>
      </p:pic>
      <p:cxnSp>
        <p:nvCxnSpPr>
          <p:cNvPr id="186" name="Google Shape;186;p24"/>
          <p:cNvCxnSpPr/>
          <p:nvPr/>
        </p:nvCxnSpPr>
        <p:spPr>
          <a:xfrm flipH="1">
            <a:off x="7046200" y="3054450"/>
            <a:ext cx="1998300" cy="1008600"/>
          </a:xfrm>
          <a:prstGeom prst="straightConnector1">
            <a:avLst/>
          </a:prstGeom>
          <a:noFill/>
          <a:ln w="9525" cap="flat" cmpd="sng">
            <a:solidFill>
              <a:schemeClr val="dk1"/>
            </a:solidFill>
            <a:prstDash val="solid"/>
            <a:round/>
            <a:headEnd type="none" w="med" len="med"/>
            <a:tailEnd type="triangle" w="med" len="med"/>
          </a:ln>
        </p:spPr>
      </p:cxnSp>
      <p:sp>
        <p:nvSpPr>
          <p:cNvPr id="187" name="Google Shape;187;p24"/>
          <p:cNvSpPr/>
          <p:nvPr/>
        </p:nvSpPr>
        <p:spPr>
          <a:xfrm>
            <a:off x="7090350" y="5294550"/>
            <a:ext cx="222300" cy="142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88" name="Google Shape;188;p24"/>
          <p:cNvCxnSpPr/>
          <p:nvPr/>
        </p:nvCxnSpPr>
        <p:spPr>
          <a:xfrm flipH="1">
            <a:off x="7762925" y="5395150"/>
            <a:ext cx="423900" cy="600"/>
          </a:xfrm>
          <a:prstGeom prst="straightConnector1">
            <a:avLst/>
          </a:prstGeom>
          <a:noFill/>
          <a:ln w="9525" cap="flat" cmpd="sng">
            <a:solidFill>
              <a:schemeClr val="dk1"/>
            </a:solidFill>
            <a:prstDash val="solid"/>
            <a:round/>
            <a:headEnd type="none" w="med" len="med"/>
            <a:tailEnd type="triangle" w="med" len="med"/>
          </a:ln>
        </p:spPr>
      </p:cxnSp>
      <p:sp>
        <p:nvSpPr>
          <p:cNvPr id="189" name="Google Shape;189;p24"/>
          <p:cNvSpPr txBox="1"/>
          <p:nvPr/>
        </p:nvSpPr>
        <p:spPr>
          <a:xfrm>
            <a:off x="572850" y="6087188"/>
            <a:ext cx="3000000" cy="3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50">
                <a:solidFill>
                  <a:schemeClr val="dk2"/>
                </a:solidFill>
                <a:highlight>
                  <a:srgbClr val="FFFFFF"/>
                </a:highlight>
                <a:latin typeface="Roboto"/>
                <a:ea typeface="Roboto"/>
                <a:cs typeface="Roboto"/>
                <a:sym typeface="Roboto"/>
              </a:rPr>
              <a:t>Courtesy of P. González Caminal</a:t>
            </a:r>
            <a:endParaRPr sz="1000">
              <a:solidFill>
                <a:schemeClr val="dk2"/>
              </a:solidFill>
              <a:latin typeface="Roboto"/>
              <a:ea typeface="Roboto"/>
              <a:cs typeface="Roboto"/>
              <a:sym typeface="Roboto"/>
            </a:endParaRPr>
          </a:p>
        </p:txBody>
      </p:sp>
      <p:pic>
        <p:nvPicPr>
          <p:cNvPr id="190" name="Google Shape;190;p24"/>
          <p:cNvPicPr preferRelativeResize="0"/>
          <p:nvPr/>
        </p:nvPicPr>
        <p:blipFill>
          <a:blip r:embed="rId5">
            <a:alphaModFix/>
          </a:blip>
          <a:stretch>
            <a:fillRect/>
          </a:stretch>
        </p:blipFill>
        <p:spPr>
          <a:xfrm>
            <a:off x="8271075" y="4030275"/>
            <a:ext cx="3659070" cy="2212950"/>
          </a:xfrm>
          <a:prstGeom prst="rect">
            <a:avLst/>
          </a:prstGeom>
          <a:noFill/>
          <a:ln>
            <a:noFill/>
          </a:ln>
        </p:spPr>
      </p:pic>
      <p:sp>
        <p:nvSpPr>
          <p:cNvPr id="191" name="Google Shape;191;p24"/>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9030379-4AB7-4466-9834-B47009C9686D}"/>
                  </a:ext>
                </a:extLst>
              </p:cNvPr>
              <p:cNvSpPr txBox="1"/>
              <p:nvPr/>
            </p:nvSpPr>
            <p:spPr>
              <a:xfrm>
                <a:off x="572850" y="1034500"/>
                <a:ext cx="7518226" cy="1631216"/>
              </a:xfrm>
              <a:prstGeom prst="rect">
                <a:avLst/>
              </a:prstGeom>
              <a:noFill/>
            </p:spPr>
            <p:txBody>
              <a:bodyPr wrap="square" rtlCol="0">
                <a:spAutoFit/>
              </a:bodyPr>
              <a:lstStyle/>
              <a:p>
                <a:r>
                  <a:rPr lang="en-GB" sz="2000" dirty="0"/>
                  <a:t>From FLASH </a:t>
                </a:r>
                <a:r>
                  <a:rPr lang="en-GB" sz="2000" dirty="0" err="1"/>
                  <a:t>Linac</a:t>
                </a:r>
                <a:r>
                  <a:rPr lang="en-GB" sz="2000" dirty="0"/>
                  <a:t>:</a:t>
                </a:r>
              </a:p>
              <a:p>
                <a:pPr marL="342900" indent="-342900">
                  <a:buFont typeface="Arial" panose="020B0604020202020204" pitchFamily="34" charset="0"/>
                  <a:buChar char="•"/>
                </a:pPr>
                <a:r>
                  <a:rPr lang="en-GB" sz="2000" i="1" dirty="0"/>
                  <a:t>E ≤ </a:t>
                </a:r>
                <a:r>
                  <a:rPr lang="en-GB" sz="2000" dirty="0"/>
                  <a:t>1.35 GeV</a:t>
                </a:r>
              </a:p>
              <a:p>
                <a:pPr marL="342900" indent="-342900">
                  <a:buFont typeface="Arial" panose="020B0604020202020204" pitchFamily="34" charset="0"/>
                  <a:buChar char="•"/>
                </a:pPr>
                <a:r>
                  <a:rPr lang="en-GB" sz="2000" i="1" dirty="0"/>
                  <a:t>Q = </a:t>
                </a:r>
                <a:r>
                  <a:rPr lang="en-GB" sz="2000" dirty="0"/>
                  <a:t>1 </a:t>
                </a:r>
                <a:r>
                  <a:rPr lang="en-GB" sz="2000" dirty="0" err="1"/>
                  <a:t>nC</a:t>
                </a:r>
                <a:endParaRPr lang="en-GB" sz="2000" dirty="0"/>
              </a:p>
              <a:p>
                <a:pPr marL="342900" indent="-342900">
                  <a:buFont typeface="Arial" panose="020B0604020202020204" pitchFamily="34" charset="0"/>
                  <a:buChar char="•"/>
                </a:pPr>
                <a:r>
                  <a:rPr lang="el-GR" sz="2000" i="1" dirty="0"/>
                  <a:t>ε</a:t>
                </a:r>
                <a:r>
                  <a:rPr lang="en-GB" sz="2000" i="1" dirty="0"/>
                  <a:t> = </a:t>
                </a:r>
                <a:r>
                  <a:rPr lang="en-GB" sz="2000" dirty="0"/>
                  <a:t> 𝒪(1) mm </a:t>
                </a:r>
                <a:r>
                  <a:rPr lang="en-GB" sz="2000" dirty="0" err="1"/>
                  <a:t>mrad</a:t>
                </a:r>
                <a:endParaRPr lang="en-GB" sz="2000" dirty="0"/>
              </a:p>
              <a:p>
                <a:pPr marL="342900" indent="-342900">
                  <a:buFont typeface="Arial" panose="020B0604020202020204" pitchFamily="34" charset="0"/>
                  <a:buChar char="•"/>
                </a:pPr>
                <a14:m>
                  <m:oMath xmlns:m="http://schemas.openxmlformats.org/officeDocument/2006/math">
                    <m:sSub>
                      <m:sSubPr>
                        <m:ctrlPr>
                          <a:rPr lang="en-GB" sz="2000" i="1" smtClean="0">
                            <a:latin typeface="Cambria Math" panose="02040503050406030204" pitchFamily="18" charset="0"/>
                          </a:rPr>
                        </m:ctrlPr>
                      </m:sSubPr>
                      <m:e>
                        <m:r>
                          <a:rPr lang="en-GB"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𝐸</m:t>
                        </m:r>
                      </m:sub>
                    </m:sSub>
                    <m:r>
                      <a:rPr lang="en-GB" sz="2000" b="0" i="1" smtClean="0">
                        <a:latin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&lt;</m:t>
                    </m:r>
                  </m:oMath>
                </a14:m>
                <a:r>
                  <a:rPr lang="en-GB" sz="2000" i="1" dirty="0"/>
                  <a:t> </a:t>
                </a:r>
                <a:r>
                  <a:rPr lang="en-GB" sz="2000" dirty="0"/>
                  <a:t>1 %</a:t>
                </a:r>
                <a:endParaRPr lang="en-GB" sz="2000" i="1" dirty="0"/>
              </a:p>
            </p:txBody>
          </p:sp>
        </mc:Choice>
        <mc:Fallback>
          <p:sp>
            <p:nvSpPr>
              <p:cNvPr id="2" name="TextBox 1">
                <a:extLst>
                  <a:ext uri="{FF2B5EF4-FFF2-40B4-BE49-F238E27FC236}">
                    <a16:creationId xmlns:a16="http://schemas.microsoft.com/office/drawing/2014/main" id="{29030379-4AB7-4466-9834-B47009C9686D}"/>
                  </a:ext>
                </a:extLst>
              </p:cNvPr>
              <p:cNvSpPr txBox="1">
                <a:spLocks noRot="1" noChangeAspect="1" noMove="1" noResize="1" noEditPoints="1" noAdjustHandles="1" noChangeArrowheads="1" noChangeShapeType="1" noTextEdit="1"/>
              </p:cNvSpPr>
              <p:nvPr/>
            </p:nvSpPr>
            <p:spPr>
              <a:xfrm>
                <a:off x="572850" y="1034500"/>
                <a:ext cx="7518226" cy="1631216"/>
              </a:xfrm>
              <a:prstGeom prst="rect">
                <a:avLst/>
              </a:prstGeom>
              <a:blipFill>
                <a:blip r:embed="rId6"/>
                <a:stretch>
                  <a:fillRect l="-892" t="-1873" b="-6367"/>
                </a:stretch>
              </a:blipFill>
            </p:spPr>
            <p:txBody>
              <a:bodyPr/>
              <a:lstStyle/>
              <a:p>
                <a:r>
                  <a:rPr lang="en-GB">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Beam-based measurement technique </a:t>
            </a:r>
            <a:endParaRPr/>
          </a:p>
        </p:txBody>
      </p:sp>
      <p:sp>
        <p:nvSpPr>
          <p:cNvPr id="198" name="Google Shape;198;p25"/>
          <p:cNvSpPr txBox="1">
            <a:spLocks noGrp="1"/>
          </p:cNvSpPr>
          <p:nvPr>
            <p:ph type="body" idx="2"/>
          </p:nvPr>
        </p:nvSpPr>
        <p:spPr>
          <a:xfrm>
            <a:off x="479450" y="4005275"/>
            <a:ext cx="8073000" cy="23898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US"/>
              <a:t>Image electrons which have the maximum energy loss</a:t>
            </a:r>
            <a:endParaRPr/>
          </a:p>
          <a:p>
            <a:pPr marL="457200" lvl="0" indent="-342900" algn="l" rtl="0">
              <a:spcBef>
                <a:spcPts val="0"/>
              </a:spcBef>
              <a:spcAft>
                <a:spcPts val="0"/>
              </a:spcAft>
              <a:buSzPts val="1800"/>
              <a:buChar char="•"/>
            </a:pPr>
            <a:r>
              <a:rPr lang="en-US"/>
              <a:t>Maximum energy loss of the beam can be related to the plasma density</a:t>
            </a:r>
            <a:endParaRPr/>
          </a:p>
          <a:p>
            <a:pPr marL="457200" lvl="0" indent="-342900" algn="l" rtl="0">
              <a:spcBef>
                <a:spcPts val="0"/>
              </a:spcBef>
              <a:spcAft>
                <a:spcPts val="0"/>
              </a:spcAft>
              <a:buSzPts val="1800"/>
              <a:buChar char="•"/>
            </a:pPr>
            <a:r>
              <a:rPr lang="en-US"/>
              <a:t>By moving position of plasma target w.r.t beam can resolve radial profile</a:t>
            </a:r>
            <a:endParaRPr/>
          </a:p>
          <a:p>
            <a:pPr marL="457200" lvl="0" indent="-342900" algn="l" rtl="0">
              <a:spcBef>
                <a:spcPts val="0"/>
              </a:spcBef>
              <a:spcAft>
                <a:spcPts val="0"/>
              </a:spcAft>
              <a:buSzPts val="1800"/>
              <a:buChar char="•"/>
            </a:pPr>
            <a:r>
              <a:rPr lang="en-US"/>
              <a:t>By varying the time of beam arrival can resolve plasma temporally</a:t>
            </a:r>
            <a:endParaRPr/>
          </a:p>
          <a:p>
            <a:pPr marL="457200" lvl="0" indent="0" algn="l" rtl="0">
              <a:spcBef>
                <a:spcPts val="1200"/>
              </a:spcBef>
              <a:spcAft>
                <a:spcPts val="1200"/>
              </a:spcAft>
              <a:buNone/>
            </a:pPr>
            <a:endParaRPr/>
          </a:p>
        </p:txBody>
      </p:sp>
      <p:sp>
        <p:nvSpPr>
          <p:cNvPr id="200" name="Google Shape;200;p25"/>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grpSp>
        <p:nvGrpSpPr>
          <p:cNvPr id="201" name="Google Shape;201;p25"/>
          <p:cNvGrpSpPr/>
          <p:nvPr/>
        </p:nvGrpSpPr>
        <p:grpSpPr>
          <a:xfrm>
            <a:off x="614825" y="800800"/>
            <a:ext cx="10926626" cy="2663150"/>
            <a:chOff x="614825" y="800800"/>
            <a:chExt cx="10926626" cy="2663150"/>
          </a:xfrm>
        </p:grpSpPr>
        <p:pic>
          <p:nvPicPr>
            <p:cNvPr id="202" name="Google Shape;202;p25"/>
            <p:cNvPicPr preferRelativeResize="0"/>
            <p:nvPr/>
          </p:nvPicPr>
          <p:blipFill>
            <a:blip r:embed="rId3">
              <a:alphaModFix/>
            </a:blip>
            <a:stretch>
              <a:fillRect/>
            </a:stretch>
          </p:blipFill>
          <p:spPr>
            <a:xfrm rot="5400000">
              <a:off x="6220737" y="782062"/>
              <a:ext cx="1776625" cy="2990075"/>
            </a:xfrm>
            <a:prstGeom prst="rect">
              <a:avLst/>
            </a:prstGeom>
            <a:noFill/>
            <a:ln>
              <a:noFill/>
            </a:ln>
          </p:spPr>
        </p:pic>
        <p:grpSp>
          <p:nvGrpSpPr>
            <p:cNvPr id="203" name="Google Shape;203;p25"/>
            <p:cNvGrpSpPr/>
            <p:nvPr/>
          </p:nvGrpSpPr>
          <p:grpSpPr>
            <a:xfrm>
              <a:off x="9194575" y="1090238"/>
              <a:ext cx="2346876" cy="2373713"/>
              <a:chOff x="5296900" y="3738200"/>
              <a:chExt cx="2346876" cy="2373713"/>
            </a:xfrm>
          </p:grpSpPr>
          <p:pic>
            <p:nvPicPr>
              <p:cNvPr id="204" name="Google Shape;204;p25"/>
              <p:cNvPicPr preferRelativeResize="0"/>
              <p:nvPr/>
            </p:nvPicPr>
            <p:blipFill rotWithShape="1">
              <a:blip r:embed="rId4">
                <a:alphaModFix/>
              </a:blip>
              <a:srcRect l="10911" r="5216" b="2257"/>
              <a:stretch/>
            </p:blipFill>
            <p:spPr>
              <a:xfrm>
                <a:off x="5296900" y="3786612"/>
                <a:ext cx="2346876" cy="2325301"/>
              </a:xfrm>
              <a:prstGeom prst="rect">
                <a:avLst/>
              </a:prstGeom>
              <a:noFill/>
              <a:ln>
                <a:noFill/>
              </a:ln>
            </p:spPr>
          </p:pic>
          <p:sp>
            <p:nvSpPr>
              <p:cNvPr id="205" name="Google Shape;205;p25"/>
              <p:cNvSpPr/>
              <p:nvPr/>
            </p:nvSpPr>
            <p:spPr>
              <a:xfrm>
                <a:off x="6047200" y="3738200"/>
                <a:ext cx="957600" cy="267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6" name="Google Shape;206;p25"/>
              <p:cNvSpPr/>
              <p:nvPr/>
            </p:nvSpPr>
            <p:spPr>
              <a:xfrm>
                <a:off x="6024575" y="4252250"/>
                <a:ext cx="957600" cy="267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07" name="Google Shape;207;p25"/>
            <p:cNvGrpSpPr/>
            <p:nvPr/>
          </p:nvGrpSpPr>
          <p:grpSpPr>
            <a:xfrm>
              <a:off x="1672855" y="1281137"/>
              <a:ext cx="3781486" cy="1188241"/>
              <a:chOff x="1644100" y="1134750"/>
              <a:chExt cx="6018600" cy="1891200"/>
            </a:xfrm>
          </p:grpSpPr>
          <p:sp>
            <p:nvSpPr>
              <p:cNvPr id="208" name="Google Shape;208;p25"/>
              <p:cNvSpPr/>
              <p:nvPr/>
            </p:nvSpPr>
            <p:spPr>
              <a:xfrm>
                <a:off x="1644100" y="1134750"/>
                <a:ext cx="6018600" cy="1891200"/>
              </a:xfrm>
              <a:prstGeom prst="rect">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9" name="Google Shape;209;p25"/>
              <p:cNvSpPr/>
              <p:nvPr/>
            </p:nvSpPr>
            <p:spPr>
              <a:xfrm>
                <a:off x="1644100" y="2035450"/>
                <a:ext cx="6018600" cy="1485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10" name="Google Shape;210;p25"/>
              <p:cNvGrpSpPr/>
              <p:nvPr/>
            </p:nvGrpSpPr>
            <p:grpSpPr>
              <a:xfrm>
                <a:off x="2138325" y="1449400"/>
                <a:ext cx="639025" cy="1308700"/>
                <a:chOff x="2138325" y="1449400"/>
                <a:chExt cx="639025" cy="1308700"/>
              </a:xfrm>
            </p:grpSpPr>
            <p:sp>
              <p:nvSpPr>
                <p:cNvPr id="211" name="Google Shape;211;p25"/>
                <p:cNvSpPr/>
                <p:nvPr/>
              </p:nvSpPr>
              <p:spPr>
                <a:xfrm rot="5400000">
                  <a:off x="2399500" y="1678750"/>
                  <a:ext cx="607200" cy="1485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25"/>
                <p:cNvSpPr/>
                <p:nvPr/>
              </p:nvSpPr>
              <p:spPr>
                <a:xfrm rot="5400000">
                  <a:off x="2399500" y="2380250"/>
                  <a:ext cx="607200" cy="1485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3" name="Google Shape;213;p25"/>
                <p:cNvSpPr/>
                <p:nvPr/>
              </p:nvSpPr>
              <p:spPr>
                <a:xfrm>
                  <a:off x="2138325" y="1449400"/>
                  <a:ext cx="607200" cy="1485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 name="Google Shape;214;p25"/>
                <p:cNvSpPr/>
                <p:nvPr/>
              </p:nvSpPr>
              <p:spPr>
                <a:xfrm>
                  <a:off x="2138325" y="2609600"/>
                  <a:ext cx="607200" cy="1485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15" name="Google Shape;215;p25"/>
              <p:cNvGrpSpPr/>
              <p:nvPr/>
            </p:nvGrpSpPr>
            <p:grpSpPr>
              <a:xfrm flipH="1">
                <a:off x="6531100" y="1455350"/>
                <a:ext cx="639025" cy="1308700"/>
                <a:chOff x="2138325" y="1449400"/>
                <a:chExt cx="639025" cy="1308700"/>
              </a:xfrm>
            </p:grpSpPr>
            <p:sp>
              <p:nvSpPr>
                <p:cNvPr id="216" name="Google Shape;216;p25"/>
                <p:cNvSpPr/>
                <p:nvPr/>
              </p:nvSpPr>
              <p:spPr>
                <a:xfrm rot="5400000">
                  <a:off x="2399500" y="1678750"/>
                  <a:ext cx="607200" cy="1485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 name="Google Shape;217;p25"/>
                <p:cNvSpPr/>
                <p:nvPr/>
              </p:nvSpPr>
              <p:spPr>
                <a:xfrm rot="5400000">
                  <a:off x="2399500" y="2380250"/>
                  <a:ext cx="607200" cy="1485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8" name="Google Shape;218;p25"/>
                <p:cNvSpPr/>
                <p:nvPr/>
              </p:nvSpPr>
              <p:spPr>
                <a:xfrm>
                  <a:off x="2138325" y="1449400"/>
                  <a:ext cx="607200" cy="1485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 name="Google Shape;219;p25"/>
                <p:cNvSpPr/>
                <p:nvPr/>
              </p:nvSpPr>
              <p:spPr>
                <a:xfrm>
                  <a:off x="2138325" y="2609600"/>
                  <a:ext cx="607200" cy="1485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20" name="Google Shape;220;p25"/>
              <p:cNvSpPr/>
              <p:nvPr/>
            </p:nvSpPr>
            <p:spPr>
              <a:xfrm>
                <a:off x="3196450" y="2035450"/>
                <a:ext cx="3016800" cy="148500"/>
              </a:xfrm>
              <a:prstGeom prst="roundRect">
                <a:avLst>
                  <a:gd name="adj" fmla="val 16667"/>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1" name="Google Shape;221;p25"/>
              <p:cNvSpPr/>
              <p:nvPr/>
            </p:nvSpPr>
            <p:spPr>
              <a:xfrm rot="5400000">
                <a:off x="2850550" y="2006100"/>
                <a:ext cx="607200" cy="1485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2" name="Google Shape;222;p25"/>
              <p:cNvSpPr/>
              <p:nvPr/>
            </p:nvSpPr>
            <p:spPr>
              <a:xfrm rot="5400000">
                <a:off x="5938100" y="2006100"/>
                <a:ext cx="607200" cy="1485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cxnSp>
          <p:nvCxnSpPr>
            <p:cNvPr id="223" name="Google Shape;223;p25"/>
            <p:cNvCxnSpPr/>
            <p:nvPr/>
          </p:nvCxnSpPr>
          <p:spPr>
            <a:xfrm>
              <a:off x="879400" y="1875450"/>
              <a:ext cx="571500" cy="0"/>
            </a:xfrm>
            <a:prstGeom prst="straightConnector1">
              <a:avLst/>
            </a:prstGeom>
            <a:noFill/>
            <a:ln w="28575" cap="flat" cmpd="sng">
              <a:solidFill>
                <a:schemeClr val="dk2"/>
              </a:solidFill>
              <a:prstDash val="solid"/>
              <a:round/>
              <a:headEnd type="none" w="med" len="med"/>
              <a:tailEnd type="triangle" w="med" len="med"/>
            </a:ln>
          </p:spPr>
        </p:cxnSp>
        <p:sp>
          <p:nvSpPr>
            <p:cNvPr id="224" name="Google Shape;224;p25"/>
            <p:cNvSpPr txBox="1"/>
            <p:nvPr/>
          </p:nvSpPr>
          <p:spPr>
            <a:xfrm>
              <a:off x="614825" y="1536775"/>
              <a:ext cx="1524000" cy="1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solidFill>
                    <a:schemeClr val="dk1"/>
                  </a:solidFill>
                </a:rPr>
                <a:t>Drive e</a:t>
              </a:r>
              <a:r>
                <a:rPr lang="en-US" sz="900" baseline="30000">
                  <a:solidFill>
                    <a:schemeClr val="dk1"/>
                  </a:solidFill>
                </a:rPr>
                <a:t>-</a:t>
              </a:r>
              <a:r>
                <a:rPr lang="en-US" sz="900">
                  <a:solidFill>
                    <a:schemeClr val="dk1"/>
                  </a:solidFill>
                </a:rPr>
                <a:t> beam</a:t>
              </a:r>
              <a:endParaRPr sz="900">
                <a:solidFill>
                  <a:schemeClr val="dk1"/>
                </a:solidFill>
              </a:endParaRPr>
            </a:p>
          </p:txBody>
        </p:sp>
        <p:cxnSp>
          <p:nvCxnSpPr>
            <p:cNvPr id="225" name="Google Shape;225;p25"/>
            <p:cNvCxnSpPr/>
            <p:nvPr/>
          </p:nvCxnSpPr>
          <p:spPr>
            <a:xfrm>
              <a:off x="3563600" y="800800"/>
              <a:ext cx="0" cy="2395200"/>
            </a:xfrm>
            <a:prstGeom prst="straightConnector1">
              <a:avLst/>
            </a:prstGeom>
            <a:noFill/>
            <a:ln w="28575" cap="flat" cmpd="sng">
              <a:solidFill>
                <a:schemeClr val="lt2"/>
              </a:solidFill>
              <a:prstDash val="dash"/>
              <a:round/>
              <a:headEnd type="stealth" w="med" len="med"/>
              <a:tailEnd type="stealth" w="med" len="med"/>
            </a:ln>
          </p:spPr>
        </p:cxnSp>
        <p:sp>
          <p:nvSpPr>
            <p:cNvPr id="226" name="Google Shape;226;p25"/>
            <p:cNvSpPr txBox="1"/>
            <p:nvPr/>
          </p:nvSpPr>
          <p:spPr>
            <a:xfrm>
              <a:off x="1298500" y="2622950"/>
              <a:ext cx="3629400" cy="3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dk1"/>
                  </a:solidFill>
                </a:rPr>
                <a:t>Plasma source movably vertically</a:t>
              </a:r>
              <a:endParaRPr sz="1100">
                <a:solidFill>
                  <a:schemeClr val="dk1"/>
                </a:solidFill>
              </a:endParaRPr>
            </a:p>
          </p:txBody>
        </p:sp>
      </p:gr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15949BB8-D443-4007-BB60-63D80B58C3CD}"/>
                  </a:ext>
                </a:extLst>
              </p:cNvPr>
              <p:cNvSpPr txBox="1"/>
              <p:nvPr/>
            </p:nvSpPr>
            <p:spPr>
              <a:xfrm>
                <a:off x="9063855" y="3860221"/>
                <a:ext cx="3353521" cy="1797672"/>
              </a:xfrm>
              <a:prstGeom prst="rect">
                <a:avLst/>
              </a:prstGeom>
              <a:noFill/>
            </p:spPr>
            <p:txBody>
              <a:bodyPr wrap="square" rtlCol="0">
                <a:spAutoFit/>
              </a:bodyPr>
              <a:lstStyle/>
              <a:p>
                <a:r>
                  <a:rPr lang="en-GB" sz="1800" dirty="0"/>
                  <a:t>Parameters used:</a:t>
                </a:r>
              </a:p>
              <a:p>
                <a:pPr marL="342900" indent="-342900">
                  <a:buFont typeface="Arial" panose="020B0604020202020204" pitchFamily="34" charset="0"/>
                  <a:buChar char="•"/>
                </a:pPr>
                <a:r>
                  <a:rPr lang="en-GB" sz="1800" i="1" dirty="0"/>
                  <a:t>E = </a:t>
                </a:r>
                <a:r>
                  <a:rPr lang="en-GB" sz="1800" dirty="0"/>
                  <a:t>1.2 GeV</a:t>
                </a:r>
              </a:p>
              <a:p>
                <a:pPr marL="342900" indent="-342900">
                  <a:buFont typeface="Arial" panose="020B0604020202020204" pitchFamily="34" charset="0"/>
                  <a:buChar char="•"/>
                </a:pPr>
                <a:r>
                  <a:rPr lang="en-GB" sz="1800" i="1" dirty="0"/>
                  <a:t>Q = 200</a:t>
                </a:r>
                <a:r>
                  <a:rPr lang="en-GB" sz="1800" dirty="0"/>
                  <a:t> </a:t>
                </a:r>
                <a:r>
                  <a:rPr lang="en-GB" sz="1800" dirty="0" err="1"/>
                  <a:t>pC</a:t>
                </a:r>
                <a:endParaRPr lang="en-GB" sz="1800" dirty="0"/>
              </a:p>
              <a:p>
                <a:pPr marL="342900" indent="-342900">
                  <a:buFont typeface="Arial" panose="020B0604020202020204" pitchFamily="34" charset="0"/>
                  <a:buChar char="•"/>
                </a:pPr>
                <a14:m>
                  <m:oMath xmlns:m="http://schemas.openxmlformats.org/officeDocument/2006/math">
                    <m:sSub>
                      <m:sSubPr>
                        <m:ctrlPr>
                          <a:rPr lang="en-GB" sz="1800" i="1" smtClean="0">
                            <a:latin typeface="Cambria Math" panose="02040503050406030204" pitchFamily="18" charset="0"/>
                          </a:rPr>
                        </m:ctrlPr>
                      </m:sSubPr>
                      <m:e>
                        <m:r>
                          <a:rPr lang="en-GB" sz="1800" i="1" smtClean="0">
                            <a:latin typeface="Cambria Math" panose="02040503050406030204" pitchFamily="18" charset="0"/>
                            <a:ea typeface="Cambria Math" panose="02040503050406030204" pitchFamily="18" charset="0"/>
                          </a:rPr>
                          <m:t>𝜀</m:t>
                        </m:r>
                      </m:e>
                      <m:sub>
                        <m:r>
                          <a:rPr lang="en-GB" sz="1800" b="0" i="1" smtClean="0">
                            <a:latin typeface="Cambria Math" panose="02040503050406030204" pitchFamily="18" charset="0"/>
                          </a:rPr>
                          <m:t>𝑥</m:t>
                        </m:r>
                        <m:r>
                          <a:rPr lang="en-GB" sz="1800" b="0" i="1" smtClean="0">
                            <a:latin typeface="Cambria Math" panose="02040503050406030204" pitchFamily="18" charset="0"/>
                          </a:rPr>
                          <m:t>,</m:t>
                        </m:r>
                        <m:r>
                          <a:rPr lang="en-GB" sz="1800" b="0" i="1" smtClean="0">
                            <a:latin typeface="Cambria Math" panose="02040503050406030204" pitchFamily="18" charset="0"/>
                          </a:rPr>
                          <m:t>𝑦</m:t>
                        </m:r>
                      </m:sub>
                    </m:sSub>
                  </m:oMath>
                </a14:m>
                <a:r>
                  <a:rPr lang="en-GB" sz="1800" i="1" dirty="0"/>
                  <a:t> = </a:t>
                </a:r>
                <a:r>
                  <a:rPr lang="en-GB" sz="1800" dirty="0"/>
                  <a:t>3.4, 1.3 mm </a:t>
                </a:r>
                <a:r>
                  <a:rPr lang="en-GB" sz="1800" dirty="0" err="1"/>
                  <a:t>mrad</a:t>
                </a:r>
                <a:endParaRPr lang="en-GB" sz="1800" dirty="0"/>
              </a:p>
              <a:p>
                <a:pPr marL="342900" indent="-342900">
                  <a:buFont typeface="Arial" panose="020B0604020202020204" pitchFamily="34" charset="0"/>
                  <a:buChar char="•"/>
                </a:pPr>
                <a14:m>
                  <m:oMath xmlns:m="http://schemas.openxmlformats.org/officeDocument/2006/math">
                    <m:sSub>
                      <m:sSubPr>
                        <m:ctrlPr>
                          <a:rPr lang="en-GB" sz="1800" i="1" smtClean="0">
                            <a:latin typeface="Cambria Math" panose="02040503050406030204" pitchFamily="18" charset="0"/>
                          </a:rPr>
                        </m:ctrlPr>
                      </m:sSubPr>
                      <m:e>
                        <m:r>
                          <a:rPr lang="en-GB" sz="1800" b="0" i="1" smtClean="0">
                            <a:latin typeface="Cambria Math" panose="02040503050406030204" pitchFamily="18" charset="0"/>
                          </a:rPr>
                          <m:t>𝐼</m:t>
                        </m:r>
                      </m:e>
                      <m:sub>
                        <m:r>
                          <a:rPr lang="en-GB" sz="1800" b="0" i="1" smtClean="0">
                            <a:latin typeface="Cambria Math" panose="02040503050406030204" pitchFamily="18" charset="0"/>
                          </a:rPr>
                          <m:t>𝑝𝑒𝑎𝑘</m:t>
                        </m:r>
                      </m:sub>
                    </m:sSub>
                  </m:oMath>
                </a14:m>
                <a:r>
                  <a:rPr lang="en-GB" sz="1800" i="1" dirty="0"/>
                  <a:t> = </a:t>
                </a:r>
                <a:r>
                  <a:rPr lang="en-GB" sz="1800" dirty="0"/>
                  <a:t>0.8 kA</a:t>
                </a:r>
              </a:p>
              <a:p>
                <a:pPr marL="342900" indent="-342900">
                  <a:buFont typeface="Arial" panose="020B0604020202020204" pitchFamily="34" charset="0"/>
                  <a:buChar char="•"/>
                </a:pPr>
                <a:r>
                  <a:rPr lang="en-GB" sz="1800" dirty="0"/>
                  <a:t>180 fs duration</a:t>
                </a:r>
              </a:p>
            </p:txBody>
          </p:sp>
        </mc:Choice>
        <mc:Fallback>
          <p:sp>
            <p:nvSpPr>
              <p:cNvPr id="32" name="TextBox 31">
                <a:extLst>
                  <a:ext uri="{FF2B5EF4-FFF2-40B4-BE49-F238E27FC236}">
                    <a16:creationId xmlns:a16="http://schemas.microsoft.com/office/drawing/2014/main" id="{15949BB8-D443-4007-BB60-63D80B58C3CD}"/>
                  </a:ext>
                </a:extLst>
              </p:cNvPr>
              <p:cNvSpPr txBox="1">
                <a:spLocks noRot="1" noChangeAspect="1" noMove="1" noResize="1" noEditPoints="1" noAdjustHandles="1" noChangeArrowheads="1" noChangeShapeType="1" noTextEdit="1"/>
              </p:cNvSpPr>
              <p:nvPr/>
            </p:nvSpPr>
            <p:spPr>
              <a:xfrm>
                <a:off x="9063855" y="3860221"/>
                <a:ext cx="3353521" cy="1797672"/>
              </a:xfrm>
              <a:prstGeom prst="rect">
                <a:avLst/>
              </a:prstGeom>
              <a:blipFill>
                <a:blip r:embed="rId5"/>
                <a:stretch>
                  <a:fillRect l="-1636" t="-1695" b="-4746"/>
                </a:stretch>
              </a:blipFill>
            </p:spPr>
            <p:txBody>
              <a:bodyPr/>
              <a:lstStyle/>
              <a:p>
                <a:r>
                  <a:rPr lang="en-GB">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Results</a:t>
            </a:r>
            <a:endParaRPr/>
          </a:p>
          <a:p>
            <a:pPr marL="0" lvl="0" indent="0" algn="l" rtl="0">
              <a:spcBef>
                <a:spcPts val="0"/>
              </a:spcBef>
              <a:spcAft>
                <a:spcPts val="0"/>
              </a:spcAft>
              <a:buNone/>
            </a:pPr>
            <a:endParaRPr/>
          </a:p>
        </p:txBody>
      </p:sp>
      <p:pic>
        <p:nvPicPr>
          <p:cNvPr id="233" name="Google Shape;233;p26"/>
          <p:cNvPicPr preferRelativeResize="0"/>
          <p:nvPr/>
        </p:nvPicPr>
        <p:blipFill>
          <a:blip r:embed="rId3">
            <a:alphaModFix/>
          </a:blip>
          <a:stretch>
            <a:fillRect/>
          </a:stretch>
        </p:blipFill>
        <p:spPr>
          <a:xfrm>
            <a:off x="839425" y="948236"/>
            <a:ext cx="5481349" cy="3254527"/>
          </a:xfrm>
          <a:prstGeom prst="rect">
            <a:avLst/>
          </a:prstGeom>
          <a:noFill/>
          <a:ln>
            <a:noFill/>
          </a:ln>
        </p:spPr>
      </p:pic>
      <p:sp>
        <p:nvSpPr>
          <p:cNvPr id="234" name="Google Shape;234;p26"/>
          <p:cNvSpPr txBox="1">
            <a:spLocks noGrp="1"/>
          </p:cNvSpPr>
          <p:nvPr>
            <p:ph type="body" idx="2"/>
          </p:nvPr>
        </p:nvSpPr>
        <p:spPr>
          <a:xfrm>
            <a:off x="1104600" y="4567700"/>
            <a:ext cx="10688700" cy="1327200"/>
          </a:xfrm>
          <a:prstGeom prst="rect">
            <a:avLst/>
          </a:prstGeom>
        </p:spPr>
        <p:txBody>
          <a:bodyPr spcFirstLastPara="1" wrap="square" lIns="0" tIns="0" rIns="0" bIns="0" anchor="t" anchorCtr="0">
            <a:noAutofit/>
          </a:bodyPr>
          <a:lstStyle/>
          <a:p>
            <a:pPr marL="457200" lvl="0" indent="0" algn="l" rtl="0">
              <a:spcBef>
                <a:spcPts val="0"/>
              </a:spcBef>
              <a:spcAft>
                <a:spcPts val="0"/>
              </a:spcAft>
              <a:buNone/>
            </a:pPr>
            <a:endParaRPr/>
          </a:p>
          <a:p>
            <a:pPr marL="0" lvl="0" indent="0" algn="l" rtl="0">
              <a:spcBef>
                <a:spcPts val="1200"/>
              </a:spcBef>
              <a:spcAft>
                <a:spcPts val="1200"/>
              </a:spcAft>
              <a:buNone/>
            </a:pPr>
            <a:endParaRPr/>
          </a:p>
        </p:txBody>
      </p:sp>
      <p:sp>
        <p:nvSpPr>
          <p:cNvPr id="235" name="Google Shape;235;p26"/>
          <p:cNvSpPr txBox="1">
            <a:spLocks noGrp="1"/>
          </p:cNvSpPr>
          <p:nvPr>
            <p:ph type="body" idx="2"/>
          </p:nvPr>
        </p:nvSpPr>
        <p:spPr>
          <a:xfrm>
            <a:off x="407975" y="4350201"/>
            <a:ext cx="11376000" cy="17616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US"/>
              <a:t>At earlier times we see a plasma density gradient that has lower density at the centre</a:t>
            </a:r>
            <a:endParaRPr/>
          </a:p>
          <a:p>
            <a:pPr marL="457200" lvl="0" indent="-342900" algn="l" rtl="0">
              <a:spcBef>
                <a:spcPts val="0"/>
              </a:spcBef>
              <a:spcAft>
                <a:spcPts val="0"/>
              </a:spcAft>
              <a:buSzPts val="1800"/>
              <a:buChar char="•"/>
            </a:pPr>
            <a:r>
              <a:rPr lang="en-US"/>
              <a:t>After 1 μs, the profile flattens out and density is lower towards the edge of the capillary</a:t>
            </a:r>
            <a:endParaRPr/>
          </a:p>
          <a:p>
            <a:pPr marL="457200" lvl="0" indent="-342900" algn="l" rtl="0">
              <a:spcBef>
                <a:spcPts val="0"/>
              </a:spcBef>
              <a:spcAft>
                <a:spcPts val="0"/>
              </a:spcAft>
              <a:buSzPts val="1800"/>
              <a:buChar char="•"/>
            </a:pPr>
            <a:r>
              <a:rPr lang="en-US"/>
              <a:t>Why is the density initially lower on axis?</a:t>
            </a:r>
            <a:endParaRPr/>
          </a:p>
          <a:p>
            <a:pPr marL="457200" lvl="0" indent="-342900" algn="l" rtl="0">
              <a:spcBef>
                <a:spcPts val="0"/>
              </a:spcBef>
              <a:spcAft>
                <a:spcPts val="0"/>
              </a:spcAft>
              <a:buSzPts val="1800"/>
              <a:buChar char="•"/>
            </a:pPr>
            <a:r>
              <a:rPr lang="en-US"/>
              <a:t>What is causing the redistribution?</a:t>
            </a:r>
            <a:endParaRPr/>
          </a:p>
          <a:p>
            <a:pPr marL="457200" lvl="0" indent="0" algn="l" rtl="0">
              <a:spcBef>
                <a:spcPts val="1200"/>
              </a:spcBef>
              <a:spcAft>
                <a:spcPts val="1200"/>
              </a:spcAft>
              <a:buNone/>
            </a:pPr>
            <a:endParaRPr/>
          </a:p>
        </p:txBody>
      </p:sp>
      <p:sp>
        <p:nvSpPr>
          <p:cNvPr id="236" name="Google Shape;236;p26"/>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pic>
        <p:nvPicPr>
          <p:cNvPr id="237" name="Google Shape;237;p26"/>
          <p:cNvPicPr preferRelativeResize="0"/>
          <p:nvPr/>
        </p:nvPicPr>
        <p:blipFill>
          <a:blip r:embed="rId4">
            <a:alphaModFix/>
          </a:blip>
          <a:stretch>
            <a:fillRect/>
          </a:stretch>
        </p:blipFill>
        <p:spPr>
          <a:xfrm>
            <a:off x="6530223" y="800811"/>
            <a:ext cx="5009735" cy="33390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7"/>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Hydrodynamic Plasma Model</a:t>
            </a:r>
            <a:endParaRPr/>
          </a:p>
        </p:txBody>
      </p:sp>
      <p:sp>
        <p:nvSpPr>
          <p:cNvPr id="244" name="Google Shape;244;p27"/>
          <p:cNvSpPr txBox="1">
            <a:spLocks noGrp="1"/>
          </p:cNvSpPr>
          <p:nvPr>
            <p:ph type="body" idx="2"/>
          </p:nvPr>
        </p:nvSpPr>
        <p:spPr>
          <a:xfrm>
            <a:off x="408000" y="800811"/>
            <a:ext cx="11376000" cy="2860187"/>
          </a:xfrm>
          <a:prstGeom prst="rect">
            <a:avLst/>
          </a:prstGeom>
        </p:spPr>
        <p:txBody>
          <a:bodyPr spcFirstLastPara="1" wrap="square" lIns="0" tIns="0" rIns="0" bIns="0" anchor="t" anchorCtr="0">
            <a:noAutofit/>
          </a:bodyPr>
          <a:lstStyle/>
          <a:p>
            <a:pPr marL="457200" lvl="0" indent="-342900" algn="l" rtl="0">
              <a:spcBef>
                <a:spcPts val="0"/>
              </a:spcBef>
              <a:spcAft>
                <a:spcPts val="0"/>
              </a:spcAft>
              <a:buClr>
                <a:schemeClr val="accent2"/>
              </a:buClr>
              <a:buSzPts val="1800"/>
              <a:buChar char="●"/>
            </a:pPr>
            <a:r>
              <a:rPr lang="en-US" dirty="0"/>
              <a:t>Based on model previous used to model HOFI channel formation (look at reference)</a:t>
            </a:r>
          </a:p>
          <a:p>
            <a:pPr marL="457200" lvl="0" indent="-342900" algn="l" rtl="0">
              <a:spcBef>
                <a:spcPts val="0"/>
              </a:spcBef>
              <a:spcAft>
                <a:spcPts val="0"/>
              </a:spcAft>
              <a:buClr>
                <a:schemeClr val="accent2"/>
              </a:buClr>
              <a:buSzPts val="1800"/>
              <a:buChar char="●"/>
            </a:pPr>
            <a:r>
              <a:rPr lang="en-US" dirty="0"/>
              <a:t>Single Fluid, </a:t>
            </a:r>
            <a:r>
              <a:rPr lang="en-US" dirty="0" err="1"/>
              <a:t>quasineutral</a:t>
            </a:r>
            <a:r>
              <a:rPr lang="en-US" dirty="0"/>
              <a:t>, two temperature, non-local thermal equilibrium (</a:t>
            </a:r>
            <a:r>
              <a:rPr lang="en-US" dirty="0" err="1"/>
              <a:t>ionisation</a:t>
            </a:r>
            <a:r>
              <a:rPr lang="en-US" dirty="0"/>
              <a:t> state is tracked with collisional rates) plasma</a:t>
            </a:r>
            <a:endParaRPr dirty="0"/>
          </a:p>
          <a:p>
            <a:pPr marL="457200" lvl="0" indent="-342900" algn="l" rtl="0">
              <a:spcBef>
                <a:spcPts val="0"/>
              </a:spcBef>
              <a:spcAft>
                <a:spcPts val="0"/>
              </a:spcAft>
              <a:buClr>
                <a:schemeClr val="accent2"/>
              </a:buClr>
              <a:buSzPts val="1800"/>
              <a:buChar char="●"/>
            </a:pPr>
            <a:r>
              <a:rPr lang="en-US" dirty="0"/>
              <a:t>2D axisymmetric geometry</a:t>
            </a:r>
            <a:endParaRPr dirty="0"/>
          </a:p>
          <a:p>
            <a:pPr marL="914400" lvl="1" indent="-342900" algn="l" rtl="0">
              <a:spcBef>
                <a:spcPts val="0"/>
              </a:spcBef>
              <a:spcAft>
                <a:spcPts val="0"/>
              </a:spcAft>
              <a:buClr>
                <a:schemeClr val="accent2"/>
              </a:buClr>
              <a:buSzPts val="1800"/>
              <a:buChar char="○"/>
            </a:pPr>
            <a:r>
              <a:rPr lang="en-US" dirty="0"/>
              <a:t>Simple inlet</a:t>
            </a:r>
            <a:endParaRPr dirty="0"/>
          </a:p>
          <a:p>
            <a:pPr marL="914400" lvl="1" indent="-342900" algn="l" rtl="0">
              <a:spcBef>
                <a:spcPts val="0"/>
              </a:spcBef>
              <a:spcAft>
                <a:spcPts val="0"/>
              </a:spcAft>
              <a:buClr>
                <a:schemeClr val="accent2"/>
              </a:buClr>
              <a:buSzPts val="1800"/>
              <a:buChar char="○"/>
            </a:pPr>
            <a:r>
              <a:rPr lang="en-US" dirty="0"/>
              <a:t>Vacuum chamber to allow expansion of gas</a:t>
            </a:r>
            <a:endParaRPr dirty="0"/>
          </a:p>
          <a:p>
            <a:pPr marL="457200" lvl="0" indent="-342900" algn="l" rtl="0">
              <a:spcBef>
                <a:spcPts val="0"/>
              </a:spcBef>
              <a:spcAft>
                <a:spcPts val="0"/>
              </a:spcAft>
              <a:buClr>
                <a:schemeClr val="accent2"/>
              </a:buClr>
              <a:buSzPts val="1800"/>
              <a:buChar char="●"/>
            </a:pPr>
            <a:r>
              <a:rPr lang="en-US" dirty="0"/>
              <a:t>Simulate a </a:t>
            </a:r>
            <a:r>
              <a:rPr lang="en-US" b="1" dirty="0"/>
              <a:t>single discharge</a:t>
            </a:r>
            <a:r>
              <a:rPr lang="en-US" dirty="0"/>
              <a:t> through a capillary filled with Hydrogen gas and allow resulting plasma to expel and recombine</a:t>
            </a:r>
          </a:p>
          <a:p>
            <a:pPr marL="457200" lvl="0" indent="-342900" algn="l" rtl="0">
              <a:spcBef>
                <a:spcPts val="0"/>
              </a:spcBef>
              <a:spcAft>
                <a:spcPts val="0"/>
              </a:spcAft>
              <a:buClr>
                <a:schemeClr val="accent2"/>
              </a:buClr>
              <a:buSzPts val="1800"/>
              <a:buChar char="●"/>
            </a:pPr>
            <a:r>
              <a:rPr lang="en-GB" dirty="0"/>
              <a:t>All data is preliminary and publication is pending by Mathis </a:t>
            </a:r>
            <a:r>
              <a:rPr lang="en-GB" dirty="0" err="1"/>
              <a:t>Mewes</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245" name="Google Shape;245;p27"/>
          <p:cNvSpPr txBox="1">
            <a:spLocks noGrp="1"/>
          </p:cNvSpPr>
          <p:nvPr>
            <p:ph type="body" idx="1"/>
          </p:nvPr>
        </p:nvSpPr>
        <p:spPr>
          <a:xfrm>
            <a:off x="7761300" y="6484650"/>
            <a:ext cx="4430700" cy="379200"/>
          </a:xfrm>
          <a:prstGeom prst="rect">
            <a:avLst/>
          </a:prstGeom>
        </p:spPr>
        <p:txBody>
          <a:bodyPr spcFirstLastPara="1" wrap="square" lIns="0" tIns="0" rIns="0" bIns="0" anchor="t" anchorCtr="0">
            <a:noAutofit/>
          </a:bodyPr>
          <a:lstStyle/>
          <a:p>
            <a:pPr marL="0" lvl="0" indent="0" algn="l" rtl="0">
              <a:lnSpc>
                <a:spcPct val="100000"/>
              </a:lnSpc>
              <a:spcBef>
                <a:spcPts val="1100"/>
              </a:spcBef>
              <a:spcAft>
                <a:spcPts val="0"/>
              </a:spcAft>
              <a:buClr>
                <a:schemeClr val="dk1"/>
              </a:buClr>
              <a:buSzPts val="1100"/>
              <a:buFont typeface="Arial"/>
              <a:buNone/>
            </a:pPr>
            <a:r>
              <a:rPr lang="en-US" sz="1250" b="0">
                <a:solidFill>
                  <a:srgbClr val="555555"/>
                </a:solidFill>
                <a:highlight>
                  <a:srgbClr val="FFFFFF"/>
                </a:highlight>
                <a:latin typeface="Roboto"/>
                <a:ea typeface="Roboto"/>
                <a:cs typeface="Roboto"/>
                <a:sym typeface="Roboto"/>
              </a:rPr>
              <a:t>S. M. Mewes et al, Phys. Rev. Res., 5.033112, 2023</a:t>
            </a:r>
            <a:endParaRPr sz="1250" b="0">
              <a:solidFill>
                <a:srgbClr val="555555"/>
              </a:solidFill>
              <a:highlight>
                <a:srgbClr val="FFFFFF"/>
              </a:highlight>
              <a:latin typeface="Roboto"/>
              <a:ea typeface="Roboto"/>
              <a:cs typeface="Roboto"/>
              <a:sym typeface="Roboto"/>
            </a:endParaRPr>
          </a:p>
          <a:p>
            <a:pPr marL="0" lvl="0" indent="0" algn="l" rtl="0">
              <a:spcBef>
                <a:spcPts val="200"/>
              </a:spcBef>
              <a:spcAft>
                <a:spcPts val="0"/>
              </a:spcAft>
              <a:buNone/>
            </a:pPr>
            <a:endParaRPr sz="1500" b="0">
              <a:solidFill>
                <a:schemeClr val="lt2"/>
              </a:solidFill>
            </a:endParaRPr>
          </a:p>
        </p:txBody>
      </p:sp>
      <p:sp>
        <p:nvSpPr>
          <p:cNvPr id="246" name="Google Shape;246;p27"/>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pic>
        <p:nvPicPr>
          <p:cNvPr id="247" name="Google Shape;247;p27"/>
          <p:cNvPicPr preferRelativeResize="0"/>
          <p:nvPr/>
        </p:nvPicPr>
        <p:blipFill rotWithShape="1">
          <a:blip r:embed="rId3">
            <a:alphaModFix/>
          </a:blip>
          <a:srcRect t="5758"/>
          <a:stretch/>
        </p:blipFill>
        <p:spPr>
          <a:xfrm>
            <a:off x="1061440" y="3660998"/>
            <a:ext cx="4430700" cy="2782965"/>
          </a:xfrm>
          <a:prstGeom prst="rect">
            <a:avLst/>
          </a:prstGeom>
          <a:noFill/>
          <a:ln>
            <a:noFill/>
          </a:ln>
        </p:spPr>
      </p:pic>
      <p:pic>
        <p:nvPicPr>
          <p:cNvPr id="248" name="Google Shape;248;p27"/>
          <p:cNvPicPr preferRelativeResize="0"/>
          <p:nvPr/>
        </p:nvPicPr>
        <p:blipFill>
          <a:blip r:embed="rId4">
            <a:alphaModFix/>
          </a:blip>
          <a:stretch>
            <a:fillRect/>
          </a:stretch>
        </p:blipFill>
        <p:spPr>
          <a:xfrm>
            <a:off x="6756275" y="3622249"/>
            <a:ext cx="4430700" cy="29530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title"/>
          </p:nvPr>
        </p:nvSpPr>
        <p:spPr>
          <a:xfrm>
            <a:off x="407988" y="349611"/>
            <a:ext cx="11376000" cy="4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Plasma code + PIC (HiPACE++)</a:t>
            </a:r>
            <a:endParaRPr/>
          </a:p>
          <a:p>
            <a:pPr marL="0" lvl="0" indent="0" algn="l" rtl="0">
              <a:spcBef>
                <a:spcPts val="0"/>
              </a:spcBef>
              <a:spcAft>
                <a:spcPts val="0"/>
              </a:spcAft>
              <a:buNone/>
            </a:pPr>
            <a:endParaRPr/>
          </a:p>
        </p:txBody>
      </p:sp>
      <p:sp>
        <p:nvSpPr>
          <p:cNvPr id="255" name="Google Shape;255;p28"/>
          <p:cNvSpPr txBox="1">
            <a:spLocks noGrp="1"/>
          </p:cNvSpPr>
          <p:nvPr>
            <p:ph type="body" idx="2"/>
          </p:nvPr>
        </p:nvSpPr>
        <p:spPr>
          <a:xfrm>
            <a:off x="408000" y="3534425"/>
            <a:ext cx="11376000" cy="318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Generate plasma profiles for different offsets and times using the plasma code. Input these profiles into PIC simulations with the </a:t>
            </a:r>
            <a:r>
              <a:rPr lang="en-US" dirty="0" err="1"/>
              <a:t>characterised</a:t>
            </a:r>
            <a:r>
              <a:rPr lang="en-US" dirty="0"/>
              <a:t> </a:t>
            </a:r>
            <a:r>
              <a:rPr lang="en-US" dirty="0" err="1"/>
              <a:t>FLASHForward</a:t>
            </a:r>
            <a:r>
              <a:rPr lang="en-US" dirty="0"/>
              <a:t> beams from the experiment. Inputs for the simulations need to be good:</a:t>
            </a:r>
            <a:endParaRPr dirty="0"/>
          </a:p>
          <a:p>
            <a:pPr marL="457200" lvl="0" indent="-342900" algn="l" rtl="0">
              <a:spcBef>
                <a:spcPts val="1200"/>
              </a:spcBef>
              <a:spcAft>
                <a:spcPts val="0"/>
              </a:spcAft>
              <a:buSzPts val="1800"/>
              <a:buChar char="•"/>
            </a:pPr>
            <a:r>
              <a:rPr lang="en-US" dirty="0"/>
              <a:t>Plasma code</a:t>
            </a:r>
            <a:endParaRPr dirty="0"/>
          </a:p>
          <a:p>
            <a:pPr marL="914400" lvl="1" indent="-342900" algn="l" rtl="0">
              <a:spcBef>
                <a:spcPts val="0"/>
              </a:spcBef>
              <a:spcAft>
                <a:spcPts val="0"/>
              </a:spcAft>
              <a:buSzPts val="1800"/>
              <a:buChar char="•"/>
            </a:pPr>
            <a:r>
              <a:rPr lang="en-US" dirty="0"/>
              <a:t>Physics model</a:t>
            </a:r>
            <a:endParaRPr dirty="0"/>
          </a:p>
          <a:p>
            <a:pPr marL="914400" lvl="1" indent="-342900" algn="l" rtl="0">
              <a:spcBef>
                <a:spcPts val="0"/>
              </a:spcBef>
              <a:spcAft>
                <a:spcPts val="0"/>
              </a:spcAft>
              <a:buSzPts val="1800"/>
              <a:buChar char="•"/>
            </a:pPr>
            <a:r>
              <a:rPr lang="en-US" dirty="0"/>
              <a:t>Starting gas distribution</a:t>
            </a:r>
            <a:endParaRPr dirty="0"/>
          </a:p>
          <a:p>
            <a:pPr marL="914400" lvl="1" indent="-342900" algn="l" rtl="0">
              <a:spcBef>
                <a:spcPts val="0"/>
              </a:spcBef>
              <a:spcAft>
                <a:spcPts val="0"/>
              </a:spcAft>
              <a:buSzPts val="1800"/>
              <a:buChar char="•"/>
            </a:pPr>
            <a:r>
              <a:rPr lang="en-US" dirty="0"/>
              <a:t>Input current pulse</a:t>
            </a:r>
            <a:endParaRPr dirty="0"/>
          </a:p>
          <a:p>
            <a:pPr marL="457200" lvl="0" indent="-342900" algn="l" rtl="0">
              <a:spcBef>
                <a:spcPts val="0"/>
              </a:spcBef>
              <a:spcAft>
                <a:spcPts val="0"/>
              </a:spcAft>
              <a:buSzPts val="1800"/>
              <a:buChar char="•"/>
            </a:pPr>
            <a:r>
              <a:rPr lang="en-US" dirty="0" err="1"/>
              <a:t>HiPACE</a:t>
            </a:r>
            <a:r>
              <a:rPr lang="en-US" dirty="0"/>
              <a:t>++</a:t>
            </a:r>
            <a:endParaRPr dirty="0"/>
          </a:p>
          <a:p>
            <a:pPr marL="914400" lvl="1" indent="-342900" algn="l" rtl="0">
              <a:spcBef>
                <a:spcPts val="0"/>
              </a:spcBef>
              <a:spcAft>
                <a:spcPts val="0"/>
              </a:spcAft>
              <a:buSzPts val="1800"/>
              <a:buChar char="•"/>
            </a:pPr>
            <a:r>
              <a:rPr lang="en-US" dirty="0"/>
              <a:t>Well </a:t>
            </a:r>
            <a:r>
              <a:rPr lang="en-US" dirty="0" err="1"/>
              <a:t>characterised</a:t>
            </a:r>
            <a:r>
              <a:rPr lang="en-US" dirty="0"/>
              <a:t> and represented input beam</a:t>
            </a:r>
            <a:endParaRPr dirty="0"/>
          </a:p>
        </p:txBody>
      </p:sp>
      <p:sp>
        <p:nvSpPr>
          <p:cNvPr id="256" name="Google Shape;256;p28"/>
          <p:cNvSpPr txBox="1"/>
          <p:nvPr/>
        </p:nvSpPr>
        <p:spPr>
          <a:xfrm>
            <a:off x="839416" y="6580800"/>
            <a:ext cx="9901200" cy="18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a:solidFill>
                  <a:srgbClr val="000000"/>
                </a:solidFill>
              </a:rPr>
              <a:t>| </a:t>
            </a:r>
            <a:r>
              <a:rPr lang="en-US" sz="1000"/>
              <a:t>Transverse Density Redistribution in Discharge Capillaries | Advait Kanekar | 2x.07.2024 | AAC Naperville 2024</a:t>
            </a:r>
            <a:endParaRPr sz="1000">
              <a:solidFill>
                <a:srgbClr val="000000"/>
              </a:solidFill>
            </a:endParaRPr>
          </a:p>
        </p:txBody>
      </p:sp>
      <p:pic>
        <p:nvPicPr>
          <p:cNvPr id="257" name="Google Shape;257;p28"/>
          <p:cNvPicPr preferRelativeResize="0"/>
          <p:nvPr/>
        </p:nvPicPr>
        <p:blipFill>
          <a:blip r:embed="rId3">
            <a:alphaModFix/>
          </a:blip>
          <a:stretch>
            <a:fillRect/>
          </a:stretch>
        </p:blipFill>
        <p:spPr>
          <a:xfrm>
            <a:off x="1542975" y="800800"/>
            <a:ext cx="3663974" cy="2442050"/>
          </a:xfrm>
          <a:prstGeom prst="rect">
            <a:avLst/>
          </a:prstGeom>
          <a:noFill/>
          <a:ln>
            <a:noFill/>
          </a:ln>
        </p:spPr>
      </p:pic>
      <p:sp>
        <p:nvSpPr>
          <p:cNvPr id="259" name="Google Shape;259;p28"/>
          <p:cNvSpPr txBox="1"/>
          <p:nvPr/>
        </p:nvSpPr>
        <p:spPr>
          <a:xfrm>
            <a:off x="6511345" y="2939271"/>
            <a:ext cx="5607900" cy="601416"/>
          </a:xfrm>
          <a:prstGeom prst="rect">
            <a:avLst/>
          </a:prstGeom>
          <a:noFill/>
          <a:ln>
            <a:noFill/>
          </a:ln>
        </p:spPr>
        <p:txBody>
          <a:bodyPr spcFirstLastPara="1" wrap="square" lIns="91425" tIns="91425" rIns="91425" bIns="91425" anchor="t" anchorCtr="0">
            <a:spAutoFit/>
          </a:bodyPr>
          <a:lstStyle/>
          <a:p>
            <a:pPr lvl="0">
              <a:lnSpc>
                <a:spcPct val="110000"/>
              </a:lnSpc>
              <a:spcBef>
                <a:spcPts val="1600"/>
              </a:spcBef>
            </a:pPr>
            <a:r>
              <a:rPr lang="en-US" sz="1250" dirty="0">
                <a:solidFill>
                  <a:schemeClr val="dk2"/>
                </a:solidFill>
                <a:latin typeface="Roboto"/>
                <a:ea typeface="Roboto"/>
                <a:cs typeface="Roboto"/>
                <a:sym typeface="Roboto"/>
              </a:rPr>
              <a:t>S. </a:t>
            </a:r>
            <a:r>
              <a:rPr lang="en-US" sz="1250" dirty="0" err="1">
                <a:solidFill>
                  <a:schemeClr val="dk2"/>
                </a:solidFill>
                <a:latin typeface="Roboto"/>
                <a:ea typeface="Roboto"/>
                <a:cs typeface="Roboto"/>
                <a:sym typeface="Roboto"/>
              </a:rPr>
              <a:t>Diederichs</a:t>
            </a:r>
            <a:r>
              <a:rPr lang="en-US" sz="1250" dirty="0">
                <a:solidFill>
                  <a:schemeClr val="dk2"/>
                </a:solidFill>
                <a:latin typeface="Roboto"/>
                <a:ea typeface="Roboto"/>
                <a:cs typeface="Roboto"/>
                <a:sym typeface="Roboto"/>
              </a:rPr>
              <a:t> et al, </a:t>
            </a:r>
            <a:r>
              <a:rPr lang="en-US" sz="1250" dirty="0" err="1">
                <a:solidFill>
                  <a:schemeClr val="dk2"/>
                </a:solidFill>
                <a:latin typeface="Roboto"/>
                <a:ea typeface="Roboto"/>
                <a:cs typeface="Roboto"/>
                <a:sym typeface="Roboto"/>
              </a:rPr>
              <a:t>Comput</a:t>
            </a:r>
            <a:r>
              <a:rPr lang="en-US" sz="1250" dirty="0">
                <a:solidFill>
                  <a:schemeClr val="dk2"/>
                </a:solidFill>
                <a:latin typeface="Roboto"/>
                <a:ea typeface="Roboto"/>
                <a:cs typeface="Roboto"/>
                <a:sym typeface="Roboto"/>
              </a:rPr>
              <a:t>. Phys. </a:t>
            </a:r>
            <a:r>
              <a:rPr lang="en-US" sz="1250" dirty="0" err="1">
                <a:solidFill>
                  <a:schemeClr val="dk2"/>
                </a:solidFill>
                <a:latin typeface="Roboto"/>
                <a:ea typeface="Roboto"/>
                <a:cs typeface="Roboto"/>
                <a:sym typeface="Roboto"/>
              </a:rPr>
              <a:t>Commun</a:t>
            </a:r>
            <a:r>
              <a:rPr lang="en-US" sz="1250" dirty="0">
                <a:solidFill>
                  <a:schemeClr val="dk2"/>
                </a:solidFill>
                <a:latin typeface="Roboto"/>
                <a:ea typeface="Roboto"/>
                <a:cs typeface="Roboto"/>
                <a:sym typeface="Roboto"/>
              </a:rPr>
              <a:t>. 278, 108421 (2022)</a:t>
            </a:r>
            <a:endParaRPr sz="1250" dirty="0">
              <a:solidFill>
                <a:schemeClr val="dk2"/>
              </a:solidFill>
              <a:latin typeface="Roboto"/>
              <a:ea typeface="Roboto"/>
              <a:cs typeface="Roboto"/>
              <a:sym typeface="Roboto"/>
            </a:endParaRPr>
          </a:p>
        </p:txBody>
      </p:sp>
      <p:sp>
        <p:nvSpPr>
          <p:cNvPr id="2" name="TextBox 1">
            <a:extLst>
              <a:ext uri="{FF2B5EF4-FFF2-40B4-BE49-F238E27FC236}">
                <a16:creationId xmlns:a16="http://schemas.microsoft.com/office/drawing/2014/main" id="{1718DA81-0316-464B-AB38-9C7BE0E7A51F}"/>
              </a:ext>
            </a:extLst>
          </p:cNvPr>
          <p:cNvSpPr txBox="1"/>
          <p:nvPr/>
        </p:nvSpPr>
        <p:spPr>
          <a:xfrm>
            <a:off x="2847371" y="2666620"/>
            <a:ext cx="1273216" cy="307777"/>
          </a:xfrm>
          <a:prstGeom prst="rect">
            <a:avLst/>
          </a:prstGeom>
          <a:noFill/>
        </p:spPr>
        <p:txBody>
          <a:bodyPr wrap="square" rtlCol="0">
            <a:spAutoFit/>
          </a:bodyPr>
          <a:lstStyle/>
          <a:p>
            <a:r>
              <a:rPr lang="en-GB" b="1" dirty="0">
                <a:solidFill>
                  <a:srgbClr val="FF0000"/>
                </a:solidFill>
              </a:rPr>
              <a:t>Preliminary</a:t>
            </a:r>
          </a:p>
        </p:txBody>
      </p:sp>
      <p:pic>
        <p:nvPicPr>
          <p:cNvPr id="4" name="Picture 3">
            <a:extLst>
              <a:ext uri="{FF2B5EF4-FFF2-40B4-BE49-F238E27FC236}">
                <a16:creationId xmlns:a16="http://schemas.microsoft.com/office/drawing/2014/main" id="{0C4EBD65-3A16-4849-BD0A-EA5C92EA772C}"/>
              </a:ext>
            </a:extLst>
          </p:cNvPr>
          <p:cNvPicPr>
            <a:picLocks noChangeAspect="1"/>
          </p:cNvPicPr>
          <p:nvPr/>
        </p:nvPicPr>
        <p:blipFill>
          <a:blip r:embed="rId4"/>
          <a:stretch>
            <a:fillRect/>
          </a:stretch>
        </p:blipFill>
        <p:spPr>
          <a:xfrm>
            <a:off x="6764981" y="706319"/>
            <a:ext cx="4137680" cy="2327445"/>
          </a:xfrm>
          <a:prstGeom prst="rect">
            <a:avLst/>
          </a:prstGeom>
        </p:spPr>
      </p:pic>
      <p:sp>
        <p:nvSpPr>
          <p:cNvPr id="12" name="Google Shape;259;p28">
            <a:extLst>
              <a:ext uri="{FF2B5EF4-FFF2-40B4-BE49-F238E27FC236}">
                <a16:creationId xmlns:a16="http://schemas.microsoft.com/office/drawing/2014/main" id="{91940F4E-A6EF-4516-9237-9C4DAC32F5D2}"/>
              </a:ext>
            </a:extLst>
          </p:cNvPr>
          <p:cNvSpPr txBox="1"/>
          <p:nvPr/>
        </p:nvSpPr>
        <p:spPr>
          <a:xfrm>
            <a:off x="6377651" y="5874806"/>
            <a:ext cx="5104436" cy="601416"/>
          </a:xfrm>
          <a:prstGeom prst="rect">
            <a:avLst/>
          </a:prstGeom>
          <a:noFill/>
          <a:ln>
            <a:noFill/>
          </a:ln>
        </p:spPr>
        <p:txBody>
          <a:bodyPr spcFirstLastPara="1" wrap="square" lIns="91425" tIns="91425" rIns="91425" bIns="91425" anchor="t" anchorCtr="0">
            <a:spAutoFit/>
          </a:bodyPr>
          <a:lstStyle/>
          <a:p>
            <a:pPr lvl="0">
              <a:lnSpc>
                <a:spcPct val="110000"/>
              </a:lnSpc>
              <a:spcBef>
                <a:spcPts val="1600"/>
              </a:spcBef>
            </a:pPr>
            <a:r>
              <a:rPr lang="en-GB" sz="1250" dirty="0" err="1">
                <a:solidFill>
                  <a:schemeClr val="dk2"/>
                </a:solidFill>
                <a:latin typeface="Roboto"/>
                <a:ea typeface="Roboto"/>
                <a:cs typeface="Roboto"/>
                <a:sym typeface="Roboto"/>
              </a:rPr>
              <a:t>HiPACE</a:t>
            </a:r>
            <a:r>
              <a:rPr lang="en-GB" sz="1250" dirty="0">
                <a:solidFill>
                  <a:schemeClr val="dk2"/>
                </a:solidFill>
                <a:latin typeface="Roboto"/>
                <a:ea typeface="Roboto"/>
                <a:cs typeface="Roboto"/>
                <a:sym typeface="Roboto"/>
              </a:rPr>
              <a:t>++ is openly available (https://github.com/Hi-PACE/hipace) </a:t>
            </a:r>
            <a:endParaRPr sz="1250" dirty="0">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DESY">
  <a:themeElements>
    <a:clrScheme name="Benutzerdefiniert 30">
      <a:dk1>
        <a:srgbClr val="000000"/>
      </a:dk1>
      <a:lt1>
        <a:srgbClr val="FFFFFF"/>
      </a:lt1>
      <a:dk2>
        <a:srgbClr val="898D8D"/>
      </a:dk2>
      <a:lt2>
        <a:srgbClr val="B2B4B2"/>
      </a:lt2>
      <a:accent1>
        <a:srgbClr val="007BC8"/>
      </a:accent1>
      <a:accent2>
        <a:srgbClr val="EB6E0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Benutzerdefiniert 30">
      <a:dk1>
        <a:srgbClr val="000000"/>
      </a:dk1>
      <a:lt1>
        <a:srgbClr val="FFFFFF"/>
      </a:lt1>
      <a:dk2>
        <a:srgbClr val="898D8D"/>
      </a:dk2>
      <a:lt2>
        <a:srgbClr val="B2B4B2"/>
      </a:lt2>
      <a:accent1>
        <a:srgbClr val="007BC8"/>
      </a:accent1>
      <a:accent2>
        <a:srgbClr val="EB6E0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1146</Words>
  <Application>Microsoft Office PowerPoint</Application>
  <PresentationFormat>Widescreen</PresentationFormat>
  <Paragraphs>147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Arimo</vt:lpstr>
      <vt:lpstr>Roboto</vt:lpstr>
      <vt:lpstr>Helvetica Neue Light</vt:lpstr>
      <vt:lpstr>Cambria Math</vt:lpstr>
      <vt:lpstr>Arial</vt:lpstr>
      <vt:lpstr>DESY</vt:lpstr>
      <vt:lpstr>Transverse plasma density redistribution in discharge capillaries for plasma acceleration</vt:lpstr>
      <vt:lpstr>Motivation for high-repetition-rate</vt:lpstr>
      <vt:lpstr>Plasma Sources at FLASHForward </vt:lpstr>
      <vt:lpstr>Direct Plasma Density Measurement</vt:lpstr>
      <vt:lpstr>FLASHForward beamline overview</vt:lpstr>
      <vt:lpstr>Beam-based measurement technique </vt:lpstr>
      <vt:lpstr>Results </vt:lpstr>
      <vt:lpstr>Hydrodynamic Plasma Model</vt:lpstr>
      <vt:lpstr>Plasma code + PIC (HiPACE++) </vt:lpstr>
      <vt:lpstr>Output from Plasma model</vt:lpstr>
      <vt:lpstr>Comparison </vt:lpstr>
      <vt:lpstr>Comparison </vt:lpstr>
      <vt:lpstr>Comparison  </vt:lpstr>
      <vt:lpstr>Summary and Outlook</vt:lpstr>
      <vt:lpstr>Comparison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Transverse plasma density redistribution in discharge capillaries for plasma acceleration</dc:title>
  <dc:creator>Kanekar, Advait</dc:creator>
  <cp:lastModifiedBy>Kanekar, Advait</cp:lastModifiedBy>
  <cp:revision>11</cp:revision>
  <dcterms:modified xsi:type="dcterms:W3CDTF">2024-07-25T17:12:20Z</dcterms:modified>
</cp:coreProperties>
</file>