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86" r:id="rId4"/>
    <p:sldId id="292" r:id="rId5"/>
    <p:sldId id="294" r:id="rId6"/>
    <p:sldId id="290" r:id="rId7"/>
    <p:sldId id="293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292"/>
            <p14:sldId id="294"/>
            <p14:sldId id="290"/>
            <p14:sldId id="293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57E"/>
    <a:srgbClr val="003087"/>
    <a:srgbClr val="B50BAD"/>
    <a:srgbClr val="004C97"/>
    <a:srgbClr val="404040"/>
    <a:srgbClr val="6600FF"/>
    <a:srgbClr val="E9EAF1"/>
    <a:srgbClr val="505050"/>
    <a:srgbClr val="63666A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 snapToObjects="1">
      <p:cViewPr varScale="1">
        <p:scale>
          <a:sx n="162" d="100"/>
          <a:sy n="162" d="100"/>
        </p:scale>
        <p:origin x="173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4/13/2023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4/13/2023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Operation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Dean Still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Operation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Week of April 24,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Chart&#10;&#10;Description automatically generated">
            <a:extLst>
              <a:ext uri="{FF2B5EF4-FFF2-40B4-BE49-F238E27FC236}">
                <a16:creationId xmlns:a16="http://schemas.microsoft.com/office/drawing/2014/main" id="{2D0A8A85-4195-1A5E-DE10-13E67EF1F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642" y="1004532"/>
            <a:ext cx="6307859" cy="50187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the Past Week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EE34BA-177D-4130-84D4-BFD9D948F5E3}"/>
              </a:ext>
            </a:extLst>
          </p:cNvPr>
          <p:cNvSpPr txBox="1"/>
          <p:nvPr/>
        </p:nvSpPr>
        <p:spPr>
          <a:xfrm>
            <a:off x="117446" y="979366"/>
            <a:ext cx="25103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Protons On Target</a:t>
            </a:r>
          </a:p>
          <a:p>
            <a:endParaRPr lang="en-US" sz="1800" dirty="0">
              <a:solidFill>
                <a:srgbClr val="00B050"/>
              </a:solidFill>
            </a:endParaRPr>
          </a:p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Avg Protons on Target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C000"/>
                </a:solidFill>
              </a:rPr>
              <a:t>Particles to Entrance of G-2 Ring</a:t>
            </a:r>
          </a:p>
          <a:p>
            <a:endParaRPr lang="en-US" sz="1800" dirty="0">
              <a:solidFill>
                <a:srgbClr val="FFC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Decay Positrons in G-2 Ring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G-2 Trolley Run</a:t>
            </a:r>
          </a:p>
          <a:p>
            <a:endParaRPr lang="en-US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BB057E"/>
                </a:solidFill>
              </a:rPr>
              <a:t>8Gev Delivery Ring beam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</a:t>
            </a:r>
          </a:p>
          <a:p>
            <a:endParaRPr lang="en-US" sz="1800" dirty="0">
              <a:solidFill>
                <a:srgbClr val="0070C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DC64F15-6149-476B-B01C-E865407CB530}"/>
              </a:ext>
            </a:extLst>
          </p:cNvPr>
          <p:cNvSpPr txBox="1">
            <a:spLocks/>
          </p:cNvSpPr>
          <p:nvPr/>
        </p:nvSpPr>
        <p:spPr>
          <a:xfrm>
            <a:off x="4225929" y="5079307"/>
            <a:ext cx="2067190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&lt;-------Weekend 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645234F-2652-4435-B9EF-645C09FBEDD2}"/>
              </a:ext>
            </a:extLst>
          </p:cNvPr>
          <p:cNvSpPr txBox="1">
            <a:spLocks/>
          </p:cNvSpPr>
          <p:nvPr/>
        </p:nvSpPr>
        <p:spPr>
          <a:xfrm>
            <a:off x="5940325" y="5079345"/>
            <a:ext cx="2673063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&lt;------------Week Days -------------------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76DB5FAF-37E4-46C7-BD89-ED709B41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A7473849-E2D3-4FD2-A91C-60D0DC52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627F79D4-D956-42A9-BC32-17F0E88F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A391D16A-C2E3-42F1-9F80-5ECB1F8510C9}"/>
              </a:ext>
            </a:extLst>
          </p:cNvPr>
          <p:cNvSpPr txBox="1">
            <a:spLocks/>
          </p:cNvSpPr>
          <p:nvPr/>
        </p:nvSpPr>
        <p:spPr>
          <a:xfrm rot="16200000">
            <a:off x="4611762" y="1428619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M4 Beamline Studies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4F56F85-F24A-7842-716F-A8FAC6C94BA5}"/>
              </a:ext>
            </a:extLst>
          </p:cNvPr>
          <p:cNvSpPr txBox="1">
            <a:spLocks/>
          </p:cNvSpPr>
          <p:nvPr/>
        </p:nvSpPr>
        <p:spPr>
          <a:xfrm>
            <a:off x="6450013" y="3985368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g-2 repair magnet   -&gt;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 measurement system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A3E21B7-A725-7598-D414-21852BCA0D2A}"/>
              </a:ext>
            </a:extLst>
          </p:cNvPr>
          <p:cNvSpPr txBox="1">
            <a:spLocks/>
          </p:cNvSpPr>
          <p:nvPr/>
        </p:nvSpPr>
        <p:spPr>
          <a:xfrm rot="16200000">
            <a:off x="5583657" y="2021694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Booster Study Day – MC access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C4F80B2-501E-3D9A-E639-A3A2951A9A50}"/>
              </a:ext>
            </a:extLst>
          </p:cNvPr>
          <p:cNvSpPr txBox="1">
            <a:spLocks/>
          </p:cNvSpPr>
          <p:nvPr/>
        </p:nvSpPr>
        <p:spPr>
          <a:xfrm rot="16200000">
            <a:off x="3411553" y="1412144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D:KPS5A card failure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F49FCC1B-EE69-3FD7-1C8D-41CA08CD25E1}"/>
              </a:ext>
            </a:extLst>
          </p:cNvPr>
          <p:cNvSpPr txBox="1">
            <a:spLocks/>
          </p:cNvSpPr>
          <p:nvPr/>
        </p:nvSpPr>
        <p:spPr>
          <a:xfrm rot="16200000">
            <a:off x="5342033" y="1993833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M4 Beamline Studies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DE9BBC18-AC2E-7A9D-1A55-362E437E81D9}"/>
              </a:ext>
            </a:extLst>
          </p:cNvPr>
          <p:cNvSpPr txBox="1">
            <a:spLocks/>
          </p:cNvSpPr>
          <p:nvPr/>
        </p:nvSpPr>
        <p:spPr>
          <a:xfrm rot="16200000">
            <a:off x="5842586" y="1993833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RX M4 Beamline Studies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00862055-5D17-59F1-2037-4A64A67EB142}"/>
              </a:ext>
            </a:extLst>
          </p:cNvPr>
          <p:cNvSpPr txBox="1">
            <a:spLocks/>
          </p:cNvSpPr>
          <p:nvPr/>
        </p:nvSpPr>
        <p:spPr>
          <a:xfrm rot="16200000">
            <a:off x="6394017" y="1982945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RX M4 Beamline Studies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0C77-7CEC-429D-A486-2AD47B21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for the Past Week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0EA80E-D365-41BF-80F6-736B9EEE06AA}"/>
              </a:ext>
            </a:extLst>
          </p:cNvPr>
          <p:cNvSpPr/>
          <p:nvPr/>
        </p:nvSpPr>
        <p:spPr>
          <a:xfrm>
            <a:off x="153099" y="495731"/>
            <a:ext cx="868680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G-2 Status: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Delivered beam to g-2</a:t>
            </a:r>
          </a:p>
          <a:p>
            <a:pPr lvl="1"/>
            <a:endParaRPr lang="en-US" sz="16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Work completed: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Muon Campus abort kicker D:KPS5A card failure.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Replace power supply D:HT905.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Issues with power supply D:SXSIN tripping on ground fault. Calibrated GF set point.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Impacted by RR 2.5Mhz RF cooling system coolant refill.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Target Blower Maintenance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Beam Stop BS707 had failure required investigation.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Delivery Ring BPM system continue working on solving communication issues with new boards.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Removed a number of CAMAC crates in muon campus with no or few cards.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Accessed Wed.  Completed work,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6"/>
                </a:solidFill>
              </a:rPr>
              <a:t>Valved in PWC302&amp;PWC204,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6"/>
                </a:solidFill>
              </a:rPr>
              <a:t>Prep work for spill monitor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6"/>
                </a:solidFill>
              </a:rPr>
              <a:t>Looked for water leaks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6"/>
                </a:solidFill>
              </a:rPr>
              <a:t>Installed spill monitor BLM system at M4DA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6"/>
                </a:solidFill>
              </a:rPr>
              <a:t>Installed 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Studies: (3 day)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Mu2e M4 beamline studies to calibrate ion chambers and TLM’s 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Mu2e M4 beamline studies to commission the M4 auto tune program with input from </a:t>
            </a:r>
            <a:r>
              <a:rPr lang="en-US" sz="1400" dirty="0" err="1">
                <a:solidFill>
                  <a:schemeClr val="accent6"/>
                </a:solidFill>
              </a:rPr>
              <a:t>multiwires</a:t>
            </a:r>
            <a:r>
              <a:rPr lang="en-US" sz="1400" dirty="0">
                <a:solidFill>
                  <a:schemeClr val="accent6"/>
                </a:solidFill>
              </a:rPr>
              <a:t> 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Mu2e Resonant Extraction and M4 beamline studies to improve extraction efficiency.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Mu2e Resonant Extraction and M4 beamline studies to get M4 </a:t>
            </a:r>
            <a:r>
              <a:rPr lang="en-US" sz="1400" dirty="0" err="1">
                <a:solidFill>
                  <a:schemeClr val="accent6"/>
                </a:solidFill>
              </a:rPr>
              <a:t>multiwires</a:t>
            </a:r>
            <a:r>
              <a:rPr lang="en-US" sz="1400" dirty="0">
                <a:solidFill>
                  <a:schemeClr val="accent6"/>
                </a:solidFill>
              </a:rPr>
              <a:t> working.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/>
                </a:solidFill>
              </a:rPr>
              <a:t>Mu2e Resonant Extraction to take data with Mu2e Tune Tracker.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 fontAlgn="ctr"/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B7AC7C-AA28-43D7-A3AE-7EF4EBE3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D0537-C1BE-4455-B1C9-07342B87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F2402-7AD3-4125-B4CD-AA2D2D2E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91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close up of a map&#10;&#10;Description automatically generated">
            <a:extLst>
              <a:ext uri="{FF2B5EF4-FFF2-40B4-BE49-F238E27FC236}">
                <a16:creationId xmlns:a16="http://schemas.microsoft.com/office/drawing/2014/main" id="{67B359DF-8E4A-5627-A24B-11AD5137BA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70" r="-1"/>
          <a:stretch/>
        </p:blipFill>
        <p:spPr>
          <a:xfrm>
            <a:off x="5174821" y="3568527"/>
            <a:ext cx="2171756" cy="15186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855340-094C-7583-9E9B-BC110D49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On Resonant Extraction (RX)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48477-4CFC-60EA-564C-8007E4CF5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744" y="935066"/>
            <a:ext cx="5007186" cy="4887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Goal RX Studies: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Work on and demonstrate Mu2e Resonant extraction with 1of 2 Electro Static Septa (ESS).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sz="1400" b="1" dirty="0"/>
              <a:t>Current Status:</a:t>
            </a:r>
          </a:p>
          <a:p>
            <a:pPr lvl="1"/>
            <a:r>
              <a:rPr lang="en-US" sz="1200" dirty="0"/>
              <a:t>Demonstrated RX extraction to M4 diagnostic Absorber</a:t>
            </a:r>
          </a:p>
          <a:p>
            <a:pPr lvl="1"/>
            <a:r>
              <a:rPr lang="en-US" sz="1200" dirty="0"/>
              <a:t>Improved efficiency of extracted beam from </a:t>
            </a:r>
            <a:r>
              <a:rPr lang="en-US" sz="1200" dirty="0">
                <a:solidFill>
                  <a:srgbClr val="00B050"/>
                </a:solidFill>
              </a:rPr>
              <a:t>1% to ~25%</a:t>
            </a:r>
          </a:p>
          <a:p>
            <a:pPr lvl="1"/>
            <a:r>
              <a:rPr lang="en-US" sz="1200" dirty="0"/>
              <a:t>ESS2 design voltage is 85kv. Conditioned ESS2 ~ 55kv.</a:t>
            </a:r>
          </a:p>
          <a:p>
            <a:pPr lvl="1"/>
            <a:r>
              <a:rPr lang="en-US" sz="1200" dirty="0"/>
              <a:t>Design spill length = 45msec  - Testing at 300msec.</a:t>
            </a:r>
          </a:p>
          <a:p>
            <a:pPr lvl="1"/>
            <a:r>
              <a:rPr lang="en-US" sz="1200" dirty="0"/>
              <a:t>Commissioning a new BPM system – not functional at this point.</a:t>
            </a:r>
          </a:p>
          <a:p>
            <a:pPr lvl="1"/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We believe we cannot  make any more significant progress without having a functioning DR BPM system.  There is just too much too much unknown orbit work to complete.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Attempted to make all the M4 MW’s work. So far we have a handful of PWC’s working. </a:t>
            </a:r>
            <a:r>
              <a:rPr lang="en-US" sz="1400" b="1" dirty="0"/>
              <a:t>  We need focused time with experts present to make this work.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We also tried to use the tune tracker for the 50msec ramp but it gives confusing data.  </a:t>
            </a:r>
            <a:r>
              <a:rPr lang="en-US" sz="1400" b="1" dirty="0"/>
              <a:t>Again, We need focused time with experts present to make this work.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F6304-B72F-0876-37B2-69EE41619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2261B-0100-2A01-6261-67440B2E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B69F2-4F9F-1114-EB6E-5EF23A7DB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4FC1EC-F624-E939-2827-48CF7346B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103" y="849338"/>
            <a:ext cx="3020470" cy="25295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7DA62A-BB09-47F4-8876-8481A530F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6338" y="4253435"/>
            <a:ext cx="2417662" cy="19695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61F7366-426C-5211-D688-BD1287D32F75}"/>
              </a:ext>
            </a:extLst>
          </p:cNvPr>
          <p:cNvSpPr txBox="1"/>
          <p:nvPr/>
        </p:nvSpPr>
        <p:spPr>
          <a:xfrm>
            <a:off x="6988175" y="1342681"/>
            <a:ext cx="17150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Extracted beam from DR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5A9EBE-0103-55A4-1FD0-EFDC73035576}"/>
              </a:ext>
            </a:extLst>
          </p:cNvPr>
          <p:cNvSpPr txBox="1"/>
          <p:nvPr/>
        </p:nvSpPr>
        <p:spPr>
          <a:xfrm>
            <a:off x="7379891" y="1921963"/>
            <a:ext cx="732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QX ramp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B2257B-E6C8-5C69-6C37-B35258628DF5}"/>
              </a:ext>
            </a:extLst>
          </p:cNvPr>
          <p:cNvSpPr txBox="1"/>
          <p:nvPr/>
        </p:nvSpPr>
        <p:spPr>
          <a:xfrm>
            <a:off x="6988175" y="1504653"/>
            <a:ext cx="1420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B0F0"/>
                </a:solidFill>
              </a:rPr>
              <a:t>SXSIN – sextupole ramp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86DF1A-F456-9A57-527B-061CECDACD39}"/>
              </a:ext>
            </a:extLst>
          </p:cNvPr>
          <p:cNvSpPr txBox="1"/>
          <p:nvPr/>
        </p:nvSpPr>
        <p:spPr>
          <a:xfrm>
            <a:off x="7039024" y="1026760"/>
            <a:ext cx="12252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Ring BLM at 2Q5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045701-5C08-EEA1-7506-8956B0736E8A}"/>
              </a:ext>
            </a:extLst>
          </p:cNvPr>
          <p:cNvSpPr txBox="1"/>
          <p:nvPr/>
        </p:nvSpPr>
        <p:spPr>
          <a:xfrm>
            <a:off x="7305283" y="4024184"/>
            <a:ext cx="14249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M4 multiwire (MW)</a:t>
            </a:r>
          </a:p>
        </p:txBody>
      </p:sp>
    </p:spTree>
    <p:extLst>
      <p:ext uri="{BB962C8B-B14F-4D97-AF65-F5344CB8AC3E}">
        <p14:creationId xmlns:p14="http://schemas.microsoft.com/office/powerpoint/2010/main" val="198916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Chart, line chart&#10;&#10;Description automatically generated">
            <a:extLst>
              <a:ext uri="{FF2B5EF4-FFF2-40B4-BE49-F238E27FC236}">
                <a16:creationId xmlns:a16="http://schemas.microsoft.com/office/drawing/2014/main" id="{054B02FE-D481-5897-FE2E-B7A15F9AD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823" y="3738546"/>
            <a:ext cx="3389389" cy="25313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9C15E8-908A-4238-856D-C17BAFA7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Performance – Integrated for Run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5EC2-8FAF-415A-88B5-C0EC92989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27" y="658209"/>
            <a:ext cx="5061024" cy="1548424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1600" dirty="0">
                <a:solidFill>
                  <a:srgbClr val="004C97"/>
                </a:solidFill>
              </a:rPr>
              <a:t>G-2 Experiment POT Run Goal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	</a:t>
            </a:r>
            <a:r>
              <a:rPr lang="en-US" sz="1600" dirty="0">
                <a:solidFill>
                  <a:srgbClr val="00B050"/>
                </a:solidFill>
              </a:rPr>
              <a:t>~4.2E20 POT</a:t>
            </a:r>
          </a:p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1600" dirty="0">
                <a:solidFill>
                  <a:srgbClr val="004C97"/>
                </a:solidFill>
              </a:rPr>
              <a:t>Run 6 period is Nov 2022 – June 2023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	Run 6: </a:t>
            </a:r>
            <a:r>
              <a:rPr lang="en-US" sz="1600" dirty="0">
                <a:solidFill>
                  <a:srgbClr val="00B050"/>
                </a:solidFill>
              </a:rPr>
              <a:t>Goal of ~x 6 BNL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	Total Run: goal of x 21 BNL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         Currently running 6.6 Hz</a:t>
            </a:r>
          </a:p>
          <a:p>
            <a:endParaRPr lang="en-US" sz="2000" dirty="0">
              <a:solidFill>
                <a:srgbClr val="004C97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4C97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1E10-E3CC-4DFB-ABE9-CD5EAA39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D6BED-1AC8-49F5-ADF5-BED9112D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Dean Still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49EA7-DD75-4BEF-B0C6-9717F99A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BD586E-E116-4C33-B66B-237DC291B624}"/>
              </a:ext>
            </a:extLst>
          </p:cNvPr>
          <p:cNvSpPr txBox="1"/>
          <p:nvPr/>
        </p:nvSpPr>
        <p:spPr>
          <a:xfrm>
            <a:off x="5289624" y="738819"/>
            <a:ext cx="3213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6 # POT   </a:t>
            </a:r>
            <a:r>
              <a:rPr lang="en-US" sz="1200" dirty="0"/>
              <a:t>Delivered ~ 7.6E20 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BFAF90-AA3F-4984-B0AF-26DE19A5EF33}"/>
              </a:ext>
            </a:extLst>
          </p:cNvPr>
          <p:cNvSpPr txBox="1"/>
          <p:nvPr/>
        </p:nvSpPr>
        <p:spPr>
          <a:xfrm>
            <a:off x="3955212" y="60969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Plots as of 4/14/2023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C8084-E14B-40D9-B735-106BB4A17D85}"/>
              </a:ext>
            </a:extLst>
          </p:cNvPr>
          <p:cNvSpPr txBox="1"/>
          <p:nvPr/>
        </p:nvSpPr>
        <p:spPr>
          <a:xfrm>
            <a:off x="391585" y="3180606"/>
            <a:ext cx="393300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6 Integrated  ~ x 2.64 BNL</a:t>
            </a:r>
          </a:p>
          <a:p>
            <a:r>
              <a:rPr lang="en-US" sz="1400" dirty="0"/>
              <a:t>0.08 for the week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0966063-26A9-4F0E-8F02-5ECE8A9D7612}"/>
              </a:ext>
            </a:extLst>
          </p:cNvPr>
          <p:cNvCxnSpPr/>
          <p:nvPr/>
        </p:nvCxnSpPr>
        <p:spPr>
          <a:xfrm>
            <a:off x="3806872" y="3788071"/>
            <a:ext cx="0" cy="22365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2C6B19C-842C-4B1A-8959-F7B89873A43D}"/>
              </a:ext>
            </a:extLst>
          </p:cNvPr>
          <p:cNvSpPr txBox="1"/>
          <p:nvPr/>
        </p:nvSpPr>
        <p:spPr>
          <a:xfrm>
            <a:off x="3888188" y="4327563"/>
            <a:ext cx="7649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Start of 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Summer 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Shutdown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D60BE6-F382-4F88-A9EC-1FD4EE261BAE}"/>
              </a:ext>
            </a:extLst>
          </p:cNvPr>
          <p:cNvSpPr/>
          <p:nvPr/>
        </p:nvSpPr>
        <p:spPr>
          <a:xfrm>
            <a:off x="5088614" y="3692264"/>
            <a:ext cx="3975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Total Integrated  ~ x 21.59 BNL</a:t>
            </a:r>
          </a:p>
        </p:txBody>
      </p:sp>
      <p:pic>
        <p:nvPicPr>
          <p:cNvPr id="25" name="Picture 24" descr="Chart, line chart&#10;&#10;Description automatically generated">
            <a:extLst>
              <a:ext uri="{FF2B5EF4-FFF2-40B4-BE49-F238E27FC236}">
                <a16:creationId xmlns:a16="http://schemas.microsoft.com/office/drawing/2014/main" id="{AB45D74D-E25B-D553-3C0C-625DA7716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653" y="1143882"/>
            <a:ext cx="3814762" cy="2538412"/>
          </a:xfrm>
          <a:prstGeom prst="rect">
            <a:avLst/>
          </a:prstGeom>
        </p:spPr>
      </p:pic>
      <p:pic>
        <p:nvPicPr>
          <p:cNvPr id="27" name="Picture 26" descr="Chart, line chart&#10;&#10;Description automatically generated">
            <a:extLst>
              <a:ext uri="{FF2B5EF4-FFF2-40B4-BE49-F238E27FC236}">
                <a16:creationId xmlns:a16="http://schemas.microsoft.com/office/drawing/2014/main" id="{916FB8E3-AD67-6B74-8926-E9EF1929E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2440" y="4080773"/>
            <a:ext cx="360997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3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0C77-7CEC-429D-A486-2AD47B21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Next Week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B3860C-7E3A-44F4-AC5B-3B93EB179125}"/>
              </a:ext>
            </a:extLst>
          </p:cNvPr>
          <p:cNvSpPr/>
          <p:nvPr/>
        </p:nvSpPr>
        <p:spPr>
          <a:xfrm>
            <a:off x="201654" y="813440"/>
            <a:ext cx="8875234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</a:rPr>
              <a:t>g-2 operation: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Deliver Beam to g-2 </a:t>
            </a:r>
          </a:p>
          <a:p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b="1" dirty="0">
                <a:solidFill>
                  <a:srgbClr val="0070C0"/>
                </a:solidFill>
              </a:rPr>
              <a:t>Muon Campus Plans :  </a:t>
            </a:r>
          </a:p>
          <a:p>
            <a:endParaRPr lang="en-US" sz="1600" b="1" dirty="0">
              <a:solidFill>
                <a:srgbClr val="0070C0"/>
              </a:solidFill>
            </a:endParaRPr>
          </a:p>
          <a:p>
            <a:r>
              <a:rPr lang="en-US" sz="1600" b="1" dirty="0">
                <a:solidFill>
                  <a:schemeClr val="accent6"/>
                </a:solidFill>
              </a:rPr>
              <a:t>AP0 AC installation work.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/>
                </a:solidFill>
              </a:rPr>
              <a:t>AC work during day shift &amp; delivery beam to g-2 &amp; studies in the Evening &amp; Owls.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/>
                </a:solidFill>
              </a:rPr>
              <a:t>To work in AP0 water cage area requires 1.5 hour cool down.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Friday         	</a:t>
            </a:r>
            <a:r>
              <a:rPr lang="en-US" sz="1600" dirty="0">
                <a:solidFill>
                  <a:srgbClr val="0070C0"/>
                </a:solidFill>
              </a:rPr>
              <a:t>0730-1400 AP0 AC work – No Beam </a:t>
            </a:r>
            <a:r>
              <a:rPr lang="en-US" sz="1600" dirty="0">
                <a:solidFill>
                  <a:schemeClr val="accent6"/>
                </a:solidFill>
              </a:rPr>
              <a:t>– Evening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Saturday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Sunday  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Monday    	- </a:t>
            </a:r>
            <a:r>
              <a:rPr lang="en-US" sz="1600" dirty="0">
                <a:solidFill>
                  <a:srgbClr val="0070C0"/>
                </a:solidFill>
              </a:rPr>
              <a:t>Possible Down to AP0 AC installation work – Depends on Badging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Tuesday    	- </a:t>
            </a:r>
            <a:r>
              <a:rPr lang="en-US" sz="1600" dirty="0">
                <a:solidFill>
                  <a:srgbClr val="00B050"/>
                </a:solidFill>
              </a:rPr>
              <a:t>0800 -1600 --  Possible Mu2e Study Day</a:t>
            </a:r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Wednesday 	- </a:t>
            </a:r>
            <a:r>
              <a:rPr lang="en-US" sz="1600" dirty="0">
                <a:solidFill>
                  <a:srgbClr val="00B050"/>
                </a:solidFill>
              </a:rPr>
              <a:t>0800 -1600 --  Possible Mu2e Study Day</a:t>
            </a:r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Thursday       	– </a:t>
            </a:r>
            <a:r>
              <a:rPr lang="en-US" sz="1600" dirty="0">
                <a:solidFill>
                  <a:srgbClr val="0070C0"/>
                </a:solidFill>
              </a:rPr>
              <a:t>Possible Down to AP0 AC installation work – Depends on Badging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Friday           	– </a:t>
            </a:r>
            <a:r>
              <a:rPr lang="en-US" sz="1600" dirty="0">
                <a:solidFill>
                  <a:srgbClr val="0070C0"/>
                </a:solidFill>
              </a:rPr>
              <a:t>Possible Down to AP0 AC installation work – Depends on Badging</a:t>
            </a:r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b="1" dirty="0">
                <a:solidFill>
                  <a:schemeClr val="accent6"/>
                </a:solidFill>
              </a:rPr>
              <a:t>Future Planning : 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100" dirty="0">
                <a:solidFill>
                  <a:schemeClr val="accent6"/>
                </a:solidFill>
              </a:rPr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600" dirty="0">
                <a:solidFill>
                  <a:srgbClr val="00B050"/>
                </a:solidFill>
              </a:rPr>
              <a:t>  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4F616-0D62-49BC-85B8-568A1823A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4/28/2023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EBC19-7322-4A37-B499-4161AA65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Dean Still | Muon Campus Status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6AED7-4A6F-46D5-BB81-515674E25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115BBB-F0E3-4547-B246-E0AFC2B99924}"/>
              </a:ext>
            </a:extLst>
          </p:cNvPr>
          <p:cNvSpPr txBox="1"/>
          <p:nvPr/>
        </p:nvSpPr>
        <p:spPr>
          <a:xfrm flipH="1">
            <a:off x="8011658" y="5224257"/>
            <a:ext cx="1861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Mu2e M4</a:t>
            </a:r>
          </a:p>
          <a:p>
            <a:r>
              <a:rPr lang="en-US" sz="1200" dirty="0">
                <a:solidFill>
                  <a:schemeClr val="bg1"/>
                </a:solidFill>
              </a:rPr>
              <a:t> line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132497-4FB1-41CF-A7B6-C61FC369307B}"/>
              </a:ext>
            </a:extLst>
          </p:cNvPr>
          <p:cNvSpPr txBox="1"/>
          <p:nvPr/>
        </p:nvSpPr>
        <p:spPr>
          <a:xfrm flipH="1">
            <a:off x="8107030" y="4556822"/>
            <a:ext cx="1861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G-2 ,</a:t>
            </a:r>
            <a:r>
              <a:rPr lang="en-US" sz="1200" dirty="0" err="1">
                <a:solidFill>
                  <a:schemeClr val="bg1"/>
                </a:solidFill>
              </a:rPr>
              <a:t>ine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142570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545161</TotalTime>
  <Words>774</Words>
  <Application>Microsoft Office PowerPoint</Application>
  <PresentationFormat>On-screen Show (4:3)</PresentationFormat>
  <Paragraphs>148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FermilabTempate</vt:lpstr>
      <vt:lpstr>Fermilab: Footer Only</vt:lpstr>
      <vt:lpstr>Muon Campus Operation Report</vt:lpstr>
      <vt:lpstr>Performance for the Past Week</vt:lpstr>
      <vt:lpstr>Activities for the Past Week</vt:lpstr>
      <vt:lpstr>Comments On Resonant Extraction (RX) Studies</vt:lpstr>
      <vt:lpstr>G-2 Performance – Integrated for Run 6</vt:lpstr>
      <vt:lpstr>Plan for Next Week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Dean A. Still</cp:lastModifiedBy>
  <cp:revision>1497</cp:revision>
  <cp:lastPrinted>2016-10-17T16:36:40Z</cp:lastPrinted>
  <dcterms:created xsi:type="dcterms:W3CDTF">2014-12-17T13:45:40Z</dcterms:created>
  <dcterms:modified xsi:type="dcterms:W3CDTF">2023-04-28T13:28:38Z</dcterms:modified>
</cp:coreProperties>
</file>