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16"/>
  </p:notesMasterIdLst>
  <p:handoutMasterIdLst>
    <p:handoutMasterId r:id="rId17"/>
  </p:handoutMasterIdLst>
  <p:sldIdLst>
    <p:sldId id="449" r:id="rId6"/>
    <p:sldId id="2107" r:id="rId7"/>
    <p:sldId id="2490" r:id="rId8"/>
    <p:sldId id="299" r:id="rId9"/>
    <p:sldId id="305" r:id="rId10"/>
    <p:sldId id="275" r:id="rId11"/>
    <p:sldId id="2486" r:id="rId12"/>
    <p:sldId id="2105" r:id="rId13"/>
    <p:sldId id="2487" r:id="rId14"/>
    <p:sldId id="2489" r:id="rId1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BFEFF"/>
    <a:srgbClr val="DAF3CB"/>
    <a:srgbClr val="97D7EB"/>
    <a:srgbClr val="98D7EA"/>
    <a:srgbClr val="98D7EB"/>
    <a:srgbClr val="50504E"/>
    <a:srgbClr val="4E4E4E"/>
    <a:srgbClr val="404040"/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9AEB07-E460-4BF6-8B56-3F6494AF574A}" v="6" dt="2023-04-28T13:23:32.50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84990" autoAdjust="0"/>
  </p:normalViewPr>
  <p:slideViewPr>
    <p:cSldViewPr snapToGrid="0" snapToObjects="1" showGuides="1">
      <p:cViewPr varScale="1">
        <p:scale>
          <a:sx n="75" d="100"/>
          <a:sy n="75" d="100"/>
        </p:scale>
        <p:origin x="852" y="3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Allison" userId="fb696771-0a4b-4c44-946d-b4975bc82e07" providerId="ADAL" clId="{579AEB07-E460-4BF6-8B56-3F6494AF574A}"/>
    <pc:docChg chg="custSel modSld">
      <pc:chgData name="Rob Allison" userId="fb696771-0a4b-4c44-946d-b4975bc82e07" providerId="ADAL" clId="{579AEB07-E460-4BF6-8B56-3F6494AF574A}" dt="2023-04-28T13:27:16.247" v="679" actId="20577"/>
      <pc:docMkLst>
        <pc:docMk/>
      </pc:docMkLst>
      <pc:sldChg chg="addSp modSp mod">
        <pc:chgData name="Rob Allison" userId="fb696771-0a4b-4c44-946d-b4975bc82e07" providerId="ADAL" clId="{579AEB07-E460-4BF6-8B56-3F6494AF574A}" dt="2023-04-28T13:22:07.278" v="489" actId="20577"/>
        <pc:sldMkLst>
          <pc:docMk/>
          <pc:sldMk cId="72622885" sldId="299"/>
        </pc:sldMkLst>
        <pc:spChg chg="mod">
          <ac:chgData name="Rob Allison" userId="fb696771-0a4b-4c44-946d-b4975bc82e07" providerId="ADAL" clId="{579AEB07-E460-4BF6-8B56-3F6494AF574A}" dt="2023-04-28T13:22:07.278" v="489" actId="20577"/>
          <ac:spMkLst>
            <pc:docMk/>
            <pc:sldMk cId="72622885" sldId="299"/>
            <ac:spMk id="3" creationId="{0E9F13FC-C9C6-4ACF-83EC-4556BD762ABF}"/>
          </ac:spMkLst>
        </pc:spChg>
        <pc:spChg chg="add mod">
          <ac:chgData name="Rob Allison" userId="fb696771-0a4b-4c44-946d-b4975bc82e07" providerId="ADAL" clId="{579AEB07-E460-4BF6-8B56-3F6494AF574A}" dt="2023-04-28T13:19:45.723" v="415" actId="1076"/>
          <ac:spMkLst>
            <pc:docMk/>
            <pc:sldMk cId="72622885" sldId="299"/>
            <ac:spMk id="7" creationId="{004500AC-2586-5D42-5B38-69F3B024EE7F}"/>
          </ac:spMkLst>
        </pc:spChg>
        <pc:spChg chg="add mod">
          <ac:chgData name="Rob Allison" userId="fb696771-0a4b-4c44-946d-b4975bc82e07" providerId="ADAL" clId="{579AEB07-E460-4BF6-8B56-3F6494AF574A}" dt="2023-04-28T13:20:49.634" v="443" actId="207"/>
          <ac:spMkLst>
            <pc:docMk/>
            <pc:sldMk cId="72622885" sldId="299"/>
            <ac:spMk id="8" creationId="{F0929C48-28C5-A711-356F-02913B47A69D}"/>
          </ac:spMkLst>
        </pc:spChg>
        <pc:spChg chg="mod">
          <ac:chgData name="Rob Allison" userId="fb696771-0a4b-4c44-946d-b4975bc82e07" providerId="ADAL" clId="{579AEB07-E460-4BF6-8B56-3F6494AF574A}" dt="2023-04-28T13:21:12.336" v="456" actId="20577"/>
          <ac:spMkLst>
            <pc:docMk/>
            <pc:sldMk cId="72622885" sldId="299"/>
            <ac:spMk id="12" creationId="{972F6D4B-A32D-C09C-EA3B-2CFE89234300}"/>
          </ac:spMkLst>
        </pc:spChg>
        <pc:picChg chg="add mod">
          <ac:chgData name="Rob Allison" userId="fb696771-0a4b-4c44-946d-b4975bc82e07" providerId="ADAL" clId="{579AEB07-E460-4BF6-8B56-3F6494AF574A}" dt="2023-04-28T13:18:09.231" v="368" actId="14100"/>
          <ac:picMkLst>
            <pc:docMk/>
            <pc:sldMk cId="72622885" sldId="299"/>
            <ac:picMk id="5" creationId="{54E3F8B8-0B3A-67FA-DC04-3EF2BF99A64B}"/>
          </ac:picMkLst>
        </pc:picChg>
        <pc:picChg chg="mod">
          <ac:chgData name="Rob Allison" userId="fb696771-0a4b-4c44-946d-b4975bc82e07" providerId="ADAL" clId="{579AEB07-E460-4BF6-8B56-3F6494AF574A}" dt="2023-04-28T13:15:24.649" v="362" actId="14100"/>
          <ac:picMkLst>
            <pc:docMk/>
            <pc:sldMk cId="72622885" sldId="299"/>
            <ac:picMk id="2052" creationId="{15157D52-857F-50B0-26B9-81A23ECCEFCC}"/>
          </ac:picMkLst>
        </pc:picChg>
      </pc:sldChg>
      <pc:sldChg chg="addSp delSp modSp mod modShow">
        <pc:chgData name="Rob Allison" userId="fb696771-0a4b-4c44-946d-b4975bc82e07" providerId="ADAL" clId="{579AEB07-E460-4BF6-8B56-3F6494AF574A}" dt="2023-04-28T13:24:06.806" v="497" actId="729"/>
        <pc:sldMkLst>
          <pc:docMk/>
          <pc:sldMk cId="1467966240" sldId="305"/>
        </pc:sldMkLst>
        <pc:spChg chg="del mod">
          <ac:chgData name="Rob Allison" userId="fb696771-0a4b-4c44-946d-b4975bc82e07" providerId="ADAL" clId="{579AEB07-E460-4BF6-8B56-3F6494AF574A}" dt="2023-04-28T13:22:55.924" v="491" actId="478"/>
          <ac:spMkLst>
            <pc:docMk/>
            <pc:sldMk cId="1467966240" sldId="305"/>
            <ac:spMk id="3" creationId="{CC5B5F1F-4D1C-4858-8BF0-28B4BD6F2367}"/>
          </ac:spMkLst>
        </pc:spChg>
        <pc:spChg chg="del mod">
          <ac:chgData name="Rob Allison" userId="fb696771-0a4b-4c44-946d-b4975bc82e07" providerId="ADAL" clId="{579AEB07-E460-4BF6-8B56-3F6494AF574A}" dt="2023-04-28T13:23:13.377" v="493" actId="478"/>
          <ac:spMkLst>
            <pc:docMk/>
            <pc:sldMk cId="1467966240" sldId="305"/>
            <ac:spMk id="6" creationId="{F85BCC0E-6E3F-F50D-8F98-CB2BE8D961D9}"/>
          </ac:spMkLst>
        </pc:spChg>
        <pc:spChg chg="add del mod">
          <ac:chgData name="Rob Allison" userId="fb696771-0a4b-4c44-946d-b4975bc82e07" providerId="ADAL" clId="{579AEB07-E460-4BF6-8B56-3F6494AF574A}" dt="2023-04-28T13:22:59.903" v="492" actId="478"/>
          <ac:spMkLst>
            <pc:docMk/>
            <pc:sldMk cId="1467966240" sldId="305"/>
            <ac:spMk id="7" creationId="{B8520188-3AC7-A671-450A-21413E050CF1}"/>
          </ac:spMkLst>
        </pc:spChg>
        <pc:spChg chg="add del mod">
          <ac:chgData name="Rob Allison" userId="fb696771-0a4b-4c44-946d-b4975bc82e07" providerId="ADAL" clId="{579AEB07-E460-4BF6-8B56-3F6494AF574A}" dt="2023-04-28T13:23:16.897" v="494" actId="478"/>
          <ac:spMkLst>
            <pc:docMk/>
            <pc:sldMk cId="1467966240" sldId="305"/>
            <ac:spMk id="9" creationId="{28E4D773-55CF-A48F-C64D-187346C3B5BF}"/>
          </ac:spMkLst>
        </pc:spChg>
        <pc:picChg chg="mod">
          <ac:chgData name="Rob Allison" userId="fb696771-0a4b-4c44-946d-b4975bc82e07" providerId="ADAL" clId="{579AEB07-E460-4BF6-8B56-3F6494AF574A}" dt="2023-04-28T13:23:32.501" v="496" actId="14100"/>
          <ac:picMkLst>
            <pc:docMk/>
            <pc:sldMk cId="1467966240" sldId="305"/>
            <ac:picMk id="4098" creationId="{4E3517FA-7E0C-2A78-6A53-107E3A57ED97}"/>
          </ac:picMkLst>
        </pc:picChg>
      </pc:sldChg>
      <pc:sldChg chg="modSp mod">
        <pc:chgData name="Rob Allison" userId="fb696771-0a4b-4c44-946d-b4975bc82e07" providerId="ADAL" clId="{579AEB07-E460-4BF6-8B56-3F6494AF574A}" dt="2023-04-28T13:27:16.247" v="679" actId="20577"/>
        <pc:sldMkLst>
          <pc:docMk/>
          <pc:sldMk cId="1810868556" sldId="449"/>
        </pc:sldMkLst>
        <pc:spChg chg="mod">
          <ac:chgData name="Rob Allison" userId="fb696771-0a4b-4c44-946d-b4975bc82e07" providerId="ADAL" clId="{579AEB07-E460-4BF6-8B56-3F6494AF574A}" dt="2023-04-28T13:27:16.247" v="679" actId="20577"/>
          <ac:spMkLst>
            <pc:docMk/>
            <pc:sldMk cId="1810868556" sldId="449"/>
            <ac:spMk id="11" creationId="{D44ACDAA-8A3A-487A-887A-E488F5E0E9B8}"/>
          </ac:spMkLst>
        </pc:spChg>
      </pc:sldChg>
      <pc:sldChg chg="delSp modSp mod">
        <pc:chgData name="Rob Allison" userId="fb696771-0a4b-4c44-946d-b4975bc82e07" providerId="ADAL" clId="{579AEB07-E460-4BF6-8B56-3F6494AF574A}" dt="2023-04-27T13:23:33.662" v="43" actId="1076"/>
        <pc:sldMkLst>
          <pc:docMk/>
          <pc:sldMk cId="324892563" sldId="2105"/>
        </pc:sldMkLst>
        <pc:spChg chg="mod">
          <ac:chgData name="Rob Allison" userId="fb696771-0a4b-4c44-946d-b4975bc82e07" providerId="ADAL" clId="{579AEB07-E460-4BF6-8B56-3F6494AF574A}" dt="2023-04-27T13:23:33.662" v="43" actId="1076"/>
          <ac:spMkLst>
            <pc:docMk/>
            <pc:sldMk cId="324892563" sldId="2105"/>
            <ac:spMk id="2" creationId="{FCCA9C31-D90F-5086-AAB0-2390C04CD1EC}"/>
          </ac:spMkLst>
        </pc:spChg>
        <pc:spChg chg="del">
          <ac:chgData name="Rob Allison" userId="fb696771-0a4b-4c44-946d-b4975bc82e07" providerId="ADAL" clId="{579AEB07-E460-4BF6-8B56-3F6494AF574A}" dt="2023-04-27T13:22:52.722" v="34" actId="478"/>
          <ac:spMkLst>
            <pc:docMk/>
            <pc:sldMk cId="324892563" sldId="2105"/>
            <ac:spMk id="4" creationId="{0AED818D-D4D0-1626-B4AE-4C9B8226DD9E}"/>
          </ac:spMkLst>
        </pc:spChg>
        <pc:spChg chg="del">
          <ac:chgData name="Rob Allison" userId="fb696771-0a4b-4c44-946d-b4975bc82e07" providerId="ADAL" clId="{579AEB07-E460-4BF6-8B56-3F6494AF574A}" dt="2023-04-27T13:23:02.981" v="37" actId="478"/>
          <ac:spMkLst>
            <pc:docMk/>
            <pc:sldMk cId="324892563" sldId="2105"/>
            <ac:spMk id="5" creationId="{528F0D8E-CFFC-8B93-683E-B3E756AFE4D0}"/>
          </ac:spMkLst>
        </pc:spChg>
        <pc:spChg chg="mod">
          <ac:chgData name="Rob Allison" userId="fb696771-0a4b-4c44-946d-b4975bc82e07" providerId="ADAL" clId="{579AEB07-E460-4BF6-8B56-3F6494AF574A}" dt="2023-04-27T13:23:24.632" v="42" actId="1076"/>
          <ac:spMkLst>
            <pc:docMk/>
            <pc:sldMk cId="324892563" sldId="2105"/>
            <ac:spMk id="9" creationId="{3B2725C7-7471-462D-8044-DAD5F35687DC}"/>
          </ac:spMkLst>
        </pc:spChg>
        <pc:spChg chg="del mod">
          <ac:chgData name="Rob Allison" userId="fb696771-0a4b-4c44-946d-b4975bc82e07" providerId="ADAL" clId="{579AEB07-E460-4BF6-8B56-3F6494AF574A}" dt="2023-04-27T13:22:45.736" v="33" actId="478"/>
          <ac:spMkLst>
            <pc:docMk/>
            <pc:sldMk cId="324892563" sldId="2105"/>
            <ac:spMk id="12" creationId="{7918FE38-A19E-484E-B691-17ABBA0E6250}"/>
          </ac:spMkLst>
        </pc:spChg>
        <pc:picChg chg="del">
          <ac:chgData name="Rob Allison" userId="fb696771-0a4b-4c44-946d-b4975bc82e07" providerId="ADAL" clId="{579AEB07-E460-4BF6-8B56-3F6494AF574A}" dt="2023-04-27T13:22:56.617" v="35" actId="478"/>
          <ac:picMkLst>
            <pc:docMk/>
            <pc:sldMk cId="324892563" sldId="2105"/>
            <ac:picMk id="6" creationId="{FB343341-9830-A432-410C-BB160AA9A98C}"/>
          </ac:picMkLst>
        </pc:picChg>
        <pc:picChg chg="del">
          <ac:chgData name="Rob Allison" userId="fb696771-0a4b-4c44-946d-b4975bc82e07" providerId="ADAL" clId="{579AEB07-E460-4BF6-8B56-3F6494AF574A}" dt="2023-04-27T13:22:59.591" v="36" actId="478"/>
          <ac:picMkLst>
            <pc:docMk/>
            <pc:sldMk cId="324892563" sldId="2105"/>
            <ac:picMk id="8" creationId="{65B68DA4-33BE-635D-B31E-4219A65E566E}"/>
          </ac:picMkLst>
        </pc:picChg>
      </pc:sldChg>
      <pc:sldChg chg="modSp mod">
        <pc:chgData name="Rob Allison" userId="fb696771-0a4b-4c44-946d-b4975bc82e07" providerId="ADAL" clId="{579AEB07-E460-4BF6-8B56-3F6494AF574A}" dt="2023-04-27T13:21:26.891" v="31" actId="20577"/>
        <pc:sldMkLst>
          <pc:docMk/>
          <pc:sldMk cId="2788576352" sldId="2486"/>
        </pc:sldMkLst>
        <pc:spChg chg="mod">
          <ac:chgData name="Rob Allison" userId="fb696771-0a4b-4c44-946d-b4975bc82e07" providerId="ADAL" clId="{579AEB07-E460-4BF6-8B56-3F6494AF574A}" dt="2023-04-27T13:21:26.891" v="31" actId="20577"/>
          <ac:spMkLst>
            <pc:docMk/>
            <pc:sldMk cId="2788576352" sldId="2486"/>
            <ac:spMk id="8" creationId="{967A6C74-2B39-4C2D-A132-8190C84B4975}"/>
          </ac:spMkLst>
        </pc:spChg>
      </pc:sldChg>
      <pc:sldChg chg="modSp mod">
        <pc:chgData name="Rob Allison" userId="fb696771-0a4b-4c44-946d-b4975bc82e07" providerId="ADAL" clId="{579AEB07-E460-4BF6-8B56-3F6494AF574A}" dt="2023-04-27T13:24:40.224" v="72" actId="20577"/>
        <pc:sldMkLst>
          <pc:docMk/>
          <pc:sldMk cId="3766443353" sldId="2490"/>
        </pc:sldMkLst>
        <pc:spChg chg="mod">
          <ac:chgData name="Rob Allison" userId="fb696771-0a4b-4c44-946d-b4975bc82e07" providerId="ADAL" clId="{579AEB07-E460-4BF6-8B56-3F6494AF574A}" dt="2023-04-27T13:24:40.224" v="72" actId="20577"/>
          <ac:spMkLst>
            <pc:docMk/>
            <pc:sldMk cId="3766443353" sldId="2490"/>
            <ac:spMk id="2" creationId="{25A61C60-0731-4F1C-AE45-63CC454D471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28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32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60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24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99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57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44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0F1727-6A4E-493C-986D-E0B737507B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665"/>
            <a:ext cx="9144000" cy="4519835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EE7BD1-267F-4697-AE5A-5EA0CB4B0D3E}"/>
              </a:ext>
            </a:extLst>
          </p:cNvPr>
          <p:cNvSpPr/>
          <p:nvPr userDrawn="1"/>
        </p:nvSpPr>
        <p:spPr>
          <a:xfrm>
            <a:off x="-17762" y="447969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4/28/2023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4/28/2023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4/28/2023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6E0B-B7E1-D547-A359-ABDEB875ED8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b="1">
                <a:solidFill>
                  <a:srgbClr val="1C8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35AD-DB4F-3340-90CB-FEEDA1928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ACE51-6A54-4044-9C72-C5B8781A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8E2D7A-CF95-4C43-AE58-C509CDBB9E07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CF331-42FA-6B4E-9CE5-E4BF7E35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02738-EC2D-A94F-9B53-1B4DF0CD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3D2927-E60A-154D-AE4C-9C9B1BCDD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34968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70F1727-6A4E-493C-986D-E0B737507B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3665"/>
            <a:ext cx="9144000" cy="4519835"/>
          </a:xfrm>
          <a:prstGeom prst="rect">
            <a:avLst/>
          </a:prstGeom>
        </p:spPr>
      </p:pic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1EE7BD1-267F-4697-AE5A-5EA0CB4B0D3E}"/>
              </a:ext>
            </a:extLst>
          </p:cNvPr>
          <p:cNvSpPr/>
          <p:nvPr userDrawn="1"/>
        </p:nvSpPr>
        <p:spPr>
          <a:xfrm>
            <a:off x="-17762" y="447969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59875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78831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04938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88710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33736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46799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16866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4/28/2023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558697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4/28/2023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90902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4/28/2023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76168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4/28/2023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94279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4/28/2023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63379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4/28/2023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6861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6E0B-B7E1-D547-A359-ABDEB875ED8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b="1">
                <a:solidFill>
                  <a:srgbClr val="1C84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035AD-DB4F-3340-90CB-FEEDA1928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ACE51-6A54-4044-9C72-C5B8781A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A8E2D7A-CF95-4C43-AE58-C509CDBB9E07}" type="datetimeFigureOut">
              <a:rPr lang="en-US" smtClean="0"/>
              <a:pPr/>
              <a:t>4/28/2023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CF331-42FA-6B4E-9CE5-E4BF7E35B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02738-EC2D-A94F-9B53-1B4DF0CD9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73D2927-E60A-154D-AE4C-9C9B1BCDDF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6383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4/28/2023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4/28/2023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4/28/2023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  <p:sldLayoutId id="2147484147" r:id="rId14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4/28/2023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273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6" r:id="rId14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A142D3-71AD-455D-BFAD-C417798B35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8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FEE3973-6055-4F16-B13B-2126F475A3DF}"/>
              </a:ext>
            </a:extLst>
          </p:cNvPr>
          <p:cNvSpPr/>
          <p:nvPr/>
        </p:nvSpPr>
        <p:spPr>
          <a:xfrm rot="10800000">
            <a:off x="0" y="1922"/>
            <a:ext cx="9144000" cy="5141578"/>
          </a:xfrm>
          <a:prstGeom prst="rect">
            <a:avLst/>
          </a:prstGeom>
          <a:gradFill flip="none" rotWithShape="1">
            <a:gsLst>
              <a:gs pos="51000">
                <a:srgbClr val="8397A9">
                  <a:alpha val="69000"/>
                </a:srgbClr>
              </a:gs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4ACDAA-8A3A-487A-887A-E488F5E0E9B8}"/>
              </a:ext>
            </a:extLst>
          </p:cNvPr>
          <p:cNvSpPr/>
          <p:nvPr/>
        </p:nvSpPr>
        <p:spPr>
          <a:xfrm>
            <a:off x="0" y="1106044"/>
            <a:ext cx="5750918" cy="49552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marR="57150" lvl="0" indent="-1714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Pressing Issues / Special Topic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: 5-year facilities maintenance needs plan.  Will include but not be limited to roof systems, </a:t>
            </a:r>
            <a:r>
              <a:rPr kumimoji="0" lang="en-US" sz="14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hvac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, lighting, hardscape(asphalt/concrete).  </a:t>
            </a:r>
          </a:p>
          <a:p>
            <a:pPr marL="171450" marR="57150" lvl="0" indent="-1714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Utility Outages 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– See the QR code for the most current outage</a:t>
            </a:r>
          </a:p>
          <a:p>
            <a:pPr marL="171450" marR="57150" lvl="0" indent="-1714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Road Closures 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– Road F and then Discovery Rd.</a:t>
            </a:r>
          </a:p>
          <a:p>
            <a:pPr marL="171450" marR="57150" indent="-1714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/>
              </a:rPr>
              <a:t>Items of note</a:t>
            </a:r>
          </a:p>
          <a:p>
            <a:pPr marL="628650" marR="57150" lvl="1" indent="-1714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/>
              </a:rPr>
              <a:t>PM’s for the month include:</a:t>
            </a:r>
          </a:p>
          <a:p>
            <a:pPr marL="1085850" marR="57150" lvl="2" indent="-1714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/>
              </a:rPr>
              <a:t>Crane Inspections</a:t>
            </a:r>
          </a:p>
          <a:p>
            <a:pPr marL="1085850" marR="57150" lvl="2" indent="-1714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/>
              </a:rPr>
              <a:t>Generators and more</a:t>
            </a:r>
          </a:p>
          <a:p>
            <a:pPr marL="628650" marR="57150" lvl="1" indent="-1714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/>
              </a:rPr>
              <a:t>Emergency Light EOL Replacement is being planned</a:t>
            </a:r>
          </a:p>
          <a:p>
            <a:pPr marL="628650" marR="57150" lvl="1" indent="-1714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/>
              </a:rPr>
              <a:t>Roof Projects Planning (for 5 year plan)</a:t>
            </a:r>
          </a:p>
          <a:p>
            <a:pPr marL="628650" marR="57150" lvl="1" indent="-171450">
              <a:spcBef>
                <a:spcPts val="0"/>
              </a:spcBef>
              <a:spcAft>
                <a:spcPts val="600"/>
              </a:spcAft>
              <a:buFont typeface="Arial,Sans-Serif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Arial"/>
              </a:rPr>
              <a:t>Paving/Stripping Schedule Prep</a:t>
            </a:r>
            <a:endParaRPr lang="en-US" sz="1400" dirty="0">
              <a:solidFill>
                <a:schemeClr val="bg1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171450" marR="57150" lvl="0" indent="-171450" algn="l" defTabSz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/>
              </a:rPr>
              <a:t>Contractors Onsite </a:t>
            </a:r>
            <a:r>
              <a:rPr lang="en-US" sz="1400" dirty="0">
                <a:solidFill>
                  <a:schemeClr val="bg1"/>
                </a:solidFill>
                <a:latin typeface="+mn-lt"/>
                <a:ea typeface="Times New Roman" panose="02020603050405020304" pitchFamily="18" charset="0"/>
                <a:cs typeface="Calibri"/>
              </a:rPr>
              <a:t>– Contractors are becoming more frequent as weather improves and various projects start.</a:t>
            </a:r>
            <a:endParaRPr lang="fr-FR" sz="1400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57150" lvl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1100" dirty="0">
              <a:solidFill>
                <a:schemeClr val="bg1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57150">
              <a:spcBef>
                <a:spcPts val="0"/>
              </a:spcBef>
              <a:spcAft>
                <a:spcPts val="600"/>
              </a:spcAft>
              <a:defRPr/>
            </a:pPr>
            <a:endParaRPr lang="en-US" sz="1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R="57150">
              <a:spcBef>
                <a:spcPts val="0"/>
              </a:spcBef>
              <a:spcAft>
                <a:spcPts val="600"/>
              </a:spcAft>
              <a:defRPr/>
            </a:pPr>
            <a:endParaRPr lang="en-US" sz="1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  <a:p>
            <a:pPr marR="57150">
              <a:spcBef>
                <a:spcPts val="0"/>
              </a:spcBef>
              <a:spcAft>
                <a:spcPts val="600"/>
              </a:spcAft>
              <a:defRPr/>
            </a:pPr>
            <a:endParaRPr lang="en-US" sz="11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829EBE-2286-4BFE-AB9D-27C5930E3C48}"/>
              </a:ext>
            </a:extLst>
          </p:cNvPr>
          <p:cNvSpPr txBox="1"/>
          <p:nvPr/>
        </p:nvSpPr>
        <p:spPr>
          <a:xfrm>
            <a:off x="1455" y="427649"/>
            <a:ext cx="5084895" cy="400110"/>
          </a:xfrm>
          <a:prstGeom prst="rect">
            <a:avLst/>
          </a:prstGeom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Infrastructure Services Division Updates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A9511A-FFE3-AA86-CA6F-5A492B9C9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68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EFED3EF-ADAB-47E2-8473-ED8A4C1DF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" y="0"/>
            <a:ext cx="770561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A61C60-0731-4F1C-AE45-63CC454D4716}"/>
              </a:ext>
            </a:extLst>
          </p:cNvPr>
          <p:cNvSpPr/>
          <p:nvPr/>
        </p:nvSpPr>
        <p:spPr>
          <a:xfrm rot="10800000">
            <a:off x="3516923" y="-2591"/>
            <a:ext cx="5625622" cy="5141578"/>
          </a:xfrm>
          <a:prstGeom prst="rect">
            <a:avLst/>
          </a:prstGeom>
          <a:gradFill flip="none" rotWithShape="1">
            <a:gsLst>
              <a:gs pos="58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30CE53-0264-4BFB-BA48-FB3DC945D81E}"/>
              </a:ext>
            </a:extLst>
          </p:cNvPr>
          <p:cNvSpPr/>
          <p:nvPr/>
        </p:nvSpPr>
        <p:spPr>
          <a:xfrm>
            <a:off x="5934808" y="928244"/>
            <a:ext cx="32091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chemeClr val="accent6"/>
                </a:solidFill>
                <a:effectLst/>
                <a:latin typeface="+mn-lt"/>
              </a:rPr>
              <a:t>None Scheduled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2E8716-3124-4318-B6BA-AECE7A64679D}"/>
              </a:ext>
            </a:extLst>
          </p:cNvPr>
          <p:cNvSpPr txBox="1"/>
          <p:nvPr/>
        </p:nvSpPr>
        <p:spPr>
          <a:xfrm>
            <a:off x="1455" y="427649"/>
            <a:ext cx="4988555" cy="40011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Prairie Burns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2850FD-54EA-1511-2B79-33D51C31B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2927-E60A-154D-AE4C-9C9B1BCDDF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8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3EF9D869-86BE-49CE-A440-0D12158954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01"/>
            <a:ext cx="9144000" cy="51310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30CE53-0264-4BFB-BA48-FB3DC945D81E}"/>
              </a:ext>
            </a:extLst>
          </p:cNvPr>
          <p:cNvSpPr/>
          <p:nvPr/>
        </p:nvSpPr>
        <p:spPr>
          <a:xfrm>
            <a:off x="6544763" y="217258"/>
            <a:ext cx="2542954" cy="4708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rgbClr val="000000"/>
                </a:solidFill>
                <a:effectLst/>
                <a:latin typeface="+mn-lt"/>
              </a:rPr>
              <a:t>Currently reviewing the EOL Roof situation for AD.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000000"/>
              </a:solidFill>
              <a:latin typeface="+mn-lt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+mn-lt"/>
              </a:rPr>
              <a:t>Out of 159 sites there are 56 are at the end of life, or past.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And we are working with 111 work orders for roofing issues.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dirty="0">
                <a:solidFill>
                  <a:srgbClr val="000000"/>
                </a:solidFill>
                <a:effectLst/>
                <a:latin typeface="+mn-lt"/>
              </a:rPr>
              <a:t>Our 5 year plan is turned in and will address this situation.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n-lt"/>
              </a:rPr>
              <a:t>Part of the planning is based on facility importance to mission of the lab.</a:t>
            </a:r>
            <a:r>
              <a:rPr lang="en-US" sz="16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2E8716-3124-4318-B6BA-AECE7A64679D}"/>
              </a:ext>
            </a:extLst>
          </p:cNvPr>
          <p:cNvSpPr txBox="1"/>
          <p:nvPr/>
        </p:nvSpPr>
        <p:spPr>
          <a:xfrm>
            <a:off x="1455" y="427649"/>
            <a:ext cx="498855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Special Topic: Roof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9E8FD-BC38-6793-2FC7-F225FD93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2927-E60A-154D-AE4C-9C9B1BCDDFC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F184DB-6002-D02E-8143-9EFE4A8D0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" y="857185"/>
            <a:ext cx="6487027" cy="425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7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A61C60-0731-4F1C-AE45-63CC454D4716}"/>
              </a:ext>
            </a:extLst>
          </p:cNvPr>
          <p:cNvSpPr/>
          <p:nvPr/>
        </p:nvSpPr>
        <p:spPr>
          <a:xfrm>
            <a:off x="5830866" y="6201"/>
            <a:ext cx="3311678" cy="5141578"/>
          </a:xfrm>
          <a:prstGeom prst="rect">
            <a:avLst/>
          </a:prstGeom>
          <a:gradFill flip="none" rotWithShape="1">
            <a:gsLst>
              <a:gs pos="58000">
                <a:schemeClr val="accent1">
                  <a:lumMod val="60000"/>
                  <a:lumOff val="40000"/>
                </a:schemeClr>
              </a:gs>
              <a:gs pos="0">
                <a:schemeClr val="accent5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Currently planning a 5 year plan for paving, stripping, rebuilding of substrate for future projects. </a:t>
            </a:r>
          </a:p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Currently </a:t>
            </a:r>
            <a:r>
              <a:rPr lang="en-US" sz="2000">
                <a:solidFill>
                  <a:srgbClr val="000000"/>
                </a:solidFill>
              </a:rPr>
              <a:t>under review </a:t>
            </a:r>
            <a:r>
              <a:rPr lang="en-US" sz="2000" dirty="0">
                <a:solidFill>
                  <a:srgbClr val="000000"/>
                </a:solidFill>
              </a:rPr>
              <a:t>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MI-8 (207)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MI-65 (708)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Aspen East (060)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2E8716-3124-4318-B6BA-AECE7A64679D}"/>
              </a:ext>
            </a:extLst>
          </p:cNvPr>
          <p:cNvSpPr txBox="1"/>
          <p:nvPr/>
        </p:nvSpPr>
        <p:spPr>
          <a:xfrm>
            <a:off x="1455" y="427649"/>
            <a:ext cx="498855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Special Topic: Paving/Stripe Planning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49E8FD-BC38-6793-2FC7-F225FD93E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2927-E60A-154D-AE4C-9C9B1BCDDFC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8" name="Picture 4" descr="Image preview">
            <a:extLst>
              <a:ext uri="{FF2B5EF4-FFF2-40B4-BE49-F238E27FC236}">
                <a16:creationId xmlns:a16="http://schemas.microsoft.com/office/drawing/2014/main" id="{8D6287EB-BE42-ED1F-61AE-9DD47938F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98" y="946497"/>
            <a:ext cx="5588697" cy="364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443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9F13FC-C9C6-4ACF-83EC-4556BD762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8813"/>
            <a:ext cx="3141133" cy="386919"/>
          </a:xfrm>
        </p:spPr>
        <p:txBody>
          <a:bodyPr/>
          <a:lstStyle/>
          <a:p>
            <a:r>
              <a:rPr lang="en-US" dirty="0"/>
              <a:t>AFM Recent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BE28E-5F3C-43EA-B5CF-C9099D039A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4/28/2023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C7B48-0D18-546F-6391-7F2B07119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72F6D4B-A32D-C09C-EA3B-2CFE89234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466" y="728664"/>
            <a:ext cx="3028267" cy="3513136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AFM’s participated in Procurement training.</a:t>
            </a:r>
          </a:p>
          <a:p>
            <a:r>
              <a:rPr lang="en-US" dirty="0">
                <a:solidFill>
                  <a:srgbClr val="000000"/>
                </a:solidFill>
              </a:rPr>
              <a:t>Tracking and/or working on projects at varying stages of completion. (office refurbishments, exterior door replacements, EOL lighting replacements)</a:t>
            </a:r>
          </a:p>
          <a:p>
            <a:r>
              <a:rPr lang="en-US" dirty="0">
                <a:solidFill>
                  <a:srgbClr val="000000"/>
                </a:solidFill>
              </a:rPr>
              <a:t>Responded to reported unplanned maintenance needs.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15157D52-857F-50B0-26B9-81A23ECCE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915" y="349268"/>
            <a:ext cx="2737285" cy="22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3F8B8-0B3A-67FA-DC04-3EF2BF99A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676" y="2667000"/>
            <a:ext cx="2541591" cy="19622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4500AC-2586-5D42-5B38-69F3B024EE7F}"/>
              </a:ext>
            </a:extLst>
          </p:cNvPr>
          <p:cNvSpPr txBox="1"/>
          <p:nvPr/>
        </p:nvSpPr>
        <p:spPr>
          <a:xfrm>
            <a:off x="6426200" y="279306"/>
            <a:ext cx="2167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Back Flow Preventor C-0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929C48-28C5-A711-356F-02913B47A69D}"/>
              </a:ext>
            </a:extLst>
          </p:cNvPr>
          <p:cNvSpPr txBox="1"/>
          <p:nvPr/>
        </p:nvSpPr>
        <p:spPr>
          <a:xfrm>
            <a:off x="3903133" y="3166533"/>
            <a:ext cx="193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Fire door handle A-0</a:t>
            </a:r>
          </a:p>
        </p:txBody>
      </p:sp>
    </p:spTree>
    <p:extLst>
      <p:ext uri="{BB962C8B-B14F-4D97-AF65-F5344CB8AC3E}">
        <p14:creationId xmlns:p14="http://schemas.microsoft.com/office/powerpoint/2010/main" val="72622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AAEEA-A91E-4A32-999B-DB5E021B27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4/28/2023</a:t>
            </a:fld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23F0D5-7D8A-20AC-345C-503176DF1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4E3517FA-7E0C-2A78-6A53-107E3A57E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867" y="280988"/>
            <a:ext cx="6595533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66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905E434-43C3-4581-A82A-270EDC9A11D5}"/>
              </a:ext>
            </a:extLst>
          </p:cNvPr>
          <p:cNvSpPr txBox="1"/>
          <p:nvPr/>
        </p:nvSpPr>
        <p:spPr>
          <a:xfrm>
            <a:off x="1455" y="427649"/>
            <a:ext cx="4988555" cy="40011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Utility Outages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E9D5E7EA-A5E4-44B4-8D0A-48F4CD10F218}"/>
              </a:ext>
            </a:extLst>
          </p:cNvPr>
          <p:cNvSpPr txBox="1"/>
          <p:nvPr/>
        </p:nvSpPr>
        <p:spPr>
          <a:xfrm>
            <a:off x="6471138" y="827759"/>
            <a:ext cx="2589006" cy="4144291"/>
          </a:xfrm>
          <a:prstGeom prst="rect">
            <a:avLst/>
          </a:prstGeom>
        </p:spPr>
        <p:txBody>
          <a:bodyPr vert="horz" wrap="square" lIns="0" tIns="95885" rIns="0" bIns="0" rtlCol="0" anchor="t">
            <a:noAutofit/>
          </a:bodyPr>
          <a:lstStyle/>
          <a:p>
            <a:pPr marL="402590" indent="-171450">
              <a:lnSpc>
                <a:spcPct val="100000"/>
              </a:lnSpc>
              <a:spcBef>
                <a:spcPts val="1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spc="15" dirty="0">
              <a:solidFill>
                <a:schemeClr val="accent6"/>
              </a:solidFill>
              <a:latin typeface="Century Gothic"/>
              <a:cs typeface="Century Gothic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FDFC012-F1DE-3AE0-DAAB-35485CDE2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770" y="4189138"/>
            <a:ext cx="4175661" cy="77314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0035A-28B7-B277-3692-E4D97C927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67BC69-6251-BBB6-02F3-731D203A2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45716"/>
            <a:ext cx="9144000" cy="31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9D8A12-C5A7-408E-B368-A58E2A9F3A6B}"/>
              </a:ext>
            </a:extLst>
          </p:cNvPr>
          <p:cNvSpPr/>
          <p:nvPr/>
        </p:nvSpPr>
        <p:spPr>
          <a:xfrm rot="10800000">
            <a:off x="367454" y="757902"/>
            <a:ext cx="4906004" cy="497901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05E434-43C3-4581-A82A-270EDC9A11D5}"/>
              </a:ext>
            </a:extLst>
          </p:cNvPr>
          <p:cNvSpPr txBox="1"/>
          <p:nvPr/>
        </p:nvSpPr>
        <p:spPr>
          <a:xfrm>
            <a:off x="1455" y="427649"/>
            <a:ext cx="4988555" cy="40011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Road Closures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7A6C74-2B39-4C2D-A132-8190C84B4975}"/>
              </a:ext>
            </a:extLst>
          </p:cNvPr>
          <p:cNvSpPr/>
          <p:nvPr/>
        </p:nvSpPr>
        <p:spPr>
          <a:xfrm>
            <a:off x="740491" y="1752350"/>
            <a:ext cx="2616485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57150" lvl="0" indent="-17145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Culvert project has started and closures will be ongoing. </a:t>
            </a:r>
          </a:p>
          <a:p>
            <a:pPr marR="57150">
              <a:spcBef>
                <a:spcPts val="0"/>
              </a:spcBef>
              <a:spcAft>
                <a:spcPts val="600"/>
              </a:spcAft>
              <a:defRPr/>
            </a:pPr>
            <a:endParaRPr lang="en-US" sz="1400" dirty="0">
              <a:solidFill>
                <a:schemeClr val="accent6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F47D79-C7A8-79EE-7452-84FF1B5D5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F6524183-C799-901B-2910-F7529A512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791" y="1076267"/>
            <a:ext cx="4304755" cy="3263803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EC349A-0F64-5183-E9E1-740AEB7FA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3085738"/>
            <a:ext cx="4193175" cy="134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76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34000">
              <a:schemeClr val="bg1"/>
            </a:gs>
            <a:gs pos="100000">
              <a:schemeClr val="bg1">
                <a:alpha val="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31AA07-DBF1-40C6-B991-911D7BDBD9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217" y="6830"/>
            <a:ext cx="4095209" cy="4672437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B2725C7-7471-462D-8044-DAD5F35687DC}"/>
              </a:ext>
            </a:extLst>
          </p:cNvPr>
          <p:cNvSpPr/>
          <p:nvPr/>
        </p:nvSpPr>
        <p:spPr>
          <a:xfrm>
            <a:off x="222250" y="294706"/>
            <a:ext cx="5686500" cy="4672437"/>
          </a:xfrm>
          <a:prstGeom prst="rect">
            <a:avLst/>
          </a:prstGeom>
          <a:gradFill flip="none" rotWithShape="1">
            <a:gsLst>
              <a:gs pos="3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CA9C31-D90F-5086-AAB0-2390C04CD1EC}"/>
              </a:ext>
            </a:extLst>
          </p:cNvPr>
          <p:cNvSpPr txBox="1"/>
          <p:nvPr/>
        </p:nvSpPr>
        <p:spPr>
          <a:xfrm>
            <a:off x="1455" y="6830"/>
            <a:ext cx="4988555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Items of Note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5AB0A6-0DFF-8D91-FD13-A6F87A6D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2927-E60A-154D-AE4C-9C9B1BCDDF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8415E1-6485-BDBF-C755-9AB106B7C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049" y="0"/>
            <a:ext cx="6579496" cy="5143500"/>
          </a:xfrm>
          <a:prstGeom prst="rect">
            <a:avLst/>
          </a:prstGeom>
          <a:gradFill>
            <a:gsLst>
              <a:gs pos="34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C171C3-6677-2E5B-8E79-C5E0910A3003}"/>
              </a:ext>
            </a:extLst>
          </p:cNvPr>
          <p:cNvSpPr/>
          <p:nvPr/>
        </p:nvSpPr>
        <p:spPr>
          <a:xfrm rot="10800000">
            <a:off x="0" y="0"/>
            <a:ext cx="5451232" cy="5134706"/>
          </a:xfrm>
          <a:prstGeom prst="rect">
            <a:avLst/>
          </a:prstGeom>
          <a:gradFill flip="none" rotWithShape="1">
            <a:gsLst>
              <a:gs pos="63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2E8716-3124-4318-B6BA-AECE7A64679D}"/>
              </a:ext>
            </a:extLst>
          </p:cNvPr>
          <p:cNvSpPr txBox="1"/>
          <p:nvPr/>
        </p:nvSpPr>
        <p:spPr>
          <a:xfrm>
            <a:off x="1455" y="427649"/>
            <a:ext cx="4988555" cy="40011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75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</a:rPr>
              <a:t>Contractors on Site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759ECA2-7031-6B2F-37A3-14C905F5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D2927-E60A-154D-AE4C-9C9B1BCDDFC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878485-DC11-3C2F-9976-690FCB004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63" y="1050006"/>
            <a:ext cx="71342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2717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8215BA4B975946A65B8A125D1C8CF8" ma:contentTypeVersion="6" ma:contentTypeDescription="Create a new document." ma:contentTypeScope="" ma:versionID="a41f11c85580b33ff2659338451255e0">
  <xsd:schema xmlns:xsd="http://www.w3.org/2001/XMLSchema" xmlns:xs="http://www.w3.org/2001/XMLSchema" xmlns:p="http://schemas.microsoft.com/office/2006/metadata/properties" xmlns:ns3="5b0c2c9f-5e78-4f01-8553-30af2930880f" xmlns:ns4="37d8579e-9806-4906-bb3f-fe9e6ca36276" targetNamespace="http://schemas.microsoft.com/office/2006/metadata/properties" ma:root="true" ma:fieldsID="b5310b7c8321781e386a5ddfe6544333" ns3:_="" ns4:_="">
    <xsd:import namespace="5b0c2c9f-5e78-4f01-8553-30af2930880f"/>
    <xsd:import namespace="37d8579e-9806-4906-bb3f-fe9e6ca362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c2c9f-5e78-4f01-8553-30af293088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d8579e-9806-4906-bb3f-fe9e6ca3627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7d8579e-9806-4906-bb3f-fe9e6ca36276">
      <UserInfo>
        <DisplayName>Bruce Bieritz</DisplayName>
        <AccountId>17</AccountId>
        <AccountType/>
      </UserInfo>
      <UserInfo>
        <DisplayName>Rob Allison</DisplayName>
        <AccountId>15</AccountId>
        <AccountType/>
      </UserInfo>
      <UserInfo>
        <DisplayName>Marcus Lapointe</DisplayName>
        <AccountId>84</AccountId>
        <AccountType/>
      </UserInfo>
    </SharedWithUsers>
    <_activity xmlns="5b0c2c9f-5e78-4f01-8553-30af2930880f" xsi:nil="true"/>
  </documentManagement>
</p:properties>
</file>

<file path=customXml/itemProps1.xml><?xml version="1.0" encoding="utf-8"?>
<ds:datastoreItem xmlns:ds="http://schemas.openxmlformats.org/officeDocument/2006/customXml" ds:itemID="{B8E0986E-6B6B-4CD6-B67A-6001D9E3C4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5758A9-50FF-426D-A4A5-A3FBA8E117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0c2c9f-5e78-4f01-8553-30af2930880f"/>
    <ds:schemaRef ds:uri="37d8579e-9806-4906-bb3f-fe9e6ca362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F2A62D-1FC0-448D-BA91-EB291059DD95}">
  <ds:schemaRefs>
    <ds:schemaRef ds:uri="37d8579e-9806-4906-bb3f-fe9e6ca3627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5b0c2c9f-5e78-4f01-8553-30af2930880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FNAL_Powerpoint_16x9-seasons_052121 (3)</Template>
  <TotalTime>20926</TotalTime>
  <Words>315</Words>
  <Application>Microsoft Office PowerPoint</Application>
  <PresentationFormat>On-screen Show (16:9)</PresentationFormat>
  <Paragraphs>61</Paragraphs>
  <Slides>10</Slides>
  <Notes>7</Notes>
  <HiddenSlides>3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Arial,Sans-Serif</vt:lpstr>
      <vt:lpstr>Calibri</vt:lpstr>
      <vt:lpstr>Century Gothic</vt:lpstr>
      <vt:lpstr>Helvetica</vt:lpstr>
      <vt:lpstr>Fermilab_PPT_090915</vt:lpstr>
      <vt:lpstr>1_Fermilab_PPT_090915</vt:lpstr>
      <vt:lpstr>PowerPoint Presentation</vt:lpstr>
      <vt:lpstr>PowerPoint Presentation</vt:lpstr>
      <vt:lpstr>PowerPoint Presentation</vt:lpstr>
      <vt:lpstr>AFM Recent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T. Jeffers</dc:creator>
  <cp:lastModifiedBy>Rob Allison</cp:lastModifiedBy>
  <cp:revision>324</cp:revision>
  <cp:lastPrinted>2014-01-20T19:40:21Z</cp:lastPrinted>
  <dcterms:created xsi:type="dcterms:W3CDTF">2021-12-21T17:11:20Z</dcterms:created>
  <dcterms:modified xsi:type="dcterms:W3CDTF">2023-04-28T13:27:23Z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0x010100CD8215BA4B975946A65B8A125D1C8CF8</vt:lpwstr>
  </property>
  <property fmtid="{D5CDD505-2E9C-101B-9397-08002B2CF9AE}" pid="3" name="MediaServiceImageTags">
    <vt:lpwstr/>
  </property>
</Properties>
</file>