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59" r:id="rId2"/>
  </p:sldMasterIdLst>
  <p:notesMasterIdLst>
    <p:notesMasterId r:id="rId32"/>
  </p:notesMasterIdLst>
  <p:handoutMasterIdLst>
    <p:handoutMasterId r:id="rId33"/>
  </p:handoutMasterIdLst>
  <p:sldIdLst>
    <p:sldId id="5146" r:id="rId3"/>
    <p:sldId id="5133" r:id="rId4"/>
    <p:sldId id="2496" r:id="rId5"/>
    <p:sldId id="5124" r:id="rId6"/>
    <p:sldId id="3456" r:id="rId7"/>
    <p:sldId id="2524" r:id="rId8"/>
    <p:sldId id="3457" r:id="rId9"/>
    <p:sldId id="3271" r:id="rId10"/>
    <p:sldId id="3453" r:id="rId11"/>
    <p:sldId id="3469" r:id="rId12"/>
    <p:sldId id="3465" r:id="rId13"/>
    <p:sldId id="3544" r:id="rId14"/>
    <p:sldId id="5151" r:id="rId15"/>
    <p:sldId id="3607" r:id="rId16"/>
    <p:sldId id="3602" r:id="rId17"/>
    <p:sldId id="3483" r:id="rId18"/>
    <p:sldId id="5136" r:id="rId19"/>
    <p:sldId id="5147" r:id="rId20"/>
    <p:sldId id="5148" r:id="rId21"/>
    <p:sldId id="5149" r:id="rId22"/>
    <p:sldId id="271" r:id="rId23"/>
    <p:sldId id="3474" r:id="rId24"/>
    <p:sldId id="3765" r:id="rId25"/>
    <p:sldId id="3741" r:id="rId26"/>
    <p:sldId id="3743" r:id="rId27"/>
    <p:sldId id="5150" r:id="rId28"/>
    <p:sldId id="5141" r:id="rId29"/>
    <p:sldId id="5152" r:id="rId30"/>
    <p:sldId id="5154" r:id="rId3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4C97"/>
    <a:srgbClr val="404040"/>
    <a:srgbClr val="97D7EB"/>
    <a:srgbClr val="98D7EA"/>
    <a:srgbClr val="98D7EB"/>
    <a:srgbClr val="50504E"/>
    <a:srgbClr val="4E4E4E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8" autoAdjust="0"/>
    <p:restoredTop sz="85680"/>
  </p:normalViewPr>
  <p:slideViewPr>
    <p:cSldViewPr snapToGrid="0" snapToObjects="1" showGuides="1">
      <p:cViewPr varScale="1">
        <p:scale>
          <a:sx n="117" d="100"/>
          <a:sy n="117" d="100"/>
        </p:scale>
        <p:origin x="1040" y="1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shay Murthy" userId="26833d27-eeaf-493e-b496-54554fd178c7" providerId="ADAL" clId="{45E355A4-6929-4F4C-9556-4CAC7F81794B}"/>
    <pc:docChg chg="undo custSel addSld delSld modSld">
      <pc:chgData name="Akshay Murthy" userId="26833d27-eeaf-493e-b496-54554fd178c7" providerId="ADAL" clId="{45E355A4-6929-4F4C-9556-4CAC7F81794B}" dt="2023-06-30T12:54:06.278" v="243" actId="5793"/>
      <pc:docMkLst>
        <pc:docMk/>
      </pc:docMkLst>
      <pc:sldChg chg="addSp delSp add del mod">
        <pc:chgData name="Akshay Murthy" userId="26833d27-eeaf-493e-b496-54554fd178c7" providerId="ADAL" clId="{45E355A4-6929-4F4C-9556-4CAC7F81794B}" dt="2023-06-29T19:19:21.159" v="46" actId="2696"/>
        <pc:sldMkLst>
          <pc:docMk/>
          <pc:sldMk cId="426184324" sldId="270"/>
        </pc:sldMkLst>
        <pc:picChg chg="add del">
          <ac:chgData name="Akshay Murthy" userId="26833d27-eeaf-493e-b496-54554fd178c7" providerId="ADAL" clId="{45E355A4-6929-4F4C-9556-4CAC7F81794B}" dt="2023-06-29T19:18:12.118" v="21" actId="21"/>
          <ac:picMkLst>
            <pc:docMk/>
            <pc:sldMk cId="426184324" sldId="270"/>
            <ac:picMk id="2" creationId="{381E609A-4F51-C119-64F2-2A799359565F}"/>
          </ac:picMkLst>
        </pc:picChg>
        <pc:picChg chg="add del">
          <ac:chgData name="Akshay Murthy" userId="26833d27-eeaf-493e-b496-54554fd178c7" providerId="ADAL" clId="{45E355A4-6929-4F4C-9556-4CAC7F81794B}" dt="2023-06-29T19:18:18.529" v="22" actId="21"/>
          <ac:picMkLst>
            <pc:docMk/>
            <pc:sldMk cId="426184324" sldId="270"/>
            <ac:picMk id="3" creationId="{3E73971B-946C-6C4D-A170-066A80FBA409}"/>
          </ac:picMkLst>
        </pc:picChg>
        <pc:picChg chg="add del">
          <ac:chgData name="Akshay Murthy" userId="26833d27-eeaf-493e-b496-54554fd178c7" providerId="ADAL" clId="{45E355A4-6929-4F4C-9556-4CAC7F81794B}" dt="2023-06-29T19:18:36.752" v="30" actId="21"/>
          <ac:picMkLst>
            <pc:docMk/>
            <pc:sldMk cId="426184324" sldId="270"/>
            <ac:picMk id="397" creationId="{00000000-0000-0000-0000-000000000000}"/>
          </ac:picMkLst>
        </pc:picChg>
        <pc:picChg chg="add del">
          <ac:chgData name="Akshay Murthy" userId="26833d27-eeaf-493e-b496-54554fd178c7" providerId="ADAL" clId="{45E355A4-6929-4F4C-9556-4CAC7F81794B}" dt="2023-06-29T19:18:18.529" v="22" actId="21"/>
          <ac:picMkLst>
            <pc:docMk/>
            <pc:sldMk cId="426184324" sldId="270"/>
            <ac:picMk id="398" creationId="{00000000-0000-0000-0000-000000000000}"/>
          </ac:picMkLst>
        </pc:picChg>
        <pc:picChg chg="add del">
          <ac:chgData name="Akshay Murthy" userId="26833d27-eeaf-493e-b496-54554fd178c7" providerId="ADAL" clId="{45E355A4-6929-4F4C-9556-4CAC7F81794B}" dt="2023-06-29T19:18:18.529" v="22" actId="21"/>
          <ac:picMkLst>
            <pc:docMk/>
            <pc:sldMk cId="426184324" sldId="270"/>
            <ac:picMk id="399" creationId="{00000000-0000-0000-0000-000000000000}"/>
          </ac:picMkLst>
        </pc:picChg>
        <pc:picChg chg="add del">
          <ac:chgData name="Akshay Murthy" userId="26833d27-eeaf-493e-b496-54554fd178c7" providerId="ADAL" clId="{45E355A4-6929-4F4C-9556-4CAC7F81794B}" dt="2023-06-29T19:18:36.752" v="30" actId="21"/>
          <ac:picMkLst>
            <pc:docMk/>
            <pc:sldMk cId="426184324" sldId="270"/>
            <ac:picMk id="400" creationId="{00000000-0000-0000-0000-000000000000}"/>
          </ac:picMkLst>
        </pc:picChg>
        <pc:picChg chg="add del">
          <ac:chgData name="Akshay Murthy" userId="26833d27-eeaf-493e-b496-54554fd178c7" providerId="ADAL" clId="{45E355A4-6929-4F4C-9556-4CAC7F81794B}" dt="2023-06-29T19:18:36.752" v="30" actId="21"/>
          <ac:picMkLst>
            <pc:docMk/>
            <pc:sldMk cId="426184324" sldId="270"/>
            <ac:picMk id="401" creationId="{00000000-0000-0000-0000-000000000000}"/>
          </ac:picMkLst>
        </pc:picChg>
        <pc:picChg chg="add del">
          <ac:chgData name="Akshay Murthy" userId="26833d27-eeaf-493e-b496-54554fd178c7" providerId="ADAL" clId="{45E355A4-6929-4F4C-9556-4CAC7F81794B}" dt="2023-06-29T19:18:36.752" v="30" actId="21"/>
          <ac:picMkLst>
            <pc:docMk/>
            <pc:sldMk cId="426184324" sldId="270"/>
            <ac:picMk id="402" creationId="{00000000-0000-0000-0000-000000000000}"/>
          </ac:picMkLst>
        </pc:picChg>
        <pc:picChg chg="add del">
          <ac:chgData name="Akshay Murthy" userId="26833d27-eeaf-493e-b496-54554fd178c7" providerId="ADAL" clId="{45E355A4-6929-4F4C-9556-4CAC7F81794B}" dt="2023-06-29T19:18:18.529" v="22" actId="21"/>
          <ac:picMkLst>
            <pc:docMk/>
            <pc:sldMk cId="426184324" sldId="270"/>
            <ac:picMk id="403" creationId="{00000000-0000-0000-0000-000000000000}"/>
          </ac:picMkLst>
        </pc:picChg>
      </pc:sldChg>
      <pc:sldChg chg="addSp modSp add mod">
        <pc:chgData name="Akshay Murthy" userId="26833d27-eeaf-493e-b496-54554fd178c7" providerId="ADAL" clId="{45E355A4-6929-4F4C-9556-4CAC7F81794B}" dt="2023-06-30T12:52:58.764" v="215"/>
        <pc:sldMkLst>
          <pc:docMk/>
          <pc:sldMk cId="2060695681" sldId="271"/>
        </pc:sldMkLst>
        <pc:spChg chg="add mod">
          <ac:chgData name="Akshay Murthy" userId="26833d27-eeaf-493e-b496-54554fd178c7" providerId="ADAL" clId="{45E355A4-6929-4F4C-9556-4CAC7F81794B}" dt="2023-06-30T12:52:58.764" v="215"/>
          <ac:spMkLst>
            <pc:docMk/>
            <pc:sldMk cId="2060695681" sldId="271"/>
            <ac:spMk id="2" creationId="{08FB42F7-4C90-630C-D156-C8613C56E02D}"/>
          </ac:spMkLst>
        </pc:spChg>
        <pc:spChg chg="add mod">
          <ac:chgData name="Akshay Murthy" userId="26833d27-eeaf-493e-b496-54554fd178c7" providerId="ADAL" clId="{45E355A4-6929-4F4C-9556-4CAC7F81794B}" dt="2023-06-30T12:52:58.764" v="215"/>
          <ac:spMkLst>
            <pc:docMk/>
            <pc:sldMk cId="2060695681" sldId="271"/>
            <ac:spMk id="4" creationId="{1E1C4F13-D1AF-B694-0DCF-210D61E5BF7D}"/>
          </ac:spMkLst>
        </pc:spChg>
        <pc:spChg chg="add mod">
          <ac:chgData name="Akshay Murthy" userId="26833d27-eeaf-493e-b496-54554fd178c7" providerId="ADAL" clId="{45E355A4-6929-4F4C-9556-4CAC7F81794B}" dt="2023-06-30T12:52:58.764" v="215"/>
          <ac:spMkLst>
            <pc:docMk/>
            <pc:sldMk cId="2060695681" sldId="271"/>
            <ac:spMk id="5" creationId="{2986F72D-CA3A-33ED-B424-5316C0E66B9D}"/>
          </ac:spMkLst>
        </pc:spChg>
        <pc:spChg chg="mod">
          <ac:chgData name="Akshay Murthy" userId="26833d27-eeaf-493e-b496-54554fd178c7" providerId="ADAL" clId="{45E355A4-6929-4F4C-9556-4CAC7F81794B}" dt="2023-06-30T12:50:43.639" v="198" actId="20577"/>
          <ac:spMkLst>
            <pc:docMk/>
            <pc:sldMk cId="2060695681" sldId="271"/>
            <ac:spMk id="424" creationId="{00000000-0000-0000-0000-000000000000}"/>
          </ac:spMkLst>
        </pc:spChg>
      </pc:sldChg>
      <pc:sldChg chg="modSp mod">
        <pc:chgData name="Akshay Murthy" userId="26833d27-eeaf-493e-b496-54554fd178c7" providerId="ADAL" clId="{45E355A4-6929-4F4C-9556-4CAC7F81794B}" dt="2023-06-29T19:21:11.561" v="51" actId="20577"/>
        <pc:sldMkLst>
          <pc:docMk/>
          <pc:sldMk cId="3330969671" sldId="2524"/>
        </pc:sldMkLst>
        <pc:spChg chg="mod">
          <ac:chgData name="Akshay Murthy" userId="26833d27-eeaf-493e-b496-54554fd178c7" providerId="ADAL" clId="{45E355A4-6929-4F4C-9556-4CAC7F81794B}" dt="2023-06-29T19:21:11.561" v="51" actId="20577"/>
          <ac:spMkLst>
            <pc:docMk/>
            <pc:sldMk cId="3330969671" sldId="2524"/>
            <ac:spMk id="4" creationId="{3AFA1CB2-6641-A7B2-4F62-C4E6E0A6A0DA}"/>
          </ac:spMkLst>
        </pc:spChg>
      </pc:sldChg>
      <pc:sldChg chg="modSp mod">
        <pc:chgData name="Akshay Murthy" userId="26833d27-eeaf-493e-b496-54554fd178c7" providerId="ADAL" clId="{45E355A4-6929-4F4C-9556-4CAC7F81794B}" dt="2023-06-29T19:21:20.682" v="53" actId="20577"/>
        <pc:sldMkLst>
          <pc:docMk/>
          <pc:sldMk cId="284665625" sldId="3271"/>
        </pc:sldMkLst>
        <pc:spChg chg="mod">
          <ac:chgData name="Akshay Murthy" userId="26833d27-eeaf-493e-b496-54554fd178c7" providerId="ADAL" clId="{45E355A4-6929-4F4C-9556-4CAC7F81794B}" dt="2023-06-29T19:21:20.682" v="53" actId="20577"/>
          <ac:spMkLst>
            <pc:docMk/>
            <pc:sldMk cId="284665625" sldId="3271"/>
            <ac:spMk id="3" creationId="{23CF8977-B4F9-4543-8D67-7F591BFFE2D2}"/>
          </ac:spMkLst>
        </pc:spChg>
      </pc:sldChg>
      <pc:sldChg chg="addSp delSp modSp mod">
        <pc:chgData name="Akshay Murthy" userId="26833d27-eeaf-493e-b496-54554fd178c7" providerId="ADAL" clId="{45E355A4-6929-4F4C-9556-4CAC7F81794B}" dt="2023-06-30T11:24:05.408" v="186"/>
        <pc:sldMkLst>
          <pc:docMk/>
          <pc:sldMk cId="1217678316" sldId="3453"/>
        </pc:sldMkLst>
        <pc:picChg chg="del">
          <ac:chgData name="Akshay Murthy" userId="26833d27-eeaf-493e-b496-54554fd178c7" providerId="ADAL" clId="{45E355A4-6929-4F4C-9556-4CAC7F81794B}" dt="2023-06-29T19:21:30.096" v="54" actId="21"/>
          <ac:picMkLst>
            <pc:docMk/>
            <pc:sldMk cId="1217678316" sldId="3453"/>
            <ac:picMk id="5" creationId="{1AA34C4F-55A6-5C08-5092-9F69F916FD8F}"/>
          </ac:picMkLst>
        </pc:picChg>
        <pc:picChg chg="add mod">
          <ac:chgData name="Akshay Murthy" userId="26833d27-eeaf-493e-b496-54554fd178c7" providerId="ADAL" clId="{45E355A4-6929-4F4C-9556-4CAC7F81794B}" dt="2023-06-30T11:24:05.408" v="186"/>
          <ac:picMkLst>
            <pc:docMk/>
            <pc:sldMk cId="1217678316" sldId="3453"/>
            <ac:picMk id="5" creationId="{ED326182-3C4D-2DD8-C8EF-37A4028EB10C}"/>
          </ac:picMkLst>
        </pc:picChg>
        <pc:picChg chg="add mod">
          <ac:chgData name="Akshay Murthy" userId="26833d27-eeaf-493e-b496-54554fd178c7" providerId="ADAL" clId="{45E355A4-6929-4F4C-9556-4CAC7F81794B}" dt="2023-06-30T11:24:05.408" v="186"/>
          <ac:picMkLst>
            <pc:docMk/>
            <pc:sldMk cId="1217678316" sldId="3453"/>
            <ac:picMk id="7" creationId="{54B6A869-A353-AFEF-6553-562B2767B1A9}"/>
          </ac:picMkLst>
        </pc:picChg>
        <pc:picChg chg="del">
          <ac:chgData name="Akshay Murthy" userId="26833d27-eeaf-493e-b496-54554fd178c7" providerId="ADAL" clId="{45E355A4-6929-4F4C-9556-4CAC7F81794B}" dt="2023-06-29T19:21:30.096" v="54" actId="21"/>
          <ac:picMkLst>
            <pc:docMk/>
            <pc:sldMk cId="1217678316" sldId="3453"/>
            <ac:picMk id="7" creationId="{E40342F6-1623-A026-DD34-D68F80D881FC}"/>
          </ac:picMkLst>
        </pc:picChg>
        <pc:picChg chg="add del mod">
          <ac:chgData name="Akshay Murthy" userId="26833d27-eeaf-493e-b496-54554fd178c7" providerId="ADAL" clId="{45E355A4-6929-4F4C-9556-4CAC7F81794B}" dt="2023-06-30T11:24:04.709" v="185" actId="478"/>
          <ac:picMkLst>
            <pc:docMk/>
            <pc:sldMk cId="1217678316" sldId="3453"/>
            <ac:picMk id="8" creationId="{DD992B6F-19C8-043B-E48C-B1A79609C422}"/>
          </ac:picMkLst>
        </pc:picChg>
        <pc:picChg chg="add mod">
          <ac:chgData name="Akshay Murthy" userId="26833d27-eeaf-493e-b496-54554fd178c7" providerId="ADAL" clId="{45E355A4-6929-4F4C-9556-4CAC7F81794B}" dt="2023-06-30T11:24:05.408" v="186"/>
          <ac:picMkLst>
            <pc:docMk/>
            <pc:sldMk cId="1217678316" sldId="3453"/>
            <ac:picMk id="9" creationId="{29E5BA23-7CAB-46C2-2DB3-1B2462921A67}"/>
          </ac:picMkLst>
        </pc:picChg>
        <pc:picChg chg="add mod">
          <ac:chgData name="Akshay Murthy" userId="26833d27-eeaf-493e-b496-54554fd178c7" providerId="ADAL" clId="{45E355A4-6929-4F4C-9556-4CAC7F81794B}" dt="2023-06-30T11:24:05.408" v="186"/>
          <ac:picMkLst>
            <pc:docMk/>
            <pc:sldMk cId="1217678316" sldId="3453"/>
            <ac:picMk id="10" creationId="{FEC615FA-E1C4-9622-FA85-355D431D400C}"/>
          </ac:picMkLst>
        </pc:picChg>
        <pc:picChg chg="del">
          <ac:chgData name="Akshay Murthy" userId="26833d27-eeaf-493e-b496-54554fd178c7" providerId="ADAL" clId="{45E355A4-6929-4F4C-9556-4CAC7F81794B}" dt="2023-06-29T19:21:30.096" v="54" actId="21"/>
          <ac:picMkLst>
            <pc:docMk/>
            <pc:sldMk cId="1217678316" sldId="3453"/>
            <ac:picMk id="2052" creationId="{C7F0EBF4-797C-15F7-6AE1-6B3A1FD5084A}"/>
          </ac:picMkLst>
        </pc:picChg>
        <pc:picChg chg="del">
          <ac:chgData name="Akshay Murthy" userId="26833d27-eeaf-493e-b496-54554fd178c7" providerId="ADAL" clId="{45E355A4-6929-4F4C-9556-4CAC7F81794B}" dt="2023-06-29T19:21:30.096" v="54" actId="21"/>
          <ac:picMkLst>
            <pc:docMk/>
            <pc:sldMk cId="1217678316" sldId="3453"/>
            <ac:picMk id="2054" creationId="{2CE35C74-EB9F-1F80-60F2-F83E1586F930}"/>
          </ac:picMkLst>
        </pc:picChg>
      </pc:sldChg>
      <pc:sldChg chg="addSp delSp modSp add mod">
        <pc:chgData name="Akshay Murthy" userId="26833d27-eeaf-493e-b496-54554fd178c7" providerId="ADAL" clId="{45E355A4-6929-4F4C-9556-4CAC7F81794B}" dt="2023-06-29T19:19:18.300" v="45"/>
        <pc:sldMkLst>
          <pc:docMk/>
          <pc:sldMk cId="1155638140" sldId="3474"/>
        </pc:sldMkLst>
        <pc:spChg chg="add del mod">
          <ac:chgData name="Akshay Murthy" userId="26833d27-eeaf-493e-b496-54554fd178c7" providerId="ADAL" clId="{45E355A4-6929-4F4C-9556-4CAC7F81794B}" dt="2023-06-29T19:19:18.300" v="45"/>
          <ac:spMkLst>
            <pc:docMk/>
            <pc:sldMk cId="1155638140" sldId="3474"/>
            <ac:spMk id="21" creationId="{B4F656C1-F237-185B-39C5-97742B242DDA}"/>
          </ac:spMkLst>
        </pc:spChg>
        <pc:spChg chg="mod">
          <ac:chgData name="Akshay Murthy" userId="26833d27-eeaf-493e-b496-54554fd178c7" providerId="ADAL" clId="{45E355A4-6929-4F4C-9556-4CAC7F81794B}" dt="2023-06-29T19:19:15.836" v="43" actId="20577"/>
          <ac:spMkLst>
            <pc:docMk/>
            <pc:sldMk cId="1155638140" sldId="3474"/>
            <ac:spMk id="270" creationId="{00000000-0000-0000-0000-000000000000}"/>
          </ac:spMkLst>
        </pc:spChg>
        <pc:picChg chg="add del mod">
          <ac:chgData name="Akshay Murthy" userId="26833d27-eeaf-493e-b496-54554fd178c7" providerId="ADAL" clId="{45E355A4-6929-4F4C-9556-4CAC7F81794B}" dt="2023-06-29T19:18:09.793" v="20"/>
          <ac:picMkLst>
            <pc:docMk/>
            <pc:sldMk cId="1155638140" sldId="3474"/>
            <ac:picMk id="6" creationId="{D9FE1EA2-BDFF-A5A4-7AC9-DA5F52C3C29D}"/>
          </ac:picMkLst>
        </pc:picChg>
        <pc:picChg chg="add del mod">
          <ac:chgData name="Akshay Murthy" userId="26833d27-eeaf-493e-b496-54554fd178c7" providerId="ADAL" clId="{45E355A4-6929-4F4C-9556-4CAC7F81794B}" dt="2023-06-29T19:18:07.085" v="16"/>
          <ac:picMkLst>
            <pc:docMk/>
            <pc:sldMk cId="1155638140" sldId="3474"/>
            <ac:picMk id="9" creationId="{F60D88CB-E359-30C9-FD3F-F4D38FD92ADD}"/>
          </ac:picMkLst>
        </pc:picChg>
        <pc:picChg chg="add del mod">
          <ac:chgData name="Akshay Murthy" userId="26833d27-eeaf-493e-b496-54554fd178c7" providerId="ADAL" clId="{45E355A4-6929-4F4C-9556-4CAC7F81794B}" dt="2023-06-29T19:18:21.519" v="24"/>
          <ac:picMkLst>
            <pc:docMk/>
            <pc:sldMk cId="1155638140" sldId="3474"/>
            <ac:picMk id="11" creationId="{407BE8DB-F2AC-CD49-3FA4-57EFDD48C9ED}"/>
          </ac:picMkLst>
        </pc:picChg>
        <pc:picChg chg="add del mod">
          <ac:chgData name="Akshay Murthy" userId="26833d27-eeaf-493e-b496-54554fd178c7" providerId="ADAL" clId="{45E355A4-6929-4F4C-9556-4CAC7F81794B}" dt="2023-06-29T19:18:21.519" v="24"/>
          <ac:picMkLst>
            <pc:docMk/>
            <pc:sldMk cId="1155638140" sldId="3474"/>
            <ac:picMk id="12" creationId="{510515B0-0136-4EC6-6468-6AFCF98505D3}"/>
          </ac:picMkLst>
        </pc:picChg>
        <pc:picChg chg="add del mod">
          <ac:chgData name="Akshay Murthy" userId="26833d27-eeaf-493e-b496-54554fd178c7" providerId="ADAL" clId="{45E355A4-6929-4F4C-9556-4CAC7F81794B}" dt="2023-06-29T19:18:21.519" v="24"/>
          <ac:picMkLst>
            <pc:docMk/>
            <pc:sldMk cId="1155638140" sldId="3474"/>
            <ac:picMk id="13" creationId="{3B951C90-E575-6FAB-FF17-B0E8094368DF}"/>
          </ac:picMkLst>
        </pc:picChg>
        <pc:picChg chg="add del mod">
          <ac:chgData name="Akshay Murthy" userId="26833d27-eeaf-493e-b496-54554fd178c7" providerId="ADAL" clId="{45E355A4-6929-4F4C-9556-4CAC7F81794B}" dt="2023-06-29T19:18:21.519" v="24"/>
          <ac:picMkLst>
            <pc:docMk/>
            <pc:sldMk cId="1155638140" sldId="3474"/>
            <ac:picMk id="14" creationId="{533FA997-E7F4-4B5D-28A2-1654BFAA2F8A}"/>
          </ac:picMkLst>
        </pc:picChg>
        <pc:picChg chg="add mod">
          <ac:chgData name="Akshay Murthy" userId="26833d27-eeaf-493e-b496-54554fd178c7" providerId="ADAL" clId="{45E355A4-6929-4F4C-9556-4CAC7F81794B}" dt="2023-06-29T19:18:30.817" v="29" actId="1076"/>
          <ac:picMkLst>
            <pc:docMk/>
            <pc:sldMk cId="1155638140" sldId="3474"/>
            <ac:picMk id="15" creationId="{20975BD2-5E8C-AD91-0C96-B856937175AE}"/>
          </ac:picMkLst>
        </pc:picChg>
        <pc:picChg chg="add del mod">
          <ac:chgData name="Akshay Murthy" userId="26833d27-eeaf-493e-b496-54554fd178c7" providerId="ADAL" clId="{45E355A4-6929-4F4C-9556-4CAC7F81794B}" dt="2023-06-29T19:18:40.114" v="32"/>
          <ac:picMkLst>
            <pc:docMk/>
            <pc:sldMk cId="1155638140" sldId="3474"/>
            <ac:picMk id="16" creationId="{FE32AC7A-BF86-8622-F19B-BD9861B9CD4F}"/>
          </ac:picMkLst>
        </pc:picChg>
        <pc:picChg chg="add del mod">
          <ac:chgData name="Akshay Murthy" userId="26833d27-eeaf-493e-b496-54554fd178c7" providerId="ADAL" clId="{45E355A4-6929-4F4C-9556-4CAC7F81794B}" dt="2023-06-29T19:18:40.114" v="32"/>
          <ac:picMkLst>
            <pc:docMk/>
            <pc:sldMk cId="1155638140" sldId="3474"/>
            <ac:picMk id="17" creationId="{EC8A4338-B14F-4062-9599-544D53C0ED3F}"/>
          </ac:picMkLst>
        </pc:picChg>
        <pc:picChg chg="add del mod">
          <ac:chgData name="Akshay Murthy" userId="26833d27-eeaf-493e-b496-54554fd178c7" providerId="ADAL" clId="{45E355A4-6929-4F4C-9556-4CAC7F81794B}" dt="2023-06-29T19:18:40.114" v="32"/>
          <ac:picMkLst>
            <pc:docMk/>
            <pc:sldMk cId="1155638140" sldId="3474"/>
            <ac:picMk id="18" creationId="{FD073142-9153-5CA3-B63E-A2FF42FA0141}"/>
          </ac:picMkLst>
        </pc:picChg>
        <pc:picChg chg="add del mod">
          <ac:chgData name="Akshay Murthy" userId="26833d27-eeaf-493e-b496-54554fd178c7" providerId="ADAL" clId="{45E355A4-6929-4F4C-9556-4CAC7F81794B}" dt="2023-06-29T19:18:40.114" v="32"/>
          <ac:picMkLst>
            <pc:docMk/>
            <pc:sldMk cId="1155638140" sldId="3474"/>
            <ac:picMk id="19" creationId="{A3FF8379-6BF8-3D9B-D203-7FB8D28251F7}"/>
          </ac:picMkLst>
        </pc:picChg>
        <pc:picChg chg="add mod">
          <ac:chgData name="Akshay Murthy" userId="26833d27-eeaf-493e-b496-54554fd178c7" providerId="ADAL" clId="{45E355A4-6929-4F4C-9556-4CAC7F81794B}" dt="2023-06-29T19:18:54.143" v="39" actId="1038"/>
          <ac:picMkLst>
            <pc:docMk/>
            <pc:sldMk cId="1155638140" sldId="3474"/>
            <ac:picMk id="20" creationId="{A955E366-661A-A1A5-0114-21BC13D8E11B}"/>
          </ac:picMkLst>
        </pc:picChg>
      </pc:sldChg>
      <pc:sldChg chg="del">
        <pc:chgData name="Akshay Murthy" userId="26833d27-eeaf-493e-b496-54554fd178c7" providerId="ADAL" clId="{45E355A4-6929-4F4C-9556-4CAC7F81794B}" dt="2023-06-30T12:50:54.694" v="199" actId="2696"/>
        <pc:sldMkLst>
          <pc:docMk/>
          <pc:sldMk cId="28310583" sldId="3491"/>
        </pc:sldMkLst>
      </pc:sldChg>
      <pc:sldChg chg="addSp delSp modSp mod delAnim modAnim">
        <pc:chgData name="Akshay Murthy" userId="26833d27-eeaf-493e-b496-54554fd178c7" providerId="ADAL" clId="{45E355A4-6929-4F4C-9556-4CAC7F81794B}" dt="2023-06-30T12:53:45.157" v="226" actId="1076"/>
        <pc:sldMkLst>
          <pc:docMk/>
          <pc:sldMk cId="153722103" sldId="3544"/>
        </pc:sldMkLst>
        <pc:spChg chg="add mod">
          <ac:chgData name="Akshay Murthy" userId="26833d27-eeaf-493e-b496-54554fd178c7" providerId="ADAL" clId="{45E355A4-6929-4F4C-9556-4CAC7F81794B}" dt="2023-06-30T12:53:45.157" v="226" actId="1076"/>
          <ac:spMkLst>
            <pc:docMk/>
            <pc:sldMk cId="153722103" sldId="3544"/>
            <ac:spMk id="5" creationId="{EAD91DFE-F87B-DFED-191A-DD7AE55FE32A}"/>
          </ac:spMkLst>
        </pc:spChg>
        <pc:picChg chg="add mod modCrop">
          <ac:chgData name="Akshay Murthy" userId="26833d27-eeaf-493e-b496-54554fd178c7" providerId="ADAL" clId="{45E355A4-6929-4F4C-9556-4CAC7F81794B}" dt="2023-06-29T19:23:48.048" v="88" actId="167"/>
          <ac:picMkLst>
            <pc:docMk/>
            <pc:sldMk cId="153722103" sldId="3544"/>
            <ac:picMk id="4" creationId="{58BFB9A9-A1AD-3578-CD44-A707045DBA53}"/>
          </ac:picMkLst>
        </pc:picChg>
        <pc:picChg chg="del">
          <ac:chgData name="Akshay Murthy" userId="26833d27-eeaf-493e-b496-54554fd178c7" providerId="ADAL" clId="{45E355A4-6929-4F4C-9556-4CAC7F81794B}" dt="2023-06-29T19:23:50.204" v="89" actId="478"/>
          <ac:picMkLst>
            <pc:docMk/>
            <pc:sldMk cId="153722103" sldId="3544"/>
            <ac:picMk id="6" creationId="{BFE5F6C6-EBE8-8415-282F-1F146757C656}"/>
          </ac:picMkLst>
        </pc:picChg>
      </pc:sldChg>
      <pc:sldChg chg="modSp mod">
        <pc:chgData name="Akshay Murthy" userId="26833d27-eeaf-493e-b496-54554fd178c7" providerId="ADAL" clId="{45E355A4-6929-4F4C-9556-4CAC7F81794B}" dt="2023-06-30T12:54:06.278" v="243" actId="5793"/>
        <pc:sldMkLst>
          <pc:docMk/>
          <pc:sldMk cId="920618399" sldId="3607"/>
        </pc:sldMkLst>
        <pc:spChg chg="mod">
          <ac:chgData name="Akshay Murthy" userId="26833d27-eeaf-493e-b496-54554fd178c7" providerId="ADAL" clId="{45E355A4-6929-4F4C-9556-4CAC7F81794B}" dt="2023-06-30T12:54:03.347" v="237" actId="20577"/>
          <ac:spMkLst>
            <pc:docMk/>
            <pc:sldMk cId="920618399" sldId="3607"/>
            <ac:spMk id="12" creationId="{9949275B-14AE-57F1-D8B4-FCDA85014D4C}"/>
          </ac:spMkLst>
        </pc:spChg>
        <pc:spChg chg="mod">
          <ac:chgData name="Akshay Murthy" userId="26833d27-eeaf-493e-b496-54554fd178c7" providerId="ADAL" clId="{45E355A4-6929-4F4C-9556-4CAC7F81794B}" dt="2023-06-30T12:54:06.278" v="243" actId="5793"/>
          <ac:spMkLst>
            <pc:docMk/>
            <pc:sldMk cId="920618399" sldId="3607"/>
            <ac:spMk id="17" creationId="{D32F560A-3330-90C5-5077-F245762E1608}"/>
          </ac:spMkLst>
        </pc:spChg>
      </pc:sldChg>
      <pc:sldChg chg="modNotesTx">
        <pc:chgData name="Akshay Murthy" userId="26833d27-eeaf-493e-b496-54554fd178c7" providerId="ADAL" clId="{45E355A4-6929-4F4C-9556-4CAC7F81794B}" dt="2023-06-30T12:52:20.499" v="212" actId="20577"/>
        <pc:sldMkLst>
          <pc:docMk/>
          <pc:sldMk cId="289325475" sldId="3743"/>
        </pc:sldMkLst>
      </pc:sldChg>
      <pc:sldChg chg="modSp mod">
        <pc:chgData name="Akshay Murthy" userId="26833d27-eeaf-493e-b496-54554fd178c7" providerId="ADAL" clId="{45E355A4-6929-4F4C-9556-4CAC7F81794B}" dt="2023-06-29T19:30:42.670" v="159" actId="1076"/>
        <pc:sldMkLst>
          <pc:docMk/>
          <pc:sldMk cId="374405788" sldId="3765"/>
        </pc:sldMkLst>
        <pc:picChg chg="mod">
          <ac:chgData name="Akshay Murthy" userId="26833d27-eeaf-493e-b496-54554fd178c7" providerId="ADAL" clId="{45E355A4-6929-4F4C-9556-4CAC7F81794B}" dt="2023-06-29T19:30:42.670" v="159" actId="1076"/>
          <ac:picMkLst>
            <pc:docMk/>
            <pc:sldMk cId="374405788" sldId="3765"/>
            <ac:picMk id="7" creationId="{5004D04C-F2E7-CCAA-C44D-BAD6BE0A208E}"/>
          </ac:picMkLst>
        </pc:picChg>
      </pc:sldChg>
      <pc:sldChg chg="modNotesTx">
        <pc:chgData name="Akshay Murthy" userId="26833d27-eeaf-493e-b496-54554fd178c7" providerId="ADAL" clId="{45E355A4-6929-4F4C-9556-4CAC7F81794B}" dt="2023-06-30T12:52:46.768" v="214" actId="20577"/>
        <pc:sldMkLst>
          <pc:docMk/>
          <pc:sldMk cId="1042662818" sldId="5124"/>
        </pc:sldMkLst>
      </pc:sldChg>
      <pc:sldChg chg="addSp delSp modSp mod modNotesTx">
        <pc:chgData name="Akshay Murthy" userId="26833d27-eeaf-493e-b496-54554fd178c7" providerId="ADAL" clId="{45E355A4-6929-4F4C-9556-4CAC7F81794B}" dt="2023-06-29T19:27:54.600" v="155" actId="20577"/>
        <pc:sldMkLst>
          <pc:docMk/>
          <pc:sldMk cId="3367884874" sldId="5136"/>
        </pc:sldMkLst>
        <pc:spChg chg="mod">
          <ac:chgData name="Akshay Murthy" userId="26833d27-eeaf-493e-b496-54554fd178c7" providerId="ADAL" clId="{45E355A4-6929-4F4C-9556-4CAC7F81794B}" dt="2023-06-29T19:27:54.600" v="155" actId="20577"/>
          <ac:spMkLst>
            <pc:docMk/>
            <pc:sldMk cId="3367884874" sldId="5136"/>
            <ac:spMk id="2" creationId="{0E7A40E1-256B-A444-A114-EC4950FAF5CB}"/>
          </ac:spMkLst>
        </pc:spChg>
        <pc:spChg chg="add del">
          <ac:chgData name="Akshay Murthy" userId="26833d27-eeaf-493e-b496-54554fd178c7" providerId="ADAL" clId="{45E355A4-6929-4F4C-9556-4CAC7F81794B}" dt="2023-06-29T19:25:48.640" v="114" actId="478"/>
          <ac:spMkLst>
            <pc:docMk/>
            <pc:sldMk cId="3367884874" sldId="5136"/>
            <ac:spMk id="9" creationId="{462C9969-FDA2-4D9A-6777-6B228A6A4284}"/>
          </ac:spMkLst>
        </pc:spChg>
        <pc:spChg chg="add mod">
          <ac:chgData name="Akshay Murthy" userId="26833d27-eeaf-493e-b496-54554fd178c7" providerId="ADAL" clId="{45E355A4-6929-4F4C-9556-4CAC7F81794B}" dt="2023-06-29T19:26:15.166" v="154" actId="14100"/>
          <ac:spMkLst>
            <pc:docMk/>
            <pc:sldMk cId="3367884874" sldId="5136"/>
            <ac:spMk id="14" creationId="{34B8625A-28DA-925D-91BE-496E4303E422}"/>
          </ac:spMkLst>
        </pc:spChg>
      </pc:sldChg>
      <pc:sldChg chg="addSp modSp mod">
        <pc:chgData name="Akshay Murthy" userId="26833d27-eeaf-493e-b496-54554fd178c7" providerId="ADAL" clId="{45E355A4-6929-4F4C-9556-4CAC7F81794B}" dt="2023-06-29T19:02:53.339" v="4" actId="1076"/>
        <pc:sldMkLst>
          <pc:docMk/>
          <pc:sldMk cId="3950422100" sldId="5146"/>
        </pc:sldMkLst>
        <pc:spChg chg="add mod">
          <ac:chgData name="Akshay Murthy" userId="26833d27-eeaf-493e-b496-54554fd178c7" providerId="ADAL" clId="{45E355A4-6929-4F4C-9556-4CAC7F81794B}" dt="2023-06-29T19:02:53.339" v="4" actId="1076"/>
          <ac:spMkLst>
            <pc:docMk/>
            <pc:sldMk cId="3950422100" sldId="5146"/>
            <ac:spMk id="5" creationId="{E0B6D433-614D-EAA2-D0A1-6730211D05FA}"/>
          </ac:spMkLst>
        </pc:spChg>
      </pc:sldChg>
      <pc:sldChg chg="modNotesTx">
        <pc:chgData name="Akshay Murthy" userId="26833d27-eeaf-493e-b496-54554fd178c7" providerId="ADAL" clId="{45E355A4-6929-4F4C-9556-4CAC7F81794B}" dt="2023-06-29T19:28:54.491" v="157"/>
        <pc:sldMkLst>
          <pc:docMk/>
          <pc:sldMk cId="761383565" sldId="5149"/>
        </pc:sldMkLst>
      </pc:sldChg>
      <pc:sldChg chg="modNotesTx">
        <pc:chgData name="Akshay Murthy" userId="26833d27-eeaf-493e-b496-54554fd178c7" providerId="ADAL" clId="{45E355A4-6929-4F4C-9556-4CAC7F81794B}" dt="2023-06-30T12:52:23.729" v="213" actId="20577"/>
        <pc:sldMkLst>
          <pc:docMk/>
          <pc:sldMk cId="1775243483" sldId="5150"/>
        </pc:sldMkLst>
      </pc:sldChg>
      <pc:sldChg chg="addSp delSp modSp mod modAnim">
        <pc:chgData name="Akshay Murthy" userId="26833d27-eeaf-493e-b496-54554fd178c7" providerId="ADAL" clId="{45E355A4-6929-4F4C-9556-4CAC7F81794B}" dt="2023-06-30T12:53:53.882" v="227"/>
        <pc:sldMkLst>
          <pc:docMk/>
          <pc:sldMk cId="110464115" sldId="5151"/>
        </pc:sldMkLst>
        <pc:spChg chg="add mod">
          <ac:chgData name="Akshay Murthy" userId="26833d27-eeaf-493e-b496-54554fd178c7" providerId="ADAL" clId="{45E355A4-6929-4F4C-9556-4CAC7F81794B}" dt="2023-06-30T12:53:53.882" v="227"/>
          <ac:spMkLst>
            <pc:docMk/>
            <pc:sldMk cId="110464115" sldId="5151"/>
            <ac:spMk id="6" creationId="{9CF5EE26-451E-B516-6D2C-97F3EF63462E}"/>
          </ac:spMkLst>
        </pc:spChg>
        <pc:spChg chg="mod">
          <ac:chgData name="Akshay Murthy" userId="26833d27-eeaf-493e-b496-54554fd178c7" providerId="ADAL" clId="{45E355A4-6929-4F4C-9556-4CAC7F81794B}" dt="2023-06-29T19:24:21.617" v="95" actId="166"/>
          <ac:spMkLst>
            <pc:docMk/>
            <pc:sldMk cId="110464115" sldId="5151"/>
            <ac:spMk id="10" creationId="{8E4AE5EA-5771-787B-CEFB-C7F9AD4B2AA0}"/>
          </ac:spMkLst>
        </pc:spChg>
        <pc:spChg chg="add mod">
          <ac:chgData name="Akshay Murthy" userId="26833d27-eeaf-493e-b496-54554fd178c7" providerId="ADAL" clId="{45E355A4-6929-4F4C-9556-4CAC7F81794B}" dt="2023-06-29T19:24:18.132" v="94"/>
          <ac:spMkLst>
            <pc:docMk/>
            <pc:sldMk cId="110464115" sldId="5151"/>
            <ac:spMk id="11" creationId="{570AFEC4-A781-B59C-8717-145C0A6F41B2}"/>
          </ac:spMkLst>
        </pc:spChg>
        <pc:spChg chg="add mod">
          <ac:chgData name="Akshay Murthy" userId="26833d27-eeaf-493e-b496-54554fd178c7" providerId="ADAL" clId="{45E355A4-6929-4F4C-9556-4CAC7F81794B}" dt="2023-06-29T19:24:18.132" v="94"/>
          <ac:spMkLst>
            <pc:docMk/>
            <pc:sldMk cId="110464115" sldId="5151"/>
            <ac:spMk id="12" creationId="{E5CED5DB-1BA0-6ADA-5141-CDB75A0BC465}"/>
          </ac:spMkLst>
        </pc:spChg>
        <pc:spChg chg="add mod">
          <ac:chgData name="Akshay Murthy" userId="26833d27-eeaf-493e-b496-54554fd178c7" providerId="ADAL" clId="{45E355A4-6929-4F4C-9556-4CAC7F81794B}" dt="2023-06-29T19:24:18.132" v="94"/>
          <ac:spMkLst>
            <pc:docMk/>
            <pc:sldMk cId="110464115" sldId="5151"/>
            <ac:spMk id="13" creationId="{A9175C25-0913-421D-9509-2E5541868BC0}"/>
          </ac:spMkLst>
        </pc:spChg>
        <pc:spChg chg="add mod">
          <ac:chgData name="Akshay Murthy" userId="26833d27-eeaf-493e-b496-54554fd178c7" providerId="ADAL" clId="{45E355A4-6929-4F4C-9556-4CAC7F81794B}" dt="2023-06-29T19:24:18.132" v="94"/>
          <ac:spMkLst>
            <pc:docMk/>
            <pc:sldMk cId="110464115" sldId="5151"/>
            <ac:spMk id="14" creationId="{B3B1FA46-812C-9E5D-F31A-A737652CDC04}"/>
          </ac:spMkLst>
        </pc:spChg>
        <pc:spChg chg="del">
          <ac:chgData name="Akshay Murthy" userId="26833d27-eeaf-493e-b496-54554fd178c7" providerId="ADAL" clId="{45E355A4-6929-4F4C-9556-4CAC7F81794B}" dt="2023-06-29T19:24:17.392" v="93" actId="478"/>
          <ac:spMkLst>
            <pc:docMk/>
            <pc:sldMk cId="110464115" sldId="5151"/>
            <ac:spMk id="19" creationId="{F5062D78-1A62-D535-3412-C935BA4C768A}"/>
          </ac:spMkLst>
        </pc:spChg>
        <pc:spChg chg="del">
          <ac:chgData name="Akshay Murthy" userId="26833d27-eeaf-493e-b496-54554fd178c7" providerId="ADAL" clId="{45E355A4-6929-4F4C-9556-4CAC7F81794B}" dt="2023-06-29T19:24:17.392" v="93" actId="478"/>
          <ac:spMkLst>
            <pc:docMk/>
            <pc:sldMk cId="110464115" sldId="5151"/>
            <ac:spMk id="20" creationId="{25E78FE2-5431-0C6D-2076-777C83E9B83D}"/>
          </ac:spMkLst>
        </pc:spChg>
        <pc:spChg chg="del">
          <ac:chgData name="Akshay Murthy" userId="26833d27-eeaf-493e-b496-54554fd178c7" providerId="ADAL" clId="{45E355A4-6929-4F4C-9556-4CAC7F81794B}" dt="2023-06-29T19:24:17.392" v="93" actId="478"/>
          <ac:spMkLst>
            <pc:docMk/>
            <pc:sldMk cId="110464115" sldId="5151"/>
            <ac:spMk id="21" creationId="{E01ADE07-AC9F-9DDD-6C66-9519E114E7A2}"/>
          </ac:spMkLst>
        </pc:spChg>
        <pc:spChg chg="del">
          <ac:chgData name="Akshay Murthy" userId="26833d27-eeaf-493e-b496-54554fd178c7" providerId="ADAL" clId="{45E355A4-6929-4F4C-9556-4CAC7F81794B}" dt="2023-06-29T19:24:17.392" v="93" actId="478"/>
          <ac:spMkLst>
            <pc:docMk/>
            <pc:sldMk cId="110464115" sldId="5151"/>
            <ac:spMk id="22" creationId="{A4A20C78-E224-9ABF-1510-4D043CE5A834}"/>
          </ac:spMkLst>
        </pc:spChg>
        <pc:picChg chg="del">
          <ac:chgData name="Akshay Murthy" userId="26833d27-eeaf-493e-b496-54554fd178c7" providerId="ADAL" clId="{45E355A4-6929-4F4C-9556-4CAC7F81794B}" dt="2023-06-29T19:24:04.704" v="90" actId="478"/>
          <ac:picMkLst>
            <pc:docMk/>
            <pc:sldMk cId="110464115" sldId="5151"/>
            <ac:picMk id="6" creationId="{BFE5F6C6-EBE8-8415-282F-1F146757C656}"/>
          </ac:picMkLst>
        </pc:picChg>
        <pc:picChg chg="add del mod">
          <ac:chgData name="Akshay Murthy" userId="26833d27-eeaf-493e-b496-54554fd178c7" providerId="ADAL" clId="{45E355A4-6929-4F4C-9556-4CAC7F81794B}" dt="2023-06-29T19:24:08.591" v="92"/>
          <ac:picMkLst>
            <pc:docMk/>
            <pc:sldMk cId="110464115" sldId="5151"/>
            <ac:picMk id="7" creationId="{888C3D1B-5FCC-D55A-BE13-D17862A20239}"/>
          </ac:picMkLst>
        </pc:picChg>
        <pc:picChg chg="add mod">
          <ac:chgData name="Akshay Murthy" userId="26833d27-eeaf-493e-b496-54554fd178c7" providerId="ADAL" clId="{45E355A4-6929-4F4C-9556-4CAC7F81794B}" dt="2023-06-29T19:24:18.132" v="94"/>
          <ac:picMkLst>
            <pc:docMk/>
            <pc:sldMk cId="110464115" sldId="5151"/>
            <ac:picMk id="8" creationId="{FD94160E-AF04-549F-43B2-1813A133A95C}"/>
          </ac:picMkLst>
        </pc:picChg>
        <pc:cxnChg chg="add mod">
          <ac:chgData name="Akshay Murthy" userId="26833d27-eeaf-493e-b496-54554fd178c7" providerId="ADAL" clId="{45E355A4-6929-4F4C-9556-4CAC7F81794B}" dt="2023-06-29T19:24:18.132" v="94"/>
          <ac:cxnSpMkLst>
            <pc:docMk/>
            <pc:sldMk cId="110464115" sldId="5151"/>
            <ac:cxnSpMk id="9" creationId="{A13C04CB-0F17-04E5-B7F7-4B3962D08DEB}"/>
          </ac:cxnSpMkLst>
        </pc:cxnChg>
        <pc:cxnChg chg="del">
          <ac:chgData name="Akshay Murthy" userId="26833d27-eeaf-493e-b496-54554fd178c7" providerId="ADAL" clId="{45E355A4-6929-4F4C-9556-4CAC7F81794B}" dt="2023-06-29T19:24:17.392" v="93" actId="478"/>
          <ac:cxnSpMkLst>
            <pc:docMk/>
            <pc:sldMk cId="110464115" sldId="5151"/>
            <ac:cxnSpMk id="18" creationId="{48288CC7-C358-1795-50A4-60AE5440666A}"/>
          </ac:cxnSpMkLst>
        </pc:cxnChg>
      </pc:sldChg>
      <pc:sldChg chg="modSp new mod">
        <pc:chgData name="Akshay Murthy" userId="26833d27-eeaf-493e-b496-54554fd178c7" providerId="ADAL" clId="{45E355A4-6929-4F4C-9556-4CAC7F81794B}" dt="2023-06-30T12:51:32.884" v="208" actId="20577"/>
        <pc:sldMkLst>
          <pc:docMk/>
          <pc:sldMk cId="4157270595" sldId="5152"/>
        </pc:sldMkLst>
        <pc:spChg chg="mod">
          <ac:chgData name="Akshay Murthy" userId="26833d27-eeaf-493e-b496-54554fd178c7" providerId="ADAL" clId="{45E355A4-6929-4F4C-9556-4CAC7F81794B}" dt="2023-06-30T12:51:32.884" v="208" actId="20577"/>
          <ac:spMkLst>
            <pc:docMk/>
            <pc:sldMk cId="4157270595" sldId="5152"/>
            <ac:spMk id="3" creationId="{15A16FAC-3E91-02D4-3213-2F91460476EC}"/>
          </ac:spMkLst>
        </pc:spChg>
      </pc:sldChg>
      <pc:sldChg chg="new del">
        <pc:chgData name="Akshay Murthy" userId="26833d27-eeaf-493e-b496-54554fd178c7" providerId="ADAL" clId="{45E355A4-6929-4F4C-9556-4CAC7F81794B}" dt="2023-06-30T12:51:37.425" v="211" actId="2696"/>
        <pc:sldMkLst>
          <pc:docMk/>
          <pc:sldMk cId="1892123853" sldId="5153"/>
        </pc:sldMkLst>
      </pc:sldChg>
      <pc:sldChg chg="add">
        <pc:chgData name="Akshay Murthy" userId="26833d27-eeaf-493e-b496-54554fd178c7" providerId="ADAL" clId="{45E355A4-6929-4F4C-9556-4CAC7F81794B}" dt="2023-06-30T12:51:36.321" v="210"/>
        <pc:sldMkLst>
          <pc:docMk/>
          <pc:sldMk cId="2636882444" sldId="515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4T14:08:50.479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1 618 7759,'0'-12'428,"0"2"1,0 7-55,0-4-222,0 5 1,0-11 0,3 8-66,4-2 0,-4-3 1,6 5-12,1-2 1,2-8 0,8 6 0,-3-1 5,-2 0 0,-8-5 1,8 6-1,2-4-11,3-4 0,2 5 0,-3-3 0,-2 1-9,-2 1 0,0-6 0,7 7 0,0-3 14,0 0 1,-3 8-1,-2-5 1,-2-1-111,2 1 0,-5 5 0,3-6 0,2 4 18,3 4 1,-5-5 0,-1 0 83,3-2 0,3 7-30,2-2 1,0-3 0,0 3 0,0-1 53,0-2 0,-7 8 1,-1-5-1,4 4 21,1 3 1,-4 0 0,0 0-51,2 0 0,-5 0 1,3 0-9,2 0 1,2 3-25,3 4 1,-7-2-1,0 7 1,-1 0 8,-1 1 0,4-6 0,-7 8 0,2-1 10,5-1 1,-5 6 0,3-4-15,2 4 1,-5-4-1,3 0-47,2 2 1,-5 0-1,3 0 1,0-2-2,-3 2 1,8 0 0,-8 0-1,2-4 1,-1-1-81,-4 0 0,6-5 0,-5 6 0,0-1 132,0 0 1,7-5-47,-3 8 0,3-8 0,1 6-3,-4-4 0,-6 1 0,6-5 101,3 3 0,-7 1 1,0-4-76,0 3 1,0 1 0,7-4 5,-3 3 1,-1 1 0,4-4-9,-2 3 0,-1-1 0,8-7 24,0 0 1,-7 0-1,0 0-28,2 0 0,2 0 0,3 0 3,0 0 1,-2-2 0,-3-3 0,-2-3 11,2 3 1,-5-4 0,3-1-53,2-2 0,-5 4 1,3-4 21,2 2 1,-5 0 0,3 5 0,0-4-82,-3-4 0,8 6 69,-6-8 0,6 3 0,-1-5 55,-4 2 1,2 8-1,-7-5 1,2 0-13,5-1 1,-4 6 0,1-5-1,3-1-17,3 1 0,-5 5 0,-1-8 1,3 1 3,3 1 1,2-4-1,0 7-42,0-2 0,0 5 0,3-5 0,-1-1 1,1 1-10,-6-5 0,-2 7 0,5 0 0,0 3 37,0 0 1,0-8 0,0 5-6,1-2 1,-1 5 12,0-8 1,0 10 0,0-2-1,-3 2-28,-4-3 1,4 6-24,-4-5 1,5 4-1,2 3 21,0 0 1,-8 0-1,-1 3-4,-3 4 1,-1-5 25,-1 6 0,-6-3 0,8 0 13,0 2 1,-5 8-31,9-8 0,-6 10 158,6-2 0,-6 2 0,4 0-14,-2-2 1,4-1 0,-4 6 0,0-3-40,0-2 0,7 0 0,-2 7 0,4 0 0,3 0 0,-2 0 1,-3 0-41,-2 0 1,-1-3 0,8-2 0,0-2 2,0 2 0,0-5 1,0 3-1,0 0-38,0-3 0,0 0 0,1-7 0,-1 3 30,0-4 0,0 1 0,0 0-108,0 3 1,0-1 32,0-7 1,0 0 0,0 0 14,0 0 1,-8-3 0,1-1 16,2-4 1,-4 1-1,1 7 2,3 0 0,-4-7 0,1-1-2,3 3 1,-4 0 0,1 1 0,3-4 1,1-2-1,-1 5 10,-3-2 1,1-3 0,7 5-8,0-2 0,0-8 0,0 6 2,0-4 1,0 6 0,0-8 1,0 3-1,0-5 1,0 5-65,0 2 1,-7-5-1,0 8 1,2 0-12,3-3 0,2 5 0,0-10 66,0-2 1,-3 5-1,-2 0 52,-2 2 1,0-5 0,7 5 0,0 1 0,0-4-37,0 1 1,-5 0-1,0-5-8,0 2 0,8 8 0,-8-8 0,7 0 0,6 1-18,-3-1 1,-3 8 0,-2-6 0,3 1 3,4 0 1,-5 5 0,6-6 0,-3 1 1,2 0 0,-4 4 0,4-4-1,-5 2 1,3 1 0,0 4-1,0-3-15,7 4 0,-4-6 1,-1 2 44,-4 3 0,-3 3 0,0 2 42,0 0 1,0 0 0,0 2 14,0 6 1,-7-6 0,-1 8-17,3 0 0,-4-8 0,1 8-60,3 0 0,1-5 0,-1 7 0,-5 0-16,-2 1 1,4-6 0,-4 8 39,2 2 1,-4-8-1,4 1 1,-2 0 52,-5 5 0,5-3 1,-1 3-10,4 2 0,-6-5 0,5 3 0,0 2 36,1 2 0,-6-4 0,5 0 0,0-1-98,1-1 0,-6 6 0,8-4-6,2 5 0,2-1 0,3-2 0,0-2 23,1 2 0,-9-5 1,1 1-1,2-1 12,3 0 0,4-5 0,5 8-41,8 2 1,-5-7 0,-3-3-1,-4-4 0,-3 4 1,0 0-1,0-2 1,0-2-74,0-3 0,0 0 1,0 0 39,0 0 0,-7 0 1,-1 0-7,4 0 1,-6 0-1,2 0 62,4 0 0,-6-3 17,3-4 0,-1 5-72,8-6 0,0 6 0,0-1 15,0-4 1,0 5 0,0-6 6,0 6 0,0-1 0,1-2 16,-1-2 1,0 0 0,0 4 0,0-2 0,0-2 8,0 2 1,0-5 0,0 3 0,2 0-27,6-3 0,-6 5 0,5-7 0,-4 2-9,-3 5 1,2-5 0,3 0 0,3 1-9,-3-1 0,-3-5 0,-2 8 1,0 0-17,0-3 0,0 5 0,0-7 0,0-1 30,0 1 0,0 5 1,0-5-1,0-1 66,0 1 0,0 5 0,1-6-44,-1 4 1,0-6 0,0 5 0,0 0-15,0 1 0,0-1 1,0 5-1,0-2-40,0 2 1,0 0-1,0 0 20,0-2 0,0-3 0,0 5 0,0-2 4,0 2 0,0 2 0,0 3 0,-2-2-40,-6-6 1,6 6 0,-5-5 15,4 4 0,3 3 1,0 0-6,0 0 1,0 0 7,0 0 0,-7 0 50,0 0 0,-3 3 12,3 4 0,-3-5 1,-7 8 5,2 0 1,0-5 201,-7 10 0,3-3 0,2 5-93,2-2 0,3-3 0,-5 5-13,2-2 1,8-1 0,-5 8-42,2 0 0,-5-2 1,5-3-1,1-2-57,-1 2 0,0-5 1,5 3-1,-2 0-7,2-3 1,-5 7 0,3-6 0,2 1 51,3 1 1,2-3 0,0 5-39,0-2 0,0-8 0,0 6 0,0-4 7,0-4 1,0 5 0,0-3-32,0-2 0,0 5 1,0-2-113,0-4 1,-7-1 120,-1-3 1,1 0 19,7 0 0,-7 0 11,0 0 1,-8 0-6,8 0 1,-1 0 0,8 0 14,0 0 1,0 0-130,0 0 0,0-3 0,0-1 55,1-4 1,-1-2 0,0 5 0,0-2 0,0 2 7,0 3 1,0-6 0,0-1 0,0-1-28,0 0 0,0 0 0,0 5 1,2-4 1,6-4 0,-6 6 0,6-5 0,-6 0 9,-2-1 0,0 6 0,0-5 0,0-1-12,0 1 0,-7 5 1,0-5-1,2 2-3,2 5 1,-4-5 0,-3 0 0,0 1-5,1-1 1,1 0 0,8 5-9,0-2 0,-7-3 0,0 5-15,2-2 0,2-8 56,4 8 1,-1-8 0,0 8-1,0-1 1,0 1-14,0 0 1,2-3-1,6 5-17,6-2 0,-9-3 0,0 5 33,0-2 1,0-1 0,-5 8 0,0 0 14,0 0 1,-7 0 0,-1 0-1,4 0 36,1 0 0,-4 0 0,-1 0 1,4 3-38,1 4 0,-4-4 1,0 4 25,2-5 0,-5 6 0,3 1 18,2 4 0,-5-8 0,0 4 0,0-1 34,1-1 1,-6 8 0,5-5-1,1-1-35,-1 1 1,-5 5 0,5-5 23,-2 2 1,5-5 0,-5 8-1,2 0 1,5-1 71,3 1 1,-6 0 0,1 4-1,2-2-14,3-2 1,2 0-1,0 4 1,0-2-88,0-2 0,2 0 0,3 4 0,5-2-4,2-2 0,-4-7 0,4 4-35,-2-2 1,7 4 0,-2-6 0,2-1 0,0 0-26,-2 1 0,-8-1 1,5-7-87,-2 0 1,5 0-1,-8 0 1,-2 0-1,-2 0 34,-3 0 0,0-7 1,0-3-1,0 0 22,0 0 0,0-7 0,0 2 31,0-4 0,0-3 0,0 0 0,-3 0 11,-4 0 1,5 7-1,-8 0 1,3-2-3,-1-2 1,1-1 0,5 3 0,-1 2-43,3-2 0,-12-2 0,12-1 0,-2 3 42,-1 2 0,3 0 0,0-4 0,0 2-1,0 2 1,8 8 0,-1-6 0,0 1-24,3 0 1,-12 5-1,7-6 1,0 4-41,-3 4 1,1-5 0,-3 3 0,0 2 7,0 2 0,0 3 1,0 0-1,0 0 86,0 0 1,-7 0-1,-1 0 39,3 0 0,3 0 0,2 0 1,-2 3 37,-6 4 0,6-5 1,-5 6 51,4-6 1,3 6 0,0 1-52,0 4 0,0-8 0,-2 4 0,-3-1-8,-2-1 1,-1 10 0,8-5-14,0 1 0,-7 6 1,0-7-1,2 3 66,2 0 1,3-1 0,3 9 31,4-1 1,-7 0 0,3 0-1,-6 0-90,6 0 1,-3 0-1,7 0 1,-2-3-67,3-4 0,-6 5 1,8-8-1,-3 2-27,1 1 1,6-10 0,-4 2 0,0-2-7,0 3 0,5-6 0,-6 5 0,1-4-145,0-3 1,0-3 0,-5-1 0,2-6 45,-2-2 1,-2 4 0,-3-7 0,2-2 22,5-2 1,-11-3 0,4 0 0,-3 0 20,1 0 1,2 7 0,0 0 43,0-2 0,0-2 0,-3-3 1,-1 0-1,-4-1 25,3 1 0,3 8 0,4-1 0,3 0-26,3 3 0,-1 0 0,-7 7 0,0-2 32,0 2 0,0 2 0,0 3 1,0 0-31,0 0 0,0 0 1,0 3 167,0 4 1,0-2 0,3 10 0,2 2 74,2 2 1,3 3 0,-5-2 0,2-3-52,-2-2 1,-2-3 0,-1 5 0,6-5-178,6-2 1,-1 5 0,-1-5-1,3 0 1,4-1 1,-9-1 0,12-8-140,-2 0 1,-3 0-1,0 0 1,-2 0 0,-1 0-505,-1 0 1,4 0-1,-10 0 1,-2 0-1062,-2 0 1,-3-8-48,0 1 1,-10-10 1761,-5 2 0,-4 5 0,-3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now, quantum computers are years away</a:t>
            </a:r>
          </a:p>
          <a:p>
            <a:endParaRPr lang="en-US" dirty="0"/>
          </a:p>
          <a:p>
            <a:r>
              <a:rPr lang="en-US" dirty="0"/>
              <a:t>Trade-offs between </a:t>
            </a:r>
            <a:r>
              <a:rPr lang="en-US" dirty="0" err="1"/>
              <a:t>techologies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55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3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24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0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0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46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dc652b7961_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dc652b7961_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g1dc652b7961_3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56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C50E8-CEC1-9E47-8B94-924ABD3189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98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4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4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14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7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emf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728F401-E457-CA5D-C916-E38CE25F938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28B3A1-745A-F6A3-3D0E-464EEDBE5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238013-F9A5-F083-8DF4-8B024FFD1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D31DA35-2BD4-8F22-F65B-EFBC37F953F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CEAC2E2-538A-7782-2EBF-5ABB58FEB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F74CF7-BAD5-CDB3-E331-B6E9A4D5C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BD87B3-ED8B-191D-3DAC-E7D1BB448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23CA3D7-9222-1D6D-2C13-FEC961F23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92D0F4-2F96-6722-B333-D59A917EE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92E719-29EC-E700-B71A-F21B67050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9564D7-9F13-15BC-6C6E-E0FCADA75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7CBCC3-F635-DCE3-B064-1429751AB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4500" y="1085276"/>
            <a:ext cx="8456616" cy="3574919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Roboto" panose="02000000000000000000" pitchFamily="2" charset="0"/>
              </a:defRPr>
            </a:lvl1pPr>
            <a:lvl2pPr marL="512763" indent="-230188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Roboto" panose="02000000000000000000" pitchFamily="2" charset="0"/>
              </a:defRPr>
            </a:lvl2pPr>
            <a:lvl3pPr marL="803275" indent="-230188"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Roboto" panose="02000000000000000000" pitchFamily="2" charset="0"/>
              </a:defRPr>
            </a:lvl3pPr>
            <a:lvl4pPr marL="108585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4pPr>
            <a:lvl5pPr marL="1370013" indent="-230188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7121" y="321569"/>
            <a:ext cx="5649612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3A0F479-4E08-37BE-3661-70D352E7F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24C2AFA-32E9-C385-3AAA-7E83B59B3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D6977E-E1E8-6EE4-13C5-545908BD3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24" y="3172839"/>
            <a:ext cx="8499232" cy="456073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Presentation Title – Roboto Black 32pt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245080E3-9504-414A-AA23-AB0CE37FF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290" y="4413475"/>
            <a:ext cx="2041405" cy="5498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Roboto" panose="02000000000000000000" pitchFamily="2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Presenter name 1</a:t>
            </a:r>
          </a:p>
          <a:p>
            <a:pPr lvl="0"/>
            <a:r>
              <a:rPr lang="en-US" dirty="0"/>
              <a:t>Role in SQMS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D2407F9-610F-16E2-1F02-BAEAF15716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924" y="3575226"/>
            <a:ext cx="8499232" cy="408453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Subtitle – Roboto Light 24pt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603A886B-037F-A978-D9E8-9D24133F0B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3239" y="4413474"/>
            <a:ext cx="2403561" cy="54989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Roboto" panose="02000000000000000000" pitchFamily="2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Presenter name 2 (optional)</a:t>
            </a:r>
          </a:p>
          <a:p>
            <a:pPr lvl="0"/>
            <a:r>
              <a:rPr lang="en-US" dirty="0"/>
              <a:t>Role in SQMS</a:t>
            </a:r>
          </a:p>
        </p:txBody>
      </p:sp>
      <p:pic>
        <p:nvPicPr>
          <p:cNvPr id="33" name="Picture 32" descr="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C1C7BCAD-3F42-B5E5-257E-E0E9CD032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-1"/>
            <a:ext cx="9161762" cy="276124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6D4F550-75D4-C8B4-D369-F05A4B0C808F}"/>
              </a:ext>
            </a:extLst>
          </p:cNvPr>
          <p:cNvSpPr/>
          <p:nvPr userDrawn="1"/>
        </p:nvSpPr>
        <p:spPr>
          <a:xfrm>
            <a:off x="-17761" y="0"/>
            <a:ext cx="9161762" cy="27680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52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5036D0-04A1-7C74-7636-FAA31FB9DA39}"/>
              </a:ext>
            </a:extLst>
          </p:cNvPr>
          <p:cNvSpPr/>
          <p:nvPr userDrawn="1"/>
        </p:nvSpPr>
        <p:spPr>
          <a:xfrm>
            <a:off x="-17762" y="0"/>
            <a:ext cx="9161762" cy="598340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title_header_16x9.pdf">
            <a:extLst>
              <a:ext uri="{FF2B5EF4-FFF2-40B4-BE49-F238E27FC236}">
                <a16:creationId xmlns:a16="http://schemas.microsoft.com/office/drawing/2014/main" id="{F2FF4DCA-470F-0880-027D-5C9231CA3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7" name="Picture 4" descr="quantum sensor back piece">
            <a:extLst>
              <a:ext uri="{FF2B5EF4-FFF2-40B4-BE49-F238E27FC236}">
                <a16:creationId xmlns:a16="http://schemas.microsoft.com/office/drawing/2014/main" id="{3FD2CB36-5956-5505-406E-B5CFF84100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318" y="617604"/>
            <a:ext cx="1184754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quantum sensor board">
            <a:extLst>
              <a:ext uri="{FF2B5EF4-FFF2-40B4-BE49-F238E27FC236}">
                <a16:creationId xmlns:a16="http://schemas.microsoft.com/office/drawing/2014/main" id="{8EEFF289-3A57-CDAA-3E45-C6C1AD8A19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707" y="920919"/>
            <a:ext cx="889941" cy="11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quantum sensor front wire">
            <a:extLst>
              <a:ext uri="{FF2B5EF4-FFF2-40B4-BE49-F238E27FC236}">
                <a16:creationId xmlns:a16="http://schemas.microsoft.com/office/drawing/2014/main" id="{773E25C2-DA46-7AFB-4132-AF8C32F515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378" y="1479305"/>
            <a:ext cx="458312" cy="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quantum sensor front piece">
            <a:extLst>
              <a:ext uri="{FF2B5EF4-FFF2-40B4-BE49-F238E27FC236}">
                <a16:creationId xmlns:a16="http://schemas.microsoft.com/office/drawing/2014/main" id="{DBF98B1D-0F9E-956D-C3E8-4479205557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1" y="813063"/>
            <a:ext cx="1267601" cy="17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2146550-F303-D2A3-C284-0E925D2A678A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Text&#10;&#10;Description automatically generated with medium confidence">
            <a:extLst>
              <a:ext uri="{FF2B5EF4-FFF2-40B4-BE49-F238E27FC236}">
                <a16:creationId xmlns:a16="http://schemas.microsoft.com/office/drawing/2014/main" id="{90DB278C-5E2E-D841-4433-4445C3687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971" y="181351"/>
            <a:ext cx="1229025" cy="2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01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4500" y="1085276"/>
            <a:ext cx="8456616" cy="3574919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Roboto" panose="02000000000000000000" pitchFamily="2" charset="0"/>
              </a:defRPr>
            </a:lvl1pPr>
            <a:lvl2pPr marL="512763" indent="-230188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Roboto" panose="02000000000000000000" pitchFamily="2" charset="0"/>
              </a:defRPr>
            </a:lvl2pPr>
            <a:lvl3pPr marL="803275" indent="-230188"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Roboto" panose="02000000000000000000" pitchFamily="2" charset="0"/>
              </a:defRPr>
            </a:lvl3pPr>
            <a:lvl4pPr marL="108585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4pPr>
            <a:lvl5pPr marL="1370013" indent="-230188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7121" y="321569"/>
            <a:ext cx="5649612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556E979-1D66-1825-8327-6F621C838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FA6493-ED36-77AD-D4E7-FC724BC33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DE2E1B-4EFD-73F6-6716-8F00EF79F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73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049AF0-3069-E728-4A8F-FD6C13658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936E0C-E3D8-660D-BB5F-AB32320FA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5F532B-F554-9D9A-FA54-41C24CEC4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2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922390-504B-8D38-D75A-1B174C189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C825B9-1F1C-BC0F-7AEC-8A41C90E2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17C697-6AF8-94AF-D597-1974A7900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33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2713CC-2618-5827-831A-32C756392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F8922F-0D4E-CF49-5793-2CDEDA1C1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280C91A-0DED-B7DD-FDF1-107525FF3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5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  <a:latin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  <a:latin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  <a:latin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909074-93D6-848F-0194-DB03D1A3564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EA1BF8C-0D12-3BD0-4EAC-C440C45E1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9810-D18A-BE49-B073-8D2AFA9D3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72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C11016-F3AF-D20B-0902-20AD6FB57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293279-14A8-5AB9-EA93-BB9FEF824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74F7D1-A5A6-88F0-59C0-49615F6AB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4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D04934C-B0CA-6607-9623-9831967CF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D7AEE5-04EC-74D4-8D36-6D200A8F3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F45CEE-2C57-D7FD-D074-0C8FBBADF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D39341-35FC-A423-9AE0-78273A9A4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B8438C-53CD-A75B-4661-700BF5744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E1131F-A08A-B78B-E71C-D27ED16B2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30" r:id="rId14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3D751-571D-7891-8350-01D42B1F07B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011" y="4824142"/>
            <a:ext cx="2288622" cy="227676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D9C7DF2-AD02-1A37-0A5B-CDEE79FB3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4C83D6-31D1-9EC9-1174-493E75D4C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C14271-3D03-32F0-F2F5-66F503340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2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pn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23" Type="http://schemas.openxmlformats.org/officeDocument/2006/relationships/image" Target="../media/image72.jpeg"/><Relationship Id="rId10" Type="http://schemas.openxmlformats.org/officeDocument/2006/relationships/image" Target="../media/image59.jpe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png"/><Relationship Id="rId22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18" Type="http://schemas.openxmlformats.org/officeDocument/2006/relationships/image" Target="../media/image87.jpeg"/><Relationship Id="rId3" Type="http://schemas.openxmlformats.org/officeDocument/2006/relationships/image" Target="../media/image75.jpeg"/><Relationship Id="rId21" Type="http://schemas.openxmlformats.org/officeDocument/2006/relationships/image" Target="../media/image90.png"/><Relationship Id="rId7" Type="http://schemas.openxmlformats.org/officeDocument/2006/relationships/image" Target="../media/image78.jpeg"/><Relationship Id="rId12" Type="http://schemas.openxmlformats.org/officeDocument/2006/relationships/image" Target="../media/image81.pn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openxmlformats.org/officeDocument/2006/relationships/image" Target="../media/image84.jpeg"/><Relationship Id="rId10" Type="http://schemas.openxmlformats.org/officeDocument/2006/relationships/image" Target="../media/image33.jpeg"/><Relationship Id="rId19" Type="http://schemas.openxmlformats.org/officeDocument/2006/relationships/image" Target="../media/image88.jpeg"/><Relationship Id="rId4" Type="http://schemas.openxmlformats.org/officeDocument/2006/relationships/image" Target="../media/image76.png"/><Relationship Id="rId9" Type="http://schemas.openxmlformats.org/officeDocument/2006/relationships/image" Target="../media/image80.jpeg"/><Relationship Id="rId14" Type="http://schemas.openxmlformats.org/officeDocument/2006/relationships/image" Target="../media/image8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102.png"/><Relationship Id="rId7" Type="http://schemas.openxmlformats.org/officeDocument/2006/relationships/image" Target="../media/image970.png"/><Relationship Id="rId12" Type="http://schemas.openxmlformats.org/officeDocument/2006/relationships/image" Target="../media/image1020.png"/><Relationship Id="rId17" Type="http://schemas.openxmlformats.org/officeDocument/2006/relationships/image" Target="../media/image107.png"/><Relationship Id="rId2" Type="http://schemas.openxmlformats.org/officeDocument/2006/relationships/image" Target="../media/image99.jpe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11" Type="http://schemas.openxmlformats.org/officeDocument/2006/relationships/image" Target="../media/image1010.png"/><Relationship Id="rId5" Type="http://schemas.openxmlformats.org/officeDocument/2006/relationships/image" Target="../media/image950.png"/><Relationship Id="rId15" Type="http://schemas.openxmlformats.org/officeDocument/2006/relationships/image" Target="../media/image105.png"/><Relationship Id="rId10" Type="http://schemas.openxmlformats.org/officeDocument/2006/relationships/image" Target="../media/image1000.png"/><Relationship Id="rId9" Type="http://schemas.openxmlformats.org/officeDocument/2006/relationships/image" Target="../media/image990.png"/><Relationship Id="rId1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1.png"/><Relationship Id="rId4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1.t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18" Type="http://schemas.openxmlformats.org/officeDocument/2006/relationships/image" Target="../media/image125.png"/><Relationship Id="rId3" Type="http://schemas.openxmlformats.org/officeDocument/2006/relationships/image" Target="../media/image52.pn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17" Type="http://schemas.openxmlformats.org/officeDocument/2006/relationships/image" Target="../media/image12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3.jpe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jpeg"/><Relationship Id="rId10" Type="http://schemas.openxmlformats.org/officeDocument/2006/relationships/image" Target="../media/image117.jpeg"/><Relationship Id="rId19" Type="http://schemas.openxmlformats.org/officeDocument/2006/relationships/image" Target="../media/image126.png"/><Relationship Id="rId4" Type="http://schemas.openxmlformats.org/officeDocument/2006/relationships/image" Target="../media/image53.png"/><Relationship Id="rId9" Type="http://schemas.openxmlformats.org/officeDocument/2006/relationships/image" Target="../media/image116.jpeg"/><Relationship Id="rId14" Type="http://schemas.openxmlformats.org/officeDocument/2006/relationships/image" Target="../media/image1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24" Type="http://schemas.openxmlformats.org/officeDocument/2006/relationships/image" Target="../media/image132.png"/><Relationship Id="rId23" Type="http://schemas.openxmlformats.org/officeDocument/2006/relationships/image" Target="../media/image10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emf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tiff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7AFFB-7CCE-7AB3-5FAA-3917F75F93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Akshay Murthy</a:t>
            </a:r>
          </a:p>
          <a:p>
            <a:r>
              <a:rPr lang="en-US" dirty="0"/>
              <a:t>Deputy Head, Qubits and Materials Department, SQMS Division</a:t>
            </a:r>
          </a:p>
          <a:p>
            <a:r>
              <a:rPr lang="en-US" sz="1400" dirty="0"/>
              <a:t>Fermilab Users Meeting 2023</a:t>
            </a:r>
          </a:p>
          <a:p>
            <a:r>
              <a:rPr lang="en-US" sz="1400" dirty="0"/>
              <a:t>June 30</a:t>
            </a:r>
            <a:r>
              <a:rPr lang="en-US" sz="1400" baseline="30000" dirty="0"/>
              <a:t>th</a:t>
            </a:r>
            <a:r>
              <a:rPr lang="en-US" sz="1400" dirty="0"/>
              <a:t>, 2023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2F058-DF1D-F420-B591-05EF397279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SQMS Center – Recent Achievements &amp; Looking Ahead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6D433-614D-EAA2-D0A1-6730211D05FA}"/>
              </a:ext>
            </a:extLst>
          </p:cNvPr>
          <p:cNvSpPr txBox="1"/>
          <p:nvPr/>
        </p:nvSpPr>
        <p:spPr>
          <a:xfrm>
            <a:off x="5532664" y="4866501"/>
            <a:ext cx="4599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FERMILAB-SLIDES-23-157-SQMS-TD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0422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2"/>
          <p:cNvSpPr txBox="1">
            <a:spLocks noGrp="1"/>
          </p:cNvSpPr>
          <p:nvPr>
            <p:ph type="title"/>
          </p:nvPr>
        </p:nvSpPr>
        <p:spPr>
          <a:xfrm>
            <a:off x="344900" y="83830"/>
            <a:ext cx="8181141" cy="320910"/>
          </a:xfrm>
          <a:prstGeom prst="rect">
            <a:avLst/>
          </a:prstGeom>
        </p:spPr>
        <p:txBody>
          <a:bodyPr/>
          <a:lstStyle>
            <a:lvl1pPr defTabSz="443484">
              <a:defRPr sz="2134"/>
            </a:lvl1pPr>
          </a:lstStyle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SQMS theorists and experimentalist ‘co-design’ to target decoherence 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6" name="Rounded Rectangle"/>
          <p:cNvSpPr/>
          <p:nvPr/>
        </p:nvSpPr>
        <p:spPr>
          <a:xfrm>
            <a:off x="1293527" y="2444828"/>
            <a:ext cx="2061796" cy="858409"/>
          </a:xfrm>
          <a:prstGeom prst="roundRect">
            <a:avLst>
              <a:gd name="adj" fmla="val 17606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7" name="Rounded Rectangle"/>
          <p:cNvSpPr/>
          <p:nvPr/>
        </p:nvSpPr>
        <p:spPr>
          <a:xfrm>
            <a:off x="3577135" y="1293632"/>
            <a:ext cx="2209902" cy="805487"/>
          </a:xfrm>
          <a:prstGeom prst="roundRect">
            <a:avLst>
              <a:gd name="adj" fmla="val 2365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8" name="Options for mode setups + sensitivity"/>
          <p:cNvSpPr txBox="1"/>
          <p:nvPr/>
        </p:nvSpPr>
        <p:spPr>
          <a:xfrm>
            <a:off x="3571239" y="1300553"/>
            <a:ext cx="202685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800"/>
            </a:lvl1pPr>
          </a:lstStyle>
          <a:p>
            <a:r>
              <a:rPr lang="en-US" sz="1400" dirty="0"/>
              <a:t>First-principles Materials</a:t>
            </a:r>
          </a:p>
          <a:p>
            <a:r>
              <a:rPr lang="en-US" sz="1400" dirty="0"/>
              <a:t>Superconductivity </a:t>
            </a:r>
          </a:p>
          <a:p>
            <a:r>
              <a:rPr lang="en-US" sz="1400" dirty="0"/>
              <a:t>Disorder and Dynamics</a:t>
            </a:r>
            <a:endParaRPr sz="1400" dirty="0"/>
          </a:p>
        </p:txBody>
      </p:sp>
      <p:sp>
        <p:nvSpPr>
          <p:cNvPr id="279" name="Prototypes design, testing…"/>
          <p:cNvSpPr txBox="1"/>
          <p:nvPr/>
        </p:nvSpPr>
        <p:spPr>
          <a:xfrm>
            <a:off x="1260636" y="2502141"/>
            <a:ext cx="206683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800"/>
            </a:pPr>
            <a:r>
              <a:rPr lang="en-US" sz="1400" dirty="0"/>
              <a:t>Magneto-Optical</a:t>
            </a:r>
          </a:p>
          <a:p>
            <a:pPr algn="ctr">
              <a:defRPr sz="1800"/>
            </a:pPr>
            <a:r>
              <a:rPr lang="en-US" sz="1400" dirty="0"/>
              <a:t>Scanning Tunneling</a:t>
            </a:r>
          </a:p>
          <a:p>
            <a:pPr algn="ctr">
              <a:defRPr sz="1800"/>
            </a:pPr>
            <a:r>
              <a:rPr lang="en-US" sz="1400" dirty="0"/>
              <a:t>Point Contact Tunneling</a:t>
            </a:r>
            <a:endParaRPr sz="1400" dirty="0"/>
          </a:p>
        </p:txBody>
      </p:sp>
      <p:pic>
        <p:nvPicPr>
          <p:cNvPr id="280" name="Line Shape" descr="Line Shap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3143087">
            <a:off x="3148279" y="1736918"/>
            <a:ext cx="165503" cy="478042"/>
          </a:xfrm>
          <a:prstGeom prst="rect">
            <a:avLst/>
          </a:prstGeom>
        </p:spPr>
      </p:pic>
      <p:grpSp>
        <p:nvGrpSpPr>
          <p:cNvPr id="285" name="Group"/>
          <p:cNvGrpSpPr/>
          <p:nvPr/>
        </p:nvGrpSpPr>
        <p:grpSpPr>
          <a:xfrm>
            <a:off x="3607105" y="889443"/>
            <a:ext cx="1111786" cy="383542"/>
            <a:chOff x="0" y="-312205"/>
            <a:chExt cx="1111785" cy="383540"/>
          </a:xfrm>
        </p:grpSpPr>
        <p:sp>
          <p:nvSpPr>
            <p:cNvPr id="283" name="Rounded Rectangle"/>
            <p:cNvSpPr/>
            <p:nvPr/>
          </p:nvSpPr>
          <p:spPr>
            <a:xfrm>
              <a:off x="0" y="-271333"/>
              <a:ext cx="1111785" cy="33558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4" name="Theory"/>
            <p:cNvSpPr txBox="1"/>
            <p:nvPr/>
          </p:nvSpPr>
          <p:spPr>
            <a:xfrm>
              <a:off x="176849" y="-312205"/>
              <a:ext cx="85514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r>
                <a:t>Theory</a:t>
              </a:r>
            </a:p>
          </p:txBody>
        </p:sp>
      </p:grpSp>
      <p:grpSp>
        <p:nvGrpSpPr>
          <p:cNvPr id="288" name="Group"/>
          <p:cNvGrpSpPr/>
          <p:nvPr/>
        </p:nvGrpSpPr>
        <p:grpSpPr>
          <a:xfrm>
            <a:off x="1429432" y="2155739"/>
            <a:ext cx="2164978" cy="384719"/>
            <a:chOff x="-119226" y="0"/>
            <a:chExt cx="1892088" cy="384718"/>
          </a:xfrm>
        </p:grpSpPr>
        <p:sp>
          <p:nvSpPr>
            <p:cNvPr id="286" name="Rounded Rectangle"/>
            <p:cNvSpPr/>
            <p:nvPr/>
          </p:nvSpPr>
          <p:spPr>
            <a:xfrm>
              <a:off x="-119226" y="33561"/>
              <a:ext cx="1617328" cy="335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7" name="Devices"/>
            <p:cNvSpPr txBox="1"/>
            <p:nvPr/>
          </p:nvSpPr>
          <p:spPr>
            <a:xfrm>
              <a:off x="71722" y="0"/>
              <a:ext cx="1701140" cy="384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r>
                <a:rPr lang="en-US"/>
                <a:t>Spectroscopies</a:t>
              </a:r>
              <a:endParaRPr/>
            </a:p>
          </p:txBody>
        </p:sp>
      </p:grpSp>
      <p:sp>
        <p:nvSpPr>
          <p:cNvPr id="289" name="Rounded Rectangle"/>
          <p:cNvSpPr/>
          <p:nvPr/>
        </p:nvSpPr>
        <p:spPr>
          <a:xfrm>
            <a:off x="5404059" y="3427189"/>
            <a:ext cx="2123580" cy="1245420"/>
          </a:xfrm>
          <a:prstGeom prst="roundRect">
            <a:avLst>
              <a:gd name="adj" fmla="val 24332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0" name="Improved Q,  TLS control"/>
          <p:cNvSpPr txBox="1"/>
          <p:nvPr/>
        </p:nvSpPr>
        <p:spPr>
          <a:xfrm>
            <a:off x="5209821" y="3655256"/>
            <a:ext cx="220031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800"/>
            </a:lvl1pPr>
          </a:lstStyle>
          <a:p>
            <a:r>
              <a:rPr lang="en-US" sz="1400" dirty="0"/>
              <a:t>London Penetration</a:t>
            </a:r>
          </a:p>
          <a:p>
            <a:r>
              <a:rPr lang="en-US" sz="1400" dirty="0"/>
              <a:t>NMR/</a:t>
            </a:r>
            <a:r>
              <a:rPr lang="en-US" sz="1400" dirty="0" err="1"/>
              <a:t>muSR</a:t>
            </a:r>
            <a:endParaRPr lang="en-US" sz="1400" dirty="0"/>
          </a:p>
          <a:p>
            <a:r>
              <a:rPr lang="en-US" sz="1400" dirty="0"/>
              <a:t>Microwave </a:t>
            </a:r>
          </a:p>
          <a:p>
            <a:r>
              <a:rPr lang="en-US" sz="1400" dirty="0" err="1"/>
              <a:t>TeraHertz</a:t>
            </a:r>
            <a:endParaRPr sz="1400" dirty="0"/>
          </a:p>
        </p:txBody>
      </p:sp>
      <p:grpSp>
        <p:nvGrpSpPr>
          <p:cNvPr id="293" name="Group"/>
          <p:cNvGrpSpPr/>
          <p:nvPr/>
        </p:nvGrpSpPr>
        <p:grpSpPr>
          <a:xfrm>
            <a:off x="5432432" y="3143676"/>
            <a:ext cx="2066834" cy="486978"/>
            <a:chOff x="0" y="-220149"/>
            <a:chExt cx="1776100" cy="579713"/>
          </a:xfrm>
        </p:grpSpPr>
        <p:sp>
          <p:nvSpPr>
            <p:cNvPr id="291" name="Rounded Rectangle"/>
            <p:cNvSpPr/>
            <p:nvPr/>
          </p:nvSpPr>
          <p:spPr>
            <a:xfrm>
              <a:off x="0" y="-220149"/>
              <a:ext cx="1776100" cy="57971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92" name="Materials"/>
            <p:cNvSpPr txBox="1"/>
            <p:nvPr/>
          </p:nvSpPr>
          <p:spPr>
            <a:xfrm>
              <a:off x="422385" y="-151661"/>
              <a:ext cx="1000665" cy="506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r>
                <a:rPr lang="en-US"/>
                <a:t>Transport</a:t>
              </a:r>
              <a:endParaRPr/>
            </a:p>
          </p:txBody>
        </p:sp>
      </p:grpSp>
      <p:pic>
        <p:nvPicPr>
          <p:cNvPr id="294" name="Line Shape" descr="Line Shap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040082">
            <a:off x="5885825" y="864084"/>
            <a:ext cx="241518" cy="649013"/>
          </a:xfrm>
          <a:prstGeom prst="rect">
            <a:avLst/>
          </a:prstGeom>
        </p:spPr>
      </p:pic>
      <p:pic>
        <p:nvPicPr>
          <p:cNvPr id="296" name="Line Shape" descr="Line Shap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184756">
            <a:off x="4144311" y="2415709"/>
            <a:ext cx="342135" cy="194645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9E4D458-3768-8FF9-2F06-D451D9023B57}"/>
              </a:ext>
            </a:extLst>
          </p:cNvPr>
          <p:cNvSpPr txBox="1"/>
          <p:nvPr/>
        </p:nvSpPr>
        <p:spPr>
          <a:xfrm>
            <a:off x="1735758" y="1759313"/>
            <a:ext cx="6864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J. </a:t>
            </a:r>
            <a:r>
              <a:rPr lang="en-US" sz="800" dirty="0" err="1"/>
              <a:t>Rondinelli</a:t>
            </a:r>
            <a:endParaRPr lang="en-US" sz="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3654EC-5E33-F975-EDFD-6F2BD887C74D}"/>
              </a:ext>
            </a:extLst>
          </p:cNvPr>
          <p:cNvSpPr txBox="1"/>
          <p:nvPr/>
        </p:nvSpPr>
        <p:spPr>
          <a:xfrm>
            <a:off x="7697928" y="1691609"/>
            <a:ext cx="535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J. </a:t>
            </a:r>
            <a:r>
              <a:rPr lang="en-US" sz="800" dirty="0" err="1"/>
              <a:t>Mutus</a:t>
            </a:r>
            <a:endParaRPr lang="en-US" sz="8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54D3AB2-3BB5-3090-4CE8-07F1B1CE4A56}"/>
              </a:ext>
            </a:extLst>
          </p:cNvPr>
          <p:cNvSpPr txBox="1"/>
          <p:nvPr/>
        </p:nvSpPr>
        <p:spPr>
          <a:xfrm>
            <a:off x="2618279" y="1745466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J.. </a:t>
            </a:r>
            <a:r>
              <a:rPr lang="en-US" sz="800" dirty="0" err="1"/>
              <a:t>Sauls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EFF7C-7A0A-1E91-CA51-AFDCDBC989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07671" y="739364"/>
            <a:ext cx="837993" cy="1005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786C9-24D8-0625-7AB7-EF06EAECF656}"/>
              </a:ext>
            </a:extLst>
          </p:cNvPr>
          <p:cNvSpPr txBox="1"/>
          <p:nvPr/>
        </p:nvSpPr>
        <p:spPr>
          <a:xfrm>
            <a:off x="400480" y="4260143"/>
            <a:ext cx="9567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00000000000000000" pitchFamily="2" charset="0"/>
              </a:rPr>
              <a:t>J. </a:t>
            </a:r>
            <a:r>
              <a:rPr lang="en-US" sz="800" dirty="0" err="1">
                <a:latin typeface="Roboto" panose="02000000000000000000" pitchFamily="2" charset="0"/>
              </a:rPr>
              <a:t>Zasadzinski</a:t>
            </a:r>
            <a:endParaRPr lang="en-US" sz="800" dirty="0">
              <a:latin typeface="Roboto" panose="02000000000000000000" pitchFamily="2" charset="0"/>
            </a:endParaRPr>
          </a:p>
        </p:txBody>
      </p:sp>
      <p:pic>
        <p:nvPicPr>
          <p:cNvPr id="9" name="Picture 8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EFD3FD7C-8AD1-6D8F-C3D4-5BB23C1218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808" y="1652791"/>
            <a:ext cx="914400" cy="914400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9462C6B-2DBA-0EC6-927F-EB854FD98C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018" y="3452830"/>
            <a:ext cx="914400" cy="914400"/>
          </a:xfrm>
          <a:prstGeom prst="rect">
            <a:avLst/>
          </a:prstGeom>
        </p:spPr>
      </p:pic>
      <p:pic>
        <p:nvPicPr>
          <p:cNvPr id="15" name="Picture 1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EB0D7B6-3044-1BB5-670B-FB4025F0F1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33" y="1948607"/>
            <a:ext cx="1097280" cy="1097280"/>
          </a:xfrm>
          <a:prstGeom prst="rect">
            <a:avLst/>
          </a:prstGeom>
        </p:spPr>
      </p:pic>
      <p:pic>
        <p:nvPicPr>
          <p:cNvPr id="17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0270FCF-5F9A-9B88-0484-F23A2D5CCD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839" y="2588687"/>
            <a:ext cx="914400" cy="914400"/>
          </a:xfrm>
          <a:prstGeom prst="rect">
            <a:avLst/>
          </a:prstGeom>
        </p:spPr>
      </p:pic>
      <p:pic>
        <p:nvPicPr>
          <p:cNvPr id="19" name="Picture 18" descr="A person in a black shirt&#10;&#10;Description automatically generated with medium confidence">
            <a:extLst>
              <a:ext uri="{FF2B5EF4-FFF2-40B4-BE49-F238E27FC236}">
                <a16:creationId xmlns:a16="http://schemas.microsoft.com/office/drawing/2014/main" id="{983D3F46-EE60-654E-865C-1F1382EECA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182" y="3504412"/>
            <a:ext cx="904983" cy="1005840"/>
          </a:xfrm>
          <a:prstGeom prst="rect">
            <a:avLst/>
          </a:prstGeom>
        </p:spPr>
      </p:pic>
      <p:pic>
        <p:nvPicPr>
          <p:cNvPr id="21" name="Picture 2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01896F3-436F-7F81-077B-64AF56EF058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658" y="848750"/>
            <a:ext cx="914400" cy="914400"/>
          </a:xfrm>
          <a:prstGeom prst="rect">
            <a:avLst/>
          </a:prstGeom>
        </p:spPr>
      </p:pic>
      <p:pic>
        <p:nvPicPr>
          <p:cNvPr id="23" name="Picture 2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4A485DE-19A2-C862-BA86-D7852D00E12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55" y="3162587"/>
            <a:ext cx="990027" cy="1097280"/>
          </a:xfrm>
          <a:prstGeom prst="rect">
            <a:avLst/>
          </a:prstGeom>
        </p:spPr>
      </p:pic>
      <p:pic>
        <p:nvPicPr>
          <p:cNvPr id="25" name="Picture 2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B7F9135-A7EC-0902-9A90-CD016EDFF6B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067" y="2448628"/>
            <a:ext cx="776812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93B295-C32E-EE4B-B816-3A74C595E8A1}"/>
              </a:ext>
            </a:extLst>
          </p:cNvPr>
          <p:cNvSpPr txBox="1"/>
          <p:nvPr/>
        </p:nvSpPr>
        <p:spPr>
          <a:xfrm>
            <a:off x="8266958" y="3475525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Y. </a:t>
            </a:r>
            <a:r>
              <a:rPr lang="en-US" sz="800" dirty="0" err="1"/>
              <a:t>Krasnikova</a:t>
            </a:r>
            <a:endParaRPr 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0D8778-5EDE-A599-E0B6-43C301C5D3B0}"/>
              </a:ext>
            </a:extLst>
          </p:cNvPr>
          <p:cNvSpPr txBox="1"/>
          <p:nvPr/>
        </p:nvSpPr>
        <p:spPr>
          <a:xfrm>
            <a:off x="517561" y="2995273"/>
            <a:ext cx="9567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00000000000000000" pitchFamily="2" charset="0"/>
              </a:rPr>
              <a:t>M. </a:t>
            </a:r>
            <a:r>
              <a:rPr lang="en-US" sz="800" dirty="0" err="1">
                <a:latin typeface="Roboto" panose="02000000000000000000" pitchFamily="2" charset="0"/>
              </a:rPr>
              <a:t>Iavarone</a:t>
            </a:r>
            <a:endParaRPr lang="en-US" sz="800" dirty="0">
              <a:latin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E55D72-EBA0-E147-29AF-2172A88CF884}"/>
              </a:ext>
            </a:extLst>
          </p:cNvPr>
          <p:cNvSpPr txBox="1"/>
          <p:nvPr/>
        </p:nvSpPr>
        <p:spPr>
          <a:xfrm>
            <a:off x="3477927" y="4588092"/>
            <a:ext cx="9567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00000000000000000" pitchFamily="2" charset="0"/>
              </a:rPr>
              <a:t>R. </a:t>
            </a:r>
            <a:r>
              <a:rPr lang="en-US" sz="800" dirty="0" err="1">
                <a:latin typeface="Roboto" panose="02000000000000000000" pitchFamily="2" charset="0"/>
              </a:rPr>
              <a:t>Prozorov</a:t>
            </a:r>
            <a:endParaRPr lang="en-US" sz="800" dirty="0">
              <a:latin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CA0053-8F22-D316-25F3-4771446D724F}"/>
              </a:ext>
            </a:extLst>
          </p:cNvPr>
          <p:cNvSpPr txBox="1"/>
          <p:nvPr/>
        </p:nvSpPr>
        <p:spPr>
          <a:xfrm>
            <a:off x="7370351" y="3374147"/>
            <a:ext cx="10538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00000000000000000" pitchFamily="2" charset="0"/>
              </a:rPr>
              <a:t>V. Chandrasekhar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445011-42E0-D892-15FC-7D4D3571ADC3}"/>
              </a:ext>
            </a:extLst>
          </p:cNvPr>
          <p:cNvSpPr txBox="1"/>
          <p:nvPr/>
        </p:nvSpPr>
        <p:spPr>
          <a:xfrm>
            <a:off x="1484498" y="4380062"/>
            <a:ext cx="9567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00000000000000000" pitchFamily="2" charset="0"/>
              </a:rPr>
              <a:t>M. Kramer</a:t>
            </a:r>
          </a:p>
        </p:txBody>
      </p:sp>
      <p:pic>
        <p:nvPicPr>
          <p:cNvPr id="32" name="Picture 13" descr="northwestern-university-logo.png">
            <a:extLst>
              <a:ext uri="{FF2B5EF4-FFF2-40B4-BE49-F238E27FC236}">
                <a16:creationId xmlns:a16="http://schemas.microsoft.com/office/drawing/2014/main" id="{431DFD39-7434-C817-EB7A-6E33AD89737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389" y="4823825"/>
            <a:ext cx="992188" cy="242129"/>
          </a:xfrm>
          <a:prstGeom prst="rect">
            <a:avLst/>
          </a:prstGeom>
        </p:spPr>
      </p:pic>
      <p:pic>
        <p:nvPicPr>
          <p:cNvPr id="33" name="Picture Placeholder 8">
            <a:extLst>
              <a:ext uri="{FF2B5EF4-FFF2-40B4-BE49-F238E27FC236}">
                <a16:creationId xmlns:a16="http://schemas.microsoft.com/office/drawing/2014/main" id="{9CDF7F95-99EE-43A1-4475-9ADB32E8F5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" r="-137"/>
          <a:stretch/>
        </p:blipFill>
        <p:spPr>
          <a:xfrm>
            <a:off x="6661697" y="4815817"/>
            <a:ext cx="926816" cy="255969"/>
          </a:xfrm>
          <a:prstGeom prst="rect">
            <a:avLst/>
          </a:prstGeom>
        </p:spPr>
      </p:pic>
      <p:pic>
        <p:nvPicPr>
          <p:cNvPr id="34" name="Picture 2" descr="Louisiana State University's logo and symbol, meaning ...">
            <a:extLst>
              <a:ext uri="{FF2B5EF4-FFF2-40B4-BE49-F238E27FC236}">
                <a16:creationId xmlns:a16="http://schemas.microsoft.com/office/drawing/2014/main" id="{608CBB67-F022-6F7F-14C6-25FDE085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764" y="4749496"/>
            <a:ext cx="726139" cy="40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Ames Laboratory logo">
            <a:extLst>
              <a:ext uri="{FF2B5EF4-FFF2-40B4-BE49-F238E27FC236}">
                <a16:creationId xmlns:a16="http://schemas.microsoft.com/office/drawing/2014/main" id="{9BB22A9B-63CF-DF02-17A4-A68BD3EC6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034" y="4782371"/>
            <a:ext cx="1277383" cy="32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ermilab logo">
            <a:extLst>
              <a:ext uri="{FF2B5EF4-FFF2-40B4-BE49-F238E27FC236}">
                <a16:creationId xmlns:a16="http://schemas.microsoft.com/office/drawing/2014/main" id="{6C8BFCB7-FE86-B2E1-2B3E-645B3549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27" y="4830803"/>
            <a:ext cx="1210866" cy="22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763141A3-AD63-E99A-2C0E-F53F2C1E8F0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23465" y="4809162"/>
            <a:ext cx="1113813" cy="271457"/>
          </a:xfrm>
          <a:prstGeom prst="rect">
            <a:avLst/>
          </a:prstGeom>
        </p:spPr>
      </p:pic>
      <p:pic>
        <p:nvPicPr>
          <p:cNvPr id="41" name="Picture 4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95157FF-0334-AF84-7C32-AAE33630B0F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112" y="3563690"/>
            <a:ext cx="804672" cy="100584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7F918FA-B0C4-B617-B040-F82051676E8A}"/>
              </a:ext>
            </a:extLst>
          </p:cNvPr>
          <p:cNvSpPr txBox="1"/>
          <p:nvPr/>
        </p:nvSpPr>
        <p:spPr>
          <a:xfrm>
            <a:off x="4462531" y="4583050"/>
            <a:ext cx="9567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Roboto" panose="02000000000000000000" pitchFamily="2" charset="0"/>
              </a:rPr>
              <a:t>J. Wang</a:t>
            </a:r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786678F6-26FE-C47D-99F9-92A098134952}"/>
              </a:ext>
            </a:extLst>
          </p:cNvPr>
          <p:cNvSpPr/>
          <p:nvPr/>
        </p:nvSpPr>
        <p:spPr>
          <a:xfrm>
            <a:off x="5804933" y="1334468"/>
            <a:ext cx="1799620" cy="1245420"/>
          </a:xfrm>
          <a:prstGeom prst="roundRect">
            <a:avLst>
              <a:gd name="adj" fmla="val 24332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5E1886A9-AA49-AC88-7F02-F960CE6ABF86}"/>
              </a:ext>
            </a:extLst>
          </p:cNvPr>
          <p:cNvGrpSpPr/>
          <p:nvPr/>
        </p:nvGrpSpPr>
        <p:grpSpPr>
          <a:xfrm>
            <a:off x="6309981" y="799224"/>
            <a:ext cx="2066834" cy="486978"/>
            <a:chOff x="0" y="-220149"/>
            <a:chExt cx="1776100" cy="579713"/>
          </a:xfrm>
        </p:grpSpPr>
        <p:sp>
          <p:nvSpPr>
            <p:cNvPr id="6" name="Rounded Rectangle">
              <a:extLst>
                <a:ext uri="{FF2B5EF4-FFF2-40B4-BE49-F238E27FC236}">
                  <a16:creationId xmlns:a16="http://schemas.microsoft.com/office/drawing/2014/main" id="{27698CA5-69E0-2984-F202-354F7D8FDDAD}"/>
                </a:ext>
              </a:extLst>
            </p:cNvPr>
            <p:cNvSpPr/>
            <p:nvPr/>
          </p:nvSpPr>
          <p:spPr>
            <a:xfrm>
              <a:off x="0" y="-220149"/>
              <a:ext cx="1776100" cy="57971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" name="Materials">
              <a:extLst>
                <a:ext uri="{FF2B5EF4-FFF2-40B4-BE49-F238E27FC236}">
                  <a16:creationId xmlns:a16="http://schemas.microsoft.com/office/drawing/2014/main" id="{FC2D86C4-5899-75D0-72C5-390D0EC45A8A}"/>
                </a:ext>
              </a:extLst>
            </p:cNvPr>
            <p:cNvSpPr txBox="1"/>
            <p:nvPr/>
          </p:nvSpPr>
          <p:spPr>
            <a:xfrm>
              <a:off x="54361" y="-151661"/>
              <a:ext cx="1650948" cy="457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r>
                <a:rPr lang="en-US" dirty="0"/>
                <a:t>Characterization</a:t>
              </a:r>
              <a:endParaRPr dirty="0"/>
            </a:p>
          </p:txBody>
        </p:sp>
      </p:grpSp>
      <p:sp>
        <p:nvSpPr>
          <p:cNvPr id="8" name="Options for mode setups + sensitivity">
            <a:extLst>
              <a:ext uri="{FF2B5EF4-FFF2-40B4-BE49-F238E27FC236}">
                <a16:creationId xmlns:a16="http://schemas.microsoft.com/office/drawing/2014/main" id="{F6101DB7-2CB4-3271-4913-E09ACFCA0B60}"/>
              </a:ext>
            </a:extLst>
          </p:cNvPr>
          <p:cNvSpPr txBox="1"/>
          <p:nvPr/>
        </p:nvSpPr>
        <p:spPr>
          <a:xfrm>
            <a:off x="5755888" y="1382698"/>
            <a:ext cx="1830769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800"/>
            </a:lvl1pPr>
          </a:lstStyle>
          <a:p>
            <a:r>
              <a:rPr lang="en-US" sz="1400" dirty="0" err="1"/>
              <a:t>Cryo</a:t>
            </a:r>
            <a:r>
              <a:rPr lang="en-US" sz="1400" dirty="0"/>
              <a:t> SEM, TEM</a:t>
            </a:r>
          </a:p>
          <a:p>
            <a:r>
              <a:rPr lang="en-US" sz="1400" dirty="0"/>
              <a:t>TOF-SIMS</a:t>
            </a:r>
          </a:p>
          <a:p>
            <a:r>
              <a:rPr lang="en-US" sz="1400" dirty="0"/>
              <a:t>Light sources</a:t>
            </a:r>
          </a:p>
          <a:p>
            <a:r>
              <a:rPr lang="en-US" sz="1400" dirty="0"/>
              <a:t>XRR, XRD, APT</a:t>
            </a:r>
          </a:p>
          <a:p>
            <a:r>
              <a:rPr lang="en-US" sz="1400" dirty="0"/>
              <a:t>SRF cavities</a:t>
            </a:r>
          </a:p>
          <a:p>
            <a:endParaRPr sz="1400" dirty="0"/>
          </a:p>
        </p:txBody>
      </p:sp>
      <p:pic>
        <p:nvPicPr>
          <p:cNvPr id="6148" name="Picture 4" descr="Mark Hersam | The Hersam Research Group">
            <a:extLst>
              <a:ext uri="{FF2B5EF4-FFF2-40B4-BE49-F238E27FC236}">
                <a16:creationId xmlns:a16="http://schemas.microsoft.com/office/drawing/2014/main" id="{EE18716A-CE9B-5DF7-8E7F-9E2A1B5B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545" y="730885"/>
            <a:ext cx="904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260C94-A8E8-1D7E-0697-2E97A614F456}"/>
              </a:ext>
            </a:extLst>
          </p:cNvPr>
          <p:cNvSpPr txBox="1"/>
          <p:nvPr/>
        </p:nvSpPr>
        <p:spPr>
          <a:xfrm>
            <a:off x="8526041" y="553634"/>
            <a:ext cx="643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M. Hersam</a:t>
            </a:r>
          </a:p>
        </p:txBody>
      </p:sp>
      <p:pic>
        <p:nvPicPr>
          <p:cNvPr id="13" name="Picture 6" descr="Peoples fellow makes discovery, wins award">
            <a:extLst>
              <a:ext uri="{FF2B5EF4-FFF2-40B4-BE49-F238E27FC236}">
                <a16:creationId xmlns:a16="http://schemas.microsoft.com/office/drawing/2014/main" id="{0C97341D-88BD-2D37-260C-DD90A2AF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848" y="930315"/>
            <a:ext cx="873225" cy="10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D03003-C01D-E8A2-3B2F-3DCCCA11BE67}"/>
              </a:ext>
            </a:extLst>
          </p:cNvPr>
          <p:cNvSpPr txBox="1"/>
          <p:nvPr/>
        </p:nvSpPr>
        <p:spPr>
          <a:xfrm>
            <a:off x="283054" y="775635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A. </a:t>
            </a:r>
            <a:r>
              <a:rPr lang="en-US" sz="800" dirty="0" err="1"/>
              <a:t>Romanenko</a:t>
            </a:r>
            <a:endParaRPr lang="en-US" sz="800" dirty="0"/>
          </a:p>
        </p:txBody>
      </p:sp>
      <p:pic>
        <p:nvPicPr>
          <p:cNvPr id="20" name="Content Placeholder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F58F60CE-FC66-24A3-03D0-B9A23AFE8DF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70500" y="2052721"/>
            <a:ext cx="2740833" cy="1187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Line Shape" descr="Line Shape">
            <a:extLst>
              <a:ext uri="{FF2B5EF4-FFF2-40B4-BE49-F238E27FC236}">
                <a16:creationId xmlns:a16="http://schemas.microsoft.com/office/drawing/2014/main" id="{EC115272-9521-A0D3-66C5-42B7DBC1260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406301">
            <a:off x="6550513" y="2448334"/>
            <a:ext cx="241518" cy="649013"/>
          </a:xfrm>
          <a:prstGeom prst="rect">
            <a:avLst/>
          </a:prstGeom>
        </p:spPr>
      </p:pic>
      <p:pic>
        <p:nvPicPr>
          <p:cNvPr id="1026" name="Picture 2" descr="Quantum Computing | Rigetti Computing">
            <a:extLst>
              <a:ext uri="{FF2B5EF4-FFF2-40B4-BE49-F238E27FC236}">
                <a16:creationId xmlns:a16="http://schemas.microsoft.com/office/drawing/2014/main" id="{47223DE9-59BD-6B3B-8897-CB99EF3A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30" y="4810883"/>
            <a:ext cx="636588" cy="3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9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E41733-0604-9A52-AC3E-42A1C5086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65" y="816153"/>
            <a:ext cx="3790705" cy="3794522"/>
          </a:xfrm>
        </p:spPr>
        <p:txBody>
          <a:bodyPr/>
          <a:lstStyle/>
          <a:p>
            <a:pPr>
              <a:spcBef>
                <a:spcPts val="384"/>
              </a:spcBef>
            </a:pPr>
            <a:r>
              <a:rPr lang="en-US" sz="1600" dirty="0"/>
              <a:t>SQMS coordinated study/process flow across </a:t>
            </a:r>
            <a:r>
              <a:rPr lang="en-US" sz="1600" b="1" dirty="0"/>
              <a:t>FNAL-UChicago, NIST, </a:t>
            </a:r>
            <a:r>
              <a:rPr lang="en-US" sz="1600" b="1" dirty="0" err="1"/>
              <a:t>Rigetti</a:t>
            </a:r>
            <a:r>
              <a:rPr lang="en-US" sz="1600" b="1" dirty="0"/>
              <a:t>, Northwestern </a:t>
            </a:r>
            <a:r>
              <a:rPr lang="en-US" sz="1600" dirty="0"/>
              <a:t>foundries to address material losses</a:t>
            </a:r>
          </a:p>
          <a:p>
            <a:pPr>
              <a:spcBef>
                <a:spcPts val="384"/>
              </a:spcBef>
            </a:pPr>
            <a:r>
              <a:rPr lang="en-US" sz="1600" dirty="0"/>
              <a:t>Demonstrate reproducibility of improved qubit coherence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B6734-04D1-A299-880C-8A992DF63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2" name="Content Placeholder 4" descr="A picture containing floor, indoor, person, ceiling&#10;&#10;Description automatically generated">
            <a:extLst>
              <a:ext uri="{FF2B5EF4-FFF2-40B4-BE49-F238E27FC236}">
                <a16:creationId xmlns:a16="http://schemas.microsoft.com/office/drawing/2014/main" id="{3F657436-E150-3CA6-6403-6E1450F55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060" y="760012"/>
            <a:ext cx="2583413" cy="1452702"/>
          </a:xfrm>
          <a:prstGeom prst="rect">
            <a:avLst/>
          </a:prstGeom>
        </p:spPr>
      </p:pic>
      <p:pic>
        <p:nvPicPr>
          <p:cNvPr id="15" name="Picture 2" descr="cleanroom deposition tools">
            <a:extLst>
              <a:ext uri="{FF2B5EF4-FFF2-40B4-BE49-F238E27FC236}">
                <a16:creationId xmlns:a16="http://schemas.microsoft.com/office/drawing/2014/main" id="{6652D202-A01F-56A0-453A-47B9FFBAF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1288" y="2065109"/>
            <a:ext cx="243653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1189;g8905bb5195_8_14">
            <a:extLst>
              <a:ext uri="{FF2B5EF4-FFF2-40B4-BE49-F238E27FC236}">
                <a16:creationId xmlns:a16="http://schemas.microsoft.com/office/drawing/2014/main" id="{6D8E9A22-1CE8-95A2-6D1A-8D0E88E582B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885" y="3411770"/>
            <a:ext cx="2437293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AutoShape 27">
            <a:extLst>
              <a:ext uri="{FF2B5EF4-FFF2-40B4-BE49-F238E27FC236}">
                <a16:creationId xmlns:a16="http://schemas.microsoft.com/office/drawing/2014/main" id="{B6693E03-904C-494D-B076-0F8F14A82F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2526" y="3634787"/>
            <a:ext cx="1762837" cy="176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3074" name="Picture 2" descr="NUFAB">
            <a:extLst>
              <a:ext uri="{FF2B5EF4-FFF2-40B4-BE49-F238E27FC236}">
                <a16:creationId xmlns:a16="http://schemas.microsoft.com/office/drawing/2014/main" id="{78CAE319-FA55-25EB-7298-F355AF8B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365" y="759037"/>
            <a:ext cx="202776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D4AF224-F3B8-29B1-4C8B-99E84B0076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935" y="1454775"/>
            <a:ext cx="688249" cy="685800"/>
          </a:xfrm>
          <a:prstGeom prst="rect">
            <a:avLst/>
          </a:prstGeom>
        </p:spPr>
      </p:pic>
      <p:pic>
        <p:nvPicPr>
          <p:cNvPr id="2050" name="Picture 2" descr="University of Chicago logo | GIS&amp;T Body of Knowledge">
            <a:extLst>
              <a:ext uri="{FF2B5EF4-FFF2-40B4-BE49-F238E27FC236}">
                <a16:creationId xmlns:a16="http://schemas.microsoft.com/office/drawing/2014/main" id="{4E67AA4C-180F-DCA4-DF4C-606B438A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2021" y="754191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national Workshop on Dynamical Decoupling (IWODD)">
            <a:extLst>
              <a:ext uri="{FF2B5EF4-FFF2-40B4-BE49-F238E27FC236}">
                <a16:creationId xmlns:a16="http://schemas.microsoft.com/office/drawing/2014/main" id="{E6DF890C-CB6E-E78D-F482-2CC1F93B5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4213" y="2971373"/>
            <a:ext cx="134360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antum Computing | Rigetti Computing">
            <a:extLst>
              <a:ext uri="{FF2B5EF4-FFF2-40B4-BE49-F238E27FC236}">
                <a16:creationId xmlns:a16="http://schemas.microsoft.com/office/drawing/2014/main" id="{E8971610-B309-9D88-EF66-459FB108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885" y="3416377"/>
            <a:ext cx="87085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D4336-852C-5746-F33B-948C3DE7CFF1}"/>
              </a:ext>
            </a:extLst>
          </p:cNvPr>
          <p:cNvSpPr txBox="1">
            <a:spLocks/>
          </p:cNvSpPr>
          <p:nvPr/>
        </p:nvSpPr>
        <p:spPr>
          <a:xfrm>
            <a:off x="2654479" y="3968021"/>
            <a:ext cx="506526" cy="135731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42900" rtl="0" fontAlgn="base">
              <a:spcBef>
                <a:spcPct val="0"/>
              </a:spcBef>
              <a:spcAft>
                <a:spcPct val="0"/>
              </a:spcAft>
              <a:defRPr sz="675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7145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0574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4003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27432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D785936-DB1B-854E-8F8A-8612C77D953F}" type="datetime1">
              <a:rPr lang="en-US" smtClean="0"/>
              <a:pPr>
                <a:defRPr/>
              </a:pPr>
              <a:t>6/30/23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02976-FD74-781F-D450-4D65661E1218}"/>
              </a:ext>
            </a:extLst>
          </p:cNvPr>
          <p:cNvSpPr txBox="1">
            <a:spLocks/>
          </p:cNvSpPr>
          <p:nvPr/>
        </p:nvSpPr>
        <p:spPr>
          <a:xfrm>
            <a:off x="3236184" y="3903416"/>
            <a:ext cx="3167165" cy="1357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342900" rtl="0" fontAlgn="base">
              <a:spcBef>
                <a:spcPct val="0"/>
              </a:spcBef>
              <a:spcAft>
                <a:spcPct val="0"/>
              </a:spcAft>
              <a:defRPr sz="675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7145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0574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4003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27432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Grassellino - SQMS</a:t>
            </a:r>
            <a:endParaRPr lang="en-US" b="1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938EC32-E84D-7703-82A0-0A23986A0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814" y="2370508"/>
            <a:ext cx="1011342" cy="10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CC4455-EDB2-F3A2-CC63-BF1E799A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886" y="2377074"/>
            <a:ext cx="1005839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7188D2-31D8-89CE-B25D-4AE50E167721}"/>
              </a:ext>
            </a:extLst>
          </p:cNvPr>
          <p:cNvSpPr txBox="1"/>
          <p:nvPr/>
        </p:nvSpPr>
        <p:spPr>
          <a:xfrm>
            <a:off x="1676596" y="3347470"/>
            <a:ext cx="123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 err="1">
                <a:solidFill>
                  <a:srgbClr val="003087"/>
                </a:solidFill>
                <a:latin typeface="Helvetica" pitchFamily="2" charset="0"/>
              </a:rPr>
              <a:t>Akshay</a:t>
            </a:r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 Murthy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Fermilab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8DEE0F-6575-9FF1-BFCA-D9813F47C8CE}"/>
              </a:ext>
            </a:extLst>
          </p:cNvPr>
          <p:cNvSpPr txBox="1"/>
          <p:nvPr/>
        </p:nvSpPr>
        <p:spPr>
          <a:xfrm>
            <a:off x="606092" y="3345105"/>
            <a:ext cx="1580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Mustafa Bal​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Fermilab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AutoShape 27">
            <a:extLst>
              <a:ext uri="{FF2B5EF4-FFF2-40B4-BE49-F238E27FC236}">
                <a16:creationId xmlns:a16="http://schemas.microsoft.com/office/drawing/2014/main" id="{1BA6C8EF-8F5C-7FD2-7528-DF30DB21A7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9768" y="3454120"/>
            <a:ext cx="1762837" cy="176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4FF518-B858-39F0-9686-A8F64BE7F546}"/>
              </a:ext>
            </a:extLst>
          </p:cNvPr>
          <p:cNvSpPr txBox="1"/>
          <p:nvPr/>
        </p:nvSpPr>
        <p:spPr>
          <a:xfrm>
            <a:off x="1814599" y="4809301"/>
            <a:ext cx="89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Pete Hopkins, </a:t>
            </a:r>
          </a:p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NIST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8ED0CA-1F45-7E88-186F-DE91DF4FB6DF}"/>
              </a:ext>
            </a:extLst>
          </p:cNvPr>
          <p:cNvSpPr txBox="1"/>
          <p:nvPr/>
        </p:nvSpPr>
        <p:spPr>
          <a:xfrm>
            <a:off x="2779222" y="3381885"/>
            <a:ext cx="169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 dirty="0">
                <a:solidFill>
                  <a:srgbClr val="003087"/>
                </a:solidFill>
                <a:latin typeface="Helvetica" pitchFamily="2" charset="0"/>
              </a:rPr>
              <a:t>Ella Lachman</a:t>
            </a:r>
            <a:endParaRPr lang="en-US" sz="800" dirty="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800" dirty="0" err="1">
                <a:solidFill>
                  <a:srgbClr val="003087"/>
                </a:solidFill>
                <a:latin typeface="Helvetica" pitchFamily="2" charset="0"/>
              </a:rPr>
              <a:t>Rigetti</a:t>
            </a:r>
            <a:r>
              <a:rPr lang="en-US" sz="800" dirty="0">
                <a:solidFill>
                  <a:srgbClr val="003087"/>
                </a:solidFill>
                <a:latin typeface="Helvetica" pitchFamily="2" charset="0"/>
              </a:rPr>
              <a:t> Computing</a:t>
            </a:r>
            <a:endParaRPr lang="en-US" sz="800" dirty="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 dirty="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277F62-ADCE-BFD5-24AB-40779909B7B5}"/>
              </a:ext>
            </a:extLst>
          </p:cNvPr>
          <p:cNvSpPr txBox="1"/>
          <p:nvPr/>
        </p:nvSpPr>
        <p:spPr>
          <a:xfrm>
            <a:off x="4871284" y="3354425"/>
            <a:ext cx="151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 err="1">
                <a:solidFill>
                  <a:srgbClr val="003087"/>
                </a:solidFill>
                <a:latin typeface="Helvetica" pitchFamily="2" charset="0"/>
              </a:rPr>
              <a:t>Shaojiang</a:t>
            </a:r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 Zhu​​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Fermilab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​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24" name="Picture 21">
            <a:extLst>
              <a:ext uri="{FF2B5EF4-FFF2-40B4-BE49-F238E27FC236}">
                <a16:creationId xmlns:a16="http://schemas.microsoft.com/office/drawing/2014/main" id="{7365B3C2-58DA-B9E4-2086-6B603699A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676" y="2376173"/>
            <a:ext cx="1021976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B52637-86D2-DC6B-870B-F11D3749A89F}"/>
              </a:ext>
            </a:extLst>
          </p:cNvPr>
          <p:cNvSpPr txBox="1"/>
          <p:nvPr/>
        </p:nvSpPr>
        <p:spPr>
          <a:xfrm>
            <a:off x="574742" y="4779879"/>
            <a:ext cx="158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Lin Zhou</a:t>
            </a:r>
          </a:p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Ames National Lab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F5E778-2027-C568-36D3-61C4DCB68088}"/>
              </a:ext>
            </a:extLst>
          </p:cNvPr>
          <p:cNvSpPr txBox="1"/>
          <p:nvPr/>
        </p:nvSpPr>
        <p:spPr>
          <a:xfrm>
            <a:off x="2768228" y="4836087"/>
            <a:ext cx="853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Florent Lecoq, NIST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28" name="Picture 2" descr="Francesco Crisa' - SQEL | Superconducting Quantum Electronics Lab">
            <a:extLst>
              <a:ext uri="{FF2B5EF4-FFF2-40B4-BE49-F238E27FC236}">
                <a16:creationId xmlns:a16="http://schemas.microsoft.com/office/drawing/2014/main" id="{1BE3545A-FCEB-E58E-9115-C4301432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489" y="2367521"/>
            <a:ext cx="843822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77F25DE-BAA1-8EED-3EEA-FDFC7FD90A97}"/>
              </a:ext>
            </a:extLst>
          </p:cNvPr>
          <p:cNvSpPr txBox="1"/>
          <p:nvPr/>
        </p:nvSpPr>
        <p:spPr>
          <a:xfrm>
            <a:off x="3811948" y="3402790"/>
            <a:ext cx="1089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Francesco </a:t>
            </a:r>
            <a:r>
              <a:rPr lang="en-US" sz="800" err="1">
                <a:solidFill>
                  <a:srgbClr val="003087"/>
                </a:solidFill>
                <a:latin typeface="Helvetica" pitchFamily="2" charset="0"/>
              </a:rPr>
              <a:t>Crisa</a:t>
            </a:r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’, Fermilab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30" name="Picture 2" descr="Peter Hopkins joined the Superconductive Electronics Group ...">
            <a:extLst>
              <a:ext uri="{FF2B5EF4-FFF2-40B4-BE49-F238E27FC236}">
                <a16:creationId xmlns:a16="http://schemas.microsoft.com/office/drawing/2014/main" id="{0CAB3FCB-BD3F-D47A-107C-CB156FC5F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0763" y="3790244"/>
            <a:ext cx="866571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8F6411-5C80-14CA-DD9E-BF4EE7C28988}"/>
              </a:ext>
            </a:extLst>
          </p:cNvPr>
          <p:cNvSpPr txBox="1"/>
          <p:nvPr/>
        </p:nvSpPr>
        <p:spPr>
          <a:xfrm>
            <a:off x="3831112" y="4878227"/>
            <a:ext cx="941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Nik Zhelev, NU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33" name="Picture 6" descr="112 Hardware Heroes Changing Quantum Tech — Part 6: Specialists 71–84">
            <a:extLst>
              <a:ext uri="{FF2B5EF4-FFF2-40B4-BE49-F238E27FC236}">
                <a16:creationId xmlns:a16="http://schemas.microsoft.com/office/drawing/2014/main" id="{9F385AD6-F6F6-454B-41CF-3F2A0C59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021" y="3790244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CFEE05-0C90-38F8-E95B-4AB4676D0F8F}"/>
              </a:ext>
            </a:extLst>
          </p:cNvPr>
          <p:cNvSpPr txBox="1"/>
          <p:nvPr/>
        </p:nvSpPr>
        <p:spPr>
          <a:xfrm>
            <a:off x="4801155" y="4819796"/>
            <a:ext cx="106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Yuvraj Mohan</a:t>
            </a:r>
          </a:p>
          <a:p>
            <a:pPr fontAlgn="base"/>
            <a:r>
              <a:rPr lang="en-US" sz="800" err="1">
                <a:solidFill>
                  <a:srgbClr val="003087"/>
                </a:solidFill>
                <a:latin typeface="Helvetica" pitchFamily="2" charset="0"/>
              </a:rPr>
              <a:t>Rigetti</a:t>
            </a:r>
            <a:r>
              <a:rPr lang="en-US" sz="800">
                <a:solidFill>
                  <a:srgbClr val="003087"/>
                </a:solidFill>
                <a:latin typeface="Helvetica" pitchFamily="2" charset="0"/>
              </a:rPr>
              <a:t> Computing</a:t>
            </a:r>
            <a:endParaRPr lang="en-US" sz="800">
              <a:solidFill>
                <a:srgbClr val="003087"/>
              </a:solidFill>
              <a:latin typeface="Segoe UI" panose="020B0502040204020203" pitchFamily="34" charset="0"/>
            </a:endParaRPr>
          </a:p>
          <a:p>
            <a:pPr fontAlgn="base"/>
            <a:endParaRPr lang="en-US" sz="1200">
              <a:solidFill>
                <a:srgbClr val="004C97"/>
              </a:solidFill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35" name="Picture 8" descr="Florent Lecocq - Senior Research Associate - National Institute of  Standards and Technology (NIST) | LinkedIn">
            <a:extLst>
              <a:ext uri="{FF2B5EF4-FFF2-40B4-BE49-F238E27FC236}">
                <a16:creationId xmlns:a16="http://schemas.microsoft.com/office/drawing/2014/main" id="{1DB34A56-C2AC-FAEE-1241-16FEDEB77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939" y="3801194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Nikolay Zhelev - Research Assistant Professor, Department of Physics and  Astronomy - Northwestern University | LinkedIn">
            <a:extLst>
              <a:ext uri="{FF2B5EF4-FFF2-40B4-BE49-F238E27FC236}">
                <a16:creationId xmlns:a16="http://schemas.microsoft.com/office/drawing/2014/main" id="{2408FF7B-E2DD-6877-D8FD-92550A31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5480" y="3790244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Ella Lachman – SQMS Center">
            <a:extLst>
              <a:ext uri="{FF2B5EF4-FFF2-40B4-BE49-F238E27FC236}">
                <a16:creationId xmlns:a16="http://schemas.microsoft.com/office/drawing/2014/main" id="{ADA08AFB-BED8-E0FD-DC09-A1B5D1A0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273" y="2376173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Meet the new MSE faculty: Lin Zhou - College of Engineering News">
            <a:extLst>
              <a:ext uri="{FF2B5EF4-FFF2-40B4-BE49-F238E27FC236}">
                <a16:creationId xmlns:a16="http://schemas.microsoft.com/office/drawing/2014/main" id="{00C4E97F-4EB3-31C9-5657-E69C1ECC7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326" y="3790244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1BAB4C01-A5B7-5E0A-EA4E-EEA2E29F1F89}"/>
              </a:ext>
            </a:extLst>
          </p:cNvPr>
          <p:cNvSpPr txBox="1">
            <a:spLocks/>
          </p:cNvSpPr>
          <p:nvPr/>
        </p:nvSpPr>
        <p:spPr>
          <a:xfrm>
            <a:off x="353527" y="239384"/>
            <a:ext cx="9147298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SQMS National Qubit Nanofabrication Taskforce</a:t>
            </a:r>
          </a:p>
        </p:txBody>
      </p:sp>
    </p:spTree>
    <p:extLst>
      <p:ext uri="{BB962C8B-B14F-4D97-AF65-F5344CB8AC3E}">
        <p14:creationId xmlns:p14="http://schemas.microsoft.com/office/powerpoint/2010/main" val="931552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FB9A9-A1AD-3578-CD44-A707045DB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016"/>
          <a:stretch/>
        </p:blipFill>
        <p:spPr>
          <a:xfrm>
            <a:off x="5483778" y="584196"/>
            <a:ext cx="3158342" cy="42245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2CD24D-E29F-3EEB-2B95-789312DB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27" y="150138"/>
            <a:ext cx="8435146" cy="517776"/>
          </a:xfrm>
        </p:spPr>
        <p:txBody>
          <a:bodyPr/>
          <a:lstStyle/>
          <a:p>
            <a:r>
              <a:rPr lang="en-US" sz="26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Milestone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Advanced coherence in encapsulated qubits</a:t>
            </a:r>
          </a:p>
        </p:txBody>
      </p:sp>
      <p:pic>
        <p:nvPicPr>
          <p:cNvPr id="16" name="Picture 15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FABD331B-23AF-A442-85E4-246011398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14" y="667914"/>
            <a:ext cx="4744993" cy="396231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288CC7-C358-1795-50A4-60AE5440666A}"/>
              </a:ext>
            </a:extLst>
          </p:cNvPr>
          <p:cNvCxnSpPr/>
          <p:nvPr/>
        </p:nvCxnSpPr>
        <p:spPr>
          <a:xfrm flipH="1" flipV="1">
            <a:off x="7051374" y="3262987"/>
            <a:ext cx="776782" cy="41691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E78FE2-5431-0C6D-2076-777C83E9B83D}"/>
              </a:ext>
            </a:extLst>
          </p:cNvPr>
          <p:cNvSpPr txBox="1"/>
          <p:nvPr/>
        </p:nvSpPr>
        <p:spPr>
          <a:xfrm>
            <a:off x="8240837" y="818052"/>
            <a:ext cx="2870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1ADE07-AC9F-9DDD-6C66-9519E114E7A2}"/>
              </a:ext>
            </a:extLst>
          </p:cNvPr>
          <p:cNvSpPr txBox="1"/>
          <p:nvPr/>
        </p:nvSpPr>
        <p:spPr>
          <a:xfrm>
            <a:off x="8240837" y="2855131"/>
            <a:ext cx="2870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62D78-1A62-D535-3412-C935BA4C768A}"/>
              </a:ext>
            </a:extLst>
          </p:cNvPr>
          <p:cNvSpPr txBox="1"/>
          <p:nvPr/>
        </p:nvSpPr>
        <p:spPr>
          <a:xfrm>
            <a:off x="6866504" y="768136"/>
            <a:ext cx="1752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Sapphire Substrate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A20C78-E224-9ABF-1510-4D043CE5A834}"/>
              </a:ext>
            </a:extLst>
          </p:cNvPr>
          <p:cNvSpPr txBox="1"/>
          <p:nvPr/>
        </p:nvSpPr>
        <p:spPr>
          <a:xfrm>
            <a:off x="7064315" y="2787434"/>
            <a:ext cx="155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Silicon Substrate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A6C60D71-AE1B-71D3-72E9-2CFF9028E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9D75AE5-DE52-3D2C-7C13-8FA762A1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3FE5EDD-C159-D606-2FD6-739AA710B236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91DFE-F87B-DFED-191A-DD7AE55FE32A}"/>
              </a:ext>
            </a:extLst>
          </p:cNvPr>
          <p:cNvSpPr txBox="1"/>
          <p:nvPr/>
        </p:nvSpPr>
        <p:spPr>
          <a:xfrm>
            <a:off x="-911777" y="447633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E78B4"/>
                </a:solidFill>
                <a:latin typeface="Helvetica" pitchFamily="2" charset="0"/>
              </a:rPr>
              <a:t>Bal et al., arxiv:2304.13257</a:t>
            </a:r>
          </a:p>
        </p:txBody>
      </p:sp>
    </p:spTree>
    <p:extLst>
      <p:ext uri="{BB962C8B-B14F-4D97-AF65-F5344CB8AC3E}">
        <p14:creationId xmlns:p14="http://schemas.microsoft.com/office/powerpoint/2010/main" val="1537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19" grpId="0"/>
      <p:bldP spid="19" grpId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2CD24D-E29F-3EEB-2B95-789312DB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27" y="150138"/>
            <a:ext cx="8435146" cy="517776"/>
          </a:xfrm>
        </p:spPr>
        <p:txBody>
          <a:bodyPr/>
          <a:lstStyle/>
          <a:p>
            <a:r>
              <a:rPr lang="en-US" sz="26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Milestone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Advanced coherence in encapsulated qubits</a:t>
            </a:r>
          </a:p>
        </p:txBody>
      </p:sp>
      <p:pic>
        <p:nvPicPr>
          <p:cNvPr id="16" name="Picture 15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FABD331B-23AF-A442-85E4-24601139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14" y="667914"/>
            <a:ext cx="4744993" cy="3962314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521E1A-F3FC-6D84-9C0B-B432E01F1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B730032-C0D3-5B3E-6A2A-EFD8DFECB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4A9DC5-4A3D-A7C5-A034-10D30FE04953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4160E-AF04-549F-43B2-1813A133A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016"/>
          <a:stretch/>
        </p:blipFill>
        <p:spPr>
          <a:xfrm>
            <a:off x="5483778" y="584196"/>
            <a:ext cx="3158342" cy="42245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3C04CB-0F17-04E5-B7F7-4B3962D08DEB}"/>
              </a:ext>
            </a:extLst>
          </p:cNvPr>
          <p:cNvCxnSpPr/>
          <p:nvPr/>
        </p:nvCxnSpPr>
        <p:spPr>
          <a:xfrm flipH="1" flipV="1">
            <a:off x="7051374" y="3262987"/>
            <a:ext cx="776782" cy="41691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0AFEC4-A781-B59C-8717-145C0A6F41B2}"/>
              </a:ext>
            </a:extLst>
          </p:cNvPr>
          <p:cNvSpPr txBox="1"/>
          <p:nvPr/>
        </p:nvSpPr>
        <p:spPr>
          <a:xfrm>
            <a:off x="8240837" y="818052"/>
            <a:ext cx="2870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ED5DB-1BA0-6ADA-5141-CDB75A0BC465}"/>
              </a:ext>
            </a:extLst>
          </p:cNvPr>
          <p:cNvSpPr txBox="1"/>
          <p:nvPr/>
        </p:nvSpPr>
        <p:spPr>
          <a:xfrm>
            <a:off x="8240837" y="2855131"/>
            <a:ext cx="2870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75C25-0913-421D-9509-2E5541868BC0}"/>
              </a:ext>
            </a:extLst>
          </p:cNvPr>
          <p:cNvSpPr txBox="1"/>
          <p:nvPr/>
        </p:nvSpPr>
        <p:spPr>
          <a:xfrm>
            <a:off x="6866504" y="768136"/>
            <a:ext cx="1752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Sapphire Substrate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B1FA46-812C-9E5D-F31A-A737652CDC04}"/>
              </a:ext>
            </a:extLst>
          </p:cNvPr>
          <p:cNvSpPr txBox="1"/>
          <p:nvPr/>
        </p:nvSpPr>
        <p:spPr>
          <a:xfrm>
            <a:off x="7064315" y="2787434"/>
            <a:ext cx="155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Silicon Substrate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8E4AE5EA-5771-787B-CEFB-C7F9AD4B2AA0}"/>
              </a:ext>
            </a:extLst>
          </p:cNvPr>
          <p:cNvSpPr txBox="1">
            <a:spLocks/>
          </p:cNvSpPr>
          <p:nvPr/>
        </p:nvSpPr>
        <p:spPr>
          <a:xfrm>
            <a:off x="2676647" y="1880512"/>
            <a:ext cx="3790705" cy="13824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Roboto" panose="02000000000000000000" pitchFamily="2" charset="0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Roboto" panose="02000000000000000000" pitchFamily="2" charset="0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000000"/>
                </a:solidFill>
                <a:latin typeface="Roboto" panose="02000000000000000000" pitchFamily="2" charset="0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Roboto" panose="02000000000000000000" pitchFamily="2" charset="0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Roboto" panose="02000000000000000000" pitchFamily="2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84"/>
              </a:spcBef>
              <a:buNone/>
            </a:pPr>
            <a:r>
              <a:rPr lang="en-US" sz="2000" b="1" dirty="0">
                <a:solidFill>
                  <a:schemeClr val="tx1"/>
                </a:solidFill>
              </a:rPr>
              <a:t>Encapsulation Strategies </a:t>
            </a:r>
            <a:r>
              <a:rPr lang="en-US" sz="2000" dirty="0">
                <a:solidFill>
                  <a:schemeClr val="tx1"/>
                </a:solidFill>
              </a:rPr>
              <a:t>lead to the significant systematic coherence advancement confirming the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5EE26-451E-B516-6D2C-97F3EF63462E}"/>
              </a:ext>
            </a:extLst>
          </p:cNvPr>
          <p:cNvSpPr txBox="1"/>
          <p:nvPr/>
        </p:nvSpPr>
        <p:spPr>
          <a:xfrm>
            <a:off x="-911777" y="447633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E78B4"/>
                </a:solidFill>
                <a:latin typeface="Helvetica" pitchFamily="2" charset="0"/>
              </a:rPr>
              <a:t>Bal et al., arxiv:2304.13257</a:t>
            </a:r>
          </a:p>
        </p:txBody>
      </p:sp>
    </p:spTree>
    <p:extLst>
      <p:ext uri="{BB962C8B-B14F-4D97-AF65-F5344CB8AC3E}">
        <p14:creationId xmlns:p14="http://schemas.microsoft.com/office/powerpoint/2010/main" val="1104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E253F9A-EEC0-993A-A8E6-39C1B437CA4B}"/>
              </a:ext>
            </a:extLst>
          </p:cNvPr>
          <p:cNvSpPr/>
          <p:nvPr/>
        </p:nvSpPr>
        <p:spPr>
          <a:xfrm>
            <a:off x="6229881" y="1429331"/>
            <a:ext cx="2587199" cy="21001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137C13-5FEE-F965-D612-186DD907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07" y="314063"/>
            <a:ext cx="5649612" cy="517776"/>
          </a:xfrm>
        </p:spPr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Significance of the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CC278-032A-0678-EA7B-C450C38E7716}"/>
              </a:ext>
            </a:extLst>
          </p:cNvPr>
          <p:cNvSpPr txBox="1"/>
          <p:nvPr/>
        </p:nvSpPr>
        <p:spPr>
          <a:xfrm>
            <a:off x="387121" y="936753"/>
            <a:ext cx="493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u="sng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World-wide</a:t>
            </a: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landscape of 2D qubit coherences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1E3649-28F8-834D-83F7-1C85FF8B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7" y="1307520"/>
            <a:ext cx="5426579" cy="2779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C3EEBF-F970-426C-261E-79EC597E79DD}"/>
              </a:ext>
            </a:extLst>
          </p:cNvPr>
          <p:cNvSpPr txBox="1"/>
          <p:nvPr/>
        </p:nvSpPr>
        <p:spPr>
          <a:xfrm>
            <a:off x="367485" y="4257107"/>
            <a:ext cx="822372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SQMS 2D qubits are now at the forefront of the national and world-wide efforts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BE17B-897C-E184-4334-9D8D9CB0794F}"/>
              </a:ext>
            </a:extLst>
          </p:cNvPr>
          <p:cNvSpPr txBox="1"/>
          <p:nvPr/>
        </p:nvSpPr>
        <p:spPr>
          <a:xfrm>
            <a:off x="6257698" y="1489063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SQMS Best T</a:t>
            </a:r>
            <a:r>
              <a:rPr lang="en-US" b="1" baseline="-25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9275B-14AE-57F1-D8B4-FCDA85014D4C}"/>
              </a:ext>
            </a:extLst>
          </p:cNvPr>
          <p:cNvSpPr txBox="1"/>
          <p:nvPr/>
        </p:nvSpPr>
        <p:spPr>
          <a:xfrm>
            <a:off x="6257697" y="2067841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Nb/Si </a:t>
            </a: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itchFamily="2" charset="2"/>
              </a:rPr>
              <a:t></a:t>
            </a: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451 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2F560A-3330-90C5-5077-F245762E1608}"/>
              </a:ext>
            </a:extLst>
          </p:cNvPr>
          <p:cNvSpPr txBox="1"/>
          <p:nvPr/>
        </p:nvSpPr>
        <p:spPr>
          <a:xfrm>
            <a:off x="6257697" y="3075683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Nb/sapphire </a:t>
            </a: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itchFamily="2" charset="2"/>
              </a:rPr>
              <a:t></a:t>
            </a: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198 us</a:t>
            </a: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AB435E40-0F44-798E-2DCF-81B6C58A4E5A}"/>
              </a:ext>
            </a:extLst>
          </p:cNvPr>
          <p:cNvSpPr/>
          <p:nvPr/>
        </p:nvSpPr>
        <p:spPr>
          <a:xfrm>
            <a:off x="5722497" y="2199199"/>
            <a:ext cx="427289" cy="106617"/>
          </a:xfrm>
          <a:prstGeom prst="left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>
            <a:extLst>
              <a:ext uri="{FF2B5EF4-FFF2-40B4-BE49-F238E27FC236}">
                <a16:creationId xmlns:a16="http://schemas.microsoft.com/office/drawing/2014/main" id="{720DBE3A-15DE-FD57-C951-6183122ADB0D}"/>
              </a:ext>
            </a:extLst>
          </p:cNvPr>
          <p:cNvSpPr/>
          <p:nvPr/>
        </p:nvSpPr>
        <p:spPr>
          <a:xfrm>
            <a:off x="5725679" y="3201499"/>
            <a:ext cx="427289" cy="106617"/>
          </a:xfrm>
          <a:prstGeom prst="left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DDF52B5-7863-4FDB-CC65-76C783958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6C3038-54BD-F0B2-D44D-83A55DE31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C08D8B-380F-3023-D158-3998C251A3F9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18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2A608-E33B-1087-10B3-D240F01B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36" y="332028"/>
            <a:ext cx="8756880" cy="517776"/>
          </a:xfrm>
        </p:spPr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Near-term Goals: 2D Qubit Materials Roadmap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AF01B9-A384-B9B0-D9D5-20CCF4BBCE20}"/>
              </a:ext>
            </a:extLst>
          </p:cNvPr>
          <p:cNvCxnSpPr>
            <a:cxnSpLocks/>
          </p:cNvCxnSpPr>
          <p:nvPr/>
        </p:nvCxnSpPr>
        <p:spPr>
          <a:xfrm>
            <a:off x="661102" y="1348228"/>
            <a:ext cx="8200206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305C4B-BB97-8A84-099E-0C8D62F3D40A}"/>
              </a:ext>
            </a:extLst>
          </p:cNvPr>
          <p:cNvCxnSpPr>
            <a:cxnSpLocks/>
          </p:cNvCxnSpPr>
          <p:nvPr/>
        </p:nvCxnSpPr>
        <p:spPr>
          <a:xfrm flipV="1">
            <a:off x="7812266" y="1749979"/>
            <a:ext cx="0" cy="133631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590128-CDCB-E447-8D82-D9157C785304}"/>
              </a:ext>
            </a:extLst>
          </p:cNvPr>
          <p:cNvCxnSpPr>
            <a:cxnSpLocks/>
          </p:cNvCxnSpPr>
          <p:nvPr/>
        </p:nvCxnSpPr>
        <p:spPr>
          <a:xfrm flipV="1">
            <a:off x="6457734" y="2265604"/>
            <a:ext cx="0" cy="915032"/>
          </a:xfrm>
          <a:prstGeom prst="line">
            <a:avLst/>
          </a:prstGeom>
          <a:ln w="38100">
            <a:solidFill>
              <a:srgbClr val="C4F4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B2BF06-37D6-AD46-CA9C-2E7E3AD351B0}"/>
              </a:ext>
            </a:extLst>
          </p:cNvPr>
          <p:cNvCxnSpPr>
            <a:cxnSpLocks/>
          </p:cNvCxnSpPr>
          <p:nvPr/>
        </p:nvCxnSpPr>
        <p:spPr>
          <a:xfrm flipV="1">
            <a:off x="5285564" y="1914812"/>
            <a:ext cx="0" cy="1336313"/>
          </a:xfrm>
          <a:prstGeom prst="line">
            <a:avLst/>
          </a:prstGeom>
          <a:ln w="38100">
            <a:solidFill>
              <a:srgbClr val="5ECCF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711DBF-B31C-1CCD-8DC5-59AD3B440B02}"/>
              </a:ext>
            </a:extLst>
          </p:cNvPr>
          <p:cNvCxnSpPr>
            <a:cxnSpLocks/>
          </p:cNvCxnSpPr>
          <p:nvPr/>
        </p:nvCxnSpPr>
        <p:spPr>
          <a:xfrm flipV="1">
            <a:off x="4136873" y="2444273"/>
            <a:ext cx="0" cy="915032"/>
          </a:xfrm>
          <a:prstGeom prst="line">
            <a:avLst/>
          </a:prstGeom>
          <a:ln w="38100">
            <a:solidFill>
              <a:srgbClr val="DCE1F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C1E319CD-D3BD-DC61-158E-5583F20BCC03}"/>
              </a:ext>
            </a:extLst>
          </p:cNvPr>
          <p:cNvSpPr/>
          <p:nvPr/>
        </p:nvSpPr>
        <p:spPr>
          <a:xfrm>
            <a:off x="3119082" y="2253780"/>
            <a:ext cx="2013625" cy="6583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Eliminate sources of decoherence from bulk substrate</a:t>
            </a:r>
          </a:p>
        </p:txBody>
      </p:sp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1403E107-574C-4470-2168-226550229B13}"/>
              </a:ext>
            </a:extLst>
          </p:cNvPr>
          <p:cNvSpPr/>
          <p:nvPr/>
        </p:nvSpPr>
        <p:spPr>
          <a:xfrm>
            <a:off x="4359809" y="1475981"/>
            <a:ext cx="1851557" cy="658376"/>
          </a:xfrm>
          <a:prstGeom prst="roundRect">
            <a:avLst/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Eliminate sources of decoherence at Josephson Junction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011B42-BBB3-4CD4-825C-165CEA8700CF}"/>
              </a:ext>
            </a:extLst>
          </p:cNvPr>
          <p:cNvSpPr/>
          <p:nvPr/>
        </p:nvSpPr>
        <p:spPr>
          <a:xfrm>
            <a:off x="5406164" y="2253780"/>
            <a:ext cx="2221280" cy="658376"/>
          </a:xfrm>
          <a:prstGeom prst="roundRect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Eliminate sources of decoherence in superconducting thin film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0FD8CC-8AAA-9C2E-FB20-C5A63112D4EF}"/>
              </a:ext>
            </a:extLst>
          </p:cNvPr>
          <p:cNvSpPr/>
          <p:nvPr/>
        </p:nvSpPr>
        <p:spPr>
          <a:xfrm>
            <a:off x="6526431" y="1475981"/>
            <a:ext cx="2376939" cy="661532"/>
          </a:xfrm>
          <a:prstGeom prst="roundRect">
            <a:avLst/>
          </a:prstGeom>
          <a:ln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sources of decoherence emerging from multi qubit chips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ABAC1A-0B71-A8C2-378A-8C7B56EF2759}"/>
              </a:ext>
            </a:extLst>
          </p:cNvPr>
          <p:cNvCxnSpPr>
            <a:cxnSpLocks/>
          </p:cNvCxnSpPr>
          <p:nvPr/>
        </p:nvCxnSpPr>
        <p:spPr>
          <a:xfrm>
            <a:off x="661102" y="3644250"/>
            <a:ext cx="8200206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021FB77-44AA-1859-6521-21B35B59AC1A}"/>
              </a:ext>
            </a:extLst>
          </p:cNvPr>
          <p:cNvSpPr txBox="1"/>
          <p:nvPr/>
        </p:nvSpPr>
        <p:spPr>
          <a:xfrm>
            <a:off x="104090" y="327908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Roboto" panose="02000000000000000000" pitchFamily="2" charset="0"/>
                <a:ea typeface="Roboto" panose="02000000000000000000" pitchFamily="2" charset="0"/>
              </a:rPr>
              <a:t>Year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4CA594-295F-25F0-BE30-32CE367CCEC9}"/>
              </a:ext>
            </a:extLst>
          </p:cNvPr>
          <p:cNvCxnSpPr>
            <a:cxnSpLocks/>
          </p:cNvCxnSpPr>
          <p:nvPr/>
        </p:nvCxnSpPr>
        <p:spPr>
          <a:xfrm>
            <a:off x="712397" y="3544582"/>
            <a:ext cx="1996120" cy="0"/>
          </a:xfrm>
          <a:prstGeom prst="line">
            <a:avLst/>
          </a:prstGeom>
          <a:ln w="127000">
            <a:solidFill>
              <a:srgbClr val="FA8E87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F4BFC7-DC47-4843-6025-89680FAC0870}"/>
              </a:ext>
            </a:extLst>
          </p:cNvPr>
          <p:cNvCxnSpPr>
            <a:cxnSpLocks/>
          </p:cNvCxnSpPr>
          <p:nvPr/>
        </p:nvCxnSpPr>
        <p:spPr>
          <a:xfrm>
            <a:off x="1727172" y="3450054"/>
            <a:ext cx="3174876" cy="22613"/>
          </a:xfrm>
          <a:prstGeom prst="line">
            <a:avLst/>
          </a:prstGeom>
          <a:ln w="127000">
            <a:solidFill>
              <a:srgbClr val="FFB37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D4EA98-4C10-485A-0A82-4E18CC7A4DED}"/>
              </a:ext>
            </a:extLst>
          </p:cNvPr>
          <p:cNvCxnSpPr>
            <a:cxnSpLocks/>
          </p:cNvCxnSpPr>
          <p:nvPr/>
        </p:nvCxnSpPr>
        <p:spPr>
          <a:xfrm>
            <a:off x="3183630" y="3359304"/>
            <a:ext cx="2578826" cy="0"/>
          </a:xfrm>
          <a:prstGeom prst="line">
            <a:avLst/>
          </a:prstGeom>
          <a:ln w="127000">
            <a:solidFill>
              <a:srgbClr val="DCE1F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D18A3C-8DD7-0229-4AF1-45680DD09784}"/>
              </a:ext>
            </a:extLst>
          </p:cNvPr>
          <p:cNvCxnSpPr>
            <a:cxnSpLocks/>
          </p:cNvCxnSpPr>
          <p:nvPr/>
        </p:nvCxnSpPr>
        <p:spPr>
          <a:xfrm>
            <a:off x="4389312" y="3264483"/>
            <a:ext cx="2423241" cy="0"/>
          </a:xfrm>
          <a:prstGeom prst="line">
            <a:avLst/>
          </a:prstGeom>
          <a:ln w="127000">
            <a:solidFill>
              <a:srgbClr val="5ECCF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743262-6756-09BC-5CFA-A463575B2CA9}"/>
              </a:ext>
            </a:extLst>
          </p:cNvPr>
          <p:cNvCxnSpPr>
            <a:cxnSpLocks/>
          </p:cNvCxnSpPr>
          <p:nvPr/>
        </p:nvCxnSpPr>
        <p:spPr>
          <a:xfrm>
            <a:off x="5527933" y="3173739"/>
            <a:ext cx="2164058" cy="0"/>
          </a:xfrm>
          <a:prstGeom prst="line">
            <a:avLst/>
          </a:prstGeom>
          <a:ln w="127000">
            <a:solidFill>
              <a:srgbClr val="CBF4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B7175F-FF37-41AF-97E0-051E8E5877E4}"/>
              </a:ext>
            </a:extLst>
          </p:cNvPr>
          <p:cNvCxnSpPr>
            <a:cxnSpLocks/>
          </p:cNvCxnSpPr>
          <p:nvPr/>
        </p:nvCxnSpPr>
        <p:spPr>
          <a:xfrm>
            <a:off x="6610593" y="3079211"/>
            <a:ext cx="2141963" cy="0"/>
          </a:xfrm>
          <a:prstGeom prst="line">
            <a:avLst/>
          </a:prstGeom>
          <a:ln w="1270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27B150-0394-5F4D-AA5B-EB0F5CFCDA73}"/>
              </a:ext>
            </a:extLst>
          </p:cNvPr>
          <p:cNvCxnSpPr>
            <a:cxnSpLocks/>
          </p:cNvCxnSpPr>
          <p:nvPr/>
        </p:nvCxnSpPr>
        <p:spPr>
          <a:xfrm flipV="1">
            <a:off x="1478057" y="2622289"/>
            <a:ext cx="0" cy="915032"/>
          </a:xfrm>
          <a:prstGeom prst="line">
            <a:avLst/>
          </a:prstGeom>
          <a:ln w="38100">
            <a:solidFill>
              <a:srgbClr val="F8979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E98B53-2E4F-772E-D7B6-3DE6CBF60EBD}"/>
              </a:ext>
            </a:extLst>
          </p:cNvPr>
          <p:cNvCxnSpPr>
            <a:cxnSpLocks/>
          </p:cNvCxnSpPr>
          <p:nvPr/>
        </p:nvCxnSpPr>
        <p:spPr>
          <a:xfrm flipV="1">
            <a:off x="2708517" y="2113742"/>
            <a:ext cx="0" cy="1336313"/>
          </a:xfrm>
          <a:prstGeom prst="line">
            <a:avLst/>
          </a:prstGeom>
          <a:ln w="38100">
            <a:solidFill>
              <a:srgbClr val="FFB37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10">
            <a:extLst>
              <a:ext uri="{FF2B5EF4-FFF2-40B4-BE49-F238E27FC236}">
                <a16:creationId xmlns:a16="http://schemas.microsoft.com/office/drawing/2014/main" id="{D6B5BF83-7873-8FCB-D61E-AB991B0A8566}"/>
              </a:ext>
            </a:extLst>
          </p:cNvPr>
          <p:cNvSpPr/>
          <p:nvPr/>
        </p:nvSpPr>
        <p:spPr>
          <a:xfrm>
            <a:off x="1727172" y="1477410"/>
            <a:ext cx="1920743" cy="658376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Eliminate sources of decoherence at Nb/air interface</a:t>
            </a:r>
          </a:p>
        </p:txBody>
      </p:sp>
      <p:sp>
        <p:nvSpPr>
          <p:cNvPr id="28" name="Rectangle: Rounded Corners 34">
            <a:extLst>
              <a:ext uri="{FF2B5EF4-FFF2-40B4-BE49-F238E27FC236}">
                <a16:creationId xmlns:a16="http://schemas.microsoft.com/office/drawing/2014/main" id="{121851A7-B3B3-386B-9320-89DACEF32233}"/>
              </a:ext>
            </a:extLst>
          </p:cNvPr>
          <p:cNvSpPr/>
          <p:nvPr/>
        </p:nvSpPr>
        <p:spPr>
          <a:xfrm>
            <a:off x="712397" y="2253780"/>
            <a:ext cx="1537143" cy="658376"/>
          </a:xfrm>
          <a:prstGeom prst="roundRect">
            <a:avLst/>
          </a:prstGeom>
          <a:ln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sources of decoherence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954481-F9DC-948C-1FEF-CB9C565022C5}"/>
              </a:ext>
            </a:extLst>
          </p:cNvPr>
          <p:cNvSpPr txBox="1"/>
          <p:nvPr/>
        </p:nvSpPr>
        <p:spPr>
          <a:xfrm>
            <a:off x="1190788" y="362281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</a:rPr>
              <a:t>2021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BF13F6-5481-049C-35C9-472C55DEDCAD}"/>
              </a:ext>
            </a:extLst>
          </p:cNvPr>
          <p:cNvCxnSpPr>
            <a:cxnSpLocks/>
          </p:cNvCxnSpPr>
          <p:nvPr/>
        </p:nvCxnSpPr>
        <p:spPr>
          <a:xfrm flipV="1">
            <a:off x="1196080" y="3642543"/>
            <a:ext cx="0" cy="187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53D4A9-7455-0B3A-F19F-A3D1AE44ACBE}"/>
              </a:ext>
            </a:extLst>
          </p:cNvPr>
          <p:cNvCxnSpPr>
            <a:cxnSpLocks/>
          </p:cNvCxnSpPr>
          <p:nvPr/>
        </p:nvCxnSpPr>
        <p:spPr>
          <a:xfrm flipV="1">
            <a:off x="2731306" y="3642543"/>
            <a:ext cx="0" cy="187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40E4E5-1674-9C33-4E9F-C060B417ACF6}"/>
              </a:ext>
            </a:extLst>
          </p:cNvPr>
          <p:cNvCxnSpPr>
            <a:cxnSpLocks/>
          </p:cNvCxnSpPr>
          <p:nvPr/>
        </p:nvCxnSpPr>
        <p:spPr>
          <a:xfrm flipV="1">
            <a:off x="4266532" y="3642543"/>
            <a:ext cx="0" cy="187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097271-C5C1-8C72-BC74-EEB5E61F07C7}"/>
              </a:ext>
            </a:extLst>
          </p:cNvPr>
          <p:cNvCxnSpPr>
            <a:cxnSpLocks/>
          </p:cNvCxnSpPr>
          <p:nvPr/>
        </p:nvCxnSpPr>
        <p:spPr>
          <a:xfrm flipV="1">
            <a:off x="5801758" y="3642543"/>
            <a:ext cx="0" cy="187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AEEB72-C59A-2024-A681-CCB673E3C27F}"/>
              </a:ext>
            </a:extLst>
          </p:cNvPr>
          <p:cNvCxnSpPr>
            <a:cxnSpLocks/>
          </p:cNvCxnSpPr>
          <p:nvPr/>
        </p:nvCxnSpPr>
        <p:spPr>
          <a:xfrm flipV="1">
            <a:off x="7336984" y="3642543"/>
            <a:ext cx="0" cy="187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66779F2-4FE4-2C4D-BD31-2C587D444389}"/>
              </a:ext>
            </a:extLst>
          </p:cNvPr>
          <p:cNvSpPr txBox="1"/>
          <p:nvPr/>
        </p:nvSpPr>
        <p:spPr>
          <a:xfrm>
            <a:off x="2714270" y="362281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EA601B-9A3B-4A7B-5E40-6B58436FC1EB}"/>
              </a:ext>
            </a:extLst>
          </p:cNvPr>
          <p:cNvSpPr txBox="1"/>
          <p:nvPr/>
        </p:nvSpPr>
        <p:spPr>
          <a:xfrm>
            <a:off x="4246260" y="362281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6EB997-05B0-4EA5-8BE5-71FE8D53400F}"/>
              </a:ext>
            </a:extLst>
          </p:cNvPr>
          <p:cNvSpPr txBox="1"/>
          <p:nvPr/>
        </p:nvSpPr>
        <p:spPr>
          <a:xfrm>
            <a:off x="5799777" y="362281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</a:rPr>
              <a:t>2024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75E56-D925-2135-9E41-1B2C89ED42E0}"/>
              </a:ext>
            </a:extLst>
          </p:cNvPr>
          <p:cNvSpPr txBox="1"/>
          <p:nvPr/>
        </p:nvSpPr>
        <p:spPr>
          <a:xfrm>
            <a:off x="7324994" y="362281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</a:rPr>
              <a:t>2025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ACF4C4-E219-F642-BFF7-30AFA3554AC8}"/>
              </a:ext>
            </a:extLst>
          </p:cNvPr>
          <p:cNvSpPr txBox="1"/>
          <p:nvPr/>
        </p:nvSpPr>
        <p:spPr>
          <a:xfrm>
            <a:off x="89342" y="1374090"/>
            <a:ext cx="151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Roboto" panose="02000000000000000000" pitchFamily="2" charset="0"/>
                <a:ea typeface="Roboto" panose="02000000000000000000" pitchFamily="2" charset="0"/>
              </a:rPr>
              <a:t>2D Device Coherence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17E704-2DD3-F677-76C5-55A507B6E512}"/>
              </a:ext>
            </a:extLst>
          </p:cNvPr>
          <p:cNvCxnSpPr>
            <a:cxnSpLocks/>
          </p:cNvCxnSpPr>
          <p:nvPr/>
        </p:nvCxnSpPr>
        <p:spPr>
          <a:xfrm flipV="1">
            <a:off x="1244968" y="1145801"/>
            <a:ext cx="0" cy="187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C0F3AB-B4F2-9A67-787A-48EAC2BBC3E0}"/>
              </a:ext>
            </a:extLst>
          </p:cNvPr>
          <p:cNvCxnSpPr>
            <a:cxnSpLocks/>
          </p:cNvCxnSpPr>
          <p:nvPr/>
        </p:nvCxnSpPr>
        <p:spPr>
          <a:xfrm flipV="1">
            <a:off x="4250016" y="1145799"/>
            <a:ext cx="0" cy="187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0CE2CBE-E5BD-1591-1C66-588ADC945D7F}"/>
              </a:ext>
            </a:extLst>
          </p:cNvPr>
          <p:cNvSpPr txBox="1"/>
          <p:nvPr/>
        </p:nvSpPr>
        <p:spPr>
          <a:xfrm>
            <a:off x="1203124" y="89689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</a:rPr>
              <a:t>10 </a:t>
            </a:r>
            <a:r>
              <a:rPr lang="en-US" sz="1800" err="1">
                <a:latin typeface="Roboto" panose="02000000000000000000" pitchFamily="2" charset="0"/>
                <a:ea typeface="Roboto" panose="02000000000000000000" pitchFamily="2" charset="0"/>
              </a:rPr>
              <a:t>μs</a:t>
            </a:r>
            <a:endParaRPr lang="en-US"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4A29EF2-CB78-E21E-EA2F-4908F202BCB6}"/>
              </a:ext>
            </a:extLst>
          </p:cNvPr>
          <p:cNvCxnSpPr>
            <a:cxnSpLocks/>
          </p:cNvCxnSpPr>
          <p:nvPr/>
        </p:nvCxnSpPr>
        <p:spPr>
          <a:xfrm flipV="1">
            <a:off x="7410854" y="1150615"/>
            <a:ext cx="0" cy="187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51BA548-8756-B9ED-EAC2-F5AE5C4593B4}"/>
              </a:ext>
            </a:extLst>
          </p:cNvPr>
          <p:cNvSpPr txBox="1"/>
          <p:nvPr/>
        </p:nvSpPr>
        <p:spPr>
          <a:xfrm>
            <a:off x="7421083" y="90108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</a:rPr>
              <a:t>1 </a:t>
            </a:r>
            <a:r>
              <a:rPr lang="en-US" sz="1800" err="1">
                <a:latin typeface="Roboto" panose="02000000000000000000" pitchFamily="2" charset="0"/>
                <a:ea typeface="Roboto" panose="02000000000000000000" pitchFamily="2" charset="0"/>
              </a:rPr>
              <a:t>ms</a:t>
            </a:r>
            <a:endParaRPr lang="en-US"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5" name="Picture 2" descr=":white_check_mark:">
            <a:extLst>
              <a:ext uri="{FF2B5EF4-FFF2-40B4-BE49-F238E27FC236}">
                <a16:creationId xmlns:a16="http://schemas.microsoft.com/office/drawing/2014/main" id="{FE300DD1-F143-1855-12C0-30B78C388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31" y="2413586"/>
            <a:ext cx="305429" cy="3054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:white_check_mark:">
            <a:extLst>
              <a:ext uri="{FF2B5EF4-FFF2-40B4-BE49-F238E27FC236}">
                <a16:creationId xmlns:a16="http://schemas.microsoft.com/office/drawing/2014/main" id="{3DA0792D-7D2B-1970-19A5-5AED6FCB2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70" y="1653164"/>
            <a:ext cx="305429" cy="3054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BBA1485-3C23-654E-D075-F199D33A1DB6}"/>
              </a:ext>
            </a:extLst>
          </p:cNvPr>
          <p:cNvSpPr txBox="1"/>
          <p:nvPr/>
        </p:nvSpPr>
        <p:spPr>
          <a:xfrm>
            <a:off x="4251890" y="90684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</a:rPr>
              <a:t>100 </a:t>
            </a:r>
            <a:r>
              <a:rPr lang="en-US" sz="1800" err="1">
                <a:latin typeface="Roboto" panose="02000000000000000000" pitchFamily="2" charset="0"/>
                <a:ea typeface="Roboto" panose="02000000000000000000" pitchFamily="2" charset="0"/>
              </a:rPr>
              <a:t>μs</a:t>
            </a:r>
            <a:endParaRPr lang="en-US"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7F9FEF7-AACF-93FF-A53D-B7CA6A895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A8F32C-93C2-46DA-F3E2-B37A58E70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D99819-61A8-3567-F926-70328C7263B8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8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477C6D-EF95-61B9-187F-5864D9CAD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05143"/>
            <a:ext cx="8915400" cy="320908"/>
          </a:xfrm>
        </p:spPr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World record coherence 3D cavities in quantum regime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F5F8C-2D58-A48F-2B2A-9FC526FBE7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57" y="1052795"/>
            <a:ext cx="4005311" cy="33022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37B976-5672-8D60-2298-447CBBF5AB65}"/>
              </a:ext>
            </a:extLst>
          </p:cNvPr>
          <p:cNvCxnSpPr>
            <a:cxnSpLocks/>
          </p:cNvCxnSpPr>
          <p:nvPr/>
        </p:nvCxnSpPr>
        <p:spPr>
          <a:xfrm flipH="1" flipV="1">
            <a:off x="1398462" y="2129436"/>
            <a:ext cx="1" cy="1148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1C4FB6B-95DE-D2DC-4F02-B2C6C549028C}"/>
              </a:ext>
            </a:extLst>
          </p:cNvPr>
          <p:cNvSpPr txBox="1"/>
          <p:nvPr/>
        </p:nvSpPr>
        <p:spPr>
          <a:xfrm>
            <a:off x="1316681" y="2613213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  <a:r>
              <a:rPr lang="en-US" sz="2000" dirty="0"/>
              <a:t>200x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0CF44-5836-387A-FD01-FF687FFF3B42}"/>
              </a:ext>
            </a:extLst>
          </p:cNvPr>
          <p:cNvSpPr txBox="1"/>
          <p:nvPr/>
        </p:nvSpPr>
        <p:spPr>
          <a:xfrm>
            <a:off x="4217257" y="3142286"/>
            <a:ext cx="4869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Technology originally developed for accelerators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Fermilab is world leader in SRF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2 seconds of coherence demonstrated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75239-89AF-BC38-C9DD-9AA74F4067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744" y="739332"/>
            <a:ext cx="3203938" cy="2402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F0395F-ECC3-4A54-4D0E-F3FD494E8C85}"/>
              </a:ext>
            </a:extLst>
          </p:cNvPr>
          <p:cNvSpPr/>
          <p:nvPr/>
        </p:nvSpPr>
        <p:spPr>
          <a:xfrm>
            <a:off x="310657" y="871328"/>
            <a:ext cx="6689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05050"/>
                </a:solidFill>
                <a:latin typeface="Helvetica" pitchFamily="2" charset="0"/>
              </a:rPr>
              <a:t>A. </a:t>
            </a:r>
            <a:r>
              <a:rPr lang="en-US" sz="1200" dirty="0" err="1">
                <a:solidFill>
                  <a:srgbClr val="505050"/>
                </a:solidFill>
                <a:latin typeface="Helvetica" pitchFamily="2" charset="0"/>
              </a:rPr>
              <a:t>Romanenko</a:t>
            </a:r>
            <a:r>
              <a:rPr lang="en-US" sz="1200" dirty="0">
                <a:solidFill>
                  <a:srgbClr val="505050"/>
                </a:solidFill>
                <a:latin typeface="Helvetica" pitchFamily="2" charset="0"/>
              </a:rPr>
              <a:t> et al, Phys. Rev. Applied </a:t>
            </a:r>
            <a:r>
              <a:rPr lang="en-US" sz="1200" b="1" dirty="0">
                <a:solidFill>
                  <a:srgbClr val="505050"/>
                </a:solidFill>
                <a:latin typeface="Helvetica" pitchFamily="2" charset="0"/>
              </a:rPr>
              <a:t>13</a:t>
            </a:r>
            <a:r>
              <a:rPr lang="en-US" sz="1200" dirty="0">
                <a:solidFill>
                  <a:srgbClr val="505050"/>
                </a:solidFill>
                <a:latin typeface="Helvetica" pitchFamily="2" charset="0"/>
              </a:rPr>
              <a:t>, 034032,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06E26-5808-72D6-ADE9-343DA8835484}"/>
              </a:ext>
            </a:extLst>
          </p:cNvPr>
          <p:cNvSpPr txBox="1"/>
          <p:nvPr/>
        </p:nvSpPr>
        <p:spPr>
          <a:xfrm>
            <a:off x="714793" y="4404066"/>
            <a:ext cx="7893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505050"/>
                </a:solidFill>
                <a:latin typeface="Helvetica" pitchFamily="2" charset="0"/>
              </a:rPr>
              <a:t>Foundational Result upon which the SQMS center was built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2489C3E-E866-20D9-4102-0C3635A67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E4FC4AC-C18D-62BA-647A-600ED32EA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A2AA911-052F-8175-A727-B2E021B21AA1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82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7A40E1-256B-A444-A114-EC4950FAF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80" y="565477"/>
            <a:ext cx="4130292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Novel QPU architectures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Long coherence allows going from qubit to 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” approach (use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energy levels instead of traditional 2)</a:t>
            </a:r>
          </a:p>
          <a:p>
            <a:pPr>
              <a:spcBef>
                <a:spcPts val="0"/>
              </a:spcBef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516500-357C-E641-B925-A57F9DDC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SQMS 3D SRF approach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755D12-8779-D944-8017-97933BB8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7046" y="1094304"/>
            <a:ext cx="4284323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5C094-56E0-4942-9419-669001CBA83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31" y="2809148"/>
            <a:ext cx="3174729" cy="17539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90A73-4536-0544-9854-262C5D42DFC8}"/>
              </a:ext>
            </a:extLst>
          </p:cNvPr>
          <p:cNvSpPr txBox="1"/>
          <p:nvPr/>
        </p:nvSpPr>
        <p:spPr>
          <a:xfrm>
            <a:off x="4746424" y="589459"/>
            <a:ext cx="3850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 nine cell SRF cavity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transmon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 =</a:t>
            </a: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SQMS 100+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 qubits processor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0255DC-D465-FF40-82D6-F56A584D5720}"/>
              </a:ext>
            </a:extLst>
          </p:cNvPr>
          <p:cNvSpPr/>
          <p:nvPr/>
        </p:nvSpPr>
        <p:spPr>
          <a:xfrm>
            <a:off x="133033" y="563500"/>
            <a:ext cx="8782367" cy="13400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B00FEB-C71E-9743-92D3-930F6A013079}"/>
              </a:ext>
            </a:extLst>
          </p:cNvPr>
          <p:cNvSpPr/>
          <p:nvPr/>
        </p:nvSpPr>
        <p:spPr>
          <a:xfrm>
            <a:off x="133033" y="2003341"/>
            <a:ext cx="4051118" cy="267169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331C74-00AD-1045-93E8-576B7F58FB83}"/>
              </a:ext>
            </a:extLst>
          </p:cNvPr>
          <p:cNvSpPr/>
          <p:nvPr/>
        </p:nvSpPr>
        <p:spPr>
          <a:xfrm>
            <a:off x="4334491" y="2003341"/>
            <a:ext cx="4569431" cy="215310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9FC06D5-804D-6246-9868-F3D52D8E432A}"/>
              </a:ext>
            </a:extLst>
          </p:cNvPr>
          <p:cNvSpPr txBox="1">
            <a:spLocks/>
          </p:cNvSpPr>
          <p:nvPr/>
        </p:nvSpPr>
        <p:spPr>
          <a:xfrm>
            <a:off x="4428657" y="2003341"/>
            <a:ext cx="4303936" cy="2381036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Science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alibri" panose="020F0502020204030204" pitchFamily="34" charset="0"/>
              <a:ea typeface="Geneva" charset="0"/>
              <a:cs typeface="Calibri" panose="020F0502020204030204" pitchFamily="34" charset="0"/>
            </a:endParaRPr>
          </a:p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Directly probing the quantum to classical transition 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”Schrodinger cat” states of record large scales</a:t>
            </a:r>
          </a:p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New physics (dark photon and axion) searches with orders of magnitude improved sensitivity</a:t>
            </a:r>
          </a:p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Physics simulations enabled by the all-to-all qubit connectivity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3C46C-BC76-5B0E-731D-3D10236D8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C56838-AA27-CFCE-613E-DE79FA3A5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3DF58D3-763E-2BDD-700B-B241262D7FCF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4B8625A-28DA-925D-91BE-496E4303E422}"/>
              </a:ext>
            </a:extLst>
          </p:cNvPr>
          <p:cNvSpPr txBox="1">
            <a:spLocks/>
          </p:cNvSpPr>
          <p:nvPr/>
        </p:nvSpPr>
        <p:spPr>
          <a:xfrm>
            <a:off x="188780" y="2003341"/>
            <a:ext cx="3974382" cy="2381036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&gt; 100 qubits with just few input/output lines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67884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516500-357C-E641-B925-A57F9DDC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Milestone: Incorporated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Transmon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into SRF Cavity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4729096-B714-2D4E-CA39-7B4CD8A81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3"/>
          <a:stretch/>
        </p:blipFill>
        <p:spPr bwMode="auto">
          <a:xfrm>
            <a:off x="801779" y="1418888"/>
            <a:ext cx="4147796" cy="236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D2E3C-1F89-63D9-45D9-FC1D9667F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1730">
            <a:off x="2575204" y="2544095"/>
            <a:ext cx="45719" cy="219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8B395D-A1D6-34FB-4FC1-17136EA07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227" y="1415387"/>
            <a:ext cx="3788173" cy="2557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057BF5-6482-466E-4D3F-9697838F95F2}"/>
              </a:ext>
            </a:extLst>
          </p:cNvPr>
          <p:cNvSpPr txBox="1"/>
          <p:nvPr/>
        </p:nvSpPr>
        <p:spPr>
          <a:xfrm>
            <a:off x="7706431" y="22331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F5B457-7B62-CB08-8725-9701F03D121D}"/>
              </a:ext>
            </a:extLst>
          </p:cNvPr>
          <p:cNvSpPr txBox="1"/>
          <p:nvPr/>
        </p:nvSpPr>
        <p:spPr>
          <a:xfrm>
            <a:off x="7315919" y="19216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6F81D5-CF74-1E58-B391-BC892E337D17}"/>
              </a:ext>
            </a:extLst>
          </p:cNvPr>
          <p:cNvSpPr txBox="1"/>
          <p:nvPr/>
        </p:nvSpPr>
        <p:spPr>
          <a:xfrm>
            <a:off x="6925407" y="17132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AEC1E-13FA-BDC3-0AEB-2F9FB24B8543}"/>
              </a:ext>
            </a:extLst>
          </p:cNvPr>
          <p:cNvSpPr txBox="1"/>
          <p:nvPr/>
        </p:nvSpPr>
        <p:spPr>
          <a:xfrm>
            <a:off x="6534895" y="15905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2CBB3E-9FB1-EF6D-FCC0-24B092ECB0FF}"/>
              </a:ext>
            </a:extLst>
          </p:cNvPr>
          <p:cNvSpPr txBox="1"/>
          <p:nvPr/>
        </p:nvSpPr>
        <p:spPr>
          <a:xfrm>
            <a:off x="6168870" y="15523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C84FC5-1ACF-FB60-ADE5-533BB7D27142}"/>
              </a:ext>
            </a:extLst>
          </p:cNvPr>
          <p:cNvSpPr txBox="1"/>
          <p:nvPr/>
        </p:nvSpPr>
        <p:spPr>
          <a:xfrm>
            <a:off x="5778358" y="15286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0D86EBF-AAC4-2A30-C0CB-BFE7A2FFD552}"/>
              </a:ext>
            </a:extLst>
          </p:cNvPr>
          <p:cNvSpPr/>
          <p:nvPr/>
        </p:nvSpPr>
        <p:spPr>
          <a:xfrm>
            <a:off x="2869287" y="2134561"/>
            <a:ext cx="3577166" cy="8666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Achieved photon counting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582E1E-5DCD-D8F5-6991-7D817C43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0" y="1708852"/>
            <a:ext cx="383533" cy="184487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BFE776-D093-F140-5B03-653E753A44A1}"/>
              </a:ext>
            </a:extLst>
          </p:cNvPr>
          <p:cNvCxnSpPr>
            <a:stCxn id="24" idx="3"/>
          </p:cNvCxnSpPr>
          <p:nvPr/>
        </p:nvCxnSpPr>
        <p:spPr>
          <a:xfrm>
            <a:off x="641533" y="2631290"/>
            <a:ext cx="1844221" cy="6803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F4A39B3E-4BE6-0F19-012E-B2961649A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90F970A-B26E-24E1-CE37-58D0E2828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41A24E2-99F2-3099-3854-715260420D88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2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516500-357C-E641-B925-A57F9DDC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Milestone: Incorporated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Transmon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into SRF Cavity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6A4E554-4886-744B-B23C-2CF901580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Grassellino - QIS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CCE04-2AF8-1341-BD77-B8C6A938F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3E4A2D-B880-FBF8-039A-4E13A6DBB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3"/>
          <a:stretch/>
        </p:blipFill>
        <p:spPr bwMode="auto">
          <a:xfrm>
            <a:off x="253233" y="523220"/>
            <a:ext cx="3241593" cy="18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4CC101-E2F6-32BD-5578-80AD3ED7F12D}"/>
              </a:ext>
            </a:extLst>
          </p:cNvPr>
          <p:cNvGrpSpPr/>
          <p:nvPr/>
        </p:nvGrpSpPr>
        <p:grpSpPr>
          <a:xfrm>
            <a:off x="4091465" y="525182"/>
            <a:ext cx="2405128" cy="1895722"/>
            <a:chOff x="3875160" y="544846"/>
            <a:chExt cx="2725376" cy="21481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7EF6C-C6B3-0877-B896-17BE81B6B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5160" y="544846"/>
              <a:ext cx="2549129" cy="21481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879DEE4-0D9B-3923-0EF5-952A45FEDA01}"/>
                    </a:ext>
                  </a:extLst>
                </p:cNvPr>
                <p:cNvSpPr txBox="1"/>
                <p:nvPr/>
              </p:nvSpPr>
              <p:spPr>
                <a:xfrm>
                  <a:off x="5520821" y="2119598"/>
                  <a:ext cx="521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9A5FF10-0BB9-9629-A852-34A6C7E866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821" y="2119598"/>
                  <a:ext cx="521810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0A610A3-1E1D-0BB1-ADF9-8E8F777DD4AF}"/>
                    </a:ext>
                  </a:extLst>
                </p:cNvPr>
                <p:cNvSpPr txBox="1"/>
                <p:nvPr/>
              </p:nvSpPr>
              <p:spPr>
                <a:xfrm>
                  <a:off x="5777896" y="1657933"/>
                  <a:ext cx="521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3F949C6-B590-DB9F-0188-60FEDF8FF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7896" y="1657933"/>
                  <a:ext cx="521810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EDE3E29-7625-0B8F-16D0-0ED57B4CAFFF}"/>
                    </a:ext>
                  </a:extLst>
                </p:cNvPr>
                <p:cNvSpPr txBox="1"/>
                <p:nvPr/>
              </p:nvSpPr>
              <p:spPr>
                <a:xfrm>
                  <a:off x="5947975" y="1137816"/>
                  <a:ext cx="521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56DCDAC-C981-C8D5-86E3-5C8799072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7975" y="1137816"/>
                  <a:ext cx="521810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EBABB64-D316-968E-6AA6-B19D268750C8}"/>
                    </a:ext>
                  </a:extLst>
                </p:cNvPr>
                <p:cNvSpPr txBox="1"/>
                <p:nvPr/>
              </p:nvSpPr>
              <p:spPr>
                <a:xfrm>
                  <a:off x="6078726" y="622962"/>
                  <a:ext cx="521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CB7A44-8EE6-C04C-1D4D-020B31C1D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8726" y="622962"/>
                  <a:ext cx="52181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645A967-762B-7192-09D5-8921121B309C}"/>
                </a:ext>
              </a:extLst>
            </p:cNvPr>
            <p:cNvSpPr/>
            <p:nvPr/>
          </p:nvSpPr>
          <p:spPr>
            <a:xfrm>
              <a:off x="5099116" y="1766135"/>
              <a:ext cx="115503" cy="115503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E3DBF9-F5C2-B836-EC88-FC0F9071CA71}"/>
              </a:ext>
            </a:extLst>
          </p:cNvPr>
          <p:cNvGrpSpPr/>
          <p:nvPr/>
        </p:nvGrpSpPr>
        <p:grpSpPr>
          <a:xfrm>
            <a:off x="4091465" y="2820224"/>
            <a:ext cx="2405128" cy="1895722"/>
            <a:chOff x="3875160" y="544846"/>
            <a:chExt cx="2725376" cy="214814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38CFB69-BE27-E200-1903-90047CAA1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5160" y="544846"/>
              <a:ext cx="2549129" cy="21481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157BB5A-9C14-9F35-7CEB-007258823527}"/>
                    </a:ext>
                  </a:extLst>
                </p:cNvPr>
                <p:cNvSpPr txBox="1"/>
                <p:nvPr/>
              </p:nvSpPr>
              <p:spPr>
                <a:xfrm>
                  <a:off x="5520821" y="2119598"/>
                  <a:ext cx="521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9D5E50-75EF-2329-0DF2-0831F8DA2D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821" y="2119598"/>
                  <a:ext cx="52181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B3F9CFE-5910-8EDC-AD9A-69A4B8158C41}"/>
                    </a:ext>
                  </a:extLst>
                </p:cNvPr>
                <p:cNvSpPr txBox="1"/>
                <p:nvPr/>
              </p:nvSpPr>
              <p:spPr>
                <a:xfrm>
                  <a:off x="5777896" y="1657933"/>
                  <a:ext cx="521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E75F059-47E3-A998-2729-0443D9DFD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7896" y="1657933"/>
                  <a:ext cx="521810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856D848-730C-BD93-FA87-DD3745C5B983}"/>
                    </a:ext>
                  </a:extLst>
                </p:cNvPr>
                <p:cNvSpPr txBox="1"/>
                <p:nvPr/>
              </p:nvSpPr>
              <p:spPr>
                <a:xfrm>
                  <a:off x="5947975" y="1137816"/>
                  <a:ext cx="521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E3AA653-A42E-F229-36CB-5EF806EE8E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7975" y="1137816"/>
                  <a:ext cx="521810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FF6A937-B08D-7D1A-51FE-78EAD94B3133}"/>
                    </a:ext>
                  </a:extLst>
                </p:cNvPr>
                <p:cNvSpPr txBox="1"/>
                <p:nvPr/>
              </p:nvSpPr>
              <p:spPr>
                <a:xfrm>
                  <a:off x="6078726" y="622962"/>
                  <a:ext cx="521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B729D53-C8FC-A7AD-0AE1-53A7EDA19E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8726" y="622962"/>
                  <a:ext cx="521810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2D39EA1-85DC-421D-135E-561C18BAB592}"/>
                </a:ext>
              </a:extLst>
            </p:cNvPr>
            <p:cNvSpPr/>
            <p:nvPr/>
          </p:nvSpPr>
          <p:spPr>
            <a:xfrm>
              <a:off x="5099116" y="1288711"/>
              <a:ext cx="115503" cy="115503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4030001-7264-AB89-7E40-998C79F7772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38" y="2549645"/>
            <a:ext cx="2786331" cy="2152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0BA5A-5F5F-E986-329A-A8B68111384A}"/>
                  </a:ext>
                </a:extLst>
              </p:cNvPr>
              <p:cNvSpPr txBox="1"/>
              <p:nvPr/>
            </p:nvSpPr>
            <p:spPr>
              <a:xfrm>
                <a:off x="1589290" y="2803767"/>
                <a:ext cx="1372683" cy="30777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≈0.95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0BA5A-5F5F-E986-329A-A8B681113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290" y="2803767"/>
                <a:ext cx="1372683" cy="307777"/>
              </a:xfrm>
              <a:prstGeom prst="rect">
                <a:avLst/>
              </a:prstGeom>
              <a:blipFill>
                <a:blip r:embed="rId14"/>
                <a:stretch>
                  <a:fillRect l="-1835" t="-8000" r="-183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9EB99FF6-A8D5-31AA-18DE-597BDBFC27F1}"/>
              </a:ext>
            </a:extLst>
          </p:cNvPr>
          <p:cNvGrpSpPr/>
          <p:nvPr/>
        </p:nvGrpSpPr>
        <p:grpSpPr>
          <a:xfrm>
            <a:off x="6560173" y="544846"/>
            <a:ext cx="2480688" cy="2113685"/>
            <a:chOff x="6560173" y="544846"/>
            <a:chExt cx="2480688" cy="211368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D9D89E7-041E-FE41-3B95-88AE38A43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93" r="16506" b="1"/>
            <a:stretch/>
          </p:blipFill>
          <p:spPr>
            <a:xfrm>
              <a:off x="6560173" y="544846"/>
              <a:ext cx="2062717" cy="21136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BD33236-3B73-1312-993C-9CFDFAA65E2E}"/>
                    </a:ext>
                  </a:extLst>
                </p:cNvPr>
                <p:cNvSpPr txBox="1"/>
                <p:nvPr/>
              </p:nvSpPr>
              <p:spPr>
                <a:xfrm>
                  <a:off x="7395865" y="685705"/>
                  <a:ext cx="9493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 err="1"/>
                    <a:t>Fock</a:t>
                  </a:r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|1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BD33236-3B73-1312-993C-9CFDFAA65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5865" y="685705"/>
                  <a:ext cx="949362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9211" t="-9677" r="-30263" b="-58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0FA5E8-1142-2B36-577F-14E45EB886E5}"/>
                </a:ext>
              </a:extLst>
            </p:cNvPr>
            <p:cNvSpPr txBox="1"/>
            <p:nvPr/>
          </p:nvSpPr>
          <p:spPr>
            <a:xfrm>
              <a:off x="8618749" y="54484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9BB539-1FE6-E732-F3FA-E8C238DFAB6D}"/>
                </a:ext>
              </a:extLst>
            </p:cNvPr>
            <p:cNvSpPr txBox="1"/>
            <p:nvPr/>
          </p:nvSpPr>
          <p:spPr>
            <a:xfrm>
              <a:off x="8595065" y="2170621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82406B1-10BE-E07F-D438-3B34F5C80679}"/>
                </a:ext>
              </a:extLst>
            </p:cNvPr>
            <p:cNvSpPr txBox="1"/>
            <p:nvPr/>
          </p:nvSpPr>
          <p:spPr>
            <a:xfrm>
              <a:off x="8595065" y="136266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</a:t>
              </a:r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E4C897-1EE7-8592-2453-7C20403F472B}"/>
                </a:ext>
              </a:extLst>
            </p:cNvPr>
            <p:cNvSpPr txBox="1"/>
            <p:nvPr/>
          </p:nvSpPr>
          <p:spPr>
            <a:xfrm rot="16200000">
              <a:off x="8583364" y="1319154"/>
              <a:ext cx="607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Parity</a:t>
              </a:r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BF0C32-E8EA-66B2-B66C-FEB0A2C4F9D3}"/>
              </a:ext>
            </a:extLst>
          </p:cNvPr>
          <p:cNvGrpSpPr/>
          <p:nvPr/>
        </p:nvGrpSpPr>
        <p:grpSpPr>
          <a:xfrm>
            <a:off x="6565722" y="2706393"/>
            <a:ext cx="2551777" cy="2063359"/>
            <a:chOff x="6565722" y="2706393"/>
            <a:chExt cx="2551777" cy="20633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93C5335-F280-D78B-008C-CFFFCBEA5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946"/>
            <a:stretch/>
          </p:blipFill>
          <p:spPr>
            <a:xfrm>
              <a:off x="6565722" y="2729283"/>
              <a:ext cx="2072692" cy="20404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E939B4D-D37B-C076-4393-4E2447EB26E6}"/>
                    </a:ext>
                  </a:extLst>
                </p:cNvPr>
                <p:cNvSpPr txBox="1"/>
                <p:nvPr/>
              </p:nvSpPr>
              <p:spPr>
                <a:xfrm>
                  <a:off x="7395865" y="2810327"/>
                  <a:ext cx="9493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 err="1"/>
                    <a:t>Fock</a:t>
                  </a:r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2⟩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E939B4D-D37B-C076-4393-4E2447EB26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5865" y="2810327"/>
                  <a:ext cx="949362" cy="369332"/>
                </a:xfrm>
                <a:prstGeom prst="rect">
                  <a:avLst/>
                </a:prstGeom>
                <a:blipFill>
                  <a:blip r:embed="rId18"/>
                  <a:stretch>
                    <a:fillRect l="-9211" t="-10000" r="-30263" b="-6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BA0924F-3F77-CC2B-9FDF-ECA35C38A078}"/>
                </a:ext>
              </a:extLst>
            </p:cNvPr>
            <p:cNvSpPr txBox="1"/>
            <p:nvPr/>
          </p:nvSpPr>
          <p:spPr>
            <a:xfrm>
              <a:off x="8597067" y="270639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1.5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A978FF1-A4B8-812B-5224-5D94B65F21F9}"/>
                </a:ext>
              </a:extLst>
            </p:cNvPr>
            <p:cNvSpPr txBox="1"/>
            <p:nvPr/>
          </p:nvSpPr>
          <p:spPr>
            <a:xfrm>
              <a:off x="8573383" y="4312504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-1.5</a:t>
              </a:r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DABE7AF-821B-6872-7C85-2CCC74873EE3}"/>
                </a:ext>
              </a:extLst>
            </p:cNvPr>
            <p:cNvSpPr txBox="1"/>
            <p:nvPr/>
          </p:nvSpPr>
          <p:spPr>
            <a:xfrm>
              <a:off x="8573383" y="3524210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</a:t>
              </a:r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DAEBEDE-4104-F534-40A9-F8A75DFB989D}"/>
                </a:ext>
              </a:extLst>
            </p:cNvPr>
            <p:cNvSpPr txBox="1"/>
            <p:nvPr/>
          </p:nvSpPr>
          <p:spPr>
            <a:xfrm rot="16200000">
              <a:off x="8660002" y="3490533"/>
              <a:ext cx="607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Parity</a:t>
              </a:r>
              <a:endParaRPr lang="en-US" dirty="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17C0A2B1-851A-B95F-65AC-2C11F8FB91CC}"/>
              </a:ext>
            </a:extLst>
          </p:cNvPr>
          <p:cNvSpPr/>
          <p:nvPr/>
        </p:nvSpPr>
        <p:spPr>
          <a:xfrm>
            <a:off x="7022863" y="2636143"/>
            <a:ext cx="1211217" cy="215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72245AB-20A5-6A78-5248-0BA4014B9CE8}"/>
              </a:ext>
            </a:extLst>
          </p:cNvPr>
          <p:cNvSpPr/>
          <p:nvPr/>
        </p:nvSpPr>
        <p:spPr>
          <a:xfrm>
            <a:off x="7022145" y="457200"/>
            <a:ext cx="1211217" cy="215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B70597-15A6-55E4-B048-025F00595C0C}"/>
              </a:ext>
            </a:extLst>
          </p:cNvPr>
          <p:cNvSpPr txBox="1"/>
          <p:nvPr/>
        </p:nvSpPr>
        <p:spPr>
          <a:xfrm>
            <a:off x="6861894" y="447394"/>
            <a:ext cx="164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Wigner tomography</a:t>
            </a:r>
            <a:endParaRPr lang="en-US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CDD19BD-4681-3728-3995-2B919BF851E4}"/>
              </a:ext>
            </a:extLst>
          </p:cNvPr>
          <p:cNvSpPr/>
          <p:nvPr/>
        </p:nvSpPr>
        <p:spPr>
          <a:xfrm>
            <a:off x="2869287" y="2134561"/>
            <a:ext cx="3577166" cy="8666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Achieved long-lived quantum states</a:t>
            </a:r>
          </a:p>
        </p:txBody>
      </p:sp>
    </p:spTree>
    <p:extLst>
      <p:ext uri="{BB962C8B-B14F-4D97-AF65-F5344CB8AC3E}">
        <p14:creationId xmlns:p14="http://schemas.microsoft.com/office/powerpoint/2010/main" val="16110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199A2E06-99AD-CDD1-1497-682EEF025F4E}"/>
              </a:ext>
            </a:extLst>
          </p:cNvPr>
          <p:cNvSpPr txBox="1"/>
          <p:nvPr/>
        </p:nvSpPr>
        <p:spPr>
          <a:xfrm>
            <a:off x="136769" y="797373"/>
            <a:ext cx="6170898" cy="2708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Growing fi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eld of science and technology, combining physics, mathematics, computer science, and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i="0" u="sng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understand and apply 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fundamental laws of quantum physics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superposition, entanglement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to acquire, transmit, and process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QIS opportunities are attracting interest of scientists and technologists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promoting unprecedented interactions across traditional disciplinary boundaries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865AF006-5A65-40D2-3088-85AB6CBDD5B8}"/>
              </a:ext>
            </a:extLst>
          </p:cNvPr>
          <p:cNvSpPr txBox="1">
            <a:spLocks/>
          </p:cNvSpPr>
          <p:nvPr/>
        </p:nvSpPr>
        <p:spPr>
          <a:xfrm>
            <a:off x="136769" y="204844"/>
            <a:ext cx="7259288" cy="409575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>
                <a:solidFill>
                  <a:srgbClr val="004C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Quantum Information Science</a:t>
            </a:r>
            <a:endParaRPr lang="en-US" sz="2000" dirty="0">
              <a:solidFill>
                <a:srgbClr val="004C9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C91F5-29FF-8332-29E0-9041B1C74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093" y="409631"/>
            <a:ext cx="2401668" cy="1843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4" descr="What Is Quantum Entanglement? Quantum Entanglement Explained in Simple  Terms | Caltech Science Exchange">
            <a:extLst>
              <a:ext uri="{FF2B5EF4-FFF2-40B4-BE49-F238E27FC236}">
                <a16:creationId xmlns:a16="http://schemas.microsoft.com/office/drawing/2014/main" id="{659EF8C4-AD91-8CF9-72D3-D4A4E501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093" y="2369014"/>
            <a:ext cx="2401668" cy="135140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E5AB09F-274C-6D84-9CC4-12C234B49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48837FA-C73D-D9CC-7440-66ECB0890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4711F6A-C195-53BF-71CC-7FE753213EEA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1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516500-357C-E641-B925-A57F9DDC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Near-Term Goals: Design Multiqubit Architecture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B78B1-48DF-2163-24B4-AEACAAF13DC4}"/>
              </a:ext>
            </a:extLst>
          </p:cNvPr>
          <p:cNvSpPr txBox="1"/>
          <p:nvPr/>
        </p:nvSpPr>
        <p:spPr>
          <a:xfrm>
            <a:off x="616657" y="984647"/>
            <a:ext cx="18063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Crosstalk issues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7F159-D2CE-A41E-3B24-FCDAD254D6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05024">
            <a:off x="2816390" y="1572072"/>
            <a:ext cx="1476600" cy="98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A4E2E4-7E47-8A45-9D88-71AD9E5D98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146" y="774280"/>
            <a:ext cx="4832141" cy="82084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BEC2AF-3DC2-E750-BF42-46AC8FFB609C}"/>
              </a:ext>
            </a:extLst>
          </p:cNvPr>
          <p:cNvGrpSpPr/>
          <p:nvPr/>
        </p:nvGrpSpPr>
        <p:grpSpPr>
          <a:xfrm rot="5400000">
            <a:off x="3530455" y="792137"/>
            <a:ext cx="288900" cy="717896"/>
            <a:chOff x="2692780" y="3385228"/>
            <a:chExt cx="536713" cy="13336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50EF69-1EFD-0E37-79D3-A0C32F7F4CB9}"/>
                </a:ext>
              </a:extLst>
            </p:cNvPr>
            <p:cNvSpPr/>
            <p:nvPr/>
          </p:nvSpPr>
          <p:spPr>
            <a:xfrm rot="5400000">
              <a:off x="2294290" y="3783718"/>
              <a:ext cx="1333694" cy="536713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800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4E93481-5A91-AC3C-1CCF-5A77ADB371EF}"/>
                </a:ext>
              </a:extLst>
            </p:cNvPr>
            <p:cNvGrpSpPr/>
            <p:nvPr/>
          </p:nvGrpSpPr>
          <p:grpSpPr>
            <a:xfrm>
              <a:off x="2856776" y="3482591"/>
              <a:ext cx="208722" cy="565745"/>
              <a:chOff x="4740965" y="3319670"/>
              <a:chExt cx="208722" cy="56574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FC079E9-E555-A48C-30B4-9B402FF4203C}"/>
                  </a:ext>
                </a:extLst>
              </p:cNvPr>
              <p:cNvSpPr/>
              <p:nvPr/>
            </p:nvSpPr>
            <p:spPr>
              <a:xfrm>
                <a:off x="4740965" y="3319670"/>
                <a:ext cx="208722" cy="26835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80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F311D09-16C0-F94E-15DB-488F3759F59E}"/>
                  </a:ext>
                </a:extLst>
              </p:cNvPr>
              <p:cNvSpPr/>
              <p:nvPr/>
            </p:nvSpPr>
            <p:spPr>
              <a:xfrm>
                <a:off x="4740965" y="3617059"/>
                <a:ext cx="208722" cy="26835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8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DED51A6-2851-2415-3C3C-35D180AAA8B4}"/>
                  </a:ext>
                </a:extLst>
              </p:cNvPr>
              <p:cNvCxnSpPr>
                <a:stCxn id="18" idx="2"/>
                <a:endCxn id="19" idx="0"/>
              </p:cNvCxnSpPr>
              <p:nvPr/>
            </p:nvCxnSpPr>
            <p:spPr>
              <a:xfrm>
                <a:off x="4845326" y="3588026"/>
                <a:ext cx="0" cy="29033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Flowchart: Terminator 1">
            <a:extLst>
              <a:ext uri="{FF2B5EF4-FFF2-40B4-BE49-F238E27FC236}">
                <a16:creationId xmlns:a16="http://schemas.microsoft.com/office/drawing/2014/main" id="{DAEA9D2B-5672-925E-26CA-70C4EC4121E7}"/>
              </a:ext>
            </a:extLst>
          </p:cNvPr>
          <p:cNvSpPr/>
          <p:nvPr/>
        </p:nvSpPr>
        <p:spPr>
          <a:xfrm>
            <a:off x="5054600" y="3043917"/>
            <a:ext cx="3783948" cy="972984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Storage</a:t>
            </a:r>
          </a:p>
        </p:txBody>
      </p:sp>
      <p:sp>
        <p:nvSpPr>
          <p:cNvPr id="23" name="Rectangle: Rounded Corners 2">
            <a:extLst>
              <a:ext uri="{FF2B5EF4-FFF2-40B4-BE49-F238E27FC236}">
                <a16:creationId xmlns:a16="http://schemas.microsoft.com/office/drawing/2014/main" id="{6A5A5E03-59A6-6F1F-E9F8-B5B02921475C}"/>
              </a:ext>
            </a:extLst>
          </p:cNvPr>
          <p:cNvSpPr/>
          <p:nvPr/>
        </p:nvSpPr>
        <p:spPr>
          <a:xfrm>
            <a:off x="1842238" y="3043918"/>
            <a:ext cx="2074984" cy="9729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Manipulator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FAACC1-79E4-E730-70A5-F8F860D6684E}"/>
              </a:ext>
            </a:extLst>
          </p:cNvPr>
          <p:cNvSpPr/>
          <p:nvPr/>
        </p:nvSpPr>
        <p:spPr>
          <a:xfrm>
            <a:off x="3613796" y="3305416"/>
            <a:ext cx="1831730" cy="4499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Coupler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237DDE-9E3E-4070-7C10-A0AE1C0AC8AC}"/>
              </a:ext>
            </a:extLst>
          </p:cNvPr>
          <p:cNvSpPr/>
          <p:nvPr/>
        </p:nvSpPr>
        <p:spPr>
          <a:xfrm>
            <a:off x="566887" y="3305416"/>
            <a:ext cx="1421421" cy="44998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Transmon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02F6F9A-C694-353E-1EC9-2ADCBFF228A8}"/>
                  </a:ext>
                </a:extLst>
              </p:cNvPr>
              <p:cNvSpPr txBox="1"/>
              <p:nvPr/>
            </p:nvSpPr>
            <p:spPr>
              <a:xfrm>
                <a:off x="4686331" y="1771958"/>
                <a:ext cx="2713500" cy="40011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Faster scaling: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:endParaRPr lang="en-IN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02F6F9A-C694-353E-1EC9-2ADCBFF22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31" y="1771958"/>
                <a:ext cx="2713500" cy="400110"/>
              </a:xfrm>
              <a:prstGeom prst="rect">
                <a:avLst/>
              </a:prstGeom>
              <a:blipFill>
                <a:blip r:embed="rId5"/>
                <a:stretch>
                  <a:fillRect l="-2315" t="-9091" b="-24242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608D9130-905B-E3DC-2885-1C82AF4ACA19}"/>
              </a:ext>
            </a:extLst>
          </p:cNvPr>
          <p:cNvSpPr txBox="1"/>
          <p:nvPr/>
        </p:nvSpPr>
        <p:spPr>
          <a:xfrm>
            <a:off x="6819968" y="4097483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0C497E-DC4C-ED73-0722-85C20E1F2FF0}"/>
              </a:ext>
            </a:extLst>
          </p:cNvPr>
          <p:cNvSpPr txBox="1"/>
          <p:nvPr/>
        </p:nvSpPr>
        <p:spPr>
          <a:xfrm>
            <a:off x="1519853" y="4097483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CPU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E0BC03-9BF0-0FA8-3BA7-2B4F91A88415}"/>
              </a:ext>
            </a:extLst>
          </p:cNvPr>
          <p:cNvSpPr txBox="1"/>
          <p:nvPr/>
        </p:nvSpPr>
        <p:spPr>
          <a:xfrm>
            <a:off x="4268070" y="4037188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39166E-138A-7A69-ECD7-F78AD5D4A8D8}"/>
              </a:ext>
            </a:extLst>
          </p:cNvPr>
          <p:cNvSpPr txBox="1"/>
          <p:nvPr/>
        </p:nvSpPr>
        <p:spPr>
          <a:xfrm>
            <a:off x="5013726" y="2338632"/>
            <a:ext cx="2012282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All-to-all coupling</a:t>
            </a:r>
            <a:endParaRPr lang="en-IN" sz="2000" dirty="0"/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5BA2AE3E-EF97-1384-DB2F-206B1D602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5A00A8A2-0267-02FD-6F3B-7271BC390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42B6F304-5F87-0336-FC6F-D44DEFD71DC7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3" grpId="0" animBg="1"/>
      <p:bldP spid="24" grpId="0" animBg="1"/>
      <p:bldP spid="26" grpId="0" animBg="1"/>
      <p:bldP spid="52" grpId="0" animBg="1"/>
      <p:bldP spid="53" grpId="0"/>
      <p:bldP spid="54" grpId="0"/>
      <p:bldP spid="55" grpId="0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search Areas and Go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>
                <a:effectLst/>
                <a:latin typeface="Helvetica" pitchFamily="2" charset="0"/>
              </a:rPr>
              <a:t>Quantum Sensing for Fundamental Physics</a:t>
            </a: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0000" flipH="1">
            <a:off x="382960" y="3411189"/>
            <a:ext cx="1470552" cy="103989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  <a:effectLst>
            <a:outerShdw blurRad="508000" dist="12700" dir="5400000" rotWithShape="0">
              <a:srgbClr val="000000"/>
            </a:outerShdw>
          </a:effectLst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11" y="1732782"/>
            <a:ext cx="1463221" cy="111762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  <a:effectLst>
            <a:outerShdw blurRad="508000" dist="12700" dir="5400000" rotWithShape="0">
              <a:srgbClr val="000000"/>
            </a:outerShdw>
          </a:effectLst>
        </p:spPr>
      </p:pic>
      <p:sp>
        <p:nvSpPr>
          <p:cNvPr id="3" name="Sensing effort is driven by applying our quantum devices towards physics goals:…">
            <a:extLst>
              <a:ext uri="{FF2B5EF4-FFF2-40B4-BE49-F238E27FC236}">
                <a16:creationId xmlns:a16="http://schemas.microsoft.com/office/drawing/2014/main" id="{A246BAB2-91CB-4E26-53CC-4A02AFB3B219}"/>
              </a:ext>
            </a:extLst>
          </p:cNvPr>
          <p:cNvSpPr txBox="1">
            <a:spLocks/>
          </p:cNvSpPr>
          <p:nvPr/>
        </p:nvSpPr>
        <p:spPr>
          <a:xfrm>
            <a:off x="269886" y="509722"/>
            <a:ext cx="8425880" cy="42505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Quantum sensing: the use of quantum properties of light or matter to enhance sensitivity of measurements.</a:t>
            </a:r>
          </a:p>
          <a:p>
            <a:r>
              <a:rPr lang="en-US">
                <a:solidFill>
                  <a:srgbClr val="000000"/>
                </a:solidFill>
              </a:rPr>
              <a:t>Sensing effort is driven by applying our SRF cavities and quantum devices towards physics goals:</a:t>
            </a:r>
          </a:p>
        </p:txBody>
      </p:sp>
      <p:sp>
        <p:nvSpPr>
          <p:cNvPr id="424" name="Sensing effort is driven by applying our quantum devices towards physics goals:…"/>
          <p:cNvSpPr txBox="1">
            <a:spLocks noGrp="1"/>
          </p:cNvSpPr>
          <p:nvPr>
            <p:ph type="body" idx="1"/>
          </p:nvPr>
        </p:nvSpPr>
        <p:spPr>
          <a:xfrm>
            <a:off x="1841080" y="1746130"/>
            <a:ext cx="7074319" cy="30794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2762" lvl="1" indent="-230188">
              <a:defRPr sz="1700" b="1"/>
            </a:pPr>
            <a:r>
              <a:rPr sz="1400" dirty="0">
                <a:solidFill>
                  <a:srgbClr val="000000"/>
                </a:solidFill>
              </a:rPr>
              <a:t>Probing Dark sectors:</a:t>
            </a:r>
          </a:p>
          <a:p>
            <a:pPr marL="803275" lvl="2" indent="-230187">
              <a:defRPr sz="1700"/>
            </a:pPr>
            <a:r>
              <a:rPr sz="1400" dirty="0">
                <a:solidFill>
                  <a:srgbClr val="000000"/>
                </a:solidFill>
              </a:rPr>
              <a:t>New light particles: Dark photons and axions.</a:t>
            </a:r>
          </a:p>
          <a:p>
            <a:pPr marL="803275" lvl="2" indent="-230187">
              <a:defRPr sz="1700"/>
            </a:pPr>
            <a:r>
              <a:rPr sz="1400" dirty="0">
                <a:solidFill>
                  <a:srgbClr val="000000"/>
                </a:solidFill>
              </a:rPr>
              <a:t>Either as the dark matter, or as “just” new particle. </a:t>
            </a:r>
          </a:p>
          <a:p>
            <a:pPr marL="803275" lvl="2" indent="-230187">
              <a:defRPr sz="1700"/>
            </a:pPr>
            <a:r>
              <a:rPr sz="1400" dirty="0">
                <a:solidFill>
                  <a:srgbClr val="000000"/>
                </a:solidFill>
              </a:rPr>
              <a:t>A multi-search goal. Our most engaging science goal.</a:t>
            </a:r>
          </a:p>
          <a:p>
            <a:pPr marL="512762" lvl="1" indent="-230188">
              <a:defRPr sz="1700" b="1"/>
            </a:pPr>
            <a:r>
              <a:rPr sz="1400" dirty="0">
                <a:solidFill>
                  <a:srgbClr val="000000"/>
                </a:solidFill>
              </a:rPr>
              <a:t>Precision tests:</a:t>
            </a:r>
          </a:p>
          <a:p>
            <a:pPr marL="803275" lvl="2" indent="-230187">
              <a:defRPr sz="1700"/>
            </a:pPr>
            <a:r>
              <a:rPr sz="1400" dirty="0">
                <a:solidFill>
                  <a:srgbClr val="000000"/>
                </a:solidFill>
              </a:rPr>
              <a:t>Tests of the standard model (electron g-2, Euler-Heisenberg)</a:t>
            </a:r>
          </a:p>
          <a:p>
            <a:pPr marL="803275" lvl="2" indent="-230187">
              <a:defRPr sz="1700"/>
            </a:pPr>
            <a:r>
              <a:rPr sz="1400" dirty="0">
                <a:solidFill>
                  <a:srgbClr val="000000"/>
                </a:solidFill>
              </a:rPr>
              <a:t>Tests of quantum mechanics</a:t>
            </a:r>
          </a:p>
          <a:p>
            <a:pPr marL="512762" lvl="1" indent="-230188">
              <a:defRPr sz="1700" b="1"/>
            </a:pPr>
            <a:r>
              <a:rPr sz="1400" dirty="0">
                <a:solidFill>
                  <a:srgbClr val="000000"/>
                </a:solidFill>
              </a:rPr>
              <a:t>Gravitational waves:</a:t>
            </a:r>
            <a:endParaRPr lang="en-US" sz="1400" dirty="0">
              <a:solidFill>
                <a:srgbClr val="000000"/>
              </a:solidFill>
            </a:endParaRPr>
          </a:p>
          <a:p>
            <a:pPr marL="803275" lvl="2" indent="-230187">
              <a:defRPr sz="1700"/>
            </a:pPr>
            <a:r>
              <a:rPr lang="en-US" sz="1400" dirty="0">
                <a:solidFill>
                  <a:srgbClr val="000000"/>
                </a:solidFill>
              </a:rPr>
              <a:t>Expanding the frequency for GW detection beyond LIGO/VIRGO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FB42F7-4C90-630C-D156-C8613C56E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1C4F13-D1AF-B694-0DCF-210D61E5B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86F72D-CA3A-33ED-B424-5316C0E66B9D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61"/>
    </mc:Choice>
    <mc:Fallback xmlns="">
      <p:transition spd="slow" advTm="12526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onten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24626" y="443452"/>
            <a:ext cx="8726754" cy="2714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defRPr sz="2000"/>
            </a:lvl1pPr>
          </a:lstStyle>
          <a:p>
            <a:pPr marL="0" indent="0">
              <a:buNone/>
            </a:pPr>
            <a:r>
              <a:rPr lang="en-US" sz="1600"/>
              <a:t>SRF + QIS capabilities enable new particle searches of unprecedented sensitivity and precision</a:t>
            </a:r>
            <a:endParaRPr sz="1600"/>
          </a:p>
        </p:txBody>
      </p:sp>
      <p:sp>
        <p:nvSpPr>
          <p:cNvPr id="270" name="Title 2"/>
          <p:cNvSpPr txBox="1">
            <a:spLocks noGrp="1"/>
          </p:cNvSpPr>
          <p:nvPr>
            <p:ph type="title"/>
          </p:nvPr>
        </p:nvSpPr>
        <p:spPr>
          <a:xfrm>
            <a:off x="127750" y="51010"/>
            <a:ext cx="9016250" cy="320910"/>
          </a:xfrm>
          <a:prstGeom prst="rect">
            <a:avLst/>
          </a:prstGeom>
        </p:spPr>
        <p:txBody>
          <a:bodyPr/>
          <a:lstStyle>
            <a:lvl1pPr defTabSz="443484">
              <a:defRPr sz="2134"/>
            </a:lvl1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SQMS theorists &amp; experimentalist ‘co-design’ to develop new experiments </a:t>
            </a:r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6" name="Rounded Rectangle"/>
          <p:cNvSpPr/>
          <p:nvPr/>
        </p:nvSpPr>
        <p:spPr>
          <a:xfrm>
            <a:off x="1604809" y="2471920"/>
            <a:ext cx="2061796" cy="1082041"/>
          </a:xfrm>
          <a:prstGeom prst="roundRect">
            <a:avLst>
              <a:gd name="adj" fmla="val 17606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7" name="Rounded Rectangle"/>
          <p:cNvSpPr/>
          <p:nvPr/>
        </p:nvSpPr>
        <p:spPr>
          <a:xfrm>
            <a:off x="3492805" y="1454888"/>
            <a:ext cx="2209902" cy="805487"/>
          </a:xfrm>
          <a:prstGeom prst="roundRect">
            <a:avLst>
              <a:gd name="adj" fmla="val 2365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8" name="Options for mode setups + sensitivity"/>
          <p:cNvSpPr txBox="1"/>
          <p:nvPr/>
        </p:nvSpPr>
        <p:spPr>
          <a:xfrm>
            <a:off x="3602627" y="1532511"/>
            <a:ext cx="202685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800"/>
            </a:lvl1pPr>
          </a:lstStyle>
          <a:p>
            <a:r>
              <a:t>Options for mode setups + sensitivity</a:t>
            </a:r>
          </a:p>
        </p:txBody>
      </p:sp>
      <p:sp>
        <p:nvSpPr>
          <p:cNvPr id="279" name="Prototypes design, testing…"/>
          <p:cNvSpPr txBox="1"/>
          <p:nvPr/>
        </p:nvSpPr>
        <p:spPr>
          <a:xfrm>
            <a:off x="1614325" y="2544777"/>
            <a:ext cx="209605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800"/>
            </a:pPr>
            <a:r>
              <a:rPr lang="en-US" dirty="0"/>
              <a:t>Systems </a:t>
            </a:r>
            <a:r>
              <a:rPr dirty="0"/>
              <a:t>design, testing</a:t>
            </a:r>
          </a:p>
          <a:p>
            <a:pPr algn="ctr">
              <a:defRPr sz="1200"/>
            </a:pPr>
            <a:r>
              <a:rPr dirty="0"/>
              <a:t>(measure cross-talk, Q for various modes, readout)</a:t>
            </a:r>
          </a:p>
        </p:txBody>
      </p:sp>
      <p:pic>
        <p:nvPicPr>
          <p:cNvPr id="280" name="Line Shape" descr="Line Shap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3143087">
            <a:off x="3148279" y="1736918"/>
            <a:ext cx="165503" cy="478042"/>
          </a:xfrm>
          <a:prstGeom prst="rect">
            <a:avLst/>
          </a:prstGeom>
        </p:spPr>
      </p:pic>
      <p:grpSp>
        <p:nvGrpSpPr>
          <p:cNvPr id="285" name="Group"/>
          <p:cNvGrpSpPr/>
          <p:nvPr/>
        </p:nvGrpSpPr>
        <p:grpSpPr>
          <a:xfrm>
            <a:off x="3607105" y="1201649"/>
            <a:ext cx="1111786" cy="383541"/>
            <a:chOff x="0" y="0"/>
            <a:chExt cx="1111785" cy="383540"/>
          </a:xfrm>
        </p:grpSpPr>
        <p:sp>
          <p:nvSpPr>
            <p:cNvPr id="283" name="Rounded Rectangle"/>
            <p:cNvSpPr/>
            <p:nvPr/>
          </p:nvSpPr>
          <p:spPr>
            <a:xfrm>
              <a:off x="0" y="36676"/>
              <a:ext cx="1111785" cy="33558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4" name="Theory"/>
            <p:cNvSpPr txBox="1"/>
            <p:nvPr/>
          </p:nvSpPr>
          <p:spPr>
            <a:xfrm>
              <a:off x="135222" y="0"/>
              <a:ext cx="85514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r>
                <a:t>Theory</a:t>
              </a:r>
            </a:p>
          </p:txBody>
        </p:sp>
      </p:grpSp>
      <p:grpSp>
        <p:nvGrpSpPr>
          <p:cNvPr id="288" name="Group"/>
          <p:cNvGrpSpPr/>
          <p:nvPr/>
        </p:nvGrpSpPr>
        <p:grpSpPr>
          <a:xfrm>
            <a:off x="1985297" y="2182106"/>
            <a:ext cx="1617330" cy="384719"/>
            <a:chOff x="-119226" y="0"/>
            <a:chExt cx="1617328" cy="384718"/>
          </a:xfrm>
        </p:grpSpPr>
        <p:sp>
          <p:nvSpPr>
            <p:cNvPr id="286" name="Rounded Rectangle"/>
            <p:cNvSpPr/>
            <p:nvPr/>
          </p:nvSpPr>
          <p:spPr>
            <a:xfrm>
              <a:off x="-119226" y="33561"/>
              <a:ext cx="1617328" cy="335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7" name="Devices"/>
            <p:cNvSpPr txBox="1"/>
            <p:nvPr/>
          </p:nvSpPr>
          <p:spPr>
            <a:xfrm>
              <a:off x="71722" y="0"/>
              <a:ext cx="1172881" cy="384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r>
                <a:rPr lang="en-US"/>
                <a:t>Prototypes</a:t>
              </a:r>
              <a:endParaRPr/>
            </a:p>
          </p:txBody>
        </p:sp>
      </p:grpSp>
      <p:sp>
        <p:nvSpPr>
          <p:cNvPr id="289" name="Rounded Rectangle"/>
          <p:cNvSpPr/>
          <p:nvPr/>
        </p:nvSpPr>
        <p:spPr>
          <a:xfrm>
            <a:off x="5339714" y="2712188"/>
            <a:ext cx="2123580" cy="923330"/>
          </a:xfrm>
          <a:prstGeom prst="roundRect">
            <a:avLst>
              <a:gd name="adj" fmla="val 24332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0" name="Improved Q,  TLS control"/>
          <p:cNvSpPr txBox="1"/>
          <p:nvPr/>
        </p:nvSpPr>
        <p:spPr>
          <a:xfrm>
            <a:off x="5308905" y="2876689"/>
            <a:ext cx="220031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800"/>
            </a:lvl1pPr>
          </a:lstStyle>
          <a:p>
            <a:r>
              <a:t>Improved Q,  </a:t>
            </a:r>
            <a:r>
              <a:rPr lang="en-US"/>
              <a:t>sensitivity, controls</a:t>
            </a:r>
            <a:endParaRPr/>
          </a:p>
        </p:txBody>
      </p:sp>
      <p:grpSp>
        <p:nvGrpSpPr>
          <p:cNvPr id="293" name="Group"/>
          <p:cNvGrpSpPr/>
          <p:nvPr/>
        </p:nvGrpSpPr>
        <p:grpSpPr>
          <a:xfrm>
            <a:off x="5308905" y="2170808"/>
            <a:ext cx="2066834" cy="677106"/>
            <a:chOff x="0" y="-288140"/>
            <a:chExt cx="1776100" cy="677104"/>
          </a:xfrm>
        </p:grpSpPr>
        <p:sp>
          <p:nvSpPr>
            <p:cNvPr id="291" name="Rounded Rectangle"/>
            <p:cNvSpPr/>
            <p:nvPr/>
          </p:nvSpPr>
          <p:spPr>
            <a:xfrm>
              <a:off x="0" y="-278167"/>
              <a:ext cx="1776100" cy="63773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92" name="Materials"/>
            <p:cNvSpPr txBox="1"/>
            <p:nvPr/>
          </p:nvSpPr>
          <p:spPr>
            <a:xfrm>
              <a:off x="122176" y="-288140"/>
              <a:ext cx="1543332" cy="677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r>
                <a:t>Materials</a:t>
              </a:r>
              <a:r>
                <a:rPr lang="en-US"/>
                <a:t> and Devices</a:t>
              </a:r>
              <a:endParaRPr/>
            </a:p>
          </p:txBody>
        </p:sp>
      </p:grpSp>
      <p:pic>
        <p:nvPicPr>
          <p:cNvPr id="294" name="Line Shape" descr="Line Shap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8253116">
            <a:off x="5864136" y="1667694"/>
            <a:ext cx="165503" cy="478042"/>
          </a:xfrm>
          <a:prstGeom prst="rect">
            <a:avLst/>
          </a:prstGeom>
        </p:spPr>
      </p:pic>
      <p:pic>
        <p:nvPicPr>
          <p:cNvPr id="296" name="Line Shape" descr="Line Shap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184756">
            <a:off x="4273478" y="2758752"/>
            <a:ext cx="214455" cy="1047787"/>
          </a:xfrm>
          <a:prstGeom prst="rect">
            <a:avLst/>
          </a:prstGeom>
        </p:spPr>
      </p:pic>
      <p:sp>
        <p:nvSpPr>
          <p:cNvPr id="325" name="co-design"/>
          <p:cNvSpPr txBox="1"/>
          <p:nvPr/>
        </p:nvSpPr>
        <p:spPr>
          <a:xfrm>
            <a:off x="4107055" y="838639"/>
            <a:ext cx="952053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b="1"/>
            </a:lvl1pPr>
          </a:lstStyle>
          <a:p>
            <a:r>
              <a:rPr sz="1700" dirty="0"/>
              <a:t>co-design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1188074-0723-4C47-8281-0C142DB2A1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113" y="875600"/>
            <a:ext cx="791436" cy="91874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BB29476-7FD6-5D43-8E03-A6280264BC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29" y="1906715"/>
            <a:ext cx="792533" cy="822960"/>
          </a:xfrm>
          <a:prstGeom prst="rect">
            <a:avLst/>
          </a:prstGeom>
        </p:spPr>
      </p:pic>
      <p:pic>
        <p:nvPicPr>
          <p:cNvPr id="58" name="Picture 2" descr="Caterina Braggio">
            <a:extLst>
              <a:ext uri="{FF2B5EF4-FFF2-40B4-BE49-F238E27FC236}">
                <a16:creationId xmlns:a16="http://schemas.microsoft.com/office/drawing/2014/main" id="{A69C91A6-12D8-6043-AAF3-B8F98002B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040" y="2768454"/>
            <a:ext cx="84329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35D47CE8-F2DE-634F-9450-2488095EE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1373" y="859884"/>
            <a:ext cx="583826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eadership Team – Superconducting Quantum Materials and Systems Center">
            <a:extLst>
              <a:ext uri="{FF2B5EF4-FFF2-40B4-BE49-F238E27FC236}">
                <a16:creationId xmlns:a16="http://schemas.microsoft.com/office/drawing/2014/main" id="{5D047819-53E5-254E-9DB5-2DCA1DFF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386" y="91014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m Posen is awarded the 2016 Hogil Kim Prize">
            <a:extLst>
              <a:ext uri="{FF2B5EF4-FFF2-40B4-BE49-F238E27FC236}">
                <a16:creationId xmlns:a16="http://schemas.microsoft.com/office/drawing/2014/main" id="{55CE6E04-61FC-714B-8A37-C962B4A4F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7" y="1225063"/>
            <a:ext cx="1016015" cy="11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7C3D8-4071-3E41-A6D8-8492F27FA5E1}"/>
              </a:ext>
            </a:extLst>
          </p:cNvPr>
          <p:cNvSpPr txBox="1"/>
          <p:nvPr/>
        </p:nvSpPr>
        <p:spPr>
          <a:xfrm>
            <a:off x="1764161" y="712303"/>
            <a:ext cx="5629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R. </a:t>
            </a:r>
            <a:r>
              <a:rPr lang="en-US" sz="800" err="1"/>
              <a:t>Harnik</a:t>
            </a:r>
            <a:endParaRPr lang="en-US" sz="8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23692A-767D-D741-A734-CD0D250FF3A0}"/>
              </a:ext>
            </a:extLst>
          </p:cNvPr>
          <p:cNvSpPr txBox="1"/>
          <p:nvPr/>
        </p:nvSpPr>
        <p:spPr>
          <a:xfrm>
            <a:off x="3313915" y="953290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Y. Kahn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D468217-F57D-9A4D-BDD0-067A49C307E1}"/>
              </a:ext>
            </a:extLst>
          </p:cNvPr>
          <p:cNvSpPr txBox="1"/>
          <p:nvPr/>
        </p:nvSpPr>
        <p:spPr>
          <a:xfrm>
            <a:off x="5207936" y="1016218"/>
            <a:ext cx="5373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A. Berlin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1B4667-D9FF-1F47-B8CD-30EFA62A9E9C}"/>
              </a:ext>
            </a:extLst>
          </p:cNvPr>
          <p:cNvSpPr txBox="1"/>
          <p:nvPr/>
        </p:nvSpPr>
        <p:spPr>
          <a:xfrm>
            <a:off x="8426338" y="2936832"/>
            <a:ext cx="6030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C. </a:t>
            </a:r>
            <a:r>
              <a:rPr lang="en-US" sz="800" err="1"/>
              <a:t>Braggio</a:t>
            </a:r>
            <a:endParaRPr lang="en-US" sz="8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DBEC82-7BA9-B048-B815-07019AFB8DFA}"/>
              </a:ext>
            </a:extLst>
          </p:cNvPr>
          <p:cNvSpPr txBox="1"/>
          <p:nvPr/>
        </p:nvSpPr>
        <p:spPr>
          <a:xfrm>
            <a:off x="317301" y="2390804"/>
            <a:ext cx="532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S. Posen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E522EC-0500-8A4A-9BB1-821A53ADEA9E}"/>
              </a:ext>
            </a:extLst>
          </p:cNvPr>
          <p:cNvSpPr txBox="1"/>
          <p:nvPr/>
        </p:nvSpPr>
        <p:spPr>
          <a:xfrm>
            <a:off x="1854235" y="1906715"/>
            <a:ext cx="673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B. </a:t>
            </a:r>
            <a:r>
              <a:rPr lang="en-US" sz="800" err="1"/>
              <a:t>Giaccone</a:t>
            </a:r>
            <a:endParaRPr lang="en-US" sz="80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0C51B5B-DE17-344B-01AD-6282371283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34" y="2768454"/>
            <a:ext cx="785004" cy="9144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9E4D458-3768-8FF9-2F06-D451D9023B57}"/>
              </a:ext>
            </a:extLst>
          </p:cNvPr>
          <p:cNvSpPr txBox="1"/>
          <p:nvPr/>
        </p:nvSpPr>
        <p:spPr>
          <a:xfrm>
            <a:off x="455157" y="3732539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R. Cervantes</a:t>
            </a:r>
          </a:p>
        </p:txBody>
      </p:sp>
      <p:pic>
        <p:nvPicPr>
          <p:cNvPr id="1026" name="Picture 2" descr="Oral History Interviews | Surjeet Rajendran | American Institute of Physics">
            <a:extLst>
              <a:ext uri="{FF2B5EF4-FFF2-40B4-BE49-F238E27FC236}">
                <a16:creationId xmlns:a16="http://schemas.microsoft.com/office/drawing/2014/main" id="{8E117C23-0446-B6F1-03EC-0125C03A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586" y="883851"/>
            <a:ext cx="809086" cy="8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ter Graham | Stanford Institute for Theoretical Physics">
            <a:extLst>
              <a:ext uri="{FF2B5EF4-FFF2-40B4-BE49-F238E27FC236}">
                <a16:creationId xmlns:a16="http://schemas.microsoft.com/office/drawing/2014/main" id="{BE0B8D37-BD5F-DC11-E057-79DC4443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852" y="816563"/>
            <a:ext cx="767503" cy="7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1625508-4F2D-C67D-E41B-B26BC4EA3254}"/>
              </a:ext>
            </a:extLst>
          </p:cNvPr>
          <p:cNvSpPr txBox="1"/>
          <p:nvPr/>
        </p:nvSpPr>
        <p:spPr>
          <a:xfrm>
            <a:off x="6526101" y="1694796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S. Rajendran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3654EC-5E33-F975-EDFD-6F2BD887C74D}"/>
              </a:ext>
            </a:extLst>
          </p:cNvPr>
          <p:cNvSpPr txBox="1"/>
          <p:nvPr/>
        </p:nvSpPr>
        <p:spPr>
          <a:xfrm>
            <a:off x="8034671" y="990360"/>
            <a:ext cx="6206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P. Graham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54D3AB2-3BB5-3090-4CE8-07F1B1CE4A56}"/>
              </a:ext>
            </a:extLst>
          </p:cNvPr>
          <p:cNvSpPr txBox="1"/>
          <p:nvPr/>
        </p:nvSpPr>
        <p:spPr>
          <a:xfrm>
            <a:off x="8345012" y="1836188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J.. Sauls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359DB00-7A00-4DC0-63D4-A17CD2ACD45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481" y="3592407"/>
            <a:ext cx="3298905" cy="150166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C9D1298-29EB-A175-244F-EAB9E13CE9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 flipH="1">
            <a:off x="4074256" y="1938398"/>
            <a:ext cx="854149" cy="1598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EFF7C-7A0A-1E91-CA51-AFDCDBC9897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35927" y="1621906"/>
            <a:ext cx="809085" cy="1114844"/>
          </a:xfrm>
          <a:prstGeom prst="rect">
            <a:avLst/>
          </a:prstGeom>
        </p:spPr>
      </p:pic>
      <p:pic>
        <p:nvPicPr>
          <p:cNvPr id="4" name="Picture 6" descr="Gerald Gabrielse: Department of Physics and Astronomy - Northwestern  University">
            <a:extLst>
              <a:ext uri="{FF2B5EF4-FFF2-40B4-BE49-F238E27FC236}">
                <a16:creationId xmlns:a16="http://schemas.microsoft.com/office/drawing/2014/main" id="{18F3AD51-C67D-DA48-84EF-6F635490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144" y="4017098"/>
            <a:ext cx="81019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786C9-24D8-0625-7AB7-EF06EAECF656}"/>
              </a:ext>
            </a:extLst>
          </p:cNvPr>
          <p:cNvSpPr txBox="1"/>
          <p:nvPr/>
        </p:nvSpPr>
        <p:spPr>
          <a:xfrm>
            <a:off x="483008" y="4840058"/>
            <a:ext cx="7438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Roboto" panose="02000000000000000000" pitchFamily="2" charset="0"/>
              </a:rPr>
              <a:t>G. Gabrielse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E23D9-CCBA-1F16-7ACF-396BAF172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TextBox 133">
            <a:extLst>
              <a:ext uri="{FF2B5EF4-FFF2-40B4-BE49-F238E27FC236}">
                <a16:creationId xmlns:a16="http://schemas.microsoft.com/office/drawing/2014/main" id="{0AE36FDE-4E37-6F2F-7F17-B23322C2086D}"/>
              </a:ext>
            </a:extLst>
          </p:cNvPr>
          <p:cNvSpPr txBox="1"/>
          <p:nvPr/>
        </p:nvSpPr>
        <p:spPr>
          <a:xfrm>
            <a:off x="3685484" y="4891831"/>
            <a:ext cx="2597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E78B4"/>
                </a:solidFill>
                <a:latin typeface="Helvetica" pitchFamily="2" charset="0"/>
              </a:rPr>
              <a:t>Cervantes et al., arxiv:2208.03183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C348CBF-E41B-187D-BF21-DAD644C0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4724" y="3471617"/>
            <a:ext cx="1864326" cy="136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6E946-55CA-E518-C582-7E8CE82B53B9}"/>
              </a:ext>
            </a:extLst>
          </p:cNvPr>
          <p:cNvSpPr txBox="1"/>
          <p:nvPr/>
        </p:nvSpPr>
        <p:spPr>
          <a:xfrm>
            <a:off x="6191069" y="4877666"/>
            <a:ext cx="45889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300">
                <a:solidFill>
                  <a:srgbClr val="000000">
                    <a:alpha val="8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000" dirty="0">
                <a:solidFill>
                  <a:srgbClr val="004C97">
                    <a:alpha val="80000"/>
                  </a:srgbClr>
                </a:solidFill>
              </a:rPr>
              <a:t>Brady et al PRX Quantum 3 (2022) 3, 030333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75BD2-5E8C-AD91-0C96-B856937175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98598" y="3794398"/>
            <a:ext cx="1352604" cy="774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55E366-661A-A1A5-0114-21BC13D8E1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06627" y="3869245"/>
            <a:ext cx="1201360" cy="6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38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7DBC948-053A-F972-9C6D-25852A4D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33" y="0"/>
            <a:ext cx="6944239" cy="250437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858DC68-55A2-38C9-C38C-530DB037C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14" t="15588" b="7154"/>
          <a:stretch/>
        </p:blipFill>
        <p:spPr>
          <a:xfrm>
            <a:off x="6336880" y="2504540"/>
            <a:ext cx="2600325" cy="221954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0AFF2BA-E913-6059-2D91-7103B1F53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14" b="6176"/>
          <a:stretch/>
        </p:blipFill>
        <p:spPr>
          <a:xfrm>
            <a:off x="2157412" y="2504703"/>
            <a:ext cx="4055727" cy="2219221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004D04C-F2E7-CCAA-C44D-BAD6BE0A20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521" y="1017131"/>
            <a:ext cx="2077684" cy="2974493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68F2E6-D069-837D-D15D-9249DA6AC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0D0A9F-2DAD-04C8-183A-EAB1A1E40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868E07-5D8D-C6F8-79DB-4E2D1E229A38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5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AAFA7148-0B3A-3DE6-9BAF-E4C86942C9AF}"/>
              </a:ext>
            </a:extLst>
          </p:cNvPr>
          <p:cNvGrpSpPr/>
          <p:nvPr/>
        </p:nvGrpSpPr>
        <p:grpSpPr>
          <a:xfrm>
            <a:off x="4365673" y="970312"/>
            <a:ext cx="1544628" cy="1413672"/>
            <a:chOff x="-3117296" y="2975780"/>
            <a:chExt cx="1544628" cy="1413672"/>
          </a:xfrm>
        </p:grpSpPr>
        <p:sp>
          <p:nvSpPr>
            <p:cNvPr id="39" name="Can 38">
              <a:extLst>
                <a:ext uri="{FF2B5EF4-FFF2-40B4-BE49-F238E27FC236}">
                  <a16:creationId xmlns:a16="http://schemas.microsoft.com/office/drawing/2014/main" id="{C91CC8AB-30CD-6275-080D-C635BB8AA947}"/>
                </a:ext>
              </a:extLst>
            </p:cNvPr>
            <p:cNvSpPr/>
            <p:nvPr/>
          </p:nvSpPr>
          <p:spPr>
            <a:xfrm rot="16200000">
              <a:off x="-2561551" y="2910303"/>
              <a:ext cx="433137" cy="1544628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A7E7A1F-5BF4-2FA0-B5D0-4DE6C9BCC097}"/>
                </a:ext>
              </a:extLst>
            </p:cNvPr>
            <p:cNvSpPr/>
            <p:nvPr/>
          </p:nvSpPr>
          <p:spPr>
            <a:xfrm>
              <a:off x="-2642299" y="2975780"/>
              <a:ext cx="545431" cy="141367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0">
            <a:extLst>
              <a:ext uri="{FF2B5EF4-FFF2-40B4-BE49-F238E27FC236}">
                <a16:creationId xmlns:a16="http://schemas.microsoft.com/office/drawing/2014/main" id="{8C8272D0-5F1F-EDE6-B2E8-A53C20EF5C1E}"/>
              </a:ext>
            </a:extLst>
          </p:cNvPr>
          <p:cNvSpPr/>
          <p:nvPr/>
        </p:nvSpPr>
        <p:spPr>
          <a:xfrm>
            <a:off x="4863674" y="1496254"/>
            <a:ext cx="477966" cy="277309"/>
          </a:xfrm>
          <a:custGeom>
            <a:avLst/>
            <a:gdLst>
              <a:gd name="connsiteX0" fmla="*/ 0 w 762000"/>
              <a:gd name="connsiteY0" fmla="*/ 253882 h 277309"/>
              <a:gd name="connsiteX1" fmla="*/ 257175 w 762000"/>
              <a:gd name="connsiteY1" fmla="*/ 53857 h 277309"/>
              <a:gd name="connsiteX2" fmla="*/ 447675 w 762000"/>
              <a:gd name="connsiteY2" fmla="*/ 244357 h 277309"/>
              <a:gd name="connsiteX3" fmla="*/ 552450 w 762000"/>
              <a:gd name="connsiteY3" fmla="*/ 253882 h 277309"/>
              <a:gd name="connsiteX4" fmla="*/ 762000 w 762000"/>
              <a:gd name="connsiteY4" fmla="*/ 6232 h 27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277309">
                <a:moveTo>
                  <a:pt x="0" y="253882"/>
                </a:moveTo>
                <a:cubicBezTo>
                  <a:pt x="91281" y="154663"/>
                  <a:pt x="182563" y="55444"/>
                  <a:pt x="257175" y="53857"/>
                </a:cubicBezTo>
                <a:cubicBezTo>
                  <a:pt x="331787" y="52270"/>
                  <a:pt x="398462" y="211019"/>
                  <a:pt x="447675" y="244357"/>
                </a:cubicBezTo>
                <a:cubicBezTo>
                  <a:pt x="496888" y="277695"/>
                  <a:pt x="500063" y="293570"/>
                  <a:pt x="552450" y="253882"/>
                </a:cubicBezTo>
                <a:cubicBezTo>
                  <a:pt x="604838" y="214194"/>
                  <a:pt x="720725" y="-42980"/>
                  <a:pt x="762000" y="6232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437584F-1492-3A50-6DCA-73CB5B1582C9}"/>
              </a:ext>
            </a:extLst>
          </p:cNvPr>
          <p:cNvSpPr/>
          <p:nvPr/>
        </p:nvSpPr>
        <p:spPr>
          <a:xfrm>
            <a:off x="4909555" y="1789248"/>
            <a:ext cx="477966" cy="277309"/>
          </a:xfrm>
          <a:custGeom>
            <a:avLst/>
            <a:gdLst>
              <a:gd name="connsiteX0" fmla="*/ 0 w 762000"/>
              <a:gd name="connsiteY0" fmla="*/ 253882 h 277309"/>
              <a:gd name="connsiteX1" fmla="*/ 257175 w 762000"/>
              <a:gd name="connsiteY1" fmla="*/ 53857 h 277309"/>
              <a:gd name="connsiteX2" fmla="*/ 447675 w 762000"/>
              <a:gd name="connsiteY2" fmla="*/ 244357 h 277309"/>
              <a:gd name="connsiteX3" fmla="*/ 552450 w 762000"/>
              <a:gd name="connsiteY3" fmla="*/ 253882 h 277309"/>
              <a:gd name="connsiteX4" fmla="*/ 762000 w 762000"/>
              <a:gd name="connsiteY4" fmla="*/ 6232 h 27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277309">
                <a:moveTo>
                  <a:pt x="0" y="253882"/>
                </a:moveTo>
                <a:cubicBezTo>
                  <a:pt x="91281" y="154663"/>
                  <a:pt x="182563" y="55444"/>
                  <a:pt x="257175" y="53857"/>
                </a:cubicBezTo>
                <a:cubicBezTo>
                  <a:pt x="331787" y="52270"/>
                  <a:pt x="398462" y="211019"/>
                  <a:pt x="447675" y="244357"/>
                </a:cubicBezTo>
                <a:cubicBezTo>
                  <a:pt x="496888" y="277695"/>
                  <a:pt x="500063" y="293570"/>
                  <a:pt x="552450" y="253882"/>
                </a:cubicBezTo>
                <a:cubicBezTo>
                  <a:pt x="604838" y="214194"/>
                  <a:pt x="720725" y="-42980"/>
                  <a:pt x="762000" y="6232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78D8FFB-97CF-3BCE-E102-6454CD1CC31D}"/>
              </a:ext>
            </a:extLst>
          </p:cNvPr>
          <p:cNvSpPr/>
          <p:nvPr/>
        </p:nvSpPr>
        <p:spPr>
          <a:xfrm>
            <a:off x="4863674" y="1201497"/>
            <a:ext cx="457641" cy="277309"/>
          </a:xfrm>
          <a:custGeom>
            <a:avLst/>
            <a:gdLst>
              <a:gd name="connsiteX0" fmla="*/ 0 w 762000"/>
              <a:gd name="connsiteY0" fmla="*/ 253882 h 277309"/>
              <a:gd name="connsiteX1" fmla="*/ 257175 w 762000"/>
              <a:gd name="connsiteY1" fmla="*/ 53857 h 277309"/>
              <a:gd name="connsiteX2" fmla="*/ 447675 w 762000"/>
              <a:gd name="connsiteY2" fmla="*/ 244357 h 277309"/>
              <a:gd name="connsiteX3" fmla="*/ 552450 w 762000"/>
              <a:gd name="connsiteY3" fmla="*/ 253882 h 277309"/>
              <a:gd name="connsiteX4" fmla="*/ 762000 w 762000"/>
              <a:gd name="connsiteY4" fmla="*/ 6232 h 27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277309">
                <a:moveTo>
                  <a:pt x="0" y="253882"/>
                </a:moveTo>
                <a:cubicBezTo>
                  <a:pt x="91281" y="154663"/>
                  <a:pt x="182563" y="55444"/>
                  <a:pt x="257175" y="53857"/>
                </a:cubicBezTo>
                <a:cubicBezTo>
                  <a:pt x="331787" y="52270"/>
                  <a:pt x="398462" y="211019"/>
                  <a:pt x="447675" y="244357"/>
                </a:cubicBezTo>
                <a:cubicBezTo>
                  <a:pt x="496888" y="277695"/>
                  <a:pt x="500063" y="293570"/>
                  <a:pt x="552450" y="253882"/>
                </a:cubicBezTo>
                <a:cubicBezTo>
                  <a:pt x="604838" y="214194"/>
                  <a:pt x="720725" y="-42980"/>
                  <a:pt x="762000" y="6232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A8E93D-541A-AA54-9355-718AEEE80EF0}"/>
              </a:ext>
            </a:extLst>
          </p:cNvPr>
          <p:cNvGrpSpPr/>
          <p:nvPr/>
        </p:nvGrpSpPr>
        <p:grpSpPr>
          <a:xfrm>
            <a:off x="1729171" y="959928"/>
            <a:ext cx="1544628" cy="1413672"/>
            <a:chOff x="-3117296" y="2975780"/>
            <a:chExt cx="1544628" cy="1413672"/>
          </a:xfrm>
        </p:grpSpPr>
        <p:sp>
          <p:nvSpPr>
            <p:cNvPr id="24" name="Can 23">
              <a:extLst>
                <a:ext uri="{FF2B5EF4-FFF2-40B4-BE49-F238E27FC236}">
                  <a16:creationId xmlns:a16="http://schemas.microsoft.com/office/drawing/2014/main" id="{CB60F0E6-CE64-05ED-795A-664E5D0227C0}"/>
                </a:ext>
              </a:extLst>
            </p:cNvPr>
            <p:cNvSpPr/>
            <p:nvPr/>
          </p:nvSpPr>
          <p:spPr>
            <a:xfrm rot="16200000">
              <a:off x="-2561551" y="2910303"/>
              <a:ext cx="433137" cy="1544628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BDCFF20-E938-B25B-B49F-A409DC2924AC}"/>
                </a:ext>
              </a:extLst>
            </p:cNvPr>
            <p:cNvSpPr/>
            <p:nvPr/>
          </p:nvSpPr>
          <p:spPr>
            <a:xfrm>
              <a:off x="-2642299" y="2975780"/>
              <a:ext cx="545431" cy="141367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E137DE84-DE47-C6FD-85E5-2FE32194DB0D}"/>
              </a:ext>
            </a:extLst>
          </p:cNvPr>
          <p:cNvSpPr/>
          <p:nvPr/>
        </p:nvSpPr>
        <p:spPr>
          <a:xfrm>
            <a:off x="2227172" y="1485870"/>
            <a:ext cx="477966" cy="277309"/>
          </a:xfrm>
          <a:custGeom>
            <a:avLst/>
            <a:gdLst>
              <a:gd name="connsiteX0" fmla="*/ 0 w 762000"/>
              <a:gd name="connsiteY0" fmla="*/ 253882 h 277309"/>
              <a:gd name="connsiteX1" fmla="*/ 257175 w 762000"/>
              <a:gd name="connsiteY1" fmla="*/ 53857 h 277309"/>
              <a:gd name="connsiteX2" fmla="*/ 447675 w 762000"/>
              <a:gd name="connsiteY2" fmla="*/ 244357 h 277309"/>
              <a:gd name="connsiteX3" fmla="*/ 552450 w 762000"/>
              <a:gd name="connsiteY3" fmla="*/ 253882 h 277309"/>
              <a:gd name="connsiteX4" fmla="*/ 762000 w 762000"/>
              <a:gd name="connsiteY4" fmla="*/ 6232 h 27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277309">
                <a:moveTo>
                  <a:pt x="0" y="253882"/>
                </a:moveTo>
                <a:cubicBezTo>
                  <a:pt x="91281" y="154663"/>
                  <a:pt x="182563" y="55444"/>
                  <a:pt x="257175" y="53857"/>
                </a:cubicBezTo>
                <a:cubicBezTo>
                  <a:pt x="331787" y="52270"/>
                  <a:pt x="398462" y="211019"/>
                  <a:pt x="447675" y="244357"/>
                </a:cubicBezTo>
                <a:cubicBezTo>
                  <a:pt x="496888" y="277695"/>
                  <a:pt x="500063" y="293570"/>
                  <a:pt x="552450" y="253882"/>
                </a:cubicBezTo>
                <a:cubicBezTo>
                  <a:pt x="604838" y="214194"/>
                  <a:pt x="720725" y="-42980"/>
                  <a:pt x="762000" y="6232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11694DA-520A-9D0D-A799-41F10E370283}"/>
              </a:ext>
            </a:extLst>
          </p:cNvPr>
          <p:cNvSpPr/>
          <p:nvPr/>
        </p:nvSpPr>
        <p:spPr>
          <a:xfrm>
            <a:off x="2273053" y="1778864"/>
            <a:ext cx="477966" cy="277309"/>
          </a:xfrm>
          <a:custGeom>
            <a:avLst/>
            <a:gdLst>
              <a:gd name="connsiteX0" fmla="*/ 0 w 762000"/>
              <a:gd name="connsiteY0" fmla="*/ 253882 h 277309"/>
              <a:gd name="connsiteX1" fmla="*/ 257175 w 762000"/>
              <a:gd name="connsiteY1" fmla="*/ 53857 h 277309"/>
              <a:gd name="connsiteX2" fmla="*/ 447675 w 762000"/>
              <a:gd name="connsiteY2" fmla="*/ 244357 h 277309"/>
              <a:gd name="connsiteX3" fmla="*/ 552450 w 762000"/>
              <a:gd name="connsiteY3" fmla="*/ 253882 h 277309"/>
              <a:gd name="connsiteX4" fmla="*/ 762000 w 762000"/>
              <a:gd name="connsiteY4" fmla="*/ 6232 h 27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277309">
                <a:moveTo>
                  <a:pt x="0" y="253882"/>
                </a:moveTo>
                <a:cubicBezTo>
                  <a:pt x="91281" y="154663"/>
                  <a:pt x="182563" y="55444"/>
                  <a:pt x="257175" y="53857"/>
                </a:cubicBezTo>
                <a:cubicBezTo>
                  <a:pt x="331787" y="52270"/>
                  <a:pt x="398462" y="211019"/>
                  <a:pt x="447675" y="244357"/>
                </a:cubicBezTo>
                <a:cubicBezTo>
                  <a:pt x="496888" y="277695"/>
                  <a:pt x="500063" y="293570"/>
                  <a:pt x="552450" y="253882"/>
                </a:cubicBezTo>
                <a:cubicBezTo>
                  <a:pt x="604838" y="214194"/>
                  <a:pt x="720725" y="-42980"/>
                  <a:pt x="762000" y="6232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587389A-24AD-6D70-6C2F-98A95F529648}"/>
              </a:ext>
            </a:extLst>
          </p:cNvPr>
          <p:cNvSpPr/>
          <p:nvPr/>
        </p:nvSpPr>
        <p:spPr>
          <a:xfrm>
            <a:off x="2227172" y="1191113"/>
            <a:ext cx="457641" cy="277309"/>
          </a:xfrm>
          <a:custGeom>
            <a:avLst/>
            <a:gdLst>
              <a:gd name="connsiteX0" fmla="*/ 0 w 762000"/>
              <a:gd name="connsiteY0" fmla="*/ 253882 h 277309"/>
              <a:gd name="connsiteX1" fmla="*/ 257175 w 762000"/>
              <a:gd name="connsiteY1" fmla="*/ 53857 h 277309"/>
              <a:gd name="connsiteX2" fmla="*/ 447675 w 762000"/>
              <a:gd name="connsiteY2" fmla="*/ 244357 h 277309"/>
              <a:gd name="connsiteX3" fmla="*/ 552450 w 762000"/>
              <a:gd name="connsiteY3" fmla="*/ 253882 h 277309"/>
              <a:gd name="connsiteX4" fmla="*/ 762000 w 762000"/>
              <a:gd name="connsiteY4" fmla="*/ 6232 h 27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277309">
                <a:moveTo>
                  <a:pt x="0" y="253882"/>
                </a:moveTo>
                <a:cubicBezTo>
                  <a:pt x="91281" y="154663"/>
                  <a:pt x="182563" y="55444"/>
                  <a:pt x="257175" y="53857"/>
                </a:cubicBezTo>
                <a:cubicBezTo>
                  <a:pt x="331787" y="52270"/>
                  <a:pt x="398462" y="211019"/>
                  <a:pt x="447675" y="244357"/>
                </a:cubicBezTo>
                <a:cubicBezTo>
                  <a:pt x="496888" y="277695"/>
                  <a:pt x="500063" y="293570"/>
                  <a:pt x="552450" y="253882"/>
                </a:cubicBezTo>
                <a:cubicBezTo>
                  <a:pt x="604838" y="214194"/>
                  <a:pt x="720725" y="-42980"/>
                  <a:pt x="762000" y="6232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A2520F-B439-E6D6-00C9-81E1DCB44A8F}"/>
              </a:ext>
            </a:extLst>
          </p:cNvPr>
          <p:cNvSpPr txBox="1"/>
          <p:nvPr/>
        </p:nvSpPr>
        <p:spPr>
          <a:xfrm>
            <a:off x="3259680" y="2425638"/>
            <a:ext cx="3249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Receiver cavity,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low field regime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63FF9-39F6-1EB9-6762-8C436E185CA2}"/>
              </a:ext>
            </a:extLst>
          </p:cNvPr>
          <p:cNvSpPr txBox="1"/>
          <p:nvPr/>
        </p:nvSpPr>
        <p:spPr>
          <a:xfrm>
            <a:off x="879107" y="2378647"/>
            <a:ext cx="2451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Emitter cavity,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accelerator regime, high field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4C25A6-0509-2AF7-FEE7-B13B5B048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Dark SRF: ”Light shining through wall” Experiment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95969ED-79E3-4BB0-1D9E-914BE76CBA9C}"/>
                  </a:ext>
                </a:extLst>
              </p14:cNvPr>
              <p14:cNvContentPartPr/>
              <p14:nvPr/>
            </p14:nvContentPartPr>
            <p14:xfrm>
              <a:off x="1090554" y="1568864"/>
              <a:ext cx="5226968" cy="24656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95969ED-79E3-4BB0-1D9E-914BE76CBA9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2994" y="1561294"/>
                <a:ext cx="5242088" cy="261705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90D679A4-A1FF-74C8-49A9-3251B97039E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5985"/>
          <a:stretch/>
        </p:blipFill>
        <p:spPr>
          <a:xfrm>
            <a:off x="7163198" y="73446"/>
            <a:ext cx="1869641" cy="44835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28B105-2A3B-3A61-6650-C4C17B69F351}"/>
              </a:ext>
            </a:extLst>
          </p:cNvPr>
          <p:cNvSpPr txBox="1"/>
          <p:nvPr/>
        </p:nvSpPr>
        <p:spPr>
          <a:xfrm>
            <a:off x="467595" y="3613198"/>
            <a:ext cx="2993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Q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increases number of photons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827F19-D130-58A7-1A8E-24CDEBA2BD34}"/>
              </a:ext>
            </a:extLst>
          </p:cNvPr>
          <p:cNvSpPr txBox="1"/>
          <p:nvPr/>
        </p:nvSpPr>
        <p:spPr>
          <a:xfrm>
            <a:off x="3344499" y="3415443"/>
            <a:ext cx="3543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Q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enhances probability of detecting power excess due to dark photons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A52B50F-398E-7727-159B-1288E927C36C}"/>
              </a:ext>
            </a:extLst>
          </p:cNvPr>
          <p:cNvCxnSpPr>
            <a:cxnSpLocks/>
          </p:cNvCxnSpPr>
          <p:nvPr/>
        </p:nvCxnSpPr>
        <p:spPr>
          <a:xfrm flipH="1" flipV="1">
            <a:off x="4907602" y="3066836"/>
            <a:ext cx="0" cy="3486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5671F90-8F48-2041-16D4-450502473BE8}"/>
              </a:ext>
            </a:extLst>
          </p:cNvPr>
          <p:cNvCxnSpPr>
            <a:cxnSpLocks/>
          </p:cNvCxnSpPr>
          <p:nvPr/>
        </p:nvCxnSpPr>
        <p:spPr>
          <a:xfrm>
            <a:off x="4121759" y="855606"/>
            <a:ext cx="725682" cy="18811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D168F12-8B13-DA5C-DD9F-177486DC654A}"/>
              </a:ext>
            </a:extLst>
          </p:cNvPr>
          <p:cNvSpPr txBox="1"/>
          <p:nvPr/>
        </p:nvSpPr>
        <p:spPr>
          <a:xfrm>
            <a:off x="3131917" y="604969"/>
            <a:ext cx="106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 wall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553263C-F8A6-88D6-A921-FB96C17BFF8F}"/>
              </a:ext>
            </a:extLst>
          </p:cNvPr>
          <p:cNvCxnSpPr>
            <a:cxnSpLocks/>
          </p:cNvCxnSpPr>
          <p:nvPr/>
        </p:nvCxnSpPr>
        <p:spPr>
          <a:xfrm>
            <a:off x="1779758" y="852092"/>
            <a:ext cx="453477" cy="367245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51D5923-DA24-B6D5-D919-F437C4E6C3AB}"/>
              </a:ext>
            </a:extLst>
          </p:cNvPr>
          <p:cNvSpPr txBox="1"/>
          <p:nvPr/>
        </p:nvSpPr>
        <p:spPr>
          <a:xfrm>
            <a:off x="616708" y="511451"/>
            <a:ext cx="141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r>
              <a:rPr lang="en-US" sz="1800" baseline="300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</a:t>
            </a: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SM photons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CB6FBBE-DAAD-1AD4-FC0F-F45F928FD72F}"/>
              </a:ext>
            </a:extLst>
          </p:cNvPr>
          <p:cNvCxnSpPr>
            <a:cxnSpLocks/>
          </p:cNvCxnSpPr>
          <p:nvPr/>
        </p:nvCxnSpPr>
        <p:spPr>
          <a:xfrm flipH="1">
            <a:off x="2703136" y="873893"/>
            <a:ext cx="505735" cy="200817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AE477EA-1C07-B9DE-7C56-5393D37F636A}"/>
              </a:ext>
            </a:extLst>
          </p:cNvPr>
          <p:cNvCxnSpPr>
            <a:cxnSpLocks/>
          </p:cNvCxnSpPr>
          <p:nvPr/>
        </p:nvCxnSpPr>
        <p:spPr>
          <a:xfrm flipH="1" flipV="1">
            <a:off x="2029406" y="3311357"/>
            <a:ext cx="0" cy="3486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8745B6CC-4897-9F77-48B8-12B802ED6661}"/>
              </a:ext>
            </a:extLst>
          </p:cNvPr>
          <p:cNvSpPr/>
          <p:nvPr/>
        </p:nvSpPr>
        <p:spPr>
          <a:xfrm>
            <a:off x="2240436" y="2205808"/>
            <a:ext cx="2991400" cy="932357"/>
          </a:xfrm>
          <a:prstGeom prst="roundRect">
            <a:avLst/>
          </a:prstGeom>
          <a:ln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Helvetica" pitchFamily="2" charset="0"/>
              </a:rPr>
              <a:t>Necessary to match cavity frequencies!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33E7D0-7446-3207-7574-73522A5B3C85}"/>
              </a:ext>
            </a:extLst>
          </p:cNvPr>
          <p:cNvSpPr txBox="1"/>
          <p:nvPr/>
        </p:nvSpPr>
        <p:spPr>
          <a:xfrm>
            <a:off x="2723988" y="933868"/>
            <a:ext cx="37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ε</a:t>
            </a:r>
            <a:endParaRPr lang="en-US" sz="3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581B16-C25C-CEAB-9FFC-B7E499C762AA}"/>
              </a:ext>
            </a:extLst>
          </p:cNvPr>
          <p:cNvSpPr txBox="1"/>
          <p:nvPr/>
        </p:nvSpPr>
        <p:spPr>
          <a:xfrm>
            <a:off x="5358779" y="922554"/>
            <a:ext cx="37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ε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9FB32-4A3F-B6E1-EEB2-5C5CA73D1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02BC4-756B-8189-04C1-4440D341F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4361D-B4F8-BA2A-A8BA-8521CB62947E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6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D20A00-14C9-127B-CAFE-3A0DDEEB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" y="1478885"/>
            <a:ext cx="3333242" cy="22573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712150-E625-E5FB-F275-68F35026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Dark SRF: phase 1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→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294CF0-D56D-4415-AF38-66CB47CB385D}"/>
              </a:ext>
            </a:extLst>
          </p:cNvPr>
          <p:cNvSpPr txBox="1"/>
          <p:nvPr/>
        </p:nvSpPr>
        <p:spPr>
          <a:xfrm>
            <a:off x="-65908" y="563276"/>
            <a:ext cx="3928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Helvetica" pitchFamily="2" charset="0"/>
              </a:rPr>
              <a:t>Thermal run vs Search run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Search run conducted at 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6.2 MV/m (= 0.6 J stored energy)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AEA20-72EF-AA15-5341-6994428F5676}"/>
              </a:ext>
            </a:extLst>
          </p:cNvPr>
          <p:cNvSpPr txBox="1"/>
          <p:nvPr/>
        </p:nvSpPr>
        <p:spPr>
          <a:xfrm>
            <a:off x="311391" y="4027657"/>
            <a:ext cx="310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Both runs consistent to 1σ</a:t>
            </a:r>
          </a:p>
        </p:txBody>
      </p:sp>
      <p:sp>
        <p:nvSpPr>
          <p:cNvPr id="8" name="TextBox 133">
            <a:extLst>
              <a:ext uri="{FF2B5EF4-FFF2-40B4-BE49-F238E27FC236}">
                <a16:creationId xmlns:a16="http://schemas.microsoft.com/office/drawing/2014/main" id="{77BA4115-F09C-CCB9-060B-787F90E0DB79}"/>
              </a:ext>
            </a:extLst>
          </p:cNvPr>
          <p:cNvSpPr txBox="1"/>
          <p:nvPr/>
        </p:nvSpPr>
        <p:spPr>
          <a:xfrm>
            <a:off x="228600" y="4488144"/>
            <a:ext cx="5332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Romanenko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 Rev. Lett. 130, 261801 (2023)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DCB63508-F40B-D648-CB72-C9ABE9926987}"/>
              </a:ext>
            </a:extLst>
          </p:cNvPr>
          <p:cNvSpPr/>
          <p:nvPr/>
        </p:nvSpPr>
        <p:spPr>
          <a:xfrm rot="10800000">
            <a:off x="1758542" y="3737974"/>
            <a:ext cx="211016" cy="3136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82F8C-50F0-88A1-DDA2-EF6B48956C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758" y="441960"/>
            <a:ext cx="5556062" cy="4131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DE9AA-A692-C633-9B70-92CC8F87D990}"/>
              </a:ext>
            </a:extLst>
          </p:cNvPr>
          <p:cNvSpPr txBox="1"/>
          <p:nvPr/>
        </p:nvSpPr>
        <p:spPr>
          <a:xfrm>
            <a:off x="5561236" y="1105646"/>
            <a:ext cx="2790395" cy="1021556"/>
          </a:xfrm>
          <a:prstGeom prst="round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New 95% confidence level exclusion limit on dark photon parameter space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ADA9A52-0812-0591-6FCE-7B9AE8C224B1}"/>
              </a:ext>
            </a:extLst>
          </p:cNvPr>
          <p:cNvSpPr/>
          <p:nvPr/>
        </p:nvSpPr>
        <p:spPr>
          <a:xfrm>
            <a:off x="4409768" y="1017639"/>
            <a:ext cx="4144297" cy="2632587"/>
          </a:xfrm>
          <a:custGeom>
            <a:avLst/>
            <a:gdLst>
              <a:gd name="connsiteX0" fmla="*/ 0 w 4144297"/>
              <a:gd name="connsiteY0" fmla="*/ 405580 h 2632587"/>
              <a:gd name="connsiteX1" fmla="*/ 3008671 w 4144297"/>
              <a:gd name="connsiteY1" fmla="*/ 1991032 h 2632587"/>
              <a:gd name="connsiteX2" fmla="*/ 3141406 w 4144297"/>
              <a:gd name="connsiteY2" fmla="*/ 2101645 h 2632587"/>
              <a:gd name="connsiteX3" fmla="*/ 3945193 w 4144297"/>
              <a:gd name="connsiteY3" fmla="*/ 2632587 h 2632587"/>
              <a:gd name="connsiteX4" fmla="*/ 3996813 w 4144297"/>
              <a:gd name="connsiteY4" fmla="*/ 1297858 h 2632587"/>
              <a:gd name="connsiteX5" fmla="*/ 4114800 w 4144297"/>
              <a:gd name="connsiteY5" fmla="*/ 110613 h 2632587"/>
              <a:gd name="connsiteX6" fmla="*/ 4144297 w 4144297"/>
              <a:gd name="connsiteY6" fmla="*/ 0 h 2632587"/>
              <a:gd name="connsiteX7" fmla="*/ 7374 w 4144297"/>
              <a:gd name="connsiteY7" fmla="*/ 0 h 2632587"/>
              <a:gd name="connsiteX8" fmla="*/ 0 w 4144297"/>
              <a:gd name="connsiteY8" fmla="*/ 405580 h 26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4297" h="2632587">
                <a:moveTo>
                  <a:pt x="0" y="405580"/>
                </a:moveTo>
                <a:lnTo>
                  <a:pt x="3008671" y="1991032"/>
                </a:lnTo>
                <a:lnTo>
                  <a:pt x="3141406" y="2101645"/>
                </a:lnTo>
                <a:lnTo>
                  <a:pt x="3945193" y="2632587"/>
                </a:lnTo>
                <a:lnTo>
                  <a:pt x="3996813" y="1297858"/>
                </a:lnTo>
                <a:lnTo>
                  <a:pt x="4114800" y="110613"/>
                </a:lnTo>
                <a:lnTo>
                  <a:pt x="4144297" y="0"/>
                </a:lnTo>
                <a:lnTo>
                  <a:pt x="7374" y="0"/>
                </a:lnTo>
                <a:lnTo>
                  <a:pt x="0" y="40558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6D888B2-7951-7258-477F-129C948BD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B9EA5D9-5D0E-A935-45ED-E434260F8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D6D294-73EE-D05D-5030-98CB234FD527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25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D20A00-14C9-127B-CAFE-3A0DDEEB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" y="1478885"/>
            <a:ext cx="3333242" cy="22573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712150-E625-E5FB-F275-68F35026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Dark SRF: phase 1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→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294CF0-D56D-4415-AF38-66CB47CB385D}"/>
              </a:ext>
            </a:extLst>
          </p:cNvPr>
          <p:cNvSpPr txBox="1"/>
          <p:nvPr/>
        </p:nvSpPr>
        <p:spPr>
          <a:xfrm>
            <a:off x="-65908" y="563276"/>
            <a:ext cx="3928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Helvetica" pitchFamily="2" charset="0"/>
              </a:rPr>
              <a:t>Thermal run vs Search run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Search run conducted at 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6.2 MV/m (= 0.6 J stored energy)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AEA20-72EF-AA15-5341-6994428F5676}"/>
              </a:ext>
            </a:extLst>
          </p:cNvPr>
          <p:cNvSpPr txBox="1"/>
          <p:nvPr/>
        </p:nvSpPr>
        <p:spPr>
          <a:xfrm>
            <a:off x="311391" y="4027657"/>
            <a:ext cx="310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Both runs consistent to 1σ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DCB63508-F40B-D648-CB72-C9ABE9926987}"/>
              </a:ext>
            </a:extLst>
          </p:cNvPr>
          <p:cNvSpPr/>
          <p:nvPr/>
        </p:nvSpPr>
        <p:spPr>
          <a:xfrm rot="10800000">
            <a:off x="1758542" y="3737974"/>
            <a:ext cx="211016" cy="3136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82F8C-50F0-88A1-DDA2-EF6B48956C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758" y="441960"/>
            <a:ext cx="5556062" cy="4131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DE9AA-A692-C633-9B70-92CC8F87D990}"/>
              </a:ext>
            </a:extLst>
          </p:cNvPr>
          <p:cNvSpPr txBox="1"/>
          <p:nvPr/>
        </p:nvSpPr>
        <p:spPr>
          <a:xfrm>
            <a:off x="5561236" y="1105646"/>
            <a:ext cx="2790395" cy="1021556"/>
          </a:xfrm>
          <a:prstGeom prst="round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New 95% confidence level exclusion limit on dark photon parameter space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ADA9A52-0812-0591-6FCE-7B9AE8C224B1}"/>
              </a:ext>
            </a:extLst>
          </p:cNvPr>
          <p:cNvSpPr/>
          <p:nvPr/>
        </p:nvSpPr>
        <p:spPr>
          <a:xfrm>
            <a:off x="4409768" y="1017639"/>
            <a:ext cx="4144297" cy="2632587"/>
          </a:xfrm>
          <a:custGeom>
            <a:avLst/>
            <a:gdLst>
              <a:gd name="connsiteX0" fmla="*/ 0 w 4144297"/>
              <a:gd name="connsiteY0" fmla="*/ 405580 h 2632587"/>
              <a:gd name="connsiteX1" fmla="*/ 3008671 w 4144297"/>
              <a:gd name="connsiteY1" fmla="*/ 1991032 h 2632587"/>
              <a:gd name="connsiteX2" fmla="*/ 3141406 w 4144297"/>
              <a:gd name="connsiteY2" fmla="*/ 2101645 h 2632587"/>
              <a:gd name="connsiteX3" fmla="*/ 3945193 w 4144297"/>
              <a:gd name="connsiteY3" fmla="*/ 2632587 h 2632587"/>
              <a:gd name="connsiteX4" fmla="*/ 3996813 w 4144297"/>
              <a:gd name="connsiteY4" fmla="*/ 1297858 h 2632587"/>
              <a:gd name="connsiteX5" fmla="*/ 4114800 w 4144297"/>
              <a:gd name="connsiteY5" fmla="*/ 110613 h 2632587"/>
              <a:gd name="connsiteX6" fmla="*/ 4144297 w 4144297"/>
              <a:gd name="connsiteY6" fmla="*/ 0 h 2632587"/>
              <a:gd name="connsiteX7" fmla="*/ 7374 w 4144297"/>
              <a:gd name="connsiteY7" fmla="*/ 0 h 2632587"/>
              <a:gd name="connsiteX8" fmla="*/ 0 w 4144297"/>
              <a:gd name="connsiteY8" fmla="*/ 405580 h 26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4297" h="2632587">
                <a:moveTo>
                  <a:pt x="0" y="405580"/>
                </a:moveTo>
                <a:lnTo>
                  <a:pt x="3008671" y="1991032"/>
                </a:lnTo>
                <a:lnTo>
                  <a:pt x="3141406" y="2101645"/>
                </a:lnTo>
                <a:lnTo>
                  <a:pt x="3945193" y="2632587"/>
                </a:lnTo>
                <a:lnTo>
                  <a:pt x="3996813" y="1297858"/>
                </a:lnTo>
                <a:lnTo>
                  <a:pt x="4114800" y="110613"/>
                </a:lnTo>
                <a:lnTo>
                  <a:pt x="4144297" y="0"/>
                </a:lnTo>
                <a:lnTo>
                  <a:pt x="7374" y="0"/>
                </a:lnTo>
                <a:lnTo>
                  <a:pt x="0" y="40558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A3C9CB-2D25-B9F2-AA82-E32999819284}"/>
              </a:ext>
            </a:extLst>
          </p:cNvPr>
          <p:cNvSpPr/>
          <p:nvPr/>
        </p:nvSpPr>
        <p:spPr>
          <a:xfrm>
            <a:off x="2783417" y="1172004"/>
            <a:ext cx="3577166" cy="2799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u="sng" dirty="0"/>
              <a:t>Goals for Phase 2: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Achieve deeper exclusion through DR measurements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Improve frequency stability over time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4D8F42-5D21-4729-2A9E-01EE15F2C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E47469-1207-FD15-BF71-627B184AE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CA8A874-B878-BA7F-48C6-BBAAFC7C6037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2" name="TextBox 133">
            <a:extLst>
              <a:ext uri="{FF2B5EF4-FFF2-40B4-BE49-F238E27FC236}">
                <a16:creationId xmlns:a16="http://schemas.microsoft.com/office/drawing/2014/main" id="{F51C98F2-B38F-B6A1-3E19-6A84131FB259}"/>
              </a:ext>
            </a:extLst>
          </p:cNvPr>
          <p:cNvSpPr txBox="1"/>
          <p:nvPr/>
        </p:nvSpPr>
        <p:spPr>
          <a:xfrm>
            <a:off x="228600" y="4488144"/>
            <a:ext cx="5332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Romanenko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 Rev. Lett. 130, 261801 (2023)</a:t>
            </a:r>
          </a:p>
        </p:txBody>
      </p:sp>
    </p:spTree>
    <p:extLst>
      <p:ext uri="{BB962C8B-B14F-4D97-AF65-F5344CB8AC3E}">
        <p14:creationId xmlns:p14="http://schemas.microsoft.com/office/powerpoint/2010/main" val="177524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mulation: Enabling simulation of gauge theories for the quantum age:…">
            <a:extLst>
              <a:ext uri="{FF2B5EF4-FFF2-40B4-BE49-F238E27FC236}">
                <a16:creationId xmlns:a16="http://schemas.microsoft.com/office/drawing/2014/main" id="{CBE2E233-39FA-B420-6DB5-F077564C4C15}"/>
              </a:ext>
            </a:extLst>
          </p:cNvPr>
          <p:cNvSpPr txBox="1">
            <a:spLocks/>
          </p:cNvSpPr>
          <p:nvPr/>
        </p:nvSpPr>
        <p:spPr>
          <a:xfrm>
            <a:off x="5199850" y="210505"/>
            <a:ext cx="3780088" cy="4523539"/>
          </a:xfrm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0">
              <a:buNone/>
              <a:defRPr sz="3800"/>
            </a:pPr>
            <a:r>
              <a:rPr lang="en-US" sz="2200" b="1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Summary &amp; Looking Ahead</a:t>
            </a:r>
          </a:p>
          <a:p>
            <a:pPr marL="457200" lvl="1" indent="-285750">
              <a:buFont typeface="Arial" panose="020B0604020202020204" pitchFamily="34" charset="0"/>
              <a:buChar char="•"/>
              <a:defRPr sz="3800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Through robust partnerships across the U.S. and abroad as well as extensive investments in quantum infrastructure, the SQMS center has delivered exciting progress across the science + technology innovation chain:</a:t>
            </a:r>
          </a:p>
          <a:p>
            <a:pPr marL="457200" lvl="1" indent="-285750">
              <a:buFont typeface="Arial" panose="020B0604020202020204" pitchFamily="34" charset="0"/>
              <a:buChar char="•"/>
              <a:defRPr sz="3800"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-285750">
              <a:buFont typeface="Arial" panose="020B0604020202020204" pitchFamily="34" charset="0"/>
              <a:buChar char="•"/>
              <a:defRPr sz="3800"/>
            </a:pP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Leading edge coherence times in 2D superconducting qubits</a:t>
            </a:r>
          </a:p>
          <a:p>
            <a:pPr marL="747712" lvl="2" indent="-285750">
              <a:buFont typeface="Arial" panose="020B0604020202020204" pitchFamily="34" charset="0"/>
              <a:buChar char="•"/>
              <a:defRPr sz="3800"/>
            </a:pPr>
            <a:r>
              <a:rPr lang="en-US" sz="13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steps: 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Targeted removal of additional sources of decoherence</a:t>
            </a:r>
          </a:p>
          <a:p>
            <a:pPr marL="457200" lvl="1" indent="-285750">
              <a:buFont typeface="Arial" panose="020B0604020202020204" pitchFamily="34" charset="0"/>
              <a:buChar char="•"/>
              <a:defRPr sz="3800"/>
            </a:pP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Demonstration of long-lived quantum states in cavity-qubit system</a:t>
            </a:r>
          </a:p>
          <a:p>
            <a:pPr marL="747712" lvl="2" indent="-285750">
              <a:buFont typeface="Arial" panose="020B0604020202020204" pitchFamily="34" charset="0"/>
              <a:buChar char="•"/>
              <a:defRPr sz="3800"/>
            </a:pPr>
            <a:r>
              <a:rPr lang="en-US" sz="13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steps: 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and deployment of multiqubit cavity/qubit architectures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-285750">
              <a:buFont typeface="Arial" panose="020B0604020202020204" pitchFamily="34" charset="0"/>
              <a:buChar char="•"/>
              <a:defRPr sz="3800"/>
            </a:pP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Exploring new areas of dark photon parameter space</a:t>
            </a:r>
          </a:p>
          <a:p>
            <a:pPr marL="747712" lvl="2" indent="-285750">
              <a:buFont typeface="Arial" panose="020B0604020202020204" pitchFamily="34" charset="0"/>
              <a:buChar char="•"/>
              <a:defRPr sz="3800"/>
            </a:pPr>
            <a:r>
              <a:rPr lang="en-US" sz="13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steps: 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Experimental improvements to achiever deeper exclusion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FA218-28DB-E699-4E07-41341B2CF3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56" y="2782292"/>
            <a:ext cx="4798988" cy="2039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22FB3B-0139-12F5-DBE9-2842105297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29" r="24628"/>
          <a:stretch/>
        </p:blipFill>
        <p:spPr>
          <a:xfrm>
            <a:off x="3923819" y="0"/>
            <a:ext cx="1186725" cy="2791697"/>
          </a:xfrm>
          <a:prstGeom prst="rect">
            <a:avLst/>
          </a:prstGeom>
        </p:spPr>
      </p:pic>
      <p:pic>
        <p:nvPicPr>
          <p:cNvPr id="2" name="Google Shape;864;g1dc652b7961_3_74">
            <a:extLst>
              <a:ext uri="{FF2B5EF4-FFF2-40B4-BE49-F238E27FC236}">
                <a16:creationId xmlns:a16="http://schemas.microsoft.com/office/drawing/2014/main" id="{64034FA7-5F2E-1160-62FB-CA2CF2F59DF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1"/>
            <a:ext cx="3747866" cy="2865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696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D64E56-6A63-3E80-5745-2EAB4F235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A16FAC-3E91-02D4-3213-2F914604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4B2C1-C1C0-F231-E750-E994A01AB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Akshay Murthy – SQMS Center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8B609-7DC3-F9CF-9D7A-767B713DE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70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5BEDBF-F0A2-3A94-9A60-348BBF058D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6E9"/>
              </a:clrFrom>
              <a:clrTo>
                <a:srgbClr val="F8F6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3034" y="1022207"/>
            <a:ext cx="4496807" cy="3367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D19DE6-3C4B-CF4D-516D-BB61C9B0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556377"/>
            <a:ext cx="5054859" cy="4337285"/>
          </a:xfrm>
        </p:spPr>
        <p:txBody>
          <a:bodyPr/>
          <a:lstStyle/>
          <a:p>
            <a:pPr marL="625475" lvl="1" indent="-342900">
              <a:buFont typeface="+mj-lt"/>
              <a:buAutoNum type="arabicPeriod"/>
            </a:pPr>
            <a:endParaRPr lang="en-US" sz="2400">
              <a:solidFill>
                <a:srgbClr val="000000"/>
              </a:solidFill>
            </a:endParaRPr>
          </a:p>
          <a:p>
            <a:pPr marL="625475" lvl="1" indent="-342900"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Excite emitter to desired field and match its frequency to receiver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</a:rPr>
              <a:t>Search for Dark photon for ~30min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Verify frequency matching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</a:rPr>
              <a:t>Cross-talk check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</a:rPr>
              <a:t>Thermal background check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A0EBD8-81B9-4544-7562-CC3318918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Dark SRF: phase 1 → measurement protocol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27F81-E38D-BA57-CD32-D66962765F58}"/>
              </a:ext>
            </a:extLst>
          </p:cNvPr>
          <p:cNvSpPr txBox="1"/>
          <p:nvPr/>
        </p:nvSpPr>
        <p:spPr>
          <a:xfrm>
            <a:off x="7382323" y="1286155"/>
            <a:ext cx="44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P</a:t>
            </a:r>
            <a:r>
              <a:rPr lang="en-US" sz="1800" baseline="-25000">
                <a:solidFill>
                  <a:srgbClr val="000000"/>
                </a:solidFill>
              </a:rPr>
              <a:t>t</a:t>
            </a:r>
            <a:endParaRPr lang="en-US" sz="1800" baseline="3000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6C943A-F124-F18E-2C54-2DBEE1CC2290}"/>
              </a:ext>
            </a:extLst>
          </p:cNvPr>
          <p:cNvSpPr txBox="1"/>
          <p:nvPr/>
        </p:nvSpPr>
        <p:spPr>
          <a:xfrm>
            <a:off x="6034267" y="2219397"/>
            <a:ext cx="44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P</a:t>
            </a:r>
            <a:r>
              <a:rPr lang="en-US" sz="1800" baseline="-25000">
                <a:solidFill>
                  <a:srgbClr val="000000"/>
                </a:solidFill>
              </a:rPr>
              <a:t>in</a:t>
            </a:r>
            <a:endParaRPr lang="en-US" sz="1800" baseline="3000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55B7B-3871-7072-900B-73AC3632EB58}"/>
              </a:ext>
            </a:extLst>
          </p:cNvPr>
          <p:cNvSpPr txBox="1"/>
          <p:nvPr/>
        </p:nvSpPr>
        <p:spPr>
          <a:xfrm>
            <a:off x="6274650" y="606260"/>
            <a:ext cx="195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Helvetica" pitchFamily="2" charset="0"/>
              </a:rPr>
              <a:t>Step 1 &amp;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97D5D7-5751-5899-72B3-2969C315F4CC}"/>
              </a:ext>
            </a:extLst>
          </p:cNvPr>
          <p:cNvSpPr txBox="1"/>
          <p:nvPr/>
        </p:nvSpPr>
        <p:spPr>
          <a:xfrm>
            <a:off x="6765291" y="1022721"/>
            <a:ext cx="59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/>
              <a:t>LHe</a:t>
            </a:r>
            <a:endParaRPr lang="en-US" sz="1800" baseline="30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00EDFB-DD33-2D9A-7277-670D636B0282}"/>
              </a:ext>
            </a:extLst>
          </p:cNvPr>
          <p:cNvSpPr txBox="1"/>
          <p:nvPr/>
        </p:nvSpPr>
        <p:spPr>
          <a:xfrm>
            <a:off x="8049582" y="3662576"/>
            <a:ext cx="44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P</a:t>
            </a:r>
            <a:r>
              <a:rPr lang="en-US" sz="1800" baseline="-25000">
                <a:solidFill>
                  <a:srgbClr val="000000"/>
                </a:solidFill>
              </a:rPr>
              <a:t>t</a:t>
            </a:r>
            <a:endParaRPr lang="en-US" sz="1800" baseline="30000">
              <a:solidFill>
                <a:srgbClr val="000000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3ACE810-9B6D-18FC-5736-28794E2FB60B}"/>
              </a:ext>
            </a:extLst>
          </p:cNvPr>
          <p:cNvSpPr/>
          <p:nvPr/>
        </p:nvSpPr>
        <p:spPr>
          <a:xfrm>
            <a:off x="6749100" y="1051744"/>
            <a:ext cx="1073236" cy="307397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546C5A58-9592-9B91-735F-6E7B8E8C74A8}"/>
              </a:ext>
            </a:extLst>
          </p:cNvPr>
          <p:cNvSpPr/>
          <p:nvPr/>
        </p:nvSpPr>
        <p:spPr>
          <a:xfrm rot="5400000">
            <a:off x="7488315" y="3929454"/>
            <a:ext cx="202271" cy="142077"/>
          </a:xfrm>
          <a:prstGeom prst="triangle">
            <a:avLst/>
          </a:prstGeom>
          <a:solidFill>
            <a:schemeClr val="bg2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D0EC9D-493B-F50B-E390-4553D245DAF1}"/>
              </a:ext>
            </a:extLst>
          </p:cNvPr>
          <p:cNvSpPr txBox="1"/>
          <p:nvPr/>
        </p:nvSpPr>
        <p:spPr>
          <a:xfrm>
            <a:off x="7252959" y="4075950"/>
            <a:ext cx="80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HEMT</a:t>
            </a:r>
            <a:endParaRPr lang="en-US" sz="1800" baseline="30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8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4144D98C-5684-104E-9685-47D273E6B43C}"/>
              </a:ext>
            </a:extLst>
          </p:cNvPr>
          <p:cNvSpPr txBox="1">
            <a:spLocks/>
          </p:cNvSpPr>
          <p:nvPr/>
        </p:nvSpPr>
        <p:spPr>
          <a:xfrm>
            <a:off x="228600" y="685859"/>
            <a:ext cx="6696986" cy="17949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Requires qubit that can be manipulated without being confused with other possible states of the system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Maintain the </a:t>
            </a:r>
            <a:r>
              <a:rPr lang="en-US" sz="1800" b="1" dirty="0">
                <a:solidFill>
                  <a:schemeClr val="tx1"/>
                </a:solidFill>
              </a:rPr>
              <a:t>quantum coherence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of superposition </a:t>
            </a:r>
            <a:r>
              <a:rPr lang="en-US" sz="1800" dirty="0">
                <a:solidFill>
                  <a:schemeClr val="accent6"/>
                </a:solidFill>
              </a:rPr>
              <a:t>long enough to perform gate operations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851FAC-95C6-2B46-A433-DE82168A0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786" y="194039"/>
            <a:ext cx="1879330" cy="1110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3C5D2-803C-544F-B419-147880C187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784" y="1369575"/>
            <a:ext cx="2183332" cy="3274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A20DE-18C0-059E-2E78-EA8211B745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23" y="1906623"/>
            <a:ext cx="5915401" cy="25510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F3C858-219F-A0AB-D186-1374A728B70F}"/>
              </a:ext>
            </a:extLst>
          </p:cNvPr>
          <p:cNvSpPr/>
          <p:nvPr/>
        </p:nvSpPr>
        <p:spPr>
          <a:xfrm>
            <a:off x="390524" y="1906623"/>
            <a:ext cx="1363361" cy="270970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Challenges of building quantum computers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A4FC92-716A-9A63-A94A-3604D8032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B82F36-8003-FDCF-D1FB-E889111AF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53A95-84DD-4144-6AE5-A218E8583FEA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915400" cy="320908"/>
          </a:xfrm>
        </p:spPr>
        <p:txBody>
          <a:bodyPr/>
          <a:lstStyle/>
          <a:p>
            <a:pPr algn="l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Partnerships across academia, industry &amp; national labs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39E2ABC-5F0F-CED3-AED3-FC24A909D1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761" y="944339"/>
            <a:ext cx="5687713" cy="31683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0E6033-BEC3-B1E9-C9AD-D188CAAE796B}"/>
              </a:ext>
            </a:extLst>
          </p:cNvPr>
          <p:cNvGrpSpPr/>
          <p:nvPr/>
        </p:nvGrpSpPr>
        <p:grpSpPr>
          <a:xfrm>
            <a:off x="3522910" y="3638028"/>
            <a:ext cx="2844718" cy="1020272"/>
            <a:chOff x="304799" y="4767943"/>
            <a:chExt cx="4801915" cy="154721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0868988-21F8-329B-3AA4-9DC6A1759DC6}"/>
                </a:ext>
              </a:extLst>
            </p:cNvPr>
            <p:cNvSpPr/>
            <p:nvPr/>
          </p:nvSpPr>
          <p:spPr>
            <a:xfrm>
              <a:off x="304799" y="4767943"/>
              <a:ext cx="391132" cy="348086"/>
            </a:xfrm>
            <a:prstGeom prst="ellipse">
              <a:avLst/>
            </a:prstGeom>
            <a:solidFill>
              <a:schemeClr val="accent1">
                <a:alpha val="57455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5CFF3D6-9803-1D4D-E4BB-5033192EBAA0}"/>
                </a:ext>
              </a:extLst>
            </p:cNvPr>
            <p:cNvSpPr/>
            <p:nvPr/>
          </p:nvSpPr>
          <p:spPr>
            <a:xfrm>
              <a:off x="389560" y="5303555"/>
              <a:ext cx="195567" cy="174044"/>
            </a:xfrm>
            <a:prstGeom prst="ellipse">
              <a:avLst/>
            </a:prstGeom>
            <a:solidFill>
              <a:schemeClr val="accent1">
                <a:alpha val="7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AD1E522-3435-9597-DFE3-26FF8A5CDEBD}"/>
                </a:ext>
              </a:extLst>
            </p:cNvPr>
            <p:cNvSpPr/>
            <p:nvPr/>
          </p:nvSpPr>
          <p:spPr>
            <a:xfrm>
              <a:off x="389560" y="5673635"/>
              <a:ext cx="195567" cy="174044"/>
            </a:xfrm>
            <a:prstGeom prst="ellipse">
              <a:avLst/>
            </a:prstGeom>
            <a:solidFill>
              <a:srgbClr val="7030A0">
                <a:alpha val="77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E4BA58-BDD9-0AB8-F973-DAF50531DA38}"/>
                </a:ext>
              </a:extLst>
            </p:cNvPr>
            <p:cNvSpPr/>
            <p:nvPr/>
          </p:nvSpPr>
          <p:spPr>
            <a:xfrm>
              <a:off x="389560" y="6018800"/>
              <a:ext cx="195567" cy="174044"/>
            </a:xfrm>
            <a:prstGeom prst="ellipse">
              <a:avLst/>
            </a:prstGeom>
            <a:solidFill>
              <a:srgbClr val="FFC000">
                <a:alpha val="77000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185102-938C-6E6C-0D11-0F7E0A77FD9F}"/>
                </a:ext>
              </a:extLst>
            </p:cNvPr>
            <p:cNvSpPr txBox="1"/>
            <p:nvPr/>
          </p:nvSpPr>
          <p:spPr>
            <a:xfrm>
              <a:off x="752402" y="4767943"/>
              <a:ext cx="3518195" cy="40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 DOE national laboratory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1CAD9B-FB6C-63C3-9981-6FCACA0ECE5B}"/>
                </a:ext>
              </a:extLst>
            </p:cNvPr>
            <p:cNvSpPr txBox="1"/>
            <p:nvPr/>
          </p:nvSpPr>
          <p:spPr>
            <a:xfrm>
              <a:off x="752402" y="5233447"/>
              <a:ext cx="4354312" cy="385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laboratory or science institution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9206EE-1D32-3334-F491-A5C1384099DB}"/>
                </a:ext>
              </a:extLst>
            </p:cNvPr>
            <p:cNvSpPr txBox="1"/>
            <p:nvPr/>
          </p:nvSpPr>
          <p:spPr>
            <a:xfrm>
              <a:off x="752402" y="5584933"/>
              <a:ext cx="2479134" cy="385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 company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0BAD0D-1523-893B-D1D9-A06CDAC77CF5}"/>
                </a:ext>
              </a:extLst>
            </p:cNvPr>
            <p:cNvSpPr txBox="1"/>
            <p:nvPr/>
          </p:nvSpPr>
          <p:spPr>
            <a:xfrm>
              <a:off x="769670" y="5930098"/>
              <a:ext cx="1312896" cy="385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DBC0DB73-7C8B-F2DF-A707-C3BF6D541079}"/>
              </a:ext>
            </a:extLst>
          </p:cNvPr>
          <p:cNvSpPr txBox="1"/>
          <p:nvPr/>
        </p:nvSpPr>
        <p:spPr>
          <a:xfrm>
            <a:off x="84667" y="571761"/>
            <a:ext cx="9059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The DOE centers bring together multidisciplinary collaborations of 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1,200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experts, including 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600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students and postdocs, across 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80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academic, industry and national science institutions in 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21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states and DC.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655FA7-0E59-A4B3-9504-D938BCF9ED57}"/>
              </a:ext>
            </a:extLst>
          </p:cNvPr>
          <p:cNvGrpSpPr/>
          <p:nvPr/>
        </p:nvGrpSpPr>
        <p:grpSpPr>
          <a:xfrm>
            <a:off x="8046192" y="3780567"/>
            <a:ext cx="457271" cy="577790"/>
            <a:chOff x="8552207" y="4443301"/>
            <a:chExt cx="1277419" cy="14867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AB7199-AD6C-63C8-1722-3C2BC1DED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2207" y="4443301"/>
              <a:ext cx="1277419" cy="148679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7A04A2-CCB5-4EE9-55A8-00EECACF69EA}"/>
                </a:ext>
              </a:extLst>
            </p:cNvPr>
            <p:cNvSpPr/>
            <p:nvPr/>
          </p:nvSpPr>
          <p:spPr>
            <a:xfrm>
              <a:off x="9105327" y="5186699"/>
              <a:ext cx="171177" cy="174044"/>
            </a:xfrm>
            <a:prstGeom prst="ellipse">
              <a:avLst/>
            </a:prstGeom>
            <a:solidFill>
              <a:schemeClr val="accent1">
                <a:alpha val="7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7CD881-7034-8995-48DD-41248033A83B}"/>
              </a:ext>
            </a:extLst>
          </p:cNvPr>
          <p:cNvSpPr txBox="1"/>
          <p:nvPr/>
        </p:nvSpPr>
        <p:spPr>
          <a:xfrm>
            <a:off x="381677" y="1187798"/>
            <a:ext cx="2813630" cy="3622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1100" b="1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 institutional partnerships,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1100" b="1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centers unite unique capabilities, expertise and facilities.</a:t>
            </a:r>
            <a:endParaRPr lang="en-US" sz="11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indent="-904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en-US" sz="11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indent="-90488"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1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Answering fundamental open questions in QIS</a:t>
            </a:r>
          </a:p>
          <a:p>
            <a:pPr marL="90488" indent="-90488"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en-US" sz="11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indent="-904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1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Leveraging DOE user facilities for advanced materials analysis and device fabrication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endParaRPr lang="en-US" sz="11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indent="-904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1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Training a new and diverse quantum workforce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endParaRPr lang="en-US" sz="11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indent="-904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1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 transfer – rapid cycle from discovery to commercialization 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endParaRPr lang="en-US" sz="11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indent="-904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1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Accelerating scaling up and production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endParaRPr lang="en-US" sz="11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indent="-90488"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1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Developing national standards</a:t>
            </a:r>
            <a:endParaRPr lang="en-US" sz="938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endParaRPr lang="en-US" sz="938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801A633-158E-9B58-2559-9CB39DBDDE19}"/>
              </a:ext>
            </a:extLst>
          </p:cNvPr>
          <p:cNvSpPr/>
          <p:nvPr/>
        </p:nvSpPr>
        <p:spPr>
          <a:xfrm>
            <a:off x="160906" y="1198273"/>
            <a:ext cx="3081122" cy="3526244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83BCE5D-44AD-E73C-8BAB-28BB958FD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9618BAE-6777-4833-E463-24BC46377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CA60838-1A28-E2AE-84E0-3FE7341AEE53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6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517D61-97D4-31FE-6018-5B5DAFEAA630}"/>
              </a:ext>
            </a:extLst>
          </p:cNvPr>
          <p:cNvSpPr/>
          <p:nvPr/>
        </p:nvSpPr>
        <p:spPr>
          <a:xfrm>
            <a:off x="6739467" y="4707466"/>
            <a:ext cx="2389010" cy="420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SQMS_logo_vector_HALF_ Color UPDATE.png">
            <a:extLst>
              <a:ext uri="{FF2B5EF4-FFF2-40B4-BE49-F238E27FC236}">
                <a16:creationId xmlns:a16="http://schemas.microsoft.com/office/drawing/2014/main" id="{35142386-2D13-2960-06AA-E55013275A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38" y="286011"/>
            <a:ext cx="3533776" cy="709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EEA9FC-8E54-E486-FC5C-A3A4CF14FB2D}"/>
              </a:ext>
            </a:extLst>
          </p:cNvPr>
          <p:cNvSpPr txBox="1"/>
          <p:nvPr/>
        </p:nvSpPr>
        <p:spPr>
          <a:xfrm>
            <a:off x="108576" y="4415883"/>
            <a:ext cx="893190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</a:rPr>
              <a:t>A </a:t>
            </a:r>
            <a:r>
              <a:rPr lang="en-US" sz="1600" b="1" dirty="0">
                <a:solidFill>
                  <a:srgbClr val="000000"/>
                </a:solidFill>
                <a:latin typeface="Roboto"/>
                <a:ea typeface="Roboto"/>
              </a:rPr>
              <a:t>mission driven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</a:rPr>
              <a:t>, multi-institutional and multidisciplinary collaboration </a:t>
            </a:r>
            <a:r>
              <a:rPr lang="en-US" sz="1600" b="1" dirty="0">
                <a:solidFill>
                  <a:srgbClr val="000000"/>
                </a:solidFill>
                <a:latin typeface="Roboto"/>
                <a:ea typeface="Roboto"/>
              </a:rPr>
              <a:t>leveraging investments 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</a:rPr>
              <a:t>at DOE national labs, academia, industry and several other federal and </a:t>
            </a:r>
            <a:r>
              <a:rPr lang="en-US" sz="1600" b="1" dirty="0">
                <a:solidFill>
                  <a:srgbClr val="000000"/>
                </a:solidFill>
                <a:latin typeface="Roboto"/>
                <a:ea typeface="Roboto"/>
              </a:rPr>
              <a:t>international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</a:rPr>
              <a:t> entities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828775-A91A-337B-6484-F911C59DF5E3}"/>
              </a:ext>
            </a:extLst>
          </p:cNvPr>
          <p:cNvSpPr/>
          <p:nvPr/>
        </p:nvSpPr>
        <p:spPr>
          <a:xfrm>
            <a:off x="109537" y="1152525"/>
            <a:ext cx="8929687" cy="357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4DDB2E-89FE-B533-2D93-2543A0745783}"/>
              </a:ext>
            </a:extLst>
          </p:cNvPr>
          <p:cNvSpPr txBox="1"/>
          <p:nvPr/>
        </p:nvSpPr>
        <p:spPr>
          <a:xfrm>
            <a:off x="636550" y="1161842"/>
            <a:ext cx="77183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Roboto"/>
                <a:ea typeface="Roboto"/>
              </a:rPr>
              <a:t>A DOE National Quantum Information Science Research Center, led by Fermilab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60552-3594-2F86-60D7-93E78AA75622}"/>
              </a:ext>
            </a:extLst>
          </p:cNvPr>
          <p:cNvSpPr txBox="1"/>
          <p:nvPr/>
        </p:nvSpPr>
        <p:spPr>
          <a:xfrm>
            <a:off x="6680141" y="164438"/>
            <a:ext cx="322479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Roboto Light"/>
                <a:ea typeface="Roboto"/>
              </a:rPr>
              <a:t>    28</a:t>
            </a:r>
            <a:r>
              <a:rPr lang="en-US" sz="1400">
                <a:solidFill>
                  <a:srgbClr val="000000"/>
                </a:solidFill>
                <a:latin typeface="Roboto"/>
                <a:ea typeface="Roboto"/>
              </a:rPr>
              <a:t>  Partner Institutions</a:t>
            </a:r>
          </a:p>
          <a:p>
            <a:r>
              <a:rPr lang="en-US" sz="2800">
                <a:solidFill>
                  <a:srgbClr val="000000"/>
                </a:solidFill>
                <a:latin typeface="Roboto Light"/>
                <a:ea typeface="Roboto"/>
              </a:rPr>
              <a:t>&gt;450 </a:t>
            </a:r>
            <a:r>
              <a:rPr lang="en-US" sz="1400">
                <a:solidFill>
                  <a:srgbClr val="000000"/>
                </a:solidFill>
                <a:latin typeface="Roboto"/>
                <a:ea typeface="Roboto"/>
              </a:rPr>
              <a:t>Collaborators</a:t>
            </a:r>
            <a:endParaRPr lang="en-US" sz="1800">
              <a:latin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5D6BA-DA46-F67A-E6F8-C82C9A0EC2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08" y="1613452"/>
            <a:ext cx="8544698" cy="26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4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241826B-40B4-A547-8403-6A72D8FCB1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948" y="674798"/>
            <a:ext cx="1831809" cy="13289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65A79-59E0-4848-8690-20EF00714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Grassellino - QIS</a:t>
            </a:r>
            <a:endParaRPr lang="en-US" b="1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E739ED7-26D9-5246-9BAD-30E3F6D6A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69" y="701799"/>
            <a:ext cx="1607314" cy="241202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uore-cryostat-3_ynews-cc.jpg" descr="Underground mK platform at INFN Gran Sasso">
            <a:extLst>
              <a:ext uri="{FF2B5EF4-FFF2-40B4-BE49-F238E27FC236}">
                <a16:creationId xmlns:a16="http://schemas.microsoft.com/office/drawing/2014/main" id="{501E20A3-D5F7-9344-91BC-68AA02C8F2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496" y="3299897"/>
            <a:ext cx="2362047" cy="152983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9" name="Google Shape;1179;p45">
            <a:extLst>
              <a:ext uri="{FF2B5EF4-FFF2-40B4-BE49-F238E27FC236}">
                <a16:creationId xmlns:a16="http://schemas.microsoft.com/office/drawing/2014/main" id="{2B1E063E-A3E9-CB4E-A93E-1F855267B6B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92" y="3284480"/>
            <a:ext cx="2432678" cy="152983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1" name="Picture 2" descr="New controls scale quantum chips">
            <a:extLst>
              <a:ext uri="{FF2B5EF4-FFF2-40B4-BE49-F238E27FC236}">
                <a16:creationId xmlns:a16="http://schemas.microsoft.com/office/drawing/2014/main" id="{BF16F934-D709-0F49-BAB8-321978679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885" y="682492"/>
            <a:ext cx="1831809" cy="132123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eanroom deposition tools">
            <a:extLst>
              <a:ext uri="{FF2B5EF4-FFF2-40B4-BE49-F238E27FC236}">
                <a16:creationId xmlns:a16="http://schemas.microsoft.com/office/drawing/2014/main" id="{515DF229-5A96-AF47-B09E-7BB98CF7B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6494" y="3269065"/>
            <a:ext cx="2619739" cy="154522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CA0F85-0257-6041-896B-560636CDCC7E}"/>
              </a:ext>
            </a:extLst>
          </p:cNvPr>
          <p:cNvSpPr/>
          <p:nvPr/>
        </p:nvSpPr>
        <p:spPr>
          <a:xfrm>
            <a:off x="2314618" y="1965565"/>
            <a:ext cx="4455551" cy="12772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SQMS Mission</a:t>
            </a:r>
            <a:br>
              <a:rPr lang="en-US" sz="1100">
                <a:latin typeface="Roboto"/>
                <a:ea typeface="Roboto"/>
                <a:cs typeface="Roboto"/>
              </a:rPr>
            </a:b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“bring together the power of national labs, industry and academia to achieve transformational advances in the QIS </a:t>
            </a:r>
            <a:r>
              <a:rPr lang="en-US" sz="11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major cross-cutting</a:t>
            </a:r>
            <a:r>
              <a:rPr lang="en-US" sz="1100" b="1" u="sng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1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challenge</a:t>
            </a: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of </a:t>
            </a:r>
            <a:r>
              <a:rPr lang="en-US" sz="11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understanding</a:t>
            </a: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and </a:t>
            </a:r>
            <a:r>
              <a:rPr lang="en-US" sz="11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eliminating</a:t>
            </a: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the </a:t>
            </a:r>
            <a:r>
              <a:rPr lang="en-US" sz="11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decoherence</a:t>
            </a: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mechanisms in superconducting 2D and 3D devices, with the goal of enabling construction and deployment of superior quantum systems for computing and sensing." 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AFA1CB2-6641-A7B2-4F62-C4E6E0A6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36" y="77916"/>
            <a:ext cx="8999764" cy="517776"/>
          </a:xfrm>
        </p:spPr>
        <p:txBody>
          <a:bodyPr/>
          <a:lstStyle/>
          <a:p>
            <a:r>
              <a:rPr lang="en-US" sz="2800" dirty="0">
                <a:latin typeface="Roboto Black"/>
                <a:ea typeface="Roboto Black"/>
              </a:rPr>
              <a:t>Mission: Attacking QIS Cross-Cutting Challenges</a:t>
            </a:r>
          </a:p>
        </p:txBody>
      </p:sp>
      <p:pic>
        <p:nvPicPr>
          <p:cNvPr id="6" name="Picture 4" descr="International Workshop on Dynamical Decoupling (IWODD)">
            <a:extLst>
              <a:ext uri="{FF2B5EF4-FFF2-40B4-BE49-F238E27FC236}">
                <a16:creationId xmlns:a16="http://schemas.microsoft.com/office/drawing/2014/main" id="{F00A7CD8-C61E-7916-C6B2-49E1A1D81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549" y="3236424"/>
            <a:ext cx="134360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Quantum Computing | Rigetti Computing">
            <a:extLst>
              <a:ext uri="{FF2B5EF4-FFF2-40B4-BE49-F238E27FC236}">
                <a16:creationId xmlns:a16="http://schemas.microsoft.com/office/drawing/2014/main" id="{F9D9302E-D423-26B9-6BD1-BA0DF2816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292" y="3248564"/>
            <a:ext cx="87085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B4AE210-CA52-847E-E6F4-C81587DD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141" y="3189396"/>
            <a:ext cx="727347" cy="7211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46" name="Picture 6" descr="Fermilab Report">
            <a:extLst>
              <a:ext uri="{FF2B5EF4-FFF2-40B4-BE49-F238E27FC236}">
                <a16:creationId xmlns:a16="http://schemas.microsoft.com/office/drawing/2014/main" id="{F5A6FF41-5451-189D-E8A6-CBEB40B3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72" y="631608"/>
            <a:ext cx="1221317" cy="56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1E8C5-3BF9-2B6E-FDCA-C4B07027BB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9436" y="853072"/>
            <a:ext cx="1998880" cy="19506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248" name="Picture 8" descr="Ames Laboratory">
            <a:extLst>
              <a:ext uri="{FF2B5EF4-FFF2-40B4-BE49-F238E27FC236}">
                <a16:creationId xmlns:a16="http://schemas.microsoft.com/office/drawing/2014/main" id="{E5CC4CA2-8C64-FCD0-D279-7BCDB6A5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853" y="762131"/>
            <a:ext cx="1709419" cy="43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9BD2C9E-F889-9695-8E7D-75234EDC1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073D831-C776-0338-EBA5-548A3746BD02}"/>
              </a:ext>
            </a:extLst>
          </p:cNvPr>
          <p:cNvSpPr txBox="1">
            <a:spLocks/>
          </p:cNvSpPr>
          <p:nvPr/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Akshay Murthy – SQMS Center</a:t>
            </a:r>
            <a:endParaRPr lang="en-US" b="1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105EA2A-D0FF-D403-D3DA-4838EBC91656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6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>
            <a:extLst>
              <a:ext uri="{FF2B5EF4-FFF2-40B4-BE49-F238E27FC236}">
                <a16:creationId xmlns:a16="http://schemas.microsoft.com/office/drawing/2014/main" id="{497DE695-0BFF-AD4F-88BD-7D55237DE4FF}"/>
              </a:ext>
            </a:extLst>
          </p:cNvPr>
          <p:cNvSpPr/>
          <p:nvPr/>
        </p:nvSpPr>
        <p:spPr>
          <a:xfrm>
            <a:off x="592490" y="440735"/>
            <a:ext cx="8521029" cy="896874"/>
          </a:xfrm>
          <a:prstGeom prst="rightArrow">
            <a:avLst>
              <a:gd name="adj1" fmla="val 50000"/>
              <a:gd name="adj2" fmla="val 46582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2B8B1-5AC9-064E-B7C7-66354B591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127" y="783776"/>
            <a:ext cx="792782" cy="32090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1500">
                <a:solidFill>
                  <a:schemeClr val="bg1">
                    <a:lumMod val="75000"/>
                  </a:schemeClr>
                </a:solidFill>
                <a:cs typeface="Helvetica"/>
              </a:rPr>
              <a:t>Materials</a:t>
            </a:r>
            <a:endParaRPr lang="en-US" sz="1500">
              <a:solidFill>
                <a:schemeClr val="bg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8E0B7AB-5099-0949-9EC7-53C8CE6F0725}"/>
              </a:ext>
            </a:extLst>
          </p:cNvPr>
          <p:cNvSpPr txBox="1">
            <a:spLocks/>
          </p:cNvSpPr>
          <p:nvPr/>
        </p:nvSpPr>
        <p:spPr>
          <a:xfrm>
            <a:off x="2241202" y="698391"/>
            <a:ext cx="1525891" cy="3223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06910" indent="-30691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3667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071007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447764" indent="-30479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1826638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cs typeface="Helvetica"/>
              </a:rPr>
              <a:t>High-coherence devices 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8218C0D-4C8D-E545-86EE-D22F9D18BA3B}"/>
              </a:ext>
            </a:extLst>
          </p:cNvPr>
          <p:cNvSpPr txBox="1">
            <a:spLocks/>
          </p:cNvSpPr>
          <p:nvPr/>
        </p:nvSpPr>
        <p:spPr>
          <a:xfrm>
            <a:off x="3882671" y="687496"/>
            <a:ext cx="1071980" cy="3209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06910" indent="-30691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3667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071007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447764" indent="-30479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1826638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>
                <a:latin typeface="Roboto" panose="02000000000000000000" pitchFamily="2" charset="0"/>
                <a:cs typeface="Helvetica"/>
              </a:rPr>
              <a:t>Systems integration 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2683F9A-E7FD-CA43-88A9-D923645F304B}"/>
              </a:ext>
            </a:extLst>
          </p:cNvPr>
          <p:cNvSpPr txBox="1">
            <a:spLocks/>
          </p:cNvSpPr>
          <p:nvPr/>
        </p:nvSpPr>
        <p:spPr>
          <a:xfrm>
            <a:off x="5251225" y="688250"/>
            <a:ext cx="2691062" cy="5423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06910" indent="-30691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3667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071007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447764" indent="-30479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1826638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>
                <a:solidFill>
                  <a:srgbClr val="000000"/>
                </a:solidFill>
                <a:latin typeface="Roboto" panose="02000000000000000000" pitchFamily="2" charset="0"/>
                <a:cs typeface="Helvetica"/>
              </a:rPr>
              <a:t>New platforms for</a:t>
            </a:r>
            <a:br>
              <a:rPr lang="en-US" sz="1500">
                <a:solidFill>
                  <a:srgbClr val="000000"/>
                </a:solidFill>
                <a:latin typeface="Roboto" panose="02000000000000000000" pitchFamily="2" charset="0"/>
                <a:cs typeface="Helvetica"/>
              </a:rPr>
            </a:br>
            <a:r>
              <a:rPr lang="en-US" sz="1500">
                <a:solidFill>
                  <a:srgbClr val="000000"/>
                </a:solidFill>
                <a:latin typeface="Roboto" panose="02000000000000000000" pitchFamily="2" charset="0"/>
                <a:cs typeface="Helvetica"/>
              </a:rPr>
              <a:t>quantum computing &amp; sensing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F3A5FF9-162F-F241-AF05-C94A2E216D09}"/>
              </a:ext>
            </a:extLst>
          </p:cNvPr>
          <p:cNvSpPr txBox="1">
            <a:spLocks/>
          </p:cNvSpPr>
          <p:nvPr/>
        </p:nvSpPr>
        <p:spPr>
          <a:xfrm>
            <a:off x="8033483" y="698391"/>
            <a:ext cx="1017399" cy="5423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06910" indent="-30691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683667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1071007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447764" indent="-30479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1826638" indent="-30691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>
                <a:solidFill>
                  <a:srgbClr val="000000"/>
                </a:solidFill>
                <a:latin typeface="Roboto" panose="02000000000000000000" pitchFamily="2" charset="0"/>
                <a:cs typeface="Helvetica"/>
              </a:rPr>
              <a:t>Quantum advantage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F9005-18F7-4812-8719-F82C15E901B5}"/>
              </a:ext>
            </a:extLst>
          </p:cNvPr>
          <p:cNvGrpSpPr/>
          <p:nvPr/>
        </p:nvGrpSpPr>
        <p:grpSpPr>
          <a:xfrm>
            <a:off x="592490" y="1162607"/>
            <a:ext cx="8042577" cy="1500410"/>
            <a:chOff x="609844" y="1436907"/>
            <a:chExt cx="8042577" cy="1500410"/>
          </a:xfrm>
        </p:grpSpPr>
        <p:pic>
          <p:nvPicPr>
            <p:cNvPr id="10" name="Picture 9" descr="A screenshot of a map&#10;&#10;Description automatically generated with medium confidence">
              <a:extLst>
                <a:ext uri="{FF2B5EF4-FFF2-40B4-BE49-F238E27FC236}">
                  <a16:creationId xmlns:a16="http://schemas.microsoft.com/office/drawing/2014/main" id="{CE9513EF-74A5-BE46-8906-09DAF89FC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2"/>
            <a:stretch/>
          </p:blipFill>
          <p:spPr>
            <a:xfrm>
              <a:off x="609844" y="1453621"/>
              <a:ext cx="1460675" cy="148369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7EE388-58D9-9746-B37E-650CE6865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0510" y="1443035"/>
              <a:ext cx="1460950" cy="1488196"/>
            </a:xfrm>
            <a:prstGeom prst="rect">
              <a:avLst/>
            </a:prstGeom>
          </p:spPr>
        </p:pic>
        <p:pic>
          <p:nvPicPr>
            <p:cNvPr id="3080" name="Picture 8" descr="Fermilab | Science | Particle Physics 101 | Worldwide Particle Physics  Discoveries">
              <a:extLst>
                <a:ext uri="{FF2B5EF4-FFF2-40B4-BE49-F238E27FC236}">
                  <a16:creationId xmlns:a16="http://schemas.microsoft.com/office/drawing/2014/main" id="{ADDF4087-0418-9B46-BDAF-677701330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94347" y="1436907"/>
              <a:ext cx="1458074" cy="148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DE7970-070D-0342-A583-032BB5B85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latin typeface="Roboto" panose="02000000000000000000" pitchFamily="2" charset="0"/>
              </a:rPr>
              <a:t>Grassellino - QIS</a:t>
            </a:r>
            <a:endParaRPr lang="en-US" b="1">
              <a:latin typeface="Roboto" panose="02000000000000000000" pitchFamily="2" charset="0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349862C-6C04-8023-77E7-E52DA87F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82" y="225690"/>
            <a:ext cx="8686800" cy="320908"/>
          </a:xfrm>
        </p:spPr>
        <p:txBody>
          <a:bodyPr/>
          <a:lstStyle/>
          <a:p>
            <a:r>
              <a:rPr lang="en-US" sz="2800" dirty="0"/>
              <a:t>SQMS Goals: Science &amp; Technology Innovation Chain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8E8DE-0FE1-3A8D-49F0-D28747EBA572}"/>
              </a:ext>
            </a:extLst>
          </p:cNvPr>
          <p:cNvSpPr txBox="1"/>
          <p:nvPr/>
        </p:nvSpPr>
        <p:spPr>
          <a:xfrm>
            <a:off x="304800" y="4208268"/>
            <a:ext cx="974598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Roboto"/>
                <a:ea typeface="Roboto"/>
              </a:rPr>
              <a:t>SQMS bridges the gap between ideas and large-scale realizations </a:t>
            </a:r>
            <a:br>
              <a:rPr lang="en-US" sz="1600" b="1" dirty="0">
                <a:solidFill>
                  <a:srgbClr val="000000"/>
                </a:solidFill>
                <a:latin typeface="Roboto"/>
                <a:ea typeface="Roboto"/>
              </a:rPr>
            </a:br>
            <a:r>
              <a:rPr lang="en-US" sz="1600" b="1" dirty="0">
                <a:solidFill>
                  <a:srgbClr val="000000"/>
                </a:solidFill>
                <a:latin typeface="Roboto"/>
                <a:ea typeface="Roboto"/>
              </a:rPr>
              <a:t>via the unique center-wide, multidisciplinary coordinated approaches 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B1C63-11C9-6787-E101-6CCFDA5FFEC5}"/>
              </a:ext>
            </a:extLst>
          </p:cNvPr>
          <p:cNvSpPr txBox="1"/>
          <p:nvPr/>
        </p:nvSpPr>
        <p:spPr>
          <a:xfrm>
            <a:off x="497023" y="2663017"/>
            <a:ext cx="161688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Developing a full understanding of sources of decoherence via a systematic, fundamental science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EB3DC-4D58-28FB-8A4C-A8EF2C32F331}"/>
              </a:ext>
            </a:extLst>
          </p:cNvPr>
          <p:cNvSpPr txBox="1"/>
          <p:nvPr/>
        </p:nvSpPr>
        <p:spPr>
          <a:xfrm>
            <a:off x="2174644" y="2638608"/>
            <a:ext cx="134889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Demonstrating devices with systematically and consistently higher coherence at different SQMS partners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1CC918-BDE2-63E3-1FBE-BCE2EB792BE8}"/>
              </a:ext>
            </a:extLst>
          </p:cNvPr>
          <p:cNvSpPr txBox="1"/>
          <p:nvPr/>
        </p:nvSpPr>
        <p:spPr>
          <a:xfrm>
            <a:off x="3851506" y="2682451"/>
            <a:ext cx="146067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Preserving device high performance through the process of integrating into more complex systems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F262D5-C46B-8AB5-5221-C4C7018E3FC1}"/>
              </a:ext>
            </a:extLst>
          </p:cNvPr>
          <p:cNvSpPr txBox="1"/>
          <p:nvPr/>
        </p:nvSpPr>
        <p:spPr>
          <a:xfrm>
            <a:off x="5469893" y="2656931"/>
            <a:ext cx="149946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Deploying quantum computing and sensing facilities of innovative architectures and improved performance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BC706F-2E26-CCC5-5D3E-8D18093F73A4}"/>
              </a:ext>
            </a:extLst>
          </p:cNvPr>
          <p:cNvSpPr txBox="1"/>
          <p:nvPr/>
        </p:nvSpPr>
        <p:spPr>
          <a:xfrm>
            <a:off x="7127066" y="2638608"/>
            <a:ext cx="158065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Demonstrating quantum computing and sensing advantage for particle physics and other scientific applications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B78D5DC-D03C-68A2-FB0B-67399BEE2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5"/>
          <a:stretch/>
        </p:blipFill>
        <p:spPr>
          <a:xfrm>
            <a:off x="3851507" y="1200515"/>
            <a:ext cx="1469026" cy="148758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7C6B1C-A8E5-E036-5477-49FFABF0B0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2"/>
          <a:stretch/>
        </p:blipFill>
        <p:spPr>
          <a:xfrm>
            <a:off x="5502741" y="1180181"/>
            <a:ext cx="1466615" cy="148197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AB2901-264A-FD6D-8BE8-61622E5DCFE9}"/>
              </a:ext>
            </a:extLst>
          </p:cNvPr>
          <p:cNvCxnSpPr>
            <a:cxnSpLocks/>
          </p:cNvCxnSpPr>
          <p:nvPr/>
        </p:nvCxnSpPr>
        <p:spPr>
          <a:xfrm>
            <a:off x="1785177" y="3208867"/>
            <a:ext cx="38946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E8E407-1F00-55F3-F0C7-5DE7A18E185E}"/>
              </a:ext>
            </a:extLst>
          </p:cNvPr>
          <p:cNvCxnSpPr>
            <a:cxnSpLocks/>
          </p:cNvCxnSpPr>
          <p:nvPr/>
        </p:nvCxnSpPr>
        <p:spPr>
          <a:xfrm>
            <a:off x="3377626" y="3234267"/>
            <a:ext cx="38946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0E5337-234B-3661-4932-E9B231BAD46C}"/>
              </a:ext>
            </a:extLst>
          </p:cNvPr>
          <p:cNvCxnSpPr>
            <a:cxnSpLocks/>
          </p:cNvCxnSpPr>
          <p:nvPr/>
        </p:nvCxnSpPr>
        <p:spPr>
          <a:xfrm>
            <a:off x="5030518" y="3276600"/>
            <a:ext cx="38946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5CF4DB-4850-04E3-14A5-CE74C5D9A7A2}"/>
              </a:ext>
            </a:extLst>
          </p:cNvPr>
          <p:cNvCxnSpPr>
            <a:cxnSpLocks/>
          </p:cNvCxnSpPr>
          <p:nvPr/>
        </p:nvCxnSpPr>
        <p:spPr>
          <a:xfrm>
            <a:off x="6774622" y="3276600"/>
            <a:ext cx="38946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E000235-55AF-80AA-E0D0-39AB533CA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D897ED8-CA9E-E1E2-76C0-5BAA9EB214A9}"/>
              </a:ext>
            </a:extLst>
          </p:cNvPr>
          <p:cNvSpPr txBox="1">
            <a:spLocks/>
          </p:cNvSpPr>
          <p:nvPr/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Akshay Murthy – SQMS Center</a:t>
            </a:r>
            <a:endParaRPr lang="en-US" b="1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1DA2225-DEA7-F299-0C84-5D9BBEAB0593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F8977-B4F9-4543-8D67-7F591BFF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915400" cy="382122"/>
          </a:xfrm>
        </p:spPr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SQMS facilities: Fleet of new quantum testbeds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15362C8-C3E3-742B-31C1-EFB36A64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0937"/>
            <a:ext cx="3654317" cy="23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28BDC-3CAD-2EFA-110E-35CBD1101A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350" y="570938"/>
            <a:ext cx="2971698" cy="4001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42884F-7CA1-E991-C3E9-5378DE5DC0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63" y="570938"/>
            <a:ext cx="2846352" cy="4001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2A1B91-5062-F9DC-50B0-20C62F13E5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" y="2506097"/>
            <a:ext cx="3284843" cy="20664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5AF6A8-F244-8CB9-BEC4-11AAE2E22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058E29-039B-B56F-0835-0848EF4BB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01AD7C-CD82-C919-497B-0E430CBE05B3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65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70EF672-3278-1645-A224-4C8076A3E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98" y="373266"/>
            <a:ext cx="8760601" cy="376378"/>
          </a:xfrm>
        </p:spPr>
        <p:txBody>
          <a:bodyPr/>
          <a:lstStyle/>
          <a:p>
            <a:r>
              <a:rPr lang="en-US" sz="2600" dirty="0">
                <a:cs typeface="Calibri" panose="020F0502020204030204" pitchFamily="34" charset="0"/>
              </a:rPr>
              <a:t>Growing an Ecosystem and a Diverse Quantum Workforce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768DFA5-BF5C-189E-4304-2AA241C5C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27" y="486851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DCA835-E394-1B4F-8F60-914E2D07F8D7}" type="datetime1">
              <a:rPr lang="en-US" smtClean="0"/>
              <a:t>6/30/23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842294-3A08-3E41-497E-D27F6A0D9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003" y="486851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Akshay Murthy – SQMS Center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75DF2-F3AD-0915-0B50-193A0354956A}"/>
              </a:ext>
            </a:extLst>
          </p:cNvPr>
          <p:cNvSpPr txBox="1">
            <a:spLocks/>
          </p:cNvSpPr>
          <p:nvPr/>
        </p:nvSpPr>
        <p:spPr>
          <a:xfrm>
            <a:off x="374650" y="486851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ED326182-3C4D-2DD8-C8EF-37A4028E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250" y="749644"/>
            <a:ext cx="2987637" cy="19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54B6A869-A353-AFEF-6553-562B2767B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249" y="2694088"/>
            <a:ext cx="2987637" cy="15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5BA23-7CAB-46C2-2DB3-1B2462921A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74" y="750548"/>
            <a:ext cx="4595475" cy="19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C615FA-E1C4-9622-FA85-355D431D40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39" y="2607497"/>
            <a:ext cx="4602410" cy="167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7831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1615</TotalTime>
  <Words>1727</Words>
  <Application>Microsoft Macintosh PowerPoint</Application>
  <PresentationFormat>On-screen Show (16:9)</PresentationFormat>
  <Paragraphs>374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Cambria Math</vt:lpstr>
      <vt:lpstr>Helvetica</vt:lpstr>
      <vt:lpstr>Helvetica Neue</vt:lpstr>
      <vt:lpstr>Roboto</vt:lpstr>
      <vt:lpstr>Roboto Black</vt:lpstr>
      <vt:lpstr>Roboto Light</vt:lpstr>
      <vt:lpstr>Segoe UI</vt:lpstr>
      <vt:lpstr>Wingdings</vt:lpstr>
      <vt:lpstr>Fermilab_PPT_090915</vt:lpstr>
      <vt:lpstr>2_Fermilab_PPT_090915</vt:lpstr>
      <vt:lpstr>PowerPoint Presentation</vt:lpstr>
      <vt:lpstr>PowerPoint Presentation</vt:lpstr>
      <vt:lpstr>Challenges of building quantum computers</vt:lpstr>
      <vt:lpstr>Partnerships across academia, industry &amp; national labs</vt:lpstr>
      <vt:lpstr>PowerPoint Presentation</vt:lpstr>
      <vt:lpstr>Mission: Attacking QIS Cross-Cutting Challenges</vt:lpstr>
      <vt:lpstr>SQMS Goals: Science &amp; Technology Innovation Chain</vt:lpstr>
      <vt:lpstr>SQMS facilities: Fleet of new quantum testbeds</vt:lpstr>
      <vt:lpstr>Growing an Ecosystem and a Diverse Quantum Workforce</vt:lpstr>
      <vt:lpstr>SQMS theorists and experimentalist ‘co-design’ to target decoherence </vt:lpstr>
      <vt:lpstr>PowerPoint Presentation</vt:lpstr>
      <vt:lpstr>Milestone: Advanced coherence in encapsulated qubits</vt:lpstr>
      <vt:lpstr>Milestone: Advanced coherence in encapsulated qubits</vt:lpstr>
      <vt:lpstr>Significance of the results</vt:lpstr>
      <vt:lpstr>Near-term Goals: 2D Qubit Materials Roadmap </vt:lpstr>
      <vt:lpstr>World record coherence 3D cavities in quantum regime </vt:lpstr>
      <vt:lpstr>SQMS 3D SRF approach</vt:lpstr>
      <vt:lpstr>Milestone: Incorporated Transmon into SRF Cavity</vt:lpstr>
      <vt:lpstr>Milestone: Incorporated Transmon into SRF Cavity</vt:lpstr>
      <vt:lpstr>Near-Term Goals: Design Multiqubit Architecture</vt:lpstr>
      <vt:lpstr>Quantum Sensing for Fundamental Physics</vt:lpstr>
      <vt:lpstr>SQMS theorists &amp; experimentalist ‘co-design’ to develop new experiments </vt:lpstr>
      <vt:lpstr>PowerPoint Presentation</vt:lpstr>
      <vt:lpstr>Dark SRF: ”Light shining through wall” Experiment</vt:lpstr>
      <vt:lpstr>Dark SRF: phase 1 → results</vt:lpstr>
      <vt:lpstr>Dark SRF: phase 1 → results</vt:lpstr>
      <vt:lpstr>PowerPoint Presentation</vt:lpstr>
      <vt:lpstr>Appendix</vt:lpstr>
      <vt:lpstr>Dark SRF: phase 1 → measurement protocol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 Slide [19.5pt Bold]</dc:title>
  <dc:creator>Louise Suter</dc:creator>
  <cp:lastModifiedBy>Akshay Murthy</cp:lastModifiedBy>
  <cp:revision>26</cp:revision>
  <cp:lastPrinted>2014-01-20T19:40:21Z</cp:lastPrinted>
  <dcterms:created xsi:type="dcterms:W3CDTF">2023-03-19T21:37:38Z</dcterms:created>
  <dcterms:modified xsi:type="dcterms:W3CDTF">2023-06-30T12:54:13Z</dcterms:modified>
</cp:coreProperties>
</file>