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  <p:sldMasterId id="2147483681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embeddedFontLs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a330d03a8_2_57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182" name="Google Shape;182;g22a330d03a8_2_57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g22a330d03a8_2_5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53edf8bb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53edf8bb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– Rewriting control system (collaborating)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</a:t>
            </a:r>
            <a:r>
              <a:rPr lang="en"/>
              <a:t>hls4ml: High Level Synthesis 4 Machine Learning: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translates ML models, normally in Python (keras, tensor-flow, ...) to HLS (c/c++ and some optimization notes)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then there are tools to compile HLS to Verilog (low level programming language for FPGAs)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Top:  mu2e readout board of some type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Middle:  We think it’s Test Beam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Bottom pic:  FPGA w/ Camera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553b312f6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553b312f6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553b312f6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553b312f6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go into the individual points here.  Mention the LTA, and the QICK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LTA:  Low-threshold signals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QICK:  Integrate RF signals into readout systems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and Maintain LTA and QICK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 What is CCD/skipper-CCD?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3edf8bbe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53edf8bbe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4a837c013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54a837c013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Tia will be discussing this more in detail, but we’re </a:t>
            </a:r>
            <a:r>
              <a:rPr lang="en"/>
              <a:t>going</a:t>
            </a:r>
            <a:r>
              <a:rPr lang="en"/>
              <a:t> to focus on the hardware side of this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53edf8bbe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53edf8bbe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2a330d03a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2a330d03a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2b8a2becd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2b8a2becd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2a330d03a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2a330d03a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a330d03a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2a330d03a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3edf8bb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3edf8bb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2a330d03a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2a330d03a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you and/or your institution is interested in other HPC/cloud allocations, contact HEPCloud team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2a330d03a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2a330d03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Will LQ2 be open to non-Lattice QCD folks?  No, for now.  Need more funding for that.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New nodes will be distributed </a:t>
            </a:r>
            <a:r>
              <a:rPr lang="en"/>
              <a:t>amongst GPGrid, EAF, WC,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Basically - whatever protocol you need will be there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Various clusters to get new hardware:  EAF, GPGrid, Wilson Cluster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2b8a2bec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2b8a2bec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4a837c01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4a837c01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553b312f6f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553b312f6f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53b312f6f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553b312f6f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54a837c01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54a837c01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a330d03a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2a330d03a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5fb2ae5fe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5fb2ae5fe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division, give a couple of examples, move on.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53b312f6f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53b312f6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“These are some of the resources we provide to Fermilab users”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GPGrid:  General Purpose grid cluster for user jobs to run on.  If you’re submitting a “batch job” with a tool like jobsub, it goes here if onsite.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Storage/AAF:  Long-term storage of scientific data.  Both onsite/offsite access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 Tier 1:  Archival/active storage, processing of CMS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Wilson Cluster:  HPC cluster for all of Fermilab.  Will talk about it later.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LQCD:  HPC cluster for highly specialized theory groups.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HEPCloud:  Resource provisioning across wide variety of sources like Grid, Commercial cloud, HPC, allocations.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EAF:  Local JupyterHub deployment for all of Fermilab, giving access to CPU, GPU resources.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3edf8bb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3edf8bb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EOL for SL7 is June 30, 2024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Computing Systems And Services Division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puppet management stuff is in Alma 8.  Lattice QCD/Wilson Cluster in process of being transitioned to EL8.  EL9 next year.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CREST:  Facility evolution (Oli’s group; Lisa).  Future of GPGrid, EAF, WC,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anyone asks about IBM:  We’re aware, and considering options.  As we decide anything, we’ll be sure to make appropriate announcements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2ab0c23d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2ab0c23d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case of objections:  Better to be doing this transition now rather than next year, when we’re at SL7 EOL and conference rush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553b312f6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553b312f6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quickly note the different kinds/scopes of tokens throughout entire batch submission system.  Don’t linger here for more than 10 seconds.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42e30e66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542e30e66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53edf8bb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53edf8bb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and Last points - get clarification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228600" y="728730"/>
            <a:ext cx="86721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28600" y="728730"/>
            <a:ext cx="86721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22860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67244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idx="1" type="subTitle"/>
          </p:nvPr>
        </p:nvSpPr>
        <p:spPr>
          <a:xfrm>
            <a:off x="228600" y="188730"/>
            <a:ext cx="86865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7" name="Google Shape;77;p20"/>
          <p:cNvSpPr txBox="1"/>
          <p:nvPr>
            <p:ph idx="2" type="body"/>
          </p:nvPr>
        </p:nvSpPr>
        <p:spPr>
          <a:xfrm>
            <a:off x="22860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Google Shape;78;p20"/>
          <p:cNvSpPr txBox="1"/>
          <p:nvPr>
            <p:ph idx="3" type="body"/>
          </p:nvPr>
        </p:nvSpPr>
        <p:spPr>
          <a:xfrm>
            <a:off x="467244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228600" y="728730"/>
            <a:ext cx="42318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Google Shape;82;p21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3" name="Google Shape;83;p21"/>
          <p:cNvSpPr txBox="1"/>
          <p:nvPr>
            <p:ph idx="3" type="body"/>
          </p:nvPr>
        </p:nvSpPr>
        <p:spPr>
          <a:xfrm>
            <a:off x="467244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22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228600" y="271080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228600" y="72873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3"/>
          <p:cNvSpPr txBox="1"/>
          <p:nvPr>
            <p:ph idx="2" type="body"/>
          </p:nvPr>
        </p:nvSpPr>
        <p:spPr>
          <a:xfrm>
            <a:off x="228600" y="2710800"/>
            <a:ext cx="867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22860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672440" y="72873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7" name="Google Shape;97;p24"/>
          <p:cNvSpPr txBox="1"/>
          <p:nvPr>
            <p:ph idx="3" type="body"/>
          </p:nvPr>
        </p:nvSpPr>
        <p:spPr>
          <a:xfrm>
            <a:off x="467244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8" name="Google Shape;98;p24"/>
          <p:cNvSpPr txBox="1"/>
          <p:nvPr>
            <p:ph idx="4" type="body"/>
          </p:nvPr>
        </p:nvSpPr>
        <p:spPr>
          <a:xfrm>
            <a:off x="228600" y="2710800"/>
            <a:ext cx="42318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228600" y="188730"/>
            <a:ext cx="86865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2286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31608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6093000" y="72873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60930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Google Shape;105;p25"/>
          <p:cNvSpPr txBox="1"/>
          <p:nvPr>
            <p:ph idx="5" type="body"/>
          </p:nvPr>
        </p:nvSpPr>
        <p:spPr>
          <a:xfrm>
            <a:off x="31608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Google Shape;106;p25"/>
          <p:cNvSpPr txBox="1"/>
          <p:nvPr>
            <p:ph idx="6" type="body"/>
          </p:nvPr>
        </p:nvSpPr>
        <p:spPr>
          <a:xfrm>
            <a:off x="228600" y="2710800"/>
            <a:ext cx="27921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41923" y="3722828"/>
            <a:ext cx="84993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" name="Google Shape;116;p27"/>
          <p:cNvSpPr/>
          <p:nvPr/>
        </p:nvSpPr>
        <p:spPr>
          <a:xfrm>
            <a:off x="-17762" y="-1"/>
            <a:ext cx="9189600" cy="6726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7"/>
          <p:cNvSpPr txBox="1"/>
          <p:nvPr>
            <p:ph idx="2" type="body"/>
          </p:nvPr>
        </p:nvSpPr>
        <p:spPr>
          <a:xfrm>
            <a:off x="341923" y="2963880"/>
            <a:ext cx="84993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icture 12" id="118" name="Google Shape;118;p27"/>
          <p:cNvPicPr preferRelativeResize="0"/>
          <p:nvPr/>
        </p:nvPicPr>
        <p:blipFill rotWithShape="1">
          <a:blip r:embed="rId2">
            <a:alphaModFix/>
          </a:blip>
          <a:srcRect b="25770" l="0" r="0" t="25814"/>
          <a:stretch/>
        </p:blipFill>
        <p:spPr>
          <a:xfrm>
            <a:off x="-17763" y="612758"/>
            <a:ext cx="9189722" cy="2224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3"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61" y="187382"/>
            <a:ext cx="5068569" cy="1698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6553200" y="4767263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Title &amp; Content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572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9144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3716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sp>
        <p:nvSpPr>
          <p:cNvPr id="125" name="Google Shape;125;p28"/>
          <p:cNvSpPr txBox="1"/>
          <p:nvPr/>
        </p:nvSpPr>
        <p:spPr>
          <a:xfrm>
            <a:off x="736920" y="4878090"/>
            <a:ext cx="675000" cy="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4C97"/>
                </a:solidFill>
              </a:rPr>
              <a:t>06/29/23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1547700" y="4783750"/>
            <a:ext cx="603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 Bhat, Updates from Scientific Computing, FNAL Users Meeting 2023</a:t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mparison">
  <p:cSld name="Logo Bottom: Comparis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228600" y="728663"/>
            <a:ext cx="4206300" cy="27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2" type="body"/>
          </p:nvPr>
        </p:nvSpPr>
        <p:spPr>
          <a:xfrm>
            <a:off x="229365" y="3573826"/>
            <a:ext cx="42054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0" name="Google Shape;130;p29"/>
          <p:cNvSpPr txBox="1"/>
          <p:nvPr>
            <p:ph idx="3" type="body"/>
          </p:nvPr>
        </p:nvSpPr>
        <p:spPr>
          <a:xfrm>
            <a:off x="4692450" y="3573826"/>
            <a:ext cx="42063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222250" y="4878160"/>
            <a:ext cx="1821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9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572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9144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3716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3" name="Google Shape;133;p29"/>
          <p:cNvSpPr txBox="1"/>
          <p:nvPr/>
        </p:nvSpPr>
        <p:spPr>
          <a:xfrm>
            <a:off x="736920" y="4878090"/>
            <a:ext cx="675000" cy="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4C97"/>
                </a:solidFill>
              </a:rPr>
              <a:t>06/29/23</a:t>
            </a:r>
            <a:endParaRPr sz="1200">
              <a:solidFill>
                <a:srgbClr val="004C97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ntent &amp; Caption">
  <p:cSld name="Logo Bottom: Content &amp; Ca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228600" y="719137"/>
            <a:ext cx="3027900" cy="3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222250" y="4878160"/>
            <a:ext cx="1821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30"/>
          <p:cNvSpPr txBox="1"/>
          <p:nvPr>
            <p:ph type="title"/>
          </p:nvPr>
        </p:nvSpPr>
        <p:spPr>
          <a:xfrm>
            <a:off x="228600" y="190519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572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9144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3716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8" name="Google Shape;138;p30"/>
          <p:cNvSpPr txBox="1"/>
          <p:nvPr/>
        </p:nvSpPr>
        <p:spPr>
          <a:xfrm>
            <a:off x="736920" y="4878090"/>
            <a:ext cx="675000" cy="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4C97"/>
                </a:solidFill>
              </a:rPr>
              <a:t>06/29/23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Picture &amp; Caption">
  <p:cSld name="Logo Bottom: Picture &amp;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/>
          <p:nvPr>
            <p:ph idx="2" type="pic"/>
          </p:nvPr>
        </p:nvSpPr>
        <p:spPr>
          <a:xfrm>
            <a:off x="224072" y="728663"/>
            <a:ext cx="8686800" cy="27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224072" y="3707253"/>
            <a:ext cx="86868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222250" y="4878160"/>
            <a:ext cx="1821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31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572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9144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3716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4" name="Google Shape;144;p31"/>
          <p:cNvSpPr txBox="1"/>
          <p:nvPr/>
        </p:nvSpPr>
        <p:spPr>
          <a:xfrm>
            <a:off x="736920" y="4878090"/>
            <a:ext cx="675000" cy="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4C97"/>
                </a:solidFill>
              </a:rPr>
              <a:t>06/29/23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ayout">
  <p:cSld name="Picture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idx="12" type="sldNum"/>
          </p:nvPr>
        </p:nvSpPr>
        <p:spPr>
          <a:xfrm>
            <a:off x="222250" y="4878160"/>
            <a:ext cx="1821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32"/>
          <p:cNvSpPr/>
          <p:nvPr>
            <p:ph idx="2" type="pic"/>
          </p:nvPr>
        </p:nvSpPr>
        <p:spPr>
          <a:xfrm>
            <a:off x="222250" y="190500"/>
            <a:ext cx="86757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8" name="Google Shape;148;p32"/>
          <p:cNvSpPr txBox="1"/>
          <p:nvPr/>
        </p:nvSpPr>
        <p:spPr>
          <a:xfrm>
            <a:off x="736920" y="4878090"/>
            <a:ext cx="675000" cy="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4C97"/>
                </a:solidFill>
              </a:rPr>
              <a:t>07/02/19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Extra Logos">
  <p:cSld name="Logo Bottom: Extra Logo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222250" y="4878160"/>
            <a:ext cx="1821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33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572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9144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3716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2" name="Google Shape;152;p33"/>
          <p:cNvSpPr/>
          <p:nvPr>
            <p:ph idx="2" type="pic"/>
          </p:nvPr>
        </p:nvSpPr>
        <p:spPr>
          <a:xfrm>
            <a:off x="205694" y="203667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3" name="Google Shape;153;p33"/>
          <p:cNvSpPr/>
          <p:nvPr>
            <p:ph idx="3" type="pic"/>
          </p:nvPr>
        </p:nvSpPr>
        <p:spPr>
          <a:xfrm>
            <a:off x="1979424" y="203667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4" name="Google Shape;154;p33"/>
          <p:cNvSpPr/>
          <p:nvPr>
            <p:ph idx="4" type="pic"/>
          </p:nvPr>
        </p:nvSpPr>
        <p:spPr>
          <a:xfrm>
            <a:off x="3753205" y="203667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5" name="Google Shape;155;p33"/>
          <p:cNvSpPr/>
          <p:nvPr>
            <p:ph idx="5" type="pic"/>
          </p:nvPr>
        </p:nvSpPr>
        <p:spPr>
          <a:xfrm>
            <a:off x="5534455" y="203667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6" name="Google Shape;156;p33"/>
          <p:cNvSpPr/>
          <p:nvPr>
            <p:ph idx="6" type="pic"/>
          </p:nvPr>
        </p:nvSpPr>
        <p:spPr>
          <a:xfrm>
            <a:off x="7300765" y="203667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7" name="Google Shape;157;p33"/>
          <p:cNvSpPr/>
          <p:nvPr>
            <p:ph idx="7" type="pic"/>
          </p:nvPr>
        </p:nvSpPr>
        <p:spPr>
          <a:xfrm>
            <a:off x="205694" y="729132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8" name="Google Shape;158;p33"/>
          <p:cNvSpPr/>
          <p:nvPr>
            <p:ph idx="8" type="pic"/>
          </p:nvPr>
        </p:nvSpPr>
        <p:spPr>
          <a:xfrm>
            <a:off x="1979424" y="729132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9" name="Google Shape;159;p33"/>
          <p:cNvSpPr/>
          <p:nvPr>
            <p:ph idx="9" type="pic"/>
          </p:nvPr>
        </p:nvSpPr>
        <p:spPr>
          <a:xfrm>
            <a:off x="3753205" y="729132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0" name="Google Shape;160;p33"/>
          <p:cNvSpPr/>
          <p:nvPr>
            <p:ph idx="13" type="pic"/>
          </p:nvPr>
        </p:nvSpPr>
        <p:spPr>
          <a:xfrm>
            <a:off x="5534455" y="729132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1" name="Google Shape;161;p33"/>
          <p:cNvSpPr/>
          <p:nvPr>
            <p:ph idx="14" type="pic"/>
          </p:nvPr>
        </p:nvSpPr>
        <p:spPr>
          <a:xfrm>
            <a:off x="7300765" y="729132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2" name="Google Shape;162;p33"/>
          <p:cNvSpPr/>
          <p:nvPr>
            <p:ph idx="15" type="pic"/>
          </p:nvPr>
        </p:nvSpPr>
        <p:spPr>
          <a:xfrm>
            <a:off x="205694" y="333660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3" name="Google Shape;163;p33"/>
          <p:cNvSpPr/>
          <p:nvPr>
            <p:ph idx="16" type="pic"/>
          </p:nvPr>
        </p:nvSpPr>
        <p:spPr>
          <a:xfrm>
            <a:off x="1979424" y="333660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4" name="Google Shape;164;p33"/>
          <p:cNvSpPr/>
          <p:nvPr>
            <p:ph idx="17" type="pic"/>
          </p:nvPr>
        </p:nvSpPr>
        <p:spPr>
          <a:xfrm>
            <a:off x="3753205" y="333660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5" name="Google Shape;165;p33"/>
          <p:cNvSpPr/>
          <p:nvPr>
            <p:ph idx="18" type="pic"/>
          </p:nvPr>
        </p:nvSpPr>
        <p:spPr>
          <a:xfrm>
            <a:off x="5534455" y="333660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6" name="Google Shape;166;p33"/>
          <p:cNvSpPr/>
          <p:nvPr>
            <p:ph idx="19" type="pic"/>
          </p:nvPr>
        </p:nvSpPr>
        <p:spPr>
          <a:xfrm>
            <a:off x="7300765" y="3336600"/>
            <a:ext cx="1600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1467" lvl="1" marL="7786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3913" lvl="2" marL="1208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714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171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05738" lvl="5" marL="24917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05738" lvl="6" marL="29489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05740" lvl="7" marL="34061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05740" lvl="8" marL="38633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7" name="Google Shape;167;p33"/>
          <p:cNvSpPr txBox="1"/>
          <p:nvPr/>
        </p:nvSpPr>
        <p:spPr>
          <a:xfrm>
            <a:off x="736920" y="4878090"/>
            <a:ext cx="675000" cy="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4C97"/>
                </a:solidFill>
              </a:rPr>
              <a:t>07/02/19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">
    <p:bg>
      <p:bgPr>
        <a:solidFill>
          <a:schemeClr val="lt1">
            <a:alpha val="0"/>
          </a:schemeClr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341924" y="3722829"/>
            <a:ext cx="8499300" cy="1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4"/>
          <p:cNvSpPr/>
          <p:nvPr/>
        </p:nvSpPr>
        <p:spPr>
          <a:xfrm>
            <a:off x="-17762" y="-1"/>
            <a:ext cx="9189600" cy="6726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4"/>
          <p:cNvSpPr txBox="1"/>
          <p:nvPr>
            <p:ph idx="2" type="body"/>
          </p:nvPr>
        </p:nvSpPr>
        <p:spPr>
          <a:xfrm>
            <a:off x="341924" y="2963881"/>
            <a:ext cx="84993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14-0218-16D.lr.jpg" id="172" name="Google Shape;172;p34"/>
          <p:cNvSpPr/>
          <p:nvPr/>
        </p:nvSpPr>
        <p:spPr>
          <a:xfrm>
            <a:off x="-17762" y="612758"/>
            <a:ext cx="9189722" cy="2224576"/>
          </a:xfrm>
          <a:prstGeom prst="rect">
            <a:avLst/>
          </a:prstGeom>
          <a:noFill/>
          <a:ln>
            <a:noFill/>
          </a:ln>
        </p:spPr>
      </p:sp>
      <p:sp>
        <p:nvSpPr>
          <p:cNvPr descr="FermiLogoBar_DOE_KO_horiz.eps" id="173" name="Google Shape;173;p34"/>
          <p:cNvSpPr/>
          <p:nvPr/>
        </p:nvSpPr>
        <p:spPr>
          <a:xfrm>
            <a:off x="-17761" y="187382"/>
            <a:ext cx="6758086" cy="2264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Title &amp; Content 1">
  <p:cSld name="Logo Bottom: Title &amp;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5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7" name="Google Shape;177;p35"/>
          <p:cNvSpPr txBox="1"/>
          <p:nvPr>
            <p:ph idx="10" type="dt"/>
          </p:nvPr>
        </p:nvSpPr>
        <p:spPr>
          <a:xfrm>
            <a:off x="736827" y="4878160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11" type="ftr"/>
          </p:nvPr>
        </p:nvSpPr>
        <p:spPr>
          <a:xfrm>
            <a:off x="1530603" y="4878160"/>
            <a:ext cx="6262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12" type="sldNum"/>
          </p:nvPr>
        </p:nvSpPr>
        <p:spPr>
          <a:xfrm>
            <a:off x="222250" y="4878160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png"/><Relationship Id="rId2" Type="http://schemas.openxmlformats.org/officeDocument/2006/relationships/image" Target="../media/image21.jp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215640" y="4771980"/>
            <a:ext cx="7539000" cy="300"/>
          </a:xfrm>
          <a:prstGeom prst="straightConnector1">
            <a:avLst/>
          </a:prstGeom>
          <a:noFill/>
          <a:ln cap="flat" cmpd="sng" w="76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52" name="Google Shape;5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20640" y="4694220"/>
            <a:ext cx="820798" cy="14823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42000" y="3722760"/>
            <a:ext cx="84990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>
            <a:off x="-17640" y="0"/>
            <a:ext cx="9189300" cy="672300"/>
          </a:xfrm>
          <a:prstGeom prst="rect">
            <a:avLst/>
          </a:prstGeom>
          <a:solidFill>
            <a:srgbClr val="004C97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42000" y="2963790"/>
            <a:ext cx="8499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0" spcFirstLastPara="1" rIns="900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25772" l="0" r="0" t="25820"/>
          <a:stretch/>
        </p:blipFill>
        <p:spPr>
          <a:xfrm>
            <a:off x="-17640" y="612630"/>
            <a:ext cx="9189363" cy="222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640" y="187380"/>
            <a:ext cx="6757826" cy="2262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>
            <a:alpha val="0"/>
          </a:srgbClr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6"/>
          <p:cNvGrpSpPr/>
          <p:nvPr/>
        </p:nvGrpSpPr>
        <p:grpSpPr>
          <a:xfrm>
            <a:off x="215898" y="4694147"/>
            <a:ext cx="8699501" cy="148493"/>
            <a:chOff x="-1" y="0"/>
            <a:chExt cx="8699501" cy="197990"/>
          </a:xfrm>
        </p:grpSpPr>
        <p:cxnSp>
          <p:nvCxnSpPr>
            <p:cNvPr id="109" name="Google Shape;109;p26"/>
            <p:cNvCxnSpPr/>
            <p:nvPr/>
          </p:nvCxnSpPr>
          <p:spPr>
            <a:xfrm>
              <a:off x="-1" y="103870"/>
              <a:ext cx="75390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Picture 6" id="110" name="Google Shape;110;p26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7604784" y="0"/>
              <a:ext cx="1094716" cy="1979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222250" y="4878160"/>
            <a:ext cx="1821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  <a:defRPr b="0" i="0" sz="1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/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572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9144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3716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286"/>
              </a:buClr>
              <a:buSzPts val="1700"/>
              <a:buFont typeface="Helvetica Neue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nalytics-hub.fnal.gov" TargetMode="External"/><Relationship Id="rId4" Type="http://schemas.openxmlformats.org/officeDocument/2006/relationships/hyperlink" Target="https://eafjupyter.readthedocs.io/en/latest/" TargetMode="External"/><Relationship Id="rId5" Type="http://schemas.openxmlformats.org/officeDocument/2006/relationships/hyperlink" Target="https://eafjupyter.readthedocs.io/en/latest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afjupyter.readthedocs.io/en/latest/00_user_accounts.html" TargetMode="External"/><Relationship Id="rId4" Type="http://schemas.openxmlformats.org/officeDocument/2006/relationships/hyperlink" Target="https://eafjupyter.readthedocs.io/en/latest/02_customization.html" TargetMode="External"/><Relationship Id="rId5" Type="http://schemas.openxmlformats.org/officeDocument/2006/relationships/hyperlink" Target="https://eafjupyter.readthedocs.io/en/latest/01_storage.html" TargetMode="External"/><Relationship Id="rId6" Type="http://schemas.openxmlformats.org/officeDocument/2006/relationships/hyperlink" Target="https://eafjupyter.readthedocs.io/en/latest/01_storage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omputing.fnal.gov/wilsoncluster/" TargetMode="External"/><Relationship Id="rId4" Type="http://schemas.openxmlformats.org/officeDocument/2006/relationships/hyperlink" Target="https://fermi.servicenowservices.com/nav_to.do?uri=%2Fcom.glideapp.servicecatalog_cat_item_view.do%3Fsysparm_id%3D51e8caeddb5c1c10a5d674131f9619b8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hepcloud.fnal.gov/" TargetMode="External"/><Relationship Id="rId4" Type="http://schemas.openxmlformats.org/officeDocument/2006/relationships/hyperlink" Target="https://www.alcf.anl.gov/alcf-ai-testbed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Relationship Id="rId5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4.jp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itokens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/>
        </p:nvSpPr>
        <p:spPr>
          <a:xfrm>
            <a:off x="157550" y="3555725"/>
            <a:ext cx="89124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4C97"/>
                </a:solidFill>
              </a:rPr>
              <a:t>Shreyas Bhat, CSAID, Scientific Computing Systems and Services Division</a:t>
            </a:r>
            <a:endParaRPr sz="2000">
              <a:solidFill>
                <a:srgbClr val="004C9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4C97"/>
                </a:solidFill>
              </a:rPr>
              <a:t>FNAL Users Meeting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4C97"/>
                </a:solidFill>
              </a:rPr>
              <a:t>29 June 2023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6"/>
          <p:cNvSpPr txBox="1"/>
          <p:nvPr/>
        </p:nvSpPr>
        <p:spPr>
          <a:xfrm>
            <a:off x="157550" y="2947525"/>
            <a:ext cx="8727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0" spcFirstLastPara="1" rIns="90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4C97"/>
                </a:solidFill>
              </a:rPr>
              <a:t>Updates in Scientific Computing at Fermilab</a:t>
            </a:r>
            <a:endParaRPr b="0" i="0" sz="3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 txBox="1"/>
          <p:nvPr>
            <p:ph type="title"/>
          </p:nvPr>
        </p:nvSpPr>
        <p:spPr>
          <a:xfrm>
            <a:off x="228600" y="41536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Highlights from the Real-Time Processing Systems Division - Data-Intensive Systems Department</a:t>
            </a:r>
            <a:endParaRPr sz="1800"/>
          </a:p>
        </p:txBody>
      </p:sp>
      <p:sp>
        <p:nvSpPr>
          <p:cNvPr id="341" name="Google Shape;341;p45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pic>
        <p:nvPicPr>
          <p:cNvPr id="342" name="Google Shape;3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0" y="2246331"/>
            <a:ext cx="1991774" cy="77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5"/>
          <p:cNvPicPr preferRelativeResize="0"/>
          <p:nvPr/>
        </p:nvPicPr>
        <p:blipFill rotWithShape="1">
          <a:blip r:embed="rId4">
            <a:alphaModFix/>
          </a:blip>
          <a:srcRect b="11455" l="23867" r="0" t="15812"/>
          <a:stretch/>
        </p:blipFill>
        <p:spPr>
          <a:xfrm>
            <a:off x="208639" y="3240125"/>
            <a:ext cx="1743693" cy="14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20" y="698250"/>
            <a:ext cx="1794731" cy="132833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5"/>
          <p:cNvSpPr txBox="1"/>
          <p:nvPr/>
        </p:nvSpPr>
        <p:spPr>
          <a:xfrm>
            <a:off x="2076375" y="873750"/>
            <a:ext cx="6969300" cy="4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900"/>
              <a:buChar char="•"/>
            </a:pPr>
            <a:r>
              <a:rPr lang="en" sz="19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Accelerator Data Acquisition and Controls hardware modernization effort (ACORN)</a:t>
            </a:r>
            <a:endParaRPr sz="19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900"/>
              <a:buFont typeface="Helvetica Neue"/>
              <a:buChar char="•"/>
            </a:pPr>
            <a:r>
              <a:rPr lang="en" sz="19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readout hardware and firmware for multiple experiments (including DUNE, PIP-II, Mu2e, CMS)</a:t>
            </a:r>
            <a:endParaRPr sz="19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900"/>
              <a:buChar char="•"/>
            </a:pPr>
            <a:r>
              <a:rPr lang="en" sz="19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particle tracking for multiple Test Beam users.</a:t>
            </a:r>
            <a:endParaRPr sz="19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900"/>
              <a:buChar char="•"/>
            </a:pPr>
            <a:r>
              <a:rPr lang="en" sz="19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AI/ML: </a:t>
            </a:r>
            <a:r>
              <a:rPr lang="en" sz="19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low-latency ML in hardware package (hls4ml)</a:t>
            </a:r>
            <a:endParaRPr sz="19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900"/>
              <a:buChar char="–"/>
            </a:pPr>
            <a:r>
              <a:rPr lang="en" sz="19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research on ML architectures optimized for low-power FPGA applications.</a:t>
            </a:r>
            <a:endParaRPr sz="19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900"/>
              <a:buChar char="–"/>
            </a:pPr>
            <a:r>
              <a:rPr lang="en" sz="19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 transfer for other sciences (fusion, microscopy, etc.)</a:t>
            </a:r>
            <a:endParaRPr sz="19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–"/>
            </a:pPr>
            <a:r>
              <a:rPr lang="en" sz="19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Outreach to broader communities (DEFCON): real-time, FPGA-based, image identification demos</a:t>
            </a:r>
            <a:endParaRPr sz="19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900"/>
              <a:buChar char="•"/>
            </a:pPr>
            <a:r>
              <a:rPr lang="en" sz="19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Physics Research Equipment Pool (PREP)</a:t>
            </a:r>
            <a:endParaRPr sz="19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/>
          <p:nvPr>
            <p:ph type="title"/>
          </p:nvPr>
        </p:nvSpPr>
        <p:spPr>
          <a:xfrm>
            <a:off x="197225" y="45206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Highlights from the Real-Time Processing Systems Division - </a:t>
            </a:r>
            <a:r>
              <a:rPr lang="en" sz="1800"/>
              <a:t>DAQ Systems Engineering and Operations</a:t>
            </a:r>
            <a:endParaRPr sz="1800"/>
          </a:p>
        </p:txBody>
      </p:sp>
      <p:sp>
        <p:nvSpPr>
          <p:cNvPr id="351" name="Google Shape;351;p46"/>
          <p:cNvSpPr txBox="1"/>
          <p:nvPr/>
        </p:nvSpPr>
        <p:spPr>
          <a:xfrm>
            <a:off x="3204900" y="680775"/>
            <a:ext cx="5939100" cy="25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500"/>
              <a:buChar char="•"/>
            </a:pPr>
            <a:r>
              <a:rPr b="1" lang="en" sz="15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DAQ Software Development</a:t>
            </a:r>
            <a:endParaRPr b="1" sz="15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74295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300"/>
              <a:buChar char="–"/>
            </a:pPr>
            <a:r>
              <a:rPr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DUNEDAQ</a:t>
            </a:r>
            <a:endParaRPr sz="13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1450" lvl="2" marL="114300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100"/>
              <a:buChar char="•"/>
            </a:pPr>
            <a:r>
              <a:rPr lang="en" sz="11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coordination roles in DAQ consortium, several major releases/milestones this year</a:t>
            </a:r>
            <a:endParaRPr sz="11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74295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300"/>
              <a:buChar char="–"/>
            </a:pPr>
            <a:r>
              <a:rPr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ArtDAQ/OTSDAQ</a:t>
            </a:r>
            <a:endParaRPr sz="13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1450" lvl="2" marL="114300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100"/>
              <a:buChar char="•"/>
            </a:pPr>
            <a:r>
              <a:rPr lang="en" sz="11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and support for mu2e, SBN, various test beam efforts</a:t>
            </a:r>
            <a:endParaRPr sz="11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34290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300"/>
              <a:buChar char="•"/>
            </a:pPr>
            <a:r>
              <a:rPr b="1"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Providing </a:t>
            </a:r>
            <a:r>
              <a:rPr b="1"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support</a:t>
            </a:r>
            <a:r>
              <a:rPr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running and upcoming experiments and test stands</a:t>
            </a:r>
            <a:endParaRPr sz="13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34290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500"/>
              <a:buChar char="•"/>
            </a:pPr>
            <a:r>
              <a:rPr b="1" lang="en" sz="15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DUNE</a:t>
            </a:r>
            <a:endParaRPr b="1" sz="15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74295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300"/>
              <a:buChar char="–"/>
            </a:pPr>
            <a:r>
              <a:rPr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DUNEDAQ and US Project management</a:t>
            </a:r>
            <a:endParaRPr sz="13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74295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300"/>
              <a:buChar char="–"/>
            </a:pPr>
            <a:r>
              <a:rPr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ProtoDUNE-II, coldboxes, global test stands</a:t>
            </a:r>
            <a:endParaRPr sz="15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34290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500"/>
              <a:buChar char="•"/>
            </a:pPr>
            <a:r>
              <a:rPr b="1" lang="en" sz="15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Distribution</a:t>
            </a:r>
            <a:endParaRPr b="1" sz="15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74295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300"/>
              <a:buChar char="–"/>
            </a:pPr>
            <a:r>
              <a:rPr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upport SL7 until End of Life (June 30, 2024)</a:t>
            </a:r>
            <a:endParaRPr sz="13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742950" rtl="0" algn="l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300"/>
              <a:buChar char="–"/>
            </a:pPr>
            <a:r>
              <a:rPr lang="en" sz="13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Steering</a:t>
            </a:r>
            <a:endParaRPr sz="15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2" name="Google Shape;3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25" y="1738549"/>
            <a:ext cx="2917951" cy="15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 txBox="1"/>
          <p:nvPr/>
        </p:nvSpPr>
        <p:spPr>
          <a:xfrm>
            <a:off x="152400" y="4774200"/>
            <a:ext cx="41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>
            <p:ph type="title"/>
          </p:nvPr>
        </p:nvSpPr>
        <p:spPr>
          <a:xfrm>
            <a:off x="228600" y="41536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Highlights from the Real-Time Processing Systems Division - </a:t>
            </a:r>
            <a:r>
              <a:rPr lang="en" sz="18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rPr>
              <a:t>Quantum &amp; Astrophysics Systems Department</a:t>
            </a:r>
            <a:r>
              <a:rPr b="0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/>
          </a:p>
        </p:txBody>
      </p:sp>
      <p:sp>
        <p:nvSpPr>
          <p:cNvPr id="359" name="Google Shape;359;p47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pic>
        <p:nvPicPr>
          <p:cNvPr id="360" name="Google Shape;3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8775"/>
            <a:ext cx="2017747" cy="16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71750"/>
            <a:ext cx="2239001" cy="20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7"/>
          <p:cNvSpPr txBox="1"/>
          <p:nvPr/>
        </p:nvSpPr>
        <p:spPr>
          <a:xfrm>
            <a:off x="2332500" y="733650"/>
            <a:ext cx="66591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500"/>
              <a:buChar char="●"/>
            </a:pPr>
            <a:r>
              <a:rPr b="1" lang="en" sz="1500">
                <a:solidFill>
                  <a:srgbClr val="404040"/>
                </a:solidFill>
              </a:rPr>
              <a:t>The LTA (Low Threshold Architecture), supports all CCD and skipper-CCD instrumentation at Fermilab and collaborators.</a:t>
            </a:r>
            <a:endParaRPr b="1" sz="1500">
              <a:solidFill>
                <a:srgbClr val="40404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Char char="○"/>
            </a:pPr>
            <a:r>
              <a:rPr lang="en" sz="1500">
                <a:solidFill>
                  <a:srgbClr val="404040"/>
                </a:solidFill>
              </a:rPr>
              <a:t>Dark matter experiments: DAMIC, SENSEI and Oscura 10Kg.</a:t>
            </a:r>
            <a:endParaRPr sz="1500">
              <a:solidFill>
                <a:srgbClr val="40404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Char char="○"/>
            </a:pPr>
            <a:r>
              <a:rPr lang="en" sz="1500">
                <a:solidFill>
                  <a:srgbClr val="404040"/>
                </a:solidFill>
              </a:rPr>
              <a:t>Space-LTA for future space mission.</a:t>
            </a:r>
            <a:endParaRPr sz="1500">
              <a:solidFill>
                <a:srgbClr val="40404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Char char="○"/>
            </a:pPr>
            <a:r>
              <a:rPr lang="en" sz="1500">
                <a:solidFill>
                  <a:srgbClr val="404040"/>
                </a:solidFill>
              </a:rPr>
              <a:t>Used for readout of quantum imaging with skippers and Coherent Neutrino Nucleus Scattering experiments.</a:t>
            </a:r>
            <a:endParaRPr sz="15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47"/>
          <p:cNvSpPr txBox="1"/>
          <p:nvPr/>
        </p:nvSpPr>
        <p:spPr>
          <a:xfrm>
            <a:off x="2332500" y="2510988"/>
            <a:ext cx="67878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QICK (Quantum Instrumentation Control Kit): </a:t>
            </a:r>
            <a:r>
              <a:rPr lang="en"/>
              <a:t>A comprehensive, control and readout system for QIS (Quantum Information Science), including quantum computing, quantum networks, and quantum sensors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Adopted by and supporting a growing community of over 200 institutions (Labs, academia and industry).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Types of qubits: superconducting, AMO, NV-centers, trapped ions, spin.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Sensors, e.g. MKIDs, RF broadband, SNSPDs, quantum capacitor, etc.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 txBox="1"/>
          <p:nvPr>
            <p:ph idx="1" type="body"/>
          </p:nvPr>
        </p:nvSpPr>
        <p:spPr>
          <a:xfrm>
            <a:off x="235800" y="50981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Continue transition from proxies to tokens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Help manage transition away from </a:t>
            </a:r>
            <a:r>
              <a:rPr lang="en"/>
              <a:t>SL7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Monitoring industry activity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Steering Linux development in light of recent events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Continue to investigate replacing NAS with CEPH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Expanding GPU expertise for scientific computing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Focusing support on DUNE &amp; Mu2e following recent reviews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Continue supporting experiments in DAQ/Real-time processing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Hardware purchases (More on this later)</a:t>
            </a:r>
            <a:endParaRPr/>
          </a:p>
        </p:txBody>
      </p:sp>
      <p:sp>
        <p:nvSpPr>
          <p:cNvPr id="369" name="Google Shape;369;p48"/>
          <p:cNvSpPr txBox="1"/>
          <p:nvPr>
            <p:ph type="title"/>
          </p:nvPr>
        </p:nvSpPr>
        <p:spPr>
          <a:xfrm>
            <a:off x="228600" y="29136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plans for 2023-24 from the various divisions</a:t>
            </a:r>
            <a:endParaRPr/>
          </a:p>
        </p:txBody>
      </p:sp>
      <p:pic>
        <p:nvPicPr>
          <p:cNvPr descr="Adam Lyon" id="370" name="Google Shape;37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1225" y="21375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8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9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Lots of interesting stuff </a:t>
            </a:r>
            <a:r>
              <a:rPr lang="en"/>
              <a:t>going</a:t>
            </a:r>
            <a:r>
              <a:rPr lang="en"/>
              <a:t> on in the AI office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See Tia Miceli’s upcoming talk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Let’s say you need a GPU…</a:t>
            </a:r>
            <a:endParaRPr/>
          </a:p>
        </p:txBody>
      </p:sp>
      <p:sp>
        <p:nvSpPr>
          <p:cNvPr id="377" name="Google Shape;377;p49"/>
          <p:cNvSpPr txBox="1"/>
          <p:nvPr>
            <p:ph type="title"/>
          </p:nvPr>
        </p:nvSpPr>
        <p:spPr>
          <a:xfrm>
            <a:off x="228600" y="30843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Highlights from AI Office</a:t>
            </a:r>
            <a:endParaRPr/>
          </a:p>
        </p:txBody>
      </p:sp>
      <p:sp>
        <p:nvSpPr>
          <p:cNvPr id="378" name="Google Shape;378;p49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 txBox="1"/>
          <p:nvPr>
            <p:ph idx="1" type="body"/>
          </p:nvPr>
        </p:nvSpPr>
        <p:spPr>
          <a:xfrm>
            <a:off x="228600" y="728675"/>
            <a:ext cx="62007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AI Practitioners have ready* access to the following resources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Elastic Analysis Facility (EAF)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Wilson Cluster, through experiments and/or dedicated projects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GPU clusters at remote sites via usual job submission tools through experiments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HPC centers such as NERSC through experiments and HEPCloud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Other HPC centers with individual/university/experiment allocations (CAN be integrated with HEPCloud!)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Each type has slightly different strengths and weaknesses, along with different interfaces</a:t>
            </a:r>
            <a:endParaRPr sz="1800"/>
          </a:p>
        </p:txBody>
      </p:sp>
      <p:sp>
        <p:nvSpPr>
          <p:cNvPr id="384" name="Google Shape;384;p50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Helvetica Neue"/>
              <a:buNone/>
            </a:pPr>
            <a:r>
              <a:rPr lang="en"/>
              <a:t>So you need a GPU…</a:t>
            </a:r>
            <a:endParaRPr/>
          </a:p>
        </p:txBody>
      </p:sp>
      <p:sp>
        <p:nvSpPr>
          <p:cNvPr id="385" name="Google Shape;385;p50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pic>
        <p:nvPicPr>
          <p:cNvPr id="386" name="Google Shape;3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400" y="801664"/>
            <a:ext cx="2619900" cy="26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/>
          <p:cNvSpPr txBox="1"/>
          <p:nvPr/>
        </p:nvSpPr>
        <p:spPr>
          <a:xfrm>
            <a:off x="6522250" y="3350950"/>
            <a:ext cx="24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Helvetica Neue"/>
                <a:ea typeface="Helvetica Neue"/>
                <a:cs typeface="Helvetica Neue"/>
                <a:sym typeface="Helvetica Neue"/>
              </a:rPr>
              <a:t>“When you come to a fork in the road, take it.” - L. P. “Yogi” Berra</a:t>
            </a:r>
            <a:endParaRPr i="1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6522250" y="4055350"/>
            <a:ext cx="2619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Helvetica Neue"/>
                <a:ea typeface="Helvetica Neue"/>
                <a:cs typeface="Helvetica Neue"/>
                <a:sym typeface="Helvetica Neue"/>
              </a:rPr>
              <a:t>*commercial clouds are also possible, though access is less ready (and no large common pool available)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50"/>
          <p:cNvSpPr txBox="1"/>
          <p:nvPr/>
        </p:nvSpPr>
        <p:spPr>
          <a:xfrm>
            <a:off x="222250" y="4403575"/>
            <a:ext cx="142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Slide Credit:  K. Herner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/>
          <p:nvPr>
            <p:ph idx="1" type="body"/>
          </p:nvPr>
        </p:nvSpPr>
        <p:spPr>
          <a:xfrm>
            <a:off x="235800" y="72866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Jupyter Hub deployment with general CPU and GPU-enabled notebooks available. </a:t>
            </a:r>
            <a:r>
              <a:rPr lang="en"/>
              <a:t>Highly</a:t>
            </a:r>
            <a:r>
              <a:rPr lang="en"/>
              <a:t> scalable, customizable, and replicable elsewhere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GPUs are available through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https://analytics-hub.fnal.gov</a:t>
            </a:r>
            <a:r>
              <a:rPr lang="en"/>
              <a:t> (must be on-site or on VPN for now)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They are finite of course, but A100s now deployed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Latest documentation is at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https://eafjupyter.readthedocs.io/en/latest</a:t>
            </a:r>
            <a:r>
              <a:rPr lang="en" u="sng">
                <a:solidFill>
                  <a:schemeClr val="hlink"/>
                </a:solidFill>
                <a:hlinkClick r:id="rId5"/>
              </a:rPr>
              <a:t>/</a:t>
            </a:r>
            <a:r>
              <a:rPr lang="en"/>
              <a:t>. In particular, look at the server and notebook options section to see what’s in each flavor (CVMFS also available)</a:t>
            </a:r>
            <a:endParaRPr sz="1800"/>
          </a:p>
        </p:txBody>
      </p:sp>
      <p:sp>
        <p:nvSpPr>
          <p:cNvPr id="395" name="Google Shape;395;p51"/>
          <p:cNvSpPr txBox="1"/>
          <p:nvPr>
            <p:ph type="title"/>
          </p:nvPr>
        </p:nvSpPr>
        <p:spPr>
          <a:xfrm>
            <a:off x="228600" y="40766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Elastic Analysis Facility</a:t>
            </a:r>
            <a:endParaRPr/>
          </a:p>
        </p:txBody>
      </p:sp>
      <p:sp>
        <p:nvSpPr>
          <p:cNvPr id="396" name="Google Shape;396;p51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sp>
        <p:nvSpPr>
          <p:cNvPr id="397" name="Google Shape;397;p51"/>
          <p:cNvSpPr txBox="1"/>
          <p:nvPr/>
        </p:nvSpPr>
        <p:spPr>
          <a:xfrm>
            <a:off x="7526625" y="4199975"/>
            <a:ext cx="142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Slide Credit:  K. Herner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/>
          <p:nvPr>
            <p:ph idx="1" type="body"/>
          </p:nvPr>
        </p:nvSpPr>
        <p:spPr>
          <a:xfrm>
            <a:off x="235800" y="440888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How do I get an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account</a:t>
            </a:r>
            <a:r>
              <a:rPr lang="en" sz="2000"/>
              <a:t>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Anyone with a services account can log in, but follow your experiment’s usual instructions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Can I customize the environment and packages?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Yes. Several things are possible with preamble scripts, mamba, pip, spack etc. See the </a:t>
            </a:r>
            <a:r>
              <a:rPr lang="en" sz="2000"/>
              <a:t>instructions about customizing: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https://eafjupyter.readthedocs.io/en/latest/02_customization.html</a:t>
            </a:r>
            <a:r>
              <a:rPr lang="en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What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storage</a:t>
            </a:r>
            <a:r>
              <a:rPr lang="en" sz="2000"/>
              <a:t> is available?</a:t>
            </a:r>
            <a:endParaRPr sz="20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24 GiB work area in Ceph as home area, usual /nashome areas (FIFE/DUNE/Cosmic), usual LPC /uscms NFS areas also available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Streaming with xrootd also works to access larger storage elements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Just added 10 TB of scratch space - admins reserve right to delete anything older than 7 days if it gets full (</a:t>
            </a:r>
            <a:r>
              <a:rPr i="1" lang="en" sz="1700"/>
              <a:t>/scratch/7DayLifetime</a:t>
            </a:r>
            <a:r>
              <a:rPr lang="en" sz="1700"/>
              <a:t>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https://eafjupyter.readthedocs.io/en/latest/01_storage.html</a:t>
            </a:r>
            <a:r>
              <a:rPr lang="en" sz="1700"/>
              <a:t> </a:t>
            </a:r>
            <a:endParaRPr sz="1700"/>
          </a:p>
        </p:txBody>
      </p:sp>
      <p:sp>
        <p:nvSpPr>
          <p:cNvPr id="403" name="Google Shape;403;p52"/>
          <p:cNvSpPr txBox="1"/>
          <p:nvPr>
            <p:ph type="title"/>
          </p:nvPr>
        </p:nvSpPr>
        <p:spPr>
          <a:xfrm>
            <a:off x="228600" y="31528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EAF (2)</a:t>
            </a:r>
            <a:endParaRPr/>
          </a:p>
        </p:txBody>
      </p:sp>
      <p:sp>
        <p:nvSpPr>
          <p:cNvPr id="404" name="Google Shape;404;p52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sp>
        <p:nvSpPr>
          <p:cNvPr id="405" name="Google Shape;405;p52"/>
          <p:cNvSpPr txBox="1"/>
          <p:nvPr/>
        </p:nvSpPr>
        <p:spPr>
          <a:xfrm>
            <a:off x="7479300" y="4368075"/>
            <a:ext cx="142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Slide Credit:  K. Herner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3"/>
          <p:cNvSpPr txBox="1"/>
          <p:nvPr>
            <p:ph idx="1" type="body"/>
          </p:nvPr>
        </p:nvSpPr>
        <p:spPr>
          <a:xfrm>
            <a:off x="235800" y="544250"/>
            <a:ext cx="86724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The Wilson Cluster is available to all of FNAL either through experiments/departments or specific projects (focused on a particular area; could be sub-project of an experiment, but do </a:t>
            </a:r>
            <a:r>
              <a:rPr i="1" lang="en" sz="1600"/>
              <a:t>not</a:t>
            </a:r>
            <a:r>
              <a:rPr lang="en" sz="1600"/>
              <a:t> have to be part of something larger)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Available GPUs range from K80s (100) to A100s (4); base OS is SL7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More information available at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https://computing.fnal.gov/wilsoncluster/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There is a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SNOW form</a:t>
            </a:r>
            <a:r>
              <a:rPr lang="en" sz="1600"/>
              <a:t> to be added to a project (automatically added to base experiment projects)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Rumors persist that queue times are interminable for the GPUs: generally not true</a:t>
            </a:r>
            <a:endParaRPr sz="1600"/>
          </a:p>
        </p:txBody>
      </p:sp>
      <p:sp>
        <p:nvSpPr>
          <p:cNvPr id="411" name="Google Shape;411;p53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Helvetica Neue"/>
              <a:buNone/>
            </a:pPr>
            <a:r>
              <a:rPr lang="en"/>
              <a:t>GPUs via Wilson Cluster</a:t>
            </a:r>
            <a:endParaRPr/>
          </a:p>
        </p:txBody>
      </p:sp>
      <p:sp>
        <p:nvSpPr>
          <p:cNvPr id="412" name="Google Shape;412;p53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pic>
        <p:nvPicPr>
          <p:cNvPr id="413" name="Google Shape;41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4899" y="2896550"/>
            <a:ext cx="5157048" cy="172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550" y="2659202"/>
            <a:ext cx="2751910" cy="206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3"/>
          <p:cNvSpPr txBox="1"/>
          <p:nvPr/>
        </p:nvSpPr>
        <p:spPr>
          <a:xfrm>
            <a:off x="743125" y="2896550"/>
            <a:ext cx="526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GPU</a:t>
            </a:r>
            <a:endParaRPr sz="7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743125" y="3125150"/>
            <a:ext cx="526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GPU</a:t>
            </a:r>
            <a:endParaRPr sz="7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7650250" y="4473750"/>
            <a:ext cx="1421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Helvetica Neue"/>
                <a:ea typeface="Helvetica Neue"/>
                <a:cs typeface="Helvetica Neue"/>
                <a:sym typeface="Helvetica Neue"/>
              </a:rPr>
              <a:t>Slide Credit:  K. Herner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4"/>
          <p:cNvSpPr txBox="1"/>
          <p:nvPr>
            <p:ph idx="1" type="body"/>
          </p:nvPr>
        </p:nvSpPr>
        <p:spPr>
          <a:xfrm>
            <a:off x="235800" y="44336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Several sites have GPUs available; accessible via usual job submission commands for IF/CF expts (separate for CMS)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b="1" lang="en" sz="1600"/>
              <a:t>As of now, u</a:t>
            </a:r>
            <a:r>
              <a:rPr b="1" lang="en" sz="1600"/>
              <a:t>ser is responsible for specifying appropriate container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2000"/>
              <a:t>Hardware ranges from a few years old up to A100s depending on the site. Contact FIFE for details.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Several advantages to using these resources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Very little competition for them (i.e. no long queues a la NERSC)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No finite allocations!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GPGrid will be getting GPU nodes; could consider more if demand (more later)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NERSC Perlmutter (both CPU and GPU queues) available via HEPCloud for currently onboarded expts (CMS, DUNE, g-2, Microboone, Mu2e, Nova)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Contact your experiment’s production group</a:t>
            </a:r>
            <a:endParaRPr sz="1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23" name="Google Shape;423;p54"/>
          <p:cNvSpPr txBox="1"/>
          <p:nvPr>
            <p:ph type="title"/>
          </p:nvPr>
        </p:nvSpPr>
        <p:spPr>
          <a:xfrm>
            <a:off x="228600" y="28718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GPUs on External Clusters</a:t>
            </a:r>
            <a:endParaRPr/>
          </a:p>
        </p:txBody>
      </p:sp>
      <p:sp>
        <p:nvSpPr>
          <p:cNvPr id="424" name="Google Shape;424;p54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sp>
        <p:nvSpPr>
          <p:cNvPr id="425" name="Google Shape;425;p54"/>
          <p:cNvSpPr txBox="1"/>
          <p:nvPr/>
        </p:nvSpPr>
        <p:spPr>
          <a:xfrm>
            <a:off x="7493700" y="4277675"/>
            <a:ext cx="142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Slide Credit:  K. Herner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235800" y="586888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5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CSAID and the resources we provide to users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Highlights from CSAID in the past year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New plans for 2023-24 for CSAID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The many ways to get access to a GPU</a:t>
            </a:r>
            <a:endParaRPr sz="2600"/>
          </a:p>
        </p:txBody>
      </p:sp>
      <p:sp>
        <p:nvSpPr>
          <p:cNvPr id="192" name="Google Shape;192;p37"/>
          <p:cNvSpPr txBox="1"/>
          <p:nvPr>
            <p:ph type="title"/>
          </p:nvPr>
        </p:nvSpPr>
        <p:spPr>
          <a:xfrm>
            <a:off x="228600" y="33833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93" name="Google Shape;193;p37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5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It is also possible to integrate other HPC center or commercial cloud allocations into HEPCloud; contact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HEPCloud team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Advantages include not having to learn separate infrastructures at every different site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Some HPC centers offer testbed platforms for AI/ML apps; see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ANL</a:t>
            </a:r>
            <a:r>
              <a:rPr lang="en" sz="2200"/>
              <a:t> as one example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GlideinWMS and HEPCloud are working to provide GPUs as a Service (GaaS)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GPUs will be shared between all jobs running on a node (fractional use possible)</a:t>
            </a:r>
            <a:endParaRPr sz="2200"/>
          </a:p>
        </p:txBody>
      </p:sp>
      <p:sp>
        <p:nvSpPr>
          <p:cNvPr id="431" name="Google Shape;431;p55"/>
          <p:cNvSpPr txBox="1"/>
          <p:nvPr>
            <p:ph type="title"/>
          </p:nvPr>
        </p:nvSpPr>
        <p:spPr>
          <a:xfrm>
            <a:off x="221400" y="31468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HEPCloud and other HPC centers</a:t>
            </a:r>
            <a:endParaRPr/>
          </a:p>
        </p:txBody>
      </p:sp>
      <p:sp>
        <p:nvSpPr>
          <p:cNvPr id="432" name="Google Shape;432;p55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sp>
        <p:nvSpPr>
          <p:cNvPr id="433" name="Google Shape;433;p55"/>
          <p:cNvSpPr txBox="1"/>
          <p:nvPr/>
        </p:nvSpPr>
        <p:spPr>
          <a:xfrm>
            <a:off x="7479300" y="4199975"/>
            <a:ext cx="142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Slide Credit:  K. Herner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6"/>
          <p:cNvSpPr txBox="1"/>
          <p:nvPr>
            <p:ph idx="1" type="body"/>
          </p:nvPr>
        </p:nvSpPr>
        <p:spPr>
          <a:xfrm>
            <a:off x="235800" y="572175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50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CSAID is p</a:t>
            </a:r>
            <a:r>
              <a:rPr lang="en" sz="2100"/>
              <a:t>lanning to buy roughly $500k of GPU workers equipped with A100s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Form factor not yet decided (2 or 4 GPUs per node)</a:t>
            </a:r>
            <a:endParaRPr sz="18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Expect this will provide up to a few dozen GPUs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Looked at Hopper cards but decided better bang for the buck with A100s given our typical models</a:t>
            </a:r>
            <a:endParaRPr sz="19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Machines will have NVLink, Infiniband, ethernet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Distribution among the various clusters not decided yet. Depends a bit on needs, demand, and stakeholder requirements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i="1" lang="en" sz="1900"/>
              <a:t>One could imagine</a:t>
            </a:r>
            <a:r>
              <a:rPr lang="en" sz="1900"/>
              <a:t> shifting machines between clusters as demand ebbs and flows between different areas (requires sufficient lead time)</a:t>
            </a:r>
            <a:endParaRPr sz="1900"/>
          </a:p>
        </p:txBody>
      </p:sp>
      <p:sp>
        <p:nvSpPr>
          <p:cNvPr id="439" name="Google Shape;439;p56"/>
          <p:cNvSpPr txBox="1"/>
          <p:nvPr>
            <p:ph type="title"/>
          </p:nvPr>
        </p:nvSpPr>
        <p:spPr>
          <a:xfrm>
            <a:off x="228600" y="34341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Hardware Additions at FNAL</a:t>
            </a:r>
            <a:endParaRPr/>
          </a:p>
        </p:txBody>
      </p:sp>
      <p:sp>
        <p:nvSpPr>
          <p:cNvPr id="440" name="Google Shape;440;p56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sp>
        <p:nvSpPr>
          <p:cNvPr id="441" name="Google Shape;441;p56"/>
          <p:cNvSpPr txBox="1"/>
          <p:nvPr/>
        </p:nvSpPr>
        <p:spPr>
          <a:xfrm>
            <a:off x="7440375" y="4428950"/>
            <a:ext cx="1421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Slide Credit:  K. Herner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5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Lots of exciting activity going on in Scientific Computing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Wide variety of resources now available from interactive containers to grid slots to large blocks on HPC centers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Different tools for different jobs: don’t hesitate to contact division </a:t>
            </a:r>
            <a:r>
              <a:rPr lang="en" sz="2300"/>
              <a:t>personnel</a:t>
            </a:r>
            <a:r>
              <a:rPr lang="en" sz="2300"/>
              <a:t> even if it’s just to consult about what’s the best option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How?  Contact your experiment liaison/spokesperson or open an “Ask a Question” ticket to Distributed Computing Support in ServiceNow</a:t>
            </a:r>
            <a:endParaRPr sz="2300"/>
          </a:p>
        </p:txBody>
      </p:sp>
      <p:sp>
        <p:nvSpPr>
          <p:cNvPr id="447" name="Google Shape;447;p57"/>
          <p:cNvSpPr txBox="1"/>
          <p:nvPr>
            <p:ph type="title"/>
          </p:nvPr>
        </p:nvSpPr>
        <p:spPr>
          <a:xfrm>
            <a:off x="228600" y="40766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48" name="Google Shape;448;p57"/>
          <p:cNvSpPr txBox="1"/>
          <p:nvPr/>
        </p:nvSpPr>
        <p:spPr>
          <a:xfrm>
            <a:off x="1532700" y="4162275"/>
            <a:ext cx="60786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WANT TO HEAR FROM YOU!!!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57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"/>
          <p:cNvSpPr txBox="1"/>
          <p:nvPr>
            <p:ph type="title"/>
          </p:nvPr>
        </p:nvSpPr>
        <p:spPr>
          <a:xfrm>
            <a:off x="228600" y="241123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55" name="Google Shape;455;p58"/>
          <p:cNvSpPr txBox="1"/>
          <p:nvPr/>
        </p:nvSpPr>
        <p:spPr>
          <a:xfrm>
            <a:off x="228600" y="3242900"/>
            <a:ext cx="876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Thanks to all who contributed to this talk: J. Boyd, G. Cancelo, B. Coimbra, V. Di Benedetto,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J. Eisch,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L. Goodenough, K. Herner,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B. King, A. Lyon, M. Mambelli, R. Rechenmacher,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K. Retzke,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E. Snider,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N. Tran, M. Votava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9"/>
          <p:cNvSpPr txBox="1"/>
          <p:nvPr>
            <p:ph type="title"/>
          </p:nvPr>
        </p:nvSpPr>
        <p:spPr>
          <a:xfrm>
            <a:off x="228600" y="241123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0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Data-Intensive Systems Department</a:t>
            </a:r>
            <a:endParaRPr sz="1800"/>
          </a:p>
        </p:txBody>
      </p:sp>
      <p:sp>
        <p:nvSpPr>
          <p:cNvPr id="466" name="Google Shape;466;p60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pic>
        <p:nvPicPr>
          <p:cNvPr id="467" name="Google Shape;46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0" y="2246331"/>
            <a:ext cx="1991774" cy="77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0"/>
          <p:cNvPicPr preferRelativeResize="0"/>
          <p:nvPr/>
        </p:nvPicPr>
        <p:blipFill rotWithShape="1">
          <a:blip r:embed="rId4">
            <a:alphaModFix/>
          </a:blip>
          <a:srcRect b="11455" l="23867" r="0" t="15812"/>
          <a:stretch/>
        </p:blipFill>
        <p:spPr>
          <a:xfrm>
            <a:off x="208639" y="3240125"/>
            <a:ext cx="1743693" cy="14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20" y="698250"/>
            <a:ext cx="1794731" cy="132833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0"/>
          <p:cNvSpPr txBox="1"/>
          <p:nvPr/>
        </p:nvSpPr>
        <p:spPr>
          <a:xfrm>
            <a:off x="1977850" y="698250"/>
            <a:ext cx="7134600" cy="3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67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•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Accelerator Controls Operations Research Network (ACORN):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Accelerator Data Acquisition and Controls hardware modernization effort.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•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DUNE: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Photon Detection System readout hardware: DAPHNE for FD-1 and Analog and Digital signal over fiber R&amp;D for FD-2.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•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PIP-II: 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High-speed digitization and low-latency processing system for machine protection.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•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Mu2e: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acquisition system hardware, firmware and software development, teststands and installation.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•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CMS: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Tracker production testing and correlator trigger firmware.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•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Beam: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Particle tracking support for multiple users.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•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AI/ML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Presented a real-time, FPGA-based, image identification demo at DEFCON in Las Vegas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Major contributions to HLS4ML low-latency ML software.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research on ML architectures optimized for low-power FPGA applications.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–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Enabled real-time inference on frame grabber FPGA for optical instability tracking and suppression in Fusion experiments.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1200"/>
              <a:buChar char="•"/>
            </a:pPr>
            <a:r>
              <a:rPr lang="en" sz="12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Physics Research Equipment Pool (PREP)</a:t>
            </a:r>
            <a:endParaRPr sz="12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60"/>
          <p:cNvSpPr txBox="1"/>
          <p:nvPr/>
        </p:nvSpPr>
        <p:spPr>
          <a:xfrm>
            <a:off x="7449500" y="4399250"/>
            <a:ext cx="205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Slide Credit:  J. Eisch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1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Simply add </a:t>
            </a:r>
            <a:r>
              <a:rPr lang="en" sz="16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--lines=’+RequestGPUs=1’</a:t>
            </a:r>
            <a:r>
              <a:rPr lang="en" sz="1600"/>
              <a:t> to your submission if using jobsub.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As of now, user is responsible for specifying appropriate container</a:t>
            </a:r>
            <a:r>
              <a:rPr lang="en" sz="1600"/>
              <a:t> (use the --singularity-image option and make sure the image is available to the worker, usually via CVMFS). One could imagine the division maintaining a container including CUDA, </a:t>
            </a:r>
            <a:r>
              <a:rPr lang="en" sz="1600">
                <a:solidFill>
                  <a:schemeClr val="lt1"/>
                </a:solidFill>
              </a:rPr>
              <a:t>IF there is demand for it. </a:t>
            </a:r>
            <a:r>
              <a:rPr lang="en" sz="1600"/>
              <a:t>Must also be sure data transfer in/out is possible</a:t>
            </a:r>
            <a:endParaRPr sz="1600"/>
          </a:p>
        </p:txBody>
      </p:sp>
      <p:sp>
        <p:nvSpPr>
          <p:cNvPr id="477" name="Google Shape;477;p61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details on using GPUs on HTC clusters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2"/>
          <p:cNvSpPr txBox="1"/>
          <p:nvPr>
            <p:ph idx="1" type="body"/>
          </p:nvPr>
        </p:nvSpPr>
        <p:spPr>
          <a:xfrm>
            <a:off x="235800" y="54406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NERSC Perlmutter (both CPU and GPU queues) available via HEPCloud for currently onboarded expts (CMS, DUNE, g-2, Microboone, Mu2e, Nova)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Contact your experiment’s production group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Demonstrations of Inference server setups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No true “co-scheduling” of GPU servers w/ other workflows on non-GPU queues yet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Ad-hoc or requires partitioning between workflow components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No support for MPI workflows currently within HEPCloud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Need to rely on local slurm batch queue</a:t>
            </a:r>
            <a:endParaRPr/>
          </a:p>
        </p:txBody>
      </p:sp>
      <p:sp>
        <p:nvSpPr>
          <p:cNvPr id="483" name="Google Shape;483;p62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HEPCloud as a gateway to HPC and LCF</a:t>
            </a:r>
            <a:endParaRPr/>
          </a:p>
        </p:txBody>
      </p:sp>
      <p:sp>
        <p:nvSpPr>
          <p:cNvPr id="484" name="Google Shape;484;p62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>
            <p:ph idx="1" type="body"/>
          </p:nvPr>
        </p:nvSpPr>
        <p:spPr>
          <a:xfrm>
            <a:off x="235800" y="586888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Last fall the Computing Sector split into the Information Technology Division (mostly what was Core Computing) and the Computational Science and AI Directorate (mostly what was Scientific Computing)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CSAID consists of three divisions and has extensive ties to the Lab AI Office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8"/>
          <p:cNvSpPr txBox="1"/>
          <p:nvPr>
            <p:ph type="title"/>
          </p:nvPr>
        </p:nvSpPr>
        <p:spPr>
          <a:xfrm>
            <a:off x="228600" y="33833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Computational Science and AI Directorate</a:t>
            </a:r>
            <a:endParaRPr/>
          </a:p>
        </p:txBody>
      </p:sp>
      <p:pic>
        <p:nvPicPr>
          <p:cNvPr id="200" name="Google Shape;2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00" y="2041850"/>
            <a:ext cx="1399525" cy="1905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38"/>
          <p:cNvCxnSpPr/>
          <p:nvPr/>
        </p:nvCxnSpPr>
        <p:spPr>
          <a:xfrm flipH="1" rot="10800000">
            <a:off x="796263" y="3946962"/>
            <a:ext cx="600" cy="19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38"/>
          <p:cNvSpPr txBox="1"/>
          <p:nvPr/>
        </p:nvSpPr>
        <p:spPr>
          <a:xfrm>
            <a:off x="203463" y="4127150"/>
            <a:ext cx="118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Keynote speaker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38"/>
          <p:cNvSpPr/>
          <p:nvPr/>
        </p:nvSpPr>
        <p:spPr>
          <a:xfrm>
            <a:off x="3873850" y="2014150"/>
            <a:ext cx="2465100" cy="50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CSAID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38"/>
          <p:cNvSpPr/>
          <p:nvPr/>
        </p:nvSpPr>
        <p:spPr>
          <a:xfrm>
            <a:off x="7386275" y="2051200"/>
            <a:ext cx="1607400" cy="435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AI Office</a:t>
            </a:r>
            <a:endParaRPr>
              <a:solidFill>
                <a:schemeClr val="accent6"/>
              </a:solidFill>
            </a:endParaRPr>
          </a:p>
        </p:txBody>
      </p:sp>
      <p:cxnSp>
        <p:nvCxnSpPr>
          <p:cNvPr id="205" name="Google Shape;205;p38"/>
          <p:cNvCxnSpPr>
            <a:stCxn id="203" idx="3"/>
            <a:endCxn id="204" idx="1"/>
          </p:cNvCxnSpPr>
          <p:nvPr/>
        </p:nvCxnSpPr>
        <p:spPr>
          <a:xfrm>
            <a:off x="6338950" y="2269000"/>
            <a:ext cx="1047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6" name="Google Shape;206;p38"/>
          <p:cNvSpPr/>
          <p:nvPr/>
        </p:nvSpPr>
        <p:spPr>
          <a:xfrm>
            <a:off x="3953050" y="2966625"/>
            <a:ext cx="2306700" cy="509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Science, Simulation, and Learning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p38"/>
          <p:cNvSpPr/>
          <p:nvPr/>
        </p:nvSpPr>
        <p:spPr>
          <a:xfrm>
            <a:off x="1541338" y="2966625"/>
            <a:ext cx="2214300" cy="509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Scientific Computing Systems and Services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" name="Google Shape;208;p38"/>
          <p:cNvSpPr/>
          <p:nvPr/>
        </p:nvSpPr>
        <p:spPr>
          <a:xfrm>
            <a:off x="6455375" y="2966625"/>
            <a:ext cx="1933800" cy="509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Real-time Processing Systems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09" name="Google Shape;209;p38"/>
          <p:cNvCxnSpPr>
            <a:endCxn id="207" idx="0"/>
          </p:cNvCxnSpPr>
          <p:nvPr/>
        </p:nvCxnSpPr>
        <p:spPr>
          <a:xfrm flipH="1">
            <a:off x="2648488" y="2530125"/>
            <a:ext cx="1271700" cy="43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8"/>
          <p:cNvCxnSpPr>
            <a:stCxn id="203" idx="2"/>
            <a:endCxn id="206" idx="0"/>
          </p:cNvCxnSpPr>
          <p:nvPr/>
        </p:nvCxnSpPr>
        <p:spPr>
          <a:xfrm>
            <a:off x="5106400" y="2523850"/>
            <a:ext cx="0" cy="44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38"/>
          <p:cNvCxnSpPr>
            <a:endCxn id="208" idx="0"/>
          </p:cNvCxnSpPr>
          <p:nvPr/>
        </p:nvCxnSpPr>
        <p:spPr>
          <a:xfrm>
            <a:off x="6329675" y="2514525"/>
            <a:ext cx="1092600" cy="45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38"/>
          <p:cNvSpPr/>
          <p:nvPr/>
        </p:nvSpPr>
        <p:spPr>
          <a:xfrm>
            <a:off x="1541348" y="2047600"/>
            <a:ext cx="1865100" cy="442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</a:rPr>
              <a:t>CMS, DUNE lab computing coordinators</a:t>
            </a:r>
            <a:endParaRPr sz="1000">
              <a:solidFill>
                <a:schemeClr val="accent6"/>
              </a:solidFill>
            </a:endParaRPr>
          </a:p>
        </p:txBody>
      </p:sp>
      <p:cxnSp>
        <p:nvCxnSpPr>
          <p:cNvPr id="213" name="Google Shape;213;p38"/>
          <p:cNvCxnSpPr>
            <a:stCxn id="212" idx="3"/>
            <a:endCxn id="203" idx="1"/>
          </p:cNvCxnSpPr>
          <p:nvPr/>
        </p:nvCxnSpPr>
        <p:spPr>
          <a:xfrm>
            <a:off x="3406448" y="2269000"/>
            <a:ext cx="46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4" name="Google Shape;214;p38"/>
          <p:cNvSpPr txBox="1"/>
          <p:nvPr/>
        </p:nvSpPr>
        <p:spPr>
          <a:xfrm>
            <a:off x="1656850" y="3566400"/>
            <a:ext cx="1983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Batch computing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Data management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Computing infrastructure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Monitoring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First line user support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4024200" y="3567150"/>
            <a:ext cx="1983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Simulation (Geant4, GENIE, …)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ML research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LQCD software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Computational Science R&amp;D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Software frameworks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38"/>
          <p:cNvSpPr txBox="1"/>
          <p:nvPr/>
        </p:nvSpPr>
        <p:spPr>
          <a:xfrm>
            <a:off x="6462600" y="3567150"/>
            <a:ext cx="2109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DAQ System Eng. and Ops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Quantum &amp; astrophysics systems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Data-Intensive Systems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Scientific Linux Development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2356350" y="4458375"/>
            <a:ext cx="479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All divisions have personnel who participate in experiment science activities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38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sp>
        <p:nvSpPr>
          <p:cNvPr id="219" name="Google Shape;219;p38"/>
          <p:cNvSpPr txBox="1"/>
          <p:nvPr/>
        </p:nvSpPr>
        <p:spPr>
          <a:xfrm>
            <a:off x="1589175" y="3381250"/>
            <a:ext cx="2306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Helvetica Neue"/>
                <a:ea typeface="Helvetica Neue"/>
                <a:cs typeface="Helvetica Neue"/>
                <a:sym typeface="Helvetica Neue"/>
              </a:rPr>
              <a:t>Division</a:t>
            </a:r>
            <a:r>
              <a:rPr i="1" lang="en" sz="1100">
                <a:latin typeface="Helvetica Neue"/>
                <a:ea typeface="Helvetica Neue"/>
                <a:cs typeface="Helvetica Neue"/>
                <a:sym typeface="Helvetica Neue"/>
              </a:rPr>
              <a:t> Head:  Margaret Votava</a:t>
            </a:r>
            <a:endParaRPr i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38"/>
          <p:cNvSpPr txBox="1"/>
          <p:nvPr/>
        </p:nvSpPr>
        <p:spPr>
          <a:xfrm>
            <a:off x="3955775" y="3381250"/>
            <a:ext cx="2306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Helvetica Neue"/>
                <a:ea typeface="Helvetica Neue"/>
                <a:cs typeface="Helvetica Neue"/>
                <a:sym typeface="Helvetica Neue"/>
              </a:rPr>
              <a:t>Division Head:  Adam Lyon</a:t>
            </a:r>
            <a:endParaRPr i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38"/>
          <p:cNvSpPr txBox="1"/>
          <p:nvPr/>
        </p:nvSpPr>
        <p:spPr>
          <a:xfrm>
            <a:off x="6457150" y="3381250"/>
            <a:ext cx="2306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Helvetica Neue"/>
                <a:ea typeface="Helvetica Neue"/>
                <a:cs typeface="Helvetica Neue"/>
                <a:sym typeface="Helvetica Neue"/>
              </a:rPr>
              <a:t>Division Head:  Nhan Tran</a:t>
            </a:r>
            <a:endParaRPr i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228600" y="28718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</a:t>
            </a:r>
            <a:r>
              <a:rPr lang="en"/>
              <a:t>Resources We Provide at Fermilab</a:t>
            </a:r>
            <a:endParaRPr/>
          </a:p>
        </p:txBody>
      </p:sp>
      <p:grpSp>
        <p:nvGrpSpPr>
          <p:cNvPr id="227" name="Google Shape;227;p39"/>
          <p:cNvGrpSpPr/>
          <p:nvPr/>
        </p:nvGrpSpPr>
        <p:grpSpPr>
          <a:xfrm>
            <a:off x="152400" y="672225"/>
            <a:ext cx="2272250" cy="1957875"/>
            <a:chOff x="152400" y="672225"/>
            <a:chExt cx="2272250" cy="1957875"/>
          </a:xfrm>
        </p:grpSpPr>
        <p:pic>
          <p:nvPicPr>
            <p:cNvPr id="228" name="Google Shape;228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672225"/>
              <a:ext cx="2272250" cy="142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39"/>
            <p:cNvSpPr txBox="1"/>
            <p:nvPr/>
          </p:nvSpPr>
          <p:spPr>
            <a:xfrm>
              <a:off x="578875" y="2229900"/>
              <a:ext cx="141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 Neue"/>
                  <a:ea typeface="Helvetica Neue"/>
                  <a:cs typeface="Helvetica Neue"/>
                  <a:sym typeface="Helvetica Neue"/>
                </a:rPr>
                <a:t>GPGrid Cluster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0" name="Google Shape;230;p39"/>
          <p:cNvGrpSpPr/>
          <p:nvPr/>
        </p:nvGrpSpPr>
        <p:grpSpPr>
          <a:xfrm>
            <a:off x="6362300" y="672227"/>
            <a:ext cx="2201783" cy="1898136"/>
            <a:chOff x="6362300" y="672227"/>
            <a:chExt cx="2201783" cy="1898136"/>
          </a:xfrm>
        </p:grpSpPr>
        <p:pic>
          <p:nvPicPr>
            <p:cNvPr id="231" name="Google Shape;231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2300" y="672227"/>
              <a:ext cx="2201783" cy="142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39"/>
            <p:cNvSpPr txBox="1"/>
            <p:nvPr/>
          </p:nvSpPr>
          <p:spPr>
            <a:xfrm>
              <a:off x="6706550" y="2170163"/>
              <a:ext cx="16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 Neue"/>
                  <a:ea typeface="Helvetica Neue"/>
                  <a:cs typeface="Helvetica Neue"/>
                  <a:sym typeface="Helvetica Neue"/>
                </a:rPr>
                <a:t>CMS Tier1 Center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3" name="Google Shape;233;p39"/>
          <p:cNvGrpSpPr/>
          <p:nvPr/>
        </p:nvGrpSpPr>
        <p:grpSpPr>
          <a:xfrm>
            <a:off x="2895650" y="863802"/>
            <a:ext cx="2714100" cy="1891961"/>
            <a:chOff x="3481975" y="608189"/>
            <a:chExt cx="2714100" cy="1891961"/>
          </a:xfrm>
        </p:grpSpPr>
        <p:pic>
          <p:nvPicPr>
            <p:cNvPr id="234" name="Google Shape;234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53200" y="608189"/>
              <a:ext cx="1905000" cy="1276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39"/>
            <p:cNvSpPr txBox="1"/>
            <p:nvPr/>
          </p:nvSpPr>
          <p:spPr>
            <a:xfrm>
              <a:off x="3481975" y="1884550"/>
              <a:ext cx="271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 Neue"/>
                  <a:ea typeface="Helvetica Neue"/>
                  <a:cs typeface="Helvetica Neue"/>
                  <a:sym typeface="Helvetica Neue"/>
                </a:rPr>
                <a:t>Data Storage and Handling/Active Archive Facility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6" name="Google Shape;236;p39"/>
          <p:cNvGrpSpPr/>
          <p:nvPr/>
        </p:nvGrpSpPr>
        <p:grpSpPr>
          <a:xfrm>
            <a:off x="152400" y="3011375"/>
            <a:ext cx="5734050" cy="1646974"/>
            <a:chOff x="152400" y="3011375"/>
            <a:chExt cx="5734050" cy="1646974"/>
          </a:xfrm>
        </p:grpSpPr>
        <p:pic>
          <p:nvPicPr>
            <p:cNvPr id="237" name="Google Shape;237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400" y="3429624"/>
              <a:ext cx="5734050" cy="122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39"/>
            <p:cNvSpPr txBox="1"/>
            <p:nvPr/>
          </p:nvSpPr>
          <p:spPr>
            <a:xfrm>
              <a:off x="578875" y="3011375"/>
              <a:ext cx="4650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 Neue"/>
                  <a:ea typeface="Helvetica Neue"/>
                  <a:cs typeface="Helvetica Neue"/>
                  <a:sym typeface="Helvetica Neue"/>
                </a:rPr>
                <a:t>Wilson Cluster-Institutional Cluster/Lattice QCD Cluster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9" name="Google Shape;239;p39"/>
          <p:cNvGrpSpPr/>
          <p:nvPr/>
        </p:nvGrpSpPr>
        <p:grpSpPr>
          <a:xfrm>
            <a:off x="6079650" y="3075625"/>
            <a:ext cx="2984150" cy="1414099"/>
            <a:chOff x="6079650" y="3075625"/>
            <a:chExt cx="2984150" cy="1414099"/>
          </a:xfrm>
        </p:grpSpPr>
        <p:pic>
          <p:nvPicPr>
            <p:cNvPr id="240" name="Google Shape;240;p3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79650" y="3211569"/>
              <a:ext cx="2272251" cy="1278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39"/>
            <p:cNvSpPr txBox="1"/>
            <p:nvPr/>
          </p:nvSpPr>
          <p:spPr>
            <a:xfrm>
              <a:off x="7689500" y="3075625"/>
              <a:ext cx="1374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 Neue"/>
                  <a:ea typeface="Helvetica Neue"/>
                  <a:cs typeface="Helvetica Neue"/>
                  <a:sym typeface="Helvetica Neue"/>
                </a:rPr>
                <a:t>HEPCloud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42" name="Google Shape;242;p39"/>
          <p:cNvGrpSpPr/>
          <p:nvPr/>
        </p:nvGrpSpPr>
        <p:grpSpPr>
          <a:xfrm>
            <a:off x="5609750" y="2634388"/>
            <a:ext cx="2079750" cy="449100"/>
            <a:chOff x="2026025" y="2562375"/>
            <a:chExt cx="2079750" cy="449100"/>
          </a:xfrm>
        </p:grpSpPr>
        <p:sp>
          <p:nvSpPr>
            <p:cNvPr id="243" name="Google Shape;243;p39"/>
            <p:cNvSpPr/>
            <p:nvPr/>
          </p:nvSpPr>
          <p:spPr>
            <a:xfrm>
              <a:off x="2026025" y="2562375"/>
              <a:ext cx="2044500" cy="449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9"/>
            <p:cNvSpPr txBox="1"/>
            <p:nvPr/>
          </p:nvSpPr>
          <p:spPr>
            <a:xfrm>
              <a:off x="2061275" y="2597650"/>
              <a:ext cx="204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 Neue"/>
                  <a:ea typeface="Helvetica Neue"/>
                  <a:cs typeface="Helvetica Neue"/>
                  <a:sym typeface="Helvetica Neue"/>
                </a:rPr>
                <a:t>Elastic Analysis Facility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45" name="Google Shape;245;p39"/>
          <p:cNvSpPr txBox="1"/>
          <p:nvPr/>
        </p:nvSpPr>
        <p:spPr>
          <a:xfrm>
            <a:off x="152400" y="4774200"/>
            <a:ext cx="30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500" y="1091300"/>
            <a:ext cx="4015375" cy="29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228600" y="728675"/>
            <a:ext cx="41520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Moved job submission authorization to tokens, via jobsub_lite (see next slide)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Carried out experiment production workflows at HPC centers via HEPCloud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Formed CREST committee to plan future of facility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S</a:t>
            </a:r>
            <a:r>
              <a:rPr lang="en" sz="1900"/>
              <a:t>tarted the migrations off of Scientific Linux 7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Elastic Analysis Facility (EAF) </a:t>
            </a:r>
            <a:r>
              <a:rPr lang="en" sz="1900"/>
              <a:t>in production with full 8x5 support (more on this later)</a:t>
            </a:r>
            <a:endParaRPr sz="1900"/>
          </a:p>
        </p:txBody>
      </p:sp>
      <p:sp>
        <p:nvSpPr>
          <p:cNvPr id="252" name="Google Shape;252;p40"/>
          <p:cNvSpPr txBox="1"/>
          <p:nvPr>
            <p:ph type="title"/>
          </p:nvPr>
        </p:nvSpPr>
        <p:spPr>
          <a:xfrm>
            <a:off x="228600" y="481489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Highlights from the Scientific Computing Systems and Services Division</a:t>
            </a:r>
            <a:endParaRPr sz="2000"/>
          </a:p>
        </p:txBody>
      </p:sp>
      <p:sp>
        <p:nvSpPr>
          <p:cNvPr id="253" name="Google Shape;253;p40"/>
          <p:cNvSpPr txBox="1"/>
          <p:nvPr/>
        </p:nvSpPr>
        <p:spPr>
          <a:xfrm>
            <a:off x="4951475" y="585900"/>
            <a:ext cx="393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X509 Proxy to Token Authorization in FIFE Batch Job Submission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4" name="Google Shape;254;p40"/>
          <p:cNvGrpSpPr/>
          <p:nvPr/>
        </p:nvGrpSpPr>
        <p:grpSpPr>
          <a:xfrm>
            <a:off x="6086075" y="3941950"/>
            <a:ext cx="2357450" cy="492600"/>
            <a:chOff x="4808700" y="3967925"/>
            <a:chExt cx="2357450" cy="492600"/>
          </a:xfrm>
        </p:grpSpPr>
        <p:sp>
          <p:nvSpPr>
            <p:cNvPr id="255" name="Google Shape;255;p40"/>
            <p:cNvSpPr txBox="1"/>
            <p:nvPr/>
          </p:nvSpPr>
          <p:spPr>
            <a:xfrm>
              <a:off x="4845050" y="3967925"/>
              <a:ext cx="2321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X509 Proxy-Based Auth</a:t>
              </a:r>
              <a:endParaRPr sz="10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Token-Based Auth</a:t>
              </a:r>
              <a:endParaRPr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4808700" y="4092575"/>
              <a:ext cx="78000" cy="726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4808700" y="4260525"/>
              <a:ext cx="78000" cy="72600"/>
            </a:xfrm>
            <a:prstGeom prst="ellipse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40"/>
          <p:cNvSpPr txBox="1"/>
          <p:nvPr/>
        </p:nvSpPr>
        <p:spPr>
          <a:xfrm>
            <a:off x="4708825" y="3791400"/>
            <a:ext cx="70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01/2023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8443525" y="3791400"/>
            <a:ext cx="91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07/2023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40"/>
          <p:cNvSpPr txBox="1"/>
          <p:nvPr/>
        </p:nvSpPr>
        <p:spPr>
          <a:xfrm>
            <a:off x="4572000" y="2571750"/>
            <a:ext cx="4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1E6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4572000" y="1409475"/>
            <a:ext cx="4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E6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4444200" y="2127600"/>
            <a:ext cx="5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# Jobs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5274500" y="1674450"/>
            <a:ext cx="117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Helvetica Neue"/>
                <a:ea typeface="Helvetica Neue"/>
                <a:cs typeface="Helvetica Neue"/>
                <a:sym typeface="Helvetica Neue"/>
              </a:rPr>
              <a:t>Jobsub_lite Go-live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64" name="Google Shape;264;p40"/>
          <p:cNvCxnSpPr>
            <a:stCxn id="263" idx="2"/>
          </p:cNvCxnSpPr>
          <p:nvPr/>
        </p:nvCxnSpPr>
        <p:spPr>
          <a:xfrm>
            <a:off x="5859500" y="1997550"/>
            <a:ext cx="88500" cy="1852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5" name="Google Shape;265;p40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idx="1" type="body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This year, we rolled out major change to grid authorization:  X509 Proxies → Tokens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SciTokens (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https://scitokens.org</a:t>
            </a:r>
            <a:r>
              <a:rPr lang="en" sz="1800"/>
              <a:t>)/HTCSS IDTOKENs are form of JSON Web Token (JWT), which implements OAuth2 standard (think “Sign in with your Google Account”)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Shift from “Who are you” (X509 Proxies) to “What can you do?” (SciTokens)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Has allowed experiments to enforce more fine-grained access control to resources, especially storage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Used/supported by all FIFE services: jobsub_lite, POMS, SAMWEB client, dCache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Tokens used for internal authorization as well (e.g. GlideinWMS):  Fine-grained access control within infrastructure too!</a:t>
            </a:r>
            <a:endParaRPr sz="1800"/>
          </a:p>
        </p:txBody>
      </p:sp>
      <p:sp>
        <p:nvSpPr>
          <p:cNvPr id="271" name="Google Shape;271;p41"/>
          <p:cNvSpPr txBox="1"/>
          <p:nvPr>
            <p:ph type="title"/>
          </p:nvPr>
        </p:nvSpPr>
        <p:spPr>
          <a:xfrm>
            <a:off x="221400" y="40766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Token-Based Authorization</a:t>
            </a:r>
            <a:endParaRPr/>
          </a:p>
        </p:txBody>
      </p:sp>
      <p:sp>
        <p:nvSpPr>
          <p:cNvPr id="272" name="Google Shape;272;p41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/>
          <p:nvPr/>
        </p:nvSpPr>
        <p:spPr>
          <a:xfrm>
            <a:off x="6011009" y="727475"/>
            <a:ext cx="2419092" cy="2436912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2"/>
          <p:cNvSpPr/>
          <p:nvPr/>
        </p:nvSpPr>
        <p:spPr>
          <a:xfrm>
            <a:off x="827113" y="3648923"/>
            <a:ext cx="1510500" cy="432900"/>
          </a:xfrm>
          <a:prstGeom prst="rect">
            <a:avLst/>
          </a:prstGeom>
          <a:solidFill>
            <a:srgbClr val="CFE2F3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   </a:t>
            </a:r>
            <a:r>
              <a:rPr b="1" lang="en" sz="1700"/>
              <a:t>Frontend</a:t>
            </a:r>
            <a:endParaRPr b="1" sz="1700"/>
          </a:p>
        </p:txBody>
      </p:sp>
      <p:sp>
        <p:nvSpPr>
          <p:cNvPr id="279" name="Google Shape;279;p42"/>
          <p:cNvSpPr/>
          <p:nvPr/>
        </p:nvSpPr>
        <p:spPr>
          <a:xfrm>
            <a:off x="4566271" y="3587944"/>
            <a:ext cx="1510500" cy="432900"/>
          </a:xfrm>
          <a:prstGeom prst="rect">
            <a:avLst/>
          </a:prstGeom>
          <a:solidFill>
            <a:srgbClr val="CFE2F3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    Factory</a:t>
            </a:r>
            <a:endParaRPr b="1" sz="1700"/>
          </a:p>
        </p:txBody>
      </p:sp>
      <p:sp>
        <p:nvSpPr>
          <p:cNvPr id="280" name="Google Shape;280;p42"/>
          <p:cNvSpPr/>
          <p:nvPr/>
        </p:nvSpPr>
        <p:spPr>
          <a:xfrm>
            <a:off x="6497403" y="1081029"/>
            <a:ext cx="1679400" cy="1467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   </a:t>
            </a:r>
            <a:r>
              <a:rPr b="1" lang="en" sz="1700"/>
              <a:t>Glidein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81" name="Google Shape;281;p42"/>
          <p:cNvSpPr/>
          <p:nvPr/>
        </p:nvSpPr>
        <p:spPr>
          <a:xfrm>
            <a:off x="750315" y="2878673"/>
            <a:ext cx="1331400" cy="3423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schedd</a:t>
            </a:r>
            <a:endParaRPr/>
          </a:p>
        </p:txBody>
      </p:sp>
      <p:sp>
        <p:nvSpPr>
          <p:cNvPr id="282" name="Google Shape;282;p42"/>
          <p:cNvSpPr/>
          <p:nvPr/>
        </p:nvSpPr>
        <p:spPr>
          <a:xfrm>
            <a:off x="3849967" y="2390715"/>
            <a:ext cx="1331400" cy="3423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collector</a:t>
            </a:r>
            <a:endParaRPr/>
          </a:p>
        </p:txBody>
      </p:sp>
      <p:sp>
        <p:nvSpPr>
          <p:cNvPr id="283" name="Google Shape;283;p42"/>
          <p:cNvSpPr/>
          <p:nvPr/>
        </p:nvSpPr>
        <p:spPr>
          <a:xfrm>
            <a:off x="6615371" y="1582312"/>
            <a:ext cx="1331400" cy="3423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startd</a:t>
            </a:r>
            <a:endParaRPr/>
          </a:p>
        </p:txBody>
      </p:sp>
      <p:sp>
        <p:nvSpPr>
          <p:cNvPr id="284" name="Google Shape;284;p42"/>
          <p:cNvSpPr/>
          <p:nvPr/>
        </p:nvSpPr>
        <p:spPr>
          <a:xfrm>
            <a:off x="6863667" y="3074277"/>
            <a:ext cx="585900" cy="4329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</a:t>
            </a:r>
            <a:r>
              <a:rPr b="1" lang="en" sz="1700"/>
              <a:t>CE</a:t>
            </a:r>
            <a:endParaRPr b="1" sz="1700"/>
          </a:p>
        </p:txBody>
      </p:sp>
      <p:sp>
        <p:nvSpPr>
          <p:cNvPr id="285" name="Google Shape;285;p42"/>
          <p:cNvSpPr/>
          <p:nvPr/>
        </p:nvSpPr>
        <p:spPr>
          <a:xfrm>
            <a:off x="6791802" y="2085816"/>
            <a:ext cx="729900" cy="342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Job</a:t>
            </a:r>
            <a:endParaRPr b="1"/>
          </a:p>
        </p:txBody>
      </p:sp>
      <p:sp>
        <p:nvSpPr>
          <p:cNvPr id="286" name="Google Shape;286;p42"/>
          <p:cNvSpPr/>
          <p:nvPr/>
        </p:nvSpPr>
        <p:spPr>
          <a:xfrm>
            <a:off x="5796179" y="3980671"/>
            <a:ext cx="819193" cy="433101"/>
          </a:xfrm>
          <a:prstGeom prst="flowChartInternalStorage">
            <a:avLst/>
          </a:prstGeom>
          <a:solidFill>
            <a:srgbClr val="FFFFFF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2"/>
          <p:cNvSpPr/>
          <p:nvPr/>
        </p:nvSpPr>
        <p:spPr>
          <a:xfrm>
            <a:off x="7946769" y="2801408"/>
            <a:ext cx="908781" cy="433101"/>
          </a:xfrm>
          <a:prstGeom prst="flowChartMagneticDisk">
            <a:avLst/>
          </a:prstGeom>
          <a:solidFill>
            <a:srgbClr val="B6D7A8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CVMFS</a:t>
            </a:r>
            <a:endParaRPr b="1"/>
          </a:p>
        </p:txBody>
      </p:sp>
      <p:sp>
        <p:nvSpPr>
          <p:cNvPr id="288" name="Google Shape;288;p42"/>
          <p:cNvSpPr/>
          <p:nvPr/>
        </p:nvSpPr>
        <p:spPr>
          <a:xfrm>
            <a:off x="1748685" y="4041651"/>
            <a:ext cx="908781" cy="433101"/>
          </a:xfrm>
          <a:prstGeom prst="flowChartMagneticDrum">
            <a:avLst/>
          </a:prstGeom>
          <a:solidFill>
            <a:srgbClr val="FFFFFF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2"/>
          <p:cNvSpPr/>
          <p:nvPr/>
        </p:nvSpPr>
        <p:spPr>
          <a:xfrm>
            <a:off x="1684679" y="3075097"/>
            <a:ext cx="729900" cy="342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Job</a:t>
            </a:r>
            <a:endParaRPr b="1"/>
          </a:p>
        </p:txBody>
      </p:sp>
      <p:sp>
        <p:nvSpPr>
          <p:cNvPr id="290" name="Google Shape;290;p42"/>
          <p:cNvSpPr/>
          <p:nvPr/>
        </p:nvSpPr>
        <p:spPr>
          <a:xfrm>
            <a:off x="7700558" y="2304147"/>
            <a:ext cx="585900" cy="295296"/>
          </a:xfrm>
          <a:prstGeom prst="flowChartInternalStorage">
            <a:avLst/>
          </a:prstGeom>
          <a:solidFill>
            <a:srgbClr val="FFFFFF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2"/>
          <p:cNvSpPr/>
          <p:nvPr/>
        </p:nvSpPr>
        <p:spPr>
          <a:xfrm>
            <a:off x="1748685" y="3119652"/>
            <a:ext cx="729900" cy="342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Job</a:t>
            </a:r>
            <a:endParaRPr b="1"/>
          </a:p>
        </p:txBody>
      </p:sp>
      <p:sp>
        <p:nvSpPr>
          <p:cNvPr id="292" name="Google Shape;292;p42"/>
          <p:cNvSpPr/>
          <p:nvPr/>
        </p:nvSpPr>
        <p:spPr>
          <a:xfrm>
            <a:off x="1838261" y="3164486"/>
            <a:ext cx="729900" cy="342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Job</a:t>
            </a:r>
            <a:endParaRPr b="1"/>
          </a:p>
        </p:txBody>
      </p:sp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25" y="2880352"/>
            <a:ext cx="585900" cy="4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2"/>
          <p:cNvSpPr txBox="1"/>
          <p:nvPr/>
        </p:nvSpPr>
        <p:spPr>
          <a:xfrm>
            <a:off x="3702196" y="2800788"/>
            <a:ext cx="220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HTC Central Manager</a:t>
            </a:r>
            <a:endParaRPr b="1"/>
          </a:p>
        </p:txBody>
      </p:sp>
      <p:sp>
        <p:nvSpPr>
          <p:cNvPr id="295" name="Google Shape;295;p42"/>
          <p:cNvSpPr/>
          <p:nvPr/>
        </p:nvSpPr>
        <p:spPr>
          <a:xfrm>
            <a:off x="2478314" y="3980661"/>
            <a:ext cx="819180" cy="261846"/>
          </a:xfrm>
          <a:prstGeom prst="flowChartDocument">
            <a:avLst/>
          </a:prstGeom>
          <a:solidFill>
            <a:srgbClr val="FFE599"/>
          </a:solidFill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IDTOKEN</a:t>
            </a:r>
            <a:endParaRPr sz="1100"/>
          </a:p>
        </p:txBody>
      </p:sp>
      <p:sp>
        <p:nvSpPr>
          <p:cNvPr id="296" name="Google Shape;296;p42"/>
          <p:cNvSpPr/>
          <p:nvPr/>
        </p:nvSpPr>
        <p:spPr>
          <a:xfrm>
            <a:off x="2337632" y="3679293"/>
            <a:ext cx="819000" cy="1902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2739935" y="2679949"/>
            <a:ext cx="1331479" cy="1309164"/>
          </a:xfrm>
          <a:custGeom>
            <a:rect b="b" l="l" r="r" t="t"/>
            <a:pathLst>
              <a:path extrusionOk="0" h="63924" w="49608">
                <a:moveTo>
                  <a:pt x="49608" y="0"/>
                </a:moveTo>
                <a:cubicBezTo>
                  <a:pt x="43987" y="3272"/>
                  <a:pt x="23938" y="11241"/>
                  <a:pt x="15884" y="19630"/>
                </a:cubicBezTo>
                <a:cubicBezTo>
                  <a:pt x="7831" y="28019"/>
                  <a:pt x="3804" y="42952"/>
                  <a:pt x="1287" y="50334"/>
                </a:cubicBezTo>
                <a:cubicBezTo>
                  <a:pt x="-1230" y="57716"/>
                  <a:pt x="868" y="61659"/>
                  <a:pt x="784" y="63924"/>
                </a:cubicBezTo>
              </a:path>
            </a:pathLst>
          </a:custGeom>
          <a:noFill/>
          <a:ln cap="flat" cmpd="sng" w="19050">
            <a:solidFill>
              <a:srgbClr val="BF9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8" name="Google Shape;298;p42"/>
          <p:cNvSpPr/>
          <p:nvPr/>
        </p:nvSpPr>
        <p:spPr>
          <a:xfrm>
            <a:off x="6638207" y="2599383"/>
            <a:ext cx="1113580" cy="1510398"/>
          </a:xfrm>
          <a:custGeom>
            <a:rect b="b" l="l" r="r" t="t"/>
            <a:pathLst>
              <a:path extrusionOk="0" h="75501" w="43790">
                <a:moveTo>
                  <a:pt x="0" y="75501"/>
                </a:moveTo>
                <a:cubicBezTo>
                  <a:pt x="4027" y="73488"/>
                  <a:pt x="18623" y="68287"/>
                  <a:pt x="24160" y="63421"/>
                </a:cubicBezTo>
                <a:cubicBezTo>
                  <a:pt x="29697" y="58556"/>
                  <a:pt x="30452" y="54026"/>
                  <a:pt x="33220" y="46308"/>
                </a:cubicBezTo>
                <a:cubicBezTo>
                  <a:pt x="35988" y="38590"/>
                  <a:pt x="39008" y="24832"/>
                  <a:pt x="40770" y="17114"/>
                </a:cubicBezTo>
                <a:cubicBezTo>
                  <a:pt x="42532" y="9396"/>
                  <a:pt x="43287" y="2852"/>
                  <a:pt x="43790" y="0"/>
                </a:cubicBezTo>
              </a:path>
            </a:pathLst>
          </a:custGeom>
          <a:noFill/>
          <a:ln cap="flat" cmpd="sng" w="19050">
            <a:solidFill>
              <a:srgbClr val="BF9000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299" name="Google Shape;299;p42"/>
          <p:cNvCxnSpPr>
            <a:stCxn id="295" idx="3"/>
            <a:endCxn id="286" idx="1"/>
          </p:cNvCxnSpPr>
          <p:nvPr/>
        </p:nvCxnSpPr>
        <p:spPr>
          <a:xfrm>
            <a:off x="3297494" y="4111584"/>
            <a:ext cx="2498700" cy="85500"/>
          </a:xfrm>
          <a:prstGeom prst="straightConnector1">
            <a:avLst/>
          </a:prstGeom>
          <a:noFill/>
          <a:ln cap="flat" cmpd="sng" w="19050">
            <a:solidFill>
              <a:srgbClr val="BF9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0" name="Google Shape;300;p42"/>
          <p:cNvSpPr/>
          <p:nvPr/>
        </p:nvSpPr>
        <p:spPr>
          <a:xfrm>
            <a:off x="4987031" y="1845391"/>
            <a:ext cx="2790383" cy="572683"/>
          </a:xfrm>
          <a:custGeom>
            <a:rect b="b" l="l" r="r" t="t"/>
            <a:pathLst>
              <a:path extrusionOk="0" h="28627" w="109728">
                <a:moveTo>
                  <a:pt x="109728" y="22587"/>
                </a:moveTo>
                <a:cubicBezTo>
                  <a:pt x="108134" y="19987"/>
                  <a:pt x="104023" y="10507"/>
                  <a:pt x="100164" y="6984"/>
                </a:cubicBezTo>
                <a:cubicBezTo>
                  <a:pt x="96305" y="3461"/>
                  <a:pt x="92782" y="2538"/>
                  <a:pt x="86574" y="1447"/>
                </a:cubicBezTo>
                <a:cubicBezTo>
                  <a:pt x="80366" y="356"/>
                  <a:pt x="70467" y="-399"/>
                  <a:pt x="62917" y="440"/>
                </a:cubicBezTo>
                <a:cubicBezTo>
                  <a:pt x="55367" y="1279"/>
                  <a:pt x="51760" y="1782"/>
                  <a:pt x="41274" y="6480"/>
                </a:cubicBezTo>
                <a:cubicBezTo>
                  <a:pt x="30788" y="11178"/>
                  <a:pt x="6879" y="24936"/>
                  <a:pt x="0" y="28627"/>
                </a:cubicBezTo>
              </a:path>
            </a:pathLst>
          </a:custGeom>
          <a:noFill/>
          <a:ln cap="flat" cmpd="sng" w="19050">
            <a:solidFill>
              <a:srgbClr val="BF9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1" name="Google Shape;301;p42"/>
          <p:cNvSpPr/>
          <p:nvPr/>
        </p:nvSpPr>
        <p:spPr>
          <a:xfrm>
            <a:off x="2478314" y="4157159"/>
            <a:ext cx="819180" cy="261846"/>
          </a:xfrm>
          <a:prstGeom prst="flowChartDocument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P-TOKEN</a:t>
            </a:r>
            <a:endParaRPr sz="1100"/>
          </a:p>
        </p:txBody>
      </p:sp>
      <p:sp>
        <p:nvSpPr>
          <p:cNvPr id="302" name="Google Shape;302;p42"/>
          <p:cNvSpPr/>
          <p:nvPr/>
        </p:nvSpPr>
        <p:spPr>
          <a:xfrm>
            <a:off x="2478314" y="4353962"/>
            <a:ext cx="819180" cy="261846"/>
          </a:xfrm>
          <a:prstGeom prst="flowChartDocument">
            <a:avLst/>
          </a:prstGeom>
          <a:solidFill>
            <a:srgbClr val="B6D7A8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S-TOKEN</a:t>
            </a:r>
            <a:endParaRPr sz="1100"/>
          </a:p>
        </p:txBody>
      </p:sp>
      <p:sp>
        <p:nvSpPr>
          <p:cNvPr id="303" name="Google Shape;303;p42"/>
          <p:cNvSpPr/>
          <p:nvPr/>
        </p:nvSpPr>
        <p:spPr>
          <a:xfrm>
            <a:off x="6638207" y="3505697"/>
            <a:ext cx="639997" cy="651414"/>
          </a:xfrm>
          <a:custGeom>
            <a:rect b="b" l="l" r="r" t="t"/>
            <a:pathLst>
              <a:path extrusionOk="0" h="36240" w="25167">
                <a:moveTo>
                  <a:pt x="0" y="36240"/>
                </a:moveTo>
                <a:cubicBezTo>
                  <a:pt x="2685" y="35653"/>
                  <a:pt x="12248" y="34814"/>
                  <a:pt x="16107" y="32717"/>
                </a:cubicBezTo>
                <a:cubicBezTo>
                  <a:pt x="19966" y="30620"/>
                  <a:pt x="21643" y="29110"/>
                  <a:pt x="23153" y="23657"/>
                </a:cubicBezTo>
                <a:cubicBezTo>
                  <a:pt x="24663" y="18204"/>
                  <a:pt x="24831" y="3943"/>
                  <a:pt x="25167" y="0"/>
                </a:cubicBezTo>
              </a:path>
            </a:pathLst>
          </a:cu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04" name="Google Shape;304;p42"/>
          <p:cNvCxnSpPr>
            <a:stCxn id="301" idx="3"/>
            <a:endCxn id="286" idx="1"/>
          </p:cNvCxnSpPr>
          <p:nvPr/>
        </p:nvCxnSpPr>
        <p:spPr>
          <a:xfrm flipH="1" rot="10800000">
            <a:off x="3297494" y="4197182"/>
            <a:ext cx="2498700" cy="90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42"/>
          <p:cNvCxnSpPr>
            <a:endCxn id="286" idx="1"/>
          </p:cNvCxnSpPr>
          <p:nvPr/>
        </p:nvCxnSpPr>
        <p:spPr>
          <a:xfrm flipH="1" rot="10800000">
            <a:off x="3323279" y="4197222"/>
            <a:ext cx="2472900" cy="2853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6" name="Google Shape;306;p42"/>
          <p:cNvSpPr/>
          <p:nvPr/>
        </p:nvSpPr>
        <p:spPr>
          <a:xfrm>
            <a:off x="6638207" y="2609466"/>
            <a:ext cx="1254386" cy="1641290"/>
          </a:xfrm>
          <a:custGeom>
            <a:rect b="b" l="l" r="r" t="t"/>
            <a:pathLst>
              <a:path extrusionOk="0" h="82044" w="49327">
                <a:moveTo>
                  <a:pt x="0" y="82044"/>
                </a:moveTo>
                <a:cubicBezTo>
                  <a:pt x="4278" y="81709"/>
                  <a:pt x="19714" y="82212"/>
                  <a:pt x="25670" y="80031"/>
                </a:cubicBezTo>
                <a:cubicBezTo>
                  <a:pt x="31626" y="77850"/>
                  <a:pt x="32717" y="75165"/>
                  <a:pt x="35737" y="68957"/>
                </a:cubicBezTo>
                <a:cubicBezTo>
                  <a:pt x="38757" y="62749"/>
                  <a:pt x="41525" y="54277"/>
                  <a:pt x="43790" y="42784"/>
                </a:cubicBezTo>
                <a:cubicBezTo>
                  <a:pt x="46055" y="31291"/>
                  <a:pt x="48404" y="7131"/>
                  <a:pt x="49327" y="0"/>
                </a:cubicBezTo>
              </a:path>
            </a:pathLst>
          </a:cu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7" name="Google Shape;307;p42"/>
          <p:cNvSpPr/>
          <p:nvPr/>
        </p:nvSpPr>
        <p:spPr>
          <a:xfrm>
            <a:off x="8186978" y="2599383"/>
            <a:ext cx="166388" cy="181265"/>
          </a:xfrm>
          <a:custGeom>
            <a:rect b="b" l="l" r="r" t="t"/>
            <a:pathLst>
              <a:path extrusionOk="0" h="9061" w="6543">
                <a:moveTo>
                  <a:pt x="0" y="0"/>
                </a:moveTo>
                <a:cubicBezTo>
                  <a:pt x="1091" y="1510"/>
                  <a:pt x="5453" y="7551"/>
                  <a:pt x="6543" y="9061"/>
                </a:cubicBezTo>
              </a:path>
            </a:pathLst>
          </a:cu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8" name="Google Shape;308;p42"/>
          <p:cNvSpPr/>
          <p:nvPr/>
        </p:nvSpPr>
        <p:spPr>
          <a:xfrm>
            <a:off x="2153272" y="2932681"/>
            <a:ext cx="819180" cy="261846"/>
          </a:xfrm>
          <a:prstGeom prst="flowChartDocument">
            <a:avLst/>
          </a:prstGeom>
          <a:solidFill>
            <a:srgbClr val="F9CB9C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J-TOKEN</a:t>
            </a:r>
            <a:endParaRPr sz="1100"/>
          </a:p>
        </p:txBody>
      </p:sp>
      <p:cxnSp>
        <p:nvCxnSpPr>
          <p:cNvPr id="309" name="Google Shape;309;p42"/>
          <p:cNvCxnSpPr>
            <a:stCxn id="308" idx="3"/>
            <a:endCxn id="285" idx="1"/>
          </p:cNvCxnSpPr>
          <p:nvPr/>
        </p:nvCxnSpPr>
        <p:spPr>
          <a:xfrm flipH="1" rot="10800000">
            <a:off x="2972452" y="2256904"/>
            <a:ext cx="3819300" cy="8067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0" name="Google Shape;310;p42"/>
          <p:cNvSpPr/>
          <p:nvPr/>
        </p:nvSpPr>
        <p:spPr>
          <a:xfrm>
            <a:off x="7175791" y="2438270"/>
            <a:ext cx="780803" cy="624296"/>
          </a:xfrm>
          <a:custGeom>
            <a:rect b="b" l="l" r="r" t="t"/>
            <a:pathLst>
              <a:path extrusionOk="0" h="31207" w="30704">
                <a:moveTo>
                  <a:pt x="0" y="0"/>
                </a:moveTo>
                <a:cubicBezTo>
                  <a:pt x="1007" y="2685"/>
                  <a:pt x="2265" y="11325"/>
                  <a:pt x="6040" y="16107"/>
                </a:cubicBezTo>
                <a:cubicBezTo>
                  <a:pt x="9815" y="20889"/>
                  <a:pt x="18539" y="26173"/>
                  <a:pt x="22650" y="28690"/>
                </a:cubicBezTo>
                <a:cubicBezTo>
                  <a:pt x="26761" y="31207"/>
                  <a:pt x="29362" y="30788"/>
                  <a:pt x="30704" y="31207"/>
                </a:cubicBezTo>
              </a:path>
            </a:pathLst>
          </a:custGeom>
          <a:noFill/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11" name="Google Shape;311;p42"/>
          <p:cNvSpPr/>
          <p:nvPr/>
        </p:nvSpPr>
        <p:spPr>
          <a:xfrm>
            <a:off x="1760764" y="2784323"/>
            <a:ext cx="320166" cy="189864"/>
          </a:xfrm>
          <a:prstGeom prst="flowChartDocument">
            <a:avLst/>
          </a:prstGeom>
          <a:solidFill>
            <a:srgbClr val="F1C232"/>
          </a:solidFill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2"/>
          <p:cNvSpPr/>
          <p:nvPr/>
        </p:nvSpPr>
        <p:spPr>
          <a:xfrm>
            <a:off x="2888571" y="3580901"/>
            <a:ext cx="320166" cy="189864"/>
          </a:xfrm>
          <a:prstGeom prst="flowChartDocument">
            <a:avLst/>
          </a:prstGeom>
          <a:solidFill>
            <a:srgbClr val="F1C232"/>
          </a:solidFill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2"/>
          <p:cNvSpPr/>
          <p:nvPr/>
        </p:nvSpPr>
        <p:spPr>
          <a:xfrm>
            <a:off x="3632365" y="2421235"/>
            <a:ext cx="320166" cy="189864"/>
          </a:xfrm>
          <a:prstGeom prst="flowChartDocument">
            <a:avLst/>
          </a:prstGeom>
          <a:solidFill>
            <a:srgbClr val="F1C232"/>
          </a:solidFill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2"/>
          <p:cNvSpPr/>
          <p:nvPr/>
        </p:nvSpPr>
        <p:spPr>
          <a:xfrm>
            <a:off x="4327867" y="3770523"/>
            <a:ext cx="320166" cy="189864"/>
          </a:xfrm>
          <a:prstGeom prst="flowChartDocument">
            <a:avLst/>
          </a:prstGeom>
          <a:solidFill>
            <a:srgbClr val="FFD966"/>
          </a:solidFill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2"/>
          <p:cNvSpPr/>
          <p:nvPr/>
        </p:nvSpPr>
        <p:spPr>
          <a:xfrm>
            <a:off x="2153271" y="3604119"/>
            <a:ext cx="320166" cy="189864"/>
          </a:xfrm>
          <a:prstGeom prst="flowChartDocument">
            <a:avLst/>
          </a:prstGeom>
          <a:solidFill>
            <a:srgbClr val="FFD966"/>
          </a:solidFill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2"/>
          <p:cNvSpPr/>
          <p:nvPr/>
        </p:nvSpPr>
        <p:spPr>
          <a:xfrm>
            <a:off x="6698653" y="3462003"/>
            <a:ext cx="320166" cy="189864"/>
          </a:xfrm>
          <a:prstGeom prst="flowChartDocument">
            <a:avLst/>
          </a:prstGeom>
          <a:solidFill>
            <a:srgbClr val="999999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2"/>
          <p:cNvSpPr/>
          <p:nvPr/>
        </p:nvSpPr>
        <p:spPr>
          <a:xfrm>
            <a:off x="8033255" y="3195886"/>
            <a:ext cx="320166" cy="189864"/>
          </a:xfrm>
          <a:prstGeom prst="flowChartDocument">
            <a:avLst/>
          </a:prstGeom>
          <a:solidFill>
            <a:srgbClr val="6AA84F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2"/>
          <p:cNvSpPr txBox="1"/>
          <p:nvPr>
            <p:ph type="title"/>
          </p:nvPr>
        </p:nvSpPr>
        <p:spPr>
          <a:xfrm>
            <a:off x="203450" y="37496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Token-Based Authorization (2)</a:t>
            </a:r>
            <a:endParaRPr/>
          </a:p>
        </p:txBody>
      </p:sp>
      <p:sp>
        <p:nvSpPr>
          <p:cNvPr id="319" name="Google Shape;319;p42"/>
          <p:cNvSpPr txBox="1"/>
          <p:nvPr/>
        </p:nvSpPr>
        <p:spPr>
          <a:xfrm>
            <a:off x="6741338" y="4353950"/>
            <a:ext cx="290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Helvetica Neue"/>
                <a:ea typeface="Helvetica Neue"/>
                <a:cs typeface="Helvetica Neue"/>
                <a:sym typeface="Helvetica Neue"/>
              </a:rPr>
              <a:t>Image credit:  M. Mambelli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42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  <p:sp>
        <p:nvSpPr>
          <p:cNvPr id="321" name="Google Shape;321;p42"/>
          <p:cNvSpPr txBox="1"/>
          <p:nvPr/>
        </p:nvSpPr>
        <p:spPr>
          <a:xfrm>
            <a:off x="471413" y="949800"/>
            <a:ext cx="483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Before - many of these components used copies of the same X509 proxy.  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Now - disparate, appropriately-scoped tokens for different services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/>
          <p:nvPr>
            <p:ph idx="1" type="body"/>
          </p:nvPr>
        </p:nvSpPr>
        <p:spPr>
          <a:xfrm>
            <a:off x="235800" y="509826"/>
            <a:ext cx="8672400" cy="40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Supporting experiments with Scientists who are computing experts and Computing Professionals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Cutting edge research and development</a:t>
            </a:r>
            <a:endParaRPr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AI for cosmology, CMS, neutrino experiments (eg, tracking)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Computer science and physics publications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Snowmass leadership roles and report contributors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eveloping and supporting community tools</a:t>
            </a:r>
            <a:endParaRPr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GENIE, GEANT4, CMSSW, art, LArSoft, Marley, Root and more</a:t>
            </a:r>
            <a:endParaRPr/>
          </a:p>
        </p:txBody>
      </p:sp>
      <p:sp>
        <p:nvSpPr>
          <p:cNvPr id="327" name="Google Shape;327;p43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Highlights from the Data Science, Simulation and Learning Division</a:t>
            </a:r>
            <a:endParaRPr/>
          </a:p>
        </p:txBody>
      </p:sp>
      <p:sp>
        <p:nvSpPr>
          <p:cNvPr id="328" name="Google Shape;328;p43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/>
          <p:nvPr>
            <p:ph idx="1" type="body"/>
          </p:nvPr>
        </p:nvSpPr>
        <p:spPr>
          <a:xfrm>
            <a:off x="235800" y="401438"/>
            <a:ext cx="8672400" cy="3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300"/>
              <a:t>Listening to the experiments for software needs</a:t>
            </a:r>
            <a:endParaRPr sz="23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DUNE framework requirements → R&amp;D / LDRD on frameworks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Hosted </a:t>
            </a:r>
            <a:r>
              <a:rPr lang="en" sz="2000"/>
              <a:t>LArSoft Multithreading and Acceleration Workshop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E</a:t>
            </a:r>
            <a:r>
              <a:rPr lang="en" sz="1800"/>
              <a:t>xperiences, problems, solutions related to resource / throughput optimization and efficient high performance computing (HPC) / supercomputer utilization to lead common tool development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Contributed to AI in Production Workshop</a:t>
            </a:r>
            <a:endParaRPr sz="20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W</a:t>
            </a:r>
            <a:r>
              <a:rPr lang="en" sz="1900"/>
              <a:t>orking with experiments to improve toolkit integration</a:t>
            </a:r>
            <a:endParaRPr sz="19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Hosted </a:t>
            </a:r>
            <a:r>
              <a:rPr lang="en" sz="2000"/>
              <a:t>Frameworks Workshop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F</a:t>
            </a:r>
            <a:r>
              <a:rPr lang="en" sz="1800"/>
              <a:t>ramework design concepts, </a:t>
            </a:r>
            <a:r>
              <a:rPr lang="en" sz="1800"/>
              <a:t>a</a:t>
            </a:r>
            <a:r>
              <a:rPr lang="en" sz="1800"/>
              <a:t>rt development, experiment requirements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Highlighted needs for HPC, improved documentation</a:t>
            </a:r>
            <a:endParaRPr sz="18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HPC</a:t>
            </a:r>
            <a:r>
              <a:rPr lang="en" sz="2000"/>
              <a:t> for LArTPC reconstruction</a:t>
            </a:r>
            <a:endParaRPr/>
          </a:p>
        </p:txBody>
      </p:sp>
      <p:sp>
        <p:nvSpPr>
          <p:cNvPr id="334" name="Google Shape;334;p44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Highlights from the Data Science, Simulation and Learning Division</a:t>
            </a:r>
            <a:endParaRPr/>
          </a:p>
        </p:txBody>
      </p:sp>
      <p:sp>
        <p:nvSpPr>
          <p:cNvPr id="335" name="Google Shape;335;p44"/>
          <p:cNvSpPr txBox="1"/>
          <p:nvPr>
            <p:ph idx="12" type="sldNum"/>
          </p:nvPr>
        </p:nvSpPr>
        <p:spPr>
          <a:xfrm>
            <a:off x="222250" y="4878150"/>
            <a:ext cx="348300" cy="1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200"/>
              <a:buFont typeface="Helvetica Neue"/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ermilab_PPT_090815">
  <a:themeElements>
    <a:clrScheme name="Fermilab_PPT_090815">
      <a:dk1>
        <a:srgbClr val="FFFFFF"/>
      </a:dk1>
      <a:lt1>
        <a:srgbClr val="003087"/>
      </a:lt1>
      <a:dk2>
        <a:srgbClr val="A7A7A7"/>
      </a:dk2>
      <a:lt2>
        <a:srgbClr val="535353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