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  <p:sldMasterId id="2147484131" r:id="rId5"/>
    <p:sldMasterId id="2147484151" r:id="rId6"/>
    <p:sldMasterId id="2147484161" r:id="rId7"/>
    <p:sldMasterId id="2147484178" r:id="rId8"/>
    <p:sldMasterId id="2147484222" r:id="rId9"/>
    <p:sldMasterId id="2147484207" r:id="rId10"/>
    <p:sldMasterId id="2147484226" r:id="rId11"/>
    <p:sldMasterId id="2147484241" r:id="rId12"/>
    <p:sldMasterId id="2147484258" r:id="rId13"/>
    <p:sldMasterId id="2147484271" r:id="rId14"/>
  </p:sldMasterIdLst>
  <p:notesMasterIdLst>
    <p:notesMasterId r:id="rId36"/>
  </p:notesMasterIdLst>
  <p:sldIdLst>
    <p:sldId id="262" r:id="rId15"/>
    <p:sldId id="307" r:id="rId16"/>
    <p:sldId id="2585" r:id="rId17"/>
    <p:sldId id="279" r:id="rId18"/>
    <p:sldId id="5443" r:id="rId19"/>
    <p:sldId id="5434" r:id="rId20"/>
    <p:sldId id="5441" r:id="rId21"/>
    <p:sldId id="5425" r:id="rId22"/>
    <p:sldId id="5432" r:id="rId23"/>
    <p:sldId id="5427" r:id="rId24"/>
    <p:sldId id="5437" r:id="rId25"/>
    <p:sldId id="2643" r:id="rId26"/>
    <p:sldId id="295" r:id="rId27"/>
    <p:sldId id="296" r:id="rId28"/>
    <p:sldId id="2047" r:id="rId29"/>
    <p:sldId id="5445" r:id="rId30"/>
    <p:sldId id="2550" r:id="rId31"/>
    <p:sldId id="5426" r:id="rId32"/>
    <p:sldId id="5410" r:id="rId33"/>
    <p:sldId id="5423" r:id="rId34"/>
    <p:sldId id="25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4866B1-3C87-443B-9675-BE5488EB8506}" v="2" dt="2023-06-29T21:58:12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Braga" userId="c5961f48-3021-432f-b9df-e9322f60de4a" providerId="ADAL" clId="{D84866B1-3C87-443B-9675-BE5488EB8506}"/>
    <pc:docChg chg="undo custSel addSld delSld modSld">
      <pc:chgData name="Davide Braga" userId="c5961f48-3021-432f-b9df-e9322f60de4a" providerId="ADAL" clId="{D84866B1-3C87-443B-9675-BE5488EB8506}" dt="2023-06-29T22:00:22.677" v="336" actId="20577"/>
      <pc:docMkLst>
        <pc:docMk/>
      </pc:docMkLst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2498273398" sldId="275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550327055" sldId="280"/>
        </pc:sldMkLst>
      </pc:sldChg>
      <pc:sldChg chg="modSp mod">
        <pc:chgData name="Davide Braga" userId="c5961f48-3021-432f-b9df-e9322f60de4a" providerId="ADAL" clId="{D84866B1-3C87-443B-9675-BE5488EB8506}" dt="2023-06-29T21:43:38.848" v="200" actId="5793"/>
        <pc:sldMkLst>
          <pc:docMk/>
          <pc:sldMk cId="3033336952" sldId="295"/>
        </pc:sldMkLst>
        <pc:spChg chg="mod">
          <ac:chgData name="Davide Braga" userId="c5961f48-3021-432f-b9df-e9322f60de4a" providerId="ADAL" clId="{D84866B1-3C87-443B-9675-BE5488EB8506}" dt="2023-06-29T21:43:38.848" v="200" actId="5793"/>
          <ac:spMkLst>
            <pc:docMk/>
            <pc:sldMk cId="3033336952" sldId="295"/>
            <ac:spMk id="5" creationId="{3CC14AA1-2CC5-C3E5-D3C2-B624E4A4BB96}"/>
          </ac:spMkLst>
        </pc:spChg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919441997" sldId="310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392034393" sldId="312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946617440" sldId="450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203726567" sldId="1996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4224364473" sldId="2060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345274579" sldId="2062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062091020" sldId="2066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2396760564" sldId="2070"/>
        </pc:sldMkLst>
      </pc:sldChg>
      <pc:sldChg chg="mod modShow">
        <pc:chgData name="Davide Braga" userId="c5961f48-3021-432f-b9df-e9322f60de4a" providerId="ADAL" clId="{D84866B1-3C87-443B-9675-BE5488EB8506}" dt="2023-06-29T20:38:00.510" v="0" actId="729"/>
        <pc:sldMkLst>
          <pc:docMk/>
          <pc:sldMk cId="3496163586" sldId="2588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4242767248" sldId="2628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2481032797" sldId="5408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82621365" sldId="5412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347977177" sldId="5414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391444056" sldId="5422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023201619" sldId="5433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178175509" sldId="5436"/>
        </pc:sldMkLst>
      </pc:sldChg>
      <pc:sldChg chg="modSp mod">
        <pc:chgData name="Davide Braga" userId="c5961f48-3021-432f-b9df-e9322f60de4a" providerId="ADAL" clId="{D84866B1-3C87-443B-9675-BE5488EB8506}" dt="2023-06-29T21:42:42.553" v="189" actId="20577"/>
        <pc:sldMkLst>
          <pc:docMk/>
          <pc:sldMk cId="838000793" sldId="5437"/>
        </pc:sldMkLst>
        <pc:spChg chg="mod">
          <ac:chgData name="Davide Braga" userId="c5961f48-3021-432f-b9df-e9322f60de4a" providerId="ADAL" clId="{D84866B1-3C87-443B-9675-BE5488EB8506}" dt="2023-06-29T21:42:42.553" v="189" actId="20577"/>
          <ac:spMkLst>
            <pc:docMk/>
            <pc:sldMk cId="838000793" sldId="5437"/>
            <ac:spMk id="19" creationId="{0AB4AF66-D21C-B193-3C64-1AF5EB3C9136}"/>
          </ac:spMkLst>
        </pc:spChg>
        <pc:spChg chg="mod">
          <ac:chgData name="Davide Braga" userId="c5961f48-3021-432f-b9df-e9322f60de4a" providerId="ADAL" clId="{D84866B1-3C87-443B-9675-BE5488EB8506}" dt="2023-06-29T21:39:58.486" v="54" actId="20577"/>
          <ac:spMkLst>
            <pc:docMk/>
            <pc:sldMk cId="838000793" sldId="5437"/>
            <ac:spMk id="20" creationId="{C226DC0B-7642-0354-94D3-FEC3D1961AAE}"/>
          </ac:spMkLst>
        </pc:spChg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3198208512" sldId="5442"/>
        </pc:sldMkLst>
      </pc:sldChg>
      <pc:sldChg chg="del">
        <pc:chgData name="Davide Braga" userId="c5961f48-3021-432f-b9df-e9322f60de4a" providerId="ADAL" clId="{D84866B1-3C87-443B-9675-BE5488EB8506}" dt="2023-06-29T20:38:12.392" v="1" actId="47"/>
        <pc:sldMkLst>
          <pc:docMk/>
          <pc:sldMk cId="1963842014" sldId="5444"/>
        </pc:sldMkLst>
      </pc:sldChg>
      <pc:sldChg chg="addSp delSp modSp new del mod modClrScheme chgLayout">
        <pc:chgData name="Davide Braga" userId="c5961f48-3021-432f-b9df-e9322f60de4a" providerId="ADAL" clId="{D84866B1-3C87-443B-9675-BE5488EB8506}" dt="2023-06-29T21:58:27.874" v="208" actId="47"/>
        <pc:sldMkLst>
          <pc:docMk/>
          <pc:sldMk cId="3006326004" sldId="5444"/>
        </pc:sldMkLst>
        <pc:spChg chg="del mod ord">
          <ac:chgData name="Davide Braga" userId="c5961f48-3021-432f-b9df-e9322f60de4a" providerId="ADAL" clId="{D84866B1-3C87-443B-9675-BE5488EB8506}" dt="2023-06-29T21:57:17.647" v="202" actId="700"/>
          <ac:spMkLst>
            <pc:docMk/>
            <pc:sldMk cId="3006326004" sldId="5444"/>
            <ac:spMk id="2" creationId="{C3AAB9D6-BA25-0EAC-A595-F757D7D37C1D}"/>
          </ac:spMkLst>
        </pc:spChg>
        <pc:spChg chg="del mod ord">
          <ac:chgData name="Davide Braga" userId="c5961f48-3021-432f-b9df-e9322f60de4a" providerId="ADAL" clId="{D84866B1-3C87-443B-9675-BE5488EB8506}" dt="2023-06-29T21:57:17.647" v="202" actId="700"/>
          <ac:spMkLst>
            <pc:docMk/>
            <pc:sldMk cId="3006326004" sldId="5444"/>
            <ac:spMk id="3" creationId="{D478D9C6-5B33-193D-82BA-7692448CB268}"/>
          </ac:spMkLst>
        </pc:spChg>
        <pc:spChg chg="mod ord">
          <ac:chgData name="Davide Braga" userId="c5961f48-3021-432f-b9df-e9322f60de4a" providerId="ADAL" clId="{D84866B1-3C87-443B-9675-BE5488EB8506}" dt="2023-06-29T21:57:53.927" v="203" actId="700"/>
          <ac:spMkLst>
            <pc:docMk/>
            <pc:sldMk cId="3006326004" sldId="5444"/>
            <ac:spMk id="4" creationId="{CC163E21-16A2-6651-E1BC-156D7D0AABA2}"/>
          </ac:spMkLst>
        </pc:spChg>
        <pc:spChg chg="mod ord">
          <ac:chgData name="Davide Braga" userId="c5961f48-3021-432f-b9df-e9322f60de4a" providerId="ADAL" clId="{D84866B1-3C87-443B-9675-BE5488EB8506}" dt="2023-06-29T21:57:53.927" v="203" actId="700"/>
          <ac:spMkLst>
            <pc:docMk/>
            <pc:sldMk cId="3006326004" sldId="5444"/>
            <ac:spMk id="5" creationId="{3C2EB2FA-3957-7A15-EFCE-8FFCD4D71506}"/>
          </ac:spMkLst>
        </pc:spChg>
        <pc:spChg chg="add del mod ord">
          <ac:chgData name="Davide Braga" userId="c5961f48-3021-432f-b9df-e9322f60de4a" providerId="ADAL" clId="{D84866B1-3C87-443B-9675-BE5488EB8506}" dt="2023-06-29T21:57:53.927" v="203" actId="700"/>
          <ac:spMkLst>
            <pc:docMk/>
            <pc:sldMk cId="3006326004" sldId="5444"/>
            <ac:spMk id="6" creationId="{686F97C7-9E22-EAA8-153A-7D0539769DE1}"/>
          </ac:spMkLst>
        </pc:spChg>
        <pc:spChg chg="add del mod ord">
          <ac:chgData name="Davide Braga" userId="c5961f48-3021-432f-b9df-e9322f60de4a" providerId="ADAL" clId="{D84866B1-3C87-443B-9675-BE5488EB8506}" dt="2023-06-29T21:57:53.927" v="203" actId="700"/>
          <ac:spMkLst>
            <pc:docMk/>
            <pc:sldMk cId="3006326004" sldId="5444"/>
            <ac:spMk id="7" creationId="{4626369C-5422-1A18-1450-3E87C5F4D584}"/>
          </ac:spMkLst>
        </pc:spChg>
        <pc:spChg chg="add del mod ord">
          <ac:chgData name="Davide Braga" userId="c5961f48-3021-432f-b9df-e9322f60de4a" providerId="ADAL" clId="{D84866B1-3C87-443B-9675-BE5488EB8506}" dt="2023-06-29T21:57:53.927" v="203" actId="700"/>
          <ac:spMkLst>
            <pc:docMk/>
            <pc:sldMk cId="3006326004" sldId="5444"/>
            <ac:spMk id="8" creationId="{505485F7-CD10-C928-1CA2-BADF2ECC6013}"/>
          </ac:spMkLst>
        </pc:spChg>
      </pc:sldChg>
      <pc:sldChg chg="delSp modSp add mod">
        <pc:chgData name="Davide Braga" userId="c5961f48-3021-432f-b9df-e9322f60de4a" providerId="ADAL" clId="{D84866B1-3C87-443B-9675-BE5488EB8506}" dt="2023-06-29T22:00:22.677" v="336" actId="20577"/>
        <pc:sldMkLst>
          <pc:docMk/>
          <pc:sldMk cId="1644848387" sldId="5445"/>
        </pc:sldMkLst>
        <pc:spChg chg="mod">
          <ac:chgData name="Davide Braga" userId="c5961f48-3021-432f-b9df-e9322f60de4a" providerId="ADAL" clId="{D84866B1-3C87-443B-9675-BE5488EB8506}" dt="2023-06-29T22:00:22.677" v="336" actId="20577"/>
          <ac:spMkLst>
            <pc:docMk/>
            <pc:sldMk cId="1644848387" sldId="5445"/>
            <ac:spMk id="2" creationId="{EE1662D7-B882-4E24-82E1-D074795D77EE}"/>
          </ac:spMkLst>
        </pc:spChg>
        <pc:spChg chg="mod">
          <ac:chgData name="Davide Braga" userId="c5961f48-3021-432f-b9df-e9322f60de4a" providerId="ADAL" clId="{D84866B1-3C87-443B-9675-BE5488EB8506}" dt="2023-06-29T22:00:05.042" v="328" actId="20577"/>
          <ac:spMkLst>
            <pc:docMk/>
            <pc:sldMk cId="1644848387" sldId="5445"/>
            <ac:spMk id="3" creationId="{7D8B2D68-EA04-40B6-BBBE-FC60B364D242}"/>
          </ac:spMkLst>
        </pc:spChg>
        <pc:spChg chg="del">
          <ac:chgData name="Davide Braga" userId="c5961f48-3021-432f-b9df-e9322f60de4a" providerId="ADAL" clId="{D84866B1-3C87-443B-9675-BE5488EB8506}" dt="2023-06-29T21:58:12.906" v="205" actId="478"/>
          <ac:spMkLst>
            <pc:docMk/>
            <pc:sldMk cId="1644848387" sldId="5445"/>
            <ac:spMk id="7" creationId="{69335E87-1F0C-6419-2371-515041585B59}"/>
          </ac:spMkLst>
        </pc:spChg>
        <pc:grpChg chg="del">
          <ac:chgData name="Davide Braga" userId="c5961f48-3021-432f-b9df-e9322f60de4a" providerId="ADAL" clId="{D84866B1-3C87-443B-9675-BE5488EB8506}" dt="2023-06-29T21:58:12.906" v="205" actId="478"/>
          <ac:grpSpMkLst>
            <pc:docMk/>
            <pc:sldMk cId="1644848387" sldId="5445"/>
            <ac:grpSpMk id="17" creationId="{B82B1059-7579-08D7-1E32-C902E3EA9D8E}"/>
          </ac:grpSpMkLst>
        </pc:grpChg>
        <pc:picChg chg="del">
          <ac:chgData name="Davide Braga" userId="c5961f48-3021-432f-b9df-e9322f60de4a" providerId="ADAL" clId="{D84866B1-3C87-443B-9675-BE5488EB8506}" dt="2023-06-29T21:58:12.906" v="205" actId="478"/>
          <ac:picMkLst>
            <pc:docMk/>
            <pc:sldMk cId="1644848387" sldId="5445"/>
            <ac:picMk id="5" creationId="{DF07F2BB-0711-89FA-5154-8709237D9C83}"/>
          </ac:picMkLst>
        </pc:picChg>
        <pc:picChg chg="del">
          <ac:chgData name="Davide Braga" userId="c5961f48-3021-432f-b9df-e9322f60de4a" providerId="ADAL" clId="{D84866B1-3C87-443B-9675-BE5488EB8506}" dt="2023-06-29T21:58:12.906" v="205" actId="478"/>
          <ac:picMkLst>
            <pc:docMk/>
            <pc:sldMk cId="1644848387" sldId="5445"/>
            <ac:picMk id="8" creationId="{45BD2B78-012F-3C7D-329A-59977B14EE3B}"/>
          </ac:picMkLst>
        </pc:picChg>
      </pc:sldChg>
      <pc:sldMasterChg chg="delSldLayout">
        <pc:chgData name="Davide Braga" userId="c5961f48-3021-432f-b9df-e9322f60de4a" providerId="ADAL" clId="{D84866B1-3C87-443B-9675-BE5488EB8506}" dt="2023-06-29T20:38:12.392" v="1" actId="47"/>
        <pc:sldMasterMkLst>
          <pc:docMk/>
          <pc:sldMasterMk cId="0" sldId="2147483682"/>
        </pc:sldMasterMkLst>
        <pc:sldLayoutChg chg="del">
          <pc:chgData name="Davide Braga" userId="c5961f48-3021-432f-b9df-e9322f60de4a" providerId="ADAL" clId="{D84866B1-3C87-443B-9675-BE5488EB8506}" dt="2023-06-29T20:38:12.392" v="1" actId="47"/>
          <pc:sldLayoutMkLst>
            <pc:docMk/>
            <pc:sldMasterMk cId="0" sldId="2147483682"/>
            <pc:sldLayoutMk cId="1406194125" sldId="2147484223"/>
          </pc:sldLayoutMkLst>
        </pc:sldLayoutChg>
      </pc:sldMasterChg>
      <pc:sldMasterChg chg="delSldLayout">
        <pc:chgData name="Davide Braga" userId="c5961f48-3021-432f-b9df-e9322f60de4a" providerId="ADAL" clId="{D84866B1-3C87-443B-9675-BE5488EB8506}" dt="2023-06-29T21:58:27.874" v="208" actId="47"/>
        <pc:sldMasterMkLst>
          <pc:docMk/>
          <pc:sldMasterMk cId="0" sldId="2147484151"/>
        </pc:sldMasterMkLst>
        <pc:sldLayoutChg chg="del">
          <pc:chgData name="Davide Braga" userId="c5961f48-3021-432f-b9df-e9322f60de4a" providerId="ADAL" clId="{D84866B1-3C87-443B-9675-BE5488EB8506}" dt="2023-06-29T21:58:27.874" v="208" actId="47"/>
          <pc:sldLayoutMkLst>
            <pc:docMk/>
            <pc:sldMasterMk cId="0" sldId="2147484151"/>
            <pc:sldLayoutMk cId="1364798493" sldId="21474841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F014A-2093-4844-9C97-678D1E805913}" type="datetimeFigureOut"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11510-C0F7-4B60-A921-7DFC21E420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11510-C0F7-4B60-A921-7DFC21E420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3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my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1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B38798E-6965-4278-B492-34EF2E66157D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26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86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8C8AE3B-9445-43B1-B26D-D31490A2F70C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4273738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3A46F59-80DC-4AA2-8F8F-A9C512DDB70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32211522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F26F084-6996-481E-ADA6-AA122B45DB9C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3826468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3A78DDD-73AE-423E-B3EE-B3B8A4378FCF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123420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25C04DB-7C3B-4E50-80EA-37F2929990EC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448327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0B1DD2-40FC-45EF-946D-6FCB8CC9CBF7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9814348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7EE4-110A-5667-9091-5F11C749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9309A-C44F-D7C2-9B33-9AE1A3DFD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79296-398A-633A-FA86-9C9516A3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6322-807C-4EF9-89AA-8B43710DF30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20A3A-B698-9D25-A2ED-653AD4B8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97FD-FB6D-26AF-B7F0-D7A3F339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295B-27A1-9A40-9932-B48DA1BA5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0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8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E91530F-AB4B-4A33-83EE-2A80DF45A480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21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58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261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875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056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5E2D2D9-801D-4B33-9231-7FBE598B5E31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03357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09A14CF-C83B-4364-8669-21625A2A5F93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05995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7887922-17A9-4BC3-B174-0CAD31B3F7DD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542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0096266-0B7B-46F7-92A6-2D8BC65FC6C2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09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133E471-20D0-45B0-B605-92B1EE530523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5801909-38D4-41BB-B76B-C3AF38A0C5C4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0688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0510B-2F98-4DAB-916E-0362698EDC7E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5204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C0B1-D6AD-4FB2-8949-0B5C2459C4E2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84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9"/>
          </a:xfrm>
        </p:spPr>
        <p:txBody>
          <a:bodyPr/>
          <a:lstStyle>
            <a:lvl1pPr marL="288918" indent="-288918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71" indent="-288918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49" indent="-288918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688" indent="-222245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74442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2" indent="-230182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59" indent="-279393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377" indent="-230182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26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688" indent="-222245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1" indent="-287331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59" indent="-279393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377" indent="-230182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59" indent="-173034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688" indent="-222245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39145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FA0E-FD35-7EE2-E7F3-6DBF9D51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A7554-EF81-8C40-4B40-71A4B3587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29E3-2C87-D4D6-F302-3730314D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A6E4-EA16-46F0-8A42-66E56C35B97B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1B4FC-08D4-B08C-5877-FC4DA023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5DDDF-41A3-176F-5922-BAB5DE01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29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180C-E05B-8093-FB32-82EC300D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FC013-2D11-E122-E581-E99BF2240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5210E-2D6B-53A0-455E-1499E6D4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B0F1-7057-4D04-ABE1-52CC365625C4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58D14-6791-29C5-5E4A-4D850C2B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1F739-6ACB-0349-4326-F6D612E9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152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D6B0-B9BB-D7DD-28D6-7CBC22C2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9E530-8376-C43C-AB87-52A1BC439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70BE1-760F-184A-7A12-6D7B9C96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32B7-B340-410F-97CE-D3C563CE0AC1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F517-21DC-A8B2-F4EE-C8C2C53A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6BC41-1022-AB9A-D751-C34D3574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27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7C5E-79ED-9BEB-27CB-275FDD61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41020-20DC-BFD9-1D99-C61F9442A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1A5A-CC51-BF1A-88A8-0EF40186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C89EF-0BCD-3A0E-C7D3-52CE657C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91D2-9333-4E0A-A8E9-71677F5ACCA3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0D871-7796-4B6B-0F9E-6C2693B8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1A8C7-9B37-1AAE-F643-EF3FD260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9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6C05-ABC3-D607-F111-6A8EC2CE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9B1F0-B004-4F75-EB5A-BA119762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7B40A-4E7C-09A1-D9F9-55641F8B9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6F9EB-2203-D09B-E1FB-D62EB87B6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1EED7-B3E7-D7C2-8ABE-441AD4424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9C14E-01B8-8E6E-87AC-2CEE6DDA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7819-BD66-4BCB-853C-7B12DCB56407}" type="datetime1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A612CF-DFAA-428E-ADBF-41FD709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ED9A4-B63A-507F-DD59-07E6506C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6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43BAD8-7459-432C-9BBD-4C54CECDB6FB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1C95-64E5-6B79-E5BE-0DF5B188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E56AE-9F76-5B30-19EC-A069707C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BA47-2136-46F2-9E89-4A1F47FE2C08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9EA84-4C82-1642-7549-C17E7D13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C00A4-A337-DDB2-23B7-55379C1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35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62E6A-C3F4-BA8A-2640-ECC2E98A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3C32-E60F-4B44-94D4-7D2A6F173B81}" type="datetime1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E27DB-C328-7227-A75E-BF38CB17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C2E5B-D10D-A17E-CEBB-F155EB31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65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2E07-48B9-E1D0-E6BA-5AD72ABC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53AF-D40D-B10E-B3EE-419CEFCBE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C230B-2290-83AE-404B-BCB2981AB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3CB87-9880-2BEF-113B-DA3E24FB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C428-430B-4CC2-A78C-93DBFB73FFA8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DE490-B479-B7D6-F7F0-5E532F2A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57C8B-5969-8323-24CE-60E45C7D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691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22BA-D007-66BC-480A-228018F9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A50C9-1708-ABEA-BA27-9DDCD52C6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718AB-1CA6-4473-C0AD-ECBC730F3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B0142-4477-75BE-78CD-3ECF77DE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54B3-5133-47E9-86C0-6CF986EF1B12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C5495-564F-8D31-23E9-681C0CB9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CC2BE-9E77-30E1-D6C5-E77A57A7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642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7082-9802-D826-2853-8327F462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770A8-CA59-352B-E2D4-A2BFB72ED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084A8-AFBB-B860-E791-FD2D884B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EA1C-105B-4B90-8E3E-5C3928158910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B3DD8-5B6A-170A-DE30-9444C06A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80003-3806-AC57-EFE2-9D4D0ED0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500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E2DD10-DB09-A45B-6637-958443C14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04B27-BFEE-78B1-FE1E-9EB98AFB4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1E7D-6A43-DDAA-4C8E-808269BD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6B40-E84F-458F-8FD5-3AEC30CCA60C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22E4-D67E-8E79-C0AC-A4416F9C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257AF-E521-EC27-93D7-A9799A28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92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All-hands meeting</a:t>
            </a:r>
          </a:p>
          <a:p>
            <a:pPr lvl="0"/>
            <a:r>
              <a:rPr lang="en-US"/>
              <a:t>March 24, 2021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Moving forward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239DB-59ED-BA4F-9552-A0A48CF3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0576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76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57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37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6637B-133A-4604-8A05-E1C5DDF9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19" y="6390727"/>
            <a:ext cx="2743200" cy="365125"/>
          </a:xfrm>
        </p:spPr>
        <p:txBody>
          <a:bodyPr/>
          <a:lstStyle/>
          <a:p>
            <a:fld id="{57F155C1-ED3D-4231-99FE-8D79E70B44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E3AC0-BF61-45A7-A4A1-F964C080008F}"/>
              </a:ext>
            </a:extLst>
          </p:cNvPr>
          <p:cNvSpPr/>
          <p:nvPr userDrawn="1"/>
        </p:nvSpPr>
        <p:spPr>
          <a:xfrm>
            <a:off x="1" y="0"/>
            <a:ext cx="2942580" cy="6858000"/>
          </a:xfrm>
          <a:prstGeom prst="rect">
            <a:avLst/>
          </a:prstGeom>
          <a:solidFill>
            <a:srgbClr val="F7E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36EBE3-0227-4DE8-9C28-0843675C161F}"/>
              </a:ext>
            </a:extLst>
          </p:cNvPr>
          <p:cNvCxnSpPr>
            <a:cxnSpLocks/>
          </p:cNvCxnSpPr>
          <p:nvPr userDrawn="1"/>
        </p:nvCxnSpPr>
        <p:spPr>
          <a:xfrm>
            <a:off x="369406" y="5155257"/>
            <a:ext cx="2153295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8D8007-462B-4AAB-8DF5-AFD3E6A7B730}"/>
              </a:ext>
            </a:extLst>
          </p:cNvPr>
          <p:cNvCxnSpPr>
            <a:cxnSpLocks/>
          </p:cNvCxnSpPr>
          <p:nvPr userDrawn="1"/>
        </p:nvCxnSpPr>
        <p:spPr>
          <a:xfrm>
            <a:off x="390525" y="6303568"/>
            <a:ext cx="2139544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0BA75AB-0EBF-4FD0-B78E-C7BA1A183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" y="5290664"/>
            <a:ext cx="1879907" cy="337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CFA3AE-DEA1-4005-9B23-659F3C8A33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6" y="5830809"/>
            <a:ext cx="2042585" cy="3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637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43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D8CE5-E309-214D-9BB7-07FF0422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8014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83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1B07A64-F38B-429C-AA2F-E78CF0659992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078072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FF0ED5A-D9EA-4F7F-9080-048AB0FE6ECD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092648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AA851EA-ED19-4D67-B43C-87B5C1AFEDC0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27840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894D26D-D9B8-42E8-A6F3-EA52E4A15A82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50994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CBA4E2D-0489-47FD-B7AE-140CBC0309EC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760998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55238D-8D7C-44DC-9947-FCFB2879F509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68495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0406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A102-FE9F-4FF3-9009-092EA5CF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BB337-3A96-48F7-BA15-50BE11C0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6D71-1A80-41C5-B5E6-AB951542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C128B2-4CFC-7AFB-C5B7-1E2784816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22" y="6600447"/>
            <a:ext cx="5822980" cy="223624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Title</a:t>
            </a:r>
          </a:p>
        </p:txBody>
      </p:sp>
    </p:spTree>
    <p:extLst>
      <p:ext uri="{BB962C8B-B14F-4D97-AF65-F5344CB8AC3E}">
        <p14:creationId xmlns:p14="http://schemas.microsoft.com/office/powerpoint/2010/main" val="16670269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EE868-DC06-4EF8-AD61-91C67178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8EA2-1633-4562-B9CC-9BD21E6D3523}" type="datetime1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96E28-9E04-4E9D-9973-CBF34951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1A295-06AC-4749-B615-04839E8A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1A19-9541-4EC7-BD78-908A75085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90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25779" y="3"/>
            <a:ext cx="11787327" cy="90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23035" y="1017332"/>
            <a:ext cx="11390071" cy="522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Char char="🞂"/>
              <a:defRPr/>
            </a:lvl1pPr>
            <a:lvl2pPr marL="914400" lvl="1" indent="-350519" algn="l">
              <a:lnSpc>
                <a:spcPct val="12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920"/>
              <a:buChar char="🞂"/>
              <a:defRPr/>
            </a:lvl2pPr>
            <a:lvl3pPr marL="1371600" lvl="2" indent="-3302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🞂"/>
              <a:defRPr/>
            </a:lvl3pPr>
            <a:lvl4pPr marL="1828800" lvl="3" indent="-32003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🞂"/>
              <a:defRPr/>
            </a:lvl4pPr>
            <a:lvl5pPr marL="2286000" lvl="4" indent="-32003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🞂"/>
              <a:defRPr/>
            </a:lvl5pPr>
            <a:lvl6pPr marL="2743200" lvl="5" indent="-320039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11436808" y="6308056"/>
            <a:ext cx="5762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7376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245547" y="61141"/>
            <a:ext cx="9152455" cy="794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43839" y="1125545"/>
            <a:ext cx="11704320" cy="505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98000" y="6464320"/>
            <a:ext cx="2794000" cy="5175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3A5BF-3702-43A6-9BD2-65AD0A164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7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86494B2-6B6A-4E9A-A986-D0EAD8CF51F0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303C27E-AEEF-4E97-9997-2383B124A302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F17F3399-2D10-4D4A-B8F2-7EFFCAD92CA5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FA5E5F-2B74-4D9F-8694-CDC0D3AB147A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4C6B398-C4D3-4FE0-8AA9-445BF195F626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8AE62D-1767-419B-AB1C-7C7C98EF1BB5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6637B-133A-4604-8A05-E1C5DDF9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19" y="6390727"/>
            <a:ext cx="2743200" cy="365125"/>
          </a:xfrm>
        </p:spPr>
        <p:txBody>
          <a:bodyPr/>
          <a:lstStyle/>
          <a:p>
            <a:fld id="{57F155C1-ED3D-4231-99FE-8D79E70B44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E3AC0-BF61-45A7-A4A1-F964C080008F}"/>
              </a:ext>
            </a:extLst>
          </p:cNvPr>
          <p:cNvSpPr/>
          <p:nvPr userDrawn="1"/>
        </p:nvSpPr>
        <p:spPr>
          <a:xfrm>
            <a:off x="1" y="0"/>
            <a:ext cx="2942580" cy="6858000"/>
          </a:xfrm>
          <a:prstGeom prst="rect">
            <a:avLst/>
          </a:prstGeom>
          <a:solidFill>
            <a:srgbClr val="F7E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36EBE3-0227-4DE8-9C28-0843675C161F}"/>
              </a:ext>
            </a:extLst>
          </p:cNvPr>
          <p:cNvCxnSpPr>
            <a:cxnSpLocks/>
          </p:cNvCxnSpPr>
          <p:nvPr userDrawn="1"/>
        </p:nvCxnSpPr>
        <p:spPr>
          <a:xfrm>
            <a:off x="369406" y="5155257"/>
            <a:ext cx="2153295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8D8007-462B-4AAB-8DF5-AFD3E6A7B730}"/>
              </a:ext>
            </a:extLst>
          </p:cNvPr>
          <p:cNvCxnSpPr>
            <a:cxnSpLocks/>
          </p:cNvCxnSpPr>
          <p:nvPr userDrawn="1"/>
        </p:nvCxnSpPr>
        <p:spPr>
          <a:xfrm>
            <a:off x="390525" y="6303568"/>
            <a:ext cx="2139544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0BA75AB-0EBF-4FD0-B78E-C7BA1A183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" y="5290664"/>
            <a:ext cx="1879907" cy="3377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CFA3AE-DEA1-4005-9B23-659F3C8A33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6" y="5830809"/>
            <a:ext cx="2042585" cy="3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468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9E36E2-907B-4C2E-93AE-004ECD4CEFEF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D526C8-E644-4293-9504-291334A663A1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7F8196E-D73C-430A-BDF1-E2D6BC317859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D2B73D2-086F-4F44-B18F-10D065FF9911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fld id="{65A12B6A-F3CD-4CA4-B7DC-AC467F368ED6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6533E4-B848-43B8-B1E9-804749C0E3F6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7820D4D2-CC3D-4A34-A834-00E9F5D4B750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4DBA34F6-786B-5943-A669-853A984F0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B83D772-29C9-4F96-9BF1-BEB64C352297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FE1BA3-CEDB-41D8-A319-F4059A321C2E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FD45B5A-487A-49FB-B95F-3333D88B155E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82059D4-2080-43F3-B8C9-1BF3E1F7F294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59C7064-7AE0-4FF5-9FE0-250D5301370B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25E9A-7F23-425A-B117-6800110356BB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8793-1BBD-E04E-946D-DB56C66E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A41DA-859A-CF44-BCA4-7264DD0B0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3FFFA-799A-E245-A55B-F8220A5B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C077-BC23-4866-B897-117030EBBC0E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896B2-0011-FF4C-B2C5-D8440690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E955-66EC-0B48-B09E-73F92C5F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98BB3-8563-E948-A841-98DE40F5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2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16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73" name="Google Shape;73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Helvetica Neue"/>
              <a:buNone/>
              <a:defRPr sz="3467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14856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●"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marR="0" lvl="1" indent="-397923" algn="l" rtl="0">
              <a:spcBef>
                <a:spcPts val="2133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○"/>
              <a:defRPr sz="2133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marR="0" lvl="2" indent="-397923" algn="l" rtl="0">
              <a:spcBef>
                <a:spcPts val="2133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■"/>
              <a:defRPr sz="1867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marR="0" lvl="3" indent="-397923" algn="l" rtl="0">
              <a:spcBef>
                <a:spcPts val="2133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●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marR="0" lvl="4" indent="-397923" algn="l" rtl="0">
              <a:spcBef>
                <a:spcPts val="2133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Char char="○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marR="0" lvl="5" indent="-39792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Font typeface="Arial"/>
              <a:buChar char="■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900"/>
              <a:buFont typeface="Helvetica Neue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088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6368-55A1-E644-9433-9341B2C1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1AD18-3EB2-674A-8A44-43E61741D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BF4B-F640-4A41-8A13-99C763C8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7CC4-5799-42E3-8C05-EADAE19C82A8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092D9-2493-4A46-A7AA-AB08C805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56F31-BDC8-8940-B828-655D00B2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486F-0074-BE45-926B-06EE3F2D7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66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7E4A403-8FCB-4D99-83FB-07E9FAD23549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C8E4741-465E-4CF4-B84F-DFD517E05F3E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63A4F3C-022C-4E7D-8D43-CF616B13E2EB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C316D5F-0891-4665-A31D-63EF78DE73F5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C570459-053C-4CD9-94AC-211209B34B81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5E2FDB-2C0B-4F02-9AD3-011D65EE2CB4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245547" y="61141"/>
            <a:ext cx="9152455" cy="794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43839" y="1125545"/>
            <a:ext cx="11704320" cy="505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98000" y="6464320"/>
            <a:ext cx="2794000" cy="5175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3A5BF-3702-43A6-9BD2-65AD0A164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75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4FF4-55B3-B843-92BB-4F8E877E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842A3-015F-3143-9730-C4AC1DD1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275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3F8B9-2FD5-124E-A774-25EE1964B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062C-9FAB-4033-9251-09E14B1C44C2}" type="datetime1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5FD96-4AAB-594F-807B-3B6F1869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07380-AE4E-F847-96CD-16E546E1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C7C7-DD15-E54B-BED8-05CEBC25A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5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8337-DDA9-BD4B-AE4F-3AD3E2C32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39DA6-3BE0-564C-B5A9-BCC320ED5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759F-1D1E-A547-80EF-35189854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4AC1-FEE2-4CA0-9907-186B85AD7C48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9FD44-C387-4D40-A2F8-72F0A7FB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2D60-1FC6-0845-870B-5026D8C4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3E936-BD83-4F45-A36D-02290E9C1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1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030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247" y="1293095"/>
            <a:ext cx="10918365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37" indent="-255582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20" indent="-184146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46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40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529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06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8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4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498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8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6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5D352534-4CCF-4A4C-B6E5-B78A8175F920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234278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9AA0F697-B4C1-468B-9D20-4276F43B4070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39986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28284357-C721-46FE-BC38-2BA6DC843B91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416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D919D5EB-F504-40F3-A552-42DFC87427CD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800040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fld id="{31885CD8-6ABF-4CD2-A113-24F5FE6162C2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2567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A589828-4E40-4711-B5BA-B6F9E42DDA70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A6376-F4B6-4D0C-917C-BBD60914BE8F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6138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89DF-9A5A-0264-C808-75C3BA91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A209A-55D3-1D03-5DA5-069332EF9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25DC5-6D61-6EDB-2F70-1B5E5CA5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D12E-192A-4A16-8390-BBEF8F4DDC88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BDEFA-4B48-02C5-0279-8B565F09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6A4B-D7F7-E3BE-E3A7-9D21F52A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9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26D9C08-868D-4FC6-B055-3C41BE305149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A531CA2-0CB1-4047-81E0-3975AE4D4A52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AF2FB04-1AFC-45A2-918D-7F199FEE5A5F}" type="datetime1">
              <a:rPr lang="en-US" smtClean="0"/>
              <a:t>6/29/2023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FA57322-7236-4224-9EFD-845C9E063CBE}" type="datetime1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FC01D64-187E-424A-A571-53C24BD4E109}" type="datetime1">
              <a:rPr lang="en-US" smtClean="0"/>
              <a:t>6/29/2023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A0F00DF-B7B9-4A56-9EDC-C9822FB549A7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8F52A-909D-46A6-9690-CFD213EE8324}" type="datetime1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929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60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630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216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CAA22B-3718-4D42-B15B-81A494A7E680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59" r:id="rId2"/>
    <p:sldLayoutId id="2147484160" r:id="rId3"/>
    <p:sldLayoutId id="2147484188" r:id="rId4"/>
    <p:sldLayoutId id="2147484189" r:id="rId5"/>
    <p:sldLayoutId id="2147484191" r:id="rId6"/>
    <p:sldLayoutId id="2147484190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206" r:id="rId13"/>
    <p:sldLayoutId id="2147484129" r:id="rId14"/>
    <p:sldLayoutId id="2147484224" r:id="rId15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B8339-A3EE-B1EB-3D64-60FD0C2A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DC870-BC94-CDAE-0890-C41D41D29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5389-6162-95D6-6B3C-5F1151FF2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5D113-DC4E-44FE-A346-48862F0F4B6D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0AD71-8CDA-6EDE-5587-2AC73686D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E8E4-49DC-C374-5083-86E9F756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746C-3F9D-4435-9943-F50BEE49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2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FFF8063-667A-4F70-A138-063A82A2B34D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439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  <p:sldLayoutId id="2147484286" r:id="rId15"/>
    <p:sldLayoutId id="2147484287" r:id="rId16"/>
    <p:sldLayoutId id="2147484288" r:id="rId17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E4471E8-CB9D-4482-B7B4-CBF7B434F4D5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75" r:id="rId10"/>
    <p:sldLayoutId id="2147484176" r:id="rId11"/>
    <p:sldLayoutId id="2147484177" r:id="rId12"/>
    <p:sldLayoutId id="2147484144" r:id="rId13"/>
    <p:sldLayoutId id="2147484145" r:id="rId14"/>
    <p:sldLayoutId id="2147484130" r:id="rId15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1D512D7-67CC-4A7B-A957-93DE55F9BD76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6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397894C-44A7-40D5-8AC9-880133B9178A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86" r:id="rId2"/>
    <p:sldLayoutId id="2147484187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41" r:id="rId14"/>
    <p:sldLayoutId id="2147484142" r:id="rId15"/>
    <p:sldLayoutId id="2147484143" r:id="rId16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69A25D5-84CF-4479-A2C3-9A94FC27E0B1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DDFAF0-31CB-A949-A880-C3B09A71252D}"/>
              </a:ext>
            </a:extLst>
          </p:cNvPr>
          <p:cNvCxnSpPr/>
          <p:nvPr userDrawn="1"/>
        </p:nvCxnSpPr>
        <p:spPr>
          <a:xfrm>
            <a:off x="290634" y="833911"/>
            <a:ext cx="1160627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209" r:id="rId8"/>
    <p:sldLayoutId id="2147484210" r:id="rId9"/>
    <p:sldLayoutId id="2147484211" r:id="rId10"/>
    <p:sldLayoutId id="2147484212" r:id="rId11"/>
    <p:sldLayoutId id="2147484214" r:id="rId12"/>
    <p:sldLayoutId id="2147484213" r:id="rId13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A010C39F-FB18-4A1E-92B0-1158F7C669B9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Fermilab: Integrated Circuits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DDFCFBA-0737-D747-9516-338CE549608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743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55FE29-FAAC-4C8F-AA44-D9F2B0000499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116" r:id="rId13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1C31A91-0EFA-4E7C-AA35-F5CB61C6B103}" type="datetime1">
              <a:rPr lang="en-US" smtClean="0"/>
              <a:t>6/29/2023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817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52D2618-7025-4F29-829E-7F0A92F5E6E4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62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53" r:id="rId12"/>
    <p:sldLayoutId id="2147484254" r:id="rId13"/>
    <p:sldLayoutId id="2147484255" r:id="rId14"/>
    <p:sldLayoutId id="2147484256" r:id="rId15"/>
    <p:sldLayoutId id="2147484257" r:id="rId16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16.xml"/><Relationship Id="rId4" Type="http://schemas.openxmlformats.org/officeDocument/2006/relationships/hyperlink" Target="https://zenodo.org/record/733112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emf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arxiv.org/abs/2208.02645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4.emf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package" Target="../embeddings/Microsoft_Visio_Drawing_65F546F5.vsdx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emf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tiff"/><Relationship Id="rId10" Type="http://schemas.openxmlformats.org/officeDocument/2006/relationships/image" Target="../media/image59.png"/><Relationship Id="rId4" Type="http://schemas.openxmlformats.org/officeDocument/2006/relationships/image" Target="../media/image53.tiff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>
            <a:noAutofit/>
          </a:bodyPr>
          <a:lstStyle/>
          <a:p>
            <a:endParaRPr lang="en-US" sz="1850"/>
          </a:p>
          <a:p>
            <a:endParaRPr lang="en-US" sz="18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899" y="4316828"/>
            <a:ext cx="11332309" cy="2055979"/>
          </a:xfrm>
        </p:spPr>
        <p:txBody>
          <a:bodyPr vert="horz" wrap="square" lIns="0" tIns="45720" rIns="91440" bIns="45720" anchor="ctr" anchorCtr="0">
            <a:noAutofit/>
          </a:bodyPr>
          <a:lstStyle/>
          <a:p>
            <a:r>
              <a:rPr lang="en-US" sz="2400" dirty="0">
                <a:ea typeface="Geneva"/>
              </a:rPr>
              <a:t>Microelectronics to enable the next-generation of HEP experiments</a:t>
            </a:r>
          </a:p>
          <a:p>
            <a:r>
              <a:rPr lang="en-US" sz="2000" b="0" dirty="0"/>
              <a:t>Davide Braga on behalf of Microelectronics Division</a:t>
            </a:r>
          </a:p>
          <a:p>
            <a:r>
              <a:rPr lang="en-US" sz="2000" b="0" dirty="0"/>
              <a:t>Fermilab’s 56th Users Meeting</a:t>
            </a:r>
          </a:p>
          <a:p>
            <a:r>
              <a:rPr lang="en-US" sz="2000" b="0" dirty="0"/>
              <a:t>29 June 2023</a:t>
            </a:r>
          </a:p>
        </p:txBody>
      </p:sp>
    </p:spTree>
    <p:extLst>
      <p:ext uri="{BB962C8B-B14F-4D97-AF65-F5344CB8AC3E}">
        <p14:creationId xmlns:p14="http://schemas.microsoft.com/office/powerpoint/2010/main" val="2577546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hart, box and whisker chart&#10;&#10;Description automatically generated">
            <a:extLst>
              <a:ext uri="{FF2B5EF4-FFF2-40B4-BE49-F238E27FC236}">
                <a16:creationId xmlns:a16="http://schemas.microsoft.com/office/drawing/2014/main" id="{9A67F2EC-707B-409F-35C9-8C5B9037F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4" y="4094329"/>
            <a:ext cx="3725841" cy="2180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E6F59-9A68-09FB-A930-B262DC69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2" y="569013"/>
            <a:ext cx="4593076" cy="354687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42E4A7-82D8-6495-C63E-3BEF76465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549" y="2783722"/>
            <a:ext cx="7224695" cy="1719041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Compact algorithms for data reduction through </a:t>
            </a: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featurization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/>
              <a:t>Predict </a:t>
            </a:r>
            <a:r>
              <a:rPr lang="en-US" sz="1600"/>
              <a:t>physics information (</a:t>
            </a:r>
            <a:r>
              <a:rPr lang="en-US" sz="1600" err="1"/>
              <a:t>x,y,θ,ɸ</a:t>
            </a:r>
            <a:r>
              <a:rPr lang="en-US" sz="1600"/>
              <a:t>) and </a:t>
            </a:r>
            <a:r>
              <a:rPr lang="en-US" sz="1600" b="1"/>
              <a:t>meaningful error </a:t>
            </a:r>
            <a:r>
              <a:rPr lang="en-US" sz="1600"/>
              <a:t>(UQ) on particle position, angle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/>
              <a:t>Potential for reduction of track seeds ⟶ saves time &amp; computing resources down the line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67"/>
          </a:p>
          <a:p>
            <a:pPr marL="0" indent="0">
              <a:buNone/>
            </a:pPr>
            <a:endParaRPr lang="en-US" sz="213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61CAC3-1A08-9339-FAA4-8E1E630C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47" y="184576"/>
            <a:ext cx="11730396" cy="427877"/>
          </a:xfrm>
        </p:spPr>
        <p:txBody>
          <a:bodyPr/>
          <a:lstStyle/>
          <a:p>
            <a:r>
              <a:rPr lang="en-US" sz="2400" dirty="0"/>
              <a:t>Real-time tracking for pixel detectors</a:t>
            </a:r>
            <a:endParaRPr lang="en-US" sz="24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A7122-31FA-BFEB-D74B-B24EA581AC1D}"/>
              </a:ext>
            </a:extLst>
          </p:cNvPr>
          <p:cNvSpPr txBox="1"/>
          <p:nvPr/>
        </p:nvSpPr>
        <p:spPr>
          <a:xfrm>
            <a:off x="1885297" y="3843859"/>
            <a:ext cx="186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3087"/>
                </a:solidFill>
                <a:latin typeface="Helvetica" pitchFamily="2" charset="0"/>
              </a:rPr>
              <a:t>Simulation</a:t>
            </a:r>
          </a:p>
          <a:p>
            <a:pPr algn="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B5E2"/>
                </a:solidFill>
                <a:latin typeface="Helvetica" pitchFamily="2" charset="0"/>
                <a:hlinkClick r:id="rId4"/>
              </a:rPr>
              <a:t>link</a:t>
            </a:r>
            <a:endParaRPr lang="en-US" sz="1600" b="1">
              <a:solidFill>
                <a:srgbClr val="00B5E2"/>
              </a:solidFill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CB8E6-7A9F-1682-E52A-036D4307D682}"/>
              </a:ext>
            </a:extLst>
          </p:cNvPr>
          <p:cNvSpPr/>
          <p:nvPr/>
        </p:nvSpPr>
        <p:spPr>
          <a:xfrm>
            <a:off x="2884450" y="6124860"/>
            <a:ext cx="1417444" cy="164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8C7250-1E95-A001-1D3C-73C2E58D1458}"/>
              </a:ext>
            </a:extLst>
          </p:cNvPr>
          <p:cNvSpPr/>
          <p:nvPr/>
        </p:nvSpPr>
        <p:spPr>
          <a:xfrm>
            <a:off x="4586677" y="722906"/>
            <a:ext cx="7498471" cy="1872185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91B0D0F8-DB05-0D2A-53D0-B3C4534DB487}"/>
              </a:ext>
            </a:extLst>
          </p:cNvPr>
          <p:cNvSpPr txBox="1">
            <a:spLocks/>
          </p:cNvSpPr>
          <p:nvPr/>
        </p:nvSpPr>
        <p:spPr>
          <a:xfrm>
            <a:off x="4724550" y="768489"/>
            <a:ext cx="7224693" cy="179498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spcBef>
                <a:spcPts val="1312"/>
              </a:spcBef>
              <a:buNone/>
            </a:pPr>
            <a:r>
              <a:rPr lang="en-US" sz="1600" b="1"/>
              <a:t>Cluster shapes and Pulse information for</a:t>
            </a:r>
            <a:r>
              <a:rPr lang="en-US" sz="1600" b="1">
                <a:solidFill>
                  <a:srgbClr val="AF272F">
                    <a:lumMod val="75000"/>
                  </a:srgbClr>
                </a:solidFill>
              </a:rPr>
              <a:t> filtering </a:t>
            </a:r>
            <a:r>
              <a:rPr lang="en-US" sz="1600" b="1"/>
              <a:t>out low p</a:t>
            </a:r>
            <a:r>
              <a:rPr lang="en-US" sz="1600" b="1" baseline="-25000"/>
              <a:t>T</a:t>
            </a:r>
            <a:r>
              <a:rPr lang="en-US" sz="1600" b="1"/>
              <a:t> particles</a:t>
            </a:r>
            <a:endParaRPr lang="en-US" sz="1600" b="1" baseline="-25000"/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/>
              <a:t>NN classifier identifies and saves clusters from tracks with p</a:t>
            </a:r>
            <a:r>
              <a:rPr lang="en-US" sz="1600" baseline="-25000"/>
              <a:t>T</a:t>
            </a:r>
            <a:r>
              <a:rPr lang="en-US" sz="1600"/>
              <a:t> &gt; 2 GeV 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/>
              <a:t>≥ </a:t>
            </a:r>
            <a:r>
              <a:rPr lang="en-US" sz="1600">
                <a:latin typeface="Helvetica" pitchFamily="2" charset="0"/>
              </a:rPr>
              <a:t>95% data reduction by saving only high p</a:t>
            </a:r>
            <a:r>
              <a:rPr lang="en-US" sz="1600" baseline="-25000">
                <a:latin typeface="Helvetica" pitchFamily="2" charset="0"/>
              </a:rPr>
              <a:t>T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Helvetica" pitchFamily="2" charset="0"/>
              </a:rPr>
              <a:t>Low power implementation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6D5A9C-AD63-8B29-2F7F-34872BCE97E6}"/>
              </a:ext>
            </a:extLst>
          </p:cNvPr>
          <p:cNvSpPr/>
          <p:nvPr/>
        </p:nvSpPr>
        <p:spPr>
          <a:xfrm>
            <a:off x="218847" y="6000394"/>
            <a:ext cx="831847" cy="229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F45F7-1C0A-0698-DD9A-6F90974271B6}"/>
              </a:ext>
            </a:extLst>
          </p:cNvPr>
          <p:cNvSpPr txBox="1"/>
          <p:nvPr/>
        </p:nvSpPr>
        <p:spPr>
          <a:xfrm>
            <a:off x="1932610" y="3129850"/>
            <a:ext cx="25477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DB720C"/>
                </a:solidFill>
                <a:latin typeface="Helvetica" pitchFamily="2" charset="0"/>
              </a:rPr>
              <a:t>Silicon pixel sensors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>
                <a:solidFill>
                  <a:srgbClr val="DB720C"/>
                </a:solidFill>
                <a:latin typeface="Helvetica" pitchFamily="2" charset="0"/>
              </a:rPr>
              <a:t>12.5x50 µm pitch, 100 µm thick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16282798-40E8-49A3-344C-E705379CCF7B}"/>
              </a:ext>
            </a:extLst>
          </p:cNvPr>
          <p:cNvSpPr txBox="1">
            <a:spLocks/>
          </p:cNvSpPr>
          <p:nvPr/>
        </p:nvSpPr>
        <p:spPr>
          <a:xfrm>
            <a:off x="4654821" y="4748989"/>
            <a:ext cx="7430324" cy="153999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spcBef>
                <a:spcPts val="1312"/>
              </a:spcBef>
              <a:buNone/>
            </a:pPr>
            <a:r>
              <a:rPr lang="en-US" sz="1600" b="1">
                <a:solidFill>
                  <a:srgbClr val="AF272F">
                    <a:lumMod val="75000"/>
                  </a:srgbClr>
                </a:solidFill>
              </a:rPr>
              <a:t>Technology development </a:t>
            </a:r>
            <a:r>
              <a:rPr lang="en-US" sz="1600" b="1"/>
              <a:t>to enable on-sensor computing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/>
              <a:t>Ultra low power in-memory compute chips 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/>
              <a:t>3D integration for optimized data processing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r>
              <a:rPr lang="en-US" sz="1600"/>
              <a:t>Leverage emerging technologies such as novel CMOS compatible memristors</a:t>
            </a:r>
          </a:p>
          <a:p>
            <a:pPr marL="306910" indent="-306910" defTabSz="609585">
              <a:spcBef>
                <a:spcPts val="1312"/>
              </a:spcBef>
              <a:buFont typeface="Arial" panose="020B0604020202020204" pitchFamily="34" charset="0"/>
              <a:buChar char="•"/>
            </a:pPr>
            <a:endParaRPr lang="en-US" sz="2133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D04B1F-19CA-7E2C-6022-ECE3112C3E1B}"/>
              </a:ext>
            </a:extLst>
          </p:cNvPr>
          <p:cNvSpPr txBox="1"/>
          <p:nvPr/>
        </p:nvSpPr>
        <p:spPr>
          <a:xfrm>
            <a:off x="106853" y="1044106"/>
            <a:ext cx="160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DB720C"/>
                </a:solidFill>
                <a:latin typeface="Helvetica" pitchFamily="2" charset="0"/>
              </a:rPr>
              <a:t>Proton-proton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DB720C"/>
                </a:solidFill>
                <a:latin typeface="Helvetica" pitchFamily="2" charset="0"/>
              </a:rPr>
              <a:t>collisions at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DB720C"/>
                </a:solidFill>
                <a:latin typeface="Helvetica" pitchFamily="2" charset="0"/>
              </a:rPr>
              <a:t>40 MHz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DBF108-7985-596A-DA31-ED72CCF641F9}"/>
              </a:ext>
            </a:extLst>
          </p:cNvPr>
          <p:cNvSpPr/>
          <p:nvPr/>
        </p:nvSpPr>
        <p:spPr>
          <a:xfrm>
            <a:off x="4586675" y="2702093"/>
            <a:ext cx="7498471" cy="1872185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886769-433C-7AF9-676C-717913EBB5BB}"/>
              </a:ext>
            </a:extLst>
          </p:cNvPr>
          <p:cNvSpPr/>
          <p:nvPr/>
        </p:nvSpPr>
        <p:spPr>
          <a:xfrm>
            <a:off x="3457434" y="1869486"/>
            <a:ext cx="1022876" cy="415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CC92BA-13E4-9CCB-3804-2C56D057BBFA}"/>
              </a:ext>
            </a:extLst>
          </p:cNvPr>
          <p:cNvSpPr/>
          <p:nvPr/>
        </p:nvSpPr>
        <p:spPr>
          <a:xfrm>
            <a:off x="4586674" y="4681279"/>
            <a:ext cx="7498471" cy="159402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32A6A-F75F-FBD4-C57A-CF422C9E2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8D864-1B0C-7039-CDFB-E823847E2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32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44">
            <a:extLst>
              <a:ext uri="{FF2B5EF4-FFF2-40B4-BE49-F238E27FC236}">
                <a16:creationId xmlns:a16="http://schemas.microsoft.com/office/drawing/2014/main" id="{0AB4AF66-D21C-B193-3C64-1AF5EB3C9136}"/>
              </a:ext>
            </a:extLst>
          </p:cNvPr>
          <p:cNvSpPr txBox="1">
            <a:spLocks/>
          </p:cNvSpPr>
          <p:nvPr/>
        </p:nvSpPr>
        <p:spPr>
          <a:xfrm>
            <a:off x="7968042" y="488484"/>
            <a:ext cx="4096991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Highly-parallel readout ASIC for Skipper-on-CMOS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Developed low-power in-pixel ADC for highly parallel readout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Wingdings" panose="05000000000000000000" pitchFamily="2" charset="2"/>
              </a:rPr>
              <a:t> high frame rates)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ym typeface="Wingdings" panose="05000000000000000000" pitchFamily="2" charset="2"/>
              </a:rPr>
              <a:t>Per-pixel 10b ADC for massively parallel readout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ym typeface="Wingdings" panose="05000000000000000000" pitchFamily="2" charset="2"/>
              </a:rPr>
              <a:t>First two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sym typeface="Wingdings" panose="05000000000000000000" pitchFamily="2" charset="2"/>
              </a:rPr>
              <a:t>prototypes under </a:t>
            </a:r>
            <a:r>
              <a:rPr lang="en-US" sz="1400" dirty="0">
                <a:sym typeface="Wingdings" panose="05000000000000000000" pitchFamily="2" charset="2"/>
              </a:rPr>
              <a:t>test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Full-reticle ASIC in 2023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ontent Placeholder 44">
            <a:extLst>
              <a:ext uri="{FF2B5EF4-FFF2-40B4-BE49-F238E27FC236}">
                <a16:creationId xmlns:a16="http://schemas.microsoft.com/office/drawing/2014/main" id="{C226DC0B-7642-0354-94D3-FEC3D1961AAE}"/>
              </a:ext>
            </a:extLst>
          </p:cNvPr>
          <p:cNvSpPr txBox="1">
            <a:spLocks/>
          </p:cNvSpPr>
          <p:nvPr/>
        </p:nvSpPr>
        <p:spPr>
          <a:xfrm>
            <a:off x="146539" y="504219"/>
            <a:ext cx="3200399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Skipper CCD readout: MIDNA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State-of-the-art noise performance (~3e- noise performance)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Cryogenic operation (100K)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On-chip analog pile-up to reduce readout time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100x lower power, extremely small footprint, significantly reduced cost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Excellent test performance</a:t>
            </a: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B047D12A-43E6-84A5-F179-1989774C6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82" y="3008589"/>
            <a:ext cx="1834436" cy="1557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6B96AE-7A28-61C1-9F17-2B0022D1A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81" y="4693418"/>
            <a:ext cx="3071583" cy="18701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97B77C-170D-3DED-A2B0-4A9CEE0547EE}"/>
              </a:ext>
            </a:extLst>
          </p:cNvPr>
          <p:cNvSpPr txBox="1"/>
          <p:nvPr/>
        </p:nvSpPr>
        <p:spPr>
          <a:xfrm>
            <a:off x="10183675" y="3274278"/>
            <a:ext cx="129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10b, 100KSPS in-pixel ADC (~30x30µm)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596706-3A0B-3779-AFE6-E5E4D2AA3D7F}"/>
              </a:ext>
            </a:extLst>
          </p:cNvPr>
          <p:cNvSpPr txBox="1"/>
          <p:nvPr/>
        </p:nvSpPr>
        <p:spPr>
          <a:xfrm>
            <a:off x="10119906" y="4160888"/>
            <a:ext cx="161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SPROCKET ASIC: 64x32 pixels (09/22)</a:t>
            </a:r>
          </a:p>
        </p:txBody>
      </p:sp>
      <p:sp>
        <p:nvSpPr>
          <p:cNvPr id="25" name="Content Placeholder 44">
            <a:extLst>
              <a:ext uri="{FF2B5EF4-FFF2-40B4-BE49-F238E27FC236}">
                <a16:creationId xmlns:a16="http://schemas.microsoft.com/office/drawing/2014/main" id="{64472272-448C-7F79-7DD0-55D486936C7E}"/>
              </a:ext>
            </a:extLst>
          </p:cNvPr>
          <p:cNvSpPr txBox="1">
            <a:spLocks/>
          </p:cNvSpPr>
          <p:nvPr/>
        </p:nvSpPr>
        <p:spPr>
          <a:xfrm>
            <a:off x="3477946" y="504219"/>
            <a:ext cx="4349085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Skipper CCD-in-CMOS Sensor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Collaboration with leading CMOS foundry (Tower Semiconductor) to develop Skipper-CCD in commercial CMOS process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Prototyped ASIC has ~400 variations (pixel designs/process splits) to evaluate best design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Testing underway, so far demonstrated detection, charge transfer, and skipping 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Full-reticle large area prototype to follow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491F11-0F08-99BD-BE85-EC5C7BABDB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814" y="3284526"/>
            <a:ext cx="2538708" cy="25190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841FA7-F458-C090-CD8E-645DBB3ED1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7229"/>
          <a:stretch/>
        </p:blipFill>
        <p:spPr>
          <a:xfrm>
            <a:off x="6231740" y="3382388"/>
            <a:ext cx="1525985" cy="2367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7DE617-EB79-0D8C-01C3-7B39A4EACF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14" y="6242159"/>
            <a:ext cx="4269085" cy="4210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0C94B9A-EBFC-5A3D-38DF-245F999A3FEF}"/>
              </a:ext>
            </a:extLst>
          </p:cNvPr>
          <p:cNvSpPr txBox="1"/>
          <p:nvPr/>
        </p:nvSpPr>
        <p:spPr>
          <a:xfrm>
            <a:off x="8141471" y="6129441"/>
            <a:ext cx="161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Testing at Fermilab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73155D-D462-A41E-91E2-02A209640DEB}"/>
              </a:ext>
            </a:extLst>
          </p:cNvPr>
          <p:cNvSpPr txBox="1"/>
          <p:nvPr/>
        </p:nvSpPr>
        <p:spPr>
          <a:xfrm>
            <a:off x="4098445" y="5807236"/>
            <a:ext cx="1611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Image sensor ASIC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A754F18E-E038-E16C-EF27-6157090AD460}"/>
              </a:ext>
            </a:extLst>
          </p:cNvPr>
          <p:cNvSpPr txBox="1">
            <a:spLocks/>
          </p:cNvSpPr>
          <p:nvPr/>
        </p:nvSpPr>
        <p:spPr>
          <a:xfrm>
            <a:off x="146539" y="67410"/>
            <a:ext cx="11918494" cy="42107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Skipper CCD and CCD-in-CMOS readout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DA1A2F3A-2DA2-3380-3C19-7C36070ED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995" y="5161110"/>
            <a:ext cx="3104537" cy="14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107F6A-5BAF-0D5D-9843-5F316DE019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32" y="3762266"/>
            <a:ext cx="2948298" cy="1316721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4626BFB-0C4F-419B-56DB-BC7FD42F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FE85C-CD08-E829-533F-EC2AB7E58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899319"/>
            <a:ext cx="7669619" cy="5059363"/>
          </a:xfrm>
        </p:spPr>
        <p:txBody>
          <a:bodyPr/>
          <a:lstStyle/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GOALS for a HEP community-driven CMOS sensor development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Enable US manufactured sensor capability for HEP experiments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Optimize the process to enable various types of sensors ubiquitously used in HEP (</a:t>
            </a:r>
            <a:r>
              <a:rPr lang="en-US" sz="1400" dirty="0"/>
              <a:t>MAPS, MAPS with timing, Digital SPADs, LGADs, CMOS LGADs</a:t>
            </a:r>
            <a:r>
              <a:rPr 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Co-design sensor and readout electronics 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Calibri" panose="020F0502020204030204" pitchFamily="34" charset="0"/>
              </a:rPr>
              <a:t>Enable the broad adoption of the development across HEP community</a:t>
            </a:r>
            <a:r>
              <a:rPr lang="en-US" sz="1800" dirty="0">
                <a:latin typeface="Helvetica" pitchFamily="2" charset="0"/>
              </a:rPr>
              <a:t> </a:t>
            </a: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1800" b="1" dirty="0">
              <a:latin typeface="Helvetica" pitchFamily="2" charset="0"/>
            </a:endParaRP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latin typeface="Helvetica" pitchFamily="2" charset="0"/>
              </a:rPr>
              <a:t>PARTNER with SKYWATER TECHNOLOGIES</a:t>
            </a: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latin typeface="Helvetica" pitchFamily="2" charset="0"/>
              </a:rPr>
              <a:t>Strong academic support for device simulation and testing</a:t>
            </a: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latin typeface="Helvetica" pitchFamily="2" charset="0"/>
              </a:rPr>
              <a:t>Engineering run with various designs on a high resistivity wafer</a:t>
            </a:r>
          </a:p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latin typeface="Helvetica" pitchFamily="2" charset="0"/>
              </a:rPr>
              <a:t>High-throughput testing of sensors at Fermilab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E3185F-2ED6-A5CC-E96C-37CC9C28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 Sensors 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BA7A7-D591-332F-B53E-E37418F31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04EA3-5F42-35B7-D3F6-E0E422BB2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F0BC47F-B1A5-693B-F367-3F0DC9D26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557" y="110912"/>
            <a:ext cx="4243283" cy="2921939"/>
          </a:xfrm>
          <a:prstGeom prst="rect">
            <a:avLst/>
          </a:prstGeom>
        </p:spPr>
      </p:pic>
      <p:pic>
        <p:nvPicPr>
          <p:cNvPr id="3341" name="Picture 3340">
            <a:extLst>
              <a:ext uri="{FF2B5EF4-FFF2-40B4-BE49-F238E27FC236}">
                <a16:creationId xmlns:a16="http://schemas.microsoft.com/office/drawing/2014/main" id="{07879AC0-C835-926B-DBE6-7B3C1D0EB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46" y="3145286"/>
            <a:ext cx="4393903" cy="30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6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14AA1-2CC5-C3E5-D3C2-B624E4A4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9319"/>
            <a:ext cx="7961304" cy="5059363"/>
          </a:xfrm>
        </p:spPr>
        <p:txBody>
          <a:bodyPr/>
          <a:lstStyle/>
          <a:p>
            <a:r>
              <a:rPr lang="en-US" sz="1600" dirty="0"/>
              <a:t>Goal: Integrated sensing - edge computing – communication</a:t>
            </a:r>
          </a:p>
          <a:p>
            <a:r>
              <a:rPr lang="en-US" sz="1600" dirty="0"/>
              <a:t>Creating high bandwidth, low power interconnect for sensor networks</a:t>
            </a:r>
          </a:p>
          <a:p>
            <a:r>
              <a:rPr lang="en-US" sz="1600" dirty="0"/>
              <a:t>Preliminary use case: Pixel detectors </a:t>
            </a:r>
            <a:r>
              <a:rPr lang="en-US" sz="1600" dirty="0">
                <a:sym typeface="Wingdings" pitchFamily="2" charset="2"/>
              </a:rPr>
              <a:t> 1M pixels generate &gt; 1 </a:t>
            </a:r>
            <a:r>
              <a:rPr lang="en-US" sz="1600" dirty="0" err="1">
                <a:sym typeface="Wingdings" pitchFamily="2" charset="2"/>
              </a:rPr>
              <a:t>Tbps</a:t>
            </a:r>
            <a:r>
              <a:rPr lang="en-US" sz="1600" dirty="0">
                <a:sym typeface="Wingdings" pitchFamily="2" charset="2"/>
              </a:rPr>
              <a:t> data zero-suppressed data; with edge computing we can get to 30 – 100 Gbps </a:t>
            </a:r>
          </a:p>
          <a:p>
            <a:endParaRPr lang="en-US" sz="16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itchFamily="2" charset="2"/>
              </a:rPr>
              <a:t>High bandwidth data transmission integrated with chips  </a:t>
            </a:r>
          </a:p>
          <a:p>
            <a:pPr marL="0" indent="0">
              <a:buNone/>
            </a:pPr>
            <a:r>
              <a:rPr lang="en-US" sz="1600" dirty="0">
                <a:sym typeface="Wingdings" pitchFamily="2" charset="2"/>
              </a:rPr>
              <a:t>Cryogenic data transmission (100K to 4K)</a:t>
            </a:r>
          </a:p>
          <a:p>
            <a:pPr marL="0" indent="0">
              <a:buNone/>
            </a:pPr>
            <a:r>
              <a:rPr lang="en-US" sz="1600" dirty="0">
                <a:sym typeface="Wingdings" pitchFamily="2" charset="2"/>
              </a:rPr>
              <a:t>Rad-hard data transmission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214E9-F67C-2DAF-9828-251057CE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Photonics</a:t>
            </a:r>
          </a:p>
        </p:txBody>
      </p:sp>
      <p:pic>
        <p:nvPicPr>
          <p:cNvPr id="7" name="Picture 6" descr="A diagram of a sensor&#10;&#10;Description automatically generated with low confidence">
            <a:extLst>
              <a:ext uri="{FF2B5EF4-FFF2-40B4-BE49-F238E27FC236}">
                <a16:creationId xmlns:a16="http://schemas.microsoft.com/office/drawing/2014/main" id="{ECF2ABAF-9D76-FFB9-A983-1D978D943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18" y="465691"/>
            <a:ext cx="3960181" cy="2842012"/>
          </a:xfrm>
          <a:prstGeom prst="rect">
            <a:avLst/>
          </a:prstGeom>
        </p:spPr>
      </p:pic>
      <p:pic>
        <p:nvPicPr>
          <p:cNvPr id="9" name="Picture 8" descr="A picture containing text, font, screenshot, brand&#10;&#10;Description automatically generated">
            <a:extLst>
              <a:ext uri="{FF2B5EF4-FFF2-40B4-BE49-F238E27FC236}">
                <a16:creationId xmlns:a16="http://schemas.microsoft.com/office/drawing/2014/main" id="{5BE711E1-EB52-B6DA-D0EA-EEE87CAA3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4301855"/>
            <a:ext cx="10363200" cy="18087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DBC41C-AB09-A46B-7C14-12993400F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567DC-6A79-65FC-44C0-4C5EF2E70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3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082E3A46-BA34-1B18-DF16-E7CA2005244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48" y="646134"/>
            <a:ext cx="4584885" cy="2945788"/>
          </a:xfr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12967D-B8C9-1F5C-7509-5270DF6304C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8349" y="1019006"/>
            <a:ext cx="6126032" cy="481998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Fermilab started pursuing 3D integration in 2006</a:t>
            </a:r>
          </a:p>
          <a:p>
            <a:r>
              <a:rPr lang="en-US" sz="2000" dirty="0"/>
              <a:t>Work with partners (university, national labs, industry) to create a 3D IC Consortium</a:t>
            </a:r>
          </a:p>
          <a:p>
            <a:r>
              <a:rPr lang="en-US" sz="2000" dirty="0"/>
              <a:t>Create pathway for DOE applications</a:t>
            </a:r>
          </a:p>
          <a:p>
            <a:r>
              <a:rPr lang="en-US" sz="2000" dirty="0"/>
              <a:t>Work with vendors to setup standards/processes for low-mid volume prototyping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BA34D-9DBE-3043-78B0-8414E8F50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3AF59-850F-454B-E437-EEAE1B6B5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8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80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8A60A8-C19E-007A-AC04-29587E34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3D ICs – community driven for DOE applications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C106D7-F761-E15F-F6A2-C8C36D72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3" y="3591922"/>
            <a:ext cx="3590855" cy="28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1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662D7-B882-4E24-82E1-D074795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01" y="804173"/>
            <a:ext cx="8359033" cy="5245748"/>
          </a:xfrm>
        </p:spPr>
        <p:txBody>
          <a:bodyPr lIns="0" tIns="0" rIns="0" bIns="0" anchor="t">
            <a:normAutofit lnSpcReduction="10000"/>
          </a:bodyPr>
          <a:lstStyle/>
          <a:p>
            <a:pPr marL="0" indent="0">
              <a:buNone/>
            </a:pPr>
            <a:r>
              <a:rPr lang="en-US" sz="1850" b="1">
                <a:solidFill>
                  <a:schemeClr val="accent1">
                    <a:lumMod val="50000"/>
                  </a:schemeClr>
                </a:solidFill>
              </a:rPr>
              <a:t>DOE Microelectronics Codesign Teams: </a:t>
            </a:r>
            <a:endParaRPr lang="en-US" sz="1867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50" b="1">
                <a:solidFill>
                  <a:schemeClr val="accent1">
                    <a:lumMod val="50000"/>
                  </a:schemeClr>
                </a:solidFill>
              </a:rPr>
              <a:t>"Hybrid cryogenic detector architectures for sensing and edge computing enabled by new fabrication processes"</a:t>
            </a:r>
            <a:endParaRPr lang="en-US" sz="1850" b="1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850"/>
              <a:t> Fermilab led jointly funded by HEP + BES + ASCR + FES</a:t>
            </a:r>
            <a:endParaRPr lang="en-US" sz="1850">
              <a:cs typeface="Calibri" panose="020F0502020204030204"/>
            </a:endParaRPr>
          </a:p>
          <a:p>
            <a:pPr marL="719455" lvl="1" indent="-342900">
              <a:spcBef>
                <a:spcPts val="500"/>
              </a:spcBef>
              <a:buFont typeface="Arial" charset="0"/>
              <a:buChar char="•"/>
            </a:pPr>
            <a:r>
              <a:rPr lang="en-US" sz="1850">
                <a:ea typeface="ＭＳ Ｐゴシック"/>
              </a:rPr>
              <a:t>Massively parallel readout for x1000 speed improvement of Skipper-in-CMOS: SPROCKET</a:t>
            </a:r>
            <a:endParaRPr lang="en-US" sz="1850" err="1">
              <a:ea typeface="ＭＳ Ｐゴシック"/>
              <a:cs typeface="Calibri"/>
            </a:endParaRPr>
          </a:p>
          <a:p>
            <a:pPr marL="719455" lvl="1" indent="-342900">
              <a:spcBef>
                <a:spcPts val="500"/>
              </a:spcBef>
              <a:buFont typeface="Arial" charset="0"/>
              <a:buChar char="•"/>
            </a:pPr>
            <a:r>
              <a:rPr lang="en-US" sz="1850">
                <a:ea typeface="ＭＳ Ｐゴシック"/>
                <a:cs typeface="Calibri"/>
              </a:rPr>
              <a:t>Development of rad-hard particle detectors based on superconducting nanowires for fast timing (EIC)</a:t>
            </a:r>
          </a:p>
          <a:p>
            <a:pPr marL="719455" lvl="1" indent="-342900">
              <a:spcBef>
                <a:spcPts val="500"/>
              </a:spcBef>
              <a:buFont typeface="Arial" charset="0"/>
              <a:buChar char="•"/>
            </a:pPr>
            <a:r>
              <a:rPr lang="en-US" sz="1850" err="1">
                <a:ea typeface="ＭＳ Ｐゴシック"/>
                <a:cs typeface="Calibri" panose="020F0502020204030204"/>
              </a:rPr>
              <a:t>CryoCMOS</a:t>
            </a:r>
            <a:r>
              <a:rPr lang="en-US" sz="1850">
                <a:ea typeface="ＭＳ Ｐゴシック"/>
                <a:cs typeface="Calibri" panose="020F0502020204030204"/>
              </a:rPr>
              <a:t> and beyond-CMOS superconducting electronics for edge computing</a:t>
            </a:r>
          </a:p>
          <a:p>
            <a:pPr marL="719455" lvl="1" indent="-342900">
              <a:spcBef>
                <a:spcPts val="500"/>
              </a:spcBef>
              <a:buFont typeface="Arial" charset="0"/>
              <a:buChar char="•"/>
            </a:pPr>
            <a:r>
              <a:rPr lang="en-US" sz="1850">
                <a:ea typeface="ＭＳ Ｐゴシック"/>
                <a:cs typeface="Calibri" panose="020F0502020204030204"/>
              </a:rPr>
              <a:t>Cryogenic system integration for scaling</a:t>
            </a:r>
          </a:p>
          <a:p>
            <a:pPr marL="719455" lvl="1" indent="-342900">
              <a:spcBef>
                <a:spcPts val="500"/>
              </a:spcBef>
              <a:buFont typeface="Arial" charset="0"/>
              <a:buChar char="•"/>
            </a:pPr>
            <a:endParaRPr lang="en-US" sz="1850">
              <a:ea typeface="ＭＳ Ｐゴシック"/>
              <a:cs typeface="+mn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85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CMOS and beyond CMOS for rad-hard neural networks </a:t>
            </a:r>
            <a:endParaRPr lang="en-US" sz="1850" b="1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722630" indent="-342900">
              <a:spcBef>
                <a:spcPts val="500"/>
              </a:spcBef>
            </a:pPr>
            <a:r>
              <a:rPr lang="en-US" sz="1850">
                <a:ea typeface="ＭＳ Ｐゴシック"/>
                <a:cs typeface="Calibri" panose="020F0502020204030204"/>
              </a:rPr>
              <a:t>Rad-hard, Neuromorphic Neural Network for front-end data processing</a:t>
            </a:r>
            <a:endParaRPr lang="en-US" sz="1850" b="1">
              <a:solidFill>
                <a:schemeClr val="accent1">
                  <a:lumMod val="50000"/>
                </a:schemeClr>
              </a:solidFill>
              <a:ea typeface="ＭＳ Ｐゴシック"/>
              <a:cs typeface="Calibri" panose="020F0502020204030204"/>
            </a:endParaRPr>
          </a:p>
          <a:p>
            <a:pPr marL="722630" indent="-342900">
              <a:spcBef>
                <a:spcPts val="500"/>
              </a:spcBef>
            </a:pPr>
            <a:r>
              <a:rPr lang="en-US" sz="1850">
                <a:ea typeface="ＭＳ Ｐゴシック"/>
                <a:cs typeface="Calibri" panose="020F0502020204030204"/>
              </a:rPr>
              <a:t>Beyond-CMOS: Blue Sky R&amp;D</a:t>
            </a:r>
          </a:p>
          <a:p>
            <a:pPr marL="722630" indent="-342900">
              <a:spcBef>
                <a:spcPts val="500"/>
              </a:spcBef>
            </a:pPr>
            <a:r>
              <a:rPr lang="en-US" sz="1850">
                <a:ea typeface="ＭＳ Ｐゴシック"/>
                <a:cs typeface="Calibri" panose="020F0502020204030204"/>
              </a:rPr>
              <a:t>CMS Pixel detector replacement R&amp;D (TSMC 28 nm)</a:t>
            </a:r>
          </a:p>
          <a:p>
            <a:pPr marL="722630" indent="-342900">
              <a:spcBef>
                <a:spcPts val="500"/>
              </a:spcBef>
            </a:pPr>
            <a:r>
              <a:rPr lang="en-US" sz="1850">
                <a:ea typeface="ＭＳ Ｐゴシック"/>
                <a:cs typeface="Calibri" panose="020F0502020204030204"/>
              </a:rPr>
              <a:t>Working in conjunction with </a:t>
            </a:r>
            <a:r>
              <a:rPr lang="en-US" sz="1850" b="1">
                <a:ea typeface="ＭＳ Ｐゴシック"/>
                <a:cs typeface="Calibri" panose="020F0502020204030204"/>
              </a:rPr>
              <a:t>ORNL-led codesign team - ABISKO</a:t>
            </a:r>
          </a:p>
          <a:p>
            <a:pPr marL="72263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50">
              <a:ea typeface="ＭＳ Ｐゴシック"/>
              <a:cs typeface="Calibri" panose="020F0502020204030204"/>
            </a:endParaRPr>
          </a:p>
          <a:p>
            <a:pPr marL="72263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50">
              <a:ea typeface="ＭＳ Ｐゴシック"/>
              <a:cs typeface="Calibri" panose="020F0502020204030204"/>
            </a:endParaRPr>
          </a:p>
          <a:p>
            <a:pPr marL="719455" lvl="1" indent="-342900">
              <a:buChar char="•"/>
            </a:pPr>
            <a:endParaRPr lang="en-US" sz="1850">
              <a:ea typeface="ＭＳ Ｐゴシック"/>
              <a:cs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B2D68-EA04-40B6-BBBE-FC60B36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/>
              <a:t>DOE Microelectronics </a:t>
            </a:r>
            <a:r>
              <a:rPr lang="en-US" sz="2900" dirty="0"/>
              <a:t>Codesign Activities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D2B78-012F-3C7D-329A-59977B14E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57" y="2046596"/>
            <a:ext cx="3454931" cy="253594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F07F2BB-0711-89FA-5154-8709237D9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03" y="5095609"/>
            <a:ext cx="4040659" cy="97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335E87-1F0C-6419-2371-515041585B59}"/>
              </a:ext>
            </a:extLst>
          </p:cNvPr>
          <p:cNvSpPr/>
          <p:nvPr/>
        </p:nvSpPr>
        <p:spPr>
          <a:xfrm>
            <a:off x="10275017" y="4619009"/>
            <a:ext cx="1720645" cy="58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A8F9A6-6BFB-9514-7907-EE122A48D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93A2A-AF2D-25D2-C106-905697F33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B1059-7579-08D7-1E32-C902E3EA9D8E}"/>
              </a:ext>
            </a:extLst>
          </p:cNvPr>
          <p:cNvGrpSpPr/>
          <p:nvPr/>
        </p:nvGrpSpPr>
        <p:grpSpPr>
          <a:xfrm>
            <a:off x="8885028" y="151117"/>
            <a:ext cx="3147054" cy="1761686"/>
            <a:chOff x="8437977" y="263300"/>
            <a:chExt cx="3699226" cy="2087469"/>
          </a:xfrm>
        </p:grpSpPr>
        <p:pic>
          <p:nvPicPr>
            <p:cNvPr id="18" name="Picture 2" descr="For a brighter future">
              <a:extLst>
                <a:ext uri="{FF2B5EF4-FFF2-40B4-BE49-F238E27FC236}">
                  <a16:creationId xmlns:a16="http://schemas.microsoft.com/office/drawing/2014/main" id="{1EECD714-075D-24B1-B853-ECE92BD1D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835" y="263300"/>
              <a:ext cx="1547208" cy="57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Logo Resources | SLAC National Accelerator Laboratory">
              <a:extLst>
                <a:ext uri="{FF2B5EF4-FFF2-40B4-BE49-F238E27FC236}">
                  <a16:creationId xmlns:a16="http://schemas.microsoft.com/office/drawing/2014/main" id="{1A90F353-E481-B436-5670-B124C8C0E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4" r="41411"/>
            <a:stretch/>
          </p:blipFill>
          <p:spPr bwMode="auto">
            <a:xfrm>
              <a:off x="10410710" y="422154"/>
              <a:ext cx="1273049" cy="42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CC0827-9407-5615-7552-D5AE05C9D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977" y="1125795"/>
              <a:ext cx="916463" cy="47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California Institute of Technology - Wikipedia">
              <a:extLst>
                <a:ext uri="{FF2B5EF4-FFF2-40B4-BE49-F238E27FC236}">
                  <a16:creationId xmlns:a16="http://schemas.microsoft.com/office/drawing/2014/main" id="{AFEEB906-AA5C-D526-8732-714DC34AF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189" y="1757249"/>
              <a:ext cx="596171" cy="593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077DA824-9705-033A-B5A5-610E87A62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6943" y="1105213"/>
              <a:ext cx="1362076" cy="6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NIST logo | NIST">
              <a:extLst>
                <a:ext uri="{FF2B5EF4-FFF2-40B4-BE49-F238E27FC236}">
                  <a16:creationId xmlns:a16="http://schemas.microsoft.com/office/drawing/2014/main" id="{7230E752-BFF4-404F-B4ED-417D22B38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619" y="1082649"/>
              <a:ext cx="1437584" cy="37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Synopsys Logos &amp; Usage">
              <a:extLst>
                <a:ext uri="{FF2B5EF4-FFF2-40B4-BE49-F238E27FC236}">
                  <a16:creationId xmlns:a16="http://schemas.microsoft.com/office/drawing/2014/main" id="{E3947DE2-C914-FF33-B6BF-7D74494A3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5267" y="1914218"/>
              <a:ext cx="1547336" cy="33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371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662D7-B882-4E24-82E1-D074795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01" y="1175657"/>
            <a:ext cx="11629999" cy="4874264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chemeClr val="accent1">
                    <a:lumMod val="50000"/>
                  </a:schemeClr>
                </a:solidFill>
              </a:rPr>
              <a:t>Many topics not covered in this presentation</a:t>
            </a:r>
          </a:p>
          <a:p>
            <a:pPr marL="0" indent="0">
              <a:buNone/>
            </a:pPr>
            <a:r>
              <a:rPr lang="en-US" sz="1850" b="1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 panose="020F0502020204030204"/>
              </a:rPr>
              <a:t>If interested, please </a:t>
            </a:r>
            <a:r>
              <a:rPr lang="en-US" sz="1850" b="1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 panose="020F0502020204030204"/>
              </a:rPr>
              <a:t>contact us!</a:t>
            </a:r>
            <a:endParaRPr lang="en-US" sz="1850" b="1" dirty="0">
              <a:ea typeface="ＭＳ Ｐゴシック"/>
              <a:cs typeface="Calibri" panose="020F0502020204030204"/>
            </a:endParaRPr>
          </a:p>
          <a:p>
            <a:pPr marL="72263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50" dirty="0">
              <a:ea typeface="ＭＳ Ｐゴシック"/>
              <a:cs typeface="Calibri" panose="020F0502020204030204"/>
            </a:endParaRPr>
          </a:p>
          <a:p>
            <a:pPr marL="72263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850" dirty="0">
              <a:ea typeface="ＭＳ Ｐゴシック"/>
              <a:cs typeface="Calibri" panose="020F0502020204030204"/>
            </a:endParaRPr>
          </a:p>
          <a:p>
            <a:pPr marL="719455" lvl="1" indent="-342900">
              <a:buChar char="•"/>
            </a:pPr>
            <a:endParaRPr lang="en-US" sz="1850" dirty="0">
              <a:ea typeface="ＭＳ Ｐゴシック"/>
              <a:cs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B2D68-EA04-40B6-BBBE-FC60B36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/>
              <a:t>Thank You!</a:t>
            </a:r>
            <a:endParaRPr lang="en-US" b="1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A8F9A6-6BFB-9514-7907-EE122A48D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93A2A-AF2D-25D2-C106-905697F33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4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765895-C928-6E49-B6E8-54E7D6B6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21" y="203689"/>
            <a:ext cx="9789121" cy="1331168"/>
          </a:xfrm>
        </p:spPr>
        <p:txBody>
          <a:bodyPr anchor="ctr"/>
          <a:lstStyle/>
          <a:p>
            <a:r>
              <a:rPr lang="en-US" sz="2133" dirty="0"/>
              <a:t>DOE Microelectronics Co-Design Research: </a:t>
            </a:r>
            <a:br>
              <a:rPr lang="en-US" sz="2133" dirty="0"/>
            </a:br>
            <a:r>
              <a:rPr lang="en-US" sz="2133" dirty="0"/>
              <a:t>“</a:t>
            </a:r>
            <a:r>
              <a:rPr lang="en-US" sz="2133" dirty="0">
                <a:sym typeface="Helvetica Neue"/>
              </a:rPr>
              <a:t>Hybrid Cryogenic Detector Architectures for Sensing and Edge Computing</a:t>
            </a:r>
            <a:r>
              <a:rPr lang="en-US" sz="2133" dirty="0"/>
              <a:t> enabled by new Fabrication Processes</a:t>
            </a:r>
            <a:r>
              <a:rPr lang="en-US" sz="2133" dirty="0">
                <a:sym typeface="Helvetica Neue"/>
              </a:rPr>
              <a:t>” (HYDRA)</a:t>
            </a:r>
            <a:endParaRPr lang="en-US" sz="2133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763B495-4285-5847-95E4-5C95E87AC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25" y="1592517"/>
            <a:ext cx="9352571" cy="397427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Advancement of two complementary classes of cryogenic state-of-the-art single-photon and particle detectors: </a:t>
            </a:r>
          </a:p>
          <a:p>
            <a:r>
              <a:rPr lang="en-US" sz="1600" dirty="0"/>
              <a:t>the </a:t>
            </a:r>
            <a:r>
              <a:rPr lang="en-US" sz="1600" b="1" dirty="0"/>
              <a:t>Skipper CCD-in-CMOS </a:t>
            </a:r>
            <a:r>
              <a:rPr lang="en-US" sz="1600" dirty="0"/>
              <a:t>silicon detector </a:t>
            </a:r>
          </a:p>
          <a:p>
            <a:r>
              <a:rPr lang="en-US" sz="1600" dirty="0"/>
              <a:t>a </a:t>
            </a:r>
            <a:r>
              <a:rPr lang="en-US" sz="1600" b="1" dirty="0"/>
              <a:t>hybrid detector platform based on superconducting nanowires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Development and co-design of: </a:t>
            </a:r>
          </a:p>
          <a:p>
            <a:r>
              <a:rPr lang="en-US" sz="1600" dirty="0"/>
              <a:t>advanced </a:t>
            </a:r>
            <a:r>
              <a:rPr lang="en-US" sz="1600" b="1" dirty="0"/>
              <a:t>fabrication and integration techniques</a:t>
            </a:r>
          </a:p>
          <a:p>
            <a:r>
              <a:rPr lang="en-US" sz="1600" dirty="0"/>
              <a:t>novel optimized </a:t>
            </a:r>
            <a:r>
              <a:rPr lang="en-US" sz="1600" b="1" dirty="0"/>
              <a:t>hybrid readout architectures</a:t>
            </a:r>
          </a:p>
          <a:p>
            <a:r>
              <a:rPr lang="en-US" sz="1600" dirty="0"/>
              <a:t>cryo-ASICs and cryotron-based superconducting electronics for </a:t>
            </a:r>
            <a:r>
              <a:rPr lang="en-US" sz="1600" b="1" dirty="0"/>
              <a:t>integrated sensing </a:t>
            </a:r>
            <a:r>
              <a:rPr lang="en-US" sz="1600" dirty="0"/>
              <a:t>and data reduction at source, through </a:t>
            </a:r>
            <a:r>
              <a:rPr lang="en-US" sz="1600" b="1" dirty="0"/>
              <a:t>feature extraction </a:t>
            </a:r>
            <a:r>
              <a:rPr lang="en-US" sz="1600" dirty="0"/>
              <a:t>and </a:t>
            </a:r>
            <a:r>
              <a:rPr lang="en-US" sz="1600" b="1" dirty="0"/>
              <a:t>edge computing</a:t>
            </a:r>
            <a:r>
              <a:rPr lang="en-US" sz="1600" dirty="0"/>
              <a:t>.</a:t>
            </a:r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E82C79-348C-4366-9BEC-ABB21A4A7846}"/>
              </a:ext>
            </a:extLst>
          </p:cNvPr>
          <p:cNvGrpSpPr/>
          <p:nvPr/>
        </p:nvGrpSpPr>
        <p:grpSpPr>
          <a:xfrm>
            <a:off x="155074" y="5612253"/>
            <a:ext cx="11903772" cy="606888"/>
            <a:chOff x="116305" y="4209190"/>
            <a:chExt cx="8927829" cy="455166"/>
          </a:xfrm>
        </p:grpSpPr>
        <p:pic>
          <p:nvPicPr>
            <p:cNvPr id="17" name="Picture 2" descr="For a brighter future">
              <a:extLst>
                <a:ext uri="{FF2B5EF4-FFF2-40B4-BE49-F238E27FC236}">
                  <a16:creationId xmlns:a16="http://schemas.microsoft.com/office/drawing/2014/main" id="{D369900D-28FA-4265-BDB6-BF16347C2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08" y="4214295"/>
              <a:ext cx="1188720" cy="44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Logo Resources | SLAC National Accelerator Laboratory">
              <a:extLst>
                <a:ext uri="{FF2B5EF4-FFF2-40B4-BE49-F238E27FC236}">
                  <a16:creationId xmlns:a16="http://schemas.microsoft.com/office/drawing/2014/main" id="{134C1890-EC41-4CF7-AECA-7C14B5FF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517" y="4289585"/>
              <a:ext cx="1371600" cy="29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1304530E-190D-4666-86AF-13D975132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655" y="4277311"/>
              <a:ext cx="531601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California Institute of Technology - Wikipedia">
              <a:extLst>
                <a:ext uri="{FF2B5EF4-FFF2-40B4-BE49-F238E27FC236}">
                  <a16:creationId xmlns:a16="http://schemas.microsoft.com/office/drawing/2014/main" id="{B4A5E0A4-FDEE-4441-89E0-771CAD38E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545" y="4209190"/>
              <a:ext cx="457200" cy="45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A48D095-03C2-4319-B25C-5A9884422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034" y="4232057"/>
              <a:ext cx="914400" cy="40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NIST logo | NIST">
              <a:extLst>
                <a:ext uri="{FF2B5EF4-FFF2-40B4-BE49-F238E27FC236}">
                  <a16:creationId xmlns:a16="http://schemas.microsoft.com/office/drawing/2014/main" id="{AD6DF493-3BD4-4865-ACF6-8FC9802F5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406" y="4328735"/>
              <a:ext cx="822960" cy="21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Synopsys Logos &amp; Usage">
              <a:extLst>
                <a:ext uri="{FF2B5EF4-FFF2-40B4-BE49-F238E27FC236}">
                  <a16:creationId xmlns:a16="http://schemas.microsoft.com/office/drawing/2014/main" id="{6076AF7B-22B2-4D6E-87DA-6E45D92D5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721" y="4299613"/>
              <a:ext cx="125141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Fermilab | Graphics Standards at Fermilab | Logo and usage">
              <a:extLst>
                <a:ext uri="{FF2B5EF4-FFF2-40B4-BE49-F238E27FC236}">
                  <a16:creationId xmlns:a16="http://schemas.microsoft.com/office/drawing/2014/main" id="{A7BBE692-00BD-49DA-BA80-20823A3E5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" y="4314481"/>
              <a:ext cx="1281914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BFE56EA-C4BB-4DA0-B1DC-1BAC4AFC9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9"/>
          <a:stretch/>
        </p:blipFill>
        <p:spPr>
          <a:xfrm>
            <a:off x="10204433" y="69186"/>
            <a:ext cx="1854412" cy="16192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8207A2-DDF3-4F9C-8B4B-97A21D2865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453" y="1875095"/>
            <a:ext cx="1883947" cy="14703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1E08012-84D6-4C3D-8F98-14597C0C29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31" y="3585311"/>
            <a:ext cx="1854412" cy="18739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34BB4A7-E263-4B27-AB79-5776A1A0CCCF}"/>
              </a:ext>
            </a:extLst>
          </p:cNvPr>
          <p:cNvSpPr txBox="1"/>
          <p:nvPr/>
        </p:nvSpPr>
        <p:spPr>
          <a:xfrm>
            <a:off x="11393074" y="148586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SNSPD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3A88AE-1626-4C7A-AD25-76E51B13A846}"/>
              </a:ext>
            </a:extLst>
          </p:cNvPr>
          <p:cNvSpPr txBox="1"/>
          <p:nvPr/>
        </p:nvSpPr>
        <p:spPr>
          <a:xfrm>
            <a:off x="11432907" y="3275323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xTrons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D4160E-26F0-46C7-AE14-A71A4429E0FC}"/>
              </a:ext>
            </a:extLst>
          </p:cNvPr>
          <p:cNvSpPr txBox="1"/>
          <p:nvPr/>
        </p:nvSpPr>
        <p:spPr>
          <a:xfrm>
            <a:off x="11254491" y="5411671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cryoASIC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9CB1B-ACCD-4B53-AFD9-9F10BE6A8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Fermilab: Integrated Circuits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7A8EE-6334-4B72-A5F0-C929627B5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37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0FE355-FDB6-6536-03DA-6C9E2C25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Methodology: Physics driven hardware co-design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A5B68-F9D3-470C-643C-CF676FBE0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42FB9A-0F2F-B772-4029-B368E2BA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631"/>
            <a:ext cx="12192000" cy="4896584"/>
          </a:xfrm>
          <a:prstGeom prst="rect">
            <a:avLst/>
          </a:prstGeom>
        </p:spPr>
      </p:pic>
      <p:sp>
        <p:nvSpPr>
          <p:cNvPr id="8" name="Google Shape;93;p14">
            <a:extLst>
              <a:ext uri="{FF2B5EF4-FFF2-40B4-BE49-F238E27FC236}">
                <a16:creationId xmlns:a16="http://schemas.microsoft.com/office/drawing/2014/main" id="{30592F9F-B233-8ECD-38AF-320145B376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00390" y="679630"/>
            <a:ext cx="8303740" cy="2647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3834">
              <a:spcBef>
                <a:spcPts val="800"/>
              </a:spcBef>
            </a:pPr>
            <a:r>
              <a:rPr lang="en-US" sz="1867" dirty="0"/>
              <a:t>Algorithm development based on Physics data</a:t>
            </a:r>
          </a:p>
          <a:p>
            <a:pPr marL="243834">
              <a:spcBef>
                <a:spcPts val="800"/>
              </a:spcBef>
            </a:pPr>
            <a:r>
              <a:rPr lang="en-US" sz="1867" b="1" dirty="0"/>
              <a:t>hls4ml</a:t>
            </a:r>
            <a:r>
              <a:rPr lang="en-US" sz="1867" dirty="0"/>
              <a:t> simplifies the design of on-chip ML accelerators</a:t>
            </a:r>
          </a:p>
          <a:p>
            <a:pPr marL="853419" lvl="2">
              <a:spcBef>
                <a:spcPts val="800"/>
              </a:spcBef>
            </a:pPr>
            <a:r>
              <a:rPr lang="en-US" sz="1867" dirty="0"/>
              <a:t>| hls4ml directives | &lt;&lt; | HLS directives |</a:t>
            </a:r>
          </a:p>
          <a:p>
            <a:pPr marL="853419" lvl="2">
              <a:spcBef>
                <a:spcPts val="800"/>
              </a:spcBef>
            </a:pPr>
            <a:r>
              <a:rPr lang="en-US" sz="1867" dirty="0"/>
              <a:t>C++ library of ML functionalities optimized for HLS</a:t>
            </a:r>
          </a:p>
          <a:p>
            <a:pPr marL="243834">
              <a:spcBef>
                <a:spcPts val="800"/>
              </a:spcBef>
            </a:pPr>
            <a:r>
              <a:rPr lang="en-US" sz="2133" dirty="0"/>
              <a:t>TMR4sv_hls: </a:t>
            </a:r>
            <a:r>
              <a:rPr lang="en-US" sz="1867" dirty="0"/>
              <a:t>Triple Modular Redundancy tool for System Verilog &amp; HLS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36197-8DF4-51EB-DFCE-A28CCA9A4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6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432AED-E79B-4A3B-AB9D-E9800E22D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3"/>
            <a:ext cx="11563351" cy="3307484"/>
          </a:xfrm>
        </p:spPr>
        <p:txBody>
          <a:bodyPr lIns="0" tIns="0" rIns="0" bIns="0" anchor="t"/>
          <a:lstStyle/>
          <a:p>
            <a:pPr marL="3352165" lvl="5" indent="-304165"/>
            <a:r>
              <a:rPr lang="en-US" sz="1800" b="1">
                <a:solidFill>
                  <a:srgbClr val="505050"/>
                </a:solidFill>
                <a:latin typeface="Helvetica"/>
              </a:rPr>
              <a:t>Platform for Scalable Quantum Control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 = ESP +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FlexLogix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eFPGA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3961765" lvl="6" indent="-304165"/>
            <a:r>
              <a:rPr lang="en-US" sz="1800">
                <a:solidFill>
                  <a:srgbClr val="505050"/>
                </a:solidFill>
                <a:latin typeface="Helvetica"/>
              </a:rPr>
              <a:t>ML running on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eFPGA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/SoC in the cryostat for scalable quantum control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3961765" lvl="6" indent="-304165"/>
            <a:r>
              <a:rPr lang="en-US" sz="1800">
                <a:solidFill>
                  <a:srgbClr val="505050"/>
                </a:solidFill>
                <a:latin typeface="Helvetica"/>
              </a:rPr>
              <a:t>Methodology: hls4ml + Catapult HLS +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Synplify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 +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FlexCompiler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3961765" lvl="6" indent="-304165"/>
            <a:r>
              <a:rPr lang="en-US" sz="1800">
                <a:solidFill>
                  <a:srgbClr val="505050"/>
                </a:solidFill>
                <a:latin typeface="Helvetica"/>
              </a:rPr>
              <a:t>Architecture: </a:t>
            </a:r>
            <a:r>
              <a:rPr lang="en-US" sz="1800" err="1">
                <a:solidFill>
                  <a:srgbClr val="505050"/>
                </a:solidFill>
                <a:latin typeface="Helvetica"/>
              </a:rPr>
              <a:t>eFPGA</a:t>
            </a:r>
            <a:r>
              <a:rPr lang="en-US" sz="1800">
                <a:solidFill>
                  <a:srgbClr val="505050"/>
                </a:solidFill>
                <a:latin typeface="Helvetica"/>
              </a:rPr>
              <a:t> integration in SoC tile(s)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3352165" lvl="5" indent="-304165"/>
            <a:r>
              <a:rPr lang="en-US" sz="1800" b="1">
                <a:solidFill>
                  <a:srgbClr val="505050"/>
                </a:solidFill>
                <a:latin typeface="Helvetica"/>
              </a:rPr>
              <a:t>Quantum control applications</a:t>
            </a:r>
            <a:endParaRPr lang="en-US" sz="1800" b="1">
              <a:solidFill>
                <a:srgbClr val="505050"/>
              </a:solidFill>
              <a:latin typeface="Helvetica"/>
              <a:cs typeface="Helvetica"/>
            </a:endParaRPr>
          </a:p>
          <a:p>
            <a:pPr marL="3961765" lvl="6" indent="-304165"/>
            <a:r>
              <a:rPr lang="en-US" sz="1800">
                <a:solidFill>
                  <a:srgbClr val="505050"/>
                </a:solidFill>
                <a:latin typeface="Helvetica"/>
              </a:rPr>
              <a:t>Data acquisition, model training, model evaluation, hardware synthesis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1365" lvl="7" indent="-304165"/>
            <a:r>
              <a:rPr lang="en-US" sz="1800">
                <a:solidFill>
                  <a:srgbClr val="505050"/>
                </a:solidFill>
                <a:latin typeface="Helvetica"/>
              </a:rPr>
              <a:t>State preparation (Control)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5180965" lvl="8" indent="-304165"/>
            <a:r>
              <a:rPr lang="en-US" sz="1800">
                <a:solidFill>
                  <a:srgbClr val="505050"/>
                </a:solidFill>
                <a:latin typeface="Helvetica"/>
                <a:hlinkClick r:id="rId2"/>
              </a:rPr>
              <a:t>Workshop on Quantum Computing Software 2022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1365" lvl="7" indent="-304165"/>
            <a:r>
              <a:rPr lang="en-US" sz="1800">
                <a:solidFill>
                  <a:srgbClr val="505050"/>
                </a:solidFill>
                <a:latin typeface="Helvetica"/>
              </a:rPr>
              <a:t>Readout, Error correction</a:t>
            </a:r>
            <a:endParaRPr lang="en-US" sz="1800">
              <a:solidFill>
                <a:srgbClr val="505050"/>
              </a:solidFill>
              <a:latin typeface="Helvetica"/>
              <a:cs typeface="Helvetica"/>
            </a:endParaRPr>
          </a:p>
          <a:p>
            <a:pPr marL="3961765" lvl="6" indent="-304165"/>
            <a:r>
              <a:rPr lang="en-US" sz="1800">
                <a:solidFill>
                  <a:srgbClr val="505050"/>
                </a:solidFill>
                <a:latin typeface="Helvetica"/>
              </a:rPr>
              <a:t>Early emulation on FNAL QICK looking for collaborators for demonstration</a:t>
            </a:r>
            <a:endParaRPr lang="en-US" sz="180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6D3E0-E9D8-4209-9D62-521D0EA2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Scalable Quantum Control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2BC3A-6B28-4AA0-8B4F-41FF111DC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24E12-010A-46C5-B6D7-6E150DD3930C}"/>
              </a:ext>
            </a:extLst>
          </p:cNvPr>
          <p:cNvGrpSpPr/>
          <p:nvPr/>
        </p:nvGrpSpPr>
        <p:grpSpPr>
          <a:xfrm>
            <a:off x="465666" y="1588064"/>
            <a:ext cx="345306" cy="1912151"/>
            <a:chOff x="465666" y="1595335"/>
            <a:chExt cx="345306" cy="191215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AA7643C-30D3-40AB-94F6-CC175B086306}"/>
                </a:ext>
              </a:extLst>
            </p:cNvPr>
            <p:cNvSpPr/>
            <p:nvPr/>
          </p:nvSpPr>
          <p:spPr>
            <a:xfrm>
              <a:off x="465666" y="1595335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4AE27BB-E838-445F-B116-FF5CAF6337F0}"/>
                </a:ext>
              </a:extLst>
            </p:cNvPr>
            <p:cNvSpPr/>
            <p:nvPr/>
          </p:nvSpPr>
          <p:spPr>
            <a:xfrm>
              <a:off x="465666" y="3397758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6733A53-4C81-4011-A02C-F58BA7927D48}"/>
                </a:ext>
              </a:extLst>
            </p:cNvPr>
            <p:cNvSpPr/>
            <p:nvPr/>
          </p:nvSpPr>
          <p:spPr>
            <a:xfrm>
              <a:off x="465666" y="1852824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6DBB6C2-6B24-43EE-9629-7C6E9EC2BE0C}"/>
                </a:ext>
              </a:extLst>
            </p:cNvPr>
            <p:cNvSpPr/>
            <p:nvPr/>
          </p:nvSpPr>
          <p:spPr>
            <a:xfrm>
              <a:off x="465666" y="3140269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13F414F-EBA4-4D38-9AA4-1F84AA4B2174}"/>
                </a:ext>
              </a:extLst>
            </p:cNvPr>
            <p:cNvSpPr/>
            <p:nvPr/>
          </p:nvSpPr>
          <p:spPr>
            <a:xfrm>
              <a:off x="465666" y="2882780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3CC9E2-1705-49F4-B25F-A4D7DF2430CC}"/>
                </a:ext>
              </a:extLst>
            </p:cNvPr>
            <p:cNvSpPr/>
            <p:nvPr/>
          </p:nvSpPr>
          <p:spPr>
            <a:xfrm>
              <a:off x="465666" y="2625291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99C2E4B-2A83-48EE-9B57-0D02C49A994A}"/>
                </a:ext>
              </a:extLst>
            </p:cNvPr>
            <p:cNvSpPr/>
            <p:nvPr/>
          </p:nvSpPr>
          <p:spPr>
            <a:xfrm>
              <a:off x="465666" y="2367802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6E9372C-557B-465B-8DD3-91980CAE4A60}"/>
                </a:ext>
              </a:extLst>
            </p:cNvPr>
            <p:cNvSpPr/>
            <p:nvPr/>
          </p:nvSpPr>
          <p:spPr>
            <a:xfrm>
              <a:off x="465666" y="2110313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DE2E6A-0623-4C5C-9C2F-56D247909AC7}"/>
              </a:ext>
            </a:extLst>
          </p:cNvPr>
          <p:cNvGrpSpPr/>
          <p:nvPr/>
        </p:nvGrpSpPr>
        <p:grpSpPr>
          <a:xfrm>
            <a:off x="2726416" y="1588064"/>
            <a:ext cx="345306" cy="1912151"/>
            <a:chOff x="465666" y="1595335"/>
            <a:chExt cx="345306" cy="191215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AD6BC18-E64A-42D0-BB37-E0F45BDB91B7}"/>
                </a:ext>
              </a:extLst>
            </p:cNvPr>
            <p:cNvSpPr/>
            <p:nvPr/>
          </p:nvSpPr>
          <p:spPr>
            <a:xfrm>
              <a:off x="465666" y="1595335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059B4D1-B7EC-4FCC-9E3F-949803B9B254}"/>
                </a:ext>
              </a:extLst>
            </p:cNvPr>
            <p:cNvSpPr/>
            <p:nvPr/>
          </p:nvSpPr>
          <p:spPr>
            <a:xfrm>
              <a:off x="465666" y="3397758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451A40B-DB30-4B3F-9D28-CD3D601416DF}"/>
                </a:ext>
              </a:extLst>
            </p:cNvPr>
            <p:cNvSpPr/>
            <p:nvPr/>
          </p:nvSpPr>
          <p:spPr>
            <a:xfrm>
              <a:off x="465666" y="1852824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3B98F29-F763-4CFD-936A-745E198FE2D6}"/>
                </a:ext>
              </a:extLst>
            </p:cNvPr>
            <p:cNvSpPr/>
            <p:nvPr/>
          </p:nvSpPr>
          <p:spPr>
            <a:xfrm>
              <a:off x="465666" y="3140269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929133A-FF63-40A7-994F-EFA3D8B628E6}"/>
                </a:ext>
              </a:extLst>
            </p:cNvPr>
            <p:cNvSpPr/>
            <p:nvPr/>
          </p:nvSpPr>
          <p:spPr>
            <a:xfrm>
              <a:off x="465666" y="2882780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D2EC65B-614C-47C1-95CC-62F5F482C1E3}"/>
                </a:ext>
              </a:extLst>
            </p:cNvPr>
            <p:cNvSpPr/>
            <p:nvPr/>
          </p:nvSpPr>
          <p:spPr>
            <a:xfrm>
              <a:off x="465666" y="2625291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4568DC4-12F0-410F-AD25-99FFCB4946A3}"/>
                </a:ext>
              </a:extLst>
            </p:cNvPr>
            <p:cNvSpPr/>
            <p:nvPr/>
          </p:nvSpPr>
          <p:spPr>
            <a:xfrm>
              <a:off x="465666" y="2367802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D90CCB2-41A5-4927-BF9D-D408C526EC1B}"/>
                </a:ext>
              </a:extLst>
            </p:cNvPr>
            <p:cNvSpPr/>
            <p:nvPr/>
          </p:nvSpPr>
          <p:spPr>
            <a:xfrm>
              <a:off x="465666" y="2110313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C1BB11-BC28-4FEC-A123-DCCBD2082812}"/>
              </a:ext>
            </a:extLst>
          </p:cNvPr>
          <p:cNvGrpSpPr/>
          <p:nvPr/>
        </p:nvGrpSpPr>
        <p:grpSpPr>
          <a:xfrm rot="5400000">
            <a:off x="1604205" y="2754459"/>
            <a:ext cx="345306" cy="1912151"/>
            <a:chOff x="465666" y="1595335"/>
            <a:chExt cx="345306" cy="191215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90C563E-7CA0-47FF-BAB6-FA559EBE26A0}"/>
                </a:ext>
              </a:extLst>
            </p:cNvPr>
            <p:cNvSpPr/>
            <p:nvPr/>
          </p:nvSpPr>
          <p:spPr>
            <a:xfrm>
              <a:off x="465666" y="1595335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AE453E6-0E85-4397-91A5-01283A737199}"/>
                </a:ext>
              </a:extLst>
            </p:cNvPr>
            <p:cNvSpPr/>
            <p:nvPr/>
          </p:nvSpPr>
          <p:spPr>
            <a:xfrm>
              <a:off x="465666" y="3397758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1C380FB-3F36-42FC-B313-BD9030FE970F}"/>
                </a:ext>
              </a:extLst>
            </p:cNvPr>
            <p:cNvSpPr/>
            <p:nvPr/>
          </p:nvSpPr>
          <p:spPr>
            <a:xfrm>
              <a:off x="465666" y="1852824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D80F86A-597A-4D98-9876-C710A80EE4F9}"/>
                </a:ext>
              </a:extLst>
            </p:cNvPr>
            <p:cNvSpPr/>
            <p:nvPr/>
          </p:nvSpPr>
          <p:spPr>
            <a:xfrm>
              <a:off x="465666" y="3140269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AE611FA-1B60-49A4-9451-473802FF85AD}"/>
                </a:ext>
              </a:extLst>
            </p:cNvPr>
            <p:cNvSpPr/>
            <p:nvPr/>
          </p:nvSpPr>
          <p:spPr>
            <a:xfrm>
              <a:off x="465666" y="2882780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EBA16B2-126C-4F6B-BB22-3554394B093F}"/>
                </a:ext>
              </a:extLst>
            </p:cNvPr>
            <p:cNvSpPr/>
            <p:nvPr/>
          </p:nvSpPr>
          <p:spPr>
            <a:xfrm>
              <a:off x="465666" y="2625291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A3DACB9-2933-4343-8A98-AD048D599413}"/>
                </a:ext>
              </a:extLst>
            </p:cNvPr>
            <p:cNvSpPr/>
            <p:nvPr/>
          </p:nvSpPr>
          <p:spPr>
            <a:xfrm>
              <a:off x="465666" y="2367802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2D34092-A204-4196-988A-956B4291F645}"/>
                </a:ext>
              </a:extLst>
            </p:cNvPr>
            <p:cNvSpPr/>
            <p:nvPr/>
          </p:nvSpPr>
          <p:spPr>
            <a:xfrm>
              <a:off x="465666" y="2110313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119B30-D3E1-4193-8E48-AB91D4765BB3}"/>
              </a:ext>
            </a:extLst>
          </p:cNvPr>
          <p:cNvGrpSpPr/>
          <p:nvPr/>
        </p:nvGrpSpPr>
        <p:grpSpPr>
          <a:xfrm rot="5400000">
            <a:off x="1597687" y="474792"/>
            <a:ext cx="345306" cy="1912151"/>
            <a:chOff x="465666" y="1595335"/>
            <a:chExt cx="345306" cy="19121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BD7827A-0886-4878-9C9D-448FDAC103BE}"/>
                </a:ext>
              </a:extLst>
            </p:cNvPr>
            <p:cNvSpPr/>
            <p:nvPr/>
          </p:nvSpPr>
          <p:spPr>
            <a:xfrm>
              <a:off x="465666" y="1595335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88B5716-F41E-4808-B7DB-FAC8E719B245}"/>
                </a:ext>
              </a:extLst>
            </p:cNvPr>
            <p:cNvSpPr/>
            <p:nvPr/>
          </p:nvSpPr>
          <p:spPr>
            <a:xfrm>
              <a:off x="465666" y="3397758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DC419C5-4146-4B9D-AACE-8C05429388BD}"/>
                </a:ext>
              </a:extLst>
            </p:cNvPr>
            <p:cNvSpPr/>
            <p:nvPr/>
          </p:nvSpPr>
          <p:spPr>
            <a:xfrm>
              <a:off x="465666" y="1852824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9597E29-2041-4D09-A1EF-857606672B95}"/>
                </a:ext>
              </a:extLst>
            </p:cNvPr>
            <p:cNvSpPr/>
            <p:nvPr/>
          </p:nvSpPr>
          <p:spPr>
            <a:xfrm>
              <a:off x="465666" y="3140269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EE5FCE1-53EE-4F04-BB57-0BB7730DF94C}"/>
                </a:ext>
              </a:extLst>
            </p:cNvPr>
            <p:cNvSpPr/>
            <p:nvPr/>
          </p:nvSpPr>
          <p:spPr>
            <a:xfrm>
              <a:off x="465666" y="2882780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809C785-37DA-43F0-91DE-8802E7FE4577}"/>
                </a:ext>
              </a:extLst>
            </p:cNvPr>
            <p:cNvSpPr/>
            <p:nvPr/>
          </p:nvSpPr>
          <p:spPr>
            <a:xfrm>
              <a:off x="465666" y="2625291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F22AF542-52EB-4553-9E11-7B45BB926FC1}"/>
                </a:ext>
              </a:extLst>
            </p:cNvPr>
            <p:cNvSpPr/>
            <p:nvPr/>
          </p:nvSpPr>
          <p:spPr>
            <a:xfrm>
              <a:off x="465666" y="2367802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C55CC34-7051-4F55-B17E-EA09DC0B84F4}"/>
                </a:ext>
              </a:extLst>
            </p:cNvPr>
            <p:cNvSpPr/>
            <p:nvPr/>
          </p:nvSpPr>
          <p:spPr>
            <a:xfrm>
              <a:off x="465666" y="2110313"/>
              <a:ext cx="345306" cy="109728"/>
            </a:xfrm>
            <a:prstGeom prst="roundRect">
              <a:avLst>
                <a:gd name="adj" fmla="val 32208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6B4AE7-FE49-45B0-9E19-80BC12480A79}"/>
              </a:ext>
            </a:extLst>
          </p:cNvPr>
          <p:cNvGrpSpPr/>
          <p:nvPr/>
        </p:nvGrpSpPr>
        <p:grpSpPr>
          <a:xfrm>
            <a:off x="610275" y="799070"/>
            <a:ext cx="2286000" cy="2903906"/>
            <a:chOff x="1624613" y="1185652"/>
            <a:chExt cx="2286000" cy="29039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A06E03-B1A5-4AA1-8E50-3A1FC6D62319}"/>
                </a:ext>
              </a:extLst>
            </p:cNvPr>
            <p:cNvSpPr/>
            <p:nvPr/>
          </p:nvSpPr>
          <p:spPr>
            <a:xfrm>
              <a:off x="1624613" y="1803558"/>
              <a:ext cx="2286000" cy="2286000"/>
            </a:xfrm>
            <a:prstGeom prst="roundRect">
              <a:avLst>
                <a:gd name="adj" fmla="val 3220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A97153-CCA1-4E92-BB00-6EA816CCFFBD}"/>
                </a:ext>
              </a:extLst>
            </p:cNvPr>
            <p:cNvCxnSpPr>
              <a:cxnSpLocks/>
            </p:cNvCxnSpPr>
            <p:nvPr/>
          </p:nvCxnSpPr>
          <p:spPr>
            <a:xfrm>
              <a:off x="1807493" y="2946558"/>
              <a:ext cx="192024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900B28-6FD6-4979-BB5C-36A9DA41531C}"/>
                </a:ext>
              </a:extLst>
            </p:cNvPr>
            <p:cNvCxnSpPr>
              <a:cxnSpLocks/>
            </p:cNvCxnSpPr>
            <p:nvPr/>
          </p:nvCxnSpPr>
          <p:spPr>
            <a:xfrm>
              <a:off x="2767613" y="1986438"/>
              <a:ext cx="0" cy="1920240"/>
            </a:xfrm>
            <a:prstGeom prst="lin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BDDB3CE-0FF5-4CCB-9048-E555B7072FA0}"/>
                </a:ext>
              </a:extLst>
            </p:cNvPr>
            <p:cNvSpPr/>
            <p:nvPr/>
          </p:nvSpPr>
          <p:spPr>
            <a:xfrm>
              <a:off x="2878218" y="1894998"/>
              <a:ext cx="921791" cy="923544"/>
            </a:xfrm>
            <a:prstGeom prst="roundRect">
              <a:avLst>
                <a:gd name="adj" fmla="val 322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10FF0E6-0040-406C-85E2-A88DA169D5AB}"/>
                </a:ext>
              </a:extLst>
            </p:cNvPr>
            <p:cNvSpPr/>
            <p:nvPr/>
          </p:nvSpPr>
          <p:spPr>
            <a:xfrm>
              <a:off x="1735218" y="1894998"/>
              <a:ext cx="921791" cy="923544"/>
            </a:xfrm>
            <a:prstGeom prst="roundRect">
              <a:avLst>
                <a:gd name="adj" fmla="val 3220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200" err="1">
                  <a:solidFill>
                    <a:schemeClr val="accent6">
                      <a:lumMod val="50000"/>
                    </a:schemeClr>
                  </a:solidFill>
                  <a:sym typeface="Symbol" panose="05050102010706020507" pitchFamily="18" charset="2"/>
                </a:rPr>
                <a:t>uC</a:t>
              </a:r>
              <a:endParaRPr lang="en-US" err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E828CE-45CA-4411-9AFF-D5CE9430C0D6}"/>
                </a:ext>
              </a:extLst>
            </p:cNvPr>
            <p:cNvSpPr/>
            <p:nvPr/>
          </p:nvSpPr>
          <p:spPr>
            <a:xfrm>
              <a:off x="1716053" y="3056286"/>
              <a:ext cx="921791" cy="923544"/>
            </a:xfrm>
            <a:prstGeom prst="roundRect">
              <a:avLst>
                <a:gd name="adj" fmla="val 322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21CE508-F10D-4F04-8480-C72D3485FFB3}"/>
                </a:ext>
              </a:extLst>
            </p:cNvPr>
            <p:cNvSpPr/>
            <p:nvPr/>
          </p:nvSpPr>
          <p:spPr>
            <a:xfrm>
              <a:off x="2878217" y="3069810"/>
              <a:ext cx="921791" cy="923544"/>
            </a:xfrm>
            <a:prstGeom prst="roundRect">
              <a:avLst>
                <a:gd name="adj" fmla="val 322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E5B403-20BE-4430-81AF-9671E14B28B7}"/>
                </a:ext>
              </a:extLst>
            </p:cNvPr>
            <p:cNvSpPr txBox="1"/>
            <p:nvPr/>
          </p:nvSpPr>
          <p:spPr>
            <a:xfrm>
              <a:off x="1624613" y="1185652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6">
                      <a:lumMod val="50000"/>
                    </a:schemeClr>
                  </a:solidFill>
                </a:rPr>
                <a:t>System-on-Chip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F2779B7-CD65-4CFC-9DFE-2EE6C97E5B69}"/>
              </a:ext>
            </a:extLst>
          </p:cNvPr>
          <p:cNvSpPr txBox="1"/>
          <p:nvPr/>
        </p:nvSpPr>
        <p:spPr>
          <a:xfrm>
            <a:off x="158044" y="4187033"/>
            <a:ext cx="11582400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792" defTabSz="609585">
              <a:spcBef>
                <a:spcPct val="20000"/>
              </a:spcBef>
              <a:buFont typeface="Arial"/>
              <a:buChar char="•"/>
            </a:pPr>
            <a:r>
              <a:rPr lang="en-US" b="1" err="1">
                <a:solidFill>
                  <a:srgbClr val="505050"/>
                </a:solidFill>
                <a:latin typeface="Helvetica"/>
              </a:rPr>
              <a:t>CryoAI</a:t>
            </a:r>
            <a:r>
              <a:rPr lang="en-US" b="1">
                <a:solidFill>
                  <a:srgbClr val="505050"/>
                </a:solidFill>
                <a:latin typeface="Helvetica"/>
              </a:rPr>
              <a:t>, 22nm</a:t>
            </a:r>
          </a:p>
          <a:p>
            <a:pPr lvl="2" indent="-304792" defTabSz="609585">
              <a:spcBef>
                <a:spcPct val="20000"/>
              </a:spcBef>
              <a:buFont typeface="Arial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Digital test chip to evaluate low power cryogenic performance of digital backend at lower core voltages</a:t>
            </a:r>
          </a:p>
          <a:p>
            <a:pPr lvl="2" indent="-304792" defTabSz="609585">
              <a:spcBef>
                <a:spcPct val="20000"/>
              </a:spcBef>
              <a:buFont typeface="Arial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Design and integration of an ML Accelerator (</a:t>
            </a:r>
            <a:r>
              <a:rPr lang="en-US" err="1">
                <a:solidFill>
                  <a:srgbClr val="505050"/>
                </a:solidFill>
                <a:latin typeface="Helvetica"/>
              </a:rPr>
              <a:t>AutoEncoder</a:t>
            </a:r>
            <a:r>
              <a:rPr lang="en-US">
                <a:solidFill>
                  <a:srgbClr val="505050"/>
                </a:solidFill>
                <a:latin typeface="Helvetica"/>
              </a:rPr>
              <a:t> for Anomaly Detection – IoT </a:t>
            </a:r>
            <a:r>
              <a:rPr lang="en-US" err="1">
                <a:solidFill>
                  <a:srgbClr val="505050"/>
                </a:solidFill>
                <a:latin typeface="Helvetica"/>
              </a:rPr>
              <a:t>MLPerf</a:t>
            </a:r>
            <a:r>
              <a:rPr lang="en-US">
                <a:solidFill>
                  <a:srgbClr val="505050"/>
                </a:solidFill>
                <a:latin typeface="Helvetica"/>
              </a:rPr>
              <a:t> Tiny)</a:t>
            </a:r>
          </a:p>
          <a:p>
            <a:pPr lvl="2" indent="-304792" defTabSz="609585">
              <a:spcBef>
                <a:spcPct val="20000"/>
              </a:spcBef>
              <a:buFont typeface="Arial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Chip &amp; board fabricated – Ongoing testing</a:t>
            </a:r>
          </a:p>
          <a:p>
            <a:pPr lvl="2" indent="-304792" defTabSz="609585">
              <a:spcBef>
                <a:spcPct val="20000"/>
              </a:spcBef>
              <a:buFont typeface="Arial"/>
              <a:buChar char="•"/>
            </a:pPr>
            <a:r>
              <a:rPr lang="en-US">
                <a:solidFill>
                  <a:srgbClr val="505050"/>
                </a:solidFill>
                <a:latin typeface="Helvetica"/>
              </a:rPr>
              <a:t>ESP simulation for future </a:t>
            </a:r>
            <a:r>
              <a:rPr lang="en-US" err="1">
                <a:solidFill>
                  <a:srgbClr val="505050"/>
                </a:solidFill>
                <a:latin typeface="Helvetica"/>
              </a:rPr>
              <a:t>respin</a:t>
            </a:r>
            <a:endParaRPr lang="en-US">
              <a:solidFill>
                <a:srgbClr val="505050"/>
              </a:solidFill>
              <a:latin typeface="Helvetic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365816-155A-4806-97C1-5220854B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22" y="5248259"/>
            <a:ext cx="2570795" cy="13737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EB0F47-6E52-4ED8-94C9-E2E6902C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794" y="5199563"/>
            <a:ext cx="1263280" cy="147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AF420-2CD9-A543-0E43-6DE23D2FA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3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4ABCE-B0C1-A94D-8C63-5319F0646C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5900" y="728414"/>
            <a:ext cx="2623929" cy="3202885"/>
          </a:xfrm>
        </p:spPr>
        <p:txBody>
          <a:bodyPr/>
          <a:lstStyle/>
          <a:p>
            <a:r>
              <a:rPr lang="en-US" sz="1600"/>
              <a:t>ACADEMIC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CEB2CB-CC9B-BA4F-B246-1BFBD3B2760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41666" y="951496"/>
            <a:ext cx="3290681" cy="3202885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NATIONAL LABS: ADVANCED SCIENTIFIC INSTRUMENTATION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218C71-2FFB-0049-AC66-A51C6952384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78088" y="3788366"/>
            <a:ext cx="2908915" cy="2005485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Support interdisciplinary research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Enables new scientific discovery and foundational engineering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Novel solutions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Mission: new knowledge and education of students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60E683-6BDA-8E4F-86E6-4AD99D7F933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75971" y="4273828"/>
            <a:ext cx="3515507" cy="1761345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Support scientific experiments operating in extreme environments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Mid-size scaling for large experiments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Mission: robust performance over several decades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C40E4-51AD-834A-8EE5-A0C0566FD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9DCA4-E004-E94D-94E7-F7EE8342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68" y="116398"/>
            <a:ext cx="11582400" cy="427877"/>
          </a:xfrm>
        </p:spPr>
        <p:txBody>
          <a:bodyPr/>
          <a:lstStyle/>
          <a:p>
            <a:r>
              <a:rPr lang="en-US" dirty="0"/>
              <a:t>Fermilab Integrated Circuits Design Capabilities and Mission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30FC6F8-098A-0E4B-B2F5-CCA7964C80D8}"/>
              </a:ext>
            </a:extLst>
          </p:cNvPr>
          <p:cNvSpPr txBox="1">
            <a:spLocks/>
          </p:cNvSpPr>
          <p:nvPr/>
        </p:nvSpPr>
        <p:spPr>
          <a:xfrm>
            <a:off x="8894653" y="808624"/>
            <a:ext cx="2623929" cy="32028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INDUSTRY – PRODUCT DRIVEN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B3704DB-07B5-8546-8D44-71F6E0FA0A25}"/>
              </a:ext>
            </a:extLst>
          </p:cNvPr>
          <p:cNvSpPr txBox="1">
            <a:spLocks/>
          </p:cNvSpPr>
          <p:nvPr/>
        </p:nvSpPr>
        <p:spPr>
          <a:xfrm>
            <a:off x="8894652" y="4669202"/>
            <a:ext cx="2980353" cy="110650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Support consumer electronics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Mature designs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ysClr val="windowText" lastClr="000000"/>
                </a:solidFill>
              </a:rPr>
              <a:t>Mission: incremental product driven design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C52E1D-4C65-C64F-A06E-D6882413904E}"/>
              </a:ext>
            </a:extLst>
          </p:cNvPr>
          <p:cNvSpPr/>
          <p:nvPr/>
        </p:nvSpPr>
        <p:spPr>
          <a:xfrm>
            <a:off x="3924123" y="751347"/>
            <a:ext cx="4335552" cy="508508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79EE1D-C209-4F4D-844D-D25CEBFB4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97773" y="1769310"/>
            <a:ext cx="1923979" cy="1546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F274A1-6673-1245-911E-1EDBB792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10767" y="2074021"/>
            <a:ext cx="1806620" cy="20698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473AED-27A5-2346-BBC8-74C56E2A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2095" y="1359161"/>
            <a:ext cx="1683107" cy="3158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2EEF13-0D8C-F841-91A5-553C1D088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5" y="1149888"/>
            <a:ext cx="2409435" cy="240943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2789DE9-8D4A-186E-C812-F3BA012EEE96}"/>
              </a:ext>
            </a:extLst>
          </p:cNvPr>
          <p:cNvSpPr/>
          <p:nvPr/>
        </p:nvSpPr>
        <p:spPr>
          <a:xfrm>
            <a:off x="510780" y="5792965"/>
            <a:ext cx="11120307" cy="46758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12A30-4120-CD35-751E-4D526805EA73}"/>
              </a:ext>
            </a:extLst>
          </p:cNvPr>
          <p:cNvSpPr txBox="1"/>
          <p:nvPr/>
        </p:nvSpPr>
        <p:spPr>
          <a:xfrm>
            <a:off x="3874294" y="5791876"/>
            <a:ext cx="4443412" cy="45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33" i="1" dirty="0">
                <a:solidFill>
                  <a:schemeClr val="bg1"/>
                </a:solidFill>
                <a:latin typeface="Calibri"/>
              </a:rPr>
              <a:t>Technology readiness level</a:t>
            </a:r>
            <a:endParaRPr lang="en-US" sz="2133" i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22CF0-B7B0-8C7A-84F6-5D30E57B0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3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662D7-B882-4E24-82E1-D074795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62" y="841126"/>
            <a:ext cx="7150649" cy="5446783"/>
          </a:xfrm>
        </p:spPr>
        <p:txBody>
          <a:bodyPr lIns="0" tIns="0" rIns="0" bIns="0" anchor="t">
            <a:normAutofit/>
          </a:bodyPr>
          <a:lstStyle/>
          <a:p>
            <a:pPr marL="342900" indent="-342900"/>
            <a:r>
              <a:rPr lang="en-US" sz="2100">
                <a:cs typeface="Calibri"/>
              </a:rPr>
              <a:t>Collaboration with Columbia U. &amp; Northwestern U.</a:t>
            </a:r>
            <a:endParaRPr lang="en-US"/>
          </a:p>
          <a:p>
            <a:pPr marL="306705" indent="-306705"/>
            <a:r>
              <a:rPr lang="en-US" sz="2100"/>
              <a:t>Edge AI: </a:t>
            </a:r>
            <a:r>
              <a:rPr lang="en-US" sz="2100">
                <a:ea typeface="+mn-lt"/>
                <a:cs typeface="+mn-lt"/>
              </a:rPr>
              <a:t>Combining two established open-source platforms (ESP and HLS4ML) into a new system-level design flow to build and program a System on chip </a:t>
            </a:r>
            <a:endParaRPr lang="en-US">
              <a:ea typeface="+mn-lt"/>
              <a:cs typeface="+mn-lt"/>
            </a:endParaRPr>
          </a:p>
          <a:p>
            <a:pPr marL="376555" lvl="1"/>
            <a:r>
              <a:rPr lang="en-US" sz="1800">
                <a:ea typeface="+mn-lt"/>
                <a:cs typeface="+mn-lt"/>
              </a:rPr>
              <a:t>In the modular tile-based architecture, we integrated a low-power 32-bit RISC-V microcontroller (Ibex), 200KB SRAM-based memory, and a neural-network accelerator for anomaly detection utilizing a network-on-chip. </a:t>
            </a:r>
            <a:endParaRPr lang="en-US" sz="1800">
              <a:cs typeface="Calibri"/>
            </a:endParaRPr>
          </a:p>
          <a:p>
            <a:pPr marL="306705" indent="-306705"/>
            <a:r>
              <a:rPr lang="en-US" sz="2000"/>
              <a:t>Embedding FPGAs on detector: Radhard/ cryogenic </a:t>
            </a:r>
            <a:r>
              <a:rPr lang="en-US" sz="2000" err="1"/>
              <a:t>eFPGA</a:t>
            </a:r>
            <a:r>
              <a:rPr lang="en-US" sz="2000"/>
              <a:t> on-chip – with Flex Logix (22nm / 28nm). Establishing design flow and investigating extreme environment performance</a:t>
            </a:r>
            <a:endParaRPr lang="en-US" sz="2000">
              <a:cs typeface="Calibri" panose="020F0502020204030204"/>
            </a:endParaRPr>
          </a:p>
          <a:p>
            <a:pPr marL="662305" lvl="1" indent="-285750">
              <a:buChar char="•"/>
            </a:pPr>
            <a:endParaRPr lang="en-US" sz="1733">
              <a:cs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B2D68-EA04-40B6-BBBE-FC60B36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/>
              <a:t>Reconfigurable Edge AI – Solve the HEP data challenge</a:t>
            </a:r>
            <a:endParaRPr lang="en-US" b="1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B43A00-1808-AE06-6298-48937AE02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3DF0793-BA32-710C-BE08-E7515832A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44" y="839222"/>
            <a:ext cx="3138008" cy="2899799"/>
          </a:xfrm>
          <a:prstGeom prst="rect">
            <a:avLst/>
          </a:prstGeom>
        </p:spPr>
      </p:pic>
      <p:pic>
        <p:nvPicPr>
          <p:cNvPr id="12" name="Picture 12" descr="Screen Shot 2022-09-09 at 1.11.46 AM.png">
            <a:extLst>
              <a:ext uri="{FF2B5EF4-FFF2-40B4-BE49-F238E27FC236}">
                <a16:creationId xmlns:a16="http://schemas.microsoft.com/office/drawing/2014/main" id="{CCA1A0AB-C26C-12B9-E175-42057714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5" b="-578"/>
          <a:stretch/>
        </p:blipFill>
        <p:spPr>
          <a:xfrm>
            <a:off x="852546" y="4965792"/>
            <a:ext cx="4635698" cy="1090244"/>
          </a:xfrm>
          <a:prstGeom prst="rect">
            <a:avLst/>
          </a:prstGeom>
        </p:spPr>
      </p:pic>
      <p:pic>
        <p:nvPicPr>
          <p:cNvPr id="8" name="Picture 10" descr="Screen Shot 2022-09-09 at 8.43.39 AM.png">
            <a:extLst>
              <a:ext uri="{FF2B5EF4-FFF2-40B4-BE49-F238E27FC236}">
                <a16:creationId xmlns:a16="http://schemas.microsoft.com/office/drawing/2014/main" id="{2C2AC055-D246-B0D7-2F74-9A887EB0F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45" y="3809383"/>
            <a:ext cx="4000221" cy="28895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58EB8-530A-1D36-AA0D-CD8585D16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4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0F3D3-6893-4D2B-67CC-68D29F25A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Fermilab: Integrated Circuits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1026" name="Picture 2" descr="Pruning Neural Networks. Neural networks can be made smaller and… | by  Rohit Bandaru | Towards Data Science">
            <a:extLst>
              <a:ext uri="{FF2B5EF4-FFF2-40B4-BE49-F238E27FC236}">
                <a16:creationId xmlns:a16="http://schemas.microsoft.com/office/drawing/2014/main" id="{F18D01E5-B1FB-C33B-3B06-E1C2AB63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20" y="3066011"/>
            <a:ext cx="3622968" cy="19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ONNX example">
            <a:extLst>
              <a:ext uri="{FF2B5EF4-FFF2-40B4-BE49-F238E27FC236}">
                <a16:creationId xmlns:a16="http://schemas.microsoft.com/office/drawing/2014/main" id="{95240003-B358-962C-6706-FD1505A5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870" y="290315"/>
            <a:ext cx="2208697" cy="266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D633E-B5EE-20E5-A51C-237F66659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5" y="958001"/>
            <a:ext cx="8349491" cy="63161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9F520AB-9EF4-A2A7-9A40-B32868E39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93" y="1829430"/>
            <a:ext cx="7500791" cy="407056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Develop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efficient edge ML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algorithms</a:t>
            </a:r>
          </a:p>
          <a:p>
            <a:pPr marL="757748" lvl="1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Quantization and sparsity, optimization techniques	</a:t>
            </a:r>
          </a:p>
          <a:p>
            <a:pPr marL="757748" lvl="1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Physics-inspired and robust inverse algorithms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Build user-driven,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open-source workflows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for algorithm-hardware codesign </a:t>
            </a:r>
          </a:p>
          <a:p>
            <a:pPr marL="757748" lvl="1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Democratizing powerful edge ML for a broad range of scientific applications and industry</a:t>
            </a:r>
          </a:p>
          <a:p>
            <a:pPr marL="757748" lvl="1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Workforce development, multi-disciplinary collaborations, and education/demos/tutorials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9478F3A-CBA4-2AE2-8C15-31BDE1BC1D8E}"/>
              </a:ext>
            </a:extLst>
          </p:cNvPr>
          <p:cNvSpPr txBox="1">
            <a:spLocks/>
          </p:cNvSpPr>
          <p:nvPr/>
        </p:nvSpPr>
        <p:spPr>
          <a:xfrm>
            <a:off x="304800" y="290315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2" charset="0"/>
                <a:cs typeface="Arial"/>
              </a:rPr>
              <a:t>OPEN SOURCE TOOLS &amp; EDGE AI</a:t>
            </a:r>
            <a:endParaRPr kumimoji="0" lang="en-US" sz="2933" b="1" i="0" u="none" strike="noStrike" kern="1200" cap="all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192F36-B1B8-C656-DBF6-9C0D91897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50" y="5026333"/>
            <a:ext cx="4115991" cy="14793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CEA3D-B567-98C0-E114-45C50251F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6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9ADB99-5435-6C44-FFE9-D6148E8A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37" y="778119"/>
            <a:ext cx="10146672" cy="2128068"/>
          </a:xfrm>
        </p:spPr>
        <p:txBody>
          <a:bodyPr/>
          <a:lstStyle/>
          <a:p>
            <a:r>
              <a:rPr lang="en-US" sz="1867" dirty="0">
                <a:latin typeface="Helvetica" pitchFamily="2" charset="0"/>
              </a:rPr>
              <a:t>Highly specialized expertise in developing robust custom microelectronics with long-term </a:t>
            </a:r>
            <a:r>
              <a:rPr lang="en-US" sz="1867" dirty="0">
                <a:solidFill>
                  <a:schemeClr val="accent6"/>
                </a:solidFill>
                <a:latin typeface="Helvetica" pitchFamily="2" charset="0"/>
              </a:rPr>
              <a:t>reliability over decades</a:t>
            </a:r>
          </a:p>
          <a:p>
            <a:r>
              <a:rPr lang="en-US" sz="1867" dirty="0">
                <a:solidFill>
                  <a:schemeClr val="accent6"/>
                </a:solidFill>
                <a:latin typeface="Helvetica" pitchFamily="2" charset="0"/>
              </a:rPr>
              <a:t>Investigate novel solutions and ensure technology development to enable mid-volume prototyping</a:t>
            </a:r>
          </a:p>
          <a:p>
            <a:r>
              <a:rPr lang="en-US" sz="1867" dirty="0">
                <a:solidFill>
                  <a:schemeClr val="accent6"/>
                </a:solidFill>
                <a:latin typeface="Helvetica" pitchFamily="2" charset="0"/>
              </a:rPr>
              <a:t>Increased complexity: </a:t>
            </a:r>
            <a:r>
              <a:rPr lang="en-US" sz="1867" b="1" dirty="0">
                <a:latin typeface="Helvetica" pitchFamily="2" charset="0"/>
                <a:cs typeface="Calibri" panose="020F0502020204030204" pitchFamily="34" charset="0"/>
              </a:rPr>
              <a:t>2016</a:t>
            </a:r>
            <a:r>
              <a:rPr lang="en-US" sz="1867" dirty="0">
                <a:latin typeface="Helvetica" pitchFamily="2" charset="0"/>
                <a:cs typeface="Calibri" panose="020F0502020204030204" pitchFamily="34" charset="0"/>
              </a:rPr>
              <a:t>: 0.5B transistors in </a:t>
            </a:r>
            <a:r>
              <a:rPr lang="en-US" sz="1867" b="1" dirty="0">
                <a:latin typeface="Helvetica" pitchFamily="2" charset="0"/>
                <a:cs typeface="Calibri" panose="020F0502020204030204" pitchFamily="34" charset="0"/>
              </a:rPr>
              <a:t>~cm</a:t>
            </a:r>
            <a:r>
              <a:rPr lang="en-US" sz="1867" b="1" baseline="30000" dirty="0">
                <a:latin typeface="Helvetica" pitchFamily="2" charset="0"/>
                <a:cs typeface="Calibri" panose="020F0502020204030204" pitchFamily="34" charset="0"/>
              </a:rPr>
              <a:t>2</a:t>
            </a:r>
            <a:r>
              <a:rPr lang="en-US" sz="1867" dirty="0">
                <a:latin typeface="Helvetica" pitchFamily="2" charset="0"/>
                <a:cs typeface="Calibri" panose="020F0502020204030204" pitchFamily="34" charset="0"/>
              </a:rPr>
              <a:t> -&gt; </a:t>
            </a:r>
            <a:r>
              <a:rPr lang="en-US" sz="1867" b="1" dirty="0">
                <a:latin typeface="Helvetica" pitchFamily="2" charset="0"/>
                <a:cs typeface="Calibri" panose="020F0502020204030204" pitchFamily="34" charset="0"/>
              </a:rPr>
              <a:t>2021</a:t>
            </a:r>
            <a:r>
              <a:rPr lang="en-US" sz="1867" dirty="0">
                <a:latin typeface="Helvetica" pitchFamily="2" charset="0"/>
                <a:cs typeface="Calibri" panose="020F0502020204030204" pitchFamily="34" charset="0"/>
              </a:rPr>
              <a:t>: 2B transistors in </a:t>
            </a:r>
            <a:r>
              <a:rPr lang="en-US" sz="1867" b="1" dirty="0">
                <a:latin typeface="Helvetica" pitchFamily="2" charset="0"/>
                <a:cs typeface="Calibri" panose="020F0502020204030204" pitchFamily="34" charset="0"/>
              </a:rPr>
              <a:t>~mm</a:t>
            </a:r>
            <a:r>
              <a:rPr lang="en-US" sz="1867" b="1" baseline="30000" dirty="0">
                <a:latin typeface="Helvetica" pitchFamily="2" charset="0"/>
                <a:cs typeface="Calibri" panose="020F0502020204030204" pitchFamily="34" charset="0"/>
              </a:rPr>
              <a:t>2</a:t>
            </a:r>
            <a:r>
              <a:rPr lang="en-US" sz="1867" b="1" dirty="0"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1867" dirty="0">
                <a:latin typeface="Helvetica" pitchFamily="2" charset="0"/>
                <a:cs typeface="Calibri" panose="020F0502020204030204" pitchFamily="34" charset="0"/>
              </a:rPr>
              <a:t>(shifting the burden from design to verification)</a:t>
            </a:r>
            <a:endParaRPr lang="en-US" sz="1867" baseline="30000" dirty="0">
              <a:latin typeface="Helvetica" pitchFamily="2" charset="0"/>
              <a:cs typeface="Calibri" panose="020F0502020204030204" pitchFamily="34" charset="0"/>
            </a:endParaRPr>
          </a:p>
          <a:p>
            <a:endParaRPr lang="en-US" sz="1867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773A62-C74A-B426-89E2-4DF80582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Growth of Integrated Circuit design over ~ 4 decades at Fermilab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A4E9C3-3599-4051-A1AD-1B2BAF751C79}"/>
              </a:ext>
            </a:extLst>
          </p:cNvPr>
          <p:cNvSpPr/>
          <p:nvPr/>
        </p:nvSpPr>
        <p:spPr>
          <a:xfrm>
            <a:off x="1245399" y="3321354"/>
            <a:ext cx="4936272" cy="112007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867">
                <a:solidFill>
                  <a:schemeClr val="accent6">
                    <a:lumMod val="50000"/>
                  </a:schemeClr>
                </a:solidFill>
              </a:rPr>
              <a:t>Ionizing radiation</a:t>
            </a:r>
          </a:p>
          <a:p>
            <a:pPr algn="ctr"/>
            <a:r>
              <a:rPr lang="en-US" sz="1867">
                <a:solidFill>
                  <a:schemeClr val="accent6">
                    <a:lumMod val="50000"/>
                  </a:schemeClr>
                </a:solidFill>
              </a:rPr>
              <a:t>&gt;1 Grad (1000x higher than outer space)</a:t>
            </a:r>
          </a:p>
          <a:p>
            <a:pPr algn="ctr"/>
            <a:r>
              <a:rPr lang="en-US" sz="1867">
                <a:solidFill>
                  <a:schemeClr val="accent6">
                    <a:lumMod val="50000"/>
                  </a:schemeClr>
                </a:solidFill>
                <a:cs typeface="Arial"/>
              </a:rPr>
              <a:t>Extreme flux for single event effects</a:t>
            </a:r>
          </a:p>
          <a:p>
            <a:pPr algn="ctr"/>
            <a:r>
              <a:rPr lang="en-US" sz="1867">
                <a:solidFill>
                  <a:schemeClr val="bg1"/>
                </a:solidFill>
              </a:rPr>
              <a:t>- Collider Experiments (FCC, HL LHC)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7B1F9-C577-C785-236C-B48A3E5BADEB}"/>
              </a:ext>
            </a:extLst>
          </p:cNvPr>
          <p:cNvSpPr/>
          <p:nvPr/>
        </p:nvSpPr>
        <p:spPr>
          <a:xfrm>
            <a:off x="6540117" y="3321355"/>
            <a:ext cx="4207727" cy="11200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>
                <a:solidFill>
                  <a:schemeClr val="accent6">
                    <a:lumMod val="50000"/>
                  </a:schemeClr>
                </a:solidFill>
              </a:rPr>
              <a:t>Cryogenic electronics (77K – 100K)</a:t>
            </a:r>
          </a:p>
          <a:p>
            <a:pPr algn="ctr"/>
            <a:r>
              <a:rPr lang="en-US" sz="1867">
                <a:solidFill>
                  <a:schemeClr val="bg1"/>
                </a:solidFill>
              </a:rPr>
              <a:t>- Neutrino experiments (DUNE), Dark matter experiments (Skipper CCDs)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9FBC-6C25-83C3-447B-E8ABDF04F7E5}"/>
              </a:ext>
            </a:extLst>
          </p:cNvPr>
          <p:cNvSpPr/>
          <p:nvPr/>
        </p:nvSpPr>
        <p:spPr>
          <a:xfrm>
            <a:off x="1364785" y="4727650"/>
            <a:ext cx="4697505" cy="11312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51">
                <a:solidFill>
                  <a:schemeClr val="accent6">
                    <a:lumMod val="50000"/>
                  </a:schemeClr>
                </a:solidFill>
              </a:rPr>
              <a:t>Deep Cryogenic electronics (~ 4K)</a:t>
            </a:r>
          </a:p>
          <a:p>
            <a:pPr algn="ctr"/>
            <a:r>
              <a:rPr lang="en-US" sz="1851">
                <a:solidFill>
                  <a:schemeClr val="bg1"/>
                </a:solidFill>
              </a:rPr>
              <a:t>- Dark matter experiments (Cryogenic detectors e.g. SNSPDs, TES etc.), Quantum Information Science</a:t>
            </a:r>
            <a:endParaRPr lang="en-US" sz="1851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310D8F-7926-0F01-3BEC-E13325195F08}"/>
              </a:ext>
            </a:extLst>
          </p:cNvPr>
          <p:cNvSpPr/>
          <p:nvPr/>
        </p:nvSpPr>
        <p:spPr>
          <a:xfrm>
            <a:off x="6301056" y="4738799"/>
            <a:ext cx="4446787" cy="11200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867">
                <a:solidFill>
                  <a:schemeClr val="accent6">
                    <a:lumMod val="50000"/>
                  </a:schemeClr>
                </a:solidFill>
              </a:rPr>
              <a:t>Superconducting electronics (~100 </a:t>
            </a:r>
            <a:r>
              <a:rPr lang="en-US" sz="1867" err="1">
                <a:solidFill>
                  <a:schemeClr val="accent6">
                    <a:lumMod val="50000"/>
                  </a:schemeClr>
                </a:solidFill>
              </a:rPr>
              <a:t>mK</a:t>
            </a:r>
            <a:r>
              <a:rPr lang="en-US" sz="1867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sz="1867">
                <a:solidFill>
                  <a:schemeClr val="bg1"/>
                </a:solidFill>
              </a:rPr>
              <a:t>- Quantum Information Science for HEP</a:t>
            </a:r>
            <a:endParaRPr lang="en-US" sz="1867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867">
                <a:solidFill>
                  <a:schemeClr val="bg1"/>
                </a:solidFill>
              </a:rPr>
              <a:t>(TWPAs, JPAs for ADMX)</a:t>
            </a:r>
            <a:endParaRPr lang="en-US" sz="1867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E2A8D0BD-8F0F-006F-EA92-41CDC0F862F2}"/>
              </a:ext>
            </a:extLst>
          </p:cNvPr>
          <p:cNvSpPr/>
          <p:nvPr/>
        </p:nvSpPr>
        <p:spPr>
          <a:xfrm>
            <a:off x="141942" y="2711691"/>
            <a:ext cx="1624012" cy="121920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82828"/>
                </a:solidFill>
                <a:cs typeface="Arial"/>
              </a:rPr>
              <a:t>Since 1980's</a:t>
            </a:r>
            <a:endParaRPr lang="en-US" sz="1600">
              <a:solidFill>
                <a:srgbClr val="282828"/>
              </a:solidFill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D97E8005-E974-DDFF-389B-9528E34BDD84}"/>
              </a:ext>
            </a:extLst>
          </p:cNvPr>
          <p:cNvSpPr/>
          <p:nvPr/>
        </p:nvSpPr>
        <p:spPr>
          <a:xfrm>
            <a:off x="10167003" y="2506421"/>
            <a:ext cx="1624012" cy="1219200"/>
          </a:xfrm>
          <a:prstGeom prst="irregularSeal1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600">
                <a:solidFill>
                  <a:srgbClr val="282828"/>
                </a:solidFill>
                <a:cs typeface="Arial"/>
              </a:rPr>
              <a:t>Since 2010's</a:t>
            </a:r>
            <a:endParaRPr lang="en-US" sz="1600">
              <a:solidFill>
                <a:srgbClr val="282828"/>
              </a:solidFill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2AFE6707-F933-6087-9E35-E5771211856D}"/>
              </a:ext>
            </a:extLst>
          </p:cNvPr>
          <p:cNvSpPr/>
          <p:nvPr/>
        </p:nvSpPr>
        <p:spPr>
          <a:xfrm>
            <a:off x="249095" y="5253673"/>
            <a:ext cx="1624012" cy="1219200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600">
                <a:solidFill>
                  <a:srgbClr val="282828"/>
                </a:solidFill>
                <a:cs typeface="Arial"/>
              </a:rPr>
              <a:t>Since 2019</a:t>
            </a:r>
            <a:endParaRPr lang="en-US" sz="1600">
              <a:solidFill>
                <a:srgbClr val="282828"/>
              </a:solidFill>
            </a:endParaRP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2A670FBB-2F40-C544-EA9C-F9FAB9791312}"/>
              </a:ext>
            </a:extLst>
          </p:cNvPr>
          <p:cNvSpPr/>
          <p:nvPr/>
        </p:nvSpPr>
        <p:spPr>
          <a:xfrm>
            <a:off x="10167003" y="5253672"/>
            <a:ext cx="1624012" cy="1219200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600">
                <a:solidFill>
                  <a:srgbClr val="282828"/>
                </a:solidFill>
                <a:cs typeface="Arial"/>
              </a:rPr>
              <a:t>New 2022</a:t>
            </a:r>
            <a:endParaRPr lang="en-US" sz="1600">
              <a:solidFill>
                <a:srgbClr val="282828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F0D2D7-3F3E-88E5-6CFE-F671FB9BC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33215F7-9A15-7909-2954-8FF1E4098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3785FB-A5BF-4C03-A5D5-276310F57E2C}"/>
              </a:ext>
            </a:extLst>
          </p:cNvPr>
          <p:cNvSpPr/>
          <p:nvPr/>
        </p:nvSpPr>
        <p:spPr>
          <a:xfrm>
            <a:off x="7680651" y="5326044"/>
            <a:ext cx="3348132" cy="77455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54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6"/>
                </a:solidFill>
              </a:rPr>
              <a:t>PPD, ETD, CSAID, AD, etc. (HEP/BES/ASCR/NP/FES)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C98217D-644C-48D0-835F-DD64B808BF81}"/>
              </a:ext>
            </a:extLst>
          </p:cNvPr>
          <p:cNvSpPr/>
          <p:nvPr/>
        </p:nvSpPr>
        <p:spPr>
          <a:xfrm>
            <a:off x="1677242" y="5326043"/>
            <a:ext cx="3348131" cy="774551"/>
          </a:xfrm>
          <a:prstGeom prst="roundRect">
            <a:avLst/>
          </a:prstGeom>
          <a:solidFill>
            <a:srgbClr val="F4EAFC"/>
          </a:solidFill>
          <a:ln>
            <a:solidFill>
              <a:srgbClr val="C48B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PPD: Particle Physics Directorate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3D6EC1-0DA2-4669-A4C7-9D993DFAAB13}"/>
              </a:ext>
            </a:extLst>
          </p:cNvPr>
          <p:cNvSpPr/>
          <p:nvPr/>
        </p:nvSpPr>
        <p:spPr>
          <a:xfrm>
            <a:off x="7303292" y="1446782"/>
            <a:ext cx="3429451" cy="77455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CSAID: Computational Science and AI Directorate (HEP/ASCR)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98135B-C70B-4848-88FA-F0F22B32D175}"/>
              </a:ext>
            </a:extLst>
          </p:cNvPr>
          <p:cNvSpPr/>
          <p:nvPr/>
        </p:nvSpPr>
        <p:spPr>
          <a:xfrm>
            <a:off x="1068355" y="1393205"/>
            <a:ext cx="3811892" cy="83181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9000"/>
            </a:schemeClr>
          </a:solidFill>
          <a:ln>
            <a:solidFill>
              <a:schemeClr val="accent5">
                <a:lumMod val="60000"/>
                <a:lumOff val="40000"/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ETD: Emerging Technology Directorate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(HEP/ ASCR/DOD/NASA)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ASIC Design at Fermilab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16579" y="6498596"/>
            <a:ext cx="8349491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8E6E48-5355-4125-87C0-E358C190A5E1}"/>
              </a:ext>
            </a:extLst>
          </p:cNvPr>
          <p:cNvCxnSpPr>
            <a:cxnSpLocks/>
          </p:cNvCxnSpPr>
          <p:nvPr/>
        </p:nvCxnSpPr>
        <p:spPr>
          <a:xfrm>
            <a:off x="5307336" y="2918975"/>
            <a:ext cx="1299357" cy="16849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607F7C-CEEE-48A0-A77F-DE5DB27B7240}"/>
              </a:ext>
            </a:extLst>
          </p:cNvPr>
          <p:cNvCxnSpPr>
            <a:cxnSpLocks/>
          </p:cNvCxnSpPr>
          <p:nvPr/>
        </p:nvCxnSpPr>
        <p:spPr>
          <a:xfrm flipH="1">
            <a:off x="5303885" y="2915381"/>
            <a:ext cx="1302809" cy="168850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C83ED5-4CEE-4316-8AD0-17CAFC666D14}"/>
              </a:ext>
            </a:extLst>
          </p:cNvPr>
          <p:cNvSpPr/>
          <p:nvPr/>
        </p:nvSpPr>
        <p:spPr>
          <a:xfrm>
            <a:off x="2784838" y="2144426"/>
            <a:ext cx="2538804" cy="77455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Quantum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17886-6331-4BE3-A239-A35A8EA0F0DF}"/>
              </a:ext>
            </a:extLst>
          </p:cNvPr>
          <p:cNvSpPr/>
          <p:nvPr/>
        </p:nvSpPr>
        <p:spPr>
          <a:xfrm>
            <a:off x="6567179" y="2144426"/>
            <a:ext cx="2538804" cy="7745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Artificial Intelligence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096E8B-22EC-4C8E-9E46-0DEC859D53D3}"/>
              </a:ext>
            </a:extLst>
          </p:cNvPr>
          <p:cNvSpPr/>
          <p:nvPr/>
        </p:nvSpPr>
        <p:spPr>
          <a:xfrm>
            <a:off x="6567179" y="4603886"/>
            <a:ext cx="2538804" cy="77455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Microelectronics Codesign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8D760C-1D91-4AE7-8F31-D5E4B3EA1C6E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5323642" y="2531700"/>
            <a:ext cx="1243537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118F53-AFEF-4161-A21A-12D428061374}"/>
              </a:ext>
            </a:extLst>
          </p:cNvPr>
          <p:cNvCxnSpPr/>
          <p:nvPr/>
        </p:nvCxnSpPr>
        <p:spPr>
          <a:xfrm>
            <a:off x="5310789" y="5015269"/>
            <a:ext cx="1243537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621D6D-5980-490D-949E-AC58A4043CC3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>
            <a:off x="4054239" y="2918975"/>
            <a:ext cx="0" cy="16849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5C9E5C-A899-461B-A656-23DAE11AA014}"/>
              </a:ext>
            </a:extLst>
          </p:cNvPr>
          <p:cNvCxnSpPr>
            <a:cxnSpLocks/>
          </p:cNvCxnSpPr>
          <p:nvPr/>
        </p:nvCxnSpPr>
        <p:spPr>
          <a:xfrm>
            <a:off x="7856337" y="2918975"/>
            <a:ext cx="0" cy="16849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ACC96D1-ED91-4CC4-8EC6-267508B88AF6}"/>
              </a:ext>
            </a:extLst>
          </p:cNvPr>
          <p:cNvSpPr/>
          <p:nvPr/>
        </p:nvSpPr>
        <p:spPr>
          <a:xfrm>
            <a:off x="4955429" y="3252300"/>
            <a:ext cx="1824681" cy="3650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6"/>
                </a:solidFill>
              </a:rPr>
              <a:t>OPTT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0BA3AE-E409-4220-AA7F-5AFD3E747ED9}"/>
              </a:ext>
            </a:extLst>
          </p:cNvPr>
          <p:cNvSpPr/>
          <p:nvPr/>
        </p:nvSpPr>
        <p:spPr>
          <a:xfrm>
            <a:off x="4593323" y="3556138"/>
            <a:ext cx="2538804" cy="75492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Technology Transfer</a:t>
            </a:r>
          </a:p>
        </p:txBody>
      </p:sp>
      <p:pic>
        <p:nvPicPr>
          <p:cNvPr id="24" name="Picture 2" descr="Quantum Computing - Microsoft Research">
            <a:extLst>
              <a:ext uri="{FF2B5EF4-FFF2-40B4-BE49-F238E27FC236}">
                <a16:creationId xmlns:a16="http://schemas.microsoft.com/office/drawing/2014/main" id="{97C9A4C9-0082-3A8C-C3D7-5938C966C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11" y="2223112"/>
            <a:ext cx="2255072" cy="17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5AC55A-C7F1-CC20-1819-4A466A1E7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203" y="2988485"/>
            <a:ext cx="2383732" cy="22901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25FA13-8127-07EC-8CB1-6B137393E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4728" y="4382369"/>
            <a:ext cx="1429661" cy="1637953"/>
          </a:xfrm>
          <a:prstGeom prst="rect">
            <a:avLst/>
          </a:prstGeom>
        </p:spPr>
      </p:pic>
      <p:pic>
        <p:nvPicPr>
          <p:cNvPr id="5122" name="Picture 2" descr="AI Chip Market Is Booming">
            <a:extLst>
              <a:ext uri="{FF2B5EF4-FFF2-40B4-BE49-F238E27FC236}">
                <a16:creationId xmlns:a16="http://schemas.microsoft.com/office/drawing/2014/main" id="{E88136F7-1550-B676-5BF1-2CD6E8D9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76" y="103766"/>
            <a:ext cx="2487810" cy="13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D6033E-ADF2-450D-8BC0-24500757B42E}"/>
              </a:ext>
            </a:extLst>
          </p:cNvPr>
          <p:cNvSpPr/>
          <p:nvPr/>
        </p:nvSpPr>
        <p:spPr>
          <a:xfrm>
            <a:off x="2784838" y="4603886"/>
            <a:ext cx="2538804" cy="774551"/>
          </a:xfrm>
          <a:prstGeom prst="roundRect">
            <a:avLst/>
          </a:prstGeom>
          <a:solidFill>
            <a:srgbClr val="C48BEF"/>
          </a:solidFill>
          <a:ln>
            <a:solidFill>
              <a:srgbClr val="C48B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CMS/DUNE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45BEA-AD6A-C85C-EDE9-467E2902E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44">
            <a:extLst>
              <a:ext uri="{FF2B5EF4-FFF2-40B4-BE49-F238E27FC236}">
                <a16:creationId xmlns:a16="http://schemas.microsoft.com/office/drawing/2014/main" id="{3B389AA2-ABC7-D309-1EA2-02ABCB57C4F4}"/>
              </a:ext>
            </a:extLst>
          </p:cNvPr>
          <p:cNvSpPr txBox="1">
            <a:spLocks/>
          </p:cNvSpPr>
          <p:nvPr/>
        </p:nvSpPr>
        <p:spPr>
          <a:xfrm>
            <a:off x="4174939" y="767301"/>
            <a:ext cx="3840480" cy="603504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Design and Verification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>
              <a:spcBef>
                <a:spcPts val="600"/>
              </a:spcBef>
              <a:defRPr/>
            </a:pPr>
            <a:endParaRPr lang="en-US" sz="1400" b="1" dirty="0"/>
          </a:p>
          <a:p>
            <a:pPr>
              <a:spcBef>
                <a:spcPts val="1200"/>
              </a:spcBef>
              <a:defRPr/>
            </a:pPr>
            <a:r>
              <a:rPr lang="en-US" sz="1600" dirty="0"/>
              <a:t>Design, placement and verification</a:t>
            </a:r>
          </a:p>
          <a:p>
            <a:pPr>
              <a:spcBef>
                <a:spcPts val="1200"/>
              </a:spcBef>
              <a:defRPr/>
            </a:pPr>
            <a:r>
              <a:rPr lang="en-US" sz="1600" dirty="0"/>
              <a:t>RTL, Synthesis, P&amp;R</a:t>
            </a:r>
          </a:p>
          <a:p>
            <a:pPr>
              <a:spcBef>
                <a:spcPts val="1200"/>
              </a:spcBef>
              <a:defRPr/>
            </a:pPr>
            <a:r>
              <a:rPr lang="en-US" sz="1600" dirty="0"/>
              <a:t>Functional and formal verification</a:t>
            </a:r>
          </a:p>
          <a:p>
            <a:pPr>
              <a:spcBef>
                <a:spcPts val="600"/>
              </a:spcBef>
              <a:defRPr/>
            </a:pPr>
            <a:endParaRPr lang="en-US" sz="1400" dirty="0"/>
          </a:p>
          <a:p>
            <a:pPr>
              <a:spcBef>
                <a:spcPts val="600"/>
              </a:spcBef>
              <a:defRPr/>
            </a:pPr>
            <a:endParaRPr lang="en-US" sz="1400" dirty="0"/>
          </a:p>
          <a:p>
            <a:pPr>
              <a:spcBef>
                <a:spcPts val="600"/>
              </a:spcBef>
              <a:defRPr/>
            </a:pPr>
            <a:endParaRPr lang="en-US" sz="1400" dirty="0"/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ontent Placeholder 44">
            <a:extLst>
              <a:ext uri="{FF2B5EF4-FFF2-40B4-BE49-F238E27FC236}">
                <a16:creationId xmlns:a16="http://schemas.microsoft.com/office/drawing/2014/main" id="{F1226DD5-3B63-728F-95D9-012A9A7DAF13}"/>
              </a:ext>
            </a:extLst>
          </p:cNvPr>
          <p:cNvSpPr txBox="1">
            <a:spLocks/>
          </p:cNvSpPr>
          <p:nvPr/>
        </p:nvSpPr>
        <p:spPr>
          <a:xfrm>
            <a:off x="146539" y="767301"/>
            <a:ext cx="3840480" cy="603504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Analog and </a:t>
            </a:r>
            <a:r>
              <a:rPr lang="en-US" b="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Mixed Signal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</a:endParaRP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Low noise, low-power front end circuits</a:t>
            </a: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/>
              <a:t>High frequency (e.g. PLL, VCOs)</a:t>
            </a: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Sensor interface and codesign</a:t>
            </a:r>
          </a:p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3" name="Content Placeholder 44">
            <a:extLst>
              <a:ext uri="{FF2B5EF4-FFF2-40B4-BE49-F238E27FC236}">
                <a16:creationId xmlns:a16="http://schemas.microsoft.com/office/drawing/2014/main" id="{74563060-1522-28C5-AC83-818AFB66981B}"/>
              </a:ext>
            </a:extLst>
          </p:cNvPr>
          <p:cNvSpPr txBox="1">
            <a:spLocks/>
          </p:cNvSpPr>
          <p:nvPr/>
        </p:nvSpPr>
        <p:spPr>
          <a:xfrm>
            <a:off x="8203339" y="767301"/>
            <a:ext cx="3840480" cy="603504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>
                <a:solidFill>
                  <a:srgbClr val="004C97"/>
                </a:solidFill>
                <a:latin typeface="Arial"/>
              </a:rPr>
              <a:t>Testing, modeling and characterization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r>
              <a:rPr lang="en-US" sz="1600" b="1" dirty="0"/>
              <a:t>Robotic testing </a:t>
            </a:r>
            <a:r>
              <a:rPr lang="en-US" sz="1600" dirty="0"/>
              <a:t>for mid-volume chip characterization (100K chips)</a:t>
            </a:r>
          </a:p>
          <a:p>
            <a:r>
              <a:rPr lang="en-US" sz="1600" dirty="0"/>
              <a:t>Cryogenic test stands (77K and 4K)</a:t>
            </a:r>
          </a:p>
          <a:p>
            <a:r>
              <a:rPr lang="en-US" sz="1600" dirty="0"/>
              <a:t>Development of extreme environment </a:t>
            </a:r>
            <a:r>
              <a:rPr lang="en-US" sz="1600" b="1" dirty="0"/>
              <a:t>technology models </a:t>
            </a:r>
            <a:r>
              <a:rPr lang="en-US" sz="1600" dirty="0"/>
              <a:t>for cryogenic and rad-hard chips</a:t>
            </a:r>
          </a:p>
          <a:p>
            <a:r>
              <a:rPr lang="en-US" sz="1600" dirty="0"/>
              <a:t>Automated 12” wafer prober </a:t>
            </a:r>
          </a:p>
          <a:p>
            <a:r>
              <a:rPr lang="en-US" sz="1600" dirty="0"/>
              <a:t>Radiation testing at Fermilab Irradiation Test Area 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BD0065A-5C43-1287-1E32-47CFF1FAB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44" y="4770106"/>
            <a:ext cx="3604669" cy="190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0E0E9-8EB7-F9B8-F302-1C4FE17A2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96" y="4018391"/>
            <a:ext cx="2527392" cy="2653871"/>
          </a:xfrm>
          <a:prstGeom prst="rect">
            <a:avLst/>
          </a:prstGeom>
        </p:spPr>
      </p:pic>
      <p:pic>
        <p:nvPicPr>
          <p:cNvPr id="3074" name="Picture 2" descr="Universal Verification Methodology | Verification Academy">
            <a:extLst>
              <a:ext uri="{FF2B5EF4-FFF2-40B4-BE49-F238E27FC236}">
                <a16:creationId xmlns:a16="http://schemas.microsoft.com/office/drawing/2014/main" id="{C655430C-2B00-58D5-C91F-B7BFA5A9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7" y="5118187"/>
            <a:ext cx="1090613" cy="8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0908495-706E-0110-2261-5DABCF7C84F6}"/>
              </a:ext>
            </a:extLst>
          </p:cNvPr>
          <p:cNvSpPr txBox="1">
            <a:spLocks/>
          </p:cNvSpPr>
          <p:nvPr/>
        </p:nvSpPr>
        <p:spPr>
          <a:xfrm>
            <a:off x="146539" y="11091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Core competencies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DAF9DF-BFBB-D2D9-1E9D-0EF5AFD1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AC4136-82DE-960C-1B6E-53DA35F12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4" y="4862321"/>
            <a:ext cx="3654029" cy="1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0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ECDF7C25-808F-EB98-22C0-4531E8753DD3}"/>
              </a:ext>
            </a:extLst>
          </p:cNvPr>
          <p:cNvSpPr txBox="1">
            <a:spLocks/>
          </p:cNvSpPr>
          <p:nvPr/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IMPACTFUL HARDWARE DEVELOPMENT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159F4467-F21F-06C1-8A8E-EEFB43B37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455229"/>
              </p:ext>
            </p:extLst>
          </p:nvPr>
        </p:nvGraphicFramePr>
        <p:xfrm>
          <a:off x="412462" y="902277"/>
          <a:ext cx="11582401" cy="5898303"/>
        </p:xfrm>
        <a:graphic>
          <a:graphicData uri="http://schemas.openxmlformats.org/drawingml/2006/table">
            <a:tbl>
              <a:tblPr firstRow="1" bandRow="1"/>
              <a:tblGrid>
                <a:gridCol w="2261236">
                  <a:extLst>
                    <a:ext uri="{9D8B030D-6E8A-4147-A177-3AD203B41FA5}">
                      <a16:colId xmlns:a16="http://schemas.microsoft.com/office/drawing/2014/main" val="2864004346"/>
                    </a:ext>
                  </a:extLst>
                </a:gridCol>
                <a:gridCol w="2092267">
                  <a:extLst>
                    <a:ext uri="{9D8B030D-6E8A-4147-A177-3AD203B41FA5}">
                      <a16:colId xmlns:a16="http://schemas.microsoft.com/office/drawing/2014/main" val="3656339009"/>
                    </a:ext>
                  </a:extLst>
                </a:gridCol>
                <a:gridCol w="2253672">
                  <a:extLst>
                    <a:ext uri="{9D8B030D-6E8A-4147-A177-3AD203B41FA5}">
                      <a16:colId xmlns:a16="http://schemas.microsoft.com/office/drawing/2014/main" val="3162219775"/>
                    </a:ext>
                  </a:extLst>
                </a:gridCol>
                <a:gridCol w="2302933">
                  <a:extLst>
                    <a:ext uri="{9D8B030D-6E8A-4147-A177-3AD203B41FA5}">
                      <a16:colId xmlns:a16="http://schemas.microsoft.com/office/drawing/2014/main" val="327338332"/>
                    </a:ext>
                  </a:extLst>
                </a:gridCol>
                <a:gridCol w="2672293">
                  <a:extLst>
                    <a:ext uri="{9D8B030D-6E8A-4147-A177-3AD203B41FA5}">
                      <a16:colId xmlns:a16="http://schemas.microsoft.com/office/drawing/2014/main" val="2463773615"/>
                    </a:ext>
                  </a:extLst>
                </a:gridCol>
              </a:tblGrid>
              <a:tr h="1097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Ultra-Low Noise Sensing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(Dark matter detectors)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Ultra-High Frame rates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(Xray detectors)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Picosecond timing (HL LHC detectors)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Operation in extreme radiation/ cryogenic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(HL LHC/ DUNE)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Edgeless 3D ICs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(HEP / BES light sources)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275"/>
                  </a:ext>
                </a:extLst>
              </a:tr>
              <a:tr h="1996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211721"/>
                  </a:ext>
                </a:extLst>
              </a:tr>
              <a:tr h="1097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 speed cryogenic data converters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(with Microsoft)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Quantum Support Chips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AI-on-chip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(ultra-fast data processing)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AI-in-pixel (minimizing data movement)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High-speed Photonic links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(low power communications)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5050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77"/>
                  </a:ext>
                </a:extLst>
              </a:tr>
              <a:tr h="1707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271137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D530A030-7AD2-E7FE-A06B-168D47F3F83E}"/>
              </a:ext>
            </a:extLst>
          </p:cNvPr>
          <p:cNvGrpSpPr/>
          <p:nvPr/>
        </p:nvGrpSpPr>
        <p:grpSpPr>
          <a:xfrm>
            <a:off x="296333" y="2060470"/>
            <a:ext cx="11752608" cy="4717577"/>
            <a:chOff x="222250" y="1545352"/>
            <a:chExt cx="8814456" cy="3538183"/>
          </a:xfrm>
        </p:grpSpPr>
        <p:pic>
          <p:nvPicPr>
            <p:cNvPr id="22" name="Picture 2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A2C2AF89-0DE1-E528-5CFD-DF25DEC34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215" y="1560873"/>
              <a:ext cx="1204632" cy="6516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9C42F9-6675-D1E4-C9F4-FECFB3E94ABC}"/>
                </a:ext>
              </a:extLst>
            </p:cNvPr>
            <p:cNvSpPr txBox="1"/>
            <p:nvPr/>
          </p:nvSpPr>
          <p:spPr>
            <a:xfrm>
              <a:off x="629858" y="1732216"/>
              <a:ext cx="684213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MIDNA</a:t>
              </a: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0EA50E37-FAF9-42A7-3393-02BA533880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56378" y="1598082"/>
            <a:ext cx="1980328" cy="842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0782300" imgH="4597400" progId="Visio.Drawing.15">
                    <p:embed/>
                  </p:oleObj>
                </mc:Choice>
                <mc:Fallback>
                  <p:oleObj r:id="rId3" imgW="10782300" imgH="4597400" progId="Visio.Drawing.15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0EA50E37-FAF9-42A7-3393-02BA533880C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6378" y="1598082"/>
                          <a:ext cx="1980328" cy="8421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" name="Picture 2" descr="Block diagram of ETROC with the single pixel channel in detail. | Download  Scientific Diagram">
              <a:extLst>
                <a:ext uri="{FF2B5EF4-FFF2-40B4-BE49-F238E27FC236}">
                  <a16:creationId xmlns:a16="http://schemas.microsoft.com/office/drawing/2014/main" id="{7E9472C9-4AAA-063C-F217-B6C66CCDA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883" y="1669935"/>
              <a:ext cx="1848597" cy="77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F4026DA7-0D87-916F-E6EC-BE954529B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19944" y="1488918"/>
              <a:ext cx="1232142" cy="1345010"/>
            </a:xfrm>
            <a:prstGeom prst="rect">
              <a:avLst/>
            </a:prstGeom>
          </p:spPr>
        </p:pic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89276B5D-395B-4E84-48DD-39CBEAFE2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2250" y="2185040"/>
              <a:ext cx="1504838" cy="77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F1C604EB-2BCC-40B7-02A0-66AFF8EE2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39" y="3875054"/>
              <a:ext cx="1031522" cy="984416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18FCB01-622C-60FC-B8DC-4CB5044B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36839" y="3788643"/>
              <a:ext cx="1031521" cy="1084912"/>
            </a:xfrm>
            <a:prstGeom prst="rect">
              <a:avLst/>
            </a:prstGeom>
          </p:spPr>
        </p:pic>
        <p:pic>
          <p:nvPicPr>
            <p:cNvPr id="30" name="Picture 29" descr="Diagram, schematic&#10;&#10;Description automatically generated">
              <a:extLst>
                <a:ext uri="{FF2B5EF4-FFF2-40B4-BE49-F238E27FC236}">
                  <a16:creationId xmlns:a16="http://schemas.microsoft.com/office/drawing/2014/main" id="{CDD2604E-A82C-BB77-27DF-6A2A3A68B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751" y="3850051"/>
              <a:ext cx="1222664" cy="123348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7BF77B5-B45D-61DB-D49F-9C1F00FB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187" y="3850454"/>
              <a:ext cx="1528629" cy="1180441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6CE3E934-1174-663A-1CE3-4F7C0D31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01" y="3901804"/>
              <a:ext cx="2055314" cy="564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7B939FFE-96E8-21EC-7E73-40698FE6F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739" y="1614983"/>
              <a:ext cx="1140114" cy="114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AF0E86FF-76EC-D57F-08D8-A7040028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Fermilab: Integrated Circuits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198B474-06BA-FAD2-86CD-BDFDE107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6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379D96-03DE-6219-AC31-C17CBB205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Fermilab: Integrated Circuits</a:t>
            </a:r>
            <a:endParaRPr lang="en-US" b="1"/>
          </a:p>
        </p:txBody>
      </p:sp>
      <p:sp>
        <p:nvSpPr>
          <p:cNvPr id="19" name="Content Placeholder 44">
            <a:extLst>
              <a:ext uri="{FF2B5EF4-FFF2-40B4-BE49-F238E27FC236}">
                <a16:creationId xmlns:a16="http://schemas.microsoft.com/office/drawing/2014/main" id="{3B389AA2-ABC7-D309-1EA2-02ABCB57C4F4}"/>
              </a:ext>
            </a:extLst>
          </p:cNvPr>
          <p:cNvSpPr txBox="1">
            <a:spLocks/>
          </p:cNvSpPr>
          <p:nvPr/>
        </p:nvSpPr>
        <p:spPr>
          <a:xfrm>
            <a:off x="4684265" y="529169"/>
            <a:ext cx="4096991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Constant Fraction Discriminator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65nm CMOS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does not require offline corrections or calibrations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Achieves 15ps for 20fC signal</a:t>
            </a:r>
          </a:p>
        </p:txBody>
      </p:sp>
      <p:sp>
        <p:nvSpPr>
          <p:cNvPr id="20" name="Content Placeholder 44">
            <a:extLst>
              <a:ext uri="{FF2B5EF4-FFF2-40B4-BE49-F238E27FC236}">
                <a16:creationId xmlns:a16="http://schemas.microsoft.com/office/drawing/2014/main" id="{F1226DD5-3B63-728F-95D9-012A9A7DAF13}"/>
              </a:ext>
            </a:extLst>
          </p:cNvPr>
          <p:cNvSpPr txBox="1">
            <a:spLocks/>
          </p:cNvSpPr>
          <p:nvPr/>
        </p:nvSpPr>
        <p:spPr>
          <a:xfrm>
            <a:off x="146539" y="544904"/>
            <a:ext cx="4349085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ETROC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LGAD readout ASIC for CMS Endcap Timing Layer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16x16 pixel, full reticle chip in 65nm 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ETROC2: full size, full functionality prototype currently being tested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Per-pixel TDC with self calibration scheme to compensate for process variation, temperature, and power supply voltage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Sensor+ASIC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 time resolution of 40ps  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287A7EAC-917F-FFA1-0D32-DCE302C67A59}"/>
              </a:ext>
            </a:extLst>
          </p:cNvPr>
          <p:cNvSpPr txBox="1">
            <a:spLocks/>
          </p:cNvSpPr>
          <p:nvPr/>
        </p:nvSpPr>
        <p:spPr>
          <a:xfrm>
            <a:off x="146539" y="67410"/>
            <a:ext cx="11918494" cy="42107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Fast Timing</a:t>
            </a:r>
          </a:p>
        </p:txBody>
      </p:sp>
      <p:sp>
        <p:nvSpPr>
          <p:cNvPr id="23" name="Content Placeholder 44">
            <a:extLst>
              <a:ext uri="{FF2B5EF4-FFF2-40B4-BE49-F238E27FC236}">
                <a16:creationId xmlns:a16="http://schemas.microsoft.com/office/drawing/2014/main" id="{74563060-1522-28C5-AC83-818AFB66981B}"/>
              </a:ext>
            </a:extLst>
          </p:cNvPr>
          <p:cNvSpPr txBox="1">
            <a:spLocks/>
          </p:cNvSpPr>
          <p:nvPr/>
        </p:nvSpPr>
        <p:spPr>
          <a:xfrm>
            <a:off x="8946290" y="529169"/>
            <a:ext cx="3200399" cy="6217920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0" rIns="9144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</a:rPr>
              <a:t>ASIC TDC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Time-to-digital converter test structure for SNSPD readout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Cryogenic operation (4K)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22nm CMOS</a:t>
            </a:r>
          </a:p>
          <a:p>
            <a:pPr marL="285750" marR="0" lvl="0" indent="-285750" algn="l" defTabSz="60958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</a:rPr>
              <a:t>Demonstrates better than 8ps timing resolution at 4K (300uW)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879D5F-C905-8789-380B-B4813E5E9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83" y="3276218"/>
            <a:ext cx="2384813" cy="3496779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1FA491-BBE0-DA47-817A-90F53CAC4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4" y="4214697"/>
            <a:ext cx="3217618" cy="2451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C03158-0EBD-0F09-2033-36E1B2B2C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37" y="2630137"/>
            <a:ext cx="2546975" cy="145257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A923AFC-3B22-2C2A-50A0-50F4095B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9" y="3783642"/>
            <a:ext cx="3492635" cy="287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FFDF38-2834-95E1-1B4F-318F2C922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4" y="3682464"/>
            <a:ext cx="3975874" cy="2979255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759BDC9-0E6E-3B33-1C19-0658C6B5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746C-3F9D-4435-9943-F50BEE4958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877CCF-5DA7-E644-A89F-80083CC603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75421" y="3418263"/>
            <a:ext cx="4321979" cy="2049307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  <a:latin typeface="+mn-lt"/>
              </a:rPr>
              <a:t>QUANTUM COMMUNICATION</a:t>
            </a:r>
          </a:p>
          <a:p>
            <a:r>
              <a:rPr lang="en-US" dirty="0">
                <a:latin typeface="+mn-lt"/>
              </a:rPr>
              <a:t>SNSPD </a:t>
            </a:r>
          </a:p>
          <a:p>
            <a:r>
              <a:rPr lang="en-US" sz="1600" dirty="0">
                <a:latin typeface="+mn-lt"/>
              </a:rPr>
              <a:t>Low Noise amplifier, Photon counting and picosecond timing </a:t>
            </a:r>
          </a:p>
          <a:p>
            <a:r>
              <a:rPr lang="en-US" sz="1600" dirty="0">
                <a:latin typeface="+mn-lt"/>
              </a:rPr>
              <a:t>[space science applications, dark matter detection]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DC5B40-791B-C642-BE20-E6DE713181C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24453" y="915235"/>
            <a:ext cx="4198004" cy="168293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087"/>
                </a:solidFill>
                <a:latin typeface="+mn-lt"/>
              </a:rPr>
              <a:t>QUANTUM SENSING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Portable optical atomic clocks </a:t>
            </a:r>
          </a:p>
          <a:p>
            <a:pPr marL="0" indent="0">
              <a:spcBef>
                <a:spcPts val="512"/>
              </a:spcBef>
              <a:buNone/>
            </a:pPr>
            <a:r>
              <a:rPr lang="en-US" sz="1600" dirty="0">
                <a:latin typeface="+mn-lt"/>
              </a:rPr>
              <a:t>(Joint DOE-DOD development)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83971-9156-1748-91C1-AD59C91A7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+mn-lt"/>
              </a:rPr>
              <a:t>Fermilab: Integrated Circuits</a:t>
            </a:r>
            <a:endParaRPr lang="en-US" b="1" dirty="0">
              <a:latin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BE642F-5D9B-1A42-B5E1-7F5E1B8D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support chips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BF454DF-FE0F-4E4C-B648-66B84CAD21DB}"/>
              </a:ext>
            </a:extLst>
          </p:cNvPr>
          <p:cNvSpPr txBox="1">
            <a:spLocks/>
          </p:cNvSpPr>
          <p:nvPr/>
        </p:nvSpPr>
        <p:spPr>
          <a:xfrm>
            <a:off x="5095404" y="3009595"/>
            <a:ext cx="6829513" cy="311254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64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r>
              <a:rPr lang="en-US" sz="2400" dirty="0">
                <a:solidFill>
                  <a:srgbClr val="003087"/>
                </a:solidFill>
                <a:latin typeface="+mn-lt"/>
              </a:rPr>
              <a:t>QUANTUM COMPUTING</a:t>
            </a:r>
          </a:p>
          <a:p>
            <a:pPr marL="0" indent="0" defTabSz="609585">
              <a:buNone/>
            </a:pPr>
            <a:r>
              <a:rPr lang="en-US" sz="2400" dirty="0">
                <a:latin typeface="+mn-lt"/>
              </a:rPr>
              <a:t>Utility scale QC</a:t>
            </a:r>
          </a:p>
          <a:p>
            <a:pPr marL="0" indent="0" defTabSz="609585">
              <a:buNone/>
            </a:pPr>
            <a:r>
              <a:rPr lang="en-US" sz="1600" dirty="0">
                <a:latin typeface="+mn-lt"/>
              </a:rPr>
              <a:t>ADC: 12b, 10 GSPS, &lt; 100mW, operating at 4K</a:t>
            </a:r>
          </a:p>
          <a:p>
            <a:pPr marL="0" indent="0" defTabSz="609585">
              <a:buNone/>
            </a:pPr>
            <a:r>
              <a:rPr lang="en-US" sz="2400" dirty="0">
                <a:latin typeface="+mn-lt"/>
              </a:rPr>
              <a:t>Quantum Science Center              </a:t>
            </a:r>
          </a:p>
          <a:p>
            <a:pPr marL="0" indent="0" defTabSz="609585">
              <a:buNone/>
            </a:pPr>
            <a:r>
              <a:rPr lang="en-US" sz="1600" dirty="0" err="1">
                <a:latin typeface="+mn-lt"/>
              </a:rPr>
              <a:t>Cryoelectronics</a:t>
            </a:r>
            <a:r>
              <a:rPr lang="en-US" sz="1600" dirty="0">
                <a:latin typeface="+mn-lt"/>
              </a:rPr>
              <a:t> for Ion-Trap based QC </a:t>
            </a:r>
          </a:p>
          <a:p>
            <a:pPr marL="0" indent="0" defTabSz="609585">
              <a:buNone/>
            </a:pPr>
            <a:r>
              <a:rPr lang="en-US" sz="1600" dirty="0">
                <a:latin typeface="+mn-lt"/>
              </a:rPr>
              <a:t>Co-design system for Spin-Liquid simulations</a:t>
            </a:r>
          </a:p>
          <a:p>
            <a:pPr marL="0" indent="0" defTabSz="609585">
              <a:buNone/>
            </a:pPr>
            <a:r>
              <a:rPr lang="en-US" sz="2400" dirty="0">
                <a:latin typeface="+mn-lt"/>
              </a:rPr>
              <a:t>Multi-tier compact cryogenic system</a:t>
            </a:r>
          </a:p>
          <a:p>
            <a:pPr marL="0" indent="0" defTabSz="609585">
              <a:buNone/>
            </a:pPr>
            <a:r>
              <a:rPr lang="en-US" sz="1600" dirty="0">
                <a:latin typeface="+mn-lt"/>
              </a:rPr>
              <a:t>Eliminating cryogenic isolators and circulators, combining superconducting electronics with </a:t>
            </a:r>
            <a:r>
              <a:rPr lang="en-US" sz="1600" dirty="0" err="1">
                <a:latin typeface="+mn-lt"/>
              </a:rPr>
              <a:t>cryoCMOS</a:t>
            </a:r>
            <a:endParaRPr lang="en-US" sz="16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978892-D5DC-594D-9EA3-30E85E94D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5545" y="3431368"/>
            <a:ext cx="1537817" cy="36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A7AE0D-5F43-4E47-B0D3-92D9244D1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55" y="4370257"/>
            <a:ext cx="1448595" cy="6940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D9FAE3-7AA1-B644-8CAA-39827D093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41" y="2204321"/>
            <a:ext cx="1614900" cy="45156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EDB0FDE-4C9D-624A-BA34-EAEAB0C7CF8E}"/>
              </a:ext>
            </a:extLst>
          </p:cNvPr>
          <p:cNvSpPr/>
          <p:nvPr/>
        </p:nvSpPr>
        <p:spPr>
          <a:xfrm>
            <a:off x="149068" y="3221076"/>
            <a:ext cx="4534646" cy="299245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869597D-C482-2A4C-A093-970C9858139E}"/>
              </a:ext>
            </a:extLst>
          </p:cNvPr>
          <p:cNvSpPr/>
          <p:nvPr/>
        </p:nvSpPr>
        <p:spPr>
          <a:xfrm>
            <a:off x="4848545" y="784844"/>
            <a:ext cx="4370265" cy="197740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9FC8A5-1F3B-8747-A3A8-22FFC0CABEDC}"/>
              </a:ext>
            </a:extLst>
          </p:cNvPr>
          <p:cNvSpPr/>
          <p:nvPr/>
        </p:nvSpPr>
        <p:spPr>
          <a:xfrm>
            <a:off x="4841144" y="2904380"/>
            <a:ext cx="7196376" cy="330914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6A08FD-506B-3942-A66D-2069C3B49945}"/>
              </a:ext>
            </a:extLst>
          </p:cNvPr>
          <p:cNvSpPr/>
          <p:nvPr/>
        </p:nvSpPr>
        <p:spPr>
          <a:xfrm>
            <a:off x="154481" y="800620"/>
            <a:ext cx="4523131" cy="23000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B2ACC-B2C8-8C45-8E3B-3CDC1B085B5F}"/>
              </a:ext>
            </a:extLst>
          </p:cNvPr>
          <p:cNvSpPr/>
          <p:nvPr/>
        </p:nvSpPr>
        <p:spPr>
          <a:xfrm>
            <a:off x="126289" y="1482206"/>
            <a:ext cx="4534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505050">
                    <a:lumMod val="75000"/>
                  </a:srgbClr>
                </a:solidFill>
              </a:rPr>
              <a:t>cryoCMOS</a:t>
            </a:r>
            <a:r>
              <a:rPr lang="en-US" sz="1600" dirty="0">
                <a:solidFill>
                  <a:srgbClr val="505050">
                    <a:lumMod val="75000"/>
                  </a:srgbClr>
                </a:solidFill>
              </a:rPr>
              <a:t> model and tool-kit development (4K)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505050">
                    <a:lumMod val="75000"/>
                  </a:srgbClr>
                </a:solidFill>
              </a:rPr>
              <a:t>cryoCMOS</a:t>
            </a:r>
            <a:r>
              <a:rPr lang="en-US" sz="1600" dirty="0">
                <a:solidFill>
                  <a:srgbClr val="505050">
                    <a:lumMod val="75000"/>
                  </a:srgbClr>
                </a:solidFill>
              </a:rPr>
              <a:t> workshops (e.g. </a:t>
            </a:r>
            <a:r>
              <a:rPr lang="en-US" sz="1600" dirty="0" err="1">
                <a:solidFill>
                  <a:srgbClr val="505050">
                    <a:lumMod val="75000"/>
                  </a:srgbClr>
                </a:solidFill>
              </a:rPr>
              <a:t>IceQubes</a:t>
            </a:r>
            <a:r>
              <a:rPr lang="en-US" sz="1600" dirty="0">
                <a:solidFill>
                  <a:srgbClr val="505050">
                    <a:lumMod val="75000"/>
                  </a:srgbClr>
                </a:solidFill>
              </a:rPr>
              <a:t>, IEEE Quantum week)</a:t>
            </a: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BA4AB052-304A-D546-878F-15C305048915}"/>
              </a:ext>
            </a:extLst>
          </p:cNvPr>
          <p:cNvSpPr txBox="1">
            <a:spLocks/>
          </p:cNvSpPr>
          <p:nvPr/>
        </p:nvSpPr>
        <p:spPr>
          <a:xfrm>
            <a:off x="247800" y="1012999"/>
            <a:ext cx="3658603" cy="43822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r>
              <a:rPr lang="en-US" sz="2400" dirty="0" err="1">
                <a:solidFill>
                  <a:srgbClr val="003087"/>
                </a:solidFill>
                <a:latin typeface="+mn-lt"/>
              </a:rPr>
              <a:t>cryoCMOS</a:t>
            </a:r>
            <a:r>
              <a:rPr lang="en-US" sz="2400" dirty="0">
                <a:solidFill>
                  <a:srgbClr val="003087"/>
                </a:solidFill>
                <a:latin typeface="+mn-lt"/>
              </a:rPr>
              <a:t> for Quantum</a:t>
            </a:r>
            <a:endParaRPr lang="en-US" sz="1600" dirty="0">
              <a:latin typeface="+mn-lt"/>
            </a:endParaRPr>
          </a:p>
        </p:txBody>
      </p:sp>
      <p:pic>
        <p:nvPicPr>
          <p:cNvPr id="1026" name="Picture 2" descr="GlobalFoundries - timely rebranding and new perspectives">
            <a:extLst>
              <a:ext uri="{FF2B5EF4-FFF2-40B4-BE49-F238E27FC236}">
                <a16:creationId xmlns:a16="http://schemas.microsoft.com/office/drawing/2014/main" id="{3BCC33C5-9A3C-9FCC-F22D-41EE3CCAD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0" b="30484"/>
          <a:stretch/>
        </p:blipFill>
        <p:spPr bwMode="auto">
          <a:xfrm>
            <a:off x="2891561" y="2631686"/>
            <a:ext cx="1649152" cy="3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C698A-F528-7C41-9741-A7AAE7D7AD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4" y="2687193"/>
            <a:ext cx="755245" cy="217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63A21-341E-5376-5E83-AF6AD79A6F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2" y="2683777"/>
            <a:ext cx="1369328" cy="297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3E7410-791A-2907-0A3D-E0F711966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1" y="5683072"/>
            <a:ext cx="1101024" cy="348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B2B3C4-24E6-A59A-1C1F-3B1810218A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61" y="5644523"/>
            <a:ext cx="845015" cy="4333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2CFE0C-900A-F523-F6EB-F448A69751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96" y="5662130"/>
            <a:ext cx="732651" cy="4624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3B39CE-2D55-BC4C-8376-B96095E657EF}"/>
              </a:ext>
            </a:extLst>
          </p:cNvPr>
          <p:cNvGrpSpPr/>
          <p:nvPr/>
        </p:nvGrpSpPr>
        <p:grpSpPr>
          <a:xfrm>
            <a:off x="9367798" y="58064"/>
            <a:ext cx="2642490" cy="2799799"/>
            <a:chOff x="6109172" y="285341"/>
            <a:chExt cx="2935203" cy="30777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786593-1EC2-4844-09E8-26BC7CF97FE2}"/>
                </a:ext>
              </a:extLst>
            </p:cNvPr>
            <p:cNvGrpSpPr/>
            <p:nvPr/>
          </p:nvGrpSpPr>
          <p:grpSpPr>
            <a:xfrm>
              <a:off x="6109172" y="285341"/>
              <a:ext cx="2935203" cy="3077771"/>
              <a:chOff x="6520794" y="705553"/>
              <a:chExt cx="5280799" cy="50856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8ABE07-C1CD-5246-3D81-1B935AE32E7B}"/>
                  </a:ext>
                </a:extLst>
              </p:cNvPr>
              <p:cNvSpPr txBox="1"/>
              <p:nvPr/>
            </p:nvSpPr>
            <p:spPr>
              <a:xfrm>
                <a:off x="8973574" y="705553"/>
                <a:ext cx="1263443" cy="41956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/>
                  <a:t>3 mm</a:t>
                </a:r>
                <a:endParaRPr lang="en-US" sz="1200" b="1">
                  <a:cs typeface="Calibri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09AFBCB-B37B-B07D-C878-6A8C0F481E92}"/>
                  </a:ext>
                </a:extLst>
              </p:cNvPr>
              <p:cNvGrpSpPr/>
              <p:nvPr/>
            </p:nvGrpSpPr>
            <p:grpSpPr>
              <a:xfrm>
                <a:off x="6520794" y="1071282"/>
                <a:ext cx="5280799" cy="4719917"/>
                <a:chOff x="6520794" y="1071282"/>
                <a:chExt cx="5280799" cy="4719917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3B28022C-D55E-B328-D1AC-AD7524524D44}"/>
                    </a:ext>
                  </a:extLst>
                </p:cNvPr>
                <p:cNvGrpSpPr/>
                <p:nvPr/>
              </p:nvGrpSpPr>
              <p:grpSpPr>
                <a:xfrm>
                  <a:off x="7076661" y="1150209"/>
                  <a:ext cx="4724932" cy="4639859"/>
                  <a:chOff x="7076661" y="1150209"/>
                  <a:chExt cx="4724932" cy="4639859"/>
                </a:xfrm>
              </p:grpSpPr>
              <p:pic>
                <p:nvPicPr>
                  <p:cNvPr id="34" name="Picture 7">
                    <a:extLst>
                      <a:ext uri="{FF2B5EF4-FFF2-40B4-BE49-F238E27FC236}">
                        <a16:creationId xmlns:a16="http://schemas.microsoft.com/office/drawing/2014/main" id="{F0363034-857C-C62D-F24A-8AEAB4C595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0" t="348" r="1667" b="249"/>
                  <a:stretch/>
                </p:blipFill>
                <p:spPr>
                  <a:xfrm>
                    <a:off x="7076661" y="1193961"/>
                    <a:ext cx="4721679" cy="4596107"/>
                  </a:xfrm>
                  <a:prstGeom prst="rect">
                    <a:avLst/>
                  </a:prstGeom>
                </p:spPr>
              </p:pic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BDD0D67-201F-3448-84B1-EDB578414F1E}"/>
                      </a:ext>
                    </a:extLst>
                  </p:cNvPr>
                  <p:cNvSpPr/>
                  <p:nvPr/>
                </p:nvSpPr>
                <p:spPr>
                  <a:xfrm>
                    <a:off x="9227930" y="1734931"/>
                    <a:ext cx="1595783" cy="1380433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4EDF949-3C17-ED2A-A55C-29AAABD07372}"/>
                      </a:ext>
                    </a:extLst>
                  </p:cNvPr>
                  <p:cNvSpPr/>
                  <p:nvPr/>
                </p:nvSpPr>
                <p:spPr>
                  <a:xfrm>
                    <a:off x="8057320" y="1861932"/>
                    <a:ext cx="1170610" cy="1286563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1E309D4-1035-876E-0D8A-54DE3965F0B5}"/>
                      </a:ext>
                    </a:extLst>
                  </p:cNvPr>
                  <p:cNvSpPr/>
                  <p:nvPr/>
                </p:nvSpPr>
                <p:spPr>
                  <a:xfrm>
                    <a:off x="9658624" y="3115367"/>
                    <a:ext cx="1170610" cy="1860823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E4FA2768-12D8-2EF1-74DA-79D2F9352474}"/>
                      </a:ext>
                    </a:extLst>
                  </p:cNvPr>
                  <p:cNvSpPr/>
                  <p:nvPr/>
                </p:nvSpPr>
                <p:spPr>
                  <a:xfrm>
                    <a:off x="8062843" y="4981714"/>
                    <a:ext cx="2766391" cy="789606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46EAFE46-B4EE-BF21-2348-CFE6865FAFBE}"/>
                      </a:ext>
                    </a:extLst>
                  </p:cNvPr>
                  <p:cNvSpPr/>
                  <p:nvPr/>
                </p:nvSpPr>
                <p:spPr>
                  <a:xfrm>
                    <a:off x="10826645" y="1199982"/>
                    <a:ext cx="974948" cy="4577519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47AB8AD5-9278-8912-0C74-45735FBBEA4E}"/>
                      </a:ext>
                    </a:extLst>
                  </p:cNvPr>
                  <p:cNvSpPr/>
                  <p:nvPr/>
                </p:nvSpPr>
                <p:spPr>
                  <a:xfrm>
                    <a:off x="7129668" y="1204845"/>
                    <a:ext cx="927652" cy="4577519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9E200699-5BF3-971A-8E1A-2CFBBC9A09CF}"/>
                      </a:ext>
                    </a:extLst>
                  </p:cNvPr>
                  <p:cNvSpPr/>
                  <p:nvPr/>
                </p:nvSpPr>
                <p:spPr>
                  <a:xfrm>
                    <a:off x="9106452" y="1298713"/>
                    <a:ext cx="1717261" cy="436216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7A5B0694-EC30-AED2-F280-D76514B2329A}"/>
                      </a:ext>
                    </a:extLst>
                  </p:cNvPr>
                  <p:cNvSpPr/>
                  <p:nvPr/>
                </p:nvSpPr>
                <p:spPr>
                  <a:xfrm>
                    <a:off x="8057321" y="1199321"/>
                    <a:ext cx="1049130" cy="657085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FB5301E4-1A76-7833-F21A-0AD76595F5AC}"/>
                      </a:ext>
                    </a:extLst>
                  </p:cNvPr>
                  <p:cNvSpPr txBox="1"/>
                  <p:nvPr/>
                </p:nvSpPr>
                <p:spPr>
                  <a:xfrm>
                    <a:off x="8256188" y="3430944"/>
                    <a:ext cx="1412789" cy="1334979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/>
                      <a:t>Digital processor and memory</a:t>
                    </a:r>
                    <a:endParaRPr lang="en-US" sz="1200" b="1">
                      <a:cs typeface="Calibri"/>
                    </a:endParaRP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5DB11BD-D415-6CBF-F91A-742E37CC5DF5}"/>
                      </a:ext>
                    </a:extLst>
                  </p:cNvPr>
                  <p:cNvSpPr txBox="1"/>
                  <p:nvPr/>
                </p:nvSpPr>
                <p:spPr>
                  <a:xfrm>
                    <a:off x="9729018" y="3721509"/>
                    <a:ext cx="973394" cy="102984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/>
                      <a:t>10 GHz VCO</a:t>
                    </a:r>
                    <a:endParaRPr lang="en-US" sz="1200" b="1">
                      <a:cs typeface="Calibri"/>
                    </a:endParaRP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083EE06-8DD5-0EDB-9679-8C0BBA6CA648}"/>
                      </a:ext>
                    </a:extLst>
                  </p:cNvPr>
                  <p:cNvSpPr txBox="1"/>
                  <p:nvPr/>
                </p:nvSpPr>
                <p:spPr>
                  <a:xfrm>
                    <a:off x="8221197" y="5031545"/>
                    <a:ext cx="2723534" cy="724704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/>
                      <a:t>Ion Trap </a:t>
                    </a:r>
                  </a:p>
                  <a:p>
                    <a:r>
                      <a:rPr lang="en-US" sz="1200" b="1"/>
                      <a:t>Cryo-Controller</a:t>
                    </a:r>
                    <a:endParaRPr lang="en-US" sz="1200" b="1">
                      <a:cs typeface="Calibri"/>
                    </a:endParaRP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731C134-4A96-D414-C89C-C3EE605E4789}"/>
                      </a:ext>
                    </a:extLst>
                  </p:cNvPr>
                  <p:cNvSpPr txBox="1"/>
                  <p:nvPr/>
                </p:nvSpPr>
                <p:spPr>
                  <a:xfrm>
                    <a:off x="7963697" y="1150209"/>
                    <a:ext cx="1939878" cy="68656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/>
                      <a:t>HV test </a:t>
                    </a:r>
                    <a:r>
                      <a:rPr lang="en-US" sz="1050" b="1"/>
                      <a:t>structure</a:t>
                    </a:r>
                    <a:endParaRPr lang="en-US" sz="1050"/>
                  </a:p>
                </p:txBody>
              </p:sp>
            </p:grp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FAD5CE1-8E65-6B20-294D-619AED0C4BF9}"/>
                    </a:ext>
                  </a:extLst>
                </p:cNvPr>
                <p:cNvCxnSpPr/>
                <p:nvPr/>
              </p:nvCxnSpPr>
              <p:spPr>
                <a:xfrm flipV="1">
                  <a:off x="7073154" y="1071282"/>
                  <a:ext cx="4719916" cy="8964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3ACD2845-03AA-D28B-F25F-857848857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9718" y="1196787"/>
                  <a:ext cx="1161" cy="4594412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D32D195-BB19-C2FB-6DEF-A8EF4028EBA9}"/>
                    </a:ext>
                  </a:extLst>
                </p:cNvPr>
                <p:cNvSpPr txBox="1"/>
                <p:nvPr/>
              </p:nvSpPr>
              <p:spPr>
                <a:xfrm rot="16200000">
                  <a:off x="6117486" y="3156650"/>
                  <a:ext cx="1263443" cy="45682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/>
                    <a:t>3 mm</a:t>
                  </a:r>
                  <a:endParaRPr lang="en-US" sz="1200" b="1">
                    <a:cs typeface="Calibri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7ECAC2-852A-0A4F-5E4D-932FE51A1481}"/>
                </a:ext>
              </a:extLst>
            </p:cNvPr>
            <p:cNvSpPr txBox="1"/>
            <p:nvPr/>
          </p:nvSpPr>
          <p:spPr>
            <a:xfrm>
              <a:off x="7775619" y="1059813"/>
              <a:ext cx="650655" cy="5770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ADC – cap array</a:t>
              </a:r>
              <a:endParaRPr lang="en-US" sz="1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FF35C6-80CA-0C5B-E9AD-CFCC63F31FE0}"/>
                </a:ext>
              </a:extLst>
            </p:cNvPr>
            <p:cNvSpPr txBox="1"/>
            <p:nvPr/>
          </p:nvSpPr>
          <p:spPr>
            <a:xfrm>
              <a:off x="6986323" y="1204458"/>
              <a:ext cx="1078234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Noise test </a:t>
              </a:r>
              <a:r>
                <a:rPr lang="en-US" sz="1000" b="1"/>
                <a:t>structure</a:t>
              </a:r>
              <a:endParaRPr lang="en-US" sz="1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DF6B4D-47A3-9332-C798-F828996DF300}"/>
                </a:ext>
              </a:extLst>
            </p:cNvPr>
            <p:cNvSpPr txBox="1"/>
            <p:nvPr/>
          </p:nvSpPr>
          <p:spPr>
            <a:xfrm rot="16200000">
              <a:off x="6032350" y="1991297"/>
              <a:ext cx="1317903" cy="2385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Atomic Clocks</a:t>
              </a:r>
              <a:endParaRPr lang="en-US" sz="1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8D979D-0F11-7006-3873-E904C5C7E6C3}"/>
                </a:ext>
              </a:extLst>
            </p:cNvPr>
            <p:cNvSpPr txBox="1"/>
            <p:nvPr/>
          </p:nvSpPr>
          <p:spPr>
            <a:xfrm rot="16200000">
              <a:off x="8081283" y="1744146"/>
              <a:ext cx="1317903" cy="2385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/>
                <a:t>Atomic Clocks</a:t>
              </a:r>
              <a:endParaRPr lang="en-US" sz="1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BBF26E-6F79-23AF-4708-0CF94791B284}"/>
                </a:ext>
              </a:extLst>
            </p:cNvPr>
            <p:cNvSpPr txBox="1"/>
            <p:nvPr/>
          </p:nvSpPr>
          <p:spPr>
            <a:xfrm>
              <a:off x="7775619" y="646851"/>
              <a:ext cx="650655" cy="2385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TDC</a:t>
              </a:r>
              <a:endParaRPr lang="en-US" sz="1000"/>
            </a:p>
          </p:txBody>
        </p: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85243F5D-E91F-C2BA-108E-0F3AD7FCC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3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877CCF-5DA7-E644-A89F-80083CC603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4519" y="617630"/>
            <a:ext cx="6044207" cy="2689377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rgbClr val="003087"/>
                </a:solidFill>
              </a:rPr>
              <a:t> AI </a:t>
            </a:r>
            <a:r>
              <a:rPr lang="en-US" dirty="0" err="1">
                <a:solidFill>
                  <a:srgbClr val="003087"/>
                </a:solidFill>
              </a:rPr>
              <a:t>chiplet</a:t>
            </a:r>
            <a:r>
              <a:rPr lang="en-US" dirty="0">
                <a:solidFill>
                  <a:srgbClr val="003087"/>
                </a:solidFill>
              </a:rPr>
              <a:t>: AI Autoencoder ECON</a:t>
            </a:r>
          </a:p>
          <a:p>
            <a:r>
              <a:rPr lang="en-US" sz="1600" dirty="0"/>
              <a:t>On-detector Edge Compute for Adaptive-Autonomous Real time data processing at the Large Hadron Collider</a:t>
            </a:r>
          </a:p>
          <a:p>
            <a:pPr marL="683243" lvl="1" indent="-306486"/>
            <a:r>
              <a:rPr lang="en-US" sz="1600" dirty="0"/>
              <a:t>Algorithm Co-design:  Low power (2nJ/inference),           Low latency (25ns), </a:t>
            </a:r>
            <a:r>
              <a:rPr lang="en-US" sz="1600" dirty="0" err="1"/>
              <a:t>Radhard</a:t>
            </a:r>
            <a:r>
              <a:rPr lang="en-US" sz="1600" dirty="0"/>
              <a:t> operation</a:t>
            </a:r>
          </a:p>
          <a:p>
            <a:pPr marL="683243" lvl="1" indent="-306486"/>
            <a:r>
              <a:rPr lang="en-US" sz="1600" dirty="0"/>
              <a:t>Adaptive programable interface for various detector geometries and evolving detector conditions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DC5B40-791B-C642-BE20-E6DE713181C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400570" y="661763"/>
            <a:ext cx="5458252" cy="17090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087"/>
                </a:solidFill>
              </a:rPr>
              <a:t>Energy Efficient Edge AI hardware</a:t>
            </a:r>
          </a:p>
          <a:p>
            <a:r>
              <a:rPr lang="en-US" sz="2133" dirty="0" err="1"/>
              <a:t>Chiplet</a:t>
            </a:r>
            <a:r>
              <a:rPr lang="en-US" sz="2133" dirty="0"/>
              <a:t>, on-chip-edge, in-pixel</a:t>
            </a:r>
            <a:endParaRPr lang="en-US" sz="1600" dirty="0"/>
          </a:p>
          <a:p>
            <a:r>
              <a:rPr lang="en-US" sz="2133" dirty="0"/>
              <a:t>Types of NN: </a:t>
            </a:r>
            <a:r>
              <a:rPr lang="en-US" sz="1600" dirty="0"/>
              <a:t>DNN-Digital CMOS, Digital SNN, Analog NN (SRAM, ReRAM, ECRAM)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83971-9156-1748-91C1-AD59C91A7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3765" y="6481288"/>
            <a:ext cx="8349491" cy="242873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Fermilab: Integrated Circuits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BE642F-5D9B-1A42-B5E1-7F5E1B8D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19" y="110912"/>
            <a:ext cx="11679044" cy="427877"/>
          </a:xfrm>
        </p:spPr>
        <p:txBody>
          <a:bodyPr/>
          <a:lstStyle/>
          <a:p>
            <a:r>
              <a:rPr lang="en-US" dirty="0"/>
              <a:t>AI ASICs</a:t>
            </a:r>
            <a:endParaRPr lang="en-US" sz="2533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BF454DF-FE0F-4E4C-B648-66B84CAD21DB}"/>
              </a:ext>
            </a:extLst>
          </p:cNvPr>
          <p:cNvSpPr txBox="1">
            <a:spLocks/>
          </p:cNvSpPr>
          <p:nvPr/>
        </p:nvSpPr>
        <p:spPr>
          <a:xfrm>
            <a:off x="6413976" y="3068500"/>
            <a:ext cx="5692360" cy="292837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64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r>
              <a:rPr lang="en-US" sz="2400" dirty="0">
                <a:solidFill>
                  <a:srgbClr val="003087"/>
                </a:solidFill>
              </a:rPr>
              <a:t>AI-driven integrated heterogenous systems</a:t>
            </a:r>
          </a:p>
          <a:p>
            <a:pPr marL="0" indent="0" defTabSz="609585">
              <a:buNone/>
            </a:pPr>
            <a:r>
              <a:rPr lang="en-US" sz="1600" dirty="0">
                <a:solidFill>
                  <a:srgbClr val="4E4E4E"/>
                </a:solidFill>
              </a:rPr>
              <a:t>Beyond system-on-chip: </a:t>
            </a:r>
            <a:r>
              <a:rPr lang="en-US" sz="2000" dirty="0">
                <a:solidFill>
                  <a:srgbClr val="4E4E4E"/>
                </a:solidFill>
              </a:rPr>
              <a:t>Heterogenous Compute On-chip </a:t>
            </a:r>
          </a:p>
          <a:p>
            <a:pPr marL="306910" indent="-306910" defTabSz="609585"/>
            <a:r>
              <a:rPr lang="en-US" sz="1600" dirty="0">
                <a:solidFill>
                  <a:srgbClr val="4E4E4E"/>
                </a:solidFill>
              </a:rPr>
              <a:t>Electronic – Photonic Integration</a:t>
            </a:r>
          </a:p>
          <a:p>
            <a:pPr marL="306910" indent="-306910" defTabSz="609585"/>
            <a:r>
              <a:rPr lang="en-US" sz="1600" dirty="0">
                <a:solidFill>
                  <a:srgbClr val="4E4E4E"/>
                </a:solidFill>
              </a:rPr>
              <a:t>In-memory compute</a:t>
            </a:r>
          </a:p>
          <a:p>
            <a:pPr marL="306910" indent="-306910" defTabSz="609585"/>
            <a:r>
              <a:rPr lang="en-US" sz="1600" dirty="0">
                <a:solidFill>
                  <a:srgbClr val="4E4E4E"/>
                </a:solidFill>
              </a:rPr>
              <a:t>Incorporate Industry/ Open source IP: ARM/RISC cores</a:t>
            </a:r>
          </a:p>
          <a:p>
            <a:pPr marL="306910" indent="-306910" defTabSz="609585"/>
            <a:r>
              <a:rPr lang="en-US" sz="1600" dirty="0">
                <a:solidFill>
                  <a:srgbClr val="4E4E4E"/>
                </a:solidFill>
              </a:rPr>
              <a:t>Heterogenous Detector stack: Sensors, Neuromorphic Layer (Novel Materials), Mixed signal electronics, Photonics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EDB0FDE-4C9D-624A-BA34-EAEAB0C7CF8E}"/>
              </a:ext>
            </a:extLst>
          </p:cNvPr>
          <p:cNvSpPr/>
          <p:nvPr/>
        </p:nvSpPr>
        <p:spPr>
          <a:xfrm>
            <a:off x="76032" y="568673"/>
            <a:ext cx="6094528" cy="322824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869597D-C482-2A4C-A093-970C9858139E}"/>
              </a:ext>
            </a:extLst>
          </p:cNvPr>
          <p:cNvSpPr/>
          <p:nvPr/>
        </p:nvSpPr>
        <p:spPr>
          <a:xfrm>
            <a:off x="6248725" y="568674"/>
            <a:ext cx="5856062" cy="197876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BEA4805-6147-1043-AFB8-4014266628EB}"/>
              </a:ext>
            </a:extLst>
          </p:cNvPr>
          <p:cNvSpPr/>
          <p:nvPr/>
        </p:nvSpPr>
        <p:spPr>
          <a:xfrm>
            <a:off x="74560" y="3961723"/>
            <a:ext cx="6096000" cy="232760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9FC8A5-1F3B-8747-A3A8-22FFC0CABEDC}"/>
              </a:ext>
            </a:extLst>
          </p:cNvPr>
          <p:cNvSpPr/>
          <p:nvPr/>
        </p:nvSpPr>
        <p:spPr>
          <a:xfrm>
            <a:off x="6248725" y="2692547"/>
            <a:ext cx="5878795" cy="34976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38262A-91CB-344F-856D-EF1C364EE0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465" y="5897415"/>
            <a:ext cx="1186175" cy="281687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82A84E9-7947-E447-B04C-9CDF9EE47ABF}"/>
              </a:ext>
            </a:extLst>
          </p:cNvPr>
          <p:cNvSpPr txBox="1">
            <a:spLocks/>
          </p:cNvSpPr>
          <p:nvPr/>
        </p:nvSpPr>
        <p:spPr>
          <a:xfrm>
            <a:off x="204520" y="4084844"/>
            <a:ext cx="5891481" cy="1929456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r>
              <a:rPr lang="en-US" sz="2400" dirty="0">
                <a:solidFill>
                  <a:srgbClr val="003087"/>
                </a:solidFill>
              </a:rPr>
              <a:t>AI tools and design methodology</a:t>
            </a:r>
          </a:p>
          <a:p>
            <a:pPr marL="0" indent="0" defTabSz="609585">
              <a:buNone/>
            </a:pPr>
            <a:r>
              <a:rPr lang="en-US" sz="2133" dirty="0">
                <a:solidFill>
                  <a:srgbClr val="4E4E4E"/>
                </a:solidFill>
              </a:rPr>
              <a:t>Open source tool and design methodology: </a:t>
            </a:r>
            <a:r>
              <a:rPr lang="en-US" sz="1600" b="1" dirty="0">
                <a:solidFill>
                  <a:srgbClr val="4E4E4E"/>
                </a:solidFill>
              </a:rPr>
              <a:t>hls4ml, </a:t>
            </a:r>
            <a:r>
              <a:rPr lang="en-US" sz="1600" dirty="0">
                <a:solidFill>
                  <a:srgbClr val="4E4E4E"/>
                </a:solidFill>
              </a:rPr>
              <a:t>backend compatible for ASICs, extending to </a:t>
            </a:r>
            <a:r>
              <a:rPr lang="en-US" sz="1600" dirty="0" err="1">
                <a:solidFill>
                  <a:srgbClr val="4E4E4E"/>
                </a:solidFill>
              </a:rPr>
              <a:t>eFPGAs</a:t>
            </a:r>
            <a:r>
              <a:rPr lang="en-US" sz="1600" dirty="0">
                <a:solidFill>
                  <a:srgbClr val="4E4E4E"/>
                </a:solidFill>
              </a:rPr>
              <a:t>, mixed signal and beyond CMOS (</a:t>
            </a:r>
            <a:r>
              <a:rPr lang="en-US" sz="1600" b="1" dirty="0" err="1">
                <a:solidFill>
                  <a:srgbClr val="4E4E4E"/>
                </a:solidFill>
              </a:rPr>
              <a:t>CrossSim</a:t>
            </a:r>
            <a:r>
              <a:rPr lang="en-US" sz="1600" dirty="0">
                <a:solidFill>
                  <a:srgbClr val="4E4E4E"/>
                </a:solidFill>
              </a:rPr>
              <a:t> – Sandia), </a:t>
            </a:r>
            <a:r>
              <a:rPr lang="en-US" sz="1600" b="1" dirty="0">
                <a:solidFill>
                  <a:srgbClr val="4E4E4E"/>
                </a:solidFill>
              </a:rPr>
              <a:t>ESP</a:t>
            </a:r>
          </a:p>
          <a:p>
            <a:pPr marL="0" indent="0" defTabSz="609585">
              <a:buNone/>
            </a:pPr>
            <a:r>
              <a:rPr lang="en-US" sz="2133" dirty="0">
                <a:solidFill>
                  <a:srgbClr val="4E4E4E"/>
                </a:solidFill>
              </a:rPr>
              <a:t>Industry and community driven: </a:t>
            </a:r>
            <a:r>
              <a:rPr lang="en-US" sz="1600" dirty="0">
                <a:solidFill>
                  <a:srgbClr val="4E4E4E"/>
                </a:solidFill>
              </a:rPr>
              <a:t>A large community from a variety of applications. Industry adding Open-source to tool plug-in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FE7E27-D7D6-4D48-A9E9-D3E998BD470C}"/>
              </a:ext>
            </a:extLst>
          </p:cNvPr>
          <p:cNvSpPr/>
          <p:nvPr/>
        </p:nvSpPr>
        <p:spPr>
          <a:xfrm>
            <a:off x="369932" y="3098106"/>
            <a:ext cx="5713544" cy="338554"/>
          </a:xfrm>
          <a:prstGeom prst="rect">
            <a:avLst/>
          </a:prstGeom>
          <a:ln cap="rnd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 fontAlgn="base"/>
            <a:r>
              <a:rPr lang="en-US" sz="1600" b="1" dirty="0">
                <a:solidFill>
                  <a:srgbClr val="FF0000"/>
                </a:solidFill>
                <a:latin typeface="Helvetica Neue" panose="02000503000000020004" pitchFamily="2" charset="0"/>
              </a:rPr>
              <a:t>To our knowledge, the first AI ASIC in HEP (all of DOE??)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94FCED69-F005-487F-A631-A04876888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50" y="1681480"/>
            <a:ext cx="689345" cy="6893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B018C-106A-15EC-38BB-CE971F74C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5119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5F66C6-D237-CB49-BA9A-C207D97DB6B0}" vid="{8447B4AD-057F-EB49-A9BB-67AA10D7D27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5F66C6-D237-CB49-BA9A-C207D97DB6B0}" vid="{8447B4AD-057F-EB49-A9BB-67AA10D7D270}"/>
    </a:ext>
  </a:extLst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5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7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8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5F66C6-D237-CB49-BA9A-C207D97DB6B0}" vid="{8447B4AD-057F-EB49-A9BB-67AA10D7D270}"/>
    </a:ext>
  </a:extLst>
</a:theme>
</file>

<file path=ppt/theme/theme9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15F66C6-D237-CB49-BA9A-C207D97DB6B0}" vid="{8447B4AD-057F-EB49-A9BB-67AA10D7D27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f2d9b7-3122-4fa2-9c6a-801252b48ae7" xsi:nil="true"/>
    <lcf76f155ced4ddcb4097134ff3c332f xmlns="a0abc17b-26fa-4a6c-85fa-ec6ed5308116">
      <Terms xmlns="http://schemas.microsoft.com/office/infopath/2007/PartnerControls"/>
    </lcf76f155ced4ddcb4097134ff3c332f>
    <SharedWithUsers xmlns="a6f2d9b7-3122-4fa2-9c6a-801252b48ae7">
      <UserInfo>
        <DisplayName>Kazunori Hanagaki</DisplayName>
        <AccountId>145</AccountId>
        <AccountType/>
      </UserInfo>
      <UserInfo>
        <DisplayName>Farah Fahim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E15548763ABB4CA4D6860A46D77EAF" ma:contentTypeVersion="13" ma:contentTypeDescription="Create a new document." ma:contentTypeScope="" ma:versionID="4943357dc2a57e364d75486bc7151ac8">
  <xsd:schema xmlns:xsd="http://www.w3.org/2001/XMLSchema" xmlns:xs="http://www.w3.org/2001/XMLSchema" xmlns:p="http://schemas.microsoft.com/office/2006/metadata/properties" xmlns:ns2="a0abc17b-26fa-4a6c-85fa-ec6ed5308116" xmlns:ns3="a6f2d9b7-3122-4fa2-9c6a-801252b48ae7" targetNamespace="http://schemas.microsoft.com/office/2006/metadata/properties" ma:root="true" ma:fieldsID="3933431953eeaee480500e19354d2445" ns2:_="" ns3:_="">
    <xsd:import namespace="a0abc17b-26fa-4a6c-85fa-ec6ed5308116"/>
    <xsd:import namespace="a6f2d9b7-3122-4fa2-9c6a-801252b48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bc17b-26fa-4a6c-85fa-ec6ed53081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2d9b7-3122-4fa2-9c6a-801252b48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efef17e-ab08-42d4-b606-a90527fb6285}" ma:internalName="TaxCatchAll" ma:showField="CatchAllData" ma:web="a6f2d9b7-3122-4fa2-9c6a-801252b48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7E4DEB-FA14-459C-B990-BFD15D3B7B70}">
  <ds:schemaRefs>
    <ds:schemaRef ds:uri="http://schemas.microsoft.com/office/2006/metadata/properties"/>
    <ds:schemaRef ds:uri="a0abc17b-26fa-4a6c-85fa-ec6ed530811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a6f2d9b7-3122-4fa2-9c6a-801252b48ae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ECAC2F-4FD1-4195-932E-0E12B93F0F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2EEC4-CBE8-4BF0-8B02-0BA6829399CA}">
  <ds:schemaRefs>
    <ds:schemaRef ds:uri="a0abc17b-26fa-4a6c-85fa-ec6ed5308116"/>
    <ds:schemaRef ds:uri="a6f2d9b7-3122-4fa2-9c6a-801252b48a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</TotalTime>
  <Words>2090</Words>
  <Application>Microsoft Office PowerPoint</Application>
  <PresentationFormat>Widescreen</PresentationFormat>
  <Paragraphs>326</Paragraphs>
  <Slides>21</Slides>
  <Notes>2</Notes>
  <HiddenSlides>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</vt:lpstr>
      <vt:lpstr>Helvetica Neue</vt:lpstr>
      <vt:lpstr>Verdana</vt:lpstr>
      <vt:lpstr>Fermilab_PPT_090915</vt:lpstr>
      <vt:lpstr>Fermilab_PPT_090915</vt:lpstr>
      <vt:lpstr>Fermilab_PPT_090815</vt:lpstr>
      <vt:lpstr>Fermilab_PPT_090915</vt:lpstr>
      <vt:lpstr>Fermilab_PPT_090915</vt:lpstr>
      <vt:lpstr>Fermilab_PPT_090915</vt:lpstr>
      <vt:lpstr>Fermilab_PPT_090915</vt:lpstr>
      <vt:lpstr>1_Fermilab_PPT_090915</vt:lpstr>
      <vt:lpstr>2_Fermilab_PPT_090915</vt:lpstr>
      <vt:lpstr>Office Theme</vt:lpstr>
      <vt:lpstr>3_Fermilab_PPT_090915</vt:lpstr>
      <vt:lpstr>Visio.Drawing.15</vt:lpstr>
      <vt:lpstr>PowerPoint Presentation</vt:lpstr>
      <vt:lpstr>Fermilab Integrated Circuits Design Capabilities and Mission</vt:lpstr>
      <vt:lpstr>Growth of Integrated Circuit design over ~ 4 decades at Fermilab</vt:lpstr>
      <vt:lpstr>ASIC Design at Fermilab</vt:lpstr>
      <vt:lpstr>PowerPoint Presentation</vt:lpstr>
      <vt:lpstr>PowerPoint Presentation</vt:lpstr>
      <vt:lpstr>PowerPoint Presentation</vt:lpstr>
      <vt:lpstr>Quantum support chips</vt:lpstr>
      <vt:lpstr>AI ASICs</vt:lpstr>
      <vt:lpstr>Real-time tracking for pixel detectors</vt:lpstr>
      <vt:lpstr>PowerPoint Presentation</vt:lpstr>
      <vt:lpstr>CMOS Sensors Vision</vt:lpstr>
      <vt:lpstr>Silicon Photonics</vt:lpstr>
      <vt:lpstr>3D ICs – community driven for DOE applications</vt:lpstr>
      <vt:lpstr>DOE Microelectronics Codesign Activities</vt:lpstr>
      <vt:lpstr>Thank You!</vt:lpstr>
      <vt:lpstr>DOE Microelectronics Co-Design Research:  “Hybrid Cryogenic Detector Architectures for Sensing and Edge Computing enabled by new Fabrication Processes” (HYDRA)</vt:lpstr>
      <vt:lpstr>Design Methodology: Physics driven hardware co-design</vt:lpstr>
      <vt:lpstr>Scalable Quantum Control</vt:lpstr>
      <vt:lpstr>Reconfigurable Edge AI – Solve the HEP data challenge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Davide Braga x 30713N</dc:creator>
  <cp:lastModifiedBy>Davide Braga</cp:lastModifiedBy>
  <cp:revision>8</cp:revision>
  <dcterms:created xsi:type="dcterms:W3CDTF">2022-05-14T15:13:42Z</dcterms:created>
  <dcterms:modified xsi:type="dcterms:W3CDTF">2023-06-29T22:00:23Z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0x01010053E15548763ABB4CA4D6860A46D77EAF</vt:lpwstr>
  </property>
  <property fmtid="{D5CDD505-2E9C-101B-9397-08002B2CF9AE}" pid="3" name="MediaServiceImageTags">
    <vt:lpwstr/>
  </property>
</Properties>
</file>