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275" r:id="rId3"/>
    <p:sldId id="284" r:id="rId4"/>
    <p:sldId id="6541" r:id="rId5"/>
    <p:sldId id="6542" r:id="rId6"/>
    <p:sldId id="6548" r:id="rId7"/>
    <p:sldId id="6555" r:id="rId8"/>
    <p:sldId id="6549" r:id="rId9"/>
    <p:sldId id="6543" r:id="rId10"/>
    <p:sldId id="6552" r:id="rId11"/>
    <p:sldId id="6544" r:id="rId12"/>
    <p:sldId id="6546" r:id="rId13"/>
    <p:sldId id="6547" r:id="rId14"/>
    <p:sldId id="300" r:id="rId15"/>
    <p:sldId id="6550" r:id="rId16"/>
    <p:sldId id="6553" r:id="rId17"/>
    <p:sldId id="6554" r:id="rId18"/>
    <p:sldId id="2686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8AE6"/>
    <a:srgbClr val="004C97"/>
    <a:srgbClr val="BAC0FC"/>
    <a:srgbClr val="666666"/>
    <a:srgbClr val="6E6EE4"/>
    <a:srgbClr val="4D74E1"/>
    <a:srgbClr val="4963CF"/>
    <a:srgbClr val="97D7EB"/>
    <a:srgbClr val="98D7EA"/>
    <a:srgbClr val="98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92" autoAdjust="0"/>
    <p:restoredTop sz="94663"/>
  </p:normalViewPr>
  <p:slideViewPr>
    <p:cSldViewPr snapToGrid="0" snapToObjects="1" showGuides="1">
      <p:cViewPr>
        <p:scale>
          <a:sx n="82" d="100"/>
          <a:sy n="82" d="100"/>
        </p:scale>
        <p:origin x="1128" y="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63862B43-F88A-4C5F-951E-CD8EDF9F507F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7DF98E3-9939-4389-BA8B-D4D4C53379FB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E2B0021-D1E2-4BB7-BF5F-66DC700D610B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B4FAC-F4CB-4529-A73F-982AD52BAFE8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R. Stanek | Project Director | PIP-II 2023 DOE Independent Project Review Plenary</a:t>
            </a:r>
            <a:endParaRPr lang="en-US" b="1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5/2/2023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327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68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03C4501-0AD8-47BE-9BF0-3FF5D969A061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C36DE2F-164B-499E-B2B7-2E821A89B548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C191ECD-DAC5-47E4-86B8-BD4CAA88EC0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  <p:sldLayoutId id="2147484130" r:id="rId1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linkedin.com/showcase/pip-ii/" TargetMode="External"/><Relationship Id="rId5" Type="http://schemas.openxmlformats.org/officeDocument/2006/relationships/hyperlink" Target="https://twitter.com/PIP2accelerator" TargetMode="External"/><Relationship Id="rId4" Type="http://schemas.openxmlformats.org/officeDocument/2006/relationships/hyperlink" Target="http://www.pip2.fnal.gov/" TargetMode="Externa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hyperlink" Target="mailto:deg@162.5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hyperlink" Target="mailto:deg@162.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6719" y="4145583"/>
            <a:ext cx="8857281" cy="935794"/>
          </a:xfrm>
        </p:spPr>
        <p:txBody>
          <a:bodyPr/>
          <a:lstStyle/>
          <a:p>
            <a:r>
              <a:rPr lang="en-US" dirty="0"/>
              <a:t>Abhishek Pathak, Research Associate, PIP-II</a:t>
            </a:r>
          </a:p>
          <a:p>
            <a:r>
              <a:rPr lang="en-US" dirty="0"/>
              <a:t>Users Meeting-2023</a:t>
            </a:r>
          </a:p>
          <a:p>
            <a:r>
              <a:rPr lang="en-US" dirty="0"/>
              <a:t>June 27 -30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3201" y="3282197"/>
            <a:ext cx="6540265" cy="752287"/>
          </a:xfrm>
        </p:spPr>
        <p:txBody>
          <a:bodyPr>
            <a:noAutofit/>
          </a:bodyPr>
          <a:lstStyle/>
          <a:p>
            <a:r>
              <a:rPr lang="en-US" sz="2800" i="0" cap="small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Proton Improvement Plan-II (PIP-II): An Overview</a:t>
            </a:r>
            <a:endParaRPr lang="en-US" sz="2800" cap="small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C903D-932A-6170-7D67-1F83032C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40" y="0"/>
            <a:ext cx="795337" cy="61389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39867B1-857D-8FCF-7D3C-258E2A9A1B54}"/>
              </a:ext>
            </a:extLst>
          </p:cNvPr>
          <p:cNvSpPr txBox="1">
            <a:spLocks/>
          </p:cNvSpPr>
          <p:nvPr/>
        </p:nvSpPr>
        <p:spPr>
          <a:xfrm>
            <a:off x="6743467" y="3294007"/>
            <a:ext cx="2400534" cy="3022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u="sng" dirty="0"/>
              <a:t>PIP-II is a partnership of: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C4FCD5-AE9F-21A1-7F0D-0751AA284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668" y="3658341"/>
            <a:ext cx="2247332" cy="12216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50E40-3001-9EA8-F342-B9B0AFB75647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743466" y="3658341"/>
            <a:ext cx="0" cy="1221660"/>
          </a:xfrm>
          <a:prstGeom prst="line">
            <a:avLst/>
          </a:prstGeom>
          <a:ln w="22225" cmpd="dbl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0" y="177393"/>
            <a:ext cx="8875147" cy="320908"/>
          </a:xfrm>
        </p:spPr>
        <p:txBody>
          <a:bodyPr/>
          <a:lstStyle/>
          <a:p>
            <a:r>
              <a:rPr lang="en-US" sz="2000" cap="all" dirty="0"/>
              <a:t>ML for beam dynamics &amp; </a:t>
            </a:r>
            <a:r>
              <a:rPr lang="en-US" sz="2000" cap="all" dirty="0" err="1"/>
              <a:t>linac</a:t>
            </a:r>
            <a:r>
              <a:rPr lang="en-US" sz="2000" cap="all" dirty="0"/>
              <a:t> tuning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470E623-21F3-01B6-7D6E-29683B0AE748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8096BFC-C2FE-3EA6-E7CB-887A58467965}"/>
              </a:ext>
            </a:extLst>
          </p:cNvPr>
          <p:cNvGrpSpPr/>
          <p:nvPr/>
        </p:nvGrpSpPr>
        <p:grpSpPr>
          <a:xfrm>
            <a:off x="1" y="2211222"/>
            <a:ext cx="9067214" cy="2349694"/>
            <a:chOff x="0" y="1922770"/>
            <a:chExt cx="9174357" cy="26381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7B794B-CC4B-8572-5AA3-60835D137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62" r="8384"/>
            <a:stretch/>
          </p:blipFill>
          <p:spPr>
            <a:xfrm>
              <a:off x="4653659" y="1922770"/>
              <a:ext cx="4520698" cy="26381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E4F1D9-BE67-26E7-BABA-521356A45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40" r="7705"/>
            <a:stretch/>
          </p:blipFill>
          <p:spPr>
            <a:xfrm>
              <a:off x="0" y="1922770"/>
              <a:ext cx="4769685" cy="263814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8E2D54-6840-0ACD-20DE-8AB8EB7B1A86}"/>
              </a:ext>
            </a:extLst>
          </p:cNvPr>
          <p:cNvSpPr txBox="1"/>
          <p:nvPr/>
        </p:nvSpPr>
        <p:spPr>
          <a:xfrm>
            <a:off x="80920" y="696409"/>
            <a:ext cx="90672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Incorporation of Machine Learning</a:t>
            </a: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An assortment of sophisticated Machine Learning methodologies has been judiciously applied and meticulously compared in an endeavor to accelerate beam dynamics simulations and enhance the efficiency of </a:t>
            </a:r>
            <a:r>
              <a:rPr lang="en-US" sz="16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linac</a:t>
            </a: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 tuning procedures.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Utilizing SVM for Precision Tuning</a:t>
            </a:r>
            <a:r>
              <a:rPr lang="en-US" sz="16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The majority of our tuning endeavors exploit Support Vector Machine (SVM) algorithms owing to their superior performance and robustness in our domain-specific tasks.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07DAEE-B423-65B4-E66B-26421E1D3344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0A10CA5D-D570-33F6-36CC-299FC098488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6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1" y="177393"/>
            <a:ext cx="8686800" cy="320908"/>
          </a:xfrm>
        </p:spPr>
        <p:txBody>
          <a:bodyPr/>
          <a:lstStyle/>
          <a:p>
            <a:r>
              <a:rPr lang="en-US" sz="2400" dirty="0"/>
              <a:t>BEAM DYNAMICS IN BOOSTER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1FC281-D14D-51E5-07F3-9FFC0FDDA314}"/>
              </a:ext>
            </a:extLst>
          </p:cNvPr>
          <p:cNvSpPr txBox="1"/>
          <p:nvPr/>
        </p:nvSpPr>
        <p:spPr>
          <a:xfrm>
            <a:off x="80920" y="693042"/>
            <a:ext cx="906721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Modified Optics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Booster 400 MeV optics were scaled to 800 MeV, with modifications made for PIP-II injection.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RFQ Tracking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Realistic </a:t>
            </a:r>
            <a:r>
              <a:rPr lang="en-US" sz="20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Linac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 beam distribution has been tracked from the RFQ.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Foil Model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Foil model has been successfully integrated into simulations.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Intensity Limits and Losses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PIP-II mitigates intensity limits and losses in Booster through: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Space Charge Tune-shift Reduction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This has been reduced by a factor of 2 – 4 at 800 MeV injection.</a:t>
            </a:r>
          </a:p>
          <a:p>
            <a:pPr marL="742950" lvl="1" indent="-285750" algn="l"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Transverse Emittances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These have met set requirements.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Electron Cloud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The electron cloud has been simulated, showing a small impact at PIP-II intensity.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Beam Losses</a:t>
            </a:r>
            <a:r>
              <a:rPr lang="en-US" sz="2000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Beam losses are at the 2% level with 2-stage collimation in BTL and increased aperture extraction magnets.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68EA8E-C66B-300A-D68C-38A69EB7F796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7539A58-C74F-5D48-28C5-1354F76D7F3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15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1" y="177393"/>
            <a:ext cx="8686800" cy="320908"/>
          </a:xfrm>
        </p:spPr>
        <p:txBody>
          <a:bodyPr/>
          <a:lstStyle/>
          <a:p>
            <a:r>
              <a:rPr lang="en-US" sz="2400" dirty="0"/>
              <a:t>PIP-II SRF CAVITIES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12A57B3-37E2-D535-A2CE-96E64D18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" y="666868"/>
            <a:ext cx="9144000" cy="3873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22E42B-519F-D483-4B45-269B058283D7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66B3DB5D-1B97-2380-E5A2-16355C96276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33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1" y="177393"/>
            <a:ext cx="8686800" cy="320908"/>
          </a:xfrm>
        </p:spPr>
        <p:txBody>
          <a:bodyPr/>
          <a:lstStyle/>
          <a:p>
            <a:r>
              <a:rPr lang="en-US" sz="2400" dirty="0"/>
              <a:t>PIP-II: SRF CRYOMODULE FLAVOURS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BB987F3-B5A4-AAC4-F575-74613D03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646368"/>
            <a:ext cx="8512490" cy="39938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597C9A-AC16-F106-A3CC-44CE31325AED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ED8A26EF-5BD3-1BC4-E2B9-D705966B93B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2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0" y="177393"/>
            <a:ext cx="8875147" cy="320908"/>
          </a:xfrm>
        </p:spPr>
        <p:txBody>
          <a:bodyPr/>
          <a:lstStyle/>
          <a:p>
            <a:r>
              <a:rPr lang="en-US" sz="2000" i="0" dirty="0">
                <a:solidFill>
                  <a:schemeClr val="tx1"/>
                </a:solidFill>
                <a:effectLst/>
                <a:latin typeface="+mj-lt"/>
              </a:rPr>
              <a:t>PIP2IT AS A TESTBED FOR PIP-II TECHNOLOGY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470E623-21F3-01B6-7D6E-29683B0AE748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1001E3D-D06B-259B-A767-613BAF83E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0" y="1412970"/>
            <a:ext cx="8133251" cy="3158762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37972A3-112F-FA54-9100-02007D074E4F}"/>
              </a:ext>
            </a:extLst>
          </p:cNvPr>
          <p:cNvSpPr txBox="1">
            <a:spLocks/>
          </p:cNvSpPr>
          <p:nvPr/>
        </p:nvSpPr>
        <p:spPr>
          <a:xfrm>
            <a:off x="56832" y="687654"/>
            <a:ext cx="9001927" cy="14506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öhne"/>
              </a:rPr>
              <a:t>PIP2IT successfully demonstrated LBNF beam parameter and full acceleration up to the first two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Söhne"/>
              </a:rPr>
              <a:t>linac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öhne"/>
              </a:rPr>
              <a:t> cryomodules.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D5880E-B011-D55F-269E-FADB6D48F3F6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836A5DE-582F-ABFD-CA36-5ED4F56CA068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7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0" y="177393"/>
            <a:ext cx="8875147" cy="320908"/>
          </a:xfrm>
        </p:spPr>
        <p:txBody>
          <a:bodyPr/>
          <a:lstStyle/>
          <a:p>
            <a:r>
              <a:rPr lang="en-US" sz="2000" i="0" dirty="0">
                <a:solidFill>
                  <a:schemeClr val="tx1"/>
                </a:solidFill>
                <a:effectLst/>
                <a:latin typeface="+mj-lt"/>
              </a:rPr>
              <a:t>PIP-2IT TRANSITION TO CRYOMODULE TEST  STAND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470E623-21F3-01B6-7D6E-29683B0AE748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37972A3-112F-FA54-9100-02007D074E4F}"/>
              </a:ext>
            </a:extLst>
          </p:cNvPr>
          <p:cNvSpPr txBox="1">
            <a:spLocks/>
          </p:cNvSpPr>
          <p:nvPr/>
        </p:nvSpPr>
        <p:spPr>
          <a:xfrm>
            <a:off x="56832" y="687654"/>
            <a:ext cx="9001927" cy="14506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Söhne"/>
              </a:rPr>
              <a:t>PIP2IT accelerator was disassembled, and area converted into the 650 MHz and 325 MHz cryomodule test stands</a:t>
            </a:r>
          </a:p>
          <a:p>
            <a:pPr marL="719657" marR="0" lvl="1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Söhne"/>
              </a:rPr>
              <a:t>Cold RF testing of prototype HB650 CM in progress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Söhne"/>
            </a:endParaRPr>
          </a:p>
          <a:p>
            <a:pPr marL="719657" marR="0" lvl="1" indent="-34290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Söhn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B0917-8AF2-CCE1-874B-B64484E4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57" y="2010724"/>
            <a:ext cx="7771685" cy="2623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DC4AD1-BF70-5607-118B-1661C9077799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3B76E222-A3D2-1C3C-FD59-29E91136FD8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1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0" y="177393"/>
            <a:ext cx="8875147" cy="320908"/>
          </a:xfrm>
        </p:spPr>
        <p:txBody>
          <a:bodyPr/>
          <a:lstStyle/>
          <a:p>
            <a:r>
              <a:rPr lang="en-US" sz="2000" i="0" dirty="0">
                <a:solidFill>
                  <a:schemeClr val="tx1"/>
                </a:solidFill>
                <a:effectLst/>
                <a:latin typeface="+mj-lt"/>
              </a:rPr>
              <a:t>SCHEDULE SUMMARY – Early </a:t>
            </a:r>
            <a:r>
              <a:rPr lang="en-US" sz="2000" i="0">
                <a:solidFill>
                  <a:schemeClr val="tx1"/>
                </a:solidFill>
                <a:effectLst/>
                <a:latin typeface="+mj-lt"/>
              </a:rPr>
              <a:t>completion April 2029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470E623-21F3-01B6-7D6E-29683B0AE748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250B9FD-0BD5-02A7-3CC3-CA88484C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36"/>
          <a:stretch/>
        </p:blipFill>
        <p:spPr>
          <a:xfrm>
            <a:off x="2386753" y="666868"/>
            <a:ext cx="5015761" cy="40610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20CADE-F026-340C-9E47-D599EF4A8AD2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CDB41C5B-4850-E1D0-ED46-C14453839D4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55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1" y="177393"/>
            <a:ext cx="8686800" cy="320908"/>
          </a:xfrm>
        </p:spPr>
        <p:txBody>
          <a:bodyPr/>
          <a:lstStyle/>
          <a:p>
            <a:r>
              <a:rPr lang="en-US" sz="2400" dirty="0"/>
              <a:t>SYNOPSIS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54C51241-F6CF-0237-8BEC-B659D193612C}"/>
              </a:ext>
            </a:extLst>
          </p:cNvPr>
          <p:cNvSpPr txBox="1">
            <a:spLocks/>
          </p:cNvSpPr>
          <p:nvPr/>
        </p:nvSpPr>
        <p:spPr>
          <a:xfrm>
            <a:off x="736827" y="4897355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6FD0012-6EA1-423F-81A5-B8E90241C4E6}" type="datetime1">
              <a:rPr lang="en-US" smtClean="0"/>
              <a:pPr>
                <a:defRPr/>
              </a:pPr>
              <a:t>6/28/2023</a:t>
            </a:fld>
            <a:endParaRPr lang="en-US" dirty="0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E270F678-928A-A8A5-D565-9B3798CF0355}"/>
              </a:ext>
            </a:extLst>
          </p:cNvPr>
          <p:cNvSpPr txBox="1">
            <a:spLocks/>
          </p:cNvSpPr>
          <p:nvPr/>
        </p:nvSpPr>
        <p:spPr>
          <a:xfrm>
            <a:off x="1530602" y="4897355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9AAEDC0F-7DC7-0113-E598-5B6F73EC102D}"/>
              </a:ext>
            </a:extLst>
          </p:cNvPr>
          <p:cNvSpPr txBox="1">
            <a:spLocks/>
          </p:cNvSpPr>
          <p:nvPr/>
        </p:nvSpPr>
        <p:spPr>
          <a:xfrm>
            <a:off x="222250" y="4897355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FC281-D14D-51E5-07F3-9FFC0FDDA314}"/>
              </a:ext>
            </a:extLst>
          </p:cNvPr>
          <p:cNvSpPr txBox="1"/>
          <p:nvPr/>
        </p:nvSpPr>
        <p:spPr>
          <a:xfrm>
            <a:off x="128054" y="795046"/>
            <a:ext cx="906721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Enabling Intense Neutrino Beams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PIP-II is poised to facilitate the world’s most intense neutrino beam directed towards the LBNF/DUNE, thus modernizing Fermilab’s accelerator complex and empowering scientific discoveries for many forthcoming decades.</a:t>
            </a:r>
          </a:p>
          <a:p>
            <a:pPr marL="342900" indent="-342900" defTabSz="914400" eaLnBrk="0" hangingPunct="0">
              <a:buFont typeface="Wingdings" panose="05000000000000000000" pitchFamily="2" charset="2"/>
              <a:buChar char="§"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Project Milestone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PIP-II has successfully secured CD-3 approval, commencing the project execution phase and foreseeing delivery in the year 2028.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Söh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Innovative Collaborations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PIP-II is pioneering unprecedented paths as the inaugural DOE/SC accelerator to be constructed with substantial international contributions.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International Partnerships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Our international collaborations have been making commendable technical progress by finalizing designs, demonstrating pivotal technologies, and initiating project construction.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Broad Support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The PIP-II project continues to receive robust support from a wide spectrum of entities including Fermilab, our partners, the physics community, the Office of Science, DOE, and Congress.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37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326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84289" y="1"/>
            <a:ext cx="7714028" cy="4950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342892">
              <a:defRPr/>
            </a:pPr>
            <a:r>
              <a:rPr lang="en-US" sz="30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PIP-II</a:t>
            </a:r>
            <a:r>
              <a:rPr lang="en-US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3000" dirty="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188144" y="3493787"/>
            <a:ext cx="3210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1500" b="1" dirty="0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	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www.pip2.fnal.gov</a:t>
            </a:r>
            <a:endParaRPr lang="en-US" sz="15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750" dirty="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15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  <a:hlinkClick r:id="rId5" tooltip="https://twitter.com/PIP2accelera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@PIP2accelerator</a:t>
            </a:r>
            <a:endParaRPr lang="en-US" sz="1500" dirty="0">
              <a:solidFill>
                <a:schemeClr val="bg1"/>
              </a:solidFill>
              <a:latin typeface="Helvetica" pitchFamily="2" charset="0"/>
            </a:endParaRPr>
          </a:p>
          <a:p>
            <a:endParaRPr lang="en-US" sz="75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  <a:hlinkClick r:id="rId6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15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42" y="4332605"/>
            <a:ext cx="205740" cy="20574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42" y="4678154"/>
            <a:ext cx="205740" cy="20574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42" y="3987056"/>
            <a:ext cx="205740" cy="205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5D06F7-10C2-2242-6DA5-E28A47936C70}"/>
              </a:ext>
            </a:extLst>
          </p:cNvPr>
          <p:cNvSpPr/>
          <p:nvPr/>
        </p:nvSpPr>
        <p:spPr>
          <a:xfrm>
            <a:off x="2640640" y="1846613"/>
            <a:ext cx="38627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11410C27-32AB-33C0-3364-6AE36AF6CF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326" cy="5143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2" name="Arrow: Pentagon 71">
            <a:extLst>
              <a:ext uri="{FF2B5EF4-FFF2-40B4-BE49-F238E27FC236}">
                <a16:creationId xmlns:a16="http://schemas.microsoft.com/office/drawing/2014/main" id="{FBFDFD43-844A-20DB-0220-8ACB7C025E38}"/>
              </a:ext>
            </a:extLst>
          </p:cNvPr>
          <p:cNvSpPr/>
          <p:nvPr/>
        </p:nvSpPr>
        <p:spPr>
          <a:xfrm>
            <a:off x="-14513" y="0"/>
            <a:ext cx="981076" cy="5143500"/>
          </a:xfrm>
          <a:prstGeom prst="homePlate">
            <a:avLst/>
          </a:prstGeom>
          <a:solidFill>
            <a:schemeClr val="tx1">
              <a:lumMod val="75000"/>
            </a:schemeClr>
          </a:solidFill>
          <a:ln w="412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F48F733-7852-2604-C2D9-54BCD9B37375}"/>
              </a:ext>
            </a:extLst>
          </p:cNvPr>
          <p:cNvSpPr/>
          <p:nvPr/>
        </p:nvSpPr>
        <p:spPr>
          <a:xfrm rot="16200000">
            <a:off x="-894926" y="2086475"/>
            <a:ext cx="242566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small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Outline</a:t>
            </a:r>
          </a:p>
        </p:txBody>
      </p:sp>
      <p:sp>
        <p:nvSpPr>
          <p:cNvPr id="82" name="Arrow: Pentagon 81">
            <a:extLst>
              <a:ext uri="{FF2B5EF4-FFF2-40B4-BE49-F238E27FC236}">
                <a16:creationId xmlns:a16="http://schemas.microsoft.com/office/drawing/2014/main" id="{8EBA53AF-B610-C64E-133A-350FC13EC37A}"/>
              </a:ext>
            </a:extLst>
          </p:cNvPr>
          <p:cNvSpPr/>
          <p:nvPr/>
        </p:nvSpPr>
        <p:spPr>
          <a:xfrm>
            <a:off x="2191657" y="580920"/>
            <a:ext cx="6923174" cy="552062"/>
          </a:xfrm>
          <a:prstGeom prst="homePlate">
            <a:avLst/>
          </a:prstGeom>
          <a:solidFill>
            <a:schemeClr val="tx1">
              <a:lumMod val="75000"/>
            </a:schemeClr>
          </a:solidFill>
          <a:ln w="412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ED55889-98CE-5B51-D179-927A2CAB011A}"/>
              </a:ext>
            </a:extLst>
          </p:cNvPr>
          <p:cNvSpPr/>
          <p:nvPr/>
        </p:nvSpPr>
        <p:spPr>
          <a:xfrm>
            <a:off x="2561117" y="533785"/>
            <a:ext cx="658288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0" cap="small" dirty="0">
                <a:solidFill>
                  <a:schemeClr val="bg1"/>
                </a:solidFill>
                <a:effectLst/>
                <a:latin typeface="Algerian" panose="04020705040A02060702" pitchFamily="82" charset="0"/>
              </a:rPr>
              <a:t>PIP-II Mission &amp; Scope</a:t>
            </a:r>
            <a:endParaRPr lang="en-US" sz="3600" b="1" cap="small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86" name="Arrow: Pentagon 85">
            <a:extLst>
              <a:ext uri="{FF2B5EF4-FFF2-40B4-BE49-F238E27FC236}">
                <a16:creationId xmlns:a16="http://schemas.microsoft.com/office/drawing/2014/main" id="{A34775F2-6A8D-D8EB-0C14-FCD56822786C}"/>
              </a:ext>
            </a:extLst>
          </p:cNvPr>
          <p:cNvSpPr/>
          <p:nvPr/>
        </p:nvSpPr>
        <p:spPr>
          <a:xfrm>
            <a:off x="2191657" y="1428547"/>
            <a:ext cx="6923174" cy="552062"/>
          </a:xfrm>
          <a:prstGeom prst="homePlate">
            <a:avLst/>
          </a:prstGeom>
          <a:solidFill>
            <a:schemeClr val="tx1">
              <a:lumMod val="75000"/>
            </a:schemeClr>
          </a:solidFill>
          <a:ln w="412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Pentagon 86">
            <a:extLst>
              <a:ext uri="{FF2B5EF4-FFF2-40B4-BE49-F238E27FC236}">
                <a16:creationId xmlns:a16="http://schemas.microsoft.com/office/drawing/2014/main" id="{6A2746D6-3075-D362-196F-FBF10E13B333}"/>
              </a:ext>
            </a:extLst>
          </p:cNvPr>
          <p:cNvSpPr/>
          <p:nvPr/>
        </p:nvSpPr>
        <p:spPr>
          <a:xfrm>
            <a:off x="2191657" y="2318766"/>
            <a:ext cx="6923174" cy="552062"/>
          </a:xfrm>
          <a:prstGeom prst="homePlate">
            <a:avLst/>
          </a:prstGeom>
          <a:solidFill>
            <a:schemeClr val="tx1">
              <a:lumMod val="75000"/>
            </a:schemeClr>
          </a:solidFill>
          <a:ln w="412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Pentagon 87">
            <a:extLst>
              <a:ext uri="{FF2B5EF4-FFF2-40B4-BE49-F238E27FC236}">
                <a16:creationId xmlns:a16="http://schemas.microsoft.com/office/drawing/2014/main" id="{D136744C-4AD0-C73E-CFBC-32A00CF2AB5B}"/>
              </a:ext>
            </a:extLst>
          </p:cNvPr>
          <p:cNvSpPr/>
          <p:nvPr/>
        </p:nvSpPr>
        <p:spPr>
          <a:xfrm>
            <a:off x="2191657" y="3184871"/>
            <a:ext cx="6923174" cy="552062"/>
          </a:xfrm>
          <a:prstGeom prst="homePlate">
            <a:avLst/>
          </a:prstGeom>
          <a:solidFill>
            <a:schemeClr val="tx1">
              <a:lumMod val="75000"/>
            </a:schemeClr>
          </a:solidFill>
          <a:ln w="412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734B861-DA3D-9CF0-48B6-9D5BAE31704C}"/>
              </a:ext>
            </a:extLst>
          </p:cNvPr>
          <p:cNvSpPr/>
          <p:nvPr/>
        </p:nvSpPr>
        <p:spPr>
          <a:xfrm>
            <a:off x="1903591" y="570036"/>
            <a:ext cx="610080" cy="575703"/>
          </a:xfrm>
          <a:prstGeom prst="ellipse">
            <a:avLst/>
          </a:prstGeom>
          <a:gradFill flip="none" rotWithShape="1">
            <a:gsLst>
              <a:gs pos="37000">
                <a:schemeClr val="bg1">
                  <a:lumMod val="85000"/>
                </a:schemeClr>
              </a:gs>
              <a:gs pos="74000">
                <a:schemeClr val="accent5">
                  <a:lumMod val="50000"/>
                </a:schemeClr>
              </a:gs>
              <a:gs pos="83000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381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7"/>
                </a:solidFill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62C865F-9CCD-665F-90D4-8CD470E2AC9B}"/>
              </a:ext>
            </a:extLst>
          </p:cNvPr>
          <p:cNvSpPr/>
          <p:nvPr/>
        </p:nvSpPr>
        <p:spPr>
          <a:xfrm>
            <a:off x="1903591" y="1417111"/>
            <a:ext cx="610080" cy="575703"/>
          </a:xfrm>
          <a:prstGeom prst="ellipse">
            <a:avLst/>
          </a:prstGeom>
          <a:gradFill flip="none" rotWithShape="1">
            <a:gsLst>
              <a:gs pos="37000">
                <a:schemeClr val="bg1">
                  <a:lumMod val="85000"/>
                </a:schemeClr>
              </a:gs>
              <a:gs pos="74000">
                <a:schemeClr val="accent5">
                  <a:lumMod val="50000"/>
                </a:schemeClr>
              </a:gs>
              <a:gs pos="83000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381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7"/>
                </a:solidFill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E0F0F239-6860-9A9C-92DD-8D5D0480C2A6}"/>
              </a:ext>
            </a:extLst>
          </p:cNvPr>
          <p:cNvSpPr/>
          <p:nvPr/>
        </p:nvSpPr>
        <p:spPr>
          <a:xfrm>
            <a:off x="1903591" y="2297434"/>
            <a:ext cx="610080" cy="575703"/>
          </a:xfrm>
          <a:prstGeom prst="ellipse">
            <a:avLst/>
          </a:prstGeom>
          <a:gradFill flip="none" rotWithShape="1">
            <a:gsLst>
              <a:gs pos="37000">
                <a:schemeClr val="bg1">
                  <a:lumMod val="85000"/>
                </a:schemeClr>
              </a:gs>
              <a:gs pos="74000">
                <a:schemeClr val="accent5">
                  <a:lumMod val="50000"/>
                </a:schemeClr>
              </a:gs>
              <a:gs pos="83000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381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7"/>
                </a:solidFill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1C1CD95-279E-84D5-7005-94C12277B480}"/>
              </a:ext>
            </a:extLst>
          </p:cNvPr>
          <p:cNvSpPr/>
          <p:nvPr/>
        </p:nvSpPr>
        <p:spPr>
          <a:xfrm>
            <a:off x="1903591" y="3186207"/>
            <a:ext cx="610080" cy="575703"/>
          </a:xfrm>
          <a:prstGeom prst="ellipse">
            <a:avLst/>
          </a:prstGeom>
          <a:gradFill flip="none" rotWithShape="1">
            <a:gsLst>
              <a:gs pos="37000">
                <a:schemeClr val="bg1">
                  <a:lumMod val="85000"/>
                </a:schemeClr>
              </a:gs>
              <a:gs pos="74000">
                <a:schemeClr val="accent5">
                  <a:lumMod val="50000"/>
                </a:schemeClr>
              </a:gs>
              <a:gs pos="83000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381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7"/>
                </a:solidFill>
              </a:rPr>
              <a:t>4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0404A25-6D1F-DC5B-88CD-64D7E2FD279D}"/>
              </a:ext>
            </a:extLst>
          </p:cNvPr>
          <p:cNvSpPr/>
          <p:nvPr/>
        </p:nvSpPr>
        <p:spPr>
          <a:xfrm>
            <a:off x="2513672" y="1368017"/>
            <a:ext cx="663032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0" cap="small" dirty="0">
                <a:solidFill>
                  <a:schemeClr val="bg1"/>
                </a:solidFill>
                <a:effectLst/>
                <a:latin typeface="Algerian" panose="04020705040A02060702" pitchFamily="82" charset="0"/>
              </a:rPr>
              <a:t>International Confluence</a:t>
            </a:r>
            <a:endParaRPr lang="en-US" sz="3600" b="1" cap="small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4D30B79-FBB7-3C87-B90E-13AE259EB520}"/>
              </a:ext>
            </a:extLst>
          </p:cNvPr>
          <p:cNvSpPr/>
          <p:nvPr/>
        </p:nvSpPr>
        <p:spPr>
          <a:xfrm>
            <a:off x="2513671" y="2277391"/>
            <a:ext cx="663032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0" cap="small" dirty="0">
                <a:solidFill>
                  <a:schemeClr val="bg1"/>
                </a:solidFill>
                <a:effectLst/>
                <a:latin typeface="Algerian" panose="04020705040A02060702" pitchFamily="82" charset="0"/>
              </a:rPr>
              <a:t>Design</a:t>
            </a:r>
            <a:endParaRPr lang="en-US" sz="3600" b="1" cap="small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3F8651-8C96-EB4F-E515-0B3F4EEA6039}"/>
              </a:ext>
            </a:extLst>
          </p:cNvPr>
          <p:cNvSpPr/>
          <p:nvPr/>
        </p:nvSpPr>
        <p:spPr>
          <a:xfrm>
            <a:off x="2513671" y="3114128"/>
            <a:ext cx="663032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small" spc="0" dirty="0">
                <a:ln w="0"/>
                <a:solidFill>
                  <a:schemeClr val="bg1"/>
                </a:solidFill>
                <a:latin typeface="Algerian" panose="04020705040A02060702" pitchFamily="82" charset="0"/>
              </a:rPr>
              <a:t>Status</a:t>
            </a:r>
            <a:endParaRPr lang="en-US" sz="3600" b="1" cap="small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A239AFC-040B-6C4A-D1E4-FD8A6645E15A}"/>
              </a:ext>
            </a:extLst>
          </p:cNvPr>
          <p:cNvSpPr/>
          <p:nvPr/>
        </p:nvSpPr>
        <p:spPr>
          <a:xfrm>
            <a:off x="2191657" y="4028355"/>
            <a:ext cx="6923174" cy="552062"/>
          </a:xfrm>
          <a:prstGeom prst="homePlate">
            <a:avLst/>
          </a:prstGeom>
          <a:solidFill>
            <a:schemeClr val="tx1">
              <a:lumMod val="75000"/>
            </a:schemeClr>
          </a:solidFill>
          <a:ln w="41275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2B047C-F805-8561-3F57-AC718F97EC2A}"/>
              </a:ext>
            </a:extLst>
          </p:cNvPr>
          <p:cNvSpPr/>
          <p:nvPr/>
        </p:nvSpPr>
        <p:spPr>
          <a:xfrm>
            <a:off x="1903591" y="4029691"/>
            <a:ext cx="610080" cy="575703"/>
          </a:xfrm>
          <a:prstGeom prst="ellipse">
            <a:avLst/>
          </a:prstGeom>
          <a:gradFill flip="none" rotWithShape="1">
            <a:gsLst>
              <a:gs pos="37000">
                <a:schemeClr val="bg1">
                  <a:lumMod val="85000"/>
                </a:schemeClr>
              </a:gs>
              <a:gs pos="74000">
                <a:schemeClr val="accent5">
                  <a:lumMod val="50000"/>
                </a:schemeClr>
              </a:gs>
              <a:gs pos="83000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3810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C97"/>
                </a:solidFill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000190-7797-E8CC-C580-9E2DDA1A8692}"/>
              </a:ext>
            </a:extLst>
          </p:cNvPr>
          <p:cNvSpPr/>
          <p:nvPr/>
        </p:nvSpPr>
        <p:spPr>
          <a:xfrm>
            <a:off x="2513671" y="3957612"/>
            <a:ext cx="663032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small" spc="0" dirty="0">
                <a:ln w="0"/>
                <a:solidFill>
                  <a:schemeClr val="bg1"/>
                </a:solidFill>
                <a:latin typeface="Algerian" panose="04020705040A02060702" pitchFamily="82" charset="0"/>
              </a:rPr>
              <a:t>Schedule</a:t>
            </a:r>
            <a:endParaRPr lang="en-US" sz="3600" b="1" cap="small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A001BBB4-3AA4-EAFB-200A-738019744279}"/>
              </a:ext>
            </a:extLst>
          </p:cNvPr>
          <p:cNvCxnSpPr>
            <a:cxnSpLocks/>
            <a:stCxn id="72" idx="3"/>
            <a:endCxn id="93" idx="2"/>
          </p:cNvCxnSpPr>
          <p:nvPr/>
        </p:nvCxnSpPr>
        <p:spPr>
          <a:xfrm flipV="1">
            <a:off x="966563" y="857888"/>
            <a:ext cx="937028" cy="1713862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tailEnd type="triangle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4B91E31-6BB7-1CA1-C9E4-0C5028922389}"/>
              </a:ext>
            </a:extLst>
          </p:cNvPr>
          <p:cNvCxnSpPr>
            <a:stCxn id="72" idx="3"/>
            <a:endCxn id="10" idx="2"/>
          </p:cNvCxnSpPr>
          <p:nvPr/>
        </p:nvCxnSpPr>
        <p:spPr>
          <a:xfrm>
            <a:off x="966563" y="2571750"/>
            <a:ext cx="937028" cy="1745793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72C97F9-5436-A1CB-6195-AE621C70EEB1}"/>
              </a:ext>
            </a:extLst>
          </p:cNvPr>
          <p:cNvCxnSpPr>
            <a:stCxn id="72" idx="3"/>
            <a:endCxn id="94" idx="2"/>
          </p:cNvCxnSpPr>
          <p:nvPr/>
        </p:nvCxnSpPr>
        <p:spPr>
          <a:xfrm flipV="1">
            <a:off x="966563" y="1704963"/>
            <a:ext cx="937028" cy="866787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DE7525B9-CFA6-B69E-F4F2-5C1AD937225C}"/>
              </a:ext>
            </a:extLst>
          </p:cNvPr>
          <p:cNvCxnSpPr>
            <a:stCxn id="72" idx="3"/>
            <a:endCxn id="96" idx="2"/>
          </p:cNvCxnSpPr>
          <p:nvPr/>
        </p:nvCxnSpPr>
        <p:spPr>
          <a:xfrm>
            <a:off x="966563" y="2571750"/>
            <a:ext cx="937028" cy="902309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612F2DC-9D08-3969-64FA-EEC26339197C}"/>
              </a:ext>
            </a:extLst>
          </p:cNvPr>
          <p:cNvCxnSpPr>
            <a:stCxn id="72" idx="3"/>
            <a:endCxn id="95" idx="2"/>
          </p:cNvCxnSpPr>
          <p:nvPr/>
        </p:nvCxnSpPr>
        <p:spPr>
          <a:xfrm>
            <a:off x="966563" y="2571750"/>
            <a:ext cx="937028" cy="13536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69330D7-D42E-A24D-3E58-5D69A2133D0D}"/>
              </a:ext>
            </a:extLst>
          </p:cNvPr>
          <p:cNvSpPr/>
          <p:nvPr/>
        </p:nvSpPr>
        <p:spPr>
          <a:xfrm>
            <a:off x="222250" y="690364"/>
            <a:ext cx="8763760" cy="737061"/>
          </a:xfrm>
          <a:prstGeom prst="round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1" y="177393"/>
            <a:ext cx="8686800" cy="320908"/>
          </a:xfrm>
        </p:spPr>
        <p:txBody>
          <a:bodyPr/>
          <a:lstStyle/>
          <a:p>
            <a:r>
              <a:rPr lang="en-US" sz="2400" dirty="0"/>
              <a:t>PIP-II MISSION &amp; SCOPE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B54EDAD-0A08-0A8B-1736-8817B75FD066}"/>
              </a:ext>
            </a:extLst>
          </p:cNvPr>
          <p:cNvSpPr txBox="1"/>
          <p:nvPr/>
        </p:nvSpPr>
        <p:spPr>
          <a:xfrm>
            <a:off x="222251" y="690364"/>
            <a:ext cx="8763760" cy="737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5"/>
              </a:spcBef>
            </a:pPr>
            <a:r>
              <a:rPr lang="en-US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The Fermilab's PIP-II project is a key upgrade that's constructing a superconducting Linac, powering future experiments, enabling the world's strongest neutrino beam for LBNF/DUNE, and nurturing extensive physics research for decades ahead.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311834F1-6C4F-87B2-99A7-D6C92C650DF9}"/>
              </a:ext>
            </a:extLst>
          </p:cNvPr>
          <p:cNvSpPr/>
          <p:nvPr/>
        </p:nvSpPr>
        <p:spPr>
          <a:xfrm>
            <a:off x="2192665" y="1590190"/>
            <a:ext cx="1363468" cy="737054"/>
          </a:xfrm>
          <a:prstGeom prst="chevron">
            <a:avLst/>
          </a:prstGeom>
          <a:blipFill>
            <a:blip r:embed="rId2">
              <a:alphaModFix amt="22000"/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AE134E65-2B17-C5BE-2CAD-5604C94FF71A}"/>
              </a:ext>
            </a:extLst>
          </p:cNvPr>
          <p:cNvSpPr/>
          <p:nvPr/>
        </p:nvSpPr>
        <p:spPr>
          <a:xfrm>
            <a:off x="42283" y="1590188"/>
            <a:ext cx="1363468" cy="737054"/>
          </a:xfrm>
          <a:prstGeom prst="chevron">
            <a:avLst/>
          </a:prstGeom>
          <a:blipFill>
            <a:blip r:embed="rId3">
              <a:alphaModFix amt="22000"/>
            </a:blip>
            <a:stretch>
              <a:fillRect/>
            </a:stretch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5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55CDC42A-9492-5CF3-F470-DDE1FEAFD4AD}"/>
              </a:ext>
            </a:extLst>
          </p:cNvPr>
          <p:cNvSpPr/>
          <p:nvPr/>
        </p:nvSpPr>
        <p:spPr>
          <a:xfrm>
            <a:off x="1117447" y="1590188"/>
            <a:ext cx="1363468" cy="737054"/>
          </a:xfrm>
          <a:prstGeom prst="chevron">
            <a:avLst/>
          </a:prstGeom>
          <a:blipFill>
            <a:blip r:embed="rId4">
              <a:alphaModFix amt="22000"/>
            </a:blip>
            <a:stretch>
              <a:fillRect/>
            </a:stretch>
          </a:blipFill>
          <a:ln>
            <a:solidFill>
              <a:schemeClr val="tx2"/>
            </a:solidFill>
          </a:ln>
          <a:effectLst>
            <a:outerShdw blurRad="40000" dist="230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73648B1F-25BD-CF5A-4ECF-885A1A6F552E}"/>
              </a:ext>
            </a:extLst>
          </p:cNvPr>
          <p:cNvSpPr/>
          <p:nvPr/>
        </p:nvSpPr>
        <p:spPr>
          <a:xfrm>
            <a:off x="3284821" y="1590188"/>
            <a:ext cx="1363468" cy="737054"/>
          </a:xfrm>
          <a:prstGeom prst="chevron">
            <a:avLst/>
          </a:prstGeom>
          <a:blipFill>
            <a:blip r:embed="rId5">
              <a:alphaModFix amt="22000"/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15470B39-39F2-A5BA-0C2C-C501F6A3E0D2}"/>
              </a:ext>
            </a:extLst>
          </p:cNvPr>
          <p:cNvSpPr/>
          <p:nvPr/>
        </p:nvSpPr>
        <p:spPr>
          <a:xfrm>
            <a:off x="4376971" y="1590188"/>
            <a:ext cx="1363468" cy="737054"/>
          </a:xfrm>
          <a:prstGeom prst="chevron">
            <a:avLst/>
          </a:prstGeom>
          <a:blipFill>
            <a:blip r:embed="rId6">
              <a:alphaModFix amt="22000"/>
            </a:blip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07F1DC40-7884-C38B-866F-CB28DA44D85F}"/>
              </a:ext>
            </a:extLst>
          </p:cNvPr>
          <p:cNvSpPr/>
          <p:nvPr/>
        </p:nvSpPr>
        <p:spPr>
          <a:xfrm>
            <a:off x="5469125" y="1590188"/>
            <a:ext cx="1363468" cy="737054"/>
          </a:xfrm>
          <a:prstGeom prst="chevron">
            <a:avLst/>
          </a:prstGeom>
          <a:blipFill>
            <a:blip r:embed="rId7">
              <a:alphaModFix amt="22000"/>
            </a:blip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12E9C1-7496-88B2-EBAC-C706D42EB42A}"/>
                  </a:ext>
                </a:extLst>
              </p:cNvPr>
              <p:cNvSpPr txBox="1"/>
              <p:nvPr/>
            </p:nvSpPr>
            <p:spPr>
              <a:xfrm>
                <a:off x="2381824" y="1651037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SSR-1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𝒐𝒑𝒕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𝟐𝟐</m:t>
                      </m:r>
                    </m:oMath>
                  </m:oMathPara>
                </a14:m>
                <a:endParaRPr lang="en-US" sz="11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10-32 MeV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12E9C1-7496-88B2-EBAC-C706D42EB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24" y="1651037"/>
                <a:ext cx="1175149" cy="615361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661703B-407D-AA56-B68B-6505F02E0D4E}"/>
                  </a:ext>
                </a:extLst>
              </p:cNvPr>
              <p:cNvSpPr txBox="1"/>
              <p:nvPr/>
            </p:nvSpPr>
            <p:spPr>
              <a:xfrm>
                <a:off x="3472201" y="1651036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SSR-2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475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32-177 MeV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661703B-407D-AA56-B68B-6505F02E0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201" y="1651036"/>
                <a:ext cx="1175149" cy="615361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DAB6F1F-767C-7D3E-E710-96D1355E7340}"/>
                  </a:ext>
                </a:extLst>
              </p:cNvPr>
              <p:cNvSpPr txBox="1"/>
              <p:nvPr/>
            </p:nvSpPr>
            <p:spPr>
              <a:xfrm>
                <a:off x="1262606" y="1656991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HWR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112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2.1-10 MeV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DAB6F1F-767C-7D3E-E710-96D1355E7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606" y="1656991"/>
                <a:ext cx="1175149" cy="615361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2F1104-C4D1-E9C5-A71E-8C82CA69166E}"/>
                  </a:ext>
                </a:extLst>
              </p:cNvPr>
              <p:cNvSpPr txBox="1"/>
              <p:nvPr/>
            </p:nvSpPr>
            <p:spPr>
              <a:xfrm>
                <a:off x="5650674" y="1656991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HB-650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971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516-800 MeV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2F1104-C4D1-E9C5-A71E-8C82CA691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674" y="1656991"/>
                <a:ext cx="1175149" cy="615361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3C813B-C28F-F044-8EE7-F1E162AEF207}"/>
                  </a:ext>
                </a:extLst>
              </p:cNvPr>
              <p:cNvSpPr txBox="1"/>
              <p:nvPr/>
            </p:nvSpPr>
            <p:spPr>
              <a:xfrm>
                <a:off x="4489926" y="1651035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LB-650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65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177-516 MeV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3C813B-C28F-F044-8EE7-F1E162AEF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926" y="1651035"/>
                <a:ext cx="1175149" cy="615361"/>
              </a:xfrm>
              <a:prstGeom prst="rect">
                <a:avLst/>
              </a:prstGeom>
              <a:blipFill>
                <a:blip r:embed="rId12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30F22A9-D71D-F7A6-5368-8DBFA22B6694}"/>
                  </a:ext>
                </a:extLst>
              </p:cNvPr>
              <p:cNvSpPr txBox="1"/>
              <p:nvPr/>
            </p:nvSpPr>
            <p:spPr>
              <a:xfrm>
                <a:off x="235075" y="1637706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RFQ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112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2.1-10 MeV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30F22A9-D71D-F7A6-5368-8DBFA22B6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75" y="1637706"/>
                <a:ext cx="1175149" cy="615361"/>
              </a:xfrm>
              <a:prstGeom prst="rect">
                <a:avLst/>
              </a:prstGeom>
              <a:blipFill>
                <a:blip r:embed="rId13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C96D35C8-1E12-49B3-D510-1D7E3558AEBF}"/>
              </a:ext>
            </a:extLst>
          </p:cNvPr>
          <p:cNvSpPr/>
          <p:nvPr/>
        </p:nvSpPr>
        <p:spPr>
          <a:xfrm>
            <a:off x="6560437" y="1590188"/>
            <a:ext cx="1363468" cy="737054"/>
          </a:xfrm>
          <a:prstGeom prst="chevron">
            <a:avLst/>
          </a:prstGeom>
          <a:blipFill>
            <a:blip r:embed="rId8">
              <a:alphaModFix amt="22000"/>
            </a:blip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573928ED-A4EC-1C35-871A-4C2A41FB3366}"/>
              </a:ext>
            </a:extLst>
          </p:cNvPr>
          <p:cNvSpPr/>
          <p:nvPr/>
        </p:nvSpPr>
        <p:spPr>
          <a:xfrm>
            <a:off x="7652591" y="1590188"/>
            <a:ext cx="1363468" cy="737054"/>
          </a:xfrm>
          <a:prstGeom prst="chevron">
            <a:avLst/>
          </a:prstGeom>
          <a:blipFill>
            <a:blip r:embed="rId8">
              <a:alphaModFix amt="22000"/>
            </a:blip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DA7B94D-0AF2-00BB-FA18-F9A8356D02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84" y="2660482"/>
            <a:ext cx="9097084" cy="1488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B8059-828B-C7E6-9252-BA46FD620DBF}"/>
              </a:ext>
            </a:extLst>
          </p:cNvPr>
          <p:cNvSpPr txBox="1"/>
          <p:nvPr/>
        </p:nvSpPr>
        <p:spPr>
          <a:xfrm>
            <a:off x="6706245" y="1656991"/>
            <a:ext cx="117514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Booster</a:t>
            </a:r>
          </a:p>
          <a:p>
            <a:pPr algn="ctr"/>
            <a:r>
              <a:rPr lang="en-US" sz="1100" b="1" dirty="0"/>
              <a:t>20 Hz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IE=800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6700B7-C8B6-FFCD-8D81-4EDCA82E509A}"/>
              </a:ext>
            </a:extLst>
          </p:cNvPr>
          <p:cNvSpPr txBox="1"/>
          <p:nvPr/>
        </p:nvSpPr>
        <p:spPr>
          <a:xfrm>
            <a:off x="7881394" y="1729942"/>
            <a:ext cx="11751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Main</a:t>
            </a:r>
          </a:p>
          <a:p>
            <a:pPr algn="ctr"/>
            <a:r>
              <a:rPr lang="en-US" sz="1100" b="1" dirty="0"/>
              <a:t>Injector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9F9C3-BDB9-24E8-4C0B-9AFA49D5B965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3B9B2366-2293-3492-A5F4-7FD0752C6444}"/>
              </a:ext>
            </a:extLst>
          </p:cNvPr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69330D7-D42E-A24D-3E58-5D69A2133D0D}"/>
              </a:ext>
            </a:extLst>
          </p:cNvPr>
          <p:cNvSpPr/>
          <p:nvPr/>
        </p:nvSpPr>
        <p:spPr>
          <a:xfrm>
            <a:off x="222250" y="690364"/>
            <a:ext cx="8763760" cy="737061"/>
          </a:xfrm>
          <a:prstGeom prst="round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1" y="177393"/>
            <a:ext cx="8686800" cy="320908"/>
          </a:xfrm>
        </p:spPr>
        <p:txBody>
          <a:bodyPr/>
          <a:lstStyle/>
          <a:p>
            <a:r>
              <a:rPr lang="en-US" sz="2400" dirty="0"/>
              <a:t>PIP-II MISSION &amp; SCOPE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B54EDAD-0A08-0A8B-1736-8817B75FD066}"/>
              </a:ext>
            </a:extLst>
          </p:cNvPr>
          <p:cNvSpPr txBox="1"/>
          <p:nvPr/>
        </p:nvSpPr>
        <p:spPr>
          <a:xfrm>
            <a:off x="222251" y="690364"/>
            <a:ext cx="8763760" cy="737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5"/>
              </a:spcBef>
            </a:pPr>
            <a:r>
              <a:rPr lang="en-US" sz="1400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The Fermilab's PIP-II project is a key upgrade that's constructing a superconducting Linac, powering future experiments, enabling the world's strongest neutrino beam for LBNF/DUNE, and nurturing extensive physics research for decades ahead.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3A51C-E4B2-7CB3-D559-39E3B3468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" t="-1227" b="1227"/>
          <a:stretch/>
        </p:blipFill>
        <p:spPr>
          <a:xfrm>
            <a:off x="10077" y="2520215"/>
            <a:ext cx="9144000" cy="1781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255C6A-ED8B-F923-AE61-13EB6684F423}"/>
              </a:ext>
            </a:extLst>
          </p:cNvPr>
          <p:cNvSpPr txBox="1"/>
          <p:nvPr/>
        </p:nvSpPr>
        <p:spPr>
          <a:xfrm>
            <a:off x="157817" y="3866710"/>
            <a:ext cx="2848853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800 MeV, 2 MA H- 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C4FC8-AECB-9CEB-958F-883BE97D1414}"/>
              </a:ext>
            </a:extLst>
          </p:cNvPr>
          <p:cNvSpPr txBox="1"/>
          <p:nvPr/>
        </p:nvSpPr>
        <p:spPr>
          <a:xfrm>
            <a:off x="3845452" y="3866710"/>
            <a:ext cx="2105897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Beam Transfer 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CF96E926-E9BA-1D3D-7C45-A96989FD13C3}"/>
              </a:ext>
            </a:extLst>
          </p:cNvPr>
          <p:cNvSpPr/>
          <p:nvPr/>
        </p:nvSpPr>
        <p:spPr>
          <a:xfrm>
            <a:off x="2192665" y="1590190"/>
            <a:ext cx="1363468" cy="737054"/>
          </a:xfrm>
          <a:prstGeom prst="chevron">
            <a:avLst/>
          </a:prstGeom>
          <a:blipFill>
            <a:blip r:embed="rId3">
              <a:alphaModFix amt="22000"/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EE3B0B20-0BC3-FB29-D0E1-9B5057734F26}"/>
              </a:ext>
            </a:extLst>
          </p:cNvPr>
          <p:cNvSpPr/>
          <p:nvPr/>
        </p:nvSpPr>
        <p:spPr>
          <a:xfrm>
            <a:off x="42283" y="1590188"/>
            <a:ext cx="1363468" cy="737054"/>
          </a:xfrm>
          <a:prstGeom prst="chevron">
            <a:avLst/>
          </a:prstGeom>
          <a:blipFill>
            <a:blip r:embed="rId4">
              <a:alphaModFix amt="22000"/>
            </a:blip>
            <a:stretch>
              <a:fillRect/>
            </a:stretch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5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2641B922-916B-3003-4798-DE4E31E93C39}"/>
              </a:ext>
            </a:extLst>
          </p:cNvPr>
          <p:cNvSpPr/>
          <p:nvPr/>
        </p:nvSpPr>
        <p:spPr>
          <a:xfrm>
            <a:off x="1117447" y="1590188"/>
            <a:ext cx="1363468" cy="737054"/>
          </a:xfrm>
          <a:prstGeom prst="chevron">
            <a:avLst/>
          </a:prstGeom>
          <a:blipFill>
            <a:blip r:embed="rId5">
              <a:alphaModFix amt="22000"/>
            </a:blip>
            <a:stretch>
              <a:fillRect/>
            </a:stretch>
          </a:blipFill>
          <a:ln>
            <a:solidFill>
              <a:schemeClr val="tx2"/>
            </a:solidFill>
          </a:ln>
          <a:effectLst>
            <a:outerShdw blurRad="40000" dist="23000" dir="5400000" rotWithShape="0">
              <a:srgbClr val="000000">
                <a:alpha val="5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F5246BF7-6195-3C56-4F02-E909BA6CE546}"/>
              </a:ext>
            </a:extLst>
          </p:cNvPr>
          <p:cNvSpPr/>
          <p:nvPr/>
        </p:nvSpPr>
        <p:spPr>
          <a:xfrm>
            <a:off x="3284821" y="1590188"/>
            <a:ext cx="1363468" cy="737054"/>
          </a:xfrm>
          <a:prstGeom prst="chevron">
            <a:avLst/>
          </a:prstGeom>
          <a:blipFill>
            <a:blip r:embed="rId6">
              <a:alphaModFix amt="22000"/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016E7E2E-2DBC-D53C-3B23-B959E41D67BF}"/>
              </a:ext>
            </a:extLst>
          </p:cNvPr>
          <p:cNvSpPr/>
          <p:nvPr/>
        </p:nvSpPr>
        <p:spPr>
          <a:xfrm>
            <a:off x="4376971" y="1590188"/>
            <a:ext cx="1363468" cy="737054"/>
          </a:xfrm>
          <a:prstGeom prst="chevron">
            <a:avLst/>
          </a:prstGeom>
          <a:blipFill>
            <a:blip r:embed="rId7">
              <a:alphaModFix amt="22000"/>
            </a:blip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A71C61F4-B92C-FA67-C4FD-AB8A067C6D89}"/>
              </a:ext>
            </a:extLst>
          </p:cNvPr>
          <p:cNvSpPr/>
          <p:nvPr/>
        </p:nvSpPr>
        <p:spPr>
          <a:xfrm>
            <a:off x="5469125" y="1590188"/>
            <a:ext cx="1363468" cy="737054"/>
          </a:xfrm>
          <a:prstGeom prst="chevron">
            <a:avLst/>
          </a:prstGeom>
          <a:blipFill>
            <a:blip r:embed="rId8">
              <a:alphaModFix amt="22000"/>
            </a:blip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A327CB-F940-55BE-E550-26980E34896E}"/>
                  </a:ext>
                </a:extLst>
              </p:cNvPr>
              <p:cNvSpPr txBox="1"/>
              <p:nvPr/>
            </p:nvSpPr>
            <p:spPr>
              <a:xfrm>
                <a:off x="2381824" y="1651037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SSR-1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𝒐𝒑𝒕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𝟐𝟐</m:t>
                      </m:r>
                    </m:oMath>
                  </m:oMathPara>
                </a14:m>
                <a:endParaRPr lang="en-US" sz="11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10-32 MeV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A327CB-F940-55BE-E550-26980E348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24" y="1651037"/>
                <a:ext cx="1175149" cy="615361"/>
              </a:xfrm>
              <a:prstGeom prst="rect">
                <a:avLst/>
              </a:prstGeom>
              <a:blipFill>
                <a:blip r:embed="rId9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54C78D-7730-6918-D441-B5A3E65E3D99}"/>
                  </a:ext>
                </a:extLst>
              </p:cNvPr>
              <p:cNvSpPr txBox="1"/>
              <p:nvPr/>
            </p:nvSpPr>
            <p:spPr>
              <a:xfrm>
                <a:off x="3472201" y="1651036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SSR-2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475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32-177 MeV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54C78D-7730-6918-D441-B5A3E65E3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201" y="1651036"/>
                <a:ext cx="1175149" cy="615361"/>
              </a:xfrm>
              <a:prstGeom prst="rect">
                <a:avLst/>
              </a:prstGeom>
              <a:blipFill>
                <a:blip r:embed="rId10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9463B6-D144-6067-8CE1-1295DB11C5DC}"/>
                  </a:ext>
                </a:extLst>
              </p:cNvPr>
              <p:cNvSpPr txBox="1"/>
              <p:nvPr/>
            </p:nvSpPr>
            <p:spPr>
              <a:xfrm>
                <a:off x="1262606" y="1656991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HWR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112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2.1-10 MeV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9463B6-D144-6067-8CE1-1295DB11C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606" y="1656991"/>
                <a:ext cx="1175149" cy="615361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78D369-F930-9302-DFAC-FB6FEB9C04C0}"/>
                  </a:ext>
                </a:extLst>
              </p:cNvPr>
              <p:cNvSpPr txBox="1"/>
              <p:nvPr/>
            </p:nvSpPr>
            <p:spPr>
              <a:xfrm>
                <a:off x="5650674" y="1656991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HB-650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971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516-800 MeV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78D369-F930-9302-DFAC-FB6FEB9C0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674" y="1656991"/>
                <a:ext cx="1175149" cy="615361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4B30749-3222-AFE9-F288-4AC42A7EDA39}"/>
                  </a:ext>
                </a:extLst>
              </p:cNvPr>
              <p:cNvSpPr txBox="1"/>
              <p:nvPr/>
            </p:nvSpPr>
            <p:spPr>
              <a:xfrm>
                <a:off x="4489926" y="1651035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LB-650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65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177-516 MeV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4B30749-3222-AFE9-F288-4AC42A7ED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926" y="1651035"/>
                <a:ext cx="1175149" cy="615361"/>
              </a:xfrm>
              <a:prstGeom prst="rect">
                <a:avLst/>
              </a:prstGeom>
              <a:blipFill>
                <a:blip r:embed="rId13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551C46-26FB-C5B9-CAC1-3190EB857C0E}"/>
                  </a:ext>
                </a:extLst>
              </p:cNvPr>
              <p:cNvSpPr txBox="1"/>
              <p:nvPr/>
            </p:nvSpPr>
            <p:spPr>
              <a:xfrm>
                <a:off x="235075" y="1637706"/>
                <a:ext cx="1175149" cy="615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RFQ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𝒐𝒑𝒕</m:t>
                        </m:r>
                      </m:sub>
                    </m:sSub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100" b="1" dirty="0">
                    <a:solidFill>
                      <a:schemeClr val="tx1"/>
                    </a:solidFill>
                  </a:rPr>
                  <a:t>112</a:t>
                </a:r>
              </a:p>
              <a:p>
                <a:pPr algn="ctr"/>
                <a:r>
                  <a:rPr lang="en-US" sz="1100" b="1" dirty="0">
                    <a:solidFill>
                      <a:schemeClr val="tx1"/>
                    </a:solidFill>
                  </a:rPr>
                  <a:t>2.1-10 MeV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551C46-26FB-C5B9-CAC1-3190EB857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75" y="1637706"/>
                <a:ext cx="1175149" cy="615361"/>
              </a:xfrm>
              <a:prstGeom prst="rect">
                <a:avLst/>
              </a:prstGeom>
              <a:blipFill>
                <a:blip r:embed="rId14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03A820E6-C929-3CDC-1084-404B42AE9A67}"/>
              </a:ext>
            </a:extLst>
          </p:cNvPr>
          <p:cNvSpPr/>
          <p:nvPr/>
        </p:nvSpPr>
        <p:spPr>
          <a:xfrm>
            <a:off x="6560437" y="1590188"/>
            <a:ext cx="1363468" cy="737054"/>
          </a:xfrm>
          <a:prstGeom prst="chevron">
            <a:avLst/>
          </a:prstGeom>
          <a:blipFill>
            <a:blip r:embed="rId9">
              <a:alphaModFix amt="22000"/>
            </a:blip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99BA0790-71DF-39AE-FE3B-F21B97AD7677}"/>
              </a:ext>
            </a:extLst>
          </p:cNvPr>
          <p:cNvSpPr/>
          <p:nvPr/>
        </p:nvSpPr>
        <p:spPr>
          <a:xfrm>
            <a:off x="7652591" y="1590188"/>
            <a:ext cx="1363468" cy="737054"/>
          </a:xfrm>
          <a:prstGeom prst="chevron">
            <a:avLst/>
          </a:prstGeom>
          <a:blipFill>
            <a:blip r:embed="rId9">
              <a:alphaModFix amt="22000"/>
            </a:blip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8AAC3E-FF3D-AF7A-C6A3-B9B088A51E24}"/>
              </a:ext>
            </a:extLst>
          </p:cNvPr>
          <p:cNvSpPr txBox="1"/>
          <p:nvPr/>
        </p:nvSpPr>
        <p:spPr>
          <a:xfrm>
            <a:off x="6706245" y="1656991"/>
            <a:ext cx="117514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Booster</a:t>
            </a:r>
          </a:p>
          <a:p>
            <a:pPr algn="ctr"/>
            <a:r>
              <a:rPr lang="en-US" sz="1100" b="1" dirty="0"/>
              <a:t>20 Hz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IE=800 MeV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D53669-0E11-1FB2-C790-A8E3AD947964}"/>
              </a:ext>
            </a:extLst>
          </p:cNvPr>
          <p:cNvSpPr txBox="1"/>
          <p:nvPr/>
        </p:nvSpPr>
        <p:spPr>
          <a:xfrm>
            <a:off x="7881394" y="1729942"/>
            <a:ext cx="11751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Main</a:t>
            </a:r>
          </a:p>
          <a:p>
            <a:pPr algn="ctr"/>
            <a:r>
              <a:rPr lang="en-US" sz="1100" b="1" dirty="0"/>
              <a:t>Injector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FEA5AD-D7EA-5061-1A6E-99A1FDA9E59B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ject 3">
            <a:extLst>
              <a:ext uri="{FF2B5EF4-FFF2-40B4-BE49-F238E27FC236}">
                <a16:creationId xmlns:a16="http://schemas.microsoft.com/office/drawing/2014/main" id="{43004880-A137-62ED-153B-249E0B1D7925}"/>
              </a:ext>
            </a:extLst>
          </p:cNvPr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9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1" y="177393"/>
            <a:ext cx="8686800" cy="320908"/>
          </a:xfrm>
        </p:spPr>
        <p:txBody>
          <a:bodyPr/>
          <a:lstStyle/>
          <a:p>
            <a:r>
              <a:rPr lang="en-US" sz="2400" dirty="0"/>
              <a:t>PIP-II : BEAM PARAMETERS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C75644AA-8AA2-5D7D-77BE-C70B5C600F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8728443"/>
                  </p:ext>
                </p:extLst>
              </p:nvPr>
            </p:nvGraphicFramePr>
            <p:xfrm>
              <a:off x="86211" y="769872"/>
              <a:ext cx="8995798" cy="3873532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975647">
                      <a:extLst>
                        <a:ext uri="{9D8B030D-6E8A-4147-A177-3AD203B41FA5}">
                          <a16:colId xmlns:a16="http://schemas.microsoft.com/office/drawing/2014/main" val="1889659616"/>
                        </a:ext>
                      </a:extLst>
                    </a:gridCol>
                    <a:gridCol w="614708">
                      <a:extLst>
                        <a:ext uri="{9D8B030D-6E8A-4147-A177-3AD203B41FA5}">
                          <a16:colId xmlns:a16="http://schemas.microsoft.com/office/drawing/2014/main" val="1741115669"/>
                        </a:ext>
                      </a:extLst>
                    </a:gridCol>
                    <a:gridCol w="632570">
                      <a:extLst>
                        <a:ext uri="{9D8B030D-6E8A-4147-A177-3AD203B41FA5}">
                          <a16:colId xmlns:a16="http://schemas.microsoft.com/office/drawing/2014/main" val="3124480083"/>
                        </a:ext>
                      </a:extLst>
                    </a:gridCol>
                    <a:gridCol w="696012">
                      <a:extLst>
                        <a:ext uri="{9D8B030D-6E8A-4147-A177-3AD203B41FA5}">
                          <a16:colId xmlns:a16="http://schemas.microsoft.com/office/drawing/2014/main" val="767244612"/>
                        </a:ext>
                      </a:extLst>
                    </a:gridCol>
                    <a:gridCol w="744671">
                      <a:extLst>
                        <a:ext uri="{9D8B030D-6E8A-4147-A177-3AD203B41FA5}">
                          <a16:colId xmlns:a16="http://schemas.microsoft.com/office/drawing/2014/main" val="2496545599"/>
                        </a:ext>
                      </a:extLst>
                    </a:gridCol>
                    <a:gridCol w="744671">
                      <a:extLst>
                        <a:ext uri="{9D8B030D-6E8A-4147-A177-3AD203B41FA5}">
                          <a16:colId xmlns:a16="http://schemas.microsoft.com/office/drawing/2014/main" val="1630004958"/>
                        </a:ext>
                      </a:extLst>
                    </a:gridCol>
                    <a:gridCol w="729273">
                      <a:extLst>
                        <a:ext uri="{9D8B030D-6E8A-4147-A177-3AD203B41FA5}">
                          <a16:colId xmlns:a16="http://schemas.microsoft.com/office/drawing/2014/main" val="3664123187"/>
                        </a:ext>
                      </a:extLst>
                    </a:gridCol>
                    <a:gridCol w="1018764">
                      <a:extLst>
                        <a:ext uri="{9D8B030D-6E8A-4147-A177-3AD203B41FA5}">
                          <a16:colId xmlns:a16="http://schemas.microsoft.com/office/drawing/2014/main" val="1934119151"/>
                        </a:ext>
                      </a:extLst>
                    </a:gridCol>
                    <a:gridCol w="1018764">
                      <a:extLst>
                        <a:ext uri="{9D8B030D-6E8A-4147-A177-3AD203B41FA5}">
                          <a16:colId xmlns:a16="http://schemas.microsoft.com/office/drawing/2014/main" val="3189654144"/>
                        </a:ext>
                      </a:extLst>
                    </a:gridCol>
                    <a:gridCol w="983040">
                      <a:extLst>
                        <a:ext uri="{9D8B030D-6E8A-4147-A177-3AD203B41FA5}">
                          <a16:colId xmlns:a16="http://schemas.microsoft.com/office/drawing/2014/main" val="3603126447"/>
                        </a:ext>
                      </a:extLst>
                    </a:gridCol>
                    <a:gridCol w="837678">
                      <a:extLst>
                        <a:ext uri="{9D8B030D-6E8A-4147-A177-3AD203B41FA5}">
                          <a16:colId xmlns:a16="http://schemas.microsoft.com/office/drawing/2014/main" val="1782892014"/>
                        </a:ext>
                      </a:extLst>
                    </a:gridCol>
                  </a:tblGrid>
                  <a:tr h="495593">
                    <a:tc rowSpan="2"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Position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Current, mA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Beam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Energy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(MeV)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rowSpan="2"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Velocity</a:t>
                          </a:r>
                        </a:p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1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𝛃</m:t>
                                </m:r>
                                <m:r>
                                  <a:rPr lang="en-US" sz="1100" b="1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100" b="1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num>
                                  <m:den>
                                    <m:r>
                                      <a:rPr lang="en-US" sz="1100" b="1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Emittance, H/V, norm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smtClean="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100" b="1" i="1">
                                  <a:effectLst/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</m:oMath>
                          </a14:m>
                          <a:r>
                            <a:rPr lang="en-US" sz="1100" b="1">
                              <a:effectLst/>
                            </a:rPr>
                            <a:t>m)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Emittance, </a:t>
                          </a:r>
                        </a:p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Long.,norm, (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1" i="1" smtClean="0">
                                  <a:effectLst/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</m:oMath>
                          </a14:m>
                          <a:r>
                            <a:rPr lang="en-US" sz="1100" b="1">
                              <a:effectLst/>
                            </a:rPr>
                            <a:t>m)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Beam Size, H/V,Trans., typ., mm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Beam length, </a:t>
                          </a:r>
                        </a:p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u="none" strike="noStrike" dirty="0">
                              <a:solidFill>
                                <a:schemeClr val="bg2"/>
                              </a:solidFill>
                              <a:effectLst/>
                              <a:hlinkClick r:id="rId2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deg@162.5</a:t>
                          </a:r>
                          <a:r>
                            <a:rPr lang="en-US" sz="1100" b="1" dirty="0">
                              <a:solidFill>
                                <a:schemeClr val="bg2"/>
                              </a:solidFill>
                              <a:effectLst/>
                            </a:rPr>
                            <a:t> MHz</a:t>
                          </a:r>
                          <a:endParaRPr lang="en-US" sz="1100" b="1" dirty="0">
                            <a:solidFill>
                              <a:schemeClr val="bg2"/>
                            </a:solidFill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Energy spread, (%)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extLst>
                      <a:ext uri="{0D108BD9-81ED-4DB2-BD59-A6C34878D82A}">
                        <a16:rowId xmlns:a16="http://schemas.microsoft.com/office/drawing/2014/main" val="1905055610"/>
                      </a:ext>
                    </a:extLst>
                  </a:tr>
                  <a:tr h="31387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rms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99.99%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rms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99.99%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rms</a:t>
                          </a:r>
                          <a:endParaRPr lang="en-US" sz="1100" b="1" dirty="0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rms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rms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1031446423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LEBT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5.2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0.008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0.18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NA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NA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NA</a:t>
                          </a:r>
                          <a:endParaRPr lang="en-US" sz="1100" b="1" dirty="0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NA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3025168493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RFQ Exit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2.1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0.067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0.21/0.21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3.87/4.0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6.0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1/0.5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7.1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3799322311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MEBT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2.1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0.067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0.21/0.2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2.95/2.68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7.35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1.89/1.84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7.71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0.6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2477649179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HWR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10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0.145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0.24/0.24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6.06/6.15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8.0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1.31/1.23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1.93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1917608083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SSR1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32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0.256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0.25/0.25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4.91/4.43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11.12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1.65/1.61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1.07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0.18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2837881942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SSR2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177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0.541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0.23/0.27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5.23/6.61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12.13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1.64/1.72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0.61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0.06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166798270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LB650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516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0.764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0.24/0.27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6.54/6.73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12.89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1.68/2.17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3862977136"/>
                      </a:ext>
                    </a:extLst>
                  </a:tr>
                  <a:tr h="32663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HB650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833*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0.848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0.24/0.27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6.49/7.02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12.18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1.56/2.09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1943523670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BTL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2</a:t>
                          </a:r>
                          <a:endParaRPr lang="en-US" sz="1100" b="1" dirty="0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800*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0.842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0.24/27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6.49/7.02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12.18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1.3/1.3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4.5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0.03</a:t>
                          </a:r>
                          <a:endParaRPr lang="en-US" sz="1100" b="1" dirty="0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27046997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C75644AA-8AA2-5D7D-77BE-C70B5C600F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8728443"/>
                  </p:ext>
                </p:extLst>
              </p:nvPr>
            </p:nvGraphicFramePr>
            <p:xfrm>
              <a:off x="86211" y="769872"/>
              <a:ext cx="8995798" cy="3873532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975647">
                      <a:extLst>
                        <a:ext uri="{9D8B030D-6E8A-4147-A177-3AD203B41FA5}">
                          <a16:colId xmlns:a16="http://schemas.microsoft.com/office/drawing/2014/main" val="1889659616"/>
                        </a:ext>
                      </a:extLst>
                    </a:gridCol>
                    <a:gridCol w="614708">
                      <a:extLst>
                        <a:ext uri="{9D8B030D-6E8A-4147-A177-3AD203B41FA5}">
                          <a16:colId xmlns:a16="http://schemas.microsoft.com/office/drawing/2014/main" val="1741115669"/>
                        </a:ext>
                      </a:extLst>
                    </a:gridCol>
                    <a:gridCol w="632570">
                      <a:extLst>
                        <a:ext uri="{9D8B030D-6E8A-4147-A177-3AD203B41FA5}">
                          <a16:colId xmlns:a16="http://schemas.microsoft.com/office/drawing/2014/main" val="3124480083"/>
                        </a:ext>
                      </a:extLst>
                    </a:gridCol>
                    <a:gridCol w="696012">
                      <a:extLst>
                        <a:ext uri="{9D8B030D-6E8A-4147-A177-3AD203B41FA5}">
                          <a16:colId xmlns:a16="http://schemas.microsoft.com/office/drawing/2014/main" val="767244612"/>
                        </a:ext>
                      </a:extLst>
                    </a:gridCol>
                    <a:gridCol w="744671">
                      <a:extLst>
                        <a:ext uri="{9D8B030D-6E8A-4147-A177-3AD203B41FA5}">
                          <a16:colId xmlns:a16="http://schemas.microsoft.com/office/drawing/2014/main" val="2496545599"/>
                        </a:ext>
                      </a:extLst>
                    </a:gridCol>
                    <a:gridCol w="744671">
                      <a:extLst>
                        <a:ext uri="{9D8B030D-6E8A-4147-A177-3AD203B41FA5}">
                          <a16:colId xmlns:a16="http://schemas.microsoft.com/office/drawing/2014/main" val="1630004958"/>
                        </a:ext>
                      </a:extLst>
                    </a:gridCol>
                    <a:gridCol w="729273">
                      <a:extLst>
                        <a:ext uri="{9D8B030D-6E8A-4147-A177-3AD203B41FA5}">
                          <a16:colId xmlns:a16="http://schemas.microsoft.com/office/drawing/2014/main" val="3664123187"/>
                        </a:ext>
                      </a:extLst>
                    </a:gridCol>
                    <a:gridCol w="1018764">
                      <a:extLst>
                        <a:ext uri="{9D8B030D-6E8A-4147-A177-3AD203B41FA5}">
                          <a16:colId xmlns:a16="http://schemas.microsoft.com/office/drawing/2014/main" val="1934119151"/>
                        </a:ext>
                      </a:extLst>
                    </a:gridCol>
                    <a:gridCol w="1018764">
                      <a:extLst>
                        <a:ext uri="{9D8B030D-6E8A-4147-A177-3AD203B41FA5}">
                          <a16:colId xmlns:a16="http://schemas.microsoft.com/office/drawing/2014/main" val="3189654144"/>
                        </a:ext>
                      </a:extLst>
                    </a:gridCol>
                    <a:gridCol w="983040">
                      <a:extLst>
                        <a:ext uri="{9D8B030D-6E8A-4147-A177-3AD203B41FA5}">
                          <a16:colId xmlns:a16="http://schemas.microsoft.com/office/drawing/2014/main" val="3603126447"/>
                        </a:ext>
                      </a:extLst>
                    </a:gridCol>
                    <a:gridCol w="837678">
                      <a:extLst>
                        <a:ext uri="{9D8B030D-6E8A-4147-A177-3AD203B41FA5}">
                          <a16:colId xmlns:a16="http://schemas.microsoft.com/office/drawing/2014/main" val="1782892014"/>
                        </a:ext>
                      </a:extLst>
                    </a:gridCol>
                  </a:tblGrid>
                  <a:tr h="670560">
                    <a:tc rowSpan="2"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Position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Current, mA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Beam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Energy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(MeV)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32" marR="62432" marT="0" marB="0">
                        <a:blipFill>
                          <a:blip r:embed="rId3"/>
                          <a:stretch>
                            <a:fillRect l="-318182" t="-14103" r="-876364" b="-29359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32" marR="62432" marT="0" marB="0">
                        <a:blipFill>
                          <a:blip r:embed="rId3"/>
                          <a:stretch>
                            <a:fillRect l="-194915" t="-20755" r="-308475" b="-4792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2432" marR="62432" marT="0" marB="0">
                        <a:blipFill>
                          <a:blip r:embed="rId3"/>
                          <a:stretch>
                            <a:fillRect l="-252174" t="-20755" r="-163768" b="-4792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Beam Size, H/V,Trans., typ., mm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Beam length, </a:t>
                          </a:r>
                        </a:p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u="none" strike="noStrike" dirty="0">
                              <a:solidFill>
                                <a:schemeClr val="bg2"/>
                              </a:solidFill>
                              <a:effectLst/>
                              <a:hlinkClick r:id="rId4">
                                <a:extLst>
                                  <a:ext uri="{A12FA001-AC4F-418D-AE19-62706E023703}">
                                    <ahyp:hlinkClr xmlns:ahyp="http://schemas.microsoft.com/office/drawing/2018/hyperlinkcolor" val="tx"/>
                                  </a:ext>
                                </a:extLst>
                              </a:hlinkClick>
                            </a:rPr>
                            <a:t>deg@162.5</a:t>
                          </a:r>
                          <a:r>
                            <a:rPr lang="en-US" sz="1100" b="1" dirty="0">
                              <a:solidFill>
                                <a:schemeClr val="bg2"/>
                              </a:solidFill>
                              <a:effectLst/>
                            </a:rPr>
                            <a:t> MHz</a:t>
                          </a:r>
                          <a:endParaRPr lang="en-US" sz="1100" b="1" dirty="0">
                            <a:solidFill>
                              <a:schemeClr val="bg2"/>
                            </a:solidFill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Energy spread, (%)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/>
                    </a:tc>
                    <a:extLst>
                      <a:ext uri="{0D108BD9-81ED-4DB2-BD59-A6C34878D82A}">
                        <a16:rowId xmlns:a16="http://schemas.microsoft.com/office/drawing/2014/main" val="1905055610"/>
                      </a:ext>
                    </a:extLst>
                  </a:tr>
                  <a:tr h="31387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rms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99.99%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rms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99.99%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rms</a:t>
                          </a:r>
                          <a:endParaRPr lang="en-US" sz="1100" b="1" dirty="0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rms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rms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1031446423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LEBT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5.2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0.008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0.18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NA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NA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NA</a:t>
                          </a:r>
                          <a:endParaRPr lang="en-US" sz="1100" b="1" dirty="0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NA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3025168493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RFQ Exit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2.1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0.067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0.21/0.21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3.87/4.0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6.0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1/0.5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7.1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379932231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MEBT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2.1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0.067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0.21/0.2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2.95/2.68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7.35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1.89/1.84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7.71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0.6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2477649179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HWR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10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0.145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0.24/0.24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6.06/6.15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8.0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1.31/1.23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1.93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1917608083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SSR1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32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0.256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0.25/0.25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4.91/4.43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11.12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1.65/1.61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1.07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0.18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2837881942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SSR2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177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0.541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0.23/0.27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5.23/6.61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12.13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1.64/1.72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0.61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0.06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16679827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LB650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516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0.764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0.24/0.27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6.54/6.73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12.89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1.68/2.17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0.04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386297713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HB650 output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833*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0.848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0.24/0.27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6.49/7.02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12.18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1.56/2.09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0.03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1943523670"/>
                      </a:ext>
                    </a:extLst>
                  </a:tr>
                  <a:tr h="31387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BTL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2</a:t>
                          </a:r>
                          <a:endParaRPr lang="en-US" sz="1100" b="1" dirty="0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800*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0.842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0.24/27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6.49/7.02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0.32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12.18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1.3/1.3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>
                              <a:effectLst/>
                            </a:rPr>
                            <a:t>4.5</a:t>
                          </a:r>
                          <a:endParaRPr lang="en-US" sz="1100" b="1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b="1" dirty="0">
                              <a:effectLst/>
                            </a:rPr>
                            <a:t>0.03</a:t>
                          </a:r>
                          <a:endParaRPr lang="en-US" sz="1100" b="1" dirty="0">
                            <a:effectLst/>
                            <a:latin typeface="Palatino"/>
                            <a:ea typeface="MS Mincho" panose="020B0400000000000000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2432" marR="62432" marT="0" marB="0" anchor="ctr"/>
                    </a:tc>
                    <a:extLst>
                      <a:ext uri="{0D108BD9-81ED-4DB2-BD59-A6C34878D82A}">
                        <a16:rowId xmlns:a16="http://schemas.microsoft.com/office/drawing/2014/main" val="27046997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524D6BD-817C-296B-FD89-038E3E0E907B}"/>
              </a:ext>
            </a:extLst>
          </p:cNvPr>
          <p:cNvSpPr/>
          <p:nvPr/>
        </p:nvSpPr>
        <p:spPr>
          <a:xfrm>
            <a:off x="7792720" y="4643404"/>
            <a:ext cx="1351280" cy="50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E0FB7676-8D59-41BC-C600-EADDD8463823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200" y="4631638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8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" y="-589631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78368" y="1101255"/>
            <a:ext cx="696277" cy="325154"/>
          </a:xfrm>
          <a:prstGeom prst="rect">
            <a:avLst/>
          </a:prstGeom>
          <a:solidFill>
            <a:srgbClr val="002F86"/>
          </a:solidFill>
        </p:spPr>
        <p:txBody>
          <a:bodyPr vert="horz" wrap="square" lIns="0" tIns="19050" rIns="0" bIns="0" rtlCol="0">
            <a:spAutoFit/>
          </a:bodyPr>
          <a:lstStyle/>
          <a:p>
            <a:pPr marL="68580">
              <a:spcBef>
                <a:spcPts val="150"/>
              </a:spcBef>
            </a:pPr>
            <a:r>
              <a:rPr sz="1988" b="1" spc="-8" dirty="0">
                <a:solidFill>
                  <a:srgbClr val="FFFFFF"/>
                </a:solidFill>
                <a:latin typeface="Calibri"/>
                <a:cs typeface="Calibri"/>
              </a:rPr>
              <a:t>PIP-</a:t>
            </a:r>
            <a:r>
              <a:rPr sz="1988" b="1" spc="-19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endParaRPr sz="1988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77394" y="280729"/>
            <a:ext cx="5416868" cy="2114550"/>
            <a:chOff x="4989576" y="1117091"/>
            <a:chExt cx="7222490" cy="2819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9576" y="2558796"/>
              <a:ext cx="2884931" cy="10332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51298" y="2599181"/>
              <a:ext cx="2775585" cy="910590"/>
            </a:xfrm>
            <a:custGeom>
              <a:avLst/>
              <a:gdLst/>
              <a:ahLst/>
              <a:cxnLst/>
              <a:rect l="l" t="t" r="r" b="b"/>
              <a:pathLst>
                <a:path w="2775584" h="910589">
                  <a:moveTo>
                    <a:pt x="2775000" y="0"/>
                  </a:moveTo>
                  <a:lnTo>
                    <a:pt x="0" y="910475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3340" y="2473452"/>
              <a:ext cx="2267711" cy="5044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18298" y="2515395"/>
              <a:ext cx="2161540" cy="396240"/>
            </a:xfrm>
            <a:custGeom>
              <a:avLst/>
              <a:gdLst/>
              <a:ahLst/>
              <a:cxnLst/>
              <a:rect l="l" t="t" r="r" b="b"/>
              <a:pathLst>
                <a:path w="2161540" h="396239">
                  <a:moveTo>
                    <a:pt x="0" y="99882"/>
                  </a:moveTo>
                  <a:lnTo>
                    <a:pt x="53448" y="92813"/>
                  </a:lnTo>
                  <a:lnTo>
                    <a:pt x="106830" y="85777"/>
                  </a:lnTo>
                  <a:lnTo>
                    <a:pt x="160082" y="78808"/>
                  </a:lnTo>
                  <a:lnTo>
                    <a:pt x="213136" y="71939"/>
                  </a:lnTo>
                  <a:lnTo>
                    <a:pt x="265928" y="65202"/>
                  </a:lnTo>
                  <a:lnTo>
                    <a:pt x="318392" y="58632"/>
                  </a:lnTo>
                  <a:lnTo>
                    <a:pt x="370463" y="52260"/>
                  </a:lnTo>
                  <a:lnTo>
                    <a:pt x="422074" y="46121"/>
                  </a:lnTo>
                  <a:lnTo>
                    <a:pt x="473161" y="40247"/>
                  </a:lnTo>
                  <a:lnTo>
                    <a:pt x="523657" y="34672"/>
                  </a:lnTo>
                  <a:lnTo>
                    <a:pt x="573498" y="29428"/>
                  </a:lnTo>
                  <a:lnTo>
                    <a:pt x="622617" y="24549"/>
                  </a:lnTo>
                  <a:lnTo>
                    <a:pt x="670948" y="20068"/>
                  </a:lnTo>
                  <a:lnTo>
                    <a:pt x="718427" y="16018"/>
                  </a:lnTo>
                  <a:lnTo>
                    <a:pt x="764988" y="12432"/>
                  </a:lnTo>
                  <a:lnTo>
                    <a:pt x="810564" y="9343"/>
                  </a:lnTo>
                  <a:lnTo>
                    <a:pt x="869849" y="5988"/>
                  </a:lnTo>
                  <a:lnTo>
                    <a:pt x="927596" y="3432"/>
                  </a:lnTo>
                  <a:lnTo>
                    <a:pt x="983902" y="1621"/>
                  </a:lnTo>
                  <a:lnTo>
                    <a:pt x="1038866" y="496"/>
                  </a:lnTo>
                  <a:lnTo>
                    <a:pt x="1092587" y="0"/>
                  </a:lnTo>
                  <a:lnTo>
                    <a:pt x="1145162" y="75"/>
                  </a:lnTo>
                  <a:lnTo>
                    <a:pt x="1196690" y="666"/>
                  </a:lnTo>
                  <a:lnTo>
                    <a:pt x="1247268" y="1715"/>
                  </a:lnTo>
                  <a:lnTo>
                    <a:pt x="1296997" y="3164"/>
                  </a:lnTo>
                  <a:lnTo>
                    <a:pt x="1345972" y="4956"/>
                  </a:lnTo>
                  <a:lnTo>
                    <a:pt x="1394294" y="7035"/>
                  </a:lnTo>
                  <a:lnTo>
                    <a:pt x="1442059" y="9343"/>
                  </a:lnTo>
                  <a:lnTo>
                    <a:pt x="1499358" y="12364"/>
                  </a:lnTo>
                  <a:lnTo>
                    <a:pt x="1556817" y="15729"/>
                  </a:lnTo>
                  <a:lnTo>
                    <a:pt x="1613843" y="19540"/>
                  </a:lnTo>
                  <a:lnTo>
                    <a:pt x="1669842" y="23893"/>
                  </a:lnTo>
                  <a:lnTo>
                    <a:pt x="1724220" y="28889"/>
                  </a:lnTo>
                  <a:lnTo>
                    <a:pt x="1776383" y="34625"/>
                  </a:lnTo>
                  <a:lnTo>
                    <a:pt x="1825738" y="41200"/>
                  </a:lnTo>
                  <a:lnTo>
                    <a:pt x="1871690" y="48714"/>
                  </a:lnTo>
                  <a:lnTo>
                    <a:pt x="1913646" y="57264"/>
                  </a:lnTo>
                  <a:lnTo>
                    <a:pt x="1951012" y="66950"/>
                  </a:lnTo>
                  <a:lnTo>
                    <a:pt x="2012087" y="90264"/>
                  </a:lnTo>
                  <a:lnTo>
                    <a:pt x="2058084" y="118121"/>
                  </a:lnTo>
                  <a:lnTo>
                    <a:pt x="2092393" y="149138"/>
                  </a:lnTo>
                  <a:lnTo>
                    <a:pt x="2118407" y="181932"/>
                  </a:lnTo>
                  <a:lnTo>
                    <a:pt x="2139518" y="215121"/>
                  </a:lnTo>
                  <a:lnTo>
                    <a:pt x="2156567" y="257693"/>
                  </a:lnTo>
                  <a:lnTo>
                    <a:pt x="2161022" y="302580"/>
                  </a:lnTo>
                  <a:lnTo>
                    <a:pt x="2157081" y="349010"/>
                  </a:lnTo>
                  <a:lnTo>
                    <a:pt x="2148941" y="396211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85504" y="2968752"/>
              <a:ext cx="2993135" cy="9677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046611" y="3007699"/>
              <a:ext cx="2869565" cy="844550"/>
            </a:xfrm>
            <a:custGeom>
              <a:avLst/>
              <a:gdLst/>
              <a:ahLst/>
              <a:cxnLst/>
              <a:rect l="l" t="t" r="r" b="b"/>
              <a:pathLst>
                <a:path w="2869565" h="844550">
                  <a:moveTo>
                    <a:pt x="0" y="357643"/>
                  </a:moveTo>
                  <a:lnTo>
                    <a:pt x="8825" y="316593"/>
                  </a:lnTo>
                  <a:lnTo>
                    <a:pt x="31097" y="277300"/>
                  </a:lnTo>
                  <a:lnTo>
                    <a:pt x="66151" y="239927"/>
                  </a:lnTo>
                  <a:lnTo>
                    <a:pt x="113320" y="204635"/>
                  </a:lnTo>
                  <a:lnTo>
                    <a:pt x="171937" y="171586"/>
                  </a:lnTo>
                  <a:lnTo>
                    <a:pt x="241338" y="140941"/>
                  </a:lnTo>
                  <a:lnTo>
                    <a:pt x="279873" y="126571"/>
                  </a:lnTo>
                  <a:lnTo>
                    <a:pt x="320854" y="112862"/>
                  </a:lnTo>
                  <a:lnTo>
                    <a:pt x="364198" y="99835"/>
                  </a:lnTo>
                  <a:lnTo>
                    <a:pt x="409821" y="87511"/>
                  </a:lnTo>
                  <a:lnTo>
                    <a:pt x="457641" y="75908"/>
                  </a:lnTo>
                  <a:lnTo>
                    <a:pt x="507573" y="65048"/>
                  </a:lnTo>
                  <a:lnTo>
                    <a:pt x="559534" y="54951"/>
                  </a:lnTo>
                  <a:lnTo>
                    <a:pt x="613442" y="45637"/>
                  </a:lnTo>
                  <a:lnTo>
                    <a:pt x="669213" y="37126"/>
                  </a:lnTo>
                  <a:lnTo>
                    <a:pt x="726763" y="29438"/>
                  </a:lnTo>
                  <a:lnTo>
                    <a:pt x="786010" y="22594"/>
                  </a:lnTo>
                  <a:lnTo>
                    <a:pt x="846870" y="16613"/>
                  </a:lnTo>
                  <a:lnTo>
                    <a:pt x="909260" y="11517"/>
                  </a:lnTo>
                  <a:lnTo>
                    <a:pt x="973097" y="7324"/>
                  </a:lnTo>
                  <a:lnTo>
                    <a:pt x="1038297" y="4056"/>
                  </a:lnTo>
                  <a:lnTo>
                    <a:pt x="1104777" y="1732"/>
                  </a:lnTo>
                  <a:lnTo>
                    <a:pt x="1172453" y="373"/>
                  </a:lnTo>
                  <a:lnTo>
                    <a:pt x="1241244" y="0"/>
                  </a:lnTo>
                  <a:lnTo>
                    <a:pt x="1311065" y="631"/>
                  </a:lnTo>
                  <a:lnTo>
                    <a:pt x="1381832" y="2287"/>
                  </a:lnTo>
                  <a:lnTo>
                    <a:pt x="1453464" y="4989"/>
                  </a:lnTo>
                  <a:lnTo>
                    <a:pt x="1525050" y="8712"/>
                  </a:lnTo>
                  <a:lnTo>
                    <a:pt x="1595683" y="13399"/>
                  </a:lnTo>
                  <a:lnTo>
                    <a:pt x="1665281" y="19022"/>
                  </a:lnTo>
                  <a:lnTo>
                    <a:pt x="1733763" y="25555"/>
                  </a:lnTo>
                  <a:lnTo>
                    <a:pt x="1801047" y="32968"/>
                  </a:lnTo>
                  <a:lnTo>
                    <a:pt x="1867052" y="41235"/>
                  </a:lnTo>
                  <a:lnTo>
                    <a:pt x="1931698" y="50329"/>
                  </a:lnTo>
                  <a:lnTo>
                    <a:pt x="1994904" y="60221"/>
                  </a:lnTo>
                  <a:lnTo>
                    <a:pt x="2056587" y="70884"/>
                  </a:lnTo>
                  <a:lnTo>
                    <a:pt x="2116668" y="82290"/>
                  </a:lnTo>
                  <a:lnTo>
                    <a:pt x="2175065" y="94413"/>
                  </a:lnTo>
                  <a:lnTo>
                    <a:pt x="2231696" y="107223"/>
                  </a:lnTo>
                  <a:lnTo>
                    <a:pt x="2286481" y="120695"/>
                  </a:lnTo>
                  <a:lnTo>
                    <a:pt x="2339338" y="134799"/>
                  </a:lnTo>
                  <a:lnTo>
                    <a:pt x="2390187" y="149509"/>
                  </a:lnTo>
                  <a:lnTo>
                    <a:pt x="2438946" y="164796"/>
                  </a:lnTo>
                  <a:lnTo>
                    <a:pt x="2485535" y="180634"/>
                  </a:lnTo>
                  <a:lnTo>
                    <a:pt x="2529871" y="196995"/>
                  </a:lnTo>
                  <a:lnTo>
                    <a:pt x="2571874" y="213851"/>
                  </a:lnTo>
                  <a:lnTo>
                    <a:pt x="2611463" y="231175"/>
                  </a:lnTo>
                  <a:lnTo>
                    <a:pt x="2648557" y="248938"/>
                  </a:lnTo>
                  <a:lnTo>
                    <a:pt x="2683074" y="267114"/>
                  </a:lnTo>
                  <a:lnTo>
                    <a:pt x="2744054" y="304593"/>
                  </a:lnTo>
                  <a:lnTo>
                    <a:pt x="2793755" y="343391"/>
                  </a:lnTo>
                  <a:lnTo>
                    <a:pt x="2831528" y="383287"/>
                  </a:lnTo>
                  <a:lnTo>
                    <a:pt x="2856723" y="424060"/>
                  </a:lnTo>
                  <a:lnTo>
                    <a:pt x="2868692" y="465490"/>
                  </a:lnTo>
                  <a:lnTo>
                    <a:pt x="2869514" y="486383"/>
                  </a:lnTo>
                  <a:lnTo>
                    <a:pt x="2866825" y="507118"/>
                  </a:lnTo>
                  <a:lnTo>
                    <a:pt x="2851194" y="547309"/>
                  </a:lnTo>
                  <a:lnTo>
                    <a:pt x="2822449" y="585662"/>
                  </a:lnTo>
                  <a:lnTo>
                    <a:pt x="2781256" y="622015"/>
                  </a:lnTo>
                  <a:lnTo>
                    <a:pt x="2728280" y="656206"/>
                  </a:lnTo>
                  <a:lnTo>
                    <a:pt x="2664188" y="688073"/>
                  </a:lnTo>
                  <a:lnTo>
                    <a:pt x="2628181" y="703085"/>
                  </a:lnTo>
                  <a:lnTo>
                    <a:pt x="2589646" y="717455"/>
                  </a:lnTo>
                  <a:lnTo>
                    <a:pt x="2548664" y="731164"/>
                  </a:lnTo>
                  <a:lnTo>
                    <a:pt x="2505320" y="744190"/>
                  </a:lnTo>
                  <a:lnTo>
                    <a:pt x="2459697" y="756515"/>
                  </a:lnTo>
                  <a:lnTo>
                    <a:pt x="2411877" y="768117"/>
                  </a:lnTo>
                  <a:lnTo>
                    <a:pt x="2361945" y="778977"/>
                  </a:lnTo>
                  <a:lnTo>
                    <a:pt x="2309983" y="789074"/>
                  </a:lnTo>
                  <a:lnTo>
                    <a:pt x="2256075" y="798389"/>
                  </a:lnTo>
                  <a:lnTo>
                    <a:pt x="2200304" y="806900"/>
                  </a:lnTo>
                  <a:lnTo>
                    <a:pt x="2142753" y="814587"/>
                  </a:lnTo>
                  <a:lnTo>
                    <a:pt x="2083506" y="821432"/>
                  </a:lnTo>
                  <a:lnTo>
                    <a:pt x="2022645" y="827412"/>
                  </a:lnTo>
                  <a:lnTo>
                    <a:pt x="1960255" y="832509"/>
                  </a:lnTo>
                  <a:lnTo>
                    <a:pt x="1896418" y="836701"/>
                  </a:lnTo>
                  <a:lnTo>
                    <a:pt x="1831218" y="839970"/>
                  </a:lnTo>
                  <a:lnTo>
                    <a:pt x="1764737" y="842293"/>
                  </a:lnTo>
                  <a:lnTo>
                    <a:pt x="1697060" y="843652"/>
                  </a:lnTo>
                  <a:lnTo>
                    <a:pt x="1628270" y="844026"/>
                  </a:lnTo>
                  <a:lnTo>
                    <a:pt x="1558449" y="843395"/>
                  </a:lnTo>
                  <a:lnTo>
                    <a:pt x="1487681" y="841738"/>
                  </a:lnTo>
                  <a:lnTo>
                    <a:pt x="1416050" y="839036"/>
                  </a:lnTo>
                  <a:lnTo>
                    <a:pt x="1344464" y="835314"/>
                  </a:lnTo>
                  <a:lnTo>
                    <a:pt x="1273832" y="830627"/>
                  </a:lnTo>
                  <a:lnTo>
                    <a:pt x="1204235" y="825003"/>
                  </a:lnTo>
                  <a:lnTo>
                    <a:pt x="1135754" y="818471"/>
                  </a:lnTo>
                  <a:lnTo>
                    <a:pt x="1068471" y="811057"/>
                  </a:lnTo>
                  <a:lnTo>
                    <a:pt x="1002465" y="802790"/>
                  </a:lnTo>
                  <a:lnTo>
                    <a:pt x="937820" y="793697"/>
                  </a:lnTo>
                  <a:lnTo>
                    <a:pt x="874615" y="783805"/>
                  </a:lnTo>
                  <a:lnTo>
                    <a:pt x="812931" y="773142"/>
                  </a:lnTo>
                  <a:lnTo>
                    <a:pt x="752851" y="761735"/>
                  </a:lnTo>
                  <a:lnTo>
                    <a:pt x="694454" y="749613"/>
                  </a:lnTo>
                  <a:lnTo>
                    <a:pt x="637823" y="736802"/>
                  </a:lnTo>
                  <a:lnTo>
                    <a:pt x="583038" y="723331"/>
                  </a:lnTo>
                  <a:lnTo>
                    <a:pt x="530180" y="709227"/>
                  </a:lnTo>
                  <a:lnTo>
                    <a:pt x="479331" y="694517"/>
                  </a:lnTo>
                  <a:lnTo>
                    <a:pt x="430572" y="679229"/>
                  </a:lnTo>
                  <a:lnTo>
                    <a:pt x="383983" y="663391"/>
                  </a:lnTo>
                  <a:lnTo>
                    <a:pt x="339647" y="647030"/>
                  </a:lnTo>
                  <a:lnTo>
                    <a:pt x="297643" y="630174"/>
                  </a:lnTo>
                  <a:lnTo>
                    <a:pt x="258054" y="612851"/>
                  </a:lnTo>
                  <a:lnTo>
                    <a:pt x="220960" y="595087"/>
                  </a:lnTo>
                  <a:lnTo>
                    <a:pt x="186442" y="576911"/>
                  </a:lnTo>
                  <a:lnTo>
                    <a:pt x="125461" y="539432"/>
                  </a:lnTo>
                  <a:lnTo>
                    <a:pt x="75759" y="500634"/>
                  </a:lnTo>
                  <a:lnTo>
                    <a:pt x="37986" y="460739"/>
                  </a:lnTo>
                  <a:lnTo>
                    <a:pt x="12790" y="419965"/>
                  </a:lnTo>
                  <a:lnTo>
                    <a:pt x="821" y="378535"/>
                  </a:lnTo>
                  <a:lnTo>
                    <a:pt x="0" y="357643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0008" y="2052827"/>
              <a:ext cx="2221992" cy="10835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031798" y="2091689"/>
              <a:ext cx="2161540" cy="962025"/>
            </a:xfrm>
            <a:custGeom>
              <a:avLst/>
              <a:gdLst/>
              <a:ahLst/>
              <a:cxnLst/>
              <a:rect l="l" t="t" r="r" b="b"/>
              <a:pathLst>
                <a:path w="2161540" h="962025">
                  <a:moveTo>
                    <a:pt x="1211848" y="961643"/>
                  </a:moveTo>
                  <a:lnTo>
                    <a:pt x="1162668" y="938841"/>
                  </a:lnTo>
                  <a:lnTo>
                    <a:pt x="1113569" y="916097"/>
                  </a:lnTo>
                  <a:lnTo>
                    <a:pt x="1064631" y="893469"/>
                  </a:lnTo>
                  <a:lnTo>
                    <a:pt x="1015935" y="871014"/>
                  </a:lnTo>
                  <a:lnTo>
                    <a:pt x="967560" y="848792"/>
                  </a:lnTo>
                  <a:lnTo>
                    <a:pt x="919587" y="826858"/>
                  </a:lnTo>
                  <a:lnTo>
                    <a:pt x="872097" y="805272"/>
                  </a:lnTo>
                  <a:lnTo>
                    <a:pt x="825169" y="784091"/>
                  </a:lnTo>
                  <a:lnTo>
                    <a:pt x="778885" y="763372"/>
                  </a:lnTo>
                  <a:lnTo>
                    <a:pt x="733323" y="743174"/>
                  </a:lnTo>
                  <a:lnTo>
                    <a:pt x="688565" y="723554"/>
                  </a:lnTo>
                  <a:lnTo>
                    <a:pt x="644691" y="704570"/>
                  </a:lnTo>
                  <a:lnTo>
                    <a:pt x="592081" y="682785"/>
                  </a:lnTo>
                  <a:lnTo>
                    <a:pt x="538857" y="662066"/>
                  </a:lnTo>
                  <a:lnTo>
                    <a:pt x="485679" y="642242"/>
                  </a:lnTo>
                  <a:lnTo>
                    <a:pt x="433206" y="623143"/>
                  </a:lnTo>
                  <a:lnTo>
                    <a:pt x="382098" y="604596"/>
                  </a:lnTo>
                  <a:lnTo>
                    <a:pt x="333015" y="586430"/>
                  </a:lnTo>
                  <a:lnTo>
                    <a:pt x="286617" y="568473"/>
                  </a:lnTo>
                  <a:lnTo>
                    <a:pt x="243564" y="550555"/>
                  </a:lnTo>
                  <a:lnTo>
                    <a:pt x="204515" y="532503"/>
                  </a:lnTo>
                  <a:lnTo>
                    <a:pt x="170130" y="514146"/>
                  </a:lnTo>
                  <a:lnTo>
                    <a:pt x="118743" y="482233"/>
                  </a:lnTo>
                  <a:lnTo>
                    <a:pt x="72821" y="449261"/>
                  </a:lnTo>
                  <a:lnTo>
                    <a:pt x="35580" y="416553"/>
                  </a:lnTo>
                  <a:lnTo>
                    <a:pt x="10234" y="385433"/>
                  </a:lnTo>
                  <a:lnTo>
                    <a:pt x="0" y="357224"/>
                  </a:lnTo>
                  <a:lnTo>
                    <a:pt x="8091" y="333247"/>
                  </a:lnTo>
                  <a:lnTo>
                    <a:pt x="44984" y="308847"/>
                  </a:lnTo>
                  <a:lnTo>
                    <a:pt x="110815" y="293970"/>
                  </a:lnTo>
                  <a:lnTo>
                    <a:pt x="159329" y="287312"/>
                  </a:lnTo>
                  <a:lnTo>
                    <a:pt x="220775" y="279687"/>
                  </a:lnTo>
                  <a:lnTo>
                    <a:pt x="297051" y="269980"/>
                  </a:lnTo>
                  <a:lnTo>
                    <a:pt x="390056" y="257073"/>
                  </a:lnTo>
                  <a:lnTo>
                    <a:pt x="424617" y="252126"/>
                  </a:lnTo>
                  <a:lnTo>
                    <a:pt x="462816" y="246828"/>
                  </a:lnTo>
                  <a:lnTo>
                    <a:pt x="504346" y="241208"/>
                  </a:lnTo>
                  <a:lnTo>
                    <a:pt x="548900" y="235295"/>
                  </a:lnTo>
                  <a:lnTo>
                    <a:pt x="596173" y="229118"/>
                  </a:lnTo>
                  <a:lnTo>
                    <a:pt x="645857" y="222706"/>
                  </a:lnTo>
                  <a:lnTo>
                    <a:pt x="697646" y="216089"/>
                  </a:lnTo>
                  <a:lnTo>
                    <a:pt x="751233" y="209296"/>
                  </a:lnTo>
                  <a:lnTo>
                    <a:pt x="806310" y="202356"/>
                  </a:lnTo>
                  <a:lnTo>
                    <a:pt x="862573" y="195299"/>
                  </a:lnTo>
                  <a:lnTo>
                    <a:pt x="919713" y="188153"/>
                  </a:lnTo>
                  <a:lnTo>
                    <a:pt x="977424" y="180948"/>
                  </a:lnTo>
                  <a:lnTo>
                    <a:pt x="1035400" y="173714"/>
                  </a:lnTo>
                  <a:lnTo>
                    <a:pt x="1093334" y="166478"/>
                  </a:lnTo>
                  <a:lnTo>
                    <a:pt x="1150918" y="159271"/>
                  </a:lnTo>
                  <a:lnTo>
                    <a:pt x="1207847" y="152123"/>
                  </a:lnTo>
                  <a:lnTo>
                    <a:pt x="1263814" y="145061"/>
                  </a:lnTo>
                  <a:lnTo>
                    <a:pt x="1318512" y="138115"/>
                  </a:lnTo>
                  <a:lnTo>
                    <a:pt x="1371634" y="131316"/>
                  </a:lnTo>
                  <a:lnTo>
                    <a:pt x="1422874" y="124691"/>
                  </a:lnTo>
                  <a:lnTo>
                    <a:pt x="1471925" y="118270"/>
                  </a:lnTo>
                  <a:lnTo>
                    <a:pt x="1518480" y="112082"/>
                  </a:lnTo>
                  <a:lnTo>
                    <a:pt x="1562233" y="106157"/>
                  </a:lnTo>
                  <a:lnTo>
                    <a:pt x="1602876" y="100524"/>
                  </a:lnTo>
                  <a:lnTo>
                    <a:pt x="1723365" y="82840"/>
                  </a:lnTo>
                  <a:lnTo>
                    <a:pt x="1796781" y="71369"/>
                  </a:lnTo>
                  <a:lnTo>
                    <a:pt x="1861445" y="60698"/>
                  </a:lnTo>
                  <a:lnTo>
                    <a:pt x="1918452" y="50728"/>
                  </a:lnTo>
                  <a:lnTo>
                    <a:pt x="1968896" y="41357"/>
                  </a:lnTo>
                  <a:lnTo>
                    <a:pt x="2013871" y="32486"/>
                  </a:lnTo>
                  <a:lnTo>
                    <a:pt x="2054470" y="24015"/>
                  </a:lnTo>
                  <a:lnTo>
                    <a:pt x="2091788" y="15844"/>
                  </a:lnTo>
                  <a:lnTo>
                    <a:pt x="2126919" y="7872"/>
                  </a:lnTo>
                  <a:lnTo>
                    <a:pt x="2160957" y="0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1704" y="1117091"/>
              <a:ext cx="4557973" cy="85039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202042" y="837818"/>
            <a:ext cx="1426845" cy="295754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8574" rIns="0" bIns="0" rtlCol="0">
            <a:spAutoFit/>
          </a:bodyPr>
          <a:lstStyle/>
          <a:p>
            <a:pPr marL="68104">
              <a:spcBef>
                <a:spcPts val="146"/>
              </a:spcBef>
            </a:pPr>
            <a:r>
              <a:rPr dirty="0">
                <a:latin typeface="Calibri"/>
                <a:cs typeface="Calibri"/>
              </a:rPr>
              <a:t>Main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Injector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408927" y="2387727"/>
            <a:ext cx="882491" cy="29623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9050" rIns="0" bIns="0" rtlCol="0">
            <a:spAutoFit/>
          </a:bodyPr>
          <a:lstStyle/>
          <a:p>
            <a:pPr marL="68580">
              <a:spcBef>
                <a:spcPts val="150"/>
              </a:spcBef>
            </a:pPr>
            <a:r>
              <a:rPr sz="1800" b="1" spc="-8" dirty="0">
                <a:solidFill>
                  <a:srgbClr val="002F86"/>
                </a:solidFill>
                <a:latin typeface="Calibri"/>
                <a:cs typeface="Calibri"/>
              </a:rPr>
              <a:t>Booster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57559" y="996080"/>
            <a:ext cx="1210628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78"/>
              </a:lnSpc>
            </a:pPr>
            <a:r>
              <a:rPr sz="1800" b="1" spc="-15" dirty="0">
                <a:solidFill>
                  <a:srgbClr val="002F86"/>
                </a:solidFill>
                <a:latin typeface="Calibri"/>
                <a:cs typeface="Calibri"/>
              </a:rPr>
              <a:t>Transfer</a:t>
            </a:r>
            <a:r>
              <a:rPr sz="1800" b="1" spc="-68" dirty="0">
                <a:solidFill>
                  <a:srgbClr val="002F86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002F86"/>
                </a:solidFill>
                <a:latin typeface="Calibri"/>
                <a:cs typeface="Calibri"/>
              </a:rPr>
              <a:t>Line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73902" y="2069292"/>
            <a:ext cx="878205" cy="26930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78"/>
              </a:lnSpc>
            </a:pPr>
            <a:r>
              <a:rPr sz="1800" b="1" dirty="0">
                <a:solidFill>
                  <a:srgbClr val="002F86"/>
                </a:solidFill>
                <a:latin typeface="Calibri"/>
                <a:cs typeface="Calibri"/>
              </a:rPr>
              <a:t>SRF</a:t>
            </a:r>
            <a:r>
              <a:rPr sz="1800" b="1" spc="-4" dirty="0">
                <a:solidFill>
                  <a:srgbClr val="002F86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002F86"/>
                </a:solidFill>
                <a:latin typeface="Calibri"/>
                <a:cs typeface="Calibri"/>
              </a:rPr>
              <a:t>Linac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858" y="110993"/>
            <a:ext cx="9144000" cy="5000625"/>
            <a:chOff x="0" y="190500"/>
            <a:chExt cx="12192000" cy="6667500"/>
          </a:xfrm>
        </p:grpSpPr>
        <p:pic>
          <p:nvPicPr>
            <p:cNvPr id="19" name="object 19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2044" y="190500"/>
              <a:ext cx="972311" cy="6431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09288" y="214883"/>
              <a:ext cx="877823" cy="54863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209288" y="214883"/>
              <a:ext cx="878205" cy="548640"/>
            </a:xfrm>
            <a:custGeom>
              <a:avLst/>
              <a:gdLst/>
              <a:ahLst/>
              <a:cxnLst/>
              <a:rect l="l" t="t" r="r" b="b"/>
              <a:pathLst>
                <a:path w="878204" h="548640">
                  <a:moveTo>
                    <a:pt x="0" y="0"/>
                  </a:moveTo>
                  <a:lnTo>
                    <a:pt x="877824" y="0"/>
                  </a:lnTo>
                  <a:lnTo>
                    <a:pt x="877824" y="548639"/>
                  </a:lnTo>
                  <a:lnTo>
                    <a:pt x="0" y="54863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2D2E7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44595" y="214883"/>
              <a:ext cx="877823" cy="5486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43008" y="213296"/>
              <a:ext cx="881380" cy="551815"/>
            </a:xfrm>
            <a:custGeom>
              <a:avLst/>
              <a:gdLst/>
              <a:ahLst/>
              <a:cxnLst/>
              <a:rect l="l" t="t" r="r" b="b"/>
              <a:pathLst>
                <a:path w="881379" h="551815">
                  <a:moveTo>
                    <a:pt x="0" y="0"/>
                  </a:moveTo>
                  <a:lnTo>
                    <a:pt x="880999" y="0"/>
                  </a:lnTo>
                  <a:lnTo>
                    <a:pt x="880999" y="551814"/>
                  </a:lnTo>
                  <a:lnTo>
                    <a:pt x="0" y="55181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2F86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69579" y="214883"/>
              <a:ext cx="877823" cy="5486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888" y="214883"/>
              <a:ext cx="877823" cy="5486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73979" y="214883"/>
              <a:ext cx="877823" cy="5486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40195" y="214883"/>
              <a:ext cx="877823" cy="54863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0" y="6117335"/>
              <a:ext cx="12192000" cy="741045"/>
            </a:xfrm>
            <a:custGeom>
              <a:avLst/>
              <a:gdLst/>
              <a:ahLst/>
              <a:cxnLst/>
              <a:rect l="l" t="t" r="r" b="b"/>
              <a:pathLst>
                <a:path w="12192000" h="741045">
                  <a:moveTo>
                    <a:pt x="12192000" y="0"/>
                  </a:moveTo>
                  <a:lnTo>
                    <a:pt x="0" y="0"/>
                  </a:lnTo>
                  <a:lnTo>
                    <a:pt x="0" y="740663"/>
                  </a:lnTo>
                  <a:lnTo>
                    <a:pt x="12192000" y="74066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F86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73905" y="4607423"/>
            <a:ext cx="7992904" cy="4840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93558" marR="3810" indent="-1784509">
              <a:lnSpc>
                <a:spcPct val="101400"/>
              </a:lnSpc>
              <a:spcBef>
                <a:spcPts val="75"/>
              </a:spcBef>
            </a:pP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PIP-II</a:t>
            </a:r>
            <a:r>
              <a:rPr sz="1575" b="1" i="1" spc="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575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1575" b="1" i="1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75" b="1" i="1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highly</a:t>
            </a:r>
            <a:r>
              <a:rPr sz="1575" b="1" i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capable,</a:t>
            </a:r>
            <a:r>
              <a:rPr sz="1575" b="1" i="1" spc="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reliable,</a:t>
            </a:r>
            <a:r>
              <a:rPr sz="1575" b="1" i="1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upgradeable</a:t>
            </a:r>
            <a:r>
              <a:rPr sz="1575" b="1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575" b="1" i="1" spc="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expandable</a:t>
            </a:r>
            <a:r>
              <a:rPr sz="1575" b="1" i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spc="-8" dirty="0">
                <a:solidFill>
                  <a:srgbClr val="FFFFFF"/>
                </a:solidFill>
                <a:latin typeface="Arial"/>
                <a:cs typeface="Arial"/>
              </a:rPr>
              <a:t>scientific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sz="1575" b="1" i="1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575" b="1" i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1575" b="1" i="1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significant</a:t>
            </a:r>
            <a:r>
              <a:rPr sz="1575" b="1" i="1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savings</a:t>
            </a:r>
            <a:r>
              <a:rPr sz="1575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75" b="1" i="1" spc="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75" b="1" i="1" spc="-19" dirty="0">
                <a:solidFill>
                  <a:srgbClr val="FFFFFF"/>
                </a:solidFill>
                <a:latin typeface="Arial"/>
                <a:cs typeface="Arial"/>
              </a:rPr>
              <a:t>DOE</a:t>
            </a:r>
            <a:endParaRPr sz="1575" dirty="0">
              <a:latin typeface="Arial"/>
              <a:cs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6AFBD2B-1823-A9E5-0BF8-5738B76814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9" y="1478446"/>
            <a:ext cx="2848627" cy="145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1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0" y="177393"/>
            <a:ext cx="8875147" cy="320908"/>
          </a:xfrm>
        </p:spPr>
        <p:txBody>
          <a:bodyPr/>
          <a:lstStyle/>
          <a:p>
            <a:r>
              <a:rPr lang="en-US" sz="2000" i="0" cap="all" dirty="0">
                <a:solidFill>
                  <a:schemeClr val="tx1"/>
                </a:solidFill>
                <a:effectLst/>
                <a:latin typeface="+mj-lt"/>
              </a:rPr>
              <a:t>A Confluence of International Expertise and Capabilities</a:t>
            </a:r>
            <a:endParaRPr lang="en-US" sz="2400" cap="all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object 29">
            <a:extLst>
              <a:ext uri="{FF2B5EF4-FFF2-40B4-BE49-F238E27FC236}">
                <a16:creationId xmlns:a16="http://schemas.microsoft.com/office/drawing/2014/main" id="{9A27F4AC-2D35-CE61-BCDB-DEA53BEE925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582585"/>
            <a:ext cx="1280160" cy="1055716"/>
          </a:xfrm>
          <a:prstGeom prst="rect">
            <a:avLst/>
          </a:prstGeom>
        </p:spPr>
      </p:pic>
      <p:pic>
        <p:nvPicPr>
          <p:cNvPr id="72" name="object 30">
            <a:extLst>
              <a:ext uri="{FF2B5EF4-FFF2-40B4-BE49-F238E27FC236}">
                <a16:creationId xmlns:a16="http://schemas.microsoft.com/office/drawing/2014/main" id="{4115EFD3-1579-40B5-80F8-12653B079688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2694019"/>
            <a:ext cx="1280160" cy="971202"/>
          </a:xfrm>
          <a:prstGeom prst="rect">
            <a:avLst/>
          </a:prstGeom>
        </p:spPr>
      </p:pic>
      <p:pic>
        <p:nvPicPr>
          <p:cNvPr id="74" name="object 32">
            <a:extLst>
              <a:ext uri="{FF2B5EF4-FFF2-40B4-BE49-F238E27FC236}">
                <a16:creationId xmlns:a16="http://schemas.microsoft.com/office/drawing/2014/main" id="{5ABEC170-2C45-F588-3005-4D62C149E77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1638302"/>
            <a:ext cx="1280160" cy="1055716"/>
          </a:xfrm>
          <a:prstGeom prst="rect">
            <a:avLst/>
          </a:prstGeom>
        </p:spPr>
      </p:pic>
      <p:pic>
        <p:nvPicPr>
          <p:cNvPr id="79" name="object 35">
            <a:extLst>
              <a:ext uri="{FF2B5EF4-FFF2-40B4-BE49-F238E27FC236}">
                <a16:creationId xmlns:a16="http://schemas.microsoft.com/office/drawing/2014/main" id="{BE0E4556-B7F3-4076-F35A-6983DF7ED80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3665222"/>
            <a:ext cx="1310518" cy="9490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5AA87FF-E8F0-32A5-1619-BBA078E43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2" y="799709"/>
            <a:ext cx="6866964" cy="38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77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0" y="177393"/>
            <a:ext cx="8875147" cy="320908"/>
          </a:xfrm>
        </p:spPr>
        <p:txBody>
          <a:bodyPr/>
          <a:lstStyle/>
          <a:p>
            <a:r>
              <a:rPr lang="en-US" sz="2000" i="0" cap="all" dirty="0">
                <a:solidFill>
                  <a:schemeClr val="tx1"/>
                </a:solidFill>
                <a:effectLst/>
                <a:latin typeface="+mj-lt"/>
              </a:rPr>
              <a:t>A Confluence of International Expertise and Capabilities</a:t>
            </a:r>
            <a:endParaRPr lang="en-US" sz="2400" cap="all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3DC7CDBF-9746-ADC1-4E48-F893DBF19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71" y="1090786"/>
            <a:ext cx="7342981" cy="3626124"/>
          </a:xfrm>
          <a:prstGeom prst="rect">
            <a:avLst/>
          </a:prstGeom>
        </p:spPr>
      </p:pic>
      <p:pic>
        <p:nvPicPr>
          <p:cNvPr id="71" name="object 29">
            <a:extLst>
              <a:ext uri="{FF2B5EF4-FFF2-40B4-BE49-F238E27FC236}">
                <a16:creationId xmlns:a16="http://schemas.microsoft.com/office/drawing/2014/main" id="{9A27F4AC-2D35-CE61-BCDB-DEA53BEE925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582585"/>
            <a:ext cx="1280160" cy="1055716"/>
          </a:xfrm>
          <a:prstGeom prst="rect">
            <a:avLst/>
          </a:prstGeom>
        </p:spPr>
      </p:pic>
      <p:pic>
        <p:nvPicPr>
          <p:cNvPr id="72" name="object 30">
            <a:extLst>
              <a:ext uri="{FF2B5EF4-FFF2-40B4-BE49-F238E27FC236}">
                <a16:creationId xmlns:a16="http://schemas.microsoft.com/office/drawing/2014/main" id="{4115EFD3-1579-40B5-80F8-12653B07968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2694019"/>
            <a:ext cx="1280160" cy="971202"/>
          </a:xfrm>
          <a:prstGeom prst="rect">
            <a:avLst/>
          </a:prstGeom>
        </p:spPr>
      </p:pic>
      <p:pic>
        <p:nvPicPr>
          <p:cNvPr id="74" name="object 32">
            <a:extLst>
              <a:ext uri="{FF2B5EF4-FFF2-40B4-BE49-F238E27FC236}">
                <a16:creationId xmlns:a16="http://schemas.microsoft.com/office/drawing/2014/main" id="{5ABEC170-2C45-F588-3005-4D62C149E77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1638302"/>
            <a:ext cx="1280160" cy="1055716"/>
          </a:xfrm>
          <a:prstGeom prst="rect">
            <a:avLst/>
          </a:prstGeom>
        </p:spPr>
      </p:pic>
      <p:pic>
        <p:nvPicPr>
          <p:cNvPr id="79" name="object 35">
            <a:extLst>
              <a:ext uri="{FF2B5EF4-FFF2-40B4-BE49-F238E27FC236}">
                <a16:creationId xmlns:a16="http://schemas.microsoft.com/office/drawing/2014/main" id="{BE0E4556-B7F3-4076-F35A-6983DF7ED808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0" y="3665222"/>
            <a:ext cx="1310518" cy="94903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E806D58D-F267-3E12-6845-9E3C1F282156}"/>
              </a:ext>
            </a:extLst>
          </p:cNvPr>
          <p:cNvSpPr txBox="1"/>
          <p:nvPr/>
        </p:nvSpPr>
        <p:spPr>
          <a:xfrm>
            <a:off x="95441" y="592596"/>
            <a:ext cx="76077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Söhne"/>
                <a:cs typeface="Times New Roman" panose="02020603050405020304" pitchFamily="18" charset="0"/>
              </a:rPr>
              <a:t>PIP-II represents the inaugural accelerator project within the United States that has been constructed with substantial international contributions, leveraging unparalleled global expertise and capabilities.</a:t>
            </a:r>
            <a:endParaRPr lang="en-US" sz="1800" b="1" dirty="0">
              <a:latin typeface="Söhne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666164-82EE-C51C-4890-A7B60B3DCDE3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4ECAB3D1-A2CC-CDFB-44A8-AFB0CC961008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FD0012-6EA1-423F-81A5-B8E90241C4E6}" type="datetime1">
              <a:rPr lang="en-US" smtClean="0"/>
              <a:t>6/28/2023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Abhishek Pathak | Proton Improvement Plan-II (PIP-II): A Comprehensive Overview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9211" y="177393"/>
            <a:ext cx="8686800" cy="320908"/>
          </a:xfrm>
        </p:spPr>
        <p:txBody>
          <a:bodyPr/>
          <a:lstStyle/>
          <a:p>
            <a:r>
              <a:rPr lang="en-US" sz="2400" dirty="0"/>
              <a:t>PIP-II : SC LINAC PHYSICS DESIGN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52721-A69C-0107-1719-51F6B34BCB56}"/>
              </a:ext>
            </a:extLst>
          </p:cNvPr>
          <p:cNvCxnSpPr/>
          <p:nvPr/>
        </p:nvCxnSpPr>
        <p:spPr>
          <a:xfrm>
            <a:off x="0" y="582584"/>
            <a:ext cx="9144000" cy="0"/>
          </a:xfrm>
          <a:prstGeom prst="line">
            <a:avLst/>
          </a:prstGeom>
          <a:ln cmpd="dbl">
            <a:solidFill>
              <a:schemeClr val="tx1">
                <a:lumMod val="75000"/>
              </a:schemeClr>
            </a:solidFill>
          </a:ln>
          <a:effectLst>
            <a:outerShdw dist="20000" sx="1000" sy="1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38CDAD-A21E-55EA-94B1-53BF0C174636}"/>
              </a:ext>
            </a:extLst>
          </p:cNvPr>
          <p:cNvSpPr txBox="1"/>
          <p:nvPr/>
        </p:nvSpPr>
        <p:spPr>
          <a:xfrm>
            <a:off x="144612" y="753263"/>
            <a:ext cx="899938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Performance Requirements Met</a:t>
            </a: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Integrated PIP-II accelerator designs have been successfully completed.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Integrated Design</a:t>
            </a: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Accelerator Physics (AP) is incorporated into PIP-II systems design.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Driven by Physics</a:t>
            </a: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The design of accelerator systems, including Fermilab accelerator upgrades, is guided by physics requirements.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System Parameters</a:t>
            </a: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Comprehensive studies (PIP2IT) have confirmed the selection of system parameters.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b="1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Continued Studies</a:t>
            </a:r>
            <a:r>
              <a:rPr lang="en-US" b="0" i="0" dirty="0">
                <a:solidFill>
                  <a:schemeClr val="tx1">
                    <a:lumMod val="50000"/>
                  </a:schemeClr>
                </a:solidFill>
                <a:effectLst/>
                <a:latin typeface="Söhne"/>
              </a:rPr>
              <a:t>: Synergistic studies are ongoing to improve the understanding of Fermilab accelerator complex performance in the PIP-II era.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E7FAE6-8895-5A56-A4DD-B89D9B1630B4}"/>
              </a:ext>
            </a:extLst>
          </p:cNvPr>
          <p:cNvSpPr/>
          <p:nvPr/>
        </p:nvSpPr>
        <p:spPr>
          <a:xfrm>
            <a:off x="7792720" y="4396509"/>
            <a:ext cx="1351280" cy="746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7038DEA-3ED1-51D6-F729-14BD9F71715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016" y="4558972"/>
            <a:ext cx="911351" cy="47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1506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</Template>
  <TotalTime>7692</TotalTime>
  <Words>1252</Words>
  <Application>Microsoft Office PowerPoint</Application>
  <PresentationFormat>On-screen Show (16:9)</PresentationFormat>
  <Paragraphs>285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Algerian</vt:lpstr>
      <vt:lpstr>Arial</vt:lpstr>
      <vt:lpstr>Calibri</vt:lpstr>
      <vt:lpstr>Cambria Math</vt:lpstr>
      <vt:lpstr>Helvetica</vt:lpstr>
      <vt:lpstr>Palatino</vt:lpstr>
      <vt:lpstr>Söhne</vt:lpstr>
      <vt:lpstr>Telegraf UltraBold</vt:lpstr>
      <vt:lpstr>Times New Roman</vt:lpstr>
      <vt:lpstr>Wingdings</vt:lpstr>
      <vt:lpstr>Fermilab_PPT_090915</vt:lpstr>
      <vt:lpstr>PowerPoint Presentation</vt:lpstr>
      <vt:lpstr>PowerPoint Presentation</vt:lpstr>
      <vt:lpstr>PIP-II MISSION &amp; SCOPE</vt:lpstr>
      <vt:lpstr>PIP-II MISSION &amp; SCOPE</vt:lpstr>
      <vt:lpstr>PIP-II : BEAM PARAMETERS</vt:lpstr>
      <vt:lpstr>Main Injector</vt:lpstr>
      <vt:lpstr>A Confluence of International Expertise and Capabilities</vt:lpstr>
      <vt:lpstr>A Confluence of International Expertise and Capabilities</vt:lpstr>
      <vt:lpstr>PIP-II : SC LINAC PHYSICS DESIGN</vt:lpstr>
      <vt:lpstr>ML for beam dynamics &amp; linac tuning</vt:lpstr>
      <vt:lpstr>BEAM DYNAMICS IN BOOSTER</vt:lpstr>
      <vt:lpstr>PIP-II SRF CAVITIES</vt:lpstr>
      <vt:lpstr>PIP-II: SRF CRYOMODULE FLAVOURS</vt:lpstr>
      <vt:lpstr>PIP2IT AS A TESTBED FOR PIP-II TECHNOLOGY</vt:lpstr>
      <vt:lpstr>PIP-2IT TRANSITION TO CRYOMODULE TEST  STAND</vt:lpstr>
      <vt:lpstr>SCHEDULE SUMMARY – Early completion April 2029</vt:lpstr>
      <vt:lpstr>SYNOPSIS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Abhishek Pathak</dc:creator>
  <cp:lastModifiedBy>Abhishek Pathak</cp:lastModifiedBy>
  <cp:revision>47</cp:revision>
  <cp:lastPrinted>2014-01-20T19:40:21Z</cp:lastPrinted>
  <dcterms:created xsi:type="dcterms:W3CDTF">2023-06-20T16:13:43Z</dcterms:created>
  <dcterms:modified xsi:type="dcterms:W3CDTF">2023-06-28T19:11:09Z</dcterms:modified>
</cp:coreProperties>
</file>