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2"/>
  </p:notesMasterIdLst>
  <p:handoutMasterIdLst>
    <p:handoutMasterId r:id="rId33"/>
  </p:handoutMasterIdLst>
  <p:sldIdLst>
    <p:sldId id="294" r:id="rId2"/>
    <p:sldId id="307" r:id="rId3"/>
    <p:sldId id="3459" r:id="rId4"/>
    <p:sldId id="3460" r:id="rId5"/>
    <p:sldId id="3461" r:id="rId6"/>
    <p:sldId id="3462" r:id="rId7"/>
    <p:sldId id="3472" r:id="rId8"/>
    <p:sldId id="3474" r:id="rId9"/>
    <p:sldId id="3475" r:id="rId10"/>
    <p:sldId id="308" r:id="rId11"/>
    <p:sldId id="3463" r:id="rId12"/>
    <p:sldId id="3464" r:id="rId13"/>
    <p:sldId id="3482" r:id="rId14"/>
    <p:sldId id="3467" r:id="rId15"/>
    <p:sldId id="3469" r:id="rId16"/>
    <p:sldId id="3477" r:id="rId17"/>
    <p:sldId id="304" r:id="rId18"/>
    <p:sldId id="3470" r:id="rId19"/>
    <p:sldId id="3471" r:id="rId20"/>
    <p:sldId id="3476" r:id="rId21"/>
    <p:sldId id="3478" r:id="rId22"/>
    <p:sldId id="3473" r:id="rId23"/>
    <p:sldId id="3479" r:id="rId24"/>
    <p:sldId id="3480" r:id="rId25"/>
    <p:sldId id="3481" r:id="rId26"/>
    <p:sldId id="3468" r:id="rId27"/>
    <p:sldId id="3483" r:id="rId28"/>
    <p:sldId id="3484" r:id="rId29"/>
    <p:sldId id="3485" r:id="rId30"/>
    <p:sldId id="3486" r:id="rId3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F366C"/>
    <a:srgbClr val="97D7EB"/>
    <a:srgbClr val="98D7EA"/>
    <a:srgbClr val="98D7EB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1" autoAdjust="0"/>
    <p:restoredTop sz="87167" autoAdjust="0"/>
  </p:normalViewPr>
  <p:slideViewPr>
    <p:cSldViewPr snapToGrid="0" snapToObjects="1" showGuides="1">
      <p:cViewPr varScale="1">
        <p:scale>
          <a:sx n="127" d="100"/>
          <a:sy n="127" d="100"/>
        </p:scale>
        <p:origin x="1242" y="14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929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392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90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3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864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12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6/23/2023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6/23/2023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6/23/2023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6/23/2023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6/23/2023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6/23/2023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New Ideas for the Accelerator</a:t>
            </a:r>
            <a:br>
              <a:rPr lang="en-US" sz="1800" dirty="0"/>
            </a:br>
            <a:r>
              <a:rPr lang="en-US" sz="1800" b="0" dirty="0"/>
              <a:t>One Injector to Save Them All, A Matter of Time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59128" y="3910299"/>
            <a:ext cx="8499231" cy="935794"/>
          </a:xfrm>
        </p:spPr>
        <p:txBody>
          <a:bodyPr/>
          <a:lstStyle/>
          <a:p>
            <a:r>
              <a:rPr lang="en-US" sz="1400" dirty="0">
                <a:solidFill>
                  <a:srgbClr val="000000"/>
                </a:solidFill>
              </a:rPr>
              <a:t>A.P. Schreckenberger</a:t>
            </a:r>
          </a:p>
          <a:p>
            <a:r>
              <a:rPr lang="en-US" sz="1400" dirty="0">
                <a:solidFill>
                  <a:srgbClr val="000000"/>
                </a:solidFill>
              </a:rPr>
              <a:t>Associate Scientist | Main Injector Department</a:t>
            </a:r>
          </a:p>
          <a:p>
            <a:r>
              <a:rPr lang="en-US" sz="1400" dirty="0">
                <a:solidFill>
                  <a:srgbClr val="000000"/>
                </a:solidFill>
              </a:rPr>
              <a:t>2023-06-28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8122058" cy="32090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The Inconvenience of Intensity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8" name="Rectangle: Diagonal Corners Snipped 17">
            <a:extLst>
              <a:ext uri="{FF2B5EF4-FFF2-40B4-BE49-F238E27FC236}">
                <a16:creationId xmlns:a16="http://schemas.microsoft.com/office/drawing/2014/main" id="{AFD83690-D102-1B1E-BA8E-1F50D65062B7}"/>
              </a:ext>
            </a:extLst>
          </p:cNvPr>
          <p:cNvSpPr/>
          <p:nvPr/>
        </p:nvSpPr>
        <p:spPr>
          <a:xfrm>
            <a:off x="126750" y="641350"/>
            <a:ext cx="4798996" cy="4014778"/>
          </a:xfrm>
          <a:prstGeom prst="snip2DiagRect">
            <a:avLst>
              <a:gd name="adj1" fmla="val 0"/>
              <a:gd name="adj2" fmla="val 2474"/>
            </a:avLst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B81F5C15-68EC-F779-A5EF-E5B53A14C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05" y="711200"/>
            <a:ext cx="4587553" cy="3944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intensity approach has limitations</a:t>
            </a: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path targets multiple machines</a:t>
            </a:r>
            <a:r>
              <a:rPr lang="en-US" sz="17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injected into Booster</a:t>
            </a:r>
            <a:b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Charge accelerated in Booster</a:t>
            </a:r>
            <a:b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accumulated in Recycler</a:t>
            </a:r>
            <a:br>
              <a:rPr lang="en-US" sz="1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accelerated in Main Injector</a:t>
            </a:r>
          </a:p>
          <a:p>
            <a:pPr marL="0" indent="0">
              <a:buNone/>
            </a:pPr>
            <a:b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roadblocks in process</a:t>
            </a:r>
            <a:b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aperture in machines</a:t>
            </a:r>
            <a:b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Especially Recycler</a:t>
            </a:r>
            <a:b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Space charge effects</a:t>
            </a:r>
            <a:b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b="1" i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Instabilities!</a:t>
            </a:r>
            <a:br>
              <a:rPr lang="en-US" sz="17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14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function magnets are evil</a:t>
            </a:r>
            <a:br>
              <a:rPr lang="en-US" sz="16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i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B8CE33A-C092-6332-C564-E5716625BC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" r="6481"/>
          <a:stretch/>
        </p:blipFill>
        <p:spPr>
          <a:xfrm>
            <a:off x="5141534" y="711201"/>
            <a:ext cx="3824461" cy="363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03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8122058" cy="32090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Instabilities in the Recycler — An Example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B81F5C15-68EC-F779-A5EF-E5B53A14C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05" y="711200"/>
            <a:ext cx="4587553" cy="39449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Function Magnets </a:t>
            </a:r>
            <a:b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B-Fields can trap electrons that serve as</a:t>
            </a:r>
            <a:b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fuel for electron cloud accumulation </a:t>
            </a:r>
            <a:b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mirrors…</a:t>
            </a: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Secondary Emission Yield (SEY)</a:t>
            </a:r>
            <a:br>
              <a:rPr lang="en-US" sz="22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Interactions between in-chamber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	electrons and beam pipe material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	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Electron-cloud accumulation and</a:t>
            </a:r>
            <a:br>
              <a:rPr lang="en-US" i="1" dirty="0">
                <a:solidFill>
                  <a:schemeClr val="bg1"/>
                </a:solidFill>
                <a:latin typeface="+mn-lt"/>
              </a:rPr>
            </a:br>
            <a:r>
              <a:rPr lang="en-US" i="1" dirty="0">
                <a:solidFill>
                  <a:schemeClr val="bg1"/>
                </a:solidFill>
                <a:latin typeface="+mn-lt"/>
              </a:rPr>
              <a:t>	runaway condition</a:t>
            </a:r>
            <a:br>
              <a:rPr lang="en-US" i="1" dirty="0">
                <a:solidFill>
                  <a:schemeClr val="bg1"/>
                </a:solidFill>
                <a:latin typeface="+mn-lt"/>
              </a:rPr>
            </a:br>
            <a:r>
              <a:rPr lang="en-US" sz="1600" i="1" dirty="0">
                <a:solidFill>
                  <a:schemeClr val="bg1"/>
                </a:solidFill>
                <a:latin typeface="+mn-lt"/>
              </a:rPr>
              <a:t>		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J. Eldred 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et al., 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Proc. HB2014, 2014</a:t>
            </a:r>
            <a:br>
              <a:rPr lang="en-US" sz="1600" dirty="0">
                <a:solidFill>
                  <a:schemeClr val="bg1"/>
                </a:solidFill>
                <a:latin typeface="+mn-lt"/>
              </a:rPr>
            </a:br>
            <a:r>
              <a:rPr lang="en-US" sz="1600" dirty="0">
                <a:solidFill>
                  <a:schemeClr val="bg1"/>
                </a:solidFill>
                <a:latin typeface="+mn-lt"/>
              </a:rPr>
              <a:t>		S. Antipov, University of Chicago 				Thesis, 2017</a:t>
            </a:r>
            <a:br>
              <a:rPr lang="en-US" sz="1600" dirty="0">
                <a:solidFill>
                  <a:schemeClr val="bg1"/>
                </a:solidFill>
                <a:latin typeface="+mn-lt"/>
              </a:rPr>
            </a:br>
            <a:r>
              <a:rPr lang="en-US" sz="1600" dirty="0">
                <a:solidFill>
                  <a:schemeClr val="bg1"/>
                </a:solidFill>
                <a:latin typeface="+mn-lt"/>
              </a:rPr>
              <a:t>		Y. Ji, IIT Chicago Thesis, 2019</a:t>
            </a:r>
            <a:br>
              <a:rPr lang="en-US" sz="1600" dirty="0">
                <a:solidFill>
                  <a:schemeClr val="bg1"/>
                </a:solidFill>
                <a:latin typeface="+mn-lt"/>
              </a:rPr>
            </a:br>
            <a:r>
              <a:rPr lang="en-US" sz="1600" dirty="0">
                <a:solidFill>
                  <a:schemeClr val="bg1"/>
                </a:solidFill>
                <a:latin typeface="+mn-lt"/>
              </a:rPr>
              <a:t>		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A.P. Schreckenberger, NAPAC 2022</a:t>
            </a:r>
            <a:br>
              <a:rPr lang="en-US" sz="1600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	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SEY strength set by pipe material… </a:t>
            </a:r>
          </a:p>
          <a:p>
            <a:pPr marL="0" indent="0">
              <a:buNone/>
            </a:pPr>
            <a:endParaRPr lang="en-US" b="1" i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248495-2503-EE98-D54B-427F44E006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57448" y="1028665"/>
            <a:ext cx="4467244" cy="308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49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ACD2BF-B7B6-2EAC-03E0-385A1C2B586D}"/>
              </a:ext>
            </a:extLst>
          </p:cNvPr>
          <p:cNvSpPr/>
          <p:nvPr/>
        </p:nvSpPr>
        <p:spPr>
          <a:xfrm>
            <a:off x="5991497" y="1"/>
            <a:ext cx="3105793" cy="4621288"/>
          </a:xfrm>
          <a:prstGeom prst="roundRect">
            <a:avLst>
              <a:gd name="adj" fmla="val 426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327228-63AB-E6CA-E9BF-2CB647819001}"/>
              </a:ext>
            </a:extLst>
          </p:cNvPr>
          <p:cNvSpPr txBox="1"/>
          <p:nvPr/>
        </p:nvSpPr>
        <p:spPr>
          <a:xfrm rot="5400000">
            <a:off x="6474435" y="2129728"/>
            <a:ext cx="458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ELECTRON ACCUMULATION MECHANISM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8122058" cy="32090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Instabilities in the Recycler — SEY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B81F5C15-68EC-F779-A5EF-E5B53A14C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05" y="711200"/>
            <a:ext cx="4587553" cy="39449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Combined Function Magnets </a:t>
            </a:r>
            <a:br>
              <a:rPr lang="en-US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7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</a:rPr>
              <a:t>B-Fields can trap electrons that serve as</a:t>
            </a:r>
            <a:br>
              <a:rPr lang="en-US" sz="17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</a:rPr>
              <a:t>	fuel for electron cloud accumulation</a:t>
            </a:r>
            <a:br>
              <a:rPr lang="en-US" sz="17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7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Magnetic mirrors…</a:t>
            </a:r>
            <a:r>
              <a:rPr lang="en-US" sz="17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br>
              <a:rPr lang="en-US" sz="160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Secondary Emission Yield (SEY)</a:t>
            </a:r>
            <a:br>
              <a:rPr lang="en-US" sz="20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7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700" dirty="0">
                <a:solidFill>
                  <a:srgbClr val="002060"/>
                </a:solidFill>
                <a:latin typeface="+mn-lt"/>
              </a:rPr>
              <a:t>Interactions between in-chamber</a:t>
            </a:r>
            <a:br>
              <a:rPr lang="en-US" sz="1700" dirty="0">
                <a:solidFill>
                  <a:srgbClr val="002060"/>
                </a:solidFill>
                <a:latin typeface="+mn-lt"/>
              </a:rPr>
            </a:br>
            <a:r>
              <a:rPr lang="en-US" sz="1700" dirty="0">
                <a:solidFill>
                  <a:srgbClr val="002060"/>
                </a:solidFill>
                <a:latin typeface="+mn-lt"/>
              </a:rPr>
              <a:t>	electrons and beam pipe material</a:t>
            </a:r>
            <a:br>
              <a:rPr lang="en-US" sz="1700" dirty="0">
                <a:solidFill>
                  <a:srgbClr val="002060"/>
                </a:solidFill>
                <a:latin typeface="+mn-lt"/>
              </a:rPr>
            </a:br>
            <a:r>
              <a:rPr lang="en-US" sz="17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	</a:t>
            </a:r>
            <a:r>
              <a:rPr lang="en-US" sz="1700" i="1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Electron-cloud accumulation and</a:t>
            </a:r>
            <a:br>
              <a:rPr lang="en-US" sz="1700" i="1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en-US" sz="1700" i="1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	runaway condition</a:t>
            </a:r>
            <a:br>
              <a:rPr lang="en-US" sz="1700" i="1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en-US" sz="1500" i="1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		</a:t>
            </a:r>
            <a:r>
              <a:rPr lang="en-US" sz="15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J. Eldred </a:t>
            </a:r>
            <a:r>
              <a:rPr lang="en-US" sz="1500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et al., </a:t>
            </a:r>
            <a:r>
              <a:rPr lang="en-US" sz="15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Proc. HB2014, 2014</a:t>
            </a:r>
            <a:br>
              <a:rPr lang="en-US" sz="1500" dirty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r>
              <a:rPr lang="en-US" sz="15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		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S. Antipov, University of Chicago 				Thesis, 2017</a:t>
            </a:r>
            <a:br>
              <a:rPr lang="en-US" sz="1500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		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Y. Ji, IIT Chicago Thesis, 2019</a:t>
            </a:r>
            <a:br>
              <a:rPr lang="en-US" sz="1500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500" b="1" dirty="0">
                <a:solidFill>
                  <a:schemeClr val="accent5"/>
                </a:solidFill>
                <a:latin typeface="+mn-lt"/>
              </a:rPr>
              <a:t>A.P. Schreckenberger, NAPAC 2022</a:t>
            </a:r>
            <a:br>
              <a:rPr lang="en-US" sz="1500" b="1" dirty="0">
                <a:solidFill>
                  <a:schemeClr val="accent5"/>
                </a:solidFill>
                <a:latin typeface="+mn-lt"/>
              </a:rPr>
            </a:br>
            <a:r>
              <a:rPr lang="en-US" sz="1500" b="1" dirty="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700" dirty="0">
                <a:solidFill>
                  <a:schemeClr val="accent4"/>
                </a:solidFill>
                <a:latin typeface="+mn-lt"/>
              </a:rPr>
              <a:t>SEY strength set by pipe material… </a:t>
            </a:r>
            <a:endParaRPr lang="en-US" sz="15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4" name="Picture 13" descr="A close-up of a clock&#10;&#10;Description automatically generated with low confidence">
            <a:extLst>
              <a:ext uri="{FF2B5EF4-FFF2-40B4-BE49-F238E27FC236}">
                <a16:creationId xmlns:a16="http://schemas.microsoft.com/office/drawing/2014/main" id="{462EC1AB-5BEF-6E8A-903F-28A4152D1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334"/>
          <a:stretch/>
        </p:blipFill>
        <p:spPr>
          <a:xfrm>
            <a:off x="6061171" y="38277"/>
            <a:ext cx="2552973" cy="1529694"/>
          </a:xfrm>
          <a:prstGeom prst="rect">
            <a:avLst/>
          </a:prstGeom>
        </p:spPr>
      </p:pic>
      <p:pic>
        <p:nvPicPr>
          <p:cNvPr id="15" name="Picture 14" descr="A close-up of a clock&#10;&#10;Description automatically generated with low confidence">
            <a:extLst>
              <a:ext uri="{FF2B5EF4-FFF2-40B4-BE49-F238E27FC236}">
                <a16:creationId xmlns:a16="http://schemas.microsoft.com/office/drawing/2014/main" id="{A5810175-F063-32A1-B258-2497F1FEA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26" r="33449"/>
          <a:stretch/>
        </p:blipFill>
        <p:spPr>
          <a:xfrm>
            <a:off x="6083486" y="1560581"/>
            <a:ext cx="2496781" cy="1529694"/>
          </a:xfrm>
          <a:prstGeom prst="rect">
            <a:avLst/>
          </a:prstGeom>
        </p:spPr>
      </p:pic>
      <p:pic>
        <p:nvPicPr>
          <p:cNvPr id="16" name="Picture 15" descr="A close-up of a clock&#10;&#10;Description automatically generated with low confidence">
            <a:extLst>
              <a:ext uri="{FF2B5EF4-FFF2-40B4-BE49-F238E27FC236}">
                <a16:creationId xmlns:a16="http://schemas.microsoft.com/office/drawing/2014/main" id="{7EE34B90-078B-7C37-A6ED-B2111EE0E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89" r="-1"/>
          <a:stretch/>
        </p:blipFill>
        <p:spPr>
          <a:xfrm>
            <a:off x="6068834" y="3074175"/>
            <a:ext cx="2533677" cy="15296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C5F21B-2DA8-416B-4BD1-7D11C63369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06611" y="3336284"/>
            <a:ext cx="1545579" cy="10677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85DF3D-3C09-09EF-717E-47093294F8A2}"/>
              </a:ext>
            </a:extLst>
          </p:cNvPr>
          <p:cNvSpPr txBox="1"/>
          <p:nvPr/>
        </p:nvSpPr>
        <p:spPr>
          <a:xfrm rot="5400000">
            <a:off x="4173093" y="1549571"/>
            <a:ext cx="2733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MAGNETIC MIRRORS </a:t>
            </a:r>
            <a:r>
              <a:rPr lang="en-US" sz="2000" b="1" dirty="0">
                <a:solidFill>
                  <a:srgbClr val="7030A0"/>
                </a:solidFill>
                <a:sym typeface="Wingdings" panose="05000000000000000000" pitchFamily="2" charset="2"/>
              </a:rPr>
              <a:t></a:t>
            </a:r>
            <a:endParaRPr 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41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ACD2BF-B7B6-2EAC-03E0-385A1C2B586D}"/>
              </a:ext>
            </a:extLst>
          </p:cNvPr>
          <p:cNvSpPr/>
          <p:nvPr/>
        </p:nvSpPr>
        <p:spPr>
          <a:xfrm>
            <a:off x="34812" y="1"/>
            <a:ext cx="4101759" cy="4621288"/>
          </a:xfrm>
          <a:prstGeom prst="roundRect">
            <a:avLst>
              <a:gd name="adj" fmla="val 426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19458" y="250807"/>
            <a:ext cx="4859383" cy="32090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Building an SEY Analysis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B81F5C15-68EC-F779-A5EF-E5B53A14C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299" y="711200"/>
            <a:ext cx="4720145" cy="3944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Simulate Electron Cloud Density</a:t>
            </a:r>
            <a:br>
              <a:rPr lang="en-US" sz="19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7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7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SEY Simulation + Machine + Variables</a:t>
            </a:r>
            <a:r>
              <a:rPr lang="en-US" sz="1700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  </a:t>
            </a:r>
            <a:br>
              <a:rPr lang="en-US" sz="1700" dirty="0">
                <a:solidFill>
                  <a:srgbClr val="002060"/>
                </a:solidFill>
                <a:latin typeface="+mn-lt"/>
              </a:rPr>
            </a:br>
            <a:r>
              <a:rPr lang="en-US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		Use PyECLOUD v8.6.0 to predict densities</a:t>
            </a:r>
            <a:br>
              <a:rPr lang="en-US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en-US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		in the </a:t>
            </a:r>
            <a:r>
              <a:rPr lang="en-US" sz="15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Recycler combined function magnets</a:t>
            </a:r>
          </a:p>
          <a:p>
            <a:pPr marL="0" indent="0">
              <a:buNone/>
            </a:pPr>
            <a:r>
              <a:rPr lang="en-US" sz="1900" b="1" dirty="0">
                <a:solidFill>
                  <a:schemeClr val="tx1"/>
                </a:solidFill>
                <a:latin typeface="+mn-lt"/>
              </a:rPr>
              <a:t>Develop stability metric for Recycler</a:t>
            </a:r>
            <a:br>
              <a:rPr lang="en-US" sz="1900" dirty="0">
                <a:solidFill>
                  <a:schemeClr val="tx1"/>
                </a:solidFill>
                <a:latin typeface="+mn-lt"/>
              </a:rPr>
            </a:br>
            <a:r>
              <a:rPr lang="en-US" sz="1700" dirty="0">
                <a:solidFill>
                  <a:schemeClr val="tx1"/>
                </a:solidFill>
                <a:latin typeface="+mn-lt"/>
              </a:rPr>
              <a:t>	</a:t>
            </a:r>
            <a:endParaRPr lang="en-US" sz="19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18205F-8D64-2E92-F5DD-23EF783C1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56" y="83184"/>
            <a:ext cx="3905387" cy="2752696"/>
          </a:xfrm>
          <a:prstGeom prst="rect">
            <a:avLst/>
          </a:prstGeom>
        </p:spPr>
      </p:pic>
      <p:pic>
        <p:nvPicPr>
          <p:cNvPr id="10" name="Picture 9" descr="Table&#10;&#10;Description automatically generated with medium confidence">
            <a:extLst>
              <a:ext uri="{FF2B5EF4-FFF2-40B4-BE49-F238E27FC236}">
                <a16:creationId xmlns:a16="http://schemas.microsoft.com/office/drawing/2014/main" id="{1EA58A6F-7B56-85BB-7BB2-2E7670670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r="1431"/>
          <a:stretch/>
        </p:blipFill>
        <p:spPr>
          <a:xfrm>
            <a:off x="274965" y="2835880"/>
            <a:ext cx="3629081" cy="1781337"/>
          </a:xfrm>
          <a:prstGeom prst="rect">
            <a:avLst/>
          </a:prstGeom>
        </p:spPr>
      </p:pic>
      <p:sp>
        <p:nvSpPr>
          <p:cNvPr id="20" name="Frame 19">
            <a:extLst>
              <a:ext uri="{FF2B5EF4-FFF2-40B4-BE49-F238E27FC236}">
                <a16:creationId xmlns:a16="http://schemas.microsoft.com/office/drawing/2014/main" id="{61C413F8-E5B6-0301-0FBA-559569CAB71B}"/>
              </a:ext>
            </a:extLst>
          </p:cNvPr>
          <p:cNvSpPr/>
          <p:nvPr/>
        </p:nvSpPr>
        <p:spPr>
          <a:xfrm>
            <a:off x="4319458" y="2154501"/>
            <a:ext cx="4549577" cy="2462716"/>
          </a:xfrm>
          <a:prstGeom prst="frame">
            <a:avLst>
              <a:gd name="adj1" fmla="val 4367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A78378-675F-FBB5-E74F-82E26D92897F}"/>
                  </a:ext>
                </a:extLst>
              </p:cNvPr>
              <p:cNvSpPr txBox="1"/>
              <p:nvPr/>
            </p:nvSpPr>
            <p:spPr>
              <a:xfrm>
                <a:off x="4425195" y="2264229"/>
                <a:ext cx="4318211" cy="22839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tx1"/>
                    </a:solidFill>
                    <a:latin typeface="+mn-lt"/>
                  </a:rPr>
                  <a:t>Simplest metric is a matter of math…</a:t>
                </a:r>
              </a:p>
              <a:p>
                <a:pPr algn="ctr"/>
                <a:r>
                  <a:rPr lang="en-US" sz="1700" b="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17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en-US" sz="1700" b="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, mathematically impossible for SEY-driven instability.</a:t>
                </a:r>
              </a:p>
              <a:p>
                <a:pPr algn="ctr"/>
                <a:r>
                  <a:rPr lang="en-US" sz="1700" b="1" i="1" dirty="0">
                    <a:solidFill>
                      <a:schemeClr val="accent2"/>
                    </a:solidFill>
                    <a:latin typeface="+mn-lt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  <m:r>
                      <a:rPr lang="en-US" sz="17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1700" b="1" i="1" dirty="0">
                    <a:solidFill>
                      <a:schemeClr val="accent2"/>
                    </a:solidFill>
                    <a:latin typeface="+mn-lt"/>
                  </a:rPr>
                  <a:t>, continued electron cloud accumulation is possible!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</m:sSub>
                    <m:r>
                      <a:rPr lang="en-US" sz="2400" b="1" i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400" b="1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  <m:sub>
                            <m:r>
                              <a:rPr lang="en-US" sz="2400" b="1" i="0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𝐟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  <m:sub>
                            <m:r>
                              <a:rPr lang="en-US" sz="2400" b="1" i="0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𝐢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b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+mn-lt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r>
                          <a:rPr lang="en-US" sz="2400" b="1" i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</m:sSub>
                    <m:r>
                      <a:rPr lang="en-US" sz="2400" b="1" i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1" i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b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+mn-lt"/>
                  </a:rPr>
                  <a:t> sets stability region</a:t>
                </a:r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A78378-675F-FBB5-E74F-82E26D928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5195" y="2264229"/>
                <a:ext cx="4318211" cy="2283959"/>
              </a:xfrm>
              <a:prstGeom prst="rect">
                <a:avLst/>
              </a:prstGeom>
              <a:blipFill>
                <a:blip r:embed="rId7"/>
                <a:stretch>
                  <a:fillRect t="-1600" b="-19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7530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ACD2BF-B7B6-2EAC-03E0-385A1C2B586D}"/>
              </a:ext>
            </a:extLst>
          </p:cNvPr>
          <p:cNvSpPr/>
          <p:nvPr/>
        </p:nvSpPr>
        <p:spPr>
          <a:xfrm>
            <a:off x="34812" y="1"/>
            <a:ext cx="4101759" cy="4621288"/>
          </a:xfrm>
          <a:prstGeom prst="roundRect">
            <a:avLst>
              <a:gd name="adj" fmla="val 426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19458" y="250807"/>
            <a:ext cx="4859383" cy="32090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Building an SEY Analysis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B81F5C15-68EC-F779-A5EF-E5B53A14C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299" y="711200"/>
            <a:ext cx="4720145" cy="3944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Simulate Electron Cloud Density</a:t>
            </a:r>
            <a:br>
              <a:rPr lang="en-US" sz="19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7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7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SEY Simulation + Machine + Variables</a:t>
            </a:r>
            <a:r>
              <a:rPr lang="en-US" sz="1700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  </a:t>
            </a:r>
            <a:br>
              <a:rPr lang="en-US" sz="1700" dirty="0">
                <a:solidFill>
                  <a:srgbClr val="002060"/>
                </a:solidFill>
                <a:latin typeface="+mn-lt"/>
              </a:rPr>
            </a:br>
            <a:r>
              <a:rPr lang="en-US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		Use PyECLOUD v8.6.0 to predict densities</a:t>
            </a:r>
            <a:br>
              <a:rPr lang="en-US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en-US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		in the </a:t>
            </a:r>
            <a:r>
              <a:rPr lang="en-US" sz="15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Recycler combined function magnets</a:t>
            </a:r>
          </a:p>
          <a:p>
            <a:pPr marL="0" indent="0">
              <a:buNone/>
            </a:pPr>
            <a:r>
              <a:rPr lang="en-US" sz="1900" b="1" dirty="0">
                <a:solidFill>
                  <a:schemeClr val="tx1"/>
                </a:solidFill>
                <a:latin typeface="+mn-lt"/>
              </a:rPr>
              <a:t>Develop stability metric for Recycler</a:t>
            </a:r>
            <a:br>
              <a:rPr lang="en-US" sz="1900" dirty="0">
                <a:solidFill>
                  <a:schemeClr val="tx1"/>
                </a:solidFill>
                <a:latin typeface="+mn-lt"/>
              </a:rPr>
            </a:br>
            <a:r>
              <a:rPr lang="en-US" sz="1700" dirty="0">
                <a:solidFill>
                  <a:schemeClr val="tx1"/>
                </a:solidFill>
                <a:latin typeface="+mn-lt"/>
              </a:rPr>
              <a:t>	</a:t>
            </a:r>
            <a:endParaRPr lang="en-US" sz="19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18205F-8D64-2E92-F5DD-23EF783C1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56" y="83184"/>
            <a:ext cx="3905387" cy="2752696"/>
          </a:xfrm>
          <a:prstGeom prst="rect">
            <a:avLst/>
          </a:prstGeom>
        </p:spPr>
      </p:pic>
      <p:pic>
        <p:nvPicPr>
          <p:cNvPr id="10" name="Picture 9" descr="Table&#10;&#10;Description automatically generated with medium confidence">
            <a:extLst>
              <a:ext uri="{FF2B5EF4-FFF2-40B4-BE49-F238E27FC236}">
                <a16:creationId xmlns:a16="http://schemas.microsoft.com/office/drawing/2014/main" id="{1EA58A6F-7B56-85BB-7BB2-2E7670670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r="1431"/>
          <a:stretch/>
        </p:blipFill>
        <p:spPr>
          <a:xfrm>
            <a:off x="274965" y="2835880"/>
            <a:ext cx="3629081" cy="1781337"/>
          </a:xfrm>
          <a:prstGeom prst="rect">
            <a:avLst/>
          </a:prstGeom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52786C63-D2CD-10E9-602B-40A74D5D163B}"/>
              </a:ext>
            </a:extLst>
          </p:cNvPr>
          <p:cNvSpPr/>
          <p:nvPr/>
        </p:nvSpPr>
        <p:spPr>
          <a:xfrm>
            <a:off x="610461" y="1751557"/>
            <a:ext cx="338482" cy="347209"/>
          </a:xfrm>
          <a:prstGeom prst="donut">
            <a:avLst>
              <a:gd name="adj" fmla="val 105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93FA93-B1FC-2B87-63E7-DF54D7288435}"/>
                  </a:ext>
                </a:extLst>
              </p:cNvPr>
              <p:cNvSpPr txBox="1"/>
              <p:nvPr/>
            </p:nvSpPr>
            <p:spPr>
              <a:xfrm>
                <a:off x="834541" y="1996295"/>
                <a:ext cx="36029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93FA93-B1FC-2B87-63E7-DF54D7288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41" y="1996295"/>
                <a:ext cx="360291" cy="369332"/>
              </a:xfrm>
              <a:prstGeom prst="rect">
                <a:avLst/>
              </a:prstGeom>
              <a:blipFill>
                <a:blip r:embed="rId5"/>
                <a:stretch>
                  <a:fillRect l="-10169" r="-5085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ircle: Hollow 7">
            <a:extLst>
              <a:ext uri="{FF2B5EF4-FFF2-40B4-BE49-F238E27FC236}">
                <a16:creationId xmlns:a16="http://schemas.microsoft.com/office/drawing/2014/main" id="{C7AB767C-AEC0-2FCB-CB38-F5E3A90A5551}"/>
              </a:ext>
            </a:extLst>
          </p:cNvPr>
          <p:cNvSpPr/>
          <p:nvPr/>
        </p:nvSpPr>
        <p:spPr>
          <a:xfrm>
            <a:off x="3455110" y="1022517"/>
            <a:ext cx="332799" cy="313167"/>
          </a:xfrm>
          <a:prstGeom prst="donut">
            <a:avLst>
              <a:gd name="adj" fmla="val 105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6BFDA76C-7AE2-7BF7-C8E6-93BA69151C3D}"/>
              </a:ext>
            </a:extLst>
          </p:cNvPr>
          <p:cNvSpPr/>
          <p:nvPr/>
        </p:nvSpPr>
        <p:spPr>
          <a:xfrm>
            <a:off x="3457686" y="1749758"/>
            <a:ext cx="332799" cy="313167"/>
          </a:xfrm>
          <a:prstGeom prst="donut">
            <a:avLst>
              <a:gd name="adj" fmla="val 105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454517-7C4A-56E4-A62D-FF566F69EF5D}"/>
                  </a:ext>
                </a:extLst>
              </p:cNvPr>
              <p:cNvSpPr txBox="1"/>
              <p:nvPr/>
            </p:nvSpPr>
            <p:spPr>
              <a:xfrm>
                <a:off x="3440893" y="1304387"/>
                <a:ext cx="396070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454517-7C4A-56E4-A62D-FF566F69E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893" y="1304387"/>
                <a:ext cx="396070" cy="398955"/>
              </a:xfrm>
              <a:prstGeom prst="rect">
                <a:avLst/>
              </a:prstGeom>
              <a:blipFill>
                <a:blip r:embed="rId6"/>
                <a:stretch>
                  <a:fillRect l="-7692" r="-10769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DCC808F-5304-326D-56DA-3FCC3FA8A5AD}"/>
              </a:ext>
            </a:extLst>
          </p:cNvPr>
          <p:cNvSpPr/>
          <p:nvPr/>
        </p:nvSpPr>
        <p:spPr>
          <a:xfrm>
            <a:off x="3457686" y="2154501"/>
            <a:ext cx="332799" cy="313167"/>
          </a:xfrm>
          <a:prstGeom prst="donut">
            <a:avLst>
              <a:gd name="adj" fmla="val 105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DE5AF7C3-E7F9-6EC5-8B72-170A6692837D}"/>
              </a:ext>
            </a:extLst>
          </p:cNvPr>
          <p:cNvSpPr/>
          <p:nvPr/>
        </p:nvSpPr>
        <p:spPr>
          <a:xfrm>
            <a:off x="3457686" y="1758467"/>
            <a:ext cx="332799" cy="313167"/>
          </a:xfrm>
          <a:prstGeom prst="donut">
            <a:avLst>
              <a:gd name="adj" fmla="val 105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61C413F8-E5B6-0301-0FBA-559569CAB71B}"/>
              </a:ext>
            </a:extLst>
          </p:cNvPr>
          <p:cNvSpPr/>
          <p:nvPr/>
        </p:nvSpPr>
        <p:spPr>
          <a:xfrm>
            <a:off x="4319458" y="2154501"/>
            <a:ext cx="4549577" cy="2462716"/>
          </a:xfrm>
          <a:prstGeom prst="frame">
            <a:avLst>
              <a:gd name="adj1" fmla="val 4367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A78378-675F-FBB5-E74F-82E26D92897F}"/>
                  </a:ext>
                </a:extLst>
              </p:cNvPr>
              <p:cNvSpPr txBox="1"/>
              <p:nvPr/>
            </p:nvSpPr>
            <p:spPr>
              <a:xfrm>
                <a:off x="4425195" y="2264229"/>
                <a:ext cx="4318211" cy="22839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tx1"/>
                    </a:solidFill>
                    <a:latin typeface="+mn-lt"/>
                  </a:rPr>
                  <a:t>Simplest metric is a matter of math…</a:t>
                </a:r>
              </a:p>
              <a:p>
                <a:pPr algn="ctr"/>
                <a:r>
                  <a:rPr lang="en-US" sz="1700" b="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17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en-US" sz="1700" b="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, mathematically impossible for SEY-driven instability.</a:t>
                </a:r>
              </a:p>
              <a:p>
                <a:pPr algn="ctr"/>
                <a:r>
                  <a:rPr lang="en-US" sz="1700" b="1" i="1" dirty="0">
                    <a:solidFill>
                      <a:schemeClr val="accent2"/>
                    </a:solidFill>
                    <a:latin typeface="+mn-lt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  <m:r>
                      <a:rPr lang="en-US" sz="17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1700" b="1" i="1" dirty="0">
                    <a:solidFill>
                      <a:schemeClr val="accent2"/>
                    </a:solidFill>
                    <a:latin typeface="+mn-lt"/>
                  </a:rPr>
                  <a:t>, continued electron cloud accumulation is possible!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</m:sSub>
                    <m:r>
                      <a:rPr lang="en-US" sz="2400" b="1" i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400" b="1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  <m:sub>
                            <m:r>
                              <a:rPr lang="en-US" sz="2400" b="1" i="0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𝐟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  <m:sub>
                            <m:r>
                              <a:rPr lang="en-US" sz="2400" b="1" i="0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𝐢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b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+mn-lt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r>
                          <a:rPr lang="en-US" sz="2400" b="1" i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</m:sSub>
                    <m:r>
                      <a:rPr lang="en-US" sz="2400" b="1" i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1" i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b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+mn-lt"/>
                  </a:rPr>
                  <a:t> sets stability region</a:t>
                </a:r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A78378-675F-FBB5-E74F-82E26D928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5195" y="2264229"/>
                <a:ext cx="4318211" cy="2283959"/>
              </a:xfrm>
              <a:prstGeom prst="rect">
                <a:avLst/>
              </a:prstGeom>
              <a:blipFill>
                <a:blip r:embed="rId7"/>
                <a:stretch>
                  <a:fillRect t="-1600" b="-19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6757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8122058" cy="32090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Recycler Fast-Transverse Instability Already Exists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8" name="Rectangle: Diagonal Corners Snipped 17">
            <a:extLst>
              <a:ext uri="{FF2B5EF4-FFF2-40B4-BE49-F238E27FC236}">
                <a16:creationId xmlns:a16="http://schemas.microsoft.com/office/drawing/2014/main" id="{AFD83690-D102-1B1E-BA8E-1F50D65062B7}"/>
              </a:ext>
            </a:extLst>
          </p:cNvPr>
          <p:cNvSpPr/>
          <p:nvPr/>
        </p:nvSpPr>
        <p:spPr>
          <a:xfrm>
            <a:off x="126750" y="641350"/>
            <a:ext cx="3683250" cy="4014778"/>
          </a:xfrm>
          <a:prstGeom prst="snip2DiagRect">
            <a:avLst>
              <a:gd name="adj1" fmla="val 0"/>
              <a:gd name="adj2" fmla="val 2474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8006" y="711200"/>
                <a:ext cx="3545962" cy="3944927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1900" i="1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</a:rPr>
                  <a:t>We live on the razor’s edge!</a:t>
                </a:r>
                <a:br>
                  <a:rPr lang="en-US" sz="2800" b="1" i="1" dirty="0">
                    <a:solidFill>
                      <a:schemeClr val="accent6"/>
                    </a:solidFill>
                    <a:latin typeface="+mn-lt"/>
                  </a:rPr>
                </a:br>
                <a:br>
                  <a:rPr lang="en-US" sz="2400" b="1" i="1" dirty="0">
                    <a:solidFill>
                      <a:schemeClr val="accent6"/>
                    </a:solidFill>
                    <a:latin typeface="+mn-lt"/>
                  </a:rPr>
                </a:br>
                <a:br>
                  <a:rPr lang="en-US" sz="2800" b="1" i="1" dirty="0">
                    <a:solidFill>
                      <a:schemeClr val="accent6"/>
                    </a:solidFill>
                    <a:latin typeface="+mn-lt"/>
                  </a:rPr>
                </a:br>
                <a:r>
                  <a:rPr lang="en-US" sz="1700" b="1" i="1" dirty="0">
                    <a:solidFill>
                      <a:schemeClr val="accent6"/>
                    </a:solidFill>
                    <a:latin typeface="+mn-lt"/>
                  </a:rPr>
                  <a:t>	</a:t>
                </a:r>
                <a:r>
                  <a:rPr lang="en-US" sz="1700" b="1" i="1" u="sng" dirty="0">
                    <a:solidFill>
                      <a:schemeClr val="accent4"/>
                    </a:solidFill>
                    <a:latin typeface="+mn-lt"/>
                  </a:rPr>
                  <a:t>… at </a:t>
                </a:r>
                <a14:m>
                  <m:oMath xmlns:m="http://schemas.openxmlformats.org/officeDocument/2006/math">
                    <m:r>
                      <a:rPr lang="en-US" sz="1700" b="1" i="1" u="sng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700" b="1" i="1" u="sng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1700" b="1" i="1" u="sng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b="1" i="1" u="sng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700" b="1" i="1" u="sng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sup>
                    </m:sSup>
                  </m:oMath>
                </a14:m>
                <a:r>
                  <a:rPr lang="en-US" sz="1700" b="1" i="1" u="sng" dirty="0">
                    <a:solidFill>
                      <a:schemeClr val="accent4"/>
                    </a:solidFill>
                    <a:latin typeface="+mn-lt"/>
                  </a:rPr>
                  <a:t> ppb</a:t>
                </a:r>
              </a:p>
              <a:p>
                <a:pPr marL="0" indent="0">
                  <a:buNone/>
                </a:pPr>
                <a:r>
                  <a:rPr lang="en-US" sz="1900" b="1" dirty="0">
                    <a:solidFill>
                      <a:schemeClr val="bg1"/>
                    </a:solidFill>
                    <a:latin typeface="+mn-lt"/>
                  </a:rPr>
                  <a:t>PIP-II intensity-based upgrade</a:t>
                </a:r>
                <a:br>
                  <a:rPr lang="en-US" sz="1900" b="1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sz="1700" b="1" dirty="0">
                    <a:solidFill>
                      <a:schemeClr val="bg1"/>
                    </a:solidFill>
                    <a:latin typeface="+mn-lt"/>
                  </a:rPr>
                  <a:t>	</a:t>
                </a:r>
                <a:r>
                  <a:rPr lang="en-US" sz="1700" dirty="0">
                    <a:solidFill>
                      <a:schemeClr val="bg1"/>
                    </a:solidFill>
                    <a:latin typeface="+mn-lt"/>
                  </a:rPr>
                  <a:t>Questionable region, would</a:t>
                </a:r>
                <a:br>
                  <a:rPr lang="en-US" sz="1700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sz="1700" dirty="0">
                    <a:solidFill>
                      <a:schemeClr val="bg1"/>
                    </a:solidFill>
                    <a:latin typeface="+mn-lt"/>
                  </a:rPr>
                  <a:t>	demand conditioning</a:t>
                </a:r>
              </a:p>
              <a:p>
                <a:pPr marL="0" indent="0">
                  <a:buNone/>
                </a:pPr>
                <a:r>
                  <a:rPr lang="en-US" sz="1900" dirty="0">
                    <a:solidFill>
                      <a:schemeClr val="bg1"/>
                    </a:solidFill>
                    <a:latin typeface="+mn-lt"/>
                  </a:rPr>
                  <a:t>Electron-cloud challenge is just one example…</a:t>
                </a:r>
                <a:br>
                  <a:rPr lang="en-US" sz="1900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sz="1900" dirty="0">
                    <a:solidFill>
                      <a:schemeClr val="bg1"/>
                    </a:solidFill>
                    <a:latin typeface="+mn-lt"/>
                  </a:rPr>
                  <a:t>	</a:t>
                </a:r>
                <a:r>
                  <a:rPr lang="en-US" sz="1700" dirty="0">
                    <a:solidFill>
                      <a:schemeClr val="bg1"/>
                    </a:solidFill>
                    <a:latin typeface="+mn-lt"/>
                  </a:rPr>
                  <a:t>First analysis to correctly pin</a:t>
                </a:r>
                <a:br>
                  <a:rPr lang="en-US" sz="1700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sz="1700" dirty="0">
                    <a:solidFill>
                      <a:schemeClr val="bg1"/>
                    </a:solidFill>
                    <a:latin typeface="+mn-lt"/>
                  </a:rPr>
                  <a:t>	instability data to simulation! </a:t>
                </a:r>
                <a:r>
                  <a:rPr lang="en-US" sz="1700" dirty="0">
                    <a:solidFill>
                      <a:schemeClr val="bg1"/>
                    </a:solidFill>
                    <a:latin typeface="+mn-lt"/>
                    <a:sym typeface="Wingdings" panose="05000000000000000000" pitchFamily="2" charset="2"/>
                  </a:rPr>
                  <a:t></a:t>
                </a:r>
                <a:br>
                  <a:rPr lang="en-US" sz="1900" i="1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sz="1700" i="1" dirty="0">
                    <a:solidFill>
                      <a:schemeClr val="bg1"/>
                    </a:solidFill>
                    <a:latin typeface="+mn-lt"/>
                  </a:rPr>
                  <a:t>	Most of complex has needs </a:t>
                </a:r>
              </a:p>
              <a:p>
                <a:pPr marL="0" indent="0">
                  <a:buNone/>
                </a:pPr>
                <a:r>
                  <a:rPr lang="en-US" sz="1900" b="1" dirty="0">
                    <a:solidFill>
                      <a:schemeClr val="bg1"/>
                    </a:solidFill>
                    <a:latin typeface="+mn-lt"/>
                  </a:rPr>
                  <a:t>Cycle time is a viable path</a:t>
                </a:r>
              </a:p>
            </p:txBody>
          </p:sp>
        </mc:Choice>
        <mc:Fallback xmlns="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8006" y="711200"/>
                <a:ext cx="3545962" cy="3944927"/>
              </a:xfrm>
              <a:blipFill>
                <a:blip r:embed="rId2"/>
                <a:stretch>
                  <a:fillRect l="-4124" t="-2782" r="-1718" b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06D11DE-8666-6DC0-BC74-55FF7727EC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5" b="1985"/>
          <a:stretch/>
        </p:blipFill>
        <p:spPr>
          <a:xfrm>
            <a:off x="3917019" y="755443"/>
            <a:ext cx="5099050" cy="35308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052BBF-17A3-530D-AFE2-876472CDC5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4" b="184"/>
          <a:stretch/>
        </p:blipFill>
        <p:spPr>
          <a:xfrm>
            <a:off x="256672" y="979705"/>
            <a:ext cx="3388630" cy="6733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F8C2D0-BCCE-3376-AB5B-9FABD9C1910D}"/>
              </a:ext>
            </a:extLst>
          </p:cNvPr>
          <p:cNvSpPr txBox="1"/>
          <p:nvPr/>
        </p:nvSpPr>
        <p:spPr>
          <a:xfrm rot="16200000">
            <a:off x="2967967" y="2252156"/>
            <a:ext cx="22402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Stability Metric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8CB246-A74D-6824-0253-D9C858B9B57A}"/>
              </a:ext>
            </a:extLst>
          </p:cNvPr>
          <p:cNvSpPr txBox="1"/>
          <p:nvPr/>
        </p:nvSpPr>
        <p:spPr>
          <a:xfrm>
            <a:off x="4572000" y="3998138"/>
            <a:ext cx="43303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Peak number of electrons produced by </a:t>
            </a:r>
            <a:br>
              <a:rPr lang="en-US" sz="1800" b="1" dirty="0"/>
            </a:br>
            <a:r>
              <a:rPr lang="en-US" sz="1800" b="1" dirty="0"/>
              <a:t>electron-pipe collisions</a:t>
            </a: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F582194-815C-E085-A1D7-331815B9CF96}"/>
              </a:ext>
            </a:extLst>
          </p:cNvPr>
          <p:cNvSpPr/>
          <p:nvPr/>
        </p:nvSpPr>
        <p:spPr>
          <a:xfrm>
            <a:off x="7840276" y="2429189"/>
            <a:ext cx="250408" cy="235636"/>
          </a:xfrm>
          <a:prstGeom prst="donut">
            <a:avLst>
              <a:gd name="adj" fmla="val 105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今天不上班！！ GIF - Kermit Rage Mad GIFs">
            <a:extLst>
              <a:ext uri="{FF2B5EF4-FFF2-40B4-BE49-F238E27FC236}">
                <a16:creationId xmlns:a16="http://schemas.microsoft.com/office/drawing/2014/main" id="{722EC4E0-F467-ED2E-59D5-6D9805935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7" y="2131552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486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8122058" cy="32090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Recycler Fast-Transverse Instability Already Exists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8" name="Rectangle: Diagonal Corners Snipped 17">
            <a:extLst>
              <a:ext uri="{FF2B5EF4-FFF2-40B4-BE49-F238E27FC236}">
                <a16:creationId xmlns:a16="http://schemas.microsoft.com/office/drawing/2014/main" id="{AFD83690-D102-1B1E-BA8E-1F50D65062B7}"/>
              </a:ext>
            </a:extLst>
          </p:cNvPr>
          <p:cNvSpPr/>
          <p:nvPr/>
        </p:nvSpPr>
        <p:spPr>
          <a:xfrm>
            <a:off x="126750" y="641350"/>
            <a:ext cx="3683250" cy="4014778"/>
          </a:xfrm>
          <a:prstGeom prst="snip2DiagRect">
            <a:avLst>
              <a:gd name="adj1" fmla="val 0"/>
              <a:gd name="adj2" fmla="val 2474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8006" y="711200"/>
                <a:ext cx="3545962" cy="3944927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1900" i="1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</a:rPr>
                  <a:t>We live on the razor’s edge!</a:t>
                </a:r>
                <a:br>
                  <a:rPr lang="en-US" sz="2800" b="1" i="1" dirty="0">
                    <a:solidFill>
                      <a:schemeClr val="accent6"/>
                    </a:solidFill>
                    <a:latin typeface="+mn-lt"/>
                  </a:rPr>
                </a:br>
                <a:br>
                  <a:rPr lang="en-US" sz="2400" b="1" i="1" dirty="0">
                    <a:solidFill>
                      <a:schemeClr val="accent6"/>
                    </a:solidFill>
                    <a:latin typeface="+mn-lt"/>
                  </a:rPr>
                </a:br>
                <a:br>
                  <a:rPr lang="en-US" sz="2800" b="1" i="1" dirty="0">
                    <a:solidFill>
                      <a:schemeClr val="accent6"/>
                    </a:solidFill>
                    <a:latin typeface="+mn-lt"/>
                  </a:rPr>
                </a:br>
                <a:r>
                  <a:rPr lang="en-US" sz="1700" b="1" i="1" dirty="0">
                    <a:solidFill>
                      <a:schemeClr val="accent6"/>
                    </a:solidFill>
                    <a:latin typeface="+mn-lt"/>
                  </a:rPr>
                  <a:t>	</a:t>
                </a:r>
                <a:r>
                  <a:rPr lang="en-US" sz="1700" b="1" i="1" u="sng" dirty="0">
                    <a:solidFill>
                      <a:schemeClr val="accent4"/>
                    </a:solidFill>
                    <a:latin typeface="+mn-lt"/>
                  </a:rPr>
                  <a:t>… at </a:t>
                </a:r>
                <a14:m>
                  <m:oMath xmlns:m="http://schemas.openxmlformats.org/officeDocument/2006/math">
                    <m:r>
                      <a:rPr lang="en-US" sz="1700" b="1" i="1" u="sng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700" b="1" i="1" u="sng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1700" b="1" i="1" u="sng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b="1" i="1" u="sng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700" b="1" i="1" u="sng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sup>
                    </m:sSup>
                  </m:oMath>
                </a14:m>
                <a:r>
                  <a:rPr lang="en-US" sz="1700" b="1" i="1" u="sng" dirty="0">
                    <a:solidFill>
                      <a:schemeClr val="accent4"/>
                    </a:solidFill>
                    <a:latin typeface="+mn-lt"/>
                  </a:rPr>
                  <a:t> ppb</a:t>
                </a:r>
              </a:p>
              <a:p>
                <a:pPr marL="0" indent="0">
                  <a:buNone/>
                </a:pPr>
                <a:r>
                  <a:rPr lang="en-US" sz="1900" b="1" dirty="0">
                    <a:solidFill>
                      <a:schemeClr val="bg1"/>
                    </a:solidFill>
                    <a:latin typeface="+mn-lt"/>
                  </a:rPr>
                  <a:t>PIP-II intensity-based upgrade</a:t>
                </a:r>
                <a:br>
                  <a:rPr lang="en-US" sz="1900" b="1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sz="1700" b="1" dirty="0">
                    <a:solidFill>
                      <a:schemeClr val="bg1"/>
                    </a:solidFill>
                    <a:latin typeface="+mn-lt"/>
                  </a:rPr>
                  <a:t>	</a:t>
                </a:r>
                <a:r>
                  <a:rPr lang="en-US" sz="1700" dirty="0">
                    <a:solidFill>
                      <a:schemeClr val="bg1"/>
                    </a:solidFill>
                    <a:latin typeface="+mn-lt"/>
                  </a:rPr>
                  <a:t>Questionable region, would</a:t>
                </a:r>
                <a:br>
                  <a:rPr lang="en-US" sz="1700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sz="1700" dirty="0">
                    <a:solidFill>
                      <a:schemeClr val="bg1"/>
                    </a:solidFill>
                    <a:latin typeface="+mn-lt"/>
                  </a:rPr>
                  <a:t>	demand conditioning</a:t>
                </a:r>
              </a:p>
              <a:p>
                <a:pPr marL="0" indent="0">
                  <a:buNone/>
                </a:pPr>
                <a:r>
                  <a:rPr lang="en-US" sz="1900" dirty="0">
                    <a:solidFill>
                      <a:schemeClr val="bg1"/>
                    </a:solidFill>
                    <a:latin typeface="+mn-lt"/>
                  </a:rPr>
                  <a:t>Electron-cloud challenge is just one example…</a:t>
                </a:r>
                <a:br>
                  <a:rPr lang="en-US" sz="1900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sz="1900" dirty="0">
                    <a:solidFill>
                      <a:schemeClr val="bg1"/>
                    </a:solidFill>
                    <a:latin typeface="+mn-lt"/>
                  </a:rPr>
                  <a:t>	</a:t>
                </a:r>
                <a:r>
                  <a:rPr lang="en-US" sz="1700" dirty="0">
                    <a:solidFill>
                      <a:schemeClr val="bg1"/>
                    </a:solidFill>
                    <a:latin typeface="+mn-lt"/>
                  </a:rPr>
                  <a:t>First analysis to correctly pin</a:t>
                </a:r>
                <a:br>
                  <a:rPr lang="en-US" sz="1700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sz="1700" dirty="0">
                    <a:solidFill>
                      <a:schemeClr val="bg1"/>
                    </a:solidFill>
                    <a:latin typeface="+mn-lt"/>
                  </a:rPr>
                  <a:t>	instability data to simulation! </a:t>
                </a:r>
                <a:r>
                  <a:rPr lang="en-US" sz="1700" dirty="0">
                    <a:solidFill>
                      <a:schemeClr val="bg1"/>
                    </a:solidFill>
                    <a:latin typeface="+mn-lt"/>
                    <a:sym typeface="Wingdings" panose="05000000000000000000" pitchFamily="2" charset="2"/>
                  </a:rPr>
                  <a:t></a:t>
                </a:r>
                <a:br>
                  <a:rPr lang="en-US" sz="1900" i="1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sz="1700" i="1" dirty="0">
                    <a:solidFill>
                      <a:schemeClr val="bg1"/>
                    </a:solidFill>
                    <a:latin typeface="+mn-lt"/>
                  </a:rPr>
                  <a:t>	Most of complex has needs </a:t>
                </a:r>
              </a:p>
              <a:p>
                <a:pPr marL="0" indent="0">
                  <a:buNone/>
                </a:pPr>
                <a:r>
                  <a:rPr lang="en-US" sz="1900" b="1" dirty="0">
                    <a:solidFill>
                      <a:schemeClr val="bg1"/>
                    </a:solidFill>
                    <a:latin typeface="+mn-lt"/>
                  </a:rPr>
                  <a:t>Cycle time is a viable path</a:t>
                </a:r>
              </a:p>
            </p:txBody>
          </p:sp>
        </mc:Choice>
        <mc:Fallback xmlns="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8006" y="711200"/>
                <a:ext cx="3545962" cy="3944927"/>
              </a:xfrm>
              <a:blipFill>
                <a:blip r:embed="rId2"/>
                <a:stretch>
                  <a:fillRect l="-4124" t="-2782" r="-1718" b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06D11DE-8666-6DC0-BC74-55FF7727EC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5" b="1985"/>
          <a:stretch/>
        </p:blipFill>
        <p:spPr>
          <a:xfrm>
            <a:off x="3917019" y="755443"/>
            <a:ext cx="5099050" cy="35308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052BBF-17A3-530D-AFE2-876472CDC5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4" b="184"/>
          <a:stretch/>
        </p:blipFill>
        <p:spPr>
          <a:xfrm>
            <a:off x="256672" y="979705"/>
            <a:ext cx="3388630" cy="6733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F8C2D0-BCCE-3376-AB5B-9FABD9C1910D}"/>
              </a:ext>
            </a:extLst>
          </p:cNvPr>
          <p:cNvSpPr txBox="1"/>
          <p:nvPr/>
        </p:nvSpPr>
        <p:spPr>
          <a:xfrm rot="16200000">
            <a:off x="2967967" y="2252156"/>
            <a:ext cx="22402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Stability Metric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8CB246-A74D-6824-0253-D9C858B9B57A}"/>
              </a:ext>
            </a:extLst>
          </p:cNvPr>
          <p:cNvSpPr txBox="1"/>
          <p:nvPr/>
        </p:nvSpPr>
        <p:spPr>
          <a:xfrm>
            <a:off x="4572000" y="3998138"/>
            <a:ext cx="43303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Peak number of electrons produced by </a:t>
            </a:r>
            <a:br>
              <a:rPr lang="en-US" sz="1800" b="1" dirty="0"/>
            </a:br>
            <a:r>
              <a:rPr lang="en-US" sz="1800" b="1" dirty="0"/>
              <a:t>electron-pipe collisions</a:t>
            </a: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F582194-815C-E085-A1D7-331815B9CF96}"/>
              </a:ext>
            </a:extLst>
          </p:cNvPr>
          <p:cNvSpPr/>
          <p:nvPr/>
        </p:nvSpPr>
        <p:spPr>
          <a:xfrm>
            <a:off x="7840276" y="2429189"/>
            <a:ext cx="250408" cy="235636"/>
          </a:xfrm>
          <a:prstGeom prst="donut">
            <a:avLst>
              <a:gd name="adj" fmla="val 105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38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8122058" cy="32090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Recycler Fast-Transverse Instability Already Exists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8" name="Rectangle: Diagonal Corners Snipped 17">
            <a:extLst>
              <a:ext uri="{FF2B5EF4-FFF2-40B4-BE49-F238E27FC236}">
                <a16:creationId xmlns:a16="http://schemas.microsoft.com/office/drawing/2014/main" id="{AFD83690-D102-1B1E-BA8E-1F50D65062B7}"/>
              </a:ext>
            </a:extLst>
          </p:cNvPr>
          <p:cNvSpPr/>
          <p:nvPr/>
        </p:nvSpPr>
        <p:spPr>
          <a:xfrm>
            <a:off x="126750" y="641350"/>
            <a:ext cx="3683250" cy="4014778"/>
          </a:xfrm>
          <a:prstGeom prst="snip2DiagRect">
            <a:avLst>
              <a:gd name="adj1" fmla="val 0"/>
              <a:gd name="adj2" fmla="val 2474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8006" y="711200"/>
                <a:ext cx="3545962" cy="3944927"/>
              </a:xfrm>
            </p:spPr>
            <p:txBody>
              <a:bodyPr>
                <a:normAutofit lnSpcReduction="10000"/>
              </a:bodyPr>
              <a:lstStyle/>
              <a:p>
                <a:pPr marL="0" lvl="0" indent="0">
                  <a:buNone/>
                </a:pPr>
                <a:r>
                  <a:rPr lang="en-US" sz="1900" i="1" dirty="0">
                    <a:solidFill>
                      <a:srgbClr val="505050">
                        <a:lumMod val="50000"/>
                      </a:srgbClr>
                    </a:solidFill>
                    <a:latin typeface="Arial"/>
                  </a:rPr>
                  <a:t>We live on the razor’s edge!</a:t>
                </a:r>
                <a:br>
                  <a:rPr lang="en-US" sz="2600" b="1" i="1" dirty="0">
                    <a:latin typeface="Arial"/>
                  </a:rPr>
                </a:br>
                <a:br>
                  <a:rPr lang="en-US" sz="2400" b="1" i="1" dirty="0">
                    <a:latin typeface="Arial"/>
                  </a:rPr>
                </a:br>
                <a:br>
                  <a:rPr lang="en-US" sz="2800" b="1" i="1" dirty="0">
                    <a:latin typeface="Arial"/>
                  </a:rPr>
                </a:br>
                <a:r>
                  <a:rPr lang="en-US" sz="1700" b="1" i="1" dirty="0">
                    <a:latin typeface="Arial"/>
                  </a:rPr>
                  <a:t>	</a:t>
                </a:r>
                <a:r>
                  <a:rPr lang="en-US" sz="1700" b="1" i="1" u="sng" dirty="0">
                    <a:solidFill>
                      <a:srgbClr val="AF272F"/>
                    </a:solidFill>
                    <a:latin typeface="Arial"/>
                  </a:rPr>
                  <a:t>… at </a:t>
                </a:r>
                <a14:m>
                  <m:oMath xmlns:m="http://schemas.openxmlformats.org/officeDocument/2006/math">
                    <m:r>
                      <a:rPr lang="en-US" sz="1700" b="1" i="1" u="sng">
                        <a:solidFill>
                          <a:srgbClr val="AF272F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700" b="1" i="1" u="sng">
                        <a:solidFill>
                          <a:srgbClr val="AF272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1700" b="1" i="1" u="sng">
                            <a:solidFill>
                              <a:srgbClr val="AF272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b="1" i="1" u="sng">
                            <a:solidFill>
                              <a:srgbClr val="AF272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700" b="1" i="1" u="sng">
                            <a:solidFill>
                              <a:srgbClr val="AF272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sup>
                    </m:sSup>
                  </m:oMath>
                </a14:m>
                <a:r>
                  <a:rPr lang="en-US" sz="1700" b="1" i="1" u="sng" dirty="0">
                    <a:solidFill>
                      <a:srgbClr val="AF272F"/>
                    </a:solidFill>
                    <a:latin typeface="Arial"/>
                  </a:rPr>
                  <a:t> ppb</a:t>
                </a:r>
              </a:p>
              <a:p>
                <a:pPr marL="0" lvl="0" indent="0">
                  <a:buNone/>
                </a:pPr>
                <a:r>
                  <a:rPr lang="en-US" sz="1900" b="1" dirty="0">
                    <a:solidFill>
                      <a:srgbClr val="003087">
                        <a:lumMod val="60000"/>
                        <a:lumOff val="40000"/>
                      </a:srgbClr>
                    </a:solidFill>
                    <a:latin typeface="Arial"/>
                  </a:rPr>
                  <a:t>PIP-II intensity-based upgrade</a:t>
                </a:r>
                <a:br>
                  <a:rPr lang="en-US" b="1" dirty="0">
                    <a:solidFill>
                      <a:srgbClr val="003087">
                        <a:lumMod val="60000"/>
                        <a:lumOff val="40000"/>
                      </a:srgbClr>
                    </a:solidFill>
                    <a:latin typeface="Arial"/>
                  </a:rPr>
                </a:br>
                <a:r>
                  <a:rPr lang="en-US" sz="1700" b="1" dirty="0">
                    <a:solidFill>
                      <a:srgbClr val="003087">
                        <a:lumMod val="60000"/>
                        <a:lumOff val="40000"/>
                      </a:srgbClr>
                    </a:solidFill>
                    <a:latin typeface="Arial"/>
                  </a:rPr>
                  <a:t>	</a:t>
                </a:r>
                <a:r>
                  <a:rPr lang="en-US" sz="1700" dirty="0">
                    <a:solidFill>
                      <a:srgbClr val="000000"/>
                    </a:solidFill>
                    <a:latin typeface="Arial"/>
                  </a:rPr>
                  <a:t>Questionable region, would</a:t>
                </a:r>
                <a:br>
                  <a:rPr lang="en-US" sz="1700" dirty="0">
                    <a:solidFill>
                      <a:srgbClr val="000000"/>
                    </a:solidFill>
                    <a:latin typeface="Arial"/>
                  </a:rPr>
                </a:br>
                <a:r>
                  <a:rPr lang="en-US" sz="1700" dirty="0">
                    <a:solidFill>
                      <a:srgbClr val="000000"/>
                    </a:solidFill>
                    <a:latin typeface="Arial"/>
                  </a:rPr>
                  <a:t>	demand conditioning</a:t>
                </a:r>
                <a:br>
                  <a:rPr lang="en-US" sz="1700" dirty="0">
                    <a:solidFill>
                      <a:srgbClr val="000000"/>
                    </a:solidFill>
                    <a:latin typeface="Arial"/>
                  </a:rPr>
                </a:br>
                <a:r>
                  <a:rPr lang="en-US" sz="1700" dirty="0">
                    <a:solidFill>
                      <a:srgbClr val="000000"/>
                    </a:solidFill>
                    <a:latin typeface="Arial"/>
                  </a:rPr>
                  <a:t>	</a:t>
                </a:r>
                <a:r>
                  <a:rPr lang="en-US" sz="1700" dirty="0">
                    <a:solidFill>
                      <a:srgbClr val="003087"/>
                    </a:solidFill>
                    <a:latin typeface="Arial"/>
                  </a:rPr>
                  <a:t>First e-cloud analysis to pin the</a:t>
                </a:r>
                <a:br>
                  <a:rPr lang="en-US" sz="1700" dirty="0">
                    <a:solidFill>
                      <a:srgbClr val="003087"/>
                    </a:solidFill>
                    <a:latin typeface="Arial"/>
                  </a:rPr>
                </a:br>
                <a:r>
                  <a:rPr lang="en-US" sz="1700" dirty="0">
                    <a:solidFill>
                      <a:srgbClr val="003087"/>
                    </a:solidFill>
                    <a:latin typeface="Arial"/>
                  </a:rPr>
                  <a:t>	instability, SEY data, and sims!</a:t>
                </a:r>
                <a:endParaRPr lang="en-US" sz="1700" dirty="0">
                  <a:solidFill>
                    <a:srgbClr val="003087"/>
                  </a:solidFill>
                  <a:latin typeface="Arial"/>
                  <a:sym typeface="Wingdings" panose="05000000000000000000" pitchFamily="2" charset="2"/>
                </a:endParaRPr>
              </a:p>
              <a:p>
                <a:pPr marL="0" lvl="0" indent="0">
                  <a:buNone/>
                </a:pPr>
                <a:r>
                  <a:rPr lang="en-US" sz="1900" dirty="0">
                    <a:solidFill>
                      <a:schemeClr val="bg1"/>
                    </a:solidFill>
                    <a:latin typeface="Arial"/>
                  </a:rPr>
                  <a:t>Electron-cloud challenge is just one example…</a:t>
                </a:r>
                <a:br>
                  <a:rPr lang="en-US" sz="1900" dirty="0">
                    <a:solidFill>
                      <a:schemeClr val="bg1"/>
                    </a:solidFill>
                    <a:latin typeface="Arial"/>
                  </a:rPr>
                </a:br>
                <a:r>
                  <a:rPr lang="en-US" sz="1700" dirty="0">
                    <a:solidFill>
                      <a:schemeClr val="bg1"/>
                    </a:solidFill>
                    <a:latin typeface="Arial"/>
                  </a:rPr>
                  <a:t>	</a:t>
                </a:r>
                <a:r>
                  <a:rPr lang="en-US" sz="1700" i="1" dirty="0">
                    <a:solidFill>
                      <a:schemeClr val="bg1"/>
                    </a:solidFill>
                    <a:latin typeface="Arial"/>
                  </a:rPr>
                  <a:t>Most of complex has needs </a:t>
                </a:r>
              </a:p>
              <a:p>
                <a:pPr marL="0" lvl="0" indent="0">
                  <a:buNone/>
                </a:pPr>
                <a:r>
                  <a:rPr lang="en-US" sz="1900" b="1" dirty="0">
                    <a:solidFill>
                      <a:schemeClr val="bg1"/>
                    </a:solidFill>
                    <a:latin typeface="Arial"/>
                  </a:rPr>
                  <a:t>Cycle time is the viable path</a:t>
                </a:r>
              </a:p>
            </p:txBody>
          </p:sp>
        </mc:Choice>
        <mc:Fallback xmlns="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8006" y="711200"/>
                <a:ext cx="3545962" cy="3944927"/>
              </a:xfrm>
              <a:blipFill>
                <a:blip r:embed="rId3"/>
                <a:stretch>
                  <a:fillRect l="-4124" t="-2782" r="-1718" b="-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06D11DE-8666-6DC0-BC74-55FF7727EC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85" b="1985"/>
          <a:stretch/>
        </p:blipFill>
        <p:spPr>
          <a:xfrm>
            <a:off x="3917019" y="755443"/>
            <a:ext cx="5099050" cy="35308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052BBF-17A3-530D-AFE2-876472CDC5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4" b="184"/>
          <a:stretch/>
        </p:blipFill>
        <p:spPr>
          <a:xfrm>
            <a:off x="256672" y="979705"/>
            <a:ext cx="3388630" cy="6733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F8C2D0-BCCE-3376-AB5B-9FABD9C1910D}"/>
              </a:ext>
            </a:extLst>
          </p:cNvPr>
          <p:cNvSpPr txBox="1"/>
          <p:nvPr/>
        </p:nvSpPr>
        <p:spPr>
          <a:xfrm rot="16200000">
            <a:off x="2967967" y="2252156"/>
            <a:ext cx="22402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Stability Metric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8CB246-A74D-6824-0253-D9C858B9B57A}"/>
              </a:ext>
            </a:extLst>
          </p:cNvPr>
          <p:cNvSpPr txBox="1"/>
          <p:nvPr/>
        </p:nvSpPr>
        <p:spPr>
          <a:xfrm>
            <a:off x="4572000" y="3998138"/>
            <a:ext cx="43303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Peak number of electrons produced by </a:t>
            </a:r>
            <a:br>
              <a:rPr lang="en-US" sz="1800" b="1" dirty="0"/>
            </a:br>
            <a:r>
              <a:rPr lang="en-US" sz="1800" b="1" dirty="0"/>
              <a:t>electron-pipe collisions</a:t>
            </a: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F582194-815C-E085-A1D7-331815B9CF96}"/>
              </a:ext>
            </a:extLst>
          </p:cNvPr>
          <p:cNvSpPr/>
          <p:nvPr/>
        </p:nvSpPr>
        <p:spPr>
          <a:xfrm>
            <a:off x="7840276" y="2429189"/>
            <a:ext cx="250408" cy="235636"/>
          </a:xfrm>
          <a:prstGeom prst="donut">
            <a:avLst>
              <a:gd name="adj" fmla="val 105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148D8AF3-6E13-D593-C440-83BD06F719A1}"/>
              </a:ext>
            </a:extLst>
          </p:cNvPr>
          <p:cNvSpPr/>
          <p:nvPr/>
        </p:nvSpPr>
        <p:spPr>
          <a:xfrm>
            <a:off x="3684956" y="2145468"/>
            <a:ext cx="3903089" cy="426282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E6176AC-8FAE-4AF5-B976-CA3193CAB423}"/>
              </a:ext>
            </a:extLst>
          </p:cNvPr>
          <p:cNvCxnSpPr>
            <a:cxnSpLocks/>
            <a:stCxn id="30" idx="1"/>
            <a:endCxn id="30" idx="3"/>
          </p:cNvCxnSpPr>
          <p:nvPr/>
        </p:nvCxnSpPr>
        <p:spPr>
          <a:xfrm>
            <a:off x="3684956" y="2358609"/>
            <a:ext cx="3903089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700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8122058" cy="32090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Recycler Fast-Transverse Instability Already Exists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8" name="Rectangle: Diagonal Corners Snipped 17">
            <a:extLst>
              <a:ext uri="{FF2B5EF4-FFF2-40B4-BE49-F238E27FC236}">
                <a16:creationId xmlns:a16="http://schemas.microsoft.com/office/drawing/2014/main" id="{AFD83690-D102-1B1E-BA8E-1F50D65062B7}"/>
              </a:ext>
            </a:extLst>
          </p:cNvPr>
          <p:cNvSpPr/>
          <p:nvPr/>
        </p:nvSpPr>
        <p:spPr>
          <a:xfrm>
            <a:off x="126750" y="641350"/>
            <a:ext cx="3683250" cy="4014778"/>
          </a:xfrm>
          <a:prstGeom prst="snip2DiagRect">
            <a:avLst>
              <a:gd name="adj1" fmla="val 0"/>
              <a:gd name="adj2" fmla="val 2474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8006" y="711200"/>
                <a:ext cx="3545962" cy="3944927"/>
              </a:xfrm>
            </p:spPr>
            <p:txBody>
              <a:bodyPr>
                <a:normAutofit lnSpcReduction="10000"/>
              </a:bodyPr>
              <a:lstStyle/>
              <a:p>
                <a:pPr marL="0" lvl="0" indent="0">
                  <a:buNone/>
                </a:pPr>
                <a:r>
                  <a:rPr lang="en-US" sz="1900" i="1" dirty="0">
                    <a:solidFill>
                      <a:srgbClr val="505050">
                        <a:lumMod val="50000"/>
                      </a:srgbClr>
                    </a:solidFill>
                    <a:latin typeface="Arial"/>
                  </a:rPr>
                  <a:t>We live on the razor’s edge!</a:t>
                </a:r>
                <a:br>
                  <a:rPr lang="en-US" sz="2600" b="1" i="1" dirty="0">
                    <a:latin typeface="Arial"/>
                  </a:rPr>
                </a:br>
                <a:br>
                  <a:rPr lang="en-US" sz="2400" b="1" i="1" dirty="0">
                    <a:latin typeface="Arial"/>
                  </a:rPr>
                </a:br>
                <a:br>
                  <a:rPr lang="en-US" sz="2800" b="1" i="1" dirty="0">
                    <a:latin typeface="Arial"/>
                  </a:rPr>
                </a:br>
                <a:r>
                  <a:rPr lang="en-US" sz="1700" b="1" i="1" dirty="0">
                    <a:latin typeface="Arial"/>
                  </a:rPr>
                  <a:t>	</a:t>
                </a:r>
                <a:r>
                  <a:rPr lang="en-US" sz="1700" b="1" i="1" u="sng" dirty="0">
                    <a:solidFill>
                      <a:srgbClr val="AF272F"/>
                    </a:solidFill>
                    <a:latin typeface="Arial"/>
                  </a:rPr>
                  <a:t>… at </a:t>
                </a:r>
                <a14:m>
                  <m:oMath xmlns:m="http://schemas.openxmlformats.org/officeDocument/2006/math">
                    <m:r>
                      <a:rPr lang="en-US" sz="1700" b="1" i="1" u="sng">
                        <a:solidFill>
                          <a:srgbClr val="AF272F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700" b="1" i="1" u="sng">
                        <a:solidFill>
                          <a:srgbClr val="AF272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1700" b="1" i="1" u="sng">
                            <a:solidFill>
                              <a:srgbClr val="AF272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b="1" i="1" u="sng">
                            <a:solidFill>
                              <a:srgbClr val="AF272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700" b="1" i="1" u="sng">
                            <a:solidFill>
                              <a:srgbClr val="AF272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sup>
                    </m:sSup>
                  </m:oMath>
                </a14:m>
                <a:r>
                  <a:rPr lang="en-US" sz="1700" b="1" i="1" u="sng" dirty="0">
                    <a:solidFill>
                      <a:srgbClr val="AF272F"/>
                    </a:solidFill>
                    <a:latin typeface="Arial"/>
                  </a:rPr>
                  <a:t> ppb</a:t>
                </a:r>
              </a:p>
              <a:p>
                <a:pPr marL="0" lvl="0" indent="0">
                  <a:buNone/>
                </a:pPr>
                <a:r>
                  <a:rPr lang="en-US" sz="1900" b="1" dirty="0">
                    <a:solidFill>
                      <a:srgbClr val="003087">
                        <a:lumMod val="60000"/>
                        <a:lumOff val="40000"/>
                      </a:srgbClr>
                    </a:solidFill>
                    <a:latin typeface="Arial"/>
                  </a:rPr>
                  <a:t>PIP-II intensity-based upgrade</a:t>
                </a:r>
                <a:br>
                  <a:rPr lang="en-US" b="1" dirty="0">
                    <a:solidFill>
                      <a:srgbClr val="003087">
                        <a:lumMod val="60000"/>
                        <a:lumOff val="40000"/>
                      </a:srgbClr>
                    </a:solidFill>
                    <a:latin typeface="Arial"/>
                  </a:rPr>
                </a:br>
                <a:r>
                  <a:rPr lang="en-US" sz="1700" b="1" dirty="0">
                    <a:solidFill>
                      <a:srgbClr val="003087">
                        <a:lumMod val="60000"/>
                        <a:lumOff val="40000"/>
                      </a:srgbClr>
                    </a:solidFill>
                    <a:latin typeface="Arial"/>
                  </a:rPr>
                  <a:t>	</a:t>
                </a:r>
                <a:r>
                  <a:rPr lang="en-US" sz="1700" dirty="0">
                    <a:solidFill>
                      <a:srgbClr val="000000"/>
                    </a:solidFill>
                    <a:latin typeface="Arial"/>
                  </a:rPr>
                  <a:t>Questionable region, would</a:t>
                </a:r>
                <a:br>
                  <a:rPr lang="en-US" sz="1700" dirty="0">
                    <a:solidFill>
                      <a:srgbClr val="000000"/>
                    </a:solidFill>
                    <a:latin typeface="Arial"/>
                  </a:rPr>
                </a:br>
                <a:r>
                  <a:rPr lang="en-US" sz="1700" dirty="0">
                    <a:solidFill>
                      <a:srgbClr val="000000"/>
                    </a:solidFill>
                    <a:latin typeface="Arial"/>
                  </a:rPr>
                  <a:t>	demand conditioning</a:t>
                </a:r>
                <a:br>
                  <a:rPr lang="en-US" sz="1700" dirty="0">
                    <a:solidFill>
                      <a:srgbClr val="000000"/>
                    </a:solidFill>
                    <a:latin typeface="Arial"/>
                  </a:rPr>
                </a:br>
                <a:r>
                  <a:rPr lang="en-US" sz="1700" dirty="0">
                    <a:solidFill>
                      <a:srgbClr val="000000"/>
                    </a:solidFill>
                    <a:latin typeface="Arial"/>
                  </a:rPr>
                  <a:t>	</a:t>
                </a:r>
                <a:r>
                  <a:rPr lang="en-US" sz="1700" dirty="0">
                    <a:solidFill>
                      <a:srgbClr val="003087"/>
                    </a:solidFill>
                    <a:latin typeface="Arial"/>
                  </a:rPr>
                  <a:t>First e-cloud analysis to pin the</a:t>
                </a:r>
                <a:br>
                  <a:rPr lang="en-US" sz="1700" dirty="0">
                    <a:solidFill>
                      <a:srgbClr val="003087"/>
                    </a:solidFill>
                    <a:latin typeface="Arial"/>
                  </a:rPr>
                </a:br>
                <a:r>
                  <a:rPr lang="en-US" sz="1700" dirty="0">
                    <a:solidFill>
                      <a:srgbClr val="003087"/>
                    </a:solidFill>
                    <a:latin typeface="Arial"/>
                  </a:rPr>
                  <a:t>	instability, SEY data, and sims!</a:t>
                </a:r>
                <a:endParaRPr lang="en-US" sz="1700" dirty="0">
                  <a:solidFill>
                    <a:srgbClr val="003087"/>
                  </a:solidFill>
                  <a:latin typeface="Arial"/>
                  <a:sym typeface="Wingdings" panose="05000000000000000000" pitchFamily="2" charset="2"/>
                </a:endParaRPr>
              </a:p>
              <a:p>
                <a:pPr marL="0" lvl="0" indent="0">
                  <a:buNone/>
                </a:pPr>
                <a:r>
                  <a:rPr lang="en-US" sz="1900" dirty="0">
                    <a:solidFill>
                      <a:srgbClr val="DB720C"/>
                    </a:solidFill>
                    <a:latin typeface="Arial"/>
                  </a:rPr>
                  <a:t>Electron-cloud challenge is just one example…</a:t>
                </a:r>
                <a:br>
                  <a:rPr lang="en-US" sz="1900" dirty="0">
                    <a:solidFill>
                      <a:srgbClr val="DB720C"/>
                    </a:solidFill>
                    <a:latin typeface="Arial"/>
                  </a:rPr>
                </a:br>
                <a:r>
                  <a:rPr lang="en-US" sz="1700" dirty="0">
                    <a:solidFill>
                      <a:srgbClr val="DB720C"/>
                    </a:solidFill>
                    <a:latin typeface="Arial"/>
                  </a:rPr>
                  <a:t>	</a:t>
                </a:r>
                <a:r>
                  <a:rPr lang="en-US" sz="1700" i="1" dirty="0">
                    <a:solidFill>
                      <a:srgbClr val="000000"/>
                    </a:solidFill>
                    <a:latin typeface="Arial"/>
                  </a:rPr>
                  <a:t>Most of complex has needs </a:t>
                </a:r>
              </a:p>
              <a:p>
                <a:pPr marL="0" lvl="0" indent="0">
                  <a:buNone/>
                </a:pPr>
                <a:r>
                  <a:rPr lang="en-US" sz="1900" b="1" dirty="0">
                    <a:solidFill>
                      <a:schemeClr val="bg1"/>
                    </a:solidFill>
                    <a:latin typeface="Arial"/>
                  </a:rPr>
                  <a:t>Cycle time is the viable path</a:t>
                </a:r>
              </a:p>
            </p:txBody>
          </p:sp>
        </mc:Choice>
        <mc:Fallback xmlns="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8006" y="711200"/>
                <a:ext cx="3545962" cy="3944927"/>
              </a:xfrm>
              <a:blipFill>
                <a:blip r:embed="rId2"/>
                <a:stretch>
                  <a:fillRect l="-4124" t="-2782" r="-1718" b="-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06D11DE-8666-6DC0-BC74-55FF7727EC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5" b="1985"/>
          <a:stretch/>
        </p:blipFill>
        <p:spPr>
          <a:xfrm>
            <a:off x="3917019" y="755443"/>
            <a:ext cx="5099050" cy="35308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052BBF-17A3-530D-AFE2-876472CDC5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4" b="184"/>
          <a:stretch/>
        </p:blipFill>
        <p:spPr>
          <a:xfrm>
            <a:off x="256672" y="979705"/>
            <a:ext cx="3388630" cy="6733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F8C2D0-BCCE-3376-AB5B-9FABD9C1910D}"/>
              </a:ext>
            </a:extLst>
          </p:cNvPr>
          <p:cNvSpPr txBox="1"/>
          <p:nvPr/>
        </p:nvSpPr>
        <p:spPr>
          <a:xfrm rot="16200000">
            <a:off x="2967967" y="2252156"/>
            <a:ext cx="22402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Stability Metric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8CB246-A74D-6824-0253-D9C858B9B57A}"/>
              </a:ext>
            </a:extLst>
          </p:cNvPr>
          <p:cNvSpPr txBox="1"/>
          <p:nvPr/>
        </p:nvSpPr>
        <p:spPr>
          <a:xfrm>
            <a:off x="4572000" y="3998138"/>
            <a:ext cx="43303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Peak number of electrons produced by </a:t>
            </a:r>
            <a:br>
              <a:rPr lang="en-US" sz="1800" b="1" dirty="0"/>
            </a:br>
            <a:r>
              <a:rPr lang="en-US" sz="1800" b="1" dirty="0"/>
              <a:t>electron-pipe collisions</a:t>
            </a: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F582194-815C-E085-A1D7-331815B9CF96}"/>
              </a:ext>
            </a:extLst>
          </p:cNvPr>
          <p:cNvSpPr/>
          <p:nvPr/>
        </p:nvSpPr>
        <p:spPr>
          <a:xfrm>
            <a:off x="7840276" y="2429189"/>
            <a:ext cx="250408" cy="235636"/>
          </a:xfrm>
          <a:prstGeom prst="donut">
            <a:avLst>
              <a:gd name="adj" fmla="val 105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32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8122058" cy="32090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Recycler Fast-Transverse Instability Already Exists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8" name="Rectangle: Diagonal Corners Snipped 17">
            <a:extLst>
              <a:ext uri="{FF2B5EF4-FFF2-40B4-BE49-F238E27FC236}">
                <a16:creationId xmlns:a16="http://schemas.microsoft.com/office/drawing/2014/main" id="{AFD83690-D102-1B1E-BA8E-1F50D65062B7}"/>
              </a:ext>
            </a:extLst>
          </p:cNvPr>
          <p:cNvSpPr/>
          <p:nvPr/>
        </p:nvSpPr>
        <p:spPr>
          <a:xfrm>
            <a:off x="126750" y="641350"/>
            <a:ext cx="3683250" cy="4014778"/>
          </a:xfrm>
          <a:prstGeom prst="snip2DiagRect">
            <a:avLst>
              <a:gd name="adj1" fmla="val 0"/>
              <a:gd name="adj2" fmla="val 2474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8006" y="711200"/>
                <a:ext cx="3545962" cy="3944927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100" i="1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</a:rPr>
                  <a:t>We live on the razor’s edge!</a:t>
                </a:r>
                <a:br>
                  <a:rPr lang="en-US" sz="2800" b="1" i="1" dirty="0">
                    <a:solidFill>
                      <a:schemeClr val="accent6"/>
                    </a:solidFill>
                    <a:latin typeface="+mn-lt"/>
                  </a:rPr>
                </a:br>
                <a:br>
                  <a:rPr lang="en-US" sz="2600" b="1" i="1" dirty="0">
                    <a:solidFill>
                      <a:schemeClr val="accent6"/>
                    </a:solidFill>
                    <a:latin typeface="+mn-lt"/>
                  </a:rPr>
                </a:br>
                <a:br>
                  <a:rPr lang="en-US" sz="3000" b="1" i="1" dirty="0">
                    <a:solidFill>
                      <a:schemeClr val="accent6"/>
                    </a:solidFill>
                    <a:latin typeface="+mn-lt"/>
                  </a:rPr>
                </a:br>
                <a:r>
                  <a:rPr lang="en-US" b="1" i="1" dirty="0">
                    <a:solidFill>
                      <a:schemeClr val="accent6"/>
                    </a:solidFill>
                    <a:latin typeface="+mn-lt"/>
                  </a:rPr>
                  <a:t>	</a:t>
                </a:r>
                <a:r>
                  <a:rPr lang="en-US" b="1" i="1" u="sng" dirty="0">
                    <a:solidFill>
                      <a:schemeClr val="accent4"/>
                    </a:solidFill>
                    <a:latin typeface="+mn-lt"/>
                  </a:rPr>
                  <a:t>… at </a:t>
                </a:r>
                <a14:m>
                  <m:oMath xmlns:m="http://schemas.openxmlformats.org/officeDocument/2006/math">
                    <m:r>
                      <a:rPr lang="en-US" b="1" i="1" u="sng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 i="1" u="sng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1" i="1" u="sng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u="sng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u="sng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sup>
                    </m:sSup>
                  </m:oMath>
                </a14:m>
                <a:r>
                  <a:rPr lang="en-US" b="1" i="1" u="sng" dirty="0">
                    <a:solidFill>
                      <a:schemeClr val="accent4"/>
                    </a:solidFill>
                    <a:latin typeface="+mn-lt"/>
                  </a:rPr>
                  <a:t> ppb</a:t>
                </a:r>
              </a:p>
              <a:p>
                <a:pPr marL="0" indent="0">
                  <a:buNone/>
                </a:pPr>
                <a:r>
                  <a:rPr lang="en-US" sz="2100" b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+mn-lt"/>
                  </a:rPr>
                  <a:t>PIP-II intensity-based upgrade</a:t>
                </a:r>
                <a:br>
                  <a:rPr lang="en-US" sz="1900" b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+mn-lt"/>
                  </a:rPr>
                </a:br>
                <a:r>
                  <a:rPr lang="en-US" b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+mn-lt"/>
                  </a:rPr>
                  <a:t>	</a:t>
                </a:r>
                <a:r>
                  <a:rPr lang="en-US" dirty="0">
                    <a:solidFill>
                      <a:srgbClr val="000000"/>
                    </a:solidFill>
                    <a:latin typeface="+mn-lt"/>
                  </a:rPr>
                  <a:t>Questionable region, would</a:t>
                </a:r>
                <a:br>
                  <a:rPr lang="en-US" dirty="0">
                    <a:solidFill>
                      <a:srgbClr val="000000"/>
                    </a:solidFill>
                    <a:latin typeface="+mn-lt"/>
                  </a:rPr>
                </a:br>
                <a:r>
                  <a:rPr lang="en-US" dirty="0">
                    <a:solidFill>
                      <a:srgbClr val="000000"/>
                    </a:solidFill>
                    <a:latin typeface="+mn-lt"/>
                  </a:rPr>
                  <a:t>	demand conditioning</a:t>
                </a:r>
                <a:br>
                  <a:rPr lang="en-US" dirty="0">
                    <a:solidFill>
                      <a:srgbClr val="000000"/>
                    </a:solidFill>
                    <a:latin typeface="+mn-lt"/>
                  </a:rPr>
                </a:br>
                <a:r>
                  <a:rPr lang="en-US" dirty="0">
                    <a:solidFill>
                      <a:srgbClr val="000000"/>
                    </a:solidFill>
                    <a:latin typeface="+mn-lt"/>
                  </a:rPr>
                  <a:t>	</a:t>
                </a:r>
                <a:r>
                  <a:rPr lang="en-US" dirty="0">
                    <a:solidFill>
                      <a:schemeClr val="tx2"/>
                    </a:solidFill>
                    <a:latin typeface="+mn-lt"/>
                  </a:rPr>
                  <a:t>First e-cloud analysis to pin the</a:t>
                </a:r>
                <a:br>
                  <a:rPr lang="en-US" dirty="0">
                    <a:solidFill>
                      <a:schemeClr val="tx2"/>
                    </a:solidFill>
                    <a:latin typeface="+mn-lt"/>
                  </a:rPr>
                </a:br>
                <a:r>
                  <a:rPr lang="en-US" dirty="0">
                    <a:solidFill>
                      <a:schemeClr val="tx2"/>
                    </a:solidFill>
                    <a:latin typeface="+mn-lt"/>
                  </a:rPr>
                  <a:t>	instability, SEY data, and sims!</a:t>
                </a:r>
                <a:endParaRPr lang="en-US" dirty="0">
                  <a:solidFill>
                    <a:schemeClr val="tx2"/>
                  </a:solidFill>
                  <a:latin typeface="+mn-lt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sz="2100" dirty="0">
                    <a:solidFill>
                      <a:schemeClr val="accent2"/>
                    </a:solidFill>
                    <a:latin typeface="+mn-lt"/>
                  </a:rPr>
                  <a:t>Electron-cloud challenge is just one example…</a:t>
                </a:r>
                <a:br>
                  <a:rPr lang="en-US" sz="2100" dirty="0">
                    <a:solidFill>
                      <a:schemeClr val="accent2"/>
                    </a:solidFill>
                    <a:latin typeface="+mn-lt"/>
                  </a:rPr>
                </a:br>
                <a:r>
                  <a:rPr lang="en-US" dirty="0">
                    <a:solidFill>
                      <a:schemeClr val="accent2"/>
                    </a:solidFill>
                    <a:latin typeface="+mn-lt"/>
                  </a:rPr>
                  <a:t>	</a:t>
                </a:r>
                <a:r>
                  <a:rPr lang="en-US" i="1" dirty="0">
                    <a:solidFill>
                      <a:srgbClr val="000000"/>
                    </a:solidFill>
                    <a:latin typeface="+mn-lt"/>
                  </a:rPr>
                  <a:t>Most of complex has needs </a:t>
                </a:r>
              </a:p>
              <a:p>
                <a:pPr marL="0" indent="0">
                  <a:buNone/>
                </a:pPr>
                <a:r>
                  <a:rPr lang="en-US" sz="2100" b="1" dirty="0">
                    <a:solidFill>
                      <a:schemeClr val="accent5"/>
                    </a:solidFill>
                    <a:latin typeface="+mn-lt"/>
                  </a:rPr>
                  <a:t>Ramp time is the viable path</a:t>
                </a:r>
              </a:p>
            </p:txBody>
          </p:sp>
        </mc:Choice>
        <mc:Fallback xmlns="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8006" y="711200"/>
                <a:ext cx="3545962" cy="3944927"/>
              </a:xfrm>
              <a:blipFill>
                <a:blip r:embed="rId2"/>
                <a:stretch>
                  <a:fillRect l="-4124" t="-2782" r="-1718" b="-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06D11DE-8666-6DC0-BC74-55FF7727EC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5" b="1985"/>
          <a:stretch/>
        </p:blipFill>
        <p:spPr>
          <a:xfrm>
            <a:off x="3917019" y="755443"/>
            <a:ext cx="5099050" cy="35308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052BBF-17A3-530D-AFE2-876472CDC5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4" b="184"/>
          <a:stretch/>
        </p:blipFill>
        <p:spPr>
          <a:xfrm>
            <a:off x="256672" y="979705"/>
            <a:ext cx="3388630" cy="6733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F8C2D0-BCCE-3376-AB5B-9FABD9C1910D}"/>
              </a:ext>
            </a:extLst>
          </p:cNvPr>
          <p:cNvSpPr txBox="1"/>
          <p:nvPr/>
        </p:nvSpPr>
        <p:spPr>
          <a:xfrm rot="16200000">
            <a:off x="2967967" y="2252156"/>
            <a:ext cx="22402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Stability Metric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8CB246-A74D-6824-0253-D9C858B9B57A}"/>
              </a:ext>
            </a:extLst>
          </p:cNvPr>
          <p:cNvSpPr txBox="1"/>
          <p:nvPr/>
        </p:nvSpPr>
        <p:spPr>
          <a:xfrm>
            <a:off x="4572000" y="3998138"/>
            <a:ext cx="43303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Peak number of electrons produced by </a:t>
            </a:r>
            <a:br>
              <a:rPr lang="en-US" sz="1800" b="1" dirty="0"/>
            </a:br>
            <a:r>
              <a:rPr lang="en-US" sz="1800" b="1" dirty="0"/>
              <a:t>electron-pipe collisions</a:t>
            </a: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F582194-815C-E085-A1D7-331815B9CF96}"/>
              </a:ext>
            </a:extLst>
          </p:cNvPr>
          <p:cNvSpPr/>
          <p:nvPr/>
        </p:nvSpPr>
        <p:spPr>
          <a:xfrm>
            <a:off x="7840276" y="2429189"/>
            <a:ext cx="250408" cy="235636"/>
          </a:xfrm>
          <a:prstGeom prst="donut">
            <a:avLst>
              <a:gd name="adj" fmla="val 105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52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8122058" cy="320908"/>
          </a:xfrm>
        </p:spPr>
        <p:txBody>
          <a:bodyPr/>
          <a:lstStyle/>
          <a:p>
            <a:r>
              <a:rPr lang="en-US" sz="1950" dirty="0"/>
              <a:t>Complex Overview + Our Mission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8" name="Rectangle: Diagonal Corners Snipped 17">
            <a:extLst>
              <a:ext uri="{FF2B5EF4-FFF2-40B4-BE49-F238E27FC236}">
                <a16:creationId xmlns:a16="http://schemas.microsoft.com/office/drawing/2014/main" id="{AFD83690-D102-1B1E-BA8E-1F50D65062B7}"/>
              </a:ext>
            </a:extLst>
          </p:cNvPr>
          <p:cNvSpPr/>
          <p:nvPr/>
        </p:nvSpPr>
        <p:spPr>
          <a:xfrm>
            <a:off x="126750" y="641350"/>
            <a:ext cx="4798996" cy="4014778"/>
          </a:xfrm>
          <a:prstGeom prst="snip2DiagRect">
            <a:avLst>
              <a:gd name="adj1" fmla="val 0"/>
              <a:gd name="adj2" fmla="val 2474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B81F5C15-68EC-F779-A5EF-E5B53A14C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05" y="711200"/>
            <a:ext cx="4587553" cy="39449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Rich history of accelerator complex</a:t>
            </a: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Preaccelerator + Linac</a:t>
            </a:r>
            <a:r>
              <a:rPr lang="en-US" sz="17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[400 MeV]</a:t>
            </a:r>
            <a:br>
              <a:rPr lang="en-US" sz="17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PIP-II linear accelerator will drive the</a:t>
            </a:r>
            <a:b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next-gen. infrastructure [800 MeV]</a:t>
            </a:r>
            <a:b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Booster [400 MeV – 8 GeV]</a:t>
            </a:r>
            <a:b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Hz Ramp Rate</a:t>
            </a:r>
            <a:b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4.5e12 protons per pulse (ppp)</a:t>
            </a:r>
            <a:br>
              <a:rPr lang="en-US" sz="16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Future: 20 Hz Ramp Rate + 6.7e12 ppp</a:t>
            </a:r>
            <a:br>
              <a:rPr lang="en-US" sz="16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explored as viable solution for</a:t>
            </a:r>
            <a:b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“PIP-II+” </a:t>
            </a:r>
            <a:b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Recycler Ring [8 GeV]</a:t>
            </a:r>
            <a:b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Slip-stacking functionality</a:t>
            </a:r>
            <a:b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2.5 MHz rebunch for Muon Campus</a:t>
            </a:r>
            <a:br>
              <a:rPr lang="en-US" sz="17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function magnets are evil</a:t>
            </a:r>
            <a:br>
              <a:rPr lang="en-US" sz="16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Injector [8 GeV – 120 GeV]</a:t>
            </a:r>
            <a:b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Ramping to 120 GeV</a:t>
            </a:r>
            <a:b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b="1" i="1" u="sng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Neutrino Experiments!</a:t>
            </a:r>
            <a:endParaRPr lang="en-US" b="1" i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B8CE33A-C092-6332-C564-E5716625BC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" r="6481"/>
          <a:stretch/>
        </p:blipFill>
        <p:spPr>
          <a:xfrm>
            <a:off x="5141534" y="711201"/>
            <a:ext cx="3824461" cy="363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68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45F77D1-444B-5D73-F00C-EE3A9B1C7B9A}"/>
              </a:ext>
            </a:extLst>
          </p:cNvPr>
          <p:cNvSpPr/>
          <p:nvPr/>
        </p:nvSpPr>
        <p:spPr>
          <a:xfrm>
            <a:off x="4327824" y="641350"/>
            <a:ext cx="4559503" cy="3945397"/>
          </a:xfrm>
          <a:prstGeom prst="snip2DiagRect">
            <a:avLst>
              <a:gd name="adj1" fmla="val 0"/>
              <a:gd name="adj2" fmla="val 2474"/>
            </a:avLst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8122058" cy="32090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Sights on the Horizon…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8" name="Rectangle: Diagonal Corners Snipped 17">
            <a:extLst>
              <a:ext uri="{FF2B5EF4-FFF2-40B4-BE49-F238E27FC236}">
                <a16:creationId xmlns:a16="http://schemas.microsoft.com/office/drawing/2014/main" id="{AFD83690-D102-1B1E-BA8E-1F50D65062B7}"/>
              </a:ext>
            </a:extLst>
          </p:cNvPr>
          <p:cNvSpPr/>
          <p:nvPr/>
        </p:nvSpPr>
        <p:spPr>
          <a:xfrm>
            <a:off x="259482" y="641350"/>
            <a:ext cx="3683250" cy="3945399"/>
          </a:xfrm>
          <a:prstGeom prst="snip2DiagRect">
            <a:avLst>
              <a:gd name="adj1" fmla="val 0"/>
              <a:gd name="adj2" fmla="val 2474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B81F5C15-68EC-F779-A5EF-E5B53A14C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38" y="711201"/>
            <a:ext cx="3545962" cy="3875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i="1" dirty="0">
                <a:solidFill>
                  <a:schemeClr val="accent4"/>
                </a:solidFill>
                <a:latin typeface="+mn-lt"/>
              </a:rPr>
              <a:t>Scientific obligation to investigate intensity options…</a:t>
            </a:r>
            <a:endParaRPr lang="en-US" sz="1700" b="1" i="1" u="sng" dirty="0">
              <a:solidFill>
                <a:schemeClr val="accent4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052BBF-17A3-530D-AFE2-876472CDC5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4" b="184"/>
          <a:stretch/>
        </p:blipFill>
        <p:spPr>
          <a:xfrm>
            <a:off x="389404" y="1436902"/>
            <a:ext cx="3388630" cy="673339"/>
          </a:xfrm>
          <a:prstGeom prst="rect">
            <a:avLst/>
          </a:prstGeom>
        </p:spPr>
      </p:pic>
      <p:pic>
        <p:nvPicPr>
          <p:cNvPr id="1026" name="Picture 2" descr="今天不上班！！ GIF - Kermit Rage Mad GIFs">
            <a:extLst>
              <a:ext uri="{FF2B5EF4-FFF2-40B4-BE49-F238E27FC236}">
                <a16:creationId xmlns:a16="http://schemas.microsoft.com/office/drawing/2014/main" id="{722EC4E0-F467-ED2E-59D5-6D9805935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9" y="2131552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93409F08-CF98-04F8-8FDB-B863AA9A1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932" y="734525"/>
            <a:ext cx="3119286" cy="2063666"/>
          </a:xfrm>
          <a:prstGeom prst="rect">
            <a:avLst/>
          </a:prstGeom>
        </p:spPr>
      </p:pic>
      <p:pic>
        <p:nvPicPr>
          <p:cNvPr id="8" name="Picture 7" descr="A picture containing text, line, plot, font&#10;&#10;Description automatically generated">
            <a:extLst>
              <a:ext uri="{FF2B5EF4-FFF2-40B4-BE49-F238E27FC236}">
                <a16:creationId xmlns:a16="http://schemas.microsoft.com/office/drawing/2014/main" id="{2E903AA6-0B94-5950-2E06-68370DA96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745" y="2798191"/>
            <a:ext cx="3507659" cy="1718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715A1B-5F76-A729-52E8-F3AFF785A124}"/>
                  </a:ext>
                </a:extLst>
              </p:cNvPr>
              <p:cNvSpPr txBox="1"/>
              <p:nvPr/>
            </p:nvSpPr>
            <p:spPr>
              <a:xfrm>
                <a:off x="4001213" y="2227232"/>
                <a:ext cx="302454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715A1B-5F76-A729-52E8-F3AFF785A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1213" y="2227232"/>
                <a:ext cx="302454" cy="6890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8387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538E3E-C99E-4230-1801-1223743528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land that 17+3 forgot…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5F592-552C-7412-565B-5D1D5D1EDE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Backups</a:t>
            </a:r>
          </a:p>
        </p:txBody>
      </p:sp>
    </p:spTree>
    <p:extLst>
      <p:ext uri="{BB962C8B-B14F-4D97-AF65-F5344CB8AC3E}">
        <p14:creationId xmlns:p14="http://schemas.microsoft.com/office/powerpoint/2010/main" val="3513619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8122058" cy="320908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How to Beat the Clock…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C3E38E-F7C6-34D1-3484-016D6E4E93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619" y="1190853"/>
            <a:ext cx="9040761" cy="3451405"/>
          </a:xfrm>
          <a:prstGeom prst="rect">
            <a:avLst/>
          </a:prstGeom>
        </p:spPr>
      </p:pic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E15C8B4B-1885-4D87-2F7C-00E282CDCF25}"/>
              </a:ext>
            </a:extLst>
          </p:cNvPr>
          <p:cNvSpPr/>
          <p:nvPr/>
        </p:nvSpPr>
        <p:spPr>
          <a:xfrm>
            <a:off x="1777182" y="807618"/>
            <a:ext cx="516194" cy="1165122"/>
          </a:xfrm>
          <a:prstGeom prst="curved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93B6E8-7CA5-919B-E9D4-B77BAA1C9432}"/>
              </a:ext>
            </a:extLst>
          </p:cNvPr>
          <p:cNvSpPr txBox="1"/>
          <p:nvPr/>
        </p:nvSpPr>
        <p:spPr>
          <a:xfrm>
            <a:off x="2256503" y="571715"/>
            <a:ext cx="665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240 </a:t>
            </a:r>
            <a:r>
              <a:rPr lang="en-US" sz="1800" dirty="0">
                <a:solidFill>
                  <a:srgbClr val="000000"/>
                </a:solidFill>
                <a:sym typeface="Wingdings" panose="05000000000000000000" pitchFamily="2" charset="2"/>
              </a:rPr>
              <a:t> 500 GeV/s; can systems handle this?</a:t>
            </a:r>
          </a:p>
          <a:p>
            <a:r>
              <a:rPr lang="en-US" sz="1800" dirty="0">
                <a:solidFill>
                  <a:srgbClr val="000000"/>
                </a:solidFill>
                <a:sym typeface="Wingdings" panose="05000000000000000000" pitchFamily="2" charset="2"/>
              </a:rPr>
              <a:t>Is the power infrastructure at MI facilities capable?</a:t>
            </a:r>
          </a:p>
        </p:txBody>
      </p:sp>
    </p:spTree>
    <p:extLst>
      <p:ext uri="{BB962C8B-B14F-4D97-AF65-F5344CB8AC3E}">
        <p14:creationId xmlns:p14="http://schemas.microsoft.com/office/powerpoint/2010/main" val="2463169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ACD2BF-B7B6-2EAC-03E0-385A1C2B586D}"/>
              </a:ext>
            </a:extLst>
          </p:cNvPr>
          <p:cNvSpPr/>
          <p:nvPr/>
        </p:nvSpPr>
        <p:spPr>
          <a:xfrm>
            <a:off x="34812" y="1"/>
            <a:ext cx="4101759" cy="4621288"/>
          </a:xfrm>
          <a:prstGeom prst="roundRect">
            <a:avLst>
              <a:gd name="adj" fmla="val 426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19458" y="250807"/>
            <a:ext cx="4859383" cy="32090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Building an SEY Analysis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23299" y="711200"/>
                <a:ext cx="4720145" cy="3944928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sz="2000" b="1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Start with the primary assessor</a:t>
                </a:r>
                <a:br>
                  <a:rPr lang="en-US" sz="2000" dirty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accent6"/>
                    </a:solidFill>
                    <a:latin typeface="+mn-lt"/>
                    <a:cs typeface="Arial" panose="020B0604020202020204" pitchFamily="34" charset="0"/>
                  </a:rPr>
                  <a:t>	</a:t>
                </a:r>
                <a:r>
                  <a:rPr lang="en-US" dirty="0">
                    <a:solidFill>
                      <a:schemeClr val="accent5"/>
                    </a:solidFill>
                    <a:latin typeface="+mn-lt"/>
                    <a:cs typeface="Arial" panose="020B0604020202020204" pitchFamily="34" charset="0"/>
                  </a:rPr>
                  <a:t>Map material response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𝑆𝐸𝑌</m:t>
                        </m:r>
                      </m:sub>
                    </m:sSub>
                  </m:oMath>
                </a14:m>
                <a:br>
                  <a:rPr lang="en-US" dirty="0">
                    <a:solidFill>
                      <a:schemeClr val="accent4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US" sz="1600" dirty="0">
                    <a:solidFill>
                      <a:schemeClr val="accent4"/>
                    </a:solidFill>
                    <a:latin typeface="+mn-lt"/>
                    <a:cs typeface="Arial" panose="020B0604020202020204" pitchFamily="34" charset="0"/>
                  </a:rPr>
                  <a:t>		</a:t>
                </a:r>
                <a:r>
                  <a:rPr lang="en-US" sz="1600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Average number of electrons produced by</a:t>
                </a:r>
                <a:br>
                  <a:rPr lang="en-US" sz="1600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US" sz="1600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		electron-surface interaction</a:t>
                </a:r>
                <a:br>
                  <a:rPr lang="en-US" sz="1600" dirty="0">
                    <a:solidFill>
                      <a:schemeClr val="accent4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accent4"/>
                    </a:solidFill>
                    <a:latin typeface="+mn-lt"/>
                    <a:cs typeface="Arial" panose="020B0604020202020204" pitchFamily="34" charset="0"/>
                  </a:rPr>
                  <a:t>	</a:t>
                </a:r>
                <a:r>
                  <a:rPr lang="en-US" dirty="0">
                    <a:solidFill>
                      <a:schemeClr val="accent2"/>
                    </a:solidFill>
                    <a:latin typeface="+mn-lt"/>
                    <a:cs typeface="Arial" panose="020B0604020202020204" pitchFamily="34" charset="0"/>
                  </a:rPr>
                  <a:t>Peak value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𝑀𝑎𝑥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2"/>
                    </a:solidFill>
                    <a:latin typeface="+mn-lt"/>
                    <a:cs typeface="Arial" panose="020B0604020202020204" pitchFamily="34" charset="0"/>
                  </a:rPr>
                  <a:t>) serves as primary metric</a:t>
                </a:r>
                <a:br>
                  <a:rPr lang="en-US" dirty="0">
                    <a:solidFill>
                      <a:schemeClr val="accent2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accent2"/>
                    </a:solidFill>
                    <a:latin typeface="+mn-lt"/>
                    <a:cs typeface="Arial" panose="020B0604020202020204" pitchFamily="34" charset="0"/>
                  </a:rPr>
                  <a:t>	</a:t>
                </a:r>
                <a:r>
                  <a:rPr lang="en-US" dirty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Use Furman-Pivi Model to simulate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𝛿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</m:d>
                  </m:oMath>
                </a14:m>
                <a:br>
                  <a:rPr lang="en-US" dirty="0">
                    <a:solidFill>
                      <a:schemeClr val="accent6"/>
                    </a:solidFill>
                    <a:latin typeface="+mn-lt"/>
                    <a:cs typeface="Arial" panose="020B0604020202020204" pitchFamily="34" charset="0"/>
                  </a:rPr>
                </a:br>
                <a:br>
                  <a:rPr lang="en-US" sz="1600" i="1" dirty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US" sz="2000" b="1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Simulate Electron Cloud Density</a:t>
                </a:r>
                <a:br>
                  <a:rPr lang="en-US" sz="2000" b="1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US" b="1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	</a:t>
                </a:r>
                <a:r>
                  <a:rPr lang="en-US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Machine + SEY Simulation + Variables  </a:t>
                </a:r>
                <a:br>
                  <a:rPr lang="en-US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sz="1600" dirty="0">
                    <a:solidFill>
                      <a:schemeClr val="bg1"/>
                    </a:solidFill>
                    <a:latin typeface="+mn-lt"/>
                  </a:rPr>
                  <a:t>		Use PyECLOUD v8.6.0 to predict densities</a:t>
                </a:r>
                <a:br>
                  <a:rPr lang="en-US" sz="1600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sz="1600" dirty="0">
                    <a:solidFill>
                      <a:schemeClr val="bg1"/>
                    </a:solidFill>
                    <a:latin typeface="+mn-lt"/>
                  </a:rPr>
                  <a:t>		in the Recycler</a:t>
                </a:r>
                <a:endParaRPr lang="en-US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23299" y="711200"/>
                <a:ext cx="4720145" cy="3944928"/>
              </a:xfrm>
              <a:blipFill>
                <a:blip r:embed="rId2"/>
                <a:stretch>
                  <a:fillRect l="-3097" t="-2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0EC9ABF4-838A-AEF8-63E9-137E55160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6" y="803869"/>
            <a:ext cx="3970264" cy="29033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2D418B-8C7A-44D6-F718-87C4DE7720C9}"/>
              </a:ext>
            </a:extLst>
          </p:cNvPr>
          <p:cNvSpPr/>
          <p:nvPr/>
        </p:nvSpPr>
        <p:spPr>
          <a:xfrm>
            <a:off x="3135226" y="2812870"/>
            <a:ext cx="714390" cy="33092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</a:t>
            </a:r>
            <a:r>
              <a:rPr lang="en-US" sz="1600" dirty="0"/>
              <a:t> = 0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1A12A719-310D-BE85-5826-76CFE729257A}"/>
              </a:ext>
            </a:extLst>
          </p:cNvPr>
          <p:cNvCxnSpPr>
            <a:cxnSpLocks/>
          </p:cNvCxnSpPr>
          <p:nvPr/>
        </p:nvCxnSpPr>
        <p:spPr>
          <a:xfrm>
            <a:off x="1530603" y="1175657"/>
            <a:ext cx="3131059" cy="679269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745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ACD2BF-B7B6-2EAC-03E0-385A1C2B586D}"/>
              </a:ext>
            </a:extLst>
          </p:cNvPr>
          <p:cNvSpPr/>
          <p:nvPr/>
        </p:nvSpPr>
        <p:spPr>
          <a:xfrm>
            <a:off x="34812" y="1"/>
            <a:ext cx="4101759" cy="4621288"/>
          </a:xfrm>
          <a:prstGeom prst="roundRect">
            <a:avLst>
              <a:gd name="adj" fmla="val 426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19458" y="250807"/>
            <a:ext cx="4859383" cy="32090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Building an SEY Analysis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23299" y="711200"/>
                <a:ext cx="4720145" cy="3944928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sz="2000" b="1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Start with the primary assessor</a:t>
                </a:r>
                <a:br>
                  <a:rPr lang="en-US" sz="2000" dirty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accent6"/>
                    </a:solidFill>
                    <a:latin typeface="+mn-lt"/>
                    <a:cs typeface="Arial" panose="020B0604020202020204" pitchFamily="34" charset="0"/>
                  </a:rPr>
                  <a:t>	</a:t>
                </a:r>
                <a:r>
                  <a:rPr lang="en-US" dirty="0">
                    <a:solidFill>
                      <a:schemeClr val="accent5"/>
                    </a:solidFill>
                    <a:latin typeface="+mn-lt"/>
                    <a:cs typeface="Arial" panose="020B0604020202020204" pitchFamily="34" charset="0"/>
                  </a:rPr>
                  <a:t>Map material response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𝑆𝐸𝑌</m:t>
                        </m:r>
                      </m:sub>
                    </m:sSub>
                  </m:oMath>
                </a14:m>
                <a:br>
                  <a:rPr lang="en-US" dirty="0">
                    <a:solidFill>
                      <a:schemeClr val="accent4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US" sz="1600" dirty="0">
                    <a:solidFill>
                      <a:schemeClr val="accent4"/>
                    </a:solidFill>
                    <a:latin typeface="+mn-lt"/>
                    <a:cs typeface="Arial" panose="020B0604020202020204" pitchFamily="34" charset="0"/>
                  </a:rPr>
                  <a:t>		</a:t>
                </a:r>
                <a:r>
                  <a:rPr lang="en-US" sz="1600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Average number of electrons produced by</a:t>
                </a:r>
                <a:br>
                  <a:rPr lang="en-US" sz="1600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US" sz="1600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		electron-surface interaction</a:t>
                </a:r>
                <a:br>
                  <a:rPr lang="en-US" sz="1600" dirty="0">
                    <a:solidFill>
                      <a:schemeClr val="accent4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accent4"/>
                    </a:solidFill>
                    <a:latin typeface="+mn-lt"/>
                    <a:cs typeface="Arial" panose="020B0604020202020204" pitchFamily="34" charset="0"/>
                  </a:rPr>
                  <a:t>	</a:t>
                </a:r>
                <a:r>
                  <a:rPr lang="en-US" dirty="0">
                    <a:solidFill>
                      <a:schemeClr val="accent2"/>
                    </a:solidFill>
                    <a:latin typeface="+mn-lt"/>
                    <a:cs typeface="Arial" panose="020B0604020202020204" pitchFamily="34" charset="0"/>
                  </a:rPr>
                  <a:t>Peak value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𝑀𝑎𝑥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2"/>
                    </a:solidFill>
                    <a:latin typeface="+mn-lt"/>
                    <a:cs typeface="Arial" panose="020B0604020202020204" pitchFamily="34" charset="0"/>
                  </a:rPr>
                  <a:t>) serves as primary metric</a:t>
                </a:r>
                <a:br>
                  <a:rPr lang="en-US" dirty="0">
                    <a:solidFill>
                      <a:schemeClr val="accent2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accent2"/>
                    </a:solidFill>
                    <a:latin typeface="+mn-lt"/>
                    <a:cs typeface="Arial" panose="020B0604020202020204" pitchFamily="34" charset="0"/>
                  </a:rPr>
                  <a:t>	</a:t>
                </a:r>
                <a:r>
                  <a:rPr lang="en-US" dirty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Use Furman-Pivi Model to simulate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𝛿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</m:d>
                  </m:oMath>
                </a14:m>
                <a:br>
                  <a:rPr lang="en-US" dirty="0">
                    <a:solidFill>
                      <a:schemeClr val="accent6"/>
                    </a:solidFill>
                    <a:latin typeface="+mn-lt"/>
                    <a:cs typeface="Arial" panose="020B0604020202020204" pitchFamily="34" charset="0"/>
                  </a:rPr>
                </a:br>
                <a:br>
                  <a:rPr lang="en-US" sz="1600" i="1" dirty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US" sz="2000" b="1" dirty="0">
                    <a:solidFill>
                      <a:schemeClr val="accent5"/>
                    </a:solidFill>
                    <a:latin typeface="+mn-lt"/>
                    <a:cs typeface="Arial" panose="020B0604020202020204" pitchFamily="34" charset="0"/>
                  </a:rPr>
                  <a:t>Simulate Electron Cloud Density</a:t>
                </a:r>
                <a:br>
                  <a:rPr lang="en-US" sz="2000" b="1" dirty="0">
                    <a:solidFill>
                      <a:schemeClr val="accent5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US" b="1" dirty="0">
                    <a:solidFill>
                      <a:schemeClr val="accent5"/>
                    </a:solidFill>
                    <a:latin typeface="+mn-lt"/>
                    <a:cs typeface="Arial" panose="020B0604020202020204" pitchFamily="34" charset="0"/>
                  </a:rPr>
                  <a:t>	</a:t>
                </a:r>
                <a:r>
                  <a:rPr lang="en-US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SEY Simulation + </a:t>
                </a:r>
                <a: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Machine + </a:t>
                </a:r>
                <a:r>
                  <a:rPr lang="en-US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Variables</a:t>
                </a:r>
                <a:r>
                  <a:rPr lang="en-US" dirty="0">
                    <a:solidFill>
                      <a:schemeClr val="accent5"/>
                    </a:solidFill>
                    <a:latin typeface="+mn-lt"/>
                    <a:cs typeface="Arial" panose="020B0604020202020204" pitchFamily="34" charset="0"/>
                  </a:rPr>
                  <a:t>  </a:t>
                </a:r>
                <a:br>
                  <a:rPr lang="en-US" dirty="0">
                    <a:solidFill>
                      <a:srgbClr val="002060"/>
                    </a:solidFill>
                    <a:latin typeface="+mn-lt"/>
                  </a:rPr>
                </a:br>
                <a:r>
                  <a:rPr lang="en-US" sz="16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+mn-lt"/>
                  </a:rPr>
                  <a:t>		Use PyECLOUD v8.6.0 to predict densities</a:t>
                </a:r>
                <a:br>
                  <a:rPr lang="en-US" sz="16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+mn-lt"/>
                  </a:rPr>
                </a:br>
                <a:r>
                  <a:rPr lang="en-US" sz="16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+mn-lt"/>
                  </a:rPr>
                  <a:t>		in the Recycler combined function magnets</a:t>
                </a:r>
                <a:endParaRPr lang="en-US" sz="1600" b="1" dirty="0">
                  <a:solidFill>
                    <a:schemeClr val="accent5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23299" y="711200"/>
                <a:ext cx="4720145" cy="3944928"/>
              </a:xfrm>
              <a:blipFill>
                <a:blip r:embed="rId2"/>
                <a:stretch>
                  <a:fillRect l="-3097" t="-2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A18205F-8D64-2E92-F5DD-23EF783C1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56" y="83184"/>
            <a:ext cx="3905387" cy="2752696"/>
          </a:xfrm>
          <a:prstGeom prst="rect">
            <a:avLst/>
          </a:prstGeom>
        </p:spPr>
      </p:pic>
      <p:pic>
        <p:nvPicPr>
          <p:cNvPr id="10" name="Picture 9" descr="Table&#10;&#10;Description automatically generated with medium confidence">
            <a:extLst>
              <a:ext uri="{FF2B5EF4-FFF2-40B4-BE49-F238E27FC236}">
                <a16:creationId xmlns:a16="http://schemas.microsoft.com/office/drawing/2014/main" id="{1EA58A6F-7B56-85BB-7BB2-2E76706706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r="1431"/>
          <a:stretch/>
        </p:blipFill>
        <p:spPr>
          <a:xfrm>
            <a:off x="274965" y="2835880"/>
            <a:ext cx="3629081" cy="17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53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ACD2BF-B7B6-2EAC-03E0-385A1C2B586D}"/>
              </a:ext>
            </a:extLst>
          </p:cNvPr>
          <p:cNvSpPr/>
          <p:nvPr/>
        </p:nvSpPr>
        <p:spPr>
          <a:xfrm>
            <a:off x="34812" y="1"/>
            <a:ext cx="4101759" cy="4621288"/>
          </a:xfrm>
          <a:prstGeom prst="roundRect">
            <a:avLst>
              <a:gd name="adj" fmla="val 426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19458" y="250807"/>
            <a:ext cx="4859383" cy="32090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Building an SEY Analysis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23299" y="711200"/>
                <a:ext cx="4720145" cy="394492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900" b="1" dirty="0">
                    <a:solidFill>
                      <a:schemeClr val="accent5"/>
                    </a:solidFill>
                    <a:latin typeface="+mn-lt"/>
                    <a:cs typeface="Arial" panose="020B0604020202020204" pitchFamily="34" charset="0"/>
                  </a:rPr>
                  <a:t>Simulate Electron Cloud Density</a:t>
                </a:r>
                <a:br>
                  <a:rPr lang="en-US" sz="1900" b="1" dirty="0">
                    <a:solidFill>
                      <a:schemeClr val="accent5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US" sz="1700" b="1" dirty="0">
                    <a:solidFill>
                      <a:schemeClr val="accent5"/>
                    </a:solidFill>
                    <a:latin typeface="+mn-lt"/>
                    <a:cs typeface="Arial" panose="020B0604020202020204" pitchFamily="34" charset="0"/>
                  </a:rPr>
                  <a:t>	</a:t>
                </a:r>
                <a:r>
                  <a:rPr lang="en-US" sz="1700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SEY Simulation + Machine + Variables</a:t>
                </a:r>
                <a:r>
                  <a:rPr lang="en-US" sz="1700" dirty="0">
                    <a:solidFill>
                      <a:schemeClr val="accent5"/>
                    </a:solidFill>
                    <a:latin typeface="+mn-lt"/>
                    <a:cs typeface="Arial" panose="020B0604020202020204" pitchFamily="34" charset="0"/>
                  </a:rPr>
                  <a:t>  </a:t>
                </a:r>
                <a:br>
                  <a:rPr lang="en-US" sz="1700" dirty="0">
                    <a:solidFill>
                      <a:srgbClr val="002060"/>
                    </a:solidFill>
                    <a:latin typeface="+mn-lt"/>
                  </a:rPr>
                </a:br>
                <a:r>
                  <a:rPr lang="en-US" sz="15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+mn-lt"/>
                  </a:rPr>
                  <a:t>		Use PyECLOUD v8.6.0 to predict densities</a:t>
                </a:r>
                <a:br>
                  <a:rPr lang="en-US" sz="15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+mn-lt"/>
                  </a:rPr>
                </a:br>
                <a:r>
                  <a:rPr lang="en-US" sz="15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+mn-lt"/>
                  </a:rPr>
                  <a:t>		in the </a:t>
                </a:r>
                <a:r>
                  <a:rPr lang="en-US" sz="15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Recycler combined function magnets</a:t>
                </a:r>
              </a:p>
              <a:p>
                <a:pPr marL="0" indent="0">
                  <a:buNone/>
                </a:pPr>
                <a:r>
                  <a:rPr lang="en-US" sz="1900" b="1" dirty="0">
                    <a:solidFill>
                      <a:schemeClr val="tx1"/>
                    </a:solidFill>
                    <a:latin typeface="+mn-lt"/>
                  </a:rPr>
                  <a:t>Develop stability metric for </a:t>
                </a:r>
                <a14:m>
                  <m:oMath xmlns:m="http://schemas.openxmlformats.org/officeDocument/2006/math">
                    <m:r>
                      <a:rPr lang="en-US" sz="19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d>
                      <m:dPr>
                        <m:ctrlPr>
                          <a:rPr lang="en-US" sz="19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1900" dirty="0">
                            <a:solidFill>
                              <a:schemeClr val="tx1"/>
                            </a:solidFill>
                          </a:rPr>
                          <m:t>𝑬</m:t>
                        </m:r>
                        <m:r>
                          <m:rPr>
                            <m:nor/>
                          </m:rPr>
                          <a:rPr lang="en-US" sz="1900" b="0" i="0" dirty="0" smtClean="0">
                            <a:solidFill>
                              <a:schemeClr val="tx1"/>
                            </a:solidFill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1900" dirty="0">
                            <a:solidFill>
                              <a:schemeClr val="tx1"/>
                            </a:solidFill>
                          </a:rPr>
                          <m:t>𝟏𝟓</m:t>
                        </m:r>
                        <m:r>
                          <m:rPr>
                            <m:nor/>
                          </m:rPr>
                          <a:rPr lang="en-US" sz="1900" dirty="0">
                            <a:solidFill>
                              <a:schemeClr val="tx1"/>
                            </a:solidFill>
                          </a:rPr>
                          <m:t>°</m:t>
                        </m:r>
                      </m:e>
                    </m:d>
                  </m:oMath>
                </a14:m>
                <a:br>
                  <a:rPr lang="en-US" sz="190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en-US" sz="1700" dirty="0">
                    <a:solidFill>
                      <a:schemeClr val="tx1"/>
                    </a:solidFill>
                    <a:latin typeface="+mn-lt"/>
                  </a:rPr>
                  <a:t>	</a:t>
                </a:r>
                <a:endParaRPr lang="en-US" sz="19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23299" y="711200"/>
                <a:ext cx="4720145" cy="3944928"/>
              </a:xfrm>
              <a:blipFill>
                <a:blip r:embed="rId2"/>
                <a:stretch>
                  <a:fillRect l="-3097" t="-2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A18205F-8D64-2E92-F5DD-23EF783C1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56" y="83184"/>
            <a:ext cx="3905387" cy="2752696"/>
          </a:xfrm>
          <a:prstGeom prst="rect">
            <a:avLst/>
          </a:prstGeom>
        </p:spPr>
      </p:pic>
      <p:pic>
        <p:nvPicPr>
          <p:cNvPr id="10" name="Picture 9" descr="Table&#10;&#10;Description automatically generated with medium confidence">
            <a:extLst>
              <a:ext uri="{FF2B5EF4-FFF2-40B4-BE49-F238E27FC236}">
                <a16:creationId xmlns:a16="http://schemas.microsoft.com/office/drawing/2014/main" id="{1EA58A6F-7B56-85BB-7BB2-2E76706706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r="1431"/>
          <a:stretch/>
        </p:blipFill>
        <p:spPr>
          <a:xfrm>
            <a:off x="274965" y="2835880"/>
            <a:ext cx="3629081" cy="1781337"/>
          </a:xfrm>
          <a:prstGeom prst="rect">
            <a:avLst/>
          </a:prstGeom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52786C63-D2CD-10E9-602B-40A74D5D163B}"/>
              </a:ext>
            </a:extLst>
          </p:cNvPr>
          <p:cNvSpPr/>
          <p:nvPr/>
        </p:nvSpPr>
        <p:spPr>
          <a:xfrm>
            <a:off x="610461" y="1751557"/>
            <a:ext cx="338482" cy="347209"/>
          </a:xfrm>
          <a:prstGeom prst="donut">
            <a:avLst>
              <a:gd name="adj" fmla="val 105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93FA93-B1FC-2B87-63E7-DF54D7288435}"/>
                  </a:ext>
                </a:extLst>
              </p:cNvPr>
              <p:cNvSpPr txBox="1"/>
              <p:nvPr/>
            </p:nvSpPr>
            <p:spPr>
              <a:xfrm>
                <a:off x="834541" y="1996295"/>
                <a:ext cx="36029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93FA93-B1FC-2B87-63E7-DF54D7288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41" y="1996295"/>
                <a:ext cx="360291" cy="369332"/>
              </a:xfrm>
              <a:prstGeom prst="rect">
                <a:avLst/>
              </a:prstGeom>
              <a:blipFill>
                <a:blip r:embed="rId5"/>
                <a:stretch>
                  <a:fillRect l="-10169" r="-5085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ircle: Hollow 7">
            <a:extLst>
              <a:ext uri="{FF2B5EF4-FFF2-40B4-BE49-F238E27FC236}">
                <a16:creationId xmlns:a16="http://schemas.microsoft.com/office/drawing/2014/main" id="{C7AB767C-AEC0-2FCB-CB38-F5E3A90A5551}"/>
              </a:ext>
            </a:extLst>
          </p:cNvPr>
          <p:cNvSpPr/>
          <p:nvPr/>
        </p:nvSpPr>
        <p:spPr>
          <a:xfrm>
            <a:off x="3455110" y="1022517"/>
            <a:ext cx="332799" cy="313167"/>
          </a:xfrm>
          <a:prstGeom prst="donut">
            <a:avLst>
              <a:gd name="adj" fmla="val 105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6BFDA76C-7AE2-7BF7-C8E6-93BA69151C3D}"/>
              </a:ext>
            </a:extLst>
          </p:cNvPr>
          <p:cNvSpPr/>
          <p:nvPr/>
        </p:nvSpPr>
        <p:spPr>
          <a:xfrm>
            <a:off x="3457686" y="1749758"/>
            <a:ext cx="332799" cy="313167"/>
          </a:xfrm>
          <a:prstGeom prst="donut">
            <a:avLst>
              <a:gd name="adj" fmla="val 105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454517-7C4A-56E4-A62D-FF566F69EF5D}"/>
                  </a:ext>
                </a:extLst>
              </p:cNvPr>
              <p:cNvSpPr txBox="1"/>
              <p:nvPr/>
            </p:nvSpPr>
            <p:spPr>
              <a:xfrm>
                <a:off x="3440893" y="1304387"/>
                <a:ext cx="396070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454517-7C4A-56E4-A62D-FF566F69E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893" y="1304387"/>
                <a:ext cx="396070" cy="398955"/>
              </a:xfrm>
              <a:prstGeom prst="rect">
                <a:avLst/>
              </a:prstGeom>
              <a:blipFill>
                <a:blip r:embed="rId6"/>
                <a:stretch>
                  <a:fillRect l="-7692" r="-10769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DCC808F-5304-326D-56DA-3FCC3FA8A5AD}"/>
              </a:ext>
            </a:extLst>
          </p:cNvPr>
          <p:cNvSpPr/>
          <p:nvPr/>
        </p:nvSpPr>
        <p:spPr>
          <a:xfrm>
            <a:off x="3457686" y="2154501"/>
            <a:ext cx="332799" cy="313167"/>
          </a:xfrm>
          <a:prstGeom prst="donut">
            <a:avLst>
              <a:gd name="adj" fmla="val 105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DE5AF7C3-E7F9-6EC5-8B72-170A6692837D}"/>
              </a:ext>
            </a:extLst>
          </p:cNvPr>
          <p:cNvSpPr/>
          <p:nvPr/>
        </p:nvSpPr>
        <p:spPr>
          <a:xfrm>
            <a:off x="3457686" y="1758467"/>
            <a:ext cx="332799" cy="313167"/>
          </a:xfrm>
          <a:prstGeom prst="donut">
            <a:avLst>
              <a:gd name="adj" fmla="val 105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61C413F8-E5B6-0301-0FBA-559569CAB71B}"/>
              </a:ext>
            </a:extLst>
          </p:cNvPr>
          <p:cNvSpPr/>
          <p:nvPr/>
        </p:nvSpPr>
        <p:spPr>
          <a:xfrm>
            <a:off x="4319458" y="2154501"/>
            <a:ext cx="4549577" cy="2462716"/>
          </a:xfrm>
          <a:prstGeom prst="frame">
            <a:avLst>
              <a:gd name="adj1" fmla="val 4367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A78378-675F-FBB5-E74F-82E26D92897F}"/>
                  </a:ext>
                </a:extLst>
              </p:cNvPr>
              <p:cNvSpPr txBox="1"/>
              <p:nvPr/>
            </p:nvSpPr>
            <p:spPr>
              <a:xfrm>
                <a:off x="4425195" y="2264229"/>
                <a:ext cx="4318211" cy="22839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tx1"/>
                    </a:solidFill>
                    <a:latin typeface="+mn-lt"/>
                  </a:rPr>
                  <a:t>Simplest metric is a matter of math…</a:t>
                </a:r>
              </a:p>
              <a:p>
                <a:pPr algn="ctr"/>
                <a:r>
                  <a:rPr lang="en-US" sz="1700" b="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17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7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en-US" sz="1700" b="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, mathematically impossible for SEY-driven instability.</a:t>
                </a:r>
              </a:p>
              <a:p>
                <a:pPr algn="ctr"/>
                <a:r>
                  <a:rPr lang="en-US" sz="1700" b="1" i="1" dirty="0">
                    <a:solidFill>
                      <a:schemeClr val="accent2"/>
                    </a:solidFill>
                    <a:latin typeface="+mn-lt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  <m:r>
                      <a:rPr lang="en-US" sz="17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7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1700" b="1" i="1" dirty="0">
                    <a:solidFill>
                      <a:schemeClr val="accent2"/>
                    </a:solidFill>
                    <a:latin typeface="+mn-lt"/>
                  </a:rPr>
                  <a:t>, continued electron cloud accumulation is possible!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</m:sSub>
                    <m:r>
                      <a:rPr lang="en-US" sz="2400" b="1" i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400" b="1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  <m:sub>
                            <m:r>
                              <a:rPr lang="en-US" sz="2400" b="1" i="0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𝐟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  <m:sub>
                            <m:r>
                              <a:rPr lang="en-US" sz="2400" b="1" i="0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𝐢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b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+mn-lt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r>
                          <a:rPr lang="en-US" sz="2400" b="1" i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</m:sSub>
                    <m:r>
                      <a:rPr lang="en-US" sz="2400" b="1" i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1" i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b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+mn-lt"/>
                  </a:rPr>
                  <a:t> sets stability region</a:t>
                </a:r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A78378-675F-FBB5-E74F-82E26D928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5195" y="2264229"/>
                <a:ext cx="4318211" cy="2283959"/>
              </a:xfrm>
              <a:prstGeom prst="rect">
                <a:avLst/>
              </a:prstGeom>
              <a:blipFill>
                <a:blip r:embed="rId7"/>
                <a:stretch>
                  <a:fillRect t="-1600" b="-19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6844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8122058" cy="32090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Recycler Fast-Transverse Instability Already Exists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8" name="Rectangle: Diagonal Corners Snipped 17">
            <a:extLst>
              <a:ext uri="{FF2B5EF4-FFF2-40B4-BE49-F238E27FC236}">
                <a16:creationId xmlns:a16="http://schemas.microsoft.com/office/drawing/2014/main" id="{AFD83690-D102-1B1E-BA8E-1F50D65062B7}"/>
              </a:ext>
            </a:extLst>
          </p:cNvPr>
          <p:cNvSpPr/>
          <p:nvPr/>
        </p:nvSpPr>
        <p:spPr>
          <a:xfrm>
            <a:off x="126750" y="641350"/>
            <a:ext cx="3683250" cy="4014778"/>
          </a:xfrm>
          <a:prstGeom prst="snip2DiagRect">
            <a:avLst>
              <a:gd name="adj1" fmla="val 0"/>
              <a:gd name="adj2" fmla="val 2474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8006" y="711200"/>
                <a:ext cx="3545962" cy="3944927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1900" i="1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</a:rPr>
                  <a:t>We live on the razor’s edge!</a:t>
                </a:r>
                <a:br>
                  <a:rPr lang="en-US" sz="2800" b="1" i="1" dirty="0">
                    <a:solidFill>
                      <a:schemeClr val="accent6"/>
                    </a:solidFill>
                    <a:latin typeface="+mn-lt"/>
                  </a:rPr>
                </a:br>
                <a:br>
                  <a:rPr lang="en-US" sz="2400" b="1" i="1" dirty="0">
                    <a:solidFill>
                      <a:schemeClr val="accent6"/>
                    </a:solidFill>
                    <a:latin typeface="+mn-lt"/>
                  </a:rPr>
                </a:br>
                <a:br>
                  <a:rPr lang="en-US" sz="2800" b="1" i="1" dirty="0">
                    <a:solidFill>
                      <a:schemeClr val="accent6"/>
                    </a:solidFill>
                    <a:latin typeface="+mn-lt"/>
                  </a:rPr>
                </a:br>
                <a:r>
                  <a:rPr lang="en-US" sz="1700" b="1" i="1" dirty="0">
                    <a:solidFill>
                      <a:schemeClr val="accent6"/>
                    </a:solidFill>
                    <a:latin typeface="+mn-lt"/>
                  </a:rPr>
                  <a:t>	</a:t>
                </a:r>
                <a:r>
                  <a:rPr lang="en-US" sz="1700" b="1" i="1" u="sng" dirty="0">
                    <a:solidFill>
                      <a:schemeClr val="accent4"/>
                    </a:solidFill>
                    <a:latin typeface="+mn-lt"/>
                  </a:rPr>
                  <a:t>… at </a:t>
                </a:r>
                <a14:m>
                  <m:oMath xmlns:m="http://schemas.openxmlformats.org/officeDocument/2006/math">
                    <m:r>
                      <a:rPr lang="en-US" sz="1700" b="1" i="1" u="sng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700" b="1" i="1" u="sng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1700" b="1" i="1" u="sng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b="1" i="1" u="sng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700" b="1" i="1" u="sng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sup>
                    </m:sSup>
                  </m:oMath>
                </a14:m>
                <a:r>
                  <a:rPr lang="en-US" sz="1700" b="1" i="1" u="sng" dirty="0">
                    <a:solidFill>
                      <a:schemeClr val="accent4"/>
                    </a:solidFill>
                    <a:latin typeface="+mn-lt"/>
                  </a:rPr>
                  <a:t> ppb</a:t>
                </a:r>
              </a:p>
              <a:p>
                <a:pPr marL="0" indent="0">
                  <a:buNone/>
                </a:pPr>
                <a:r>
                  <a:rPr lang="en-US" sz="1900" b="1" dirty="0">
                    <a:solidFill>
                      <a:schemeClr val="bg1"/>
                    </a:solidFill>
                    <a:latin typeface="+mn-lt"/>
                  </a:rPr>
                  <a:t>PIP-II intensity-based upgrade</a:t>
                </a:r>
                <a:br>
                  <a:rPr lang="en-US" sz="1900" b="1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sz="1700" b="1" dirty="0">
                    <a:solidFill>
                      <a:schemeClr val="bg1"/>
                    </a:solidFill>
                    <a:latin typeface="+mn-lt"/>
                  </a:rPr>
                  <a:t>	</a:t>
                </a:r>
                <a:r>
                  <a:rPr lang="en-US" sz="1700" dirty="0">
                    <a:solidFill>
                      <a:schemeClr val="bg1"/>
                    </a:solidFill>
                    <a:latin typeface="+mn-lt"/>
                  </a:rPr>
                  <a:t>Questionable region, would</a:t>
                </a:r>
                <a:br>
                  <a:rPr lang="en-US" sz="1700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sz="1700" dirty="0">
                    <a:solidFill>
                      <a:schemeClr val="bg1"/>
                    </a:solidFill>
                    <a:latin typeface="+mn-lt"/>
                  </a:rPr>
                  <a:t>	demand conditioning</a:t>
                </a:r>
              </a:p>
              <a:p>
                <a:pPr marL="0" indent="0">
                  <a:buNone/>
                </a:pPr>
                <a:r>
                  <a:rPr lang="en-US" sz="1900" dirty="0">
                    <a:solidFill>
                      <a:schemeClr val="bg1"/>
                    </a:solidFill>
                    <a:latin typeface="+mn-lt"/>
                  </a:rPr>
                  <a:t>Electron-cloud challenge is just one example…</a:t>
                </a:r>
                <a:br>
                  <a:rPr lang="en-US" sz="1900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sz="1900" dirty="0">
                    <a:solidFill>
                      <a:schemeClr val="bg1"/>
                    </a:solidFill>
                    <a:latin typeface="+mn-lt"/>
                  </a:rPr>
                  <a:t>	</a:t>
                </a:r>
                <a:r>
                  <a:rPr lang="en-US" sz="1700" dirty="0">
                    <a:solidFill>
                      <a:schemeClr val="bg1"/>
                    </a:solidFill>
                    <a:latin typeface="+mn-lt"/>
                  </a:rPr>
                  <a:t>First analysis to correctly pin</a:t>
                </a:r>
                <a:br>
                  <a:rPr lang="en-US" sz="1700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sz="1700" dirty="0">
                    <a:solidFill>
                      <a:schemeClr val="bg1"/>
                    </a:solidFill>
                    <a:latin typeface="+mn-lt"/>
                  </a:rPr>
                  <a:t>	instability data to simulation! </a:t>
                </a:r>
                <a:r>
                  <a:rPr lang="en-US" sz="1700" dirty="0">
                    <a:solidFill>
                      <a:schemeClr val="bg1"/>
                    </a:solidFill>
                    <a:latin typeface="+mn-lt"/>
                    <a:sym typeface="Wingdings" panose="05000000000000000000" pitchFamily="2" charset="2"/>
                  </a:rPr>
                  <a:t></a:t>
                </a:r>
                <a:br>
                  <a:rPr lang="en-US" sz="1900" i="1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US" sz="1700" i="1" dirty="0">
                    <a:solidFill>
                      <a:schemeClr val="bg1"/>
                    </a:solidFill>
                    <a:latin typeface="+mn-lt"/>
                  </a:rPr>
                  <a:t>	Most of complex has needs </a:t>
                </a:r>
              </a:p>
              <a:p>
                <a:pPr marL="0" indent="0">
                  <a:buNone/>
                </a:pPr>
                <a:r>
                  <a:rPr lang="en-US" sz="1900" b="1" dirty="0">
                    <a:solidFill>
                      <a:schemeClr val="bg1"/>
                    </a:solidFill>
                    <a:latin typeface="+mn-lt"/>
                  </a:rPr>
                  <a:t>Cycle time is a viable path</a:t>
                </a:r>
              </a:p>
            </p:txBody>
          </p:sp>
        </mc:Choice>
        <mc:Fallback xmlns="">
          <p:sp>
            <p:nvSpPr>
              <p:cNvPr id="13" name="Content Placeholder 10">
                <a:extLst>
                  <a:ext uri="{FF2B5EF4-FFF2-40B4-BE49-F238E27FC236}">
                    <a16:creationId xmlns:a16="http://schemas.microsoft.com/office/drawing/2014/main" id="{B81F5C15-68EC-F779-A5EF-E5B53A14C5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8006" y="711200"/>
                <a:ext cx="3545962" cy="3944927"/>
              </a:xfrm>
              <a:blipFill>
                <a:blip r:embed="rId2"/>
                <a:stretch>
                  <a:fillRect l="-4124" t="-2782" r="-1718" b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06D11DE-8666-6DC0-BC74-55FF7727EC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5" b="1985"/>
          <a:stretch/>
        </p:blipFill>
        <p:spPr>
          <a:xfrm>
            <a:off x="3917019" y="755443"/>
            <a:ext cx="5099050" cy="35308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052BBF-17A3-530D-AFE2-876472CDC5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4" b="184"/>
          <a:stretch/>
        </p:blipFill>
        <p:spPr>
          <a:xfrm>
            <a:off x="256672" y="979705"/>
            <a:ext cx="3388630" cy="6733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F8C2D0-BCCE-3376-AB5B-9FABD9C1910D}"/>
              </a:ext>
            </a:extLst>
          </p:cNvPr>
          <p:cNvSpPr txBox="1"/>
          <p:nvPr/>
        </p:nvSpPr>
        <p:spPr>
          <a:xfrm rot="16200000">
            <a:off x="2967967" y="2252156"/>
            <a:ext cx="22402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Stability Metric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8CB246-A74D-6824-0253-D9C858B9B57A}"/>
              </a:ext>
            </a:extLst>
          </p:cNvPr>
          <p:cNvSpPr txBox="1"/>
          <p:nvPr/>
        </p:nvSpPr>
        <p:spPr>
          <a:xfrm>
            <a:off x="4572000" y="3998138"/>
            <a:ext cx="43303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Peak number of electrons produced by </a:t>
            </a:r>
            <a:br>
              <a:rPr lang="en-US" sz="1800" b="1" dirty="0"/>
            </a:br>
            <a:r>
              <a:rPr lang="en-US" sz="1800" b="1" dirty="0"/>
              <a:t>electron-pipe collisions</a:t>
            </a: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F582194-815C-E085-A1D7-331815B9CF96}"/>
              </a:ext>
            </a:extLst>
          </p:cNvPr>
          <p:cNvSpPr/>
          <p:nvPr/>
        </p:nvSpPr>
        <p:spPr>
          <a:xfrm>
            <a:off x="7840276" y="2429189"/>
            <a:ext cx="250408" cy="235636"/>
          </a:xfrm>
          <a:prstGeom prst="donut">
            <a:avLst>
              <a:gd name="adj" fmla="val 105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9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538E3E-C99E-4230-1801-1223743528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 case someone asks if there is a song… or is still confused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5F592-552C-7412-565B-5D1D5D1EDE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Backup’s Backup</a:t>
            </a:r>
          </a:p>
        </p:txBody>
      </p:sp>
    </p:spTree>
    <p:extLst>
      <p:ext uri="{BB962C8B-B14F-4D97-AF65-F5344CB8AC3E}">
        <p14:creationId xmlns:p14="http://schemas.microsoft.com/office/powerpoint/2010/main" val="991495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2015C0-ECB6-2BE4-CB1A-190C3FE29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4592782" cy="3767007"/>
          </a:xfrm>
        </p:spPr>
        <p:txBody>
          <a:bodyPr/>
          <a:lstStyle/>
          <a:p>
            <a:r>
              <a:rPr lang="en-US" sz="2800" dirty="0"/>
              <a:t>You are my Recycler…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	</a:t>
            </a:r>
            <a:r>
              <a:rPr lang="en-US" sz="2800" dirty="0">
                <a:solidFill>
                  <a:schemeClr val="accent1"/>
                </a:solidFill>
              </a:rPr>
              <a:t>Got one desire…</a:t>
            </a:r>
          </a:p>
          <a:p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		</a:t>
            </a:r>
            <a:r>
              <a:rPr lang="en-US" sz="2800" dirty="0">
                <a:solidFill>
                  <a:schemeClr val="accent3"/>
                </a:solidFill>
              </a:rPr>
              <a:t>Believe when I say…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That I want stability!</a:t>
            </a:r>
            <a:endParaRPr lang="en-US" sz="2800" dirty="0"/>
          </a:p>
        </p:txBody>
      </p:sp>
      <p:pic>
        <p:nvPicPr>
          <p:cNvPr id="9" name="Content Placeholder 8" descr="A person in a suit and hat&#10;&#10;Description automatically generated with medium confidence">
            <a:extLst>
              <a:ext uri="{FF2B5EF4-FFF2-40B4-BE49-F238E27FC236}">
                <a16:creationId xmlns:a16="http://schemas.microsoft.com/office/drawing/2014/main" id="{5C3D8F47-77E5-8527-72C9-100E6143B37C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899134" y="719138"/>
            <a:ext cx="3995291" cy="37671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27DF8-C7BD-CD1B-4763-6EEBEC2F1E4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D2180-95FD-4B53-54BA-19A6833707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C00D0-18E3-B1DF-0027-83321C0D35D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1487416-464F-CB42-4890-A556445AD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 E Y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40FF58B-A51C-FAE4-00A7-11057A48CC28}"/>
              </a:ext>
            </a:extLst>
          </p:cNvPr>
          <p:cNvSpPr/>
          <p:nvPr/>
        </p:nvSpPr>
        <p:spPr>
          <a:xfrm>
            <a:off x="4572000" y="416859"/>
            <a:ext cx="2712972" cy="1018978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4"/>
                </a:solidFill>
                <a:latin typeface="Permanent Marker" panose="02000000000000000000" pitchFamily="2" charset="0"/>
              </a:rPr>
              <a:t>There’s always a song</a:t>
            </a:r>
          </a:p>
        </p:txBody>
      </p:sp>
    </p:spTree>
    <p:extLst>
      <p:ext uri="{BB962C8B-B14F-4D97-AF65-F5344CB8AC3E}">
        <p14:creationId xmlns:p14="http://schemas.microsoft.com/office/powerpoint/2010/main" val="1475925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D60D17-81E5-4239-604F-D0BAB602B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4"/>
          <a:stretch/>
        </p:blipFill>
        <p:spPr bwMode="auto">
          <a:xfrm>
            <a:off x="4902446" y="719138"/>
            <a:ext cx="3991980" cy="37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2015C0-ECB6-2BE4-CB1A-190C3FE29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4592782" cy="3767007"/>
          </a:xfrm>
        </p:spPr>
        <p:txBody>
          <a:bodyPr/>
          <a:lstStyle/>
          <a:p>
            <a:r>
              <a:rPr lang="en-US" sz="2800" dirty="0"/>
              <a:t>But these </a:t>
            </a:r>
          </a:p>
          <a:p>
            <a:endParaRPr lang="en-US" sz="2800" dirty="0">
              <a:solidFill>
                <a:schemeClr val="accent1"/>
              </a:solidFill>
            </a:endParaRPr>
          </a:p>
          <a:p>
            <a:pPr algn="ctr"/>
            <a:r>
              <a:rPr lang="en-US" sz="2800" dirty="0">
                <a:solidFill>
                  <a:schemeClr val="accent1"/>
                </a:solidFill>
              </a:rPr>
              <a:t>Have two functional parts!</a:t>
            </a:r>
          </a:p>
          <a:p>
            <a:pPr algn="ctr"/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2"/>
                </a:solidFill>
              </a:rPr>
              <a:t>And gradients play with your heart!</a:t>
            </a:r>
          </a:p>
          <a:p>
            <a:pPr algn="r"/>
            <a:endParaRPr lang="en-US" sz="2800" dirty="0">
              <a:solidFill>
                <a:schemeClr val="tx1"/>
              </a:solidFill>
            </a:endParaRPr>
          </a:p>
          <a:p>
            <a:pPr algn="r"/>
            <a:r>
              <a:rPr lang="en-US" sz="2800" dirty="0">
                <a:solidFill>
                  <a:schemeClr val="accent4"/>
                </a:solidFill>
              </a:rPr>
              <a:t>Then clouds reign…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27DF8-C7BD-CD1B-4763-6EEBEC2F1E4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D2180-95FD-4B53-54BA-19A6833707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C00D0-18E3-B1DF-0027-83321C0D35D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1487416-464F-CB42-4890-A556445AD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 E 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74C367-BC09-8305-0993-8C188797E1DD}"/>
              </a:ext>
            </a:extLst>
          </p:cNvPr>
          <p:cNvCxnSpPr/>
          <p:nvPr/>
        </p:nvCxnSpPr>
        <p:spPr>
          <a:xfrm>
            <a:off x="2168866" y="903314"/>
            <a:ext cx="3000139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10D36D-378E-FA3A-94FB-9DB64BB6D091}"/>
              </a:ext>
            </a:extLst>
          </p:cNvPr>
          <p:cNvCxnSpPr>
            <a:cxnSpLocks/>
          </p:cNvCxnSpPr>
          <p:nvPr/>
        </p:nvCxnSpPr>
        <p:spPr>
          <a:xfrm>
            <a:off x="2168866" y="903314"/>
            <a:ext cx="4881838" cy="691218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B2C1C32-FFAC-7754-B4CF-E38ED5881013}"/>
              </a:ext>
            </a:extLst>
          </p:cNvPr>
          <p:cNvCxnSpPr>
            <a:cxnSpLocks/>
          </p:cNvCxnSpPr>
          <p:nvPr/>
        </p:nvCxnSpPr>
        <p:spPr>
          <a:xfrm>
            <a:off x="2168866" y="903314"/>
            <a:ext cx="5623857" cy="97838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524AD78-CF65-2D55-1292-6F78A6B509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9655231">
            <a:off x="5127536" y="1928953"/>
            <a:ext cx="1368159" cy="94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55DE59-2011-5F8E-E62A-581F7FFA5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945753">
            <a:off x="6493932" y="2559490"/>
            <a:ext cx="1113544" cy="769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2478D3-7EE1-6F9D-3F11-A2F15392B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6800164">
            <a:off x="7748635" y="2258797"/>
            <a:ext cx="929019" cy="641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B11B40-F1BE-DB75-0AE1-7541762CFA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07164">
            <a:off x="5107592" y="3375403"/>
            <a:ext cx="1249018" cy="862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EF493-E772-CE61-6819-629CB48291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9405747">
            <a:off x="7364974" y="3414642"/>
            <a:ext cx="1039473" cy="718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9534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988" y="431074"/>
            <a:ext cx="8202023" cy="612282"/>
          </a:xfrm>
        </p:spPr>
        <p:txBody>
          <a:bodyPr/>
          <a:lstStyle/>
          <a:p>
            <a:pPr algn="ctr"/>
            <a:r>
              <a:rPr lang="en-US" sz="1950" dirty="0">
                <a:solidFill>
                  <a:schemeClr val="accent2"/>
                </a:solidFill>
              </a:rPr>
              <a:t>DUNE: The world’s most capable neutrino experiment, driven by LBNF and PIP-II</a:t>
            </a:r>
            <a:endParaRPr lang="en-US" sz="1950" dirty="0">
              <a:solidFill>
                <a:schemeClr val="accent2"/>
              </a:solidFill>
              <a:cs typeface="Helvetic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1/30/2023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2A3C99-D98C-45EB-BD3A-48DA239D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4029"/>
            <a:ext cx="9144000" cy="3176137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9847F6B4-2B6E-4280-B1BE-0EC38F5417A9}"/>
              </a:ext>
            </a:extLst>
          </p:cNvPr>
          <p:cNvSpPr txBox="1">
            <a:spLocks/>
          </p:cNvSpPr>
          <p:nvPr/>
        </p:nvSpPr>
        <p:spPr>
          <a:xfrm>
            <a:off x="1093273" y="1249669"/>
            <a:ext cx="6957451" cy="321734"/>
          </a:xfrm>
          <a:prstGeom prst="rect">
            <a:avLst/>
          </a:prstGeom>
          <a:noFill/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950" dirty="0">
                <a:solidFill>
                  <a:schemeClr val="accent4"/>
                </a:solidFill>
              </a:rPr>
              <a:t>Delivering</a:t>
            </a:r>
            <a:r>
              <a:rPr lang="en-US" sz="1950" dirty="0">
                <a:solidFill>
                  <a:schemeClr val="tx2"/>
                </a:solidFill>
              </a:rPr>
              <a:t> on LBNF/DUNE is Fermilab’s </a:t>
            </a:r>
            <a:r>
              <a:rPr lang="en-US" sz="1950" dirty="0">
                <a:solidFill>
                  <a:schemeClr val="accent4"/>
                </a:solidFill>
              </a:rPr>
              <a:t>highest</a:t>
            </a:r>
            <a:r>
              <a:rPr lang="en-US" sz="1950" dirty="0">
                <a:solidFill>
                  <a:schemeClr val="tx2"/>
                </a:solidFill>
              </a:rPr>
              <a:t> priority </a:t>
            </a:r>
            <a:endParaRPr lang="en-US" sz="1950" dirty="0">
              <a:solidFill>
                <a:schemeClr val="tx2"/>
              </a:solidFill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0A7917-4A25-4D94-920A-CADF7510BF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93" y="43406"/>
            <a:ext cx="8697615" cy="290772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From Valishev’s ACE Workshop Introduction: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270160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2015C0-ECB6-2BE4-CB1A-190C3FE29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1118441"/>
            <a:ext cx="4592782" cy="3314806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As magnetic mirrors mess with our beam!</a:t>
            </a:r>
          </a:p>
          <a:p>
            <a:pPr algn="ctr"/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SEY, ain’t nothing but a heartache!</a:t>
            </a:r>
            <a:b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SEY, ain’t nothing but a big pain!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accent4"/>
                </a:solidFill>
              </a:rPr>
              <a:t>Tell me why—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27DF8-C7BD-CD1B-4763-6EEBEC2F1E4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D2180-95FD-4B53-54BA-19A6833707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C00D0-18E3-B1DF-0027-83321C0D35D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1487416-464F-CB42-4890-A556445AD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 E Y</a:t>
            </a:r>
          </a:p>
        </p:txBody>
      </p:sp>
      <p:pic>
        <p:nvPicPr>
          <p:cNvPr id="3" name="Picture 2" descr="今天不上班！！ GIF - Kermit Rage Mad GIFs">
            <a:extLst>
              <a:ext uri="{FF2B5EF4-FFF2-40B4-BE49-F238E27FC236}">
                <a16:creationId xmlns:a16="http://schemas.microsoft.com/office/drawing/2014/main" id="{9E6FCF02-CA3D-8D0D-B805-33EDF55FC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65" y="120015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823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988" y="431074"/>
            <a:ext cx="8202023" cy="612282"/>
          </a:xfrm>
        </p:spPr>
        <p:txBody>
          <a:bodyPr/>
          <a:lstStyle/>
          <a:p>
            <a:pPr algn="ctr"/>
            <a:r>
              <a:rPr lang="en-US" sz="1950" dirty="0">
                <a:solidFill>
                  <a:schemeClr val="accent2"/>
                </a:solidFill>
              </a:rPr>
              <a:t>DUNE: The world’s most capable neutrino experiment, driven by LBNF and PIP-II</a:t>
            </a:r>
            <a:endParaRPr lang="en-US" sz="1950" dirty="0">
              <a:solidFill>
                <a:schemeClr val="accent2"/>
              </a:solidFill>
              <a:cs typeface="Helvetic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1/30/2023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2A3C99-D98C-45EB-BD3A-48DA239D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4029"/>
            <a:ext cx="9144000" cy="3176137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9847F6B4-2B6E-4280-B1BE-0EC38F5417A9}"/>
              </a:ext>
            </a:extLst>
          </p:cNvPr>
          <p:cNvSpPr txBox="1">
            <a:spLocks/>
          </p:cNvSpPr>
          <p:nvPr/>
        </p:nvSpPr>
        <p:spPr>
          <a:xfrm>
            <a:off x="1093273" y="1249669"/>
            <a:ext cx="6957451" cy="321734"/>
          </a:xfrm>
          <a:prstGeom prst="rect">
            <a:avLst/>
          </a:prstGeom>
          <a:noFill/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950" dirty="0">
                <a:solidFill>
                  <a:schemeClr val="accent4"/>
                </a:solidFill>
              </a:rPr>
              <a:t>Delivering</a:t>
            </a:r>
            <a:r>
              <a:rPr lang="en-US" sz="1950" dirty="0">
                <a:solidFill>
                  <a:schemeClr val="tx2"/>
                </a:solidFill>
              </a:rPr>
              <a:t> on LBNF/DUNE is Fermilab’s </a:t>
            </a:r>
            <a:r>
              <a:rPr lang="en-US" sz="1950" dirty="0">
                <a:solidFill>
                  <a:schemeClr val="accent4"/>
                </a:solidFill>
              </a:rPr>
              <a:t>highest</a:t>
            </a:r>
            <a:r>
              <a:rPr lang="en-US" sz="1950" dirty="0">
                <a:solidFill>
                  <a:schemeClr val="tx2"/>
                </a:solidFill>
              </a:rPr>
              <a:t> priority </a:t>
            </a:r>
            <a:endParaRPr lang="en-US" sz="1950" dirty="0">
              <a:solidFill>
                <a:schemeClr val="tx2"/>
              </a:solidFill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0A7917-4A25-4D94-920A-CADF7510BF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93" y="43406"/>
            <a:ext cx="8697615" cy="290772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From Valishev’s ACE Workshop Introduction:</a:t>
            </a:r>
            <a:endParaRPr lang="en-US" sz="1600" b="1" dirty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1D53F6EE-A857-A487-D135-0AA3C921FF3B}"/>
              </a:ext>
            </a:extLst>
          </p:cNvPr>
          <p:cNvSpPr/>
          <p:nvPr/>
        </p:nvSpPr>
        <p:spPr>
          <a:xfrm>
            <a:off x="6616337" y="2512075"/>
            <a:ext cx="1528354" cy="1596193"/>
          </a:xfrm>
          <a:prstGeom prst="frame">
            <a:avLst>
              <a:gd name="adj1" fmla="val 6144"/>
            </a:avLst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82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2A3C99-D98C-45EB-BD3A-48DA239D8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71"/>
          <a:stretch/>
        </p:blipFill>
        <p:spPr>
          <a:xfrm>
            <a:off x="4884795" y="964171"/>
            <a:ext cx="3984885" cy="3555578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9847F6B4-2B6E-4280-B1BE-0EC38F5417A9}"/>
              </a:ext>
            </a:extLst>
          </p:cNvPr>
          <p:cNvSpPr txBox="1">
            <a:spLocks/>
          </p:cNvSpPr>
          <p:nvPr/>
        </p:nvSpPr>
        <p:spPr>
          <a:xfrm>
            <a:off x="222250" y="377525"/>
            <a:ext cx="6735201" cy="4259789"/>
          </a:xfrm>
          <a:prstGeom prst="rect">
            <a:avLst/>
          </a:prstGeom>
          <a:noFill/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>
                <a:solidFill>
                  <a:schemeClr val="accent4"/>
                </a:solidFill>
              </a:rPr>
              <a:t>Delivering</a:t>
            </a:r>
            <a:r>
              <a:rPr lang="en-US" sz="1900" dirty="0">
                <a:solidFill>
                  <a:schemeClr val="tx2"/>
                </a:solidFill>
              </a:rPr>
              <a:t> on LBNF/DUNE is Fermilab’s </a:t>
            </a:r>
            <a:r>
              <a:rPr lang="en-US" sz="1900" dirty="0">
                <a:solidFill>
                  <a:schemeClr val="accent4"/>
                </a:solidFill>
              </a:rPr>
              <a:t>highest</a:t>
            </a:r>
            <a:r>
              <a:rPr lang="en-US" sz="1900" dirty="0">
                <a:solidFill>
                  <a:schemeClr val="tx2"/>
                </a:solidFill>
              </a:rPr>
              <a:t> priority</a:t>
            </a:r>
          </a:p>
          <a:p>
            <a:r>
              <a:rPr lang="en-US" sz="1700" dirty="0">
                <a:solidFill>
                  <a:schemeClr val="tx2"/>
                </a:solidFill>
              </a:rPr>
              <a:t>	</a:t>
            </a:r>
            <a:r>
              <a:rPr lang="en-US" sz="1700" b="0" i="1" dirty="0">
                <a:solidFill>
                  <a:schemeClr val="accent3"/>
                </a:solidFill>
              </a:rPr>
              <a:t>Met by producing the most neutrinos possible</a:t>
            </a:r>
            <a:endParaRPr lang="en-US" sz="1700" i="1" dirty="0">
              <a:solidFill>
                <a:schemeClr val="tx2"/>
              </a:solidFill>
            </a:endParaRPr>
          </a:p>
          <a:p>
            <a:r>
              <a:rPr lang="en-US" sz="1700" dirty="0">
                <a:solidFill>
                  <a:schemeClr val="tx2"/>
                </a:solidFill>
              </a:rPr>
              <a:t>	</a:t>
            </a:r>
            <a:r>
              <a:rPr lang="en-US" sz="1700" dirty="0">
                <a:solidFill>
                  <a:schemeClr val="tx1"/>
                </a:solidFill>
                <a:sym typeface="Wingdings" panose="05000000000000000000" pitchFamily="2" charset="2"/>
              </a:rPr>
              <a:t> Increase the proton flux!</a:t>
            </a:r>
            <a:endParaRPr lang="en-US" sz="1700" dirty="0">
              <a:solidFill>
                <a:schemeClr val="tx2"/>
              </a:solidFill>
            </a:endParaRPr>
          </a:p>
          <a:p>
            <a:endParaRPr lang="en-US" sz="1700" dirty="0">
              <a:solidFill>
                <a:schemeClr val="tx2"/>
              </a:solidFill>
            </a:endParaRPr>
          </a:p>
          <a:p>
            <a:endParaRPr lang="en-US" sz="1700" dirty="0">
              <a:solidFill>
                <a:schemeClr val="tx2"/>
              </a:solidFill>
            </a:endParaRPr>
          </a:p>
          <a:p>
            <a:endParaRPr lang="en-US" sz="1700" dirty="0">
              <a:solidFill>
                <a:schemeClr val="tx2"/>
              </a:solidFill>
            </a:endParaRPr>
          </a:p>
          <a:p>
            <a:endParaRPr lang="en-US" sz="1700" dirty="0">
              <a:solidFill>
                <a:schemeClr val="tx2"/>
              </a:solidFill>
            </a:endParaRPr>
          </a:p>
          <a:p>
            <a:r>
              <a:rPr lang="en-US" sz="1700" dirty="0">
                <a:solidFill>
                  <a:schemeClr val="tx2"/>
                </a:solidFill>
              </a:rPr>
              <a:t> </a:t>
            </a:r>
          </a:p>
          <a:p>
            <a:endParaRPr lang="en-US" sz="1700" dirty="0">
              <a:solidFill>
                <a:schemeClr val="tx2"/>
              </a:solidFill>
              <a:cs typeface="Helvetica"/>
            </a:endParaRPr>
          </a:p>
          <a:p>
            <a:endParaRPr lang="en-US" sz="1700" dirty="0">
              <a:solidFill>
                <a:schemeClr val="tx2"/>
              </a:solidFill>
              <a:cs typeface="Helvetica"/>
            </a:endParaRPr>
          </a:p>
          <a:p>
            <a:endParaRPr lang="en-US" sz="1700" dirty="0">
              <a:solidFill>
                <a:schemeClr val="tx2"/>
              </a:solidFill>
              <a:cs typeface="Helvetica"/>
            </a:endParaRPr>
          </a:p>
          <a:p>
            <a:endParaRPr lang="en-US" sz="1700" dirty="0">
              <a:solidFill>
                <a:schemeClr val="tx2"/>
              </a:solidFill>
              <a:cs typeface="Helvetica"/>
            </a:endParaRPr>
          </a:p>
          <a:p>
            <a:endParaRPr lang="en-US" sz="1700" dirty="0">
              <a:solidFill>
                <a:schemeClr val="tx2"/>
              </a:solidFill>
              <a:cs typeface="Helvetica"/>
            </a:endParaRPr>
          </a:p>
          <a:p>
            <a:endParaRPr lang="en-US" sz="1700" dirty="0">
              <a:solidFill>
                <a:schemeClr val="tx2"/>
              </a:solidFill>
              <a:cs typeface="Helvetica"/>
            </a:endParaRPr>
          </a:p>
          <a:p>
            <a:endParaRPr lang="en-US" sz="1700" dirty="0">
              <a:solidFill>
                <a:schemeClr val="tx2"/>
              </a:solidFill>
              <a:cs typeface="Helvetica"/>
            </a:endParaRPr>
          </a:p>
          <a:p>
            <a:endParaRPr lang="en-US" sz="1700" dirty="0">
              <a:solidFill>
                <a:schemeClr val="tx2"/>
              </a:solidFill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0A7917-4A25-4D94-920A-CADF7510BF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93" y="43406"/>
            <a:ext cx="8697615" cy="290772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From Valishev’s ACE Workshop Introduction:</a:t>
            </a:r>
            <a:endParaRPr lang="en-US" sz="16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A6CF14-6302-56C5-CAB8-A3907B27B36A}"/>
              </a:ext>
            </a:extLst>
          </p:cNvPr>
          <p:cNvSpPr/>
          <p:nvPr/>
        </p:nvSpPr>
        <p:spPr>
          <a:xfrm>
            <a:off x="4884795" y="3500845"/>
            <a:ext cx="274319" cy="776424"/>
          </a:xfrm>
          <a:prstGeom prst="rect">
            <a:avLst/>
          </a:prstGeom>
          <a:solidFill>
            <a:srgbClr val="1F366C"/>
          </a:solidFill>
          <a:ln>
            <a:solidFill>
              <a:srgbClr val="1F366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11B8A951-F518-0655-B1B2-3C4F3C0B9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75C9D9-32E0-55F6-C6C3-DD0B4E4B66EA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6140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2A3C99-D98C-45EB-BD3A-48DA239D8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71"/>
          <a:stretch/>
        </p:blipFill>
        <p:spPr>
          <a:xfrm>
            <a:off x="4884795" y="964171"/>
            <a:ext cx="3984885" cy="3555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6">
                <a:extLst>
                  <a:ext uri="{FF2B5EF4-FFF2-40B4-BE49-F238E27FC236}">
                    <a16:creationId xmlns:a16="http://schemas.microsoft.com/office/drawing/2014/main" id="{9847F6B4-2B6E-4280-B1BE-0EC38F5417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2250" y="384056"/>
                <a:ext cx="6735201" cy="4259789"/>
              </a:xfrm>
              <a:prstGeom prst="rect">
                <a:avLst/>
              </a:prstGeom>
              <a:noFill/>
            </p:spPr>
            <p:txBody>
              <a:bodyPr lIns="0" tIns="0" rIns="0" bIns="0" anchor="b" anchorCtr="0"/>
              <a:lstStyle>
                <a:lvl1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200" b="1" kern="1200">
                    <a:solidFill>
                      <a:srgbClr val="004C97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2pPr>
                <a:lvl3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3pPr>
                <a:lvl4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4pPr>
                <a:lvl5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5pPr>
                <a:lvl6pPr marL="4572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6pPr>
                <a:lvl7pPr marL="9144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7pPr>
                <a:lvl8pPr marL="13716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8pPr>
                <a:lvl9pPr marL="18288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1900" dirty="0">
                    <a:solidFill>
                      <a:schemeClr val="accent4"/>
                    </a:solidFill>
                  </a:rPr>
                  <a:t>Delivering</a:t>
                </a:r>
                <a:r>
                  <a:rPr lang="en-US" sz="1900" dirty="0">
                    <a:solidFill>
                      <a:schemeClr val="tx2"/>
                    </a:solidFill>
                  </a:rPr>
                  <a:t> on LBNF/DUNE is Fermilab’s </a:t>
                </a:r>
                <a:r>
                  <a:rPr lang="en-US" sz="1900" dirty="0">
                    <a:solidFill>
                      <a:schemeClr val="accent4"/>
                    </a:solidFill>
                  </a:rPr>
                  <a:t>highest</a:t>
                </a:r>
                <a:r>
                  <a:rPr lang="en-US" sz="1900" dirty="0">
                    <a:solidFill>
                      <a:schemeClr val="tx2"/>
                    </a:solidFill>
                  </a:rPr>
                  <a:t> priority</a:t>
                </a:r>
              </a:p>
              <a:p>
                <a:r>
                  <a:rPr lang="en-US" sz="1700" dirty="0">
                    <a:solidFill>
                      <a:schemeClr val="tx2"/>
                    </a:solidFill>
                  </a:rPr>
                  <a:t>	</a:t>
                </a:r>
                <a:r>
                  <a:rPr lang="en-US" sz="1700" b="0" i="1" dirty="0">
                    <a:solidFill>
                      <a:schemeClr val="accent3"/>
                    </a:solidFill>
                  </a:rPr>
                  <a:t>Met by producing the most neutrinos possible</a:t>
                </a:r>
                <a:endParaRPr lang="en-US" sz="1700" i="1" dirty="0">
                  <a:solidFill>
                    <a:schemeClr val="tx2"/>
                  </a:solidFill>
                </a:endParaRPr>
              </a:p>
              <a:p>
                <a:r>
                  <a:rPr lang="en-US" sz="1700" dirty="0">
                    <a:solidFill>
                      <a:schemeClr val="tx2"/>
                    </a:solidFill>
                  </a:rPr>
                  <a:t>	</a:t>
                </a:r>
                <a:r>
                  <a:rPr lang="en-US" sz="17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Increase the proton flux!</a:t>
                </a:r>
                <a:endParaRPr lang="en-US" sz="1700" dirty="0">
                  <a:solidFill>
                    <a:schemeClr val="tx2"/>
                  </a:solidFill>
                </a:endParaRPr>
              </a:p>
              <a:p>
                <a:endParaRPr lang="en-US" sz="1700" dirty="0">
                  <a:solidFill>
                    <a:schemeClr val="tx2"/>
                  </a:solidFill>
                </a:endParaRPr>
              </a:p>
              <a:p>
                <a:r>
                  <a:rPr lang="en-US" sz="1700" dirty="0">
                    <a:solidFill>
                      <a:schemeClr val="tx2"/>
                    </a:solidFill>
                  </a:rPr>
                  <a:t>				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𝒆𝑬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den>
                    </m:f>
                  </m:oMath>
                </a14:m>
                <a:endParaRPr lang="en-US" sz="1700" dirty="0">
                  <a:solidFill>
                    <a:srgbClr val="000000"/>
                  </a:solidFill>
                </a:endParaRPr>
              </a:p>
              <a:p>
                <a:endParaRPr lang="en-US" sz="1700" dirty="0">
                  <a:solidFill>
                    <a:srgbClr val="000000"/>
                  </a:solidFill>
                </a:endParaRPr>
              </a:p>
              <a:p>
                <a:r>
                  <a:rPr lang="en-US" sz="1700" dirty="0">
                    <a:solidFill>
                      <a:schemeClr val="tx2"/>
                    </a:solidFill>
                  </a:rPr>
                  <a:t>	</a:t>
                </a:r>
                <a:r>
                  <a:rPr lang="en-US" sz="1700" dirty="0">
                    <a:solidFill>
                      <a:schemeClr val="accent6"/>
                    </a:solidFill>
                  </a:rPr>
                  <a:t>Max energy (E) fixed at 120 GeV </a:t>
                </a:r>
                <a:r>
                  <a:rPr lang="en-US" sz="1700" dirty="0">
                    <a:solidFill>
                      <a:schemeClr val="accent6"/>
                    </a:solidFill>
                    <a:sym typeface="Wingdings" panose="05000000000000000000" pitchFamily="2" charset="2"/>
                  </a:rPr>
                  <a:t></a:t>
                </a:r>
                <a:r>
                  <a:rPr lang="en-US" sz="1700" dirty="0">
                    <a:solidFill>
                      <a:schemeClr val="tx2"/>
                    </a:solidFill>
                  </a:rPr>
                  <a:t> </a:t>
                </a:r>
                <a:br>
                  <a:rPr lang="en-US" sz="1700" dirty="0">
                    <a:solidFill>
                      <a:schemeClr val="tx2"/>
                    </a:solidFill>
                  </a:rPr>
                </a:br>
                <a:endParaRPr lang="en-US" sz="1700" dirty="0">
                  <a:solidFill>
                    <a:schemeClr val="tx2"/>
                  </a:solidFill>
                </a:endParaRPr>
              </a:p>
              <a:p>
                <a:r>
                  <a:rPr lang="en-US" sz="1700" dirty="0">
                    <a:solidFill>
                      <a:schemeClr val="tx2"/>
                    </a:solidFill>
                    <a:cs typeface="Helvetica"/>
                  </a:rPr>
                  <a:t>	</a:t>
                </a:r>
                <a:r>
                  <a:rPr lang="en-US" sz="1700" dirty="0">
                    <a:solidFill>
                      <a:schemeClr val="accent4"/>
                    </a:solidFill>
                    <a:cs typeface="Helvetica"/>
                  </a:rPr>
                  <a:t>Increase beam pulse intensity (N) </a:t>
                </a:r>
                <a:endParaRPr lang="en-US" sz="1700" dirty="0">
                  <a:solidFill>
                    <a:schemeClr val="tx2"/>
                  </a:solidFill>
                  <a:cs typeface="Helvetica"/>
                </a:endParaRPr>
              </a:p>
              <a:p>
                <a:r>
                  <a:rPr lang="en-US" sz="1700" dirty="0">
                    <a:solidFill>
                      <a:schemeClr val="tx2"/>
                    </a:solidFill>
                    <a:cs typeface="Helvetica"/>
                  </a:rPr>
                  <a:t>		</a:t>
                </a:r>
                <a:r>
                  <a:rPr lang="en-US" sz="1500" b="0" dirty="0">
                    <a:solidFill>
                      <a:schemeClr val="accent6"/>
                    </a:solidFill>
                    <a:cs typeface="Helvetica"/>
                  </a:rPr>
                  <a:t>Requires more 8 GeV beam</a:t>
                </a:r>
                <a:endParaRPr lang="en-US" sz="1700" b="0" dirty="0">
                  <a:solidFill>
                    <a:schemeClr val="accent6"/>
                  </a:solidFill>
                  <a:cs typeface="Helvetica"/>
                </a:endParaRPr>
              </a:p>
              <a:p>
                <a:r>
                  <a:rPr lang="en-US" sz="1700" b="0" dirty="0">
                    <a:solidFill>
                      <a:schemeClr val="tx2"/>
                    </a:solidFill>
                    <a:cs typeface="Helvetica"/>
                  </a:rPr>
                  <a:t>		</a:t>
                </a:r>
                <a:r>
                  <a:rPr lang="en-US" sz="1500" b="0" dirty="0">
                    <a:solidFill>
                      <a:schemeClr val="accent6"/>
                    </a:solidFill>
                    <a:cs typeface="Helvetica"/>
                  </a:rPr>
                  <a:t>Intensity-related upgrade path</a:t>
                </a:r>
                <a:endParaRPr lang="en-US" sz="1700" b="0" dirty="0">
                  <a:solidFill>
                    <a:schemeClr val="accent6"/>
                  </a:solidFill>
                  <a:cs typeface="Helvetica"/>
                </a:endParaRPr>
              </a:p>
              <a:p>
                <a:endParaRPr lang="en-US" sz="1700" dirty="0">
                  <a:solidFill>
                    <a:schemeClr val="tx2"/>
                  </a:solidFill>
                  <a:cs typeface="Helvetica"/>
                </a:endParaRPr>
              </a:p>
              <a:p>
                <a:r>
                  <a:rPr lang="en-US" sz="1700" dirty="0">
                    <a:solidFill>
                      <a:schemeClr val="tx2"/>
                    </a:solidFill>
                    <a:cs typeface="Helvetica"/>
                  </a:rPr>
                  <a:t>	</a:t>
                </a:r>
                <a:r>
                  <a:rPr lang="en-US" sz="1700" dirty="0">
                    <a:solidFill>
                      <a:schemeClr val="accent5"/>
                    </a:solidFill>
                    <a:cs typeface="Helvetica"/>
                  </a:rPr>
                  <a:t>Decrease the MI ramp time</a:t>
                </a:r>
              </a:p>
              <a:p>
                <a:endParaRPr lang="en-US" sz="1700" dirty="0">
                  <a:solidFill>
                    <a:schemeClr val="tx2"/>
                  </a:solidFill>
                  <a:cs typeface="Helvetica"/>
                </a:endParaRPr>
              </a:p>
              <a:p>
                <a:endParaRPr lang="en-US" sz="1700" dirty="0">
                  <a:solidFill>
                    <a:schemeClr val="tx2"/>
                  </a:solidFill>
                  <a:cs typeface="Helvetica"/>
                </a:endParaRPr>
              </a:p>
            </p:txBody>
          </p:sp>
        </mc:Choice>
        <mc:Fallback xmlns="">
          <p:sp>
            <p:nvSpPr>
              <p:cNvPr id="11" name="Title 6">
                <a:extLst>
                  <a:ext uri="{FF2B5EF4-FFF2-40B4-BE49-F238E27FC236}">
                    <a16:creationId xmlns:a16="http://schemas.microsoft.com/office/drawing/2014/main" id="{9847F6B4-2B6E-4280-B1BE-0EC38F541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384056"/>
                <a:ext cx="6735201" cy="4259789"/>
              </a:xfrm>
              <a:prstGeom prst="rect">
                <a:avLst/>
              </a:prstGeom>
              <a:blipFill>
                <a:blip r:embed="rId4"/>
                <a:stretch>
                  <a:fillRect l="-2172" t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0A7917-4A25-4D94-920A-CADF7510BF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93" y="43406"/>
            <a:ext cx="8697615" cy="290772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From Valishev’s ACE Workshop Introduction:</a:t>
            </a:r>
            <a:endParaRPr lang="en-US" sz="16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A6CF14-6302-56C5-CAB8-A3907B27B36A}"/>
              </a:ext>
            </a:extLst>
          </p:cNvPr>
          <p:cNvSpPr/>
          <p:nvPr/>
        </p:nvSpPr>
        <p:spPr>
          <a:xfrm>
            <a:off x="4884795" y="3500845"/>
            <a:ext cx="274319" cy="776424"/>
          </a:xfrm>
          <a:prstGeom prst="rect">
            <a:avLst/>
          </a:prstGeom>
          <a:solidFill>
            <a:srgbClr val="1F366C"/>
          </a:solidFill>
          <a:ln>
            <a:solidFill>
              <a:srgbClr val="1F366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11B8A951-F518-0655-B1B2-3C4F3C0B9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75C9D9-32E0-55F6-C6C3-DD0B4E4B66EA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4396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8122058" cy="320908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All a Matter of Time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8" name="Rectangle: Diagonal Corners Snipped 17">
            <a:extLst>
              <a:ext uri="{FF2B5EF4-FFF2-40B4-BE49-F238E27FC236}">
                <a16:creationId xmlns:a16="http://schemas.microsoft.com/office/drawing/2014/main" id="{AFD83690-D102-1B1E-BA8E-1F50D65062B7}"/>
              </a:ext>
            </a:extLst>
          </p:cNvPr>
          <p:cNvSpPr/>
          <p:nvPr/>
        </p:nvSpPr>
        <p:spPr>
          <a:xfrm>
            <a:off x="126750" y="641350"/>
            <a:ext cx="4798996" cy="4014778"/>
          </a:xfrm>
          <a:prstGeom prst="snip2DiagRect">
            <a:avLst>
              <a:gd name="adj1" fmla="val 0"/>
              <a:gd name="adj2" fmla="val 2474"/>
            </a:avLst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B81F5C15-68EC-F779-A5EF-E5B53A14C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05" y="711200"/>
            <a:ext cx="4587553" cy="3944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Ramp Time has advantages</a:t>
            </a: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7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Immediately viable to pursue tests and</a:t>
            </a:r>
            <a:br>
              <a:rPr lang="en-US" sz="17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increase power</a:t>
            </a:r>
            <a:br>
              <a:rPr lang="en-US" sz="17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Targets one accelerator machine</a:t>
            </a:r>
          </a:p>
          <a:p>
            <a:pPr marL="0" indent="0">
              <a:buNone/>
            </a:pPr>
            <a:r>
              <a:rPr lang="en-US" sz="19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0.65s is the absolute minimum time for slip-stacking in Recycler</a:t>
            </a:r>
            <a:br>
              <a:rPr lang="en-US" sz="19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7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leaves no beam for 8-GeV program</a:t>
            </a:r>
            <a:br>
              <a:rPr lang="en-US" sz="17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700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full capabilities comes with</a:t>
            </a:r>
            <a:br>
              <a:rPr lang="en-US" sz="1700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700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needs</a:t>
            </a:r>
            <a:r>
              <a:rPr lang="en-US" sz="1700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7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7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Addressing challenges would facilitate 	a ~2.2-MW facility</a:t>
            </a:r>
            <a:b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deliver groundbreaking science</a:t>
            </a:r>
            <a:b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Aid project execution</a:t>
            </a:r>
            <a:b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Fit vision for next 20 years of beam	</a:t>
            </a:r>
            <a:endParaRPr lang="en-US" sz="1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F4EE3546-BE68-F474-2687-06CABACB8F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4134163"/>
              </p:ext>
            </p:extLst>
          </p:nvPr>
        </p:nvGraphicFramePr>
        <p:xfrm>
          <a:off x="5017363" y="26630"/>
          <a:ext cx="4089766" cy="192024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847619">
                  <a:extLst>
                    <a:ext uri="{9D8B030D-6E8A-4147-A177-3AD203B41FA5}">
                      <a16:colId xmlns:a16="http://schemas.microsoft.com/office/drawing/2014/main" val="3453081702"/>
                    </a:ext>
                  </a:extLst>
                </a:gridCol>
                <a:gridCol w="605076">
                  <a:extLst>
                    <a:ext uri="{9D8B030D-6E8A-4147-A177-3AD203B41FA5}">
                      <a16:colId xmlns:a16="http://schemas.microsoft.com/office/drawing/2014/main" val="2654366885"/>
                    </a:ext>
                  </a:extLst>
                </a:gridCol>
                <a:gridCol w="530942">
                  <a:extLst>
                    <a:ext uri="{9D8B030D-6E8A-4147-A177-3AD203B41FA5}">
                      <a16:colId xmlns:a16="http://schemas.microsoft.com/office/drawing/2014/main" val="2335025871"/>
                    </a:ext>
                  </a:extLst>
                </a:gridCol>
                <a:gridCol w="597310">
                  <a:extLst>
                    <a:ext uri="{9D8B030D-6E8A-4147-A177-3AD203B41FA5}">
                      <a16:colId xmlns:a16="http://schemas.microsoft.com/office/drawing/2014/main" val="1253495780"/>
                    </a:ext>
                  </a:extLst>
                </a:gridCol>
                <a:gridCol w="508819">
                  <a:extLst>
                    <a:ext uri="{9D8B030D-6E8A-4147-A177-3AD203B41FA5}">
                      <a16:colId xmlns:a16="http://schemas.microsoft.com/office/drawing/2014/main" val="400100589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PIP-II Targets + Options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506876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Scenario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Apr. 23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PIP-II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8010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MI 120 GeV ramp time [s]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1.333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1.2</a:t>
                      </a:r>
                      <a:endParaRPr lang="en-US" sz="1200" b="1" i="0" u="none" strike="noStrike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0.9</a:t>
                      </a:r>
                      <a:endParaRPr lang="en-US" sz="1200" b="1" i="0" u="none" strike="noStrike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0.7</a:t>
                      </a:r>
                      <a:endParaRPr lang="en-US" sz="1200" b="1" i="0" u="none" strike="noStrike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5797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Booster ramp rate [Hz]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101406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Number of batches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3282125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MI power [MW]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0.865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1.25</a:t>
                      </a:r>
                      <a:endParaRPr lang="en-US" sz="1200" b="0" i="0" u="none" strike="noStrike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1.666</a:t>
                      </a:r>
                      <a:endParaRPr lang="en-US" sz="1200" b="0" i="0" u="none" strike="noStrike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2.142</a:t>
                      </a:r>
                      <a:endParaRPr lang="en-US" sz="1200" b="0" i="0" u="none" strike="noStrike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11336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Cycles for 8 GeV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702797"/>
                  </a:ext>
                </a:extLst>
              </a:tr>
            </a:tbl>
          </a:graphicData>
        </a:graphic>
      </p:graphicFrame>
      <p:pic>
        <p:nvPicPr>
          <p:cNvPr id="8" name="Picture 7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9FC3E38E-F7C6-34D1-3484-016D6E4E9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698" y="1986946"/>
            <a:ext cx="3994394" cy="264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80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2C4A9-B2C3-7F2F-8188-2E894B580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8751605A-6C5B-3112-D3F5-3C6A712CE270}"/>
              </a:ext>
            </a:extLst>
          </p:cNvPr>
          <p:cNvSpPr/>
          <p:nvPr/>
        </p:nvSpPr>
        <p:spPr>
          <a:xfrm>
            <a:off x="3827200" y="422623"/>
            <a:ext cx="1489587" cy="1342103"/>
          </a:xfrm>
          <a:prstGeom prst="pentagon">
            <a:avLst/>
          </a:prstGeom>
          <a:solidFill>
            <a:schemeClr val="accent5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Segoe UI Historic" panose="020B0502040204020203" pitchFamily="34" charset="0"/>
              </a:rPr>
              <a:t>ᛘᚢ ᚱ</a:t>
            </a:r>
          </a:p>
          <a:p>
            <a:pPr algn="ctr"/>
            <a:r>
              <a:rPr lang="en-US" sz="1800" b="0" i="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Segoe UI Historic" panose="020B0502040204020203" pitchFamily="34" charset="0"/>
              </a:rPr>
              <a:t>ᛒᛁᛘ</a:t>
            </a:r>
          </a:p>
          <a:p>
            <a:pPr algn="ctr"/>
            <a:r>
              <a:rPr lang="en-US" sz="1800" b="0" i="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Segoe UI Historic" panose="020B0502040204020203" pitchFamily="34" charset="0"/>
              </a:rPr>
              <a:t>ᛒᚬᚢ ᛦ</a:t>
            </a:r>
            <a:endParaRPr lang="en-US" sz="1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9C5D0-FB68-15E0-E1A7-84090F27CD63}"/>
              </a:ext>
            </a:extLst>
          </p:cNvPr>
          <p:cNvSpPr txBox="1"/>
          <p:nvPr/>
        </p:nvSpPr>
        <p:spPr>
          <a:xfrm rot="19553918">
            <a:off x="3322029" y="307430"/>
            <a:ext cx="1556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</a:rPr>
              <a:t>MAGNETS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4EF056-5622-8F16-064D-8A1A8C39A3CD}"/>
              </a:ext>
            </a:extLst>
          </p:cNvPr>
          <p:cNvSpPr txBox="1"/>
          <p:nvPr/>
        </p:nvSpPr>
        <p:spPr>
          <a:xfrm rot="2049368">
            <a:off x="4292213" y="319577"/>
            <a:ext cx="1556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POWER</a:t>
            </a:r>
            <a:endParaRPr lang="en-US" sz="2200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67A04-7E94-177A-4189-4DABDA70DE43}"/>
              </a:ext>
            </a:extLst>
          </p:cNvPr>
          <p:cNvSpPr txBox="1"/>
          <p:nvPr/>
        </p:nvSpPr>
        <p:spPr>
          <a:xfrm rot="17308214">
            <a:off x="4588289" y="1227074"/>
            <a:ext cx="1556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RF</a:t>
            </a: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EFC7B8-22B9-445E-F3D9-5F13051FBC08}"/>
              </a:ext>
            </a:extLst>
          </p:cNvPr>
          <p:cNvSpPr txBox="1"/>
          <p:nvPr/>
        </p:nvSpPr>
        <p:spPr>
          <a:xfrm rot="4283929">
            <a:off x="3004660" y="1237636"/>
            <a:ext cx="1556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/>
                </a:solidFill>
              </a:rPr>
              <a:t>CONTROL</a:t>
            </a:r>
            <a:endParaRPr lang="en-US" sz="2200" dirty="0">
              <a:solidFill>
                <a:schemeClr val="accent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05BA83-33A4-4D5D-684E-14A805019A7F}"/>
              </a:ext>
            </a:extLst>
          </p:cNvPr>
          <p:cNvSpPr txBox="1"/>
          <p:nvPr/>
        </p:nvSpPr>
        <p:spPr>
          <a:xfrm>
            <a:off x="3791903" y="1767494"/>
            <a:ext cx="1556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BEAM</a:t>
            </a:r>
            <a:endParaRPr lang="en-US" sz="22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EE78706B-162E-1AC1-0D5E-7403A2902573}"/>
              </a:ext>
            </a:extLst>
          </p:cNvPr>
          <p:cNvSpPr txBox="1">
            <a:spLocks/>
          </p:cNvSpPr>
          <p:nvPr/>
        </p:nvSpPr>
        <p:spPr>
          <a:xfrm>
            <a:off x="5711618" y="83185"/>
            <a:ext cx="3357648" cy="2400564"/>
          </a:xfrm>
          <a:prstGeom prst="rect">
            <a:avLst/>
          </a:prstGeom>
          <a:ln>
            <a:noFill/>
            <a:prstDash val="dash"/>
          </a:ln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>
                <a:solidFill>
                  <a:schemeClr val="accent2"/>
                </a:solidFill>
              </a:rPr>
              <a:t>Getting to 0.9s ramp and beyond requires more voltage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	</a:t>
            </a:r>
            <a:r>
              <a:rPr lang="en-US" sz="1600" dirty="0">
                <a:solidFill>
                  <a:srgbClr val="000000"/>
                </a:solidFill>
              </a:rPr>
              <a:t>Replace all or double supplies</a:t>
            </a:r>
            <a:br>
              <a:rPr lang="en-US" sz="1600" dirty="0">
                <a:solidFill>
                  <a:srgbClr val="000000"/>
                </a:solidFill>
              </a:rPr>
            </a:br>
            <a:br>
              <a:rPr lang="en-US" sz="1600" dirty="0">
                <a:solidFill>
                  <a:srgbClr val="000000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Kautz Road Substation needs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sz="1600" dirty="0">
                <a:solidFill>
                  <a:schemeClr val="accent4"/>
                </a:solidFill>
              </a:rPr>
              <a:t>	</a:t>
            </a:r>
            <a:r>
              <a:rPr lang="en-US" sz="1600" dirty="0">
                <a:solidFill>
                  <a:srgbClr val="000000"/>
                </a:solidFill>
              </a:rPr>
              <a:t>Can we add transformers?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dirty="0">
                <a:solidFill>
                  <a:schemeClr val="tx1"/>
                </a:solidFill>
              </a:rPr>
              <a:t>Aim for 30kV feeder options?</a:t>
            </a:r>
          </a:p>
          <a:p>
            <a:pPr marL="0" indent="0">
              <a:buFont typeface="Arial" charset="0"/>
              <a:buNone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Impact to service buildings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128894B6-BBB5-5D22-E8EA-A1DB60B9F111}"/>
              </a:ext>
            </a:extLst>
          </p:cNvPr>
          <p:cNvSpPr/>
          <p:nvPr/>
        </p:nvSpPr>
        <p:spPr>
          <a:xfrm>
            <a:off x="5619135" y="1"/>
            <a:ext cx="3524865" cy="2483747"/>
          </a:xfrm>
          <a:prstGeom prst="frame">
            <a:avLst>
              <a:gd name="adj1" fmla="val 157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FC3CE885-A136-588F-7C98-51080AC64B15}"/>
              </a:ext>
            </a:extLst>
          </p:cNvPr>
          <p:cNvSpPr txBox="1">
            <a:spLocks/>
          </p:cNvSpPr>
          <p:nvPr/>
        </p:nvSpPr>
        <p:spPr>
          <a:xfrm>
            <a:off x="97399" y="88102"/>
            <a:ext cx="3357648" cy="2234769"/>
          </a:xfrm>
          <a:prstGeom prst="rect">
            <a:avLst/>
          </a:prstGeom>
          <a:ln>
            <a:noFill/>
            <a:prstDash val="dash"/>
          </a:ln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>
                <a:solidFill>
                  <a:schemeClr val="accent4"/>
                </a:solidFill>
              </a:rPr>
              <a:t>Options would greatly exceed 240 GeV/s design rate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sz="1600" dirty="0">
                <a:solidFill>
                  <a:schemeClr val="accent4"/>
                </a:solidFill>
              </a:rPr>
              <a:t>	</a:t>
            </a:r>
            <a:r>
              <a:rPr lang="en-US" sz="1600" dirty="0">
                <a:solidFill>
                  <a:srgbClr val="000000"/>
                </a:solidFill>
              </a:rPr>
              <a:t>Will epoxy degrade?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	Will our failure rate increase?</a:t>
            </a:r>
            <a:br>
              <a:rPr lang="en-US" sz="1600" dirty="0">
                <a:solidFill>
                  <a:srgbClr val="000000"/>
                </a:solidFill>
              </a:rPr>
            </a:br>
            <a:br>
              <a:rPr lang="en-US" sz="1600" dirty="0">
                <a:solidFill>
                  <a:srgbClr val="000000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Re-evaluating cooling needs</a:t>
            </a:r>
            <a:br>
              <a:rPr lang="en-US" sz="1600" dirty="0">
                <a:solidFill>
                  <a:schemeClr val="accent5"/>
                </a:solidFill>
              </a:rPr>
            </a:br>
            <a:br>
              <a:rPr lang="en-US" sz="1600" dirty="0">
                <a:solidFill>
                  <a:schemeClr val="accent5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Greater details on Magnet and Power concerns in D. Morris ACE talk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0FFC0D1B-C926-FC33-CAF0-AA964B5B02E0}"/>
              </a:ext>
            </a:extLst>
          </p:cNvPr>
          <p:cNvSpPr/>
          <p:nvPr/>
        </p:nvSpPr>
        <p:spPr>
          <a:xfrm>
            <a:off x="4916" y="4919"/>
            <a:ext cx="3484639" cy="2478830"/>
          </a:xfrm>
          <a:prstGeom prst="frame">
            <a:avLst>
              <a:gd name="adj1" fmla="val 157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A95B0596-BD3C-994C-54E0-C68265D3D81B}"/>
              </a:ext>
            </a:extLst>
          </p:cNvPr>
          <p:cNvSpPr txBox="1">
            <a:spLocks/>
          </p:cNvSpPr>
          <p:nvPr/>
        </p:nvSpPr>
        <p:spPr>
          <a:xfrm>
            <a:off x="94942" y="2608025"/>
            <a:ext cx="4439858" cy="2037717"/>
          </a:xfrm>
          <a:prstGeom prst="rect">
            <a:avLst/>
          </a:prstGeom>
          <a:ln>
            <a:noFill/>
            <a:prstDash val="dash"/>
          </a:ln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>
                <a:solidFill>
                  <a:schemeClr val="accent3"/>
                </a:solidFill>
              </a:rPr>
              <a:t>Regulators, controls, and instrumentation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	</a:t>
            </a:r>
            <a:r>
              <a:rPr lang="en-US" sz="1600" dirty="0">
                <a:solidFill>
                  <a:schemeClr val="tx1"/>
                </a:solidFill>
              </a:rPr>
              <a:t>MECAR </a:t>
            </a:r>
            <a:r>
              <a:rPr lang="en-US" sz="1100" dirty="0">
                <a:solidFill>
                  <a:schemeClr val="tx1"/>
                </a:solidFill>
              </a:rPr>
              <a:t>(Main Ring Excitation Controller and Regulator)</a:t>
            </a:r>
            <a:r>
              <a:rPr lang="en-US" sz="1600" dirty="0">
                <a:solidFill>
                  <a:schemeClr val="tx1"/>
                </a:solidFill>
              </a:rPr>
              <a:t> 	replacement required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>
                <a:solidFill>
                  <a:schemeClr val="accent5"/>
                </a:solidFill>
              </a:rPr>
              <a:t>Controls (water, field bus, RF, vacuum,</a:t>
            </a:r>
            <a:br>
              <a:rPr lang="en-US" sz="1600" dirty="0">
                <a:solidFill>
                  <a:schemeClr val="accent5"/>
                </a:solidFill>
              </a:rPr>
            </a:br>
            <a:r>
              <a:rPr lang="en-US" sz="1600" dirty="0">
                <a:solidFill>
                  <a:schemeClr val="accent5"/>
                </a:solidFill>
              </a:rPr>
              <a:t>	etc.) over 30 years old</a:t>
            </a:r>
            <a:br>
              <a:rPr lang="en-US" sz="1600" dirty="0">
                <a:solidFill>
                  <a:schemeClr val="accent5"/>
                </a:solidFill>
              </a:rPr>
            </a:br>
            <a:r>
              <a:rPr lang="en-US" sz="1600" dirty="0">
                <a:solidFill>
                  <a:schemeClr val="accent5"/>
                </a:solidFill>
              </a:rPr>
              <a:t>	</a:t>
            </a:r>
            <a:r>
              <a:rPr lang="en-US" sz="1600" dirty="0">
                <a:solidFill>
                  <a:schemeClr val="accent4"/>
                </a:solidFill>
              </a:rPr>
              <a:t>New LLRF will bring additional needs</a:t>
            </a:r>
            <a:br>
              <a:rPr lang="en-US" sz="1600" dirty="0">
                <a:solidFill>
                  <a:schemeClr val="accent5"/>
                </a:solidFill>
              </a:rPr>
            </a:br>
            <a:r>
              <a:rPr lang="en-US" sz="1600" dirty="0">
                <a:solidFill>
                  <a:schemeClr val="accent5"/>
                </a:solidFill>
              </a:rPr>
              <a:t>	</a:t>
            </a:r>
            <a:r>
              <a:rPr lang="en-US" sz="1600" dirty="0">
                <a:solidFill>
                  <a:schemeClr val="accent2"/>
                </a:solidFill>
              </a:rPr>
              <a:t>Reliant on 1970s tech</a:t>
            </a:r>
            <a:br>
              <a:rPr lang="en-US" sz="1600" dirty="0">
                <a:solidFill>
                  <a:schemeClr val="accent5"/>
                </a:solidFill>
              </a:rPr>
            </a:br>
            <a:r>
              <a:rPr lang="en-US" sz="1400" dirty="0">
                <a:solidFill>
                  <a:schemeClr val="accent5"/>
                </a:solidFill>
              </a:rPr>
              <a:t>K. Hazelwood’s ACE talk has more depth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95259AC4-D390-1BEE-4377-18E9109D0758}"/>
              </a:ext>
            </a:extLst>
          </p:cNvPr>
          <p:cNvSpPr/>
          <p:nvPr/>
        </p:nvSpPr>
        <p:spPr>
          <a:xfrm>
            <a:off x="2459" y="2536382"/>
            <a:ext cx="4569541" cy="2109361"/>
          </a:xfrm>
          <a:prstGeom prst="frame">
            <a:avLst>
              <a:gd name="adj1" fmla="val 157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2F8B13BF-1899-321E-EE50-99167BDC916E}"/>
              </a:ext>
            </a:extLst>
          </p:cNvPr>
          <p:cNvSpPr txBox="1">
            <a:spLocks/>
          </p:cNvSpPr>
          <p:nvPr/>
        </p:nvSpPr>
        <p:spPr>
          <a:xfrm>
            <a:off x="4689064" y="2604930"/>
            <a:ext cx="4379327" cy="864762"/>
          </a:xfrm>
          <a:prstGeom prst="rect">
            <a:avLst/>
          </a:prstGeom>
          <a:ln>
            <a:noFill/>
            <a:prstDash val="dash"/>
          </a:ln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>
                <a:solidFill>
                  <a:schemeClr val="tx1"/>
                </a:solidFill>
              </a:rPr>
              <a:t>Current RF good to ~1.8 MW beam power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500" dirty="0">
                <a:solidFill>
                  <a:schemeClr val="tx1"/>
                </a:solidFill>
              </a:rPr>
              <a:t>	</a:t>
            </a:r>
            <a:r>
              <a:rPr lang="en-US" sz="1500" dirty="0">
                <a:solidFill>
                  <a:srgbClr val="000000"/>
                </a:solidFill>
              </a:rPr>
              <a:t>Have 20 cavities, 17 more for bucket area</a:t>
            </a:r>
            <a:br>
              <a:rPr lang="en-US" sz="15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	</a:t>
            </a:r>
            <a:r>
              <a:rPr lang="en-US" sz="1400" dirty="0">
                <a:solidFill>
                  <a:schemeClr val="accent5"/>
                </a:solidFill>
              </a:rPr>
              <a:t>J. Dey’s ACE presentation</a:t>
            </a:r>
            <a:r>
              <a:rPr lang="en-US" sz="1500" dirty="0">
                <a:solidFill>
                  <a:schemeClr val="accent5"/>
                </a:solidFill>
              </a:rPr>
              <a:t> </a:t>
            </a:r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D7E40889-B845-4616-D139-961F15A8C495}"/>
              </a:ext>
            </a:extLst>
          </p:cNvPr>
          <p:cNvSpPr/>
          <p:nvPr/>
        </p:nvSpPr>
        <p:spPr>
          <a:xfrm>
            <a:off x="4616245" y="2553936"/>
            <a:ext cx="4525296" cy="915756"/>
          </a:xfrm>
          <a:prstGeom prst="frame">
            <a:avLst>
              <a:gd name="adj1" fmla="val 1570"/>
            </a:avLst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0D3DE76D-068B-6324-C7B9-30D811E6EB5B}"/>
              </a:ext>
            </a:extLst>
          </p:cNvPr>
          <p:cNvSpPr txBox="1">
            <a:spLocks/>
          </p:cNvSpPr>
          <p:nvPr/>
        </p:nvSpPr>
        <p:spPr>
          <a:xfrm>
            <a:off x="4686608" y="3601093"/>
            <a:ext cx="4379327" cy="993029"/>
          </a:xfrm>
          <a:prstGeom prst="rect">
            <a:avLst/>
          </a:prstGeom>
          <a:ln>
            <a:noFill/>
            <a:prstDash val="dash"/>
          </a:ln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Beam concerns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tighter loss controls</a:t>
            </a:r>
            <a:b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1500" dirty="0">
                <a:solidFill>
                  <a:schemeClr val="accent6"/>
                </a:solidFill>
              </a:rPr>
              <a:t>Eddy currents, transition crossing,</a:t>
            </a:r>
            <a:br>
              <a:rPr lang="en-US" sz="1500" dirty="0">
                <a:solidFill>
                  <a:schemeClr val="accent6"/>
                </a:solidFill>
              </a:rPr>
            </a:br>
            <a:r>
              <a:rPr lang="en-US" sz="1500" dirty="0">
                <a:solidFill>
                  <a:schemeClr val="accent6"/>
                </a:solidFill>
              </a:rPr>
              <a:t>	collimators, the abort lines, monitoring,</a:t>
            </a:r>
            <a:br>
              <a:rPr lang="en-US" sz="1500" dirty="0">
                <a:solidFill>
                  <a:schemeClr val="accent6"/>
                </a:solidFill>
              </a:rPr>
            </a:br>
            <a:r>
              <a:rPr lang="en-US" sz="1500" dirty="0">
                <a:solidFill>
                  <a:schemeClr val="accent6"/>
                </a:solidFill>
              </a:rPr>
              <a:t>	shielding, etc…</a:t>
            </a:r>
            <a:r>
              <a:rPr lang="en-US" sz="1600" dirty="0">
                <a:solidFill>
                  <a:schemeClr val="accent6"/>
                </a:solidFill>
              </a:rPr>
              <a:t> </a:t>
            </a:r>
            <a:endParaRPr lang="en-US" sz="1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CB9F48D4-48F3-C76F-EC62-8CDA89918E84}"/>
              </a:ext>
            </a:extLst>
          </p:cNvPr>
          <p:cNvSpPr/>
          <p:nvPr/>
        </p:nvSpPr>
        <p:spPr>
          <a:xfrm>
            <a:off x="4612864" y="3532505"/>
            <a:ext cx="4531135" cy="1105863"/>
          </a:xfrm>
          <a:prstGeom prst="frame">
            <a:avLst>
              <a:gd name="adj1" fmla="val 1570"/>
            </a:avLst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Date Placeholder 2">
            <a:extLst>
              <a:ext uri="{FF2B5EF4-FFF2-40B4-BE49-F238E27FC236}">
                <a16:creationId xmlns:a16="http://schemas.microsoft.com/office/drawing/2014/main" id="{87F4D427-7F68-D3F3-06B9-BE886E908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B6A0527C-1449-CA71-6150-A8732480A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120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8122058" cy="32090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Time Is On Our Side… Yes, it is…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6/28/2023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A.P. Schreckenberger | New Ideas for the Accelerator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8" name="Rectangle: Diagonal Corners Snipped 17">
            <a:extLst>
              <a:ext uri="{FF2B5EF4-FFF2-40B4-BE49-F238E27FC236}">
                <a16:creationId xmlns:a16="http://schemas.microsoft.com/office/drawing/2014/main" id="{AFD83690-D102-1B1E-BA8E-1F50D65062B7}"/>
              </a:ext>
            </a:extLst>
          </p:cNvPr>
          <p:cNvSpPr/>
          <p:nvPr/>
        </p:nvSpPr>
        <p:spPr>
          <a:xfrm>
            <a:off x="126750" y="641350"/>
            <a:ext cx="4798996" cy="4014778"/>
          </a:xfrm>
          <a:prstGeom prst="snip2DiagRect">
            <a:avLst>
              <a:gd name="adj1" fmla="val 0"/>
              <a:gd name="adj2" fmla="val 247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B81F5C15-68EC-F779-A5EF-E5B53A14C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05" y="711200"/>
            <a:ext cx="4681589" cy="3944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Demonstrated capability with 1.133s run</a:t>
            </a: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power record (~959 kW) in May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1.067s test planned, moved to next run</a:t>
            </a:r>
            <a:br>
              <a:rPr lang="en-US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Necessitated MECAR and controls work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Uncovered thermal issue</a:t>
            </a:r>
            <a:b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endParaRPr lang="en-US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The push to a MW beam!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 thanks to colleagues in the MI Department, EE Support, and Operators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B78DC051-6497-6529-68BF-FCF6A76AE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568" y="-1"/>
            <a:ext cx="4048432" cy="2678373"/>
          </a:xfrm>
          <a:prstGeom prst="rect">
            <a:avLst/>
          </a:prstGeom>
        </p:spPr>
      </p:pic>
      <p:pic>
        <p:nvPicPr>
          <p:cNvPr id="9" name="Picture 8" descr="A picture containing text, line, plot, font&#10;&#10;Description automatically generated">
            <a:extLst>
              <a:ext uri="{FF2B5EF4-FFF2-40B4-BE49-F238E27FC236}">
                <a16:creationId xmlns:a16="http://schemas.microsoft.com/office/drawing/2014/main" id="{E0352879-83A2-21E7-490F-4514FF197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568" y="2673380"/>
            <a:ext cx="4048432" cy="19832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12E07A-3557-AD1B-A427-1B7B1D6F6877}"/>
              </a:ext>
            </a:extLst>
          </p:cNvPr>
          <p:cNvSpPr txBox="1"/>
          <p:nvPr/>
        </p:nvSpPr>
        <p:spPr>
          <a:xfrm rot="16200000">
            <a:off x="4177527" y="3469288"/>
            <a:ext cx="189911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Hourly average power (kW)</a:t>
            </a:r>
          </a:p>
        </p:txBody>
      </p:sp>
      <p:pic>
        <p:nvPicPr>
          <p:cNvPr id="8" name="Picture 7" descr="A picture containing metal, outdoor&#10;&#10;Description automatically generated">
            <a:extLst>
              <a:ext uri="{FF2B5EF4-FFF2-40B4-BE49-F238E27FC236}">
                <a16:creationId xmlns:a16="http://schemas.microsoft.com/office/drawing/2014/main" id="{DB2233AE-1DAC-8B23-0065-4773FE9862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75" t="13098" r="18800"/>
          <a:stretch/>
        </p:blipFill>
        <p:spPr>
          <a:xfrm rot="16200000">
            <a:off x="785494" y="2123886"/>
            <a:ext cx="1166949" cy="1464758"/>
          </a:xfrm>
          <a:prstGeom prst="rect">
            <a:avLst/>
          </a:prstGeom>
        </p:spPr>
      </p:pic>
      <p:pic>
        <p:nvPicPr>
          <p:cNvPr id="12" name="Picture 11" descr="A picture containing metal, outdoor&#10;&#10;Description automatically generated">
            <a:extLst>
              <a:ext uri="{FF2B5EF4-FFF2-40B4-BE49-F238E27FC236}">
                <a16:creationId xmlns:a16="http://schemas.microsoft.com/office/drawing/2014/main" id="{4064983D-702A-2BB8-3631-20245981E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46" t="20237" r="34539" b="47087"/>
          <a:stretch/>
        </p:blipFill>
        <p:spPr>
          <a:xfrm>
            <a:off x="3037924" y="2272790"/>
            <a:ext cx="1358961" cy="117206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78C1C8-6A5D-3E76-DCFF-7A0EBEE955EA}"/>
              </a:ext>
            </a:extLst>
          </p:cNvPr>
          <p:cNvCxnSpPr/>
          <p:nvPr/>
        </p:nvCxnSpPr>
        <p:spPr>
          <a:xfrm>
            <a:off x="1299808" y="2939683"/>
            <a:ext cx="2312450" cy="30228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A0E1AC-7AAF-31B7-83FC-E5159CEFE2CC}"/>
              </a:ext>
            </a:extLst>
          </p:cNvPr>
          <p:cNvCxnSpPr>
            <a:cxnSpLocks/>
          </p:cNvCxnSpPr>
          <p:nvPr/>
        </p:nvCxnSpPr>
        <p:spPr>
          <a:xfrm flipV="1">
            <a:off x="930009" y="2455096"/>
            <a:ext cx="2769247" cy="38371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11236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 (1)</Template>
  <TotalTime>27373</TotalTime>
  <Words>2517</Words>
  <Application>Microsoft Office PowerPoint</Application>
  <PresentationFormat>On-screen Show (16:9)</PresentationFormat>
  <Paragraphs>290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Cambria Math</vt:lpstr>
      <vt:lpstr>Century Gothic</vt:lpstr>
      <vt:lpstr>Helvetica</vt:lpstr>
      <vt:lpstr>Permanent Marker</vt:lpstr>
      <vt:lpstr>Segoe UI Historic</vt:lpstr>
      <vt:lpstr>Fermilab_PPT_090915</vt:lpstr>
      <vt:lpstr>PowerPoint Presentation</vt:lpstr>
      <vt:lpstr>Complex Overview + Our Mission</vt:lpstr>
      <vt:lpstr>DUNE: The world’s most capable neutrino experiment, driven by LBNF and PIP-II</vt:lpstr>
      <vt:lpstr>DUNE: The world’s most capable neutrino experiment, driven by LBNF and PIP-II</vt:lpstr>
      <vt:lpstr>PowerPoint Presentation</vt:lpstr>
      <vt:lpstr>PowerPoint Presentation</vt:lpstr>
      <vt:lpstr>All a Matter of Time</vt:lpstr>
      <vt:lpstr>PowerPoint Presentation</vt:lpstr>
      <vt:lpstr>Time Is On Our Side… Yes, it is…</vt:lpstr>
      <vt:lpstr>The Inconvenience of Intensity </vt:lpstr>
      <vt:lpstr>Instabilities in the Recycler — An Example</vt:lpstr>
      <vt:lpstr>Instabilities in the Recycler — SEY</vt:lpstr>
      <vt:lpstr>Building an SEY Analysis</vt:lpstr>
      <vt:lpstr>Building an SEY Analysis</vt:lpstr>
      <vt:lpstr>Recycler Fast-Transverse Instability Already Exists</vt:lpstr>
      <vt:lpstr>Recycler Fast-Transverse Instability Already Exists</vt:lpstr>
      <vt:lpstr>Recycler Fast-Transverse Instability Already Exists</vt:lpstr>
      <vt:lpstr>Recycler Fast-Transverse Instability Already Exists</vt:lpstr>
      <vt:lpstr>Recycler Fast-Transverse Instability Already Exists</vt:lpstr>
      <vt:lpstr>Sights on the Horizon…</vt:lpstr>
      <vt:lpstr>PowerPoint Presentation</vt:lpstr>
      <vt:lpstr>How to Beat the Clock…</vt:lpstr>
      <vt:lpstr>Building an SEY Analysis</vt:lpstr>
      <vt:lpstr>Building an SEY Analysis</vt:lpstr>
      <vt:lpstr>Building an SEY Analysis</vt:lpstr>
      <vt:lpstr>Recycler Fast-Transverse Instability Already Exists</vt:lpstr>
      <vt:lpstr>PowerPoint Presentation</vt:lpstr>
      <vt:lpstr>S E Y</vt:lpstr>
      <vt:lpstr>S E Y</vt:lpstr>
      <vt:lpstr>S E 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Wing McCallister</dc:creator>
  <cp:lastModifiedBy>Wing McCallister</cp:lastModifiedBy>
  <cp:revision>162</cp:revision>
  <cp:lastPrinted>2014-01-20T19:40:21Z</cp:lastPrinted>
  <dcterms:created xsi:type="dcterms:W3CDTF">2022-11-17T21:59:31Z</dcterms:created>
  <dcterms:modified xsi:type="dcterms:W3CDTF">2023-06-23T21:33:22Z</dcterms:modified>
</cp:coreProperties>
</file>