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4" r:id="rId2"/>
    <p:sldId id="701" r:id="rId3"/>
    <p:sldId id="690" r:id="rId4"/>
    <p:sldId id="544" r:id="rId5"/>
    <p:sldId id="671" r:id="rId6"/>
    <p:sldId id="693" r:id="rId7"/>
    <p:sldId id="674" r:id="rId8"/>
    <p:sldId id="705" r:id="rId9"/>
    <p:sldId id="694" r:id="rId10"/>
    <p:sldId id="695" r:id="rId11"/>
    <p:sldId id="691" r:id="rId12"/>
    <p:sldId id="707" r:id="rId13"/>
    <p:sldId id="704" r:id="rId14"/>
    <p:sldId id="700" r:id="rId15"/>
    <p:sldId id="706" r:id="rId16"/>
    <p:sldId id="686" r:id="rId17"/>
    <p:sldId id="679" r:id="rId18"/>
    <p:sldId id="501" r:id="rId19"/>
    <p:sldId id="616" r:id="rId20"/>
    <p:sldId id="562" r:id="rId21"/>
    <p:sldId id="545" r:id="rId22"/>
    <p:sldId id="589" r:id="rId23"/>
    <p:sldId id="587" r:id="rId24"/>
    <p:sldId id="590" r:id="rId25"/>
    <p:sldId id="591" r:id="rId26"/>
    <p:sldId id="634" r:id="rId27"/>
    <p:sldId id="635" r:id="rId28"/>
    <p:sldId id="637" r:id="rId29"/>
    <p:sldId id="678" r:id="rId3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9FFBD"/>
    <a:srgbClr val="FFE221"/>
    <a:srgbClr val="FFD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5" autoAdjust="0"/>
    <p:restoredTop sz="96311" autoAdjust="0"/>
  </p:normalViewPr>
  <p:slideViewPr>
    <p:cSldViewPr snapToObjects="1" showGuides="1">
      <p:cViewPr varScale="1">
        <p:scale>
          <a:sx n="141" d="100"/>
          <a:sy n="141" d="100"/>
        </p:scale>
        <p:origin x="184" y="6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03EEF-9089-C744-8C93-EE73F8B15776}" type="datetimeFigureOut">
              <a:rPr lang="fr-FR" smtClean="0"/>
              <a:pPr/>
              <a:t>07/06/2023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E451-F231-B046-B379-61FE019F64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972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F9A8-E4A4-1C40-93CC-37CDF0C3283E}" type="datetimeFigureOut">
              <a:rPr lang="fr-FR" smtClean="0"/>
              <a:pPr/>
              <a:t>07/06/2023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3A5D-14D6-4646-84B9-A0E78F83D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0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Calibri"/>
                <a:cs typeface="Calibri"/>
              </a:defRPr>
            </a:lvl1pPr>
          </a:lstStyle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276350"/>
            <a:ext cx="8305800" cy="353615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+mn-lt"/>
              </a:defRPr>
            </a:lvl1pPr>
            <a:lvl2pPr marL="742950" indent="-285750">
              <a:buClr>
                <a:schemeClr val="tx1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>
              <a:buClr>
                <a:schemeClr val="tx1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>
              <a:buClr>
                <a:schemeClr val="tx1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>
              <a:buClr>
                <a:schemeClr val="tx1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9512" y="4948014"/>
            <a:ext cx="7516688" cy="23001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Calibri"/>
                <a:cs typeface="Calibri"/>
              </a:defRPr>
            </a:lvl1pPr>
          </a:lstStyle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56517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600" b="0">
                <a:latin typeface="+mj-lt"/>
              </a:defRPr>
            </a:lvl1pPr>
          </a:lstStyle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  3"/>
          <p:cNvSpPr>
            <a:spLocks noGrp="1"/>
          </p:cNvSpPr>
          <p:nvPr>
            <p:ph type="pic" sz="quarter" idx="10"/>
          </p:nvPr>
        </p:nvSpPr>
        <p:spPr>
          <a:xfrm>
            <a:off x="457200" y="1276350"/>
            <a:ext cx="8229600" cy="3505200"/>
          </a:xfrm>
          <a:prstGeom prst="rect">
            <a:avLst/>
          </a:prstGeom>
        </p:spPr>
        <p:txBody>
          <a:bodyPr vert="horz"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Calibri"/>
                <a:cs typeface="Calibri"/>
              </a:defRPr>
            </a:lvl1pPr>
          </a:lstStyle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6"/>
          <p:cNvSpPr>
            <a:spLocks noGrp="1"/>
          </p:cNvSpPr>
          <p:nvPr>
            <p:ph type="title"/>
          </p:nvPr>
        </p:nvSpPr>
        <p:spPr>
          <a:xfrm>
            <a:off x="1295400" y="206375"/>
            <a:ext cx="6781800" cy="857250"/>
          </a:xfrm>
          <a:prstGeom prst="rect">
            <a:avLst/>
          </a:prstGeom>
        </p:spPr>
        <p:txBody>
          <a:bodyPr vert="horz" lIns="0" tIns="0" rIns="0" bIns="0"/>
          <a:lstStyle/>
          <a:p>
            <a:r>
              <a:rPr lang="fr-FR" dirty="0"/>
              <a:t>Cliquez et modifiez le titre</a:t>
            </a:r>
            <a:endParaRPr lang="en-GB" dirty="0"/>
          </a:p>
        </p:txBody>
      </p:sp>
      <p:sp>
        <p:nvSpPr>
          <p:cNvPr id="4" name="Espace réservé pour une image  6"/>
          <p:cNvSpPr>
            <a:spLocks noGrp="1"/>
          </p:cNvSpPr>
          <p:nvPr>
            <p:ph type="pic" sz="quarter" idx="10"/>
          </p:nvPr>
        </p:nvSpPr>
        <p:spPr>
          <a:xfrm>
            <a:off x="457200" y="1276349"/>
            <a:ext cx="3733800" cy="3276601"/>
          </a:xfrm>
          <a:prstGeom prst="rect">
            <a:avLst/>
          </a:prstGeom>
        </p:spPr>
        <p:txBody>
          <a:bodyPr vert="horz"/>
          <a:lstStyle/>
          <a:p>
            <a:endParaRPr lang="en-GB" dirty="0"/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4343400" y="1276350"/>
            <a:ext cx="4419600" cy="32766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371600" y="4812506"/>
            <a:ext cx="6324600" cy="273844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Arial Narrow"/>
                <a:cs typeface="Arial Narrow"/>
              </a:defRPr>
            </a:lvl1pPr>
          </a:lstStyle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MUON-Slide-graphBase-pagebottom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699" y="4705351"/>
            <a:ext cx="9144000" cy="50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lIns="74258" tIns="37129" rIns="74258" bIns="37129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4"/>
            <a:ext cx="8229600" cy="3394472"/>
          </a:xfrm>
          <a:prstGeom prst="rect">
            <a:avLst/>
          </a:prstGeom>
        </p:spPr>
        <p:txBody>
          <a:bodyPr lIns="74258" tIns="37129" rIns="74258" bIns="37129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914901"/>
            <a:ext cx="1271042" cy="200025"/>
          </a:xfrm>
          <a:prstGeom prst="rect">
            <a:avLst/>
          </a:prstGeom>
        </p:spPr>
        <p:txBody>
          <a:bodyPr lIns="74258" tIns="37129" rIns="74258" bIns="37129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2704" y="4922048"/>
            <a:ext cx="4191001" cy="192882"/>
          </a:xfrm>
          <a:prstGeom prst="rect">
            <a:avLst/>
          </a:prstGeom>
        </p:spPr>
        <p:txBody>
          <a:bodyPr lIns="74258" tIns="37129" rIns="74258" bIns="37129"/>
          <a:lstStyle>
            <a:lvl1pPr algn="l">
              <a:defRPr sz="1200">
                <a:latin typeface="Calibri"/>
                <a:cs typeface="Calibri"/>
              </a:defRPr>
            </a:lvl1pPr>
          </a:lstStyle>
          <a:p>
            <a:r>
              <a:rPr lang="en-US"/>
              <a:t>D. Schulte                        Muon Collider Collaboration, FNAL, June 2023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5" y="4922048"/>
            <a:ext cx="406399" cy="192882"/>
          </a:xfrm>
          <a:prstGeom prst="rect">
            <a:avLst/>
          </a:prstGeom>
        </p:spPr>
        <p:txBody>
          <a:bodyPr lIns="74258" tIns="37129" rIns="74258" bIns="37129"/>
          <a:lstStyle/>
          <a:p>
            <a:fld id="{3478A56A-6164-B14D-A8F7-980D09C4D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MUON-Slide-graphBase-pagebottom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4948014"/>
            <a:ext cx="9144000" cy="265336"/>
          </a:xfrm>
          <a:prstGeom prst="rect">
            <a:avLst/>
          </a:prstGeom>
        </p:spPr>
      </p:pic>
      <p:pic>
        <p:nvPicPr>
          <p:cNvPr id="7" name="Image 6" descr="MCC-inernational-finalV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10800" y="36000"/>
            <a:ext cx="1013799" cy="1013799"/>
          </a:xfrm>
          <a:prstGeom prst="rect">
            <a:avLst/>
          </a:prstGeom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848600" y="4904185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fld id="{974172A1-1CBF-0B40-9234-7D4D80EC19E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  <p:sldLayoutId id="2147483671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uoncollider.web.cern.c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2201.07895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MUON-SlideGraph-gradient.png"/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3069829"/>
            <a:ext cx="9144000" cy="2108200"/>
          </a:xfrm>
          <a:prstGeom prst="rect">
            <a:avLst/>
          </a:prstGeom>
        </p:spPr>
      </p:pic>
      <p:pic>
        <p:nvPicPr>
          <p:cNvPr id="83" name="Image 82" descr="MUON-SlideGraph-LogoBkgn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0960"/>
          </a:xfrm>
          <a:prstGeom prst="rect">
            <a:avLst/>
          </a:prstGeom>
        </p:spPr>
      </p:pic>
      <p:pic>
        <p:nvPicPr>
          <p:cNvPr id="85" name="Image 84" descr="MCC-LogoCER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55900"/>
            <a:ext cx="838200" cy="838200"/>
          </a:xfrm>
          <a:prstGeom prst="rect">
            <a:avLst/>
          </a:prstGeom>
        </p:spPr>
      </p:pic>
      <p:pic>
        <p:nvPicPr>
          <p:cNvPr id="86" name="Image 85" descr="MCC-inernational-finalV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03" y="57150"/>
            <a:ext cx="1391497" cy="1391497"/>
          </a:xfrm>
          <a:prstGeom prst="rect">
            <a:avLst/>
          </a:prstGeom>
        </p:spPr>
      </p:pic>
      <p:sp>
        <p:nvSpPr>
          <p:cNvPr id="87" name="ZoneTexte 86"/>
          <p:cNvSpPr txBox="1"/>
          <p:nvPr/>
        </p:nvSpPr>
        <p:spPr>
          <a:xfrm>
            <a:off x="4860032" y="4291230"/>
            <a:ext cx="37444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ACE Science Workshop, June 2023   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54973" y="2211710"/>
            <a:ext cx="4377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/>
                <a:cs typeface="Calibri"/>
              </a:rPr>
              <a:t>International Muon Collider Collaboration</a:t>
            </a:r>
          </a:p>
        </p:txBody>
      </p:sp>
      <p:sp>
        <p:nvSpPr>
          <p:cNvPr id="9" name="ZoneTexte 86"/>
          <p:cNvSpPr txBox="1"/>
          <p:nvPr/>
        </p:nvSpPr>
        <p:spPr>
          <a:xfrm>
            <a:off x="251520" y="4291230"/>
            <a:ext cx="54726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D. Schulte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for the International </a:t>
            </a:r>
            <a:r>
              <a:rPr lang="en-US" sz="1600" dirty="0" err="1">
                <a:solidFill>
                  <a:schemeClr val="bg1"/>
                </a:solidFill>
                <a:latin typeface="Calibri"/>
                <a:cs typeface="Calibri"/>
              </a:rPr>
              <a:t>Muon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 Collider Collaboration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"/>
            <a:ext cx="8229600" cy="35502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Calibri"/>
                <a:cs typeface="Calibri"/>
              </a:rPr>
              <a:t>Coordination Committee Members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96" y="4922048"/>
            <a:ext cx="5521544" cy="221452"/>
          </a:xfrm>
        </p:spPr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4902" y="915566"/>
          <a:ext cx="4010070" cy="505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45">
                <a:tc>
                  <a:txBody>
                    <a:bodyPr/>
                    <a:lstStyle/>
                    <a:p>
                      <a:r>
                        <a:rPr lang="en-US" sz="1200" dirty="0"/>
                        <a:t>Physics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Andrea </a:t>
                      </a:r>
                      <a:r>
                        <a:rPr lang="en-US" sz="1200" dirty="0" err="1"/>
                        <a:t>Wulzer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dirty="0"/>
                        <a:t>Detector and MDI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Donatella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Lucchesi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4902" y="1528630"/>
          <a:ext cx="4010070" cy="1194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45">
                <a:tc>
                  <a:txBody>
                    <a:bodyPr/>
                    <a:lstStyle/>
                    <a:p>
                      <a:r>
                        <a:rPr lang="en-US" sz="1200" dirty="0"/>
                        <a:t>Protons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Natalia </a:t>
                      </a:r>
                      <a:r>
                        <a:rPr lang="en-US" sz="1200" dirty="0" err="1"/>
                        <a:t>Milas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sz="1200" dirty="0" err="1"/>
                        <a:t>Muon</a:t>
                      </a:r>
                      <a:r>
                        <a:rPr lang="en-US" sz="1200" dirty="0"/>
                        <a:t> production</a:t>
                      </a:r>
                      <a:r>
                        <a:rPr lang="en-US" sz="1200" baseline="0" dirty="0"/>
                        <a:t> and cooling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Chris Rogers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dirty="0" err="1"/>
                        <a:t>Muon</a:t>
                      </a:r>
                      <a:r>
                        <a:rPr lang="en-US" sz="1200" dirty="0"/>
                        <a:t> acceleration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Antoine Chance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dirty="0"/>
                        <a:t>Collider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Christian </a:t>
                      </a:r>
                      <a:r>
                        <a:rPr lang="en-US" sz="1200" dirty="0" err="1"/>
                        <a:t>Carli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4902" y="2818834"/>
          <a:ext cx="4010070" cy="1370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45">
                <a:tc>
                  <a:txBody>
                    <a:bodyPr/>
                    <a:lstStyle/>
                    <a:p>
                      <a:r>
                        <a:rPr lang="en-US" sz="1200" dirty="0"/>
                        <a:t>Magnets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Luca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Bottura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b="0" dirty="0"/>
                        <a:t>RF</a:t>
                      </a:r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/>
                        <a:t>Alexej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Grudiev</a:t>
                      </a:r>
                      <a:r>
                        <a:rPr lang="en-US" sz="1200" b="0" baseline="0" dirty="0"/>
                        <a:t>, Claude </a:t>
                      </a:r>
                      <a:r>
                        <a:rPr lang="en-US" sz="1200" b="0" baseline="0" dirty="0" err="1"/>
                        <a:t>Marchand</a:t>
                      </a:r>
                      <a:endParaRPr lang="en-US" sz="1200" b="0" baseline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r>
                        <a:rPr lang="en-US" sz="1200" b="0" dirty="0"/>
                        <a:t>Beam-matter</a:t>
                      </a:r>
                      <a:r>
                        <a:rPr lang="en-US" sz="1200" b="0" baseline="0" dirty="0"/>
                        <a:t> int.</a:t>
                      </a:r>
                    </a:p>
                    <a:p>
                      <a:r>
                        <a:rPr lang="en-US" sz="1200" b="0" baseline="0" dirty="0"/>
                        <a:t>target systems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Anton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Lechner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dirty="0"/>
                        <a:t>Collective</a:t>
                      </a:r>
                      <a:r>
                        <a:rPr lang="en-US" sz="1200" baseline="0" dirty="0"/>
                        <a:t> effects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Elias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Metral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76731" y="1059582"/>
          <a:ext cx="4010072" cy="1011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845">
                <a:tc>
                  <a:txBody>
                    <a:bodyPr/>
                    <a:lstStyle/>
                    <a:p>
                      <a:r>
                        <a:rPr lang="en-US" sz="1200" b="0" dirty="0"/>
                        <a:t>US</a:t>
                      </a:r>
                      <a:r>
                        <a:rPr lang="en-US" sz="1200" b="0" baseline="0" dirty="0"/>
                        <a:t> (detector)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/>
                        <a:t>Sergo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Jindariani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b="0" dirty="0"/>
                        <a:t>US</a:t>
                      </a:r>
                      <a:r>
                        <a:rPr lang="en-US" sz="1200" b="0" baseline="0" dirty="0"/>
                        <a:t> (accelerator)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Mark</a:t>
                      </a:r>
                      <a:r>
                        <a:rPr lang="en-US" sz="1200" b="0" baseline="0" dirty="0"/>
                        <a:t> Palmer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b="0" dirty="0"/>
                        <a:t>Asia (China)</a:t>
                      </a:r>
                      <a:r>
                        <a:rPr lang="en-US" sz="1200" b="0" baseline="0" dirty="0"/>
                        <a:t> 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/>
                        <a:t>Jingyu</a:t>
                      </a:r>
                      <a:r>
                        <a:rPr lang="en-US" sz="1200" b="0" baseline="0" dirty="0"/>
                        <a:t> Tang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b="0" dirty="0"/>
                        <a:t>Asia (Japan)</a:t>
                      </a:r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/>
                        <a:t>tbd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84902" y="4303539"/>
          <a:ext cx="4010070" cy="500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14">
                <a:tc>
                  <a:txBody>
                    <a:bodyPr/>
                    <a:lstStyle/>
                    <a:p>
                      <a:r>
                        <a:rPr lang="en-US" sz="1200" b="0" dirty="0"/>
                        <a:t>Cooling</a:t>
                      </a:r>
                      <a:r>
                        <a:rPr lang="en-US" sz="1200" b="0" baseline="0" dirty="0"/>
                        <a:t> cell design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err="1"/>
                        <a:t>Lucio</a:t>
                      </a:r>
                      <a:r>
                        <a:rPr lang="en-US" sz="1200" b="0" baseline="0" dirty="0"/>
                        <a:t> Rossi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845">
                <a:tc>
                  <a:txBody>
                    <a:bodyPr/>
                    <a:lstStyle/>
                    <a:p>
                      <a:r>
                        <a:rPr lang="en-US" sz="1200" b="0" dirty="0"/>
                        <a:t>Demonstrator</a:t>
                      </a:r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Roberto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baseline="0" dirty="0" err="1"/>
                        <a:t>Losito</a:t>
                      </a:r>
                      <a:endParaRPr lang="en-US" sz="1200" b="0" dirty="0"/>
                    </a:p>
                  </a:txBody>
                  <a:tcPr marL="83206" marR="83206" marT="31173" marB="3117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6732" y="2726799"/>
            <a:ext cx="4010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cs typeface="Calibri"/>
              </a:rPr>
              <a:t>A strengthening on the physics and detector side is planned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EBA4E-003F-D870-2A99-0B9A75CF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1520" y="-20538"/>
            <a:ext cx="8064896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Technically Limited Timeline (From Roadmap)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6" name="Picture 5" descr="p0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7" t="8738" r="4729" b="3773"/>
          <a:stretch/>
        </p:blipFill>
        <p:spPr>
          <a:xfrm>
            <a:off x="2539504" y="886719"/>
            <a:ext cx="5796880" cy="3976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699542"/>
            <a:ext cx="24241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libri"/>
                <a:cs typeface="Calibri"/>
              </a:rPr>
              <a:t>Muon</a:t>
            </a:r>
            <a:r>
              <a:rPr lang="en-US" sz="1400" dirty="0">
                <a:latin typeface="Calibri"/>
                <a:cs typeface="Calibri"/>
              </a:rPr>
              <a:t> collider important in the long term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Fastest track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To see if muon collider could come directly after HL-LHC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Important resource ramp-up assumed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Compromises in performance, e.g. 3 </a:t>
            </a:r>
            <a:r>
              <a:rPr lang="en-US" sz="1400" dirty="0" err="1">
                <a:latin typeface="Calibri"/>
                <a:cs typeface="Calibri"/>
              </a:rPr>
              <a:t>TeV</a:t>
            </a:r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Needs to be revised but do not have enough information at this point for final plan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3173360" y="1908579"/>
            <a:ext cx="1368152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Evaluation+decision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577012"/>
            <a:ext cx="5150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To be reviewed considering progress, funding and decisions 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738809" y="1908579"/>
            <a:ext cx="1368152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err="1"/>
              <a:t>Evaluation+decision</a:t>
            </a:r>
            <a:endParaRPr lang="en-US"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9756DA-248C-C260-DE0A-FE6489460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35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Work on Key Challenges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7" name="image2.png">
            <a:extLst>
              <a:ext uri="{FF2B5EF4-FFF2-40B4-BE49-F238E27FC236}">
                <a16:creationId xmlns:a16="http://schemas.microsoft.com/office/drawing/2014/main" id="{460D35FC-A939-0F44-99A1-EF13C47784B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23528" y="699542"/>
            <a:ext cx="5487202" cy="2664296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>
          <a:xfrm>
            <a:off x="5749342" y="2328544"/>
            <a:ext cx="3028838" cy="9632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0529" tIns="50265" rIns="100529" bIns="50265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3) Cost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consumption limit energy reach, e.g. 35 km accelerator for 10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10 km collider ring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Also impacts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beam quality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987574"/>
            <a:ext cx="2511008" cy="747843"/>
          </a:xfrm>
          <a:prstGeom prst="rect">
            <a:avLst/>
          </a:prstGeom>
          <a:solidFill>
            <a:srgbClr val="FCD5B5"/>
          </a:solidFill>
        </p:spPr>
        <p:txBody>
          <a:bodyPr wrap="square" lIns="100529" tIns="50265" rIns="100529" bIns="50265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4) Drives the </a:t>
            </a:r>
            <a:r>
              <a:rPr lang="en-US" sz="1400" b="1" dirty="0">
                <a:latin typeface="Calibri"/>
                <a:cs typeface="Calibri"/>
              </a:rPr>
              <a:t>beam quality</a:t>
            </a:r>
          </a:p>
          <a:p>
            <a:r>
              <a:rPr lang="en-US" sz="1400" dirty="0">
                <a:latin typeface="Calibri"/>
                <a:cs typeface="Calibri"/>
              </a:rPr>
              <a:t>MAP put much effort in design</a:t>
            </a:r>
          </a:p>
          <a:p>
            <a:r>
              <a:rPr lang="en-US" sz="1400" i="1" dirty="0" err="1">
                <a:latin typeface="Calibri"/>
                <a:cs typeface="Calibri"/>
              </a:rPr>
              <a:t>optimise</a:t>
            </a:r>
            <a:r>
              <a:rPr lang="en-US" sz="1400" i="1" dirty="0">
                <a:latin typeface="Calibri"/>
                <a:cs typeface="Calibri"/>
              </a:rPr>
              <a:t> as much as possible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403648" y="1735417"/>
            <a:ext cx="288032" cy="328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8" idx="0"/>
          </p:cNvCxnSpPr>
          <p:nvPr/>
        </p:nvCxnSpPr>
        <p:spPr>
          <a:xfrm flipH="1" flipV="1">
            <a:off x="4889748" y="2063827"/>
            <a:ext cx="2374013" cy="264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8" idx="0"/>
          </p:cNvCxnSpPr>
          <p:nvPr/>
        </p:nvCxnSpPr>
        <p:spPr>
          <a:xfrm flipH="1" flipV="1">
            <a:off x="5652120" y="2211710"/>
            <a:ext cx="1611641" cy="116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62578" y="577724"/>
            <a:ext cx="2078618" cy="7478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00529" tIns="50265" rIns="100529" bIns="50265" rtlCol="0">
            <a:spAutoFit/>
          </a:bodyPr>
          <a:lstStyle/>
          <a:p>
            <a:r>
              <a:rPr lang="en-US" sz="1400" b="1" dirty="0">
                <a:latin typeface="Calibri"/>
                <a:cs typeface="Calibri"/>
              </a:rPr>
              <a:t>1) Dense neutrino flux</a:t>
            </a:r>
          </a:p>
          <a:p>
            <a:r>
              <a:rPr lang="en-US" sz="1400" dirty="0">
                <a:latin typeface="Calibri"/>
                <a:cs typeface="Calibri"/>
              </a:rPr>
              <a:t>mitigated by mover system and site selection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1963" y="1491517"/>
            <a:ext cx="2528185" cy="3169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100529" tIns="50265" rIns="100529" bIns="50265" rtlCol="0">
            <a:spAutoFit/>
          </a:bodyPr>
          <a:lstStyle/>
          <a:p>
            <a:r>
              <a:rPr lang="en-US" sz="1400" b="1" dirty="0">
                <a:latin typeface="Calibri"/>
                <a:cs typeface="Calibri"/>
              </a:rPr>
              <a:t>2) Beam-induced background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139952" y="984470"/>
            <a:ext cx="1397868" cy="124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15" idx="1"/>
          </p:cNvCxnSpPr>
          <p:nvPr/>
        </p:nvCxnSpPr>
        <p:spPr>
          <a:xfrm flipH="1" flipV="1">
            <a:off x="4139952" y="1137553"/>
            <a:ext cx="1822011" cy="512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9632" y="537638"/>
            <a:ext cx="1938429" cy="347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00529" tIns="50265" rIns="100529" bIns="50265" rtlCol="0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0) Physics case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47490-98A7-7469-4447-6923615D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B23D643-C493-6805-9AA2-064301EDC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73" t="10718" r="16885"/>
          <a:stretch/>
        </p:blipFill>
        <p:spPr>
          <a:xfrm rot="5400000">
            <a:off x="846408" y="2659450"/>
            <a:ext cx="1503082" cy="29118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440DC2-D577-EFC2-3ADC-657AA91BCC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33" b="27391"/>
          <a:stretch/>
        </p:blipFill>
        <p:spPr>
          <a:xfrm>
            <a:off x="3802514" y="3291830"/>
            <a:ext cx="4945950" cy="15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70656" y="555526"/>
            <a:ext cx="8305800" cy="4040956"/>
          </a:xfrm>
        </p:spPr>
        <p:txBody>
          <a:bodyPr/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Participation of US experts to CC and ICB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Preparing open data and code policy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You can use data and codes from the collaboration, as far as we own them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Want to allow everyone to publish under the IMCC or to speak for the IMCC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Provided our procedures are respected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Small task force to understand how a common work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can be developed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Progress will have to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synchronise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with US progress</a:t>
            </a: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Plan to review organization next year to integrate US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But have to wait for US decisions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Will find common timelines/scenarios</a:t>
            </a:r>
          </a:p>
          <a:p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565175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US Integration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289D9-082C-CF67-2BAC-8E168DB91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73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-20538"/>
            <a:ext cx="7321624" cy="565175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CDR Phase, R&amp;D and Demonstrator Facility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322" y="572596"/>
            <a:ext cx="4498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Broad R&amp;D </a:t>
            </a:r>
            <a:r>
              <a:rPr lang="en-US" sz="1400" dirty="0" err="1">
                <a:latin typeface="Calibri"/>
                <a:cs typeface="Calibri"/>
              </a:rPr>
              <a:t>programme</a:t>
            </a:r>
            <a:r>
              <a:rPr lang="en-US" sz="1400" dirty="0">
                <a:latin typeface="Calibri"/>
                <a:cs typeface="Calibri"/>
              </a:rPr>
              <a:t> required and can be distributed world-wide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Models and prototypes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Magnets, Target, RF systems, Absorbers,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CDR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Integrated tests, also with beam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BF533A-59DF-283A-CE08-B21494D00DFD}"/>
              </a:ext>
            </a:extLst>
          </p:cNvPr>
          <p:cNvSpPr txBox="1"/>
          <p:nvPr/>
        </p:nvSpPr>
        <p:spPr>
          <a:xfrm>
            <a:off x="145416" y="2126342"/>
            <a:ext cx="3116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Integrated cooling demonstrator is a key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look for an existing proton beam with significant power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Different sites are being considered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CERN, </a:t>
            </a:r>
            <a:r>
              <a:rPr lang="en-US" sz="1400" b="1" dirty="0">
                <a:latin typeface="Calibri"/>
                <a:cs typeface="Calibri"/>
              </a:rPr>
              <a:t>FNAL</a:t>
            </a:r>
            <a:r>
              <a:rPr lang="en-US" sz="1400" dirty="0">
                <a:latin typeface="Calibri"/>
                <a:cs typeface="Calibri"/>
              </a:rPr>
              <a:t>, ESS are being discussed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J-PARC also interesting as option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Could be used to house physics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Are trying to explore what are good options</a:t>
            </a:r>
          </a:p>
        </p:txBody>
      </p:sp>
      <p:pic>
        <p:nvPicPr>
          <p:cNvPr id="28" name="Picture 27" descr="p0.pdf">
            <a:extLst>
              <a:ext uri="{FF2B5EF4-FFF2-40B4-BE49-F238E27FC236}">
                <a16:creationId xmlns:a16="http://schemas.microsoft.com/office/drawing/2014/main" id="{EAFA21A0-44F8-CA62-3D7D-4136962AD6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7" t="8738" r="4729" b="3773"/>
          <a:stretch/>
        </p:blipFill>
        <p:spPr>
          <a:xfrm>
            <a:off x="4750322" y="499026"/>
            <a:ext cx="3116204" cy="2137850"/>
          </a:xfrm>
          <a:prstGeom prst="rect">
            <a:avLst/>
          </a:prstGeom>
        </p:spPr>
      </p:pic>
      <p:sp>
        <p:nvSpPr>
          <p:cNvPr id="30" name="Frame 29">
            <a:extLst>
              <a:ext uri="{FF2B5EF4-FFF2-40B4-BE49-F238E27FC236}">
                <a16:creationId xmlns:a16="http://schemas.microsoft.com/office/drawing/2014/main" id="{71919F90-1F1D-1177-C5F6-72B7332FDA16}"/>
              </a:ext>
            </a:extLst>
          </p:cNvPr>
          <p:cNvSpPr/>
          <p:nvPr/>
        </p:nvSpPr>
        <p:spPr>
          <a:xfrm>
            <a:off x="5364087" y="490756"/>
            <a:ext cx="1080121" cy="2153002"/>
          </a:xfrm>
          <a:prstGeom prst="frame">
            <a:avLst>
              <a:gd name="adj1" fmla="val 21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D67501-0C34-0543-2AA4-9C00A51F9EDD}"/>
              </a:ext>
            </a:extLst>
          </p:cNvPr>
          <p:cNvSpPr txBox="1"/>
          <p:nvPr/>
        </p:nvSpPr>
        <p:spPr>
          <a:xfrm>
            <a:off x="7203467" y="3014831"/>
            <a:ext cx="174746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C. Rogers, R.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Losito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et al.</a:t>
            </a:r>
          </a:p>
        </p:txBody>
      </p:sp>
      <p:pic>
        <p:nvPicPr>
          <p:cNvPr id="32" name="Picture 31" descr="p0.tiff">
            <a:extLst>
              <a:ext uri="{FF2B5EF4-FFF2-40B4-BE49-F238E27FC236}">
                <a16:creationId xmlns:a16="http://schemas.microsoft.com/office/drawing/2014/main" id="{CC890D7D-B7B3-796D-6BC6-92079DF36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43758"/>
            <a:ext cx="3816424" cy="12684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21B364-EA15-7420-C7AB-C2B3C044D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61" y="3544128"/>
            <a:ext cx="2502628" cy="14509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8692B-0F6E-2820-A3EC-6D68E1EAD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39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-20538"/>
            <a:ext cx="7321624" cy="565175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CDR Phase, R&amp;D and Demonstrator Facility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322" y="572596"/>
            <a:ext cx="4498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Broad R&amp;D </a:t>
            </a:r>
            <a:r>
              <a:rPr lang="en-US" sz="1400" dirty="0" err="1">
                <a:latin typeface="Calibri"/>
                <a:cs typeface="Calibri"/>
              </a:rPr>
              <a:t>programme</a:t>
            </a:r>
            <a:r>
              <a:rPr lang="en-US" sz="1400" dirty="0">
                <a:latin typeface="Calibri"/>
                <a:cs typeface="Calibri"/>
              </a:rPr>
              <a:t> required and can be distributed world-wide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Models and prototypes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Magnets, Target, RF systems, Absorbers,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CDR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Integrated tests, also with beam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BF533A-59DF-283A-CE08-B21494D00DFD}"/>
              </a:ext>
            </a:extLst>
          </p:cNvPr>
          <p:cNvSpPr txBox="1"/>
          <p:nvPr/>
        </p:nvSpPr>
        <p:spPr>
          <a:xfrm>
            <a:off x="145416" y="2126342"/>
            <a:ext cx="3116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Integrated cooling demonstrator is a key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look for an existing proton beam with significant power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Different sites are being considered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CERN, </a:t>
            </a:r>
            <a:r>
              <a:rPr lang="en-US" sz="1400" b="1" dirty="0">
                <a:latin typeface="Calibri"/>
                <a:cs typeface="Calibri"/>
              </a:rPr>
              <a:t>FNAL</a:t>
            </a:r>
            <a:r>
              <a:rPr lang="en-US" sz="1400" dirty="0">
                <a:latin typeface="Calibri"/>
                <a:cs typeface="Calibri"/>
              </a:rPr>
              <a:t>, ESS are being discussed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J-PARC also interesting as option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Could be used to house physics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Are trying to explore what are good options</a:t>
            </a:r>
          </a:p>
        </p:txBody>
      </p:sp>
      <p:pic>
        <p:nvPicPr>
          <p:cNvPr id="28" name="Picture 27" descr="p0.pdf">
            <a:extLst>
              <a:ext uri="{FF2B5EF4-FFF2-40B4-BE49-F238E27FC236}">
                <a16:creationId xmlns:a16="http://schemas.microsoft.com/office/drawing/2014/main" id="{EAFA21A0-44F8-CA62-3D7D-4136962AD6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7" t="8738" r="4729" b="3773"/>
          <a:stretch/>
        </p:blipFill>
        <p:spPr>
          <a:xfrm>
            <a:off x="4750322" y="499026"/>
            <a:ext cx="3116204" cy="2137850"/>
          </a:xfrm>
          <a:prstGeom prst="rect">
            <a:avLst/>
          </a:prstGeom>
        </p:spPr>
      </p:pic>
      <p:sp>
        <p:nvSpPr>
          <p:cNvPr id="30" name="Frame 29">
            <a:extLst>
              <a:ext uri="{FF2B5EF4-FFF2-40B4-BE49-F238E27FC236}">
                <a16:creationId xmlns:a16="http://schemas.microsoft.com/office/drawing/2014/main" id="{71919F90-1F1D-1177-C5F6-72B7332FDA16}"/>
              </a:ext>
            </a:extLst>
          </p:cNvPr>
          <p:cNvSpPr/>
          <p:nvPr/>
        </p:nvSpPr>
        <p:spPr>
          <a:xfrm>
            <a:off x="5364087" y="490756"/>
            <a:ext cx="1080121" cy="2153002"/>
          </a:xfrm>
          <a:prstGeom prst="frame">
            <a:avLst>
              <a:gd name="adj1" fmla="val 212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D67501-0C34-0543-2AA4-9C00A51F9EDD}"/>
              </a:ext>
            </a:extLst>
          </p:cNvPr>
          <p:cNvSpPr txBox="1"/>
          <p:nvPr/>
        </p:nvSpPr>
        <p:spPr>
          <a:xfrm>
            <a:off x="7203467" y="3014831"/>
            <a:ext cx="174746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C. Rogers, R.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Losito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et al.</a:t>
            </a:r>
          </a:p>
        </p:txBody>
      </p:sp>
      <p:pic>
        <p:nvPicPr>
          <p:cNvPr id="32" name="Picture 31" descr="p0.tiff">
            <a:extLst>
              <a:ext uri="{FF2B5EF4-FFF2-40B4-BE49-F238E27FC236}">
                <a16:creationId xmlns:a16="http://schemas.microsoft.com/office/drawing/2014/main" id="{CC890D7D-B7B3-796D-6BC6-92079DF36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43758"/>
            <a:ext cx="3816424" cy="12684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21B364-EA15-7420-C7AB-C2B3C044D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261" y="3544128"/>
            <a:ext cx="2502628" cy="1450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4A552-C315-D175-89A7-EE8F8C9652F2}"/>
              </a:ext>
            </a:extLst>
          </p:cNvPr>
          <p:cNvSpPr txBox="1"/>
          <p:nvPr/>
        </p:nvSpPr>
        <p:spPr>
          <a:xfrm>
            <a:off x="6905782" y="1423260"/>
            <a:ext cx="214410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H" sz="1600" dirty="0">
                <a:latin typeface="Calibri" panose="020F0502020204030204" pitchFamily="34" charset="0"/>
                <a:cs typeface="Calibri" panose="020F0502020204030204" pitchFamily="34" charset="0"/>
              </a:rPr>
              <a:t>Timeline will change according to resources and decisions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F74B7-8E60-9028-56B6-BA1B74854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63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565175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Example CERN Locations</a:t>
            </a:r>
            <a:endParaRPr lang="en-GB" sz="32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46704-36DF-456B-C514-A96C7299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138560"/>
            <a:ext cx="5745368" cy="3418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3879" y="1131590"/>
            <a:ext cx="1072617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M. </a:t>
            </a:r>
            <a:r>
              <a:rPr lang="en-US" sz="1400" dirty="0" err="1"/>
              <a:t>Calviani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062" y="555526"/>
            <a:ext cx="3193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Consider </a:t>
            </a:r>
            <a:r>
              <a:rPr lang="en-US" sz="1400" dirty="0" err="1">
                <a:latin typeface="Calibri"/>
                <a:cs typeface="Calibri"/>
              </a:rPr>
              <a:t>nTOF</a:t>
            </a:r>
            <a:r>
              <a:rPr lang="en-US" sz="1400" dirty="0">
                <a:latin typeface="Calibri"/>
                <a:cs typeface="Calibri"/>
              </a:rPr>
              <a:t>-like beam from PS for cooling experiment: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1 pulse of 10</a:t>
            </a:r>
            <a:r>
              <a:rPr lang="en-US" sz="1400" baseline="30000" dirty="0">
                <a:latin typeface="Calibri"/>
                <a:cs typeface="Calibri"/>
              </a:rPr>
              <a:t>13</a:t>
            </a:r>
            <a:r>
              <a:rPr lang="en-US" sz="1400" dirty="0">
                <a:latin typeface="Calibri"/>
                <a:cs typeface="Calibri"/>
              </a:rPr>
              <a:t> p at 20 GeV per 1.2 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i.e. 27 kW, maybe O(100kW) possible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If SPL were, installed could use its beam, e.g. 5 GeV, 4 MW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b="1" dirty="0">
                <a:latin typeface="Calibri"/>
                <a:cs typeface="Calibri"/>
              </a:rPr>
              <a:t>What could be done at FNAL?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860069"/>
            <a:ext cx="3352924" cy="194392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82062" y="3159543"/>
            <a:ext cx="432353" cy="19399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00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Conclusion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67544" y="699542"/>
            <a:ext cx="8431912" cy="39604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 err="1">
                <a:latin typeface="Calibri"/>
                <a:cs typeface="Calibri"/>
              </a:rPr>
              <a:t>Muon</a:t>
            </a:r>
            <a:r>
              <a:rPr lang="en-US" sz="1600" dirty="0">
                <a:latin typeface="Calibri"/>
                <a:cs typeface="Calibri"/>
              </a:rPr>
              <a:t> collider is unique opportunity for high-energy, high-luminosity lepton collider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but less mature than other options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1600" dirty="0">
              <a:latin typeface="Calibri"/>
              <a:cs typeface="Calibri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Collaboration exists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Hope that US will soon play an important role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endParaRPr lang="en-US" sz="1600" dirty="0">
              <a:latin typeface="Calibri"/>
              <a:cs typeface="Calibri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Addressing key challenges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US made contributions, hope this can continue while waiting for decisions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1600" dirty="0">
              <a:latin typeface="Calibri"/>
              <a:cs typeface="Calibri"/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Demonstrator is important project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Requires proton complex but could be anywhere, FNAL important opportunity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latin typeface="Calibri"/>
                <a:cs typeface="Calibri"/>
                <a:hlinkClick r:id="rId2"/>
              </a:rPr>
              <a:t>http://muoncollider.web.cern.ch</a:t>
            </a:r>
            <a:r>
              <a:rPr lang="en-US" sz="1600" dirty="0">
                <a:latin typeface="Calibri"/>
                <a:cs typeface="Calibri"/>
              </a:rPr>
              <a:t>           </a:t>
            </a:r>
            <a:r>
              <a:rPr lang="en-US" sz="1600" dirty="0">
                <a:solidFill>
                  <a:srgbClr val="0000FF"/>
                </a:solidFill>
                <a:latin typeface="Calibri"/>
                <a:cs typeface="Calibri"/>
              </a:rPr>
              <a:t>To join contact </a:t>
            </a:r>
            <a:r>
              <a:rPr lang="en-US" sz="1600" dirty="0" err="1">
                <a:solidFill>
                  <a:srgbClr val="0000FF"/>
                </a:solidFill>
                <a:latin typeface="Calibri"/>
                <a:cs typeface="Calibri"/>
              </a:rPr>
              <a:t>muon.collider.secretariat@cern.ch</a:t>
            </a:r>
            <a:endParaRPr lang="en-US" sz="16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06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565175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Reserve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10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/>
          <a:lstStyle/>
          <a:p>
            <a:r>
              <a:rPr lang="en-GB" sz="3200" dirty="0">
                <a:latin typeface="Calibri"/>
                <a:cs typeface="Calibri"/>
              </a:rPr>
              <a:t>Key Challenges</a:t>
            </a:r>
            <a:endParaRPr lang="en-GB" sz="3200" b="0" dirty="0">
              <a:latin typeface="Calibri"/>
              <a:cs typeface="Calibri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7" name="Picture 6" descr="p4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107"/>
          <a:stretch>
            <a:fillRect/>
          </a:stretch>
        </p:blipFill>
        <p:spPr>
          <a:xfrm>
            <a:off x="35496" y="1059582"/>
            <a:ext cx="9071992" cy="19442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6030" y="3075806"/>
            <a:ext cx="2037698" cy="728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81560" tIns="40780" rIns="81560" bIns="40780" rtlCol="0">
            <a:spAutoFit/>
          </a:bodyPr>
          <a:lstStyle/>
          <a:p>
            <a:r>
              <a:rPr lang="en-US" sz="1400" b="1" dirty="0"/>
              <a:t>Proton complex</a:t>
            </a:r>
          </a:p>
          <a:p>
            <a:r>
              <a:rPr lang="en-US" sz="1400" dirty="0"/>
              <a:t>- Compressing protons to few bunches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872" y="3071502"/>
            <a:ext cx="2016224" cy="1375018"/>
          </a:xfrm>
          <a:prstGeom prst="rect">
            <a:avLst/>
          </a:prstGeom>
          <a:solidFill>
            <a:srgbClr val="F1FF84"/>
          </a:solidFill>
        </p:spPr>
        <p:txBody>
          <a:bodyPr wrap="square" lIns="81560" tIns="40780" rIns="81560" bIns="40780" rtlCol="0">
            <a:spAutoFit/>
          </a:bodyPr>
          <a:lstStyle/>
          <a:p>
            <a:r>
              <a:rPr lang="en-US" sz="1400" b="1" dirty="0"/>
              <a:t>Cooling channel</a:t>
            </a:r>
          </a:p>
          <a:p>
            <a:r>
              <a:rPr lang="en-US" sz="1400" dirty="0"/>
              <a:t>- Channel design</a:t>
            </a:r>
          </a:p>
          <a:p>
            <a:r>
              <a:rPr lang="en-US" sz="1400" dirty="0"/>
              <a:t>- Solenoids</a:t>
            </a:r>
          </a:p>
          <a:p>
            <a:r>
              <a:rPr lang="en-US" sz="1400" dirty="0"/>
              <a:t>- RF in magnetic field</a:t>
            </a:r>
          </a:p>
          <a:p>
            <a:r>
              <a:rPr lang="en-US" sz="1400" dirty="0"/>
              <a:t>- Absorbers</a:t>
            </a:r>
          </a:p>
          <a:p>
            <a:r>
              <a:rPr lang="en-US" sz="1400" dirty="0"/>
              <a:t>- Integration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2120" y="3075806"/>
            <a:ext cx="1872208" cy="1159574"/>
          </a:xfrm>
          <a:prstGeom prst="rect">
            <a:avLst/>
          </a:prstGeom>
          <a:solidFill>
            <a:srgbClr val="FFAEB3"/>
          </a:solidFill>
        </p:spPr>
        <p:txBody>
          <a:bodyPr wrap="square" lIns="81560" tIns="40780" rIns="81560" bIns="40780" rtlCol="0">
            <a:spAutoFit/>
          </a:bodyPr>
          <a:lstStyle/>
          <a:p>
            <a:r>
              <a:rPr lang="en-US" sz="1400" b="1" dirty="0"/>
              <a:t>RCS</a:t>
            </a:r>
          </a:p>
          <a:p>
            <a:r>
              <a:rPr lang="en-US" sz="1400" dirty="0"/>
              <a:t>- Beam dynamics</a:t>
            </a:r>
          </a:p>
          <a:p>
            <a:r>
              <a:rPr lang="en-US" sz="1400" dirty="0"/>
              <a:t>- Ramping magnets</a:t>
            </a:r>
          </a:p>
          <a:p>
            <a:r>
              <a:rPr lang="en-US" sz="1400" dirty="0"/>
              <a:t>- Power converter</a:t>
            </a:r>
          </a:p>
          <a:p>
            <a:r>
              <a:rPr lang="en-US" sz="1400" dirty="0"/>
              <a:t>- RF system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32577" y="3075806"/>
            <a:ext cx="1409748" cy="1375018"/>
          </a:xfrm>
          <a:prstGeom prst="rect">
            <a:avLst/>
          </a:prstGeom>
          <a:solidFill>
            <a:srgbClr val="CCFFCC"/>
          </a:solidFill>
        </p:spPr>
        <p:txBody>
          <a:bodyPr wrap="square" lIns="81560" tIns="40780" rIns="81560" bIns="40780" rtlCol="0">
            <a:spAutoFit/>
          </a:bodyPr>
          <a:lstStyle/>
          <a:p>
            <a:r>
              <a:rPr lang="en-US" sz="1400" b="1" dirty="0"/>
              <a:t>Collider ring</a:t>
            </a:r>
          </a:p>
          <a:p>
            <a:r>
              <a:rPr lang="en-US" sz="1400" dirty="0"/>
              <a:t>- Optics</a:t>
            </a:r>
          </a:p>
          <a:p>
            <a:r>
              <a:rPr lang="en-US" sz="1400" dirty="0"/>
              <a:t>- Magnets</a:t>
            </a:r>
          </a:p>
          <a:p>
            <a:r>
              <a:rPr lang="en-US" sz="1400" dirty="0"/>
              <a:t>- Neutrino flux</a:t>
            </a:r>
          </a:p>
          <a:p>
            <a:r>
              <a:rPr lang="en-US" sz="1400" dirty="0"/>
              <a:t>- Detector background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95736" y="3075806"/>
            <a:ext cx="1126067" cy="7212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74237" tIns="37118" rIns="74237" bIns="37118" rtlCol="0">
            <a:spAutoFit/>
          </a:bodyPr>
          <a:lstStyle/>
          <a:p>
            <a:r>
              <a:rPr lang="en-US" sz="1400" b="1" dirty="0"/>
              <a:t>Target</a:t>
            </a:r>
          </a:p>
          <a:p>
            <a:r>
              <a:rPr lang="en-US" sz="1400" dirty="0"/>
              <a:t>- Target</a:t>
            </a:r>
          </a:p>
          <a:p>
            <a:r>
              <a:rPr lang="en-US" sz="1400" dirty="0"/>
              <a:t>- Solenoid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01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/>
          <a:lstStyle/>
          <a:p>
            <a:r>
              <a:rPr lang="en-GB" sz="3200" dirty="0">
                <a:latin typeface="Calibri"/>
                <a:cs typeface="Calibri"/>
              </a:rPr>
              <a:t>Motivation and Goal</a:t>
            </a:r>
            <a:endParaRPr lang="en-GB" sz="3200" b="0" dirty="0">
              <a:latin typeface="Calibri"/>
              <a:cs typeface="Calibri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4669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Previous studies in US (MAP, now very strong interest again), experimental </a:t>
            </a:r>
            <a:r>
              <a:rPr lang="en-US" sz="1600" dirty="0" err="1">
                <a:latin typeface="Calibri"/>
                <a:cs typeface="Calibri"/>
              </a:rPr>
              <a:t>programme</a:t>
            </a:r>
            <a:r>
              <a:rPr lang="en-US" sz="1600" dirty="0">
                <a:latin typeface="Calibri"/>
                <a:cs typeface="Calibri"/>
              </a:rPr>
              <a:t> in UK (MICE) and studies of alternatives by INFN (LEMMA)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536" y="1366773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New strong interest in </a:t>
            </a:r>
            <a:r>
              <a:rPr lang="en-US" sz="1600" b="1" dirty="0">
                <a:latin typeface="Calibri"/>
                <a:cs typeface="Calibri"/>
              </a:rPr>
              <a:t>high-energy, high-luminosity lepton collider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Combines</a:t>
            </a:r>
            <a:r>
              <a:rPr lang="en-US" sz="1600" b="1" dirty="0">
                <a:latin typeface="Calibri"/>
                <a:cs typeface="Calibri"/>
              </a:rPr>
              <a:t> precision physics </a:t>
            </a:r>
            <a:r>
              <a:rPr lang="en-US" sz="1600" dirty="0">
                <a:latin typeface="Calibri"/>
                <a:cs typeface="Calibri"/>
              </a:rPr>
              <a:t>and</a:t>
            </a:r>
            <a:r>
              <a:rPr lang="en-US" sz="1600" b="1" dirty="0">
                <a:latin typeface="Calibri"/>
                <a:cs typeface="Calibri"/>
              </a:rPr>
              <a:t> discovery reach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Calibri"/>
              <a:cs typeface="Calibri"/>
            </a:endParaRPr>
          </a:p>
          <a:p>
            <a:r>
              <a:rPr lang="en-US" sz="1600" dirty="0" err="1">
                <a:latin typeface="Calibri"/>
                <a:cs typeface="Calibri"/>
              </a:rPr>
              <a:t>Muon</a:t>
            </a:r>
            <a:r>
              <a:rPr lang="en-US" sz="1600" dirty="0">
                <a:latin typeface="Calibri"/>
                <a:cs typeface="Calibri"/>
              </a:rPr>
              <a:t> collider promises </a:t>
            </a:r>
            <a:r>
              <a:rPr lang="en-US" sz="1600" b="1" dirty="0">
                <a:latin typeface="Calibri"/>
                <a:cs typeface="Calibri"/>
              </a:rPr>
              <a:t>sustainable</a:t>
            </a:r>
            <a:r>
              <a:rPr lang="en-US" sz="1600" dirty="0">
                <a:latin typeface="Calibri"/>
                <a:cs typeface="Calibri"/>
              </a:rPr>
              <a:t> approach to the </a:t>
            </a:r>
            <a:r>
              <a:rPr lang="en-US" sz="1600" b="1" dirty="0">
                <a:latin typeface="Calibri"/>
                <a:cs typeface="Calibri"/>
              </a:rPr>
              <a:t>energy frontier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limited power consumption, cost and land use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Calibri"/>
              <a:cs typeface="Calibri"/>
            </a:endParaRPr>
          </a:p>
          <a:p>
            <a:r>
              <a:rPr lang="en-US" sz="1600" b="1" dirty="0">
                <a:latin typeface="Calibri"/>
                <a:cs typeface="Calibri"/>
              </a:rPr>
              <a:t>Technology</a:t>
            </a:r>
            <a:r>
              <a:rPr lang="en-US" sz="1600" dirty="0">
                <a:latin typeface="Calibri"/>
                <a:cs typeface="Calibri"/>
              </a:rPr>
              <a:t> and </a:t>
            </a:r>
            <a:r>
              <a:rPr lang="en-US" sz="1600" b="1" dirty="0">
                <a:latin typeface="Calibri"/>
                <a:cs typeface="Calibri"/>
              </a:rPr>
              <a:t>design advances </a:t>
            </a:r>
            <a:r>
              <a:rPr lang="en-US" sz="1600" dirty="0">
                <a:latin typeface="Calibri"/>
                <a:cs typeface="Calibri"/>
              </a:rPr>
              <a:t>in past years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review did not find any showstoppers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Goal is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10+ </a:t>
            </a:r>
            <a:r>
              <a:rPr lang="en-US" sz="1600" dirty="0" err="1">
                <a:latin typeface="Calibri"/>
                <a:cs typeface="Calibri"/>
              </a:rPr>
              <a:t>TeV</a:t>
            </a:r>
            <a:r>
              <a:rPr lang="en-US" sz="1600" dirty="0">
                <a:latin typeface="Calibri"/>
                <a:cs typeface="Calibri"/>
              </a:rPr>
              <a:t> collider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potential initial energy stage (e.g. 3 </a:t>
            </a:r>
            <a:r>
              <a:rPr lang="en-US" sz="1600" dirty="0" err="1">
                <a:latin typeface="Calibri"/>
                <a:cs typeface="Calibri"/>
              </a:rPr>
              <a:t>TeV</a:t>
            </a:r>
            <a:r>
              <a:rPr lang="en-US" sz="1600" dirty="0">
                <a:latin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libri"/>
                <a:cs typeface="Calibri"/>
              </a:rPr>
              <a:t>higher energies to be explored later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11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-102617" y="3818751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9" name="Titre 11"/>
          <p:cNvSpPr>
            <a:spLocks noGrp="1"/>
          </p:cNvSpPr>
          <p:nvPr>
            <p:ph type="title"/>
          </p:nvPr>
        </p:nvSpPr>
        <p:spPr>
          <a:xfrm>
            <a:off x="1295400" y="-92546"/>
            <a:ext cx="678180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Organisation</a:t>
            </a:r>
          </a:p>
        </p:txBody>
      </p:sp>
      <p:pic>
        <p:nvPicPr>
          <p:cNvPr id="10" name="Picture 9" descr="governance_final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51347" y="-1129263"/>
            <a:ext cx="5330833" cy="7543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8844" y="1203598"/>
            <a:ext cx="3314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Collaboration Board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represents the partners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9623" y="2587234"/>
            <a:ext cx="21798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International Advisory Committee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0184" y="3211111"/>
            <a:ext cx="285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Coordination Committee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executes the study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5400" y="1788374"/>
            <a:ext cx="454347" cy="524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12" idx="1"/>
          </p:cNvCxnSpPr>
          <p:nvPr/>
        </p:nvCxnSpPr>
        <p:spPr>
          <a:xfrm flipH="1" flipV="1">
            <a:off x="6516216" y="2587234"/>
            <a:ext cx="583407" cy="2923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13" idx="1"/>
          </p:cNvCxnSpPr>
          <p:nvPr/>
        </p:nvCxnSpPr>
        <p:spPr>
          <a:xfrm flipH="1" flipV="1">
            <a:off x="5402052" y="3291830"/>
            <a:ext cx="768132" cy="211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36512" y="300379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Steering Board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oversees study and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links to regional supervision (addition to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432247" y="2541037"/>
            <a:ext cx="2159000" cy="532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C6238-0EA4-2FA4-843D-E64A2ECD4603}"/>
              </a:ext>
            </a:extLst>
          </p:cNvPr>
          <p:cNvSpPr txBox="1"/>
          <p:nvPr/>
        </p:nvSpPr>
        <p:spPr>
          <a:xfrm>
            <a:off x="6734697" y="1465630"/>
            <a:ext cx="248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Same level as LDG/Council, e.g. DoE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B74DA8C-8CFE-B025-C1E2-0BDFFC759969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300192" y="1461072"/>
            <a:ext cx="434505" cy="296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15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Thanks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987574"/>
            <a:ext cx="2458616" cy="3824932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1455" y="2076387"/>
            <a:ext cx="8815041" cy="26556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1200" b="1" dirty="0">
                <a:latin typeface="+mn-lt"/>
              </a:rPr>
              <a:t>Community conveners: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Radio-Frequency (RF): 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Alexej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Grudiev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Jean-Pierre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Delahaye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 retiree),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Derun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Li (LBNL), Akira Yamamoto (KEK).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Magnets: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Lionel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Quettier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(CEA), Toru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Ogitsu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(KEK)‎,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Soren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Prestemon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(LBNL), Sasha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Zlobin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(FNAL),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Emanuela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Barzi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(FNAL).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High-Energy Complex (HEC):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Antoine Chance (CEA), J. Scott Berg (BNL), Alex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Bogacz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(JLAB), Christian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Carli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Angeles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Faus-Golfe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IJCLab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Eliana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Gianfelice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-Wendt (FNAL), Shinji Machida (RAL). </a:t>
            </a:r>
            <a:r>
              <a:rPr lang="en-US" sz="1200" i="1" dirty="0" err="1">
                <a:solidFill>
                  <a:srgbClr val="000000"/>
                </a:solidFill>
                <a:latin typeface="+mn-lt"/>
              </a:rPr>
              <a:t>Muon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 Production and Cooling (MPC):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Chris Rogers (RAL), Marco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Calviani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Chris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Densham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(RAL),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Diktys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Stratakis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(FNAL), Akira Sato (Osaka University),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Katsuya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Yonehara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(FNAL).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Proton Complex (PC):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 Simone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Gilardoni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Hannes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Bartosik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Frank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Gerigk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Natalia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Milas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(ESS).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Beam Dynamics (BD):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Elias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Metral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Tor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Raubenheimer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(SLAC and Stanford University), Rob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Ryne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(LBNL).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Radiation Protection (RP):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 Claudia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Ahdida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Parameters, Power and Cost (PPC): 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Daniel Schulte (CERN), Mark Palmer (BNL), Jean-Pierre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Delahaye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 retiree), Philippe Lebrun (CERN retiree and ESI), Mike Seidel (PSI), Vladimir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Shiltsev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(FNAL),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Jingyu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Tang (IHEP), Akira Yamamoto (KEK).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Machine Detector Interface (MDI): 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Donatella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Lucchesi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(University of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Padova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), Christian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Carli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Anton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Lechner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Nicolai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Mokhov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(FNAL), Nadia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Pastrone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(INFN),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Sergo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R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Jindariani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(FNAL).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Synergy: 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Kenneth Long (Imperial College), Roger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Ruber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(Uppsala University),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Koichiro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 Shimomura (KEK). </a:t>
            </a:r>
            <a:r>
              <a:rPr lang="en-US" sz="1200" i="1" dirty="0">
                <a:solidFill>
                  <a:srgbClr val="000000"/>
                </a:solidFill>
                <a:latin typeface="+mn-lt"/>
              </a:rPr>
              <a:t>Test Facility (TF): 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Roberto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Losito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(CERN), Alan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Bross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(FNAL),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Tord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Ekelof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+mn-lt"/>
              </a:rPr>
              <a:t>ESS,Uppsala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 University).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200" y="843558"/>
            <a:ext cx="8833296" cy="1209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0507" tIns="50255" rIns="100507" bIns="50255" rtlCol="0">
            <a:spAutoFit/>
          </a:bodyPr>
          <a:lstStyle/>
          <a:p>
            <a:r>
              <a:rPr lang="en-US" sz="1200" b="1" dirty="0" err="1"/>
              <a:t>Muon</a:t>
            </a:r>
            <a:r>
              <a:rPr lang="en-US" sz="1200" b="1" dirty="0"/>
              <a:t> Beam Panel: </a:t>
            </a:r>
            <a:r>
              <a:rPr lang="en-US" sz="1200" dirty="0"/>
              <a:t>Daniel Schulte (CERN, chair), Mark Palmer (BNL, co-chair), </a:t>
            </a:r>
            <a:r>
              <a:rPr lang="en-US" sz="1200" dirty="0" err="1"/>
              <a:t>Tabea</a:t>
            </a:r>
            <a:r>
              <a:rPr lang="en-US" sz="1200" dirty="0"/>
              <a:t> Arndt (KIT), Antoine Chance (CEA/IRFU) Jean-Pierre </a:t>
            </a:r>
            <a:r>
              <a:rPr lang="en-US" sz="1200" dirty="0" err="1"/>
              <a:t>Delahaye</a:t>
            </a:r>
            <a:r>
              <a:rPr lang="en-US" sz="1200" dirty="0"/>
              <a:t> (retired), Angeles </a:t>
            </a:r>
            <a:r>
              <a:rPr lang="en-US" sz="1200" dirty="0" err="1"/>
              <a:t>Faus-Golfe</a:t>
            </a:r>
            <a:r>
              <a:rPr lang="en-US" sz="1200" dirty="0"/>
              <a:t> (IN2P3/</a:t>
            </a:r>
            <a:r>
              <a:rPr lang="en-US" sz="1200" dirty="0" err="1"/>
              <a:t>IJClab</a:t>
            </a:r>
            <a:r>
              <a:rPr lang="en-US" sz="1200" dirty="0"/>
              <a:t>), Simone </a:t>
            </a:r>
            <a:r>
              <a:rPr lang="en-US" sz="1200" dirty="0" err="1"/>
              <a:t>Gilardoni</a:t>
            </a:r>
            <a:r>
              <a:rPr lang="en-US" sz="1200" dirty="0"/>
              <a:t> (CERN), Philippe Lebrun (European Scientific Institute), Ken Long (Imperial College London), Elias </a:t>
            </a:r>
            <a:r>
              <a:rPr lang="en-US" sz="1200" dirty="0" err="1"/>
              <a:t>Metral</a:t>
            </a:r>
            <a:r>
              <a:rPr lang="en-US" sz="1200" dirty="0"/>
              <a:t> (CERN), Nadia </a:t>
            </a:r>
            <a:r>
              <a:rPr lang="en-US" sz="1200" dirty="0" err="1"/>
              <a:t>Pastrone</a:t>
            </a:r>
            <a:r>
              <a:rPr lang="en-US" sz="1200" dirty="0"/>
              <a:t> (INFN-Torino), Lionel </a:t>
            </a:r>
            <a:r>
              <a:rPr lang="en-US" sz="1200" dirty="0" err="1"/>
              <a:t>Quettier</a:t>
            </a:r>
            <a:r>
              <a:rPr lang="en-US" sz="1200" dirty="0"/>
              <a:t> (CEA/IRFU), Magnet Panel link, Tor </a:t>
            </a:r>
            <a:r>
              <a:rPr lang="en-US" sz="1200" dirty="0" err="1"/>
              <a:t>Raubenheimer</a:t>
            </a:r>
            <a:r>
              <a:rPr lang="en-US" sz="1200" dirty="0"/>
              <a:t> (SLAC), Chris Rogers (STFC-RAL), Mike Seidel (EPFL and PSI), </a:t>
            </a:r>
            <a:r>
              <a:rPr lang="en-US" sz="1200" dirty="0" err="1"/>
              <a:t>Diktys</a:t>
            </a:r>
            <a:r>
              <a:rPr lang="en-US" sz="1200" dirty="0"/>
              <a:t> </a:t>
            </a:r>
            <a:r>
              <a:rPr lang="en-US" sz="1200" dirty="0" err="1"/>
              <a:t>Stratakis</a:t>
            </a:r>
            <a:r>
              <a:rPr lang="en-US" sz="1200" dirty="0"/>
              <a:t> (FNAL), Akira Yamamoto (KEK and CERN) </a:t>
            </a:r>
            <a:r>
              <a:rPr lang="en-US" sz="1200" b="1" dirty="0"/>
              <a:t>Contributors: </a:t>
            </a:r>
            <a:r>
              <a:rPr lang="en-US" sz="1200" dirty="0" err="1"/>
              <a:t>Alexej</a:t>
            </a:r>
            <a:r>
              <a:rPr lang="en-US" sz="1200" dirty="0"/>
              <a:t> </a:t>
            </a:r>
            <a:r>
              <a:rPr lang="en-US" sz="1200" dirty="0" err="1"/>
              <a:t>Grudiev</a:t>
            </a:r>
            <a:r>
              <a:rPr lang="en-US" sz="1200" dirty="0"/>
              <a:t> (CERN), Roberto </a:t>
            </a:r>
            <a:r>
              <a:rPr lang="en-US" sz="1200" dirty="0" err="1"/>
              <a:t>Losito</a:t>
            </a:r>
            <a:r>
              <a:rPr lang="en-US" sz="1200" dirty="0"/>
              <a:t> (CERN), Donatella </a:t>
            </a:r>
            <a:r>
              <a:rPr lang="en-US" sz="1200" dirty="0" err="1"/>
              <a:t>Lucchesi</a:t>
            </a:r>
            <a:r>
              <a:rPr lang="en-US" sz="1200" dirty="0"/>
              <a:t> (INFN)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5" y="4743390"/>
            <a:ext cx="881504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And the participants to the community meetings and the study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19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/>
                <a:cs typeface="Calibri"/>
              </a:rPr>
              <a:t>Roadmap</a:t>
            </a:r>
            <a:endParaRPr lang="en-GB" b="0" dirty="0">
              <a:latin typeface="Calibri"/>
              <a:cs typeface="Calibri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8"/>
            <a:ext cx="457200" cy="273844"/>
          </a:xfrm>
          <a:prstGeom prst="rect">
            <a:avLst/>
          </a:prstGeom>
        </p:spPr>
        <p:txBody>
          <a:bodyPr vert="horz" lIns="91426" tIns="45712" rIns="91426" bIns="45712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107504" y="547018"/>
            <a:ext cx="8928992" cy="3464892"/>
          </a:xfrm>
        </p:spPr>
        <p:txBody>
          <a:bodyPr lIns="74258" tIns="37129" rIns="74258" bIns="37129"/>
          <a:lstStyle/>
          <a:p>
            <a:pPr marL="0" indent="0">
              <a:buNone/>
            </a:pPr>
            <a:r>
              <a:rPr lang="en-US" sz="1400" dirty="0"/>
              <a:t>In </a:t>
            </a:r>
            <a:r>
              <a:rPr lang="en-US" sz="1400" b="1" dirty="0"/>
              <a:t>aspirational scenario </a:t>
            </a:r>
            <a:r>
              <a:rPr lang="en-US" sz="1400" dirty="0"/>
              <a:t>can make </a:t>
            </a:r>
            <a:r>
              <a:rPr lang="en-US" sz="1400" b="1" dirty="0"/>
              <a:t>informed decisions</a:t>
            </a:r>
            <a:r>
              <a:rPr lang="en-US" sz="1400" dirty="0"/>
              <a:t>: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Three main deliverables are foreseen:</a:t>
            </a:r>
          </a:p>
          <a:p>
            <a:r>
              <a:rPr lang="en-US" sz="1400" dirty="0"/>
              <a:t>a </a:t>
            </a:r>
            <a:r>
              <a:rPr lang="en-US" sz="1400" b="1" dirty="0"/>
              <a:t>Project Evaluation Report </a:t>
            </a:r>
            <a:r>
              <a:rPr lang="en-US" sz="1400" dirty="0"/>
              <a:t>for the next ESPPU will contain an assessment of whether the 10 </a:t>
            </a:r>
            <a:r>
              <a:rPr lang="en-US" sz="1400" dirty="0" err="1"/>
              <a:t>TeV</a:t>
            </a:r>
            <a:r>
              <a:rPr lang="en-US" sz="1400" dirty="0"/>
              <a:t> </a:t>
            </a:r>
            <a:r>
              <a:rPr lang="en-US" sz="1400" dirty="0" err="1"/>
              <a:t>muon</a:t>
            </a:r>
            <a:r>
              <a:rPr lang="en-US" sz="1400" dirty="0"/>
              <a:t> collider is a promising option and identify the required compromises to </a:t>
            </a:r>
            <a:r>
              <a:rPr lang="en-US" sz="1400" dirty="0" err="1"/>
              <a:t>realise</a:t>
            </a:r>
            <a:r>
              <a:rPr lang="en-US" sz="1400" dirty="0"/>
              <a:t> a 3 </a:t>
            </a:r>
            <a:r>
              <a:rPr lang="en-US" sz="1400" dirty="0" err="1"/>
              <a:t>TeV</a:t>
            </a:r>
            <a:r>
              <a:rPr lang="en-US" sz="1400" dirty="0"/>
              <a:t> option by 2045. In particular the questions below would be addressed.</a:t>
            </a:r>
          </a:p>
          <a:p>
            <a:pPr lvl="1"/>
            <a:r>
              <a:rPr lang="en-US" sz="1400" dirty="0"/>
              <a:t>What is a realistic luminosity target?</a:t>
            </a:r>
          </a:p>
          <a:p>
            <a:pPr lvl="1"/>
            <a:r>
              <a:rPr lang="en-US" sz="1400" dirty="0"/>
              <a:t>What are the background conditions in the detector?</a:t>
            </a:r>
          </a:p>
          <a:p>
            <a:pPr lvl="1"/>
            <a:r>
              <a:rPr lang="en-US" sz="1400" dirty="0"/>
              <a:t>Can one consider implementing such a collider at CERN or other sites, and can it have one or two detectors?</a:t>
            </a:r>
          </a:p>
          <a:p>
            <a:pPr lvl="1"/>
            <a:r>
              <a:rPr lang="en-US" sz="1400" dirty="0"/>
              <a:t>What are the key performance specifications of the components and what is the maturity of the technologies?</a:t>
            </a:r>
          </a:p>
          <a:p>
            <a:pPr lvl="1"/>
            <a:r>
              <a:rPr lang="en-US" sz="1400" dirty="0"/>
              <a:t>What are the cost drivers and what is the cost scale of such a collider?</a:t>
            </a:r>
          </a:p>
          <a:p>
            <a:pPr lvl="1"/>
            <a:r>
              <a:rPr lang="en-US" sz="1400" dirty="0"/>
              <a:t>What are the power drivers and what is the power consumption scale of the collider?</a:t>
            </a:r>
          </a:p>
          <a:p>
            <a:pPr lvl="1"/>
            <a:r>
              <a:rPr lang="en-US" sz="1400" dirty="0"/>
              <a:t>What are the key risks of the project?</a:t>
            </a:r>
          </a:p>
          <a:p>
            <a:r>
              <a:rPr lang="en-US" sz="1400" dirty="0"/>
              <a:t>an </a:t>
            </a:r>
            <a:r>
              <a:rPr lang="en-US" sz="1400" b="1" dirty="0"/>
              <a:t>R&amp;D Plan </a:t>
            </a:r>
            <a:r>
              <a:rPr lang="en-US" sz="1400" dirty="0"/>
              <a:t>that describes an R&amp;D path towards the collider; </a:t>
            </a:r>
          </a:p>
          <a:p>
            <a:r>
              <a:rPr lang="en-US" sz="1400" dirty="0"/>
              <a:t>an </a:t>
            </a:r>
            <a:r>
              <a:rPr lang="en-US" sz="1400" b="1" dirty="0"/>
              <a:t>Interim Report </a:t>
            </a:r>
            <a:r>
              <a:rPr lang="en-US" sz="1400" dirty="0"/>
              <a:t>by the end of 2023 that documents progress and allows the wider community to update their view of the concept and to give feedback to the collaboration. </a:t>
            </a:r>
          </a:p>
          <a:p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44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059582"/>
            <a:ext cx="8305800" cy="353615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R&amp;D plan will describe the R&amp;D path toward the collider, in particular during the CDR phase, and will comprise the elements below.</a:t>
            </a:r>
          </a:p>
          <a:p>
            <a:r>
              <a:rPr lang="en-US" sz="1600" dirty="0"/>
              <a:t>An integrated concept of a </a:t>
            </a:r>
            <a:r>
              <a:rPr lang="en-US" sz="1600" dirty="0" err="1"/>
              <a:t>muon</a:t>
            </a:r>
            <a:r>
              <a:rPr lang="en-US" sz="1600" dirty="0"/>
              <a:t> cooling cell that will allow construction and testing of this key novel component.</a:t>
            </a:r>
          </a:p>
          <a:p>
            <a:r>
              <a:rPr lang="en-US" sz="1600" dirty="0"/>
              <a:t>A concept of the facility to provide the </a:t>
            </a:r>
            <a:r>
              <a:rPr lang="en-US" sz="1600" dirty="0" err="1"/>
              <a:t>muon</a:t>
            </a:r>
            <a:r>
              <a:rPr lang="en-US" sz="1600" dirty="0"/>
              <a:t> beam to test the cells.</a:t>
            </a:r>
          </a:p>
          <a:p>
            <a:r>
              <a:rPr lang="en-US" sz="1600" dirty="0"/>
              <a:t>An evaluation of whether this facility can be installed at CERN or another site.</a:t>
            </a:r>
          </a:p>
          <a:p>
            <a:r>
              <a:rPr lang="en-US" sz="1600" dirty="0"/>
              <a:t>A description of other R&amp;D efforts required during the CDR phase including other demonstrators.</a:t>
            </a:r>
          </a:p>
          <a:p>
            <a:pPr marL="0" indent="0">
              <a:buNone/>
            </a:pPr>
            <a:r>
              <a:rPr lang="en-US" sz="1600" dirty="0"/>
              <a:t>This R&amp;D plan will allow the community to understand the technically limited timeline for the </a:t>
            </a:r>
            <a:r>
              <a:rPr lang="en-US" sz="1600" dirty="0" err="1"/>
              <a:t>muoncollider</a:t>
            </a:r>
            <a:r>
              <a:rPr lang="en-US" sz="1600" dirty="0"/>
              <a:t> development after the next ESPPU.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565175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R&amp;D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57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627534"/>
            <a:ext cx="8305800" cy="389694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Will allow </a:t>
            </a:r>
            <a:r>
              <a:rPr lang="en-US" sz="1600" b="1" dirty="0"/>
              <a:t>partially informed decisions</a:t>
            </a:r>
          </a:p>
          <a:p>
            <a:r>
              <a:rPr lang="en-US" sz="1600" dirty="0"/>
              <a:t>No conceptual design of neutrino flux and alignment system</a:t>
            </a:r>
          </a:p>
          <a:p>
            <a:r>
              <a:rPr lang="en-US" sz="1600" dirty="0"/>
              <a:t>No alternative superconducting fast-ramping magnet system</a:t>
            </a:r>
          </a:p>
          <a:p>
            <a:r>
              <a:rPr lang="en-US" sz="1600" dirty="0"/>
              <a:t>Several collider systems would (almost) not be covered, in particular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linacs</a:t>
            </a:r>
            <a:endParaRPr lang="en-US" sz="1600" dirty="0"/>
          </a:p>
          <a:p>
            <a:pPr lvl="1"/>
            <a:r>
              <a:rPr lang="en-US" sz="1600" dirty="0"/>
              <a:t>the target complex</a:t>
            </a:r>
          </a:p>
          <a:p>
            <a:pPr lvl="1"/>
            <a:r>
              <a:rPr lang="en-US" sz="1600" dirty="0"/>
              <a:t>the proton complex</a:t>
            </a:r>
          </a:p>
          <a:p>
            <a:pPr lvl="1"/>
            <a:r>
              <a:rPr lang="en-US" sz="1600" dirty="0"/>
              <a:t>engineering considerations of the </a:t>
            </a:r>
            <a:r>
              <a:rPr lang="en-US" sz="1600" dirty="0" err="1"/>
              <a:t>muon</a:t>
            </a:r>
            <a:r>
              <a:rPr lang="en-US" sz="1600" dirty="0"/>
              <a:t> cooling cells</a:t>
            </a:r>
          </a:p>
          <a:p>
            <a:pPr lvl="1"/>
            <a:r>
              <a:rPr lang="en-US" sz="1600" dirty="0"/>
              <a:t>alternative designs for the final cooling system, acceleration, collider ring</a:t>
            </a:r>
          </a:p>
          <a:p>
            <a:r>
              <a:rPr lang="en-US" sz="1600" dirty="0"/>
              <a:t>No RF test stand would be constructed for the </a:t>
            </a:r>
            <a:r>
              <a:rPr lang="en-US" sz="1600" dirty="0" err="1"/>
              <a:t>muon</a:t>
            </a:r>
            <a:r>
              <a:rPr lang="en-US" sz="1600" dirty="0"/>
              <a:t> cooling accelerating cavities</a:t>
            </a:r>
          </a:p>
          <a:p>
            <a:r>
              <a:rPr lang="en-US" sz="1600" dirty="0"/>
              <a:t>No conceptual design of a </a:t>
            </a:r>
            <a:r>
              <a:rPr lang="en-US" sz="1600" dirty="0" err="1"/>
              <a:t>muon</a:t>
            </a:r>
            <a:r>
              <a:rPr lang="en-US" sz="1600" dirty="0"/>
              <a:t> cooling cell for the test </a:t>
            </a:r>
            <a:r>
              <a:rPr lang="en-US" sz="1600" dirty="0" err="1"/>
              <a:t>programme</a:t>
            </a:r>
            <a:endParaRPr lang="en-US" sz="1600" dirty="0"/>
          </a:p>
          <a:p>
            <a:r>
              <a:rPr lang="en-US" sz="1600" dirty="0"/>
              <a:t>No conceptual design of a </a:t>
            </a:r>
            <a:r>
              <a:rPr lang="en-US" sz="1600" dirty="0" err="1"/>
              <a:t>muon</a:t>
            </a:r>
            <a:r>
              <a:rPr lang="en-US" sz="1600" dirty="0"/>
              <a:t> cooling demonstrator facility</a:t>
            </a:r>
          </a:p>
          <a:p>
            <a:r>
              <a:rPr lang="en-US" sz="1600" dirty="0"/>
              <a:t>No concept of RF power sources</a:t>
            </a:r>
          </a:p>
          <a:p>
            <a:r>
              <a:rPr lang="en-US" sz="1600" dirty="0"/>
              <a:t>No tests/models to develop solenoid technology.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565175"/>
          </a:xfr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Minimal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333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123479"/>
            <a:ext cx="6781800" cy="432048"/>
          </a:xfrm>
        </p:spPr>
        <p:txBody>
          <a:bodyPr/>
          <a:lstStyle/>
          <a:p>
            <a:r>
              <a:rPr lang="en-GB" b="0" dirty="0">
                <a:latin typeface="+mj-lt"/>
              </a:rPr>
              <a:t>Schedule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pic>
        <p:nvPicPr>
          <p:cNvPr id="8" name="Picture 7" descr="p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39801"/>
            <a:ext cx="7848600" cy="3469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84" y="4099773"/>
            <a:ext cx="318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2023</a:t>
            </a:r>
          </a:p>
          <a:p>
            <a:r>
              <a:rPr lang="en-US" sz="1600" dirty="0"/>
              <a:t>Interim Report to gauge progress</a:t>
            </a:r>
          </a:p>
          <a:p>
            <a:r>
              <a:rPr lang="en-US" sz="1600" dirty="0"/>
              <a:t>Initial baseline defined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1609316" y="2067697"/>
            <a:ext cx="1954572" cy="2032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4335579"/>
            <a:ext cx="2016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2025</a:t>
            </a:r>
          </a:p>
          <a:p>
            <a:r>
              <a:rPr lang="en-US" sz="1600" dirty="0"/>
              <a:t>Assessment Report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2000" y="2209429"/>
            <a:ext cx="276401" cy="210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8184" y="4313809"/>
            <a:ext cx="23762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2025-2027</a:t>
            </a:r>
          </a:p>
          <a:p>
            <a:r>
              <a:rPr lang="en-US" sz="1600" dirty="0"/>
              <a:t>R&amp;D plan will be refined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16764" y="3329937"/>
            <a:ext cx="1430532" cy="918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43600" y="3329937"/>
            <a:ext cx="403696" cy="941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73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"/>
            <a:ext cx="8229600" cy="411509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Key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620882"/>
            <a:ext cx="8229600" cy="3823076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Magnets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Superconducting solenoids for target and cooling profit from developments for society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target solenoid comparable to ITER central solenoid fusion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6D cooling solenoids similar and wind power generators, motors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final cooling solenoids synergetic with high-field research, NMR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Collider ring magnets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profit from developments for other colliders  FCC-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hh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, stress-managed magnets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Fast-ramping normal-conducting magnet system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HTS alternative, power converter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RF systems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superconducting RF, normal-conducting RF, efficient klystrons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Target, cooling absorbers, windows, shielding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Neutrino mitigation mover system, cooling cell integration, …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Detector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6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"/>
            <a:ext cx="8229600" cy="411509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Key Technologies,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83518"/>
            <a:ext cx="8229600" cy="3823076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RF systems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Normal-conducting cooling cavities in magnetic field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profit from CLIC work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Superconducting accelerator RF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profit from ILC, …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Efficient power sources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profit from CLIC work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Beam-matter interaction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Proton target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Cooling absorbers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Shielding (accelerator and detector)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Mechanical system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Neutrino flux mitigation system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Muon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cooling cell integration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43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92546"/>
            <a:ext cx="8229600" cy="360040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Collaboration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83518"/>
            <a:ext cx="8640960" cy="3823076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IMCC is an </a:t>
            </a:r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international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collaboration and aims to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Enlarge the collaboration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Physics interest in all regions, strong US contribution to the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muon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collider physics and detector, interest in Japan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First US university have joined collaboration, try to see how to move forward, also with labs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Combine the R&amp;D efforts for the design and its technologies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Critical contributions in all relevant fields the US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Consider several sites for the collider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CERN would be one, FNAL and others should also be considered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A proposal with alternative sites is stronger for a single site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Consider several sites for the demonstrators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E.g. </a:t>
            </a: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Muon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production and cooling demonstrator at CERN, FNAL, ESS, JPARC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e.g. RCS at ESRF or elsewhere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Target tests</a:t>
            </a:r>
          </a:p>
          <a:p>
            <a:pPr lvl="1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5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US Snowmass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6" name="Picture 5" descr="Snowmass_slid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13827" r="7875" b="17037"/>
          <a:stretch/>
        </p:blipFill>
        <p:spPr>
          <a:xfrm>
            <a:off x="2699792" y="743942"/>
            <a:ext cx="6337177" cy="355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1657" y="4299942"/>
            <a:ext cx="43204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Clr>
                <a:schemeClr val="dk2"/>
              </a:buClr>
              <a:buSzPts val="4050"/>
            </a:pPr>
            <a:r>
              <a:rPr lang="en-US" sz="1400" dirty="0" err="1">
                <a:latin typeface="Calibri"/>
                <a:cs typeface="Calibri"/>
              </a:rPr>
              <a:t>Meenakshi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err="1">
                <a:latin typeface="Calibri"/>
                <a:cs typeface="Calibri"/>
              </a:rPr>
              <a:t>Narain</a:t>
            </a:r>
            <a:r>
              <a:rPr lang="en-US" sz="1400" dirty="0">
                <a:latin typeface="Calibri"/>
                <a:cs typeface="Calibri"/>
              </a:rPr>
              <a:t>: </a:t>
            </a:r>
            <a:r>
              <a:rPr lang="en-US" sz="1400" dirty="0">
                <a:solidFill>
                  <a:srgbClr val="C00000"/>
                </a:solidFill>
                <a:latin typeface="Calibri"/>
                <a:ea typeface="Arial"/>
                <a:cs typeface="Calibri"/>
                <a:sym typeface="Arial"/>
              </a:rPr>
              <a:t>Energy Frontier / </a:t>
            </a:r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Large Experiments, </a:t>
            </a:r>
            <a:r>
              <a:rPr lang="en-US" sz="1400" dirty="0">
                <a:latin typeface="Calibri"/>
                <a:cs typeface="Calibri"/>
              </a:rPr>
              <a:t>Snowmass Community Summer Study July 17-26, 2022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483518"/>
            <a:ext cx="28803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/>
                <a:cs typeface="Calibri"/>
              </a:rPr>
              <a:t>Strong interest </a:t>
            </a:r>
            <a:r>
              <a:rPr lang="en-US" sz="1400" dirty="0">
                <a:latin typeface="Calibri"/>
                <a:cs typeface="Calibri"/>
              </a:rPr>
              <a:t>in the US community in </a:t>
            </a:r>
            <a:r>
              <a:rPr lang="en-US" sz="1400" dirty="0" err="1">
                <a:latin typeface="Calibri"/>
                <a:cs typeface="Calibri"/>
              </a:rPr>
              <a:t>muon</a:t>
            </a:r>
            <a:r>
              <a:rPr lang="en-US" sz="1400" dirty="0">
                <a:latin typeface="Calibri"/>
                <a:cs typeface="Calibri"/>
              </a:rPr>
              <a:t> collider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seen as an energy frontier machine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decoupled from LC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US community wants funding for </a:t>
            </a:r>
            <a:r>
              <a:rPr lang="en-US" sz="1400" b="1" dirty="0">
                <a:latin typeface="Calibri"/>
                <a:cs typeface="Calibri"/>
              </a:rPr>
              <a:t>R&amp;D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Community interested in the US to </a:t>
            </a:r>
            <a:r>
              <a:rPr lang="en-US" sz="1400" b="1" dirty="0">
                <a:latin typeface="Calibri"/>
                <a:cs typeface="Calibri"/>
              </a:rPr>
              <a:t>host a </a:t>
            </a:r>
            <a:r>
              <a:rPr lang="en-US" sz="1400" b="1" dirty="0" err="1">
                <a:latin typeface="Calibri"/>
                <a:cs typeface="Calibri"/>
              </a:rPr>
              <a:t>muon</a:t>
            </a:r>
            <a:r>
              <a:rPr lang="en-US" sz="1400" b="1" dirty="0">
                <a:latin typeface="Calibri"/>
                <a:cs typeface="Calibri"/>
              </a:rPr>
              <a:t> collider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420" y="3003798"/>
            <a:ext cx="2186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Implementation task force:</a:t>
            </a:r>
          </a:p>
          <a:p>
            <a:r>
              <a:rPr lang="en-US" sz="1400" dirty="0">
                <a:latin typeface="Calibri"/>
                <a:cs typeface="Calibri"/>
              </a:rPr>
              <a:t>MC 10 cost range 12-18G$</a:t>
            </a:r>
          </a:p>
          <a:p>
            <a:r>
              <a:rPr lang="en-US" sz="1400" dirty="0">
                <a:latin typeface="Calibri"/>
                <a:cs typeface="Calibri"/>
              </a:rPr>
              <a:t>MC 10 power O(300 MW)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1BF3D21-5A4A-4BE6-AC51-5643C47E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1" y="3737429"/>
            <a:ext cx="1224136" cy="12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9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/>
          <a:lstStyle/>
          <a:p>
            <a:r>
              <a:rPr lang="en-GB" sz="3200" dirty="0">
                <a:latin typeface="Calibri"/>
                <a:cs typeface="Calibri"/>
              </a:rPr>
              <a:t>Accelerator R&amp;D Roadmap</a:t>
            </a:r>
            <a:endParaRPr lang="en-GB" sz="3200" b="0" dirty="0">
              <a:latin typeface="Calibri"/>
              <a:cs typeface="Calibri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146845" y="555526"/>
            <a:ext cx="5793307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Calibri"/>
                <a:cs typeface="Calibri"/>
              </a:rPr>
              <a:t>European/global evaluation: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/>
                <a:cs typeface="Calibri"/>
              </a:rPr>
              <a:t>no insurmountable obstacle</a:t>
            </a:r>
            <a:r>
              <a:rPr lang="en-US" sz="1400" dirty="0">
                <a:latin typeface="Calibri"/>
                <a:cs typeface="Calibri"/>
              </a:rPr>
              <a:t> found for the muon collider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but important need for R&amp;D</a:t>
            </a:r>
          </a:p>
          <a:p>
            <a:pPr mar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400" dirty="0">
                <a:latin typeface="Calibri"/>
                <a:cs typeface="Calibri"/>
              </a:rPr>
              <a:t>Full scenario deliverables by next ESPPU/other processes</a:t>
            </a:r>
          </a:p>
          <a:p>
            <a:pPr>
              <a:buClrTx/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Project Evaluation Report</a:t>
            </a:r>
          </a:p>
          <a:p>
            <a:pPr>
              <a:buClrTx/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R&amp;D Plan </a:t>
            </a:r>
            <a:r>
              <a:rPr lang="en-US" sz="1400" dirty="0">
                <a:latin typeface="Calibri"/>
                <a:cs typeface="Calibri"/>
              </a:rPr>
              <a:t>that describes a path towards the collider; </a:t>
            </a:r>
            <a:endParaRPr lang="en-US" sz="1400" b="1" dirty="0">
              <a:latin typeface="Calibri"/>
              <a:cs typeface="Calibri"/>
            </a:endParaRPr>
          </a:p>
          <a:p>
            <a:pPr marL="0" indent="0">
              <a:buClrTx/>
              <a:buNone/>
            </a:pPr>
            <a:r>
              <a:rPr lang="en-US" sz="1400" dirty="0">
                <a:latin typeface="Calibri"/>
                <a:cs typeface="Calibri"/>
              </a:rPr>
              <a:t>Allows to make </a:t>
            </a:r>
            <a:r>
              <a:rPr lang="en-US" sz="1400" b="1" dirty="0">
                <a:latin typeface="Calibri"/>
                <a:cs typeface="Calibri"/>
              </a:rPr>
              <a:t>informed decisions</a:t>
            </a:r>
          </a:p>
          <a:p>
            <a:pPr>
              <a:buClrTx/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0" indent="0">
              <a:buClrTx/>
              <a:buNone/>
            </a:pPr>
            <a:r>
              <a:rPr lang="en-US" sz="1400" b="1" dirty="0">
                <a:latin typeface="Calibri"/>
                <a:cs typeface="Calibri"/>
              </a:rPr>
              <a:t>Interim report by end of 2023</a:t>
            </a:r>
          </a:p>
          <a:p>
            <a:pPr marL="0" indent="0">
              <a:buClrTx/>
              <a:buNone/>
            </a:pPr>
            <a:endParaRPr lang="en-US" sz="1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400" b="1" dirty="0">
                <a:latin typeface="Calibri"/>
                <a:cs typeface="Calibri"/>
              </a:rPr>
              <a:t>Do not yet fully have the resources of the reduced scenario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Working following priorities, available expertise and resources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Are approaching O(40-50 FTE for accelerator)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/>
                <a:cs typeface="Calibri"/>
              </a:rPr>
              <a:t>Would need a bit more than doubling the resources</a:t>
            </a:r>
          </a:p>
          <a:p>
            <a:pPr marL="0" indent="0">
              <a:buNone/>
            </a:pPr>
            <a:endParaRPr lang="en-US" sz="1600" b="1" dirty="0">
              <a:latin typeface="Calibri"/>
              <a:cs typeface="Calibri"/>
            </a:endParaRPr>
          </a:p>
        </p:txBody>
      </p:sp>
      <p:pic>
        <p:nvPicPr>
          <p:cNvPr id="7" name="Picture 6" descr="p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t="17551" r="8731" b="16902"/>
          <a:stretch/>
        </p:blipFill>
        <p:spPr>
          <a:xfrm>
            <a:off x="6585645" y="2344250"/>
            <a:ext cx="2162819" cy="260376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09430" y="1131590"/>
          <a:ext cx="3927066" cy="9207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3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9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FTEy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 MCHF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9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Full</a:t>
                      </a:r>
                      <a:r>
                        <a:rPr lang="en-US" sz="1400" baseline="0" dirty="0"/>
                        <a:t> scenario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929">
                <a:tc>
                  <a:txBody>
                    <a:bodyPr/>
                    <a:lstStyle/>
                    <a:p>
                      <a:pPr marL="0" marR="0" indent="0" algn="ctr" defTabSz="5022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Reduced</a:t>
                      </a:r>
                      <a:r>
                        <a:rPr lang="en-US" sz="1400" baseline="0" dirty="0"/>
                        <a:t> scenario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333298" y="2052377"/>
            <a:ext cx="2646628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rgbClr val="276FFF"/>
                </a:solidFill>
                <a:hlinkClick r:id="rId3"/>
              </a:rPr>
              <a:t>http://arxiv.org/abs/2201.07895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019A7-12B3-4F95-7F2C-E8C032ADA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Cost and Sustainability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14" name="Picture 13" descr="efficienc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344" y="483518"/>
            <a:ext cx="3888432" cy="24393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504" y="2859782"/>
            <a:ext cx="3168352" cy="18059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81583" tIns="40792" rIns="81583" bIns="40792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CLIC is highest energy proposal with CDR</a:t>
            </a:r>
          </a:p>
          <a:p>
            <a:pPr marL="232058" indent="-232058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No obvious way to further improve linear colliders (decades of R&amp;D)</a:t>
            </a:r>
          </a:p>
          <a:p>
            <a:pPr marL="232058" indent="-232058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Cost 18 GCHF, power approx. 500 MW</a:t>
            </a:r>
          </a:p>
          <a:p>
            <a:pPr marL="232058" indent="-232058">
              <a:buFont typeface="Arial"/>
              <a:buChar char="•"/>
            </a:pP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Rough rule of thumb: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cost proportional to energy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power proportional to luminosity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2859782"/>
            <a:ext cx="5472608" cy="1159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81583" tIns="40792" rIns="81583" bIns="40792" rtlCol="0">
            <a:spAutoFit/>
          </a:bodyPr>
          <a:lstStyle/>
          <a:p>
            <a:r>
              <a:rPr lang="en-US" sz="1400" b="1" dirty="0" err="1">
                <a:solidFill>
                  <a:srgbClr val="000000"/>
                </a:solidFill>
                <a:latin typeface="Calibri"/>
                <a:cs typeface="Calibri"/>
              </a:rPr>
              <a:t>Muon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 Collider goals (10 </a:t>
            </a:r>
            <a:r>
              <a:rPr lang="en-US" sz="1400" b="1" dirty="0" err="1">
                <a:solidFill>
                  <a:srgbClr val="000000"/>
                </a:solidFill>
                <a:latin typeface="Calibri"/>
                <a:cs typeface="Calibri"/>
              </a:rPr>
              <a:t>TeV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),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challenging but reasonable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232058" indent="-232058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Much 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more luminosity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than CLIC at 3 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TeV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(L=20x10</a:t>
            </a:r>
            <a:r>
              <a:rPr lang="en-US" sz="1400" b="1" baseline="30000" dirty="0">
                <a:solidFill>
                  <a:srgbClr val="000000"/>
                </a:solidFill>
                <a:latin typeface="Calibri"/>
                <a:cs typeface="Calibri"/>
              </a:rPr>
              <a:t>34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, CLIC: L=2x10</a:t>
            </a:r>
            <a:r>
              <a:rPr lang="en-US" sz="1400" b="1" baseline="30000" dirty="0">
                <a:solidFill>
                  <a:srgbClr val="000000"/>
                </a:solidFill>
                <a:latin typeface="Calibri"/>
                <a:cs typeface="Calibri"/>
              </a:rPr>
              <a:t>34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/6x10</a:t>
            </a:r>
            <a:r>
              <a:rPr lang="en-US" sz="1400" b="1" baseline="30000" dirty="0">
                <a:solidFill>
                  <a:srgbClr val="000000"/>
                </a:solidFill>
                <a:latin typeface="Calibri"/>
                <a:cs typeface="Calibri"/>
              </a:rPr>
              <a:t>34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32058" indent="-232058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Lower power consumption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than CLIC at 3 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TeV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en-US" sz="1400" baseline="-25000" dirty="0" err="1">
                <a:solidFill>
                  <a:srgbClr val="000000"/>
                </a:solidFill>
                <a:latin typeface="Calibri"/>
                <a:cs typeface="Calibri"/>
              </a:rPr>
              <a:t>beam,MC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=0.5P</a:t>
            </a:r>
            <a:r>
              <a:rPr lang="en-US" sz="1400" baseline="-25000" dirty="0">
                <a:solidFill>
                  <a:srgbClr val="000000"/>
                </a:solidFill>
                <a:latin typeface="Calibri"/>
                <a:cs typeface="Calibri"/>
              </a:rPr>
              <a:t>beam,CLIC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232058" indent="-232058">
              <a:buFont typeface="Arial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Lower cost</a:t>
            </a:r>
          </a:p>
        </p:txBody>
      </p:sp>
      <p:pic>
        <p:nvPicPr>
          <p:cNvPr id="10" name="Picture 9" descr="layou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411610"/>
            <a:ext cx="3367770" cy="2376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3888" y="4011910"/>
            <a:ext cx="5472608" cy="728712"/>
          </a:xfrm>
          <a:prstGeom prst="rect">
            <a:avLst/>
          </a:prstGeom>
          <a:solidFill>
            <a:srgbClr val="FDEADA"/>
          </a:solidFill>
        </p:spPr>
        <p:txBody>
          <a:bodyPr wrap="square" lIns="81583" tIns="40792" rIns="81583" bIns="40792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Staging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is possible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Synergies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 exist (neutrino/</a:t>
            </a:r>
            <a:r>
              <a:rPr lang="en-US" sz="1400" dirty="0" err="1">
                <a:solidFill>
                  <a:srgbClr val="000000"/>
                </a:solidFill>
                <a:latin typeface="Calibri"/>
                <a:cs typeface="Calibri"/>
              </a:rPr>
              <a:t>higgs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Unique opportunity for a 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Calibri"/>
              </a:rPr>
              <a:t>high-energy, high-luminosity lepton collider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09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46564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US Snowmass Implementation Task Force</a:t>
            </a: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02677"/>
            <a:ext cx="28803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ITP investigated the muon collider and concluded: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libri"/>
                <a:cs typeface="Calibri"/>
              </a:rPr>
              <a:t>Muon</a:t>
            </a:r>
            <a:r>
              <a:rPr lang="en-US" sz="1600" dirty="0">
                <a:latin typeface="Calibri"/>
                <a:cs typeface="Calibri"/>
              </a:rPr>
              <a:t> Collider is a viable option for the HEP future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ITP provided parametric cost and power estimate for muon collider take it </a:t>
            </a:r>
            <a:r>
              <a:rPr lang="en-US" sz="1600" i="1" dirty="0">
                <a:latin typeface="Calibri"/>
                <a:cs typeface="Calibri"/>
              </a:rPr>
              <a:t>cum </a:t>
            </a:r>
            <a:r>
              <a:rPr lang="en-US" sz="1600" i="1" dirty="0" err="1">
                <a:latin typeface="Calibri"/>
                <a:cs typeface="Calibri"/>
              </a:rPr>
              <a:t>grano</a:t>
            </a:r>
            <a:r>
              <a:rPr lang="en-US" sz="1600" i="1" dirty="0">
                <a:latin typeface="Calibri"/>
                <a:cs typeface="Calibri"/>
              </a:rPr>
              <a:t> </a:t>
            </a:r>
            <a:r>
              <a:rPr lang="en-US" sz="1600" i="1" dirty="0" err="1">
                <a:latin typeface="Calibri"/>
                <a:cs typeface="Calibri"/>
              </a:rPr>
              <a:t>salis</a:t>
            </a:r>
            <a:endParaRPr lang="en-US" sz="1600" i="1" dirty="0">
              <a:latin typeface="Calibri"/>
              <a:cs typeface="Calibri"/>
            </a:endParaRPr>
          </a:p>
          <a:p>
            <a:endParaRPr lang="en-US" sz="1600" dirty="0">
              <a:latin typeface="Calibri"/>
              <a:cs typeface="Calibri"/>
            </a:endParaRPr>
          </a:p>
          <a:p>
            <a:r>
              <a:rPr lang="en-US" sz="1600" dirty="0">
                <a:latin typeface="Calibri"/>
                <a:cs typeface="Calibri"/>
              </a:rPr>
              <a:t>ITP places MC in same risk tier as FCC-</a:t>
            </a:r>
            <a:r>
              <a:rPr lang="en-US" sz="1600" dirty="0" err="1">
                <a:latin typeface="Calibri"/>
                <a:cs typeface="Calibri"/>
              </a:rPr>
              <a:t>hh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 descr="Ohne Tite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79"/>
          <a:stretch/>
        </p:blipFill>
        <p:spPr>
          <a:xfrm>
            <a:off x="3302870" y="602026"/>
            <a:ext cx="5562600" cy="4276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93D19-06D5-FC53-0D92-C15DD3F5EF45}"/>
              </a:ext>
            </a:extLst>
          </p:cNvPr>
          <p:cNvSpPr txBox="1"/>
          <p:nvPr/>
        </p:nvSpPr>
        <p:spPr>
          <a:xfrm>
            <a:off x="109601" y="3796863"/>
            <a:ext cx="3094247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H" sz="1400" dirty="0">
                <a:latin typeface="Calibri" panose="020F0502020204030204" pitchFamily="34" charset="0"/>
                <a:cs typeface="Calibri" panose="020F0502020204030204" pitchFamily="34" charset="0"/>
              </a:rPr>
              <a:t>Th. Roser, R. Brinkmann, S. Cousineau, D. Denisov, S. Gessner, S. Gourlay, Ph. Lebrun, M. Narain, K. Oide, T. Raubenheimer, J. Seeman, V. Shiltsev, J. Straight, M. Turner, L. Wang et al.</a:t>
            </a:r>
          </a:p>
        </p:txBody>
      </p:sp>
    </p:spTree>
    <p:extLst>
      <p:ext uri="{BB962C8B-B14F-4D97-AF65-F5344CB8AC3E}">
        <p14:creationId xmlns:p14="http://schemas.microsoft.com/office/powerpoint/2010/main" val="196188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D. Schulte                        Muon Collider Collaboration, FNAL, June 2023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-20538"/>
            <a:ext cx="6781800" cy="565175"/>
          </a:xfrm>
        </p:spPr>
        <p:txBody>
          <a:bodyPr/>
          <a:lstStyle/>
          <a:p>
            <a:r>
              <a:rPr lang="en-US" sz="3200" dirty="0" err="1">
                <a:latin typeface="Calibri"/>
                <a:cs typeface="Calibri"/>
              </a:rPr>
              <a:t>Muon</a:t>
            </a:r>
            <a:r>
              <a:rPr lang="en-US" sz="3200" dirty="0">
                <a:latin typeface="Calibri"/>
                <a:cs typeface="Calibri"/>
              </a:rPr>
              <a:t> Collider Community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768" y="555526"/>
            <a:ext cx="3438128" cy="2523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Formed </a:t>
            </a:r>
            <a:r>
              <a:rPr lang="en-US" sz="1600" b="1" dirty="0">
                <a:latin typeface="Calibri"/>
                <a:cs typeface="Calibri"/>
              </a:rPr>
              <a:t>collaboration</a:t>
            </a:r>
            <a:r>
              <a:rPr lang="en-US" sz="1600" dirty="0">
                <a:latin typeface="Calibri"/>
                <a:cs typeface="Calibri"/>
              </a:rPr>
              <a:t> to implement and R&amp;D Roadmap for CERN Council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552586"/>
            <a:ext cx="316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50+ partner institutions</a:t>
            </a:r>
          </a:p>
          <a:p>
            <a:r>
              <a:rPr lang="en-US" sz="1400" dirty="0"/>
              <a:t>30+ already signed formal agreement</a:t>
            </a:r>
          </a:p>
        </p:txBody>
      </p:sp>
      <p:pic>
        <p:nvPicPr>
          <p:cNvPr id="15" name="Image 85" descr="MCC-inernational-finalV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007" y="51470"/>
            <a:ext cx="1391497" cy="13914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35896" y="3132132"/>
            <a:ext cx="5194920" cy="1384995"/>
          </a:xfrm>
          <a:prstGeom prst="rect">
            <a:avLst/>
          </a:prstGeom>
          <a:solidFill>
            <a:srgbClr val="E9D4EC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/>
                <a:cs typeface="Calibri"/>
              </a:rPr>
              <a:t>US Snowmass showed strong support</a:t>
            </a:r>
            <a:endParaRPr lang="en-US" sz="1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to contribute to R&amp;D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as a collider in the US</a:t>
            </a:r>
          </a:p>
          <a:p>
            <a:r>
              <a:rPr lang="en-US" sz="1400" dirty="0">
                <a:latin typeface="Calibri"/>
                <a:cs typeface="Calibri"/>
              </a:rPr>
              <a:t>Lia </a:t>
            </a:r>
            <a:r>
              <a:rPr lang="en-US" sz="1400" dirty="0" err="1">
                <a:latin typeface="Calibri"/>
                <a:cs typeface="Calibri"/>
              </a:rPr>
              <a:t>Merminga</a:t>
            </a:r>
            <a:r>
              <a:rPr lang="en-US" sz="1400" dirty="0">
                <a:latin typeface="Calibri"/>
                <a:cs typeface="Calibri"/>
              </a:rPr>
              <a:t> appointed team to prepare P5 ask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>
                <a:latin typeface="Calibri"/>
                <a:cs typeface="Calibri"/>
              </a:rPr>
              <a:t>Contacts also with other regions</a:t>
            </a:r>
          </a:p>
        </p:txBody>
      </p:sp>
      <p:pic>
        <p:nvPicPr>
          <p:cNvPr id="16" name="Picture 15" descr="governance_final_new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6" r="9722" b="6871"/>
          <a:stretch/>
        </p:blipFill>
        <p:spPr>
          <a:xfrm rot="16200000">
            <a:off x="1057039" y="771725"/>
            <a:ext cx="1629324" cy="2232246"/>
          </a:xfrm>
          <a:prstGeom prst="rect">
            <a:avLst/>
          </a:prstGeom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3779912" y="699542"/>
            <a:ext cx="3538736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latin typeface="Calibri"/>
                <a:cs typeface="Calibri"/>
              </a:rPr>
              <a:t>EU Design Study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b="1" dirty="0">
                <a:latin typeface="Calibri"/>
                <a:cs typeface="Calibri"/>
              </a:rPr>
              <a:t>approved</a:t>
            </a:r>
            <a:endParaRPr lang="en-US" sz="1400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US" sz="1400" dirty="0">
                <a:latin typeface="Calibri"/>
                <a:cs typeface="Calibri"/>
              </a:rPr>
              <a:t>(</a:t>
            </a:r>
            <a:r>
              <a:rPr lang="en-US" sz="1400" dirty="0" err="1">
                <a:latin typeface="Calibri"/>
                <a:cs typeface="Calibri"/>
              </a:rPr>
              <a:t>EU+Switzerland+UK</a:t>
            </a:r>
            <a:r>
              <a:rPr lang="en-US" sz="1400" dirty="0">
                <a:latin typeface="Calibri"/>
                <a:cs typeface="Calibri"/>
              </a:rPr>
              <a:t> and partners)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197767" y="3291830"/>
            <a:ext cx="3297237" cy="1440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latin typeface="Calibri"/>
                <a:cs typeface="Calibri"/>
              </a:rPr>
              <a:t>Plan to apply in 2024 for </a:t>
            </a:r>
            <a:r>
              <a:rPr lang="en-US" sz="1400" b="1" dirty="0">
                <a:latin typeface="Calibri"/>
                <a:cs typeface="Calibri"/>
              </a:rPr>
              <a:t>HORIZON-INFRA-2024-TECH </a:t>
            </a:r>
            <a:r>
              <a:rPr lang="en-US" sz="1400" dirty="0">
                <a:latin typeface="Calibri"/>
                <a:cs typeface="Calibri"/>
              </a:rPr>
              <a:t>Goal: prepare experimental </a:t>
            </a:r>
            <a:r>
              <a:rPr lang="en-US" sz="1400" dirty="0" err="1">
                <a:latin typeface="Calibri"/>
                <a:cs typeface="Calibri"/>
              </a:rPr>
              <a:t>programme</a:t>
            </a:r>
            <a:r>
              <a:rPr lang="en-US" sz="1400" dirty="0">
                <a:latin typeface="Calibri"/>
                <a:cs typeface="Calibri"/>
              </a:rPr>
              <a:t>, e.g. </a:t>
            </a:r>
            <a:r>
              <a:rPr lang="en-US" sz="1400" b="1" dirty="0">
                <a:latin typeface="Calibri"/>
                <a:cs typeface="Calibri"/>
              </a:rPr>
              <a:t>demonstrator, prototypes, …</a:t>
            </a:r>
          </a:p>
          <a:p>
            <a:pPr marL="0" indent="0">
              <a:buFont typeface="Arial"/>
              <a:buNone/>
            </a:pPr>
            <a:endParaRPr lang="en-US" sz="1400" b="1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US" sz="1400" b="1" dirty="0">
                <a:latin typeface="Calibri"/>
                <a:cs typeface="Calibri"/>
              </a:rPr>
              <a:t>TIARA wants magnet proposal</a:t>
            </a:r>
          </a:p>
          <a:p>
            <a:pPr marL="0" indent="0">
              <a:buFont typeface="Arial"/>
              <a:buNone/>
            </a:pPr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17" name="Content Placeholder 6"/>
          <p:cNvSpPr txBox="1">
            <a:spLocks/>
          </p:cNvSpPr>
          <p:nvPr/>
        </p:nvSpPr>
        <p:spPr>
          <a:xfrm>
            <a:off x="3779912" y="1419622"/>
            <a:ext cx="5050904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400" dirty="0"/>
          </a:p>
        </p:txBody>
      </p:sp>
      <p:pic>
        <p:nvPicPr>
          <p:cNvPr id="21" name="Picture 20" descr="Untitled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84" y="1560184"/>
            <a:ext cx="3854743" cy="1299598"/>
          </a:xfrm>
          <a:prstGeom prst="rect">
            <a:avLst/>
          </a:prstGeom>
        </p:spPr>
      </p:pic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C1BF3D21-5A4A-4BE6-AC51-5643C47EB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2827" y="3255074"/>
            <a:ext cx="1467098" cy="14665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C78A3-F8E0-4EBA-C6EF-455633A95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7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5" name="Picture 4" descr="governance_final_ne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11973" r="10930" b="11596"/>
          <a:stretch/>
        </p:blipFill>
        <p:spPr>
          <a:xfrm rot="16200000">
            <a:off x="5890897" y="-647086"/>
            <a:ext cx="1654953" cy="4348212"/>
          </a:xfrm>
          <a:prstGeom prst="rect">
            <a:avLst/>
          </a:prstGeom>
        </p:spPr>
      </p:pic>
      <p:pic>
        <p:nvPicPr>
          <p:cNvPr id="6" name="Picture 5" descr="CoordinationCommitte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2479" r="12835" b="10585"/>
          <a:stretch/>
        </p:blipFill>
        <p:spPr>
          <a:xfrm rot="16200000">
            <a:off x="5476748" y="1558259"/>
            <a:ext cx="2449503" cy="3900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2" y="411510"/>
            <a:ext cx="4643786" cy="4383855"/>
          </a:xfrm>
          <a:prstGeom prst="rect">
            <a:avLst/>
          </a:prstGeom>
          <a:noFill/>
        </p:spPr>
        <p:txBody>
          <a:bodyPr wrap="square" lIns="74258" tIns="37129" rIns="74258" bIns="37129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Collaboration Board (ICB)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Elected chair: </a:t>
            </a:r>
            <a:r>
              <a:rPr lang="en-US" sz="1400" b="1" dirty="0">
                <a:latin typeface="Calibri"/>
                <a:cs typeface="Calibri"/>
              </a:rPr>
              <a:t>Nadia </a:t>
            </a:r>
            <a:r>
              <a:rPr lang="en-US" sz="1400" b="1" dirty="0" err="1">
                <a:latin typeface="Calibri"/>
                <a:cs typeface="Calibri"/>
              </a:rPr>
              <a:t>Pastrone</a:t>
            </a:r>
            <a:endParaRPr lang="en-US" sz="1400" b="1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Steering Board (ISB)</a:t>
            </a:r>
            <a:endParaRPr lang="en-US" sz="1400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Chair </a:t>
            </a:r>
            <a:r>
              <a:rPr lang="en-US" sz="1400" b="1" dirty="0">
                <a:latin typeface="Calibri"/>
                <a:cs typeface="Calibri"/>
              </a:rPr>
              <a:t>Steinar </a:t>
            </a:r>
            <a:r>
              <a:rPr lang="en-US" sz="1400" b="1" dirty="0" err="1">
                <a:latin typeface="Calibri"/>
                <a:cs typeface="Calibri"/>
              </a:rPr>
              <a:t>Stapnes</a:t>
            </a:r>
            <a:endParaRPr lang="en-US" sz="1400" b="1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CERN members: Mike Lamont, Gianluigi </a:t>
            </a:r>
            <a:r>
              <a:rPr lang="en-US" sz="1400" dirty="0" err="1">
                <a:latin typeface="Calibri"/>
                <a:cs typeface="Calibri"/>
              </a:rPr>
              <a:t>Arduini</a:t>
            </a:r>
            <a:endParaRPr lang="en-US" sz="1400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ICB members: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Dave Newbold (STFC), Mats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Lindroos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(ESS), Pierre Vedrine (CEA),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Pastrone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(INFN)</a:t>
            </a:r>
            <a:endParaRPr lang="en-US" sz="1400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Study members: SL and deputies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Will add US but do not want to preempt US decision on members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Advisory Committee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To be defined</a:t>
            </a: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Coordination committee (CC)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ICB endorsed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Study Leader: </a:t>
            </a:r>
            <a:r>
              <a:rPr lang="en-US" sz="1400" b="1" dirty="0">
                <a:latin typeface="Calibri"/>
                <a:cs typeface="Calibri"/>
              </a:rPr>
              <a:t>Daniel Schulte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Deputies: </a:t>
            </a:r>
            <a:r>
              <a:rPr lang="en-US" sz="1400" b="1" dirty="0">
                <a:latin typeface="Calibri"/>
                <a:cs typeface="Calibri"/>
              </a:rPr>
              <a:t>Andrea </a:t>
            </a:r>
            <a:r>
              <a:rPr lang="en-US" sz="1400" b="1" dirty="0" err="1">
                <a:latin typeface="Calibri"/>
                <a:cs typeface="Calibri"/>
              </a:rPr>
              <a:t>Wulzer</a:t>
            </a:r>
            <a:r>
              <a:rPr lang="en-US" sz="1400" b="1" dirty="0">
                <a:latin typeface="Calibri"/>
                <a:cs typeface="Calibri"/>
              </a:rPr>
              <a:t>, Donatella </a:t>
            </a:r>
            <a:r>
              <a:rPr lang="en-US" sz="1400" b="1" dirty="0" err="1">
                <a:latin typeface="Calibri"/>
                <a:cs typeface="Calibri"/>
              </a:rPr>
              <a:t>Lucchesi</a:t>
            </a:r>
            <a:r>
              <a:rPr lang="en-US" sz="1400" b="1" dirty="0">
                <a:latin typeface="Calibri"/>
                <a:cs typeface="Calibri"/>
              </a:rPr>
              <a:t>, Chris Rogers</a:t>
            </a:r>
          </a:p>
        </p:txBody>
      </p:sp>
      <p:sp>
        <p:nvSpPr>
          <p:cNvPr id="9" name="Titre 11"/>
          <p:cNvSpPr>
            <a:spLocks noGrp="1"/>
          </p:cNvSpPr>
          <p:nvPr>
            <p:ph type="title"/>
          </p:nvPr>
        </p:nvSpPr>
        <p:spPr>
          <a:xfrm>
            <a:off x="1295400" y="-92546"/>
            <a:ext cx="678180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Organisation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7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pic>
        <p:nvPicPr>
          <p:cNvPr id="5" name="Picture 4" descr="governance_final_new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11973" r="10930" b="11596"/>
          <a:stretch/>
        </p:blipFill>
        <p:spPr>
          <a:xfrm rot="16200000">
            <a:off x="5890897" y="-647086"/>
            <a:ext cx="1654953" cy="4348212"/>
          </a:xfrm>
          <a:prstGeom prst="rect">
            <a:avLst/>
          </a:prstGeom>
        </p:spPr>
      </p:pic>
      <p:pic>
        <p:nvPicPr>
          <p:cNvPr id="6" name="Picture 5" descr="CoordinationCommitte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2479" r="12835" b="10585"/>
          <a:stretch/>
        </p:blipFill>
        <p:spPr>
          <a:xfrm rot="16200000">
            <a:off x="5476748" y="1558259"/>
            <a:ext cx="2449503" cy="3900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2" y="411510"/>
            <a:ext cx="4643786" cy="4383855"/>
          </a:xfrm>
          <a:prstGeom prst="rect">
            <a:avLst/>
          </a:prstGeom>
          <a:noFill/>
        </p:spPr>
        <p:txBody>
          <a:bodyPr wrap="square" lIns="74258" tIns="37129" rIns="74258" bIns="37129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Collaboration Board (ICB)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Elected chair: </a:t>
            </a:r>
            <a:r>
              <a:rPr lang="en-US" sz="1400" b="1" dirty="0">
                <a:latin typeface="Calibri"/>
                <a:cs typeface="Calibri"/>
              </a:rPr>
              <a:t>Nadia </a:t>
            </a:r>
            <a:r>
              <a:rPr lang="en-US" sz="1400" b="1" dirty="0" err="1">
                <a:latin typeface="Calibri"/>
                <a:cs typeface="Calibri"/>
              </a:rPr>
              <a:t>Pastrone</a:t>
            </a:r>
            <a:endParaRPr lang="en-US" sz="1400" b="1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Steering Board (ISB)</a:t>
            </a:r>
            <a:endParaRPr lang="en-US" sz="1400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Chair </a:t>
            </a:r>
            <a:r>
              <a:rPr lang="en-US" sz="1400" b="1" dirty="0">
                <a:latin typeface="Calibri"/>
                <a:cs typeface="Calibri"/>
              </a:rPr>
              <a:t>Steinar </a:t>
            </a:r>
            <a:r>
              <a:rPr lang="en-US" sz="1400" b="1" dirty="0" err="1">
                <a:latin typeface="Calibri"/>
                <a:cs typeface="Calibri"/>
              </a:rPr>
              <a:t>Stapnes</a:t>
            </a:r>
            <a:endParaRPr lang="en-US" sz="1400" b="1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CERN members: Mike Lamont, Gianluigi </a:t>
            </a:r>
            <a:r>
              <a:rPr lang="en-US" sz="1400" dirty="0" err="1">
                <a:latin typeface="Calibri"/>
                <a:cs typeface="Calibri"/>
              </a:rPr>
              <a:t>Arduini</a:t>
            </a:r>
            <a:endParaRPr lang="en-US" sz="1400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ICB members: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Dave Newbold (STFC), Mats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Lindroos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(ESS), Pierre Vedrine (CEA),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Pastrone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(INFN)</a:t>
            </a:r>
            <a:endParaRPr lang="en-US" sz="1400" dirty="0">
              <a:latin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Study members: SL and deputies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Will add US but do not want to preempt US decision on members</a:t>
            </a:r>
          </a:p>
          <a:p>
            <a:pPr marL="742950" lvl="1" indent="-285750">
              <a:buFont typeface="Arial"/>
              <a:buChar char="•"/>
            </a:pPr>
            <a:endParaRPr lang="en-US" sz="1400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Advisory Committee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To be defined</a:t>
            </a:r>
          </a:p>
          <a:p>
            <a:pPr marL="742950" lvl="1" indent="-285750">
              <a:buFont typeface="Arial"/>
              <a:buChar char="•"/>
            </a:pPr>
            <a:endParaRPr lang="en-US" sz="1400" b="1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>
                <a:latin typeface="Calibri"/>
                <a:cs typeface="Calibri"/>
              </a:rPr>
              <a:t>Coordination committee (CC)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ICB endorsed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Study Leader: </a:t>
            </a:r>
            <a:r>
              <a:rPr lang="en-US" sz="1400" b="1" dirty="0">
                <a:latin typeface="Calibri"/>
                <a:cs typeface="Calibri"/>
              </a:rPr>
              <a:t>Daniel Schulte</a:t>
            </a:r>
          </a:p>
          <a:p>
            <a:pPr marL="1200150" lvl="2" indent="-285750">
              <a:buFont typeface="Arial"/>
              <a:buChar char="•"/>
            </a:pPr>
            <a:r>
              <a:rPr lang="en-US" sz="1400" dirty="0">
                <a:latin typeface="Calibri"/>
                <a:cs typeface="Calibri"/>
              </a:rPr>
              <a:t>Deputies: </a:t>
            </a:r>
            <a:r>
              <a:rPr lang="en-US" sz="1400" b="1" dirty="0">
                <a:latin typeface="Calibri"/>
                <a:cs typeface="Calibri"/>
              </a:rPr>
              <a:t>Andrea </a:t>
            </a:r>
            <a:r>
              <a:rPr lang="en-US" sz="1400" b="1" dirty="0" err="1">
                <a:latin typeface="Calibri"/>
                <a:cs typeface="Calibri"/>
              </a:rPr>
              <a:t>Wulzer</a:t>
            </a:r>
            <a:r>
              <a:rPr lang="en-US" sz="1400" b="1" dirty="0">
                <a:latin typeface="Calibri"/>
                <a:cs typeface="Calibri"/>
              </a:rPr>
              <a:t>, Donatella </a:t>
            </a:r>
            <a:r>
              <a:rPr lang="en-US" sz="1400" b="1" dirty="0" err="1">
                <a:latin typeface="Calibri"/>
                <a:cs typeface="Calibri"/>
              </a:rPr>
              <a:t>Lucchesi</a:t>
            </a:r>
            <a:r>
              <a:rPr lang="en-US" sz="1400" b="1" dirty="0">
                <a:latin typeface="Calibri"/>
                <a:cs typeface="Calibri"/>
              </a:rPr>
              <a:t>, Chris Rogers</a:t>
            </a:r>
          </a:p>
        </p:txBody>
      </p:sp>
      <p:sp>
        <p:nvSpPr>
          <p:cNvPr id="9" name="Titre 11"/>
          <p:cNvSpPr>
            <a:spLocks noGrp="1"/>
          </p:cNvSpPr>
          <p:nvPr>
            <p:ph type="title"/>
          </p:nvPr>
        </p:nvSpPr>
        <p:spPr>
          <a:xfrm>
            <a:off x="1295400" y="-92546"/>
            <a:ext cx="6781800" cy="432048"/>
          </a:xfrm>
        </p:spPr>
        <p:txBody>
          <a:bodyPr/>
          <a:lstStyle/>
          <a:p>
            <a:r>
              <a:rPr lang="en-GB" sz="3200" b="0" dirty="0">
                <a:latin typeface="Calibri"/>
                <a:cs typeface="Calibri"/>
              </a:rPr>
              <a:t>Organisation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A56A-6164-B14D-A8F7-980D09C4DD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C4CBEB-3D5A-038B-7E75-1C3B7A556E45}"/>
              </a:ext>
            </a:extLst>
          </p:cNvPr>
          <p:cNvSpPr txBox="1"/>
          <p:nvPr/>
        </p:nvSpPr>
        <p:spPr>
          <a:xfrm>
            <a:off x="7380312" y="2465838"/>
            <a:ext cx="169421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Will be same level as LDG/Council, e.g. DoE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A510E52-9DF6-C822-3039-8C77F4622DA6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7812360" y="1347614"/>
            <a:ext cx="415058" cy="1118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4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295400" y="-25162"/>
            <a:ext cx="6781800" cy="432048"/>
          </a:xfrm>
        </p:spPr>
        <p:txBody>
          <a:bodyPr/>
          <a:lstStyle/>
          <a:p>
            <a:r>
              <a:rPr lang="en-GB" sz="3200" dirty="0" err="1">
                <a:latin typeface="Calibri"/>
                <a:cs typeface="Calibri"/>
              </a:rPr>
              <a:t>MoC</a:t>
            </a:r>
            <a:r>
              <a:rPr lang="en-GB" sz="3200" dirty="0">
                <a:latin typeface="Calibri"/>
                <a:cs typeface="Calibri"/>
              </a:rPr>
              <a:t> and Design Study Partners</a:t>
            </a:r>
            <a:endParaRPr lang="en-GB" sz="3200" b="0" dirty="0">
              <a:latin typeface="Calibri"/>
              <a:cs typeface="Calibri"/>
            </a:endParaRPr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7632576" y="455530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4172A1-1CBF-0B40-9234-7D4D80EC19E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4948014"/>
            <a:ext cx="7416824" cy="245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latin typeface="Arial Narrow"/>
                <a:cs typeface="Arial Narrow"/>
              </a:defRPr>
            </a:lvl1pPr>
          </a:lstStyle>
          <a:p>
            <a:r>
              <a:rPr lang="en-US">
                <a:latin typeface="Calibri"/>
                <a:cs typeface="Calibri"/>
              </a:rPr>
              <a:t>D. Schulte                        Muon Collider Collaboration, FNAL, June 2023 </a:t>
            </a:r>
            <a:endParaRPr lang="en-GB" dirty="0">
              <a:latin typeface="Calibri"/>
              <a:cs typeface="Calibri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7504" y="339502"/>
          <a:ext cx="2160240" cy="481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583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IEIO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CEA-IRFU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CNRS-LNCMI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DESY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2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Calibri"/>
                          <a:cs typeface="Calibri"/>
                        </a:rPr>
                        <a:t>Technical University of Darmstadt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 of Rostock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Calibri"/>
                          <a:cs typeface="Calibri"/>
                        </a:rPr>
                        <a:t>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INFN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INFN, Univ., Polit. Torino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INFN, Univ. Milano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baseline="0" dirty="0">
                          <a:latin typeface="Calibri"/>
                          <a:cs typeface="Calibri"/>
                        </a:rPr>
                        <a:t>INFN, Univ. </a:t>
                      </a:r>
                      <a:r>
                        <a:rPr lang="en-US" sz="1000" b="1" i="0" baseline="0" dirty="0" err="1">
                          <a:latin typeface="Calibri"/>
                          <a:cs typeface="Calibri"/>
                        </a:rPr>
                        <a:t>Padova</a:t>
                      </a:r>
                      <a:endParaRPr lang="en-US" sz="1000" b="1" i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Calibri"/>
                          <a:cs typeface="Calibri"/>
                        </a:rPr>
                        <a:t>INFN,</a:t>
                      </a:r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b="1" dirty="0">
                          <a:latin typeface="Calibri"/>
                          <a:cs typeface="Calibri"/>
                        </a:rPr>
                        <a:t>Univ. Pavia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INFN, Univ. Bologna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INFN Trieste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INFN, Univ. Bari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INFN, Univ. Roma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baseline="0" dirty="0">
                          <a:latin typeface="Calibri"/>
                          <a:cs typeface="Calibri"/>
                        </a:rPr>
                        <a:t>ENEA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baseline="0" dirty="0">
                          <a:latin typeface="Calibri"/>
                          <a:cs typeface="Calibri"/>
                        </a:rPr>
                        <a:t>Univ. of Malta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02177"/>
                  </a:ext>
                </a:extLst>
              </a:tr>
              <a:tr h="2315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baseline="0" dirty="0">
                          <a:latin typeface="Calibri"/>
                          <a:cs typeface="Calibri"/>
                        </a:rPr>
                        <a:t>Louvain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4471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39752" y="411510"/>
          <a:ext cx="2160240" cy="44713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Calibri"/>
                          <a:cs typeface="Calibri"/>
                        </a:rPr>
                        <a:t>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Calibri"/>
                          <a:cs typeface="Calibri"/>
                        </a:rPr>
                        <a:t>UK Research and Innovation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1" baseline="0" dirty="0">
                          <a:latin typeface="Calibri"/>
                          <a:cs typeface="Calibri"/>
                        </a:rPr>
                        <a:t>University of Lancaster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05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University of Southampton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baseline="0" dirty="0">
                          <a:latin typeface="Calibri"/>
                          <a:cs typeface="Calibri"/>
                        </a:rPr>
                        <a:t>University of </a:t>
                      </a:r>
                      <a:r>
                        <a:rPr lang="en-US" sz="1000" b="1" i="0" baseline="0" dirty="0" err="1">
                          <a:latin typeface="Calibri"/>
                          <a:cs typeface="Calibri"/>
                        </a:rPr>
                        <a:t>Strathclyde</a:t>
                      </a:r>
                      <a:endParaRPr lang="en-US" sz="1000" b="1" i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University of Sussex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Imperial College 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Calibri"/>
                          <a:cs typeface="Calibri"/>
                        </a:rPr>
                        <a:t>Royal Holloway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University of </a:t>
                      </a:r>
                      <a:r>
                        <a:rPr lang="en-US" sz="1000" b="1" dirty="0" err="1">
                          <a:latin typeface="Calibri"/>
                          <a:cs typeface="Calibri"/>
                        </a:rPr>
                        <a:t>Huddersfield</a:t>
                      </a:r>
                      <a:endParaRPr lang="en-US" sz="10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Calibri"/>
                          <a:cs typeface="Calibri"/>
                        </a:rPr>
                        <a:t>University of Oxford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University of</a:t>
                      </a:r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 Warwick</a:t>
                      </a:r>
                      <a:endParaRPr lang="en-US" sz="10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Calibri"/>
                          <a:cs typeface="Calibri"/>
                        </a:rPr>
                        <a:t>University of Durham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Calibri"/>
                          <a:cs typeface="Calibri"/>
                        </a:rPr>
                        <a:t>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lang="en-US" sz="1000" b="1" baseline="0" dirty="0">
                          <a:latin typeface="Calibri"/>
                          <a:cs typeface="Calibri"/>
                        </a:rPr>
                        <a:t> of Uppsala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Calibri"/>
                          <a:cs typeface="Calibri"/>
                        </a:rPr>
                        <a:t>LIP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University of Twente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Tampere</a:t>
                      </a:r>
                      <a:r>
                        <a:rPr lang="en-US" sz="1100" b="1" baseline="0" dirty="0">
                          <a:latin typeface="Calibri"/>
                          <a:cs typeface="Calibri"/>
                        </a:rPr>
                        <a:t> University</a:t>
                      </a:r>
                      <a:endParaRPr lang="en-US" sz="11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32228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Riga Technical </a:t>
                      </a:r>
                      <a:r>
                        <a:rPr lang="en-US" sz="1100" b="1" i="0" dirty="0" err="1">
                          <a:latin typeface="Calibri"/>
                          <a:cs typeface="Calibri"/>
                        </a:rPr>
                        <a:t>Univers</a:t>
                      </a:r>
                      <a:r>
                        <a:rPr lang="en-US" sz="1100" b="1" i="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6342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04253" y="424210"/>
          <a:ext cx="2160240" cy="4404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8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Iowa State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Wisconsin-Madison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latin typeface="Calibri"/>
                          <a:cs typeface="Calibri"/>
                        </a:rPr>
                        <a:t>Pittsburg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Old Dominion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70189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alibri"/>
                          <a:cs typeface="Calibri"/>
                        </a:rPr>
                        <a:t>BNL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latin typeface="Calibri"/>
                          <a:cs typeface="Calibri"/>
                        </a:rPr>
                        <a:t>Sun </a:t>
                      </a:r>
                      <a:r>
                        <a:rPr lang="en-US" sz="1100" b="1" i="1" dirty="0" err="1">
                          <a:latin typeface="Calibri"/>
                          <a:cs typeface="Calibri"/>
                        </a:rPr>
                        <a:t>Yat-sen</a:t>
                      </a:r>
                      <a:r>
                        <a:rPr lang="en-US" sz="1100" b="1" i="1" dirty="0">
                          <a:latin typeface="Calibri"/>
                          <a:cs typeface="Calibri"/>
                        </a:rPr>
                        <a:t>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/>
                          <a:cs typeface="Calibri"/>
                        </a:rPr>
                        <a:t>IHEP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Peking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latin typeface="Calibri"/>
                          <a:cs typeface="Calibri"/>
                        </a:rPr>
                        <a:t>Tartu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HEPHY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latin typeface="Calibri"/>
                          <a:cs typeface="Calibri"/>
                        </a:rPr>
                        <a:t>TU Wien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I3M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CIEMAT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55002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ICMAB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20342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PSI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alibri"/>
                          <a:cs typeface="Calibri"/>
                        </a:rPr>
                        <a:t>University of Geneva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Calibri"/>
                          <a:cs typeface="Calibri"/>
                        </a:rPr>
                        <a:t>EPFL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76256" y="1347614"/>
          <a:ext cx="2160240" cy="353568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55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latin typeface="Calibri"/>
                          <a:cs typeface="Calibri"/>
                        </a:rPr>
                        <a:t>INFN </a:t>
                      </a:r>
                      <a:r>
                        <a:rPr lang="en-US" sz="1100" baseline="0" dirty="0" err="1">
                          <a:latin typeface="Calibri"/>
                          <a:cs typeface="Calibri"/>
                        </a:rPr>
                        <a:t>Frascati</a:t>
                      </a:r>
                      <a:endParaRPr lang="en-US" sz="11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latin typeface="Calibri"/>
                          <a:cs typeface="Calibri"/>
                        </a:rPr>
                        <a:t>INFN, Univ. Ferrara</a:t>
                      </a:r>
                      <a:endParaRPr lang="en-US" sz="11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Calibri"/>
                          <a:cs typeface="Calibri"/>
                        </a:rPr>
                        <a:t>INFN, Univ. Roma 3</a:t>
                      </a:r>
                      <a:endParaRPr lang="en-US" sz="11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Calibri"/>
                          <a:cs typeface="Calibri"/>
                        </a:rPr>
                        <a:t>INFN </a:t>
                      </a:r>
                      <a:r>
                        <a:rPr lang="en-US" sz="1100" baseline="0" dirty="0" err="1">
                          <a:latin typeface="Calibri"/>
                          <a:cs typeface="Calibri"/>
                        </a:rPr>
                        <a:t>Legnaro</a:t>
                      </a:r>
                      <a:endParaRPr lang="en-US" sz="11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264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Calibri"/>
                          <a:cs typeface="Calibri"/>
                        </a:rPr>
                        <a:t>INFN, Univ. Milano </a:t>
                      </a:r>
                      <a:r>
                        <a:rPr lang="en-US" sz="1100" baseline="0" dirty="0" err="1">
                          <a:latin typeface="Calibri"/>
                          <a:cs typeface="Calibri"/>
                        </a:rPr>
                        <a:t>Bicocca</a:t>
                      </a:r>
                      <a:endParaRPr lang="en-US" sz="11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Calibri"/>
                          <a:cs typeface="Calibri"/>
                        </a:rPr>
                        <a:t>INFN </a:t>
                      </a:r>
                      <a:r>
                        <a:rPr lang="en-US" sz="1100" baseline="0" dirty="0" err="1">
                          <a:latin typeface="Calibri"/>
                          <a:cs typeface="Calibri"/>
                        </a:rPr>
                        <a:t>Genova</a:t>
                      </a:r>
                      <a:endParaRPr lang="en-US" sz="11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Calibri"/>
                          <a:cs typeface="Calibri"/>
                        </a:rPr>
                        <a:t>INFN </a:t>
                      </a:r>
                      <a:r>
                        <a:rPr lang="en-US" sz="1100" baseline="0" dirty="0" err="1">
                          <a:latin typeface="Calibri"/>
                          <a:cs typeface="Calibri"/>
                        </a:rPr>
                        <a:t>Laboratori</a:t>
                      </a:r>
                      <a:r>
                        <a:rPr lang="en-US" sz="1100" baseline="0" dirty="0">
                          <a:latin typeface="Calibri"/>
                          <a:cs typeface="Calibri"/>
                        </a:rPr>
                        <a:t> del </a:t>
                      </a:r>
                      <a:r>
                        <a:rPr lang="en-US" sz="1100" baseline="0" dirty="0" err="1">
                          <a:latin typeface="Calibri"/>
                          <a:cs typeface="Calibri"/>
                        </a:rPr>
                        <a:t>Sud</a:t>
                      </a:r>
                      <a:endParaRPr lang="en-US" sz="11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Calibri"/>
                          <a:cs typeface="Calibri"/>
                        </a:rPr>
                        <a:t>INFN Napoli</a:t>
                      </a:r>
                      <a:endParaRPr lang="en-US" sz="1100" b="0" baseline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FNAL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LBL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JLAB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Chicago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553">
                <a:tc>
                  <a:txBody>
                    <a:bodyPr/>
                    <a:lstStyle/>
                    <a:p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alibri"/>
                          <a:cs typeface="Calibri"/>
                        </a:rPr>
                        <a:t>Tenessee</a:t>
                      </a:r>
                      <a:endParaRPr lang="en-US" sz="11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5E13D7-B981-442E-B981-AAF1C2D3059C}"/>
              </a:ext>
            </a:extLst>
          </p:cNvPr>
          <p:cNvGraphicFramePr>
            <a:graphicFrameLocks noGrp="1"/>
          </p:cNvGraphicFramePr>
          <p:nvPr/>
        </p:nvGraphicFramePr>
        <p:xfrm>
          <a:off x="6876256" y="590409"/>
          <a:ext cx="2160240" cy="746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895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"/>
                          <a:cs typeface="Calibri"/>
                        </a:rPr>
                        <a:t>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KEU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Calibri"/>
                          <a:cs typeface="Calibri"/>
                        </a:rPr>
                        <a:t>Yonsei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89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  <a:cs typeface="Calibri"/>
                        </a:rPr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i="1" dirty="0">
                          <a:latin typeface="Calibri"/>
                          <a:cs typeface="Calibri"/>
                        </a:rPr>
                        <a:t>CHEP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95014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7E66E-EF30-A418-7697-481B1EA0F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4172A1-1CBF-0B40-9234-7D4D80EC19E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405870"/>
      </p:ext>
    </p:extLst>
  </p:cSld>
  <p:clrMapOvr>
    <a:masterClrMapping/>
  </p:clrMapOvr>
</p:sld>
</file>

<file path=ppt/theme/theme1.xml><?xml version="1.0" encoding="utf-8"?>
<a:theme xmlns:a="http://schemas.openxmlformats.org/drawingml/2006/main" name="IMCC - 1">
  <a:themeElements>
    <a:clrScheme name="IMCC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645"/>
      </a:accent1>
      <a:accent2>
        <a:srgbClr val="BF3A68"/>
      </a:accent2>
      <a:accent3>
        <a:srgbClr val="803E8B"/>
      </a:accent3>
      <a:accent4>
        <a:srgbClr val="4042AD"/>
      </a:accent4>
      <a:accent5>
        <a:srgbClr val="0046D0"/>
      </a:accent5>
      <a:accent6>
        <a:srgbClr val="003296"/>
      </a:accent6>
      <a:hlink>
        <a:srgbClr val="FF5A73"/>
      </a:hlink>
      <a:folHlink>
        <a:srgbClr val="87AFE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221571</TotalTime>
  <Words>3375</Words>
  <Application>Microsoft Macintosh PowerPoint</Application>
  <PresentationFormat>On-screen Show (16:9)</PresentationFormat>
  <Paragraphs>556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Wingdings</vt:lpstr>
      <vt:lpstr>IMCC - 1</vt:lpstr>
      <vt:lpstr>PowerPoint Presentation</vt:lpstr>
      <vt:lpstr>Motivation and Goal</vt:lpstr>
      <vt:lpstr>Accelerator R&amp;D Roadmap</vt:lpstr>
      <vt:lpstr>Cost and Sustainability</vt:lpstr>
      <vt:lpstr>US Snowmass Implementation Task Force</vt:lpstr>
      <vt:lpstr>Muon Collider Community</vt:lpstr>
      <vt:lpstr>Organisation</vt:lpstr>
      <vt:lpstr>Organisation</vt:lpstr>
      <vt:lpstr>MoC and Design Study Partners</vt:lpstr>
      <vt:lpstr>Coordination Committee Members</vt:lpstr>
      <vt:lpstr>Technically Limited Timeline (From Roadmap)</vt:lpstr>
      <vt:lpstr>Work on Key Challenges</vt:lpstr>
      <vt:lpstr>US Integration</vt:lpstr>
      <vt:lpstr>CDR Phase, R&amp;D and Demonstrator Facility</vt:lpstr>
      <vt:lpstr>CDR Phase, R&amp;D and Demonstrator Facility</vt:lpstr>
      <vt:lpstr>Example CERN Locations</vt:lpstr>
      <vt:lpstr>Conclusion</vt:lpstr>
      <vt:lpstr>Reserve</vt:lpstr>
      <vt:lpstr>Key Challenges</vt:lpstr>
      <vt:lpstr>Organisation</vt:lpstr>
      <vt:lpstr>Thanks</vt:lpstr>
      <vt:lpstr>Roadmap</vt:lpstr>
      <vt:lpstr>R&amp;D Plan</vt:lpstr>
      <vt:lpstr>Minimal Scenario</vt:lpstr>
      <vt:lpstr>Schedule</vt:lpstr>
      <vt:lpstr>Key Technologies</vt:lpstr>
      <vt:lpstr>Key Technologies, cont.</vt:lpstr>
      <vt:lpstr>Collaboration Vision</vt:lpstr>
      <vt:lpstr>US Snowmass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Daniel Schulte</cp:lastModifiedBy>
  <cp:revision>440</cp:revision>
  <cp:lastPrinted>2023-06-14T14:14:33Z</cp:lastPrinted>
  <dcterms:created xsi:type="dcterms:W3CDTF">2021-05-17T12:13:58Z</dcterms:created>
  <dcterms:modified xsi:type="dcterms:W3CDTF">2023-06-14T14:17:30Z</dcterms:modified>
</cp:coreProperties>
</file>