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6" r:id="rId3"/>
    <p:sldId id="280" r:id="rId4"/>
    <p:sldId id="278" r:id="rId5"/>
    <p:sldId id="262" r:id="rId6"/>
    <p:sldId id="265" r:id="rId7"/>
    <p:sldId id="267" r:id="rId8"/>
    <p:sldId id="285" r:id="rId9"/>
    <p:sldId id="279" r:id="rId10"/>
    <p:sldId id="268" r:id="rId11"/>
    <p:sldId id="281" r:id="rId12"/>
    <p:sldId id="272" r:id="rId13"/>
    <p:sldId id="286" r:id="rId14"/>
    <p:sldId id="288" r:id="rId15"/>
    <p:sldId id="273" r:id="rId16"/>
    <p:sldId id="282" r:id="rId17"/>
    <p:sldId id="283" r:id="rId18"/>
    <p:sldId id="284" r:id="rId19"/>
    <p:sldId id="287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94"/>
  </p:normalViewPr>
  <p:slideViewPr>
    <p:cSldViewPr snapToGrid="0" snapToObjects="1">
      <p:cViewPr varScale="1">
        <p:scale>
          <a:sx n="111" d="100"/>
          <a:sy n="111" d="100"/>
        </p:scale>
        <p:origin x="51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Muon Collider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14,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J. Scott Berg</a:t>
            </a:r>
            <a:br>
              <a:rPr lang="en-US" dirty="0"/>
            </a:br>
            <a:r>
              <a:rPr lang="en-US" dirty="0"/>
              <a:t>Brookhaven National Laboratory</a:t>
            </a:r>
            <a:br>
              <a:rPr lang="en-US" dirty="0"/>
            </a:br>
            <a:r>
              <a:rPr lang="en-US" dirty="0"/>
              <a:t>Fermilab ACE Science Workshop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B9A7-80E0-459E-8C0F-F46C48B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Cooling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F341-6220-C667-5FB8-C0875A90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7905077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Lose transverse and longitudinal momentum in absorber</a:t>
            </a:r>
          </a:p>
          <a:p>
            <a:pPr marL="914400" lvl="1" indent="-457200"/>
            <a:r>
              <a:rPr lang="en-US" dirty="0"/>
              <a:t>Large angular divergence in absorber relative to multiple scattering: strong focusing, high 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Restore longitudinal momentum in RF cavity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Dipole field and triangular absorber couple transverse to longitudinal, cool longitudinally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 bunch train, then merge to single bunch and cool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73098-3203-7747-B10A-9B7E940A1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7" name="Picture 6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8D2AF445-D2F1-CD77-6725-BFC2DF932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578" y="1825626"/>
            <a:ext cx="3143922" cy="23041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066340E-1AE2-9BCA-1772-2E619089E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1072" y="4056845"/>
            <a:ext cx="3139427" cy="19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5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B9A7-80E0-459E-8C0F-F46C48B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Cooling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F341-6220-C667-5FB8-C0875A90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7905077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Late stages very challenging</a:t>
            </a:r>
          </a:p>
          <a:p>
            <a:pPr marL="914400" lvl="1" indent="-457200"/>
            <a:r>
              <a:rPr lang="en-US" dirty="0"/>
              <a:t>High fields</a:t>
            </a:r>
          </a:p>
          <a:p>
            <a:pPr marL="914400" lvl="1" indent="-457200"/>
            <a:r>
              <a:rPr lang="en-US" dirty="0"/>
              <a:t>Proximity of magnets to each other and to RF cavities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Reaches a performance limit</a:t>
            </a:r>
          </a:p>
          <a:p>
            <a:pPr marL="914400" lvl="1" indent="-457200"/>
            <a:r>
              <a:rPr lang="en-US" dirty="0"/>
              <a:t>Achievable magnetic field</a:t>
            </a:r>
          </a:p>
          <a:p>
            <a:pPr marL="914400" lvl="1" indent="-457200"/>
            <a:r>
              <a:rPr lang="en-US" dirty="0"/>
              <a:t>Energy acceptance (energy straggling)</a:t>
            </a:r>
          </a:p>
          <a:p>
            <a:pPr marL="914400" lvl="1" indent="-457200"/>
            <a:r>
              <a:rPr lang="en-US" dirty="0"/>
              <a:t>Transverse acceptance falling faster than emittance</a:t>
            </a:r>
          </a:p>
          <a:p>
            <a:pPr marL="914400" lvl="1" indent="-457200"/>
            <a:r>
              <a:rPr lang="en-US" dirty="0"/>
              <a:t>Intensity-dependent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73098-3203-7747-B10A-9B7E940A1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7" name="Picture 6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8D2AF445-D2F1-CD77-6725-BFC2DF932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578" y="1825626"/>
            <a:ext cx="3143922" cy="23041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066340E-1AE2-9BCA-1772-2E619089E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1072" y="4056845"/>
            <a:ext cx="3139427" cy="19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6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1FBA31F7-ECB3-C6F1-C8E6-3652EE91B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081" y="3714204"/>
            <a:ext cx="3909175" cy="2318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C04F3-575A-2EFB-75DE-04D329AB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Cooling (Palmer)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BE55C-E9B1-878E-D798-587FADDE4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 in a uniform, very high field solenoid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Non-adiabatic: significant amount of cooling</a:t>
            </a:r>
            <a:br>
              <a:rPr lang="en-US" dirty="0"/>
            </a:br>
            <a:r>
              <a:rPr lang="en-US" dirty="0"/>
              <a:t>before reacceleration</a:t>
            </a:r>
          </a:p>
          <a:p>
            <a:pPr marL="914400" lvl="1" indent="-457200"/>
            <a:r>
              <a:rPr lang="en-US" dirty="0"/>
              <a:t>Difficult beam dynamics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Energy drops, solenoid effectively stronger</a:t>
            </a:r>
          </a:p>
          <a:p>
            <a:pPr marL="914400" lvl="1" indent="-457200"/>
            <a:r>
              <a:rPr lang="en-US" dirty="0"/>
              <a:t>Longitudinal emittance growth from slope of</a:t>
            </a:r>
            <a:br>
              <a:rPr lang="en-US" dirty="0"/>
            </a:br>
            <a:r>
              <a:rPr lang="en-US" dirty="0"/>
              <a:t>Bethe-Bloch curve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Forced to lower RF frequencies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Simulated performance currently worse</a:t>
            </a:r>
            <a:br>
              <a:rPr lang="en-US" dirty="0"/>
            </a:br>
            <a:r>
              <a:rPr lang="en-US" dirty="0"/>
              <a:t>than we would like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712EC-F09A-B8BF-E52C-B5FFD8FA2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5FA0D8-634C-B6A4-8808-C68FEB946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1673" y="1690689"/>
            <a:ext cx="3008827" cy="18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3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06EC-8723-F1AE-BF66-21EECA9D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Demonstrator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595C-E4DB-BEC9-A2B9-6386430D0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Demonstrate significant cooling in sequence of cells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Face engineering, operational challenges of muon collider cooling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F3632-7FBE-5B5B-CE6D-9FCC82CFE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6" name="Picture 5" descr="A picture containing text, line, font, screenshot&#10;&#10;Description automatically generated">
            <a:extLst>
              <a:ext uri="{FF2B5EF4-FFF2-40B4-BE49-F238E27FC236}">
                <a16:creationId xmlns:a16="http://schemas.microsoft.com/office/drawing/2014/main" id="{1A9DDD6D-1B71-7B60-2D6F-236157F6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22" y="2850525"/>
            <a:ext cx="9774157" cy="318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66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06EC-8723-F1AE-BF66-21EECA9D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Demonstrator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595C-E4DB-BEC9-A2B9-6386430D0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Sufficient beam intensity required for good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Few GeV protons, ns long, maximize </a:t>
            </a:r>
            <a:r>
              <a:rPr lang="en-US" dirty="0" err="1"/>
              <a:t>pions</a:t>
            </a:r>
            <a:r>
              <a:rPr lang="en-US" dirty="0"/>
              <a:t> around 200 MeV/c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F3632-7FBE-5B5B-CE6D-9FCC82CFE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6" name="Picture 5" descr="A picture containing text, line, font, screenshot&#10;&#10;Description automatically generated">
            <a:extLst>
              <a:ext uri="{FF2B5EF4-FFF2-40B4-BE49-F238E27FC236}">
                <a16:creationId xmlns:a16="http://schemas.microsoft.com/office/drawing/2014/main" id="{1A9DDD6D-1B71-7B60-2D6F-236157F6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22" y="2850525"/>
            <a:ext cx="9774157" cy="318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71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FF97-36B4-39F0-495B-8BA72AA5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R&amp;D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E999B-4E47-5714-9237-C103C3E37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Improve performance of the rectilinear 6-D cooling channel</a:t>
            </a:r>
          </a:p>
          <a:p>
            <a:pPr marL="914400" lvl="1" indent="-457200"/>
            <a:r>
              <a:rPr lang="en-US" dirty="0"/>
              <a:t>Better technology: HTS, higher RF gradients, cold copper</a:t>
            </a:r>
          </a:p>
          <a:p>
            <a:pPr marL="914400" lvl="1" indent="-457200"/>
            <a:r>
              <a:rPr lang="en-US" dirty="0"/>
              <a:t>Incorporate engineering input</a:t>
            </a:r>
          </a:p>
          <a:p>
            <a:pPr marL="914400" lvl="1" indent="-457200"/>
            <a:r>
              <a:rPr lang="en-US" dirty="0"/>
              <a:t>Better lattice configurations, find limits from collective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Improve design of cooling to final transverse emittance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Prepare proposal for RF test facility</a:t>
            </a:r>
          </a:p>
          <a:p>
            <a:pPr marL="914400" lvl="1" indent="-457200"/>
            <a:r>
              <a:rPr lang="en-US" dirty="0"/>
              <a:t>Expand test plan beyond MAP (e.g., other materials, liquid N</a:t>
            </a:r>
            <a:r>
              <a:rPr lang="en-US" baseline="-25000" dirty="0"/>
              <a:t>2</a:t>
            </a:r>
            <a:r>
              <a:rPr lang="en-US" dirty="0"/>
              <a:t>, magnet configurations, lower frequency)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Propose power source for rectilinear channel RF, make R&amp;D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Design, possibly construct, cooling prototype 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DFCEA-D236-2E4F-5514-4F62553B6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97728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C9564-1319-2DC8-E55A-FE7E5DAD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C22C8-49BF-1A0D-9830-AD4CD4755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1049000" cy="226462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average RF gradient to avoid decays (few MV/m)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Low energy: </a:t>
            </a:r>
            <a:r>
              <a:rPr lang="en-US" dirty="0" err="1"/>
              <a:t>linacs</a:t>
            </a:r>
            <a:r>
              <a:rPr lang="en-US" dirty="0"/>
              <a:t>, recirculating linear </a:t>
            </a:r>
            <a:r>
              <a:rPr lang="en-US" dirty="0" err="1"/>
              <a:t>acclerators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energy: synchrotron, </a:t>
            </a:r>
            <a:r>
              <a:rPr lang="en-US" dirty="0" err="1"/>
              <a:t>ms</a:t>
            </a:r>
            <a:r>
              <a:rPr lang="en-US" dirty="0"/>
              <a:t> pulse time</a:t>
            </a:r>
          </a:p>
          <a:p>
            <a:pPr marL="914400" lvl="1" indent="-457200"/>
            <a:r>
              <a:rPr lang="en-US" dirty="0"/>
              <a:t>Interleave SC fixed and iron bipolar pulsed dipoles: high average field</a:t>
            </a:r>
          </a:p>
          <a:p>
            <a:pPr marL="914400" lvl="1" indent="-457200"/>
            <a:r>
              <a:rPr lang="en-US" dirty="0"/>
              <a:t>Acceleration is largest ring: limits energy reach of given footprint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F89EC-1F47-4625-D685-0F651C564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5861B6-9A29-1F74-BF42-E7C4164E0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6498" y="4090246"/>
            <a:ext cx="7539004" cy="19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63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1C38-CB3D-16BE-6ADD-DBA75895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R&amp;D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5DE5-1FA8-C95B-3D03-8FA73BF42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Design of acceleration just after 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Design of acceleration chain, including transport between stages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Find and design highest energy acceleration that will fit on Fermilab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Prototyping of pulsed magnets </a:t>
            </a:r>
          </a:p>
          <a:p>
            <a:pPr marL="914400" lvl="1" indent="-457200"/>
            <a:r>
              <a:rPr lang="en-US" dirty="0"/>
              <a:t>Characterization of performance of smaller magnet at short pulse rates</a:t>
            </a:r>
          </a:p>
          <a:p>
            <a:pPr marL="914400" lvl="1" indent="-457200"/>
            <a:r>
              <a:rPr lang="en-US" dirty="0"/>
              <a:t>Design of the power supply</a:t>
            </a:r>
          </a:p>
          <a:p>
            <a:pPr marL="914400" lvl="1" indent="-457200"/>
            <a:r>
              <a:rPr lang="en-US" dirty="0"/>
              <a:t>Test full-scale magnet with power supply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90D2A-388B-2CEA-C0BA-F8DAAE94C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5158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8952F-DE16-3FBE-820C-3FC4B816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Ring 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60FC7-EB81-B1E9-8124-FFACED369B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High energy, high magnet fields, 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IR magnets require large aperture, high fields, significant shielding from muon decays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Management of neutrino flux to avoid</a:t>
                </a:r>
                <a:br>
                  <a:rPr lang="en-US" dirty="0"/>
                </a:br>
                <a:r>
                  <a:rPr lang="en-US" dirty="0"/>
                  <a:t>radiation issues</a:t>
                </a:r>
              </a:p>
              <a:p>
                <a:pPr marL="914400" lvl="1" indent="-457200"/>
                <a:r>
                  <a:rPr lang="en-US" dirty="0"/>
                  <a:t>Minimize bend-free regions</a:t>
                </a:r>
              </a:p>
              <a:p>
                <a:pPr marL="914400" lvl="1" indent="-457200"/>
                <a:r>
                  <a:rPr lang="en-US" dirty="0"/>
                  <a:t>Ring depth</a:t>
                </a:r>
              </a:p>
              <a:p>
                <a:pPr marL="914400" lvl="1" indent="-457200"/>
                <a:r>
                  <a:rPr lang="en-US" dirty="0"/>
                  <a:t>Move beamline with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60FC7-EB81-B1E9-8124-FFACED369B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93" t="-2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6084D-ED93-F485-B2E9-322F96F6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2E793-9610-8A5E-2B3E-8842812B1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715" y="3615270"/>
            <a:ext cx="4253785" cy="24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33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F7D16-CBD5-81EE-3753-175BB6BEA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Ring R&amp;D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ABFFF-2102-9851-F8D2-846D2DB60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Design a collider ring compatible with maximum acceleration energy on Fermilab site</a:t>
            </a:r>
          </a:p>
          <a:p>
            <a:pPr marL="914400" lvl="1" indent="-457200"/>
            <a:r>
              <a:rPr lang="en-US" dirty="0"/>
              <a:t>Consider shielding with its cooling, magnet technology limitations, management of neutrino radiation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Detail plan for mitigating neutrino radiation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Design most challenging magnets in the collider 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Choose magnets to prototype, create designs and prepare prototyping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F64B0-C677-824A-BA4D-66A5A3DC4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8506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82F49-1887-13D1-075D-9B450127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0B05C-62F0-40E4-98AD-DA538171D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Recent strengthening of interest in physics at the 10 </a:t>
            </a:r>
            <a:r>
              <a:rPr lang="en-US" dirty="0" err="1"/>
              <a:t>TeV</a:t>
            </a:r>
            <a:r>
              <a:rPr lang="en-US" dirty="0"/>
              <a:t>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Would require ≈100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r>
              <a:rPr lang="en-US" dirty="0"/>
              <a:t> with protons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Electrons</a:t>
            </a:r>
          </a:p>
          <a:p>
            <a:pPr marL="914400" lvl="1" indent="-457200"/>
            <a:r>
              <a:rPr lang="en-US" dirty="0"/>
              <a:t>Would radiate too much in a ring</a:t>
            </a:r>
          </a:p>
          <a:p>
            <a:pPr marL="914400" lvl="1" indent="-457200"/>
            <a:r>
              <a:rPr lang="en-US" dirty="0"/>
              <a:t>A linear collider is long and expensive, plus </a:t>
            </a:r>
            <a:r>
              <a:rPr lang="en-US" dirty="0" err="1"/>
              <a:t>beamstrahlung</a:t>
            </a:r>
            <a:r>
              <a:rPr lang="en-US" dirty="0"/>
              <a:t>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 instead use muons</a:t>
            </a:r>
          </a:p>
          <a:p>
            <a:pPr marL="914400" lvl="1" indent="-457200"/>
            <a:r>
              <a:rPr lang="en-US" dirty="0"/>
              <a:t>Fundamental particles, all energy goes to interaction</a:t>
            </a:r>
          </a:p>
          <a:p>
            <a:pPr marL="914400" lvl="1" indent="-457200"/>
            <a:r>
              <a:rPr lang="en-US" dirty="0"/>
              <a:t>Higher mass then electrons, so no radiation issues</a:t>
            </a:r>
          </a:p>
          <a:p>
            <a:pPr marL="914400" lvl="1" indent="-457200"/>
            <a:r>
              <a:rPr lang="en-US" dirty="0"/>
              <a:t>But they’re unstable and difficult to make...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2DF09-BEB3-9EAF-CEE2-861180649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92771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6D37-2D71-95EB-F043-43136ECF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3E5A-4F25-B277-A465-3906162D7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There is a strong interest in physics at a ≈10 </a:t>
            </a:r>
            <a:r>
              <a:rPr lang="en-US" dirty="0" err="1"/>
              <a:t>TeV</a:t>
            </a:r>
            <a:r>
              <a:rPr lang="en-US" dirty="0"/>
              <a:t> muon collider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understand how to make such a collider</a:t>
            </a:r>
          </a:p>
          <a:p>
            <a:pPr marL="914400" lvl="1" indent="-457200"/>
            <a:r>
              <a:rPr lang="en-US" dirty="0"/>
              <a:t>There are nonetheless significant engineering and design challenges</a:t>
            </a:r>
          </a:p>
          <a:p>
            <a:pPr marL="914400" lvl="1" indent="-457200"/>
            <a:r>
              <a:rPr lang="en-US" dirty="0"/>
              <a:t>Much design work remains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have proposed a near-term R&amp;D plan to P5</a:t>
            </a:r>
          </a:p>
          <a:p>
            <a:pPr marL="914400" lvl="1" indent="-457200"/>
            <a:r>
              <a:rPr lang="en-US" dirty="0"/>
              <a:t>To create a design report for a muon collider facility</a:t>
            </a:r>
          </a:p>
          <a:p>
            <a:pPr marL="914400" lvl="1" indent="-457200"/>
            <a:r>
              <a:rPr lang="en-US" dirty="0"/>
              <a:t>To do the needed R&amp;D to answer major technical questions, prepare and begin component prototyping, and design a demonstrator facility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could have a muon collider at Fermilab</a:t>
            </a:r>
          </a:p>
          <a:p>
            <a:pPr marL="914400" lvl="1" indent="-457200"/>
            <a:r>
              <a:rPr lang="en-US" dirty="0"/>
              <a:t>The ACE plan should ensure compatibility with a muon collider</a:t>
            </a:r>
          </a:p>
          <a:p>
            <a:pPr marL="914400" lvl="1" indent="-457200"/>
            <a:r>
              <a:rPr lang="en-US"/>
              <a:t>Cooling </a:t>
            </a:r>
            <a:r>
              <a:rPr lang="en-US" dirty="0"/>
              <a:t>demonstrator: muon beams with sufficient intensity for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6F6F3-9ECC-DCCB-3468-1C5242A3C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8342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BF6AC-6823-7BCA-BBEA-1754909F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Near-Term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7E207-AF9A-5F05-81C1-D5717B9CD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phase: key R&amp;D, facility design, TDR(s) for demonstration(s)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phase: prototypes, demos, muon collider facility TDR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Partner with IMCC throughout, but also study US-specific aspects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652A7-D549-D14E-2747-91F6E1F08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E9E19-DF62-7B81-B1C4-5A70C1D7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982" y="3266941"/>
            <a:ext cx="6480037" cy="276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1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6A5-4138-281F-3245-3CEECC91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in a Muon Collider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1641CD-D676-19FC-A4B4-6E831C17F0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Single high-charge bunch of each sign</a:t>
                </a:r>
              </a:p>
              <a:p>
                <a:pPr marL="914400" lvl="1" indent="-457200"/>
                <a:r>
                  <a:rPr lang="en-US" dirty="0"/>
                  <a:t>For a given average muon current, lower repetition rate</a:t>
                </a:r>
                <a:br>
                  <a:rPr lang="en-US" dirty="0"/>
                </a:br>
                <a:r>
                  <a:rPr lang="en-US" dirty="0"/>
                  <a:t>and higher charge is better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Cooling to reduce transverse size</a:t>
                </a:r>
              </a:p>
              <a:p>
                <a:pPr marL="914400" lvl="1" indent="-457200"/>
                <a:r>
                  <a:rPr lang="en-US" dirty="0"/>
                  <a:t>Must be extremely fast to avoid muon decays: ionization cooling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≈ 2000 collisions in collider ring</a:t>
                </a:r>
              </a:p>
              <a:p>
                <a:pPr marL="914400" lvl="1" indent="-457200"/>
                <a:r>
                  <a:rPr lang="en-US" dirty="0"/>
                  <a:t>High average bend field in collider ring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at IP</a:t>
                </a:r>
              </a:p>
              <a:p>
                <a:pPr marL="914400" lvl="1" indent="-457200"/>
                <a:r>
                  <a:rPr lang="en-US" dirty="0"/>
                  <a:t>Large aperture high field final focus magnets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1641CD-D676-19FC-A4B4-6E831C17F0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93" t="-2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5099D-C6B6-6FFA-8E1E-88997D7F7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881116-1A1E-6308-8038-3B4E3EDCF8A7}"/>
                  </a:ext>
                </a:extLst>
              </p:cNvPr>
              <p:cNvSpPr txBox="1"/>
              <p:nvPr/>
            </p:nvSpPr>
            <p:spPr>
              <a:xfrm>
                <a:off x="9965564" y="1825625"/>
                <a:ext cx="1654936" cy="1032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881116-1A1E-6308-8038-3B4E3EDCF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5564" y="1825625"/>
                <a:ext cx="1654936" cy="1032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D4E41998-0684-14C6-393D-2EAEEA5EB0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570083"/>
                  </p:ext>
                </p:extLst>
              </p:nvPr>
            </p:nvGraphicFramePr>
            <p:xfrm>
              <a:off x="9458431" y="4178610"/>
              <a:ext cx="2162069" cy="1854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3690">
                      <a:extLst>
                        <a:ext uri="{9D8B030D-6E8A-4147-A177-3AD203B41FA5}">
                          <a16:colId xmlns:a16="http://schemas.microsoft.com/office/drawing/2014/main" val="1110064982"/>
                        </a:ext>
                      </a:extLst>
                    </a:gridCol>
                    <a:gridCol w="1668379">
                      <a:extLst>
                        <a:ext uri="{9D8B030D-6E8A-4147-A177-3AD203B41FA5}">
                          <a16:colId xmlns:a16="http://schemas.microsoft.com/office/drawing/2014/main" val="25992764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2×10</a:t>
                          </a:r>
                          <a:r>
                            <a:rPr lang="en-US" baseline="30000" dirty="0"/>
                            <a:t>35</a:t>
                          </a:r>
                          <a:r>
                            <a:rPr lang="en-US" baseline="0" dirty="0"/>
                            <a:t> cm</a:t>
                          </a:r>
                          <a:r>
                            <a:rPr lang="en-US" baseline="30000" dirty="0"/>
                            <a:t>-2</a:t>
                          </a:r>
                          <a:r>
                            <a:rPr lang="en-US" baseline="0" dirty="0"/>
                            <a:t>s</a:t>
                          </a:r>
                          <a:r>
                            <a:rPr lang="en-US" baseline="30000" dirty="0"/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9011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1.8×10</a:t>
                          </a:r>
                          <a:r>
                            <a:rPr lang="en-US" baseline="30000" dirty="0"/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015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8353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1.5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533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0756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D4E41998-0684-14C6-393D-2EAEEA5EB0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570083"/>
                  </p:ext>
                </p:extLst>
              </p:nvPr>
            </p:nvGraphicFramePr>
            <p:xfrm>
              <a:off x="9458431" y="4178610"/>
              <a:ext cx="2162069" cy="1854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3690">
                      <a:extLst>
                        <a:ext uri="{9D8B030D-6E8A-4147-A177-3AD203B41FA5}">
                          <a16:colId xmlns:a16="http://schemas.microsoft.com/office/drawing/2014/main" val="1110064982"/>
                        </a:ext>
                      </a:extLst>
                    </a:gridCol>
                    <a:gridCol w="1668379">
                      <a:extLst>
                        <a:ext uri="{9D8B030D-6E8A-4147-A177-3AD203B41FA5}">
                          <a16:colId xmlns:a16="http://schemas.microsoft.com/office/drawing/2014/main" val="25992764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2×10</a:t>
                          </a:r>
                          <a:r>
                            <a:rPr lang="en-US" baseline="30000" dirty="0"/>
                            <a:t>35</a:t>
                          </a:r>
                          <a:r>
                            <a:rPr lang="en-US" baseline="0" dirty="0"/>
                            <a:t> cm</a:t>
                          </a:r>
                          <a:r>
                            <a:rPr lang="en-US" baseline="30000" dirty="0"/>
                            <a:t>-2</a:t>
                          </a:r>
                          <a:r>
                            <a:rPr lang="en-US" baseline="0" dirty="0"/>
                            <a:t>s</a:t>
                          </a:r>
                          <a:r>
                            <a:rPr lang="en-US" baseline="30000" dirty="0"/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9011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1.8×10</a:t>
                          </a:r>
                          <a:r>
                            <a:rPr lang="en-US" baseline="30000" dirty="0"/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015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8353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5" t="-308197" r="-341975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1.5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533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5" t="-408197" r="-34197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0756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01655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F6D9B-FC40-00CB-2C87-E2D899AB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Facility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FDB5-EC34-AD60-6D55-4BC159537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6"/>
            <a:ext cx="11049000" cy="183979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Proton driver creating high-power proton beam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Front end: create </a:t>
            </a:r>
            <a:r>
              <a:rPr lang="en-US" dirty="0" err="1"/>
              <a:t>pions</a:t>
            </a:r>
            <a:r>
              <a:rPr lang="en-US" dirty="0"/>
              <a:t> at target, capture muons, convert to bunch train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Cooling: reduce emittance, combine into one bunch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Acceleration: increase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Collider ring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F6F7A-D18C-8974-4B91-C5A2AEE40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99F7B-61EA-FDBC-A6EF-A2E31A1C1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07"/>
          <a:stretch>
            <a:fillRect/>
          </a:stretch>
        </p:blipFill>
        <p:spPr>
          <a:xfrm>
            <a:off x="571500" y="3665415"/>
            <a:ext cx="11046606" cy="236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3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7FB7-12C7-5C3F-4290-B88D9032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and Initial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4991A-013D-20AE-0D91-4E6B6819A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6292939" cy="420718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Proton beam (1–4 MW) hits target, producing </a:t>
            </a:r>
            <a:r>
              <a:rPr lang="en-US" dirty="0" err="1"/>
              <a:t>pions</a:t>
            </a:r>
            <a:r>
              <a:rPr lang="en-US" dirty="0"/>
              <a:t>, decay to muons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Pions</a:t>
            </a:r>
            <a:r>
              <a:rPr lang="en-US" dirty="0"/>
              <a:t> produced with a large angular and energy spread but a small spot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Target is in a high field solenoid </a:t>
            </a:r>
            <a:br>
              <a:rPr lang="en-US" dirty="0"/>
            </a:br>
            <a:r>
              <a:rPr lang="en-US" dirty="0"/>
              <a:t>(15–20 T), which tapers down to a</a:t>
            </a:r>
            <a:br>
              <a:rPr lang="en-US" dirty="0"/>
            </a:br>
            <a:r>
              <a:rPr lang="en-US" dirty="0"/>
              <a:t>lower field to capture a large angular divergence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Very challenging engineering in target station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F461D-A3D4-8DC6-F424-A550D68B1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44BDEF2-AB7C-E426-4CC6-F94A4E086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02" y="1825625"/>
            <a:ext cx="4491455" cy="42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0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E7D9-D61D-C8CA-5CA2-48C8C7B8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of Bunch Train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18BD-6D48-2982-E145-1BDB43C06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develops a time-energy correlation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RF cavities form bunches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Adjust RF frequencies to give bunches similar energies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Works for both </a:t>
            </a:r>
            <a:br>
              <a:rPr lang="en-US" dirty="0"/>
            </a:br>
            <a:r>
              <a:rPr lang="en-US" dirty="0"/>
              <a:t>muon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Short proton </a:t>
            </a:r>
            <a:br>
              <a:rPr lang="en-US" dirty="0"/>
            </a:br>
            <a:r>
              <a:rPr lang="en-US" dirty="0"/>
              <a:t>bunches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CD553-CFFA-11E0-878F-0C6B5F837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4CEB2-4E4B-94DD-600E-5B3EF800E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0327" y="3358771"/>
            <a:ext cx="7053930" cy="267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2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C1BC-1947-5038-65A0-229D067C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Driver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F6682-C66E-2655-3F6C-6808F4576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power, 2–4 MW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Moderate energies: 4–20 GeV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charge, so low repetition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Short bunches (capture efficiency): 1–3 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Small transverse emittance</a:t>
            </a:r>
          </a:p>
          <a:p>
            <a:pPr marL="914400" lvl="1" indent="-457200"/>
            <a:r>
              <a:rPr lang="en-US" dirty="0"/>
              <a:t>Size and divergence matter at target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Best parameters depend on target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ACE plan parameters should not preclude an upgrade to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23980-8579-DD6A-62E1-256E43B83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C888F263-78D7-CC03-F856-41B9B21963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9340291"/>
                  </p:ext>
                </p:extLst>
              </p:nvPr>
            </p:nvGraphicFramePr>
            <p:xfrm>
              <a:off x="8914326" y="2311783"/>
              <a:ext cx="2493672" cy="1854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46581">
                      <a:extLst>
                        <a:ext uri="{9D8B030D-6E8A-4147-A177-3AD203B41FA5}">
                          <a16:colId xmlns:a16="http://schemas.microsoft.com/office/drawing/2014/main" val="603993013"/>
                        </a:ext>
                      </a:extLst>
                    </a:gridCol>
                    <a:gridCol w="1247091">
                      <a:extLst>
                        <a:ext uri="{9D8B030D-6E8A-4147-A177-3AD203B41FA5}">
                          <a16:colId xmlns:a16="http://schemas.microsoft.com/office/drawing/2014/main" val="37322775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 MW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729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210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8355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1213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20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18079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C888F263-78D7-CC03-F856-41B9B21963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9340291"/>
                  </p:ext>
                </p:extLst>
              </p:nvPr>
            </p:nvGraphicFramePr>
            <p:xfrm>
              <a:off x="8914326" y="2311783"/>
              <a:ext cx="2493672" cy="1854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46581">
                      <a:extLst>
                        <a:ext uri="{9D8B030D-6E8A-4147-A177-3AD203B41FA5}">
                          <a16:colId xmlns:a16="http://schemas.microsoft.com/office/drawing/2014/main" val="603993013"/>
                        </a:ext>
                      </a:extLst>
                    </a:gridCol>
                    <a:gridCol w="1247091">
                      <a:extLst>
                        <a:ext uri="{9D8B030D-6E8A-4147-A177-3AD203B41FA5}">
                          <a16:colId xmlns:a16="http://schemas.microsoft.com/office/drawing/2014/main" val="37322775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 MW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729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210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8355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308197" r="-100976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1213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408197" r="-100976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20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18079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E55C87A-C146-3A62-5CF7-1FBCBF45643B}"/>
              </a:ext>
            </a:extLst>
          </p:cNvPr>
          <p:cNvSpPr txBox="1"/>
          <p:nvPr/>
        </p:nvSpPr>
        <p:spPr>
          <a:xfrm>
            <a:off x="8707880" y="1837236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Sample Parameters</a:t>
            </a:r>
          </a:p>
        </p:txBody>
      </p:sp>
    </p:spTree>
    <p:extLst>
      <p:ext uri="{BB962C8B-B14F-4D97-AF65-F5344CB8AC3E}">
        <p14:creationId xmlns:p14="http://schemas.microsoft.com/office/powerpoint/2010/main" val="254730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C1BC-1947-5038-65A0-229D067C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Driver, Target R&amp;D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F6682-C66E-2655-3F6C-6808F4576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Proton driver</a:t>
            </a:r>
          </a:p>
          <a:p>
            <a:pPr marL="914400" lvl="1" indent="-45720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Determine how Fermilab could supply protons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 a muon collider (ACE plan should be compatible)</a:t>
            </a:r>
          </a:p>
          <a:p>
            <a:pPr marL="914400" lvl="1" indent="-457200"/>
            <a:r>
              <a:rPr lang="en-US" dirty="0"/>
              <a:t>Design and simulate accumulation &amp; compression</a:t>
            </a:r>
          </a:p>
          <a:p>
            <a:pPr marL="914400" lvl="1" indent="-457200"/>
            <a:r>
              <a:rPr lang="en-US" dirty="0"/>
              <a:t>Experiments at existing facilities (IOTA, SNS, 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Target</a:t>
            </a:r>
          </a:p>
          <a:p>
            <a:pPr marL="914400" lvl="1" indent="-457200"/>
            <a:r>
              <a:rPr lang="en-US" dirty="0"/>
              <a:t>Study target material choices</a:t>
            </a:r>
          </a:p>
          <a:p>
            <a:pPr marL="914400" lvl="1" indent="-457200"/>
            <a:r>
              <a:rPr lang="en-US" dirty="0"/>
              <a:t>Perform material studies</a:t>
            </a:r>
          </a:p>
          <a:p>
            <a:pPr marL="914400" lvl="1" indent="-45720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Design a target station: proton beam delivery, solenoids, shielding with its cooling, beam dump, particle selection chicane,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23980-8579-DD6A-62E1-256E43B83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C888F263-78D7-CC03-F856-41B9B21963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3349432"/>
                  </p:ext>
                </p:extLst>
              </p:nvPr>
            </p:nvGraphicFramePr>
            <p:xfrm>
              <a:off x="8914326" y="2311783"/>
              <a:ext cx="2493672" cy="1854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46581">
                      <a:extLst>
                        <a:ext uri="{9D8B030D-6E8A-4147-A177-3AD203B41FA5}">
                          <a16:colId xmlns:a16="http://schemas.microsoft.com/office/drawing/2014/main" val="603993013"/>
                        </a:ext>
                      </a:extLst>
                    </a:gridCol>
                    <a:gridCol w="1247091">
                      <a:extLst>
                        <a:ext uri="{9D8B030D-6E8A-4147-A177-3AD203B41FA5}">
                          <a16:colId xmlns:a16="http://schemas.microsoft.com/office/drawing/2014/main" val="37322775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 MW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729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210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8355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1213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20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18079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C888F263-78D7-CC03-F856-41B9B21963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3349432"/>
                  </p:ext>
                </p:extLst>
              </p:nvPr>
            </p:nvGraphicFramePr>
            <p:xfrm>
              <a:off x="8914326" y="2311783"/>
              <a:ext cx="2493672" cy="1854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46581">
                      <a:extLst>
                        <a:ext uri="{9D8B030D-6E8A-4147-A177-3AD203B41FA5}">
                          <a16:colId xmlns:a16="http://schemas.microsoft.com/office/drawing/2014/main" val="603993013"/>
                        </a:ext>
                      </a:extLst>
                    </a:gridCol>
                    <a:gridCol w="1247091">
                      <a:extLst>
                        <a:ext uri="{9D8B030D-6E8A-4147-A177-3AD203B41FA5}">
                          <a16:colId xmlns:a16="http://schemas.microsoft.com/office/drawing/2014/main" val="37322775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 MW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729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210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8355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308197" r="-100976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1213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408197" r="-100976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20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18079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E55C87A-C146-3A62-5CF7-1FBCBF45643B}"/>
              </a:ext>
            </a:extLst>
          </p:cNvPr>
          <p:cNvSpPr txBox="1"/>
          <p:nvPr/>
        </p:nvSpPr>
        <p:spPr>
          <a:xfrm>
            <a:off x="8707880" y="1837236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Sample Parameters</a:t>
            </a:r>
          </a:p>
        </p:txBody>
      </p:sp>
    </p:spTree>
    <p:extLst>
      <p:ext uri="{BB962C8B-B14F-4D97-AF65-F5344CB8AC3E}">
        <p14:creationId xmlns:p14="http://schemas.microsoft.com/office/powerpoint/2010/main" val="151431819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955</TotalTime>
  <Words>1140</Words>
  <Application>Microsoft Office PowerPoint</Application>
  <PresentationFormat>Widescreen</PresentationFormat>
  <Paragraphs>190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 Math</vt:lpstr>
      <vt:lpstr>BNL</vt:lpstr>
      <vt:lpstr>Muon Collider R&amp;D</vt:lpstr>
      <vt:lpstr>Muon Collider Motivation</vt:lpstr>
      <vt:lpstr>US Near-Term Plan</vt:lpstr>
      <vt:lpstr>Luminosity in a Muon Collider</vt:lpstr>
      <vt:lpstr>Muon Collider Facility Overview</vt:lpstr>
      <vt:lpstr>Target and Initial Capture</vt:lpstr>
      <vt:lpstr>Capture of Bunch Train</vt:lpstr>
      <vt:lpstr>Proton Driver Requirements</vt:lpstr>
      <vt:lpstr>Proton Driver, Target R&amp;D Topics</vt:lpstr>
      <vt:lpstr>Ionization Cooling</vt:lpstr>
      <vt:lpstr>Ionization Cooling</vt:lpstr>
      <vt:lpstr>Final Cooling (Palmer)</vt:lpstr>
      <vt:lpstr>Cooling Demonstrator Facility</vt:lpstr>
      <vt:lpstr>Cooling Demonstrator Facility</vt:lpstr>
      <vt:lpstr>Cooling R&amp;D Topics</vt:lpstr>
      <vt:lpstr>Acceleration</vt:lpstr>
      <vt:lpstr>Acceleration R&amp;D Plan</vt:lpstr>
      <vt:lpstr>Collider Ring Challenges</vt:lpstr>
      <vt:lpstr>Collider Ring R&amp;D Plan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Berg, J Scott</dc:creator>
  <cp:keywords/>
  <dc:description/>
  <cp:lastModifiedBy>Berg, J Scott</cp:lastModifiedBy>
  <cp:revision>13</cp:revision>
  <dcterms:created xsi:type="dcterms:W3CDTF">2023-04-04T18:38:04Z</dcterms:created>
  <dcterms:modified xsi:type="dcterms:W3CDTF">2023-06-14T13:27:17Z</dcterms:modified>
  <cp:category/>
</cp:coreProperties>
</file>