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665" r:id="rId2"/>
    <p:sldId id="803" r:id="rId3"/>
    <p:sldId id="481" r:id="rId4"/>
    <p:sldId id="801" r:id="rId5"/>
    <p:sldId id="1866" r:id="rId6"/>
    <p:sldId id="1865" r:id="rId7"/>
    <p:sldId id="1887" r:id="rId8"/>
    <p:sldId id="1888" r:id="rId9"/>
    <p:sldId id="1886" r:id="rId10"/>
    <p:sldId id="1895" r:id="rId11"/>
    <p:sldId id="1859" r:id="rId12"/>
    <p:sldId id="1883" r:id="rId13"/>
    <p:sldId id="797" r:id="rId14"/>
    <p:sldId id="783" r:id="rId15"/>
    <p:sldId id="786" r:id="rId16"/>
    <p:sldId id="787" r:id="rId17"/>
    <p:sldId id="1889" r:id="rId18"/>
    <p:sldId id="1890" r:id="rId19"/>
    <p:sldId id="1891" r:id="rId20"/>
    <p:sldId id="1892" r:id="rId21"/>
    <p:sldId id="1893" r:id="rId22"/>
    <p:sldId id="1894" r:id="rId23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FD2"/>
    <a:srgbClr val="FF40FF"/>
    <a:srgbClr val="FFFF99"/>
    <a:srgbClr val="DE1611"/>
    <a:srgbClr val="FFFFCC"/>
    <a:srgbClr val="EFFFAE"/>
    <a:srgbClr val="EFFFF4"/>
    <a:srgbClr val="EFFFC2"/>
    <a:srgbClr val="CC6600"/>
    <a:srgbClr val="B542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24"/>
    <p:restoredTop sz="94660"/>
  </p:normalViewPr>
  <p:slideViewPr>
    <p:cSldViewPr>
      <p:cViewPr varScale="1">
        <p:scale>
          <a:sx n="95" d="100"/>
          <a:sy n="95" d="100"/>
        </p:scale>
        <p:origin x="200" y="4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85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95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F35C5-9D58-1444-80A5-B7941025906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94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June 15,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ASW - DAMSA @ PIP-II and 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June 15,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ASW - DAMSA @ PIP-II and 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June 15, 2023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ASW - DAMSA @ PIP-II and ACE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600" smtClean="0">
                <a:solidFill>
                  <a:schemeClr val="accent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June 15,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algn="ctr">
              <a:defRPr sz="1600" smtClean="0">
                <a:solidFill>
                  <a:srgbClr val="C00000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ASW - DAMSA @ PIP-II and ACE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248400"/>
            <a:ext cx="457200" cy="457200"/>
          </a:xfrm>
          <a:prstGeom prst="rect">
            <a:avLst/>
          </a:prstGeom>
        </p:spPr>
        <p:txBody>
          <a:bodyPr/>
          <a:lstStyle>
            <a:lvl1pPr>
              <a:defRPr sz="1600" smtClean="0">
                <a:solidFill>
                  <a:srgbClr val="00B050"/>
                </a:solidFill>
                <a:latin typeface="+mj-lt"/>
              </a:defRPr>
            </a:lvl1pPr>
          </a:lstStyle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3FC08C6-FD5B-8241-B46B-E309510378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600" smtClean="0">
                <a:solidFill>
                  <a:schemeClr val="accent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June 15, 2023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ADFD581-70C0-7A4F-BD45-281489E48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algn="ctr">
              <a:defRPr sz="1600" smtClean="0">
                <a:solidFill>
                  <a:srgbClr val="C00000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ASW - DAMSA @ PIP-II and ACE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75131F4-90C4-5D48-B2DB-E03FF3D76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248400"/>
            <a:ext cx="381000" cy="457200"/>
          </a:xfrm>
          <a:prstGeom prst="rect">
            <a:avLst/>
          </a:prstGeom>
        </p:spPr>
        <p:txBody>
          <a:bodyPr/>
          <a:lstStyle>
            <a:lvl1pPr>
              <a:defRPr sz="1600" smtClean="0">
                <a:solidFill>
                  <a:srgbClr val="00B050"/>
                </a:solidFill>
                <a:latin typeface="+mj-lt"/>
              </a:defRPr>
            </a:lvl1pPr>
          </a:lstStyle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CAB21EC-0AD1-D74A-9502-16DE98A2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600" smtClean="0">
                <a:solidFill>
                  <a:schemeClr val="accent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June 15, 2023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57AC375-621E-7C49-895D-2E38375DF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algn="ctr">
              <a:defRPr sz="1600" smtClean="0">
                <a:solidFill>
                  <a:srgbClr val="C00000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ASW - DAMSA @ PIP-II and ACE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A61460-AA36-3C49-95BE-6F0467E25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248400"/>
            <a:ext cx="381000" cy="457200"/>
          </a:xfrm>
          <a:prstGeom prst="rect">
            <a:avLst/>
          </a:prstGeom>
        </p:spPr>
        <p:txBody>
          <a:bodyPr/>
          <a:lstStyle>
            <a:lvl1pPr>
              <a:defRPr sz="1600" smtClean="0">
                <a:solidFill>
                  <a:srgbClr val="00B050"/>
                </a:solidFill>
                <a:latin typeface="+mj-lt"/>
              </a:defRPr>
            </a:lvl1pPr>
          </a:lstStyle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A5275A8-1530-0B43-A316-1571205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600" smtClean="0">
                <a:solidFill>
                  <a:schemeClr val="accent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June 15, 2023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7D2CB81-7E8A-B04F-9010-60F46C615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algn="ctr">
              <a:defRPr sz="1600" smtClean="0">
                <a:solidFill>
                  <a:srgbClr val="C00000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ASW - DAMSA @ PIP-II and ACE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1A657A9-50BA-B84D-9310-D83DE6ADB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1000" y="6248400"/>
            <a:ext cx="457200" cy="457200"/>
          </a:xfrm>
          <a:prstGeom prst="rect">
            <a:avLst/>
          </a:prstGeom>
        </p:spPr>
        <p:txBody>
          <a:bodyPr/>
          <a:lstStyle>
            <a:lvl1pPr>
              <a:defRPr sz="1600" smtClean="0">
                <a:solidFill>
                  <a:srgbClr val="00B050"/>
                </a:solidFill>
                <a:latin typeface="+mj-lt"/>
              </a:defRPr>
            </a:lvl1pPr>
          </a:lstStyle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76511D7-2B68-8445-9211-98889C5084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600" smtClean="0">
                <a:solidFill>
                  <a:schemeClr val="accent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June 15, 2023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0B7061A-6915-8C49-AE9B-EC670EFBB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algn="ctr">
              <a:defRPr sz="1600" smtClean="0">
                <a:solidFill>
                  <a:srgbClr val="C00000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ASW - DAMSA @ PIP-II and ACE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BE3D05F-5C2B-D246-8FD7-D0DA3640F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1000" y="6248400"/>
            <a:ext cx="457200" cy="457200"/>
          </a:xfrm>
          <a:prstGeom prst="rect">
            <a:avLst/>
          </a:prstGeom>
        </p:spPr>
        <p:txBody>
          <a:bodyPr/>
          <a:lstStyle>
            <a:lvl1pPr>
              <a:defRPr sz="1600" smtClean="0">
                <a:solidFill>
                  <a:srgbClr val="00B050"/>
                </a:solidFill>
                <a:latin typeface="+mj-lt"/>
              </a:defRPr>
            </a:lvl1pPr>
          </a:lstStyle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EB49106-7695-8142-BA0B-D34BCB7E1A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600" smtClean="0">
                <a:solidFill>
                  <a:schemeClr val="accent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June 15, 2023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857EA20-CDBF-BE47-A70A-8624E230D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algn="ctr">
              <a:defRPr sz="1600" smtClean="0">
                <a:solidFill>
                  <a:srgbClr val="C00000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ASW - DAMSA @ PIP-II and ACE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12E7087-1461-D942-9383-44CA043B7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1000" y="6248400"/>
            <a:ext cx="457200" cy="457200"/>
          </a:xfrm>
          <a:prstGeom prst="rect">
            <a:avLst/>
          </a:prstGeom>
        </p:spPr>
        <p:txBody>
          <a:bodyPr/>
          <a:lstStyle>
            <a:lvl1pPr>
              <a:defRPr sz="1600" smtClean="0">
                <a:solidFill>
                  <a:srgbClr val="00B050"/>
                </a:solidFill>
                <a:latin typeface="+mj-lt"/>
              </a:defRPr>
            </a:lvl1pPr>
          </a:lstStyle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2904F9-125A-424B-9B22-BB376640B8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600" smtClean="0">
                <a:solidFill>
                  <a:schemeClr val="accent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June 15, 2023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C93AB89-E7A8-B94C-9233-338253529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algn="ctr">
              <a:defRPr sz="1600" smtClean="0">
                <a:solidFill>
                  <a:srgbClr val="C00000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ASW - DAMSA @ PIP-II and ACE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A9F1C98-038E-4F4B-A16E-1047000CD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1000" y="6248400"/>
            <a:ext cx="457200" cy="457200"/>
          </a:xfrm>
          <a:prstGeom prst="rect">
            <a:avLst/>
          </a:prstGeom>
        </p:spPr>
        <p:txBody>
          <a:bodyPr/>
          <a:lstStyle>
            <a:lvl1pPr>
              <a:defRPr sz="1600" smtClean="0">
                <a:solidFill>
                  <a:srgbClr val="00B050"/>
                </a:solidFill>
                <a:latin typeface="+mj-lt"/>
              </a:defRPr>
            </a:lvl1pPr>
          </a:lstStyle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June 15,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ASW - DAMSA @ PIP-II and ACE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journals.aps.org/prd/pdf/10.1103/PhysRevD.107.L031901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ournals.aps.org/prl/abstract/10.1103/PhysRevLett.126.201801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0676FEF9-159B-B441-A6FF-3FA176EE1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414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US" altLang="ko-KR" sz="6600" b="1" dirty="0">
                <a:ea typeface="ＭＳ Ｐゴシック" pitchFamily="-84" charset="-128"/>
                <a:cs typeface="ＭＳ Ｐゴシック" pitchFamily="-84" charset="-128"/>
              </a:rPr>
              <a:t>DAMSA Experiment </a:t>
            </a:r>
          </a:p>
          <a:p>
            <a:pPr eaLnBrk="1" hangingPunct="1"/>
            <a:r>
              <a:rPr lang="en-US" altLang="ko-KR" sz="5400" b="1" dirty="0">
                <a:ea typeface="ＭＳ Ｐゴシック" pitchFamily="-84" charset="-128"/>
                <a:cs typeface="ＭＳ Ｐゴシック" pitchFamily="-84" charset="-128"/>
              </a:rPr>
              <a:t>@ Fermilab PIP-II and Beyond</a:t>
            </a:r>
            <a:endParaRPr lang="en-US" sz="5400" b="1" kern="0" dirty="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AC5E4F55-20F4-97F8-23EB-F798EEAE2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3078" y="2621340"/>
            <a:ext cx="6172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FF40FF"/>
                </a:solidFill>
                <a:latin typeface="Monotype Corsiva" pitchFamily="-84" charset="0"/>
              </a:rPr>
              <a:t>ACE Science Workshop</a:t>
            </a:r>
          </a:p>
          <a:p>
            <a:pPr algn="ctr"/>
            <a:r>
              <a:rPr lang="en-US" sz="3200" dirty="0">
                <a:solidFill>
                  <a:srgbClr val="FF40FF"/>
                </a:solidFill>
                <a:latin typeface="Monotype Corsiva" pitchFamily="-84" charset="0"/>
              </a:rPr>
              <a:t>June 14 – 15, 2023</a:t>
            </a:r>
          </a:p>
          <a:p>
            <a:pPr algn="ctr"/>
            <a:r>
              <a:rPr lang="en-US" sz="3200" b="1" dirty="0">
                <a:solidFill>
                  <a:srgbClr val="FF40FF"/>
                </a:solidFill>
                <a:latin typeface="Monotype Corsiva" pitchFamily="-84" charset="0"/>
              </a:rPr>
              <a:t>Fermilab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F15213D7-2B32-48DC-03C2-2E7D0EDFE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3078" y="4456093"/>
            <a:ext cx="6172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2"/>
                </a:solidFill>
                <a:latin typeface="Monotype Corsiva" pitchFamily="-84" charset="0"/>
              </a:rPr>
              <a:t>Jaehoon</a:t>
            </a:r>
            <a:r>
              <a:rPr lang="en-US" sz="2800" b="1" dirty="0">
                <a:solidFill>
                  <a:schemeClr val="accent2"/>
                </a:solidFill>
                <a:latin typeface="Monotype Corsiva" pitchFamily="-84" charset="0"/>
              </a:rPr>
              <a:t> Yu</a:t>
            </a:r>
          </a:p>
          <a:p>
            <a:pPr algn="ctr"/>
            <a:r>
              <a:rPr lang="en-US" sz="2800" b="1" dirty="0">
                <a:solidFill>
                  <a:schemeClr val="accent2"/>
                </a:solidFill>
                <a:latin typeface="Monotype Corsiva" pitchFamily="-84" charset="0"/>
              </a:rPr>
              <a:t>University of Texas at Arlington</a:t>
            </a:r>
          </a:p>
          <a:p>
            <a:pPr algn="ctr"/>
            <a:r>
              <a:rPr lang="en-US" sz="2800" b="1" dirty="0">
                <a:solidFill>
                  <a:schemeClr val="accent2"/>
                </a:solidFill>
                <a:latin typeface="Monotype Corsiva" pitchFamily="-84" charset="0"/>
              </a:rPr>
              <a:t>For the DAMSA Collaboration</a:t>
            </a:r>
          </a:p>
        </p:txBody>
      </p:sp>
    </p:spTree>
    <p:extLst>
      <p:ext uri="{BB962C8B-B14F-4D97-AF65-F5344CB8AC3E}">
        <p14:creationId xmlns:p14="http://schemas.microsoft.com/office/powerpoint/2010/main" val="1680072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26165" y="0"/>
            <a:ext cx="8229600" cy="609600"/>
          </a:xfrm>
        </p:spPr>
        <p:txBody>
          <a:bodyPr/>
          <a:lstStyle/>
          <a:p>
            <a:pPr lvl="0" latinLnBrk="1"/>
            <a:r>
              <a:rPr lang="en-US" b="1" dirty="0"/>
              <a:t>Physics Motivation For DSP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460" y="576470"/>
            <a:ext cx="8713305" cy="207935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>
                <a:latin typeface="Arial Narrow" charset="0"/>
                <a:ea typeface="ＭＳ Ｐゴシック" charset="0"/>
              </a:rPr>
              <a:t>SM describes the visible ~5% of the matter in the universe </a:t>
            </a:r>
            <a:r>
              <a:rPr lang="en-US" sz="2600" dirty="0">
                <a:latin typeface="Arial Narrow" charset="0"/>
                <a:ea typeface="ＭＳ Ｐゴシック" charset="0"/>
                <a:sym typeface="Wingdings" pitchFamily="2" charset="2"/>
              </a:rPr>
              <a:t> becoming more solidly established, while the neutrinos sector requires modifications</a:t>
            </a:r>
            <a:endParaRPr lang="en-US" sz="2600" dirty="0">
              <a:latin typeface="Arial Narrow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600" dirty="0">
                <a:latin typeface="Arial Narrow" charset="0"/>
                <a:ea typeface="ＭＳ Ｐゴシック" charset="0"/>
              </a:rPr>
              <a:t>Dark matter (Dark Sector Particle, DSP) makes up about 25% of the universe </a:t>
            </a:r>
            <a:r>
              <a:rPr lang="en-US" sz="2600" dirty="0">
                <a:latin typeface="Arial Narrow" charset="0"/>
                <a:ea typeface="ＭＳ Ｐゴシック" charset="0"/>
                <a:sym typeface="Wingdings" pitchFamily="2" charset="2"/>
              </a:rPr>
              <a:t>must be explored better </a:t>
            </a:r>
            <a:endParaRPr lang="en-US" sz="2600" dirty="0">
              <a:latin typeface="Arial Narrow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600" dirty="0">
                <a:latin typeface="Arial Narrow" charset="0"/>
                <a:ea typeface="ＭＳ Ｐゴシック" charset="0"/>
              </a:rPr>
              <a:t>Direct searches have limitations in kinematic reach, leaving low mass range un-explored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CA42AD-DC00-9447-91D9-70CBA23F2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15,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08DDB8-3B59-7340-8606-6405E0724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ASW - DAMSA @ PIP-II and ACE</a:t>
            </a:r>
          </a:p>
        </p:txBody>
      </p:sp>
      <p:pic>
        <p:nvPicPr>
          <p:cNvPr id="8" name="Picture 7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B1179C5A-6968-2648-BD92-310339EF18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974308"/>
            <a:ext cx="5334598" cy="3731292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D3282C28-5B27-B646-9A2D-FD5F65978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63" y="3276600"/>
            <a:ext cx="3712537" cy="328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kern="0" dirty="0">
                <a:latin typeface="Arial Narrow" charset="0"/>
                <a:ea typeface="ＭＳ Ｐゴシック" charset="0"/>
              </a:rPr>
              <a:t>Strategy:</a:t>
            </a:r>
          </a:p>
          <a:p>
            <a:pPr lvl="1">
              <a:lnSpc>
                <a:spcPct val="90000"/>
              </a:lnSpc>
            </a:pPr>
            <a:r>
              <a:rPr lang="en-US" sz="2400" kern="0" dirty="0">
                <a:latin typeface="Arial Narrow" charset="0"/>
                <a:ea typeface="ＭＳ Ｐゴシック" charset="0"/>
              </a:rPr>
              <a:t>Search for rare particles in unexplored kinematic regime</a:t>
            </a:r>
          </a:p>
          <a:p>
            <a:pPr lvl="1">
              <a:lnSpc>
                <a:spcPct val="90000"/>
              </a:lnSpc>
            </a:pPr>
            <a:r>
              <a:rPr lang="en-US" sz="2400" kern="0" dirty="0">
                <a:latin typeface="Arial Narrow" charset="0"/>
                <a:ea typeface="ＭＳ Ｐゴシック" charset="0"/>
              </a:rPr>
              <a:t>Make and discover DSPs in accelerators</a:t>
            </a:r>
          </a:p>
          <a:p>
            <a:pPr lvl="1">
              <a:lnSpc>
                <a:spcPct val="90000"/>
              </a:lnSpc>
            </a:pPr>
            <a:r>
              <a:rPr lang="en-US" sz="2400" kern="0" dirty="0">
                <a:latin typeface="Arial Narrow" charset="0"/>
                <a:ea typeface="ＭＳ Ｐゴシック" charset="0"/>
              </a:rPr>
              <a:t>Establish human infra on DM production 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8BA68565-45FB-1F48-A213-FCBB15148B8C}"/>
              </a:ext>
            </a:extLst>
          </p:cNvPr>
          <p:cNvSpPr/>
          <p:nvPr/>
        </p:nvSpPr>
        <p:spPr bwMode="auto">
          <a:xfrm flipH="1">
            <a:off x="4270512" y="3313747"/>
            <a:ext cx="1063488" cy="2934653"/>
          </a:xfrm>
          <a:prstGeom prst="rightArrow">
            <a:avLst/>
          </a:prstGeom>
          <a:solidFill>
            <a:srgbClr val="92D050">
              <a:alpha val="35000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Focus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b="1" dirty="0">
              <a:solidFill>
                <a:srgbClr val="FF0000"/>
              </a:solidFill>
              <a:latin typeface="+mj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 here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1" name="Notched Right Arrow 10">
            <a:extLst>
              <a:ext uri="{FF2B5EF4-FFF2-40B4-BE49-F238E27FC236}">
                <a16:creationId xmlns:a16="http://schemas.microsoft.com/office/drawing/2014/main" id="{CD7C9E02-8061-A740-9B72-8D2035CA55C4}"/>
              </a:ext>
            </a:extLst>
          </p:cNvPr>
          <p:cNvSpPr/>
          <p:nvPr/>
        </p:nvSpPr>
        <p:spPr bwMode="auto">
          <a:xfrm rot="18808504">
            <a:off x="5555649" y="3561766"/>
            <a:ext cx="1600200" cy="917079"/>
          </a:xfrm>
          <a:prstGeom prst="notchedRightArrow">
            <a:avLst/>
          </a:prstGeom>
          <a:solidFill>
            <a:schemeClr val="accent2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No DM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036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  <p:bldP spid="5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clock, watch, antenna&#10;&#10;Description automatically generated">
            <a:extLst>
              <a:ext uri="{FF2B5EF4-FFF2-40B4-BE49-F238E27FC236}">
                <a16:creationId xmlns:a16="http://schemas.microsoft.com/office/drawing/2014/main" id="{84380D22-9ECA-AE4B-BED6-2A63CC32B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04" y="2849962"/>
            <a:ext cx="2434762" cy="1569638"/>
          </a:xfrm>
          <a:prstGeom prst="rect">
            <a:avLst/>
          </a:prstGeom>
        </p:spPr>
      </p:pic>
      <p:pic>
        <p:nvPicPr>
          <p:cNvPr id="22" name="Picture 21" descr="Diagram&#10;&#10;Description automatically generated">
            <a:extLst>
              <a:ext uri="{FF2B5EF4-FFF2-40B4-BE49-F238E27FC236}">
                <a16:creationId xmlns:a16="http://schemas.microsoft.com/office/drawing/2014/main" id="{461A45EE-AEBD-7147-8477-94E2F1D84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9228" y="2774160"/>
            <a:ext cx="2774853" cy="1645439"/>
          </a:xfrm>
          <a:prstGeom prst="rect">
            <a:avLst/>
          </a:prstGeom>
        </p:spPr>
      </p:pic>
      <p:pic>
        <p:nvPicPr>
          <p:cNvPr id="28" name="Picture 27" descr="A picture containing text, opener, tool, tripod&#10;&#10;Description automatically generated">
            <a:extLst>
              <a:ext uri="{FF2B5EF4-FFF2-40B4-BE49-F238E27FC236}">
                <a16:creationId xmlns:a16="http://schemas.microsoft.com/office/drawing/2014/main" id="{D994D3B0-CEC0-2649-BE3C-8C11E8A85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696" y="2825546"/>
            <a:ext cx="2201504" cy="1398765"/>
          </a:xfrm>
          <a:prstGeom prst="rect">
            <a:avLst/>
          </a:prstGeom>
        </p:spPr>
      </p:pic>
      <p:pic>
        <p:nvPicPr>
          <p:cNvPr id="26" name="Picture 25" descr="A picture containing text, opener, tool&#10;&#10;Description automatically generated">
            <a:extLst>
              <a:ext uri="{FF2B5EF4-FFF2-40B4-BE49-F238E27FC236}">
                <a16:creationId xmlns:a16="http://schemas.microsoft.com/office/drawing/2014/main" id="{93954A5C-27FB-6F41-AA2B-F8BFE465BB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4790308"/>
            <a:ext cx="2845713" cy="1381892"/>
          </a:xfrm>
          <a:prstGeom prst="rect">
            <a:avLst/>
          </a:prstGeom>
        </p:spPr>
      </p:pic>
      <p:pic>
        <p:nvPicPr>
          <p:cNvPr id="24" name="Picture 23" descr="Diagram&#10;&#10;Description automatically generated">
            <a:extLst>
              <a:ext uri="{FF2B5EF4-FFF2-40B4-BE49-F238E27FC236}">
                <a16:creationId xmlns:a16="http://schemas.microsoft.com/office/drawing/2014/main" id="{96036D3D-057F-E346-AFA3-38EC2B8785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6487" y="4678762"/>
            <a:ext cx="2851177" cy="1569638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6B50A04-B9AE-B94E-A909-A26ABC2C1848}"/>
              </a:ext>
            </a:extLst>
          </p:cNvPr>
          <p:cNvSpPr txBox="1">
            <a:spLocks/>
          </p:cNvSpPr>
          <p:nvPr/>
        </p:nvSpPr>
        <p:spPr bwMode="auto">
          <a:xfrm>
            <a:off x="152400" y="838200"/>
            <a:ext cx="8915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Set of new particles which </a:t>
            </a:r>
            <a:r>
              <a:rPr lang="en-US" sz="2400" b="1" u="sng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do not experience the known forces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DSPs can be weakly coupled to visible sector thru a mediator or “portal”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u="sng" kern="0" dirty="0">
                <a:solidFill>
                  <a:srgbClr val="FF0000"/>
                </a:solidFill>
              </a:rPr>
              <a:t>High intensity proton beams </a:t>
            </a:r>
            <a:r>
              <a:rPr lang="en-US" sz="2400" kern="0" dirty="0"/>
              <a:t>produce large number of photons from </a:t>
            </a:r>
            <a:r>
              <a:rPr lang="en-US" sz="2400" kern="0" dirty="0" err="1"/>
              <a:t>brem</a:t>
            </a:r>
            <a:r>
              <a:rPr lang="en-US" sz="2400" kern="0" dirty="0"/>
              <a:t>, DY and neutral mesons decays </a:t>
            </a:r>
            <a:r>
              <a:rPr lang="en-US" sz="2400" kern="0" dirty="0">
                <a:sym typeface="Wingdings" pitchFamily="2" charset="2"/>
              </a:rPr>
              <a:t> Make it possible to contemplate couplings of new U(1) gauge to SM </a:t>
            </a:r>
            <a:r>
              <a:rPr lang="en-US" sz="2400" kern="0" dirty="0">
                <a:latin typeface="Symbol" pitchFamily="2" charset="2"/>
                <a:sym typeface="Wingdings" pitchFamily="2" charset="2"/>
              </a:rPr>
              <a:t>g</a:t>
            </a:r>
          </a:p>
          <a:p>
            <a:endParaRPr lang="en-US" sz="2400" kern="0" dirty="0">
              <a:sym typeface="Wingdings" pitchFamily="2" charset="2"/>
            </a:endParaRPr>
          </a:p>
          <a:p>
            <a:endParaRPr lang="en-US" sz="2400" kern="0" dirty="0">
              <a:sym typeface="Wingdings" pitchFamily="2" charset="2"/>
            </a:endParaRPr>
          </a:p>
          <a:p>
            <a:pPr marL="0" indent="0">
              <a:buNone/>
            </a:pPr>
            <a:endParaRPr lang="en-US" sz="2400" kern="0" dirty="0">
              <a:sym typeface="Wingdings" pitchFamily="2" charset="2"/>
            </a:endParaRPr>
          </a:p>
          <a:p>
            <a:r>
              <a:rPr lang="en-US" sz="2400" kern="0" dirty="0">
                <a:sym typeface="Wingdings" pitchFamily="2" charset="2"/>
              </a:rPr>
              <a:t>Detection through an electron scattering, N(n) recoil</a:t>
            </a:r>
            <a:r>
              <a:rPr lang="ko-KR" altLang="en-US" sz="2400" kern="0" dirty="0">
                <a:sym typeface="Wingdings" pitchFamily="2" charset="2"/>
              </a:rPr>
              <a:t> </a:t>
            </a:r>
            <a:r>
              <a:rPr lang="en-US" altLang="ko-KR" sz="2400" kern="0" dirty="0">
                <a:sym typeface="Wingdings" pitchFamily="2" charset="2"/>
              </a:rPr>
              <a:t>or 1, 2 </a:t>
            </a:r>
            <a:r>
              <a:rPr lang="en-US" altLang="ko-KR" sz="2400" kern="0" dirty="0">
                <a:latin typeface="Symbol" pitchFamily="2" charset="2"/>
                <a:sym typeface="Wingdings" pitchFamily="2" charset="2"/>
              </a:rPr>
              <a:t>g</a:t>
            </a:r>
            <a:r>
              <a:rPr lang="en-US" altLang="ko-KR" sz="2400" kern="0" dirty="0">
                <a:sym typeface="Wingdings" pitchFamily="2" charset="2"/>
              </a:rPr>
              <a:t> final states</a:t>
            </a:r>
            <a:endParaRPr lang="en-US" sz="2000" kern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4D3CFD-68E2-0E49-A42B-F388EB1B1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3254"/>
            <a:ext cx="9144000" cy="568746"/>
          </a:xfrm>
        </p:spPr>
        <p:txBody>
          <a:bodyPr/>
          <a:lstStyle/>
          <a:p>
            <a:r>
              <a:rPr lang="en-US" sz="4000" b="1" dirty="0"/>
              <a:t>DSP’s? How do we make &amp; see them?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D3394-E67E-AD4B-8D8C-CF3759705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5,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28B17-2178-8D49-8B6B-E66D85408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PDSD - DAMSA @ PIP-II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AEEF06-7835-6B49-9C2B-271AE13BC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14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811" y="533400"/>
            <a:ext cx="8469389" cy="5714999"/>
          </a:xfrm>
        </p:spPr>
        <p:txBody>
          <a:bodyPr/>
          <a:lstStyle/>
          <a:p>
            <a:r>
              <a:rPr lang="en-US" dirty="0">
                <a:sym typeface="Wingdings" pitchFamily="2" charset="2"/>
              </a:rPr>
              <a:t>Direct Observation Signatures</a:t>
            </a:r>
          </a:p>
          <a:p>
            <a:pPr lvl="1"/>
            <a:r>
              <a:rPr lang="en-US" dirty="0">
                <a:sym typeface="Wingdings" pitchFamily="2" charset="2"/>
              </a:rPr>
              <a:t>Requires high beam flux</a:t>
            </a:r>
          </a:p>
          <a:p>
            <a:pPr lvl="1"/>
            <a:r>
              <a:rPr lang="en-US" dirty="0">
                <a:sym typeface="Wingdings" pitchFamily="2" charset="2"/>
              </a:rPr>
              <a:t>Large mass, high density detector for scattering</a:t>
            </a:r>
            <a:endParaRPr lang="en-US" dirty="0">
              <a:solidFill>
                <a:srgbClr val="7030A0"/>
              </a:solidFill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Large volume, low density detector for decay</a:t>
            </a:r>
            <a:endParaRPr lang="en-US" dirty="0">
              <a:solidFill>
                <a:srgbClr val="7030A0"/>
              </a:solidFill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Inferred Observation Signatures from both beam and cosmogenic sources</a:t>
            </a:r>
          </a:p>
          <a:p>
            <a:pPr lvl="1"/>
            <a:r>
              <a:rPr lang="en-US" dirty="0">
                <a:sym typeface="Wingdings" pitchFamily="2" charset="2"/>
              </a:rPr>
              <a:t>Leverage oscillatory behaviors</a:t>
            </a:r>
          </a:p>
          <a:p>
            <a:pPr lvl="1"/>
            <a:r>
              <a:rPr lang="en-US" dirty="0">
                <a:sym typeface="Wingdings" pitchFamily="2" charset="2"/>
              </a:rPr>
              <a:t>Large mass detectors for interactions</a:t>
            </a:r>
          </a:p>
          <a:p>
            <a:r>
              <a:rPr lang="en-US" dirty="0">
                <a:sym typeface="Wingdings" pitchFamily="2" charset="2"/>
              </a:rPr>
              <a:t>What do we need to know?</a:t>
            </a:r>
          </a:p>
          <a:p>
            <a:pPr lvl="1"/>
            <a:r>
              <a:rPr lang="en-US" dirty="0">
                <a:sym typeface="Wingdings" pitchFamily="2" charset="2"/>
              </a:rPr>
              <a:t>Signal flux and realistic behaviors in the detector</a:t>
            </a:r>
          </a:p>
          <a:p>
            <a:pPr lvl="1"/>
            <a:r>
              <a:rPr lang="en-US" dirty="0">
                <a:sym typeface="Wingdings" pitchFamily="2" charset="2"/>
              </a:rPr>
              <a:t>Neutrino flux and their interactions in the detector as </a:t>
            </a:r>
            <a:r>
              <a:rPr lang="en-US" dirty="0" err="1">
                <a:sym typeface="Wingdings" pitchFamily="2" charset="2"/>
              </a:rPr>
              <a:t>bck</a:t>
            </a:r>
            <a:endParaRPr lang="en-US" dirty="0">
              <a:sym typeface="Wingdings" pitchFamily="2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5,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PDSD - DAMSA @ PIP-II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38991" y="25978"/>
            <a:ext cx="8371609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9pPr>
          </a:lstStyle>
          <a:p>
            <a:r>
              <a:rPr lang="en-US" b="1" kern="0" dirty="0"/>
              <a:t>What’s needed to discover a DSP?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C5E4A47-C51B-CE49-A0BD-E6A0A4378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05086-60D4-4B4A-9486-09AA2CA0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1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5, 2023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PDSD - DAMSA @ PIP-II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9387-AE02-FF40-8DC3-FBC6431E85BA}" type="slidenum">
              <a:rPr lang="en-US"/>
              <a:pPr/>
              <a:t>13</a:t>
            </a:fld>
            <a:endParaRPr 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644"/>
            <a:ext cx="8077200" cy="609600"/>
          </a:xfrm>
        </p:spPr>
        <p:txBody>
          <a:bodyPr/>
          <a:lstStyle/>
          <a:p>
            <a:pPr lvl="0" latinLnBrk="1"/>
            <a:r>
              <a:rPr lang="en-US" b="1" dirty="0"/>
              <a:t>DAMSA Requirements – The Beam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33400"/>
            <a:ext cx="8724900" cy="563315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PIP-II LINAC’s 800MeV beam energy enables access to the tangible ALP mass range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Need to have as much beam as possible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~1x10</a:t>
            </a:r>
            <a:r>
              <a:rPr lang="en-US" sz="2400" baseline="30000" dirty="0"/>
              <a:t>23</a:t>
            </a:r>
            <a:r>
              <a:rPr lang="en-US" sz="2400" dirty="0"/>
              <a:t> POT/</a:t>
            </a:r>
            <a:r>
              <a:rPr lang="en-US" sz="2400" dirty="0" err="1"/>
              <a:t>yr</a:t>
            </a:r>
            <a:r>
              <a:rPr lang="en-US" sz="2400" dirty="0"/>
              <a:t> was assumed in the PRD 600MeV physics study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~1x10</a:t>
            </a:r>
            <a:r>
              <a:rPr lang="en-US" sz="2400" baseline="30000" dirty="0"/>
              <a:t>23</a:t>
            </a:r>
            <a:r>
              <a:rPr lang="en-US" sz="2400" dirty="0"/>
              <a:t> POT/</a:t>
            </a:r>
            <a:r>
              <a:rPr lang="en-US" sz="2400" dirty="0" err="1"/>
              <a:t>yr</a:t>
            </a:r>
            <a:r>
              <a:rPr lang="en-US" sz="2400" dirty="0"/>
              <a:t> for PIP-II 800MeV and 1GeV physics study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800" dirty="0"/>
              <a:t>PIP-II CW beam characteristics (total proton current: </a:t>
            </a:r>
            <a:r>
              <a:rPr lang="en-US" sz="2800" b="1" dirty="0">
                <a:solidFill>
                  <a:srgbClr val="FF0000"/>
                </a:solidFill>
              </a:rPr>
              <a:t>2mA</a:t>
            </a:r>
            <a:r>
              <a:rPr lang="en-US" sz="2800" dirty="0"/>
              <a:t>)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Bunch length: 1ns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</a:t>
            </a:r>
            <a:r>
              <a:rPr lang="en-US" sz="2400" baseline="-25000" dirty="0"/>
              <a:t>p</a:t>
            </a:r>
            <a:r>
              <a:rPr lang="en-US" sz="2400" dirty="0"/>
              <a:t>/bunch : 8x10</a:t>
            </a:r>
            <a:r>
              <a:rPr lang="en-US" sz="2400" baseline="30000" dirty="0"/>
              <a:t>7</a:t>
            </a:r>
            <a:r>
              <a:rPr lang="en-US" sz="2400" dirty="0"/>
              <a:t> p/bunch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Bunch spacing: 6.2ns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PIP-II CW Chopping possibility?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micro-pulses w/ two 14x10</a:t>
            </a:r>
            <a:r>
              <a:rPr lang="en-US" sz="2400" baseline="30000" dirty="0"/>
              <a:t>7</a:t>
            </a:r>
            <a:r>
              <a:rPr lang="en-US" sz="2400" dirty="0"/>
              <a:t> p-bunches separated by 6.2ns and the next pair separated by 16.2ns, repeating every 22.4ns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Each micro</a:t>
            </a:r>
            <a:r>
              <a:rPr lang="en-US" sz="2400" dirty="0">
                <a:latin typeface="Symbol" pitchFamily="2" charset="2"/>
              </a:rPr>
              <a:t>-</a:t>
            </a:r>
            <a:r>
              <a:rPr lang="en-US" sz="2400" dirty="0"/>
              <a:t>pulse lasts for 0.6ms spaced every 50ms </a:t>
            </a:r>
            <a:r>
              <a:rPr lang="en-US" sz="2400" dirty="0">
                <a:sym typeface="Wingdings" pitchFamily="2" charset="2"/>
              </a:rPr>
              <a:t> I=2mA/</a:t>
            </a:r>
            <a:r>
              <a:rPr lang="en-US" sz="2400" dirty="0"/>
              <a:t>micro</a:t>
            </a:r>
            <a:r>
              <a:rPr lang="en-US" sz="2400" dirty="0">
                <a:latin typeface="Symbol" pitchFamily="2" charset="2"/>
              </a:rPr>
              <a:t>-</a:t>
            </a:r>
            <a:r>
              <a:rPr lang="en-US" sz="2400" dirty="0"/>
              <a:t>pulse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041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8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8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5, 2023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PDSD - DAMSA @ PIP-II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9387-AE02-FF40-8DC3-FBC6431E85BA}" type="slidenum">
              <a:rPr lang="en-US"/>
              <a:pPr/>
              <a:t>14</a:t>
            </a:fld>
            <a:endParaRPr 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644"/>
            <a:ext cx="8077200" cy="609600"/>
          </a:xfrm>
        </p:spPr>
        <p:txBody>
          <a:bodyPr/>
          <a:lstStyle/>
          <a:p>
            <a:pPr lvl="0" latinLnBrk="1"/>
            <a:r>
              <a:rPr lang="en-US" b="1" dirty="0"/>
              <a:t>DAMSA Requirements – The Dump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32176"/>
            <a:ext cx="8610600" cy="554002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What material on what depth would be most optimal?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Produce most photons per unit length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Produce least number of neutrons out the dump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Absorb most particles per unit length</a:t>
            </a:r>
          </a:p>
          <a:p>
            <a:pPr>
              <a:lnSpc>
                <a:spcPct val="90000"/>
              </a:lnSpc>
            </a:pPr>
            <a:r>
              <a:rPr lang="en-US" dirty="0"/>
              <a:t>GEANT4 based study shows 1m diameter, 1m long cylindrical shape tungsten dump (~10 nuclear interaction lengths) produces most photons and absorb ~99.995% 600MeV protons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Neutrons produce additional photons in the dump, providing additional source for ALP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0DFD82-B9B9-A246-AAFA-39B74F498DEE}"/>
              </a:ext>
            </a:extLst>
          </p:cNvPr>
          <p:cNvSpPr/>
          <p:nvPr/>
        </p:nvSpPr>
        <p:spPr bwMode="auto">
          <a:xfrm>
            <a:off x="6172200" y="5943600"/>
            <a:ext cx="28956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6D8C82-8CF2-3A4E-B3B9-94A1C5F8C60F}"/>
              </a:ext>
            </a:extLst>
          </p:cNvPr>
          <p:cNvSpPr/>
          <p:nvPr/>
        </p:nvSpPr>
        <p:spPr bwMode="auto">
          <a:xfrm>
            <a:off x="2438400" y="6225824"/>
            <a:ext cx="685800" cy="5148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35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5, 2023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PDSD - DAMSA @ PIP-II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9387-AE02-FF40-8DC3-FBC6431E85BA}" type="slidenum">
              <a:rPr lang="en-US"/>
              <a:pPr/>
              <a:t>15</a:t>
            </a:fld>
            <a:endParaRPr 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644"/>
            <a:ext cx="8839200" cy="609600"/>
          </a:xfrm>
        </p:spPr>
        <p:txBody>
          <a:bodyPr/>
          <a:lstStyle/>
          <a:p>
            <a:pPr lvl="0" latinLnBrk="1"/>
            <a:r>
              <a:rPr lang="en-US" b="1" dirty="0"/>
              <a:t>DAMSA Requirements – The Detector 1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33400"/>
            <a:ext cx="8839200" cy="563879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What detector capabilities are needed to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Capture as many ALP’s as possible in as wide a mass range as possible</a:t>
            </a:r>
          </a:p>
          <a:p>
            <a:pPr lvl="2">
              <a:lnSpc>
                <a:spcPct val="90000"/>
              </a:lnSpc>
            </a:pPr>
            <a:r>
              <a:rPr lang="en-US" sz="2000" b="1" u="sng" dirty="0">
                <a:solidFill>
                  <a:srgbClr val="FF0000"/>
                </a:solidFill>
              </a:rPr>
              <a:t>High mass </a:t>
            </a:r>
            <a:r>
              <a:rPr lang="en-US" sz="2000" dirty="0"/>
              <a:t>ALP’s have </a:t>
            </a:r>
            <a:r>
              <a:rPr lang="en-US" sz="2000" b="1" u="sng" dirty="0">
                <a:solidFill>
                  <a:srgbClr val="FF0000"/>
                </a:solidFill>
              </a:rPr>
              <a:t>shorter lifetime </a:t>
            </a:r>
            <a:r>
              <a:rPr lang="en-US" sz="2000" dirty="0">
                <a:sym typeface="Wingdings" pitchFamily="2" charset="2"/>
              </a:rPr>
              <a:t> Need to be able to capture two photons from the ALP decays upstream of the detector</a:t>
            </a:r>
            <a:endParaRPr lang="en-US" sz="2000" dirty="0"/>
          </a:p>
          <a:p>
            <a:pPr lvl="2">
              <a:lnSpc>
                <a:spcPct val="90000"/>
              </a:lnSpc>
            </a:pPr>
            <a:r>
              <a:rPr lang="en-US" sz="2000" b="1" u="sng" dirty="0">
                <a:solidFill>
                  <a:srgbClr val="FF0000"/>
                </a:solidFill>
              </a:rPr>
              <a:t>Low mass </a:t>
            </a:r>
            <a:r>
              <a:rPr lang="en-US" sz="2000" dirty="0"/>
              <a:t>ALP’s </a:t>
            </a:r>
            <a:r>
              <a:rPr lang="en-US" sz="2000" b="1" u="sng" dirty="0">
                <a:solidFill>
                  <a:srgbClr val="FF0000"/>
                </a:solidFill>
              </a:rPr>
              <a:t>live longer </a:t>
            </a:r>
            <a:r>
              <a:rPr lang="en-US" sz="2000" dirty="0">
                <a:sym typeface="Wingdings" pitchFamily="2" charset="2"/>
              </a:rPr>
              <a:t> Allow them to decay and interact in the detector and capture decay products upstream of the detector as much as possible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Reject accidental backgrounds from neutron spallation in the detector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Reduce the materials upstream of the detector for neutron to interact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Place a large decay volume in vacuum to fill the gap between the dump and the detector </a:t>
            </a:r>
            <a:r>
              <a:rPr lang="en-US" sz="2800" dirty="0">
                <a:sym typeface="Wingdings" pitchFamily="2" charset="2"/>
              </a:rPr>
              <a:t> Extends detecting volume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Vacuum decay chamber w/ 0.6cm SS wall thickness assumed </a:t>
            </a:r>
            <a:r>
              <a:rPr lang="en-US" sz="2400" dirty="0">
                <a:sym typeface="Wingdings" pitchFamily="2" charset="2"/>
              </a:rPr>
              <a:t> this may have to be thicker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Allows high mass ALPs to decay </a:t>
            </a:r>
            <a:r>
              <a:rPr lang="en-US" sz="2400" dirty="0">
                <a:sym typeface="Wingdings" pitchFamily="2" charset="2"/>
              </a:rPr>
              <a:t> giving clear vertices where the two final state photons originate from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ym typeface="Wingdings" pitchFamily="2" charset="2"/>
              </a:rPr>
              <a:t>Neutron interactions confined to the decay chamber walls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151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3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8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1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8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5, 2023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PDSD - DAMSA @ PIP-II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9387-AE02-FF40-8DC3-FBC6431E85BA}" type="slidenum">
              <a:rPr lang="en-US"/>
              <a:pPr/>
              <a:t>16</a:t>
            </a:fld>
            <a:endParaRPr 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644"/>
            <a:ext cx="8839200" cy="609600"/>
          </a:xfrm>
        </p:spPr>
        <p:txBody>
          <a:bodyPr/>
          <a:lstStyle/>
          <a:p>
            <a:pPr lvl="0" latinLnBrk="1"/>
            <a:r>
              <a:rPr lang="en-US" b="1" dirty="0"/>
              <a:t>DAMSA Requirements – The Detector 2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613623"/>
            <a:ext cx="8991600" cy="555695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What are other possible ways to further reduce the background from neutron spallation? </a:t>
            </a:r>
            <a:r>
              <a:rPr lang="en-US" sz="2800" dirty="0">
                <a:sym typeface="Wingdings" pitchFamily="2" charset="2"/>
              </a:rPr>
              <a:t> Aim to reduce by order &gt;=10</a:t>
            </a:r>
            <a:r>
              <a:rPr lang="en-US" sz="2800" baseline="30000" dirty="0">
                <a:sym typeface="Wingdings" pitchFamily="2" charset="2"/>
              </a:rPr>
              <a:t>10</a:t>
            </a:r>
            <a:r>
              <a:rPr lang="en-US" sz="2800" dirty="0">
                <a:sym typeface="Wingdings" pitchFamily="2" charset="2"/>
              </a:rPr>
              <a:t> 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>
                <a:sym typeface="Wingdings" pitchFamily="2" charset="2"/>
              </a:rPr>
              <a:t>Leverage the speed of the neutrons  Neutrons are 10 – 1000 times heavier than the ALPs, thus for the given momentum, the a</a:t>
            </a:r>
            <a:r>
              <a:rPr lang="en-US" sz="2400" dirty="0"/>
              <a:t>rrival time of the neutron induced photon accidentals would be slower than that of the ALP’s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Leverage the distance of the closest approach of the two photon traces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Require the traceback of the overlapping two photon momentum sum to point the dump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Invariant mass of the two photon momenta be within the interested mass range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Arrival time difference between two photons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 large number of neutrons have low kinetic energy </a:t>
            </a:r>
            <a:r>
              <a:rPr lang="en-US" sz="2400" dirty="0">
                <a:sym typeface="Wingdings" pitchFamily="2" charset="2"/>
              </a:rPr>
              <a:t> Require the photon energy to be greater than 5 MeV (detector threshold ~1MeV)</a:t>
            </a:r>
            <a:endParaRPr 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6D8C82-8CF2-3A4E-B3B9-94A1C5F8C60F}"/>
              </a:ext>
            </a:extLst>
          </p:cNvPr>
          <p:cNvSpPr/>
          <p:nvPr/>
        </p:nvSpPr>
        <p:spPr bwMode="auto">
          <a:xfrm>
            <a:off x="2438400" y="6225824"/>
            <a:ext cx="685800" cy="5148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05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1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3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5, 2023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PDSD - DAMSA @ PIP-II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9387-AE02-FF40-8DC3-FBC6431E85BA}" type="slidenum">
              <a:rPr lang="en-US"/>
              <a:pPr/>
              <a:t>17</a:t>
            </a:fld>
            <a:endParaRPr 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1" y="106856"/>
            <a:ext cx="8839200" cy="609600"/>
          </a:xfrm>
        </p:spPr>
        <p:txBody>
          <a:bodyPr/>
          <a:lstStyle/>
          <a:p>
            <a:pPr lvl="0" latinLnBrk="1"/>
            <a:r>
              <a:rPr lang="en-US" b="1" dirty="0"/>
              <a:t>DAMSA Detector Characteristics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1" y="762000"/>
            <a:ext cx="8686799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>
                <a:sym typeface="Wingdings" pitchFamily="2" charset="2"/>
              </a:rPr>
              <a:t>Based on the concept studies using GEANT4 and neutron background rejection studies  The detector must be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sym typeface="Wingdings" pitchFamily="2" charset="2"/>
              </a:rPr>
              <a:t>Capable of measuring up to 500 MeV photons with a MeV or better mass resolution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sym typeface="Wingdings" pitchFamily="2" charset="2"/>
              </a:rPr>
              <a:t>Fine granularity for superb shower position (1cm or better) and angular resolutions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sym typeface="Wingdings" pitchFamily="2" charset="2"/>
              </a:rPr>
              <a:t>Fast timing capability, ideally at the sub-ns (100ps or better) level resolution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6D8C82-8CF2-3A4E-B3B9-94A1C5F8C60F}"/>
              </a:ext>
            </a:extLst>
          </p:cNvPr>
          <p:cNvSpPr/>
          <p:nvPr/>
        </p:nvSpPr>
        <p:spPr bwMode="auto">
          <a:xfrm>
            <a:off x="2438400" y="6225824"/>
            <a:ext cx="685800" cy="5148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89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5, 2023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PDSD - DAMSA @ PIP-II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9387-AE02-FF40-8DC3-FBC6431E85BA}" type="slidenum">
              <a:rPr lang="en-US"/>
              <a:pPr/>
              <a:t>18</a:t>
            </a:fld>
            <a:endParaRPr 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644"/>
            <a:ext cx="8839200" cy="609600"/>
          </a:xfrm>
        </p:spPr>
        <p:txBody>
          <a:bodyPr/>
          <a:lstStyle/>
          <a:p>
            <a:pPr lvl="0" latinLnBrk="1"/>
            <a:r>
              <a:rPr lang="en-US" b="1" dirty="0"/>
              <a:t>Potential DAMSA Detector Technology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6559" y="457200"/>
            <a:ext cx="8762999" cy="3276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>
                <a:sym typeface="Wingdings" pitchFamily="2" charset="2"/>
              </a:rPr>
              <a:t>A total absorption EM calorimeter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sym typeface="Wingdings" pitchFamily="2" charset="2"/>
              </a:rPr>
              <a:t>Sufficient depth to absorb photons up to 500MeV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sym typeface="Wingdings" pitchFamily="2" charset="2"/>
              </a:rPr>
              <a:t>Need further optimization for low mass ALP decays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ym typeface="Wingdings" pitchFamily="2" charset="2"/>
              </a:rPr>
              <a:t>Crystal or plastic scintillation counter with fine lateral and longitudinal granularity (M~160t) 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sym typeface="Wingdings" pitchFamily="2" charset="2"/>
              </a:rPr>
              <a:t>A thin (&lt;5cm) triangular pixels with a fast photon detector attached to the pixel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Lateral and longitudinal granularity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sym typeface="Wingdings" pitchFamily="2" charset="2"/>
              </a:rPr>
              <a:t>SPAD, MCP, Hybrid </a:t>
            </a:r>
            <a:r>
              <a:rPr lang="en-US" sz="3200" dirty="0" err="1">
                <a:sym typeface="Wingdings" pitchFamily="2" charset="2"/>
              </a:rPr>
              <a:t>SiPM</a:t>
            </a:r>
            <a:r>
              <a:rPr lang="en-US" sz="3200" dirty="0">
                <a:sym typeface="Wingdings" pitchFamily="2" charset="2"/>
              </a:rPr>
              <a:t>, </a:t>
            </a:r>
            <a:r>
              <a:rPr lang="en-US" sz="3200" dirty="0" err="1">
                <a:sym typeface="Wingdings" pitchFamily="2" charset="2"/>
              </a:rPr>
              <a:t>etc</a:t>
            </a:r>
            <a:endParaRPr lang="en-US" sz="32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3600" dirty="0">
                <a:sym typeface="Wingdings" pitchFamily="2" charset="2"/>
              </a:rPr>
              <a:t>A study to develop the most optimal detector for the physics has begun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6D8C82-8CF2-3A4E-B3B9-94A1C5F8C60F}"/>
              </a:ext>
            </a:extLst>
          </p:cNvPr>
          <p:cNvSpPr/>
          <p:nvPr/>
        </p:nvSpPr>
        <p:spPr bwMode="auto">
          <a:xfrm>
            <a:off x="2438400" y="6225824"/>
            <a:ext cx="685800" cy="5148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2DF30E-30DC-D8EB-0C5D-B27C94F6B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274" y="3657600"/>
            <a:ext cx="3608726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2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5, 2023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PDSD - DAMSA @ PIP-II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9387-AE02-FF40-8DC3-FBC6431E85BA}" type="slidenum">
              <a:rPr lang="en-US"/>
              <a:pPr/>
              <a:t>19</a:t>
            </a:fld>
            <a:endParaRPr 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2041"/>
            <a:ext cx="8648700" cy="609600"/>
          </a:xfrm>
        </p:spPr>
        <p:txBody>
          <a:bodyPr/>
          <a:lstStyle/>
          <a:p>
            <a:pPr lvl="0" latinLnBrk="1"/>
            <a:r>
              <a:rPr lang="en-US" b="1" dirty="0"/>
              <a:t>Potential DAMSA Experiment Timeline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612618"/>
            <a:ext cx="89154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May – Dec. 23 : Form a team and prepare a proposal to Fermilab PAC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Physics goals and sensitivity reach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Detector design and rough cost estimates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Jan. 2024: Submit the DAMSA proposal to PAC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2024 – 2025/2026: experiment approval and project establishment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2025/2026 – 2028: experiment construction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2029: Complete the detector construction and start commissioning for data taking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Internationality would be important – Korean and European colleagues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2854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15, 2023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ASW - DAMSA @ PIP-II and ACE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9387-AE02-FF40-8DC3-FBC6431E85BA}" type="slidenum">
              <a:rPr lang="en-US"/>
              <a:pPr/>
              <a:t>2</a:t>
            </a:fld>
            <a:endParaRPr 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09600"/>
          </a:xfrm>
        </p:spPr>
        <p:txBody>
          <a:bodyPr/>
          <a:lstStyle/>
          <a:p>
            <a:pPr lvl="0" latinLnBrk="1"/>
            <a:r>
              <a:rPr lang="en-US" sz="4800" b="1" dirty="0"/>
              <a:t>What is DAMSA?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685800"/>
            <a:ext cx="87630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Dark sector particle (DSP) search and discovery experiment at low E, high intensity proton beam facility </a:t>
            </a:r>
          </a:p>
          <a:p>
            <a:pPr>
              <a:lnSpc>
                <a:spcPct val="90000"/>
              </a:lnSpc>
            </a:pPr>
            <a:r>
              <a:rPr lang="en-US" dirty="0"/>
              <a:t>Stands for </a:t>
            </a:r>
            <a:r>
              <a:rPr lang="en-US" b="1" u="sng" dirty="0">
                <a:solidFill>
                  <a:srgbClr val="FF0000"/>
                </a:solidFill>
              </a:rPr>
              <a:t>D</a:t>
            </a:r>
            <a:r>
              <a:rPr lang="en-US" dirty="0"/>
              <a:t>ump produced </a:t>
            </a:r>
            <a:r>
              <a:rPr lang="en-US" b="1" u="sng" dirty="0">
                <a:solidFill>
                  <a:srgbClr val="FF0000"/>
                </a:solidFill>
              </a:rPr>
              <a:t>A</a:t>
            </a:r>
            <a:r>
              <a:rPr lang="en-US" dirty="0"/>
              <a:t>boriginal </a:t>
            </a:r>
            <a:r>
              <a:rPr lang="en-US" b="1" u="sng" dirty="0">
                <a:solidFill>
                  <a:srgbClr val="FF0000"/>
                </a:solidFill>
              </a:rPr>
              <a:t>M</a:t>
            </a:r>
            <a:r>
              <a:rPr lang="en-US" dirty="0"/>
              <a:t>atter </a:t>
            </a:r>
            <a:r>
              <a:rPr lang="en-US" b="1" u="sng" dirty="0">
                <a:solidFill>
                  <a:srgbClr val="FF0000"/>
                </a:solidFill>
              </a:rPr>
              <a:t>S</a:t>
            </a:r>
            <a:r>
              <a:rPr lang="en-US" dirty="0"/>
              <a:t>earch at an </a:t>
            </a:r>
            <a:r>
              <a:rPr lang="en-US" b="1" u="sng" dirty="0">
                <a:solidFill>
                  <a:srgbClr val="FF0000"/>
                </a:solidFill>
              </a:rPr>
              <a:t>A</a:t>
            </a:r>
            <a:r>
              <a:rPr lang="en-US" dirty="0"/>
              <a:t>ccelerator (DAMSA)</a:t>
            </a:r>
          </a:p>
          <a:p>
            <a:pPr lvl="1">
              <a:lnSpc>
                <a:spcPct val="90000"/>
              </a:lnSpc>
            </a:pPr>
            <a:r>
              <a:rPr lang="ko-KR" altLang="en-US" sz="2400" dirty="0" err="1"/>
              <a:t>담사</a:t>
            </a:r>
            <a:r>
              <a:rPr lang="en-US" altLang="ko-KR" sz="2400" dirty="0"/>
              <a:t> (</a:t>
            </a:r>
            <a:r>
              <a:rPr lang="ja-JP" altLang="en-US" sz="2400"/>
              <a:t>潭思</a:t>
            </a:r>
            <a:r>
              <a:rPr lang="en-US" altLang="ko-KR" sz="2400" dirty="0"/>
              <a:t>) = </a:t>
            </a:r>
            <a:r>
              <a:rPr lang="ko-KR" altLang="en-US" sz="2400" dirty="0" err="1"/>
              <a:t>깊은생각</a:t>
            </a:r>
            <a:r>
              <a:rPr lang="ko-KR" altLang="en-US" sz="2400" dirty="0"/>
              <a:t> </a:t>
            </a:r>
            <a:r>
              <a:rPr lang="en-US" altLang="ko-KR" dirty="0"/>
              <a:t>– Rumination or Reflection</a:t>
            </a:r>
          </a:p>
          <a:p>
            <a:pPr lvl="2">
              <a:lnSpc>
                <a:spcPct val="90000"/>
              </a:lnSpc>
            </a:pPr>
            <a:r>
              <a:rPr lang="en-US" altLang="ko-KR" dirty="0">
                <a:hlinkClick r:id="rId2"/>
              </a:rPr>
              <a:t>Jang </a:t>
            </a:r>
            <a:r>
              <a:rPr lang="en-US" altLang="ko-KR" i="1" dirty="0">
                <a:hlinkClick r:id="rId2"/>
              </a:rPr>
              <a:t>et al</a:t>
            </a:r>
            <a:r>
              <a:rPr lang="en-US" altLang="ko-KR" dirty="0">
                <a:hlinkClick r:id="rId2"/>
              </a:rPr>
              <a:t>., PRD 107, L031901 (2023) </a:t>
            </a:r>
            <a:r>
              <a:rPr lang="en-US" altLang="ko-KR" dirty="0"/>
              <a:t> 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Aims to discover DSP’s in the low mass regime at an accelerator </a:t>
            </a:r>
            <a:r>
              <a:rPr lang="en-US" dirty="0">
                <a:sym typeface="Wingdings" pitchFamily="2" charset="2"/>
              </a:rPr>
              <a:t> ideally </a:t>
            </a:r>
            <a:r>
              <a:rPr lang="en-US" dirty="0" err="1">
                <a:sym typeface="Wingdings" pitchFamily="2" charset="2"/>
              </a:rPr>
              <a:t>E</a:t>
            </a:r>
            <a:r>
              <a:rPr lang="en-US" baseline="-25000" dirty="0" err="1">
                <a:sym typeface="Wingdings" pitchFamily="2" charset="2"/>
              </a:rPr>
              <a:t>beam</a:t>
            </a:r>
            <a:r>
              <a:rPr lang="en-US" dirty="0">
                <a:sym typeface="Wingdings" pitchFamily="2" charset="2"/>
              </a:rPr>
              <a:t> below the pion threshold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Originally developed for 600MeV proton beams at a nuclear rare isotope facility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The 800MeV PIP-II and the ACE beams fit the bill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goal is to build the experiment by 2029 in time for PIP-II</a:t>
            </a:r>
          </a:p>
        </p:txBody>
      </p:sp>
    </p:spTree>
    <p:extLst>
      <p:ext uri="{BB962C8B-B14F-4D97-AF65-F5344CB8AC3E}">
        <p14:creationId xmlns:p14="http://schemas.microsoft.com/office/powerpoint/2010/main" val="242118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5, 2023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PDSD - DAMSA @ PIP-II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9387-AE02-FF40-8DC3-FBC6431E85BA}" type="slidenum">
              <a:rPr lang="en-US"/>
              <a:pPr/>
              <a:t>20</a:t>
            </a:fld>
            <a:endParaRPr 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1" cy="609600"/>
          </a:xfrm>
        </p:spPr>
        <p:txBody>
          <a:bodyPr/>
          <a:lstStyle/>
          <a:p>
            <a:pPr lvl="0" latinLnBrk="1"/>
            <a:r>
              <a:rPr lang="en-US" b="1" dirty="0"/>
              <a:t>DAMSA Experiment Team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1" y="609600"/>
            <a:ext cx="8839199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ym typeface="Wingdings" pitchFamily="2" charset="2"/>
              </a:rPr>
              <a:t>DAMSA has been introduced to the community throughout the past 2 years, more intensely in 2023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ym typeface="Wingdings" pitchFamily="2" charset="2"/>
              </a:rPr>
              <a:t>Multiple presentations made at conferences and workshops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ym typeface="Wingdings" pitchFamily="2" charset="2"/>
              </a:rPr>
              <a:t>The concept was included in a few Snowmass2021 white papers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ym typeface="Wingdings" pitchFamily="2" charset="2"/>
              </a:rPr>
              <a:t>At the physics opportunities at PIP-II BD and beyond at Fermilab 5/10 – 5/13/23, the discussion on DAMSA experiment occurred 5/12 – 5/12/23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ym typeface="Wingdings" pitchFamily="2" charset="2"/>
              </a:rPr>
              <a:t>Introduced to Fermilab leadership April and May 2023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ym typeface="Wingdings" pitchFamily="2" charset="2"/>
              </a:rPr>
              <a:t>The team consists of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ym typeface="Wingdings" pitchFamily="2" charset="2"/>
              </a:rPr>
              <a:t>Lead Investigators: Jae Yu and Juan Estrada (FNAL)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Institutions expressed interests thus far: 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solidFill>
                  <a:srgbClr val="00B050"/>
                </a:solidFill>
              </a:rPr>
              <a:t>US (6+2): FNAL, OU, TAMU, UCR, UCI,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40FF"/>
                </a:solidFill>
              </a:rPr>
              <a:t>U. of Kansas (TBC), LANL (TBC), </a:t>
            </a:r>
            <a:r>
              <a:rPr lang="en-US" sz="2000" b="1" u="sng" dirty="0">
                <a:solidFill>
                  <a:srgbClr val="FF40FF"/>
                </a:solidFill>
              </a:rPr>
              <a:t>UTA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solidFill>
                  <a:srgbClr val="00B050"/>
                </a:solidFill>
              </a:rPr>
              <a:t>SK (5+3)</a:t>
            </a:r>
            <a:r>
              <a:rPr lang="en-US" sz="2000" dirty="0">
                <a:solidFill>
                  <a:srgbClr val="FF40FF"/>
                </a:solidFill>
              </a:rPr>
              <a:t>: </a:t>
            </a:r>
            <a:r>
              <a:rPr lang="en-US" sz="2000" b="1" u="sng" dirty="0">
                <a:solidFill>
                  <a:srgbClr val="FF40FF"/>
                </a:solidFill>
              </a:rPr>
              <a:t>SNU</a:t>
            </a:r>
            <a:r>
              <a:rPr lang="en-US" sz="2000" dirty="0">
                <a:solidFill>
                  <a:srgbClr val="FF40FF"/>
                </a:solidFill>
              </a:rPr>
              <a:t>, </a:t>
            </a:r>
            <a:r>
              <a:rPr lang="en-US" sz="2000" dirty="0" err="1">
                <a:solidFill>
                  <a:srgbClr val="FF40FF"/>
                </a:solidFill>
              </a:rPr>
              <a:t>Yeonsei</a:t>
            </a:r>
            <a:r>
              <a:rPr lang="en-US" sz="2000" dirty="0">
                <a:solidFill>
                  <a:srgbClr val="FF40FF"/>
                </a:solidFill>
              </a:rPr>
              <a:t> U. (TBC), </a:t>
            </a:r>
            <a:r>
              <a:rPr lang="en-US" sz="2000" b="1" u="sng" dirty="0">
                <a:solidFill>
                  <a:srgbClr val="FF40FF"/>
                </a:solidFill>
              </a:rPr>
              <a:t>U. of Seoul</a:t>
            </a:r>
            <a:r>
              <a:rPr lang="en-US" sz="2000" dirty="0">
                <a:solidFill>
                  <a:srgbClr val="FF40FF"/>
                </a:solidFill>
              </a:rPr>
              <a:t>, </a:t>
            </a:r>
            <a:r>
              <a:rPr lang="en-US" sz="2000" dirty="0" err="1">
                <a:solidFill>
                  <a:srgbClr val="FF40FF"/>
                </a:solidFill>
              </a:rPr>
              <a:t>Chungnam</a:t>
            </a:r>
            <a:r>
              <a:rPr lang="en-US" sz="2000" dirty="0">
                <a:solidFill>
                  <a:srgbClr val="FF40FF"/>
                </a:solidFill>
              </a:rPr>
              <a:t> U. (TBC), </a:t>
            </a:r>
            <a:r>
              <a:rPr lang="en-US" sz="2000" dirty="0" err="1">
                <a:solidFill>
                  <a:srgbClr val="FF40FF"/>
                </a:solidFill>
              </a:rPr>
              <a:t>Jeonbuk</a:t>
            </a:r>
            <a:r>
              <a:rPr lang="en-US" sz="2000" dirty="0">
                <a:solidFill>
                  <a:srgbClr val="FF40FF"/>
                </a:solidFill>
              </a:rPr>
              <a:t> U. (TBC), </a:t>
            </a:r>
            <a:r>
              <a:rPr lang="en-US" sz="2000" dirty="0">
                <a:solidFill>
                  <a:srgbClr val="00B050"/>
                </a:solidFill>
              </a:rPr>
              <a:t>KNU-CHEP, Korea U., Korea U. - </a:t>
            </a:r>
            <a:r>
              <a:rPr lang="en-US" sz="2000" dirty="0" err="1">
                <a:solidFill>
                  <a:srgbClr val="00B050"/>
                </a:solidFill>
              </a:rPr>
              <a:t>Chochiwon</a:t>
            </a:r>
            <a:r>
              <a:rPr lang="en-US" sz="2000" dirty="0">
                <a:solidFill>
                  <a:srgbClr val="00B050"/>
                </a:solidFill>
              </a:rPr>
              <a:t> Campus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solidFill>
                  <a:srgbClr val="00B050"/>
                </a:solidFill>
              </a:rPr>
              <a:t>Portugal: LIP (TBC)</a:t>
            </a:r>
            <a:endParaRPr lang="en-US" sz="2000" dirty="0">
              <a:solidFill>
                <a:srgbClr val="00B05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1601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on stairs&#10;&#10;Description automatically generated">
            <a:extLst>
              <a:ext uri="{FF2B5EF4-FFF2-40B4-BE49-F238E27FC236}">
                <a16:creationId xmlns:a16="http://schemas.microsoft.com/office/drawing/2014/main" id="{7A9934C8-1B25-3222-1527-BFDA00369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  <a:solidFill>
            <a:srgbClr val="EFFFD2"/>
          </a:solidFill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780428-902E-34C0-A56D-6F6DF0878B09}"/>
              </a:ext>
            </a:extLst>
          </p:cNvPr>
          <p:cNvSpPr txBox="1"/>
          <p:nvPr/>
        </p:nvSpPr>
        <p:spPr>
          <a:xfrm>
            <a:off x="844057" y="0"/>
            <a:ext cx="7455887" cy="954107"/>
          </a:xfrm>
          <a:prstGeom prst="rect">
            <a:avLst/>
          </a:prstGeom>
          <a:solidFill>
            <a:srgbClr val="EFFFD2">
              <a:alpha val="55294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1</a:t>
            </a:r>
            <a:r>
              <a:rPr lang="en-US" sz="2800" b="1" baseline="30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st</a:t>
            </a:r>
            <a:r>
              <a:rPr lang="en-US" sz="2800" b="1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Workshop on Physics Opportunities at PIP-II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May 10 – May 13, 2023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2C909DF-8073-844E-5845-2A48A79DFE11}"/>
              </a:ext>
            </a:extLst>
          </p:cNvPr>
          <p:cNvSpPr/>
          <p:nvPr/>
        </p:nvSpPr>
        <p:spPr bwMode="auto">
          <a:xfrm rot="16200000">
            <a:off x="3639294" y="1237506"/>
            <a:ext cx="685800" cy="649188"/>
          </a:xfrm>
          <a:prstGeom prst="ellipse">
            <a:avLst/>
          </a:prstGeom>
          <a:noFill/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306228-DF86-5523-5E9F-BCA01ECF6859}"/>
              </a:ext>
            </a:extLst>
          </p:cNvPr>
          <p:cNvSpPr txBox="1"/>
          <p:nvPr/>
        </p:nvSpPr>
        <p:spPr>
          <a:xfrm>
            <a:off x="2209800" y="971490"/>
            <a:ext cx="1524000" cy="400110"/>
          </a:xfrm>
          <a:prstGeom prst="rect">
            <a:avLst/>
          </a:prstGeom>
          <a:solidFill>
            <a:srgbClr val="EFFFD2">
              <a:alpha val="52157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Juan Estrada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AF75D85-AC60-3F2D-D58E-A5B0E0E27BDD}"/>
              </a:ext>
            </a:extLst>
          </p:cNvPr>
          <p:cNvSpPr/>
          <p:nvPr/>
        </p:nvSpPr>
        <p:spPr bwMode="auto">
          <a:xfrm rot="16200000">
            <a:off x="599362" y="1839039"/>
            <a:ext cx="895290" cy="87481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093B08-7527-E95E-56E6-68DDAF21D304}"/>
              </a:ext>
            </a:extLst>
          </p:cNvPr>
          <p:cNvSpPr txBox="1"/>
          <p:nvPr/>
        </p:nvSpPr>
        <p:spPr>
          <a:xfrm>
            <a:off x="285006" y="2819400"/>
            <a:ext cx="1391394" cy="400110"/>
          </a:xfrm>
          <a:prstGeom prst="rect">
            <a:avLst/>
          </a:prstGeom>
          <a:solidFill>
            <a:srgbClr val="EFFFD2">
              <a:alpha val="50196"/>
            </a:srgb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Matt Toups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3BCBFC31-D23B-BAAD-4E2A-6D76AD4E0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5, 2023</a:t>
            </a:r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87303190-F620-4E2B-0A9A-005A7AD59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PDSD - DAMSA @ PIP-II</a:t>
            </a:r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47911E2B-A039-122B-5D4E-01F69072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6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5, 2023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PDSD - DAMSA @ PIP-II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9387-AE02-FF40-8DC3-FBC6431E85BA}" type="slidenum">
              <a:rPr lang="en-US"/>
              <a:pPr/>
              <a:t>22</a:t>
            </a:fld>
            <a:endParaRPr 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" y="107285"/>
            <a:ext cx="8991601" cy="609600"/>
          </a:xfrm>
        </p:spPr>
        <p:txBody>
          <a:bodyPr/>
          <a:lstStyle/>
          <a:p>
            <a:pPr lvl="0" latinLnBrk="1"/>
            <a:r>
              <a:rPr lang="en-US" sz="4800" b="1" dirty="0"/>
              <a:t>Parting Questions to this crowd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9088" y="838200"/>
            <a:ext cx="8915399" cy="535714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400" dirty="0">
                <a:sym typeface="Wingdings" pitchFamily="2" charset="2"/>
              </a:rPr>
              <a:t>What other physics can we do with the DAMSA experiment configuration?</a:t>
            </a:r>
          </a:p>
          <a:p>
            <a:pPr>
              <a:lnSpc>
                <a:spcPct val="90000"/>
              </a:lnSpc>
            </a:pPr>
            <a:r>
              <a:rPr lang="en-US" sz="4400" dirty="0">
                <a:sym typeface="Wingdings" pitchFamily="2" charset="2"/>
              </a:rPr>
              <a:t>What modifications to DAMSA experimental configuration to dramatically expand the physics reach?</a:t>
            </a:r>
          </a:p>
          <a:p>
            <a:pPr>
              <a:lnSpc>
                <a:spcPct val="90000"/>
              </a:lnSpc>
            </a:pPr>
            <a:r>
              <a:rPr lang="en-US" sz="4400" dirty="0">
                <a:sym typeface="Wingdings" pitchFamily="2" charset="2"/>
              </a:rPr>
              <a:t>What are the tools necessary for DAMSA physics reach in a timely manner?</a:t>
            </a:r>
          </a:p>
        </p:txBody>
      </p:sp>
    </p:spTree>
    <p:extLst>
      <p:ext uri="{BB962C8B-B14F-4D97-AF65-F5344CB8AC3E}">
        <p14:creationId xmlns:p14="http://schemas.microsoft.com/office/powerpoint/2010/main" val="272845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26165" y="0"/>
            <a:ext cx="8229600" cy="609600"/>
          </a:xfrm>
        </p:spPr>
        <p:txBody>
          <a:bodyPr/>
          <a:lstStyle/>
          <a:p>
            <a:pPr lvl="0" latinLnBrk="1"/>
            <a:r>
              <a:rPr lang="en-US" b="1" dirty="0"/>
              <a:t>Physics Motivation For DSP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460" y="576470"/>
            <a:ext cx="8713305" cy="207935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>
                <a:latin typeface="Arial Narrow" charset="0"/>
                <a:ea typeface="ＭＳ Ｐゴシック" charset="0"/>
              </a:rPr>
              <a:t>The SM describes the visible ~5% of the matter in the universe </a:t>
            </a:r>
            <a:r>
              <a:rPr lang="en-US" sz="2600" dirty="0">
                <a:latin typeface="Arial Narrow" charset="0"/>
                <a:ea typeface="ＭＳ Ｐゴシック" charset="0"/>
                <a:sym typeface="Wingdings" pitchFamily="2" charset="2"/>
              </a:rPr>
              <a:t> becoming more solidly established, while the neutrinos sector requires modifications</a:t>
            </a:r>
            <a:endParaRPr lang="en-US" sz="2600" dirty="0">
              <a:latin typeface="Arial Narrow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600" dirty="0">
                <a:latin typeface="Arial Narrow" charset="0"/>
                <a:ea typeface="ＭＳ Ｐゴシック" charset="0"/>
              </a:rPr>
              <a:t>Dark matter (Dark Sector Particle, DSP) makes up about 25% of the universe </a:t>
            </a:r>
            <a:r>
              <a:rPr lang="en-US" sz="2600" dirty="0">
                <a:latin typeface="Arial Narrow" charset="0"/>
                <a:ea typeface="ＭＳ Ｐゴシック" charset="0"/>
                <a:sym typeface="Wingdings" pitchFamily="2" charset="2"/>
              </a:rPr>
              <a:t>must be explored better </a:t>
            </a:r>
            <a:endParaRPr lang="en-US" sz="2600" dirty="0">
              <a:latin typeface="Arial Narrow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600" dirty="0">
                <a:latin typeface="Arial Narrow" charset="0"/>
                <a:ea typeface="ＭＳ Ｐゴシック" charset="0"/>
              </a:rPr>
              <a:t>Direct searches have limitations in kinematic reach, leaving low mass range un-explored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CA42AD-DC00-9447-91D9-70CBA23F2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15,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08DDB8-3B59-7340-8606-6405E0724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ASW - DAMSA @ PIP-II and ACE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3282C28-5B27-B646-9A2D-FD5F65978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63" y="3276600"/>
            <a:ext cx="3712537" cy="328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kern="0" dirty="0">
                <a:latin typeface="Arial Narrow" charset="0"/>
                <a:ea typeface="ＭＳ Ｐゴシック" charset="0"/>
              </a:rPr>
              <a:t>Strategy:</a:t>
            </a:r>
          </a:p>
          <a:p>
            <a:pPr lvl="1">
              <a:lnSpc>
                <a:spcPct val="90000"/>
              </a:lnSpc>
            </a:pPr>
            <a:r>
              <a:rPr lang="en-US" sz="2400" kern="0" dirty="0">
                <a:latin typeface="Arial Narrow" charset="0"/>
                <a:ea typeface="ＭＳ Ｐゴシック" charset="0"/>
              </a:rPr>
              <a:t>Search for rare particles in unexplored kinematic regime</a:t>
            </a:r>
          </a:p>
          <a:p>
            <a:pPr lvl="1">
              <a:lnSpc>
                <a:spcPct val="90000"/>
              </a:lnSpc>
            </a:pPr>
            <a:r>
              <a:rPr lang="en-US" sz="2400" kern="0" dirty="0">
                <a:latin typeface="Arial Narrow" charset="0"/>
                <a:ea typeface="ＭＳ Ｐゴシック" charset="0"/>
              </a:rPr>
              <a:t>Make and discover DSPs in an accelerator</a:t>
            </a:r>
          </a:p>
          <a:p>
            <a:pPr lvl="1">
              <a:lnSpc>
                <a:spcPct val="90000"/>
              </a:lnSpc>
            </a:pPr>
            <a:r>
              <a:rPr lang="en-US" sz="2400" kern="0" dirty="0">
                <a:latin typeface="Arial Narrow" charset="0"/>
                <a:ea typeface="ＭＳ Ｐゴシック" charset="0"/>
              </a:rPr>
              <a:t>Establish human infra on DM production </a:t>
            </a:r>
          </a:p>
        </p:txBody>
      </p:sp>
      <p:pic>
        <p:nvPicPr>
          <p:cNvPr id="4" name="Picture 3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1F4E6E0A-EAD7-4F05-3292-5B46826BE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1" y="2971800"/>
            <a:ext cx="4724400" cy="3886200"/>
          </a:xfrm>
          <a:prstGeom prst="rect">
            <a:avLst/>
          </a:prstGeom>
        </p:spPr>
      </p:pic>
      <p:sp>
        <p:nvSpPr>
          <p:cNvPr id="11" name="Notched Right Arrow 10">
            <a:extLst>
              <a:ext uri="{FF2B5EF4-FFF2-40B4-BE49-F238E27FC236}">
                <a16:creationId xmlns:a16="http://schemas.microsoft.com/office/drawing/2014/main" id="{CD7C9E02-8061-A740-9B72-8D2035CA55C4}"/>
              </a:ext>
            </a:extLst>
          </p:cNvPr>
          <p:cNvSpPr/>
          <p:nvPr/>
        </p:nvSpPr>
        <p:spPr bwMode="auto">
          <a:xfrm rot="18808504">
            <a:off x="6622449" y="3445955"/>
            <a:ext cx="1600200" cy="917079"/>
          </a:xfrm>
          <a:prstGeom prst="notchedRightArrow">
            <a:avLst/>
          </a:prstGeom>
          <a:solidFill>
            <a:schemeClr val="accent2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No DM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8BA68565-45FB-1F48-A213-FCBB15148B8C}"/>
              </a:ext>
            </a:extLst>
          </p:cNvPr>
          <p:cNvSpPr/>
          <p:nvPr/>
        </p:nvSpPr>
        <p:spPr bwMode="auto">
          <a:xfrm flipH="1">
            <a:off x="4575312" y="3313747"/>
            <a:ext cx="1063488" cy="2934653"/>
          </a:xfrm>
          <a:prstGeom prst="rightArrow">
            <a:avLst/>
          </a:prstGeom>
          <a:solidFill>
            <a:srgbClr val="92D050">
              <a:alpha val="35000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Focus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b="1" dirty="0">
              <a:solidFill>
                <a:srgbClr val="FF0000"/>
              </a:solidFill>
              <a:latin typeface="+mj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 here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2F4372-3DFF-C0C6-15BE-6F241437A54B}"/>
              </a:ext>
            </a:extLst>
          </p:cNvPr>
          <p:cNvSpPr/>
          <p:nvPr/>
        </p:nvSpPr>
        <p:spPr>
          <a:xfrm>
            <a:off x="5867401" y="4572000"/>
            <a:ext cx="2285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Open Sans"/>
              </a:rPr>
              <a:t>Future: </a:t>
            </a:r>
            <a:r>
              <a:rPr lang="en-US" sz="1800" dirty="0" err="1">
                <a:solidFill>
                  <a:schemeClr val="bg1"/>
                </a:solidFill>
                <a:latin typeface="Open Sans"/>
              </a:rPr>
              <a:t>SuperCDMS</a:t>
            </a:r>
            <a:r>
              <a:rPr lang="en-US" sz="1800" dirty="0">
                <a:solidFill>
                  <a:schemeClr val="bg1"/>
                </a:solidFill>
                <a:latin typeface="Open Sans"/>
              </a:rPr>
              <a:t> SNOLAB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25FB87-9669-5ED5-FC62-8BECB25AF86E}"/>
              </a:ext>
            </a:extLst>
          </p:cNvPr>
          <p:cNvSpPr/>
          <p:nvPr/>
        </p:nvSpPr>
        <p:spPr>
          <a:xfrm>
            <a:off x="4978082" y="5943600"/>
            <a:ext cx="3099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Open Sans"/>
              </a:rPr>
              <a:t>Solar Neutrino Background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B6C70D-592F-809E-64E3-62BD337291A6}"/>
              </a:ext>
            </a:extLst>
          </p:cNvPr>
          <p:cNvSpPr txBox="1"/>
          <p:nvPr/>
        </p:nvSpPr>
        <p:spPr>
          <a:xfrm>
            <a:off x="1627201" y="6466947"/>
            <a:ext cx="1979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00B05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See Gordon K’s talk</a:t>
            </a:r>
          </a:p>
        </p:txBody>
      </p:sp>
    </p:spTree>
    <p:extLst>
      <p:ext uri="{BB962C8B-B14F-4D97-AF65-F5344CB8AC3E}">
        <p14:creationId xmlns:p14="http://schemas.microsoft.com/office/powerpoint/2010/main" val="150496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  <p:bldP spid="11" grpId="0" animBg="1"/>
      <p:bldP spid="5" grpId="0" animBg="1"/>
      <p:bldP spid="7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6A741864-6889-226F-9A34-1785C6C54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814" y="2286000"/>
            <a:ext cx="5134186" cy="3962400"/>
          </a:xfrm>
          <a:prstGeom prst="rect">
            <a:avLst/>
          </a:prstGeom>
        </p:spPr>
      </p:pic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52EF81B-C2D2-F049-A062-37871DEBE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609600"/>
            <a:ext cx="4114800" cy="1518356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15, 2023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ASW - DAMSA @ PIP-II and ACE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9387-AE02-FF40-8DC3-FBC6431E85BA}" type="slidenum">
              <a:rPr lang="en-US"/>
              <a:pPr/>
              <a:t>4</a:t>
            </a:fld>
            <a:endParaRPr 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644"/>
            <a:ext cx="8077200" cy="609600"/>
          </a:xfrm>
        </p:spPr>
        <p:txBody>
          <a:bodyPr/>
          <a:lstStyle/>
          <a:p>
            <a:pPr lvl="0" latinLnBrk="1"/>
            <a:r>
              <a:rPr lang="en-US" b="1" dirty="0"/>
              <a:t>DAMSA Physics Strategy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4800600" cy="129225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Focus on Axion-like particles (ALP) in their </a:t>
            </a:r>
            <a:r>
              <a:rPr lang="en-US" sz="2400" b="1" u="sng" dirty="0">
                <a:solidFill>
                  <a:srgbClr val="FF0000"/>
                </a:solidFill>
              </a:rPr>
              <a:t>two-photon</a:t>
            </a:r>
            <a:r>
              <a:rPr lang="en-US" sz="2400" dirty="0"/>
              <a:t> final state via the </a:t>
            </a:r>
            <a:r>
              <a:rPr lang="en-US" sz="2400" dirty="0" err="1"/>
              <a:t>Primakoff</a:t>
            </a:r>
            <a:r>
              <a:rPr lang="en-US" sz="2400" dirty="0"/>
              <a:t> process as the use case</a:t>
            </a:r>
            <a:endParaRPr lang="en-US" sz="28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61436F3-FD4B-9F4F-9D1E-1188A2B95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99" y="1600200"/>
            <a:ext cx="4038601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kern="0" dirty="0"/>
              <a:t>Produce as many photons as possible in the beam source, namely the dump</a:t>
            </a:r>
          </a:p>
          <a:p>
            <a:pPr>
              <a:lnSpc>
                <a:spcPct val="90000"/>
              </a:lnSpc>
            </a:pPr>
            <a:r>
              <a:rPr lang="en-US" sz="2400" kern="0" dirty="0"/>
              <a:t>Capture as many ALPs as possible in as wide a mass range as possible</a:t>
            </a:r>
          </a:p>
          <a:p>
            <a:pPr lvl="1">
              <a:lnSpc>
                <a:spcPct val="90000"/>
              </a:lnSpc>
            </a:pPr>
            <a:r>
              <a:rPr lang="en-US" sz="2000" kern="0" dirty="0"/>
              <a:t>Shorten the distance from the source to the detector</a:t>
            </a:r>
          </a:p>
          <a:p>
            <a:pPr lvl="1">
              <a:lnSpc>
                <a:spcPct val="90000"/>
              </a:lnSpc>
            </a:pPr>
            <a:r>
              <a:rPr lang="en-US" sz="2000" kern="0" dirty="0"/>
              <a:t>Increase the detector angular coverage</a:t>
            </a:r>
          </a:p>
          <a:p>
            <a:pPr>
              <a:lnSpc>
                <a:spcPct val="90000"/>
              </a:lnSpc>
            </a:pPr>
            <a:r>
              <a:rPr lang="en-US" sz="2400" kern="0" dirty="0"/>
              <a:t>Minimize the backgrounds from neutral particles</a:t>
            </a:r>
          </a:p>
          <a:p>
            <a:pPr lvl="1">
              <a:lnSpc>
                <a:spcPct val="90000"/>
              </a:lnSpc>
            </a:pPr>
            <a:r>
              <a:rPr lang="en-US" sz="2000" kern="0" dirty="0"/>
              <a:t>Neutron spallation </a:t>
            </a:r>
            <a:endParaRPr lang="en-US" sz="2000" kern="0" dirty="0">
              <a:sym typeface="Wingdings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 sz="2000" kern="0" dirty="0">
                <a:latin typeface="Symbol" pitchFamily="2" charset="2"/>
              </a:rPr>
              <a:t>n</a:t>
            </a:r>
            <a:r>
              <a:rPr lang="en-US" sz="2000" kern="0" dirty="0"/>
              <a:t> QE, RES, and NC interactions</a:t>
            </a:r>
            <a:endParaRPr lang="en-US" sz="2000" kern="0" dirty="0">
              <a:latin typeface="Symbol" pitchFamily="2" charset="2"/>
            </a:endParaRPr>
          </a:p>
        </p:txBody>
      </p:sp>
      <p:sp>
        <p:nvSpPr>
          <p:cNvPr id="4" name="Notched Right Arrow 3">
            <a:extLst>
              <a:ext uri="{FF2B5EF4-FFF2-40B4-BE49-F238E27FC236}">
                <a16:creationId xmlns:a16="http://schemas.microsoft.com/office/drawing/2014/main" id="{E7CD3227-A417-CC27-4952-4E47D45DA0B7}"/>
              </a:ext>
            </a:extLst>
          </p:cNvPr>
          <p:cNvSpPr/>
          <p:nvPr/>
        </p:nvSpPr>
        <p:spPr bwMode="auto">
          <a:xfrm rot="18808504">
            <a:off x="7501236" y="3796559"/>
            <a:ext cx="1144680" cy="794802"/>
          </a:xfrm>
          <a:prstGeom prst="notchedRightArrow">
            <a:avLst/>
          </a:prstGeom>
          <a:solidFill>
            <a:schemeClr val="accent2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Oppo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72FCF0-A0DF-F57B-1115-129287B9A594}"/>
              </a:ext>
            </a:extLst>
          </p:cNvPr>
          <p:cNvSpPr txBox="1"/>
          <p:nvPr/>
        </p:nvSpPr>
        <p:spPr>
          <a:xfrm rot="3584926">
            <a:off x="6976586" y="2637461"/>
            <a:ext cx="2067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432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This edge constrained by the distance from the source to the detector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DAED16-CB89-E5C2-CD98-B7B1098F212D}"/>
              </a:ext>
            </a:extLst>
          </p:cNvPr>
          <p:cNvSpPr txBox="1"/>
          <p:nvPr/>
        </p:nvSpPr>
        <p:spPr>
          <a:xfrm>
            <a:off x="5809446" y="5410200"/>
            <a:ext cx="31821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200" kern="0" dirty="0" err="1">
                <a:sym typeface="Wingdings" pitchFamily="2" charset="2"/>
              </a:rPr>
              <a:t>Brdar</a:t>
            </a:r>
            <a:r>
              <a:rPr lang="en-US" sz="1200" kern="0" dirty="0">
                <a:sym typeface="Wingdings" pitchFamily="2" charset="2"/>
              </a:rPr>
              <a:t>, Yu </a:t>
            </a:r>
            <a:r>
              <a:rPr lang="en-US" sz="1200" i="1" kern="0" dirty="0">
                <a:sym typeface="Wingdings" pitchFamily="2" charset="2"/>
              </a:rPr>
              <a:t>et al</a:t>
            </a:r>
            <a:r>
              <a:rPr lang="en-US" sz="1200" kern="0" dirty="0">
                <a:sym typeface="Wingdings" pitchFamily="2" charset="2"/>
              </a:rPr>
              <a:t>., </a:t>
            </a:r>
            <a:r>
              <a:rPr lang="en-US" sz="1200" kern="0" dirty="0">
                <a:sym typeface="Wingdings" pitchFamily="2" charset="2"/>
                <a:hlinkClick r:id="rId4"/>
              </a:rPr>
              <a:t>PRL126, 201801</a:t>
            </a:r>
            <a:r>
              <a:rPr lang="en-US" sz="1200" kern="0" dirty="0">
                <a:sym typeface="Wingdings" pitchFamily="2" charset="2"/>
              </a:rPr>
              <a:t> (2021)</a:t>
            </a:r>
            <a:endParaRPr lang="en-US" sz="1050" kern="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4381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build="p"/>
      <p:bldP spid="9" grpId="1" uiExpand="1" build="allAtOnce"/>
      <p:bldP spid="4" grpId="0" animBg="1"/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644"/>
            <a:ext cx="8077200" cy="609600"/>
          </a:xfrm>
        </p:spPr>
        <p:txBody>
          <a:bodyPr/>
          <a:lstStyle/>
          <a:p>
            <a:pPr lvl="0" latinLnBrk="1"/>
            <a:r>
              <a:rPr lang="en-US" b="1" dirty="0"/>
              <a:t>DAMSA Exp. Concept 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599" y="568190"/>
            <a:ext cx="8762999" cy="554002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Inject and absorb as many low-E (1GeV or less) protons and produce as large number of </a:t>
            </a:r>
            <a:r>
              <a:rPr lang="en-US" sz="2800" dirty="0">
                <a:latin typeface="Symbol" pitchFamily="2" charset="2"/>
              </a:rPr>
              <a:t>g </a:t>
            </a:r>
            <a:r>
              <a:rPr lang="en-US" sz="2800" dirty="0"/>
              <a:t>in the dump as possible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Allow higher mass ALP’s to decay with as small a number of neutrons escaping the dump as possible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Place the detector as close to the dump as possible on axis to expand the mass reach to higher mass region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D3B3307-DBCC-5C46-ACD1-B2DA5E640C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3400" y="6182755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/>
              <a:t>June 15, 2023</a:t>
            </a:r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D2D629F0-63AF-D24C-95C7-FAA86CF57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ASW - DAMSA @ PIP-II and ACE</a:t>
            </a:r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38B2D041-CB68-B54D-85F7-3400EFFB0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5D4D17E-E873-D04D-91CA-32CC20801577}"/>
              </a:ext>
            </a:extLst>
          </p:cNvPr>
          <p:cNvGrpSpPr/>
          <p:nvPr/>
        </p:nvGrpSpPr>
        <p:grpSpPr>
          <a:xfrm>
            <a:off x="1069717" y="2484994"/>
            <a:ext cx="6474083" cy="4132263"/>
            <a:chOff x="773117" y="1493838"/>
            <a:chExt cx="7991471" cy="5305425"/>
          </a:xfrm>
        </p:grpSpPr>
        <p:sp>
          <p:nvSpPr>
            <p:cNvPr id="21" name="AutoShape 2">
              <a:extLst>
                <a:ext uri="{FF2B5EF4-FFF2-40B4-BE49-F238E27FC236}">
                  <a16:creationId xmlns:a16="http://schemas.microsoft.com/office/drawing/2014/main" id="{9DA62673-4527-5440-AB46-D121FD21670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347913" y="3649662"/>
              <a:ext cx="914400" cy="1006475"/>
            </a:xfrm>
            <a:prstGeom prst="can">
              <a:avLst>
                <a:gd name="adj" fmla="val 14528"/>
              </a:avLst>
            </a:prstGeom>
            <a:solidFill>
              <a:srgbClr val="729FCF">
                <a:alpha val="50000"/>
              </a:srgbClr>
            </a:solidFill>
            <a:ln w="9525" cap="flat">
              <a:solidFill>
                <a:srgbClr val="3465A4">
                  <a:alpha val="5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3">
              <a:extLst>
                <a:ext uri="{FF2B5EF4-FFF2-40B4-BE49-F238E27FC236}">
                  <a16:creationId xmlns:a16="http://schemas.microsoft.com/office/drawing/2014/main" id="{93FE25D9-CC9D-5E42-A11E-781771D7EF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2188" y="4152900"/>
              <a:ext cx="1309687" cy="158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AutoShape 4">
              <a:extLst>
                <a:ext uri="{FF2B5EF4-FFF2-40B4-BE49-F238E27FC236}">
                  <a16:creationId xmlns:a16="http://schemas.microsoft.com/office/drawing/2014/main" id="{08B2C483-4144-3945-BC0B-8CEEC2F964A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653507" y="3952081"/>
              <a:ext cx="914400" cy="395287"/>
            </a:xfrm>
            <a:prstGeom prst="can">
              <a:avLst>
                <a:gd name="adj" fmla="val 24157"/>
              </a:avLst>
            </a:prstGeom>
            <a:solidFill>
              <a:srgbClr val="FF972F">
                <a:alpha val="50000"/>
              </a:srgbClr>
            </a:solidFill>
            <a:ln w="9525" cap="flat">
              <a:solidFill>
                <a:srgbClr val="FFBF00">
                  <a:alpha val="5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AutoShape 5">
              <a:extLst>
                <a:ext uri="{FF2B5EF4-FFF2-40B4-BE49-F238E27FC236}">
                  <a16:creationId xmlns:a16="http://schemas.microsoft.com/office/drawing/2014/main" id="{FB258829-7F09-5241-8FEB-872F4433C44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277394" y="2340769"/>
              <a:ext cx="3565525" cy="3709987"/>
            </a:xfrm>
            <a:prstGeom prst="can">
              <a:avLst>
                <a:gd name="adj" fmla="val 10819"/>
              </a:avLst>
            </a:prstGeom>
            <a:solidFill>
              <a:srgbClr val="E8F2A1">
                <a:alpha val="50000"/>
              </a:srgbClr>
            </a:solidFill>
            <a:ln w="9525" cap="flat">
              <a:solidFill>
                <a:srgbClr val="AFD095">
                  <a:alpha val="5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6">
              <a:extLst>
                <a:ext uri="{FF2B5EF4-FFF2-40B4-BE49-F238E27FC236}">
                  <a16:creationId xmlns:a16="http://schemas.microsoft.com/office/drawing/2014/main" id="{ED775245-F1E9-2848-95B8-EB62247851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01875" y="1493838"/>
              <a:ext cx="6462713" cy="266065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7">
              <a:extLst>
                <a:ext uri="{FF2B5EF4-FFF2-40B4-BE49-F238E27FC236}">
                  <a16:creationId xmlns:a16="http://schemas.microsoft.com/office/drawing/2014/main" id="{B2E75E35-96A8-F84C-A7AC-1DB7EA45C6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1875" y="4152900"/>
              <a:ext cx="6096000" cy="264636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AutoShape 8">
              <a:extLst>
                <a:ext uri="{FF2B5EF4-FFF2-40B4-BE49-F238E27FC236}">
                  <a16:creationId xmlns:a16="http://schemas.microsoft.com/office/drawing/2014/main" id="{49844D8E-88CF-0C4D-82A0-0B3133F09B0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80063" y="3328988"/>
              <a:ext cx="3565525" cy="1736725"/>
            </a:xfrm>
            <a:prstGeom prst="can">
              <a:avLst>
                <a:gd name="adj" fmla="val 27343"/>
              </a:avLst>
            </a:prstGeom>
            <a:solidFill>
              <a:srgbClr val="FFD7D7">
                <a:alpha val="50000"/>
              </a:srgbClr>
            </a:solidFill>
            <a:ln w="9525" cap="flat">
              <a:solidFill>
                <a:srgbClr val="FF0000">
                  <a:alpha val="5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9">
              <a:extLst>
                <a:ext uri="{FF2B5EF4-FFF2-40B4-BE49-F238E27FC236}">
                  <a16:creationId xmlns:a16="http://schemas.microsoft.com/office/drawing/2014/main" id="{433117ED-9728-5442-8153-342CDC86E7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1875" y="4152900"/>
              <a:ext cx="5273675" cy="158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10">
              <a:extLst>
                <a:ext uri="{FF2B5EF4-FFF2-40B4-BE49-F238E27FC236}">
                  <a16:creationId xmlns:a16="http://schemas.microsoft.com/office/drawing/2014/main" id="{037BFEDC-FA0E-064B-A1AE-9957A4E16E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3117" y="3799293"/>
              <a:ext cx="1311275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16002" rIns="0" bIns="0"/>
            <a:lstStyle>
              <a:lvl1pPr>
                <a:tabLst>
                  <a:tab pos="449263" algn="l"/>
                  <a:tab pos="898525" algn="l"/>
                </a:tabLst>
                <a:defRPr>
                  <a:solidFill>
                    <a:srgbClr val="000000"/>
                  </a:solidFill>
                  <a:latin typeface="Book Antiqua" panose="02040602050305030304" pitchFamily="18" charset="0"/>
                  <a:ea typeface="굴림" panose="020B0600000101010101" pitchFamily="34" charset="-127"/>
                </a:defRPr>
              </a:lvl1pPr>
              <a:lvl2pPr>
                <a:tabLst>
                  <a:tab pos="449263" algn="l"/>
                  <a:tab pos="898525" algn="l"/>
                </a:tabLst>
                <a:defRPr>
                  <a:solidFill>
                    <a:srgbClr val="000000"/>
                  </a:solidFill>
                  <a:latin typeface="Book Antiqua" panose="02040602050305030304" pitchFamily="18" charset="0"/>
                  <a:ea typeface="굴림" panose="020B0600000101010101" pitchFamily="34" charset="-127"/>
                </a:defRPr>
              </a:lvl2pPr>
              <a:lvl3pPr>
                <a:tabLst>
                  <a:tab pos="449263" algn="l"/>
                  <a:tab pos="898525" algn="l"/>
                </a:tabLst>
                <a:defRPr>
                  <a:solidFill>
                    <a:srgbClr val="000000"/>
                  </a:solidFill>
                  <a:latin typeface="Book Antiqua" panose="02040602050305030304" pitchFamily="18" charset="0"/>
                  <a:ea typeface="굴림" panose="020B0600000101010101" pitchFamily="34" charset="-127"/>
                </a:defRPr>
              </a:lvl3pPr>
              <a:lvl4pPr>
                <a:tabLst>
                  <a:tab pos="449263" algn="l"/>
                  <a:tab pos="898525" algn="l"/>
                </a:tabLst>
                <a:defRPr>
                  <a:solidFill>
                    <a:srgbClr val="000000"/>
                  </a:solidFill>
                  <a:latin typeface="Book Antiqua" panose="02040602050305030304" pitchFamily="18" charset="0"/>
                  <a:ea typeface="굴림" panose="020B0600000101010101" pitchFamily="34" charset="-127"/>
                </a:defRPr>
              </a:lvl4pPr>
              <a:lvl5pPr>
                <a:tabLst>
                  <a:tab pos="449263" algn="l"/>
                  <a:tab pos="898525" algn="l"/>
                </a:tabLst>
                <a:defRPr>
                  <a:solidFill>
                    <a:srgbClr val="000000"/>
                  </a:solidFill>
                  <a:latin typeface="Book Antiqua" panose="02040602050305030304" pitchFamily="18" charset="0"/>
                  <a:ea typeface="굴림" panose="020B0600000101010101" pitchFamily="34" charset="-127"/>
                </a:defRPr>
              </a:lvl5pPr>
              <a:lvl6pPr marL="2514600" indent="-228600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>
                  <a:solidFill>
                    <a:srgbClr val="000000"/>
                  </a:solidFill>
                  <a:latin typeface="Book Antiqua" panose="02040602050305030304" pitchFamily="18" charset="0"/>
                  <a:ea typeface="굴림" panose="020B0600000101010101" pitchFamily="34" charset="-127"/>
                </a:defRPr>
              </a:lvl6pPr>
              <a:lvl7pPr marL="2971800" indent="-228600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>
                  <a:solidFill>
                    <a:srgbClr val="000000"/>
                  </a:solidFill>
                  <a:latin typeface="Book Antiqua" panose="02040602050305030304" pitchFamily="18" charset="0"/>
                  <a:ea typeface="굴림" panose="020B0600000101010101" pitchFamily="34" charset="-127"/>
                </a:defRPr>
              </a:lvl7pPr>
              <a:lvl8pPr marL="3429000" indent="-228600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>
                  <a:solidFill>
                    <a:srgbClr val="000000"/>
                  </a:solidFill>
                  <a:latin typeface="Book Antiqua" panose="02040602050305030304" pitchFamily="18" charset="0"/>
                  <a:ea typeface="굴림" panose="020B0600000101010101" pitchFamily="34" charset="-127"/>
                </a:defRPr>
              </a:lvl8pPr>
              <a:lvl9pPr marL="3886200" indent="-228600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>
                  <a:solidFill>
                    <a:srgbClr val="000000"/>
                  </a:solidFill>
                  <a:latin typeface="Book Antiqua" panose="02040602050305030304" pitchFamily="18" charset="0"/>
                  <a:ea typeface="굴림" panose="020B0600000101010101" pitchFamily="34" charset="-127"/>
                </a:defRPr>
              </a:lvl9pPr>
            </a:lstStyle>
            <a:p>
              <a:pPr>
                <a:lnSpc>
                  <a:spcPct val="93000"/>
                </a:lnSpc>
              </a:pPr>
              <a:r>
                <a:rPr lang="en-US" altLang="en-US" sz="1800" b="1" dirty="0">
                  <a:solidFill>
                    <a:srgbClr val="FF0000"/>
                  </a:solidFill>
                  <a:latin typeface="+mn-lt"/>
                </a:rPr>
                <a:t>Proton beam</a:t>
              </a:r>
            </a:p>
          </p:txBody>
        </p:sp>
      </p:grpSp>
      <p:sp>
        <p:nvSpPr>
          <p:cNvPr id="30" name="Text Box 10">
            <a:extLst>
              <a:ext uri="{FF2B5EF4-FFF2-40B4-BE49-F238E27FC236}">
                <a16:creationId xmlns:a16="http://schemas.microsoft.com/office/drawing/2014/main" id="{5F0EA1BA-876E-3641-90F5-C50B8A7EDAE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095131" y="4396567"/>
            <a:ext cx="685122" cy="27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16002" rIns="0" bIns="0"/>
          <a:lstStyle>
            <a:lvl1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1pPr>
            <a:lvl2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2pPr>
            <a:lvl3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3pPr>
            <a:lvl4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4pPr>
            <a:lvl5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en-US" altLang="en-US" sz="1800" b="1" dirty="0">
                <a:solidFill>
                  <a:srgbClr val="FF0000"/>
                </a:solidFill>
                <a:latin typeface="+mn-lt"/>
              </a:rPr>
              <a:t>W Dump</a:t>
            </a:r>
          </a:p>
          <a:p>
            <a:pPr algn="ctr">
              <a:lnSpc>
                <a:spcPct val="93000"/>
              </a:lnSpc>
            </a:pPr>
            <a:r>
              <a:rPr lang="en-US" altLang="en-US" sz="1800" b="1" dirty="0">
                <a:solidFill>
                  <a:srgbClr val="FF0000"/>
                </a:solidFill>
                <a:latin typeface="+mn-lt"/>
              </a:rPr>
              <a:t>L=1m</a:t>
            </a:r>
          </a:p>
        </p:txBody>
      </p:sp>
      <p:sp>
        <p:nvSpPr>
          <p:cNvPr id="31" name="Text Box 10">
            <a:extLst>
              <a:ext uri="{FF2B5EF4-FFF2-40B4-BE49-F238E27FC236}">
                <a16:creationId xmlns:a16="http://schemas.microsoft.com/office/drawing/2014/main" id="{BCA31066-6F21-CE4D-86AD-427E80F85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012" y="3228938"/>
            <a:ext cx="2133973" cy="581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16002" rIns="0" bIns="0"/>
          <a:lstStyle>
            <a:lvl1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1pPr>
            <a:lvl2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2pPr>
            <a:lvl3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3pPr>
            <a:lvl4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4pPr>
            <a:lvl5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en-US" altLang="en-US" sz="1800" b="1" dirty="0">
                <a:solidFill>
                  <a:srgbClr val="FF0000"/>
                </a:solidFill>
                <a:latin typeface="+mn-lt"/>
              </a:rPr>
              <a:t>Vacuum Decay Volume</a:t>
            </a:r>
          </a:p>
          <a:p>
            <a:pPr algn="ctr">
              <a:lnSpc>
                <a:spcPct val="93000"/>
              </a:lnSpc>
            </a:pPr>
            <a:r>
              <a:rPr lang="en-US" altLang="en-US" sz="1800" b="1" dirty="0">
                <a:solidFill>
                  <a:srgbClr val="FF0000"/>
                </a:solidFill>
                <a:latin typeface="+mn-lt"/>
              </a:rPr>
              <a:t>L=10m</a:t>
            </a:r>
          </a:p>
        </p:txBody>
      </p:sp>
      <p:sp>
        <p:nvSpPr>
          <p:cNvPr id="32" name="Text Box 10">
            <a:extLst>
              <a:ext uri="{FF2B5EF4-FFF2-40B4-BE49-F238E27FC236}">
                <a16:creationId xmlns:a16="http://schemas.microsoft.com/office/drawing/2014/main" id="{A2E1888D-B7CA-DC4A-A690-E592FE363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6847" y="3224734"/>
            <a:ext cx="869102" cy="27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16002" rIns="0" bIns="0"/>
          <a:lstStyle>
            <a:lvl1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1pPr>
            <a:lvl2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2pPr>
            <a:lvl3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3pPr>
            <a:lvl4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4pPr>
            <a:lvl5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en-US" sz="1800" b="1" dirty="0">
                <a:solidFill>
                  <a:srgbClr val="FF0000"/>
                </a:solidFill>
                <a:latin typeface="+mn-lt"/>
              </a:rPr>
              <a:t>Detector</a:t>
            </a:r>
          </a:p>
        </p:txBody>
      </p:sp>
      <p:sp>
        <p:nvSpPr>
          <p:cNvPr id="33" name="Text Box 10">
            <a:extLst>
              <a:ext uri="{FF2B5EF4-FFF2-40B4-BE49-F238E27FC236}">
                <a16:creationId xmlns:a16="http://schemas.microsoft.com/office/drawing/2014/main" id="{220837AF-7170-1F4E-9A32-2AD1B202F556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614578" y="4444305"/>
            <a:ext cx="685122" cy="27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16002" rIns="0" bIns="0"/>
          <a:lstStyle>
            <a:lvl1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1pPr>
            <a:lvl2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2pPr>
            <a:lvl3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3pPr>
            <a:lvl4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4pPr>
            <a:lvl5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en-US" sz="1600" b="1" dirty="0">
                <a:solidFill>
                  <a:schemeClr val="accent2"/>
                </a:solidFill>
                <a:latin typeface="+mn-lt"/>
              </a:rPr>
              <a:t>Absorber</a:t>
            </a:r>
          </a:p>
        </p:txBody>
      </p:sp>
    </p:spTree>
    <p:extLst>
      <p:ext uri="{BB962C8B-B14F-4D97-AF65-F5344CB8AC3E}">
        <p14:creationId xmlns:p14="http://schemas.microsoft.com/office/powerpoint/2010/main" val="298052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uiExpand="1" build="p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screenshot, diagram, line&#10;&#10;Description automatically generated">
            <a:extLst>
              <a:ext uri="{FF2B5EF4-FFF2-40B4-BE49-F238E27FC236}">
                <a16:creationId xmlns:a16="http://schemas.microsoft.com/office/drawing/2014/main" id="{B0C6AC9A-0DE1-9629-159C-F0B7EA657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15" y="685799"/>
            <a:ext cx="9238415" cy="623477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C5AD2-1DA4-4640-92BC-275C4C9CC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1000" y="6477000"/>
            <a:ext cx="457200" cy="457200"/>
          </a:xfrm>
        </p:spPr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7CBA76-EB91-9548-A779-9F48B1AE7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4000" b="1" dirty="0"/>
              <a:t>DAMSA Sensitivity Reach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29F959-6A83-3F47-98F7-A48D37CE08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/>
              <a:t>June 15, 2023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1522317-A46C-B748-BFBC-C1B4B0002427}"/>
              </a:ext>
            </a:extLst>
          </p:cNvPr>
          <p:cNvSpPr/>
          <p:nvPr/>
        </p:nvSpPr>
        <p:spPr bwMode="auto">
          <a:xfrm rot="18613013">
            <a:off x="5859825" y="570202"/>
            <a:ext cx="1313523" cy="5179966"/>
          </a:xfrm>
          <a:prstGeom prst="ellipse">
            <a:avLst/>
          </a:prstGeom>
          <a:solidFill>
            <a:schemeClr val="accent1">
              <a:lumMod val="60000"/>
              <a:lumOff val="40000"/>
              <a:alpha val="20039"/>
            </a:schemeClr>
          </a:solidFill>
          <a:ln w="571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6144822-1B1B-5747-AF69-57F140FBE9DE}"/>
              </a:ext>
            </a:extLst>
          </p:cNvPr>
          <p:cNvSpPr/>
          <p:nvPr/>
        </p:nvSpPr>
        <p:spPr bwMode="auto">
          <a:xfrm rot="17498222">
            <a:off x="3229527" y="2066285"/>
            <a:ext cx="925110" cy="4133935"/>
          </a:xfrm>
          <a:prstGeom prst="ellipse">
            <a:avLst/>
          </a:prstGeom>
          <a:solidFill>
            <a:schemeClr val="accent1">
              <a:lumMod val="60000"/>
              <a:lumOff val="40000"/>
              <a:alpha val="19832"/>
            </a:schemeClr>
          </a:solidFill>
          <a:ln w="571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0D723E-458C-2941-967A-4669B2C788AD}"/>
              </a:ext>
            </a:extLst>
          </p:cNvPr>
          <p:cNvSpPr txBox="1"/>
          <p:nvPr/>
        </p:nvSpPr>
        <p:spPr>
          <a:xfrm>
            <a:off x="6436655" y="1833452"/>
            <a:ext cx="1676400" cy="1015663"/>
          </a:xfrm>
          <a:prstGeom prst="rect">
            <a:avLst/>
          </a:prstGeom>
          <a:solidFill>
            <a:srgbClr val="FFFF99">
              <a:alpha val="28000"/>
            </a:srgb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Short lived! </a:t>
            </a:r>
            <a:r>
              <a:rPr lang="en-US" sz="2000" dirty="0">
                <a:solidFill>
                  <a:srgbClr val="FF0000"/>
                </a:solidFill>
                <a:latin typeface="+mj-lt"/>
                <a:sym typeface="Wingdings" pitchFamily="2" charset="2"/>
              </a:rPr>
              <a:t> 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Capture decay products b4 det.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9AC37D-3034-3842-9523-2C266C240BF8}"/>
              </a:ext>
            </a:extLst>
          </p:cNvPr>
          <p:cNvSpPr txBox="1"/>
          <p:nvPr/>
        </p:nvSpPr>
        <p:spPr>
          <a:xfrm>
            <a:off x="1959511" y="3861137"/>
            <a:ext cx="1676400" cy="1015663"/>
          </a:xfrm>
          <a:prstGeom prst="rect">
            <a:avLst/>
          </a:prstGeom>
          <a:solidFill>
            <a:srgbClr val="FFFF99">
              <a:alpha val="28000"/>
            </a:srgb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Long lived! </a:t>
            </a:r>
            <a:r>
              <a:rPr lang="en-US" sz="2000" dirty="0">
                <a:solidFill>
                  <a:srgbClr val="FF0000"/>
                </a:solidFill>
                <a:latin typeface="+mj-lt"/>
                <a:sym typeface="Wingdings" pitchFamily="2" charset="2"/>
              </a:rPr>
              <a:t> 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Capture decays in the detector</a:t>
            </a:r>
          </a:p>
        </p:txBody>
      </p:sp>
    </p:spTree>
    <p:extLst>
      <p:ext uri="{BB962C8B-B14F-4D97-AF65-F5344CB8AC3E}">
        <p14:creationId xmlns:p14="http://schemas.microsoft.com/office/powerpoint/2010/main" val="38946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15, 2023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ASW - DAMSA @ PIP-II and ACE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9387-AE02-FF40-8DC3-FBC6431E85BA}" type="slidenum">
              <a:rPr lang="en-US"/>
              <a:pPr/>
              <a:t>7</a:t>
            </a:fld>
            <a:endParaRPr 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1" cy="609600"/>
          </a:xfrm>
        </p:spPr>
        <p:txBody>
          <a:bodyPr/>
          <a:lstStyle/>
          <a:p>
            <a:pPr lvl="0" latinLnBrk="1"/>
            <a:r>
              <a:rPr lang="en-US" b="1" dirty="0"/>
              <a:t>DAMSA Experiment Strategy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1" y="663224"/>
            <a:ext cx="8839199" cy="185137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Overarching strategic goal: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Get the detector ready to take data in time for PIP-II LINAC completion in 2029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Design and build the detector to meet the requirements with minimal R&amp;D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8763D2-EA82-4BA4-B32E-FDD6C041A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1" y="2362200"/>
            <a:ext cx="4952999" cy="353846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C9E65CF-E216-FF6E-50E7-3A9F0B555688}"/>
              </a:ext>
            </a:extLst>
          </p:cNvPr>
          <p:cNvGrpSpPr/>
          <p:nvPr/>
        </p:nvGrpSpPr>
        <p:grpSpPr>
          <a:xfrm>
            <a:off x="5400902" y="2579263"/>
            <a:ext cx="1868577" cy="1568797"/>
            <a:chOff x="5370423" y="2698403"/>
            <a:chExt cx="1868577" cy="15687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E17232E-DE22-7B66-4267-227AC4766707}"/>
                </a:ext>
              </a:extLst>
            </p:cNvPr>
            <p:cNvSpPr/>
            <p:nvPr/>
          </p:nvSpPr>
          <p:spPr bwMode="auto">
            <a:xfrm>
              <a:off x="6553200" y="3733800"/>
              <a:ext cx="685800" cy="533400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E19A97D-A74B-0CEA-7090-0C559C6FC25C}"/>
                </a:ext>
              </a:extLst>
            </p:cNvPr>
            <p:cNvSpPr txBox="1"/>
            <p:nvPr/>
          </p:nvSpPr>
          <p:spPr>
            <a:xfrm>
              <a:off x="5370423" y="2698403"/>
              <a:ext cx="1082348" cy="46166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DAMSA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8B30811-063E-2176-6631-6000DEF00CA1}"/>
                </a:ext>
              </a:extLst>
            </p:cNvPr>
            <p:cNvCxnSpPr>
              <a:cxnSpLocks/>
              <a:stCxn id="8" idx="2"/>
            </p:cNvCxnSpPr>
            <p:nvPr/>
          </p:nvCxnSpPr>
          <p:spPr bwMode="auto">
            <a:xfrm>
              <a:off x="5911597" y="3160068"/>
              <a:ext cx="984503" cy="573732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0" name="Rectangle 3">
            <a:extLst>
              <a:ext uri="{FF2B5EF4-FFF2-40B4-BE49-F238E27FC236}">
                <a16:creationId xmlns:a16="http://schemas.microsoft.com/office/drawing/2014/main" id="{BD526BBD-6A8C-A134-7BD7-00406C436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514600"/>
            <a:ext cx="4224689" cy="353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lvl="1">
              <a:lnSpc>
                <a:spcPct val="90000"/>
              </a:lnSpc>
            </a:pPr>
            <a:r>
              <a:rPr lang="en-US" sz="2400" kern="0" dirty="0">
                <a:sym typeface="Wingdings" pitchFamily="2" charset="2"/>
              </a:rPr>
              <a:t>Fast timing (~0.1ns or better)</a:t>
            </a:r>
          </a:p>
          <a:p>
            <a:pPr lvl="1">
              <a:lnSpc>
                <a:spcPct val="90000"/>
              </a:lnSpc>
            </a:pPr>
            <a:r>
              <a:rPr lang="en-US" sz="2400" kern="0" dirty="0">
                <a:sym typeface="Wingdings" pitchFamily="2" charset="2"/>
              </a:rPr>
              <a:t>High position resolution (~0.1mm or better)</a:t>
            </a:r>
          </a:p>
          <a:p>
            <a:pPr lvl="1">
              <a:lnSpc>
                <a:spcPct val="90000"/>
              </a:lnSpc>
            </a:pPr>
            <a:r>
              <a:rPr lang="en-US" sz="2400" kern="0" dirty="0">
                <a:sym typeface="Wingdings" pitchFamily="2" charset="2"/>
              </a:rPr>
              <a:t>Excellent energy and invariant mass resolution</a:t>
            </a:r>
          </a:p>
          <a:p>
            <a:pPr lvl="1">
              <a:lnSpc>
                <a:spcPct val="90000"/>
              </a:lnSpc>
            </a:pPr>
            <a:r>
              <a:rPr lang="en-US" sz="2400" kern="0" dirty="0">
                <a:sym typeface="Wingdings" pitchFamily="2" charset="2"/>
              </a:rPr>
              <a:t>Low threshold energy</a:t>
            </a:r>
          </a:p>
          <a:p>
            <a:pPr>
              <a:lnSpc>
                <a:spcPct val="90000"/>
              </a:lnSpc>
            </a:pPr>
            <a:r>
              <a:rPr lang="en-US" sz="2800" kern="0" dirty="0">
                <a:sym typeface="Wingdings" pitchFamily="2" charset="2"/>
              </a:rPr>
              <a:t>Discover Dark Sector Particles in the beam and produce the beam of them</a:t>
            </a:r>
          </a:p>
        </p:txBody>
      </p:sp>
    </p:spTree>
    <p:extLst>
      <p:ext uri="{BB962C8B-B14F-4D97-AF65-F5344CB8AC3E}">
        <p14:creationId xmlns:p14="http://schemas.microsoft.com/office/powerpoint/2010/main" val="154529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uiExpand="1" build="p"/>
      <p:bldP spid="10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15, 2023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ASW - DAMSA @ PIP-II and ACE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9387-AE02-FF40-8DC3-FBC6431E85BA}" type="slidenum">
              <a:rPr lang="en-US"/>
              <a:pPr/>
              <a:t>8</a:t>
            </a:fld>
            <a:endParaRPr 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" y="76200"/>
            <a:ext cx="8991601" cy="609600"/>
          </a:xfrm>
        </p:spPr>
        <p:txBody>
          <a:bodyPr/>
          <a:lstStyle/>
          <a:p>
            <a:pPr lvl="0" latinLnBrk="1"/>
            <a:r>
              <a:rPr lang="en-US" sz="5400" b="1" dirty="0"/>
              <a:t>Conclusions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9088" y="662651"/>
            <a:ext cx="8915399" cy="535714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DAMSA is a DSP search and discovery experiment that leverages high intensity, low energy proton beams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ALP and other physics topics will be explored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Detailed GEANT based studies performed for detector parameter requirements  Optimization in progress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Neutron background consideration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DAMSA collaboration building (6 US, 5 SK, 1 EU)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w/ the goal to submit a proposal to Fermilab PAC Jan. 2024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DAMSA presents an excellent opportunity for transforming Fermilab’s PIP-II and ACE to a world-class DSP facility &amp; to train the next generation physicists to lead dark matters in accelerators</a:t>
            </a:r>
          </a:p>
        </p:txBody>
      </p:sp>
    </p:spTree>
    <p:extLst>
      <p:ext uri="{BB962C8B-B14F-4D97-AF65-F5344CB8AC3E}">
        <p14:creationId xmlns:p14="http://schemas.microsoft.com/office/powerpoint/2010/main" val="257341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15, 2023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ASW - DAMSA @ PIP-II and ACE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9387-AE02-FF40-8DC3-FBC6431E85BA}" type="slidenum">
              <a:rPr lang="en-US"/>
              <a:pPr/>
              <a:t>9</a:t>
            </a:fld>
            <a:endParaRPr 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90800"/>
            <a:ext cx="8839200" cy="609600"/>
          </a:xfrm>
        </p:spPr>
        <p:txBody>
          <a:bodyPr/>
          <a:lstStyle/>
          <a:p>
            <a:pPr lvl="0" latinLnBrk="1"/>
            <a:r>
              <a:rPr lang="en-US" b="1" dirty="0"/>
              <a:t>Back Up Slides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6D8C82-8CF2-3A4E-B3B9-94A1C5F8C60F}"/>
              </a:ext>
            </a:extLst>
          </p:cNvPr>
          <p:cNvSpPr/>
          <p:nvPr/>
        </p:nvSpPr>
        <p:spPr bwMode="auto">
          <a:xfrm>
            <a:off x="2438400" y="6225824"/>
            <a:ext cx="685800" cy="5148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7613"/>
      </p:ext>
    </p:extLst>
  </p:cSld>
  <p:clrMapOvr>
    <a:masterClrMapping/>
  </p:clrMapOvr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60744</TotalTime>
  <Words>2045</Words>
  <Application>Microsoft Macintosh PowerPoint</Application>
  <PresentationFormat>On-screen Show (4:3)</PresentationFormat>
  <Paragraphs>254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APPLE CHANCERY</vt:lpstr>
      <vt:lpstr>Arial</vt:lpstr>
      <vt:lpstr>Arial Narrow</vt:lpstr>
      <vt:lpstr>Monotype Corsiva</vt:lpstr>
      <vt:lpstr>Open Sans</vt:lpstr>
      <vt:lpstr>Symbol</vt:lpstr>
      <vt:lpstr>Times New Roman</vt:lpstr>
      <vt:lpstr>phys1443-spring02</vt:lpstr>
      <vt:lpstr>PowerPoint Presentation</vt:lpstr>
      <vt:lpstr>What is DAMSA?</vt:lpstr>
      <vt:lpstr>Physics Motivation For DSP</vt:lpstr>
      <vt:lpstr>DAMSA Physics Strategy</vt:lpstr>
      <vt:lpstr>DAMSA Exp. Concept </vt:lpstr>
      <vt:lpstr>DAMSA Sensitivity Reach</vt:lpstr>
      <vt:lpstr>DAMSA Experiment Strategy</vt:lpstr>
      <vt:lpstr>Conclusions</vt:lpstr>
      <vt:lpstr>Back Up Slides</vt:lpstr>
      <vt:lpstr>Physics Motivation For DSP</vt:lpstr>
      <vt:lpstr>DSP’s? How do we make &amp; see them?</vt:lpstr>
      <vt:lpstr>PowerPoint Presentation</vt:lpstr>
      <vt:lpstr>DAMSA Requirements – The Beam</vt:lpstr>
      <vt:lpstr>DAMSA Requirements – The Dump</vt:lpstr>
      <vt:lpstr>DAMSA Requirements – The Detector 1</vt:lpstr>
      <vt:lpstr>DAMSA Requirements – The Detector 2</vt:lpstr>
      <vt:lpstr>DAMSA Detector Characteristics</vt:lpstr>
      <vt:lpstr>Potential DAMSA Detector Technology</vt:lpstr>
      <vt:lpstr>Potential DAMSA Experiment Timeline</vt:lpstr>
      <vt:lpstr>DAMSA Experiment Team</vt:lpstr>
      <vt:lpstr>PowerPoint Presentation</vt:lpstr>
      <vt:lpstr>Parting Questions to this crowd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1803</cp:revision>
  <dcterms:created xsi:type="dcterms:W3CDTF">2012-01-19T04:21:20Z</dcterms:created>
  <dcterms:modified xsi:type="dcterms:W3CDTF">2023-06-15T14:16:45Z</dcterms:modified>
</cp:coreProperties>
</file>