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6"/>
  </p:notesMasterIdLst>
  <p:handoutMasterIdLst>
    <p:handoutMasterId r:id="rId7"/>
  </p:handoutMasterIdLst>
  <p:sldIdLst>
    <p:sldId id="294" r:id="rId2"/>
    <p:sldId id="295" r:id="rId3"/>
    <p:sldId id="2470" r:id="rId4"/>
    <p:sldId id="2471" r:id="rId5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7D7EB"/>
    <a:srgbClr val="98D7EA"/>
    <a:srgbClr val="98D7EB"/>
    <a:srgbClr val="50504E"/>
    <a:srgbClr val="4E4E4E"/>
    <a:srgbClr val="404040"/>
    <a:srgbClr val="004C97"/>
    <a:srgbClr val="63666A"/>
    <a:srgbClr val="99D6EA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85870B-D7AA-4EA1-BA13-CACF5B83BA68}" v="2" dt="2023-06-12T14:43:03.77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6314" autoAdjust="0"/>
  </p:normalViewPr>
  <p:slideViewPr>
    <p:cSldViewPr snapToGrid="0" snapToObjects="1" showGuides="1">
      <p:cViewPr varScale="1">
        <p:scale>
          <a:sx n="110" d="100"/>
          <a:sy n="110" d="100"/>
        </p:scale>
        <p:origin x="330" y="102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ederique Pellemoine" userId="9cd3e5c9-479b-4dcb-a351-aa46ddba92eb" providerId="ADAL" clId="{1B85870B-D7AA-4EA1-BA13-CACF5B83BA68}"/>
    <pc:docChg chg="modSld">
      <pc:chgData name="Frederique Pellemoine" userId="9cd3e5c9-479b-4dcb-a351-aa46ddba92eb" providerId="ADAL" clId="{1B85870B-D7AA-4EA1-BA13-CACF5B83BA68}" dt="2023-06-12T14:43:24.521" v="64" actId="20577"/>
      <pc:docMkLst>
        <pc:docMk/>
      </pc:docMkLst>
      <pc:sldChg chg="modSp mod">
        <pc:chgData name="Frederique Pellemoine" userId="9cd3e5c9-479b-4dcb-a351-aa46ddba92eb" providerId="ADAL" clId="{1B85870B-D7AA-4EA1-BA13-CACF5B83BA68}" dt="2023-06-12T14:43:24.521" v="64" actId="20577"/>
        <pc:sldMkLst>
          <pc:docMk/>
          <pc:sldMk cId="1989597527" sldId="294"/>
        </pc:sldMkLst>
        <pc:spChg chg="mod">
          <ac:chgData name="Frederique Pellemoine" userId="9cd3e5c9-479b-4dcb-a351-aa46ddba92eb" providerId="ADAL" clId="{1B85870B-D7AA-4EA1-BA13-CACF5B83BA68}" dt="2023-06-12T14:43:24.521" v="64" actId="20577"/>
          <ac:spMkLst>
            <pc:docMk/>
            <pc:sldMk cId="1989597527" sldId="294"/>
            <ac:spMk id="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6/15/2023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6/15/2023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55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4350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r>
              <a:rPr lang="en-US"/>
              <a:t>6/15/2023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F. Pellemoine | High-Power Targetry R&amp;D for Next-Generation Accelerator Facilities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6/15/2023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F. Pellemoine | High-Power Targetry R&amp;D for Next-Generation Accelerator Facilities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5C62C411-78B7-E24A-910B-DB22279E20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7D9CF0-9F7A-8149-A2E0-1D1F97884E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6/15/2023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F. Pellemoine | High-Power Targetry R&amp;D for Next-Generation Accelerator Facilities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6/15/2023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/>
              <a:t>F. Pellemoine | High-Power Targetry R&amp;D for Next-Generation Accelerator Facilities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F7A0E67-CA0E-AE4B-9410-E2429A756B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FF897D-868E-3049-8124-0434F375E4DD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31279" b="31279"/>
          <a:stretch/>
        </p:blipFill>
        <p:spPr>
          <a:xfrm>
            <a:off x="-17762" y="612648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8330" b="40718"/>
          <a:stretch/>
        </p:blipFill>
        <p:spPr>
          <a:xfrm>
            <a:off x="-18288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644" b="44456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9861" b="3923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2966" b="1613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spcBef>
                <a:spcPts val="984"/>
              </a:spcBef>
              <a:defRPr sz="1800">
                <a:solidFill>
                  <a:srgbClr val="505050"/>
                </a:solidFill>
              </a:defRPr>
            </a:lvl1pPr>
            <a:lvl2pPr marL="28257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>
                <a:solidFill>
                  <a:srgbClr val="505050"/>
                </a:solidFill>
              </a:defRPr>
            </a:lvl2pPr>
            <a:lvl3pPr marL="573087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500">
                <a:solidFill>
                  <a:srgbClr val="505050"/>
                </a:solidFill>
              </a:defRPr>
            </a:lvl3pPr>
            <a:lvl4pPr marL="85725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400">
                <a:solidFill>
                  <a:srgbClr val="505050"/>
                </a:solidFill>
              </a:defRPr>
            </a:lvl4pPr>
            <a:lvl5pPr marL="113982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styles.</a:t>
            </a:r>
          </a:p>
          <a:p>
            <a:pPr marL="512763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Second level</a:t>
            </a:r>
          </a:p>
          <a:p>
            <a:pPr marL="803275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Third level</a:t>
            </a:r>
          </a:p>
          <a:p>
            <a:pPr marL="1085850" marR="0" lvl="3" indent="-22860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Fourth level</a:t>
            </a:r>
          </a:p>
          <a:p>
            <a:pPr marL="1370013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6/15/2023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F. Pellemoine | High-Power Targetry R&amp;D for Next-Generation Accelerator Facilities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6/15/2023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F. Pellemoine | High-Power Targetry R&amp;D for Next-Generation Accelerator Facilities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6/15/2023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F. Pellemoine | High-Power Targetry R&amp;D for Next-Generation Accelerator Facilities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tiff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High-Power </a:t>
            </a:r>
            <a:r>
              <a:rPr lang="en-US" sz="1800" dirty="0" err="1"/>
              <a:t>Targetry</a:t>
            </a:r>
            <a:r>
              <a:rPr lang="en-US" sz="1800" dirty="0"/>
              <a:t> R&amp;D for Next-Generation Accelerator Facilities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3964" y="3849336"/>
            <a:ext cx="8499231" cy="935794"/>
          </a:xfrm>
        </p:spPr>
        <p:txBody>
          <a:bodyPr/>
          <a:lstStyle/>
          <a:p>
            <a:r>
              <a:rPr lang="en-US" sz="1400" dirty="0"/>
              <a:t>Frederique Pellemoine</a:t>
            </a:r>
          </a:p>
          <a:p>
            <a:r>
              <a:rPr lang="en-US" sz="1400" dirty="0"/>
              <a:t>Fermilab ACE Science Workshop</a:t>
            </a:r>
          </a:p>
          <a:p>
            <a:r>
              <a:rPr lang="en-US" sz="1400" dirty="0"/>
              <a:t>14-15 June 2023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326BAF-4346-A06E-E48C-F135DADE9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Need for Robust High-Power Targets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2B804-36FA-9198-BD72-76CABDB21CD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6/15/2023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96F21-060C-F652-82CF-15CC14B141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87588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/>
              <a:t>F. Pellemoine | High-Power Targetry R&amp;D for Next-Generation Accelerator Facilities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A691F-CEB7-8738-E3BF-7AA8A5AC95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43AB66-F6E4-0514-5636-79E4669C5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3327" y="240131"/>
            <a:ext cx="2278788" cy="12369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A278DE-67DB-984A-7B8C-9FAACE4668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7605" y="3380230"/>
            <a:ext cx="1378582" cy="8878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F46A87-D874-4E85-17F4-643C05898D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9724" y="1907710"/>
            <a:ext cx="2099247" cy="8878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DCE1AE-8F24-DD0C-25B6-D39DE31EAA96}"/>
              </a:ext>
            </a:extLst>
          </p:cNvPr>
          <p:cNvSpPr txBox="1"/>
          <p:nvPr/>
        </p:nvSpPr>
        <p:spPr>
          <a:xfrm>
            <a:off x="6719237" y="2797317"/>
            <a:ext cx="2181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" panose="020B0604020202020204" pitchFamily="34" charset="0"/>
                <a:cs typeface="Helvetica" panose="020B0604020202020204" pitchFamily="34" charset="0"/>
              </a:rPr>
              <a:t>MINOS NT-02 target failure: radiation-induced swelling (FNAL)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A00EF17-2340-7297-3145-C064EFD6BDB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0252" y="3383954"/>
            <a:ext cx="1101529" cy="870344"/>
          </a:xfrm>
          <a:prstGeom prst="rect">
            <a:avLst/>
          </a:prstGeom>
          <a:ln>
            <a:noFill/>
          </a:ln>
          <a:effectLst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75B90CD-8FE0-D56F-340E-EB53121693B3}"/>
              </a:ext>
            </a:extLst>
          </p:cNvPr>
          <p:cNvSpPr txBox="1"/>
          <p:nvPr/>
        </p:nvSpPr>
        <p:spPr>
          <a:xfrm>
            <a:off x="6545288" y="4262927"/>
            <a:ext cx="25987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" panose="020B0604020202020204" pitchFamily="34" charset="0"/>
                <a:cs typeface="Helvetica" panose="020B0604020202020204" pitchFamily="34" charset="0"/>
              </a:rPr>
              <a:t>Beryllium window embrittlement (FNAL)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E2C5A9-F7CA-342F-389A-0D254D545E93}"/>
              </a:ext>
            </a:extLst>
          </p:cNvPr>
          <p:cNvSpPr txBox="1"/>
          <p:nvPr/>
        </p:nvSpPr>
        <p:spPr>
          <a:xfrm>
            <a:off x="6495325" y="1477093"/>
            <a:ext cx="2745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" panose="020B0604020202020204" pitchFamily="34" charset="0"/>
                <a:cs typeface="Helvetica" panose="020B0604020202020204" pitchFamily="34" charset="0"/>
              </a:rPr>
              <a:t>Graphite neutrino target (</a:t>
            </a:r>
            <a:r>
              <a:rPr lang="en-US" sz="1000" dirty="0" err="1">
                <a:latin typeface="Helvetica" panose="020B0604020202020204" pitchFamily="34" charset="0"/>
                <a:cs typeface="Helvetica" panose="020B0604020202020204" pitchFamily="34" charset="0"/>
              </a:rPr>
              <a:t>NOvA</a:t>
            </a:r>
            <a:r>
              <a:rPr lang="en-US" sz="1000" dirty="0">
                <a:latin typeface="Helvetica" panose="020B0604020202020204" pitchFamily="34" charset="0"/>
                <a:cs typeface="Helvetica" panose="020B0604020202020204" pitchFamily="34" charset="0"/>
              </a:rPr>
              <a:t> MET series)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575311-4A0D-083B-CA1E-CBAA3874FC31}"/>
              </a:ext>
            </a:extLst>
          </p:cNvPr>
          <p:cNvSpPr txBox="1"/>
          <p:nvPr/>
        </p:nvSpPr>
        <p:spPr>
          <a:xfrm>
            <a:off x="193158" y="549536"/>
            <a:ext cx="6264932" cy="164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32"/>
              </a:spcBef>
              <a:spcAft>
                <a:spcPts val="0"/>
              </a:spcAft>
            </a:pP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Recently, major accelerator facilities have been limited in beam power not by their accelerators, but by target survivability concerns</a:t>
            </a:r>
          </a:p>
          <a:p>
            <a:pPr marL="228600" indent="-228600">
              <a:spcBef>
                <a:spcPts val="432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Timely HPT R&amp;D research is essential to optimize the performance, the reliability and operation lifetimes of target components as beam power and intensity increase</a:t>
            </a:r>
          </a:p>
          <a:p>
            <a:pPr marL="685800" lvl="1" indent="-228600">
              <a:spcBef>
                <a:spcPts val="432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High Power Targetry includes all beam intercepting devices (targets, beam windows, beam absorbers, collimators, …)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126FB1-3690-A61A-DCEE-6E540C6C3F5C}"/>
              </a:ext>
            </a:extLst>
          </p:cNvPr>
          <p:cNvSpPr txBox="1"/>
          <p:nvPr/>
        </p:nvSpPr>
        <p:spPr>
          <a:xfrm>
            <a:off x="193158" y="2926755"/>
            <a:ext cx="6208186" cy="1638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C00000"/>
                </a:solidFill>
              </a:rPr>
              <a:t>Radiation Damage: </a:t>
            </a:r>
            <a:r>
              <a:rPr lang="en-US" sz="1400" dirty="0">
                <a:solidFill>
                  <a:schemeClr val="accent6"/>
                </a:solidFill>
              </a:rPr>
              <a:t>affects material properties and target lifetime by disrupting the lattice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C00000"/>
                </a:solidFill>
              </a:rPr>
              <a:t>Thermal Shock: </a:t>
            </a:r>
            <a:r>
              <a:rPr lang="en-US" sz="1400" dirty="0">
                <a:solidFill>
                  <a:schemeClr val="accent6"/>
                </a:solidFill>
              </a:rPr>
              <a:t>Sudden energy deposition from pulsed beam generates dynamic stress waves that leads to target failure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C00000"/>
                </a:solidFill>
              </a:rPr>
              <a:t>Thermal Fatigue: </a:t>
            </a:r>
            <a:r>
              <a:rPr lang="en-US" sz="1400" dirty="0">
                <a:solidFill>
                  <a:schemeClr val="accent6"/>
                </a:solidFill>
              </a:rPr>
              <a:t>Cyclic loading progressively damages the material’s microstructure that leads to premature target failure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6"/>
              </a:solidFill>
            </a:endParaRP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6BF3C234-F465-7B26-D31F-D07912CA6706}"/>
              </a:ext>
            </a:extLst>
          </p:cNvPr>
          <p:cNvSpPr txBox="1">
            <a:spLocks/>
          </p:cNvSpPr>
          <p:nvPr/>
        </p:nvSpPr>
        <p:spPr>
          <a:xfrm>
            <a:off x="243611" y="2574308"/>
            <a:ext cx="6657932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The Leading Material Challenges to Address…</a:t>
            </a:r>
          </a:p>
        </p:txBody>
      </p:sp>
    </p:spTree>
    <p:extLst>
      <p:ext uri="{BB962C8B-B14F-4D97-AF65-F5344CB8AC3E}">
        <p14:creationId xmlns:p14="http://schemas.microsoft.com/office/powerpoint/2010/main" val="2769703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849EC79-5F8F-4D4E-2331-0E8D1FD0A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Power Targetry R&amp;D Roadmap (draft)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5280D-507F-039B-E010-D173C80D220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6/15/2023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39593-7B86-32E1-F233-7F6D85E10E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F. Pellemoine | High-Power Targetry R&amp;D for Next-Generation Accelerator Facilities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C48C91-AD10-1910-146E-E4C27139C0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029ACC-5FDE-0936-0E4F-1E241E3E4F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" r="868"/>
          <a:stretch/>
        </p:blipFill>
        <p:spPr>
          <a:xfrm>
            <a:off x="4458572" y="590928"/>
            <a:ext cx="4573912" cy="32746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6BF680-78BE-1D67-6DE7-0F94EB168CE0}"/>
              </a:ext>
            </a:extLst>
          </p:cNvPr>
          <p:cNvSpPr txBox="1"/>
          <p:nvPr/>
        </p:nvSpPr>
        <p:spPr>
          <a:xfrm>
            <a:off x="7089307" y="3865558"/>
            <a:ext cx="20074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Workshop – April 11-12 2023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2A4DF0-6036-C36E-5B6B-55B66AB1B678}"/>
              </a:ext>
            </a:extLst>
          </p:cNvPr>
          <p:cNvSpPr txBox="1"/>
          <p:nvPr/>
        </p:nvSpPr>
        <p:spPr>
          <a:xfrm>
            <a:off x="0" y="3038823"/>
            <a:ext cx="90324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Target can’t be directly transferred from one </a:t>
            </a:r>
            <a:br>
              <a:rPr lang="en-US" sz="1600" dirty="0"/>
            </a:br>
            <a:r>
              <a:rPr lang="en-US" sz="1600" dirty="0"/>
              <a:t>application to another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00000"/>
                </a:solidFill>
              </a:rPr>
              <a:t>Need specific and significant R&amp;D for each </a:t>
            </a:r>
            <a:br>
              <a:rPr lang="en-US" sz="1600" dirty="0">
                <a:solidFill>
                  <a:srgbClr val="C00000"/>
                </a:solidFill>
              </a:rPr>
            </a:br>
            <a:r>
              <a:rPr lang="en-US" sz="1600" dirty="0">
                <a:solidFill>
                  <a:srgbClr val="C00000"/>
                </a:solidFill>
              </a:rPr>
              <a:t>target components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HPT R&amp;D cycle up to 10 years based on current supports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00000"/>
                </a:solidFill>
              </a:rPr>
              <a:t>HPT R&amp;D needs to start now with more resources to enable and support future HEP experiments</a:t>
            </a:r>
          </a:p>
          <a:p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98065D85-7C93-D6CD-E0C8-B7AFD84C7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16" y="701680"/>
            <a:ext cx="4458572" cy="214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626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1898AF-8B0D-85AE-A2A8-7DC80A649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973" y="707709"/>
            <a:ext cx="8769427" cy="397246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400" dirty="0">
                <a:solidFill>
                  <a:srgbClr val="C00000"/>
                </a:solidFill>
              </a:rPr>
              <a:t>Current HPT R&amp;D approach based on 4 topics</a:t>
            </a:r>
          </a:p>
          <a:p>
            <a:pPr marL="858837" lvl="2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200" dirty="0"/>
              <a:t>Directed R&amp;D to be applied for each projects</a:t>
            </a:r>
          </a:p>
          <a:p>
            <a:pPr marL="114300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rgbClr val="C00000"/>
                </a:solidFill>
              </a:rPr>
              <a:t>In-Beam irradiation </a:t>
            </a:r>
          </a:p>
          <a:p>
            <a:pPr marL="1425575" lvl="4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100" dirty="0"/>
              <a:t>Irradiation time can be very expensive (~$1M for 4 weeks of irradiation at BNL-BLIP, </a:t>
            </a:r>
            <a:br>
              <a:rPr lang="en-US" sz="1100" dirty="0"/>
            </a:br>
            <a:r>
              <a:rPr lang="en-US" sz="1100" dirty="0"/>
              <a:t>not enough to replicate radiation dose relevant for future accelerator)</a:t>
            </a:r>
          </a:p>
          <a:p>
            <a:pPr marL="858837" lvl="2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200" dirty="0"/>
              <a:t>Long-term generic R&amp;D that will also benefit other applications</a:t>
            </a:r>
          </a:p>
          <a:p>
            <a:pPr marL="114300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rgbClr val="C00000"/>
                </a:solidFill>
              </a:rPr>
              <a:t>Alternative Methods </a:t>
            </a:r>
            <a:r>
              <a:rPr lang="en-US" sz="1100" dirty="0"/>
              <a:t>to emulate high energy proton irradiations for accelerated and cost-effective material screening</a:t>
            </a:r>
          </a:p>
          <a:p>
            <a:pPr marL="114300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rgbClr val="C00000"/>
                </a:solidFill>
              </a:rPr>
              <a:t>Explore new materials </a:t>
            </a:r>
            <a:r>
              <a:rPr lang="en-US" sz="1100" dirty="0"/>
              <a:t>with enhanced thermal shock and radiation damage resistance</a:t>
            </a:r>
          </a:p>
          <a:p>
            <a:pPr marL="114300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rgbClr val="C00000"/>
                </a:solidFill>
              </a:rPr>
              <a:t>Modeling</a:t>
            </a:r>
            <a:r>
              <a:rPr lang="en-US" sz="1100" dirty="0"/>
              <a:t> to predict fundamental response of various materials to extreme environment and irradiation</a:t>
            </a:r>
          </a:p>
          <a:p>
            <a:pPr marL="227013" indent="-22701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GARD (including US-JP) = $1.7M (to FNAL: 2.25 FTE + ~$270k M&amp;S)  - </a:t>
            </a:r>
            <a:r>
              <a:rPr lang="en-US" sz="1400" b="1" dirty="0">
                <a:solidFill>
                  <a:srgbClr val="C00000"/>
                </a:solidFill>
              </a:rPr>
              <a:t>3% of the budget only</a:t>
            </a:r>
          </a:p>
          <a:p>
            <a:pPr marL="858837" lvl="2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200" b="1" dirty="0">
                <a:solidFill>
                  <a:srgbClr val="C00000"/>
                </a:solidFill>
              </a:rPr>
              <a:t>Currently supports only Neutrino Program</a:t>
            </a:r>
          </a:p>
          <a:p>
            <a:pPr marL="858837" lvl="2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200" dirty="0"/>
              <a:t>Need more support for each project</a:t>
            </a:r>
          </a:p>
          <a:p>
            <a:pPr marL="228600" indent="-22701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C00000"/>
                </a:solidFill>
              </a:rPr>
              <a:t>We need to ramp up activities to fully respond to the needs for next generation accelerators</a:t>
            </a:r>
          </a:p>
          <a:p>
            <a:pPr>
              <a:spcBef>
                <a:spcPts val="0"/>
              </a:spcBef>
            </a:pP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Recommendations to P5 to fully respond to the needs for next generation accelerators </a:t>
            </a:r>
          </a:p>
          <a:p>
            <a:pPr marL="568325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C00000"/>
                </a:solidFill>
              </a:rPr>
              <a:t>More resources to fully support R&amp;D: </a:t>
            </a: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</a:rPr>
              <a:t>directed (In-beam studies) and generic R&amp;D (alternative methods, novel materials and modeling)</a:t>
            </a:r>
          </a:p>
          <a:p>
            <a:pPr marL="568325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C00000"/>
                </a:solidFill>
              </a:rPr>
              <a:t>Develop more capabilities to support HPT R&amp;D</a:t>
            </a: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</a:rPr>
              <a:t>: Post Irradiation Examination (PIE) and irradiation station</a:t>
            </a:r>
          </a:p>
          <a:p>
            <a:pPr marL="568325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C00000"/>
                </a:solidFill>
              </a:rPr>
              <a:t>Strengthen the high-power target community </a:t>
            </a: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</a:rPr>
              <a:t>through the RaDIATE collaboration and High-Power Targetry workshop. </a:t>
            </a:r>
          </a:p>
          <a:p>
            <a:pPr marL="568325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C00000"/>
                </a:solidFill>
              </a:rPr>
              <a:t>Develop Synergy with other communities facing similar challenges</a:t>
            </a: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</a:rPr>
              <a:t>: Accelerator Driven Systems and nuclear Energy and Nuclear Physics communities</a:t>
            </a:r>
            <a:endParaRPr lang="en-US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27FD9D-F4BC-FA16-6A33-E8B0BF87E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Power Targetry Needs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20873-3FE4-865C-8106-271C2D1F8FB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6/15/2023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5B3C-57F2-9DCC-C965-84188A6D83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F. Pellemoine | High-Power Targetry R&amp;D for Next-Generation Accelerator Facilities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BF58FA-F4DE-E663-6C2B-61F973ACC7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C009B-CB69-E04A-B9B3-34B26D69E9C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94A1F5B-103C-CE68-5B26-2A81BB7E0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799" y="83185"/>
            <a:ext cx="1907949" cy="172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D268B4D-3D85-8860-8B64-77B4C2807215}"/>
              </a:ext>
            </a:extLst>
          </p:cNvPr>
          <p:cNvSpPr/>
          <p:nvPr/>
        </p:nvSpPr>
        <p:spPr>
          <a:xfrm>
            <a:off x="8058227" y="1575982"/>
            <a:ext cx="939800" cy="254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428508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4" id="{CB7ACBD4-1FF4-4C43-816D-7134F0E2B41D}" vid="{8773B698-5E34-8649-83D5-C6AC28019C7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Fermilab_PPT_090915</Template>
  <TotalTime>3197</TotalTime>
  <Words>537</Words>
  <Application>Microsoft Office PowerPoint</Application>
  <PresentationFormat>On-screen Show (16:9)</PresentationFormat>
  <Paragraphs>49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Helvetica</vt:lpstr>
      <vt:lpstr>Wingdings</vt:lpstr>
      <vt:lpstr>Fermilab_PPT_090915</vt:lpstr>
      <vt:lpstr>PowerPoint Presentation</vt:lpstr>
      <vt:lpstr>Critical Need for Robust High-Power Targets</vt:lpstr>
      <vt:lpstr>High Power Targetry R&amp;D Roadmap (draft)</vt:lpstr>
      <vt:lpstr>High Power Targetry Needs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Kavin Ammigan</dc:creator>
  <cp:lastModifiedBy>Frederique Pellemoine</cp:lastModifiedBy>
  <cp:revision>24</cp:revision>
  <cp:lastPrinted>2014-01-20T19:40:21Z</cp:lastPrinted>
  <dcterms:created xsi:type="dcterms:W3CDTF">2023-03-21T13:39:43Z</dcterms:created>
  <dcterms:modified xsi:type="dcterms:W3CDTF">2023-06-15T12:38:14Z</dcterms:modified>
</cp:coreProperties>
</file>