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265" r:id="rId3"/>
    <p:sldId id="770" r:id="rId4"/>
    <p:sldId id="769" r:id="rId5"/>
    <p:sldId id="792" r:id="rId6"/>
    <p:sldId id="768" r:id="rId7"/>
    <p:sldId id="784" r:id="rId8"/>
    <p:sldId id="757" r:id="rId9"/>
    <p:sldId id="772" r:id="rId10"/>
    <p:sldId id="771" r:id="rId11"/>
    <p:sldId id="776" r:id="rId12"/>
    <p:sldId id="777" r:id="rId13"/>
    <p:sldId id="774" r:id="rId14"/>
    <p:sldId id="773" r:id="rId15"/>
    <p:sldId id="778" r:id="rId16"/>
    <p:sldId id="775" r:id="rId17"/>
    <p:sldId id="779" r:id="rId18"/>
    <p:sldId id="781" r:id="rId19"/>
    <p:sldId id="780" r:id="rId20"/>
    <p:sldId id="782" r:id="rId21"/>
    <p:sldId id="783" r:id="rId22"/>
    <p:sldId id="785" r:id="rId23"/>
    <p:sldId id="787" r:id="rId24"/>
    <p:sldId id="794" r:id="rId25"/>
    <p:sldId id="786" r:id="rId26"/>
    <p:sldId id="790" r:id="rId27"/>
    <p:sldId id="791" r:id="rId28"/>
    <p:sldId id="793" r:id="rId29"/>
    <p:sldId id="789" r:id="rId30"/>
    <p:sldId id="795" r:id="rId31"/>
    <p:sldId id="796" r:id="rId32"/>
    <p:sldId id="797" r:id="rId33"/>
    <p:sldId id="257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404040"/>
    <a:srgbClr val="505050"/>
    <a:srgbClr val="00FF00"/>
    <a:srgbClr val="004C97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6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1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5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372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94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45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8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515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528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71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58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805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46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42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989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530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89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92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70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62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5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32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91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57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7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57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6/14/2023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6.02133" TargetMode="External"/><Relationship Id="rId3" Type="http://schemas.openxmlformats.org/officeDocument/2006/relationships/hyperlink" Target="https://lss.fnal.gov/archive/test-tm/2000/fermilab-tm-2169.pdf" TargetMode="External"/><Relationship Id="rId7" Type="http://schemas.openxmlformats.org/officeDocument/2006/relationships/hyperlink" Target="https://arxiv.org/abs/2203.039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903.12408" TargetMode="External"/><Relationship Id="rId5" Type="http://schemas.openxmlformats.org/officeDocument/2006/relationships/hyperlink" Target="https://arxiv.org/abs/2111.06932" TargetMode="External"/><Relationship Id="rId4" Type="http://schemas.openxmlformats.org/officeDocument/2006/relationships/hyperlink" Target="https://projectx-docdb.fnal.gov/cgi-bin/RetrieveFile?docid=230&amp;filename=ICD-2%20v1.0.1.pdf&amp;version=1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6.02133" TargetMode="External"/><Relationship Id="rId3" Type="http://schemas.openxmlformats.org/officeDocument/2006/relationships/hyperlink" Target="https://lss.fnal.gov/archive/test-tm/2000/fermilab-tm-2169.pdf" TargetMode="External"/><Relationship Id="rId7" Type="http://schemas.openxmlformats.org/officeDocument/2006/relationships/hyperlink" Target="https://arxiv.org/abs/2203.0392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903.12408" TargetMode="External"/><Relationship Id="rId5" Type="http://schemas.openxmlformats.org/officeDocument/2006/relationships/hyperlink" Target="https://arxiv.org/abs/2111.06932" TargetMode="External"/><Relationship Id="rId4" Type="http://schemas.openxmlformats.org/officeDocument/2006/relationships/hyperlink" Target="https://projectx-docdb.fnal.gov/cgi-bin/RetrieveFile?docid=230&amp;filename=ICD-2%20v1.0.1.pdf&amp;version=1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hyperlink" Target="https://www.sciencedirect.com/science/article/pii/S016890021931037X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6.02133" TargetMode="External"/><Relationship Id="rId3" Type="http://schemas.openxmlformats.org/officeDocument/2006/relationships/hyperlink" Target="https://lss.fnal.gov/archive/test-tm/2000/fermilab-tm-2169.pdf" TargetMode="External"/><Relationship Id="rId7" Type="http://schemas.openxmlformats.org/officeDocument/2006/relationships/hyperlink" Target="https://arxiv.org/abs/2203.039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903.12408" TargetMode="External"/><Relationship Id="rId5" Type="http://schemas.openxmlformats.org/officeDocument/2006/relationships/hyperlink" Target="https://arxiv.org/abs/2111.06932" TargetMode="External"/><Relationship Id="rId4" Type="http://schemas.openxmlformats.org/officeDocument/2006/relationships/hyperlink" Target="https://projectx-docdb.fnal.gov/cgi-bin/RetrieveFile?docid=230&amp;filename=ICD-2%20v1.0.1.pdf&amp;version=1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8831" y="3088759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fr-FR" altLang="en-US" sz="2800" dirty="0">
                <a:latin typeface="Helvetica" panose="020B0604020202020204" pitchFamily="34" charset="0"/>
                <a:ea typeface="Geneva" pitchFamily="121" charset="-128"/>
              </a:rPr>
              <a:t>2 </a:t>
            </a:r>
            <a:r>
              <a:rPr lang="fr-FR" altLang="en-US" sz="2800" dirty="0" err="1">
                <a:latin typeface="Helvetica" panose="020B0604020202020204" pitchFamily="34" charset="0"/>
                <a:ea typeface="Geneva" pitchFamily="121" charset="-128"/>
              </a:rPr>
              <a:t>GeV</a:t>
            </a:r>
            <a:r>
              <a:rPr lang="fr-FR" altLang="en-US" sz="2800" dirty="0">
                <a:latin typeface="Helvetica" panose="020B0604020202020204" pitchFamily="34" charset="0"/>
                <a:ea typeface="Geneva" pitchFamily="121" charset="-128"/>
              </a:rPr>
              <a:t> Linac + RCS ACE Configuration</a:t>
            </a:r>
            <a:endParaRPr lang="en-US" altLang="en-US" sz="28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746786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Jeffrey Eldred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special thanks to Sergei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Nagaitsev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Valeri Lebedev</a:t>
            </a:r>
          </a:p>
          <a:p>
            <a:pPr eaLnBrk="1" hangingPunct="1"/>
            <a:r>
              <a:rPr lang="en-US" altLang="en-US" b="1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ACE Science Workshop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June 15, 2023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Dipole and Quad Magnet Designs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0B50748-CFC9-8B84-37A1-B1326D684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9" y="951614"/>
            <a:ext cx="4382755" cy="3216349"/>
          </a:xfrm>
          <a:prstGeom prst="rect">
            <a:avLst/>
          </a:prstGeom>
        </p:spPr>
      </p:pic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7B55D9AE-5D32-E3CD-0605-5963D2ED5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804" y="993656"/>
            <a:ext cx="4388595" cy="3216349"/>
          </a:xfrm>
          <a:prstGeom prst="rect">
            <a:avLst/>
          </a:prstGeom>
        </p:spPr>
      </p:pic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1DDAABE8-7E9D-8A58-4B68-11B03329962A}"/>
              </a:ext>
            </a:extLst>
          </p:cNvPr>
          <p:cNvSpPr txBox="1">
            <a:spLocks/>
          </p:cNvSpPr>
          <p:nvPr/>
        </p:nvSpPr>
        <p:spPr bwMode="auto">
          <a:xfrm>
            <a:off x="228601" y="4818718"/>
            <a:ext cx="8424863" cy="12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2D calculations of conductor currents, field uniformity, saturation effects.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Similar calculations made for corrector magnets.</a:t>
            </a: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4A1BD07D-CEF2-5306-84BF-FE3D3AFBC9CF}"/>
              </a:ext>
            </a:extLst>
          </p:cNvPr>
          <p:cNvSpPr txBox="1">
            <a:spLocks/>
          </p:cNvSpPr>
          <p:nvPr/>
        </p:nvSpPr>
        <p:spPr bwMode="auto">
          <a:xfrm>
            <a:off x="630867" y="4110444"/>
            <a:ext cx="847059" cy="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0.87 T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3B8974C2-E5C3-B636-DBA1-45B00C0FCB9B}"/>
              </a:ext>
            </a:extLst>
          </p:cNvPr>
          <p:cNvSpPr txBox="1">
            <a:spLocks/>
          </p:cNvSpPr>
          <p:nvPr/>
        </p:nvSpPr>
        <p:spPr bwMode="auto">
          <a:xfrm>
            <a:off x="4733262" y="4108214"/>
            <a:ext cx="1220970" cy="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17.4 T/m</a:t>
            </a:r>
          </a:p>
        </p:txBody>
      </p:sp>
    </p:spTree>
    <p:extLst>
      <p:ext uri="{BB962C8B-B14F-4D97-AF65-F5344CB8AC3E}">
        <p14:creationId xmlns:p14="http://schemas.microsoft.com/office/powerpoint/2010/main" val="1380139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Dipole and Quad Magnet Designs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3604468-C58E-488E-67D3-EA35E9C1D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3" y="830317"/>
            <a:ext cx="6707317" cy="48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03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Injection / Collimation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CF2911D-6477-0D8E-C0B4-E45DE78E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40996"/>
            <a:ext cx="8686800" cy="2910800"/>
          </a:xfrm>
          <a:prstGeom prst="rect">
            <a:avLst/>
          </a:prstGeom>
        </p:spPr>
      </p:pic>
      <p:sp>
        <p:nvSpPr>
          <p:cNvPr id="5" name="Content Placeholder 29">
            <a:extLst>
              <a:ext uri="{FF2B5EF4-FFF2-40B4-BE49-F238E27FC236}">
                <a16:creationId xmlns:a16="http://schemas.microsoft.com/office/drawing/2014/main" id="{ABF22C0D-9940-598C-579A-34E655804E2A}"/>
              </a:ext>
            </a:extLst>
          </p:cNvPr>
          <p:cNvSpPr txBox="1">
            <a:spLocks/>
          </p:cNvSpPr>
          <p:nvPr/>
        </p:nvSpPr>
        <p:spPr bwMode="auto">
          <a:xfrm>
            <a:off x="1800889" y="4154055"/>
            <a:ext cx="1663995" cy="4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Injection Foil</a:t>
            </a:r>
          </a:p>
        </p:txBody>
      </p:sp>
      <p:sp>
        <p:nvSpPr>
          <p:cNvPr id="7" name="Content Placeholder 29">
            <a:extLst>
              <a:ext uri="{FF2B5EF4-FFF2-40B4-BE49-F238E27FC236}">
                <a16:creationId xmlns:a16="http://schemas.microsoft.com/office/drawing/2014/main" id="{D8A25E3C-7706-B069-2760-F34293492BB0}"/>
              </a:ext>
            </a:extLst>
          </p:cNvPr>
          <p:cNvSpPr txBox="1">
            <a:spLocks/>
          </p:cNvSpPr>
          <p:nvPr/>
        </p:nvSpPr>
        <p:spPr bwMode="auto">
          <a:xfrm>
            <a:off x="4621214" y="4130153"/>
            <a:ext cx="1828799" cy="4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Collimators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098A22-71A4-CE51-3311-FD53DAEBBEB2}"/>
              </a:ext>
            </a:extLst>
          </p:cNvPr>
          <p:cNvCxnSpPr>
            <a:cxnSpLocks/>
          </p:cNvCxnSpPr>
          <p:nvPr/>
        </p:nvCxnSpPr>
        <p:spPr>
          <a:xfrm flipV="1">
            <a:off x="2632887" y="3232298"/>
            <a:ext cx="0" cy="8962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54192A-6830-51F6-977F-0128AC031029}"/>
              </a:ext>
            </a:extLst>
          </p:cNvPr>
          <p:cNvCxnSpPr>
            <a:cxnSpLocks/>
          </p:cNvCxnSpPr>
          <p:nvPr/>
        </p:nvCxnSpPr>
        <p:spPr>
          <a:xfrm flipV="1">
            <a:off x="4574659" y="3203597"/>
            <a:ext cx="0" cy="8962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886772-DD6D-B007-E395-EFEEFD30D7E5}"/>
              </a:ext>
            </a:extLst>
          </p:cNvPr>
          <p:cNvCxnSpPr>
            <a:cxnSpLocks/>
          </p:cNvCxnSpPr>
          <p:nvPr/>
        </p:nvCxnSpPr>
        <p:spPr>
          <a:xfrm flipV="1">
            <a:off x="6258148" y="3232298"/>
            <a:ext cx="0" cy="8962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5F35B9-EAAB-3CDA-5AC1-B9559267E6BD}"/>
              </a:ext>
            </a:extLst>
          </p:cNvPr>
          <p:cNvCxnSpPr>
            <a:cxnSpLocks/>
          </p:cNvCxnSpPr>
          <p:nvPr/>
        </p:nvCxnSpPr>
        <p:spPr>
          <a:xfrm flipH="1" flipV="1">
            <a:off x="4574659" y="4099841"/>
            <a:ext cx="1683489" cy="15767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9">
            <a:extLst>
              <a:ext uri="{FF2B5EF4-FFF2-40B4-BE49-F238E27FC236}">
                <a16:creationId xmlns:a16="http://schemas.microsoft.com/office/drawing/2014/main" id="{D6873D34-78CF-8BCE-BE90-5A3C507AE766}"/>
              </a:ext>
            </a:extLst>
          </p:cNvPr>
          <p:cNvSpPr txBox="1">
            <a:spLocks/>
          </p:cNvSpPr>
          <p:nvPr/>
        </p:nvSpPr>
        <p:spPr bwMode="auto">
          <a:xfrm>
            <a:off x="228601" y="4657060"/>
            <a:ext cx="8424863" cy="136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Collimation region downstream of injection foil to collect particles scattering off the injection foil before the first bending arc.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Adequate phase-advance to get good collimation efficiency.</a:t>
            </a:r>
          </a:p>
        </p:txBody>
      </p:sp>
    </p:spTree>
    <p:extLst>
      <p:ext uri="{BB962C8B-B14F-4D97-AF65-F5344CB8AC3E}">
        <p14:creationId xmlns:p14="http://schemas.microsoft.com/office/powerpoint/2010/main" val="3773850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Injection Painting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4BDACC-D637-418A-432C-5B39A840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21" y="914089"/>
            <a:ext cx="3422898" cy="3039879"/>
          </a:xfrm>
          <a:prstGeom prst="rect">
            <a:avLst/>
          </a:prstGeom>
        </p:spPr>
      </p:pic>
      <p:pic>
        <p:nvPicPr>
          <p:cNvPr id="27" name="Picture 26" descr="Chart, line chart, histogram&#10;&#10;Description automatically generated">
            <a:extLst>
              <a:ext uri="{FF2B5EF4-FFF2-40B4-BE49-F238E27FC236}">
                <a16:creationId xmlns:a16="http://schemas.microsoft.com/office/drawing/2014/main" id="{E13B1ECA-B7EE-0137-9946-DD7C6BEB2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183" y="1354565"/>
            <a:ext cx="3003548" cy="2679716"/>
          </a:xfrm>
          <a:prstGeom prst="rect">
            <a:avLst/>
          </a:prstGeom>
        </p:spPr>
      </p:pic>
      <p:pic>
        <p:nvPicPr>
          <p:cNvPr id="29" name="Picture 28" descr="Chart, histogram&#10;&#10;Description automatically generated with medium confidence">
            <a:extLst>
              <a:ext uri="{FF2B5EF4-FFF2-40B4-BE49-F238E27FC236}">
                <a16:creationId xmlns:a16="http://schemas.microsoft.com/office/drawing/2014/main" id="{D849D46A-2807-8142-E1E2-ACD4129F8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030" y="3968863"/>
            <a:ext cx="5281370" cy="2253429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D6131B3-CFD5-B86D-D19C-817A708F237E}"/>
              </a:ext>
            </a:extLst>
          </p:cNvPr>
          <p:cNvSpPr txBox="1">
            <a:spLocks/>
          </p:cNvSpPr>
          <p:nvPr/>
        </p:nvSpPr>
        <p:spPr bwMode="auto">
          <a:xfrm>
            <a:off x="186071" y="914089"/>
            <a:ext cx="2025501" cy="136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Anti-Correlated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Injection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Painting</a:t>
            </a:r>
          </a:p>
        </p:txBody>
      </p:sp>
      <p:sp>
        <p:nvSpPr>
          <p:cNvPr id="31" name="Content Placeholder 29">
            <a:extLst>
              <a:ext uri="{FF2B5EF4-FFF2-40B4-BE49-F238E27FC236}">
                <a16:creationId xmlns:a16="http://schemas.microsoft.com/office/drawing/2014/main" id="{F98F2D89-9414-CCB8-8E9F-26FF35BCCDBF}"/>
              </a:ext>
            </a:extLst>
          </p:cNvPr>
          <p:cNvSpPr txBox="1">
            <a:spLocks/>
          </p:cNvSpPr>
          <p:nvPr/>
        </p:nvSpPr>
        <p:spPr bwMode="auto">
          <a:xfrm>
            <a:off x="4894522" y="978163"/>
            <a:ext cx="3584943" cy="3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Near-KV Injected Distribution</a:t>
            </a:r>
          </a:p>
        </p:txBody>
      </p:sp>
      <p:sp>
        <p:nvSpPr>
          <p:cNvPr id="32" name="Content Placeholder 29">
            <a:extLst>
              <a:ext uri="{FF2B5EF4-FFF2-40B4-BE49-F238E27FC236}">
                <a16:creationId xmlns:a16="http://schemas.microsoft.com/office/drawing/2014/main" id="{C6B2D7A1-292B-368D-0B4C-8F6C0D6AA8FE}"/>
              </a:ext>
            </a:extLst>
          </p:cNvPr>
          <p:cNvSpPr txBox="1">
            <a:spLocks/>
          </p:cNvSpPr>
          <p:nvPr/>
        </p:nvSpPr>
        <p:spPr bwMode="auto">
          <a:xfrm>
            <a:off x="276447" y="4677818"/>
            <a:ext cx="3422899" cy="8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Peak foil hit density of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22 hits / mm</a:t>
            </a:r>
            <a:r>
              <a:rPr lang="en-US" sz="1800" b="1" baseline="30000" dirty="0">
                <a:solidFill>
                  <a:schemeClr val="accent6"/>
                </a:solidFill>
              </a:rPr>
              <a:t>2</a:t>
            </a:r>
            <a:r>
              <a:rPr lang="en-US" sz="1800" b="1" dirty="0">
                <a:solidFill>
                  <a:schemeClr val="accent6"/>
                </a:solidFill>
              </a:rPr>
              <a:t> per inj. particle</a:t>
            </a:r>
          </a:p>
        </p:txBody>
      </p:sp>
    </p:spTree>
    <p:extLst>
      <p:ext uri="{BB962C8B-B14F-4D97-AF65-F5344CB8AC3E}">
        <p14:creationId xmlns:p14="http://schemas.microsoft.com/office/powerpoint/2010/main" val="2580790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Collimators MARS Calculations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4" name="Picture 3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749F6960-1D35-6B0D-7140-B52B3EC48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3648"/>
            <a:ext cx="8553893" cy="46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79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Extraction Trajectory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5AB87B6-67CD-FEC9-CFFF-702DFF0F8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1" y="872359"/>
            <a:ext cx="6734659" cy="50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1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RF Cavities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63C2C2D-F462-54D0-A731-08C67F97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" y="1050093"/>
            <a:ext cx="8891653" cy="3009922"/>
          </a:xfrm>
          <a:prstGeom prst="rect">
            <a:avLst/>
          </a:prstGeom>
        </p:spPr>
      </p:pic>
      <p:sp>
        <p:nvSpPr>
          <p:cNvPr id="7" name="Content Placeholder 29">
            <a:extLst>
              <a:ext uri="{FF2B5EF4-FFF2-40B4-BE49-F238E27FC236}">
                <a16:creationId xmlns:a16="http://schemas.microsoft.com/office/drawing/2014/main" id="{9EE4838F-097B-87FF-613D-DD06786DF731}"/>
              </a:ext>
            </a:extLst>
          </p:cNvPr>
          <p:cNvSpPr txBox="1">
            <a:spLocks/>
          </p:cNvSpPr>
          <p:nvPr/>
        </p:nvSpPr>
        <p:spPr bwMode="auto">
          <a:xfrm>
            <a:off x="228601" y="4173279"/>
            <a:ext cx="8424863" cy="18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Perpendicular-bias quarter-wave RF cavity design.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Additional details about cavity design and RF modulators </a:t>
            </a:r>
            <a:r>
              <a:rPr lang="en-US" sz="1800" dirty="0" err="1">
                <a:solidFill>
                  <a:schemeClr val="accent6"/>
                </a:solidFill>
              </a:rPr>
              <a:t>etc</a:t>
            </a:r>
            <a:r>
              <a:rPr lang="en-US" sz="1800" dirty="0">
                <a:solidFill>
                  <a:schemeClr val="accent6"/>
                </a:solidFill>
              </a:rPr>
              <a:t> in ICD-2 report.</a:t>
            </a:r>
          </a:p>
        </p:txBody>
      </p:sp>
    </p:spTree>
    <p:extLst>
      <p:ext uri="{BB962C8B-B14F-4D97-AF65-F5344CB8AC3E}">
        <p14:creationId xmlns:p14="http://schemas.microsoft.com/office/powerpoint/2010/main" val="3879011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0DBA-778D-4CF3-A735-5BFC68F1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Boosters and RCSs at present (examples)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D929-2B25-4E62-B8D7-A1384917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8FC35-C9AF-4D97-930E-D3D0F4D8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RCS concept</a:t>
            </a:r>
            <a:endParaRPr lang="en-US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56DCB-E102-4DA0-BBC9-6BA1C706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580"/>
            <a:ext cx="2831445" cy="1804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162FC-F05F-420D-A1C2-4F8F5C306FC7}"/>
              </a:ext>
            </a:extLst>
          </p:cNvPr>
          <p:cNvSpPr txBox="1"/>
          <p:nvPr/>
        </p:nvSpPr>
        <p:spPr>
          <a:xfrm>
            <a:off x="0" y="2913565"/>
            <a:ext cx="32365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CERN PS Booster</a:t>
            </a:r>
          </a:p>
          <a:p>
            <a:r>
              <a:rPr lang="en-US" dirty="0"/>
              <a:t>1 Hz rate (non-resonant)</a:t>
            </a:r>
          </a:p>
          <a:p>
            <a:r>
              <a:rPr lang="en-US" dirty="0"/>
              <a:t>Metallic vacuum </a:t>
            </a:r>
          </a:p>
          <a:p>
            <a:r>
              <a:rPr lang="en-US" dirty="0"/>
              <a:t>chamber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E4A80-ED0D-4ED0-9A07-34160A28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92" y="952722"/>
            <a:ext cx="2607504" cy="3115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D6BE7-E831-4FB9-A5DA-FF7DD9FF6123}"/>
              </a:ext>
            </a:extLst>
          </p:cNvPr>
          <p:cNvSpPr txBox="1"/>
          <p:nvPr/>
        </p:nvSpPr>
        <p:spPr>
          <a:xfrm>
            <a:off x="3315693" y="4067727"/>
            <a:ext cx="2246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J-PARC RCS</a:t>
            </a:r>
          </a:p>
          <a:p>
            <a:r>
              <a:rPr lang="en-US" dirty="0"/>
              <a:t>25 Hz (resonant)</a:t>
            </a:r>
          </a:p>
          <a:p>
            <a:r>
              <a:rPr lang="en-US" dirty="0"/>
              <a:t>Ceramic vacuum</a:t>
            </a:r>
          </a:p>
          <a:p>
            <a:r>
              <a:rPr lang="en-US" dirty="0"/>
              <a:t>chamber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D42444-7A19-4F54-830C-DFCA3BF22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28" y="890264"/>
            <a:ext cx="2831183" cy="22027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20D5B8-559B-44E0-8C6D-E88ACAB6BDD9}"/>
              </a:ext>
            </a:extLst>
          </p:cNvPr>
          <p:cNvSpPr txBox="1"/>
          <p:nvPr/>
        </p:nvSpPr>
        <p:spPr>
          <a:xfrm>
            <a:off x="6249243" y="3282896"/>
            <a:ext cx="27722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Fermilab Booster</a:t>
            </a:r>
          </a:p>
          <a:p>
            <a:r>
              <a:rPr lang="en-US" dirty="0"/>
              <a:t>15 Hz (resonant)</a:t>
            </a:r>
          </a:p>
          <a:p>
            <a:r>
              <a:rPr lang="en-US" dirty="0">
                <a:solidFill>
                  <a:srgbClr val="FF0000"/>
                </a:solidFill>
              </a:rPr>
              <a:t>No vacuum chamber</a:t>
            </a:r>
          </a:p>
          <a:p>
            <a:r>
              <a:rPr lang="en-US" dirty="0"/>
              <a:t>(this is what we are </a:t>
            </a:r>
          </a:p>
          <a:p>
            <a:r>
              <a:rPr lang="en-US" dirty="0"/>
              <a:t>trying to correct)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CF7E8E-75EF-4516-B459-F910A3B42642}"/>
              </a:ext>
            </a:extLst>
          </p:cNvPr>
          <p:cNvSpPr txBox="1"/>
          <p:nvPr/>
        </p:nvSpPr>
        <p:spPr>
          <a:xfrm>
            <a:off x="151075" y="5613071"/>
            <a:ext cx="784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transition from ceramic to metallic (and from resonant to</a:t>
            </a:r>
          </a:p>
          <a:p>
            <a:r>
              <a:rPr lang="en-US" dirty="0"/>
              <a:t>non-resonant) occurs at about 15 Hz</a:t>
            </a:r>
          </a:p>
        </p:txBody>
      </p:sp>
    </p:spTree>
    <p:extLst>
      <p:ext uri="{BB962C8B-B14F-4D97-AF65-F5344CB8AC3E}">
        <p14:creationId xmlns:p14="http://schemas.microsoft.com/office/powerpoint/2010/main" val="222448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9306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10Hz vs. 20Hz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Eddy Current Heating Effects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264B7A-CF25-C6B6-914A-45F09A3BD2C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C93F92-A422-2FA4-D761-DF5557456D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91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AB93-DA38-424B-96D7-C1971AF5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chamber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5CBA6-D075-417E-97FD-2C374E86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8984"/>
            <a:ext cx="8672513" cy="5211929"/>
          </a:xfrm>
        </p:spPr>
        <p:txBody>
          <a:bodyPr/>
          <a:lstStyle/>
          <a:p>
            <a:r>
              <a:rPr lang="en-US" dirty="0"/>
              <a:t>The competing effects are:</a:t>
            </a:r>
          </a:p>
          <a:p>
            <a:pPr lvl="1"/>
            <a:r>
              <a:rPr lang="en-US" dirty="0"/>
              <a:t>shielding and distortion of the dipole bend field by eddy currents, excited in the vacuum chamber;</a:t>
            </a:r>
          </a:p>
          <a:p>
            <a:pPr lvl="1"/>
            <a:r>
              <a:rPr lang="en-US" dirty="0"/>
              <a:t>vacuum chamber mechanical integrity under the atmospheric pressure;</a:t>
            </a:r>
          </a:p>
          <a:p>
            <a:pPr lvl="1"/>
            <a:r>
              <a:rPr lang="en-US" dirty="0"/>
              <a:t>vacuum chamber heating by eddy currents;</a:t>
            </a:r>
          </a:p>
          <a:p>
            <a:pPr lvl="1"/>
            <a:r>
              <a:rPr lang="en-US" dirty="0"/>
              <a:t>transverse beam impedance due to the wall resistivity;</a:t>
            </a:r>
          </a:p>
          <a:p>
            <a:pPr lvl="1"/>
            <a:r>
              <a:rPr lang="en-US" dirty="0"/>
              <a:t>geometric ring acceptance.</a:t>
            </a:r>
          </a:p>
          <a:p>
            <a:r>
              <a:rPr lang="en-US" dirty="0"/>
              <a:t>Eddy current heating (per unit length)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Field distortions (time-dependent):</a:t>
            </a:r>
          </a:p>
          <a:p>
            <a:pPr lvl="1"/>
            <a:r>
              <a:rPr lang="en-US" dirty="0"/>
              <a:t>Require corrections during ramping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BA20-80FB-48B8-887A-05AB4F18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CC82-D230-41EE-9E2A-042DFB89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RCS concept</a:t>
            </a:r>
            <a:endParaRPr lang="en-US" b="1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E0706F-59A6-4139-895E-24491D7953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8657" y="4233495"/>
          <a:ext cx="4174438" cy="107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700" imgH="431800" progId="Equation.DSMT4">
                  <p:embed/>
                </p:oleObj>
              </mc:Choice>
              <mc:Fallback>
                <p:oleObj name="Equation" r:id="rId2" imgW="1663700" imgH="431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4E0706F-59A6-4139-895E-24491D7953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657" y="4233495"/>
                        <a:ext cx="4174438" cy="1073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48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Upgrade Design History &amp; Process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2003, </a:t>
            </a:r>
            <a:r>
              <a:rPr lang="en-US" sz="1800" b="1" dirty="0">
                <a:hlinkClick r:id="rId3"/>
              </a:rPr>
              <a:t>Proton Driver Study II (PD2)</a:t>
            </a:r>
            <a:r>
              <a:rPr lang="en-US" sz="1800" b="1" dirty="0"/>
              <a:t>: </a:t>
            </a:r>
            <a:r>
              <a:rPr lang="en-US" sz="1800" dirty="0"/>
              <a:t>0.6 GeV Linac, New 0.6-8 GeV RCS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2010, </a:t>
            </a:r>
            <a:r>
              <a:rPr lang="en-US" sz="1800" b="1" dirty="0">
                <a:hlinkClick r:id="rId4"/>
              </a:rPr>
              <a:t>Project X ICD-2</a:t>
            </a:r>
            <a:r>
              <a:rPr lang="en-US" sz="1800" b="1" dirty="0"/>
              <a:t>: </a:t>
            </a:r>
            <a:r>
              <a:rPr lang="en-US" sz="1800" dirty="0"/>
              <a:t>2 GeV Linac, New 2-8 GeV RCS.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12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2018, </a:t>
            </a:r>
            <a:r>
              <a:rPr lang="en-US" sz="1800" b="1" dirty="0">
                <a:hlinkClick r:id="rId5"/>
              </a:rPr>
              <a:t>S. </a:t>
            </a:r>
            <a:r>
              <a:rPr lang="en-US" sz="1800" b="1" dirty="0" err="1">
                <a:hlinkClick r:id="rId5"/>
              </a:rPr>
              <a:t>Nagaitsev</a:t>
            </a:r>
            <a:r>
              <a:rPr lang="en-US" sz="1800" b="1" dirty="0">
                <a:hlinkClick r:id="rId5"/>
              </a:rPr>
              <a:t> and V. Lebedev</a:t>
            </a:r>
            <a:r>
              <a:rPr lang="en-US" sz="1800" b="1" dirty="0"/>
              <a:t>: </a:t>
            </a:r>
            <a:r>
              <a:rPr lang="en-US" sz="1800" dirty="0"/>
              <a:t>updated version of ICD-2.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2019, </a:t>
            </a:r>
            <a:r>
              <a:rPr lang="en-US" sz="1800" b="1" dirty="0">
                <a:hlinkClick r:id="rId6"/>
              </a:rPr>
              <a:t>J. Eldred, V. Lebedev, A. </a:t>
            </a:r>
            <a:r>
              <a:rPr lang="en-US" sz="1800" b="1" dirty="0" err="1">
                <a:hlinkClick r:id="rId6"/>
              </a:rPr>
              <a:t>Valishev</a:t>
            </a:r>
            <a:r>
              <a:rPr lang="en-US" sz="1800" b="1" dirty="0"/>
              <a:t>:</a:t>
            </a:r>
            <a:r>
              <a:rPr lang="en-US" sz="1800" dirty="0"/>
              <a:t> parametric study of RCS design.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800" b="1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/>
              <a:t>In 2021,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Committee for Fermilab Booster Upgrade </a:t>
            </a:r>
            <a:r>
              <a:rPr lang="en-US" sz="1800" dirty="0"/>
              <a:t>an integrated design effort: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Science Working Group </a:t>
            </a:r>
            <a:r>
              <a:rPr lang="en-US" sz="1800" dirty="0">
                <a:solidFill>
                  <a:schemeClr val="accent6"/>
                </a:solidFill>
              </a:rPr>
              <a:t>chaired by R. </a:t>
            </a:r>
            <a:r>
              <a:rPr lang="en-US" sz="1800" dirty="0" err="1">
                <a:solidFill>
                  <a:schemeClr val="accent6"/>
                </a:solidFill>
              </a:rPr>
              <a:t>Harnik</a:t>
            </a: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  <a:hlinkClick r:id="rId7"/>
              </a:rPr>
              <a:t>“</a:t>
            </a:r>
            <a:r>
              <a:rPr lang="en-US" sz="1800" b="1" dirty="0">
                <a:solidFill>
                  <a:srgbClr val="000000"/>
                </a:solidFill>
                <a:latin typeface="Lucida Grande"/>
                <a:hlinkClick r:id="rId7"/>
              </a:rPr>
              <a:t>Physics Opportunities for the Fermilab Booster Replacement”</a:t>
            </a: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Accelerator Working Group </a:t>
            </a:r>
            <a:r>
              <a:rPr lang="en-US" sz="1800" dirty="0">
                <a:solidFill>
                  <a:schemeClr val="accent6"/>
                </a:solidFill>
              </a:rPr>
              <a:t>chaired by M. Syphers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  <a:hlinkClick r:id="rId8"/>
              </a:rPr>
              <a:t>“</a:t>
            </a:r>
            <a:r>
              <a:rPr lang="en-US" sz="1800" b="1" dirty="0">
                <a:solidFill>
                  <a:srgbClr val="000000"/>
                </a:solidFill>
                <a:latin typeface="Lucida Grande"/>
                <a:hlinkClick r:id="rId8"/>
              </a:rPr>
              <a:t>An Upgrade Path for the Fermilab Accelerator Complex”</a:t>
            </a:r>
            <a:r>
              <a:rPr lang="en-US" sz="1800" b="1" dirty="0">
                <a:solidFill>
                  <a:srgbClr val="000000"/>
                </a:solidFill>
                <a:latin typeface="Lucida Grande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800" b="1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rgbClr val="000000"/>
                </a:solidFill>
                <a:latin typeface="Lucida Grande"/>
              </a:rPr>
              <a:t>In 2022,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Lucida Grande"/>
              </a:rPr>
              <a:t> ACE Central Design Group Accelerators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800" b="1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ucida Grande"/>
              </a:rPr>
              <a:t>Bottom Line: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Technical considerations are well understood at this point.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We know how to build a new RCS with beam intensity four times greater intensity than the Fermilab Booster.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72483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CCA3-1C72-44F3-B54D-FCE7F0F3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 vacuum chambers at J-PARC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FC82-3F3B-436A-B042-CC46968F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5862872"/>
            <a:ext cx="8672513" cy="4093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From: M. </a:t>
            </a:r>
            <a:r>
              <a:rPr lang="en-US" dirty="0" err="1"/>
              <a:t>Kinsho</a:t>
            </a:r>
            <a:r>
              <a:rPr lang="en-US" dirty="0"/>
              <a:t> (JAEA), 2005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71FF8-3805-4CED-A1E7-B26B0F79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FF4A-652E-4A9D-830F-634D6A7A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RCS concept</a:t>
            </a:r>
            <a:endParaRPr lang="en-US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674CA-84D9-4D10-9976-2948564D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67" y="827088"/>
            <a:ext cx="6702950" cy="50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8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Implications of Ceramic Beampipe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J-PARC provides a clear precedent that ceramic vacuum ducts can be constructed and performance well in an accelerator environment.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However we would need to do this for different parameters, and relying on different vendors.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R&amp;D exactly, but certainly development.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Although R&amp;D could improve the design or manufacturing.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J-PARC uses a 170mm aperture whereas that 10 Hz RCS uses a 44mm aperture. Will the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Hz RCS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 a large aperture to avoid resistive wall instability? For our 20 Hz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 analysis we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100mm aperture.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On the other hand, if we can manage the impedance effect and take 	advantage of that larger aperture a x5 overdesign!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This is the main cost-driver for 20Hz vs 10Hz in our analysis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5309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9306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Flat Injection for a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20Hz-Resonant RCS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264B7A-CF25-C6B6-914A-45F09A3BD2C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C93F92-A422-2FA4-D761-DF5557456D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6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Flat Injection for 20Hz-Resonant RCS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inject 25e12 with 2mA current, takes 2ms.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a 20 Hz sinusoidal ramp between 2 GeV and 8 GeV, the beam momentum changes 3.3% over 2ms.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0.6m dispersion, this is 20mm of orbit movement that has to be compensated carefully.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5mA its only 0.8mm of orbit movement.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Using an AR also solves this problem.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Maybe we can compensate without current upgrade or AR, but we’ll see it also helps with a foil. Don’t want to build an RCS starting with bottleneck.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4455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9306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Foil-Injection Considerations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264B7A-CF25-C6B6-914A-45F09A3BD2C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C93F92-A422-2FA4-D761-DF5557456D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62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Updated ICD-2 used as baseline RCS scenario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2003, </a:t>
            </a:r>
            <a:r>
              <a:rPr lang="en-US" sz="1800" b="1" dirty="0">
                <a:hlinkClick r:id="rId3"/>
              </a:rPr>
              <a:t>Proton Driver Study II (PD2)</a:t>
            </a:r>
            <a:r>
              <a:rPr lang="en-US" sz="1800" b="1" dirty="0"/>
              <a:t>: </a:t>
            </a:r>
            <a:r>
              <a:rPr lang="en-US" sz="1800" dirty="0"/>
              <a:t>0.6 GeV Linac, New 0.6-8 GeV RCS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2010, </a:t>
            </a:r>
            <a:r>
              <a:rPr lang="en-US" sz="1800" b="1" dirty="0">
                <a:hlinkClick r:id="rId4"/>
              </a:rPr>
              <a:t>Project X ICD-2</a:t>
            </a:r>
            <a:r>
              <a:rPr lang="en-US" sz="1800" b="1" dirty="0"/>
              <a:t>: </a:t>
            </a:r>
            <a:r>
              <a:rPr lang="en-US" sz="1800" dirty="0"/>
              <a:t>2 GeV Linac, New 2-8 GeV RCS.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12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2018, </a:t>
            </a:r>
            <a:r>
              <a:rPr lang="en-US" sz="1800" b="1" dirty="0">
                <a:hlinkClick r:id="rId5"/>
              </a:rPr>
              <a:t>S. </a:t>
            </a:r>
            <a:r>
              <a:rPr lang="en-US" sz="1800" b="1" dirty="0" err="1">
                <a:hlinkClick r:id="rId5"/>
              </a:rPr>
              <a:t>Nagaitsev</a:t>
            </a:r>
            <a:r>
              <a:rPr lang="en-US" sz="1800" b="1" dirty="0">
                <a:hlinkClick r:id="rId5"/>
              </a:rPr>
              <a:t> and V. Lebedev</a:t>
            </a:r>
            <a:r>
              <a:rPr lang="en-US" sz="1800" b="1" dirty="0"/>
              <a:t>: </a:t>
            </a:r>
            <a:r>
              <a:rPr lang="en-US" sz="1800" dirty="0"/>
              <a:t>updated version of ICD-2.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2019, </a:t>
            </a:r>
            <a:r>
              <a:rPr lang="en-US" sz="1800" b="1" dirty="0">
                <a:hlinkClick r:id="rId6"/>
              </a:rPr>
              <a:t>J. Eldred, V. Lebedev, A. </a:t>
            </a:r>
            <a:r>
              <a:rPr lang="en-US" sz="1800" b="1" dirty="0" err="1">
                <a:hlinkClick r:id="rId6"/>
              </a:rPr>
              <a:t>Valishev</a:t>
            </a:r>
            <a:r>
              <a:rPr lang="en-US" sz="1800" b="1" dirty="0"/>
              <a:t>:</a:t>
            </a:r>
            <a:r>
              <a:rPr lang="en-US" sz="1800" dirty="0"/>
              <a:t> parametric study of RCS design.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800" b="1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/>
              <a:t>In 2021,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Committee for Fermilab Booster Upgrade </a:t>
            </a:r>
            <a:r>
              <a:rPr lang="en-US" sz="1800" dirty="0"/>
              <a:t>an integrated design effort: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Science Working Group </a:t>
            </a:r>
            <a:r>
              <a:rPr lang="en-US" sz="1800" dirty="0">
                <a:solidFill>
                  <a:schemeClr val="accent6"/>
                </a:solidFill>
              </a:rPr>
              <a:t>chaired by R. </a:t>
            </a:r>
            <a:r>
              <a:rPr lang="en-US" sz="1800" dirty="0" err="1">
                <a:solidFill>
                  <a:schemeClr val="accent6"/>
                </a:solidFill>
              </a:rPr>
              <a:t>Harnik</a:t>
            </a: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  <a:hlinkClick r:id="rId7"/>
              </a:rPr>
              <a:t>“</a:t>
            </a:r>
            <a:r>
              <a:rPr lang="en-US" sz="1800" b="1" dirty="0">
                <a:solidFill>
                  <a:srgbClr val="000000"/>
                </a:solidFill>
                <a:latin typeface="Lucida Grande"/>
                <a:hlinkClick r:id="rId7"/>
              </a:rPr>
              <a:t>Physics Opportunities for the Fermilab Booster Replacement”</a:t>
            </a: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Accelerator Working Group </a:t>
            </a:r>
            <a:r>
              <a:rPr lang="en-US" sz="1800" dirty="0">
                <a:solidFill>
                  <a:schemeClr val="accent6"/>
                </a:solidFill>
              </a:rPr>
              <a:t>chaired by M. Syphers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  <a:hlinkClick r:id="rId8"/>
              </a:rPr>
              <a:t>“</a:t>
            </a:r>
            <a:r>
              <a:rPr lang="en-US" sz="1800" b="1" dirty="0">
                <a:solidFill>
                  <a:srgbClr val="000000"/>
                </a:solidFill>
                <a:latin typeface="Lucida Grande"/>
                <a:hlinkClick r:id="rId8"/>
              </a:rPr>
              <a:t>An Upgrade Path for the Fermilab Accelerator Complex”</a:t>
            </a:r>
            <a:r>
              <a:rPr lang="en-US" sz="1800" b="1" dirty="0">
                <a:solidFill>
                  <a:srgbClr val="000000"/>
                </a:solidFill>
                <a:latin typeface="Lucida Grande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800" b="1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rgbClr val="000000"/>
                </a:solidFill>
                <a:latin typeface="Lucida Grande"/>
              </a:rPr>
              <a:t>In 2022,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Lucida Grande"/>
              </a:rPr>
              <a:t> ACE Central Design Group Accelerator Working Group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800" b="1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ucida Grande"/>
              </a:rPr>
              <a:t>Bottom Line: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Technical considerations are well understood at this point.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We know how to build a new RCS with beam intensity four times greater intensity than the Fermilab Booster.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0295D-A811-854C-8762-A1EFDAAAE2A2}"/>
              </a:ext>
            </a:extLst>
          </p:cNvPr>
          <p:cNvSpPr/>
          <p:nvPr/>
        </p:nvSpPr>
        <p:spPr>
          <a:xfrm>
            <a:off x="228600" y="3662917"/>
            <a:ext cx="6986588" cy="64858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Foil-Heating effects, for 33e12 every 20 Hz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sp>
        <p:nvSpPr>
          <p:cNvPr id="3" name="Perform H- injection into storage ring, strip off electrons to produce pure proton beam; accumulate charge, and single-turn inject into RCS">
            <a:extLst>
              <a:ext uri="{FF2B5EF4-FFF2-40B4-BE49-F238E27FC236}">
                <a16:creationId xmlns:a16="http://schemas.microsoft.com/office/drawing/2014/main" id="{BE131676-2368-2053-E1C0-791EA7139AB5}"/>
              </a:ext>
            </a:extLst>
          </p:cNvPr>
          <p:cNvSpPr txBox="1"/>
          <p:nvPr/>
        </p:nvSpPr>
        <p:spPr>
          <a:xfrm>
            <a:off x="676276" y="4985536"/>
            <a:ext cx="6192837" cy="1056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9" tIns="50799" rIns="50799" bIns="50799" anchor="ctr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</a:rPr>
              <a:t>Scenario 1:</a:t>
            </a:r>
            <a:r>
              <a:rPr lang="en-US" sz="1800" dirty="0">
                <a:solidFill>
                  <a:schemeClr val="accent3"/>
                </a:solidFill>
              </a:rPr>
              <a:t> Upgrade PIP-II linac to 5mA pulsed.</a:t>
            </a:r>
          </a:p>
          <a:p>
            <a:endParaRPr lang="en-US" sz="800" b="1" dirty="0"/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Scenario 2: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Use six 120 Hz painting cycles to accumulate beam in 2- GeV AR every 20 Hz.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Foil_Both.png">
            <a:extLst>
              <a:ext uri="{FF2B5EF4-FFF2-40B4-BE49-F238E27FC236}">
                <a16:creationId xmlns:a16="http://schemas.microsoft.com/office/drawing/2014/main" id="{1A3797AF-C4AF-2005-07A3-23BEF45423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6055" y="940011"/>
            <a:ext cx="7077424" cy="3905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9351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Generous 17m Injection Straight for 2-GeV H</a:t>
            </a:r>
            <a:r>
              <a:rPr lang="en-US" sz="2400" baseline="30000" dirty="0"/>
              <a:t>-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4" name="HminusInjectionMockup.png">
            <a:extLst>
              <a:ext uri="{FF2B5EF4-FFF2-40B4-BE49-F238E27FC236}">
                <a16:creationId xmlns:a16="http://schemas.microsoft.com/office/drawing/2014/main" id="{989B8C3D-30C9-A3CE-EF94-7B2D16F0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1111413"/>
            <a:ext cx="7979735" cy="440898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H- Charge-Exchange Injection Straight Section">
            <a:extLst>
              <a:ext uri="{FF2B5EF4-FFF2-40B4-BE49-F238E27FC236}">
                <a16:creationId xmlns:a16="http://schemas.microsoft.com/office/drawing/2014/main" id="{7CF49155-2512-5A9C-5A39-C8C1579F3DE4}"/>
              </a:ext>
            </a:extLst>
          </p:cNvPr>
          <p:cNvSpPr txBox="1"/>
          <p:nvPr/>
        </p:nvSpPr>
        <p:spPr>
          <a:xfrm>
            <a:off x="766652" y="5496728"/>
            <a:ext cx="3971332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>
              <a:lnSpc>
                <a:spcPct val="100000"/>
              </a:lnSpc>
            </a:lvl1pPr>
          </a:lstStyle>
          <a:p>
            <a:r>
              <a:rPr sz="2000" dirty="0"/>
              <a:t>H- </a:t>
            </a:r>
            <a:r>
              <a:rPr lang="en-US" sz="2000" dirty="0"/>
              <a:t>Foil Stripping Injection</a:t>
            </a:r>
          </a:p>
          <a:p>
            <a:r>
              <a:rPr lang="en-US" sz="2000" b="1" dirty="0"/>
              <a:t>17 m straight.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4156467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9306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RCS for </a:t>
            </a:r>
            <a:r>
              <a:rPr lang="en-US" altLang="en-US" sz="4200" dirty="0" err="1">
                <a:solidFill>
                  <a:schemeClr val="tx2"/>
                </a:solidFill>
              </a:rPr>
              <a:t>MuC</a:t>
            </a:r>
            <a:r>
              <a:rPr lang="en-US" altLang="en-US" sz="4200" dirty="0">
                <a:solidFill>
                  <a:schemeClr val="tx2"/>
                </a:solidFill>
              </a:rPr>
              <a:t> Proton Driver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264B7A-CF25-C6B6-914A-45F09A3BD2C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C93F92-A422-2FA4-D761-DF5557456D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6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How to get from ACE RCS to </a:t>
            </a:r>
            <a:r>
              <a:rPr lang="en-US" sz="2400" dirty="0" err="1"/>
              <a:t>MuC</a:t>
            </a:r>
            <a:r>
              <a:rPr lang="en-US" sz="2400" dirty="0"/>
              <a:t> PD?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 ACE RCS that provides 37e12 at 8 GeV every 20Hz = 950 kW.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can I change at that point?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I can change the injection energy / intensity (maybe).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I can change the extraction energy (maybe) or reaccelerate.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I can’t easily change the aperture.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I definitely can’t change the circumference.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best ACE RCS to </a:t>
            </a:r>
            <a:r>
              <a:rPr lang="en-US" sz="2000" dirty="0" err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MuC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PD scenario would be to design for a subsequent upgrade or overdesign,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MuC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proton driver later.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Using similar designs/costs to what I presented already, consider an RCS that provides 100e12 at 12 GeV every 10 Hz for 2MW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Then add a bunch compressor ring and combiner line.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22350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RCS Design vs Booster Design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2856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RCS lattice design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avoids transition-crossing.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RCS injection accommodates a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 injection energy.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RCS features a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larger aperture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better orbit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RCS has beampipes inside dipoles,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avoid impedance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laminations.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RCS has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shielding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surface and a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wider tunnel.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RCS has new components with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greater reliability, precision, controls.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RCS has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better designed injection 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straight with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downstream collimators.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are many different parameter variations we can consider for the RCS design, but the basic argument for performance is quite straightforward.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52885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Idea: Fast-Ramping HTS Proton RCS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Recall that the muon collider design already requires fast-ramping HTS magnets for the muon RCS accelerator.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Could similar technology be applied to proton RCS?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1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parameters are a little different, proton RCS application needs: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aperture (5-20 cm), dipole field (1-4 T), ramping (60-600 T/s)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Larger aperture at same circumference and extraction energy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-&gt; greater line density, better field uniformity.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Shorter circumference at same extraction energy and aperture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-&gt; greater line density, more efficient RF acceleration.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Greater energy at same circumference and aperture.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-&gt; more beam power at intensity.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altLang="en-US" sz="2000" dirty="0">
                <a:solidFill>
                  <a:schemeClr val="accent6"/>
                </a:solidFill>
              </a:rPr>
              <a:t>Consider 250m RCS, 12 GeV, 10 Hz, 2x100e12 = 4 MW.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55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Idea: Fast-Ramping HTS Proton RCS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566DB01-0A90-F8A2-A40E-BBFDD9A02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06427"/>
            <a:ext cx="4793663" cy="2953192"/>
          </a:xfrm>
          <a:prstGeom prst="rect">
            <a:avLst/>
          </a:prstGeom>
        </p:spPr>
      </p:pic>
      <p:sp>
        <p:nvSpPr>
          <p:cNvPr id="4" name="Content Placeholder 29">
            <a:extLst>
              <a:ext uri="{FF2B5EF4-FFF2-40B4-BE49-F238E27FC236}">
                <a16:creationId xmlns:a16="http://schemas.microsoft.com/office/drawing/2014/main" id="{461F02F3-8B5E-BC68-8DA0-58384506F098}"/>
              </a:ext>
            </a:extLst>
          </p:cNvPr>
          <p:cNvSpPr txBox="1">
            <a:spLocks/>
          </p:cNvSpPr>
          <p:nvPr/>
        </p:nvSpPr>
        <p:spPr bwMode="auto">
          <a:xfrm>
            <a:off x="103544" y="4459346"/>
            <a:ext cx="8414733" cy="13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650" b="1" dirty="0">
                <a:solidFill>
                  <a:schemeClr val="tx2"/>
                </a:solidFill>
              </a:rPr>
              <a:t>YBCO</a:t>
            </a:r>
            <a:r>
              <a:rPr lang="en-US" altLang="en-US" sz="1650" dirty="0">
                <a:solidFill>
                  <a:schemeClr val="accent6"/>
                </a:solidFill>
              </a:rPr>
              <a:t>-based HTS super-ferric dipole demonstrated &gt;300 T/s. </a:t>
            </a:r>
            <a:r>
              <a:rPr lang="en-US" altLang="en-US" sz="1650" b="1" dirty="0">
                <a:solidFill>
                  <a:schemeClr val="accent6"/>
                </a:solidFill>
                <a:hlinkClick r:id="rId4"/>
              </a:rPr>
              <a:t>paper.</a:t>
            </a:r>
            <a:endParaRPr lang="en-US" altLang="en-US" sz="165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650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650" dirty="0">
                <a:solidFill>
                  <a:schemeClr val="accent6"/>
                </a:solidFill>
                <a:sym typeface="Wingdings" panose="05000000000000000000" pitchFamily="2" charset="2"/>
              </a:rPr>
              <a:t>Still some ways to go to desired proton RCS parameters.</a:t>
            </a:r>
            <a:endParaRPr lang="en-US" altLang="en-US" sz="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69B99-DA95-9B16-754B-21EA03D98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551" y="906427"/>
            <a:ext cx="3920849" cy="295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8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F7E563D-52DC-F201-E54F-6D6652C60FA4}"/>
              </a:ext>
            </a:extLst>
          </p:cNvPr>
          <p:cNvSpPr txBox="1">
            <a:spLocks/>
          </p:cNvSpPr>
          <p:nvPr/>
        </p:nvSpPr>
        <p:spPr>
          <a:xfrm>
            <a:off x="228601" y="1004777"/>
            <a:ext cx="8686800" cy="495392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+mj-lt"/>
              <a:buAutoNum type="arabicPeriod"/>
            </a:pPr>
            <a:r>
              <a:rPr lang="en-US" sz="22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your system/development address the BR goals of DUNE/LBNF, New Physics, </a:t>
            </a:r>
            <a:r>
              <a:rPr lang="en-US" sz="22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</a:t>
            </a:r>
            <a:r>
              <a:rPr lang="en-US" sz="22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DUNE/LBNF: 10Hz RCS may be the lowest cost, lowest risk configuration.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New Physics: Spigots yesterday, CW up to 2 GeV</a:t>
            </a:r>
          </a:p>
          <a:p>
            <a:pPr lvl="1"/>
            <a:r>
              <a:rPr lang="en-US" sz="1900" dirty="0" err="1">
                <a:solidFill>
                  <a:schemeClr val="accent6"/>
                </a:solidFill>
              </a:rPr>
              <a:t>MuC</a:t>
            </a:r>
            <a:r>
              <a:rPr lang="en-US" sz="1900" dirty="0">
                <a:solidFill>
                  <a:schemeClr val="accent6"/>
                </a:solidFill>
              </a:rPr>
              <a:t>: There’s a viable path, but advantage goes to Linac option.</a:t>
            </a:r>
          </a:p>
          <a:p>
            <a:pPr lvl="2"/>
            <a:r>
              <a:rPr lang="en-US" sz="1900" dirty="0">
                <a:solidFill>
                  <a:schemeClr val="accent6"/>
                </a:solidFill>
              </a:rPr>
              <a:t>RCS gets more interesting with higher energies.</a:t>
            </a:r>
          </a:p>
          <a:p>
            <a:pPr marL="0" indent="0">
              <a:buNone/>
            </a:pPr>
            <a:r>
              <a:rPr lang="en-US" sz="22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2. What are the biggest technical/performance risks of your system/development?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H- Foil Injection, Laser stripping R&amp;D. Looks okay, but biggest risk/limit.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  <a:ea typeface="ＭＳ Ｐゴシック"/>
              </a:rPr>
              <a:t>Ceramic/Dielectric Beampipe. Barrier to 20+ Hz ramp rate.</a:t>
            </a:r>
          </a:p>
          <a:p>
            <a:pPr lvl="1"/>
            <a:r>
              <a:rPr lang="en-US" sz="1900" dirty="0" err="1">
                <a:solidFill>
                  <a:schemeClr val="accent6"/>
                </a:solidFill>
                <a:ea typeface="ＭＳ Ｐゴシック"/>
              </a:rPr>
              <a:t>MuC</a:t>
            </a:r>
            <a:r>
              <a:rPr lang="en-US" sz="1900" dirty="0">
                <a:solidFill>
                  <a:schemeClr val="accent6"/>
                </a:solidFill>
                <a:ea typeface="ＭＳ Ｐゴシック"/>
              </a:rPr>
              <a:t> R&amp;D, proton compression, HTS, muon production, cooling.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3. What are the most sensible first steps to enable progress in your system/ development? What can be done before the next ACE event (Fall’23 workshop)?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Start prototype RCS ceramic beampipes.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Create decision tree/timeline for choosing RCS vs Linac upgrade.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Resolve </a:t>
            </a:r>
            <a:r>
              <a:rPr lang="en-US" sz="1900" dirty="0" err="1">
                <a:solidFill>
                  <a:schemeClr val="accent6"/>
                </a:solidFill>
              </a:rPr>
              <a:t>MuC</a:t>
            </a:r>
            <a:r>
              <a:rPr lang="en-US" sz="1900" dirty="0">
                <a:solidFill>
                  <a:schemeClr val="accent6"/>
                </a:solidFill>
              </a:rPr>
              <a:t> R&amp;D plan, role for Fermilab proton complex.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CEE5C-6AB8-7022-E897-20C493A1571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Three Questions Slide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301A060-5B71-2D0E-1E36-052E76BFCA9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F2515E-A1F7-F911-DD3F-9E7BA6551C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A32561-E276-83CD-0042-FDFD1F98508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8001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Some Parameter Variations We Considered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Harmonic RF for suppression of space-charge at injection.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Correlated instead of anti-correlated injection painting.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Using an asymmetric injection chicane to save space.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Larger transverse emittance, higher/lower injection energy.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Highly periodic RCS (4-8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superperiods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vs racetrack RCS (2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superperiods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Use of nonlinear integrable optics or electron lenses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Slip-stacking beams as much higher than PIP-II intensity. 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Use/avoidance/upgrade of Fermilab Recycler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RCS extraction at greater than 8 GeV.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But I won’t go into detail on these topics today.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89419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Updated ICD-2 used as baseline RCS scenario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2003, </a:t>
            </a:r>
            <a:r>
              <a:rPr lang="en-US" sz="1800" b="1" dirty="0">
                <a:hlinkClick r:id="rId3"/>
              </a:rPr>
              <a:t>Proton Driver Study II (PD2)</a:t>
            </a:r>
            <a:r>
              <a:rPr lang="en-US" sz="1800" b="1" dirty="0"/>
              <a:t>: </a:t>
            </a:r>
            <a:r>
              <a:rPr lang="en-US" sz="1800" dirty="0"/>
              <a:t>0.6 GeV Linac, New 0.6-8 GeV RCS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2010, </a:t>
            </a:r>
            <a:r>
              <a:rPr lang="en-US" sz="1800" b="1" dirty="0">
                <a:hlinkClick r:id="rId4"/>
              </a:rPr>
              <a:t>Project X ICD-2</a:t>
            </a:r>
            <a:r>
              <a:rPr lang="en-US" sz="1800" b="1" dirty="0"/>
              <a:t>: </a:t>
            </a:r>
            <a:r>
              <a:rPr lang="en-US" sz="1800" dirty="0"/>
              <a:t>2 GeV Linac, New 2-8 GeV RCS.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12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2018, </a:t>
            </a:r>
            <a:r>
              <a:rPr lang="en-US" sz="1800" b="1" dirty="0">
                <a:hlinkClick r:id="rId5"/>
              </a:rPr>
              <a:t>S. </a:t>
            </a:r>
            <a:r>
              <a:rPr lang="en-US" sz="1800" b="1" dirty="0" err="1">
                <a:hlinkClick r:id="rId5"/>
              </a:rPr>
              <a:t>Nagaitsev</a:t>
            </a:r>
            <a:r>
              <a:rPr lang="en-US" sz="1800" b="1" dirty="0">
                <a:hlinkClick r:id="rId5"/>
              </a:rPr>
              <a:t> and V. Lebedev</a:t>
            </a:r>
            <a:r>
              <a:rPr lang="en-US" sz="1800" b="1" dirty="0"/>
              <a:t>: </a:t>
            </a:r>
            <a:r>
              <a:rPr lang="en-US" sz="1800" dirty="0"/>
              <a:t>updated version of ICD-2.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/>
              <a:t>In 2019, </a:t>
            </a:r>
            <a:r>
              <a:rPr lang="en-US" sz="1800" b="1" dirty="0">
                <a:hlinkClick r:id="rId6"/>
              </a:rPr>
              <a:t>J. Eldred, V. Lebedev, A. </a:t>
            </a:r>
            <a:r>
              <a:rPr lang="en-US" sz="1800" b="1" dirty="0" err="1">
                <a:hlinkClick r:id="rId6"/>
              </a:rPr>
              <a:t>Valishev</a:t>
            </a:r>
            <a:r>
              <a:rPr lang="en-US" sz="1800" b="1" dirty="0"/>
              <a:t>:</a:t>
            </a:r>
            <a:r>
              <a:rPr lang="en-US" sz="1800" dirty="0"/>
              <a:t> parametric study of RCS design.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800" b="1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/>
              <a:t>In 2021,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Committee for Fermilab Booster Upgrade </a:t>
            </a:r>
            <a:r>
              <a:rPr lang="en-US" sz="1800" dirty="0"/>
              <a:t>an integrated design effort: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/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Science Working Group </a:t>
            </a:r>
            <a:r>
              <a:rPr lang="en-US" sz="1800" dirty="0">
                <a:solidFill>
                  <a:schemeClr val="accent6"/>
                </a:solidFill>
              </a:rPr>
              <a:t>chaired by R. </a:t>
            </a:r>
            <a:r>
              <a:rPr lang="en-US" sz="1800" dirty="0" err="1">
                <a:solidFill>
                  <a:schemeClr val="accent6"/>
                </a:solidFill>
              </a:rPr>
              <a:t>Harnik</a:t>
            </a: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  <a:hlinkClick r:id="rId7"/>
              </a:rPr>
              <a:t>“</a:t>
            </a:r>
            <a:r>
              <a:rPr lang="en-US" sz="1800" b="1" dirty="0">
                <a:solidFill>
                  <a:srgbClr val="000000"/>
                </a:solidFill>
                <a:latin typeface="Lucida Grande"/>
                <a:hlinkClick r:id="rId7"/>
              </a:rPr>
              <a:t>Physics Opportunities for the Fermilab Booster Replacement”</a:t>
            </a: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Accelerator Working Group </a:t>
            </a:r>
            <a:r>
              <a:rPr lang="en-US" sz="1800" dirty="0">
                <a:solidFill>
                  <a:schemeClr val="accent6"/>
                </a:solidFill>
              </a:rPr>
              <a:t>chaired by M. Syphers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  <a:hlinkClick r:id="rId8"/>
              </a:rPr>
              <a:t>“</a:t>
            </a:r>
            <a:r>
              <a:rPr lang="en-US" sz="1800" b="1" dirty="0">
                <a:solidFill>
                  <a:srgbClr val="000000"/>
                </a:solidFill>
                <a:latin typeface="Lucida Grande"/>
                <a:hlinkClick r:id="rId8"/>
              </a:rPr>
              <a:t>An Upgrade Path for the Fermilab Accelerator Complex”</a:t>
            </a:r>
            <a:r>
              <a:rPr lang="en-US" sz="1800" b="1" dirty="0">
                <a:solidFill>
                  <a:srgbClr val="000000"/>
                </a:solidFill>
                <a:latin typeface="Lucida Grande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800" b="1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rgbClr val="000000"/>
                </a:solidFill>
                <a:latin typeface="Lucida Grande"/>
              </a:rPr>
              <a:t>In 2022,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Lucida Grande"/>
              </a:rPr>
              <a:t> ACE Central Design Group Accelerator Working Group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800" b="1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ucida Grande"/>
              </a:rPr>
              <a:t>Bottom Line: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Technical considerations are well understood at this point.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We know how to build a new RCS with beam intensity four times greater intensity than the Fermilab Booster.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CC08C-8B2D-FAEF-626B-BDA8F0B858C1}"/>
              </a:ext>
            </a:extLst>
          </p:cNvPr>
          <p:cNvSpPr/>
          <p:nvPr/>
        </p:nvSpPr>
        <p:spPr>
          <a:xfrm>
            <a:off x="228600" y="1440711"/>
            <a:ext cx="6986588" cy="797441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0295D-A811-854C-8762-A1EFDAAAE2A2}"/>
              </a:ext>
            </a:extLst>
          </p:cNvPr>
          <p:cNvSpPr/>
          <p:nvPr/>
        </p:nvSpPr>
        <p:spPr>
          <a:xfrm>
            <a:off x="228600" y="4261363"/>
            <a:ext cx="6986588" cy="45417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9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ACE RCS Configurations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ACS RCS v1: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10Hz RCS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ACS RCS v2: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20Hz RCS + 2GeV AR to facilitate injection.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8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ACS RCS v3: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20Hz RCS + Current upgrade to 5mA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Assume all scenarios inject 6x25e12 particles into the Recycler at 8 GeV.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ICD-2 /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Nagaitsev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-Lebedev ring as baseline for 10Hz RCS.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20Hz considered ceramic rather than metallic beampipe, greater RF and magnet power supplies, more challenging to flatten injection.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49959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9306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Updated ICD-2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10 Hz RCS Configuration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264B7A-CF25-C6B6-914A-45F09A3BD2C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C93F92-A422-2FA4-D761-DF5557456D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02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High-level Parameters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1060487-40C9-93C5-39B5-5E77F6CA9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4" y="1080673"/>
            <a:ext cx="7567668" cy="45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5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Racetrack Architecture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6/14/2023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B01EE0-163C-54D0-9EA4-5B14F2E071F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Snowmass 2.4 MW Upgrade with RCS</a:t>
            </a:r>
            <a:endParaRPr lang="en-US" sz="1200" b="1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1C9774BD-C151-17F7-5C21-8537422A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951614"/>
            <a:ext cx="8686800" cy="2615938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E7C50D13-A1AA-5790-3096-570C7687E8A9}"/>
              </a:ext>
            </a:extLst>
          </p:cNvPr>
          <p:cNvSpPr txBox="1">
            <a:spLocks/>
          </p:cNvSpPr>
          <p:nvPr/>
        </p:nvSpPr>
        <p:spPr bwMode="auto">
          <a:xfrm>
            <a:off x="228601" y="3635268"/>
            <a:ext cx="8424863" cy="23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Long dispersion-free straights sections for injection, collimation, RF, extraction..</a:t>
            </a: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Simple FODO bending arcs with small max betas (16m) and small max dispersion (0.6m).</a:t>
            </a:r>
          </a:p>
        </p:txBody>
      </p:sp>
    </p:spTree>
    <p:extLst>
      <p:ext uri="{BB962C8B-B14F-4D97-AF65-F5344CB8AC3E}">
        <p14:creationId xmlns:p14="http://schemas.microsoft.com/office/powerpoint/2010/main" val="1776086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73648</TotalTime>
  <Words>2401</Words>
  <Application>Microsoft Office PowerPoint</Application>
  <PresentationFormat>On-screen Show (4:3)</PresentationFormat>
  <Paragraphs>468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Helvetica</vt:lpstr>
      <vt:lpstr>Lucida Grande</vt:lpstr>
      <vt:lpstr>Times New Roman</vt:lpstr>
      <vt:lpstr>FNAL_TemplateMac_060514</vt:lpstr>
      <vt:lpstr>Fermilab: Footer Only</vt:lpstr>
      <vt:lpstr>Equation</vt:lpstr>
      <vt:lpstr>2 GeV Linac + RCS ACE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Boosters and RCSs at present (examples)</vt:lpstr>
      <vt:lpstr>PowerPoint Presentation</vt:lpstr>
      <vt:lpstr>Vacuum chamber</vt:lpstr>
      <vt:lpstr>Ceramic vacuum chambers at J-PARC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jseldredphysics@gmail.com</cp:lastModifiedBy>
  <cp:revision>937</cp:revision>
  <cp:lastPrinted>2014-01-20T19:40:21Z</cp:lastPrinted>
  <dcterms:created xsi:type="dcterms:W3CDTF">2016-06-09T21:29:32Z</dcterms:created>
  <dcterms:modified xsi:type="dcterms:W3CDTF">2023-06-15T14:19:40Z</dcterms:modified>
</cp:coreProperties>
</file>