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sldIdLst>
    <p:sldId id="294" r:id="rId5"/>
    <p:sldId id="772" r:id="rId6"/>
    <p:sldId id="774" r:id="rId7"/>
    <p:sldId id="260" r:id="rId8"/>
    <p:sldId id="259" r:id="rId9"/>
    <p:sldId id="816" r:id="rId10"/>
    <p:sldId id="275" r:id="rId11"/>
    <p:sldId id="304" r:id="rId12"/>
    <p:sldId id="790" r:id="rId13"/>
    <p:sldId id="791" r:id="rId14"/>
    <p:sldId id="813" r:id="rId15"/>
    <p:sldId id="776" r:id="rId16"/>
    <p:sldId id="814" r:id="rId17"/>
    <p:sldId id="787" r:id="rId18"/>
    <p:sldId id="271" r:id="rId19"/>
    <p:sldId id="792" r:id="rId20"/>
    <p:sldId id="793" r:id="rId21"/>
    <p:sldId id="794" r:id="rId22"/>
    <p:sldId id="811" r:id="rId23"/>
    <p:sldId id="812" r:id="rId24"/>
    <p:sldId id="572" r:id="rId25"/>
    <p:sldId id="306" r:id="rId26"/>
    <p:sldId id="308" r:id="rId27"/>
    <p:sldId id="307" r:id="rId28"/>
    <p:sldId id="789" r:id="rId29"/>
    <p:sldId id="784" r:id="rId30"/>
    <p:sldId id="257" r:id="rId31"/>
    <p:sldId id="268" r:id="rId32"/>
    <p:sldId id="269" r:id="rId33"/>
    <p:sldId id="782" r:id="rId34"/>
    <p:sldId id="272" r:id="rId35"/>
    <p:sldId id="258" r:id="rId36"/>
    <p:sldId id="815" r:id="rId37"/>
    <p:sldId id="270" r:id="rId38"/>
    <p:sldId id="276" r:id="rId39"/>
    <p:sldId id="779" r:id="rId40"/>
    <p:sldId id="2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B48C56-BECD-40FD-8892-5A9EE839BA91}">
          <p14:sldIdLst>
            <p14:sldId id="294"/>
            <p14:sldId id="772"/>
            <p14:sldId id="774"/>
            <p14:sldId id="260"/>
            <p14:sldId id="259"/>
            <p14:sldId id="816"/>
            <p14:sldId id="275"/>
            <p14:sldId id="304"/>
            <p14:sldId id="790"/>
            <p14:sldId id="791"/>
            <p14:sldId id="813"/>
            <p14:sldId id="776"/>
            <p14:sldId id="814"/>
            <p14:sldId id="787"/>
            <p14:sldId id="271"/>
            <p14:sldId id="792"/>
            <p14:sldId id="793"/>
            <p14:sldId id="794"/>
            <p14:sldId id="811"/>
            <p14:sldId id="812"/>
            <p14:sldId id="572"/>
            <p14:sldId id="306"/>
            <p14:sldId id="308"/>
            <p14:sldId id="307"/>
            <p14:sldId id="789"/>
            <p14:sldId id="784"/>
            <p14:sldId id="257"/>
            <p14:sldId id="268"/>
            <p14:sldId id="269"/>
            <p14:sldId id="782"/>
            <p14:sldId id="272"/>
            <p14:sldId id="258"/>
            <p14:sldId id="815"/>
            <p14:sldId id="270"/>
          </p14:sldIdLst>
        </p14:section>
        <p14:section name="extra" id="{FF48409D-8532-4B31-BB66-C962C59D64CB}">
          <p14:sldIdLst>
            <p14:sldId id="276"/>
            <p14:sldId id="779"/>
            <p14:sldId id="27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A Pellico" initials="WAP" lastIdx="2" clrIdx="0">
    <p:extLst>
      <p:ext uri="{19B8F6BF-5375-455C-9EA6-DF929625EA0E}">
        <p15:presenceInfo xmlns:p15="http://schemas.microsoft.com/office/powerpoint/2012/main" userId="S::pellico@services.fnal.gov::edf09f41-7f29-4d85-8472-a0a0aefc63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D1D1D1"/>
    <a:srgbClr val="DBDBDB"/>
    <a:srgbClr val="D5D5D5"/>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p:restoredTop sz="94762"/>
  </p:normalViewPr>
  <p:slideViewPr>
    <p:cSldViewPr snapToGrid="0" snapToObjects="1">
      <p:cViewPr>
        <p:scale>
          <a:sx n="50" d="100"/>
          <a:sy n="50" d="100"/>
        </p:scale>
        <p:origin x="1056" y="3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932B4-112B-4B8D-A135-6EBA930A0C03}"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83371-F5FE-40D0-A3C3-3D07B04FDDEC}" type="slidenum">
              <a:rPr lang="en-US" smtClean="0"/>
              <a:t>‹#›</a:t>
            </a:fld>
            <a:endParaRPr lang="en-US"/>
          </a:p>
        </p:txBody>
      </p:sp>
    </p:spTree>
    <p:extLst>
      <p:ext uri="{BB962C8B-B14F-4D97-AF65-F5344CB8AC3E}">
        <p14:creationId xmlns:p14="http://schemas.microsoft.com/office/powerpoint/2010/main" val="283570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12</a:t>
            </a:fld>
            <a:endParaRPr lang="en-US"/>
          </a:p>
        </p:txBody>
      </p:sp>
    </p:spTree>
    <p:extLst>
      <p:ext uri="{BB962C8B-B14F-4D97-AF65-F5344CB8AC3E}">
        <p14:creationId xmlns:p14="http://schemas.microsoft.com/office/powerpoint/2010/main" val="153137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14</a:t>
            </a:fld>
            <a:endParaRPr lang="en-US"/>
          </a:p>
        </p:txBody>
      </p:sp>
    </p:spTree>
    <p:extLst>
      <p:ext uri="{BB962C8B-B14F-4D97-AF65-F5344CB8AC3E}">
        <p14:creationId xmlns:p14="http://schemas.microsoft.com/office/powerpoint/2010/main" val="74916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distribution AFTER painted injection into PAR.</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208988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30</a:t>
            </a:fld>
            <a:endParaRPr lang="en-US"/>
          </a:p>
        </p:txBody>
      </p:sp>
    </p:spTree>
    <p:extLst>
      <p:ext uri="{BB962C8B-B14F-4D97-AF65-F5344CB8AC3E}">
        <p14:creationId xmlns:p14="http://schemas.microsoft.com/office/powerpoint/2010/main" val="157052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34</a:t>
            </a:fld>
            <a:endParaRPr lang="en-US"/>
          </a:p>
        </p:txBody>
      </p:sp>
    </p:spTree>
    <p:extLst>
      <p:ext uri="{BB962C8B-B14F-4D97-AF65-F5344CB8AC3E}">
        <p14:creationId xmlns:p14="http://schemas.microsoft.com/office/powerpoint/2010/main" val="85932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35</a:t>
            </a:fld>
            <a:endParaRPr lang="en-US"/>
          </a:p>
        </p:txBody>
      </p:sp>
    </p:spTree>
    <p:extLst>
      <p:ext uri="{BB962C8B-B14F-4D97-AF65-F5344CB8AC3E}">
        <p14:creationId xmlns:p14="http://schemas.microsoft.com/office/powerpoint/2010/main" val="139586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6BBB-01B4-9C43-AEAF-EBDE8D9552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C361C-4EAF-384E-9D8A-8A435C17C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4BD6A5-86F4-B04F-ACA1-92EBA6CF046A}"/>
              </a:ext>
            </a:extLst>
          </p:cNvPr>
          <p:cNvSpPr>
            <a:spLocks noGrp="1"/>
          </p:cNvSpPr>
          <p:nvPr>
            <p:ph type="dt" sz="half" idx="10"/>
          </p:nvPr>
        </p:nvSpPr>
        <p:spPr/>
        <p:txBody>
          <a:bodyPr/>
          <a:lstStyle/>
          <a:p>
            <a:fld id="{65BD7851-A9EB-42FF-921C-EC89CC5F6DB9}" type="datetime1">
              <a:rPr lang="en-US" smtClean="0"/>
              <a:t>6/14/2023</a:t>
            </a:fld>
            <a:endParaRPr lang="en-US"/>
          </a:p>
        </p:txBody>
      </p:sp>
      <p:sp>
        <p:nvSpPr>
          <p:cNvPr id="5" name="Footer Placeholder 4">
            <a:extLst>
              <a:ext uri="{FF2B5EF4-FFF2-40B4-BE49-F238E27FC236}">
                <a16:creationId xmlns:a16="http://schemas.microsoft.com/office/drawing/2014/main" id="{4E7A2C95-200D-964C-BB92-EC77A20D1E46}"/>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773F2F0D-7878-984F-B40B-4D8E6DCE1C73}"/>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118158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FA4FF-7EA1-4B42-8D0B-DCBC524D9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2618F-390D-654F-B036-1EAED9101C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05CC4-FD95-084F-A241-301C0662D60B}"/>
              </a:ext>
            </a:extLst>
          </p:cNvPr>
          <p:cNvSpPr>
            <a:spLocks noGrp="1"/>
          </p:cNvSpPr>
          <p:nvPr>
            <p:ph type="dt" sz="half" idx="10"/>
          </p:nvPr>
        </p:nvSpPr>
        <p:spPr/>
        <p:txBody>
          <a:bodyPr/>
          <a:lstStyle/>
          <a:p>
            <a:fld id="{3A737C0A-0DEB-454E-B6D9-65C697C15DF4}" type="datetime1">
              <a:rPr lang="en-US" smtClean="0"/>
              <a:t>6/14/2023</a:t>
            </a:fld>
            <a:endParaRPr lang="en-US"/>
          </a:p>
        </p:txBody>
      </p:sp>
      <p:sp>
        <p:nvSpPr>
          <p:cNvPr id="5" name="Footer Placeholder 4">
            <a:extLst>
              <a:ext uri="{FF2B5EF4-FFF2-40B4-BE49-F238E27FC236}">
                <a16:creationId xmlns:a16="http://schemas.microsoft.com/office/drawing/2014/main" id="{2E546063-AA6B-B547-9C13-F74DD6647D39}"/>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BF2A9382-AA04-6545-A6AC-20023BF6957F}"/>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84946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1D150-D1B5-A947-A53D-0CCBA773D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A01B75-8E0E-554A-8AC8-55FD041AF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81A9-3ADF-824B-939A-BAE7D1F4FA37}"/>
              </a:ext>
            </a:extLst>
          </p:cNvPr>
          <p:cNvSpPr>
            <a:spLocks noGrp="1"/>
          </p:cNvSpPr>
          <p:nvPr>
            <p:ph type="dt" sz="half" idx="10"/>
          </p:nvPr>
        </p:nvSpPr>
        <p:spPr/>
        <p:txBody>
          <a:bodyPr/>
          <a:lstStyle/>
          <a:p>
            <a:fld id="{CF6C7B53-1D97-4F09-8387-4D20F1E190C3}" type="datetime1">
              <a:rPr lang="en-US" smtClean="0"/>
              <a:t>6/14/2023</a:t>
            </a:fld>
            <a:endParaRPr lang="en-US"/>
          </a:p>
        </p:txBody>
      </p:sp>
      <p:sp>
        <p:nvSpPr>
          <p:cNvPr id="5" name="Footer Placeholder 4">
            <a:extLst>
              <a:ext uri="{FF2B5EF4-FFF2-40B4-BE49-F238E27FC236}">
                <a16:creationId xmlns:a16="http://schemas.microsoft.com/office/drawing/2014/main" id="{D438FAD2-0D58-C142-98E2-668E394F63AD}"/>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6CF7F5D9-2490-4C4E-AFEF-0C0D3B00DD1F}"/>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59383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3451566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0" marR="0" indent="0" algn="l" defTabSz="609585" rtl="0" eaLnBrk="1" fontAlgn="base" latinLnBrk="0" hangingPunct="1">
              <a:lnSpc>
                <a:spcPct val="100000"/>
              </a:lnSpc>
              <a:spcBef>
                <a:spcPts val="1312"/>
              </a:spcBef>
              <a:spcAft>
                <a:spcPct val="0"/>
              </a:spcAft>
              <a:buClrTx/>
              <a:buSzTx/>
              <a:buFont typeface="Arial" charset="0"/>
              <a:buNone/>
              <a:tabLst/>
              <a:defRPr sz="2400">
                <a:solidFill>
                  <a:srgbClr val="505050"/>
                </a:solidFill>
              </a:defRPr>
            </a:lvl1pPr>
            <a:lvl2pPr marL="683667" indent="-306910">
              <a:spcBef>
                <a:spcPts val="1312"/>
              </a:spcBef>
              <a:defRPr sz="2133">
                <a:solidFill>
                  <a:srgbClr val="505050"/>
                </a:solidFill>
              </a:defRPr>
            </a:lvl2pPr>
            <a:lvl3pPr marL="1071007" indent="-306910">
              <a:spcBef>
                <a:spcPts val="1312"/>
              </a:spcBef>
              <a:defRPr sz="2000">
                <a:solidFill>
                  <a:srgbClr val="505050"/>
                </a:solidFill>
              </a:defRPr>
            </a:lvl3pPr>
            <a:lvl4pPr marL="1447764" indent="-304792">
              <a:spcBef>
                <a:spcPts val="1312"/>
              </a:spcBef>
              <a:defRPr sz="1867">
                <a:solidFill>
                  <a:srgbClr val="505050"/>
                </a:solidFill>
              </a:defRPr>
            </a:lvl4pPr>
            <a:lvl5pPr marL="1826638" indent="-306910">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marR="0" indent="-306910" algn="l" defTabSz="609585" rtl="0" eaLnBrk="1" fontAlgn="base" latinLnBrk="0" hangingPunct="1">
              <a:lnSpc>
                <a:spcPct val="100000"/>
              </a:lnSpc>
              <a:spcBef>
                <a:spcPts val="1312"/>
              </a:spcBef>
              <a:spcAft>
                <a:spcPct val="0"/>
              </a:spcAft>
              <a:buClrTx/>
              <a:buSzTx/>
              <a:buFont typeface="Arial" charset="0"/>
              <a:buChar char="•"/>
              <a:tabLst/>
              <a:defRPr sz="2400">
                <a:solidFill>
                  <a:srgbClr val="505050"/>
                </a:solidFill>
              </a:defRPr>
            </a:lvl1pPr>
            <a:lvl2pPr marL="683667"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C1428FD-0015-41E4-8930-1509B1BC7919}" type="datetime1">
              <a:rPr lang="en-US" smtClean="0"/>
              <a:t>6/14/2023</a:t>
            </a:fld>
            <a:endParaRPr lang="en-US" dirty="0"/>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ACE Workshop</a:t>
            </a:r>
            <a:endParaRPr lang="en-US" b="1"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005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marR="0" indent="-306910" algn="l" defTabSz="609585" rtl="0" eaLnBrk="1" fontAlgn="base" latinLnBrk="0" hangingPunct="1">
              <a:lnSpc>
                <a:spcPct val="100000"/>
              </a:lnSpc>
              <a:spcBef>
                <a:spcPts val="1312"/>
              </a:spcBef>
              <a:spcAft>
                <a:spcPct val="0"/>
              </a:spcAft>
              <a:buClrTx/>
              <a:buSzTx/>
              <a:buFont typeface="Arial" charset="0"/>
              <a:buChar char="•"/>
              <a:tabLst/>
              <a:defRPr sz="2400">
                <a:solidFill>
                  <a:srgbClr val="505050"/>
                </a:solidFill>
              </a:defRPr>
            </a:lvl1pPr>
            <a:lvl2pPr marL="685783"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fld id="{57145FFD-D033-4156-BDBB-309908283A96}" type="datetime1">
              <a:rPr lang="en-US" smtClean="0"/>
              <a:t>6/14/2023</a:t>
            </a:fld>
            <a:endParaRPr lang="en-US" dirty="0"/>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W. Pellico,  ACE Workshop</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5474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04805" y="971552"/>
            <a:ext cx="11563351" cy="5059363"/>
          </a:xfrm>
          <a:prstGeom prst="rect">
            <a:avLst/>
          </a:prstGeom>
        </p:spPr>
        <p:txBody>
          <a:bodyPr lIns="0" tIns="0" rIns="0" bIns="0"/>
          <a:lstStyle>
            <a:lvl1pPr marL="306910" indent="-306910">
              <a:spcBef>
                <a:spcPts val="1312"/>
              </a:spcBef>
              <a:defRPr sz="2400">
                <a:solidFill>
                  <a:srgbClr val="505050"/>
                </a:solidFill>
              </a:defRPr>
            </a:lvl1pPr>
            <a:lvl2pPr marL="376757" marR="0" indent="0" algn="l" defTabSz="609585" rtl="0" eaLnBrk="1" fontAlgn="base" latinLnBrk="0" hangingPunct="1">
              <a:lnSpc>
                <a:spcPct val="100000"/>
              </a:lnSpc>
              <a:spcBef>
                <a:spcPts val="1312"/>
              </a:spcBef>
              <a:spcAft>
                <a:spcPct val="0"/>
              </a:spcAft>
              <a:buClrTx/>
              <a:buSzTx/>
              <a:buFont typeface="Arial" charset="0"/>
              <a:buNone/>
              <a:tabLst/>
              <a:defRPr sz="2133">
                <a:solidFill>
                  <a:srgbClr val="505050"/>
                </a:solidFill>
              </a:defRPr>
            </a:lvl2pPr>
            <a:lvl3pPr marL="764097" marR="0" indent="0" algn="l" defTabSz="609585" rtl="0" eaLnBrk="1" fontAlgn="base" latinLnBrk="0" hangingPunct="1">
              <a:lnSpc>
                <a:spcPct val="100000"/>
              </a:lnSpc>
              <a:spcBef>
                <a:spcPts val="1312"/>
              </a:spcBef>
              <a:spcAft>
                <a:spcPct val="0"/>
              </a:spcAft>
              <a:buClrTx/>
              <a:buSzTx/>
              <a:buFont typeface="Arial" charset="0"/>
              <a:buNone/>
              <a:tabLst/>
              <a:defRPr sz="2000">
                <a:solidFill>
                  <a:srgbClr val="505050"/>
                </a:solidFill>
              </a:defRPr>
            </a:lvl3pPr>
            <a:lvl4pPr marL="1142971" marR="0" indent="0" algn="l" defTabSz="609585" rtl="0" eaLnBrk="1" fontAlgn="base" latinLnBrk="0" hangingPunct="1">
              <a:lnSpc>
                <a:spcPct val="100000"/>
              </a:lnSpc>
              <a:spcBef>
                <a:spcPts val="1312"/>
              </a:spcBef>
              <a:spcAft>
                <a:spcPct val="0"/>
              </a:spcAft>
              <a:buClrTx/>
              <a:buSzTx/>
              <a:buFont typeface="Arial" charset="0"/>
              <a:buNone/>
              <a:tabLst/>
              <a:defRPr sz="1867">
                <a:solidFill>
                  <a:srgbClr val="505050"/>
                </a:solidFill>
              </a:defRPr>
            </a:lvl4pPr>
            <a:lvl5pPr marL="1519729" marR="0" indent="0" algn="l" defTabSz="609585" rtl="0" eaLnBrk="1" fontAlgn="base" latinLnBrk="0" hangingPunct="1">
              <a:lnSpc>
                <a:spcPct val="100000"/>
              </a:lnSpc>
              <a:spcBef>
                <a:spcPts val="1312"/>
              </a:spcBef>
              <a:spcAft>
                <a:spcPct val="0"/>
              </a:spcAft>
              <a:buClrTx/>
              <a:buSzTx/>
              <a:buFont typeface="Arial"/>
              <a:buNone/>
              <a:tabLst/>
              <a:defRPr sz="1867">
                <a:solidFill>
                  <a:srgbClr val="505050"/>
                </a:solidFill>
              </a:defRPr>
            </a:lvl5pPr>
          </a:lstStyle>
          <a:p>
            <a:pPr lvl="0"/>
            <a:r>
              <a:rPr lang="en-US" dirty="0"/>
              <a:t>Click to edit Master text styles.</a:t>
            </a:r>
          </a:p>
          <a:p>
            <a:pPr marL="683667"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Second level</a:t>
            </a:r>
          </a:p>
          <a:p>
            <a:pPr marL="1071007"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Third level</a:t>
            </a:r>
          </a:p>
          <a:p>
            <a:pPr marL="1447764" marR="0" lvl="3" indent="-304792" algn="l" defTabSz="609585" rtl="0" eaLnBrk="1" fontAlgn="base" latinLnBrk="0" hangingPunct="1">
              <a:lnSpc>
                <a:spcPct val="100000"/>
              </a:lnSpc>
              <a:spcBef>
                <a:spcPts val="1312"/>
              </a:spcBef>
              <a:spcAft>
                <a:spcPct val="0"/>
              </a:spcAft>
              <a:buClrTx/>
              <a:buSzTx/>
              <a:buFont typeface="Arial" charset="0"/>
              <a:buChar char="–"/>
              <a:tabLst/>
              <a:defRPr/>
            </a:pPr>
            <a:r>
              <a:rPr lang="en-US" dirty="0"/>
              <a:t>Fourth level</a:t>
            </a:r>
          </a:p>
          <a:p>
            <a:pPr marL="1826638" marR="0" lvl="4" indent="-306910" algn="l" defTabSz="609585" rtl="0" eaLnBrk="1" fontAlgn="base" latinLnBrk="0" hangingPunct="1">
              <a:lnSpc>
                <a:spcPct val="100000"/>
              </a:lnSpc>
              <a:spcBef>
                <a:spcPts val="1312"/>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4EA5BEC-85DE-4A41-822A-278AEAE458CF}" type="datetime1">
              <a:rPr lang="en-US" smtClean="0"/>
              <a:t>6/14/2023</a:t>
            </a:fld>
            <a:endParaRPr lang="en-US" dirty="0"/>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ACE Workshop</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4285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F24E-6DD6-1743-99A5-F07F73B01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FC07C-2B88-C348-BEE9-171EB14B9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76528-5F05-5E47-874A-213B1C84E4E2}"/>
              </a:ext>
            </a:extLst>
          </p:cNvPr>
          <p:cNvSpPr>
            <a:spLocks noGrp="1"/>
          </p:cNvSpPr>
          <p:nvPr>
            <p:ph type="dt" sz="half" idx="10"/>
          </p:nvPr>
        </p:nvSpPr>
        <p:spPr/>
        <p:txBody>
          <a:bodyPr/>
          <a:lstStyle/>
          <a:p>
            <a:fld id="{0BF3B8EE-3DD8-4043-9153-C8179F0104F3}" type="datetime1">
              <a:rPr lang="en-US" smtClean="0"/>
              <a:t>6/14/2023</a:t>
            </a:fld>
            <a:endParaRPr lang="en-US"/>
          </a:p>
        </p:txBody>
      </p:sp>
      <p:sp>
        <p:nvSpPr>
          <p:cNvPr id="5" name="Footer Placeholder 4">
            <a:extLst>
              <a:ext uri="{FF2B5EF4-FFF2-40B4-BE49-F238E27FC236}">
                <a16:creationId xmlns:a16="http://schemas.microsoft.com/office/drawing/2014/main" id="{8FF9F9B9-C860-1C4F-8905-BD5C89C517C7}"/>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2BF42239-DB7A-BB4B-AB03-5C8A65B44B57}"/>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110348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4F23-7C9E-4D43-A463-2E24C31F0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EA0BB1-FED7-B64F-AD57-A2397510F9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B9C722-E633-4A41-833B-F2AD350923A8}"/>
              </a:ext>
            </a:extLst>
          </p:cNvPr>
          <p:cNvSpPr>
            <a:spLocks noGrp="1"/>
          </p:cNvSpPr>
          <p:nvPr>
            <p:ph type="dt" sz="half" idx="10"/>
          </p:nvPr>
        </p:nvSpPr>
        <p:spPr/>
        <p:txBody>
          <a:bodyPr/>
          <a:lstStyle/>
          <a:p>
            <a:fld id="{F40F95A9-6508-485C-86E4-C0C4E00238AB}" type="datetime1">
              <a:rPr lang="en-US" smtClean="0"/>
              <a:t>6/14/2023</a:t>
            </a:fld>
            <a:endParaRPr lang="en-US"/>
          </a:p>
        </p:txBody>
      </p:sp>
      <p:sp>
        <p:nvSpPr>
          <p:cNvPr id="5" name="Footer Placeholder 4">
            <a:extLst>
              <a:ext uri="{FF2B5EF4-FFF2-40B4-BE49-F238E27FC236}">
                <a16:creationId xmlns:a16="http://schemas.microsoft.com/office/drawing/2014/main" id="{00199565-CBD8-C644-8C97-A979B0E48D18}"/>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DE740C2C-2396-9044-B714-51D0C8C3A3DE}"/>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84788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40D2-2C22-624A-8476-7083343C8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2B632-516F-A647-BF2A-6AE90FF18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86DD3-99AE-EC4E-A8EB-E6A8593123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3D2A6-5E62-B648-9FCB-8084DD6B311B}"/>
              </a:ext>
            </a:extLst>
          </p:cNvPr>
          <p:cNvSpPr>
            <a:spLocks noGrp="1"/>
          </p:cNvSpPr>
          <p:nvPr>
            <p:ph type="dt" sz="half" idx="10"/>
          </p:nvPr>
        </p:nvSpPr>
        <p:spPr/>
        <p:txBody>
          <a:bodyPr/>
          <a:lstStyle/>
          <a:p>
            <a:fld id="{8150CBD4-190B-4C87-82DB-20FDC66D4379}" type="datetime1">
              <a:rPr lang="en-US" smtClean="0"/>
              <a:t>6/14/2023</a:t>
            </a:fld>
            <a:endParaRPr lang="en-US"/>
          </a:p>
        </p:txBody>
      </p:sp>
      <p:sp>
        <p:nvSpPr>
          <p:cNvPr id="6" name="Footer Placeholder 5">
            <a:extLst>
              <a:ext uri="{FF2B5EF4-FFF2-40B4-BE49-F238E27FC236}">
                <a16:creationId xmlns:a16="http://schemas.microsoft.com/office/drawing/2014/main" id="{3D64BEE5-1BC2-3741-A2BB-968D9AC1E5AF}"/>
              </a:ext>
            </a:extLst>
          </p:cNvPr>
          <p:cNvSpPr>
            <a:spLocks noGrp="1"/>
          </p:cNvSpPr>
          <p:nvPr>
            <p:ph type="ftr" sz="quarter" idx="11"/>
          </p:nvPr>
        </p:nvSpPr>
        <p:spPr/>
        <p:txBody>
          <a:bodyPr/>
          <a:lstStyle/>
          <a:p>
            <a:r>
              <a:rPr lang="en-US"/>
              <a:t>W. Pellico,  ACE Workshop</a:t>
            </a:r>
          </a:p>
        </p:txBody>
      </p:sp>
      <p:sp>
        <p:nvSpPr>
          <p:cNvPr id="7" name="Slide Number Placeholder 6">
            <a:extLst>
              <a:ext uri="{FF2B5EF4-FFF2-40B4-BE49-F238E27FC236}">
                <a16:creationId xmlns:a16="http://schemas.microsoft.com/office/drawing/2014/main" id="{5DD04F48-089B-6140-ACA1-15F6ED0E76ED}"/>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0050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0B6D-3DAE-8045-BD27-AC1A29BD86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1FB96-F042-3249-98C8-838C29056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664A9-2F81-284A-AB23-02EBF49EA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17A549-AEE3-594D-822D-2A4B590FD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4D5C50-BDA5-4846-9955-18D2A1CFDA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1B3BEE-2422-E745-ABE1-CD2BA2408801}"/>
              </a:ext>
            </a:extLst>
          </p:cNvPr>
          <p:cNvSpPr>
            <a:spLocks noGrp="1"/>
          </p:cNvSpPr>
          <p:nvPr>
            <p:ph type="dt" sz="half" idx="10"/>
          </p:nvPr>
        </p:nvSpPr>
        <p:spPr/>
        <p:txBody>
          <a:bodyPr/>
          <a:lstStyle/>
          <a:p>
            <a:fld id="{637A4073-8C0F-4BF5-B0CC-65B11B1D3B67}" type="datetime1">
              <a:rPr lang="en-US" smtClean="0"/>
              <a:t>6/14/2023</a:t>
            </a:fld>
            <a:endParaRPr lang="en-US"/>
          </a:p>
        </p:txBody>
      </p:sp>
      <p:sp>
        <p:nvSpPr>
          <p:cNvPr id="8" name="Footer Placeholder 7">
            <a:extLst>
              <a:ext uri="{FF2B5EF4-FFF2-40B4-BE49-F238E27FC236}">
                <a16:creationId xmlns:a16="http://schemas.microsoft.com/office/drawing/2014/main" id="{F1766ABE-9024-6248-9D0A-FCF8C88B76D2}"/>
              </a:ext>
            </a:extLst>
          </p:cNvPr>
          <p:cNvSpPr>
            <a:spLocks noGrp="1"/>
          </p:cNvSpPr>
          <p:nvPr>
            <p:ph type="ftr" sz="quarter" idx="11"/>
          </p:nvPr>
        </p:nvSpPr>
        <p:spPr/>
        <p:txBody>
          <a:bodyPr/>
          <a:lstStyle/>
          <a:p>
            <a:r>
              <a:rPr lang="en-US"/>
              <a:t>W. Pellico,  ACE Workshop</a:t>
            </a:r>
          </a:p>
        </p:txBody>
      </p:sp>
      <p:sp>
        <p:nvSpPr>
          <p:cNvPr id="9" name="Slide Number Placeholder 8">
            <a:extLst>
              <a:ext uri="{FF2B5EF4-FFF2-40B4-BE49-F238E27FC236}">
                <a16:creationId xmlns:a16="http://schemas.microsoft.com/office/drawing/2014/main" id="{F3ED5787-4436-C949-A73E-A6668E62C6A4}"/>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12494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AB1B-8582-7143-BC7A-76E91F9FF2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16C48-AD24-C147-A57B-92871C51EDB7}"/>
              </a:ext>
            </a:extLst>
          </p:cNvPr>
          <p:cNvSpPr>
            <a:spLocks noGrp="1"/>
          </p:cNvSpPr>
          <p:nvPr>
            <p:ph type="dt" sz="half" idx="10"/>
          </p:nvPr>
        </p:nvSpPr>
        <p:spPr/>
        <p:txBody>
          <a:bodyPr/>
          <a:lstStyle/>
          <a:p>
            <a:fld id="{38815BBD-1C0E-4C47-9608-96188026DEBB}" type="datetime1">
              <a:rPr lang="en-US" smtClean="0"/>
              <a:t>6/14/2023</a:t>
            </a:fld>
            <a:endParaRPr lang="en-US"/>
          </a:p>
        </p:txBody>
      </p:sp>
      <p:sp>
        <p:nvSpPr>
          <p:cNvPr id="4" name="Footer Placeholder 3">
            <a:extLst>
              <a:ext uri="{FF2B5EF4-FFF2-40B4-BE49-F238E27FC236}">
                <a16:creationId xmlns:a16="http://schemas.microsoft.com/office/drawing/2014/main" id="{980D9582-6CD3-3A4F-947D-B39268B489E3}"/>
              </a:ext>
            </a:extLst>
          </p:cNvPr>
          <p:cNvSpPr>
            <a:spLocks noGrp="1"/>
          </p:cNvSpPr>
          <p:nvPr>
            <p:ph type="ftr" sz="quarter" idx="11"/>
          </p:nvPr>
        </p:nvSpPr>
        <p:spPr/>
        <p:txBody>
          <a:bodyPr/>
          <a:lstStyle/>
          <a:p>
            <a:r>
              <a:rPr lang="en-US"/>
              <a:t>W. Pellico,  ACE Workshop</a:t>
            </a:r>
          </a:p>
        </p:txBody>
      </p:sp>
      <p:sp>
        <p:nvSpPr>
          <p:cNvPr id="5" name="Slide Number Placeholder 4">
            <a:extLst>
              <a:ext uri="{FF2B5EF4-FFF2-40B4-BE49-F238E27FC236}">
                <a16:creationId xmlns:a16="http://schemas.microsoft.com/office/drawing/2014/main" id="{EFFDFA45-C2B9-0446-916C-462C537FF695}"/>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45647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2B8451-16B5-6F41-B46A-F0A2C40C1C52}"/>
              </a:ext>
            </a:extLst>
          </p:cNvPr>
          <p:cNvSpPr>
            <a:spLocks noGrp="1"/>
          </p:cNvSpPr>
          <p:nvPr>
            <p:ph type="dt" sz="half" idx="10"/>
          </p:nvPr>
        </p:nvSpPr>
        <p:spPr/>
        <p:txBody>
          <a:bodyPr/>
          <a:lstStyle/>
          <a:p>
            <a:fld id="{6D6FFED8-45F6-47AF-9EAE-FA41B8D73DD2}" type="datetime1">
              <a:rPr lang="en-US" smtClean="0"/>
              <a:t>6/14/2023</a:t>
            </a:fld>
            <a:endParaRPr lang="en-US"/>
          </a:p>
        </p:txBody>
      </p:sp>
      <p:sp>
        <p:nvSpPr>
          <p:cNvPr id="3" name="Footer Placeholder 2">
            <a:extLst>
              <a:ext uri="{FF2B5EF4-FFF2-40B4-BE49-F238E27FC236}">
                <a16:creationId xmlns:a16="http://schemas.microsoft.com/office/drawing/2014/main" id="{C2994206-32E9-9045-B03D-5AA428B2DAB6}"/>
              </a:ext>
            </a:extLst>
          </p:cNvPr>
          <p:cNvSpPr>
            <a:spLocks noGrp="1"/>
          </p:cNvSpPr>
          <p:nvPr>
            <p:ph type="ftr" sz="quarter" idx="11"/>
          </p:nvPr>
        </p:nvSpPr>
        <p:spPr/>
        <p:txBody>
          <a:bodyPr/>
          <a:lstStyle/>
          <a:p>
            <a:r>
              <a:rPr lang="en-US"/>
              <a:t>W. Pellico,  ACE Workshop</a:t>
            </a:r>
          </a:p>
        </p:txBody>
      </p:sp>
      <p:sp>
        <p:nvSpPr>
          <p:cNvPr id="4" name="Slide Number Placeholder 3">
            <a:extLst>
              <a:ext uri="{FF2B5EF4-FFF2-40B4-BE49-F238E27FC236}">
                <a16:creationId xmlns:a16="http://schemas.microsoft.com/office/drawing/2014/main" id="{2323506D-95F8-DB4F-B33C-41E8CF2EEF44}"/>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34404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BC0E-81C3-6E45-9BFB-4FEE4C02D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F2265-8437-AB4D-ADD1-6AE390ABC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FB8B7-1881-334E-B21A-E250184E6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457C1-C442-EC49-80E4-2427A6E684A9}"/>
              </a:ext>
            </a:extLst>
          </p:cNvPr>
          <p:cNvSpPr>
            <a:spLocks noGrp="1"/>
          </p:cNvSpPr>
          <p:nvPr>
            <p:ph type="dt" sz="half" idx="10"/>
          </p:nvPr>
        </p:nvSpPr>
        <p:spPr/>
        <p:txBody>
          <a:bodyPr/>
          <a:lstStyle/>
          <a:p>
            <a:fld id="{18ABE11A-40C1-41B2-8EF7-A4689ACCAA24}" type="datetime1">
              <a:rPr lang="en-US" smtClean="0"/>
              <a:t>6/14/2023</a:t>
            </a:fld>
            <a:endParaRPr lang="en-US"/>
          </a:p>
        </p:txBody>
      </p:sp>
      <p:sp>
        <p:nvSpPr>
          <p:cNvPr id="6" name="Footer Placeholder 5">
            <a:extLst>
              <a:ext uri="{FF2B5EF4-FFF2-40B4-BE49-F238E27FC236}">
                <a16:creationId xmlns:a16="http://schemas.microsoft.com/office/drawing/2014/main" id="{869F6C14-FD9E-A742-9138-7FD11576A5B1}"/>
              </a:ext>
            </a:extLst>
          </p:cNvPr>
          <p:cNvSpPr>
            <a:spLocks noGrp="1"/>
          </p:cNvSpPr>
          <p:nvPr>
            <p:ph type="ftr" sz="quarter" idx="11"/>
          </p:nvPr>
        </p:nvSpPr>
        <p:spPr/>
        <p:txBody>
          <a:bodyPr/>
          <a:lstStyle/>
          <a:p>
            <a:r>
              <a:rPr lang="en-US"/>
              <a:t>W. Pellico,  ACE Workshop</a:t>
            </a:r>
          </a:p>
        </p:txBody>
      </p:sp>
      <p:sp>
        <p:nvSpPr>
          <p:cNvPr id="7" name="Slide Number Placeholder 6">
            <a:extLst>
              <a:ext uri="{FF2B5EF4-FFF2-40B4-BE49-F238E27FC236}">
                <a16:creationId xmlns:a16="http://schemas.microsoft.com/office/drawing/2014/main" id="{B494255F-C9D8-1646-A0A1-B77D52A4DCF2}"/>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52638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0E0F-F34E-854A-83CE-3A9CF0905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2714A-4F70-A74A-9FFB-1EFDC67E6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E68D3-1EFE-184B-9AD6-EEE9E6032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817CF-7993-1543-91A1-F6A14B1A4585}"/>
              </a:ext>
            </a:extLst>
          </p:cNvPr>
          <p:cNvSpPr>
            <a:spLocks noGrp="1"/>
          </p:cNvSpPr>
          <p:nvPr>
            <p:ph type="dt" sz="half" idx="10"/>
          </p:nvPr>
        </p:nvSpPr>
        <p:spPr/>
        <p:txBody>
          <a:bodyPr/>
          <a:lstStyle/>
          <a:p>
            <a:fld id="{8D684E17-7117-456C-BDB1-7F16CF8B6F8F}" type="datetime1">
              <a:rPr lang="en-US" smtClean="0"/>
              <a:t>6/14/2023</a:t>
            </a:fld>
            <a:endParaRPr lang="en-US"/>
          </a:p>
        </p:txBody>
      </p:sp>
      <p:sp>
        <p:nvSpPr>
          <p:cNvPr id="6" name="Footer Placeholder 5">
            <a:extLst>
              <a:ext uri="{FF2B5EF4-FFF2-40B4-BE49-F238E27FC236}">
                <a16:creationId xmlns:a16="http://schemas.microsoft.com/office/drawing/2014/main" id="{E029C627-9D59-DA44-B8D4-1313BEA721EF}"/>
              </a:ext>
            </a:extLst>
          </p:cNvPr>
          <p:cNvSpPr>
            <a:spLocks noGrp="1"/>
          </p:cNvSpPr>
          <p:nvPr>
            <p:ph type="ftr" sz="quarter" idx="11"/>
          </p:nvPr>
        </p:nvSpPr>
        <p:spPr/>
        <p:txBody>
          <a:bodyPr/>
          <a:lstStyle/>
          <a:p>
            <a:r>
              <a:rPr lang="en-US"/>
              <a:t>W. Pellico,  ACE Workshop</a:t>
            </a:r>
          </a:p>
        </p:txBody>
      </p:sp>
      <p:sp>
        <p:nvSpPr>
          <p:cNvPr id="7" name="Slide Number Placeholder 6">
            <a:extLst>
              <a:ext uri="{FF2B5EF4-FFF2-40B4-BE49-F238E27FC236}">
                <a16:creationId xmlns:a16="http://schemas.microsoft.com/office/drawing/2014/main" id="{0D65A357-7C85-F74E-972C-114270582830}"/>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165549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D0EA8-9553-7E40-92A6-6A3C35C48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D85591-D18C-1D47-AB78-97C7187B3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428D3-AFD8-814F-903A-F17E69D68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19AF8-1E31-46FC-BEE5-4611BBC4A2F7}" type="datetime1">
              <a:rPr lang="en-US" smtClean="0"/>
              <a:t>6/14/2023</a:t>
            </a:fld>
            <a:endParaRPr lang="en-US"/>
          </a:p>
        </p:txBody>
      </p:sp>
      <p:sp>
        <p:nvSpPr>
          <p:cNvPr id="5" name="Footer Placeholder 4">
            <a:extLst>
              <a:ext uri="{FF2B5EF4-FFF2-40B4-BE49-F238E27FC236}">
                <a16:creationId xmlns:a16="http://schemas.microsoft.com/office/drawing/2014/main" id="{77438F4D-9902-9641-8B91-DC993E9B7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Pellico,  ACE Workshop</a:t>
            </a:r>
          </a:p>
        </p:txBody>
      </p:sp>
      <p:sp>
        <p:nvSpPr>
          <p:cNvPr id="6" name="Slide Number Placeholder 5">
            <a:extLst>
              <a:ext uri="{FF2B5EF4-FFF2-40B4-BE49-F238E27FC236}">
                <a16:creationId xmlns:a16="http://schemas.microsoft.com/office/drawing/2014/main" id="{7EAE21CE-A448-5941-B2F8-387A53983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25B83-39CE-004C-9B34-2F2DD9832F37}" type="slidenum">
              <a:rPr lang="en-US" smtClean="0"/>
              <a:t>‹#›</a:t>
            </a:fld>
            <a:endParaRPr lang="en-US"/>
          </a:p>
        </p:txBody>
      </p:sp>
    </p:spTree>
    <p:extLst>
      <p:ext uri="{BB962C8B-B14F-4D97-AF65-F5344CB8AC3E}">
        <p14:creationId xmlns:p14="http://schemas.microsoft.com/office/powerpoint/2010/main" val="309279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arxiv.org/abs/2203.0733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65925" y="5045613"/>
            <a:ext cx="8499231" cy="1390219"/>
          </a:xfrm>
        </p:spPr>
        <p:txBody>
          <a:bodyPr/>
          <a:lstStyle/>
          <a:p>
            <a:r>
              <a:rPr lang="en-US" dirty="0"/>
              <a:t>W Pellico	</a:t>
            </a:r>
          </a:p>
          <a:p>
            <a:r>
              <a:rPr lang="en-US" dirty="0"/>
              <a:t>PIP-II Accumulator Ring (PAR)</a:t>
            </a:r>
          </a:p>
          <a:p>
            <a:endParaRPr lang="en-US" dirty="0"/>
          </a:p>
        </p:txBody>
      </p:sp>
      <p:sp>
        <p:nvSpPr>
          <p:cNvPr id="3" name="Text Placeholder 2"/>
          <p:cNvSpPr>
            <a:spLocks noGrp="1"/>
          </p:cNvSpPr>
          <p:nvPr>
            <p:ph type="body" sz="quarter" idx="11"/>
          </p:nvPr>
        </p:nvSpPr>
        <p:spPr/>
        <p:txBody>
          <a:bodyPr>
            <a:noAutofit/>
          </a:bodyPr>
          <a:lstStyle/>
          <a:p>
            <a:r>
              <a:rPr lang="en-US" sz="1800" b="0" i="0" dirty="0">
                <a:solidFill>
                  <a:srgbClr val="F9F9F9"/>
                </a:solidFill>
                <a:effectLst/>
                <a:latin typeface="Roboto" panose="02000000000000000000" pitchFamily="2" charset="0"/>
              </a:rPr>
              <a:t>ACE</a:t>
            </a:r>
            <a:r>
              <a:rPr lang="en-US" sz="1800" b="0" i="0" dirty="0">
                <a:solidFill>
                  <a:schemeClr val="tx1"/>
                </a:solidFill>
                <a:effectLst/>
                <a:latin typeface="Roboto" panose="02000000000000000000" pitchFamily="2" charset="0"/>
              </a:rPr>
              <a:t>ACE Workshop</a:t>
            </a:r>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4">
            <a:extLst>
              <a:ext uri="{FF2B5EF4-FFF2-40B4-BE49-F238E27FC236}">
                <a16:creationId xmlns:a16="http://schemas.microsoft.com/office/drawing/2014/main" id="{0E904B3E-A7FF-48F2-0875-4D68B0808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293" y="791948"/>
            <a:ext cx="8392697" cy="542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D611E3-91B9-A1DF-0A60-32F3149C11BE}"/>
              </a:ext>
            </a:extLst>
          </p:cNvPr>
          <p:cNvSpPr>
            <a:spLocks noGrp="1"/>
          </p:cNvSpPr>
          <p:nvPr>
            <p:ph type="title"/>
          </p:nvPr>
        </p:nvSpPr>
        <p:spPr>
          <a:xfrm>
            <a:off x="148124" y="1"/>
            <a:ext cx="11502856" cy="655320"/>
          </a:xfrm>
        </p:spPr>
        <p:txBody>
          <a:bodyPr>
            <a:normAutofit fontScale="90000"/>
          </a:bodyPr>
          <a:lstStyle/>
          <a:p>
            <a:r>
              <a:rPr lang="en-US" dirty="0"/>
              <a:t>Civil Views – PAR with PIP-II for Booster Injection </a:t>
            </a:r>
          </a:p>
        </p:txBody>
      </p:sp>
      <p:sp>
        <p:nvSpPr>
          <p:cNvPr id="3" name="Date Placeholder 2">
            <a:extLst>
              <a:ext uri="{FF2B5EF4-FFF2-40B4-BE49-F238E27FC236}">
                <a16:creationId xmlns:a16="http://schemas.microsoft.com/office/drawing/2014/main" id="{97678A8B-2175-647B-AB7F-596BC7F19781}"/>
              </a:ext>
            </a:extLst>
          </p:cNvPr>
          <p:cNvSpPr>
            <a:spLocks noGrp="1"/>
          </p:cNvSpPr>
          <p:nvPr>
            <p:ph type="dt" sz="half" idx="10"/>
          </p:nvPr>
        </p:nvSpPr>
        <p:spPr/>
        <p:txBody>
          <a:bodyPr/>
          <a:lstStyle/>
          <a:p>
            <a:fld id="{F572C579-517B-4AF1-8898-90801FC0B0E2}" type="datetime1">
              <a:rPr lang="en-US" smtClean="0"/>
              <a:t>6/15/2023</a:t>
            </a:fld>
            <a:endParaRPr lang="en-US"/>
          </a:p>
        </p:txBody>
      </p:sp>
      <p:sp>
        <p:nvSpPr>
          <p:cNvPr id="4" name="Footer Placeholder 3">
            <a:extLst>
              <a:ext uri="{FF2B5EF4-FFF2-40B4-BE49-F238E27FC236}">
                <a16:creationId xmlns:a16="http://schemas.microsoft.com/office/drawing/2014/main" id="{48CBDC03-4BA1-A0B0-185A-46D027BEC2D4}"/>
              </a:ext>
            </a:extLst>
          </p:cNvPr>
          <p:cNvSpPr>
            <a:spLocks noGrp="1"/>
          </p:cNvSpPr>
          <p:nvPr>
            <p:ph type="ftr" sz="quarter" idx="11"/>
          </p:nvPr>
        </p:nvSpPr>
        <p:spPr/>
        <p:txBody>
          <a:bodyPr/>
          <a:lstStyle/>
          <a:p>
            <a:r>
              <a:rPr lang="en-US"/>
              <a:t>W. Pellico,  ACE Workshop</a:t>
            </a:r>
            <a:endParaRPr lang="en-US" dirty="0"/>
          </a:p>
        </p:txBody>
      </p:sp>
      <p:sp>
        <p:nvSpPr>
          <p:cNvPr id="5" name="Slide Number Placeholder 4">
            <a:extLst>
              <a:ext uri="{FF2B5EF4-FFF2-40B4-BE49-F238E27FC236}">
                <a16:creationId xmlns:a16="http://schemas.microsoft.com/office/drawing/2014/main" id="{5027E6C6-CF70-0564-4266-249F3F127345}"/>
              </a:ext>
            </a:extLst>
          </p:cNvPr>
          <p:cNvSpPr>
            <a:spLocks noGrp="1"/>
          </p:cNvSpPr>
          <p:nvPr>
            <p:ph type="sldNum" sz="quarter" idx="12"/>
          </p:nvPr>
        </p:nvSpPr>
        <p:spPr/>
        <p:txBody>
          <a:bodyPr/>
          <a:lstStyle/>
          <a:p>
            <a:fld id="{E9F25B83-39CE-004C-9B34-2F2DD9832F37}" type="slidenum">
              <a:rPr lang="en-US" smtClean="0"/>
              <a:t>10</a:t>
            </a:fld>
            <a:endParaRPr lang="en-US"/>
          </a:p>
        </p:txBody>
      </p:sp>
      <p:pic>
        <p:nvPicPr>
          <p:cNvPr id="10" name="Picture 9">
            <a:extLst>
              <a:ext uri="{FF2B5EF4-FFF2-40B4-BE49-F238E27FC236}">
                <a16:creationId xmlns:a16="http://schemas.microsoft.com/office/drawing/2014/main" id="{30470976-48BF-032D-6E50-493118FE1E5A}"/>
              </a:ext>
            </a:extLst>
          </p:cNvPr>
          <p:cNvPicPr>
            <a:picLocks noChangeAspect="1"/>
          </p:cNvPicPr>
          <p:nvPr/>
        </p:nvPicPr>
        <p:blipFill>
          <a:blip r:embed="rId3"/>
          <a:stretch>
            <a:fillRect/>
          </a:stretch>
        </p:blipFill>
        <p:spPr>
          <a:xfrm>
            <a:off x="178604" y="1595639"/>
            <a:ext cx="3435257" cy="4982486"/>
          </a:xfrm>
          <a:prstGeom prst="rect">
            <a:avLst/>
          </a:prstGeom>
          <a:ln w="76200">
            <a:solidFill>
              <a:srgbClr val="00B0F0"/>
            </a:solidFill>
          </a:ln>
        </p:spPr>
      </p:pic>
      <p:sp>
        <p:nvSpPr>
          <p:cNvPr id="6" name="Arc 5">
            <a:extLst>
              <a:ext uri="{FF2B5EF4-FFF2-40B4-BE49-F238E27FC236}">
                <a16:creationId xmlns:a16="http://schemas.microsoft.com/office/drawing/2014/main" id="{A89231CB-CBF4-EEF8-CD95-DB270DB27B24}"/>
              </a:ext>
            </a:extLst>
          </p:cNvPr>
          <p:cNvSpPr/>
          <p:nvPr/>
        </p:nvSpPr>
        <p:spPr>
          <a:xfrm rot="11514064">
            <a:off x="4783816" y="1706156"/>
            <a:ext cx="3070262" cy="2245741"/>
          </a:xfrm>
          <a:prstGeom prst="arc">
            <a:avLst>
              <a:gd name="adj1" fmla="val 16115010"/>
              <a:gd name="adj2" fmla="val 20205806"/>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C8BC747F-6E57-A4DA-21CF-BE0F4E171270}"/>
              </a:ext>
            </a:extLst>
          </p:cNvPr>
          <p:cNvSpPr/>
          <p:nvPr/>
        </p:nvSpPr>
        <p:spPr>
          <a:xfrm rot="11218793">
            <a:off x="906105" y="4812488"/>
            <a:ext cx="470071" cy="42287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BA95881-FF09-EC0D-BE0B-B2A9F556441A}"/>
              </a:ext>
            </a:extLst>
          </p:cNvPr>
          <p:cNvSpPr txBox="1"/>
          <p:nvPr/>
        </p:nvSpPr>
        <p:spPr>
          <a:xfrm>
            <a:off x="5777564" y="815420"/>
            <a:ext cx="4550156" cy="923330"/>
          </a:xfrm>
          <a:prstGeom prst="rect">
            <a:avLst/>
          </a:prstGeom>
          <a:noFill/>
        </p:spPr>
        <p:txBody>
          <a:bodyPr wrap="none" rtlCol="0">
            <a:spAutoFit/>
          </a:bodyPr>
          <a:lstStyle/>
          <a:p>
            <a:r>
              <a:rPr lang="en-US" dirty="0"/>
              <a:t>Notice the folded ring topology!</a:t>
            </a:r>
          </a:p>
          <a:p>
            <a:r>
              <a:rPr lang="en-US" dirty="0"/>
              <a:t>This is fairly unique – not sure of another one?</a:t>
            </a:r>
          </a:p>
          <a:p>
            <a:r>
              <a:rPr lang="en-US" b="1" dirty="0"/>
              <a:t>This same space and costs!</a:t>
            </a:r>
          </a:p>
        </p:txBody>
      </p:sp>
      <p:sp>
        <p:nvSpPr>
          <p:cNvPr id="9" name="TextBox 8">
            <a:extLst>
              <a:ext uri="{FF2B5EF4-FFF2-40B4-BE49-F238E27FC236}">
                <a16:creationId xmlns:a16="http://schemas.microsoft.com/office/drawing/2014/main" id="{DE819B70-93AE-4AA6-27EA-852D6E639AE3}"/>
              </a:ext>
            </a:extLst>
          </p:cNvPr>
          <p:cNvSpPr txBox="1"/>
          <p:nvPr/>
        </p:nvSpPr>
        <p:spPr>
          <a:xfrm>
            <a:off x="8534400" y="2362200"/>
            <a:ext cx="1197123" cy="369332"/>
          </a:xfrm>
          <a:prstGeom prst="rect">
            <a:avLst/>
          </a:prstGeom>
          <a:noFill/>
        </p:spPr>
        <p:txBody>
          <a:bodyPr wrap="none" rtlCol="0">
            <a:spAutoFit/>
          </a:bodyPr>
          <a:lstStyle/>
          <a:p>
            <a:r>
              <a:rPr lang="en-US" b="1" dirty="0">
                <a:solidFill>
                  <a:srgbClr val="FF0000"/>
                </a:solidFill>
              </a:rPr>
              <a:t>Fold Point </a:t>
            </a:r>
          </a:p>
        </p:txBody>
      </p:sp>
      <p:cxnSp>
        <p:nvCxnSpPr>
          <p:cNvPr id="12" name="Straight Arrow Connector 11">
            <a:extLst>
              <a:ext uri="{FF2B5EF4-FFF2-40B4-BE49-F238E27FC236}">
                <a16:creationId xmlns:a16="http://schemas.microsoft.com/office/drawing/2014/main" id="{581FDDBC-D1DC-A1A7-3DB7-30E90253C422}"/>
              </a:ext>
            </a:extLst>
          </p:cNvPr>
          <p:cNvCxnSpPr/>
          <p:nvPr/>
        </p:nvCxnSpPr>
        <p:spPr>
          <a:xfrm flipH="1">
            <a:off x="8412480" y="2731532"/>
            <a:ext cx="739140" cy="1063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7ECBB76-1EE9-8EB7-A340-6D52FC2BE874}"/>
              </a:ext>
            </a:extLst>
          </p:cNvPr>
          <p:cNvSpPr/>
          <p:nvPr/>
        </p:nvSpPr>
        <p:spPr>
          <a:xfrm rot="3085206">
            <a:off x="5912377" y="3081092"/>
            <a:ext cx="142814" cy="166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FEAD8AB6-35F7-E7ED-504D-9F0CCCBBD0BC}"/>
              </a:ext>
            </a:extLst>
          </p:cNvPr>
          <p:cNvSpPr/>
          <p:nvPr/>
        </p:nvSpPr>
        <p:spPr>
          <a:xfrm rot="12270018">
            <a:off x="5681343" y="3273586"/>
            <a:ext cx="868639" cy="617302"/>
          </a:xfrm>
          <a:prstGeom prst="arc">
            <a:avLst>
              <a:gd name="adj1" fmla="val 16200000"/>
              <a:gd name="adj2" fmla="val 98204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0EC626B-07E3-60B0-D6B2-E1FA0CA894CF}"/>
              </a:ext>
            </a:extLst>
          </p:cNvPr>
          <p:cNvCxnSpPr>
            <a:cxnSpLocks/>
          </p:cNvCxnSpPr>
          <p:nvPr/>
        </p:nvCxnSpPr>
        <p:spPr>
          <a:xfrm flipV="1">
            <a:off x="5768280" y="3207603"/>
            <a:ext cx="157644" cy="1373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525186D6-8EE9-08BB-46BA-47BDC956B7C4}"/>
              </a:ext>
            </a:extLst>
          </p:cNvPr>
          <p:cNvSpPr/>
          <p:nvPr/>
        </p:nvSpPr>
        <p:spPr>
          <a:xfrm rot="12765448">
            <a:off x="5592166" y="3124154"/>
            <a:ext cx="2111892" cy="1603314"/>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F2E4C8FD-DD7F-AEDC-C5A5-38F7E9C508E1}"/>
              </a:ext>
            </a:extLst>
          </p:cNvPr>
          <p:cNvSpPr/>
          <p:nvPr/>
        </p:nvSpPr>
        <p:spPr>
          <a:xfrm rot="1391400">
            <a:off x="5680003" y="4055228"/>
            <a:ext cx="1405961"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rPr>
              <a:t>Direct PIP-II</a:t>
            </a:r>
          </a:p>
        </p:txBody>
      </p:sp>
      <p:sp>
        <p:nvSpPr>
          <p:cNvPr id="22" name="Rectangle 21">
            <a:extLst>
              <a:ext uri="{FF2B5EF4-FFF2-40B4-BE49-F238E27FC236}">
                <a16:creationId xmlns:a16="http://schemas.microsoft.com/office/drawing/2014/main" id="{CC920AF4-3AA9-955A-AAC6-648B2C0ABAE2}"/>
              </a:ext>
            </a:extLst>
          </p:cNvPr>
          <p:cNvSpPr/>
          <p:nvPr/>
        </p:nvSpPr>
        <p:spPr>
          <a:xfrm rot="1391400">
            <a:off x="5686653" y="3543463"/>
            <a:ext cx="1241366" cy="400110"/>
          </a:xfrm>
          <a:prstGeom prst="rect">
            <a:avLst/>
          </a:prstGeom>
          <a:noFill/>
        </p:spPr>
        <p:txBody>
          <a:bodyPr wrap="none" lIns="91440" tIns="45720" rIns="91440" bIns="45720">
            <a:spAutoFit/>
          </a:bodyPr>
          <a:lstStyle/>
          <a:p>
            <a:pPr algn="ctr"/>
            <a:r>
              <a:rPr lang="en-US" sz="2000" dirty="0">
                <a:ln w="0"/>
                <a:solidFill>
                  <a:srgbClr val="00B050"/>
                </a:solidFill>
                <a:effectLst>
                  <a:outerShdw blurRad="38100" dist="19050" dir="2700000" algn="tl" rotWithShape="0">
                    <a:schemeClr val="dk1">
                      <a:alpha val="40000"/>
                    </a:schemeClr>
                  </a:outerShdw>
                </a:effectLst>
              </a:rPr>
              <a:t>PAR Beam</a:t>
            </a:r>
            <a:endParaRPr lang="en-US" sz="2000" b="0" cap="none" spc="0" dirty="0">
              <a:ln w="0"/>
              <a:solidFill>
                <a:srgbClr val="00B050"/>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06247E49-8478-6972-1B38-3CBC56D5544C}"/>
              </a:ext>
            </a:extLst>
          </p:cNvPr>
          <p:cNvSpPr/>
          <p:nvPr/>
        </p:nvSpPr>
        <p:spPr>
          <a:xfrm rot="3041154">
            <a:off x="6333412" y="2716081"/>
            <a:ext cx="255890" cy="188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96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A5CB-04F7-58B7-0EF7-0D1A17079E51}"/>
              </a:ext>
            </a:extLst>
          </p:cNvPr>
          <p:cNvSpPr>
            <a:spLocks noGrp="1"/>
          </p:cNvSpPr>
          <p:nvPr>
            <p:ph type="title"/>
          </p:nvPr>
        </p:nvSpPr>
        <p:spPr>
          <a:xfrm>
            <a:off x="1028700" y="1967266"/>
            <a:ext cx="2628900" cy="2547257"/>
          </a:xfrm>
          <a:noFill/>
        </p:spPr>
        <p:txBody>
          <a:bodyPr anchor="ctr">
            <a:normAutofit/>
          </a:bodyPr>
          <a:lstStyle/>
          <a:p>
            <a:pPr algn="ctr"/>
            <a:r>
              <a:rPr lang="en-US" sz="3600" dirty="0">
                <a:solidFill>
                  <a:srgbClr val="FFFFFF"/>
                </a:solidFill>
              </a:rPr>
              <a:t>PAR with DS dump</a:t>
            </a:r>
          </a:p>
        </p:txBody>
      </p:sp>
      <p:pic>
        <p:nvPicPr>
          <p:cNvPr id="6" name="Picture 5">
            <a:extLst>
              <a:ext uri="{FF2B5EF4-FFF2-40B4-BE49-F238E27FC236}">
                <a16:creationId xmlns:a16="http://schemas.microsoft.com/office/drawing/2014/main" id="{6E96E7E7-8AB0-5D5A-742A-EC1930FC34F3}"/>
              </a:ext>
            </a:extLst>
          </p:cNvPr>
          <p:cNvPicPr>
            <a:picLocks noChangeAspect="1"/>
          </p:cNvPicPr>
          <p:nvPr/>
        </p:nvPicPr>
        <p:blipFill>
          <a:blip r:embed="rId2"/>
          <a:stretch>
            <a:fillRect/>
          </a:stretch>
        </p:blipFill>
        <p:spPr>
          <a:xfrm>
            <a:off x="4939412" y="643466"/>
            <a:ext cx="6456508" cy="5568739"/>
          </a:xfrm>
          <a:prstGeom prst="rect">
            <a:avLst/>
          </a:prstGeom>
        </p:spPr>
      </p:pic>
      <p:sp>
        <p:nvSpPr>
          <p:cNvPr id="4" name="Footer Placeholder 3">
            <a:extLst>
              <a:ext uri="{FF2B5EF4-FFF2-40B4-BE49-F238E27FC236}">
                <a16:creationId xmlns:a16="http://schemas.microsoft.com/office/drawing/2014/main" id="{9465ACE7-0518-E0BD-9253-C01C1328836B}"/>
              </a:ext>
            </a:extLst>
          </p:cNvPr>
          <p:cNvSpPr>
            <a:spLocks noGrp="1"/>
          </p:cNvSpPr>
          <p:nvPr>
            <p:ph type="ftr" sz="quarter" idx="11"/>
          </p:nvPr>
        </p:nvSpPr>
        <p:spPr>
          <a:xfrm>
            <a:off x="1028700" y="6356350"/>
            <a:ext cx="6210300" cy="365125"/>
          </a:xfrm>
        </p:spPr>
        <p:txBody>
          <a:bodyPr>
            <a:normAutofit/>
          </a:bodyPr>
          <a:lstStyle/>
          <a:p>
            <a:pPr algn="l">
              <a:spcAft>
                <a:spcPts val="600"/>
              </a:spcAft>
            </a:pPr>
            <a:r>
              <a:rPr lang="en-US">
                <a:solidFill>
                  <a:schemeClr val="tx1">
                    <a:alpha val="80000"/>
                  </a:schemeClr>
                </a:solidFill>
              </a:rPr>
              <a:t>W. Pellico,  ACE Workshop</a:t>
            </a:r>
          </a:p>
        </p:txBody>
      </p:sp>
      <p:sp>
        <p:nvSpPr>
          <p:cNvPr id="3" name="Date Placeholder 2">
            <a:extLst>
              <a:ext uri="{FF2B5EF4-FFF2-40B4-BE49-F238E27FC236}">
                <a16:creationId xmlns:a16="http://schemas.microsoft.com/office/drawing/2014/main" id="{E453AB0F-5FFA-ACC3-3A05-B9A3354C033B}"/>
              </a:ext>
            </a:extLst>
          </p:cNvPr>
          <p:cNvSpPr>
            <a:spLocks noGrp="1"/>
          </p:cNvSpPr>
          <p:nvPr>
            <p:ph type="dt" sz="half" idx="10"/>
          </p:nvPr>
        </p:nvSpPr>
        <p:spPr>
          <a:xfrm>
            <a:off x="8842248" y="6356350"/>
            <a:ext cx="1997202" cy="365125"/>
          </a:xfrm>
        </p:spPr>
        <p:txBody>
          <a:bodyPr>
            <a:normAutofit/>
          </a:bodyPr>
          <a:lstStyle/>
          <a:p>
            <a:pPr algn="r">
              <a:spcAft>
                <a:spcPts val="600"/>
              </a:spcAft>
            </a:pPr>
            <a:fld id="{0E786CDA-0A46-47D4-89EB-3BD3549A967D}" type="datetime1">
              <a:rPr lang="en-US" smtClean="0">
                <a:solidFill>
                  <a:schemeClr val="tx1">
                    <a:alpha val="80000"/>
                  </a:schemeClr>
                </a:solidFill>
              </a:rPr>
              <a:t>6/15/2023</a:t>
            </a:fld>
            <a:endParaRPr lang="en-US">
              <a:solidFill>
                <a:schemeClr val="tx1">
                  <a:alpha val="80000"/>
                </a:schemeClr>
              </a:solidFill>
            </a:endParaRPr>
          </a:p>
        </p:txBody>
      </p:sp>
      <p:sp>
        <p:nvSpPr>
          <p:cNvPr id="5" name="Slide Number Placeholder 4">
            <a:extLst>
              <a:ext uri="{FF2B5EF4-FFF2-40B4-BE49-F238E27FC236}">
                <a16:creationId xmlns:a16="http://schemas.microsoft.com/office/drawing/2014/main" id="{6291F65E-5CC7-EC85-F1B6-C7BD260097E1}"/>
              </a:ext>
            </a:extLst>
          </p:cNvPr>
          <p:cNvSpPr>
            <a:spLocks noGrp="1"/>
          </p:cNvSpPr>
          <p:nvPr>
            <p:ph type="sldNum" sz="quarter" idx="12"/>
          </p:nvPr>
        </p:nvSpPr>
        <p:spPr>
          <a:xfrm>
            <a:off x="11034184" y="6356350"/>
            <a:ext cx="514349" cy="365125"/>
          </a:xfrm>
        </p:spPr>
        <p:txBody>
          <a:bodyPr>
            <a:normAutofit/>
          </a:bodyPr>
          <a:lstStyle/>
          <a:p>
            <a:pPr>
              <a:spcAft>
                <a:spcPts val="600"/>
              </a:spcAft>
            </a:pPr>
            <a:fld id="{E9F25B83-39CE-004C-9B34-2F2DD9832F37}" type="slidenum">
              <a:rPr lang="en-US">
                <a:solidFill>
                  <a:schemeClr val="tx1">
                    <a:alpha val="80000"/>
                  </a:schemeClr>
                </a:solidFill>
              </a:rPr>
              <a:pPr>
                <a:spcAft>
                  <a:spcPts val="600"/>
                </a:spcAft>
              </a:pPr>
              <a:t>11</a:t>
            </a:fld>
            <a:endParaRPr lang="en-US">
              <a:solidFill>
                <a:schemeClr val="tx1">
                  <a:alpha val="80000"/>
                </a:schemeClr>
              </a:solidFill>
            </a:endParaRPr>
          </a:p>
        </p:txBody>
      </p:sp>
      <p:sp>
        <p:nvSpPr>
          <p:cNvPr id="7" name="Arc 6">
            <a:extLst>
              <a:ext uri="{FF2B5EF4-FFF2-40B4-BE49-F238E27FC236}">
                <a16:creationId xmlns:a16="http://schemas.microsoft.com/office/drawing/2014/main" id="{508A5497-A01A-7325-6653-A2E56AFEBAC3}"/>
              </a:ext>
            </a:extLst>
          </p:cNvPr>
          <p:cNvSpPr/>
          <p:nvPr/>
        </p:nvSpPr>
        <p:spPr>
          <a:xfrm rot="11452476">
            <a:off x="6405533" y="2502165"/>
            <a:ext cx="485764" cy="3732249"/>
          </a:xfrm>
          <a:prstGeom prst="arc">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3FF0CA4-8625-4178-4637-17457B55D971}"/>
              </a:ext>
            </a:extLst>
          </p:cNvPr>
          <p:cNvSpPr txBox="1"/>
          <p:nvPr/>
        </p:nvSpPr>
        <p:spPr>
          <a:xfrm>
            <a:off x="7715250" y="371616"/>
            <a:ext cx="2746248" cy="369332"/>
          </a:xfrm>
          <a:prstGeom prst="rect">
            <a:avLst/>
          </a:prstGeom>
          <a:noFill/>
        </p:spPr>
        <p:txBody>
          <a:bodyPr wrap="square" rtlCol="0">
            <a:spAutoFit/>
          </a:bodyPr>
          <a:lstStyle/>
          <a:p>
            <a:r>
              <a:rPr lang="en-US" dirty="0"/>
              <a:t>PAR Injection Beam Dump</a:t>
            </a:r>
          </a:p>
        </p:txBody>
      </p:sp>
      <p:sp>
        <p:nvSpPr>
          <p:cNvPr id="9" name="TextBox 8">
            <a:extLst>
              <a:ext uri="{FF2B5EF4-FFF2-40B4-BE49-F238E27FC236}">
                <a16:creationId xmlns:a16="http://schemas.microsoft.com/office/drawing/2014/main" id="{EEB813D5-FB44-AA2D-8DDE-0A9BB341ADD8}"/>
              </a:ext>
            </a:extLst>
          </p:cNvPr>
          <p:cNvSpPr txBox="1"/>
          <p:nvPr/>
        </p:nvSpPr>
        <p:spPr>
          <a:xfrm>
            <a:off x="6905625" y="2819541"/>
            <a:ext cx="2746248" cy="369332"/>
          </a:xfrm>
          <a:prstGeom prst="rect">
            <a:avLst/>
          </a:prstGeom>
          <a:noFill/>
        </p:spPr>
        <p:txBody>
          <a:bodyPr wrap="square" rtlCol="0">
            <a:spAutoFit/>
          </a:bodyPr>
          <a:lstStyle/>
          <a:p>
            <a:r>
              <a:rPr lang="en-US" dirty="0"/>
              <a:t>PAR DS Beam Dump</a:t>
            </a:r>
          </a:p>
        </p:txBody>
      </p:sp>
      <p:sp>
        <p:nvSpPr>
          <p:cNvPr id="10" name="Rectangle 9">
            <a:extLst>
              <a:ext uri="{FF2B5EF4-FFF2-40B4-BE49-F238E27FC236}">
                <a16:creationId xmlns:a16="http://schemas.microsoft.com/office/drawing/2014/main" id="{D513A37D-8EFF-19EB-54F6-544E344EE2E7}"/>
              </a:ext>
            </a:extLst>
          </p:cNvPr>
          <p:cNvSpPr/>
          <p:nvPr/>
        </p:nvSpPr>
        <p:spPr>
          <a:xfrm rot="2816235">
            <a:off x="8050236" y="2435434"/>
            <a:ext cx="305583" cy="218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82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2C7EAC-1885-0974-5C41-54D6ED403D4D}"/>
              </a:ext>
            </a:extLst>
          </p:cNvPr>
          <p:cNvPicPr>
            <a:picLocks noChangeAspect="1"/>
          </p:cNvPicPr>
          <p:nvPr/>
        </p:nvPicPr>
        <p:blipFill>
          <a:blip r:embed="rId3"/>
          <a:stretch>
            <a:fillRect/>
          </a:stretch>
        </p:blipFill>
        <p:spPr>
          <a:xfrm>
            <a:off x="51213" y="0"/>
            <a:ext cx="12089574" cy="6858000"/>
          </a:xfrm>
          <a:prstGeom prst="rect">
            <a:avLst/>
          </a:prstGeom>
        </p:spPr>
      </p:pic>
      <p:sp>
        <p:nvSpPr>
          <p:cNvPr id="4" name="Rectangle 3">
            <a:extLst>
              <a:ext uri="{FF2B5EF4-FFF2-40B4-BE49-F238E27FC236}">
                <a16:creationId xmlns:a16="http://schemas.microsoft.com/office/drawing/2014/main" id="{771C0C69-5A77-5D5A-9CD5-C372CD7BEC7D}"/>
              </a:ext>
            </a:extLst>
          </p:cNvPr>
          <p:cNvSpPr/>
          <p:nvPr/>
        </p:nvSpPr>
        <p:spPr>
          <a:xfrm rot="1758043">
            <a:off x="1839688" y="4001762"/>
            <a:ext cx="241522" cy="962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51539AF-5726-B259-6C6C-4A0C76867170}"/>
              </a:ext>
            </a:extLst>
          </p:cNvPr>
          <p:cNvCxnSpPr>
            <a:cxnSpLocks/>
            <a:stCxn id="4" idx="0"/>
          </p:cNvCxnSpPr>
          <p:nvPr/>
        </p:nvCxnSpPr>
        <p:spPr>
          <a:xfrm flipV="1">
            <a:off x="2195928" y="3124200"/>
            <a:ext cx="1134012" cy="9391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F69486-2C8B-0F89-318D-69FCD4D2A876}"/>
              </a:ext>
            </a:extLst>
          </p:cNvPr>
          <p:cNvCxnSpPr>
            <a:cxnSpLocks/>
          </p:cNvCxnSpPr>
          <p:nvPr/>
        </p:nvCxnSpPr>
        <p:spPr>
          <a:xfrm flipV="1">
            <a:off x="3444240" y="1493520"/>
            <a:ext cx="434648" cy="10363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96F808-8448-C8D0-4FCE-76D40A175886}"/>
              </a:ext>
            </a:extLst>
          </p:cNvPr>
          <p:cNvSpPr/>
          <p:nvPr/>
        </p:nvSpPr>
        <p:spPr>
          <a:xfrm rot="1874728">
            <a:off x="3917470" y="713952"/>
            <a:ext cx="250876" cy="89361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343454D-FBE2-1691-F1AC-4C78D1D4A070}"/>
              </a:ext>
            </a:extLst>
          </p:cNvPr>
          <p:cNvSpPr txBox="1"/>
          <p:nvPr/>
        </p:nvSpPr>
        <p:spPr>
          <a:xfrm>
            <a:off x="5996940" y="2082939"/>
            <a:ext cx="5791522" cy="1200329"/>
          </a:xfrm>
          <a:prstGeom prst="rect">
            <a:avLst/>
          </a:prstGeom>
          <a:noFill/>
        </p:spPr>
        <p:txBody>
          <a:bodyPr wrap="none" rtlCol="0">
            <a:spAutoFit/>
          </a:bodyPr>
          <a:lstStyle/>
          <a:p>
            <a:r>
              <a:rPr lang="en-US" b="1" dirty="0"/>
              <a:t>When PAR is commissioned and ready to deliver to Booste</a:t>
            </a:r>
            <a:r>
              <a:rPr lang="en-US" dirty="0"/>
              <a:t>r</a:t>
            </a:r>
          </a:p>
          <a:p>
            <a:r>
              <a:rPr lang="en-US" dirty="0"/>
              <a:t>Two DC magnets in the BTL line will be used to divert beam:</a:t>
            </a:r>
          </a:p>
          <a:p>
            <a:r>
              <a:rPr lang="en-US" dirty="0">
                <a:solidFill>
                  <a:schemeClr val="accent1">
                    <a:lumMod val="75000"/>
                  </a:schemeClr>
                </a:solidFill>
              </a:rPr>
              <a:t>Blue dipole magnet </a:t>
            </a:r>
            <a:r>
              <a:rPr lang="en-US" dirty="0"/>
              <a:t>- Beam from BTL to PAR</a:t>
            </a:r>
          </a:p>
          <a:p>
            <a:r>
              <a:rPr lang="en-US" dirty="0">
                <a:solidFill>
                  <a:srgbClr val="FF0000"/>
                </a:solidFill>
              </a:rPr>
              <a:t>Red dipole magnet </a:t>
            </a:r>
            <a:r>
              <a:rPr lang="en-US" dirty="0"/>
              <a:t>- Beam from PAR to BTL</a:t>
            </a:r>
          </a:p>
        </p:txBody>
      </p:sp>
      <p:sp>
        <p:nvSpPr>
          <p:cNvPr id="17" name="TextBox 16">
            <a:extLst>
              <a:ext uri="{FF2B5EF4-FFF2-40B4-BE49-F238E27FC236}">
                <a16:creationId xmlns:a16="http://schemas.microsoft.com/office/drawing/2014/main" id="{CA7C315E-C413-FA7B-D1D1-FD6A0E99186C}"/>
              </a:ext>
            </a:extLst>
          </p:cNvPr>
          <p:cNvSpPr txBox="1"/>
          <p:nvPr/>
        </p:nvSpPr>
        <p:spPr>
          <a:xfrm>
            <a:off x="929640" y="1524000"/>
            <a:ext cx="2302040" cy="369332"/>
          </a:xfrm>
          <a:prstGeom prst="rect">
            <a:avLst/>
          </a:prstGeom>
          <a:noFill/>
        </p:spPr>
        <p:txBody>
          <a:bodyPr wrap="none" rtlCol="0">
            <a:spAutoFit/>
          </a:bodyPr>
          <a:lstStyle/>
          <a:p>
            <a:r>
              <a:rPr lang="en-US" dirty="0"/>
              <a:t>Not Used BTL magnets</a:t>
            </a:r>
          </a:p>
        </p:txBody>
      </p:sp>
      <p:cxnSp>
        <p:nvCxnSpPr>
          <p:cNvPr id="19" name="Straight Arrow Connector 18">
            <a:extLst>
              <a:ext uri="{FF2B5EF4-FFF2-40B4-BE49-F238E27FC236}">
                <a16:creationId xmlns:a16="http://schemas.microsoft.com/office/drawing/2014/main" id="{8E614C83-ECF3-2324-A2AA-0DEE24158F34}"/>
              </a:ext>
            </a:extLst>
          </p:cNvPr>
          <p:cNvCxnSpPr/>
          <p:nvPr/>
        </p:nvCxnSpPr>
        <p:spPr>
          <a:xfrm>
            <a:off x="2163389" y="1893332"/>
            <a:ext cx="599545" cy="1093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66D99D-53CF-6A56-099C-70F038BF46C7}"/>
              </a:ext>
            </a:extLst>
          </p:cNvPr>
          <p:cNvCxnSpPr/>
          <p:nvPr/>
        </p:nvCxnSpPr>
        <p:spPr>
          <a:xfrm>
            <a:off x="2195928" y="1893332"/>
            <a:ext cx="1035752" cy="244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Date Placeholder 21">
            <a:extLst>
              <a:ext uri="{FF2B5EF4-FFF2-40B4-BE49-F238E27FC236}">
                <a16:creationId xmlns:a16="http://schemas.microsoft.com/office/drawing/2014/main" id="{37E17B1B-782C-1C12-F6B4-571F8BF69689}"/>
              </a:ext>
            </a:extLst>
          </p:cNvPr>
          <p:cNvSpPr>
            <a:spLocks noGrp="1"/>
          </p:cNvSpPr>
          <p:nvPr>
            <p:ph type="dt" sz="half" idx="10"/>
          </p:nvPr>
        </p:nvSpPr>
        <p:spPr/>
        <p:txBody>
          <a:bodyPr/>
          <a:lstStyle/>
          <a:p>
            <a:fld id="{8630A432-C865-4937-B28A-C582DF71B253}" type="datetime1">
              <a:rPr lang="en-US" smtClean="0"/>
              <a:t>6/14/2023</a:t>
            </a:fld>
            <a:endParaRPr lang="en-US"/>
          </a:p>
        </p:txBody>
      </p:sp>
      <p:sp>
        <p:nvSpPr>
          <p:cNvPr id="23" name="Footer Placeholder 22">
            <a:extLst>
              <a:ext uri="{FF2B5EF4-FFF2-40B4-BE49-F238E27FC236}">
                <a16:creationId xmlns:a16="http://schemas.microsoft.com/office/drawing/2014/main" id="{23D52999-1425-3D1B-CB75-023D047C29C5}"/>
              </a:ext>
            </a:extLst>
          </p:cNvPr>
          <p:cNvSpPr>
            <a:spLocks noGrp="1"/>
          </p:cNvSpPr>
          <p:nvPr>
            <p:ph type="ftr" sz="quarter" idx="11"/>
          </p:nvPr>
        </p:nvSpPr>
        <p:spPr/>
        <p:txBody>
          <a:bodyPr/>
          <a:lstStyle/>
          <a:p>
            <a:r>
              <a:rPr lang="en-US"/>
              <a:t>W. Pellico,  ACE Workshop</a:t>
            </a:r>
          </a:p>
        </p:txBody>
      </p:sp>
      <p:sp>
        <p:nvSpPr>
          <p:cNvPr id="24" name="Slide Number Placeholder 23">
            <a:extLst>
              <a:ext uri="{FF2B5EF4-FFF2-40B4-BE49-F238E27FC236}">
                <a16:creationId xmlns:a16="http://schemas.microsoft.com/office/drawing/2014/main" id="{026D02B4-0BD6-84FE-3285-642D640BEBD2}"/>
              </a:ext>
            </a:extLst>
          </p:cNvPr>
          <p:cNvSpPr>
            <a:spLocks noGrp="1"/>
          </p:cNvSpPr>
          <p:nvPr>
            <p:ph type="sldNum" sz="quarter" idx="12"/>
          </p:nvPr>
        </p:nvSpPr>
        <p:spPr/>
        <p:txBody>
          <a:bodyPr/>
          <a:lstStyle/>
          <a:p>
            <a:fld id="{E9F25B83-39CE-004C-9B34-2F2DD9832F37}" type="slidenum">
              <a:rPr lang="en-US" smtClean="0"/>
              <a:t>12</a:t>
            </a:fld>
            <a:endParaRPr lang="en-US"/>
          </a:p>
        </p:txBody>
      </p:sp>
    </p:spTree>
    <p:extLst>
      <p:ext uri="{BB962C8B-B14F-4D97-AF65-F5344CB8AC3E}">
        <p14:creationId xmlns:p14="http://schemas.microsoft.com/office/powerpoint/2010/main" val="264625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6301-DF32-E344-5F38-D5167B99C1B5}"/>
              </a:ext>
            </a:extLst>
          </p:cNvPr>
          <p:cNvSpPr>
            <a:spLocks noGrp="1"/>
          </p:cNvSpPr>
          <p:nvPr>
            <p:ph type="title"/>
          </p:nvPr>
        </p:nvSpPr>
        <p:spPr>
          <a:xfrm>
            <a:off x="838200" y="0"/>
            <a:ext cx="10515600" cy="983615"/>
          </a:xfrm>
        </p:spPr>
        <p:txBody>
          <a:bodyPr/>
          <a:lstStyle/>
          <a:p>
            <a:pPr algn="ctr"/>
            <a:r>
              <a:rPr lang="en-US" dirty="0"/>
              <a:t>Injection and Extraction</a:t>
            </a:r>
          </a:p>
        </p:txBody>
      </p:sp>
      <p:sp>
        <p:nvSpPr>
          <p:cNvPr id="3" name="Date Placeholder 2">
            <a:extLst>
              <a:ext uri="{FF2B5EF4-FFF2-40B4-BE49-F238E27FC236}">
                <a16:creationId xmlns:a16="http://schemas.microsoft.com/office/drawing/2014/main" id="{1F2ADAA3-209D-E234-5732-857389DAD954}"/>
              </a:ext>
            </a:extLst>
          </p:cNvPr>
          <p:cNvSpPr>
            <a:spLocks noGrp="1"/>
          </p:cNvSpPr>
          <p:nvPr>
            <p:ph type="dt" sz="half" idx="10"/>
          </p:nvPr>
        </p:nvSpPr>
        <p:spPr/>
        <p:txBody>
          <a:bodyPr/>
          <a:lstStyle/>
          <a:p>
            <a:fld id="{8A3C873F-E3AE-4084-821F-D331DB2CB0AE}" type="datetime1">
              <a:rPr lang="en-US" smtClean="0"/>
              <a:t>6/14/2023</a:t>
            </a:fld>
            <a:endParaRPr lang="en-US"/>
          </a:p>
        </p:txBody>
      </p:sp>
      <p:sp>
        <p:nvSpPr>
          <p:cNvPr id="4" name="Footer Placeholder 3">
            <a:extLst>
              <a:ext uri="{FF2B5EF4-FFF2-40B4-BE49-F238E27FC236}">
                <a16:creationId xmlns:a16="http://schemas.microsoft.com/office/drawing/2014/main" id="{20878781-F5CE-CFD9-E9A5-5616EC70E07B}"/>
              </a:ext>
            </a:extLst>
          </p:cNvPr>
          <p:cNvSpPr>
            <a:spLocks noGrp="1"/>
          </p:cNvSpPr>
          <p:nvPr>
            <p:ph type="ftr" sz="quarter" idx="11"/>
          </p:nvPr>
        </p:nvSpPr>
        <p:spPr/>
        <p:txBody>
          <a:bodyPr/>
          <a:lstStyle/>
          <a:p>
            <a:r>
              <a:rPr lang="en-US"/>
              <a:t>W. Pellico,  ACE Workshop</a:t>
            </a:r>
          </a:p>
        </p:txBody>
      </p:sp>
      <p:sp>
        <p:nvSpPr>
          <p:cNvPr id="5" name="Slide Number Placeholder 4">
            <a:extLst>
              <a:ext uri="{FF2B5EF4-FFF2-40B4-BE49-F238E27FC236}">
                <a16:creationId xmlns:a16="http://schemas.microsoft.com/office/drawing/2014/main" id="{9951CD1A-16CD-46AE-2040-973287883389}"/>
              </a:ext>
            </a:extLst>
          </p:cNvPr>
          <p:cNvSpPr>
            <a:spLocks noGrp="1"/>
          </p:cNvSpPr>
          <p:nvPr>
            <p:ph type="sldNum" sz="quarter" idx="12"/>
          </p:nvPr>
        </p:nvSpPr>
        <p:spPr/>
        <p:txBody>
          <a:bodyPr/>
          <a:lstStyle/>
          <a:p>
            <a:fld id="{E9F25B83-39CE-004C-9B34-2F2DD9832F37}" type="slidenum">
              <a:rPr lang="en-US" smtClean="0"/>
              <a:t>13</a:t>
            </a:fld>
            <a:endParaRPr lang="en-US"/>
          </a:p>
        </p:txBody>
      </p:sp>
      <p:pic>
        <p:nvPicPr>
          <p:cNvPr id="7" name="Picture 6">
            <a:extLst>
              <a:ext uri="{FF2B5EF4-FFF2-40B4-BE49-F238E27FC236}">
                <a16:creationId xmlns:a16="http://schemas.microsoft.com/office/drawing/2014/main" id="{922857D5-E605-6191-57ED-21AC6ECA34C1}"/>
              </a:ext>
            </a:extLst>
          </p:cNvPr>
          <p:cNvPicPr>
            <a:picLocks noChangeAspect="1"/>
          </p:cNvPicPr>
          <p:nvPr/>
        </p:nvPicPr>
        <p:blipFill rotWithShape="1">
          <a:blip r:embed="rId2"/>
          <a:srcRect b="4952"/>
          <a:stretch/>
        </p:blipFill>
        <p:spPr>
          <a:xfrm>
            <a:off x="5635755" y="916119"/>
            <a:ext cx="6556245" cy="4980040"/>
          </a:xfrm>
          <a:prstGeom prst="rect">
            <a:avLst/>
          </a:prstGeom>
        </p:spPr>
      </p:pic>
      <p:pic>
        <p:nvPicPr>
          <p:cNvPr id="9" name="Picture 8">
            <a:extLst>
              <a:ext uri="{FF2B5EF4-FFF2-40B4-BE49-F238E27FC236}">
                <a16:creationId xmlns:a16="http://schemas.microsoft.com/office/drawing/2014/main" id="{BCA7AAA5-B18E-C1D5-A8FD-AC2850228EB0}"/>
              </a:ext>
            </a:extLst>
          </p:cNvPr>
          <p:cNvPicPr>
            <a:picLocks noChangeAspect="1"/>
          </p:cNvPicPr>
          <p:nvPr/>
        </p:nvPicPr>
        <p:blipFill>
          <a:blip r:embed="rId3"/>
          <a:stretch>
            <a:fillRect/>
          </a:stretch>
        </p:blipFill>
        <p:spPr>
          <a:xfrm>
            <a:off x="18560" y="898533"/>
            <a:ext cx="5931649" cy="4762163"/>
          </a:xfrm>
          <a:prstGeom prst="rect">
            <a:avLst/>
          </a:prstGeom>
        </p:spPr>
      </p:pic>
      <p:sp>
        <p:nvSpPr>
          <p:cNvPr id="10" name="TextBox 9">
            <a:extLst>
              <a:ext uri="{FF2B5EF4-FFF2-40B4-BE49-F238E27FC236}">
                <a16:creationId xmlns:a16="http://schemas.microsoft.com/office/drawing/2014/main" id="{B920C30D-C5EE-9C16-4FAC-6049DA9C54BF}"/>
              </a:ext>
            </a:extLst>
          </p:cNvPr>
          <p:cNvSpPr txBox="1"/>
          <p:nvPr/>
        </p:nvSpPr>
        <p:spPr>
          <a:xfrm>
            <a:off x="333014" y="5794439"/>
            <a:ext cx="9830512" cy="646331"/>
          </a:xfrm>
          <a:prstGeom prst="rect">
            <a:avLst/>
          </a:prstGeom>
          <a:noFill/>
        </p:spPr>
        <p:txBody>
          <a:bodyPr wrap="none" rtlCol="0">
            <a:spAutoFit/>
          </a:bodyPr>
          <a:lstStyle/>
          <a:p>
            <a:r>
              <a:rPr lang="en-US" dirty="0">
                <a:solidFill>
                  <a:srgbClr val="FF0000"/>
                </a:solidFill>
              </a:rPr>
              <a:t>Want to have clean injection and extraction – good to have plenty of space to accommodate hardware.</a:t>
            </a:r>
          </a:p>
          <a:p>
            <a:r>
              <a:rPr lang="en-US" dirty="0">
                <a:solidFill>
                  <a:srgbClr val="FF0000"/>
                </a:solidFill>
              </a:rPr>
              <a:t>Needed for high flux DS and DUNE use.</a:t>
            </a:r>
          </a:p>
        </p:txBody>
      </p:sp>
    </p:spTree>
    <p:extLst>
      <p:ext uri="{BB962C8B-B14F-4D97-AF65-F5344CB8AC3E}">
        <p14:creationId xmlns:p14="http://schemas.microsoft.com/office/powerpoint/2010/main" val="273845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123">
            <a:extLst>
              <a:ext uri="{FF2B5EF4-FFF2-40B4-BE49-F238E27FC236}">
                <a16:creationId xmlns:a16="http://schemas.microsoft.com/office/drawing/2014/main" id="{CC92F8FF-D8CA-4082-94F3-0E4B6A963BFA}"/>
              </a:ext>
            </a:extLst>
          </p:cNvPr>
          <p:cNvSpPr txBox="1"/>
          <p:nvPr/>
        </p:nvSpPr>
        <p:spPr>
          <a:xfrm>
            <a:off x="1795095" y="221919"/>
            <a:ext cx="8763874" cy="984885"/>
          </a:xfrm>
          <a:prstGeom prst="rect">
            <a:avLst/>
          </a:prstGeom>
          <a:noFill/>
        </p:spPr>
        <p:txBody>
          <a:bodyPr wrap="none" rtlCol="0">
            <a:spAutoFit/>
          </a:bodyPr>
          <a:lstStyle/>
          <a:p>
            <a:r>
              <a:rPr lang="en-US" sz="4000" b="1" dirty="0"/>
              <a:t>PAR – Design Parameter Considerations</a:t>
            </a:r>
          </a:p>
          <a:p>
            <a:r>
              <a:rPr lang="en-US" b="1" dirty="0"/>
              <a:t>Needed to start with a concept – to allow lattice work to start…….</a:t>
            </a:r>
            <a:endParaRPr lang="en-US" dirty="0"/>
          </a:p>
        </p:txBody>
      </p:sp>
      <p:sp>
        <p:nvSpPr>
          <p:cNvPr id="33" name="TextBox 32">
            <a:extLst>
              <a:ext uri="{FF2B5EF4-FFF2-40B4-BE49-F238E27FC236}">
                <a16:creationId xmlns:a16="http://schemas.microsoft.com/office/drawing/2014/main" id="{0D25C443-FB72-83F5-C7F8-D0D8E679CF67}"/>
              </a:ext>
            </a:extLst>
          </p:cNvPr>
          <p:cNvSpPr txBox="1"/>
          <p:nvPr/>
        </p:nvSpPr>
        <p:spPr>
          <a:xfrm>
            <a:off x="494803" y="1116449"/>
            <a:ext cx="11364458"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Booster circumference ring ~478m so half Booster circumference ring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239m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Beam will take the same time to fill the wrapped ring as it does the Booster: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~600us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bunch will pass the foil/injection girder in a similar number/time. ~</a:t>
            </a:r>
            <a:r>
              <a:rPr kumimoji="0" lang="en-US" sz="2000" b="0" i="0" u="none" strike="noStrike" kern="1200" cap="none" spc="0" normalizeH="0" baseline="0" noProof="0" dirty="0">
                <a:ln>
                  <a:noFill/>
                </a:ln>
                <a:effectLst/>
                <a:uLnTx/>
                <a:uFillTx/>
                <a:latin typeface="Calibri" panose="020F0502020204030204"/>
                <a:ea typeface="+mn-ea"/>
                <a:cs typeface="+mn-cs"/>
              </a:rPr>
              <a:t>7 (parasitic hits)</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Harmonic number will be basically the same (fill about 81 buckets).</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Aperture needed for Booster load is like Booster ~5.5125 cm</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Aperture for DS program is constrained by cost – but ideally larger is better.  </a:t>
            </a:r>
            <a:r>
              <a:rPr lang="en-US" sz="2000" b="1" dirty="0">
                <a:solidFill>
                  <a:prstClr val="black"/>
                </a:solidFill>
                <a:latin typeface="Calibri" panose="020F0502020204030204"/>
              </a:rPr>
              <a:t>~7.62 cm </a:t>
            </a:r>
            <a:endParaRPr lang="en-US" sz="2000" b="1" dirty="0">
              <a:solidFill>
                <a:srgbClr val="FF0000"/>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000" b="1" dirty="0">
                <a:solidFill>
                  <a:prstClr val="black"/>
                </a:solidFill>
                <a:latin typeface="Calibri" panose="020F0502020204030204"/>
              </a:rPr>
              <a:t>Accommodate a large injection region to handle the flux:  ~10 meters</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Accommodate two extraction areas:</a:t>
            </a:r>
          </a:p>
          <a:p>
            <a:pPr marR="0" lvl="0" algn="l" defTabSz="914400" rtl="0" eaLnBrk="1" fontAlgn="auto" latinLnBrk="0" hangingPunct="1">
              <a:lnSpc>
                <a:spcPct val="100000"/>
              </a:lnSpc>
              <a:spcBef>
                <a:spcPts val="0"/>
              </a:spcBef>
              <a:spcAft>
                <a:spcPts val="0"/>
              </a:spcAft>
              <a:buClrTx/>
              <a:buSzTx/>
              <a:tabLst/>
              <a:defRPr/>
            </a:pPr>
            <a:r>
              <a:rPr lang="en-US" sz="2000" b="1" dirty="0">
                <a:solidFill>
                  <a:prstClr val="black"/>
                </a:solidFill>
                <a:latin typeface="Calibri" panose="020F0502020204030204"/>
              </a:rPr>
              <a:t>	</a:t>
            </a:r>
            <a:r>
              <a:rPr lang="en-US" sz="2000" dirty="0">
                <a:solidFill>
                  <a:prstClr val="black"/>
                </a:solidFill>
                <a:latin typeface="Calibri" panose="020F0502020204030204"/>
              </a:rPr>
              <a:t>Booster 20 Hz extraction rate</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DS 100+ Hz extraction rate</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Accommodate Two RF systems:</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Booster designated beam needs 44 MHz capture</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DS desires high intensity short bunches – Sub 10 MHz planned</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Room for DS and waste beam dumps</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Room for PAR injection from BTL line, extraction line to BTL, Extraction line to DS</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Fit all of this inside an ‘open’ area that can match BTL, Booster and DS needs……</a:t>
            </a:r>
          </a:p>
        </p:txBody>
      </p:sp>
      <p:sp>
        <p:nvSpPr>
          <p:cNvPr id="14" name="Date Placeholder 13">
            <a:extLst>
              <a:ext uri="{FF2B5EF4-FFF2-40B4-BE49-F238E27FC236}">
                <a16:creationId xmlns:a16="http://schemas.microsoft.com/office/drawing/2014/main" id="{4BB76BB6-C3A0-8A04-9B4D-553BD1BFAF2C}"/>
              </a:ext>
            </a:extLst>
          </p:cNvPr>
          <p:cNvSpPr>
            <a:spLocks noGrp="1"/>
          </p:cNvSpPr>
          <p:nvPr>
            <p:ph type="dt" sz="half" idx="10"/>
          </p:nvPr>
        </p:nvSpPr>
        <p:spPr/>
        <p:txBody>
          <a:bodyPr/>
          <a:lstStyle/>
          <a:p>
            <a:fld id="{2D0FC226-647F-429B-82F3-70A478CC9FDD}" type="datetime1">
              <a:rPr lang="en-US" smtClean="0"/>
              <a:t>6/14/2023</a:t>
            </a:fld>
            <a:endParaRPr lang="en-US"/>
          </a:p>
        </p:txBody>
      </p:sp>
      <p:sp>
        <p:nvSpPr>
          <p:cNvPr id="15" name="Footer Placeholder 14">
            <a:extLst>
              <a:ext uri="{FF2B5EF4-FFF2-40B4-BE49-F238E27FC236}">
                <a16:creationId xmlns:a16="http://schemas.microsoft.com/office/drawing/2014/main" id="{7F28EC40-D00F-3093-C347-09E4ADD218C4}"/>
              </a:ext>
            </a:extLst>
          </p:cNvPr>
          <p:cNvSpPr>
            <a:spLocks noGrp="1"/>
          </p:cNvSpPr>
          <p:nvPr>
            <p:ph type="ftr" sz="quarter" idx="11"/>
          </p:nvPr>
        </p:nvSpPr>
        <p:spPr/>
        <p:txBody>
          <a:bodyPr/>
          <a:lstStyle/>
          <a:p>
            <a:r>
              <a:rPr lang="en-US"/>
              <a:t>W. Pellico,  ACE Workshop</a:t>
            </a:r>
          </a:p>
        </p:txBody>
      </p:sp>
      <p:sp>
        <p:nvSpPr>
          <p:cNvPr id="16" name="Slide Number Placeholder 15">
            <a:extLst>
              <a:ext uri="{FF2B5EF4-FFF2-40B4-BE49-F238E27FC236}">
                <a16:creationId xmlns:a16="http://schemas.microsoft.com/office/drawing/2014/main" id="{89E5072C-86CB-3250-92A9-5994BB4222C0}"/>
              </a:ext>
            </a:extLst>
          </p:cNvPr>
          <p:cNvSpPr>
            <a:spLocks noGrp="1"/>
          </p:cNvSpPr>
          <p:nvPr>
            <p:ph type="sldNum" sz="quarter" idx="12"/>
          </p:nvPr>
        </p:nvSpPr>
        <p:spPr/>
        <p:txBody>
          <a:bodyPr/>
          <a:lstStyle/>
          <a:p>
            <a:fld id="{E9F25B83-39CE-004C-9B34-2F2DD9832F37}" type="slidenum">
              <a:rPr lang="en-US" smtClean="0"/>
              <a:t>14</a:t>
            </a:fld>
            <a:endParaRPr lang="en-US"/>
          </a:p>
        </p:txBody>
      </p:sp>
      <p:pic>
        <p:nvPicPr>
          <p:cNvPr id="2" name="Picture 1">
            <a:extLst>
              <a:ext uri="{FF2B5EF4-FFF2-40B4-BE49-F238E27FC236}">
                <a16:creationId xmlns:a16="http://schemas.microsoft.com/office/drawing/2014/main" id="{94C0C643-F041-A510-F85A-DAA88E67C475}"/>
              </a:ext>
            </a:extLst>
          </p:cNvPr>
          <p:cNvPicPr>
            <a:picLocks noChangeAspect="1"/>
          </p:cNvPicPr>
          <p:nvPr/>
        </p:nvPicPr>
        <p:blipFill rotWithShape="1">
          <a:blip r:embed="rId3"/>
          <a:srcRect t="13598" r="5767"/>
          <a:stretch/>
        </p:blipFill>
        <p:spPr>
          <a:xfrm>
            <a:off x="8610600" y="3114675"/>
            <a:ext cx="3437676" cy="1966912"/>
          </a:xfrm>
          <a:prstGeom prst="rect">
            <a:avLst/>
          </a:prstGeom>
        </p:spPr>
      </p:pic>
      <p:sp>
        <p:nvSpPr>
          <p:cNvPr id="3" name="Rectangle 2">
            <a:extLst>
              <a:ext uri="{FF2B5EF4-FFF2-40B4-BE49-F238E27FC236}">
                <a16:creationId xmlns:a16="http://schemas.microsoft.com/office/drawing/2014/main" id="{158D55D5-56FE-DDE2-EAC8-FD39BF67193C}"/>
              </a:ext>
            </a:extLst>
          </p:cNvPr>
          <p:cNvSpPr/>
          <p:nvPr/>
        </p:nvSpPr>
        <p:spPr>
          <a:xfrm>
            <a:off x="7917180" y="3429000"/>
            <a:ext cx="2641789" cy="303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PIPII-PAR- BTL-Booster</a:t>
            </a:r>
          </a:p>
        </p:txBody>
      </p:sp>
    </p:spTree>
    <p:extLst>
      <p:ext uri="{BB962C8B-B14F-4D97-AF65-F5344CB8AC3E}">
        <p14:creationId xmlns:p14="http://schemas.microsoft.com/office/powerpoint/2010/main" val="376301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28C17-FACD-4E10-A4E0-EEB055C574A8}"/>
              </a:ext>
            </a:extLst>
          </p:cNvPr>
          <p:cNvSpPr>
            <a:spLocks noGrp="1"/>
          </p:cNvSpPr>
          <p:nvPr>
            <p:ph idx="1"/>
          </p:nvPr>
        </p:nvSpPr>
        <p:spPr>
          <a:xfrm>
            <a:off x="65903" y="782806"/>
            <a:ext cx="12126097" cy="5943599"/>
          </a:xfrm>
        </p:spPr>
        <p:txBody>
          <a:bodyPr>
            <a:normAutofit fontScale="85000" lnSpcReduction="20000"/>
          </a:bodyPr>
          <a:lstStyle/>
          <a:p>
            <a:r>
              <a:rPr lang="en-US" sz="2400" dirty="0"/>
              <a:t>The PAR concept offers significant improvements to planned  PIPII Booster injection.</a:t>
            </a:r>
          </a:p>
          <a:p>
            <a:pPr lvl="1"/>
            <a:r>
              <a:rPr lang="en-US" sz="2000" dirty="0"/>
              <a:t>PAR would allow for single turn injection – no flattening of Booter bend field</a:t>
            </a:r>
          </a:p>
          <a:p>
            <a:pPr lvl="1"/>
            <a:r>
              <a:rPr lang="en-US" sz="2000" dirty="0"/>
              <a:t>PAR would remove from Booster RF needs of flat to ramp transition</a:t>
            </a:r>
          </a:p>
          <a:p>
            <a:r>
              <a:rPr lang="en-US" sz="2400" dirty="0"/>
              <a:t>PAR could reduce DUNE power ramp up times.</a:t>
            </a:r>
          </a:p>
          <a:p>
            <a:endParaRPr lang="en-US" sz="2400" dirty="0"/>
          </a:p>
          <a:p>
            <a:r>
              <a:rPr lang="en-US" sz="2400" dirty="0"/>
              <a:t>PAR offers a path to quickly utilize the capability of PIPII.</a:t>
            </a:r>
          </a:p>
          <a:p>
            <a:endParaRPr lang="en-US" sz="2400" dirty="0"/>
          </a:p>
          <a:p>
            <a:r>
              <a:rPr lang="en-US" sz="2400" dirty="0"/>
              <a:t>PAR will reduce Booster losses</a:t>
            </a:r>
          </a:p>
          <a:p>
            <a:pPr lvl="1"/>
            <a:r>
              <a:rPr lang="en-US" sz="2000" dirty="0"/>
              <a:t>Can accommodate a robust injection and beam dump</a:t>
            </a:r>
          </a:p>
          <a:p>
            <a:pPr lvl="1"/>
            <a:r>
              <a:rPr lang="en-US" sz="2000" dirty="0"/>
              <a:t>Easier beam painting</a:t>
            </a:r>
            <a:endParaRPr lang="en-US" sz="2000" dirty="0">
              <a:solidFill>
                <a:srgbClr val="FF0000"/>
              </a:solidFill>
            </a:endParaRPr>
          </a:p>
          <a:p>
            <a:pPr lvl="1"/>
            <a:r>
              <a:rPr lang="en-US" sz="2000" dirty="0"/>
              <a:t>Better injection capture and synchronization to Booster ramp and PIP-II </a:t>
            </a:r>
          </a:p>
          <a:p>
            <a:pPr marL="0" indent="0">
              <a:buNone/>
            </a:pPr>
            <a:endParaRPr lang="en-US" sz="2400" dirty="0"/>
          </a:p>
          <a:p>
            <a:r>
              <a:rPr lang="en-US" sz="2400" dirty="0"/>
              <a:t>PAR could have an upgrade path to 1 GeV </a:t>
            </a:r>
          </a:p>
          <a:p>
            <a:r>
              <a:rPr lang="en-US" sz="2400" dirty="0"/>
              <a:t> </a:t>
            </a:r>
          </a:p>
          <a:p>
            <a:r>
              <a:rPr lang="en-US" sz="2400" dirty="0"/>
              <a:t>PAR allows for a more direct method of RF transfer between PIP-II and Booster (Simpler Locking System)</a:t>
            </a:r>
          </a:p>
          <a:p>
            <a:endParaRPr lang="en-US" sz="2400" dirty="0"/>
          </a:p>
          <a:p>
            <a:r>
              <a:rPr lang="en-US" sz="2400" dirty="0"/>
              <a:t>PAR will allow accelerator scientist and engineers to test concepts needed for future storage rings/ RCS.</a:t>
            </a:r>
          </a:p>
          <a:p>
            <a:pPr lvl="1"/>
            <a:r>
              <a:rPr lang="en-US" sz="2000" dirty="0"/>
              <a:t>A future RCS will require a storage ring to effectively collect high energy H- beams.</a:t>
            </a:r>
          </a:p>
          <a:p>
            <a:pPr lvl="1"/>
            <a:r>
              <a:rPr lang="en-US" sz="2000" dirty="0"/>
              <a:t>Design and operation of Booster sized storage rings will be challenging at DUNE intensities.</a:t>
            </a:r>
            <a:endParaRPr lang="en-US" sz="2400" dirty="0"/>
          </a:p>
          <a:p>
            <a:pPr lvl="1"/>
            <a:endParaRPr lang="en-US" sz="2000" dirty="0"/>
          </a:p>
        </p:txBody>
      </p:sp>
      <p:sp>
        <p:nvSpPr>
          <p:cNvPr id="4" name="Title 3">
            <a:extLst>
              <a:ext uri="{FF2B5EF4-FFF2-40B4-BE49-F238E27FC236}">
                <a16:creationId xmlns:a16="http://schemas.microsoft.com/office/drawing/2014/main" id="{96B2D016-C0E4-44BB-B73F-C3EC5227FE41}"/>
              </a:ext>
            </a:extLst>
          </p:cNvPr>
          <p:cNvSpPr txBox="1">
            <a:spLocks noGrp="1"/>
          </p:cNvSpPr>
          <p:nvPr>
            <p:ph type="title"/>
          </p:nvPr>
        </p:nvSpPr>
        <p:spPr>
          <a:xfrm>
            <a:off x="1544183" y="75357"/>
            <a:ext cx="7889590" cy="5909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t>PAR Benefits for DUNE </a:t>
            </a:r>
          </a:p>
        </p:txBody>
      </p:sp>
      <p:pic>
        <p:nvPicPr>
          <p:cNvPr id="5" name="Picture 4">
            <a:extLst>
              <a:ext uri="{FF2B5EF4-FFF2-40B4-BE49-F238E27FC236}">
                <a16:creationId xmlns:a16="http://schemas.microsoft.com/office/drawing/2014/main" id="{A4586CB3-EB37-47A0-9791-EF545108ECC8}"/>
              </a:ext>
            </a:extLst>
          </p:cNvPr>
          <p:cNvPicPr>
            <a:picLocks noChangeAspect="1"/>
          </p:cNvPicPr>
          <p:nvPr/>
        </p:nvPicPr>
        <p:blipFill>
          <a:blip r:embed="rId2"/>
          <a:stretch>
            <a:fillRect/>
          </a:stretch>
        </p:blipFill>
        <p:spPr>
          <a:xfrm>
            <a:off x="8084998" y="1647972"/>
            <a:ext cx="3914089" cy="2455195"/>
          </a:xfrm>
          <a:prstGeom prst="rect">
            <a:avLst/>
          </a:prstGeom>
        </p:spPr>
      </p:pic>
      <p:sp>
        <p:nvSpPr>
          <p:cNvPr id="6" name="TextBox 5">
            <a:extLst>
              <a:ext uri="{FF2B5EF4-FFF2-40B4-BE49-F238E27FC236}">
                <a16:creationId xmlns:a16="http://schemas.microsoft.com/office/drawing/2014/main" id="{3C9138EC-DE29-4524-AEAB-127650B74313}"/>
              </a:ext>
            </a:extLst>
          </p:cNvPr>
          <p:cNvSpPr txBox="1"/>
          <p:nvPr/>
        </p:nvSpPr>
        <p:spPr>
          <a:xfrm>
            <a:off x="8893908" y="1647972"/>
            <a:ext cx="2296270" cy="369332"/>
          </a:xfrm>
          <a:prstGeom prst="rect">
            <a:avLst/>
          </a:prstGeom>
          <a:solidFill>
            <a:schemeClr val="bg2"/>
          </a:solidFill>
        </p:spPr>
        <p:txBody>
          <a:bodyPr wrap="none" rtlCol="0">
            <a:spAutoFit/>
          </a:bodyPr>
          <a:lstStyle/>
          <a:p>
            <a:r>
              <a:rPr lang="en-US" dirty="0"/>
              <a:t>DUNE Power Ramp UP</a:t>
            </a:r>
          </a:p>
        </p:txBody>
      </p:sp>
      <p:sp>
        <p:nvSpPr>
          <p:cNvPr id="7" name="TextBox 6">
            <a:extLst>
              <a:ext uri="{FF2B5EF4-FFF2-40B4-BE49-F238E27FC236}">
                <a16:creationId xmlns:a16="http://schemas.microsoft.com/office/drawing/2014/main" id="{C6B9CB6D-92D2-4ABA-95FE-38B587511D14}"/>
              </a:ext>
            </a:extLst>
          </p:cNvPr>
          <p:cNvSpPr txBox="1"/>
          <p:nvPr/>
        </p:nvSpPr>
        <p:spPr>
          <a:xfrm>
            <a:off x="8803523" y="3749675"/>
            <a:ext cx="2603427" cy="338554"/>
          </a:xfrm>
          <a:prstGeom prst="rect">
            <a:avLst/>
          </a:prstGeom>
          <a:solidFill>
            <a:schemeClr val="bg2"/>
          </a:solidFill>
        </p:spPr>
        <p:txBody>
          <a:bodyPr wrap="square" rtlCol="0">
            <a:spAutoFit/>
          </a:bodyPr>
          <a:lstStyle/>
          <a:p>
            <a:r>
              <a:rPr lang="en-US" sz="1600" dirty="0">
                <a:solidFill>
                  <a:schemeClr val="accent2">
                    <a:lumMod val="75000"/>
                  </a:schemeClr>
                </a:solidFill>
              </a:rPr>
              <a:t>With PAR      </a:t>
            </a:r>
            <a:r>
              <a:rPr lang="en-US" sz="1600" dirty="0">
                <a:solidFill>
                  <a:schemeClr val="accent1"/>
                </a:solidFill>
              </a:rPr>
              <a:t>Present DUNE  </a:t>
            </a:r>
          </a:p>
        </p:txBody>
      </p:sp>
      <p:sp>
        <p:nvSpPr>
          <p:cNvPr id="8" name="TextBox 7">
            <a:extLst>
              <a:ext uri="{FF2B5EF4-FFF2-40B4-BE49-F238E27FC236}">
                <a16:creationId xmlns:a16="http://schemas.microsoft.com/office/drawing/2014/main" id="{52811D46-3645-421B-91D7-255BFDAD4244}"/>
              </a:ext>
            </a:extLst>
          </p:cNvPr>
          <p:cNvSpPr txBox="1"/>
          <p:nvPr/>
        </p:nvSpPr>
        <p:spPr>
          <a:xfrm>
            <a:off x="11377279" y="3754605"/>
            <a:ext cx="798097" cy="369332"/>
          </a:xfrm>
          <a:prstGeom prst="rect">
            <a:avLst/>
          </a:prstGeom>
          <a:noFill/>
        </p:spPr>
        <p:txBody>
          <a:bodyPr wrap="square" rtlCol="0">
            <a:spAutoFit/>
          </a:bodyPr>
          <a:lstStyle/>
          <a:p>
            <a:r>
              <a:rPr lang="en-US" dirty="0"/>
              <a:t>Years</a:t>
            </a:r>
          </a:p>
        </p:txBody>
      </p:sp>
      <p:sp>
        <p:nvSpPr>
          <p:cNvPr id="2" name="Date Placeholder 1">
            <a:extLst>
              <a:ext uri="{FF2B5EF4-FFF2-40B4-BE49-F238E27FC236}">
                <a16:creationId xmlns:a16="http://schemas.microsoft.com/office/drawing/2014/main" id="{50C3EF6D-24F9-7BC6-B66B-5414F19A5D8C}"/>
              </a:ext>
            </a:extLst>
          </p:cNvPr>
          <p:cNvSpPr>
            <a:spLocks noGrp="1"/>
          </p:cNvSpPr>
          <p:nvPr>
            <p:ph type="dt" sz="half" idx="10"/>
          </p:nvPr>
        </p:nvSpPr>
        <p:spPr/>
        <p:txBody>
          <a:bodyPr/>
          <a:lstStyle/>
          <a:p>
            <a:fld id="{108BD9FB-C61B-49BF-8F6F-8541BA74007B}" type="datetime1">
              <a:rPr lang="en-US" smtClean="0"/>
              <a:t>6/14/2023</a:t>
            </a:fld>
            <a:endParaRPr lang="en-US"/>
          </a:p>
        </p:txBody>
      </p:sp>
      <p:sp>
        <p:nvSpPr>
          <p:cNvPr id="9" name="Footer Placeholder 8">
            <a:extLst>
              <a:ext uri="{FF2B5EF4-FFF2-40B4-BE49-F238E27FC236}">
                <a16:creationId xmlns:a16="http://schemas.microsoft.com/office/drawing/2014/main" id="{C16FEBAC-DC58-B1E1-8046-E9A22C644A22}"/>
              </a:ext>
            </a:extLst>
          </p:cNvPr>
          <p:cNvSpPr>
            <a:spLocks noGrp="1"/>
          </p:cNvSpPr>
          <p:nvPr>
            <p:ph type="ftr" sz="quarter" idx="11"/>
          </p:nvPr>
        </p:nvSpPr>
        <p:spPr/>
        <p:txBody>
          <a:bodyPr/>
          <a:lstStyle/>
          <a:p>
            <a:r>
              <a:rPr lang="en-US"/>
              <a:t>W. Pellico,  ACE Workshop</a:t>
            </a:r>
          </a:p>
        </p:txBody>
      </p:sp>
      <p:sp>
        <p:nvSpPr>
          <p:cNvPr id="10" name="Slide Number Placeholder 9">
            <a:extLst>
              <a:ext uri="{FF2B5EF4-FFF2-40B4-BE49-F238E27FC236}">
                <a16:creationId xmlns:a16="http://schemas.microsoft.com/office/drawing/2014/main" id="{F00A008E-6013-5C4C-3DCD-696A5CD12E1F}"/>
              </a:ext>
            </a:extLst>
          </p:cNvPr>
          <p:cNvSpPr>
            <a:spLocks noGrp="1"/>
          </p:cNvSpPr>
          <p:nvPr>
            <p:ph type="sldNum" sz="quarter" idx="12"/>
          </p:nvPr>
        </p:nvSpPr>
        <p:spPr/>
        <p:txBody>
          <a:bodyPr/>
          <a:lstStyle/>
          <a:p>
            <a:fld id="{E9F25B83-39CE-004C-9B34-2F2DD9832F37}" type="slidenum">
              <a:rPr lang="en-US" smtClean="0"/>
              <a:t>15</a:t>
            </a:fld>
            <a:endParaRPr lang="en-US"/>
          </a:p>
        </p:txBody>
      </p:sp>
    </p:spTree>
    <p:extLst>
      <p:ext uri="{BB962C8B-B14F-4D97-AF65-F5344CB8AC3E}">
        <p14:creationId xmlns:p14="http://schemas.microsoft.com/office/powerpoint/2010/main" val="2585011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84E8-6FDC-FCF2-6054-C4C15E1557C3}"/>
              </a:ext>
            </a:extLst>
          </p:cNvPr>
          <p:cNvSpPr>
            <a:spLocks noGrp="1"/>
          </p:cNvSpPr>
          <p:nvPr>
            <p:ph type="title"/>
          </p:nvPr>
        </p:nvSpPr>
        <p:spPr>
          <a:xfrm>
            <a:off x="762000" y="30287"/>
            <a:ext cx="10515600" cy="1509755"/>
          </a:xfrm>
        </p:spPr>
        <p:txBody>
          <a:bodyPr>
            <a:normAutofit fontScale="90000"/>
          </a:bodyPr>
          <a:lstStyle/>
          <a:p>
            <a:pPr algn="ctr"/>
            <a:r>
              <a:rPr lang="en-US" b="1" dirty="0"/>
              <a:t>PAR Benefits for DUNE</a:t>
            </a:r>
            <a:br>
              <a:rPr lang="en-US" b="1" dirty="0"/>
            </a:br>
            <a:r>
              <a:rPr lang="en-US" b="1" dirty="0"/>
              <a:t>Two categories: Ramp Up Flux &amp; Viability/Reliability</a:t>
            </a:r>
          </a:p>
        </p:txBody>
      </p:sp>
      <p:sp>
        <p:nvSpPr>
          <p:cNvPr id="3" name="Content Placeholder 2">
            <a:extLst>
              <a:ext uri="{FF2B5EF4-FFF2-40B4-BE49-F238E27FC236}">
                <a16:creationId xmlns:a16="http://schemas.microsoft.com/office/drawing/2014/main" id="{492A36F2-B693-4CAB-8709-10FB768BD27F}"/>
              </a:ext>
            </a:extLst>
          </p:cNvPr>
          <p:cNvSpPr>
            <a:spLocks noGrp="1"/>
          </p:cNvSpPr>
          <p:nvPr>
            <p:ph sz="half" idx="1"/>
          </p:nvPr>
        </p:nvSpPr>
        <p:spPr/>
        <p:txBody>
          <a:bodyPr>
            <a:normAutofit fontScale="92500"/>
          </a:bodyPr>
          <a:lstStyle/>
          <a:p>
            <a:r>
              <a:rPr lang="en-US" b="1" dirty="0"/>
              <a:t>Ramp Up Flux</a:t>
            </a:r>
          </a:p>
          <a:p>
            <a:pPr lvl="1"/>
            <a:r>
              <a:rPr lang="en-US" dirty="0"/>
              <a:t>Reduces complexity of Injection</a:t>
            </a:r>
          </a:p>
          <a:p>
            <a:pPr lvl="2"/>
            <a:r>
              <a:rPr lang="en-US" dirty="0"/>
              <a:t>Injection girder</a:t>
            </a:r>
          </a:p>
          <a:p>
            <a:pPr lvl="2"/>
            <a:r>
              <a:rPr lang="en-US" dirty="0"/>
              <a:t>Injection beam dump</a:t>
            </a:r>
          </a:p>
          <a:p>
            <a:pPr lvl="1"/>
            <a:r>
              <a:rPr lang="en-US" dirty="0"/>
              <a:t>Reduces complexity of RF capture</a:t>
            </a:r>
          </a:p>
          <a:p>
            <a:pPr lvl="1"/>
            <a:r>
              <a:rPr lang="en-US" dirty="0"/>
              <a:t>Reduces complexity of Ramp process</a:t>
            </a:r>
          </a:p>
          <a:p>
            <a:pPr lvl="1"/>
            <a:r>
              <a:rPr lang="en-US" dirty="0"/>
              <a:t>Reduces complexity of flat orbit</a:t>
            </a:r>
          </a:p>
          <a:p>
            <a:pPr lvl="1"/>
            <a:r>
              <a:rPr lang="en-US" dirty="0"/>
              <a:t>Reduces complexity of orbit control/painting</a:t>
            </a:r>
          </a:p>
          <a:p>
            <a:pPr lvl="1"/>
            <a:r>
              <a:rPr lang="en-US" dirty="0"/>
              <a:t>Reduces complexity of collimation</a:t>
            </a:r>
          </a:p>
          <a:p>
            <a:pPr lvl="1"/>
            <a:r>
              <a:rPr lang="en-US" dirty="0"/>
              <a:t>(Higher injection opportunity)</a:t>
            </a:r>
          </a:p>
          <a:p>
            <a:pPr lvl="1"/>
            <a:r>
              <a:rPr lang="en-US" dirty="0"/>
              <a:t>PAR lattice zero RF dispersion </a:t>
            </a:r>
          </a:p>
        </p:txBody>
      </p:sp>
      <p:sp>
        <p:nvSpPr>
          <p:cNvPr id="4" name="Content Placeholder 3">
            <a:extLst>
              <a:ext uri="{FF2B5EF4-FFF2-40B4-BE49-F238E27FC236}">
                <a16:creationId xmlns:a16="http://schemas.microsoft.com/office/drawing/2014/main" id="{C0753BFF-4604-BD62-FCB4-2BA61C80DF59}"/>
              </a:ext>
            </a:extLst>
          </p:cNvPr>
          <p:cNvSpPr>
            <a:spLocks noGrp="1"/>
          </p:cNvSpPr>
          <p:nvPr>
            <p:ph sz="half" idx="2"/>
          </p:nvPr>
        </p:nvSpPr>
        <p:spPr>
          <a:xfrm>
            <a:off x="6172200" y="1825625"/>
            <a:ext cx="5378116" cy="4351338"/>
          </a:xfrm>
        </p:spPr>
        <p:txBody>
          <a:bodyPr>
            <a:normAutofit fontScale="92500"/>
          </a:bodyPr>
          <a:lstStyle/>
          <a:p>
            <a:r>
              <a:rPr lang="en-US" b="1" dirty="0"/>
              <a:t>Viability/Reliability</a:t>
            </a:r>
          </a:p>
          <a:p>
            <a:pPr lvl="1"/>
            <a:r>
              <a:rPr lang="en-US" dirty="0"/>
              <a:t>Booster shielding is limited – </a:t>
            </a:r>
          </a:p>
          <a:p>
            <a:pPr lvl="2"/>
            <a:r>
              <a:rPr lang="en-US" dirty="0"/>
              <a:t>TLM are tightly set to be safe</a:t>
            </a:r>
          </a:p>
          <a:p>
            <a:pPr lvl="2"/>
            <a:r>
              <a:rPr lang="en-US" dirty="0"/>
              <a:t>Collimators are under towers</a:t>
            </a:r>
          </a:p>
          <a:p>
            <a:pPr lvl="1"/>
            <a:r>
              <a:rPr lang="en-US" dirty="0"/>
              <a:t>Booster Injection Dump limited space</a:t>
            </a:r>
          </a:p>
          <a:p>
            <a:pPr lvl="2"/>
            <a:r>
              <a:rPr lang="en-US" dirty="0"/>
              <a:t>Injection girder is under BWG</a:t>
            </a:r>
          </a:p>
          <a:p>
            <a:pPr lvl="1"/>
            <a:r>
              <a:rPr lang="en-US" dirty="0"/>
              <a:t>Less stress on Booster correctors to flatten orbit</a:t>
            </a:r>
          </a:p>
          <a:p>
            <a:pPr lvl="2"/>
            <a:r>
              <a:rPr lang="en-US" dirty="0"/>
              <a:t>Voltage gradient removed</a:t>
            </a:r>
          </a:p>
          <a:p>
            <a:pPr lvl="1"/>
            <a:r>
              <a:rPr lang="en-US" dirty="0"/>
              <a:t>Loses at RF and Collimators reduced</a:t>
            </a:r>
          </a:p>
          <a:p>
            <a:pPr lvl="1"/>
            <a:r>
              <a:rPr lang="en-US" dirty="0"/>
              <a:t>Booster RF systems – cogging, feedback are much simpler to maintain</a:t>
            </a:r>
          </a:p>
        </p:txBody>
      </p:sp>
      <p:sp>
        <p:nvSpPr>
          <p:cNvPr id="5" name="Date Placeholder 4">
            <a:extLst>
              <a:ext uri="{FF2B5EF4-FFF2-40B4-BE49-F238E27FC236}">
                <a16:creationId xmlns:a16="http://schemas.microsoft.com/office/drawing/2014/main" id="{08139CD6-2799-C725-089E-73DA35D0A7E0}"/>
              </a:ext>
            </a:extLst>
          </p:cNvPr>
          <p:cNvSpPr>
            <a:spLocks noGrp="1"/>
          </p:cNvSpPr>
          <p:nvPr>
            <p:ph type="dt" sz="half" idx="10"/>
          </p:nvPr>
        </p:nvSpPr>
        <p:spPr/>
        <p:txBody>
          <a:bodyPr/>
          <a:lstStyle/>
          <a:p>
            <a:fld id="{379ABE45-8055-405B-850D-EDB3F917F988}" type="datetime1">
              <a:rPr lang="en-US" smtClean="0"/>
              <a:t>6/14/2023</a:t>
            </a:fld>
            <a:endParaRPr lang="en-US"/>
          </a:p>
        </p:txBody>
      </p:sp>
      <p:sp>
        <p:nvSpPr>
          <p:cNvPr id="6" name="Footer Placeholder 5">
            <a:extLst>
              <a:ext uri="{FF2B5EF4-FFF2-40B4-BE49-F238E27FC236}">
                <a16:creationId xmlns:a16="http://schemas.microsoft.com/office/drawing/2014/main" id="{6C27BFA8-B33A-72E8-43F0-03327818525C}"/>
              </a:ext>
            </a:extLst>
          </p:cNvPr>
          <p:cNvSpPr>
            <a:spLocks noGrp="1"/>
          </p:cNvSpPr>
          <p:nvPr>
            <p:ph type="ftr" sz="quarter" idx="11"/>
          </p:nvPr>
        </p:nvSpPr>
        <p:spPr/>
        <p:txBody>
          <a:bodyPr/>
          <a:lstStyle/>
          <a:p>
            <a:r>
              <a:rPr lang="en-US"/>
              <a:t>W. Pellico,  ACE Workshop</a:t>
            </a:r>
          </a:p>
        </p:txBody>
      </p:sp>
      <p:sp>
        <p:nvSpPr>
          <p:cNvPr id="7" name="Slide Number Placeholder 6">
            <a:extLst>
              <a:ext uri="{FF2B5EF4-FFF2-40B4-BE49-F238E27FC236}">
                <a16:creationId xmlns:a16="http://schemas.microsoft.com/office/drawing/2014/main" id="{78B05C73-11FE-0722-8E43-C8D0077554BC}"/>
              </a:ext>
            </a:extLst>
          </p:cNvPr>
          <p:cNvSpPr>
            <a:spLocks noGrp="1"/>
          </p:cNvSpPr>
          <p:nvPr>
            <p:ph type="sldNum" sz="quarter" idx="12"/>
          </p:nvPr>
        </p:nvSpPr>
        <p:spPr/>
        <p:txBody>
          <a:bodyPr/>
          <a:lstStyle/>
          <a:p>
            <a:fld id="{E9F25B83-39CE-004C-9B34-2F2DD9832F37}" type="slidenum">
              <a:rPr lang="en-US" smtClean="0"/>
              <a:t>16</a:t>
            </a:fld>
            <a:endParaRPr lang="en-US"/>
          </a:p>
        </p:txBody>
      </p:sp>
    </p:spTree>
    <p:extLst>
      <p:ext uri="{BB962C8B-B14F-4D97-AF65-F5344CB8AC3E}">
        <p14:creationId xmlns:p14="http://schemas.microsoft.com/office/powerpoint/2010/main" val="9322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9A9F3-2BDF-7E15-D0A9-D4F190DA5B65}"/>
              </a:ext>
            </a:extLst>
          </p:cNvPr>
          <p:cNvSpPr>
            <a:spLocks noGrp="1"/>
          </p:cNvSpPr>
          <p:nvPr>
            <p:ph type="title"/>
          </p:nvPr>
        </p:nvSpPr>
        <p:spPr>
          <a:xfrm>
            <a:off x="115696" y="427541"/>
            <a:ext cx="4818888" cy="1481328"/>
          </a:xfrm>
        </p:spPr>
        <p:txBody>
          <a:bodyPr vert="horz" lIns="91440" tIns="45720" rIns="91440" bIns="45720" rtlCol="0" anchor="b">
            <a:normAutofit/>
          </a:bodyPr>
          <a:lstStyle/>
          <a:p>
            <a:r>
              <a:rPr lang="en-US" sz="4200" kern="1200" dirty="0">
                <a:solidFill>
                  <a:schemeClr val="tx1"/>
                </a:solidFill>
                <a:latin typeface="+mj-lt"/>
                <a:ea typeface="+mj-ea"/>
                <a:cs typeface="+mj-cs"/>
              </a:rPr>
              <a:t>PAR TASK – Show PA</a:t>
            </a:r>
            <a:r>
              <a:rPr lang="en-US" sz="4200" dirty="0"/>
              <a:t>R</a:t>
            </a:r>
            <a:br>
              <a:rPr lang="en-US" sz="4200" dirty="0"/>
            </a:br>
            <a:r>
              <a:rPr lang="en-US" sz="4200" dirty="0"/>
              <a:t>Benefits to DUNE</a:t>
            </a:r>
            <a:endParaRPr lang="en-US" sz="4200" kern="1200" dirty="0">
              <a:solidFill>
                <a:schemeClr val="tx1"/>
              </a:solidFill>
              <a:latin typeface="+mj-lt"/>
              <a:ea typeface="+mj-ea"/>
              <a:cs typeface="+mj-cs"/>
            </a:endParaRP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0E43B2B-14C6-00BF-CC3E-2941C52BFC5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89B9D412-8B77-42E7-ADB9-18E46741C36A}" type="datetime1">
              <a:rPr lang="en-US" smtClean="0"/>
              <a:t>6/14/2023</a:t>
            </a:fld>
            <a:endParaRPr lang="en-US"/>
          </a:p>
        </p:txBody>
      </p:sp>
      <p:sp>
        <p:nvSpPr>
          <p:cNvPr id="4" name="Footer Placeholder 3">
            <a:extLst>
              <a:ext uri="{FF2B5EF4-FFF2-40B4-BE49-F238E27FC236}">
                <a16:creationId xmlns:a16="http://schemas.microsoft.com/office/drawing/2014/main" id="{8255E16E-E4D7-F7E3-3291-9CE0A4070E7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 Pellico,  ACE Workshop</a:t>
            </a:r>
          </a:p>
        </p:txBody>
      </p:sp>
      <p:sp>
        <p:nvSpPr>
          <p:cNvPr id="5" name="Slide Number Placeholder 4">
            <a:extLst>
              <a:ext uri="{FF2B5EF4-FFF2-40B4-BE49-F238E27FC236}">
                <a16:creationId xmlns:a16="http://schemas.microsoft.com/office/drawing/2014/main" id="{FFD03610-4252-619A-2E0D-DA371642069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9F25B83-39CE-004C-9B34-2F2DD9832F37}" type="slidenum">
              <a:rPr lang="en-US" smtClean="0"/>
              <a:pPr>
                <a:spcAft>
                  <a:spcPts val="600"/>
                </a:spcAft>
              </a:pPr>
              <a:t>17</a:t>
            </a:fld>
            <a:endParaRPr lang="en-US"/>
          </a:p>
        </p:txBody>
      </p:sp>
      <p:pic>
        <p:nvPicPr>
          <p:cNvPr id="7" name="Picture 6">
            <a:extLst>
              <a:ext uri="{FF2B5EF4-FFF2-40B4-BE49-F238E27FC236}">
                <a16:creationId xmlns:a16="http://schemas.microsoft.com/office/drawing/2014/main" id="{52B30F96-D737-8731-3FDB-0B0EB79DE987}"/>
              </a:ext>
            </a:extLst>
          </p:cNvPr>
          <p:cNvPicPr>
            <a:picLocks noChangeAspect="1"/>
          </p:cNvPicPr>
          <p:nvPr/>
        </p:nvPicPr>
        <p:blipFill>
          <a:blip r:embed="rId2"/>
          <a:stretch>
            <a:fillRect/>
          </a:stretch>
        </p:blipFill>
        <p:spPr>
          <a:xfrm>
            <a:off x="4934584" y="68580"/>
            <a:ext cx="7102596" cy="6037206"/>
          </a:xfrm>
          <a:prstGeom prst="rect">
            <a:avLst/>
          </a:prstGeom>
        </p:spPr>
      </p:pic>
      <p:sp>
        <p:nvSpPr>
          <p:cNvPr id="8" name="TextBox 7">
            <a:extLst>
              <a:ext uri="{FF2B5EF4-FFF2-40B4-BE49-F238E27FC236}">
                <a16:creationId xmlns:a16="http://schemas.microsoft.com/office/drawing/2014/main" id="{161836A6-CACC-B8C1-B668-F27A55F63670}"/>
              </a:ext>
            </a:extLst>
          </p:cNvPr>
          <p:cNvSpPr txBox="1"/>
          <p:nvPr/>
        </p:nvSpPr>
        <p:spPr>
          <a:xfrm>
            <a:off x="371792" y="2793375"/>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t>The PAR working group has started to go through each required task and quantity the savings.  This is straight forward for initial effort/time.  However, long term or to quantify viability is more challenging.</a:t>
            </a:r>
          </a:p>
          <a:p>
            <a:pPr indent="-228600">
              <a:lnSpc>
                <a:spcPct val="90000"/>
              </a:lnSpc>
              <a:spcAft>
                <a:spcPts val="600"/>
              </a:spcAft>
              <a:buFont typeface="Arial" panose="020B0604020202020204" pitchFamily="34" charset="0"/>
              <a:buChar char="•"/>
            </a:pPr>
            <a:r>
              <a:rPr lang="en-US" sz="2200" dirty="0"/>
              <a:t>We are taking the same approach as we did with PIP and put a risk on items.  Then will look at PAR impact on those risks as well as what risks PAR adds.</a:t>
            </a:r>
          </a:p>
        </p:txBody>
      </p:sp>
    </p:spTree>
    <p:extLst>
      <p:ext uri="{BB962C8B-B14F-4D97-AF65-F5344CB8AC3E}">
        <p14:creationId xmlns:p14="http://schemas.microsoft.com/office/powerpoint/2010/main" val="93657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FFE6-FCD7-E53D-0406-C06A9D56BB41}"/>
              </a:ext>
            </a:extLst>
          </p:cNvPr>
          <p:cNvSpPr>
            <a:spLocks noGrp="1"/>
          </p:cNvSpPr>
          <p:nvPr>
            <p:ph type="title"/>
          </p:nvPr>
        </p:nvSpPr>
        <p:spPr/>
        <p:txBody>
          <a:bodyPr/>
          <a:lstStyle/>
          <a:p>
            <a:pPr algn="ctr"/>
            <a:r>
              <a:rPr lang="en-US" dirty="0"/>
              <a:t>PAR For DS – Parameters</a:t>
            </a:r>
          </a:p>
        </p:txBody>
      </p:sp>
      <p:sp>
        <p:nvSpPr>
          <p:cNvPr id="3" name="Content Placeholder 2">
            <a:extLst>
              <a:ext uri="{FF2B5EF4-FFF2-40B4-BE49-F238E27FC236}">
                <a16:creationId xmlns:a16="http://schemas.microsoft.com/office/drawing/2014/main" id="{73C27A58-1BB3-DAC4-670D-BF7AABFA18CF}"/>
              </a:ext>
            </a:extLst>
          </p:cNvPr>
          <p:cNvSpPr>
            <a:spLocks noGrp="1"/>
          </p:cNvSpPr>
          <p:nvPr>
            <p:ph idx="1"/>
          </p:nvPr>
        </p:nvSpPr>
        <p:spPr>
          <a:xfrm>
            <a:off x="838200" y="1825625"/>
            <a:ext cx="11064240" cy="4351338"/>
          </a:xfrm>
        </p:spPr>
        <p:txBody>
          <a:bodyPr/>
          <a:lstStyle/>
          <a:p>
            <a:r>
              <a:rPr lang="en-US" dirty="0"/>
              <a:t>Initial goal is 800 MeV 1E13 </a:t>
            </a:r>
            <a:r>
              <a:rPr lang="en-US" dirty="0" err="1"/>
              <a:t>ppp</a:t>
            </a:r>
            <a:r>
              <a:rPr lang="en-US" dirty="0"/>
              <a:t> at 20 Hz</a:t>
            </a:r>
          </a:p>
          <a:p>
            <a:pPr lvl="1"/>
            <a:r>
              <a:rPr lang="en-US" dirty="0"/>
              <a:t>130kW</a:t>
            </a:r>
          </a:p>
          <a:p>
            <a:r>
              <a:rPr lang="en-US" dirty="0"/>
              <a:t>Operating in parallel with DUNE/Booster – no impact</a:t>
            </a:r>
          </a:p>
          <a:p>
            <a:r>
              <a:rPr lang="en-US" dirty="0"/>
              <a:t>Operating as high a rep rate as hardware can achieve – 100 Hz</a:t>
            </a:r>
          </a:p>
          <a:p>
            <a:r>
              <a:rPr lang="en-US" dirty="0"/>
              <a:t>Separate extraction systems but in same region</a:t>
            </a:r>
          </a:p>
          <a:p>
            <a:r>
              <a:rPr lang="en-US" dirty="0"/>
              <a:t>Separate RF system – Different Machine Harmonic Number (2 verses 84)</a:t>
            </a:r>
          </a:p>
          <a:p>
            <a:r>
              <a:rPr lang="en-US" dirty="0"/>
              <a:t>Higher intensity capability – use entire PAR aperture for DS</a:t>
            </a:r>
          </a:p>
          <a:p>
            <a:r>
              <a:rPr lang="en-US" dirty="0"/>
              <a:t>One injection region – must handle both DUNE and DS loading of PAR</a:t>
            </a:r>
          </a:p>
        </p:txBody>
      </p:sp>
      <p:sp>
        <p:nvSpPr>
          <p:cNvPr id="4" name="Date Placeholder 3">
            <a:extLst>
              <a:ext uri="{FF2B5EF4-FFF2-40B4-BE49-F238E27FC236}">
                <a16:creationId xmlns:a16="http://schemas.microsoft.com/office/drawing/2014/main" id="{44493254-0BAB-7806-AFF6-FE0048B5EA0D}"/>
              </a:ext>
            </a:extLst>
          </p:cNvPr>
          <p:cNvSpPr>
            <a:spLocks noGrp="1"/>
          </p:cNvSpPr>
          <p:nvPr>
            <p:ph type="dt" sz="half" idx="10"/>
          </p:nvPr>
        </p:nvSpPr>
        <p:spPr/>
        <p:txBody>
          <a:bodyPr/>
          <a:lstStyle/>
          <a:p>
            <a:fld id="{26A28A0E-C850-413E-B985-8521AF56E138}" type="datetime1">
              <a:rPr lang="en-US" smtClean="0"/>
              <a:t>6/14/2023</a:t>
            </a:fld>
            <a:endParaRPr lang="en-US"/>
          </a:p>
        </p:txBody>
      </p:sp>
      <p:sp>
        <p:nvSpPr>
          <p:cNvPr id="5" name="Footer Placeholder 4">
            <a:extLst>
              <a:ext uri="{FF2B5EF4-FFF2-40B4-BE49-F238E27FC236}">
                <a16:creationId xmlns:a16="http://schemas.microsoft.com/office/drawing/2014/main" id="{1EFB0A3A-B8F7-6A94-9786-77B936AD821D}"/>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385F6D77-6E77-C6A9-1A4F-C5A4CD991278}"/>
              </a:ext>
            </a:extLst>
          </p:cNvPr>
          <p:cNvSpPr>
            <a:spLocks noGrp="1"/>
          </p:cNvSpPr>
          <p:nvPr>
            <p:ph type="sldNum" sz="quarter" idx="12"/>
          </p:nvPr>
        </p:nvSpPr>
        <p:spPr/>
        <p:txBody>
          <a:bodyPr/>
          <a:lstStyle/>
          <a:p>
            <a:fld id="{E9F25B83-39CE-004C-9B34-2F2DD9832F37}" type="slidenum">
              <a:rPr lang="en-US" smtClean="0"/>
              <a:t>18</a:t>
            </a:fld>
            <a:endParaRPr lang="en-US"/>
          </a:p>
        </p:txBody>
      </p:sp>
    </p:spTree>
    <p:extLst>
      <p:ext uri="{BB962C8B-B14F-4D97-AF65-F5344CB8AC3E}">
        <p14:creationId xmlns:p14="http://schemas.microsoft.com/office/powerpoint/2010/main" val="1441383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AF70A0-CE37-F3A1-994C-47D59C39B507}"/>
              </a:ext>
            </a:extLst>
          </p:cNvPr>
          <p:cNvPicPr>
            <a:picLocks noChangeAspect="1"/>
          </p:cNvPicPr>
          <p:nvPr/>
        </p:nvPicPr>
        <p:blipFill>
          <a:blip r:embed="rId2"/>
          <a:stretch>
            <a:fillRect/>
          </a:stretch>
        </p:blipFill>
        <p:spPr>
          <a:xfrm>
            <a:off x="2197331" y="812920"/>
            <a:ext cx="7624809" cy="5541675"/>
          </a:xfrm>
          <a:prstGeom prst="rect">
            <a:avLst/>
          </a:prstGeom>
        </p:spPr>
      </p:pic>
      <p:sp>
        <p:nvSpPr>
          <p:cNvPr id="2" name="Title 1">
            <a:extLst>
              <a:ext uri="{FF2B5EF4-FFF2-40B4-BE49-F238E27FC236}">
                <a16:creationId xmlns:a16="http://schemas.microsoft.com/office/drawing/2014/main" id="{EA9F55B6-6A0E-4F90-9DA8-628BBB83F80D}"/>
              </a:ext>
            </a:extLst>
          </p:cNvPr>
          <p:cNvSpPr>
            <a:spLocks noGrp="1"/>
          </p:cNvSpPr>
          <p:nvPr>
            <p:ph type="title"/>
          </p:nvPr>
        </p:nvSpPr>
        <p:spPr>
          <a:xfrm>
            <a:off x="1886224" y="76476"/>
            <a:ext cx="8229600" cy="656794"/>
          </a:xfrm>
        </p:spPr>
        <p:txBody>
          <a:bodyPr>
            <a:normAutofit fontScale="90000"/>
          </a:bodyPr>
          <a:lstStyle/>
          <a:p>
            <a:r>
              <a:rPr lang="en-US" sz="2400" dirty="0"/>
              <a:t>Possible RF Systems for the PAR Ring &amp; </a:t>
            </a:r>
            <a:br>
              <a:rPr lang="en-US" sz="2400" dirty="0"/>
            </a:br>
            <a:r>
              <a:rPr lang="en-US" sz="2400" dirty="0"/>
              <a:t>Beam Loading and RF Power Issues</a:t>
            </a:r>
          </a:p>
        </p:txBody>
      </p:sp>
      <p:sp>
        <p:nvSpPr>
          <p:cNvPr id="3" name="Date Placeholder 2">
            <a:extLst>
              <a:ext uri="{FF2B5EF4-FFF2-40B4-BE49-F238E27FC236}">
                <a16:creationId xmlns:a16="http://schemas.microsoft.com/office/drawing/2014/main" id="{F33D8B95-083A-4602-A285-9B7B2C5FE450}"/>
              </a:ext>
            </a:extLst>
          </p:cNvPr>
          <p:cNvSpPr>
            <a:spLocks noGrp="1"/>
          </p:cNvSpPr>
          <p:nvPr>
            <p:ph type="dt" sz="half" idx="2"/>
          </p:nvPr>
        </p:nvSpPr>
        <p:spPr>
          <a:xfrm>
            <a:off x="240576" y="6488236"/>
            <a:ext cx="1702524" cy="369764"/>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06C106-C16B-4755-A754-8E4449C2E332}" type="datetime1">
              <a:rPr lang="en-US" smtClean="0"/>
              <a:t>6/14/2023</a:t>
            </a:fld>
            <a:endParaRPr lang="en-US"/>
          </a:p>
        </p:txBody>
      </p:sp>
      <p:sp>
        <p:nvSpPr>
          <p:cNvPr id="4" name="Footer Placeholder 3">
            <a:extLst>
              <a:ext uri="{FF2B5EF4-FFF2-40B4-BE49-F238E27FC236}">
                <a16:creationId xmlns:a16="http://schemas.microsoft.com/office/drawing/2014/main" id="{9C3E7DFD-CC4B-426C-A2AB-9DEA8454948D}"/>
              </a:ext>
            </a:extLst>
          </p:cNvPr>
          <p:cNvSpPr>
            <a:spLocks noGrp="1"/>
          </p:cNvSpPr>
          <p:nvPr>
            <p:ph type="ftr" sz="quarter" idx="3"/>
          </p:nvPr>
        </p:nvSpPr>
        <p:spPr>
          <a:xfrm>
            <a:off x="2072825" y="6488236"/>
            <a:ext cx="5480634" cy="277070"/>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 Pellico,  ACE Workshop</a:t>
            </a:r>
          </a:p>
        </p:txBody>
      </p:sp>
      <p:sp>
        <p:nvSpPr>
          <p:cNvPr id="5" name="Slide Number Placeholder 4">
            <a:extLst>
              <a:ext uri="{FF2B5EF4-FFF2-40B4-BE49-F238E27FC236}">
                <a16:creationId xmlns:a16="http://schemas.microsoft.com/office/drawing/2014/main" id="{BA9DF7A2-090A-498A-B1ED-59CAD06D4FA4}"/>
              </a:ext>
            </a:extLst>
          </p:cNvPr>
          <p:cNvSpPr>
            <a:spLocks noGrp="1"/>
          </p:cNvSpPr>
          <p:nvPr>
            <p:ph type="sldNum" sz="quarter" idx="4"/>
          </p:nvPr>
        </p:nvSpPr>
        <p:spPr>
          <a:xfrm>
            <a:off x="8210550" y="6519021"/>
            <a:ext cx="635872" cy="277070"/>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D64833-0210-4999-B6BB-5BBCA76D12EA}" type="slidenum">
              <a:rPr lang="en-US" smtClean="0"/>
              <a:pPr/>
              <a:t>19</a:t>
            </a:fld>
            <a:endParaRPr lang="en-US"/>
          </a:p>
        </p:txBody>
      </p:sp>
      <p:sp>
        <p:nvSpPr>
          <p:cNvPr id="12" name="TextBox 11">
            <a:extLst>
              <a:ext uri="{FF2B5EF4-FFF2-40B4-BE49-F238E27FC236}">
                <a16:creationId xmlns:a16="http://schemas.microsoft.com/office/drawing/2014/main" id="{A5C793FF-982D-4DF9-A39F-D99946E04BDB}"/>
              </a:ext>
            </a:extLst>
          </p:cNvPr>
          <p:cNvSpPr txBox="1"/>
          <p:nvPr/>
        </p:nvSpPr>
        <p:spPr>
          <a:xfrm>
            <a:off x="4231127" y="6427209"/>
            <a:ext cx="3449919" cy="369332"/>
          </a:xfrm>
          <a:prstGeom prst="rect">
            <a:avLst/>
          </a:prstGeom>
          <a:solidFill>
            <a:srgbClr val="0070C0"/>
          </a:solidFill>
          <a:ln>
            <a:solidFill>
              <a:schemeClr val="bg1"/>
            </a:solidFill>
          </a:ln>
        </p:spPr>
        <p:txBody>
          <a:bodyPr wrap="none" rtlCol="0">
            <a:spAutoFit/>
          </a:bodyPr>
          <a:lstStyle/>
          <a:p>
            <a:r>
              <a:rPr lang="en-US" b="1" dirty="0">
                <a:solidFill>
                  <a:schemeClr val="bg1"/>
                </a:solidFill>
              </a:rPr>
              <a:t>Need beam loading compensation</a:t>
            </a:r>
          </a:p>
        </p:txBody>
      </p:sp>
      <p:sp>
        <p:nvSpPr>
          <p:cNvPr id="13" name="TextBox 12">
            <a:extLst>
              <a:ext uri="{FF2B5EF4-FFF2-40B4-BE49-F238E27FC236}">
                <a16:creationId xmlns:a16="http://schemas.microsoft.com/office/drawing/2014/main" id="{4607141F-C7DA-4ECA-55EB-4411AC7CE38A}"/>
              </a:ext>
            </a:extLst>
          </p:cNvPr>
          <p:cNvSpPr txBox="1"/>
          <p:nvPr/>
        </p:nvSpPr>
        <p:spPr>
          <a:xfrm>
            <a:off x="3391872" y="2798464"/>
            <a:ext cx="1085105" cy="276999"/>
          </a:xfrm>
          <a:prstGeom prst="rect">
            <a:avLst/>
          </a:prstGeom>
          <a:noFill/>
        </p:spPr>
        <p:txBody>
          <a:bodyPr wrap="none" rtlCol="0">
            <a:spAutoFit/>
          </a:bodyPr>
          <a:lstStyle/>
          <a:p>
            <a:r>
              <a:rPr lang="en-US" sz="1200" b="1" dirty="0"/>
              <a:t>w/o overhead</a:t>
            </a:r>
          </a:p>
        </p:txBody>
      </p:sp>
      <p:grpSp>
        <p:nvGrpSpPr>
          <p:cNvPr id="17" name="Group 16">
            <a:extLst>
              <a:ext uri="{FF2B5EF4-FFF2-40B4-BE49-F238E27FC236}">
                <a16:creationId xmlns:a16="http://schemas.microsoft.com/office/drawing/2014/main" id="{A9A8B921-91CA-22B9-4F2A-C10A02A399B0}"/>
              </a:ext>
            </a:extLst>
          </p:cNvPr>
          <p:cNvGrpSpPr/>
          <p:nvPr/>
        </p:nvGrpSpPr>
        <p:grpSpPr>
          <a:xfrm>
            <a:off x="6096000" y="1363288"/>
            <a:ext cx="2936184" cy="5004713"/>
            <a:chOff x="4572000" y="1363287"/>
            <a:chExt cx="2936184" cy="5004713"/>
          </a:xfrm>
        </p:grpSpPr>
        <p:sp>
          <p:nvSpPr>
            <p:cNvPr id="9" name="Oval 8">
              <a:extLst>
                <a:ext uri="{FF2B5EF4-FFF2-40B4-BE49-F238E27FC236}">
                  <a16:creationId xmlns:a16="http://schemas.microsoft.com/office/drawing/2014/main" id="{5A594A59-5F25-4DDA-B2FB-972DA88BF04A}"/>
                </a:ext>
              </a:extLst>
            </p:cNvPr>
            <p:cNvSpPr/>
            <p:nvPr/>
          </p:nvSpPr>
          <p:spPr>
            <a:xfrm>
              <a:off x="5982114" y="6017713"/>
              <a:ext cx="759755" cy="1547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B8777E-8BA0-430C-88BA-32688B0D8652}"/>
                </a:ext>
              </a:extLst>
            </p:cNvPr>
            <p:cNvSpPr/>
            <p:nvPr/>
          </p:nvSpPr>
          <p:spPr>
            <a:xfrm>
              <a:off x="6748429" y="6025305"/>
              <a:ext cx="759755" cy="1547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2125A9-DF97-4DEE-BE35-E9311D99926F}"/>
                </a:ext>
              </a:extLst>
            </p:cNvPr>
            <p:cNvSpPr/>
            <p:nvPr/>
          </p:nvSpPr>
          <p:spPr>
            <a:xfrm>
              <a:off x="4572000" y="6027033"/>
              <a:ext cx="759755" cy="1547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6AA10BD-1955-4A9A-8760-3ABF4CA2276B}"/>
                </a:ext>
              </a:extLst>
            </p:cNvPr>
            <p:cNvSpPr/>
            <p:nvPr/>
          </p:nvSpPr>
          <p:spPr>
            <a:xfrm>
              <a:off x="6041714" y="1363287"/>
              <a:ext cx="638242" cy="500471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731820-7535-FFC0-76DF-7ED1A3883F4D}"/>
                </a:ext>
              </a:extLst>
            </p:cNvPr>
            <p:cNvSpPr/>
            <p:nvPr/>
          </p:nvSpPr>
          <p:spPr>
            <a:xfrm>
              <a:off x="5980957" y="2042940"/>
              <a:ext cx="759755" cy="1547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5CE61427-78B3-F901-9E8F-2F27B6E302BC}"/>
              </a:ext>
            </a:extLst>
          </p:cNvPr>
          <p:cNvCxnSpPr>
            <a:cxnSpLocks/>
          </p:cNvCxnSpPr>
          <p:nvPr/>
        </p:nvCxnSpPr>
        <p:spPr>
          <a:xfrm flipH="1">
            <a:off x="8107680" y="4372406"/>
            <a:ext cx="2008144" cy="656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5A6C72D-FB49-6E0A-C3C4-829BC2201063}"/>
              </a:ext>
            </a:extLst>
          </p:cNvPr>
          <p:cNvCxnSpPr>
            <a:cxnSpLocks/>
          </p:cNvCxnSpPr>
          <p:nvPr/>
        </p:nvCxnSpPr>
        <p:spPr>
          <a:xfrm flipH="1">
            <a:off x="8039100" y="1903125"/>
            <a:ext cx="2076724" cy="895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C9DFCA-2B9F-39FA-A53C-6997E8EB4E79}"/>
              </a:ext>
            </a:extLst>
          </p:cNvPr>
          <p:cNvCxnSpPr>
            <a:cxnSpLocks/>
          </p:cNvCxnSpPr>
          <p:nvPr/>
        </p:nvCxnSpPr>
        <p:spPr>
          <a:xfrm flipH="1">
            <a:off x="8039100" y="1729376"/>
            <a:ext cx="2076724" cy="756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CC90670-7122-5462-4BE1-2893C3A132E1}"/>
              </a:ext>
            </a:extLst>
          </p:cNvPr>
          <p:cNvSpPr txBox="1"/>
          <p:nvPr/>
        </p:nvSpPr>
        <p:spPr>
          <a:xfrm>
            <a:off x="10115824" y="1231341"/>
            <a:ext cx="1920719" cy="646331"/>
          </a:xfrm>
          <a:prstGeom prst="rect">
            <a:avLst/>
          </a:prstGeom>
          <a:noFill/>
        </p:spPr>
        <p:txBody>
          <a:bodyPr wrap="none" rtlCol="0">
            <a:spAutoFit/>
          </a:bodyPr>
          <a:lstStyle/>
          <a:p>
            <a:r>
              <a:rPr lang="en-US" dirty="0"/>
              <a:t>2 bunches @ 5E12</a:t>
            </a:r>
          </a:p>
          <a:p>
            <a:r>
              <a:rPr lang="en-US" dirty="0"/>
              <a:t>Could go higher</a:t>
            </a:r>
          </a:p>
        </p:txBody>
      </p:sp>
      <p:sp>
        <p:nvSpPr>
          <p:cNvPr id="29" name="TextBox 28">
            <a:extLst>
              <a:ext uri="{FF2B5EF4-FFF2-40B4-BE49-F238E27FC236}">
                <a16:creationId xmlns:a16="http://schemas.microsoft.com/office/drawing/2014/main" id="{622F2B3E-C1AB-B617-858E-11F0792CBC5E}"/>
              </a:ext>
            </a:extLst>
          </p:cNvPr>
          <p:cNvSpPr txBox="1"/>
          <p:nvPr/>
        </p:nvSpPr>
        <p:spPr>
          <a:xfrm>
            <a:off x="10115824" y="4049240"/>
            <a:ext cx="1537600" cy="646331"/>
          </a:xfrm>
          <a:prstGeom prst="rect">
            <a:avLst/>
          </a:prstGeom>
          <a:noFill/>
        </p:spPr>
        <p:txBody>
          <a:bodyPr wrap="none" rtlCol="0">
            <a:spAutoFit/>
          </a:bodyPr>
          <a:lstStyle/>
          <a:p>
            <a:r>
              <a:rPr lang="en-US" dirty="0"/>
              <a:t>Good rotation</a:t>
            </a:r>
          </a:p>
          <a:p>
            <a:r>
              <a:rPr lang="en-US" dirty="0"/>
              <a:t>Short Bunches</a:t>
            </a:r>
          </a:p>
        </p:txBody>
      </p:sp>
    </p:spTree>
    <p:extLst>
      <p:ext uri="{BB962C8B-B14F-4D97-AF65-F5344CB8AC3E}">
        <p14:creationId xmlns:p14="http://schemas.microsoft.com/office/powerpoint/2010/main" val="396301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EA4A-7A91-4D09-BC7F-1C17724AFA4D}"/>
              </a:ext>
            </a:extLst>
          </p:cNvPr>
          <p:cNvSpPr>
            <a:spLocks noGrp="1"/>
          </p:cNvSpPr>
          <p:nvPr>
            <p:ph type="title"/>
          </p:nvPr>
        </p:nvSpPr>
        <p:spPr>
          <a:xfrm>
            <a:off x="838200" y="1"/>
            <a:ext cx="10515600" cy="1150620"/>
          </a:xfrm>
        </p:spPr>
        <p:txBody>
          <a:bodyPr/>
          <a:lstStyle/>
          <a:p>
            <a:pPr algn="ctr"/>
            <a:r>
              <a:rPr lang="en-US" dirty="0"/>
              <a:t>Purpose of This Talk </a:t>
            </a:r>
          </a:p>
        </p:txBody>
      </p:sp>
      <p:sp>
        <p:nvSpPr>
          <p:cNvPr id="3" name="Content Placeholder 2">
            <a:extLst>
              <a:ext uri="{FF2B5EF4-FFF2-40B4-BE49-F238E27FC236}">
                <a16:creationId xmlns:a16="http://schemas.microsoft.com/office/drawing/2014/main" id="{601D26A9-6EA3-4090-9F5F-D9AC149A0C50}"/>
              </a:ext>
            </a:extLst>
          </p:cNvPr>
          <p:cNvSpPr>
            <a:spLocks noGrp="1"/>
          </p:cNvSpPr>
          <p:nvPr>
            <p:ph idx="1"/>
          </p:nvPr>
        </p:nvSpPr>
        <p:spPr>
          <a:xfrm>
            <a:off x="342900" y="1249681"/>
            <a:ext cx="11559540" cy="5509260"/>
          </a:xfrm>
        </p:spPr>
        <p:txBody>
          <a:bodyPr>
            <a:normAutofit/>
          </a:bodyPr>
          <a:lstStyle/>
          <a:p>
            <a:pPr marL="0" indent="0" algn="ctr">
              <a:buNone/>
            </a:pPr>
            <a:r>
              <a:rPr lang="en-US" sz="3600" dirty="0"/>
              <a:t>To inform people of an opportunity that exists, for a modest cost and </a:t>
            </a:r>
            <a:r>
              <a:rPr lang="en-US" sz="3600" b="1" dirty="0"/>
              <a:t>within this decade</a:t>
            </a:r>
            <a:r>
              <a:rPr lang="en-US" sz="3600" dirty="0"/>
              <a:t>, a storage ring option that will utilize the PIP-II capabilities, help DUNE power ramp up, and jump start FNAL DS beam-based FNAL physics program.</a:t>
            </a:r>
            <a:endParaRPr lang="en-US" sz="3200" dirty="0"/>
          </a:p>
          <a:p>
            <a:pPr marL="0" indent="0">
              <a:buNone/>
            </a:pPr>
            <a:endParaRPr lang="en-US" sz="3200" dirty="0"/>
          </a:p>
          <a:p>
            <a:pPr lvl="1"/>
            <a:r>
              <a:rPr lang="en-US" sz="3200" dirty="0"/>
              <a:t>What is presented here is summarized in Snowmass paper …..</a:t>
            </a:r>
          </a:p>
          <a:p>
            <a:pPr lvl="2"/>
            <a:r>
              <a:rPr lang="en-US" sz="2800" dirty="0" err="1"/>
              <a:t>arXiv</a:t>
            </a:r>
            <a:r>
              <a:rPr lang="en-US" sz="2800" dirty="0"/>
              <a:t> paper: </a:t>
            </a:r>
            <a:r>
              <a:rPr lang="en-US" sz="2800" dirty="0">
                <a:hlinkClick r:id="rId2"/>
              </a:rPr>
              <a:t>https://</a:t>
            </a:r>
            <a:r>
              <a:rPr lang="en-US" sz="2800" dirty="0" err="1">
                <a:hlinkClick r:id="rId2"/>
              </a:rPr>
              <a:t>arxiv.org</a:t>
            </a:r>
            <a:r>
              <a:rPr lang="en-US" sz="2800" dirty="0">
                <a:hlinkClick r:id="rId2"/>
              </a:rPr>
              <a:t>/abs/2203.07339</a:t>
            </a:r>
            <a:endParaRPr lang="en-US" sz="2800" dirty="0"/>
          </a:p>
        </p:txBody>
      </p:sp>
      <p:sp>
        <p:nvSpPr>
          <p:cNvPr id="4" name="Date Placeholder 3">
            <a:extLst>
              <a:ext uri="{FF2B5EF4-FFF2-40B4-BE49-F238E27FC236}">
                <a16:creationId xmlns:a16="http://schemas.microsoft.com/office/drawing/2014/main" id="{C670C359-AEB9-F174-9AA0-DB63D847CBA7}"/>
              </a:ext>
            </a:extLst>
          </p:cNvPr>
          <p:cNvSpPr>
            <a:spLocks noGrp="1"/>
          </p:cNvSpPr>
          <p:nvPr>
            <p:ph type="dt" sz="half" idx="10"/>
          </p:nvPr>
        </p:nvSpPr>
        <p:spPr/>
        <p:txBody>
          <a:bodyPr/>
          <a:lstStyle/>
          <a:p>
            <a:fld id="{FC4522AA-236D-47D3-BCEE-7FC1D0D693D7}" type="datetime1">
              <a:rPr lang="en-US" smtClean="0"/>
              <a:t>6/14/2023</a:t>
            </a:fld>
            <a:endParaRPr lang="en-US" dirty="0"/>
          </a:p>
        </p:txBody>
      </p:sp>
      <p:sp>
        <p:nvSpPr>
          <p:cNvPr id="5" name="Footer Placeholder 4">
            <a:extLst>
              <a:ext uri="{FF2B5EF4-FFF2-40B4-BE49-F238E27FC236}">
                <a16:creationId xmlns:a16="http://schemas.microsoft.com/office/drawing/2014/main" id="{17B6969F-7AD1-5679-8D51-BC412BAD9F57}"/>
              </a:ext>
            </a:extLst>
          </p:cNvPr>
          <p:cNvSpPr>
            <a:spLocks noGrp="1"/>
          </p:cNvSpPr>
          <p:nvPr>
            <p:ph type="ftr" sz="quarter" idx="11"/>
          </p:nvPr>
        </p:nvSpPr>
        <p:spPr/>
        <p:txBody>
          <a:bodyPr/>
          <a:lstStyle/>
          <a:p>
            <a:r>
              <a:rPr lang="en-US"/>
              <a:t>W. Pellico,  ACE Workshop</a:t>
            </a:r>
            <a:endParaRPr lang="en-US" dirty="0"/>
          </a:p>
        </p:txBody>
      </p:sp>
      <p:sp>
        <p:nvSpPr>
          <p:cNvPr id="6" name="Slide Number Placeholder 5">
            <a:extLst>
              <a:ext uri="{FF2B5EF4-FFF2-40B4-BE49-F238E27FC236}">
                <a16:creationId xmlns:a16="http://schemas.microsoft.com/office/drawing/2014/main" id="{DA8065C1-DF72-AEC1-8946-31F2F4B09208}"/>
              </a:ext>
            </a:extLst>
          </p:cNvPr>
          <p:cNvSpPr>
            <a:spLocks noGrp="1"/>
          </p:cNvSpPr>
          <p:nvPr>
            <p:ph type="sldNum" sz="quarter" idx="12"/>
          </p:nvPr>
        </p:nvSpPr>
        <p:spPr/>
        <p:txBody>
          <a:bodyPr/>
          <a:lstStyle/>
          <a:p>
            <a:fld id="{E9F25B83-39CE-004C-9B34-2F2DD9832F37}" type="slidenum">
              <a:rPr lang="en-US" smtClean="0"/>
              <a:t>2</a:t>
            </a:fld>
            <a:endParaRPr lang="en-US"/>
          </a:p>
        </p:txBody>
      </p:sp>
    </p:spTree>
    <p:extLst>
      <p:ext uri="{BB962C8B-B14F-4D97-AF65-F5344CB8AC3E}">
        <p14:creationId xmlns:p14="http://schemas.microsoft.com/office/powerpoint/2010/main" val="360271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503F-7A40-48CE-88FE-72D5A3542C76}"/>
              </a:ext>
            </a:extLst>
          </p:cNvPr>
          <p:cNvSpPr>
            <a:spLocks noGrp="1"/>
          </p:cNvSpPr>
          <p:nvPr>
            <p:ph type="title"/>
          </p:nvPr>
        </p:nvSpPr>
        <p:spPr>
          <a:xfrm>
            <a:off x="2729616" y="63661"/>
            <a:ext cx="4439418" cy="747034"/>
          </a:xfrm>
        </p:spPr>
        <p:txBody>
          <a:bodyPr/>
          <a:lstStyle/>
          <a:p>
            <a:r>
              <a:rPr lang="en-US" sz="2800" dirty="0"/>
              <a:t>Possible h=2 RF System</a:t>
            </a:r>
          </a:p>
        </p:txBody>
      </p:sp>
      <p:sp>
        <p:nvSpPr>
          <p:cNvPr id="3" name="Date Placeholder 2">
            <a:extLst>
              <a:ext uri="{FF2B5EF4-FFF2-40B4-BE49-F238E27FC236}">
                <a16:creationId xmlns:a16="http://schemas.microsoft.com/office/drawing/2014/main" id="{853CF78B-DFDA-4C2C-AC59-475A5FCD8B40}"/>
              </a:ext>
            </a:extLst>
          </p:cNvPr>
          <p:cNvSpPr>
            <a:spLocks noGrp="1"/>
          </p:cNvSpPr>
          <p:nvPr>
            <p:ph type="dt" sz="half" idx="2"/>
          </p:nvPr>
        </p:nvSpPr>
        <p:spPr>
          <a:xfrm>
            <a:off x="240576" y="6488236"/>
            <a:ext cx="1702524" cy="369764"/>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AB23DB-E446-4964-8523-CE498F589CAA}" type="datetime1">
              <a:rPr lang="en-US" smtClean="0"/>
              <a:t>6/14/2023</a:t>
            </a:fld>
            <a:endParaRPr lang="en-US"/>
          </a:p>
        </p:txBody>
      </p:sp>
      <p:sp>
        <p:nvSpPr>
          <p:cNvPr id="4" name="Footer Placeholder 3">
            <a:extLst>
              <a:ext uri="{FF2B5EF4-FFF2-40B4-BE49-F238E27FC236}">
                <a16:creationId xmlns:a16="http://schemas.microsoft.com/office/drawing/2014/main" id="{C505EDE2-7F5B-4C6E-B775-07F51121AE79}"/>
              </a:ext>
            </a:extLst>
          </p:cNvPr>
          <p:cNvSpPr>
            <a:spLocks noGrp="1"/>
          </p:cNvSpPr>
          <p:nvPr>
            <p:ph type="ftr" sz="quarter" idx="3"/>
          </p:nvPr>
        </p:nvSpPr>
        <p:spPr>
          <a:xfrm>
            <a:off x="2072825" y="6488236"/>
            <a:ext cx="5480634" cy="277070"/>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 Pellico,  ACE Workshop</a:t>
            </a:r>
          </a:p>
        </p:txBody>
      </p:sp>
      <p:sp>
        <p:nvSpPr>
          <p:cNvPr id="5" name="Slide Number Placeholder 4">
            <a:extLst>
              <a:ext uri="{FF2B5EF4-FFF2-40B4-BE49-F238E27FC236}">
                <a16:creationId xmlns:a16="http://schemas.microsoft.com/office/drawing/2014/main" id="{F39E8F22-F0B9-4FE4-9842-97F10EFA46B3}"/>
              </a:ext>
            </a:extLst>
          </p:cNvPr>
          <p:cNvSpPr>
            <a:spLocks noGrp="1"/>
          </p:cNvSpPr>
          <p:nvPr>
            <p:ph type="sldNum" sz="quarter" idx="4"/>
          </p:nvPr>
        </p:nvSpPr>
        <p:spPr>
          <a:xfrm>
            <a:off x="8210550" y="6519021"/>
            <a:ext cx="635872" cy="277070"/>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D64833-0210-4999-B6BB-5BBCA76D12EA}" type="slidenum">
              <a:rPr lang="en-US" smtClean="0"/>
              <a:pPr/>
              <a:t>20</a:t>
            </a:fld>
            <a:endParaRPr lang="en-US"/>
          </a:p>
        </p:txBody>
      </p:sp>
      <p:pic>
        <p:nvPicPr>
          <p:cNvPr id="12" name="Picture 11">
            <a:extLst>
              <a:ext uri="{FF2B5EF4-FFF2-40B4-BE49-F238E27FC236}">
                <a16:creationId xmlns:a16="http://schemas.microsoft.com/office/drawing/2014/main" id="{012B4463-0F60-47A3-83D2-335A127EA897}"/>
              </a:ext>
            </a:extLst>
          </p:cNvPr>
          <p:cNvPicPr>
            <a:picLocks noChangeAspect="1"/>
          </p:cNvPicPr>
          <p:nvPr/>
        </p:nvPicPr>
        <p:blipFill rotWithShape="1">
          <a:blip r:embed="rId2"/>
          <a:srcRect b="15559"/>
          <a:stretch/>
        </p:blipFill>
        <p:spPr>
          <a:xfrm>
            <a:off x="3123458" y="1178834"/>
            <a:ext cx="2972543" cy="2090566"/>
          </a:xfrm>
          <a:prstGeom prst="rect">
            <a:avLst/>
          </a:prstGeom>
        </p:spPr>
      </p:pic>
      <p:sp>
        <p:nvSpPr>
          <p:cNvPr id="16" name="TextBox 15">
            <a:extLst>
              <a:ext uri="{FF2B5EF4-FFF2-40B4-BE49-F238E27FC236}">
                <a16:creationId xmlns:a16="http://schemas.microsoft.com/office/drawing/2014/main" id="{5020E49F-39E5-4A21-A14C-61CB826BCB92}"/>
              </a:ext>
            </a:extLst>
          </p:cNvPr>
          <p:cNvSpPr txBox="1"/>
          <p:nvPr/>
        </p:nvSpPr>
        <p:spPr>
          <a:xfrm>
            <a:off x="6530491" y="1506226"/>
            <a:ext cx="3316998" cy="1384995"/>
          </a:xfrm>
          <a:prstGeom prst="rect">
            <a:avLst/>
          </a:prstGeom>
          <a:noFill/>
        </p:spPr>
        <p:txBody>
          <a:bodyPr wrap="none" rtlCol="0">
            <a:spAutoFit/>
          </a:bodyPr>
          <a:lstStyle/>
          <a:p>
            <a:r>
              <a:rPr lang="en-US" sz="1400" b="1" dirty="0" err="1"/>
              <a:t>frf</a:t>
            </a:r>
            <a:r>
              <a:rPr lang="en-US" sz="1400" b="1" dirty="0"/>
              <a:t>=1.06MHz  </a:t>
            </a:r>
          </a:p>
          <a:p>
            <a:r>
              <a:rPr lang="en-US" sz="1400" b="1" dirty="0" err="1"/>
              <a:t>Vrf</a:t>
            </a:r>
            <a:r>
              <a:rPr lang="en-US" sz="1400" b="1" dirty="0"/>
              <a:t> =45kV/cavity (JPARC)</a:t>
            </a:r>
          </a:p>
          <a:p>
            <a:r>
              <a:rPr lang="en-US" sz="1400" b="1" dirty="0"/>
              <a:t>Rs= 2.4k</a:t>
            </a:r>
            <a:r>
              <a:rPr lang="en-US" sz="1400" b="1" dirty="0">
                <a:sym typeface="Symbol" panose="05050102010706020507" pitchFamily="18" charset="2"/>
              </a:rPr>
              <a:t></a:t>
            </a:r>
            <a:r>
              <a:rPr lang="en-US" sz="1400" b="1" dirty="0"/>
              <a:t>,  Q~2, ~1m  </a:t>
            </a:r>
            <a:r>
              <a:rPr lang="en-US" sz="1400" b="1" dirty="0" err="1"/>
              <a:t>dia</a:t>
            </a:r>
            <a:endParaRPr lang="en-US" sz="1400" b="1" dirty="0"/>
          </a:p>
          <a:p>
            <a:r>
              <a:rPr lang="en-US" sz="1400" b="1" dirty="0"/>
              <a:t>Need to  run full CW</a:t>
            </a:r>
          </a:p>
          <a:p>
            <a:r>
              <a:rPr lang="en-US" sz="1400" b="1" dirty="0"/>
              <a:t>Average Power Dissipation=120kW/Cavity</a:t>
            </a:r>
          </a:p>
          <a:p>
            <a:r>
              <a:rPr lang="en-US" sz="1400" b="1" dirty="0"/>
              <a:t>#  of cavity=2</a:t>
            </a:r>
          </a:p>
        </p:txBody>
      </p:sp>
      <p:sp>
        <p:nvSpPr>
          <p:cNvPr id="20" name="TextBox 19">
            <a:extLst>
              <a:ext uri="{FF2B5EF4-FFF2-40B4-BE49-F238E27FC236}">
                <a16:creationId xmlns:a16="http://schemas.microsoft.com/office/drawing/2014/main" id="{CDBBFDA9-A435-4E13-AF17-3C195870B07C}"/>
              </a:ext>
            </a:extLst>
          </p:cNvPr>
          <p:cNvSpPr txBox="1"/>
          <p:nvPr/>
        </p:nvSpPr>
        <p:spPr>
          <a:xfrm>
            <a:off x="6630104" y="1136893"/>
            <a:ext cx="538930" cy="369332"/>
          </a:xfrm>
          <a:prstGeom prst="rect">
            <a:avLst/>
          </a:prstGeom>
          <a:solidFill>
            <a:srgbClr val="FFFF00"/>
          </a:solidFill>
          <a:ln>
            <a:solidFill>
              <a:schemeClr val="tx1"/>
            </a:solidFill>
          </a:ln>
        </p:spPr>
        <p:txBody>
          <a:bodyPr wrap="none" rtlCol="0">
            <a:spAutoFit/>
          </a:bodyPr>
          <a:lstStyle/>
          <a:p>
            <a:r>
              <a:rPr lang="en-US" dirty="0"/>
              <a:t>h=2</a:t>
            </a:r>
          </a:p>
        </p:txBody>
      </p:sp>
      <p:pic>
        <p:nvPicPr>
          <p:cNvPr id="9" name="Picture 8">
            <a:extLst>
              <a:ext uri="{FF2B5EF4-FFF2-40B4-BE49-F238E27FC236}">
                <a16:creationId xmlns:a16="http://schemas.microsoft.com/office/drawing/2014/main" id="{A1A5B4E1-8E94-4E76-9FC3-84D13D3AD2B9}"/>
              </a:ext>
            </a:extLst>
          </p:cNvPr>
          <p:cNvPicPr>
            <a:picLocks noChangeAspect="1"/>
          </p:cNvPicPr>
          <p:nvPr/>
        </p:nvPicPr>
        <p:blipFill rotWithShape="1">
          <a:blip r:embed="rId3"/>
          <a:srcRect b="9833"/>
          <a:stretch/>
        </p:blipFill>
        <p:spPr>
          <a:xfrm>
            <a:off x="3971958" y="3518379"/>
            <a:ext cx="3273606" cy="2325828"/>
          </a:xfrm>
          <a:prstGeom prst="rect">
            <a:avLst/>
          </a:prstGeom>
        </p:spPr>
      </p:pic>
      <p:sp>
        <p:nvSpPr>
          <p:cNvPr id="21" name="TextBox 20">
            <a:extLst>
              <a:ext uri="{FF2B5EF4-FFF2-40B4-BE49-F238E27FC236}">
                <a16:creationId xmlns:a16="http://schemas.microsoft.com/office/drawing/2014/main" id="{E79BF909-E3AC-43BE-888D-33DB29EE7382}"/>
              </a:ext>
            </a:extLst>
          </p:cNvPr>
          <p:cNvSpPr txBox="1"/>
          <p:nvPr/>
        </p:nvSpPr>
        <p:spPr>
          <a:xfrm>
            <a:off x="4545366" y="1966628"/>
            <a:ext cx="865943" cy="276999"/>
          </a:xfrm>
          <a:prstGeom prst="rect">
            <a:avLst/>
          </a:prstGeom>
          <a:noFill/>
        </p:spPr>
        <p:txBody>
          <a:bodyPr wrap="none" rtlCol="0">
            <a:spAutoFit/>
          </a:bodyPr>
          <a:lstStyle/>
          <a:p>
            <a:r>
              <a:rPr lang="en-US" sz="1200" b="1" dirty="0"/>
              <a:t>Beam pipe</a:t>
            </a:r>
          </a:p>
        </p:txBody>
      </p:sp>
      <p:sp>
        <p:nvSpPr>
          <p:cNvPr id="23" name="TextBox 22">
            <a:extLst>
              <a:ext uri="{FF2B5EF4-FFF2-40B4-BE49-F238E27FC236}">
                <a16:creationId xmlns:a16="http://schemas.microsoft.com/office/drawing/2014/main" id="{6C5D027C-B889-4467-A40D-58C86C50D25C}"/>
              </a:ext>
            </a:extLst>
          </p:cNvPr>
          <p:cNvSpPr txBox="1"/>
          <p:nvPr/>
        </p:nvSpPr>
        <p:spPr>
          <a:xfrm>
            <a:off x="3203368" y="2921164"/>
            <a:ext cx="1069309" cy="276999"/>
          </a:xfrm>
          <a:prstGeom prst="rect">
            <a:avLst/>
          </a:prstGeom>
          <a:noFill/>
        </p:spPr>
        <p:txBody>
          <a:bodyPr wrap="square">
            <a:spAutoFit/>
          </a:bodyPr>
          <a:lstStyle/>
          <a:p>
            <a:r>
              <a:rPr lang="en-US" sz="1200" b="1" dirty="0"/>
              <a:t>#  of gaps=3</a:t>
            </a:r>
          </a:p>
        </p:txBody>
      </p:sp>
      <p:sp>
        <p:nvSpPr>
          <p:cNvPr id="30" name="Rectangle 29">
            <a:extLst>
              <a:ext uri="{FF2B5EF4-FFF2-40B4-BE49-F238E27FC236}">
                <a16:creationId xmlns:a16="http://schemas.microsoft.com/office/drawing/2014/main" id="{B6DC9148-E1EC-446A-ABA0-56CDC6258210}"/>
              </a:ext>
            </a:extLst>
          </p:cNvPr>
          <p:cNvSpPr/>
          <p:nvPr/>
        </p:nvSpPr>
        <p:spPr>
          <a:xfrm>
            <a:off x="2870663" y="1062713"/>
            <a:ext cx="6976827" cy="21863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3198B61-B1DF-41DA-B7A5-7032065C7B56}"/>
              </a:ext>
            </a:extLst>
          </p:cNvPr>
          <p:cNvSpPr txBox="1"/>
          <p:nvPr/>
        </p:nvSpPr>
        <p:spPr>
          <a:xfrm>
            <a:off x="7577996" y="2989590"/>
            <a:ext cx="1515604" cy="307777"/>
          </a:xfrm>
          <a:prstGeom prst="rect">
            <a:avLst/>
          </a:prstGeom>
          <a:noFill/>
        </p:spPr>
        <p:txBody>
          <a:bodyPr wrap="square">
            <a:spAutoFit/>
          </a:bodyPr>
          <a:lstStyle/>
          <a:p>
            <a:r>
              <a:rPr lang="en-US" sz="1400" dirty="0"/>
              <a:t>Ref: PAC07 p1532</a:t>
            </a:r>
          </a:p>
        </p:txBody>
      </p:sp>
      <p:sp>
        <p:nvSpPr>
          <p:cNvPr id="7" name="TextBox 6">
            <a:extLst>
              <a:ext uri="{FF2B5EF4-FFF2-40B4-BE49-F238E27FC236}">
                <a16:creationId xmlns:a16="http://schemas.microsoft.com/office/drawing/2014/main" id="{A963C85D-7C78-17CF-32D0-40625EC41C18}"/>
              </a:ext>
            </a:extLst>
          </p:cNvPr>
          <p:cNvSpPr txBox="1"/>
          <p:nvPr/>
        </p:nvSpPr>
        <p:spPr>
          <a:xfrm>
            <a:off x="7245565" y="4496627"/>
            <a:ext cx="845491" cy="369332"/>
          </a:xfrm>
          <a:prstGeom prst="rect">
            <a:avLst/>
          </a:prstGeom>
          <a:noFill/>
        </p:spPr>
        <p:txBody>
          <a:bodyPr wrap="square">
            <a:spAutoFit/>
          </a:bodyPr>
          <a:lstStyle/>
          <a:p>
            <a:r>
              <a:rPr lang="en-US" b="1" dirty="0"/>
              <a:t>J-PARC</a:t>
            </a:r>
          </a:p>
        </p:txBody>
      </p:sp>
      <p:sp>
        <p:nvSpPr>
          <p:cNvPr id="6" name="TextBox 5">
            <a:extLst>
              <a:ext uri="{FF2B5EF4-FFF2-40B4-BE49-F238E27FC236}">
                <a16:creationId xmlns:a16="http://schemas.microsoft.com/office/drawing/2014/main" id="{49163A8C-C4BE-7356-7883-0B491F4C5694}"/>
              </a:ext>
            </a:extLst>
          </p:cNvPr>
          <p:cNvSpPr txBox="1"/>
          <p:nvPr/>
        </p:nvSpPr>
        <p:spPr>
          <a:xfrm>
            <a:off x="6938578" y="166132"/>
            <a:ext cx="4311821" cy="646331"/>
          </a:xfrm>
          <a:prstGeom prst="rect">
            <a:avLst/>
          </a:prstGeom>
          <a:noFill/>
        </p:spPr>
        <p:txBody>
          <a:bodyPr wrap="none" rtlCol="0">
            <a:spAutoFit/>
          </a:bodyPr>
          <a:lstStyle/>
          <a:p>
            <a:r>
              <a:rPr lang="en-US" dirty="0"/>
              <a:t>We have started a collaboration with J-PARC</a:t>
            </a:r>
          </a:p>
          <a:p>
            <a:r>
              <a:rPr lang="en-US" dirty="0"/>
              <a:t>This is a straightforward path for DS needs.</a:t>
            </a:r>
          </a:p>
        </p:txBody>
      </p:sp>
    </p:spTree>
    <p:extLst>
      <p:ext uri="{BB962C8B-B14F-4D97-AF65-F5344CB8AC3E}">
        <p14:creationId xmlns:p14="http://schemas.microsoft.com/office/powerpoint/2010/main" val="311286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699E5B05-941A-43E9-AAF1-20972D4E82B4}"/>
              </a:ext>
            </a:extLst>
          </p:cNvPr>
          <p:cNvPicPr>
            <a:picLocks noChangeAspect="1"/>
          </p:cNvPicPr>
          <p:nvPr/>
        </p:nvPicPr>
        <p:blipFill rotWithShape="1">
          <a:blip r:embed="rId2">
            <a:extLst>
              <a:ext uri="{28A0092B-C50C-407E-A947-70E740481C1C}">
                <a14:useLocalDpi xmlns:a14="http://schemas.microsoft.com/office/drawing/2010/main" val="0"/>
              </a:ext>
            </a:extLst>
          </a:blip>
          <a:srcRect l="6699" r="11428"/>
          <a:stretch/>
        </p:blipFill>
        <p:spPr>
          <a:xfrm>
            <a:off x="4000499" y="1554018"/>
            <a:ext cx="4210051" cy="4735413"/>
          </a:xfrm>
          <a:prstGeom prst="rect">
            <a:avLst/>
          </a:prstGeom>
          <a:ln>
            <a:solidFill>
              <a:schemeClr val="tx1"/>
            </a:solidFill>
          </a:ln>
        </p:spPr>
      </p:pic>
      <p:sp>
        <p:nvSpPr>
          <p:cNvPr id="2" name="Title 1">
            <a:extLst>
              <a:ext uri="{FF2B5EF4-FFF2-40B4-BE49-F238E27FC236}">
                <a16:creationId xmlns:a16="http://schemas.microsoft.com/office/drawing/2014/main" id="{8A2436E4-CD46-428A-9150-14FE91D2046B}"/>
              </a:ext>
            </a:extLst>
          </p:cNvPr>
          <p:cNvSpPr>
            <a:spLocks noGrp="1"/>
          </p:cNvSpPr>
          <p:nvPr>
            <p:ph type="title"/>
          </p:nvPr>
        </p:nvSpPr>
        <p:spPr>
          <a:xfrm>
            <a:off x="1524000" y="21780"/>
            <a:ext cx="8229600" cy="833240"/>
          </a:xfrm>
        </p:spPr>
        <p:txBody>
          <a:bodyPr/>
          <a:lstStyle/>
          <a:p>
            <a:r>
              <a:rPr lang="en-US" sz="2400" dirty="0"/>
              <a:t>Bunch population with h=2 for </a:t>
            </a:r>
            <a:br>
              <a:rPr lang="en-US" sz="2400" dirty="0"/>
            </a:br>
            <a:r>
              <a:rPr lang="en-US" sz="2400" dirty="0"/>
              <a:t>DSP program </a:t>
            </a:r>
            <a:r>
              <a:rPr lang="en-US" sz="2400" b="1" dirty="0">
                <a:solidFill>
                  <a:srgbClr val="C00000"/>
                </a:solidFill>
              </a:rPr>
              <a:t>w/o SC effects at Injection</a:t>
            </a:r>
          </a:p>
        </p:txBody>
      </p:sp>
      <p:sp>
        <p:nvSpPr>
          <p:cNvPr id="5" name="Slide Number Placeholder 4">
            <a:extLst>
              <a:ext uri="{FF2B5EF4-FFF2-40B4-BE49-F238E27FC236}">
                <a16:creationId xmlns:a16="http://schemas.microsoft.com/office/drawing/2014/main" id="{F33E37D4-7B47-4B89-A17F-22D3A74F8DDA}"/>
              </a:ext>
            </a:extLst>
          </p:cNvPr>
          <p:cNvSpPr>
            <a:spLocks noGrp="1"/>
          </p:cNvSpPr>
          <p:nvPr>
            <p:ph type="sldNum" sz="quarter" idx="4"/>
          </p:nvPr>
        </p:nvSpPr>
        <p:spPr>
          <a:xfrm>
            <a:off x="8210550" y="6519021"/>
            <a:ext cx="635872" cy="277070"/>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D64833-0210-4999-B6BB-5BBCA76D12EA}" type="slidenum">
              <a:rPr lang="en-US" smtClean="0"/>
              <a:pPr/>
              <a:t>21</a:t>
            </a:fld>
            <a:endParaRPr lang="en-US"/>
          </a:p>
        </p:txBody>
      </p:sp>
      <p:sp>
        <p:nvSpPr>
          <p:cNvPr id="10" name="TextBox 9">
            <a:extLst>
              <a:ext uri="{FF2B5EF4-FFF2-40B4-BE49-F238E27FC236}">
                <a16:creationId xmlns:a16="http://schemas.microsoft.com/office/drawing/2014/main" id="{CA09D3FD-81B8-47DE-BCD0-0D4045F42C9A}"/>
              </a:ext>
            </a:extLst>
          </p:cNvPr>
          <p:cNvSpPr txBox="1"/>
          <p:nvPr/>
        </p:nvSpPr>
        <p:spPr>
          <a:xfrm>
            <a:off x="4780590" y="6255090"/>
            <a:ext cx="3028330" cy="369332"/>
          </a:xfrm>
          <a:prstGeom prst="rect">
            <a:avLst/>
          </a:prstGeom>
          <a:noFill/>
        </p:spPr>
        <p:txBody>
          <a:bodyPr wrap="none" rtlCol="0">
            <a:spAutoFit/>
          </a:bodyPr>
          <a:lstStyle/>
          <a:p>
            <a:r>
              <a:rPr lang="en-US" dirty="0"/>
              <a:t>ON axis injection is  preferable</a:t>
            </a:r>
          </a:p>
        </p:txBody>
      </p:sp>
      <p:sp>
        <p:nvSpPr>
          <p:cNvPr id="15" name="TextBox 14">
            <a:extLst>
              <a:ext uri="{FF2B5EF4-FFF2-40B4-BE49-F238E27FC236}">
                <a16:creationId xmlns:a16="http://schemas.microsoft.com/office/drawing/2014/main" id="{A9622865-61EE-4210-A6A7-413498D4EC8F}"/>
              </a:ext>
            </a:extLst>
          </p:cNvPr>
          <p:cNvSpPr txBox="1"/>
          <p:nvPr/>
        </p:nvSpPr>
        <p:spPr>
          <a:xfrm>
            <a:off x="5394967" y="907687"/>
            <a:ext cx="1298753" cy="646331"/>
          </a:xfrm>
          <a:prstGeom prst="rect">
            <a:avLst/>
          </a:prstGeom>
          <a:noFill/>
        </p:spPr>
        <p:txBody>
          <a:bodyPr wrap="none" rtlCol="0">
            <a:spAutoFit/>
          </a:bodyPr>
          <a:lstStyle/>
          <a:p>
            <a:pPr algn="ctr"/>
            <a:r>
              <a:rPr lang="en-US" dirty="0" err="1"/>
              <a:t>fsy</a:t>
            </a:r>
            <a:r>
              <a:rPr lang="en-US" dirty="0"/>
              <a:t>= 0.2kHz</a:t>
            </a:r>
          </a:p>
          <a:p>
            <a:pPr algn="ctr"/>
            <a:r>
              <a:rPr lang="en-US" dirty="0"/>
              <a:t>@0.002 MV</a:t>
            </a:r>
          </a:p>
        </p:txBody>
      </p:sp>
      <p:cxnSp>
        <p:nvCxnSpPr>
          <p:cNvPr id="17" name="Straight Arrow Connector 16">
            <a:extLst>
              <a:ext uri="{FF2B5EF4-FFF2-40B4-BE49-F238E27FC236}">
                <a16:creationId xmlns:a16="http://schemas.microsoft.com/office/drawing/2014/main" id="{7C88A98B-215C-466A-B7C7-A75549F0BAB2}"/>
              </a:ext>
            </a:extLst>
          </p:cNvPr>
          <p:cNvCxnSpPr>
            <a:cxnSpLocks/>
          </p:cNvCxnSpPr>
          <p:nvPr/>
        </p:nvCxnSpPr>
        <p:spPr>
          <a:xfrm>
            <a:off x="4690909" y="3774205"/>
            <a:ext cx="3108960" cy="0"/>
          </a:xfrm>
          <a:prstGeom prst="straightConnector1">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F249E6-42C1-4FA9-B111-1514AAE1B807}"/>
              </a:ext>
            </a:extLst>
          </p:cNvPr>
          <p:cNvSpPr txBox="1"/>
          <p:nvPr/>
        </p:nvSpPr>
        <p:spPr>
          <a:xfrm>
            <a:off x="5160829" y="3589539"/>
            <a:ext cx="2169120" cy="369332"/>
          </a:xfrm>
          <a:prstGeom prst="rect">
            <a:avLst/>
          </a:prstGeom>
          <a:noFill/>
        </p:spPr>
        <p:txBody>
          <a:bodyPr wrap="none" rtlCol="0">
            <a:spAutoFit/>
          </a:bodyPr>
          <a:lstStyle/>
          <a:p>
            <a:r>
              <a:rPr lang="en-US" dirty="0">
                <a:highlight>
                  <a:srgbClr val="FFFF99"/>
                </a:highlight>
              </a:rPr>
              <a:t>½ PAR Circumference</a:t>
            </a:r>
          </a:p>
        </p:txBody>
      </p:sp>
      <p:sp>
        <p:nvSpPr>
          <p:cNvPr id="16" name="Date Placeholder 3">
            <a:extLst>
              <a:ext uri="{FF2B5EF4-FFF2-40B4-BE49-F238E27FC236}">
                <a16:creationId xmlns:a16="http://schemas.microsoft.com/office/drawing/2014/main" id="{38D37B9D-B001-4D9B-8886-4CCD0D0004AD}"/>
              </a:ext>
            </a:extLst>
          </p:cNvPr>
          <p:cNvSpPr>
            <a:spLocks noGrp="1"/>
          </p:cNvSpPr>
          <p:nvPr>
            <p:ph type="dt" sz="half" idx="2"/>
          </p:nvPr>
        </p:nvSpPr>
        <p:spPr>
          <a:xfrm>
            <a:off x="240576" y="6488236"/>
            <a:ext cx="1702524" cy="369764"/>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263473-792B-43C0-B901-74B4EE3C936A}" type="datetime1">
              <a:rPr lang="en-US" smtClean="0"/>
              <a:t>6/14/2023</a:t>
            </a:fld>
            <a:endParaRPr lang="en-US" dirty="0"/>
          </a:p>
        </p:txBody>
      </p:sp>
      <p:sp>
        <p:nvSpPr>
          <p:cNvPr id="19" name="Footer Placeholder 4">
            <a:extLst>
              <a:ext uri="{FF2B5EF4-FFF2-40B4-BE49-F238E27FC236}">
                <a16:creationId xmlns:a16="http://schemas.microsoft.com/office/drawing/2014/main" id="{DA2E5FF4-11F9-46BA-881F-C60CC12E2C52}"/>
              </a:ext>
            </a:extLst>
          </p:cNvPr>
          <p:cNvSpPr>
            <a:spLocks noGrp="1"/>
          </p:cNvSpPr>
          <p:nvPr>
            <p:ph type="ftr" sz="quarter" idx="3"/>
          </p:nvPr>
        </p:nvSpPr>
        <p:spPr>
          <a:xfrm>
            <a:off x="2072825" y="6488236"/>
            <a:ext cx="5480634" cy="277070"/>
          </a:xfrm>
          <a:prstGeom prst="rect">
            <a:avLst/>
          </a:prstGeom>
        </p:spPr>
        <p:txBody>
          <a:bodyPr/>
          <a:lstStyle>
            <a:defPPr>
              <a:defRPr lang="en-US"/>
            </a:defPPr>
            <a:lvl1pPr marL="0" algn="l" defTabSz="914400" rtl="0" eaLnBrk="1" latinLnBrk="0" hangingPunct="1">
              <a:defRPr sz="1200" kern="1200">
                <a:solidFill>
                  <a:schemeClr val="tx1"/>
                </a:solidFill>
                <a:latin typeface="Helvetica" panose="020B0604020202020204" pitchFamily="34" charset="0"/>
                <a:ea typeface="+mn-ea"/>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 Pellico,  ACE Workshop</a:t>
            </a:r>
            <a:endParaRPr lang="en-US" dirty="0"/>
          </a:p>
        </p:txBody>
      </p:sp>
      <p:sp>
        <p:nvSpPr>
          <p:cNvPr id="3" name="TextBox 2">
            <a:extLst>
              <a:ext uri="{FF2B5EF4-FFF2-40B4-BE49-F238E27FC236}">
                <a16:creationId xmlns:a16="http://schemas.microsoft.com/office/drawing/2014/main" id="{16EFC911-8FAD-0FFD-8F60-8C9DEF50AF6B}"/>
              </a:ext>
            </a:extLst>
          </p:cNvPr>
          <p:cNvSpPr txBox="1"/>
          <p:nvPr/>
        </p:nvSpPr>
        <p:spPr>
          <a:xfrm>
            <a:off x="109210" y="1951672"/>
            <a:ext cx="3927229" cy="1477328"/>
          </a:xfrm>
          <a:prstGeom prst="rect">
            <a:avLst/>
          </a:prstGeom>
          <a:noFill/>
        </p:spPr>
        <p:txBody>
          <a:bodyPr wrap="none" rtlCol="0">
            <a:spAutoFit/>
          </a:bodyPr>
          <a:lstStyle/>
          <a:p>
            <a:r>
              <a:rPr lang="en-US" dirty="0"/>
              <a:t>RF simulations have progressed:</a:t>
            </a:r>
          </a:p>
          <a:p>
            <a:r>
              <a:rPr lang="en-US" dirty="0"/>
              <a:t>No showstoppers</a:t>
            </a:r>
          </a:p>
          <a:p>
            <a:r>
              <a:rPr lang="en-US" dirty="0"/>
              <a:t>Affordable</a:t>
            </a:r>
          </a:p>
          <a:p>
            <a:r>
              <a:rPr lang="en-US" dirty="0"/>
              <a:t>Could go higher voltage –&gt;higher </a:t>
            </a:r>
            <a:r>
              <a:rPr lang="en-US" dirty="0" err="1"/>
              <a:t>Ibeam</a:t>
            </a:r>
            <a:endParaRPr lang="en-US" dirty="0"/>
          </a:p>
          <a:p>
            <a:endParaRPr lang="en-US" dirty="0"/>
          </a:p>
        </p:txBody>
      </p:sp>
    </p:spTree>
    <p:extLst>
      <p:ext uri="{BB962C8B-B14F-4D97-AF65-F5344CB8AC3E}">
        <p14:creationId xmlns:p14="http://schemas.microsoft.com/office/powerpoint/2010/main" val="4127848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5FE1C490-A8D2-D554-A6F9-7C35384F2348}"/>
              </a:ext>
            </a:extLst>
          </p:cNvPr>
          <p:cNvPicPr>
            <a:picLocks noGrp="1" noChangeAspect="1"/>
          </p:cNvPicPr>
          <p:nvPr>
            <p:ph sz="half" idx="13"/>
          </p:nvPr>
        </p:nvPicPr>
        <p:blipFill>
          <a:blip r:embed="rId3"/>
          <a:srcRect/>
          <a:stretch/>
        </p:blipFill>
        <p:spPr>
          <a:xfrm>
            <a:off x="798547" y="933414"/>
            <a:ext cx="5795293" cy="3831689"/>
          </a:xfrm>
        </p:spPr>
      </p:pic>
      <p:pic>
        <p:nvPicPr>
          <p:cNvPr id="12" name="Content Placeholder 11" descr="Chart&#10;&#10;Description automatically generated">
            <a:extLst>
              <a:ext uri="{FF2B5EF4-FFF2-40B4-BE49-F238E27FC236}">
                <a16:creationId xmlns:a16="http://schemas.microsoft.com/office/drawing/2014/main" id="{84E11B1A-8322-155E-27B0-95E68FE05CEC}"/>
              </a:ext>
            </a:extLst>
          </p:cNvPr>
          <p:cNvPicPr>
            <a:picLocks noGrp="1" noChangeAspect="1"/>
          </p:cNvPicPr>
          <p:nvPr>
            <p:ph sz="half" idx="15"/>
          </p:nvPr>
        </p:nvPicPr>
        <p:blipFill>
          <a:blip r:embed="rId4"/>
          <a:stretch>
            <a:fillRect/>
          </a:stretch>
        </p:blipFill>
        <p:spPr>
          <a:xfrm>
            <a:off x="6745943" y="497293"/>
            <a:ext cx="4823060" cy="4340147"/>
          </a:xfrm>
        </p:spPr>
      </p:pic>
      <p:sp>
        <p:nvSpPr>
          <p:cNvPr id="9" name="Text Placeholder 8">
            <a:extLst>
              <a:ext uri="{FF2B5EF4-FFF2-40B4-BE49-F238E27FC236}">
                <a16:creationId xmlns:a16="http://schemas.microsoft.com/office/drawing/2014/main" id="{1BEA7485-9A26-9D22-FD11-40B4A37204A4}"/>
              </a:ext>
            </a:extLst>
          </p:cNvPr>
          <p:cNvSpPr>
            <a:spLocks noGrp="1"/>
          </p:cNvSpPr>
          <p:nvPr>
            <p:ph type="body" sz="half" idx="16"/>
          </p:nvPr>
        </p:nvSpPr>
        <p:spPr>
          <a:xfrm>
            <a:off x="305819" y="4765103"/>
            <a:ext cx="11581380" cy="1265812"/>
          </a:xfrm>
        </p:spPr>
        <p:txBody>
          <a:bodyPr/>
          <a:lstStyle/>
          <a:p>
            <a:pPr marL="380990" indent="-380990">
              <a:buFont typeface="Arial" panose="020B0604020202020204" pitchFamily="34" charset="0"/>
              <a:buChar char="•"/>
            </a:pPr>
            <a:r>
              <a:rPr lang="en-US" b="0" dirty="0"/>
              <a:t>Initial beam distribution is within the +/- 40mm apertures </a:t>
            </a:r>
          </a:p>
          <a:p>
            <a:pPr marL="990575" lvl="1" indent="-380990">
              <a:buFont typeface="Arial" panose="020B0604020202020204" pitchFamily="34" charset="0"/>
              <a:buChar char="•"/>
            </a:pPr>
            <a:r>
              <a:rPr lang="en-US" dirty="0">
                <a:solidFill>
                  <a:srgbClr val="004C97"/>
                </a:solidFill>
              </a:rPr>
              <a:t>Nonlinear tracking with full machine apertures shows good stability within a large range of tunes</a:t>
            </a:r>
          </a:p>
          <a:p>
            <a:pPr marL="990575" lvl="1" indent="-380990">
              <a:buFont typeface="Arial" panose="020B0604020202020204" pitchFamily="34" charset="0"/>
              <a:buChar char="•"/>
            </a:pPr>
            <a:r>
              <a:rPr lang="en-US" b="0" dirty="0">
                <a:solidFill>
                  <a:srgbClr val="004C97"/>
                </a:solidFill>
              </a:rPr>
              <a:t>DS mode will have a beam at least 50% larger</a:t>
            </a:r>
          </a:p>
        </p:txBody>
      </p:sp>
      <p:sp>
        <p:nvSpPr>
          <p:cNvPr id="4" name="Date Placeholder 3">
            <a:extLst>
              <a:ext uri="{FF2B5EF4-FFF2-40B4-BE49-F238E27FC236}">
                <a16:creationId xmlns:a16="http://schemas.microsoft.com/office/drawing/2014/main" id="{A445CFB0-189A-21D1-3AD8-DBA8C8B93CBF}"/>
              </a:ext>
            </a:extLst>
          </p:cNvPr>
          <p:cNvSpPr>
            <a:spLocks noGrp="1"/>
          </p:cNvSpPr>
          <p:nvPr>
            <p:ph type="dt" sz="half" idx="2"/>
          </p:nvPr>
        </p:nvSpPr>
        <p:spPr/>
        <p:txBody>
          <a:bodyPr/>
          <a:lstStyle/>
          <a:p>
            <a:pPr>
              <a:defRPr/>
            </a:pPr>
            <a:fld id="{848047B5-4676-4C83-8370-E1E4108AF2A5}" type="datetime1">
              <a:rPr lang="en-US" smtClean="0"/>
              <a:t>6/14/2023</a:t>
            </a:fld>
            <a:endParaRPr lang="en-US" dirty="0"/>
          </a:p>
        </p:txBody>
      </p:sp>
      <p:sp>
        <p:nvSpPr>
          <p:cNvPr id="5" name="Footer Placeholder 4">
            <a:extLst>
              <a:ext uri="{FF2B5EF4-FFF2-40B4-BE49-F238E27FC236}">
                <a16:creationId xmlns:a16="http://schemas.microsoft.com/office/drawing/2014/main" id="{537300BF-F1AA-D7C9-EC81-8561805AEFAC}"/>
              </a:ext>
            </a:extLst>
          </p:cNvPr>
          <p:cNvSpPr>
            <a:spLocks noGrp="1"/>
          </p:cNvSpPr>
          <p:nvPr>
            <p:ph type="ftr" sz="quarter" idx="3"/>
          </p:nvPr>
        </p:nvSpPr>
        <p:spPr/>
        <p:txBody>
          <a:bodyPr/>
          <a:lstStyle/>
          <a:p>
            <a:pPr>
              <a:defRPr/>
            </a:pPr>
            <a:r>
              <a:rPr lang="en-US"/>
              <a:t>W. Pellico,  ACE Workshop</a:t>
            </a:r>
            <a:endParaRPr lang="en-US" b="1" dirty="0"/>
          </a:p>
        </p:txBody>
      </p:sp>
      <p:sp>
        <p:nvSpPr>
          <p:cNvPr id="6" name="Slide Number Placeholder 5">
            <a:extLst>
              <a:ext uri="{FF2B5EF4-FFF2-40B4-BE49-F238E27FC236}">
                <a16:creationId xmlns:a16="http://schemas.microsoft.com/office/drawing/2014/main" id="{31FC49DB-118A-07DB-81E8-F3AA8E127B1A}"/>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3" name="Title 2">
            <a:extLst>
              <a:ext uri="{FF2B5EF4-FFF2-40B4-BE49-F238E27FC236}">
                <a16:creationId xmlns:a16="http://schemas.microsoft.com/office/drawing/2014/main" id="{200B4B54-C240-4805-BC96-4082D7B9B0F9}"/>
              </a:ext>
            </a:extLst>
          </p:cNvPr>
          <p:cNvSpPr>
            <a:spLocks noGrp="1"/>
          </p:cNvSpPr>
          <p:nvPr>
            <p:ph type="title"/>
          </p:nvPr>
        </p:nvSpPr>
        <p:spPr/>
        <p:txBody>
          <a:bodyPr/>
          <a:lstStyle/>
          <a:p>
            <a:r>
              <a:rPr lang="en-US" dirty="0"/>
              <a:t>Beam Distribution – Painted Injection</a:t>
            </a:r>
          </a:p>
        </p:txBody>
      </p:sp>
    </p:spTree>
    <p:extLst>
      <p:ext uri="{BB962C8B-B14F-4D97-AF65-F5344CB8AC3E}">
        <p14:creationId xmlns:p14="http://schemas.microsoft.com/office/powerpoint/2010/main" val="832330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 scatter chart&#10;&#10;Description automatically generated">
            <a:extLst>
              <a:ext uri="{FF2B5EF4-FFF2-40B4-BE49-F238E27FC236}">
                <a16:creationId xmlns:a16="http://schemas.microsoft.com/office/drawing/2014/main" id="{80089B12-17B2-80AC-C662-C5D084470FE5}"/>
              </a:ext>
            </a:extLst>
          </p:cNvPr>
          <p:cNvPicPr>
            <a:picLocks noGrp="1" noChangeAspect="1"/>
          </p:cNvPicPr>
          <p:nvPr>
            <p:ph idx="1"/>
          </p:nvPr>
        </p:nvPicPr>
        <p:blipFill>
          <a:blip r:embed="rId2"/>
          <a:stretch>
            <a:fillRect/>
          </a:stretch>
        </p:blipFill>
        <p:spPr>
          <a:xfrm>
            <a:off x="2047028" y="729686"/>
            <a:ext cx="8097944" cy="5398629"/>
          </a:xfrm>
        </p:spPr>
      </p:pic>
      <p:sp>
        <p:nvSpPr>
          <p:cNvPr id="3" name="Title 2">
            <a:extLst>
              <a:ext uri="{FF2B5EF4-FFF2-40B4-BE49-F238E27FC236}">
                <a16:creationId xmlns:a16="http://schemas.microsoft.com/office/drawing/2014/main" id="{200B4B54-C240-4805-BC96-4082D7B9B0F9}"/>
              </a:ext>
            </a:extLst>
          </p:cNvPr>
          <p:cNvSpPr>
            <a:spLocks noGrp="1"/>
          </p:cNvSpPr>
          <p:nvPr>
            <p:ph type="title"/>
          </p:nvPr>
        </p:nvSpPr>
        <p:spPr/>
        <p:txBody>
          <a:bodyPr/>
          <a:lstStyle/>
          <a:p>
            <a:r>
              <a:rPr lang="en-US" dirty="0"/>
              <a:t>Initial Tracking is Stable</a:t>
            </a:r>
          </a:p>
        </p:txBody>
      </p:sp>
      <p:sp>
        <p:nvSpPr>
          <p:cNvPr id="4" name="Date Placeholder 3">
            <a:extLst>
              <a:ext uri="{FF2B5EF4-FFF2-40B4-BE49-F238E27FC236}">
                <a16:creationId xmlns:a16="http://schemas.microsoft.com/office/drawing/2014/main" id="{A445CFB0-189A-21D1-3AD8-DBA8C8B93CBF}"/>
              </a:ext>
            </a:extLst>
          </p:cNvPr>
          <p:cNvSpPr>
            <a:spLocks noGrp="1"/>
          </p:cNvSpPr>
          <p:nvPr>
            <p:ph type="dt" sz="half" idx="2"/>
          </p:nvPr>
        </p:nvSpPr>
        <p:spPr/>
        <p:txBody>
          <a:bodyPr/>
          <a:lstStyle/>
          <a:p>
            <a:pPr>
              <a:defRPr/>
            </a:pPr>
            <a:fld id="{2471A74F-313B-4EE0-98EF-75160D963B83}" type="datetime1">
              <a:rPr lang="en-US" smtClean="0"/>
              <a:t>6/14/2023</a:t>
            </a:fld>
            <a:endParaRPr lang="en-US" dirty="0"/>
          </a:p>
        </p:txBody>
      </p:sp>
      <p:sp>
        <p:nvSpPr>
          <p:cNvPr id="5" name="Footer Placeholder 4">
            <a:extLst>
              <a:ext uri="{FF2B5EF4-FFF2-40B4-BE49-F238E27FC236}">
                <a16:creationId xmlns:a16="http://schemas.microsoft.com/office/drawing/2014/main" id="{537300BF-F1AA-D7C9-EC81-8561805AEFAC}"/>
              </a:ext>
            </a:extLst>
          </p:cNvPr>
          <p:cNvSpPr>
            <a:spLocks noGrp="1"/>
          </p:cNvSpPr>
          <p:nvPr>
            <p:ph type="ftr" sz="quarter" idx="3"/>
          </p:nvPr>
        </p:nvSpPr>
        <p:spPr/>
        <p:txBody>
          <a:bodyPr/>
          <a:lstStyle/>
          <a:p>
            <a:pPr>
              <a:defRPr/>
            </a:pPr>
            <a:r>
              <a:rPr lang="en-US"/>
              <a:t>W. Pellico,  ACE Workshop</a:t>
            </a:r>
            <a:endParaRPr lang="en-US" b="1" dirty="0"/>
          </a:p>
        </p:txBody>
      </p:sp>
      <p:sp>
        <p:nvSpPr>
          <p:cNvPr id="6" name="Slide Number Placeholder 5">
            <a:extLst>
              <a:ext uri="{FF2B5EF4-FFF2-40B4-BE49-F238E27FC236}">
                <a16:creationId xmlns:a16="http://schemas.microsoft.com/office/drawing/2014/main" id="{31FC49DB-118A-07DB-81E8-F3AA8E127B1A}"/>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919379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EBCDEF7-2F5B-8EFB-9213-A681BB6267D4}"/>
              </a:ext>
            </a:extLst>
          </p:cNvPr>
          <p:cNvSpPr>
            <a:spLocks noGrp="1"/>
          </p:cNvSpPr>
          <p:nvPr>
            <p:ph type="body" sz="half" idx="2"/>
          </p:nvPr>
        </p:nvSpPr>
        <p:spPr/>
        <p:txBody>
          <a:bodyPr/>
          <a:lstStyle/>
          <a:p>
            <a:pPr marL="380990" indent="-380990">
              <a:buFont typeface="Arial" panose="020B0604020202020204" pitchFamily="34" charset="0"/>
              <a:buChar char="•"/>
            </a:pPr>
            <a:r>
              <a:rPr lang="en-US" sz="2133" b="0" dirty="0"/>
              <a:t>Preliminary tracking provides a large region of stable tunes within the range of the phase trombone</a:t>
            </a:r>
          </a:p>
          <a:p>
            <a:pPr marL="380990" indent="-380990">
              <a:buFont typeface="Arial" panose="020B0604020202020204" pitchFamily="34" charset="0"/>
              <a:buChar char="•"/>
            </a:pPr>
            <a:r>
              <a:rPr lang="en-US" sz="2133" b="0" dirty="0"/>
              <a:t>The current working point (red dot)</a:t>
            </a:r>
            <a:endParaRPr lang="en-US" sz="2133" b="0" dirty="0">
              <a:solidFill>
                <a:srgbClr val="7F7F7F"/>
              </a:solidFill>
            </a:endParaRPr>
          </a:p>
          <a:p>
            <a:pPr marL="990575" lvl="1" indent="-380990">
              <a:buFont typeface="Arial" panose="020B0604020202020204" pitchFamily="34" charset="0"/>
              <a:buChar char="•"/>
            </a:pPr>
            <a:r>
              <a:rPr lang="en-US" sz="2000" dirty="0">
                <a:solidFill>
                  <a:srgbClr val="004C97"/>
                </a:solidFill>
              </a:rPr>
              <a:t>Avoids the most dangerous resonances from quadrupoles and dipoles</a:t>
            </a:r>
          </a:p>
          <a:p>
            <a:pPr marL="990575" lvl="1" indent="-380990">
              <a:buFont typeface="Arial" panose="020B0604020202020204" pitchFamily="34" charset="0"/>
              <a:buChar char="•"/>
            </a:pPr>
            <a:r>
              <a:rPr lang="en-US" sz="2000" dirty="0">
                <a:solidFill>
                  <a:srgbClr val="004C97"/>
                </a:solidFill>
              </a:rPr>
              <a:t>Avoids the sextupole resonances</a:t>
            </a:r>
          </a:p>
          <a:p>
            <a:pPr marL="380990" indent="-380990">
              <a:buFont typeface="Arial" panose="020B0604020202020204" pitchFamily="34" charset="0"/>
              <a:buChar char="•"/>
            </a:pPr>
            <a:endParaRPr lang="en-US" sz="2133" b="0" dirty="0"/>
          </a:p>
          <a:p>
            <a:pPr marL="990575" lvl="1" indent="-380990">
              <a:buFont typeface="Arial" panose="020B0604020202020204" pitchFamily="34" charset="0"/>
              <a:buChar char="•"/>
            </a:pPr>
            <a:endParaRPr lang="en-US" sz="2133" dirty="0">
              <a:solidFill>
                <a:srgbClr val="004C97"/>
              </a:solidFill>
            </a:endParaRPr>
          </a:p>
        </p:txBody>
      </p:sp>
      <p:pic>
        <p:nvPicPr>
          <p:cNvPr id="10" name="Content Placeholder 9" descr="Chart&#10;&#10;Description automatically generated">
            <a:extLst>
              <a:ext uri="{FF2B5EF4-FFF2-40B4-BE49-F238E27FC236}">
                <a16:creationId xmlns:a16="http://schemas.microsoft.com/office/drawing/2014/main" id="{ACFECF4E-8187-2739-5AA4-7049996F8BC3}"/>
              </a:ext>
            </a:extLst>
          </p:cNvPr>
          <p:cNvPicPr>
            <a:picLocks noGrp="1" noChangeAspect="1"/>
          </p:cNvPicPr>
          <p:nvPr>
            <p:ph sz="half" idx="15"/>
          </p:nvPr>
        </p:nvPicPr>
        <p:blipFill>
          <a:blip r:embed="rId2"/>
          <a:stretch>
            <a:fillRect/>
          </a:stretch>
        </p:blipFill>
        <p:spPr>
          <a:xfrm>
            <a:off x="4724400" y="975148"/>
            <a:ext cx="7128933" cy="4990253"/>
          </a:xfrm>
        </p:spPr>
      </p:pic>
      <p:sp>
        <p:nvSpPr>
          <p:cNvPr id="4" name="Date Placeholder 3">
            <a:extLst>
              <a:ext uri="{FF2B5EF4-FFF2-40B4-BE49-F238E27FC236}">
                <a16:creationId xmlns:a16="http://schemas.microsoft.com/office/drawing/2014/main" id="{A445CFB0-189A-21D1-3AD8-DBA8C8B93CBF}"/>
              </a:ext>
            </a:extLst>
          </p:cNvPr>
          <p:cNvSpPr>
            <a:spLocks noGrp="1"/>
          </p:cNvSpPr>
          <p:nvPr>
            <p:ph type="dt" sz="half" idx="16"/>
          </p:nvPr>
        </p:nvSpPr>
        <p:spPr/>
        <p:txBody>
          <a:bodyPr/>
          <a:lstStyle/>
          <a:p>
            <a:pPr>
              <a:defRPr/>
            </a:pPr>
            <a:fld id="{A2A095EB-825D-4422-A819-9B69066527F3}" type="datetime1">
              <a:rPr lang="en-US" smtClean="0"/>
              <a:t>6/14/2023</a:t>
            </a:fld>
            <a:endParaRPr lang="en-US" dirty="0"/>
          </a:p>
        </p:txBody>
      </p:sp>
      <p:sp>
        <p:nvSpPr>
          <p:cNvPr id="5" name="Footer Placeholder 4">
            <a:extLst>
              <a:ext uri="{FF2B5EF4-FFF2-40B4-BE49-F238E27FC236}">
                <a16:creationId xmlns:a16="http://schemas.microsoft.com/office/drawing/2014/main" id="{537300BF-F1AA-D7C9-EC81-8561805AEFAC}"/>
              </a:ext>
            </a:extLst>
          </p:cNvPr>
          <p:cNvSpPr>
            <a:spLocks noGrp="1"/>
          </p:cNvSpPr>
          <p:nvPr>
            <p:ph type="ftr" sz="quarter" idx="17"/>
          </p:nvPr>
        </p:nvSpPr>
        <p:spPr/>
        <p:txBody>
          <a:bodyPr/>
          <a:lstStyle/>
          <a:p>
            <a:pPr>
              <a:defRPr/>
            </a:pPr>
            <a:r>
              <a:rPr lang="en-US"/>
              <a:t>W. Pellico,  ACE Workshop</a:t>
            </a:r>
            <a:endParaRPr lang="en-US" b="1" dirty="0"/>
          </a:p>
        </p:txBody>
      </p:sp>
      <p:sp>
        <p:nvSpPr>
          <p:cNvPr id="6" name="Slide Number Placeholder 5">
            <a:extLst>
              <a:ext uri="{FF2B5EF4-FFF2-40B4-BE49-F238E27FC236}">
                <a16:creationId xmlns:a16="http://schemas.microsoft.com/office/drawing/2014/main" id="{31FC49DB-118A-07DB-81E8-F3AA8E127B1A}"/>
              </a:ext>
            </a:extLst>
          </p:cNvPr>
          <p:cNvSpPr>
            <a:spLocks noGrp="1"/>
          </p:cNvSpPr>
          <p:nvPr>
            <p:ph type="sldNum" sz="quarter" idx="18"/>
          </p:nvPr>
        </p:nvSpPr>
        <p:spPr/>
        <p:txBody>
          <a:bodyPr/>
          <a:lstStyle/>
          <a:p>
            <a:pPr>
              <a:defRPr/>
            </a:pPr>
            <a:fld id="{148C009B-CB69-E04A-B9B3-34B26D69E9CF}" type="slidenum">
              <a:rPr lang="en-US" smtClean="0"/>
              <a:pPr>
                <a:defRPr/>
              </a:pPr>
              <a:t>24</a:t>
            </a:fld>
            <a:endParaRPr lang="en-US" dirty="0"/>
          </a:p>
        </p:txBody>
      </p:sp>
      <p:sp>
        <p:nvSpPr>
          <p:cNvPr id="3" name="Title 2">
            <a:extLst>
              <a:ext uri="{FF2B5EF4-FFF2-40B4-BE49-F238E27FC236}">
                <a16:creationId xmlns:a16="http://schemas.microsoft.com/office/drawing/2014/main" id="{200B4B54-C240-4805-BC96-4082D7B9B0F9}"/>
              </a:ext>
            </a:extLst>
          </p:cNvPr>
          <p:cNvSpPr>
            <a:spLocks noGrp="1"/>
          </p:cNvSpPr>
          <p:nvPr>
            <p:ph type="title"/>
          </p:nvPr>
        </p:nvSpPr>
        <p:spPr/>
        <p:txBody>
          <a:bodyPr/>
          <a:lstStyle/>
          <a:p>
            <a:r>
              <a:rPr lang="en-US" dirty="0"/>
              <a:t>PAR Tune Diagram</a:t>
            </a:r>
          </a:p>
        </p:txBody>
      </p:sp>
    </p:spTree>
    <p:extLst>
      <p:ext uri="{BB962C8B-B14F-4D97-AF65-F5344CB8AC3E}">
        <p14:creationId xmlns:p14="http://schemas.microsoft.com/office/powerpoint/2010/main" val="3693421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37B1-A007-2135-3FD9-47EE1CC3175D}"/>
              </a:ext>
            </a:extLst>
          </p:cNvPr>
          <p:cNvSpPr>
            <a:spLocks noGrp="1"/>
          </p:cNvSpPr>
          <p:nvPr>
            <p:ph type="title"/>
          </p:nvPr>
        </p:nvSpPr>
        <p:spPr>
          <a:xfrm>
            <a:off x="838200" y="1"/>
            <a:ext cx="10515600" cy="584886"/>
          </a:xfrm>
        </p:spPr>
        <p:txBody>
          <a:bodyPr>
            <a:normAutofit fontScale="90000"/>
          </a:bodyPr>
          <a:lstStyle/>
          <a:p>
            <a:pPr algn="ctr"/>
            <a:r>
              <a:rPr lang="en-US" b="1" dirty="0">
                <a:solidFill>
                  <a:srgbClr val="C00000"/>
                </a:solidFill>
              </a:rPr>
              <a:t>PAR Status</a:t>
            </a:r>
          </a:p>
        </p:txBody>
      </p:sp>
      <p:sp>
        <p:nvSpPr>
          <p:cNvPr id="3" name="Content Placeholder 2">
            <a:extLst>
              <a:ext uri="{FF2B5EF4-FFF2-40B4-BE49-F238E27FC236}">
                <a16:creationId xmlns:a16="http://schemas.microsoft.com/office/drawing/2014/main" id="{694346B4-F70F-D9A3-A747-AF9C12E9063E}"/>
              </a:ext>
            </a:extLst>
          </p:cNvPr>
          <p:cNvSpPr>
            <a:spLocks noGrp="1"/>
          </p:cNvSpPr>
          <p:nvPr>
            <p:ph idx="1"/>
          </p:nvPr>
        </p:nvSpPr>
        <p:spPr>
          <a:xfrm>
            <a:off x="115330" y="691979"/>
            <a:ext cx="11549448" cy="6097372"/>
          </a:xfrm>
        </p:spPr>
        <p:txBody>
          <a:bodyPr>
            <a:normAutofit lnSpcReduction="10000"/>
          </a:bodyPr>
          <a:lstStyle/>
          <a:p>
            <a:r>
              <a:rPr lang="en-US" dirty="0"/>
              <a:t>The effort for PAR started almost two years ago</a:t>
            </a:r>
          </a:p>
          <a:p>
            <a:pPr lvl="1"/>
            <a:r>
              <a:rPr lang="en-US" sz="2200" dirty="0"/>
              <a:t>Originally located in the Booster Tunnel was called BAR</a:t>
            </a:r>
          </a:p>
          <a:p>
            <a:r>
              <a:rPr lang="en-US" dirty="0"/>
              <a:t>Opted to move adjacent to the Booster near the PIP-II injection line BTL</a:t>
            </a:r>
          </a:p>
          <a:p>
            <a:pPr lvl="1"/>
            <a:r>
              <a:rPr lang="en-US" sz="2200" dirty="0"/>
              <a:t>Civil cost higher </a:t>
            </a:r>
          </a:p>
          <a:p>
            <a:pPr lvl="1"/>
            <a:r>
              <a:rPr lang="en-US" sz="2200" dirty="0"/>
              <a:t>Reduced impact to Booster</a:t>
            </a:r>
          </a:p>
          <a:p>
            <a:pPr lvl="1"/>
            <a:r>
              <a:rPr lang="en-US" sz="2200" dirty="0"/>
              <a:t>No impact to present PIP-II Booster plan</a:t>
            </a:r>
            <a:endParaRPr lang="en-US" sz="2200" dirty="0">
              <a:solidFill>
                <a:srgbClr val="FF0000"/>
              </a:solidFill>
            </a:endParaRPr>
          </a:p>
          <a:p>
            <a:r>
              <a:rPr lang="en-US" dirty="0"/>
              <a:t>Regular meetings</a:t>
            </a:r>
          </a:p>
          <a:p>
            <a:pPr lvl="1"/>
            <a:r>
              <a:rPr lang="en-US" sz="2200" dirty="0"/>
              <a:t>Proton Source/Beam Physics Group </a:t>
            </a:r>
          </a:p>
          <a:p>
            <a:pPr lvl="1"/>
            <a:r>
              <a:rPr lang="en-US" sz="2200" dirty="0"/>
              <a:t>Civil Construction – with PIP-II civil engineers</a:t>
            </a:r>
          </a:p>
          <a:p>
            <a:pPr lvl="1"/>
            <a:r>
              <a:rPr lang="en-US" sz="2200" dirty="0"/>
              <a:t>Division Management </a:t>
            </a:r>
          </a:p>
          <a:p>
            <a:r>
              <a:rPr lang="en-US" b="1" dirty="0"/>
              <a:t>Finishing up lattice and beam physics in 2023 </a:t>
            </a:r>
          </a:p>
          <a:p>
            <a:r>
              <a:rPr lang="en-US" dirty="0"/>
              <a:t>Cost estimates will be provided in 2023</a:t>
            </a:r>
          </a:p>
          <a:p>
            <a:r>
              <a:rPr lang="en-US" dirty="0"/>
              <a:t>Complete interface of PAR with BTL civil plans 2023</a:t>
            </a:r>
          </a:p>
          <a:p>
            <a:pPr lvl="1"/>
            <a:r>
              <a:rPr lang="en-US" sz="2200" dirty="0"/>
              <a:t>Alternate options such as C-PAR listed in PIP2-BD physics paper </a:t>
            </a:r>
          </a:p>
          <a:p>
            <a:pPr lvl="2"/>
            <a:r>
              <a:rPr lang="en-US" sz="1800" dirty="0"/>
              <a:t>C-PAR (compact PAR) option will be more fully explored following PAR</a:t>
            </a:r>
          </a:p>
          <a:p>
            <a:endParaRPr lang="en-US" dirty="0"/>
          </a:p>
          <a:p>
            <a:pPr lvl="1"/>
            <a:endParaRPr lang="en-US" dirty="0"/>
          </a:p>
        </p:txBody>
      </p:sp>
      <p:sp>
        <p:nvSpPr>
          <p:cNvPr id="4" name="Date Placeholder 3">
            <a:extLst>
              <a:ext uri="{FF2B5EF4-FFF2-40B4-BE49-F238E27FC236}">
                <a16:creationId xmlns:a16="http://schemas.microsoft.com/office/drawing/2014/main" id="{0AE2CCA4-A29F-0108-8343-FFDDE9C473AF}"/>
              </a:ext>
            </a:extLst>
          </p:cNvPr>
          <p:cNvSpPr>
            <a:spLocks noGrp="1"/>
          </p:cNvSpPr>
          <p:nvPr>
            <p:ph type="dt" sz="half" idx="10"/>
          </p:nvPr>
        </p:nvSpPr>
        <p:spPr/>
        <p:txBody>
          <a:bodyPr/>
          <a:lstStyle/>
          <a:p>
            <a:fld id="{39BC1689-914A-4D1B-8318-A57B86A5B48F}" type="datetime1">
              <a:rPr lang="en-US" smtClean="0"/>
              <a:t>6/14/2023</a:t>
            </a:fld>
            <a:endParaRPr lang="en-US"/>
          </a:p>
        </p:txBody>
      </p:sp>
      <p:sp>
        <p:nvSpPr>
          <p:cNvPr id="5" name="Footer Placeholder 4">
            <a:extLst>
              <a:ext uri="{FF2B5EF4-FFF2-40B4-BE49-F238E27FC236}">
                <a16:creationId xmlns:a16="http://schemas.microsoft.com/office/drawing/2014/main" id="{D6A25AFC-B0E6-75C5-6EBC-327A3DBA5C58}"/>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05BDEE28-C00A-ED9F-AC18-FCD675FEB8C4}"/>
              </a:ext>
            </a:extLst>
          </p:cNvPr>
          <p:cNvSpPr>
            <a:spLocks noGrp="1"/>
          </p:cNvSpPr>
          <p:nvPr>
            <p:ph type="sldNum" sz="quarter" idx="12"/>
          </p:nvPr>
        </p:nvSpPr>
        <p:spPr/>
        <p:txBody>
          <a:bodyPr/>
          <a:lstStyle/>
          <a:p>
            <a:fld id="{E9F25B83-39CE-004C-9B34-2F2DD9832F37}" type="slidenum">
              <a:rPr lang="en-US" smtClean="0"/>
              <a:t>25</a:t>
            </a:fld>
            <a:endParaRPr lang="en-US"/>
          </a:p>
        </p:txBody>
      </p:sp>
    </p:spTree>
    <p:extLst>
      <p:ext uri="{BB962C8B-B14F-4D97-AF65-F5344CB8AC3E}">
        <p14:creationId xmlns:p14="http://schemas.microsoft.com/office/powerpoint/2010/main" val="51773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28C-5679-A246-041C-983E9790C71A}"/>
              </a:ext>
            </a:extLst>
          </p:cNvPr>
          <p:cNvSpPr>
            <a:spLocks noGrp="1"/>
          </p:cNvSpPr>
          <p:nvPr>
            <p:ph type="title"/>
          </p:nvPr>
        </p:nvSpPr>
        <p:spPr/>
        <p:txBody>
          <a:bodyPr/>
          <a:lstStyle/>
          <a:p>
            <a:pPr algn="ctr"/>
            <a:r>
              <a:rPr lang="en-US" dirty="0"/>
              <a:t>PAR Operations</a:t>
            </a:r>
          </a:p>
        </p:txBody>
      </p:sp>
      <p:sp>
        <p:nvSpPr>
          <p:cNvPr id="3" name="TextBox 2">
            <a:extLst>
              <a:ext uri="{FF2B5EF4-FFF2-40B4-BE49-F238E27FC236}">
                <a16:creationId xmlns:a16="http://schemas.microsoft.com/office/drawing/2014/main" id="{EC320666-4990-F127-1674-DEB7EF4D840E}"/>
              </a:ext>
            </a:extLst>
          </p:cNvPr>
          <p:cNvSpPr txBox="1"/>
          <p:nvPr/>
        </p:nvSpPr>
        <p:spPr>
          <a:xfrm>
            <a:off x="960120" y="1965960"/>
            <a:ext cx="9966960" cy="2585323"/>
          </a:xfrm>
          <a:prstGeom prst="rect">
            <a:avLst/>
          </a:prstGeom>
          <a:noFill/>
        </p:spPr>
        <p:txBody>
          <a:bodyPr wrap="square" rtlCol="0">
            <a:spAutoFit/>
          </a:bodyPr>
          <a:lstStyle/>
          <a:p>
            <a:r>
              <a:rPr lang="en-US" sz="2400" b="1" dirty="0"/>
              <a:t>Designed around some initial base numbers but with upgrades in mind:</a:t>
            </a:r>
          </a:p>
          <a:p>
            <a:r>
              <a:rPr lang="en-US" sz="2400" dirty="0"/>
              <a:t>Opportunity to minimize hardware rate and radiation limitations</a:t>
            </a:r>
          </a:p>
          <a:p>
            <a:endParaRPr lang="en-US" sz="2400" dirty="0"/>
          </a:p>
          <a:p>
            <a:r>
              <a:rPr lang="en-US" dirty="0"/>
              <a:t>Booster Delivery – </a:t>
            </a:r>
            <a:r>
              <a:rPr lang="en-US" b="1" dirty="0"/>
              <a:t>20 Hz @ 5E12 </a:t>
            </a:r>
            <a:r>
              <a:rPr lang="en-US" b="1" dirty="0" err="1"/>
              <a:t>ppp</a:t>
            </a:r>
            <a:r>
              <a:rPr lang="en-US" b="1" dirty="0"/>
              <a:t> x 2 @800 MeV (20 Hz 1 GEV being explored as part of design)</a:t>
            </a:r>
          </a:p>
          <a:p>
            <a:r>
              <a:rPr lang="en-US" dirty="0"/>
              <a:t>DS Delivery  100 Hz @ 800 MeV initial goal</a:t>
            </a:r>
          </a:p>
          <a:p>
            <a:r>
              <a:rPr lang="en-US" dirty="0"/>
              <a:t>	Goal to be upgradable to 1 GeV</a:t>
            </a:r>
          </a:p>
          <a:p>
            <a:r>
              <a:rPr lang="en-US" dirty="0"/>
              <a:t>	&gt; 100 Hz options</a:t>
            </a:r>
          </a:p>
          <a:p>
            <a:r>
              <a:rPr lang="en-US" dirty="0"/>
              <a:t>	</a:t>
            </a:r>
          </a:p>
        </p:txBody>
      </p:sp>
      <p:sp>
        <p:nvSpPr>
          <p:cNvPr id="4" name="Date Placeholder 3">
            <a:extLst>
              <a:ext uri="{FF2B5EF4-FFF2-40B4-BE49-F238E27FC236}">
                <a16:creationId xmlns:a16="http://schemas.microsoft.com/office/drawing/2014/main" id="{9386FAC2-903D-D390-2D10-2E003BF5E211}"/>
              </a:ext>
            </a:extLst>
          </p:cNvPr>
          <p:cNvSpPr>
            <a:spLocks noGrp="1"/>
          </p:cNvSpPr>
          <p:nvPr>
            <p:ph type="dt" sz="half" idx="10"/>
          </p:nvPr>
        </p:nvSpPr>
        <p:spPr/>
        <p:txBody>
          <a:bodyPr/>
          <a:lstStyle/>
          <a:p>
            <a:fld id="{5DBB5CC5-94C9-4B98-9D68-B77E123EA752}" type="datetime1">
              <a:rPr lang="en-US" smtClean="0"/>
              <a:t>6/14/2023</a:t>
            </a:fld>
            <a:endParaRPr lang="en-US"/>
          </a:p>
        </p:txBody>
      </p:sp>
      <p:sp>
        <p:nvSpPr>
          <p:cNvPr id="5" name="Footer Placeholder 4">
            <a:extLst>
              <a:ext uri="{FF2B5EF4-FFF2-40B4-BE49-F238E27FC236}">
                <a16:creationId xmlns:a16="http://schemas.microsoft.com/office/drawing/2014/main" id="{8F621E6B-3526-2318-9D37-11126BD5647B}"/>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DE3BE03B-A30F-D1E1-79FE-AF49C6BB894C}"/>
              </a:ext>
            </a:extLst>
          </p:cNvPr>
          <p:cNvSpPr>
            <a:spLocks noGrp="1"/>
          </p:cNvSpPr>
          <p:nvPr>
            <p:ph type="sldNum" sz="quarter" idx="12"/>
          </p:nvPr>
        </p:nvSpPr>
        <p:spPr/>
        <p:txBody>
          <a:bodyPr/>
          <a:lstStyle/>
          <a:p>
            <a:fld id="{E9F25B83-39CE-004C-9B34-2F2DD9832F37}" type="slidenum">
              <a:rPr lang="en-US" smtClean="0"/>
              <a:t>26</a:t>
            </a:fld>
            <a:endParaRPr lang="en-US"/>
          </a:p>
        </p:txBody>
      </p:sp>
    </p:spTree>
    <p:extLst>
      <p:ext uri="{BB962C8B-B14F-4D97-AF65-F5344CB8AC3E}">
        <p14:creationId xmlns:p14="http://schemas.microsoft.com/office/powerpoint/2010/main" val="3136102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BD85-D783-954E-B285-CD58C3167D3C}"/>
              </a:ext>
            </a:extLst>
          </p:cNvPr>
          <p:cNvSpPr>
            <a:spLocks noGrp="1"/>
          </p:cNvSpPr>
          <p:nvPr>
            <p:ph type="title"/>
          </p:nvPr>
        </p:nvSpPr>
        <p:spPr>
          <a:xfrm>
            <a:off x="4898" y="365125"/>
            <a:ext cx="11348902" cy="1325563"/>
          </a:xfrm>
        </p:spPr>
        <p:txBody>
          <a:bodyPr/>
          <a:lstStyle/>
          <a:p>
            <a:pPr algn="ctr"/>
            <a:r>
              <a:rPr lang="en-US" dirty="0"/>
              <a:t>PAR Operation</a:t>
            </a:r>
            <a:br>
              <a:rPr lang="en-US" dirty="0"/>
            </a:br>
            <a:r>
              <a:rPr lang="en-US" dirty="0"/>
              <a:t> PIP-II - Booster – Recycler – MI cycles</a:t>
            </a:r>
          </a:p>
        </p:txBody>
      </p:sp>
      <p:sp>
        <p:nvSpPr>
          <p:cNvPr id="3" name="Content Placeholder 2">
            <a:extLst>
              <a:ext uri="{FF2B5EF4-FFF2-40B4-BE49-F238E27FC236}">
                <a16:creationId xmlns:a16="http://schemas.microsoft.com/office/drawing/2014/main" id="{47F3692E-EC0C-8543-8252-B4B5E2B8B321}"/>
              </a:ext>
            </a:extLst>
          </p:cNvPr>
          <p:cNvSpPr>
            <a:spLocks noGrp="1"/>
          </p:cNvSpPr>
          <p:nvPr>
            <p:ph idx="1"/>
          </p:nvPr>
        </p:nvSpPr>
        <p:spPr>
          <a:xfrm>
            <a:off x="7030652" y="2794288"/>
            <a:ext cx="4227293" cy="1018036"/>
          </a:xfrm>
        </p:spPr>
        <p:txBody>
          <a:bodyPr/>
          <a:lstStyle/>
          <a:p>
            <a:pPr marL="0" indent="0">
              <a:buNone/>
            </a:pPr>
            <a:r>
              <a:rPr lang="en-US" dirty="0"/>
              <a:t>MI Ramping</a:t>
            </a:r>
          </a:p>
        </p:txBody>
      </p:sp>
      <p:grpSp>
        <p:nvGrpSpPr>
          <p:cNvPr id="12" name="Group 11">
            <a:extLst>
              <a:ext uri="{FF2B5EF4-FFF2-40B4-BE49-F238E27FC236}">
                <a16:creationId xmlns:a16="http://schemas.microsoft.com/office/drawing/2014/main" id="{36FA4484-125E-954F-BA8E-D491EE8DB165}"/>
              </a:ext>
            </a:extLst>
          </p:cNvPr>
          <p:cNvGrpSpPr/>
          <p:nvPr/>
        </p:nvGrpSpPr>
        <p:grpSpPr>
          <a:xfrm>
            <a:off x="3684506" y="1971935"/>
            <a:ext cx="2025325" cy="758000"/>
            <a:chOff x="1106902" y="3260547"/>
            <a:chExt cx="2025325" cy="758000"/>
          </a:xfrm>
        </p:grpSpPr>
        <p:cxnSp>
          <p:nvCxnSpPr>
            <p:cNvPr id="5" name="Straight Connector 4">
              <a:extLst>
                <a:ext uri="{FF2B5EF4-FFF2-40B4-BE49-F238E27FC236}">
                  <a16:creationId xmlns:a16="http://schemas.microsoft.com/office/drawing/2014/main" id="{FA09B671-F5DB-9A40-98A1-9B9FFAC008DC}"/>
                </a:ext>
              </a:extLst>
            </p:cNvPr>
            <p:cNvCxnSpPr>
              <a:cxnSpLocks/>
            </p:cNvCxnSpPr>
            <p:nvPr/>
          </p:nvCxnSpPr>
          <p:spPr>
            <a:xfrm>
              <a:off x="1106902" y="4018544"/>
              <a:ext cx="202532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ECD66DA4-4811-4643-995D-482BE8267449}"/>
                </a:ext>
              </a:extLst>
            </p:cNvPr>
            <p:cNvSpPr/>
            <p:nvPr/>
          </p:nvSpPr>
          <p:spPr>
            <a:xfrm>
              <a:off x="1191126" y="3260550"/>
              <a:ext cx="336885" cy="757997"/>
            </a:xfrm>
            <a:custGeom>
              <a:avLst/>
              <a:gdLst>
                <a:gd name="connsiteX0" fmla="*/ 0 w 336885"/>
                <a:gd name="connsiteY0" fmla="*/ 745966 h 757997"/>
                <a:gd name="connsiteX1" fmla="*/ 228600 w 336885"/>
                <a:gd name="connsiteY1" fmla="*/ 8 h 757997"/>
                <a:gd name="connsiteX2" fmla="*/ 336885 w 336885"/>
                <a:gd name="connsiteY2" fmla="*/ 757997 h 757997"/>
                <a:gd name="connsiteX3" fmla="*/ 336885 w 336885"/>
                <a:gd name="connsiteY3" fmla="*/ 757997 h 757997"/>
              </a:gdLst>
              <a:ahLst/>
              <a:cxnLst>
                <a:cxn ang="0">
                  <a:pos x="connsiteX0" y="connsiteY0"/>
                </a:cxn>
                <a:cxn ang="0">
                  <a:pos x="connsiteX1" y="connsiteY1"/>
                </a:cxn>
                <a:cxn ang="0">
                  <a:pos x="connsiteX2" y="connsiteY2"/>
                </a:cxn>
                <a:cxn ang="0">
                  <a:pos x="connsiteX3" y="connsiteY3"/>
                </a:cxn>
              </a:cxnLst>
              <a:rect l="l" t="t" r="r" b="b"/>
              <a:pathLst>
                <a:path w="336885" h="757997">
                  <a:moveTo>
                    <a:pt x="0" y="745966"/>
                  </a:moveTo>
                  <a:cubicBezTo>
                    <a:pt x="86226" y="371984"/>
                    <a:pt x="172453" y="-1997"/>
                    <a:pt x="228600" y="8"/>
                  </a:cubicBezTo>
                  <a:cubicBezTo>
                    <a:pt x="284747" y="2013"/>
                    <a:pt x="336885" y="757997"/>
                    <a:pt x="336885" y="757997"/>
                  </a:cubicBezTo>
                  <a:lnTo>
                    <a:pt x="336885" y="7579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6238EFC-4CEA-7547-A245-33F936AE5973}"/>
                </a:ext>
              </a:extLst>
            </p:cNvPr>
            <p:cNvSpPr/>
            <p:nvPr/>
          </p:nvSpPr>
          <p:spPr>
            <a:xfrm>
              <a:off x="1592180" y="3260549"/>
              <a:ext cx="336885" cy="757997"/>
            </a:xfrm>
            <a:custGeom>
              <a:avLst/>
              <a:gdLst>
                <a:gd name="connsiteX0" fmla="*/ 0 w 336885"/>
                <a:gd name="connsiteY0" fmla="*/ 745966 h 757997"/>
                <a:gd name="connsiteX1" fmla="*/ 228600 w 336885"/>
                <a:gd name="connsiteY1" fmla="*/ 8 h 757997"/>
                <a:gd name="connsiteX2" fmla="*/ 336885 w 336885"/>
                <a:gd name="connsiteY2" fmla="*/ 757997 h 757997"/>
                <a:gd name="connsiteX3" fmla="*/ 336885 w 336885"/>
                <a:gd name="connsiteY3" fmla="*/ 757997 h 757997"/>
              </a:gdLst>
              <a:ahLst/>
              <a:cxnLst>
                <a:cxn ang="0">
                  <a:pos x="connsiteX0" y="connsiteY0"/>
                </a:cxn>
                <a:cxn ang="0">
                  <a:pos x="connsiteX1" y="connsiteY1"/>
                </a:cxn>
                <a:cxn ang="0">
                  <a:pos x="connsiteX2" y="connsiteY2"/>
                </a:cxn>
                <a:cxn ang="0">
                  <a:pos x="connsiteX3" y="connsiteY3"/>
                </a:cxn>
              </a:cxnLst>
              <a:rect l="l" t="t" r="r" b="b"/>
              <a:pathLst>
                <a:path w="336885" h="757997">
                  <a:moveTo>
                    <a:pt x="0" y="745966"/>
                  </a:moveTo>
                  <a:cubicBezTo>
                    <a:pt x="86226" y="371984"/>
                    <a:pt x="172453" y="-1997"/>
                    <a:pt x="228600" y="8"/>
                  </a:cubicBezTo>
                  <a:cubicBezTo>
                    <a:pt x="284747" y="2013"/>
                    <a:pt x="336885" y="757997"/>
                    <a:pt x="336885" y="757997"/>
                  </a:cubicBezTo>
                  <a:lnTo>
                    <a:pt x="336885" y="7579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7CA68DA-86E1-4C4C-A3A8-F8FFA0CCA425}"/>
                </a:ext>
              </a:extLst>
            </p:cNvPr>
            <p:cNvSpPr/>
            <p:nvPr/>
          </p:nvSpPr>
          <p:spPr>
            <a:xfrm>
              <a:off x="1993234" y="3260549"/>
              <a:ext cx="336885" cy="757997"/>
            </a:xfrm>
            <a:custGeom>
              <a:avLst/>
              <a:gdLst>
                <a:gd name="connsiteX0" fmla="*/ 0 w 336885"/>
                <a:gd name="connsiteY0" fmla="*/ 745966 h 757997"/>
                <a:gd name="connsiteX1" fmla="*/ 228600 w 336885"/>
                <a:gd name="connsiteY1" fmla="*/ 8 h 757997"/>
                <a:gd name="connsiteX2" fmla="*/ 336885 w 336885"/>
                <a:gd name="connsiteY2" fmla="*/ 757997 h 757997"/>
                <a:gd name="connsiteX3" fmla="*/ 336885 w 336885"/>
                <a:gd name="connsiteY3" fmla="*/ 757997 h 757997"/>
              </a:gdLst>
              <a:ahLst/>
              <a:cxnLst>
                <a:cxn ang="0">
                  <a:pos x="connsiteX0" y="connsiteY0"/>
                </a:cxn>
                <a:cxn ang="0">
                  <a:pos x="connsiteX1" y="connsiteY1"/>
                </a:cxn>
                <a:cxn ang="0">
                  <a:pos x="connsiteX2" y="connsiteY2"/>
                </a:cxn>
                <a:cxn ang="0">
                  <a:pos x="connsiteX3" y="connsiteY3"/>
                </a:cxn>
              </a:cxnLst>
              <a:rect l="l" t="t" r="r" b="b"/>
              <a:pathLst>
                <a:path w="336885" h="757997">
                  <a:moveTo>
                    <a:pt x="0" y="745966"/>
                  </a:moveTo>
                  <a:cubicBezTo>
                    <a:pt x="86226" y="371984"/>
                    <a:pt x="172453" y="-1997"/>
                    <a:pt x="228600" y="8"/>
                  </a:cubicBezTo>
                  <a:cubicBezTo>
                    <a:pt x="284747" y="2013"/>
                    <a:pt x="336885" y="757997"/>
                    <a:pt x="336885" y="757997"/>
                  </a:cubicBezTo>
                  <a:lnTo>
                    <a:pt x="336885" y="7579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Freeform 8">
              <a:extLst>
                <a:ext uri="{FF2B5EF4-FFF2-40B4-BE49-F238E27FC236}">
                  <a16:creationId xmlns:a16="http://schemas.microsoft.com/office/drawing/2014/main" id="{263744E7-A283-9048-B480-DAE446E66617}"/>
                </a:ext>
              </a:extLst>
            </p:cNvPr>
            <p:cNvSpPr/>
            <p:nvPr/>
          </p:nvSpPr>
          <p:spPr>
            <a:xfrm>
              <a:off x="2394288" y="3260548"/>
              <a:ext cx="336885" cy="757997"/>
            </a:xfrm>
            <a:custGeom>
              <a:avLst/>
              <a:gdLst>
                <a:gd name="connsiteX0" fmla="*/ 0 w 336885"/>
                <a:gd name="connsiteY0" fmla="*/ 745966 h 757997"/>
                <a:gd name="connsiteX1" fmla="*/ 228600 w 336885"/>
                <a:gd name="connsiteY1" fmla="*/ 8 h 757997"/>
                <a:gd name="connsiteX2" fmla="*/ 336885 w 336885"/>
                <a:gd name="connsiteY2" fmla="*/ 757997 h 757997"/>
                <a:gd name="connsiteX3" fmla="*/ 336885 w 336885"/>
                <a:gd name="connsiteY3" fmla="*/ 757997 h 757997"/>
              </a:gdLst>
              <a:ahLst/>
              <a:cxnLst>
                <a:cxn ang="0">
                  <a:pos x="connsiteX0" y="connsiteY0"/>
                </a:cxn>
                <a:cxn ang="0">
                  <a:pos x="connsiteX1" y="connsiteY1"/>
                </a:cxn>
                <a:cxn ang="0">
                  <a:pos x="connsiteX2" y="connsiteY2"/>
                </a:cxn>
                <a:cxn ang="0">
                  <a:pos x="connsiteX3" y="connsiteY3"/>
                </a:cxn>
              </a:cxnLst>
              <a:rect l="l" t="t" r="r" b="b"/>
              <a:pathLst>
                <a:path w="336885" h="757997">
                  <a:moveTo>
                    <a:pt x="0" y="745966"/>
                  </a:moveTo>
                  <a:cubicBezTo>
                    <a:pt x="86226" y="371984"/>
                    <a:pt x="172453" y="-1997"/>
                    <a:pt x="228600" y="8"/>
                  </a:cubicBezTo>
                  <a:cubicBezTo>
                    <a:pt x="284747" y="2013"/>
                    <a:pt x="336885" y="757997"/>
                    <a:pt x="336885" y="757997"/>
                  </a:cubicBezTo>
                  <a:lnTo>
                    <a:pt x="336885" y="7579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3402D5E1-A0C0-DF4C-8A41-87A3190093BA}"/>
                </a:ext>
              </a:extLst>
            </p:cNvPr>
            <p:cNvSpPr/>
            <p:nvPr/>
          </p:nvSpPr>
          <p:spPr>
            <a:xfrm>
              <a:off x="2795342" y="3260547"/>
              <a:ext cx="336885" cy="757997"/>
            </a:xfrm>
            <a:custGeom>
              <a:avLst/>
              <a:gdLst>
                <a:gd name="connsiteX0" fmla="*/ 0 w 336885"/>
                <a:gd name="connsiteY0" fmla="*/ 745966 h 757997"/>
                <a:gd name="connsiteX1" fmla="*/ 228600 w 336885"/>
                <a:gd name="connsiteY1" fmla="*/ 8 h 757997"/>
                <a:gd name="connsiteX2" fmla="*/ 336885 w 336885"/>
                <a:gd name="connsiteY2" fmla="*/ 757997 h 757997"/>
                <a:gd name="connsiteX3" fmla="*/ 336885 w 336885"/>
                <a:gd name="connsiteY3" fmla="*/ 757997 h 757997"/>
              </a:gdLst>
              <a:ahLst/>
              <a:cxnLst>
                <a:cxn ang="0">
                  <a:pos x="connsiteX0" y="connsiteY0"/>
                </a:cxn>
                <a:cxn ang="0">
                  <a:pos x="connsiteX1" y="connsiteY1"/>
                </a:cxn>
                <a:cxn ang="0">
                  <a:pos x="connsiteX2" y="connsiteY2"/>
                </a:cxn>
                <a:cxn ang="0">
                  <a:pos x="connsiteX3" y="connsiteY3"/>
                </a:cxn>
              </a:cxnLst>
              <a:rect l="l" t="t" r="r" b="b"/>
              <a:pathLst>
                <a:path w="336885" h="757997">
                  <a:moveTo>
                    <a:pt x="0" y="745966"/>
                  </a:moveTo>
                  <a:cubicBezTo>
                    <a:pt x="86226" y="371984"/>
                    <a:pt x="172453" y="-1997"/>
                    <a:pt x="228600" y="8"/>
                  </a:cubicBezTo>
                  <a:cubicBezTo>
                    <a:pt x="284747" y="2013"/>
                    <a:pt x="336885" y="757997"/>
                    <a:pt x="336885" y="757997"/>
                  </a:cubicBezTo>
                  <a:lnTo>
                    <a:pt x="336885" y="7579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E1EAACBA-A834-0A44-A91F-2889766264FC}"/>
              </a:ext>
            </a:extLst>
          </p:cNvPr>
          <p:cNvSpPr/>
          <p:nvPr/>
        </p:nvSpPr>
        <p:spPr>
          <a:xfrm>
            <a:off x="5326777" y="1846264"/>
            <a:ext cx="637676" cy="1094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6AF358F-6F69-C046-8D7F-5F63429B7EBA}"/>
              </a:ext>
            </a:extLst>
          </p:cNvPr>
          <p:cNvCxnSpPr>
            <a:cxnSpLocks/>
            <a:stCxn id="18" idx="4"/>
          </p:cNvCxnSpPr>
          <p:nvPr/>
        </p:nvCxnSpPr>
        <p:spPr>
          <a:xfrm>
            <a:off x="5645615" y="2941141"/>
            <a:ext cx="79120" cy="595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3390D9-8E13-2E4A-8EEE-ECAF6E6C20DD}"/>
              </a:ext>
            </a:extLst>
          </p:cNvPr>
          <p:cNvCxnSpPr>
            <a:cxnSpLocks/>
          </p:cNvCxnSpPr>
          <p:nvPr/>
        </p:nvCxnSpPr>
        <p:spPr>
          <a:xfrm flipV="1">
            <a:off x="86230" y="5753277"/>
            <a:ext cx="11445422" cy="15601"/>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DDDF823-8D0E-F846-A305-966D7556267E}"/>
              </a:ext>
            </a:extLst>
          </p:cNvPr>
          <p:cNvGrpSpPr/>
          <p:nvPr/>
        </p:nvGrpSpPr>
        <p:grpSpPr>
          <a:xfrm>
            <a:off x="86229" y="5352762"/>
            <a:ext cx="3238902" cy="416116"/>
            <a:chOff x="86230" y="5352762"/>
            <a:chExt cx="1742180" cy="416116"/>
          </a:xfrm>
        </p:grpSpPr>
        <p:sp>
          <p:nvSpPr>
            <p:cNvPr id="25" name="Pentagon 24">
              <a:extLst>
                <a:ext uri="{FF2B5EF4-FFF2-40B4-BE49-F238E27FC236}">
                  <a16:creationId xmlns:a16="http://schemas.microsoft.com/office/drawing/2014/main" id="{6682AA14-A674-9948-9C11-B60DD77CA648}"/>
                </a:ext>
              </a:extLst>
            </p:cNvPr>
            <p:cNvSpPr/>
            <p:nvPr/>
          </p:nvSpPr>
          <p:spPr>
            <a:xfrm rot="16200000">
              <a:off x="-94952" y="5541976"/>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a:extLst>
                <a:ext uri="{FF2B5EF4-FFF2-40B4-BE49-F238E27FC236}">
                  <a16:creationId xmlns:a16="http://schemas.microsoft.com/office/drawing/2014/main" id="{AD1BF539-2868-FA4E-A461-00E85C7A14FC}"/>
                </a:ext>
              </a:extLst>
            </p:cNvPr>
            <p:cNvSpPr/>
            <p:nvPr/>
          </p:nvSpPr>
          <p:spPr>
            <a:xfrm rot="16200000">
              <a:off x="57448" y="5537960"/>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a:extLst>
                <a:ext uri="{FF2B5EF4-FFF2-40B4-BE49-F238E27FC236}">
                  <a16:creationId xmlns:a16="http://schemas.microsoft.com/office/drawing/2014/main" id="{B300F2B6-19AA-714C-AA44-9A39886406BD}"/>
                </a:ext>
              </a:extLst>
            </p:cNvPr>
            <p:cNvSpPr/>
            <p:nvPr/>
          </p:nvSpPr>
          <p:spPr>
            <a:xfrm rot="16200000">
              <a:off x="213862" y="5537961"/>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a:extLst>
                <a:ext uri="{FF2B5EF4-FFF2-40B4-BE49-F238E27FC236}">
                  <a16:creationId xmlns:a16="http://schemas.microsoft.com/office/drawing/2014/main" id="{48440106-1CCC-C14D-81A1-B4118683F8A5}"/>
                </a:ext>
              </a:extLst>
            </p:cNvPr>
            <p:cNvSpPr/>
            <p:nvPr/>
          </p:nvSpPr>
          <p:spPr>
            <a:xfrm rot="16200000">
              <a:off x="366262" y="5533945"/>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59566730-49F7-EC47-936C-E0B81D8DF64A}"/>
                </a:ext>
              </a:extLst>
            </p:cNvPr>
            <p:cNvSpPr/>
            <p:nvPr/>
          </p:nvSpPr>
          <p:spPr>
            <a:xfrm rot="16200000">
              <a:off x="526684" y="5537960"/>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a:extLst>
                <a:ext uri="{FF2B5EF4-FFF2-40B4-BE49-F238E27FC236}">
                  <a16:creationId xmlns:a16="http://schemas.microsoft.com/office/drawing/2014/main" id="{F2AD97AD-659F-3D4C-AEA1-AF23846AB74B}"/>
                </a:ext>
              </a:extLst>
            </p:cNvPr>
            <p:cNvSpPr/>
            <p:nvPr/>
          </p:nvSpPr>
          <p:spPr>
            <a:xfrm rot="16200000">
              <a:off x="679084" y="5533944"/>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B1F4A11C-D13E-2E47-827D-1F79BBDF5FBE}"/>
                </a:ext>
              </a:extLst>
            </p:cNvPr>
            <p:cNvSpPr/>
            <p:nvPr/>
          </p:nvSpPr>
          <p:spPr>
            <a:xfrm rot="16200000">
              <a:off x="835498" y="5533945"/>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a:extLst>
                <a:ext uri="{FF2B5EF4-FFF2-40B4-BE49-F238E27FC236}">
                  <a16:creationId xmlns:a16="http://schemas.microsoft.com/office/drawing/2014/main" id="{D7D4AB0F-2639-CF47-94E6-258C0E3886FA}"/>
                </a:ext>
              </a:extLst>
            </p:cNvPr>
            <p:cNvSpPr/>
            <p:nvPr/>
          </p:nvSpPr>
          <p:spPr>
            <a:xfrm rot="16200000">
              <a:off x="987898" y="5541961"/>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a:extLst>
                <a:ext uri="{FF2B5EF4-FFF2-40B4-BE49-F238E27FC236}">
                  <a16:creationId xmlns:a16="http://schemas.microsoft.com/office/drawing/2014/main" id="{E787701D-173B-3249-9B48-37F9BBCD89F9}"/>
                </a:ext>
              </a:extLst>
            </p:cNvPr>
            <p:cNvSpPr/>
            <p:nvPr/>
          </p:nvSpPr>
          <p:spPr>
            <a:xfrm rot="16200000">
              <a:off x="1140295" y="5537960"/>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 33">
              <a:extLst>
                <a:ext uri="{FF2B5EF4-FFF2-40B4-BE49-F238E27FC236}">
                  <a16:creationId xmlns:a16="http://schemas.microsoft.com/office/drawing/2014/main" id="{7EF75BC3-70BC-0D4A-8E15-AEFAE293257C}"/>
                </a:ext>
              </a:extLst>
            </p:cNvPr>
            <p:cNvSpPr/>
            <p:nvPr/>
          </p:nvSpPr>
          <p:spPr>
            <a:xfrm rot="16200000">
              <a:off x="1292695" y="5533944"/>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entagon 34">
              <a:extLst>
                <a:ext uri="{FF2B5EF4-FFF2-40B4-BE49-F238E27FC236}">
                  <a16:creationId xmlns:a16="http://schemas.microsoft.com/office/drawing/2014/main" id="{B35FAFEF-97EB-F340-A6C6-52D17AE9D917}"/>
                </a:ext>
              </a:extLst>
            </p:cNvPr>
            <p:cNvSpPr/>
            <p:nvPr/>
          </p:nvSpPr>
          <p:spPr>
            <a:xfrm rot="16200000">
              <a:off x="1449109" y="5533945"/>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entagon 35">
              <a:extLst>
                <a:ext uri="{FF2B5EF4-FFF2-40B4-BE49-F238E27FC236}">
                  <a16:creationId xmlns:a16="http://schemas.microsoft.com/office/drawing/2014/main" id="{85355F15-0EF4-E046-88F7-73E188A5F1E2}"/>
                </a:ext>
              </a:extLst>
            </p:cNvPr>
            <p:cNvSpPr/>
            <p:nvPr/>
          </p:nvSpPr>
          <p:spPr>
            <a:xfrm rot="16200000">
              <a:off x="1601509" y="5541961"/>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ED192312-3E56-7145-8988-7BC24890EB6C}"/>
              </a:ext>
            </a:extLst>
          </p:cNvPr>
          <p:cNvCxnSpPr>
            <a:cxnSpLocks/>
          </p:cNvCxnSpPr>
          <p:nvPr/>
        </p:nvCxnSpPr>
        <p:spPr>
          <a:xfrm>
            <a:off x="109090" y="5883442"/>
            <a:ext cx="34546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D014748-D227-4345-9EF4-13B9130A9CEB}"/>
              </a:ext>
            </a:extLst>
          </p:cNvPr>
          <p:cNvSpPr txBox="1"/>
          <p:nvPr/>
        </p:nvSpPr>
        <p:spPr>
          <a:xfrm>
            <a:off x="0" y="5933960"/>
            <a:ext cx="1071127" cy="369332"/>
          </a:xfrm>
          <a:prstGeom prst="rect">
            <a:avLst/>
          </a:prstGeom>
          <a:noFill/>
        </p:spPr>
        <p:txBody>
          <a:bodyPr wrap="none" rtlCol="0">
            <a:spAutoFit/>
          </a:bodyPr>
          <a:lstStyle/>
          <a:p>
            <a:r>
              <a:rPr lang="en-US" dirty="0"/>
              <a:t>T= 50msc</a:t>
            </a:r>
          </a:p>
        </p:txBody>
      </p:sp>
      <p:cxnSp>
        <p:nvCxnSpPr>
          <p:cNvPr id="43" name="Straight Arrow Connector 42">
            <a:extLst>
              <a:ext uri="{FF2B5EF4-FFF2-40B4-BE49-F238E27FC236}">
                <a16:creationId xmlns:a16="http://schemas.microsoft.com/office/drawing/2014/main" id="{8A09E2D3-9B2E-3C4D-857D-A27F57CD4FD7}"/>
              </a:ext>
            </a:extLst>
          </p:cNvPr>
          <p:cNvCxnSpPr>
            <a:cxnSpLocks/>
          </p:cNvCxnSpPr>
          <p:nvPr/>
        </p:nvCxnSpPr>
        <p:spPr>
          <a:xfrm>
            <a:off x="128730" y="6314068"/>
            <a:ext cx="319640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285992B-54A9-C346-8B60-CAC09F14343D}"/>
              </a:ext>
            </a:extLst>
          </p:cNvPr>
          <p:cNvSpPr txBox="1"/>
          <p:nvPr/>
        </p:nvSpPr>
        <p:spPr>
          <a:xfrm>
            <a:off x="6026104" y="1917604"/>
            <a:ext cx="5492529" cy="369332"/>
          </a:xfrm>
          <a:prstGeom prst="rect">
            <a:avLst/>
          </a:prstGeom>
          <a:noFill/>
        </p:spPr>
        <p:txBody>
          <a:bodyPr wrap="none" rtlCol="0">
            <a:spAutoFit/>
          </a:bodyPr>
          <a:lstStyle/>
          <a:p>
            <a:r>
              <a:rPr lang="en-US" dirty="0"/>
              <a:t>T= .6 sec for 12 Booster cycles –&gt; time to load of Recycler</a:t>
            </a:r>
          </a:p>
        </p:txBody>
      </p:sp>
      <p:cxnSp>
        <p:nvCxnSpPr>
          <p:cNvPr id="53" name="Straight Arrow Connector 52">
            <a:extLst>
              <a:ext uri="{FF2B5EF4-FFF2-40B4-BE49-F238E27FC236}">
                <a16:creationId xmlns:a16="http://schemas.microsoft.com/office/drawing/2014/main" id="{D6389F57-738A-7448-90C6-F012DADA1A35}"/>
              </a:ext>
            </a:extLst>
          </p:cNvPr>
          <p:cNvCxnSpPr/>
          <p:nvPr/>
        </p:nvCxnSpPr>
        <p:spPr>
          <a:xfrm>
            <a:off x="3725147" y="2821397"/>
            <a:ext cx="4117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EE705E3-52A3-B94D-B796-B3045C9BD50A}"/>
              </a:ext>
            </a:extLst>
          </p:cNvPr>
          <p:cNvSpPr txBox="1"/>
          <p:nvPr/>
        </p:nvSpPr>
        <p:spPr>
          <a:xfrm>
            <a:off x="3681042" y="2997679"/>
            <a:ext cx="1658083" cy="369332"/>
          </a:xfrm>
          <a:prstGeom prst="rect">
            <a:avLst/>
          </a:prstGeom>
          <a:noFill/>
        </p:spPr>
        <p:txBody>
          <a:bodyPr wrap="none" rtlCol="0">
            <a:spAutoFit/>
          </a:bodyPr>
          <a:lstStyle/>
          <a:p>
            <a:r>
              <a:rPr lang="en-US" dirty="0"/>
              <a:t>1.2 sec MI cycle</a:t>
            </a:r>
          </a:p>
        </p:txBody>
      </p:sp>
      <p:grpSp>
        <p:nvGrpSpPr>
          <p:cNvPr id="56" name="Group 55">
            <a:extLst>
              <a:ext uri="{FF2B5EF4-FFF2-40B4-BE49-F238E27FC236}">
                <a16:creationId xmlns:a16="http://schemas.microsoft.com/office/drawing/2014/main" id="{0F27C844-1A67-6D4A-996E-A35FE8779DE8}"/>
              </a:ext>
            </a:extLst>
          </p:cNvPr>
          <p:cNvGrpSpPr/>
          <p:nvPr/>
        </p:nvGrpSpPr>
        <p:grpSpPr>
          <a:xfrm>
            <a:off x="3541480" y="5348746"/>
            <a:ext cx="3238902" cy="416116"/>
            <a:chOff x="86230" y="5352762"/>
            <a:chExt cx="1742180" cy="416116"/>
          </a:xfrm>
        </p:grpSpPr>
        <p:sp>
          <p:nvSpPr>
            <p:cNvPr id="57" name="Pentagon 56">
              <a:extLst>
                <a:ext uri="{FF2B5EF4-FFF2-40B4-BE49-F238E27FC236}">
                  <a16:creationId xmlns:a16="http://schemas.microsoft.com/office/drawing/2014/main" id="{29123189-8D32-874C-92DE-FCEBC075D5D4}"/>
                </a:ext>
              </a:extLst>
            </p:cNvPr>
            <p:cNvSpPr/>
            <p:nvPr/>
          </p:nvSpPr>
          <p:spPr>
            <a:xfrm rot="16200000">
              <a:off x="-94952" y="5541976"/>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8" name="Pentagon 57">
              <a:extLst>
                <a:ext uri="{FF2B5EF4-FFF2-40B4-BE49-F238E27FC236}">
                  <a16:creationId xmlns:a16="http://schemas.microsoft.com/office/drawing/2014/main" id="{CB6BC2D7-3864-214E-AF97-CDCEA1E1B49C}"/>
                </a:ext>
              </a:extLst>
            </p:cNvPr>
            <p:cNvSpPr/>
            <p:nvPr/>
          </p:nvSpPr>
          <p:spPr>
            <a:xfrm rot="16200000">
              <a:off x="57448" y="5537960"/>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entagon 58">
              <a:extLst>
                <a:ext uri="{FF2B5EF4-FFF2-40B4-BE49-F238E27FC236}">
                  <a16:creationId xmlns:a16="http://schemas.microsoft.com/office/drawing/2014/main" id="{6A247D32-0ADE-B943-8B2C-4280E58A4F3B}"/>
                </a:ext>
              </a:extLst>
            </p:cNvPr>
            <p:cNvSpPr/>
            <p:nvPr/>
          </p:nvSpPr>
          <p:spPr>
            <a:xfrm rot="16200000">
              <a:off x="213862" y="5537961"/>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entagon 59">
              <a:extLst>
                <a:ext uri="{FF2B5EF4-FFF2-40B4-BE49-F238E27FC236}">
                  <a16:creationId xmlns:a16="http://schemas.microsoft.com/office/drawing/2014/main" id="{3C24804B-A896-3D4B-A74E-A928484EF612}"/>
                </a:ext>
              </a:extLst>
            </p:cNvPr>
            <p:cNvSpPr/>
            <p:nvPr/>
          </p:nvSpPr>
          <p:spPr>
            <a:xfrm rot="16200000">
              <a:off x="366262" y="5533945"/>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entagon 60">
              <a:extLst>
                <a:ext uri="{FF2B5EF4-FFF2-40B4-BE49-F238E27FC236}">
                  <a16:creationId xmlns:a16="http://schemas.microsoft.com/office/drawing/2014/main" id="{022CF880-156D-644D-866E-F3CC7D1C4A3E}"/>
                </a:ext>
              </a:extLst>
            </p:cNvPr>
            <p:cNvSpPr/>
            <p:nvPr/>
          </p:nvSpPr>
          <p:spPr>
            <a:xfrm rot="16200000">
              <a:off x="526684" y="5537960"/>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entagon 61">
              <a:extLst>
                <a:ext uri="{FF2B5EF4-FFF2-40B4-BE49-F238E27FC236}">
                  <a16:creationId xmlns:a16="http://schemas.microsoft.com/office/drawing/2014/main" id="{E6521928-67E1-B548-AB1F-5D4E51AFE66F}"/>
                </a:ext>
              </a:extLst>
            </p:cNvPr>
            <p:cNvSpPr/>
            <p:nvPr/>
          </p:nvSpPr>
          <p:spPr>
            <a:xfrm rot="16200000">
              <a:off x="679084" y="5533944"/>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entagon 62">
              <a:extLst>
                <a:ext uri="{FF2B5EF4-FFF2-40B4-BE49-F238E27FC236}">
                  <a16:creationId xmlns:a16="http://schemas.microsoft.com/office/drawing/2014/main" id="{8AECB017-4902-FF48-999B-41944758B120}"/>
                </a:ext>
              </a:extLst>
            </p:cNvPr>
            <p:cNvSpPr/>
            <p:nvPr/>
          </p:nvSpPr>
          <p:spPr>
            <a:xfrm rot="16200000">
              <a:off x="835498" y="5533945"/>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entagon 63">
              <a:extLst>
                <a:ext uri="{FF2B5EF4-FFF2-40B4-BE49-F238E27FC236}">
                  <a16:creationId xmlns:a16="http://schemas.microsoft.com/office/drawing/2014/main" id="{63865207-DD4E-9E45-BEE1-88199BE50069}"/>
                </a:ext>
              </a:extLst>
            </p:cNvPr>
            <p:cNvSpPr/>
            <p:nvPr/>
          </p:nvSpPr>
          <p:spPr>
            <a:xfrm rot="16200000">
              <a:off x="987898" y="5541961"/>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entagon 64">
              <a:extLst>
                <a:ext uri="{FF2B5EF4-FFF2-40B4-BE49-F238E27FC236}">
                  <a16:creationId xmlns:a16="http://schemas.microsoft.com/office/drawing/2014/main" id="{AC2F64AF-7804-E34E-80CA-7E2912D40975}"/>
                </a:ext>
              </a:extLst>
            </p:cNvPr>
            <p:cNvSpPr/>
            <p:nvPr/>
          </p:nvSpPr>
          <p:spPr>
            <a:xfrm rot="16200000">
              <a:off x="1140295" y="5537960"/>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entagon 65">
              <a:extLst>
                <a:ext uri="{FF2B5EF4-FFF2-40B4-BE49-F238E27FC236}">
                  <a16:creationId xmlns:a16="http://schemas.microsoft.com/office/drawing/2014/main" id="{5BC3C367-FC8C-044F-8314-2C9A10590483}"/>
                </a:ext>
              </a:extLst>
            </p:cNvPr>
            <p:cNvSpPr/>
            <p:nvPr/>
          </p:nvSpPr>
          <p:spPr>
            <a:xfrm rot="16200000">
              <a:off x="1292695" y="5533944"/>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a:extLst>
                <a:ext uri="{FF2B5EF4-FFF2-40B4-BE49-F238E27FC236}">
                  <a16:creationId xmlns:a16="http://schemas.microsoft.com/office/drawing/2014/main" id="{0607E7C7-3CE8-4740-8CCD-773FCE4F1405}"/>
                </a:ext>
              </a:extLst>
            </p:cNvPr>
            <p:cNvSpPr/>
            <p:nvPr/>
          </p:nvSpPr>
          <p:spPr>
            <a:xfrm rot="16200000">
              <a:off x="1449109" y="5533945"/>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entagon 67">
              <a:extLst>
                <a:ext uri="{FF2B5EF4-FFF2-40B4-BE49-F238E27FC236}">
                  <a16:creationId xmlns:a16="http://schemas.microsoft.com/office/drawing/2014/main" id="{EB7A7B8F-0FD5-CF4D-91B6-2288FDF95081}"/>
                </a:ext>
              </a:extLst>
            </p:cNvPr>
            <p:cNvSpPr/>
            <p:nvPr/>
          </p:nvSpPr>
          <p:spPr>
            <a:xfrm rot="16200000">
              <a:off x="1601509" y="5541961"/>
              <a:ext cx="408084" cy="457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Pentagon 68">
            <a:extLst>
              <a:ext uri="{FF2B5EF4-FFF2-40B4-BE49-F238E27FC236}">
                <a16:creationId xmlns:a16="http://schemas.microsoft.com/office/drawing/2014/main" id="{2A9A1999-C028-2644-8D85-8AB16B7EC803}"/>
              </a:ext>
            </a:extLst>
          </p:cNvPr>
          <p:cNvSpPr/>
          <p:nvPr/>
        </p:nvSpPr>
        <p:spPr>
          <a:xfrm rot="16200000">
            <a:off x="6815381" y="5510288"/>
            <a:ext cx="408084" cy="8499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extLst>
              <a:ext uri="{FF2B5EF4-FFF2-40B4-BE49-F238E27FC236}">
                <a16:creationId xmlns:a16="http://schemas.microsoft.com/office/drawing/2014/main" id="{5FD06F4E-C5B9-304A-9C6D-83F4401D47F1}"/>
              </a:ext>
            </a:extLst>
          </p:cNvPr>
          <p:cNvSpPr/>
          <p:nvPr/>
        </p:nvSpPr>
        <p:spPr>
          <a:xfrm rot="16200000">
            <a:off x="7074051" y="5514308"/>
            <a:ext cx="408084" cy="8499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EFD3533C-C761-DF4F-85EC-0763019E7223}"/>
              </a:ext>
            </a:extLst>
          </p:cNvPr>
          <p:cNvGrpSpPr/>
          <p:nvPr/>
        </p:nvGrpSpPr>
        <p:grpSpPr>
          <a:xfrm>
            <a:off x="7493661" y="5336145"/>
            <a:ext cx="3238902" cy="416116"/>
            <a:chOff x="86230" y="5352762"/>
            <a:chExt cx="1742180" cy="416116"/>
          </a:xfrm>
        </p:grpSpPr>
        <p:sp>
          <p:nvSpPr>
            <p:cNvPr id="73" name="Pentagon 72">
              <a:extLst>
                <a:ext uri="{FF2B5EF4-FFF2-40B4-BE49-F238E27FC236}">
                  <a16:creationId xmlns:a16="http://schemas.microsoft.com/office/drawing/2014/main" id="{182D59E5-FA55-CC4F-A8CE-82473FA4EBB4}"/>
                </a:ext>
              </a:extLst>
            </p:cNvPr>
            <p:cNvSpPr/>
            <p:nvPr/>
          </p:nvSpPr>
          <p:spPr>
            <a:xfrm rot="16200000">
              <a:off x="-94952" y="5541976"/>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entagon 73">
              <a:extLst>
                <a:ext uri="{FF2B5EF4-FFF2-40B4-BE49-F238E27FC236}">
                  <a16:creationId xmlns:a16="http://schemas.microsoft.com/office/drawing/2014/main" id="{59F36AF7-C783-FA49-8CF6-E185A482EDC3}"/>
                </a:ext>
              </a:extLst>
            </p:cNvPr>
            <p:cNvSpPr/>
            <p:nvPr/>
          </p:nvSpPr>
          <p:spPr>
            <a:xfrm rot="16200000">
              <a:off x="57448" y="5537960"/>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entagon 74">
              <a:extLst>
                <a:ext uri="{FF2B5EF4-FFF2-40B4-BE49-F238E27FC236}">
                  <a16:creationId xmlns:a16="http://schemas.microsoft.com/office/drawing/2014/main" id="{1B4A6104-F9CB-5E4C-8313-16CBBA4822F5}"/>
                </a:ext>
              </a:extLst>
            </p:cNvPr>
            <p:cNvSpPr/>
            <p:nvPr/>
          </p:nvSpPr>
          <p:spPr>
            <a:xfrm rot="16200000">
              <a:off x="213862" y="5537961"/>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entagon 75">
              <a:extLst>
                <a:ext uri="{FF2B5EF4-FFF2-40B4-BE49-F238E27FC236}">
                  <a16:creationId xmlns:a16="http://schemas.microsoft.com/office/drawing/2014/main" id="{B5E43675-5478-2B4B-A8B3-4F8F77B196BD}"/>
                </a:ext>
              </a:extLst>
            </p:cNvPr>
            <p:cNvSpPr/>
            <p:nvPr/>
          </p:nvSpPr>
          <p:spPr>
            <a:xfrm rot="16200000">
              <a:off x="366262" y="5533945"/>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entagon 76">
              <a:extLst>
                <a:ext uri="{FF2B5EF4-FFF2-40B4-BE49-F238E27FC236}">
                  <a16:creationId xmlns:a16="http://schemas.microsoft.com/office/drawing/2014/main" id="{2AA994A2-79DE-7444-AD4D-1058A6E1757C}"/>
                </a:ext>
              </a:extLst>
            </p:cNvPr>
            <p:cNvSpPr/>
            <p:nvPr/>
          </p:nvSpPr>
          <p:spPr>
            <a:xfrm rot="16200000">
              <a:off x="526684" y="5537960"/>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77">
              <a:extLst>
                <a:ext uri="{FF2B5EF4-FFF2-40B4-BE49-F238E27FC236}">
                  <a16:creationId xmlns:a16="http://schemas.microsoft.com/office/drawing/2014/main" id="{D68C47BF-599A-FA4D-A486-BB7BA3280156}"/>
                </a:ext>
              </a:extLst>
            </p:cNvPr>
            <p:cNvSpPr/>
            <p:nvPr/>
          </p:nvSpPr>
          <p:spPr>
            <a:xfrm rot="16200000">
              <a:off x="679084" y="5533944"/>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78">
              <a:extLst>
                <a:ext uri="{FF2B5EF4-FFF2-40B4-BE49-F238E27FC236}">
                  <a16:creationId xmlns:a16="http://schemas.microsoft.com/office/drawing/2014/main" id="{BC686D55-6F3E-D54D-8E3F-F6BA809564F3}"/>
                </a:ext>
              </a:extLst>
            </p:cNvPr>
            <p:cNvSpPr/>
            <p:nvPr/>
          </p:nvSpPr>
          <p:spPr>
            <a:xfrm rot="16200000">
              <a:off x="835498" y="5533945"/>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79">
              <a:extLst>
                <a:ext uri="{FF2B5EF4-FFF2-40B4-BE49-F238E27FC236}">
                  <a16:creationId xmlns:a16="http://schemas.microsoft.com/office/drawing/2014/main" id="{74AFA1B6-FACA-5E42-8699-D0BAA92C1600}"/>
                </a:ext>
              </a:extLst>
            </p:cNvPr>
            <p:cNvSpPr/>
            <p:nvPr/>
          </p:nvSpPr>
          <p:spPr>
            <a:xfrm rot="16200000">
              <a:off x="987898" y="5541961"/>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80">
              <a:extLst>
                <a:ext uri="{FF2B5EF4-FFF2-40B4-BE49-F238E27FC236}">
                  <a16:creationId xmlns:a16="http://schemas.microsoft.com/office/drawing/2014/main" id="{C46D2C17-2659-194F-AC49-4A7A54D6D89D}"/>
                </a:ext>
              </a:extLst>
            </p:cNvPr>
            <p:cNvSpPr/>
            <p:nvPr/>
          </p:nvSpPr>
          <p:spPr>
            <a:xfrm rot="16200000">
              <a:off x="1140295" y="5537960"/>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81">
              <a:extLst>
                <a:ext uri="{FF2B5EF4-FFF2-40B4-BE49-F238E27FC236}">
                  <a16:creationId xmlns:a16="http://schemas.microsoft.com/office/drawing/2014/main" id="{DF7E82A6-6086-4547-8853-746ABF3EAE54}"/>
                </a:ext>
              </a:extLst>
            </p:cNvPr>
            <p:cNvSpPr/>
            <p:nvPr/>
          </p:nvSpPr>
          <p:spPr>
            <a:xfrm rot="16200000">
              <a:off x="1292695" y="5533944"/>
              <a:ext cx="408084"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entagon 82">
              <a:extLst>
                <a:ext uri="{FF2B5EF4-FFF2-40B4-BE49-F238E27FC236}">
                  <a16:creationId xmlns:a16="http://schemas.microsoft.com/office/drawing/2014/main" id="{7A5283C3-6BD7-3941-87C7-7E4FDD9BE6B0}"/>
                </a:ext>
              </a:extLst>
            </p:cNvPr>
            <p:cNvSpPr/>
            <p:nvPr/>
          </p:nvSpPr>
          <p:spPr>
            <a:xfrm rot="16200000">
              <a:off x="1449109" y="5533945"/>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entagon 83">
              <a:extLst>
                <a:ext uri="{FF2B5EF4-FFF2-40B4-BE49-F238E27FC236}">
                  <a16:creationId xmlns:a16="http://schemas.microsoft.com/office/drawing/2014/main" id="{E4F2C329-FCB7-124E-9D70-19D5C1E825BA}"/>
                </a:ext>
              </a:extLst>
            </p:cNvPr>
            <p:cNvSpPr/>
            <p:nvPr/>
          </p:nvSpPr>
          <p:spPr>
            <a:xfrm rot="16200000">
              <a:off x="1601509" y="5541961"/>
              <a:ext cx="408084" cy="45719"/>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Freeform 85">
            <a:extLst>
              <a:ext uri="{FF2B5EF4-FFF2-40B4-BE49-F238E27FC236}">
                <a16:creationId xmlns:a16="http://schemas.microsoft.com/office/drawing/2014/main" id="{C90EA4DF-E50D-7240-8703-3AD641A24FF6}"/>
              </a:ext>
            </a:extLst>
          </p:cNvPr>
          <p:cNvSpPr/>
          <p:nvPr/>
        </p:nvSpPr>
        <p:spPr>
          <a:xfrm>
            <a:off x="3496360" y="2481265"/>
            <a:ext cx="6727222" cy="2710415"/>
          </a:xfrm>
          <a:custGeom>
            <a:avLst/>
            <a:gdLst>
              <a:gd name="connsiteX0" fmla="*/ 0 w 962526"/>
              <a:gd name="connsiteY0" fmla="*/ 1985211 h 1985211"/>
              <a:gd name="connsiteX1" fmla="*/ 673768 w 962526"/>
              <a:gd name="connsiteY1" fmla="*/ 0 h 1985211"/>
              <a:gd name="connsiteX2" fmla="*/ 962526 w 962526"/>
              <a:gd name="connsiteY2" fmla="*/ 1985211 h 1985211"/>
            </a:gdLst>
            <a:ahLst/>
            <a:cxnLst>
              <a:cxn ang="0">
                <a:pos x="connsiteX0" y="connsiteY0"/>
              </a:cxn>
              <a:cxn ang="0">
                <a:pos x="connsiteX1" y="connsiteY1"/>
              </a:cxn>
              <a:cxn ang="0">
                <a:pos x="connsiteX2" y="connsiteY2"/>
              </a:cxn>
            </a:cxnLst>
            <a:rect l="l" t="t" r="r" b="b"/>
            <a:pathLst>
              <a:path w="962526" h="1985211">
                <a:moveTo>
                  <a:pt x="0" y="1985211"/>
                </a:moveTo>
                <a:cubicBezTo>
                  <a:pt x="256673" y="992605"/>
                  <a:pt x="513347" y="0"/>
                  <a:pt x="673768" y="0"/>
                </a:cubicBezTo>
                <a:cubicBezTo>
                  <a:pt x="834189" y="0"/>
                  <a:pt x="898357" y="992605"/>
                  <a:pt x="962526" y="1985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CE3739B3-EAC6-1847-9528-92C5642235B7}"/>
              </a:ext>
            </a:extLst>
          </p:cNvPr>
          <p:cNvSpPr txBox="1"/>
          <p:nvPr/>
        </p:nvSpPr>
        <p:spPr>
          <a:xfrm>
            <a:off x="3496360" y="5790418"/>
            <a:ext cx="1421543" cy="369332"/>
          </a:xfrm>
          <a:prstGeom prst="rect">
            <a:avLst/>
          </a:prstGeom>
          <a:noFill/>
        </p:spPr>
        <p:txBody>
          <a:bodyPr wrap="none" rtlCol="0">
            <a:spAutoFit/>
          </a:bodyPr>
          <a:lstStyle/>
          <a:p>
            <a:r>
              <a:rPr lang="en-US" dirty="0">
                <a:solidFill>
                  <a:schemeClr val="accent2"/>
                </a:solidFill>
              </a:rPr>
              <a:t>Beam to BNB</a:t>
            </a:r>
          </a:p>
        </p:txBody>
      </p:sp>
      <p:cxnSp>
        <p:nvCxnSpPr>
          <p:cNvPr id="93" name="Straight Arrow Connector 92">
            <a:extLst>
              <a:ext uri="{FF2B5EF4-FFF2-40B4-BE49-F238E27FC236}">
                <a16:creationId xmlns:a16="http://schemas.microsoft.com/office/drawing/2014/main" id="{745ED589-DDFB-CB42-88BE-C0850AA0611A}"/>
              </a:ext>
            </a:extLst>
          </p:cNvPr>
          <p:cNvCxnSpPr>
            <a:cxnSpLocks/>
          </p:cNvCxnSpPr>
          <p:nvPr/>
        </p:nvCxnSpPr>
        <p:spPr>
          <a:xfrm>
            <a:off x="6961283" y="5915407"/>
            <a:ext cx="319640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DFD36A98-E0C8-3443-82BD-D0BF5ED573EA}"/>
              </a:ext>
            </a:extLst>
          </p:cNvPr>
          <p:cNvSpPr/>
          <p:nvPr/>
        </p:nvSpPr>
        <p:spPr>
          <a:xfrm>
            <a:off x="128730" y="2803358"/>
            <a:ext cx="3191986" cy="2406316"/>
          </a:xfrm>
          <a:custGeom>
            <a:avLst/>
            <a:gdLst>
              <a:gd name="connsiteX0" fmla="*/ 2646948 w 2646948"/>
              <a:gd name="connsiteY0" fmla="*/ 2406316 h 2406316"/>
              <a:gd name="connsiteX1" fmla="*/ 1167064 w 2646948"/>
              <a:gd name="connsiteY1" fmla="*/ 709863 h 2406316"/>
              <a:gd name="connsiteX2" fmla="*/ 0 w 2646948"/>
              <a:gd name="connsiteY2" fmla="*/ 0 h 2406316"/>
            </a:gdLst>
            <a:ahLst/>
            <a:cxnLst>
              <a:cxn ang="0">
                <a:pos x="connsiteX0" y="connsiteY0"/>
              </a:cxn>
              <a:cxn ang="0">
                <a:pos x="connsiteX1" y="connsiteY1"/>
              </a:cxn>
              <a:cxn ang="0">
                <a:pos x="connsiteX2" y="connsiteY2"/>
              </a:cxn>
            </a:cxnLst>
            <a:rect l="l" t="t" r="r" b="b"/>
            <a:pathLst>
              <a:path w="2646948" h="2406316">
                <a:moveTo>
                  <a:pt x="2646948" y="2406316"/>
                </a:moveTo>
                <a:cubicBezTo>
                  <a:pt x="2127585" y="1758616"/>
                  <a:pt x="1608222" y="1110916"/>
                  <a:pt x="1167064" y="709863"/>
                </a:cubicBezTo>
                <a:cubicBezTo>
                  <a:pt x="725906" y="308810"/>
                  <a:pt x="362953" y="154405"/>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a:extLst>
              <a:ext uri="{FF2B5EF4-FFF2-40B4-BE49-F238E27FC236}">
                <a16:creationId xmlns:a16="http://schemas.microsoft.com/office/drawing/2014/main" id="{DD149647-1DD0-F94F-8D4E-601A02851E23}"/>
              </a:ext>
            </a:extLst>
          </p:cNvPr>
          <p:cNvSpPr/>
          <p:nvPr/>
        </p:nvSpPr>
        <p:spPr>
          <a:xfrm>
            <a:off x="10371221" y="2574878"/>
            <a:ext cx="1780674" cy="2614738"/>
          </a:xfrm>
          <a:custGeom>
            <a:avLst/>
            <a:gdLst>
              <a:gd name="connsiteX0" fmla="*/ 0 w 1780674"/>
              <a:gd name="connsiteY0" fmla="*/ 2490537 h 2490537"/>
              <a:gd name="connsiteX1" fmla="*/ 1780674 w 1780674"/>
              <a:gd name="connsiteY1" fmla="*/ 0 h 2490537"/>
            </a:gdLst>
            <a:ahLst/>
            <a:cxnLst>
              <a:cxn ang="0">
                <a:pos x="connsiteX0" y="connsiteY0"/>
              </a:cxn>
              <a:cxn ang="0">
                <a:pos x="connsiteX1" y="connsiteY1"/>
              </a:cxn>
            </a:cxnLst>
            <a:rect l="l" t="t" r="r" b="b"/>
            <a:pathLst>
              <a:path w="1780674" h="2490537">
                <a:moveTo>
                  <a:pt x="0" y="2490537"/>
                </a:moveTo>
                <a:lnTo>
                  <a:pt x="178067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entagon 96">
            <a:extLst>
              <a:ext uri="{FF2B5EF4-FFF2-40B4-BE49-F238E27FC236}">
                <a16:creationId xmlns:a16="http://schemas.microsoft.com/office/drawing/2014/main" id="{B5D88766-AF9A-914D-B226-D9FBD008CCD5}"/>
              </a:ext>
            </a:extLst>
          </p:cNvPr>
          <p:cNvSpPr/>
          <p:nvPr/>
        </p:nvSpPr>
        <p:spPr>
          <a:xfrm rot="16200000">
            <a:off x="10740107" y="5505705"/>
            <a:ext cx="408084" cy="84997"/>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Pentagon 97">
            <a:extLst>
              <a:ext uri="{FF2B5EF4-FFF2-40B4-BE49-F238E27FC236}">
                <a16:creationId xmlns:a16="http://schemas.microsoft.com/office/drawing/2014/main" id="{D16565B4-332D-0345-86AC-0F55D629B246}"/>
              </a:ext>
            </a:extLst>
          </p:cNvPr>
          <p:cNvSpPr/>
          <p:nvPr/>
        </p:nvSpPr>
        <p:spPr>
          <a:xfrm rot="16200000">
            <a:off x="11011404" y="5501689"/>
            <a:ext cx="408084" cy="84997"/>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Pentagon 98">
            <a:extLst>
              <a:ext uri="{FF2B5EF4-FFF2-40B4-BE49-F238E27FC236}">
                <a16:creationId xmlns:a16="http://schemas.microsoft.com/office/drawing/2014/main" id="{3CAE934F-4964-3148-A99A-3197C5F8F6AF}"/>
              </a:ext>
            </a:extLst>
          </p:cNvPr>
          <p:cNvSpPr/>
          <p:nvPr/>
        </p:nvSpPr>
        <p:spPr>
          <a:xfrm rot="16200000">
            <a:off x="11272092" y="5509705"/>
            <a:ext cx="408084" cy="84997"/>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Arrow Connector 100">
            <a:extLst>
              <a:ext uri="{FF2B5EF4-FFF2-40B4-BE49-F238E27FC236}">
                <a16:creationId xmlns:a16="http://schemas.microsoft.com/office/drawing/2014/main" id="{9555F7D4-DB2A-704C-816B-21912047E935}"/>
              </a:ext>
            </a:extLst>
          </p:cNvPr>
          <p:cNvCxnSpPr/>
          <p:nvPr/>
        </p:nvCxnSpPr>
        <p:spPr>
          <a:xfrm>
            <a:off x="86229" y="5189616"/>
            <a:ext cx="5623602" cy="0"/>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31779988-6D56-EC41-B1EC-B3956D4AF8F5}"/>
              </a:ext>
            </a:extLst>
          </p:cNvPr>
          <p:cNvSpPr txBox="1"/>
          <p:nvPr/>
        </p:nvSpPr>
        <p:spPr>
          <a:xfrm>
            <a:off x="5085585" y="4833118"/>
            <a:ext cx="673582" cy="369332"/>
          </a:xfrm>
          <a:prstGeom prst="rect">
            <a:avLst/>
          </a:prstGeom>
          <a:noFill/>
        </p:spPr>
        <p:txBody>
          <a:bodyPr wrap="none" rtlCol="0">
            <a:spAutoFit/>
          </a:bodyPr>
          <a:lstStyle/>
          <a:p>
            <a:r>
              <a:rPr lang="en-US" dirty="0"/>
              <a:t>1 Sec</a:t>
            </a:r>
          </a:p>
        </p:txBody>
      </p:sp>
      <p:cxnSp>
        <p:nvCxnSpPr>
          <p:cNvPr id="103" name="Straight Arrow Connector 102">
            <a:extLst>
              <a:ext uri="{FF2B5EF4-FFF2-40B4-BE49-F238E27FC236}">
                <a16:creationId xmlns:a16="http://schemas.microsoft.com/office/drawing/2014/main" id="{E6BF92C5-A4DE-2443-BD59-AE894D7F649D}"/>
              </a:ext>
            </a:extLst>
          </p:cNvPr>
          <p:cNvCxnSpPr/>
          <p:nvPr/>
        </p:nvCxnSpPr>
        <p:spPr>
          <a:xfrm>
            <a:off x="5741969" y="5186653"/>
            <a:ext cx="5623602" cy="0"/>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7F432B2-AEBC-49BB-9E7F-5F22F654E934}"/>
              </a:ext>
            </a:extLst>
          </p:cNvPr>
          <p:cNvSpPr txBox="1"/>
          <p:nvPr/>
        </p:nvSpPr>
        <p:spPr>
          <a:xfrm>
            <a:off x="7956199" y="5914649"/>
            <a:ext cx="1471300" cy="369332"/>
          </a:xfrm>
          <a:prstGeom prst="rect">
            <a:avLst/>
          </a:prstGeom>
          <a:noFill/>
        </p:spPr>
        <p:txBody>
          <a:bodyPr wrap="none" rtlCol="0">
            <a:spAutoFit/>
          </a:bodyPr>
          <a:lstStyle/>
          <a:p>
            <a:r>
              <a:rPr lang="en-US" dirty="0">
                <a:solidFill>
                  <a:schemeClr val="accent1"/>
                </a:solidFill>
              </a:rPr>
              <a:t>Load Recycler</a:t>
            </a:r>
          </a:p>
        </p:txBody>
      </p:sp>
      <p:sp>
        <p:nvSpPr>
          <p:cNvPr id="85" name="TextBox 84">
            <a:extLst>
              <a:ext uri="{FF2B5EF4-FFF2-40B4-BE49-F238E27FC236}">
                <a16:creationId xmlns:a16="http://schemas.microsoft.com/office/drawing/2014/main" id="{0E09150E-91FC-4A40-9FDC-B38C893B0BB3}"/>
              </a:ext>
            </a:extLst>
          </p:cNvPr>
          <p:cNvSpPr txBox="1"/>
          <p:nvPr/>
        </p:nvSpPr>
        <p:spPr>
          <a:xfrm>
            <a:off x="4912180" y="5758152"/>
            <a:ext cx="1930080" cy="646331"/>
          </a:xfrm>
          <a:prstGeom prst="rect">
            <a:avLst/>
          </a:prstGeom>
          <a:noFill/>
        </p:spPr>
        <p:txBody>
          <a:bodyPr wrap="none" rtlCol="0">
            <a:spAutoFit/>
          </a:bodyPr>
          <a:lstStyle/>
          <a:p>
            <a:pPr algn="ctr"/>
            <a:r>
              <a:rPr lang="en-US" dirty="0">
                <a:solidFill>
                  <a:schemeClr val="accent6">
                    <a:lumMod val="75000"/>
                  </a:schemeClr>
                </a:solidFill>
              </a:rPr>
              <a:t>Additional Booster</a:t>
            </a:r>
          </a:p>
          <a:p>
            <a:pPr algn="ctr"/>
            <a:r>
              <a:rPr lang="en-US" dirty="0">
                <a:solidFill>
                  <a:schemeClr val="accent6">
                    <a:lumMod val="75000"/>
                  </a:schemeClr>
                </a:solidFill>
              </a:rPr>
              <a:t>cycles</a:t>
            </a:r>
          </a:p>
        </p:txBody>
      </p:sp>
      <p:sp>
        <p:nvSpPr>
          <p:cNvPr id="11" name="Date Placeholder 10">
            <a:extLst>
              <a:ext uri="{FF2B5EF4-FFF2-40B4-BE49-F238E27FC236}">
                <a16:creationId xmlns:a16="http://schemas.microsoft.com/office/drawing/2014/main" id="{AC7D0C8C-4A3A-6D14-2A2A-72865751ABC9}"/>
              </a:ext>
            </a:extLst>
          </p:cNvPr>
          <p:cNvSpPr>
            <a:spLocks noGrp="1"/>
          </p:cNvSpPr>
          <p:nvPr>
            <p:ph type="dt" sz="half" idx="10"/>
          </p:nvPr>
        </p:nvSpPr>
        <p:spPr/>
        <p:txBody>
          <a:bodyPr/>
          <a:lstStyle/>
          <a:p>
            <a:fld id="{6663753C-39C8-404C-8FF2-8C943EF8769A}" type="datetime1">
              <a:rPr lang="en-US" smtClean="0"/>
              <a:t>6/14/2023</a:t>
            </a:fld>
            <a:endParaRPr lang="en-US"/>
          </a:p>
        </p:txBody>
      </p:sp>
      <p:sp>
        <p:nvSpPr>
          <p:cNvPr id="13" name="Footer Placeholder 12">
            <a:extLst>
              <a:ext uri="{FF2B5EF4-FFF2-40B4-BE49-F238E27FC236}">
                <a16:creationId xmlns:a16="http://schemas.microsoft.com/office/drawing/2014/main" id="{90B2E42E-8872-D95F-480A-2CE54285CF27}"/>
              </a:ext>
            </a:extLst>
          </p:cNvPr>
          <p:cNvSpPr>
            <a:spLocks noGrp="1"/>
          </p:cNvSpPr>
          <p:nvPr>
            <p:ph type="ftr" sz="quarter" idx="11"/>
          </p:nvPr>
        </p:nvSpPr>
        <p:spPr/>
        <p:txBody>
          <a:bodyPr/>
          <a:lstStyle/>
          <a:p>
            <a:r>
              <a:rPr lang="en-US"/>
              <a:t>W. Pellico,  ACE Workshop</a:t>
            </a:r>
          </a:p>
        </p:txBody>
      </p:sp>
      <p:sp>
        <p:nvSpPr>
          <p:cNvPr id="14" name="Slide Number Placeholder 13">
            <a:extLst>
              <a:ext uri="{FF2B5EF4-FFF2-40B4-BE49-F238E27FC236}">
                <a16:creationId xmlns:a16="http://schemas.microsoft.com/office/drawing/2014/main" id="{63B47FD0-EA30-0E37-DB1E-C0D8CEBE449D}"/>
              </a:ext>
            </a:extLst>
          </p:cNvPr>
          <p:cNvSpPr>
            <a:spLocks noGrp="1"/>
          </p:cNvSpPr>
          <p:nvPr>
            <p:ph type="sldNum" sz="quarter" idx="12"/>
          </p:nvPr>
        </p:nvSpPr>
        <p:spPr/>
        <p:txBody>
          <a:bodyPr/>
          <a:lstStyle/>
          <a:p>
            <a:fld id="{E9F25B83-39CE-004C-9B34-2F2DD9832F37}" type="slidenum">
              <a:rPr lang="en-US" smtClean="0"/>
              <a:t>27</a:t>
            </a:fld>
            <a:endParaRPr lang="en-US"/>
          </a:p>
        </p:txBody>
      </p:sp>
    </p:spTree>
    <p:extLst>
      <p:ext uri="{BB962C8B-B14F-4D97-AF65-F5344CB8AC3E}">
        <p14:creationId xmlns:p14="http://schemas.microsoft.com/office/powerpoint/2010/main" val="860228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2441F-2C34-414D-AA9D-A43638534248}"/>
              </a:ext>
            </a:extLst>
          </p:cNvPr>
          <p:cNvSpPr>
            <a:spLocks noGrp="1"/>
          </p:cNvSpPr>
          <p:nvPr>
            <p:ph type="title"/>
          </p:nvPr>
        </p:nvSpPr>
        <p:spPr>
          <a:xfrm>
            <a:off x="460933" y="29886"/>
            <a:ext cx="10515600" cy="878071"/>
          </a:xfrm>
        </p:spPr>
        <p:txBody>
          <a:bodyPr/>
          <a:lstStyle/>
          <a:p>
            <a:pPr algn="ctr"/>
            <a:r>
              <a:rPr lang="en-US" b="1" dirty="0"/>
              <a:t>Beam Cycles</a:t>
            </a:r>
          </a:p>
        </p:txBody>
      </p:sp>
      <p:grpSp>
        <p:nvGrpSpPr>
          <p:cNvPr id="3" name="Group 2">
            <a:extLst>
              <a:ext uri="{FF2B5EF4-FFF2-40B4-BE49-F238E27FC236}">
                <a16:creationId xmlns:a16="http://schemas.microsoft.com/office/drawing/2014/main" id="{F1AB842E-F7DE-A94E-B429-89F2A15764BD}"/>
              </a:ext>
            </a:extLst>
          </p:cNvPr>
          <p:cNvGrpSpPr/>
          <p:nvPr/>
        </p:nvGrpSpPr>
        <p:grpSpPr>
          <a:xfrm>
            <a:off x="673267" y="1403136"/>
            <a:ext cx="11152567" cy="1328599"/>
            <a:chOff x="86230" y="5351808"/>
            <a:chExt cx="1762308" cy="417069"/>
          </a:xfrm>
        </p:grpSpPr>
        <p:sp>
          <p:nvSpPr>
            <p:cNvPr id="4" name="Pentagon 3">
              <a:extLst>
                <a:ext uri="{FF2B5EF4-FFF2-40B4-BE49-F238E27FC236}">
                  <a16:creationId xmlns:a16="http://schemas.microsoft.com/office/drawing/2014/main" id="{1C8358D1-7E73-8D47-BB4D-16359610D0B3}"/>
                </a:ext>
              </a:extLst>
            </p:cNvPr>
            <p:cNvSpPr/>
            <p:nvPr/>
          </p:nvSpPr>
          <p:spPr>
            <a:xfrm rot="16200000">
              <a:off x="-80372" y="5527395"/>
              <a:ext cx="408084" cy="7487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a:extLst>
                <a:ext uri="{FF2B5EF4-FFF2-40B4-BE49-F238E27FC236}">
                  <a16:creationId xmlns:a16="http://schemas.microsoft.com/office/drawing/2014/main" id="{E3506740-D232-2F49-A594-6E4604E0D598}"/>
                </a:ext>
              </a:extLst>
            </p:cNvPr>
            <p:cNvSpPr/>
            <p:nvPr/>
          </p:nvSpPr>
          <p:spPr>
            <a:xfrm rot="16200000">
              <a:off x="72028" y="5523380"/>
              <a:ext cx="408084" cy="7487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7EF41A86-5C55-AD44-A04C-14E1DDCC2940}"/>
                </a:ext>
              </a:extLst>
            </p:cNvPr>
            <p:cNvSpPr/>
            <p:nvPr/>
          </p:nvSpPr>
          <p:spPr>
            <a:xfrm rot="16200000">
              <a:off x="228442" y="5523380"/>
              <a:ext cx="408084" cy="7487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82028EE2-9A38-2046-A7D8-5DF53B54D4C1}"/>
                </a:ext>
              </a:extLst>
            </p:cNvPr>
            <p:cNvSpPr/>
            <p:nvPr/>
          </p:nvSpPr>
          <p:spPr>
            <a:xfrm rot="16200000">
              <a:off x="380842" y="5519365"/>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37D99FA8-AF58-EA43-82EE-4E2D7747D4C1}"/>
                </a:ext>
              </a:extLst>
            </p:cNvPr>
            <p:cNvSpPr/>
            <p:nvPr/>
          </p:nvSpPr>
          <p:spPr>
            <a:xfrm rot="16200000">
              <a:off x="541264" y="5523380"/>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ED462146-C359-F545-8B03-BE634A74FEF5}"/>
                </a:ext>
              </a:extLst>
            </p:cNvPr>
            <p:cNvSpPr/>
            <p:nvPr/>
          </p:nvSpPr>
          <p:spPr>
            <a:xfrm rot="16200000">
              <a:off x="693663" y="5519364"/>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26DDB4FF-4DE5-5347-A6D0-42E17AA4BE24}"/>
                </a:ext>
              </a:extLst>
            </p:cNvPr>
            <p:cNvSpPr/>
            <p:nvPr/>
          </p:nvSpPr>
          <p:spPr>
            <a:xfrm rot="16200000">
              <a:off x="850078" y="5519365"/>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a:extLst>
                <a:ext uri="{FF2B5EF4-FFF2-40B4-BE49-F238E27FC236}">
                  <a16:creationId xmlns:a16="http://schemas.microsoft.com/office/drawing/2014/main" id="{0656E73F-B545-1A40-A73F-27ED8D1B1C56}"/>
                </a:ext>
              </a:extLst>
            </p:cNvPr>
            <p:cNvSpPr/>
            <p:nvPr/>
          </p:nvSpPr>
          <p:spPr>
            <a:xfrm rot="16200000">
              <a:off x="1002478" y="5527381"/>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82AC70A0-D619-EF4D-A99E-5C07187AEEDA}"/>
                </a:ext>
              </a:extLst>
            </p:cNvPr>
            <p:cNvSpPr/>
            <p:nvPr/>
          </p:nvSpPr>
          <p:spPr>
            <a:xfrm rot="16200000">
              <a:off x="1148575" y="5523380"/>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a:extLst>
                <a:ext uri="{FF2B5EF4-FFF2-40B4-BE49-F238E27FC236}">
                  <a16:creationId xmlns:a16="http://schemas.microsoft.com/office/drawing/2014/main" id="{2564FB82-4351-784C-912A-807FCC3A98A3}"/>
                </a:ext>
              </a:extLst>
            </p:cNvPr>
            <p:cNvSpPr/>
            <p:nvPr/>
          </p:nvSpPr>
          <p:spPr>
            <a:xfrm rot="16200000">
              <a:off x="1307275" y="5519364"/>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B52E13FA-4469-F74E-B9AE-83F48813D5D8}"/>
                </a:ext>
              </a:extLst>
            </p:cNvPr>
            <p:cNvSpPr/>
            <p:nvPr/>
          </p:nvSpPr>
          <p:spPr>
            <a:xfrm rot="16200000">
              <a:off x="1459173" y="5519365"/>
              <a:ext cx="408084" cy="74878"/>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5" name="Pentagon 14">
              <a:extLst>
                <a:ext uri="{FF2B5EF4-FFF2-40B4-BE49-F238E27FC236}">
                  <a16:creationId xmlns:a16="http://schemas.microsoft.com/office/drawing/2014/main" id="{D277DEF3-93DE-0542-864C-4087C033A99B}"/>
                </a:ext>
              </a:extLst>
            </p:cNvPr>
            <p:cNvSpPr/>
            <p:nvPr/>
          </p:nvSpPr>
          <p:spPr>
            <a:xfrm rot="16200000">
              <a:off x="1607057" y="5518411"/>
              <a:ext cx="408084" cy="7487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4262F662-EA57-5C47-90CA-52E490D51D4E}"/>
              </a:ext>
            </a:extLst>
          </p:cNvPr>
          <p:cNvCxnSpPr>
            <a:cxnSpLocks/>
          </p:cNvCxnSpPr>
          <p:nvPr/>
        </p:nvCxnSpPr>
        <p:spPr>
          <a:xfrm>
            <a:off x="1640445" y="3043141"/>
            <a:ext cx="506814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CCD356-2947-E242-915E-B513A531C57C}"/>
              </a:ext>
            </a:extLst>
          </p:cNvPr>
          <p:cNvSpPr txBox="1"/>
          <p:nvPr/>
        </p:nvSpPr>
        <p:spPr>
          <a:xfrm>
            <a:off x="3760089" y="2797627"/>
            <a:ext cx="808235" cy="400110"/>
          </a:xfrm>
          <a:prstGeom prst="rect">
            <a:avLst/>
          </a:prstGeom>
          <a:solidFill>
            <a:schemeClr val="bg1">
              <a:lumMod val="95000"/>
            </a:schemeClr>
          </a:solidFill>
          <a:ln w="28575">
            <a:solidFill>
              <a:schemeClr val="tx1"/>
            </a:solidFill>
          </a:ln>
        </p:spPr>
        <p:txBody>
          <a:bodyPr wrap="none" rtlCol="0">
            <a:spAutoFit/>
          </a:bodyPr>
          <a:lstStyle/>
          <a:p>
            <a:r>
              <a:rPr lang="en-US" sz="2000" dirty="0">
                <a:solidFill>
                  <a:srgbClr val="FF0000"/>
                </a:solidFill>
              </a:rPr>
              <a:t>50 </a:t>
            </a:r>
            <a:r>
              <a:rPr lang="en-US" sz="2000" dirty="0" err="1">
                <a:solidFill>
                  <a:srgbClr val="FF0000"/>
                </a:solidFill>
              </a:rPr>
              <a:t>ms</a:t>
            </a:r>
            <a:endParaRPr lang="en-US" sz="2000" dirty="0">
              <a:solidFill>
                <a:srgbClr val="FF0000"/>
              </a:solidFill>
            </a:endParaRPr>
          </a:p>
        </p:txBody>
      </p:sp>
      <p:sp>
        <p:nvSpPr>
          <p:cNvPr id="19" name="Pentagon 18">
            <a:extLst>
              <a:ext uri="{FF2B5EF4-FFF2-40B4-BE49-F238E27FC236}">
                <a16:creationId xmlns:a16="http://schemas.microsoft.com/office/drawing/2014/main" id="{7BBAF046-FC88-C54B-9AC7-D475D6A9D3D9}"/>
              </a:ext>
            </a:extLst>
          </p:cNvPr>
          <p:cNvSpPr/>
          <p:nvPr/>
        </p:nvSpPr>
        <p:spPr>
          <a:xfrm rot="16200000">
            <a:off x="1157736" y="2463324"/>
            <a:ext cx="1378492" cy="278624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Booster Beam</a:t>
            </a:r>
          </a:p>
        </p:txBody>
      </p:sp>
      <p:sp>
        <p:nvSpPr>
          <p:cNvPr id="45" name="Pentagon 44">
            <a:extLst>
              <a:ext uri="{FF2B5EF4-FFF2-40B4-BE49-F238E27FC236}">
                <a16:creationId xmlns:a16="http://schemas.microsoft.com/office/drawing/2014/main" id="{F50D2F08-1D09-434A-B834-57672F1CA29A}"/>
              </a:ext>
            </a:extLst>
          </p:cNvPr>
          <p:cNvSpPr/>
          <p:nvPr/>
        </p:nvSpPr>
        <p:spPr>
          <a:xfrm rot="16200000">
            <a:off x="6274206" y="2445609"/>
            <a:ext cx="1315434" cy="271701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Booster </a:t>
            </a:r>
          </a:p>
          <a:p>
            <a:pPr algn="ctr"/>
            <a:r>
              <a:rPr lang="en-US" dirty="0"/>
              <a:t>Beam</a:t>
            </a:r>
          </a:p>
        </p:txBody>
      </p:sp>
      <p:sp>
        <p:nvSpPr>
          <p:cNvPr id="20" name="TextBox 19">
            <a:extLst>
              <a:ext uri="{FF2B5EF4-FFF2-40B4-BE49-F238E27FC236}">
                <a16:creationId xmlns:a16="http://schemas.microsoft.com/office/drawing/2014/main" id="{91293930-BDDA-43A6-9458-0554A65550AA}"/>
              </a:ext>
            </a:extLst>
          </p:cNvPr>
          <p:cNvSpPr txBox="1"/>
          <p:nvPr/>
        </p:nvSpPr>
        <p:spPr>
          <a:xfrm rot="16200000">
            <a:off x="61237" y="4850216"/>
            <a:ext cx="1436034" cy="646331"/>
          </a:xfrm>
          <a:prstGeom prst="rect">
            <a:avLst/>
          </a:prstGeom>
          <a:noFill/>
        </p:spPr>
        <p:txBody>
          <a:bodyPr wrap="none" rtlCol="0">
            <a:spAutoFit/>
          </a:bodyPr>
          <a:lstStyle/>
          <a:p>
            <a:pPr algn="ctr"/>
            <a:r>
              <a:rPr lang="en-US" b="1" dirty="0"/>
              <a:t>PAR</a:t>
            </a:r>
          </a:p>
          <a:p>
            <a:r>
              <a:rPr lang="en-US" b="1" dirty="0"/>
              <a:t>Booster Load</a:t>
            </a:r>
          </a:p>
        </p:txBody>
      </p:sp>
      <p:sp>
        <p:nvSpPr>
          <p:cNvPr id="21" name="TextBox 20">
            <a:extLst>
              <a:ext uri="{FF2B5EF4-FFF2-40B4-BE49-F238E27FC236}">
                <a16:creationId xmlns:a16="http://schemas.microsoft.com/office/drawing/2014/main" id="{1B563735-B478-4C9B-9535-CE7EE79FE803}"/>
              </a:ext>
            </a:extLst>
          </p:cNvPr>
          <p:cNvSpPr txBox="1"/>
          <p:nvPr/>
        </p:nvSpPr>
        <p:spPr>
          <a:xfrm>
            <a:off x="10136174" y="4804049"/>
            <a:ext cx="1523750" cy="369332"/>
          </a:xfrm>
          <a:prstGeom prst="rect">
            <a:avLst/>
          </a:prstGeom>
          <a:noFill/>
        </p:spPr>
        <p:txBody>
          <a:bodyPr wrap="none" rtlCol="0">
            <a:spAutoFit/>
          </a:bodyPr>
          <a:lstStyle/>
          <a:p>
            <a:r>
              <a:rPr lang="en-US" dirty="0"/>
              <a:t>100 Hz Option</a:t>
            </a:r>
          </a:p>
        </p:txBody>
      </p:sp>
      <p:cxnSp>
        <p:nvCxnSpPr>
          <p:cNvPr id="29" name="Straight Arrow Connector 28">
            <a:extLst>
              <a:ext uri="{FF2B5EF4-FFF2-40B4-BE49-F238E27FC236}">
                <a16:creationId xmlns:a16="http://schemas.microsoft.com/office/drawing/2014/main" id="{9996DCB8-3164-4AB7-879B-0C82FDC614A5}"/>
              </a:ext>
            </a:extLst>
          </p:cNvPr>
          <p:cNvCxnSpPr>
            <a:cxnSpLocks/>
          </p:cNvCxnSpPr>
          <p:nvPr/>
        </p:nvCxnSpPr>
        <p:spPr>
          <a:xfrm flipV="1">
            <a:off x="3581400" y="2671963"/>
            <a:ext cx="1004399" cy="65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09C487-93F1-6A7E-D90F-233CAF9069E2}"/>
              </a:ext>
            </a:extLst>
          </p:cNvPr>
          <p:cNvGrpSpPr/>
          <p:nvPr/>
        </p:nvGrpSpPr>
        <p:grpSpPr>
          <a:xfrm>
            <a:off x="381330" y="4492737"/>
            <a:ext cx="11557602" cy="1888023"/>
            <a:chOff x="396273" y="4111609"/>
            <a:chExt cx="11557602" cy="1888023"/>
          </a:xfrm>
        </p:grpSpPr>
        <p:cxnSp>
          <p:nvCxnSpPr>
            <p:cNvPr id="22" name="Straight Connector 21">
              <a:extLst>
                <a:ext uri="{FF2B5EF4-FFF2-40B4-BE49-F238E27FC236}">
                  <a16:creationId xmlns:a16="http://schemas.microsoft.com/office/drawing/2014/main" id="{9E60819B-40D2-9241-95AA-D74F36E9BF0A}"/>
                </a:ext>
              </a:extLst>
            </p:cNvPr>
            <p:cNvCxnSpPr>
              <a:cxnSpLocks/>
            </p:cNvCxnSpPr>
            <p:nvPr/>
          </p:nvCxnSpPr>
          <p:spPr>
            <a:xfrm>
              <a:off x="396273" y="5505607"/>
              <a:ext cx="11557602"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E8DDDF7-5310-3D44-90BE-E3D918228DAC}"/>
                </a:ext>
              </a:extLst>
            </p:cNvPr>
            <p:cNvSpPr txBox="1"/>
            <p:nvPr/>
          </p:nvSpPr>
          <p:spPr>
            <a:xfrm>
              <a:off x="1355060" y="5599522"/>
              <a:ext cx="10173747" cy="400110"/>
            </a:xfrm>
            <a:prstGeom prst="rect">
              <a:avLst/>
            </a:prstGeom>
            <a:noFill/>
          </p:spPr>
          <p:txBody>
            <a:bodyPr wrap="none" rtlCol="0">
              <a:spAutoFit/>
            </a:bodyPr>
            <a:lstStyle/>
            <a:p>
              <a:r>
                <a:rPr lang="en-US" sz="2000" b="1" dirty="0">
                  <a:solidFill>
                    <a:srgbClr val="7030A0"/>
                  </a:solidFill>
                </a:rPr>
                <a:t>Cycle rate for filling PAR will depend upon hardware limitations and injection region capability</a:t>
              </a:r>
            </a:p>
          </p:txBody>
        </p:sp>
        <p:cxnSp>
          <p:nvCxnSpPr>
            <p:cNvPr id="44" name="Straight Arrow Connector 43">
              <a:extLst>
                <a:ext uri="{FF2B5EF4-FFF2-40B4-BE49-F238E27FC236}">
                  <a16:creationId xmlns:a16="http://schemas.microsoft.com/office/drawing/2014/main" id="{2CDEB88D-4E67-4613-87E7-7A0091C4152A}"/>
                </a:ext>
              </a:extLst>
            </p:cNvPr>
            <p:cNvCxnSpPr>
              <a:cxnSpLocks/>
            </p:cNvCxnSpPr>
            <p:nvPr/>
          </p:nvCxnSpPr>
          <p:spPr>
            <a:xfrm flipV="1">
              <a:off x="459710" y="4111609"/>
              <a:ext cx="16166" cy="1403323"/>
            </a:xfrm>
            <a:prstGeom prst="straightConnector1">
              <a:avLst/>
            </a:prstGeom>
            <a:ln w="666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A78BF3C-EFE2-8D1C-257E-F5AF098F5898}"/>
                </a:ext>
              </a:extLst>
            </p:cNvPr>
            <p:cNvGrpSpPr/>
            <p:nvPr/>
          </p:nvGrpSpPr>
          <p:grpSpPr>
            <a:xfrm>
              <a:off x="1355060" y="4476712"/>
              <a:ext cx="3652598" cy="1038220"/>
              <a:chOff x="1355060" y="4476712"/>
              <a:chExt cx="3652598" cy="1038220"/>
            </a:xfrm>
          </p:grpSpPr>
          <p:grpSp>
            <p:nvGrpSpPr>
              <p:cNvPr id="53" name="Group 52">
                <a:extLst>
                  <a:ext uri="{FF2B5EF4-FFF2-40B4-BE49-F238E27FC236}">
                    <a16:creationId xmlns:a16="http://schemas.microsoft.com/office/drawing/2014/main" id="{8EFF932E-E27C-B846-A386-4DF418EB8C9E}"/>
                  </a:ext>
                </a:extLst>
              </p:cNvPr>
              <p:cNvGrpSpPr/>
              <p:nvPr/>
            </p:nvGrpSpPr>
            <p:grpSpPr>
              <a:xfrm>
                <a:off x="3255050" y="4476712"/>
                <a:ext cx="1752608" cy="1009645"/>
                <a:chOff x="3398181" y="4133803"/>
                <a:chExt cx="1752608" cy="1009645"/>
              </a:xfrm>
            </p:grpSpPr>
            <p:cxnSp>
              <p:nvCxnSpPr>
                <p:cNvPr id="27" name="Straight Arrow Connector 26">
                  <a:extLst>
                    <a:ext uri="{FF2B5EF4-FFF2-40B4-BE49-F238E27FC236}">
                      <a16:creationId xmlns:a16="http://schemas.microsoft.com/office/drawing/2014/main" id="{56695964-9076-7042-8ACF-633D51576B8F}"/>
                    </a:ext>
                  </a:extLst>
                </p:cNvPr>
                <p:cNvCxnSpPr>
                  <a:cxnSpLocks/>
                </p:cNvCxnSpPr>
                <p:nvPr/>
              </p:nvCxnSpPr>
              <p:spPr>
                <a:xfrm flipV="1">
                  <a:off x="3398181" y="4133803"/>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E9236CF-6E6A-954D-AD8D-8B9F07ABF797}"/>
                    </a:ext>
                  </a:extLst>
                </p:cNvPr>
                <p:cNvCxnSpPr>
                  <a:cxnSpLocks/>
                </p:cNvCxnSpPr>
                <p:nvPr/>
              </p:nvCxnSpPr>
              <p:spPr>
                <a:xfrm flipV="1">
                  <a:off x="4293541" y="4143323"/>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F1D3E11-0C17-2D48-828F-2DA9900833D2}"/>
                    </a:ext>
                  </a:extLst>
                </p:cNvPr>
                <p:cNvCxnSpPr>
                  <a:cxnSpLocks/>
                </p:cNvCxnSpPr>
                <p:nvPr/>
              </p:nvCxnSpPr>
              <p:spPr>
                <a:xfrm flipV="1">
                  <a:off x="5150789" y="4143323"/>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AAD70AE9-9505-442A-8C21-6AE419477249}"/>
                  </a:ext>
                </a:extLst>
              </p:cNvPr>
              <p:cNvCxnSpPr>
                <a:cxnSpLocks/>
              </p:cNvCxnSpPr>
              <p:nvPr/>
            </p:nvCxnSpPr>
            <p:spPr>
              <a:xfrm flipV="1">
                <a:off x="1355060" y="4514807"/>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3A4713A-FDE3-4EDC-8AED-8A82A328A6E0}"/>
                  </a:ext>
                </a:extLst>
              </p:cNvPr>
              <p:cNvCxnSpPr>
                <a:cxnSpLocks/>
              </p:cNvCxnSpPr>
              <p:nvPr/>
            </p:nvCxnSpPr>
            <p:spPr>
              <a:xfrm flipV="1">
                <a:off x="2298035" y="4505282"/>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a:extLst>
                <a:ext uri="{FF2B5EF4-FFF2-40B4-BE49-F238E27FC236}">
                  <a16:creationId xmlns:a16="http://schemas.microsoft.com/office/drawing/2014/main" id="{1B65DB62-C60C-4A39-9DED-CD718EB3A45E}"/>
                </a:ext>
              </a:extLst>
            </p:cNvPr>
            <p:cNvCxnSpPr>
              <a:cxnSpLocks/>
            </p:cNvCxnSpPr>
            <p:nvPr/>
          </p:nvCxnSpPr>
          <p:spPr>
            <a:xfrm flipV="1">
              <a:off x="5574635" y="4111609"/>
              <a:ext cx="11974" cy="1393798"/>
            </a:xfrm>
            <a:prstGeom prst="straightConnector1">
              <a:avLst/>
            </a:prstGeom>
            <a:ln w="666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8DC1BB3-E975-42FD-A78C-3C47A25213DF}"/>
                </a:ext>
              </a:extLst>
            </p:cNvPr>
            <p:cNvSpPr txBox="1"/>
            <p:nvPr/>
          </p:nvSpPr>
          <p:spPr>
            <a:xfrm>
              <a:off x="2487737" y="4674928"/>
              <a:ext cx="692818" cy="369332"/>
            </a:xfrm>
            <a:prstGeom prst="rect">
              <a:avLst/>
            </a:prstGeom>
            <a:noFill/>
          </p:spPr>
          <p:txBody>
            <a:bodyPr wrap="none" rtlCol="0">
              <a:spAutoFit/>
            </a:bodyPr>
            <a:lstStyle/>
            <a:p>
              <a:r>
                <a:rPr lang="en-US" dirty="0"/>
                <a:t>10ms</a:t>
              </a:r>
            </a:p>
          </p:txBody>
        </p:sp>
        <p:cxnSp>
          <p:nvCxnSpPr>
            <p:cNvPr id="24" name="Straight Arrow Connector 23">
              <a:extLst>
                <a:ext uri="{FF2B5EF4-FFF2-40B4-BE49-F238E27FC236}">
                  <a16:creationId xmlns:a16="http://schemas.microsoft.com/office/drawing/2014/main" id="{97AB7553-4A90-4E99-8E02-09B661F604D8}"/>
                </a:ext>
              </a:extLst>
            </p:cNvPr>
            <p:cNvCxnSpPr/>
            <p:nvPr/>
          </p:nvCxnSpPr>
          <p:spPr>
            <a:xfrm flipV="1">
              <a:off x="2392162" y="5110174"/>
              <a:ext cx="799968" cy="133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704CD502-520D-FA63-448F-F8B4158C73DC}"/>
                </a:ext>
              </a:extLst>
            </p:cNvPr>
            <p:cNvGrpSpPr/>
            <p:nvPr/>
          </p:nvGrpSpPr>
          <p:grpSpPr>
            <a:xfrm>
              <a:off x="6405385" y="4457664"/>
              <a:ext cx="3652598" cy="1038220"/>
              <a:chOff x="1355060" y="4476712"/>
              <a:chExt cx="3652598" cy="1038220"/>
            </a:xfrm>
          </p:grpSpPr>
          <p:grpSp>
            <p:nvGrpSpPr>
              <p:cNvPr id="61" name="Group 60">
                <a:extLst>
                  <a:ext uri="{FF2B5EF4-FFF2-40B4-BE49-F238E27FC236}">
                    <a16:creationId xmlns:a16="http://schemas.microsoft.com/office/drawing/2014/main" id="{0CD83FA6-774C-ADF6-74D8-AC93435FDC84}"/>
                  </a:ext>
                </a:extLst>
              </p:cNvPr>
              <p:cNvGrpSpPr/>
              <p:nvPr/>
            </p:nvGrpSpPr>
            <p:grpSpPr>
              <a:xfrm>
                <a:off x="3255050" y="4476712"/>
                <a:ext cx="1752608" cy="1009645"/>
                <a:chOff x="3398181" y="4133803"/>
                <a:chExt cx="1752608" cy="1009645"/>
              </a:xfrm>
            </p:grpSpPr>
            <p:cxnSp>
              <p:nvCxnSpPr>
                <p:cNvPr id="64" name="Straight Arrow Connector 63">
                  <a:extLst>
                    <a:ext uri="{FF2B5EF4-FFF2-40B4-BE49-F238E27FC236}">
                      <a16:creationId xmlns:a16="http://schemas.microsoft.com/office/drawing/2014/main" id="{CC29EB1C-3516-130A-3265-F3AE3689A931}"/>
                    </a:ext>
                  </a:extLst>
                </p:cNvPr>
                <p:cNvCxnSpPr>
                  <a:cxnSpLocks/>
                </p:cNvCxnSpPr>
                <p:nvPr/>
              </p:nvCxnSpPr>
              <p:spPr>
                <a:xfrm flipV="1">
                  <a:off x="3398181" y="4133803"/>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59A73E3-CED3-947D-3BCE-82ADAABBF86F}"/>
                    </a:ext>
                  </a:extLst>
                </p:cNvPr>
                <p:cNvCxnSpPr>
                  <a:cxnSpLocks/>
                </p:cNvCxnSpPr>
                <p:nvPr/>
              </p:nvCxnSpPr>
              <p:spPr>
                <a:xfrm flipV="1">
                  <a:off x="4293541" y="4143323"/>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0B22454-6B19-9BD2-B5A9-F71F4558DA6E}"/>
                    </a:ext>
                  </a:extLst>
                </p:cNvPr>
                <p:cNvCxnSpPr>
                  <a:cxnSpLocks/>
                </p:cNvCxnSpPr>
                <p:nvPr/>
              </p:nvCxnSpPr>
              <p:spPr>
                <a:xfrm flipV="1">
                  <a:off x="5150789" y="4143323"/>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CDB4F66B-1108-B3E2-5B52-91495F7C8C9B}"/>
                  </a:ext>
                </a:extLst>
              </p:cNvPr>
              <p:cNvCxnSpPr>
                <a:cxnSpLocks/>
              </p:cNvCxnSpPr>
              <p:nvPr/>
            </p:nvCxnSpPr>
            <p:spPr>
              <a:xfrm flipV="1">
                <a:off x="1355060" y="4514807"/>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F99F9DA-7F65-A5BF-327C-EB99EBCCB8C9}"/>
                  </a:ext>
                </a:extLst>
              </p:cNvPr>
              <p:cNvCxnSpPr>
                <a:cxnSpLocks/>
              </p:cNvCxnSpPr>
              <p:nvPr/>
            </p:nvCxnSpPr>
            <p:spPr>
              <a:xfrm flipV="1">
                <a:off x="2298035" y="4505282"/>
                <a:ext cx="0" cy="1000125"/>
              </a:xfrm>
              <a:prstGeom prst="straightConnector1">
                <a:avLst/>
              </a:prstGeom>
              <a:ln w="666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68" name="TextBox 67">
            <a:extLst>
              <a:ext uri="{FF2B5EF4-FFF2-40B4-BE49-F238E27FC236}">
                <a16:creationId xmlns:a16="http://schemas.microsoft.com/office/drawing/2014/main" id="{A17682B0-F45D-1E5F-E18F-CF4B4A6045EC}"/>
              </a:ext>
            </a:extLst>
          </p:cNvPr>
          <p:cNvSpPr txBox="1"/>
          <p:nvPr/>
        </p:nvSpPr>
        <p:spPr>
          <a:xfrm rot="16200000">
            <a:off x="5141225" y="4854877"/>
            <a:ext cx="1436034" cy="646331"/>
          </a:xfrm>
          <a:prstGeom prst="rect">
            <a:avLst/>
          </a:prstGeom>
          <a:noFill/>
        </p:spPr>
        <p:txBody>
          <a:bodyPr wrap="none" rtlCol="0">
            <a:spAutoFit/>
          </a:bodyPr>
          <a:lstStyle/>
          <a:p>
            <a:pPr algn="ctr"/>
            <a:r>
              <a:rPr lang="en-US" b="1" dirty="0"/>
              <a:t>PAR</a:t>
            </a:r>
          </a:p>
          <a:p>
            <a:r>
              <a:rPr lang="en-US" b="1" dirty="0"/>
              <a:t>Booster Load</a:t>
            </a:r>
          </a:p>
        </p:txBody>
      </p:sp>
      <p:sp>
        <p:nvSpPr>
          <p:cNvPr id="69" name="TextBox 68">
            <a:extLst>
              <a:ext uri="{FF2B5EF4-FFF2-40B4-BE49-F238E27FC236}">
                <a16:creationId xmlns:a16="http://schemas.microsoft.com/office/drawing/2014/main" id="{72F854C2-0335-4D01-0CB2-47B59C39F046}"/>
              </a:ext>
            </a:extLst>
          </p:cNvPr>
          <p:cNvSpPr txBox="1"/>
          <p:nvPr/>
        </p:nvSpPr>
        <p:spPr>
          <a:xfrm>
            <a:off x="10350268" y="5103843"/>
            <a:ext cx="1079398" cy="646331"/>
          </a:xfrm>
          <a:prstGeom prst="rect">
            <a:avLst/>
          </a:prstGeom>
          <a:noFill/>
        </p:spPr>
        <p:txBody>
          <a:bodyPr wrap="none" rtlCol="0">
            <a:spAutoFit/>
          </a:bodyPr>
          <a:lstStyle/>
          <a:p>
            <a:pPr algn="ctr"/>
            <a:r>
              <a:rPr lang="en-US" b="1" dirty="0"/>
              <a:t>PAR</a:t>
            </a:r>
          </a:p>
          <a:p>
            <a:r>
              <a:rPr lang="en-US" b="1" dirty="0"/>
              <a:t>DS Cycles</a:t>
            </a:r>
          </a:p>
        </p:txBody>
      </p:sp>
      <p:sp>
        <p:nvSpPr>
          <p:cNvPr id="26" name="Date Placeholder 25">
            <a:extLst>
              <a:ext uri="{FF2B5EF4-FFF2-40B4-BE49-F238E27FC236}">
                <a16:creationId xmlns:a16="http://schemas.microsoft.com/office/drawing/2014/main" id="{353F0509-1C5A-2647-F3F6-C34893571612}"/>
              </a:ext>
            </a:extLst>
          </p:cNvPr>
          <p:cNvSpPr>
            <a:spLocks noGrp="1"/>
          </p:cNvSpPr>
          <p:nvPr>
            <p:ph type="dt" sz="half" idx="10"/>
          </p:nvPr>
        </p:nvSpPr>
        <p:spPr/>
        <p:txBody>
          <a:bodyPr/>
          <a:lstStyle/>
          <a:p>
            <a:fld id="{58102FFE-BA46-492B-96DE-48119CB2DAFA}" type="datetime1">
              <a:rPr lang="en-US" smtClean="0"/>
              <a:t>6/14/2023</a:t>
            </a:fld>
            <a:endParaRPr lang="en-US"/>
          </a:p>
        </p:txBody>
      </p:sp>
      <p:sp>
        <p:nvSpPr>
          <p:cNvPr id="28" name="Footer Placeholder 27">
            <a:extLst>
              <a:ext uri="{FF2B5EF4-FFF2-40B4-BE49-F238E27FC236}">
                <a16:creationId xmlns:a16="http://schemas.microsoft.com/office/drawing/2014/main" id="{5416689C-7CCC-DF76-2336-FDFFD8D6FAF9}"/>
              </a:ext>
            </a:extLst>
          </p:cNvPr>
          <p:cNvSpPr>
            <a:spLocks noGrp="1"/>
          </p:cNvSpPr>
          <p:nvPr>
            <p:ph type="ftr" sz="quarter" idx="11"/>
          </p:nvPr>
        </p:nvSpPr>
        <p:spPr/>
        <p:txBody>
          <a:bodyPr/>
          <a:lstStyle/>
          <a:p>
            <a:r>
              <a:rPr lang="en-US"/>
              <a:t>W. Pellico,  ACE Workshop</a:t>
            </a:r>
          </a:p>
        </p:txBody>
      </p:sp>
      <p:sp>
        <p:nvSpPr>
          <p:cNvPr id="30" name="Slide Number Placeholder 29">
            <a:extLst>
              <a:ext uri="{FF2B5EF4-FFF2-40B4-BE49-F238E27FC236}">
                <a16:creationId xmlns:a16="http://schemas.microsoft.com/office/drawing/2014/main" id="{4964268F-01B1-208B-A988-3043E0743E86}"/>
              </a:ext>
            </a:extLst>
          </p:cNvPr>
          <p:cNvSpPr>
            <a:spLocks noGrp="1"/>
          </p:cNvSpPr>
          <p:nvPr>
            <p:ph type="sldNum" sz="quarter" idx="12"/>
          </p:nvPr>
        </p:nvSpPr>
        <p:spPr/>
        <p:txBody>
          <a:bodyPr/>
          <a:lstStyle/>
          <a:p>
            <a:fld id="{E9F25B83-39CE-004C-9B34-2F2DD9832F37}" type="slidenum">
              <a:rPr lang="en-US" smtClean="0"/>
              <a:t>28</a:t>
            </a:fld>
            <a:endParaRPr lang="en-US"/>
          </a:p>
        </p:txBody>
      </p:sp>
      <p:sp>
        <p:nvSpPr>
          <p:cNvPr id="32" name="Rectangle 31">
            <a:extLst>
              <a:ext uri="{FF2B5EF4-FFF2-40B4-BE49-F238E27FC236}">
                <a16:creationId xmlns:a16="http://schemas.microsoft.com/office/drawing/2014/main" id="{7388252C-D1AF-9FA4-0D76-322F90C52E4B}"/>
              </a:ext>
            </a:extLst>
          </p:cNvPr>
          <p:cNvSpPr/>
          <p:nvPr/>
        </p:nvSpPr>
        <p:spPr>
          <a:xfrm>
            <a:off x="2694683" y="3138342"/>
            <a:ext cx="3113911" cy="1015663"/>
          </a:xfrm>
          <a:prstGeom prst="rect">
            <a:avLst/>
          </a:prstGeom>
          <a:noFill/>
        </p:spPr>
        <p:txBody>
          <a:bodyPr wrap="square" lIns="91440" tIns="45720" rIns="91440" bIns="45720">
            <a:spAutoFit/>
          </a:bodyPr>
          <a:lstStyle/>
          <a:p>
            <a:pPr algn="ctr"/>
            <a:r>
              <a:rPr lang="en-US" sz="3000" b="0" cap="none" spc="0" dirty="0">
                <a:ln w="0"/>
                <a:solidFill>
                  <a:schemeClr val="tx1"/>
                </a:solidFill>
                <a:effectLst>
                  <a:outerShdw blurRad="38100" dist="19050" dir="2700000" algn="tl" rotWithShape="0">
                    <a:schemeClr val="dk1">
                      <a:alpha val="40000"/>
                    </a:schemeClr>
                  </a:outerShdw>
                </a:effectLst>
              </a:rPr>
              <a:t>Booster Cycles</a:t>
            </a:r>
          </a:p>
          <a:p>
            <a:pPr algn="ctr"/>
            <a:r>
              <a:rPr lang="en-US" sz="3000" dirty="0">
                <a:ln w="0"/>
                <a:effectLst>
                  <a:outerShdw blurRad="38100" dist="19050" dir="2700000" algn="tl" rotWithShape="0">
                    <a:schemeClr val="dk1">
                      <a:alpha val="40000"/>
                    </a:schemeClr>
                  </a:outerShdw>
                </a:effectLst>
              </a:rPr>
              <a:t>20 Hz</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33" name="TextBox 32">
            <a:extLst>
              <a:ext uri="{FF2B5EF4-FFF2-40B4-BE49-F238E27FC236}">
                <a16:creationId xmlns:a16="http://schemas.microsoft.com/office/drawing/2014/main" id="{49B1182C-4E40-5050-FB8F-F5557F8B2790}"/>
              </a:ext>
            </a:extLst>
          </p:cNvPr>
          <p:cNvSpPr txBox="1"/>
          <p:nvPr/>
        </p:nvSpPr>
        <p:spPr>
          <a:xfrm rot="16200000">
            <a:off x="1233655" y="4968460"/>
            <a:ext cx="950901" cy="646331"/>
          </a:xfrm>
          <a:prstGeom prst="rect">
            <a:avLst/>
          </a:prstGeom>
          <a:noFill/>
        </p:spPr>
        <p:txBody>
          <a:bodyPr wrap="none" rtlCol="0">
            <a:spAutoFit/>
          </a:bodyPr>
          <a:lstStyle/>
          <a:p>
            <a:pPr algn="ctr"/>
            <a:r>
              <a:rPr lang="en-US" b="1" dirty="0">
                <a:solidFill>
                  <a:srgbClr val="C00000"/>
                </a:solidFill>
              </a:rPr>
              <a:t>PAR</a:t>
            </a:r>
          </a:p>
          <a:p>
            <a:r>
              <a:rPr lang="en-US" b="1" dirty="0">
                <a:solidFill>
                  <a:srgbClr val="C00000"/>
                </a:solidFill>
              </a:rPr>
              <a:t>DS Load</a:t>
            </a:r>
          </a:p>
        </p:txBody>
      </p:sp>
      <p:cxnSp>
        <p:nvCxnSpPr>
          <p:cNvPr id="34" name="Straight Arrow Connector 33">
            <a:extLst>
              <a:ext uri="{FF2B5EF4-FFF2-40B4-BE49-F238E27FC236}">
                <a16:creationId xmlns:a16="http://schemas.microsoft.com/office/drawing/2014/main" id="{67B03ED7-F737-72FC-615A-76BB7560E921}"/>
              </a:ext>
            </a:extLst>
          </p:cNvPr>
          <p:cNvCxnSpPr>
            <a:cxnSpLocks/>
          </p:cNvCxnSpPr>
          <p:nvPr/>
        </p:nvCxnSpPr>
        <p:spPr>
          <a:xfrm>
            <a:off x="673270" y="1329076"/>
            <a:ext cx="11457770" cy="75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89AB424-AAC4-5B5C-3121-598D3DD53FD8}"/>
              </a:ext>
            </a:extLst>
          </p:cNvPr>
          <p:cNvSpPr txBox="1"/>
          <p:nvPr/>
        </p:nvSpPr>
        <p:spPr>
          <a:xfrm>
            <a:off x="5447571" y="1044980"/>
            <a:ext cx="2451312" cy="369332"/>
          </a:xfrm>
          <a:prstGeom prst="rect">
            <a:avLst/>
          </a:prstGeom>
          <a:noFill/>
        </p:spPr>
        <p:txBody>
          <a:bodyPr wrap="none" rtlCol="0">
            <a:spAutoFit/>
          </a:bodyPr>
          <a:lstStyle/>
          <a:p>
            <a:r>
              <a:rPr lang="en-US" dirty="0"/>
              <a:t>.6 sec/12 Booster Cycles</a:t>
            </a:r>
          </a:p>
        </p:txBody>
      </p:sp>
    </p:spTree>
    <p:extLst>
      <p:ext uri="{BB962C8B-B14F-4D97-AF65-F5344CB8AC3E}">
        <p14:creationId xmlns:p14="http://schemas.microsoft.com/office/powerpoint/2010/main" val="3341323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AFD8-C1DD-4484-B50E-2F26FEB3DE08}"/>
              </a:ext>
            </a:extLst>
          </p:cNvPr>
          <p:cNvSpPr>
            <a:spLocks noGrp="1"/>
          </p:cNvSpPr>
          <p:nvPr>
            <p:ph type="title"/>
          </p:nvPr>
        </p:nvSpPr>
        <p:spPr>
          <a:xfrm>
            <a:off x="838200" y="365125"/>
            <a:ext cx="10515600" cy="854075"/>
          </a:xfrm>
        </p:spPr>
        <p:txBody>
          <a:bodyPr>
            <a:normAutofit fontScale="90000"/>
          </a:bodyPr>
          <a:lstStyle/>
          <a:p>
            <a:pPr algn="ctr"/>
            <a:r>
              <a:rPr lang="en-US" dirty="0"/>
              <a:t>PAR Beam to DS program</a:t>
            </a:r>
            <a:br>
              <a:rPr lang="en-US" dirty="0"/>
            </a:br>
            <a:r>
              <a:rPr lang="en-US" sz="3100" dirty="0"/>
              <a:t>(Matt Toups Talk)</a:t>
            </a:r>
          </a:p>
        </p:txBody>
      </p:sp>
      <p:sp>
        <p:nvSpPr>
          <p:cNvPr id="3" name="Content Placeholder 2">
            <a:extLst>
              <a:ext uri="{FF2B5EF4-FFF2-40B4-BE49-F238E27FC236}">
                <a16:creationId xmlns:a16="http://schemas.microsoft.com/office/drawing/2014/main" id="{61A40F94-CD9D-4A67-BA0C-A990B19426E6}"/>
              </a:ext>
            </a:extLst>
          </p:cNvPr>
          <p:cNvSpPr>
            <a:spLocks noGrp="1"/>
          </p:cNvSpPr>
          <p:nvPr>
            <p:ph idx="1"/>
          </p:nvPr>
        </p:nvSpPr>
        <p:spPr>
          <a:xfrm>
            <a:off x="533400" y="1398362"/>
            <a:ext cx="11342913" cy="5105399"/>
          </a:xfrm>
        </p:spPr>
        <p:txBody>
          <a:bodyPr>
            <a:normAutofit lnSpcReduction="10000"/>
          </a:bodyPr>
          <a:lstStyle/>
          <a:p>
            <a:r>
              <a:rPr lang="en-US" dirty="0"/>
              <a:t>Assuming 100 Hz hardware limitations and Space Charge like PIP-II</a:t>
            </a:r>
          </a:p>
          <a:p>
            <a:pPr marL="0" indent="0">
              <a:buNone/>
            </a:pPr>
            <a:r>
              <a:rPr lang="en-US" dirty="0"/>
              <a:t>100 Hz* 1E13 </a:t>
            </a:r>
            <a:r>
              <a:rPr lang="en-US" dirty="0" err="1"/>
              <a:t>ppp</a:t>
            </a:r>
            <a:r>
              <a:rPr lang="en-US" dirty="0"/>
              <a:t>*800 MeV*1.6E-19 = 128 kW</a:t>
            </a:r>
          </a:p>
          <a:p>
            <a:endParaRPr lang="en-US" dirty="0"/>
          </a:p>
          <a:p>
            <a:r>
              <a:rPr lang="en-US" dirty="0"/>
              <a:t>More pulses and or higher intensity may be possible </a:t>
            </a:r>
          </a:p>
          <a:p>
            <a:endParaRPr lang="en-US" dirty="0"/>
          </a:p>
          <a:p>
            <a:r>
              <a:rPr lang="en-US" dirty="0"/>
              <a:t>Future option: PIP-II increases injection beam energy to 1 GeV.</a:t>
            </a:r>
          </a:p>
          <a:p>
            <a:pPr lvl="1"/>
            <a:r>
              <a:rPr lang="en-US" dirty="0"/>
              <a:t>The SC is reduced, and you can scale up the beam intensity:</a:t>
            </a:r>
          </a:p>
          <a:p>
            <a:pPr marL="0" indent="0">
              <a:buNone/>
            </a:pPr>
            <a:r>
              <a:rPr lang="en-US" dirty="0"/>
              <a:t>	100 Hz*1.5E13 </a:t>
            </a:r>
            <a:r>
              <a:rPr lang="en-US" dirty="0" err="1"/>
              <a:t>ppp</a:t>
            </a:r>
            <a:r>
              <a:rPr lang="en-US" dirty="0"/>
              <a:t>*1E9*1.6E-19 = 240 kW</a:t>
            </a:r>
          </a:p>
          <a:p>
            <a:pPr marL="0" indent="0">
              <a:buNone/>
            </a:pPr>
            <a:endParaRPr lang="en-US" dirty="0"/>
          </a:p>
          <a:p>
            <a:pPr marL="0" indent="0">
              <a:buNone/>
            </a:pPr>
            <a:r>
              <a:rPr lang="en-US" dirty="0"/>
              <a:t>Limitations for these intensities need to be examined – such as shielding, painting, injection foil, extraction, RF needs…..</a:t>
            </a:r>
          </a:p>
          <a:p>
            <a:pPr marL="0" indent="0">
              <a:buNone/>
            </a:pPr>
            <a:endParaRPr lang="en-US" dirty="0"/>
          </a:p>
        </p:txBody>
      </p:sp>
      <p:sp>
        <p:nvSpPr>
          <p:cNvPr id="4" name="Date Placeholder 3">
            <a:extLst>
              <a:ext uri="{FF2B5EF4-FFF2-40B4-BE49-F238E27FC236}">
                <a16:creationId xmlns:a16="http://schemas.microsoft.com/office/drawing/2014/main" id="{6D8E8CBA-7EE4-64F6-3443-E02FE578B43C}"/>
              </a:ext>
            </a:extLst>
          </p:cNvPr>
          <p:cNvSpPr>
            <a:spLocks noGrp="1"/>
          </p:cNvSpPr>
          <p:nvPr>
            <p:ph type="dt" sz="half" idx="10"/>
          </p:nvPr>
        </p:nvSpPr>
        <p:spPr/>
        <p:txBody>
          <a:bodyPr/>
          <a:lstStyle/>
          <a:p>
            <a:fld id="{32018791-E471-474C-98FF-C167A095E4A9}" type="datetime1">
              <a:rPr lang="en-US" smtClean="0"/>
              <a:t>6/14/2023</a:t>
            </a:fld>
            <a:endParaRPr lang="en-US"/>
          </a:p>
        </p:txBody>
      </p:sp>
      <p:sp>
        <p:nvSpPr>
          <p:cNvPr id="5" name="Footer Placeholder 4">
            <a:extLst>
              <a:ext uri="{FF2B5EF4-FFF2-40B4-BE49-F238E27FC236}">
                <a16:creationId xmlns:a16="http://schemas.microsoft.com/office/drawing/2014/main" id="{187034EE-96C6-36C5-E209-48FD68C69307}"/>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63E5BD10-E3BE-FD21-2C8D-6EFF25AE87B7}"/>
              </a:ext>
            </a:extLst>
          </p:cNvPr>
          <p:cNvSpPr>
            <a:spLocks noGrp="1"/>
          </p:cNvSpPr>
          <p:nvPr>
            <p:ph type="sldNum" sz="quarter" idx="12"/>
          </p:nvPr>
        </p:nvSpPr>
        <p:spPr/>
        <p:txBody>
          <a:bodyPr/>
          <a:lstStyle/>
          <a:p>
            <a:fld id="{E9F25B83-39CE-004C-9B34-2F2DD9832F37}" type="slidenum">
              <a:rPr lang="en-US" smtClean="0"/>
              <a:t>29</a:t>
            </a:fld>
            <a:endParaRPr lang="en-US"/>
          </a:p>
        </p:txBody>
      </p:sp>
    </p:spTree>
    <p:extLst>
      <p:ext uri="{BB962C8B-B14F-4D97-AF65-F5344CB8AC3E}">
        <p14:creationId xmlns:p14="http://schemas.microsoft.com/office/powerpoint/2010/main" val="339264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A0AB-928B-42C9-913B-3A53FF16772B}"/>
              </a:ext>
            </a:extLst>
          </p:cNvPr>
          <p:cNvSpPr>
            <a:spLocks noGrp="1"/>
          </p:cNvSpPr>
          <p:nvPr>
            <p:ph type="title"/>
          </p:nvPr>
        </p:nvSpPr>
        <p:spPr>
          <a:xfrm>
            <a:off x="838199" y="168275"/>
            <a:ext cx="10515600" cy="1325563"/>
          </a:xfrm>
        </p:spPr>
        <p:txBody>
          <a:bodyPr/>
          <a:lstStyle/>
          <a:p>
            <a:pPr algn="ctr"/>
            <a:r>
              <a:rPr lang="en-US" dirty="0"/>
              <a:t>PAR People </a:t>
            </a:r>
          </a:p>
        </p:txBody>
      </p:sp>
      <p:sp>
        <p:nvSpPr>
          <p:cNvPr id="4" name="Date Placeholder 3">
            <a:extLst>
              <a:ext uri="{FF2B5EF4-FFF2-40B4-BE49-F238E27FC236}">
                <a16:creationId xmlns:a16="http://schemas.microsoft.com/office/drawing/2014/main" id="{42788D8F-CAF3-A36F-EF72-F52A42349C32}"/>
              </a:ext>
            </a:extLst>
          </p:cNvPr>
          <p:cNvSpPr>
            <a:spLocks noGrp="1"/>
          </p:cNvSpPr>
          <p:nvPr>
            <p:ph type="dt" sz="half" idx="10"/>
          </p:nvPr>
        </p:nvSpPr>
        <p:spPr/>
        <p:txBody>
          <a:bodyPr/>
          <a:lstStyle/>
          <a:p>
            <a:fld id="{4090BFE3-49A8-4601-BB09-0FB78AEBD96D}" type="datetime1">
              <a:rPr lang="en-US" smtClean="0"/>
              <a:t>6/14/2023</a:t>
            </a:fld>
            <a:endParaRPr lang="en-US" dirty="0"/>
          </a:p>
        </p:txBody>
      </p:sp>
      <p:sp>
        <p:nvSpPr>
          <p:cNvPr id="5" name="Footer Placeholder 4">
            <a:extLst>
              <a:ext uri="{FF2B5EF4-FFF2-40B4-BE49-F238E27FC236}">
                <a16:creationId xmlns:a16="http://schemas.microsoft.com/office/drawing/2014/main" id="{01714AE7-5DE1-F9FF-40F4-D931461B24E0}"/>
              </a:ext>
            </a:extLst>
          </p:cNvPr>
          <p:cNvSpPr>
            <a:spLocks noGrp="1"/>
          </p:cNvSpPr>
          <p:nvPr>
            <p:ph type="ftr" sz="quarter" idx="11"/>
          </p:nvPr>
        </p:nvSpPr>
        <p:spPr/>
        <p:txBody>
          <a:bodyPr/>
          <a:lstStyle/>
          <a:p>
            <a:r>
              <a:rPr lang="en-US" dirty="0"/>
              <a:t>W. Pellico,  ACE Workshop</a:t>
            </a:r>
          </a:p>
        </p:txBody>
      </p:sp>
      <p:sp>
        <p:nvSpPr>
          <p:cNvPr id="6" name="Slide Number Placeholder 5">
            <a:extLst>
              <a:ext uri="{FF2B5EF4-FFF2-40B4-BE49-F238E27FC236}">
                <a16:creationId xmlns:a16="http://schemas.microsoft.com/office/drawing/2014/main" id="{BC3734A8-76FF-A8DE-197C-9D3046391F57}"/>
              </a:ext>
            </a:extLst>
          </p:cNvPr>
          <p:cNvSpPr>
            <a:spLocks noGrp="1"/>
          </p:cNvSpPr>
          <p:nvPr>
            <p:ph type="sldNum" sz="quarter" idx="12"/>
          </p:nvPr>
        </p:nvSpPr>
        <p:spPr/>
        <p:txBody>
          <a:bodyPr/>
          <a:lstStyle/>
          <a:p>
            <a:fld id="{E9F25B83-39CE-004C-9B34-2F2DD9832F37}" type="slidenum">
              <a:rPr lang="en-US" smtClean="0"/>
              <a:t>3</a:t>
            </a:fld>
            <a:endParaRPr lang="en-US"/>
          </a:p>
        </p:txBody>
      </p:sp>
      <p:sp>
        <p:nvSpPr>
          <p:cNvPr id="7" name="Content Placeholder 1">
            <a:extLst>
              <a:ext uri="{FF2B5EF4-FFF2-40B4-BE49-F238E27FC236}">
                <a16:creationId xmlns:a16="http://schemas.microsoft.com/office/drawing/2014/main" id="{0474512A-E791-785C-207C-1AC88BEB5BBF}"/>
              </a:ext>
            </a:extLst>
          </p:cNvPr>
          <p:cNvSpPr>
            <a:spLocks noGrp="1"/>
          </p:cNvSpPr>
          <p:nvPr>
            <p:ph idx="1"/>
          </p:nvPr>
        </p:nvSpPr>
        <p:spPr>
          <a:xfrm>
            <a:off x="423909" y="1589797"/>
            <a:ext cx="11321248" cy="4162933"/>
          </a:xfrm>
        </p:spPr>
        <p:txBody>
          <a:bodyPr numCol="2">
            <a:normAutofit/>
          </a:bodyPr>
          <a:lstStyle/>
          <a:p>
            <a:r>
              <a:rPr lang="en-US" sz="2000" b="1" dirty="0">
                <a:solidFill>
                  <a:schemeClr val="accent2">
                    <a:lumMod val="75000"/>
                  </a:schemeClr>
                </a:solidFill>
              </a:rPr>
              <a:t>Bill </a:t>
            </a:r>
            <a:r>
              <a:rPr lang="en-US" sz="2000" b="1" dirty="0" err="1">
                <a:solidFill>
                  <a:schemeClr val="accent2">
                    <a:lumMod val="75000"/>
                  </a:schemeClr>
                </a:solidFill>
              </a:rPr>
              <a:t>Pellico</a:t>
            </a:r>
            <a:r>
              <a:rPr lang="en-US" sz="2000" dirty="0">
                <a:solidFill>
                  <a:schemeClr val="accent2">
                    <a:lumMod val="75000"/>
                  </a:schemeClr>
                </a:solidFill>
              </a:rPr>
              <a:t>: Lead Proponent, RF Systems, Hardware</a:t>
            </a:r>
          </a:p>
          <a:p>
            <a:r>
              <a:rPr lang="en-US" sz="2000" b="1" dirty="0">
                <a:solidFill>
                  <a:schemeClr val="accent2">
                    <a:lumMod val="75000"/>
                  </a:schemeClr>
                </a:solidFill>
              </a:rPr>
              <a:t>Cheng-yang Tan: </a:t>
            </a:r>
            <a:r>
              <a:rPr lang="en-US" sz="2000" dirty="0">
                <a:solidFill>
                  <a:schemeClr val="accent2">
                    <a:lumMod val="75000"/>
                  </a:schemeClr>
                </a:solidFill>
              </a:rPr>
              <a:t>Head of Proton Source Department</a:t>
            </a:r>
          </a:p>
          <a:p>
            <a:r>
              <a:rPr lang="en-US" sz="2000" b="1" dirty="0">
                <a:solidFill>
                  <a:schemeClr val="accent2">
                    <a:lumMod val="75000"/>
                  </a:schemeClr>
                </a:solidFill>
              </a:rPr>
              <a:t>John Johnstone: </a:t>
            </a:r>
            <a:r>
              <a:rPr lang="en-US" sz="2000" dirty="0">
                <a:solidFill>
                  <a:schemeClr val="accent2">
                    <a:lumMod val="75000"/>
                  </a:schemeClr>
                </a:solidFill>
              </a:rPr>
              <a:t>Lattice Design</a:t>
            </a:r>
          </a:p>
          <a:p>
            <a:r>
              <a:rPr lang="en-US" sz="2000" b="1" dirty="0">
                <a:solidFill>
                  <a:schemeClr val="accent2">
                    <a:lumMod val="75000"/>
                  </a:schemeClr>
                </a:solidFill>
              </a:rPr>
              <a:t>Dave Johnson: </a:t>
            </a:r>
            <a:r>
              <a:rPr lang="en-US" sz="2000" dirty="0">
                <a:solidFill>
                  <a:schemeClr val="accent2">
                    <a:lumMod val="75000"/>
                  </a:schemeClr>
                </a:solidFill>
              </a:rPr>
              <a:t>Injection Design</a:t>
            </a:r>
          </a:p>
          <a:p>
            <a:r>
              <a:rPr lang="en-US" sz="2000" b="1" dirty="0" err="1">
                <a:solidFill>
                  <a:schemeClr val="accent2">
                    <a:lumMod val="75000"/>
                  </a:schemeClr>
                </a:solidFill>
              </a:rPr>
              <a:t>Meiqin</a:t>
            </a:r>
            <a:r>
              <a:rPr lang="en-US" sz="2000" b="1" dirty="0">
                <a:solidFill>
                  <a:schemeClr val="accent2">
                    <a:lumMod val="75000"/>
                  </a:schemeClr>
                </a:solidFill>
              </a:rPr>
              <a:t> Xiao: </a:t>
            </a:r>
            <a:r>
              <a:rPr lang="en-US" sz="2000" dirty="0">
                <a:solidFill>
                  <a:schemeClr val="accent2">
                    <a:lumMod val="75000"/>
                  </a:schemeClr>
                </a:solidFill>
              </a:rPr>
              <a:t>BTL Interface to PAR</a:t>
            </a:r>
          </a:p>
          <a:p>
            <a:r>
              <a:rPr lang="en-US" sz="2000" b="1" dirty="0">
                <a:solidFill>
                  <a:schemeClr val="accent2">
                    <a:lumMod val="75000"/>
                  </a:schemeClr>
                </a:solidFill>
              </a:rPr>
              <a:t>Chandra Bhat: </a:t>
            </a:r>
            <a:r>
              <a:rPr lang="en-US" sz="2000" dirty="0">
                <a:solidFill>
                  <a:schemeClr val="accent2">
                    <a:lumMod val="75000"/>
                  </a:schemeClr>
                </a:solidFill>
              </a:rPr>
              <a:t>Longitudinal Capture, RF Systems</a:t>
            </a:r>
          </a:p>
          <a:p>
            <a:r>
              <a:rPr lang="en-US" sz="2000" b="1" i="1" u="sng" dirty="0">
                <a:solidFill>
                  <a:schemeClr val="accent2">
                    <a:lumMod val="75000"/>
                  </a:schemeClr>
                </a:solidFill>
              </a:rPr>
              <a:t>Ben Simons:</a:t>
            </a:r>
            <a:r>
              <a:rPr lang="en-US" sz="2000" b="1" i="1" dirty="0">
                <a:solidFill>
                  <a:schemeClr val="accent2">
                    <a:lumMod val="75000"/>
                  </a:schemeClr>
                </a:solidFill>
              </a:rPr>
              <a:t> </a:t>
            </a:r>
            <a:r>
              <a:rPr lang="en-US" sz="2000" dirty="0">
                <a:solidFill>
                  <a:schemeClr val="accent2">
                    <a:lumMod val="75000"/>
                  </a:schemeClr>
                </a:solidFill>
              </a:rPr>
              <a:t>Space-charge &amp; Nonlinearity</a:t>
            </a:r>
          </a:p>
          <a:p>
            <a:r>
              <a:rPr lang="en-US" sz="2000" b="1" i="1" u="sng" dirty="0">
                <a:solidFill>
                  <a:schemeClr val="accent2">
                    <a:lumMod val="75000"/>
                  </a:schemeClr>
                </a:solidFill>
              </a:rPr>
              <a:t>Jeff Eldred:</a:t>
            </a:r>
            <a:r>
              <a:rPr lang="en-US" sz="2000" b="1" i="1" dirty="0">
                <a:solidFill>
                  <a:schemeClr val="accent2">
                    <a:lumMod val="75000"/>
                  </a:schemeClr>
                </a:solidFill>
              </a:rPr>
              <a:t> </a:t>
            </a:r>
            <a:r>
              <a:rPr lang="en-US" sz="2000" dirty="0">
                <a:solidFill>
                  <a:schemeClr val="accent2">
                    <a:lumMod val="75000"/>
                  </a:schemeClr>
                </a:solidFill>
              </a:rPr>
              <a:t>Intensity Upgrades</a:t>
            </a:r>
          </a:p>
          <a:p>
            <a:r>
              <a:rPr lang="en-US" sz="2000" b="1" i="1" u="sng" dirty="0">
                <a:solidFill>
                  <a:schemeClr val="accent2">
                    <a:lumMod val="75000"/>
                  </a:schemeClr>
                </a:solidFill>
              </a:rPr>
              <a:t>Phillipe Piot:</a:t>
            </a:r>
            <a:r>
              <a:rPr lang="en-US" sz="2000" i="1" dirty="0">
                <a:solidFill>
                  <a:schemeClr val="accent2">
                    <a:lumMod val="75000"/>
                  </a:schemeClr>
                </a:solidFill>
              </a:rPr>
              <a:t> </a:t>
            </a:r>
            <a:r>
              <a:rPr lang="en-US" sz="2000" dirty="0">
                <a:solidFill>
                  <a:schemeClr val="accent2">
                    <a:lumMod val="75000"/>
                  </a:schemeClr>
                </a:solidFill>
              </a:rPr>
              <a:t>Physics Consultant</a:t>
            </a:r>
          </a:p>
          <a:p>
            <a:r>
              <a:rPr lang="en-US" sz="2000" b="1" dirty="0">
                <a:solidFill>
                  <a:schemeClr val="accent2">
                    <a:lumMod val="75000"/>
                  </a:schemeClr>
                </a:solidFill>
              </a:rPr>
              <a:t>Carol Johnstone: </a:t>
            </a:r>
            <a:r>
              <a:rPr lang="en-US" sz="2000" dirty="0">
                <a:solidFill>
                  <a:schemeClr val="accent2">
                    <a:lumMod val="75000"/>
                  </a:schemeClr>
                </a:solidFill>
              </a:rPr>
              <a:t>Lattice Consultant</a:t>
            </a:r>
            <a:endParaRPr lang="en-US" sz="2000" b="1" dirty="0">
              <a:solidFill>
                <a:schemeClr val="accent2">
                  <a:lumMod val="75000"/>
                </a:schemeClr>
              </a:solidFill>
            </a:endParaRPr>
          </a:p>
          <a:p>
            <a:r>
              <a:rPr lang="en-US" sz="2000" b="1" dirty="0">
                <a:solidFill>
                  <a:schemeClr val="accent2">
                    <a:lumMod val="75000"/>
                  </a:schemeClr>
                </a:solidFill>
              </a:rPr>
              <a:t>Kiyomi </a:t>
            </a:r>
            <a:r>
              <a:rPr lang="en-US" sz="2000" b="1" dirty="0" err="1">
                <a:solidFill>
                  <a:schemeClr val="accent2">
                    <a:lumMod val="75000"/>
                  </a:schemeClr>
                </a:solidFill>
              </a:rPr>
              <a:t>Seiya</a:t>
            </a:r>
            <a:r>
              <a:rPr lang="en-US" sz="2000" b="1" dirty="0">
                <a:solidFill>
                  <a:schemeClr val="accent2">
                    <a:lumMod val="75000"/>
                  </a:schemeClr>
                </a:solidFill>
              </a:rPr>
              <a:t>:</a:t>
            </a:r>
            <a:r>
              <a:rPr lang="en-US" sz="2000" dirty="0">
                <a:solidFill>
                  <a:schemeClr val="accent2">
                    <a:lumMod val="75000"/>
                  </a:schemeClr>
                </a:solidFill>
              </a:rPr>
              <a:t> Injection Consultant</a:t>
            </a:r>
            <a:endParaRPr lang="en-US" sz="2000" b="1" dirty="0">
              <a:solidFill>
                <a:schemeClr val="accent2">
                  <a:lumMod val="75000"/>
                </a:schemeClr>
              </a:solidFill>
            </a:endParaRPr>
          </a:p>
          <a:p>
            <a:r>
              <a:rPr lang="en-US" sz="2000" b="1" dirty="0">
                <a:solidFill>
                  <a:schemeClr val="accent2">
                    <a:lumMod val="75000"/>
                  </a:schemeClr>
                </a:solidFill>
              </a:rPr>
              <a:t>Matt Toups: </a:t>
            </a:r>
            <a:r>
              <a:rPr lang="en-US" sz="2000" dirty="0">
                <a:solidFill>
                  <a:schemeClr val="accent2">
                    <a:lumMod val="75000"/>
                  </a:schemeClr>
                </a:solidFill>
              </a:rPr>
              <a:t>Dark Sector Experiment </a:t>
            </a:r>
          </a:p>
          <a:p>
            <a:r>
              <a:rPr lang="en-US" sz="2000" b="1" dirty="0">
                <a:solidFill>
                  <a:schemeClr val="accent2">
                    <a:lumMod val="75000"/>
                  </a:schemeClr>
                </a:solidFill>
              </a:rPr>
              <a:t>Dave Harding:</a:t>
            </a:r>
            <a:r>
              <a:rPr lang="en-US" sz="2000" dirty="0">
                <a:solidFill>
                  <a:schemeClr val="accent2">
                    <a:lumMod val="75000"/>
                  </a:schemeClr>
                </a:solidFill>
              </a:rPr>
              <a:t> Magnets</a:t>
            </a:r>
          </a:p>
          <a:p>
            <a:r>
              <a:rPr lang="en-US" sz="2000" b="1" dirty="0">
                <a:solidFill>
                  <a:schemeClr val="accent2">
                    <a:lumMod val="75000"/>
                  </a:schemeClr>
                </a:solidFill>
              </a:rPr>
              <a:t>Steve Dixon/Ernesto Alcaraz:</a:t>
            </a:r>
            <a:r>
              <a:rPr lang="en-US" sz="2000" dirty="0">
                <a:solidFill>
                  <a:schemeClr val="accent2">
                    <a:lumMod val="75000"/>
                  </a:schemeClr>
                </a:solidFill>
              </a:rPr>
              <a:t> Civil Logistics</a:t>
            </a:r>
          </a:p>
          <a:p>
            <a:r>
              <a:rPr lang="en-US" sz="2000" b="1" dirty="0">
                <a:solidFill>
                  <a:schemeClr val="accent2">
                    <a:lumMod val="75000"/>
                  </a:schemeClr>
                </a:solidFill>
              </a:rPr>
              <a:t>Matt Toups/Jacob </a:t>
            </a:r>
            <a:r>
              <a:rPr lang="en-US" sz="2000" b="1" dirty="0" err="1">
                <a:solidFill>
                  <a:schemeClr val="accent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Zettlemoyer</a:t>
            </a:r>
            <a:r>
              <a:rPr lang="en-US" sz="2000" b="1" dirty="0">
                <a:solidFill>
                  <a:schemeClr val="accent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a:t>
            </a:r>
            <a:r>
              <a:rPr lang="en-US" sz="2000" dirty="0">
                <a:solidFill>
                  <a:schemeClr val="accent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 DS Physics requirements</a:t>
            </a:r>
          </a:p>
          <a:p>
            <a:r>
              <a:rPr lang="en-US" sz="2000" b="1" dirty="0">
                <a:solidFill>
                  <a:schemeClr val="accent2">
                    <a:lumMod val="75000"/>
                  </a:schemeClr>
                </a:solidFill>
                <a:latin typeface="Helvetica" panose="020B0604020202020204" pitchFamily="34" charset="0"/>
                <a:cs typeface="Helvetica" panose="020B0604020202020204" pitchFamily="34" charset="0"/>
              </a:rPr>
              <a:t>Curtis </a:t>
            </a:r>
            <a:r>
              <a:rPr lang="en-US" sz="2000" b="1" dirty="0" err="1">
                <a:solidFill>
                  <a:schemeClr val="accent2">
                    <a:lumMod val="75000"/>
                  </a:schemeClr>
                </a:solidFill>
                <a:latin typeface="Helvetica" panose="020B0604020202020204" pitchFamily="34" charset="0"/>
                <a:cs typeface="Helvetica" panose="020B0604020202020204" pitchFamily="34" charset="0"/>
              </a:rPr>
              <a:t>Baffes</a:t>
            </a:r>
            <a:r>
              <a:rPr lang="en-US" sz="2000" b="1" dirty="0">
                <a:solidFill>
                  <a:schemeClr val="accent2">
                    <a:lumMod val="75000"/>
                  </a:schemeClr>
                </a:solidFill>
                <a:latin typeface="Helvetica" panose="020B0604020202020204" pitchFamily="34" charset="0"/>
                <a:cs typeface="Helvetica" panose="020B0604020202020204" pitchFamily="34" charset="0"/>
              </a:rPr>
              <a:t>/Marina Simon:</a:t>
            </a:r>
            <a:r>
              <a:rPr lang="en-US" sz="2000" dirty="0">
                <a:solidFill>
                  <a:schemeClr val="accent2">
                    <a:lumMod val="75000"/>
                  </a:schemeClr>
                </a:solidFill>
                <a:latin typeface="Helvetica" panose="020B0604020202020204" pitchFamily="34" charset="0"/>
                <a:cs typeface="Helvetica" panose="020B0604020202020204" pitchFamily="34" charset="0"/>
              </a:rPr>
              <a:t> PIP-II</a:t>
            </a:r>
            <a:endParaRPr lang="en-US" sz="2000" b="1" dirty="0">
              <a:solidFill>
                <a:schemeClr val="accent2">
                  <a:lumMod val="75000"/>
                </a:schemeClr>
              </a:solidFill>
              <a:latin typeface="Helvetica" panose="020B0604020202020204" pitchFamily="34" charset="0"/>
              <a:cs typeface="Helvetica" panose="020B0604020202020204" pitchFamily="34" charset="0"/>
            </a:endParaRPr>
          </a:p>
          <a:p>
            <a:endParaRPr lang="en-US" sz="1600" dirty="0">
              <a:solidFill>
                <a:schemeClr val="accent6"/>
              </a:solidFill>
            </a:endParaRPr>
          </a:p>
        </p:txBody>
      </p:sp>
    </p:spTree>
    <p:extLst>
      <p:ext uri="{BB962C8B-B14F-4D97-AF65-F5344CB8AC3E}">
        <p14:creationId xmlns:p14="http://schemas.microsoft.com/office/powerpoint/2010/main" val="3974926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BB17-C34E-4C5D-EE37-C787CF1F3DC2}"/>
              </a:ext>
            </a:extLst>
          </p:cNvPr>
          <p:cNvSpPr>
            <a:spLocks noGrp="1"/>
          </p:cNvSpPr>
          <p:nvPr>
            <p:ph type="title"/>
          </p:nvPr>
        </p:nvSpPr>
        <p:spPr>
          <a:xfrm>
            <a:off x="355236" y="41760"/>
            <a:ext cx="10515600" cy="657951"/>
          </a:xfrm>
        </p:spPr>
        <p:txBody>
          <a:bodyPr>
            <a:normAutofit fontScale="90000"/>
          </a:bodyPr>
          <a:lstStyle/>
          <a:p>
            <a:pPr algn="ctr"/>
            <a:r>
              <a:rPr lang="en-US" dirty="0"/>
              <a:t>Why Not PAR - Funding Reality </a:t>
            </a:r>
          </a:p>
        </p:txBody>
      </p:sp>
      <p:pic>
        <p:nvPicPr>
          <p:cNvPr id="3" name="Picture 2">
            <a:extLst>
              <a:ext uri="{FF2B5EF4-FFF2-40B4-BE49-F238E27FC236}">
                <a16:creationId xmlns:a16="http://schemas.microsoft.com/office/drawing/2014/main" id="{7C95BEFC-3E54-8FC8-E49D-BB19E201B27B}"/>
              </a:ext>
            </a:extLst>
          </p:cNvPr>
          <p:cNvPicPr>
            <a:picLocks noChangeAspect="1"/>
          </p:cNvPicPr>
          <p:nvPr/>
        </p:nvPicPr>
        <p:blipFill>
          <a:blip r:embed="rId3"/>
          <a:stretch>
            <a:fillRect/>
          </a:stretch>
        </p:blipFill>
        <p:spPr>
          <a:xfrm>
            <a:off x="149496" y="870636"/>
            <a:ext cx="4514286" cy="5485714"/>
          </a:xfrm>
          <a:prstGeom prst="rect">
            <a:avLst/>
          </a:prstGeom>
        </p:spPr>
      </p:pic>
      <p:pic>
        <p:nvPicPr>
          <p:cNvPr id="4" name="Picture 3">
            <a:extLst>
              <a:ext uri="{FF2B5EF4-FFF2-40B4-BE49-F238E27FC236}">
                <a16:creationId xmlns:a16="http://schemas.microsoft.com/office/drawing/2014/main" id="{AA35EBB8-8971-FCC6-558E-E953466761BC}"/>
              </a:ext>
            </a:extLst>
          </p:cNvPr>
          <p:cNvPicPr>
            <a:picLocks noChangeAspect="1"/>
          </p:cNvPicPr>
          <p:nvPr/>
        </p:nvPicPr>
        <p:blipFill>
          <a:blip r:embed="rId4"/>
          <a:stretch>
            <a:fillRect/>
          </a:stretch>
        </p:blipFill>
        <p:spPr>
          <a:xfrm>
            <a:off x="4666990" y="1522352"/>
            <a:ext cx="7132016" cy="5004923"/>
          </a:xfrm>
          <a:prstGeom prst="rect">
            <a:avLst/>
          </a:prstGeom>
        </p:spPr>
      </p:pic>
      <p:sp>
        <p:nvSpPr>
          <p:cNvPr id="5" name="TextBox 4">
            <a:extLst>
              <a:ext uri="{FF2B5EF4-FFF2-40B4-BE49-F238E27FC236}">
                <a16:creationId xmlns:a16="http://schemas.microsoft.com/office/drawing/2014/main" id="{7E38FBD8-F6F5-4A4B-6875-D896E20CD01B}"/>
              </a:ext>
            </a:extLst>
          </p:cNvPr>
          <p:cNvSpPr txBox="1"/>
          <p:nvPr/>
        </p:nvSpPr>
        <p:spPr>
          <a:xfrm>
            <a:off x="4666990" y="599022"/>
            <a:ext cx="7418672" cy="923330"/>
          </a:xfrm>
          <a:prstGeom prst="rect">
            <a:avLst/>
          </a:prstGeom>
          <a:noFill/>
        </p:spPr>
        <p:txBody>
          <a:bodyPr wrap="square" rtlCol="0">
            <a:spAutoFit/>
          </a:bodyPr>
          <a:lstStyle/>
          <a:p>
            <a:r>
              <a:rPr lang="en-US" dirty="0"/>
              <a:t>Funding at an opportune time is the challenge.  </a:t>
            </a:r>
            <a:r>
              <a:rPr lang="en-US" b="1" dirty="0">
                <a:solidFill>
                  <a:srgbClr val="FF0000"/>
                </a:solidFill>
              </a:rPr>
              <a:t>Meeting the timeline to help PIP-II/DUNE is important to PAR becoming reality</a:t>
            </a:r>
            <a:r>
              <a:rPr lang="en-US" dirty="0"/>
              <a:t>.  As PAR progresses – cost tables will be completed as shown for civil below.</a:t>
            </a:r>
          </a:p>
        </p:txBody>
      </p:sp>
      <p:sp>
        <p:nvSpPr>
          <p:cNvPr id="6" name="Date Placeholder 5">
            <a:extLst>
              <a:ext uri="{FF2B5EF4-FFF2-40B4-BE49-F238E27FC236}">
                <a16:creationId xmlns:a16="http://schemas.microsoft.com/office/drawing/2014/main" id="{3AD0D666-90DB-EB72-ACB3-2E2EFE340B99}"/>
              </a:ext>
            </a:extLst>
          </p:cNvPr>
          <p:cNvSpPr>
            <a:spLocks noGrp="1"/>
          </p:cNvSpPr>
          <p:nvPr>
            <p:ph type="dt" sz="half" idx="10"/>
          </p:nvPr>
        </p:nvSpPr>
        <p:spPr/>
        <p:txBody>
          <a:bodyPr/>
          <a:lstStyle/>
          <a:p>
            <a:fld id="{EFAAA178-F457-4ED2-BE34-0039023C5895}" type="datetime1">
              <a:rPr lang="en-US" smtClean="0"/>
              <a:t>6/14/2023</a:t>
            </a:fld>
            <a:endParaRPr lang="en-US"/>
          </a:p>
        </p:txBody>
      </p:sp>
      <p:sp>
        <p:nvSpPr>
          <p:cNvPr id="7" name="Footer Placeholder 6">
            <a:extLst>
              <a:ext uri="{FF2B5EF4-FFF2-40B4-BE49-F238E27FC236}">
                <a16:creationId xmlns:a16="http://schemas.microsoft.com/office/drawing/2014/main" id="{663BBA6B-50D4-8C8C-C41C-0F807C74964D}"/>
              </a:ext>
            </a:extLst>
          </p:cNvPr>
          <p:cNvSpPr>
            <a:spLocks noGrp="1"/>
          </p:cNvSpPr>
          <p:nvPr>
            <p:ph type="ftr" sz="quarter" idx="11"/>
          </p:nvPr>
        </p:nvSpPr>
        <p:spPr/>
        <p:txBody>
          <a:bodyPr/>
          <a:lstStyle/>
          <a:p>
            <a:r>
              <a:rPr lang="en-US"/>
              <a:t>W. Pellico,  ACE Workshop</a:t>
            </a:r>
          </a:p>
        </p:txBody>
      </p:sp>
      <p:sp>
        <p:nvSpPr>
          <p:cNvPr id="8" name="Slide Number Placeholder 7">
            <a:extLst>
              <a:ext uri="{FF2B5EF4-FFF2-40B4-BE49-F238E27FC236}">
                <a16:creationId xmlns:a16="http://schemas.microsoft.com/office/drawing/2014/main" id="{313D5490-A5D8-E57B-4C85-0CE7404A1872}"/>
              </a:ext>
            </a:extLst>
          </p:cNvPr>
          <p:cNvSpPr>
            <a:spLocks noGrp="1"/>
          </p:cNvSpPr>
          <p:nvPr>
            <p:ph type="sldNum" sz="quarter" idx="12"/>
          </p:nvPr>
        </p:nvSpPr>
        <p:spPr/>
        <p:txBody>
          <a:bodyPr/>
          <a:lstStyle/>
          <a:p>
            <a:fld id="{E9F25B83-39CE-004C-9B34-2F2DD9832F37}" type="slidenum">
              <a:rPr lang="en-US" smtClean="0"/>
              <a:t>30</a:t>
            </a:fld>
            <a:endParaRPr lang="en-US"/>
          </a:p>
        </p:txBody>
      </p:sp>
    </p:spTree>
    <p:extLst>
      <p:ext uri="{BB962C8B-B14F-4D97-AF65-F5344CB8AC3E}">
        <p14:creationId xmlns:p14="http://schemas.microsoft.com/office/powerpoint/2010/main" val="1965849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961B01-0453-43D1-994C-4CDC30221EF6}"/>
              </a:ext>
            </a:extLst>
          </p:cNvPr>
          <p:cNvPicPr>
            <a:picLocks noChangeAspect="1"/>
          </p:cNvPicPr>
          <p:nvPr/>
        </p:nvPicPr>
        <p:blipFill rotWithShape="1">
          <a:blip r:embed="rId2"/>
          <a:srcRect r="22491"/>
          <a:stretch/>
        </p:blipFill>
        <p:spPr>
          <a:xfrm>
            <a:off x="1133943" y="1228815"/>
            <a:ext cx="9403428" cy="1496400"/>
          </a:xfrm>
          <a:prstGeom prst="rect">
            <a:avLst/>
          </a:prstGeom>
        </p:spPr>
      </p:pic>
      <p:sp>
        <p:nvSpPr>
          <p:cNvPr id="3" name="TextBox 2">
            <a:extLst>
              <a:ext uri="{FF2B5EF4-FFF2-40B4-BE49-F238E27FC236}">
                <a16:creationId xmlns:a16="http://schemas.microsoft.com/office/drawing/2014/main" id="{A0CC2637-AE5A-4626-80AB-76BE33CC46E9}"/>
              </a:ext>
            </a:extLst>
          </p:cNvPr>
          <p:cNvSpPr txBox="1"/>
          <p:nvPr/>
        </p:nvSpPr>
        <p:spPr>
          <a:xfrm>
            <a:off x="191499" y="545911"/>
            <a:ext cx="11809002" cy="369332"/>
          </a:xfrm>
          <a:prstGeom prst="rect">
            <a:avLst/>
          </a:prstGeom>
          <a:noFill/>
        </p:spPr>
        <p:txBody>
          <a:bodyPr wrap="none" rtlCol="0">
            <a:spAutoFit/>
          </a:bodyPr>
          <a:lstStyle/>
          <a:p>
            <a:r>
              <a:rPr lang="en-US" dirty="0"/>
              <a:t>PAR is path to a faster DUNE ramp up, use of the PIP-II capability and nearly a decade faster path to a DS physics program.</a:t>
            </a:r>
          </a:p>
        </p:txBody>
      </p:sp>
      <p:sp>
        <p:nvSpPr>
          <p:cNvPr id="4" name="TextBox 3">
            <a:extLst>
              <a:ext uri="{FF2B5EF4-FFF2-40B4-BE49-F238E27FC236}">
                <a16:creationId xmlns:a16="http://schemas.microsoft.com/office/drawing/2014/main" id="{E3B74D98-D6ED-494C-AE96-216DF53F9F66}"/>
              </a:ext>
            </a:extLst>
          </p:cNvPr>
          <p:cNvSpPr txBox="1"/>
          <p:nvPr/>
        </p:nvSpPr>
        <p:spPr>
          <a:xfrm>
            <a:off x="387848" y="3038787"/>
            <a:ext cx="11307601" cy="3139321"/>
          </a:xfrm>
          <a:prstGeom prst="rect">
            <a:avLst/>
          </a:prstGeom>
          <a:noFill/>
        </p:spPr>
        <p:txBody>
          <a:bodyPr wrap="square" rtlCol="0">
            <a:spAutoFit/>
          </a:bodyPr>
          <a:lstStyle/>
          <a:p>
            <a:r>
              <a:rPr lang="en-US" dirty="0"/>
              <a:t>The above timeline provides some idea of DUNE and DS power delivery.  This may be overly optimistic or pessimistic – it all depends upon  funding profile.  </a:t>
            </a:r>
          </a:p>
          <a:p>
            <a:r>
              <a:rPr lang="en-US" dirty="0"/>
              <a:t>PAR is not an attempt to change the DUNE 2.4 MW timeline directly.  However, it does offer a faster ramp-up. If one wants three years at full power before shutting down for 2.4 MW and the opportunity to examine some of the challenges of 2.4 MW delivery.</a:t>
            </a:r>
          </a:p>
          <a:p>
            <a:endParaRPr lang="en-US" dirty="0"/>
          </a:p>
          <a:p>
            <a:r>
              <a:rPr lang="en-US" b="1" dirty="0"/>
              <a:t>One may also consider 1 GeV PIP-II as a staged upgrade that will further improve staging of power upgrades.  This also reduces the stress on the Booster magnets from reduced voltage </a:t>
            </a:r>
            <a:r>
              <a:rPr lang="en-US" b="1" dirty="0" err="1"/>
              <a:t>radient</a:t>
            </a:r>
            <a:r>
              <a:rPr lang="en-US" b="1" dirty="0">
                <a:solidFill>
                  <a:srgbClr val="FF0000"/>
                </a:solidFill>
              </a:rPr>
              <a:t> </a:t>
            </a:r>
            <a:r>
              <a:rPr lang="en-US" b="1" dirty="0"/>
              <a:t> 1 GeV injection from PIP-II into Booster is not possible without PAR.</a:t>
            </a:r>
          </a:p>
          <a:p>
            <a:endParaRPr lang="en-US" dirty="0"/>
          </a:p>
          <a:p>
            <a:r>
              <a:rPr lang="en-US" dirty="0"/>
              <a:t>PAR occurs before Booster replacement – This is the only option/talk on the next decade plus opportunities at FNAL.</a:t>
            </a:r>
          </a:p>
        </p:txBody>
      </p:sp>
      <p:sp>
        <p:nvSpPr>
          <p:cNvPr id="5" name="Date Placeholder 4">
            <a:extLst>
              <a:ext uri="{FF2B5EF4-FFF2-40B4-BE49-F238E27FC236}">
                <a16:creationId xmlns:a16="http://schemas.microsoft.com/office/drawing/2014/main" id="{C2250CFF-61C5-6B17-CF94-7B15C71D547F}"/>
              </a:ext>
            </a:extLst>
          </p:cNvPr>
          <p:cNvSpPr>
            <a:spLocks noGrp="1"/>
          </p:cNvSpPr>
          <p:nvPr>
            <p:ph type="dt" sz="half" idx="10"/>
          </p:nvPr>
        </p:nvSpPr>
        <p:spPr/>
        <p:txBody>
          <a:bodyPr/>
          <a:lstStyle/>
          <a:p>
            <a:fld id="{52BB2F50-4D59-4011-9CAE-26594CDBCF3B}" type="datetime1">
              <a:rPr lang="en-US" smtClean="0"/>
              <a:t>6/14/2023</a:t>
            </a:fld>
            <a:endParaRPr lang="en-US"/>
          </a:p>
        </p:txBody>
      </p:sp>
      <p:sp>
        <p:nvSpPr>
          <p:cNvPr id="6" name="Footer Placeholder 5">
            <a:extLst>
              <a:ext uri="{FF2B5EF4-FFF2-40B4-BE49-F238E27FC236}">
                <a16:creationId xmlns:a16="http://schemas.microsoft.com/office/drawing/2014/main" id="{47E867ED-7EAE-430E-ABF7-F635CF8209FA}"/>
              </a:ext>
            </a:extLst>
          </p:cNvPr>
          <p:cNvSpPr>
            <a:spLocks noGrp="1"/>
          </p:cNvSpPr>
          <p:nvPr>
            <p:ph type="ftr" sz="quarter" idx="11"/>
          </p:nvPr>
        </p:nvSpPr>
        <p:spPr/>
        <p:txBody>
          <a:bodyPr/>
          <a:lstStyle/>
          <a:p>
            <a:r>
              <a:rPr lang="en-US"/>
              <a:t>W. Pellico,  ACE Workshop</a:t>
            </a:r>
            <a:endParaRPr lang="en-US" dirty="0"/>
          </a:p>
        </p:txBody>
      </p:sp>
      <p:sp>
        <p:nvSpPr>
          <p:cNvPr id="7" name="Slide Number Placeholder 6">
            <a:extLst>
              <a:ext uri="{FF2B5EF4-FFF2-40B4-BE49-F238E27FC236}">
                <a16:creationId xmlns:a16="http://schemas.microsoft.com/office/drawing/2014/main" id="{7D439601-95C1-D164-CCD7-5695AFFBCD76}"/>
              </a:ext>
            </a:extLst>
          </p:cNvPr>
          <p:cNvSpPr>
            <a:spLocks noGrp="1"/>
          </p:cNvSpPr>
          <p:nvPr>
            <p:ph type="sldNum" sz="quarter" idx="12"/>
          </p:nvPr>
        </p:nvSpPr>
        <p:spPr/>
        <p:txBody>
          <a:bodyPr/>
          <a:lstStyle/>
          <a:p>
            <a:fld id="{E9F25B83-39CE-004C-9B34-2F2DD9832F37}" type="slidenum">
              <a:rPr lang="en-US" smtClean="0"/>
              <a:t>31</a:t>
            </a:fld>
            <a:endParaRPr lang="en-US"/>
          </a:p>
        </p:txBody>
      </p:sp>
      <p:sp>
        <p:nvSpPr>
          <p:cNvPr id="8" name="TextBox 7">
            <a:extLst>
              <a:ext uri="{FF2B5EF4-FFF2-40B4-BE49-F238E27FC236}">
                <a16:creationId xmlns:a16="http://schemas.microsoft.com/office/drawing/2014/main" id="{5B6C9CB0-9BB9-A6D9-BB2D-6F4330ADF755}"/>
              </a:ext>
            </a:extLst>
          </p:cNvPr>
          <p:cNvSpPr txBox="1"/>
          <p:nvPr/>
        </p:nvSpPr>
        <p:spPr>
          <a:xfrm>
            <a:off x="1133943" y="2445004"/>
            <a:ext cx="641131" cy="369332"/>
          </a:xfrm>
          <a:prstGeom prst="rect">
            <a:avLst/>
          </a:prstGeom>
          <a:noFill/>
        </p:spPr>
        <p:txBody>
          <a:bodyPr wrap="square" rtlCol="0">
            <a:spAutoFit/>
          </a:bodyPr>
          <a:lstStyle/>
          <a:p>
            <a:r>
              <a:rPr lang="en-US" dirty="0">
                <a:solidFill>
                  <a:srgbClr val="FF0000"/>
                </a:solidFill>
              </a:rPr>
              <a:t>PAR</a:t>
            </a:r>
          </a:p>
        </p:txBody>
      </p:sp>
      <p:sp>
        <p:nvSpPr>
          <p:cNvPr id="9" name="TextBox 8">
            <a:extLst>
              <a:ext uri="{FF2B5EF4-FFF2-40B4-BE49-F238E27FC236}">
                <a16:creationId xmlns:a16="http://schemas.microsoft.com/office/drawing/2014/main" id="{0C2CCCD7-E00A-2D46-2634-34A24FBA6EC3}"/>
              </a:ext>
            </a:extLst>
          </p:cNvPr>
          <p:cNvSpPr txBox="1"/>
          <p:nvPr/>
        </p:nvSpPr>
        <p:spPr>
          <a:xfrm>
            <a:off x="4847771" y="2457562"/>
            <a:ext cx="1625188" cy="369332"/>
          </a:xfrm>
          <a:prstGeom prst="rect">
            <a:avLst/>
          </a:prstGeom>
          <a:noFill/>
        </p:spPr>
        <p:txBody>
          <a:bodyPr wrap="none" rtlCol="0">
            <a:spAutoFit/>
          </a:bodyPr>
          <a:lstStyle/>
          <a:p>
            <a:r>
              <a:rPr lang="en-US" dirty="0"/>
              <a:t>Build BTL Tie-In</a:t>
            </a:r>
          </a:p>
        </p:txBody>
      </p:sp>
    </p:spTree>
    <p:extLst>
      <p:ext uri="{BB962C8B-B14F-4D97-AF65-F5344CB8AC3E}">
        <p14:creationId xmlns:p14="http://schemas.microsoft.com/office/powerpoint/2010/main" val="2549404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AAFF-B48B-AA4C-85F3-15A8CFEA410E}"/>
              </a:ext>
            </a:extLst>
          </p:cNvPr>
          <p:cNvSpPr>
            <a:spLocks noGrp="1"/>
          </p:cNvSpPr>
          <p:nvPr>
            <p:ph type="title"/>
          </p:nvPr>
        </p:nvSpPr>
        <p:spPr>
          <a:xfrm>
            <a:off x="838200" y="365126"/>
            <a:ext cx="10515600" cy="863600"/>
          </a:xfrm>
        </p:spPr>
        <p:txBody>
          <a:bodyPr>
            <a:normAutofit fontScale="90000"/>
          </a:bodyPr>
          <a:lstStyle/>
          <a:p>
            <a:r>
              <a:rPr lang="en-US" sz="4400" b="1" dirty="0">
                <a:solidFill>
                  <a:srgbClr val="002060"/>
                </a:solidFill>
              </a:rPr>
              <a:t>Three </a:t>
            </a:r>
            <a:r>
              <a:rPr lang="en-US" sz="4400" dirty="0">
                <a:solidFill>
                  <a:srgbClr val="C00000"/>
                </a:solidFill>
                <a:effectLst>
                  <a:outerShdw blurRad="38100" dist="38100" dir="2700000" algn="tl">
                    <a:srgbClr val="000000">
                      <a:alpha val="43137"/>
                    </a:srgbClr>
                  </a:outerShdw>
                </a:effectLst>
              </a:rPr>
              <a:t>ACE Booster Replacement (BR) </a:t>
            </a:r>
            <a:r>
              <a:rPr lang="en-US" sz="4400" b="1" dirty="0">
                <a:solidFill>
                  <a:srgbClr val="002060"/>
                </a:solidFill>
              </a:rPr>
              <a:t>Questions:</a:t>
            </a:r>
            <a:endParaRPr lang="en-US" dirty="0"/>
          </a:p>
        </p:txBody>
      </p:sp>
      <p:sp>
        <p:nvSpPr>
          <p:cNvPr id="3" name="Content Placeholder 2">
            <a:extLst>
              <a:ext uri="{FF2B5EF4-FFF2-40B4-BE49-F238E27FC236}">
                <a16:creationId xmlns:a16="http://schemas.microsoft.com/office/drawing/2014/main" id="{9F98EDD8-2251-4B19-F8A5-431486409B1A}"/>
              </a:ext>
            </a:extLst>
          </p:cNvPr>
          <p:cNvSpPr>
            <a:spLocks noGrp="1"/>
          </p:cNvSpPr>
          <p:nvPr>
            <p:ph idx="1"/>
          </p:nvPr>
        </p:nvSpPr>
        <p:spPr>
          <a:xfrm>
            <a:off x="838200" y="1457324"/>
            <a:ext cx="10515600" cy="5350669"/>
          </a:xfrm>
        </p:spPr>
        <p:txBody>
          <a:bodyPr>
            <a:normAutofit lnSpcReduction="10000"/>
          </a:bodyPr>
          <a:lstStyle/>
          <a:p>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 help LBNF/DUNE Phase II and improve reliability of the accelerator complex; </a:t>
            </a:r>
          </a:p>
          <a:p>
            <a:pPr lvl="1"/>
            <a:r>
              <a:rPr lang="en-US" sz="1800" dirty="0">
                <a:solidFill>
                  <a:prstClr val="black"/>
                </a:solidFill>
                <a:latin typeface="Calibri" panose="020F0502020204030204"/>
              </a:rPr>
              <a:t>To achieve Phase II – you have to be successful in phase one!  Success requires operating the Booster for the initial power ramp up during the critical commissioning and at least 5 years of running at required power.  PAR is capable of helping the Booster deliver the necessary beam by reducing losses in the Booster and significantly reducing the complexity of the Booster operations.</a:t>
            </a:r>
          </a:p>
          <a:p>
            <a:pPr lvl="1"/>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Taking the Booster Injection out of the Booster has several benefits that can’t be underestimated:</a:t>
            </a:r>
          </a:p>
          <a:p>
            <a:pPr lvl="1"/>
            <a:r>
              <a:rPr lang="en-US" sz="1800" dirty="0">
                <a:solidFill>
                  <a:prstClr val="black"/>
                </a:solidFill>
                <a:latin typeface="Calibri" panose="020F0502020204030204"/>
              </a:rPr>
              <a:t>More space for a robust beam dump – will be a HRA in Booster!</a:t>
            </a:r>
          </a:p>
          <a:p>
            <a:pPr lvl="1"/>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turn injection into a rapid cycling Booster – still uncertain how to do this without PAR</a:t>
            </a:r>
          </a:p>
          <a:p>
            <a:pPr lvl="1"/>
            <a:r>
              <a:rPr lang="en-US" sz="1800" dirty="0">
                <a:solidFill>
                  <a:prstClr val="black"/>
                </a:solidFill>
                <a:latin typeface="Calibri" panose="020F0502020204030204"/>
              </a:rPr>
              <a:t>Simplify the Booster RF locking to PIP-II</a:t>
            </a:r>
          </a:p>
          <a:p>
            <a:pPr lvl="1"/>
            <a:r>
              <a:rPr lang="en-US" sz="1800" dirty="0">
                <a:solidFill>
                  <a:prstClr val="black"/>
                </a:solidFill>
                <a:latin typeface="Calibri" panose="020F0502020204030204"/>
              </a:rPr>
              <a:t>Does not require Booster correctors to flatten orbit – removing risks associated with pushing correctors</a:t>
            </a:r>
          </a:p>
          <a:p>
            <a:pPr lvl="1"/>
            <a:r>
              <a:rPr lang="en-US" sz="1800" dirty="0">
                <a:solidFill>
                  <a:prstClr val="black"/>
                </a:solidFill>
                <a:latin typeface="Calibri" panose="020F0502020204030204"/>
              </a:rPr>
              <a:t>Simple acceleration process in the Booster – no longer need to transition from flat to ramping GMPS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 enable new physics “spigots” (RPF,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1"/>
            <a:r>
              <a:rPr lang="en-US" sz="1800" dirty="0">
                <a:solidFill>
                  <a:prstClr val="black"/>
                </a:solidFill>
                <a:latin typeface="Calibri" panose="020F0502020204030204"/>
              </a:rPr>
              <a:t>The only way to achieve a DS or any other beam based new physics program within a decade is PAR!</a:t>
            </a:r>
          </a:p>
          <a:p>
            <a:pPr lvl="1"/>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Every other plan is 20 years away – unless you leave Fermilab (the nations' HEP lab)</a:t>
            </a:r>
          </a:p>
          <a:p>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 layout foundation for the future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MuColl</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R&amp;D and facility</a:t>
            </a:r>
          </a:p>
          <a:p>
            <a:pPr lvl="1"/>
            <a:r>
              <a:rPr lang="en-US" sz="1800" dirty="0"/>
              <a:t>If an accumulation ring is required for </a:t>
            </a:r>
            <a:r>
              <a:rPr lang="en-US" sz="1800" dirty="0" err="1"/>
              <a:t>MuColl</a:t>
            </a:r>
            <a:r>
              <a:rPr lang="en-US" sz="1800" dirty="0"/>
              <a:t> – this will be a testing ground.</a:t>
            </a:r>
          </a:p>
          <a:p>
            <a:pPr lvl="1"/>
            <a:r>
              <a:rPr lang="en-US" sz="1800" dirty="0"/>
              <a:t>We have not built an accumulator ring in decades – PARs unique design and potential training is important to helping us ensure success at the next stage.</a:t>
            </a:r>
          </a:p>
        </p:txBody>
      </p:sp>
      <p:sp>
        <p:nvSpPr>
          <p:cNvPr id="4" name="Date Placeholder 3">
            <a:extLst>
              <a:ext uri="{FF2B5EF4-FFF2-40B4-BE49-F238E27FC236}">
                <a16:creationId xmlns:a16="http://schemas.microsoft.com/office/drawing/2014/main" id="{7AE77B89-98BA-5967-87C0-6775C336F68B}"/>
              </a:ext>
            </a:extLst>
          </p:cNvPr>
          <p:cNvSpPr>
            <a:spLocks noGrp="1"/>
          </p:cNvSpPr>
          <p:nvPr>
            <p:ph type="dt" sz="half" idx="10"/>
          </p:nvPr>
        </p:nvSpPr>
        <p:spPr/>
        <p:txBody>
          <a:bodyPr/>
          <a:lstStyle/>
          <a:p>
            <a:fld id="{3ACAC72F-E7DA-4431-8344-E21545CF545B}" type="datetime1">
              <a:rPr lang="en-US" smtClean="0"/>
              <a:t>6/14/2023</a:t>
            </a:fld>
            <a:endParaRPr lang="en-US"/>
          </a:p>
        </p:txBody>
      </p:sp>
      <p:sp>
        <p:nvSpPr>
          <p:cNvPr id="5" name="Footer Placeholder 4">
            <a:extLst>
              <a:ext uri="{FF2B5EF4-FFF2-40B4-BE49-F238E27FC236}">
                <a16:creationId xmlns:a16="http://schemas.microsoft.com/office/drawing/2014/main" id="{1E86882E-480D-014F-E5F2-E975EF0B9D2B}"/>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F8087374-63D0-784B-4B4F-5719F7F77A10}"/>
              </a:ext>
            </a:extLst>
          </p:cNvPr>
          <p:cNvSpPr>
            <a:spLocks noGrp="1"/>
          </p:cNvSpPr>
          <p:nvPr>
            <p:ph type="sldNum" sz="quarter" idx="12"/>
          </p:nvPr>
        </p:nvSpPr>
        <p:spPr/>
        <p:txBody>
          <a:bodyPr/>
          <a:lstStyle/>
          <a:p>
            <a:fld id="{E9F25B83-39CE-004C-9B34-2F2DD9832F37}" type="slidenum">
              <a:rPr lang="en-US" smtClean="0"/>
              <a:t>32</a:t>
            </a:fld>
            <a:endParaRPr lang="en-US"/>
          </a:p>
        </p:txBody>
      </p:sp>
    </p:spTree>
    <p:extLst>
      <p:ext uri="{BB962C8B-B14F-4D97-AF65-F5344CB8AC3E}">
        <p14:creationId xmlns:p14="http://schemas.microsoft.com/office/powerpoint/2010/main" val="1672417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58D4-1A21-4FC9-2DE4-38BC839CD51E}"/>
              </a:ext>
            </a:extLst>
          </p:cNvPr>
          <p:cNvSpPr>
            <a:spLocks noGrp="1"/>
          </p:cNvSpPr>
          <p:nvPr>
            <p:ph type="title"/>
          </p:nvPr>
        </p:nvSpPr>
        <p:spPr>
          <a:xfrm>
            <a:off x="838199" y="0"/>
            <a:ext cx="10515600" cy="785019"/>
          </a:xfrm>
        </p:spPr>
        <p:txBody>
          <a:bodyPr/>
          <a:lstStyle/>
          <a:p>
            <a:pPr algn="ctr"/>
            <a:r>
              <a:rPr lang="en-US" dirty="0"/>
              <a:t>Questions 2 &amp; 3</a:t>
            </a:r>
          </a:p>
        </p:txBody>
      </p:sp>
      <p:sp>
        <p:nvSpPr>
          <p:cNvPr id="3" name="Content Placeholder 2">
            <a:extLst>
              <a:ext uri="{FF2B5EF4-FFF2-40B4-BE49-F238E27FC236}">
                <a16:creationId xmlns:a16="http://schemas.microsoft.com/office/drawing/2014/main" id="{8D49B2E8-507E-366C-EB66-4D5A4C428205}"/>
              </a:ext>
            </a:extLst>
          </p:cNvPr>
          <p:cNvSpPr>
            <a:spLocks noGrp="1"/>
          </p:cNvSpPr>
          <p:nvPr>
            <p:ph idx="1"/>
          </p:nvPr>
        </p:nvSpPr>
        <p:spPr>
          <a:xfrm>
            <a:off x="838199" y="978694"/>
            <a:ext cx="10848975" cy="5736431"/>
          </a:xfrm>
        </p:spPr>
        <p:txBody>
          <a:bodyPr>
            <a:normAutofit fontScale="92500" lnSpcReduction="20000"/>
          </a:bodyPr>
          <a:lstStyle/>
          <a:p>
            <a:r>
              <a:rPr lang="en-US" sz="2800" dirty="0">
                <a:effectLst>
                  <a:outerShdw blurRad="38100" dist="38100" dir="2700000" algn="tl">
                    <a:srgbClr val="000000">
                      <a:alpha val="43137"/>
                    </a:srgbClr>
                  </a:outerShdw>
                </a:effectLst>
                <a:ea typeface="ＭＳ Ｐゴシック"/>
              </a:rPr>
              <a:t>2 What are the biggest technical/performance risks of your system/development?</a:t>
            </a:r>
          </a:p>
          <a:p>
            <a:pPr lvl="1"/>
            <a:r>
              <a:rPr lang="en-US" dirty="0">
                <a:effectLst>
                  <a:outerShdw blurRad="38100" dist="38100" dir="2700000" algn="tl">
                    <a:srgbClr val="000000">
                      <a:alpha val="43137"/>
                    </a:srgbClr>
                  </a:outerShdw>
                </a:effectLst>
                <a:ea typeface="ＭＳ Ｐゴシック"/>
              </a:rPr>
              <a:t>I see no significant technical risks, but I do see timing challenges – given approval – how quickly can you manufacture required magnet systems – fully tested.</a:t>
            </a:r>
          </a:p>
          <a:p>
            <a:pPr lvl="1"/>
            <a:r>
              <a:rPr lang="en-US" dirty="0">
                <a:effectLst>
                  <a:outerShdw blurRad="38100" dist="38100" dir="2700000" algn="tl">
                    <a:srgbClr val="000000">
                      <a:alpha val="43137"/>
                    </a:srgbClr>
                  </a:outerShdw>
                </a:effectLst>
                <a:ea typeface="ＭＳ Ｐゴシック"/>
              </a:rPr>
              <a:t>Placement ands design of service building requires site planning outside the PAR immediate group and may delay deployment of PAR.</a:t>
            </a:r>
          </a:p>
          <a:p>
            <a:pPr lvl="1"/>
            <a:endParaRPr lang="en-US" dirty="0">
              <a:effectLst>
                <a:outerShdw blurRad="38100" dist="38100" dir="2700000" algn="tl">
                  <a:srgbClr val="000000">
                    <a:alpha val="43137"/>
                  </a:srgbClr>
                </a:outerShdw>
              </a:effectLst>
              <a:ea typeface="ＭＳ Ｐゴシック"/>
            </a:endParaRPr>
          </a:p>
          <a:p>
            <a:pPr lvl="1"/>
            <a:r>
              <a:rPr lang="en-US" dirty="0">
                <a:effectLst>
                  <a:outerShdw blurRad="38100" dist="38100" dir="2700000" algn="tl">
                    <a:srgbClr val="000000">
                      <a:alpha val="43137"/>
                    </a:srgbClr>
                  </a:outerShdw>
                </a:effectLst>
                <a:ea typeface="ＭＳ Ｐゴシック"/>
              </a:rPr>
              <a:t>Performance risk – Should be thought of as Flux limit(s) .</a:t>
            </a:r>
          </a:p>
          <a:p>
            <a:pPr lvl="2"/>
            <a:r>
              <a:rPr lang="en-US" dirty="0">
                <a:effectLst>
                  <a:outerShdw blurRad="38100" dist="38100" dir="2700000" algn="tl">
                    <a:srgbClr val="000000">
                      <a:alpha val="43137"/>
                    </a:srgbClr>
                  </a:outerShdw>
                </a:effectLst>
                <a:ea typeface="ＭＳ Ｐゴシック"/>
              </a:rPr>
              <a:t>Pulse systems – 60to 80 Hz been shown – how much is 100 Hz going to stress design</a:t>
            </a:r>
          </a:p>
          <a:p>
            <a:pPr lvl="2"/>
            <a:r>
              <a:rPr lang="en-US" dirty="0">
                <a:effectLst>
                  <a:outerShdw blurRad="38100" dist="38100" dir="2700000" algn="tl">
                    <a:srgbClr val="000000">
                      <a:alpha val="43137"/>
                    </a:srgbClr>
                  </a:outerShdw>
                </a:effectLst>
                <a:ea typeface="ＭＳ Ｐゴシック"/>
              </a:rPr>
              <a:t>Beam extraction loss, </a:t>
            </a:r>
          </a:p>
          <a:p>
            <a:pPr lvl="2"/>
            <a:r>
              <a:rPr lang="en-US" dirty="0">
                <a:effectLst>
                  <a:outerShdw blurRad="38100" dist="38100" dir="2700000" algn="tl">
                    <a:srgbClr val="000000">
                      <a:alpha val="43137"/>
                    </a:srgbClr>
                  </a:outerShdw>
                </a:effectLst>
                <a:ea typeface="ＭＳ Ｐゴシック"/>
              </a:rPr>
              <a:t>Beam Injection Loss</a:t>
            </a:r>
          </a:p>
          <a:p>
            <a:r>
              <a:rPr lang="en-US" dirty="0">
                <a:effectLst>
                  <a:outerShdw blurRad="38100" dist="38100" dir="2700000" algn="tl">
                    <a:srgbClr val="000000">
                      <a:alpha val="43137"/>
                    </a:srgbClr>
                  </a:outerShdw>
                </a:effectLst>
                <a:ea typeface="ＭＳ Ｐゴシック"/>
              </a:rPr>
              <a:t>. What are the most sensible first steps to enable progress in your system/ development? What can be done before the next ACE event (Fall’23 workshop)?  With technical hurdles crossed the work on fundamental Civil &amp; Mechanical required…..</a:t>
            </a:r>
          </a:p>
          <a:p>
            <a:pPr lvl="1"/>
            <a:r>
              <a:rPr lang="en-US" dirty="0">
                <a:effectLst>
                  <a:outerShdw blurRad="38100" dist="38100" dir="2700000" algn="tl">
                    <a:srgbClr val="000000">
                      <a:alpha val="43137"/>
                    </a:srgbClr>
                  </a:outerShdw>
                </a:effectLst>
                <a:ea typeface="ＭＳ Ｐゴシック"/>
              </a:rPr>
              <a:t>The PAR beam dump needs to be designed </a:t>
            </a:r>
            <a:r>
              <a:rPr lang="en-US" dirty="0">
                <a:solidFill>
                  <a:srgbClr val="FF0000"/>
                </a:solidFill>
                <a:effectLst>
                  <a:outerShdw blurRad="38100" dist="38100" dir="2700000" algn="tl">
                    <a:srgbClr val="000000">
                      <a:alpha val="43137"/>
                    </a:srgbClr>
                  </a:outerShdw>
                </a:effectLst>
                <a:ea typeface="ＭＳ Ｐゴシック"/>
              </a:rPr>
              <a:t>(Could be done by fall)</a:t>
            </a:r>
          </a:p>
          <a:p>
            <a:pPr lvl="1"/>
            <a:r>
              <a:rPr lang="en-US" dirty="0">
                <a:effectLst>
                  <a:outerShdw blurRad="38100" dist="38100" dir="2700000" algn="tl">
                    <a:srgbClr val="000000">
                      <a:alpha val="43137"/>
                    </a:srgbClr>
                  </a:outerShdw>
                </a:effectLst>
                <a:ea typeface="ＭＳ Ｐゴシック"/>
              </a:rPr>
              <a:t>Actual mechanical stands and supports </a:t>
            </a:r>
          </a:p>
          <a:p>
            <a:pPr lvl="2"/>
            <a:r>
              <a:rPr lang="en-US" dirty="0">
                <a:effectLst>
                  <a:outerShdw blurRad="38100" dist="38100" dir="2700000" algn="tl">
                    <a:srgbClr val="000000">
                      <a:alpha val="43137"/>
                    </a:srgbClr>
                  </a:outerShdw>
                </a:effectLst>
                <a:ea typeface="ＭＳ Ｐゴシック"/>
              </a:rPr>
              <a:t>It would take two years to complete ME designs and drawings</a:t>
            </a:r>
          </a:p>
          <a:p>
            <a:pPr lvl="1"/>
            <a:r>
              <a:rPr lang="en-US" dirty="0">
                <a:effectLst>
                  <a:outerShdw blurRad="38100" dist="38100" dir="2700000" algn="tl">
                    <a:srgbClr val="000000">
                      <a:alpha val="43137"/>
                    </a:srgbClr>
                  </a:outerShdw>
                </a:effectLst>
                <a:ea typeface="ＭＳ Ｐゴシック"/>
              </a:rPr>
              <a:t>Civil work on building, penetrations, and cable runs all to be done </a:t>
            </a:r>
          </a:p>
          <a:p>
            <a:pPr marL="457200" lvl="1" indent="0">
              <a:buNone/>
            </a:pPr>
            <a:endParaRPr lang="en-US" dirty="0">
              <a:solidFill>
                <a:srgbClr val="C00000"/>
              </a:solidFill>
              <a:effectLst>
                <a:outerShdw blurRad="38100" dist="38100" dir="2700000" algn="tl">
                  <a:srgbClr val="000000">
                    <a:alpha val="43137"/>
                  </a:srgbClr>
                </a:outerShdw>
              </a:effectLst>
              <a:ea typeface="ＭＳ Ｐゴシック"/>
            </a:endParaRPr>
          </a:p>
          <a:p>
            <a:endParaRPr lang="en-US" dirty="0"/>
          </a:p>
        </p:txBody>
      </p:sp>
      <p:sp>
        <p:nvSpPr>
          <p:cNvPr id="4" name="Date Placeholder 3">
            <a:extLst>
              <a:ext uri="{FF2B5EF4-FFF2-40B4-BE49-F238E27FC236}">
                <a16:creationId xmlns:a16="http://schemas.microsoft.com/office/drawing/2014/main" id="{29EBF2AC-5A73-2C06-077E-45E4BCCA8AD2}"/>
              </a:ext>
            </a:extLst>
          </p:cNvPr>
          <p:cNvSpPr>
            <a:spLocks noGrp="1"/>
          </p:cNvSpPr>
          <p:nvPr>
            <p:ph type="dt" sz="half" idx="10"/>
          </p:nvPr>
        </p:nvSpPr>
        <p:spPr/>
        <p:txBody>
          <a:bodyPr/>
          <a:lstStyle/>
          <a:p>
            <a:fld id="{EFBCE72D-1A31-4D68-8CA0-DC76BFC57742}" type="datetime1">
              <a:rPr lang="en-US" smtClean="0"/>
              <a:t>6/14/2023</a:t>
            </a:fld>
            <a:endParaRPr lang="en-US"/>
          </a:p>
        </p:txBody>
      </p:sp>
      <p:sp>
        <p:nvSpPr>
          <p:cNvPr id="5" name="Footer Placeholder 4">
            <a:extLst>
              <a:ext uri="{FF2B5EF4-FFF2-40B4-BE49-F238E27FC236}">
                <a16:creationId xmlns:a16="http://schemas.microsoft.com/office/drawing/2014/main" id="{3F504E97-98A7-7443-C2C0-3D403E6D7459}"/>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8C8D7DE9-D531-77A5-33BC-FAB84B7A5D4D}"/>
              </a:ext>
            </a:extLst>
          </p:cNvPr>
          <p:cNvSpPr>
            <a:spLocks noGrp="1"/>
          </p:cNvSpPr>
          <p:nvPr>
            <p:ph type="sldNum" sz="quarter" idx="12"/>
          </p:nvPr>
        </p:nvSpPr>
        <p:spPr/>
        <p:txBody>
          <a:bodyPr/>
          <a:lstStyle/>
          <a:p>
            <a:fld id="{E9F25B83-39CE-004C-9B34-2F2DD9832F37}" type="slidenum">
              <a:rPr lang="en-US" smtClean="0"/>
              <a:t>33</a:t>
            </a:fld>
            <a:endParaRPr lang="en-US"/>
          </a:p>
        </p:txBody>
      </p:sp>
    </p:spTree>
    <p:extLst>
      <p:ext uri="{BB962C8B-B14F-4D97-AF65-F5344CB8AC3E}">
        <p14:creationId xmlns:p14="http://schemas.microsoft.com/office/powerpoint/2010/main" val="586344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75C9-2586-4EA3-BBEA-5ABB484E1DB3}"/>
              </a:ext>
            </a:extLst>
          </p:cNvPr>
          <p:cNvSpPr>
            <a:spLocks noGrp="1"/>
          </p:cNvSpPr>
          <p:nvPr>
            <p:ph type="title"/>
          </p:nvPr>
        </p:nvSpPr>
        <p:spPr>
          <a:xfrm>
            <a:off x="838200" y="79692"/>
            <a:ext cx="10515600" cy="1325563"/>
          </a:xfrm>
        </p:spPr>
        <p:txBody>
          <a:bodyPr/>
          <a:lstStyle/>
          <a:p>
            <a:pPr algn="ctr"/>
            <a:r>
              <a:rPr lang="en-US" dirty="0"/>
              <a:t>Summary</a:t>
            </a:r>
          </a:p>
        </p:txBody>
      </p:sp>
      <p:sp>
        <p:nvSpPr>
          <p:cNvPr id="3" name="Content Placeholder 2">
            <a:extLst>
              <a:ext uri="{FF2B5EF4-FFF2-40B4-BE49-F238E27FC236}">
                <a16:creationId xmlns:a16="http://schemas.microsoft.com/office/drawing/2014/main" id="{644CC2DF-EF76-4943-87A9-0D42367F2541}"/>
              </a:ext>
            </a:extLst>
          </p:cNvPr>
          <p:cNvSpPr>
            <a:spLocks noGrp="1"/>
          </p:cNvSpPr>
          <p:nvPr>
            <p:ph idx="1"/>
          </p:nvPr>
        </p:nvSpPr>
        <p:spPr>
          <a:xfrm>
            <a:off x="388620" y="1337310"/>
            <a:ext cx="11681460" cy="4839653"/>
          </a:xfrm>
        </p:spPr>
        <p:txBody>
          <a:bodyPr>
            <a:normAutofit fontScale="92500" lnSpcReduction="20000"/>
          </a:bodyPr>
          <a:lstStyle/>
          <a:p>
            <a:pPr marL="0" indent="0">
              <a:buNone/>
            </a:pPr>
            <a:r>
              <a:rPr lang="en-US" dirty="0"/>
              <a:t>PAR offers solutions an upgrade of PIP-II to Booster operations, an immediate extended use of the PIP-II capability, a stage to upgrade power, an opportunity for FNAL to make a significant contribution to DS HEP and an exciting area of accelerator development.</a:t>
            </a:r>
          </a:p>
          <a:p>
            <a:pPr marL="0" indent="0">
              <a:buNone/>
            </a:pPr>
            <a:endParaRPr lang="en-US" dirty="0"/>
          </a:p>
          <a:p>
            <a:pPr marL="0" indent="0">
              <a:buNone/>
            </a:pPr>
            <a:r>
              <a:rPr lang="en-US" dirty="0"/>
              <a:t>This option, by using the upgrades and facilities that exist or soon to exist, is cost effective and achievable on a short time scale.  To achieve this capability before the end of this decade is possible but needs to start now.</a:t>
            </a:r>
          </a:p>
          <a:p>
            <a:pPr marL="0" indent="0">
              <a:buNone/>
            </a:pPr>
            <a:endParaRPr lang="en-US" dirty="0"/>
          </a:p>
          <a:p>
            <a:pPr>
              <a:buFontTx/>
              <a:buChar char="-"/>
            </a:pPr>
            <a:r>
              <a:rPr lang="en-US" b="1" dirty="0"/>
              <a:t>Cost is the only reason not to proceed – </a:t>
            </a:r>
          </a:p>
          <a:p>
            <a:pPr>
              <a:buFontTx/>
              <a:buChar char="-"/>
            </a:pPr>
            <a:r>
              <a:rPr lang="en-US" b="1" dirty="0"/>
              <a:t>Therefore, if we can get the cost to a reasonable number – PAR will be done!</a:t>
            </a:r>
          </a:p>
          <a:p>
            <a:pPr>
              <a:buFontTx/>
              <a:buChar char="-"/>
            </a:pPr>
            <a:r>
              <a:rPr lang="en-US" b="1" dirty="0"/>
              <a:t>Had we started this earlier - I believe PAR would have been part of PIP-II plan.</a:t>
            </a:r>
          </a:p>
          <a:p>
            <a:pPr lvl="1">
              <a:buFontTx/>
              <a:buChar char="-"/>
            </a:pPr>
            <a:r>
              <a:rPr lang="en-US" b="1" dirty="0"/>
              <a:t>PIPII will work without PAR, but with PAR, PIPII operations is improved and simplified.</a:t>
            </a:r>
          </a:p>
        </p:txBody>
      </p:sp>
      <p:sp>
        <p:nvSpPr>
          <p:cNvPr id="4" name="Date Placeholder 3">
            <a:extLst>
              <a:ext uri="{FF2B5EF4-FFF2-40B4-BE49-F238E27FC236}">
                <a16:creationId xmlns:a16="http://schemas.microsoft.com/office/drawing/2014/main" id="{B7BA979B-AEC1-657B-4983-9BB59C9F38D0}"/>
              </a:ext>
            </a:extLst>
          </p:cNvPr>
          <p:cNvSpPr>
            <a:spLocks noGrp="1"/>
          </p:cNvSpPr>
          <p:nvPr>
            <p:ph type="dt" sz="half" idx="10"/>
          </p:nvPr>
        </p:nvSpPr>
        <p:spPr/>
        <p:txBody>
          <a:bodyPr/>
          <a:lstStyle/>
          <a:p>
            <a:fld id="{76EBA904-E1BE-4535-9FF2-BDA9F4B476D5}" type="datetime1">
              <a:rPr lang="en-US" smtClean="0"/>
              <a:t>6/14/2023</a:t>
            </a:fld>
            <a:endParaRPr lang="en-US"/>
          </a:p>
        </p:txBody>
      </p:sp>
      <p:sp>
        <p:nvSpPr>
          <p:cNvPr id="5" name="Footer Placeholder 4">
            <a:extLst>
              <a:ext uri="{FF2B5EF4-FFF2-40B4-BE49-F238E27FC236}">
                <a16:creationId xmlns:a16="http://schemas.microsoft.com/office/drawing/2014/main" id="{82D91D40-BF39-F758-D51C-1177E7AC6668}"/>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3909E7BD-F3F5-3951-E972-BCC6AACB84B0}"/>
              </a:ext>
            </a:extLst>
          </p:cNvPr>
          <p:cNvSpPr>
            <a:spLocks noGrp="1"/>
          </p:cNvSpPr>
          <p:nvPr>
            <p:ph type="sldNum" sz="quarter" idx="12"/>
          </p:nvPr>
        </p:nvSpPr>
        <p:spPr/>
        <p:txBody>
          <a:bodyPr/>
          <a:lstStyle/>
          <a:p>
            <a:fld id="{E9F25B83-39CE-004C-9B34-2F2DD9832F37}" type="slidenum">
              <a:rPr lang="en-US" smtClean="0"/>
              <a:t>34</a:t>
            </a:fld>
            <a:endParaRPr lang="en-US"/>
          </a:p>
        </p:txBody>
      </p:sp>
    </p:spTree>
    <p:extLst>
      <p:ext uri="{BB962C8B-B14F-4D97-AF65-F5344CB8AC3E}">
        <p14:creationId xmlns:p14="http://schemas.microsoft.com/office/powerpoint/2010/main" val="3192546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3CDC-0458-4FBB-BCBC-D9938595933E}"/>
              </a:ext>
            </a:extLst>
          </p:cNvPr>
          <p:cNvSpPr>
            <a:spLocks noGrp="1"/>
          </p:cNvSpPr>
          <p:nvPr>
            <p:ph type="title"/>
          </p:nvPr>
        </p:nvSpPr>
        <p:spPr>
          <a:xfrm>
            <a:off x="708891" y="106506"/>
            <a:ext cx="10515600" cy="669349"/>
          </a:xfrm>
        </p:spPr>
        <p:txBody>
          <a:bodyPr>
            <a:normAutofit fontScale="90000"/>
          </a:bodyPr>
          <a:lstStyle/>
          <a:p>
            <a:pPr algn="ctr"/>
            <a:r>
              <a:rPr lang="en-US" dirty="0"/>
              <a:t>PAR Costs (Fill In Numbers Over the Next year)</a:t>
            </a:r>
          </a:p>
        </p:txBody>
      </p:sp>
      <p:sp>
        <p:nvSpPr>
          <p:cNvPr id="3" name="Content Placeholder 2">
            <a:extLst>
              <a:ext uri="{FF2B5EF4-FFF2-40B4-BE49-F238E27FC236}">
                <a16:creationId xmlns:a16="http://schemas.microsoft.com/office/drawing/2014/main" id="{05BA2EE6-2602-4FD1-A764-0D1DF4823193}"/>
              </a:ext>
            </a:extLst>
          </p:cNvPr>
          <p:cNvSpPr>
            <a:spLocks noGrp="1"/>
          </p:cNvSpPr>
          <p:nvPr>
            <p:ph idx="1"/>
          </p:nvPr>
        </p:nvSpPr>
        <p:spPr>
          <a:xfrm>
            <a:off x="0" y="882362"/>
            <a:ext cx="12192000" cy="5975638"/>
          </a:xfrm>
        </p:spPr>
        <p:txBody>
          <a:bodyPr>
            <a:normAutofit fontScale="77500" lnSpcReduction="20000"/>
          </a:bodyPr>
          <a:lstStyle/>
          <a:p>
            <a:r>
              <a:rPr lang="en-US" dirty="0"/>
              <a:t>Tunnel Enclosure 										</a:t>
            </a:r>
            <a:r>
              <a:rPr lang="en-US" b="1" dirty="0">
                <a:solidFill>
                  <a:srgbClr val="C00000"/>
                </a:solidFill>
              </a:rPr>
              <a:t>24 M</a:t>
            </a:r>
          </a:p>
          <a:p>
            <a:r>
              <a:rPr lang="en-US" dirty="0"/>
              <a:t>Permanent magnets</a:t>
            </a:r>
            <a:r>
              <a:rPr lang="en-US" dirty="0">
                <a:sym typeface="Wingdings" panose="05000000000000000000" pitchFamily="2" charset="2"/>
              </a:rPr>
              <a:t> (Two recent examples with labor) 	</a:t>
            </a:r>
            <a:r>
              <a:rPr lang="en-US" dirty="0"/>
              <a:t>				</a:t>
            </a:r>
            <a:r>
              <a:rPr lang="en-US" b="1" dirty="0">
                <a:solidFill>
                  <a:schemeClr val="accent2">
                    <a:lumMod val="75000"/>
                  </a:schemeClr>
                </a:solidFill>
              </a:rPr>
              <a:t>7 M</a:t>
            </a:r>
          </a:p>
          <a:p>
            <a:r>
              <a:rPr lang="en-US" dirty="0"/>
              <a:t>Stands/supports 										</a:t>
            </a:r>
            <a:r>
              <a:rPr lang="en-US" dirty="0">
                <a:solidFill>
                  <a:schemeClr val="accent2">
                    <a:lumMod val="75000"/>
                  </a:schemeClr>
                </a:solidFill>
              </a:rPr>
              <a:t>1.4 M</a:t>
            </a:r>
          </a:p>
          <a:p>
            <a:r>
              <a:rPr lang="en-US" dirty="0"/>
              <a:t>Correctors – reuse										</a:t>
            </a:r>
            <a:r>
              <a:rPr lang="en-US" dirty="0">
                <a:solidFill>
                  <a:schemeClr val="accent2">
                    <a:lumMod val="75000"/>
                  </a:schemeClr>
                </a:solidFill>
              </a:rPr>
              <a:t>.1 M</a:t>
            </a:r>
          </a:p>
          <a:p>
            <a:r>
              <a:rPr lang="en-US" dirty="0"/>
              <a:t>Power Supplies </a:t>
            </a:r>
            <a:r>
              <a:rPr lang="en-US" dirty="0">
                <a:solidFill>
                  <a:schemeClr val="accent2">
                    <a:lumMod val="75000"/>
                  </a:schemeClr>
                </a:solidFill>
              </a:rPr>
              <a:t>										</a:t>
            </a:r>
          </a:p>
          <a:p>
            <a:r>
              <a:rPr lang="en-US" dirty="0"/>
              <a:t>RF: Retro Fit Spare Booster Cavities Like PIP II (may power from upstairs: fixed </a:t>
            </a:r>
            <a:r>
              <a:rPr lang="en-US" dirty="0" err="1"/>
              <a:t>freq</a:t>
            </a:r>
            <a:r>
              <a:rPr lang="en-US" dirty="0"/>
              <a:t>) 		</a:t>
            </a:r>
            <a:r>
              <a:rPr lang="en-US" dirty="0">
                <a:solidFill>
                  <a:schemeClr val="accent2">
                    <a:lumMod val="75000"/>
                  </a:schemeClr>
                </a:solidFill>
              </a:rPr>
              <a:t>4 M</a:t>
            </a:r>
          </a:p>
          <a:p>
            <a:r>
              <a:rPr lang="en-US" dirty="0"/>
              <a:t>Vacuum estimates:  Pumps and plumbing (24 sector system).				</a:t>
            </a:r>
            <a:r>
              <a:rPr lang="en-US" dirty="0">
                <a:solidFill>
                  <a:schemeClr val="accent2">
                    <a:lumMod val="75000"/>
                  </a:schemeClr>
                </a:solidFill>
              </a:rPr>
              <a:t>2.5 M</a:t>
            </a:r>
          </a:p>
          <a:p>
            <a:pPr lvl="1"/>
            <a:r>
              <a:rPr lang="en-US" dirty="0"/>
              <a:t>Can we share Booster Roughing system?</a:t>
            </a:r>
          </a:p>
          <a:p>
            <a:pPr lvl="1"/>
            <a:r>
              <a:rPr lang="en-US" dirty="0"/>
              <a:t>Controls											</a:t>
            </a:r>
            <a:r>
              <a:rPr lang="en-US" dirty="0">
                <a:solidFill>
                  <a:schemeClr val="accent2">
                    <a:lumMod val="75000"/>
                  </a:schemeClr>
                </a:solidFill>
              </a:rPr>
              <a:t> .8 M</a:t>
            </a:r>
          </a:p>
          <a:p>
            <a:r>
              <a:rPr lang="en-US" dirty="0"/>
              <a:t>Diagnostics – Use Booster BPM design (4 inch ID)</a:t>
            </a:r>
          </a:p>
          <a:p>
            <a:pPr lvl="1"/>
            <a:r>
              <a:rPr lang="en-US" dirty="0"/>
              <a:t>BPM unit cost 24 k (with flanges)  								</a:t>
            </a:r>
            <a:r>
              <a:rPr lang="en-US" dirty="0">
                <a:solidFill>
                  <a:schemeClr val="accent2">
                    <a:lumMod val="75000"/>
                  </a:schemeClr>
                </a:solidFill>
              </a:rPr>
              <a:t>.65 M</a:t>
            </a:r>
          </a:p>
          <a:p>
            <a:pPr lvl="1"/>
            <a:r>
              <a:rPr lang="en-US" dirty="0"/>
              <a:t>Use Booster or </a:t>
            </a:r>
            <a:r>
              <a:rPr lang="en-US" dirty="0" err="1"/>
              <a:t>Linac</a:t>
            </a:r>
            <a:r>
              <a:rPr lang="en-US" dirty="0"/>
              <a:t> fixed frequency BPM digitizer design ( 4k per board) 			</a:t>
            </a:r>
            <a:r>
              <a:rPr lang="en-US" dirty="0">
                <a:solidFill>
                  <a:schemeClr val="accent2">
                    <a:lumMod val="75000"/>
                  </a:schemeClr>
                </a:solidFill>
              </a:rPr>
              <a:t>.1 M</a:t>
            </a:r>
          </a:p>
          <a:p>
            <a:pPr lvl="1"/>
            <a:r>
              <a:rPr lang="en-US" dirty="0"/>
              <a:t>Extraction Kickers – larger aperture, use SS PS – 						</a:t>
            </a:r>
            <a:r>
              <a:rPr lang="en-US" dirty="0">
                <a:solidFill>
                  <a:schemeClr val="accent2">
                    <a:lumMod val="75000"/>
                  </a:schemeClr>
                </a:solidFill>
              </a:rPr>
              <a:t>2.2 M</a:t>
            </a:r>
          </a:p>
          <a:p>
            <a:pPr lvl="1"/>
            <a:r>
              <a:rPr lang="en-US" dirty="0" err="1"/>
              <a:t>Toroids</a:t>
            </a:r>
            <a:endParaRPr lang="en-US" dirty="0"/>
          </a:p>
          <a:p>
            <a:r>
              <a:rPr lang="en-US" dirty="0"/>
              <a:t>Injection – similar to PIP II cost ??</a:t>
            </a:r>
          </a:p>
          <a:p>
            <a:r>
              <a:rPr lang="en-US" dirty="0"/>
              <a:t>Extraction Dump Magnets: (Unless we reuse 8 GeV magnets and PS)			</a:t>
            </a:r>
            <a:r>
              <a:rPr lang="en-US" b="1" dirty="0">
                <a:solidFill>
                  <a:schemeClr val="accent2">
                    <a:lumMod val="75000"/>
                  </a:schemeClr>
                </a:solidFill>
              </a:rPr>
              <a:t>1.2 M</a:t>
            </a:r>
          </a:p>
          <a:p>
            <a:pPr marL="0" indent="0">
              <a:buNone/>
            </a:pPr>
            <a:r>
              <a:rPr lang="en-US" dirty="0"/>
              <a:t>							</a:t>
            </a:r>
            <a:endParaRPr lang="en-US" dirty="0">
              <a:solidFill>
                <a:schemeClr val="accent2">
                  <a:lumMod val="75000"/>
                </a:schemeClr>
              </a:solidFill>
            </a:endParaRPr>
          </a:p>
        </p:txBody>
      </p:sp>
      <p:sp>
        <p:nvSpPr>
          <p:cNvPr id="4" name="Rectangle 3">
            <a:extLst>
              <a:ext uri="{FF2B5EF4-FFF2-40B4-BE49-F238E27FC236}">
                <a16:creationId xmlns:a16="http://schemas.microsoft.com/office/drawing/2014/main" id="{85C6E43F-0DBC-4BDD-A624-115DB0F668ED}"/>
              </a:ext>
            </a:extLst>
          </p:cNvPr>
          <p:cNvSpPr/>
          <p:nvPr/>
        </p:nvSpPr>
        <p:spPr>
          <a:xfrm rot="1972209">
            <a:off x="2802773" y="2815409"/>
            <a:ext cx="6662125" cy="923330"/>
          </a:xfrm>
          <a:prstGeom prst="rect">
            <a:avLst/>
          </a:prstGeom>
          <a:noFill/>
        </p:spPr>
        <p:txBody>
          <a:bodyPr wrap="square" lIns="91440" tIns="45720" rIns="91440" bIns="45720">
            <a:spAutoFit/>
          </a:bodyPr>
          <a:lstStyle/>
          <a:p>
            <a:pPr algn="ctr"/>
            <a:r>
              <a:rPr lang="en-US" sz="5400" b="1" cap="none" spc="0" dirty="0">
                <a:ln w="12700" cmpd="sng">
                  <a:solidFill>
                    <a:schemeClr val="accent4">
                      <a:alpha val="45000"/>
                    </a:schemeClr>
                  </a:solidFill>
                  <a:prstDash val="solid"/>
                </a:ln>
                <a:gradFill>
                  <a:gsLst>
                    <a:gs pos="82000">
                      <a:schemeClr val="accent4">
                        <a:lumMod val="99000"/>
                        <a:alpha val="82000"/>
                      </a:schemeClr>
                    </a:gs>
                    <a:gs pos="4000">
                      <a:schemeClr val="accent4">
                        <a:lumMod val="60000"/>
                        <a:lumOff val="40000"/>
                      </a:schemeClr>
                    </a:gs>
                    <a:gs pos="79000">
                      <a:schemeClr val="accent4">
                        <a:lumMod val="20000"/>
                        <a:lumOff val="80000"/>
                      </a:schemeClr>
                    </a:gs>
                  </a:gsLst>
                  <a:lin ang="5400000"/>
                </a:gradFill>
                <a:effectLst/>
              </a:rPr>
              <a:t>Work In Progress </a:t>
            </a:r>
          </a:p>
        </p:txBody>
      </p:sp>
      <p:sp>
        <p:nvSpPr>
          <p:cNvPr id="5" name="Date Placeholder 4">
            <a:extLst>
              <a:ext uri="{FF2B5EF4-FFF2-40B4-BE49-F238E27FC236}">
                <a16:creationId xmlns:a16="http://schemas.microsoft.com/office/drawing/2014/main" id="{593D21C8-6755-833B-2703-3FB2C06EBD4E}"/>
              </a:ext>
            </a:extLst>
          </p:cNvPr>
          <p:cNvSpPr>
            <a:spLocks noGrp="1"/>
          </p:cNvSpPr>
          <p:nvPr>
            <p:ph type="dt" sz="half" idx="10"/>
          </p:nvPr>
        </p:nvSpPr>
        <p:spPr/>
        <p:txBody>
          <a:bodyPr/>
          <a:lstStyle/>
          <a:p>
            <a:fld id="{2A6FA538-22AE-45AE-941E-0EEF673321D3}" type="datetime1">
              <a:rPr lang="en-US" smtClean="0"/>
              <a:t>6/14/2023</a:t>
            </a:fld>
            <a:endParaRPr lang="en-US"/>
          </a:p>
        </p:txBody>
      </p:sp>
      <p:sp>
        <p:nvSpPr>
          <p:cNvPr id="6" name="Footer Placeholder 5">
            <a:extLst>
              <a:ext uri="{FF2B5EF4-FFF2-40B4-BE49-F238E27FC236}">
                <a16:creationId xmlns:a16="http://schemas.microsoft.com/office/drawing/2014/main" id="{29A5ECCE-0822-E6E3-5D21-B03D38D6BABC}"/>
              </a:ext>
            </a:extLst>
          </p:cNvPr>
          <p:cNvSpPr>
            <a:spLocks noGrp="1"/>
          </p:cNvSpPr>
          <p:nvPr>
            <p:ph type="ftr" sz="quarter" idx="11"/>
          </p:nvPr>
        </p:nvSpPr>
        <p:spPr/>
        <p:txBody>
          <a:bodyPr/>
          <a:lstStyle/>
          <a:p>
            <a:r>
              <a:rPr lang="en-US"/>
              <a:t>W. Pellico,  ACE Workshop</a:t>
            </a:r>
          </a:p>
        </p:txBody>
      </p:sp>
      <p:sp>
        <p:nvSpPr>
          <p:cNvPr id="7" name="Slide Number Placeholder 6">
            <a:extLst>
              <a:ext uri="{FF2B5EF4-FFF2-40B4-BE49-F238E27FC236}">
                <a16:creationId xmlns:a16="http://schemas.microsoft.com/office/drawing/2014/main" id="{5B34BBFF-D0E3-8F4E-054D-9BB8A8DD68F4}"/>
              </a:ext>
            </a:extLst>
          </p:cNvPr>
          <p:cNvSpPr>
            <a:spLocks noGrp="1"/>
          </p:cNvSpPr>
          <p:nvPr>
            <p:ph type="sldNum" sz="quarter" idx="12"/>
          </p:nvPr>
        </p:nvSpPr>
        <p:spPr/>
        <p:txBody>
          <a:bodyPr/>
          <a:lstStyle/>
          <a:p>
            <a:fld id="{E9F25B83-39CE-004C-9B34-2F2DD9832F37}" type="slidenum">
              <a:rPr lang="en-US" smtClean="0"/>
              <a:t>35</a:t>
            </a:fld>
            <a:endParaRPr lang="en-US" dirty="0"/>
          </a:p>
        </p:txBody>
      </p:sp>
    </p:spTree>
    <p:extLst>
      <p:ext uri="{BB962C8B-B14F-4D97-AF65-F5344CB8AC3E}">
        <p14:creationId xmlns:p14="http://schemas.microsoft.com/office/powerpoint/2010/main" val="2220715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2118068-A9C4-EBAC-B499-ED42D52A15F2}"/>
              </a:ext>
            </a:extLst>
          </p:cNvPr>
          <p:cNvSpPr txBox="1"/>
          <p:nvPr/>
        </p:nvSpPr>
        <p:spPr>
          <a:xfrm rot="19134438">
            <a:off x="7895520" y="1421964"/>
            <a:ext cx="1254189" cy="646331"/>
          </a:xfrm>
          <a:prstGeom prst="rect">
            <a:avLst/>
          </a:prstGeom>
          <a:noFill/>
        </p:spPr>
        <p:txBody>
          <a:bodyPr wrap="none" rtlCol="0">
            <a:spAutoFit/>
          </a:bodyPr>
          <a:lstStyle/>
          <a:p>
            <a:r>
              <a:rPr lang="en-US" dirty="0"/>
              <a:t>&gt;18 Meters</a:t>
            </a:r>
          </a:p>
          <a:p>
            <a:r>
              <a:rPr lang="en-US" dirty="0"/>
              <a:t>Tunable</a:t>
            </a:r>
          </a:p>
        </p:txBody>
      </p:sp>
      <p:sp>
        <p:nvSpPr>
          <p:cNvPr id="24" name="Freeform: Shape 23">
            <a:extLst>
              <a:ext uri="{FF2B5EF4-FFF2-40B4-BE49-F238E27FC236}">
                <a16:creationId xmlns:a16="http://schemas.microsoft.com/office/drawing/2014/main" id="{0CF6FF1E-DB52-E26F-42A2-88591D5DD9E0}"/>
              </a:ext>
            </a:extLst>
          </p:cNvPr>
          <p:cNvSpPr/>
          <p:nvPr/>
        </p:nvSpPr>
        <p:spPr>
          <a:xfrm>
            <a:off x="5405931" y="2572848"/>
            <a:ext cx="495281" cy="707923"/>
          </a:xfrm>
          <a:custGeom>
            <a:avLst/>
            <a:gdLst>
              <a:gd name="connsiteX0" fmla="*/ 0 w 954373"/>
              <a:gd name="connsiteY0" fmla="*/ 1355479 h 1355479"/>
              <a:gd name="connsiteX1" fmla="*/ 93784 w 954373"/>
              <a:gd name="connsiteY1" fmla="*/ 1179632 h 1355479"/>
              <a:gd name="connsiteX2" fmla="*/ 269631 w 954373"/>
              <a:gd name="connsiteY2" fmla="*/ 918794 h 1355479"/>
              <a:gd name="connsiteX3" fmla="*/ 638907 w 954373"/>
              <a:gd name="connsiteY3" fmla="*/ 449871 h 1355479"/>
              <a:gd name="connsiteX4" fmla="*/ 926123 w 954373"/>
              <a:gd name="connsiteY4" fmla="*/ 60079 h 1355479"/>
              <a:gd name="connsiteX5" fmla="*/ 943707 w 954373"/>
              <a:gd name="connsiteY5" fmla="*/ 1463 h 1355479"/>
              <a:gd name="connsiteX6" fmla="*/ 943707 w 954373"/>
              <a:gd name="connsiteY6" fmla="*/ 1463 h 135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73" h="1355479">
                <a:moveTo>
                  <a:pt x="0" y="1355479"/>
                </a:moveTo>
                <a:cubicBezTo>
                  <a:pt x="24423" y="1303946"/>
                  <a:pt x="48846" y="1252413"/>
                  <a:pt x="93784" y="1179632"/>
                </a:cubicBezTo>
                <a:cubicBezTo>
                  <a:pt x="138722" y="1106851"/>
                  <a:pt x="178777" y="1040421"/>
                  <a:pt x="269631" y="918794"/>
                </a:cubicBezTo>
                <a:cubicBezTo>
                  <a:pt x="360485" y="797167"/>
                  <a:pt x="529492" y="592990"/>
                  <a:pt x="638907" y="449871"/>
                </a:cubicBezTo>
                <a:cubicBezTo>
                  <a:pt x="748322" y="306752"/>
                  <a:pt x="875323" y="134814"/>
                  <a:pt x="926123" y="60079"/>
                </a:cubicBezTo>
                <a:cubicBezTo>
                  <a:pt x="976923" y="-14656"/>
                  <a:pt x="943707" y="1463"/>
                  <a:pt x="943707" y="1463"/>
                </a:cubicBezTo>
                <a:lnTo>
                  <a:pt x="943707" y="1463"/>
                </a:ln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543E963-8966-0D33-463F-8A27904E0955}"/>
              </a:ext>
            </a:extLst>
          </p:cNvPr>
          <p:cNvSpPr/>
          <p:nvPr/>
        </p:nvSpPr>
        <p:spPr>
          <a:xfrm>
            <a:off x="5907523" y="1676399"/>
            <a:ext cx="465274" cy="910497"/>
          </a:xfrm>
          <a:custGeom>
            <a:avLst/>
            <a:gdLst>
              <a:gd name="connsiteX0" fmla="*/ 0 w 427703"/>
              <a:gd name="connsiteY0" fmla="*/ 820994 h 820994"/>
              <a:gd name="connsiteX1" fmla="*/ 221226 w 427703"/>
              <a:gd name="connsiteY1" fmla="*/ 442452 h 820994"/>
              <a:gd name="connsiteX2" fmla="*/ 363793 w 427703"/>
              <a:gd name="connsiteY2" fmla="*/ 117987 h 820994"/>
              <a:gd name="connsiteX3" fmla="*/ 427703 w 427703"/>
              <a:gd name="connsiteY3" fmla="*/ 0 h 820994"/>
            </a:gdLst>
            <a:ahLst/>
            <a:cxnLst>
              <a:cxn ang="0">
                <a:pos x="connsiteX0" y="connsiteY0"/>
              </a:cxn>
              <a:cxn ang="0">
                <a:pos x="connsiteX1" y="connsiteY1"/>
              </a:cxn>
              <a:cxn ang="0">
                <a:pos x="connsiteX2" y="connsiteY2"/>
              </a:cxn>
              <a:cxn ang="0">
                <a:pos x="connsiteX3" y="connsiteY3"/>
              </a:cxn>
            </a:cxnLst>
            <a:rect l="l" t="t" r="r" b="b"/>
            <a:pathLst>
              <a:path w="427703" h="820994">
                <a:moveTo>
                  <a:pt x="0" y="820994"/>
                </a:moveTo>
                <a:cubicBezTo>
                  <a:pt x="80297" y="690307"/>
                  <a:pt x="160594" y="559620"/>
                  <a:pt x="221226" y="442452"/>
                </a:cubicBezTo>
                <a:cubicBezTo>
                  <a:pt x="281858" y="325284"/>
                  <a:pt x="329380" y="191729"/>
                  <a:pt x="363793" y="117987"/>
                </a:cubicBezTo>
                <a:cubicBezTo>
                  <a:pt x="398206" y="44245"/>
                  <a:pt x="412954" y="22122"/>
                  <a:pt x="427703" y="0"/>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7281CFB-0A7B-AE86-6FA2-22212350A40D}"/>
              </a:ext>
            </a:extLst>
          </p:cNvPr>
          <p:cNvSpPr/>
          <p:nvPr/>
        </p:nvSpPr>
        <p:spPr>
          <a:xfrm>
            <a:off x="5646707" y="2137025"/>
            <a:ext cx="879439" cy="653667"/>
          </a:xfrm>
          <a:custGeom>
            <a:avLst/>
            <a:gdLst>
              <a:gd name="connsiteX0" fmla="*/ 0 w 948813"/>
              <a:gd name="connsiteY0" fmla="*/ 707923 h 707923"/>
              <a:gd name="connsiteX1" fmla="*/ 167149 w 948813"/>
              <a:gd name="connsiteY1" fmla="*/ 516194 h 707923"/>
              <a:gd name="connsiteX2" fmla="*/ 555523 w 948813"/>
              <a:gd name="connsiteY2" fmla="*/ 270388 h 707923"/>
              <a:gd name="connsiteX3" fmla="*/ 948813 w 948813"/>
              <a:gd name="connsiteY3" fmla="*/ 0 h 707923"/>
            </a:gdLst>
            <a:ahLst/>
            <a:cxnLst>
              <a:cxn ang="0">
                <a:pos x="connsiteX0" y="connsiteY0"/>
              </a:cxn>
              <a:cxn ang="0">
                <a:pos x="connsiteX1" y="connsiteY1"/>
              </a:cxn>
              <a:cxn ang="0">
                <a:pos x="connsiteX2" y="connsiteY2"/>
              </a:cxn>
              <a:cxn ang="0">
                <a:pos x="connsiteX3" y="connsiteY3"/>
              </a:cxn>
            </a:cxnLst>
            <a:rect l="l" t="t" r="r" b="b"/>
            <a:pathLst>
              <a:path w="948813" h="707923">
                <a:moveTo>
                  <a:pt x="0" y="707923"/>
                </a:moveTo>
                <a:cubicBezTo>
                  <a:pt x="37281" y="648519"/>
                  <a:pt x="74562" y="589116"/>
                  <a:pt x="167149" y="516194"/>
                </a:cubicBezTo>
                <a:cubicBezTo>
                  <a:pt x="259736" y="443272"/>
                  <a:pt x="425246" y="356420"/>
                  <a:pt x="555523" y="270388"/>
                </a:cubicBezTo>
                <a:cubicBezTo>
                  <a:pt x="685800" y="184356"/>
                  <a:pt x="817306" y="92178"/>
                  <a:pt x="9488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6B3979E-45F7-6139-E5EA-464076B2AA38}"/>
              </a:ext>
            </a:extLst>
          </p:cNvPr>
          <p:cNvSpPr txBox="1"/>
          <p:nvPr/>
        </p:nvSpPr>
        <p:spPr>
          <a:xfrm rot="18843428">
            <a:off x="9351834" y="4307682"/>
            <a:ext cx="828112" cy="369332"/>
          </a:xfrm>
          <a:prstGeom prst="rect">
            <a:avLst/>
          </a:prstGeom>
          <a:noFill/>
        </p:spPr>
        <p:txBody>
          <a:bodyPr wrap="none" rtlCol="0">
            <a:spAutoFit/>
          </a:bodyPr>
          <a:lstStyle/>
          <a:p>
            <a:r>
              <a:rPr lang="en-US" dirty="0"/>
              <a:t>PAR RF</a:t>
            </a:r>
          </a:p>
        </p:txBody>
      </p:sp>
      <p:grpSp>
        <p:nvGrpSpPr>
          <p:cNvPr id="45" name="Group 44">
            <a:extLst>
              <a:ext uri="{FF2B5EF4-FFF2-40B4-BE49-F238E27FC236}">
                <a16:creationId xmlns:a16="http://schemas.microsoft.com/office/drawing/2014/main" id="{B7A05ABF-9B81-7477-A51B-AD1A609EFEC1}"/>
              </a:ext>
            </a:extLst>
          </p:cNvPr>
          <p:cNvGrpSpPr/>
          <p:nvPr/>
        </p:nvGrpSpPr>
        <p:grpSpPr>
          <a:xfrm>
            <a:off x="-264" y="43678"/>
            <a:ext cx="12169271" cy="6677797"/>
            <a:chOff x="180498" y="-168706"/>
            <a:chExt cx="12169271" cy="6846503"/>
          </a:xfrm>
        </p:grpSpPr>
        <p:grpSp>
          <p:nvGrpSpPr>
            <p:cNvPr id="22" name="Group 21">
              <a:extLst>
                <a:ext uri="{FF2B5EF4-FFF2-40B4-BE49-F238E27FC236}">
                  <a16:creationId xmlns:a16="http://schemas.microsoft.com/office/drawing/2014/main" id="{D1B569B5-CBDD-7784-D4CE-8F5DF071256D}"/>
                </a:ext>
              </a:extLst>
            </p:cNvPr>
            <p:cNvGrpSpPr/>
            <p:nvPr/>
          </p:nvGrpSpPr>
          <p:grpSpPr>
            <a:xfrm>
              <a:off x="180498" y="-168706"/>
              <a:ext cx="12169271" cy="6846503"/>
              <a:chOff x="-38829" y="0"/>
              <a:chExt cx="12169271" cy="6846503"/>
            </a:xfrm>
          </p:grpSpPr>
          <p:grpSp>
            <p:nvGrpSpPr>
              <p:cNvPr id="7" name="Group 6">
                <a:extLst>
                  <a:ext uri="{FF2B5EF4-FFF2-40B4-BE49-F238E27FC236}">
                    <a16:creationId xmlns:a16="http://schemas.microsoft.com/office/drawing/2014/main" id="{D5E7799E-29D9-DF59-60B2-F2D702A3E449}"/>
                  </a:ext>
                </a:extLst>
              </p:cNvPr>
              <p:cNvGrpSpPr/>
              <p:nvPr/>
            </p:nvGrpSpPr>
            <p:grpSpPr>
              <a:xfrm>
                <a:off x="3701982" y="0"/>
                <a:ext cx="8428460" cy="6846503"/>
                <a:chOff x="3701982" y="0"/>
                <a:chExt cx="8428460" cy="6846503"/>
              </a:xfrm>
            </p:grpSpPr>
            <p:pic>
              <p:nvPicPr>
                <p:cNvPr id="2" name="Picture 1">
                  <a:extLst>
                    <a:ext uri="{FF2B5EF4-FFF2-40B4-BE49-F238E27FC236}">
                      <a16:creationId xmlns:a16="http://schemas.microsoft.com/office/drawing/2014/main" id="{673DB3F6-8DEB-316B-0FCB-EC9F6D0F7084}"/>
                    </a:ext>
                  </a:extLst>
                </p:cNvPr>
                <p:cNvPicPr>
                  <a:picLocks noChangeAspect="1"/>
                </p:cNvPicPr>
                <p:nvPr/>
              </p:nvPicPr>
              <p:blipFill>
                <a:blip r:embed="rId2"/>
                <a:stretch>
                  <a:fillRect/>
                </a:stretch>
              </p:blipFill>
              <p:spPr>
                <a:xfrm>
                  <a:off x="3701982" y="0"/>
                  <a:ext cx="8428460" cy="6846503"/>
                </a:xfrm>
                <a:prstGeom prst="rect">
                  <a:avLst/>
                </a:prstGeom>
                <a:solidFill>
                  <a:srgbClr val="00B050"/>
                </a:solidFill>
              </p:spPr>
            </p:pic>
            <p:sp>
              <p:nvSpPr>
                <p:cNvPr id="3" name="Rectangle 2">
                  <a:extLst>
                    <a:ext uri="{FF2B5EF4-FFF2-40B4-BE49-F238E27FC236}">
                      <a16:creationId xmlns:a16="http://schemas.microsoft.com/office/drawing/2014/main" id="{230554E4-8020-AABA-228F-F5483BA3558F}"/>
                    </a:ext>
                  </a:extLst>
                </p:cNvPr>
                <p:cNvSpPr/>
                <p:nvPr/>
              </p:nvSpPr>
              <p:spPr>
                <a:xfrm rot="2912954">
                  <a:off x="6782920" y="3007532"/>
                  <a:ext cx="241005" cy="26581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c 3">
                  <a:extLst>
                    <a:ext uri="{FF2B5EF4-FFF2-40B4-BE49-F238E27FC236}">
                      <a16:creationId xmlns:a16="http://schemas.microsoft.com/office/drawing/2014/main" id="{D68BB36A-45CA-9074-2D86-5B2A69DE8EE7}"/>
                    </a:ext>
                  </a:extLst>
                </p:cNvPr>
                <p:cNvSpPr/>
                <p:nvPr/>
              </p:nvSpPr>
              <p:spPr>
                <a:xfrm rot="12193855">
                  <a:off x="5267246" y="4155438"/>
                  <a:ext cx="1915245" cy="1604915"/>
                </a:xfrm>
                <a:prstGeom prst="arc">
                  <a:avLst>
                    <a:gd name="adj1" fmla="val 16200000"/>
                    <a:gd name="adj2" fmla="val 2148806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5BE97E-A7E0-7838-5079-A679853D51E4}"/>
                    </a:ext>
                  </a:extLst>
                </p:cNvPr>
                <p:cNvSpPr/>
                <p:nvPr/>
              </p:nvSpPr>
              <p:spPr>
                <a:xfrm rot="2762467">
                  <a:off x="8850225" y="1218639"/>
                  <a:ext cx="290062" cy="299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1FE9829-9C2D-BB1B-9E40-BE0BDEC4969E}"/>
                    </a:ext>
                  </a:extLst>
                </p:cNvPr>
                <p:cNvSpPr/>
                <p:nvPr/>
              </p:nvSpPr>
              <p:spPr>
                <a:xfrm rot="2585793">
                  <a:off x="6306442" y="4937320"/>
                  <a:ext cx="1031175" cy="761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 </a:t>
                  </a:r>
                </a:p>
                <a:p>
                  <a:pPr algn="ctr"/>
                  <a:r>
                    <a:rPr lang="en-US" dirty="0"/>
                    <a:t>Building</a:t>
                  </a:r>
                </a:p>
              </p:txBody>
            </p:sp>
          </p:grpSp>
          <p:sp>
            <p:nvSpPr>
              <p:cNvPr id="8" name="Rectangle 7">
                <a:extLst>
                  <a:ext uri="{FF2B5EF4-FFF2-40B4-BE49-F238E27FC236}">
                    <a16:creationId xmlns:a16="http://schemas.microsoft.com/office/drawing/2014/main" id="{F1023BC4-F51A-6F97-2686-786D6CC1B61C}"/>
                  </a:ext>
                </a:extLst>
              </p:cNvPr>
              <p:cNvSpPr/>
              <p:nvPr/>
            </p:nvSpPr>
            <p:spPr>
              <a:xfrm rot="18953282">
                <a:off x="8789314" y="1170819"/>
                <a:ext cx="397984" cy="4105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149478-E5E7-DF28-5C63-C71D9F730452}"/>
                  </a:ext>
                </a:extLst>
              </p:cNvPr>
              <p:cNvSpPr txBox="1"/>
              <p:nvPr/>
            </p:nvSpPr>
            <p:spPr>
              <a:xfrm rot="19210884">
                <a:off x="6117901" y="2926051"/>
                <a:ext cx="755335" cy="369332"/>
              </a:xfrm>
              <a:prstGeom prst="rect">
                <a:avLst/>
              </a:prstGeom>
              <a:noFill/>
            </p:spPr>
            <p:txBody>
              <a:bodyPr wrap="none" rtlCol="0">
                <a:spAutoFit/>
              </a:bodyPr>
              <a:lstStyle/>
              <a:p>
                <a:r>
                  <a:rPr lang="en-US" dirty="0"/>
                  <a:t>Dump</a:t>
                </a:r>
              </a:p>
            </p:txBody>
          </p:sp>
          <p:sp>
            <p:nvSpPr>
              <p:cNvPr id="11" name="TextBox 10">
                <a:extLst>
                  <a:ext uri="{FF2B5EF4-FFF2-40B4-BE49-F238E27FC236}">
                    <a16:creationId xmlns:a16="http://schemas.microsoft.com/office/drawing/2014/main" id="{6F9F9FC2-C255-85A1-7C77-0180539D408C}"/>
                  </a:ext>
                </a:extLst>
              </p:cNvPr>
              <p:cNvSpPr txBox="1"/>
              <p:nvPr/>
            </p:nvSpPr>
            <p:spPr>
              <a:xfrm rot="18951291">
                <a:off x="6707709" y="2228733"/>
                <a:ext cx="1005853" cy="369332"/>
              </a:xfrm>
              <a:prstGeom prst="rect">
                <a:avLst/>
              </a:prstGeom>
              <a:noFill/>
            </p:spPr>
            <p:txBody>
              <a:bodyPr wrap="none" rtlCol="0">
                <a:spAutoFit/>
              </a:bodyPr>
              <a:lstStyle/>
              <a:p>
                <a:r>
                  <a:rPr lang="en-US" dirty="0"/>
                  <a:t>Detector</a:t>
                </a:r>
              </a:p>
            </p:txBody>
          </p:sp>
          <p:sp>
            <p:nvSpPr>
              <p:cNvPr id="12" name="Rectangle 11">
                <a:extLst>
                  <a:ext uri="{FF2B5EF4-FFF2-40B4-BE49-F238E27FC236}">
                    <a16:creationId xmlns:a16="http://schemas.microsoft.com/office/drawing/2014/main" id="{FF7F476C-583E-2D76-FE16-A0613A1B5FE1}"/>
                  </a:ext>
                </a:extLst>
              </p:cNvPr>
              <p:cNvSpPr/>
              <p:nvPr/>
            </p:nvSpPr>
            <p:spPr>
              <a:xfrm>
                <a:off x="7528992" y="3154680"/>
                <a:ext cx="1767408" cy="1516380"/>
              </a:xfrm>
              <a:prstGeom prst="rect">
                <a:avLst/>
              </a:prstGeom>
              <a:solidFill>
                <a:srgbClr val="D5D5D5"/>
              </a:solid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13" name="Rectangle 12">
                <a:extLst>
                  <a:ext uri="{FF2B5EF4-FFF2-40B4-BE49-F238E27FC236}">
                    <a16:creationId xmlns:a16="http://schemas.microsoft.com/office/drawing/2014/main" id="{FEBA64CB-1A21-DD26-F543-D0F560CC6ED9}"/>
                  </a:ext>
                </a:extLst>
              </p:cNvPr>
              <p:cNvSpPr/>
              <p:nvPr/>
            </p:nvSpPr>
            <p:spPr>
              <a:xfrm>
                <a:off x="8320038" y="1655209"/>
                <a:ext cx="1767408" cy="1516380"/>
              </a:xfrm>
              <a:prstGeom prst="rect">
                <a:avLst/>
              </a:prstGeom>
              <a:solidFill>
                <a:srgbClr val="D5D5D5"/>
              </a:solid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14" name="Rectangle 13">
                <a:extLst>
                  <a:ext uri="{FF2B5EF4-FFF2-40B4-BE49-F238E27FC236}">
                    <a16:creationId xmlns:a16="http://schemas.microsoft.com/office/drawing/2014/main" id="{AFAFAEEA-0FC9-74A1-CC59-A95F734F4A6A}"/>
                  </a:ext>
                </a:extLst>
              </p:cNvPr>
              <p:cNvSpPr/>
              <p:nvPr/>
            </p:nvSpPr>
            <p:spPr>
              <a:xfrm rot="17552970">
                <a:off x="7933712" y="1010091"/>
                <a:ext cx="152757" cy="1516380"/>
              </a:xfrm>
              <a:prstGeom prst="rect">
                <a:avLst/>
              </a:prstGeom>
              <a:solidFill>
                <a:srgbClr val="D5D5D5"/>
              </a:solid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15" name="Rectangle 14">
                <a:extLst>
                  <a:ext uri="{FF2B5EF4-FFF2-40B4-BE49-F238E27FC236}">
                    <a16:creationId xmlns:a16="http://schemas.microsoft.com/office/drawing/2014/main" id="{ADB8C1B9-B84F-7C53-99A0-B0454E956D63}"/>
                  </a:ext>
                </a:extLst>
              </p:cNvPr>
              <p:cNvSpPr/>
              <p:nvPr/>
            </p:nvSpPr>
            <p:spPr>
              <a:xfrm rot="19406272">
                <a:off x="6882051" y="2138558"/>
                <a:ext cx="160986" cy="1684738"/>
              </a:xfrm>
              <a:prstGeom prst="rect">
                <a:avLst/>
              </a:prstGeom>
              <a:solidFill>
                <a:srgbClr val="D5D5D5"/>
              </a:solid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16" name="Arrow: Right 15">
                <a:extLst>
                  <a:ext uri="{FF2B5EF4-FFF2-40B4-BE49-F238E27FC236}">
                    <a16:creationId xmlns:a16="http://schemas.microsoft.com/office/drawing/2014/main" id="{9612DC99-C9CA-7B44-61C4-C801E77EF10B}"/>
                  </a:ext>
                </a:extLst>
              </p:cNvPr>
              <p:cNvSpPr/>
              <p:nvPr/>
            </p:nvSpPr>
            <p:spPr>
              <a:xfrm rot="19048690">
                <a:off x="6804275" y="2444725"/>
                <a:ext cx="1340508" cy="368408"/>
              </a:xfrm>
              <a:prstGeom prst="rightArrow">
                <a:avLst/>
              </a:prstGeom>
              <a:solidFill>
                <a:srgbClr val="00B050"/>
              </a:solid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7A3D79-D25C-5FB1-97CD-091196EA0606}"/>
                  </a:ext>
                </a:extLst>
              </p:cNvPr>
              <p:cNvSpPr txBox="1"/>
              <p:nvPr/>
            </p:nvSpPr>
            <p:spPr>
              <a:xfrm rot="18946957">
                <a:off x="7295559" y="2685230"/>
                <a:ext cx="564578" cy="369332"/>
              </a:xfrm>
              <a:prstGeom prst="rect">
                <a:avLst/>
              </a:prstGeom>
              <a:noFill/>
            </p:spPr>
            <p:txBody>
              <a:bodyPr wrap="none" rtlCol="0">
                <a:spAutoFit/>
              </a:bodyPr>
              <a:lstStyle/>
              <a:p>
                <a:r>
                  <a:rPr lang="en-US" dirty="0"/>
                  <a:t>Flux</a:t>
                </a:r>
              </a:p>
            </p:txBody>
          </p:sp>
          <p:sp>
            <p:nvSpPr>
              <p:cNvPr id="18" name="Arc 17">
                <a:extLst>
                  <a:ext uri="{FF2B5EF4-FFF2-40B4-BE49-F238E27FC236}">
                    <a16:creationId xmlns:a16="http://schemas.microsoft.com/office/drawing/2014/main" id="{8BBF5D73-53D4-8CED-E523-BA1C7E97115E}"/>
                  </a:ext>
                </a:extLst>
              </p:cNvPr>
              <p:cNvSpPr/>
              <p:nvPr/>
            </p:nvSpPr>
            <p:spPr>
              <a:xfrm rot="8294384" flipV="1">
                <a:off x="4838649" y="3240838"/>
                <a:ext cx="3886222" cy="14317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Arc 18">
                <a:extLst>
                  <a:ext uri="{FF2B5EF4-FFF2-40B4-BE49-F238E27FC236}">
                    <a16:creationId xmlns:a16="http://schemas.microsoft.com/office/drawing/2014/main" id="{016665D4-B5A9-30A4-A1E0-AFA055CD41EE}"/>
                  </a:ext>
                </a:extLst>
              </p:cNvPr>
              <p:cNvSpPr/>
              <p:nvPr/>
            </p:nvSpPr>
            <p:spPr>
              <a:xfrm rot="10800000">
                <a:off x="5028367" y="2067909"/>
                <a:ext cx="4438524" cy="4146424"/>
              </a:xfrm>
              <a:prstGeom prst="arc">
                <a:avLst>
                  <a:gd name="adj1" fmla="val 19682704"/>
                  <a:gd name="adj2" fmla="val 0"/>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9B1A6A50-1DE9-396E-860A-C26EA50BF3BC}"/>
                  </a:ext>
                </a:extLst>
              </p:cNvPr>
              <p:cNvSpPr/>
              <p:nvPr/>
            </p:nvSpPr>
            <p:spPr>
              <a:xfrm>
                <a:off x="5028367" y="3455376"/>
                <a:ext cx="158237" cy="808167"/>
              </a:xfrm>
              <a:custGeom>
                <a:avLst/>
                <a:gdLst>
                  <a:gd name="connsiteX0" fmla="*/ 6073 w 288013"/>
                  <a:gd name="connsiteY0" fmla="*/ 952500 h 952500"/>
                  <a:gd name="connsiteX1" fmla="*/ 2263 w 288013"/>
                  <a:gd name="connsiteY1" fmla="*/ 763905 h 952500"/>
                  <a:gd name="connsiteX2" fmla="*/ 36553 w 288013"/>
                  <a:gd name="connsiteY2" fmla="*/ 535305 h 952500"/>
                  <a:gd name="connsiteX3" fmla="*/ 288013 w 288013"/>
                  <a:gd name="connsiteY3" fmla="*/ 0 h 952500"/>
                </a:gdLst>
                <a:ahLst/>
                <a:cxnLst>
                  <a:cxn ang="0">
                    <a:pos x="connsiteX0" y="connsiteY0"/>
                  </a:cxn>
                  <a:cxn ang="0">
                    <a:pos x="connsiteX1" y="connsiteY1"/>
                  </a:cxn>
                  <a:cxn ang="0">
                    <a:pos x="connsiteX2" y="connsiteY2"/>
                  </a:cxn>
                  <a:cxn ang="0">
                    <a:pos x="connsiteX3" y="connsiteY3"/>
                  </a:cxn>
                </a:cxnLst>
                <a:rect l="l" t="t" r="r" b="b"/>
                <a:pathLst>
                  <a:path w="288013" h="952500">
                    <a:moveTo>
                      <a:pt x="6073" y="952500"/>
                    </a:moveTo>
                    <a:cubicBezTo>
                      <a:pt x="1628" y="892968"/>
                      <a:pt x="-2817" y="833437"/>
                      <a:pt x="2263" y="763905"/>
                    </a:cubicBezTo>
                    <a:cubicBezTo>
                      <a:pt x="7343" y="694373"/>
                      <a:pt x="-11072" y="662622"/>
                      <a:pt x="36553" y="535305"/>
                    </a:cubicBezTo>
                    <a:cubicBezTo>
                      <a:pt x="84178" y="407987"/>
                      <a:pt x="199113" y="166370"/>
                      <a:pt x="288013" y="0"/>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ABAEF01-7A0B-08A3-234B-63C37025CD5A}"/>
                  </a:ext>
                </a:extLst>
              </p:cNvPr>
              <p:cNvSpPr txBox="1"/>
              <p:nvPr/>
            </p:nvSpPr>
            <p:spPr>
              <a:xfrm>
                <a:off x="-38829" y="251952"/>
                <a:ext cx="3577414" cy="6342598"/>
              </a:xfrm>
              <a:prstGeom prst="rect">
                <a:avLst/>
              </a:prstGeom>
              <a:noFill/>
            </p:spPr>
            <p:txBody>
              <a:bodyPr wrap="square" rtlCol="0">
                <a:spAutoFit/>
              </a:bodyPr>
              <a:lstStyle/>
              <a:p>
                <a:r>
                  <a:rPr lang="en-US" dirty="0"/>
                  <a:t>Planning DS placement is underway</a:t>
                </a:r>
              </a:p>
              <a:p>
                <a:r>
                  <a:rPr lang="en-US" dirty="0"/>
                  <a:t>Early thoughts each had pro/cons</a:t>
                </a:r>
              </a:p>
              <a:p>
                <a:endParaRPr lang="en-US" dirty="0"/>
              </a:p>
              <a:p>
                <a:r>
                  <a:rPr lang="en-US" dirty="0"/>
                  <a:t>Extract from PAR in the same region as extraction to Booster.</a:t>
                </a:r>
              </a:p>
              <a:p>
                <a:r>
                  <a:rPr lang="en-US" dirty="0"/>
                  <a:t>Have a switching magnet that switches between BTL/Booster and Booster Dump/DS region.</a:t>
                </a:r>
              </a:p>
              <a:p>
                <a:endParaRPr lang="en-US" dirty="0"/>
              </a:p>
              <a:p>
                <a:r>
                  <a:rPr lang="en-US" dirty="0"/>
                  <a:t>Benefits:</a:t>
                </a:r>
              </a:p>
              <a:p>
                <a:r>
                  <a:rPr lang="en-US" dirty="0"/>
                  <a:t>Use same kickers, </a:t>
                </a:r>
              </a:p>
              <a:p>
                <a:r>
                  <a:rPr lang="en-US" dirty="0"/>
                  <a:t>Use only one short straight</a:t>
                </a:r>
              </a:p>
              <a:p>
                <a:endParaRPr lang="en-US" dirty="0"/>
              </a:p>
              <a:p>
                <a:r>
                  <a:rPr lang="en-US" dirty="0"/>
                  <a:t>Issues:</a:t>
                </a:r>
              </a:p>
              <a:p>
                <a:r>
                  <a:rPr lang="en-US" dirty="0"/>
                  <a:t>Faster kickers 120 Hz vs 100/20 Hz</a:t>
                </a:r>
              </a:p>
              <a:p>
                <a:r>
                  <a:rPr lang="en-US" dirty="0"/>
                  <a:t>Potentially hotter area</a:t>
                </a:r>
              </a:p>
              <a:p>
                <a:r>
                  <a:rPr lang="en-US" dirty="0"/>
                  <a:t>Adding a fast pulser magnet</a:t>
                </a:r>
              </a:p>
              <a:p>
                <a:endParaRPr lang="en-US" dirty="0"/>
              </a:p>
              <a:p>
                <a:r>
                  <a:rPr lang="en-US" dirty="0"/>
                  <a:t>Separate</a:t>
                </a:r>
              </a:p>
              <a:p>
                <a:r>
                  <a:rPr lang="en-US" dirty="0"/>
                  <a:t>Using </a:t>
                </a:r>
                <a:r>
                  <a:rPr lang="en-US" dirty="0" err="1"/>
                  <a:t>Btm</a:t>
                </a:r>
                <a:r>
                  <a:rPr lang="en-US" dirty="0"/>
                  <a:t> ring for BTL, top for DS:</a:t>
                </a:r>
              </a:p>
              <a:p>
                <a:r>
                  <a:rPr lang="en-US" dirty="0"/>
                  <a:t>Separate operations</a:t>
                </a:r>
              </a:p>
              <a:p>
                <a:r>
                  <a:rPr lang="en-US" dirty="0"/>
                  <a:t>Easier of Pulsed systems</a:t>
                </a:r>
              </a:p>
            </p:txBody>
          </p:sp>
        </p:grpSp>
        <p:sp>
          <p:nvSpPr>
            <p:cNvPr id="10" name="Rectangle 9">
              <a:extLst>
                <a:ext uri="{FF2B5EF4-FFF2-40B4-BE49-F238E27FC236}">
                  <a16:creationId xmlns:a16="http://schemas.microsoft.com/office/drawing/2014/main" id="{C51927E3-F8A1-F781-7D64-4ADF02DAFF7A}"/>
                </a:ext>
              </a:extLst>
            </p:cNvPr>
            <p:cNvSpPr/>
            <p:nvPr/>
          </p:nvSpPr>
          <p:spPr>
            <a:xfrm rot="18801090">
              <a:off x="10262180" y="1221709"/>
              <a:ext cx="222807" cy="523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014A65A-7180-3B12-012D-BA084372003D}"/>
                </a:ext>
              </a:extLst>
            </p:cNvPr>
            <p:cNvSpPr txBox="1"/>
            <p:nvPr/>
          </p:nvSpPr>
          <p:spPr>
            <a:xfrm rot="2559058">
              <a:off x="10009728" y="1121890"/>
              <a:ext cx="1446230" cy="369332"/>
            </a:xfrm>
            <a:prstGeom prst="rect">
              <a:avLst/>
            </a:prstGeom>
            <a:noFill/>
          </p:spPr>
          <p:txBody>
            <a:bodyPr wrap="none" rtlCol="0">
              <a:spAutoFit/>
            </a:bodyPr>
            <a:lstStyle/>
            <a:p>
              <a:r>
                <a:rPr lang="en-US" dirty="0"/>
                <a:t>DS RF section</a:t>
              </a:r>
            </a:p>
          </p:txBody>
        </p:sp>
        <p:sp>
          <p:nvSpPr>
            <p:cNvPr id="30" name="TextBox 29">
              <a:extLst>
                <a:ext uri="{FF2B5EF4-FFF2-40B4-BE49-F238E27FC236}">
                  <a16:creationId xmlns:a16="http://schemas.microsoft.com/office/drawing/2014/main" id="{CD7EF48D-F59C-3EFE-0141-E5A3BCBA273C}"/>
                </a:ext>
              </a:extLst>
            </p:cNvPr>
            <p:cNvSpPr txBox="1"/>
            <p:nvPr/>
          </p:nvSpPr>
          <p:spPr>
            <a:xfrm rot="18843428">
              <a:off x="8589682" y="5149610"/>
              <a:ext cx="828112" cy="369332"/>
            </a:xfrm>
            <a:prstGeom prst="rect">
              <a:avLst/>
            </a:prstGeom>
            <a:noFill/>
          </p:spPr>
          <p:txBody>
            <a:bodyPr wrap="none" rtlCol="0">
              <a:spAutoFit/>
            </a:bodyPr>
            <a:lstStyle/>
            <a:p>
              <a:r>
                <a:rPr lang="en-US" dirty="0"/>
                <a:t>PAR RF</a:t>
              </a:r>
            </a:p>
          </p:txBody>
        </p:sp>
        <p:grpSp>
          <p:nvGrpSpPr>
            <p:cNvPr id="42" name="Group 41">
              <a:extLst>
                <a:ext uri="{FF2B5EF4-FFF2-40B4-BE49-F238E27FC236}">
                  <a16:creationId xmlns:a16="http://schemas.microsoft.com/office/drawing/2014/main" id="{913FE06B-878A-6BBF-5F7A-C174A4159829}"/>
                </a:ext>
              </a:extLst>
            </p:cNvPr>
            <p:cNvGrpSpPr/>
            <p:nvPr/>
          </p:nvGrpSpPr>
          <p:grpSpPr>
            <a:xfrm>
              <a:off x="9276949" y="4375104"/>
              <a:ext cx="1122674" cy="1137303"/>
              <a:chOff x="9061590" y="4620074"/>
              <a:chExt cx="1029609" cy="1106459"/>
            </a:xfrm>
          </p:grpSpPr>
          <p:sp>
            <p:nvSpPr>
              <p:cNvPr id="26" name="Rectangle 25">
                <a:extLst>
                  <a:ext uri="{FF2B5EF4-FFF2-40B4-BE49-F238E27FC236}">
                    <a16:creationId xmlns:a16="http://schemas.microsoft.com/office/drawing/2014/main" id="{802E0A4B-EF8C-7541-CD98-AB2D27A3B931}"/>
                  </a:ext>
                </a:extLst>
              </p:cNvPr>
              <p:cNvSpPr/>
              <p:nvPr/>
            </p:nvSpPr>
            <p:spPr>
              <a:xfrm rot="18973738">
                <a:off x="9902861" y="4620074"/>
                <a:ext cx="188338" cy="308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52E9930-3CBD-4BBE-1742-CC3B5878350C}"/>
                  </a:ext>
                </a:extLst>
              </p:cNvPr>
              <p:cNvSpPr/>
              <p:nvPr/>
            </p:nvSpPr>
            <p:spPr>
              <a:xfrm rot="18973738">
                <a:off x="9061590" y="5414617"/>
                <a:ext cx="210951" cy="311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6944D179-8990-0810-9A14-EECE6B16C2B9}"/>
                  </a:ext>
                </a:extLst>
              </p:cNvPr>
              <p:cNvCxnSpPr>
                <a:cxnSpLocks/>
                <a:stCxn id="29" idx="3"/>
                <a:endCxn id="26" idx="1"/>
              </p:cNvCxnSpPr>
              <p:nvPr/>
            </p:nvCxnSpPr>
            <p:spPr>
              <a:xfrm flipV="1">
                <a:off x="9243231" y="4843606"/>
                <a:ext cx="685799" cy="649566"/>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36" name="Picture 35">
            <a:extLst>
              <a:ext uri="{FF2B5EF4-FFF2-40B4-BE49-F238E27FC236}">
                <a16:creationId xmlns:a16="http://schemas.microsoft.com/office/drawing/2014/main" id="{17970262-3743-A02D-6609-6DF0001D74E5}"/>
              </a:ext>
            </a:extLst>
          </p:cNvPr>
          <p:cNvPicPr>
            <a:picLocks noChangeAspect="1"/>
          </p:cNvPicPr>
          <p:nvPr/>
        </p:nvPicPr>
        <p:blipFill>
          <a:blip r:embed="rId3"/>
          <a:stretch>
            <a:fillRect/>
          </a:stretch>
        </p:blipFill>
        <p:spPr>
          <a:xfrm>
            <a:off x="7965346" y="2465128"/>
            <a:ext cx="3567979" cy="1028700"/>
          </a:xfrm>
          <a:prstGeom prst="rect">
            <a:avLst/>
          </a:prstGeom>
        </p:spPr>
      </p:pic>
      <p:sp>
        <p:nvSpPr>
          <p:cNvPr id="37" name="Rectangle 36">
            <a:extLst>
              <a:ext uri="{FF2B5EF4-FFF2-40B4-BE49-F238E27FC236}">
                <a16:creationId xmlns:a16="http://schemas.microsoft.com/office/drawing/2014/main" id="{BC3F720B-7C86-AB52-1F6E-DCE993CB0A47}"/>
              </a:ext>
            </a:extLst>
          </p:cNvPr>
          <p:cNvSpPr/>
          <p:nvPr/>
        </p:nvSpPr>
        <p:spPr>
          <a:xfrm>
            <a:off x="9929090" y="5193402"/>
            <a:ext cx="1868401" cy="1323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BTL </a:t>
            </a:r>
          </a:p>
          <a:p>
            <a:pPr algn="ctr"/>
            <a:r>
              <a:rPr lang="en-US" dirty="0"/>
              <a:t>Service </a:t>
            </a:r>
          </a:p>
          <a:p>
            <a:pPr algn="ctr"/>
            <a:r>
              <a:rPr lang="en-US" dirty="0"/>
              <a:t>Building</a:t>
            </a:r>
          </a:p>
        </p:txBody>
      </p:sp>
      <p:sp>
        <p:nvSpPr>
          <p:cNvPr id="31" name="Oval 30">
            <a:extLst>
              <a:ext uri="{FF2B5EF4-FFF2-40B4-BE49-F238E27FC236}">
                <a16:creationId xmlns:a16="http://schemas.microsoft.com/office/drawing/2014/main" id="{F703BF49-8D04-E270-6CDD-789B1600C1B1}"/>
              </a:ext>
            </a:extLst>
          </p:cNvPr>
          <p:cNvSpPr/>
          <p:nvPr/>
        </p:nvSpPr>
        <p:spPr>
          <a:xfrm rot="2535336" flipV="1">
            <a:off x="5847892" y="5583902"/>
            <a:ext cx="311175" cy="141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8D63E44-1ACA-6235-3BD7-FC91E3F44C43}"/>
              </a:ext>
            </a:extLst>
          </p:cNvPr>
          <p:cNvSpPr/>
          <p:nvPr/>
        </p:nvSpPr>
        <p:spPr>
          <a:xfrm rot="19151459">
            <a:off x="7298030" y="3319355"/>
            <a:ext cx="336089" cy="3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23D8C60-FA06-71EA-DA16-3509C816E9CE}"/>
              </a:ext>
            </a:extLst>
          </p:cNvPr>
          <p:cNvSpPr/>
          <p:nvPr/>
        </p:nvSpPr>
        <p:spPr>
          <a:xfrm rot="2930978">
            <a:off x="6639492" y="3567007"/>
            <a:ext cx="303928" cy="283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5D294E9-7A5C-17CA-4266-D7E54619797F}"/>
              </a:ext>
            </a:extLst>
          </p:cNvPr>
          <p:cNvSpPr txBox="1"/>
          <p:nvPr/>
        </p:nvSpPr>
        <p:spPr>
          <a:xfrm>
            <a:off x="8773881" y="1188547"/>
            <a:ext cx="571375" cy="369332"/>
          </a:xfrm>
          <a:prstGeom prst="rect">
            <a:avLst/>
          </a:prstGeom>
          <a:noFill/>
        </p:spPr>
        <p:txBody>
          <a:bodyPr wrap="none" rtlCol="0">
            <a:spAutoFit/>
          </a:bodyPr>
          <a:lstStyle/>
          <a:p>
            <a:r>
              <a:rPr lang="en-US" dirty="0">
                <a:solidFill>
                  <a:srgbClr val="FFFF00"/>
                </a:solidFill>
              </a:rPr>
              <a:t>Det</a:t>
            </a:r>
            <a:r>
              <a:rPr lang="en-US" dirty="0"/>
              <a:t> </a:t>
            </a:r>
          </a:p>
        </p:txBody>
      </p:sp>
      <p:sp>
        <p:nvSpPr>
          <p:cNvPr id="40" name="TextBox 39">
            <a:extLst>
              <a:ext uri="{FF2B5EF4-FFF2-40B4-BE49-F238E27FC236}">
                <a16:creationId xmlns:a16="http://schemas.microsoft.com/office/drawing/2014/main" id="{16E1F0E8-603E-5CAA-B9D8-DCF720FB180B}"/>
              </a:ext>
            </a:extLst>
          </p:cNvPr>
          <p:cNvSpPr txBox="1"/>
          <p:nvPr/>
        </p:nvSpPr>
        <p:spPr>
          <a:xfrm>
            <a:off x="7541248" y="3595435"/>
            <a:ext cx="696409" cy="369332"/>
          </a:xfrm>
          <a:prstGeom prst="rect">
            <a:avLst/>
          </a:prstGeom>
          <a:noFill/>
        </p:spPr>
        <p:txBody>
          <a:bodyPr wrap="none" rtlCol="0">
            <a:spAutoFit/>
          </a:bodyPr>
          <a:lstStyle/>
          <a:p>
            <a:r>
              <a:rPr lang="en-US" dirty="0"/>
              <a:t>Det B</a:t>
            </a:r>
          </a:p>
        </p:txBody>
      </p:sp>
      <p:sp>
        <p:nvSpPr>
          <p:cNvPr id="41" name="TextBox 40">
            <a:extLst>
              <a:ext uri="{FF2B5EF4-FFF2-40B4-BE49-F238E27FC236}">
                <a16:creationId xmlns:a16="http://schemas.microsoft.com/office/drawing/2014/main" id="{FCB86AC7-7075-470A-EEBA-F833DB59F22B}"/>
              </a:ext>
            </a:extLst>
          </p:cNvPr>
          <p:cNvSpPr txBox="1"/>
          <p:nvPr/>
        </p:nvSpPr>
        <p:spPr>
          <a:xfrm>
            <a:off x="6128184" y="3749969"/>
            <a:ext cx="694806" cy="369332"/>
          </a:xfrm>
          <a:prstGeom prst="rect">
            <a:avLst/>
          </a:prstGeom>
          <a:noFill/>
        </p:spPr>
        <p:txBody>
          <a:bodyPr wrap="none" rtlCol="0">
            <a:spAutoFit/>
          </a:bodyPr>
          <a:lstStyle/>
          <a:p>
            <a:r>
              <a:rPr lang="en-US" dirty="0"/>
              <a:t>Det C</a:t>
            </a:r>
          </a:p>
        </p:txBody>
      </p:sp>
      <p:sp>
        <p:nvSpPr>
          <p:cNvPr id="38" name="Date Placeholder 37">
            <a:extLst>
              <a:ext uri="{FF2B5EF4-FFF2-40B4-BE49-F238E27FC236}">
                <a16:creationId xmlns:a16="http://schemas.microsoft.com/office/drawing/2014/main" id="{712C3643-369B-B91F-4110-72D26DC81573}"/>
              </a:ext>
            </a:extLst>
          </p:cNvPr>
          <p:cNvSpPr>
            <a:spLocks noGrp="1"/>
          </p:cNvSpPr>
          <p:nvPr>
            <p:ph type="dt" sz="half" idx="10"/>
          </p:nvPr>
        </p:nvSpPr>
        <p:spPr/>
        <p:txBody>
          <a:bodyPr/>
          <a:lstStyle/>
          <a:p>
            <a:fld id="{A3D5DC8F-03CB-45F4-9F53-6B6CC9281C15}" type="datetime1">
              <a:rPr lang="en-US" smtClean="0"/>
              <a:t>6/14/2023</a:t>
            </a:fld>
            <a:endParaRPr lang="en-US"/>
          </a:p>
        </p:txBody>
      </p:sp>
      <p:sp>
        <p:nvSpPr>
          <p:cNvPr id="43" name="Footer Placeholder 42">
            <a:extLst>
              <a:ext uri="{FF2B5EF4-FFF2-40B4-BE49-F238E27FC236}">
                <a16:creationId xmlns:a16="http://schemas.microsoft.com/office/drawing/2014/main" id="{FCF91A9E-1636-7866-13B6-FABA9CAC468A}"/>
              </a:ext>
            </a:extLst>
          </p:cNvPr>
          <p:cNvSpPr>
            <a:spLocks noGrp="1"/>
          </p:cNvSpPr>
          <p:nvPr>
            <p:ph type="ftr" sz="quarter" idx="11"/>
          </p:nvPr>
        </p:nvSpPr>
        <p:spPr/>
        <p:txBody>
          <a:bodyPr/>
          <a:lstStyle/>
          <a:p>
            <a:r>
              <a:rPr lang="en-US"/>
              <a:t>W. Pellico,  ACE Workshop</a:t>
            </a:r>
          </a:p>
        </p:txBody>
      </p:sp>
      <p:sp>
        <p:nvSpPr>
          <p:cNvPr id="44" name="Slide Number Placeholder 43">
            <a:extLst>
              <a:ext uri="{FF2B5EF4-FFF2-40B4-BE49-F238E27FC236}">
                <a16:creationId xmlns:a16="http://schemas.microsoft.com/office/drawing/2014/main" id="{EAFA435D-7D4B-B60C-DB25-64C3A83622D7}"/>
              </a:ext>
            </a:extLst>
          </p:cNvPr>
          <p:cNvSpPr>
            <a:spLocks noGrp="1"/>
          </p:cNvSpPr>
          <p:nvPr>
            <p:ph type="sldNum" sz="quarter" idx="12"/>
          </p:nvPr>
        </p:nvSpPr>
        <p:spPr/>
        <p:txBody>
          <a:bodyPr/>
          <a:lstStyle/>
          <a:p>
            <a:fld id="{E9F25B83-39CE-004C-9B34-2F2DD9832F37}" type="slidenum">
              <a:rPr lang="en-US" smtClean="0"/>
              <a:t>36</a:t>
            </a:fld>
            <a:endParaRPr lang="en-US"/>
          </a:p>
        </p:txBody>
      </p:sp>
    </p:spTree>
    <p:extLst>
      <p:ext uri="{BB962C8B-B14F-4D97-AF65-F5344CB8AC3E}">
        <p14:creationId xmlns:p14="http://schemas.microsoft.com/office/powerpoint/2010/main" val="2444688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565A-D860-49D1-B751-A1A164A022AE}"/>
              </a:ext>
            </a:extLst>
          </p:cNvPr>
          <p:cNvSpPr>
            <a:spLocks noGrp="1"/>
          </p:cNvSpPr>
          <p:nvPr>
            <p:ph type="title"/>
          </p:nvPr>
        </p:nvSpPr>
        <p:spPr>
          <a:xfrm>
            <a:off x="746760" y="52814"/>
            <a:ext cx="10515600" cy="556895"/>
          </a:xfrm>
        </p:spPr>
        <p:txBody>
          <a:bodyPr>
            <a:normAutofit fontScale="90000"/>
          </a:bodyPr>
          <a:lstStyle/>
          <a:p>
            <a:pPr algn="ctr"/>
            <a:r>
              <a:rPr lang="en-US" dirty="0"/>
              <a:t>PAR: Timeline of Development:</a:t>
            </a:r>
          </a:p>
        </p:txBody>
      </p:sp>
      <p:sp>
        <p:nvSpPr>
          <p:cNvPr id="3" name="Content Placeholder 2">
            <a:extLst>
              <a:ext uri="{FF2B5EF4-FFF2-40B4-BE49-F238E27FC236}">
                <a16:creationId xmlns:a16="http://schemas.microsoft.com/office/drawing/2014/main" id="{B90B982F-C71D-42C6-B806-399D3BE89E44}"/>
              </a:ext>
            </a:extLst>
          </p:cNvPr>
          <p:cNvSpPr>
            <a:spLocks noGrp="1"/>
          </p:cNvSpPr>
          <p:nvPr>
            <p:ph idx="1"/>
          </p:nvPr>
        </p:nvSpPr>
        <p:spPr>
          <a:xfrm>
            <a:off x="0" y="466111"/>
            <a:ext cx="11111949" cy="6255364"/>
          </a:xfrm>
        </p:spPr>
        <p:txBody>
          <a:bodyPr>
            <a:normAutofit fontScale="92500" lnSpcReduction="20000"/>
          </a:bodyPr>
          <a:lstStyle/>
          <a:p>
            <a:pPr marL="0" indent="0">
              <a:buNone/>
            </a:pPr>
            <a:r>
              <a:rPr lang="en-US" dirty="0"/>
              <a:t>Lattice: (FNAL)</a:t>
            </a:r>
          </a:p>
          <a:p>
            <a:pPr lvl="1"/>
            <a:r>
              <a:rPr lang="en-US" dirty="0"/>
              <a:t>Develop a list of constraints (use rough parameter boundaries)</a:t>
            </a:r>
          </a:p>
          <a:p>
            <a:pPr lvl="2"/>
            <a:r>
              <a:rPr lang="en-US" dirty="0"/>
              <a:t>RF footprint (capture and maybe unique DS bunching needs)</a:t>
            </a:r>
          </a:p>
          <a:p>
            <a:pPr lvl="2"/>
            <a:r>
              <a:rPr lang="en-US" dirty="0"/>
              <a:t>Injection Area</a:t>
            </a:r>
          </a:p>
          <a:p>
            <a:pPr lvl="2"/>
            <a:r>
              <a:rPr lang="en-US" dirty="0"/>
              <a:t>Extraction (kickers, septa)</a:t>
            </a:r>
          </a:p>
          <a:p>
            <a:pPr lvl="2"/>
            <a:r>
              <a:rPr lang="en-US" dirty="0"/>
              <a:t>Meet PIP-II injection and BTL physical and lattice constraints</a:t>
            </a:r>
          </a:p>
          <a:p>
            <a:pPr lvl="2"/>
            <a:r>
              <a:rPr lang="en-US" dirty="0"/>
              <a:t>Comfortable tune and chromaticity for 600 us accumulation</a:t>
            </a:r>
          </a:p>
          <a:p>
            <a:pPr lvl="2"/>
            <a:r>
              <a:rPr lang="en-US" dirty="0"/>
              <a:t>Minimize dispersion in RF area – </a:t>
            </a:r>
          </a:p>
          <a:p>
            <a:pPr marL="0" indent="0">
              <a:buNone/>
            </a:pPr>
            <a:r>
              <a:rPr lang="en-US" dirty="0"/>
              <a:t>Hardware:  (FNAL, BNL, US-Japan)</a:t>
            </a:r>
          </a:p>
          <a:p>
            <a:pPr lvl="1"/>
            <a:r>
              <a:rPr lang="en-US" dirty="0"/>
              <a:t>Lattice will drive magnet design </a:t>
            </a:r>
          </a:p>
          <a:p>
            <a:pPr lvl="2"/>
            <a:r>
              <a:rPr lang="en-US" dirty="0"/>
              <a:t>Edge Focusing</a:t>
            </a:r>
          </a:p>
          <a:p>
            <a:pPr lvl="2"/>
            <a:r>
              <a:rPr lang="en-US" dirty="0"/>
              <a:t>Reasonable strength</a:t>
            </a:r>
          </a:p>
          <a:p>
            <a:pPr lvl="3"/>
            <a:r>
              <a:rPr lang="en-US" dirty="0"/>
              <a:t>Permanent magnet</a:t>
            </a:r>
          </a:p>
          <a:p>
            <a:pPr lvl="3"/>
            <a:r>
              <a:rPr lang="en-US" dirty="0"/>
              <a:t>Combined Function</a:t>
            </a:r>
          </a:p>
          <a:p>
            <a:pPr lvl="1"/>
            <a:r>
              <a:rPr lang="en-US" dirty="0"/>
              <a:t>RF – reuse Booster cavities (shell) </a:t>
            </a:r>
          </a:p>
          <a:p>
            <a:pPr lvl="1"/>
            <a:r>
              <a:rPr lang="en-US" dirty="0"/>
              <a:t>Use Booster style short kickers </a:t>
            </a:r>
          </a:p>
          <a:p>
            <a:r>
              <a:rPr lang="en-US" dirty="0"/>
              <a:t>Injection (FNAL)</a:t>
            </a:r>
          </a:p>
          <a:p>
            <a:pPr lvl="1"/>
            <a:r>
              <a:rPr lang="en-US" dirty="0"/>
              <a:t>System to handle Booster needs but also DS needs -</a:t>
            </a:r>
          </a:p>
          <a:p>
            <a:pPr lvl="1"/>
            <a:r>
              <a:rPr lang="en-US" b="1" dirty="0"/>
              <a:t>This is probably the most challenging aspect of a 100+ Hz capable machine –</a:t>
            </a:r>
          </a:p>
          <a:p>
            <a:r>
              <a:rPr lang="en-US" b="1" dirty="0"/>
              <a:t>Generate Rough Cost Estimate – In One Year</a:t>
            </a:r>
          </a:p>
          <a:p>
            <a:pPr lvl="1"/>
            <a:endParaRPr lang="en-US" dirty="0"/>
          </a:p>
        </p:txBody>
      </p:sp>
      <p:sp>
        <p:nvSpPr>
          <p:cNvPr id="4" name="Date Placeholder 3">
            <a:extLst>
              <a:ext uri="{FF2B5EF4-FFF2-40B4-BE49-F238E27FC236}">
                <a16:creationId xmlns:a16="http://schemas.microsoft.com/office/drawing/2014/main" id="{D6B6BFE3-DC9D-BB38-FC60-7F7C27F9C164}"/>
              </a:ext>
            </a:extLst>
          </p:cNvPr>
          <p:cNvSpPr>
            <a:spLocks noGrp="1"/>
          </p:cNvSpPr>
          <p:nvPr>
            <p:ph type="dt" sz="half" idx="10"/>
          </p:nvPr>
        </p:nvSpPr>
        <p:spPr/>
        <p:txBody>
          <a:bodyPr/>
          <a:lstStyle/>
          <a:p>
            <a:fld id="{D339678A-1042-48B3-AB5B-8F9135960875}" type="datetime1">
              <a:rPr lang="en-US" smtClean="0"/>
              <a:t>6/14/2023</a:t>
            </a:fld>
            <a:endParaRPr lang="en-US"/>
          </a:p>
        </p:txBody>
      </p:sp>
      <p:sp>
        <p:nvSpPr>
          <p:cNvPr id="5" name="Footer Placeholder 4">
            <a:extLst>
              <a:ext uri="{FF2B5EF4-FFF2-40B4-BE49-F238E27FC236}">
                <a16:creationId xmlns:a16="http://schemas.microsoft.com/office/drawing/2014/main" id="{0A4360FF-745F-754D-6E77-AC2F0C74BF4F}"/>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0145C500-90D2-0BC5-AA2E-3406412B21FA}"/>
              </a:ext>
            </a:extLst>
          </p:cNvPr>
          <p:cNvSpPr>
            <a:spLocks noGrp="1"/>
          </p:cNvSpPr>
          <p:nvPr>
            <p:ph type="sldNum" sz="quarter" idx="12"/>
          </p:nvPr>
        </p:nvSpPr>
        <p:spPr/>
        <p:txBody>
          <a:bodyPr/>
          <a:lstStyle/>
          <a:p>
            <a:fld id="{E9F25B83-39CE-004C-9B34-2F2DD9832F37}" type="slidenum">
              <a:rPr lang="en-US" smtClean="0"/>
              <a:t>37</a:t>
            </a:fld>
            <a:endParaRPr lang="en-US"/>
          </a:p>
        </p:txBody>
      </p:sp>
    </p:spTree>
    <p:extLst>
      <p:ext uri="{BB962C8B-B14F-4D97-AF65-F5344CB8AC3E}">
        <p14:creationId xmlns:p14="http://schemas.microsoft.com/office/powerpoint/2010/main" val="414280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F37C-6183-5547-BB1E-3A1740383EB7}"/>
              </a:ext>
            </a:extLst>
          </p:cNvPr>
          <p:cNvSpPr>
            <a:spLocks noGrp="1"/>
          </p:cNvSpPr>
          <p:nvPr>
            <p:ph type="title"/>
          </p:nvPr>
        </p:nvSpPr>
        <p:spPr>
          <a:xfrm>
            <a:off x="101600" y="580346"/>
            <a:ext cx="3800474" cy="5697306"/>
          </a:xfrm>
        </p:spPr>
        <p:txBody>
          <a:bodyPr>
            <a:normAutofit fontScale="90000"/>
          </a:bodyPr>
          <a:lstStyle/>
          <a:p>
            <a:pPr marL="0" marR="0">
              <a:spcBef>
                <a:spcPts val="0"/>
              </a:spcBef>
              <a:spcAft>
                <a:spcPts val="0"/>
              </a:spcAft>
            </a:pPr>
            <a:r>
              <a:rPr lang="en-US" sz="3600" dirty="0"/>
              <a:t>Present Complex</a:t>
            </a:r>
            <a:br>
              <a:rPr lang="en-US" sz="3600" dirty="0"/>
            </a:br>
            <a:r>
              <a:rPr lang="en-US" sz="2000" dirty="0" err="1"/>
              <a:t>Linac</a:t>
            </a:r>
            <a:r>
              <a:rPr lang="en-US" sz="2000" dirty="0"/>
              <a:t>: </a:t>
            </a:r>
            <a:br>
              <a:rPr lang="en-US" sz="2000" dirty="0"/>
            </a:br>
            <a:r>
              <a:rPr lang="en-US" sz="2000" dirty="0"/>
              <a:t>	</a:t>
            </a:r>
            <a:r>
              <a:rPr lang="en-US" sz="2000" b="1" dirty="0"/>
              <a:t>15 Hz</a:t>
            </a:r>
            <a:br>
              <a:rPr lang="en-US" sz="2000" dirty="0"/>
            </a:br>
            <a:r>
              <a:rPr lang="en-US" sz="2000" dirty="0"/>
              <a:t>	30 ma</a:t>
            </a:r>
            <a:br>
              <a:rPr lang="en-US" sz="2000" dirty="0"/>
            </a:br>
            <a:br>
              <a:rPr lang="en-US" sz="2000" dirty="0"/>
            </a:br>
            <a:r>
              <a:rPr lang="en-US" sz="2000" dirty="0"/>
              <a:t>Booster: </a:t>
            </a:r>
            <a:br>
              <a:rPr lang="en-US" sz="2000" dirty="0"/>
            </a:br>
            <a:r>
              <a:rPr lang="en-US" sz="2000" dirty="0"/>
              <a:t>	8 GeV,</a:t>
            </a:r>
            <a:br>
              <a:rPr lang="en-US" sz="2000" dirty="0"/>
            </a:br>
            <a:r>
              <a:rPr lang="en-US" sz="2000" dirty="0"/>
              <a:t>	</a:t>
            </a:r>
            <a:r>
              <a:rPr lang="en-US" sz="2000" b="1" dirty="0"/>
              <a:t>15 Hz</a:t>
            </a:r>
            <a:br>
              <a:rPr lang="en-US" sz="2000" dirty="0"/>
            </a:br>
            <a:r>
              <a:rPr lang="en-US" sz="2000" dirty="0"/>
              <a:t>MI: </a:t>
            </a:r>
            <a:br>
              <a:rPr lang="en-US" sz="2000" dirty="0"/>
            </a:br>
            <a:r>
              <a:rPr lang="en-US" sz="2000" dirty="0"/>
              <a:t>	150,120, 60 GeV</a:t>
            </a:r>
            <a:br>
              <a:rPr lang="en-US" sz="2000" dirty="0"/>
            </a:br>
            <a:r>
              <a:rPr lang="en-US" sz="2000" dirty="0"/>
              <a:t>	1.2 sec cycle</a:t>
            </a:r>
            <a:br>
              <a:rPr lang="en-US" sz="2000" dirty="0"/>
            </a:br>
            <a:r>
              <a:rPr lang="en-US" sz="2000" dirty="0"/>
              <a:t>Muon Campus, 8 GeV</a:t>
            </a:r>
            <a:br>
              <a:rPr lang="en-US" sz="2000" dirty="0"/>
            </a:br>
            <a:r>
              <a:rPr lang="en-US" sz="2000" dirty="0"/>
              <a:t>Fixed Target (Test Beams), 120 GeV</a:t>
            </a:r>
            <a:br>
              <a:rPr lang="en-US" sz="2000" dirty="0"/>
            </a:br>
            <a:br>
              <a:rPr lang="en-US" sz="2000" dirty="0"/>
            </a:br>
            <a:r>
              <a:rPr lang="en-US" sz="2000" dirty="0"/>
              <a:t>Physics:</a:t>
            </a:r>
            <a:br>
              <a:rPr lang="en-US" sz="2000" dirty="0"/>
            </a:br>
            <a:r>
              <a:rPr lang="en-US" sz="2000" dirty="0"/>
              <a:t>	G-2</a:t>
            </a:r>
            <a:br>
              <a:rPr lang="en-US" sz="2000" dirty="0"/>
            </a:br>
            <a:r>
              <a:rPr lang="en-US" sz="2000" dirty="0"/>
              <a:t>	Neutrino – </a:t>
            </a:r>
            <a:br>
              <a:rPr lang="en-US" sz="2000" dirty="0"/>
            </a:br>
            <a:r>
              <a:rPr lang="en-US" sz="2000" dirty="0"/>
              <a:t>	</a:t>
            </a:r>
            <a:r>
              <a:rPr lang="en-US" sz="2000" dirty="0" err="1"/>
              <a:t>NoVA</a:t>
            </a:r>
            <a:r>
              <a:rPr lang="en-US" sz="2000" dirty="0"/>
              <a:t>:</a:t>
            </a:r>
            <a:br>
              <a:rPr lang="en-US" sz="2000" dirty="0"/>
            </a:br>
            <a:r>
              <a:rPr lang="en-US" sz="1800" dirty="0">
                <a:latin typeface="Calibri" panose="020F0502020204030204" pitchFamily="34" charset="0"/>
                <a:ea typeface="Calibri" panose="020F0502020204030204" pitchFamily="34" charset="0"/>
                <a:cs typeface="Times New Roman" panose="02020603050405020304" pitchFamily="18" charset="0"/>
              </a:rPr>
              <a:t>Short Baseline: ICARUS and SBND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Long Baseline:  </a:t>
            </a:r>
            <a:r>
              <a:rPr lang="en-US" sz="1800" dirty="0" err="1">
                <a:latin typeface="Calibri" panose="020F0502020204030204" pitchFamily="34" charset="0"/>
                <a:ea typeface="Calibri" panose="020F0502020204030204" pitchFamily="34" charset="0"/>
                <a:cs typeface="Times New Roman" panose="02020603050405020304" pitchFamily="18" charset="0"/>
              </a:rPr>
              <a:t>NOvA</a:t>
            </a:r>
            <a:br>
              <a:rPr lang="en-US" sz="2000" dirty="0">
                <a:latin typeface="Calibri" panose="020F0502020204030204" pitchFamily="34" charset="0"/>
                <a:ea typeface="Calibri" panose="020F0502020204030204" pitchFamily="34" charset="0"/>
                <a:cs typeface="Times New Roman" panose="02020603050405020304" pitchFamily="18" charset="0"/>
              </a:rPr>
            </a:br>
            <a:br>
              <a:rPr lang="en-US" sz="2000" dirty="0"/>
            </a:br>
            <a:r>
              <a:rPr lang="en-US" sz="2000" dirty="0"/>
              <a:t>	Fixed Target - </a:t>
            </a:r>
            <a:r>
              <a:rPr lang="en-US" sz="2000" dirty="0" err="1"/>
              <a:t>Misc</a:t>
            </a:r>
            <a:r>
              <a:rPr lang="en-US" sz="2000" dirty="0"/>
              <a:t> </a:t>
            </a:r>
            <a:br>
              <a:rPr lang="en-US" sz="2000" dirty="0"/>
            </a:br>
            <a:r>
              <a:rPr lang="en-US" sz="2000" dirty="0"/>
              <a:t>	Dark Matter &amp; Dark Energy</a:t>
            </a:r>
            <a:br>
              <a:rPr lang="en-US" sz="2000" dirty="0"/>
            </a:br>
            <a:br>
              <a:rPr lang="en-US" sz="2000" dirty="0"/>
            </a:br>
            <a:endParaRPr lang="en-US" sz="3600" dirty="0"/>
          </a:p>
        </p:txBody>
      </p:sp>
      <p:pic>
        <p:nvPicPr>
          <p:cNvPr id="4" name="Picture 3" descr="A screenshot of a cell phone&#10;&#10;Description automatically generated">
            <a:extLst>
              <a:ext uri="{FF2B5EF4-FFF2-40B4-BE49-F238E27FC236}">
                <a16:creationId xmlns:a16="http://schemas.microsoft.com/office/drawing/2014/main" id="{88C84D37-0A09-E748-82EA-2D2A8CF29F5C}"/>
              </a:ext>
            </a:extLst>
          </p:cNvPr>
          <p:cNvPicPr>
            <a:picLocks noChangeAspect="1"/>
          </p:cNvPicPr>
          <p:nvPr/>
        </p:nvPicPr>
        <p:blipFill>
          <a:blip r:embed="rId2"/>
          <a:stretch>
            <a:fillRect/>
          </a:stretch>
        </p:blipFill>
        <p:spPr>
          <a:xfrm>
            <a:off x="3800474" y="43162"/>
            <a:ext cx="8468487" cy="6771675"/>
          </a:xfrm>
          <a:prstGeom prst="rect">
            <a:avLst/>
          </a:prstGeom>
          <a:solidFill>
            <a:schemeClr val="accent1">
              <a:alpha val="39000"/>
            </a:schemeClr>
          </a:solidFill>
          <a:ln w="190500" cap="rnd">
            <a:solidFill>
              <a:schemeClr val="bg1">
                <a:alpha val="77000"/>
              </a:schemeClr>
            </a:solidFill>
          </a:ln>
          <a:scene3d>
            <a:camera prst="orthographicFront"/>
            <a:lightRig rig="threePt" dir="t"/>
          </a:scene3d>
          <a:sp3d extrusionH="190500">
            <a:bevelT w="152400" h="215900"/>
          </a:sp3d>
        </p:spPr>
      </p:pic>
      <p:sp>
        <p:nvSpPr>
          <p:cNvPr id="3" name="Date Placeholder 2">
            <a:extLst>
              <a:ext uri="{FF2B5EF4-FFF2-40B4-BE49-F238E27FC236}">
                <a16:creationId xmlns:a16="http://schemas.microsoft.com/office/drawing/2014/main" id="{248CCAFF-1479-45E4-11E6-B148DAAF0BA3}"/>
              </a:ext>
            </a:extLst>
          </p:cNvPr>
          <p:cNvSpPr>
            <a:spLocks noGrp="1"/>
          </p:cNvSpPr>
          <p:nvPr>
            <p:ph type="dt" sz="half" idx="10"/>
          </p:nvPr>
        </p:nvSpPr>
        <p:spPr/>
        <p:txBody>
          <a:bodyPr/>
          <a:lstStyle/>
          <a:p>
            <a:fld id="{B3DF8DB0-DC6B-485E-88A2-12BE0E758DAA}" type="datetime1">
              <a:rPr lang="en-US" smtClean="0"/>
              <a:t>6/14/2023</a:t>
            </a:fld>
            <a:endParaRPr lang="en-US"/>
          </a:p>
        </p:txBody>
      </p:sp>
      <p:sp>
        <p:nvSpPr>
          <p:cNvPr id="5" name="Footer Placeholder 4">
            <a:extLst>
              <a:ext uri="{FF2B5EF4-FFF2-40B4-BE49-F238E27FC236}">
                <a16:creationId xmlns:a16="http://schemas.microsoft.com/office/drawing/2014/main" id="{9BD4422F-2615-68F2-C5BD-32043777E3D7}"/>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DC2470F3-05DD-21DC-4C8B-0E862DCA8AE2}"/>
              </a:ext>
            </a:extLst>
          </p:cNvPr>
          <p:cNvSpPr>
            <a:spLocks noGrp="1"/>
          </p:cNvSpPr>
          <p:nvPr>
            <p:ph type="sldNum" sz="quarter" idx="12"/>
          </p:nvPr>
        </p:nvSpPr>
        <p:spPr/>
        <p:txBody>
          <a:bodyPr/>
          <a:lstStyle/>
          <a:p>
            <a:fld id="{E9F25B83-39CE-004C-9B34-2F2DD9832F37}" type="slidenum">
              <a:rPr lang="en-US" smtClean="0"/>
              <a:t>4</a:t>
            </a:fld>
            <a:endParaRPr lang="en-US"/>
          </a:p>
        </p:txBody>
      </p:sp>
    </p:spTree>
    <p:extLst>
      <p:ext uri="{BB962C8B-B14F-4D97-AF65-F5344CB8AC3E}">
        <p14:creationId xmlns:p14="http://schemas.microsoft.com/office/powerpoint/2010/main" val="393018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F766D5A-E453-4B4D-8606-12D6ED9ABAFB}"/>
              </a:ext>
            </a:extLst>
          </p:cNvPr>
          <p:cNvGrpSpPr/>
          <p:nvPr/>
        </p:nvGrpSpPr>
        <p:grpSpPr>
          <a:xfrm>
            <a:off x="3956286" y="36465"/>
            <a:ext cx="8170804" cy="6771675"/>
            <a:chOff x="1365427" y="0"/>
            <a:chExt cx="8646441" cy="6771675"/>
          </a:xfrm>
        </p:grpSpPr>
        <p:grpSp>
          <p:nvGrpSpPr>
            <p:cNvPr id="45" name="Group 44">
              <a:extLst>
                <a:ext uri="{FF2B5EF4-FFF2-40B4-BE49-F238E27FC236}">
                  <a16:creationId xmlns:a16="http://schemas.microsoft.com/office/drawing/2014/main" id="{F5605A76-E4C4-6046-A24C-524374971506}"/>
                </a:ext>
              </a:extLst>
            </p:cNvPr>
            <p:cNvGrpSpPr/>
            <p:nvPr/>
          </p:nvGrpSpPr>
          <p:grpSpPr>
            <a:xfrm>
              <a:off x="1365427" y="0"/>
              <a:ext cx="8646441" cy="6771675"/>
              <a:chOff x="1375367" y="19757"/>
              <a:chExt cx="8646441" cy="6771675"/>
            </a:xfrm>
          </p:grpSpPr>
          <p:pic>
            <p:nvPicPr>
              <p:cNvPr id="4" name="Picture 3" descr="A screenshot of a cell phone&#10;&#10;Description automatically generated">
                <a:extLst>
                  <a:ext uri="{FF2B5EF4-FFF2-40B4-BE49-F238E27FC236}">
                    <a16:creationId xmlns:a16="http://schemas.microsoft.com/office/drawing/2014/main" id="{F6038C68-3864-7744-B3D8-4F0A2C199331}"/>
                  </a:ext>
                </a:extLst>
              </p:cNvPr>
              <p:cNvPicPr>
                <a:picLocks noChangeAspect="1"/>
              </p:cNvPicPr>
              <p:nvPr/>
            </p:nvPicPr>
            <p:blipFill>
              <a:blip r:embed="rId2"/>
              <a:stretch>
                <a:fillRect/>
              </a:stretch>
            </p:blipFill>
            <p:spPr>
              <a:xfrm>
                <a:off x="1375490" y="19757"/>
                <a:ext cx="8646318" cy="6771675"/>
              </a:xfrm>
              <a:prstGeom prst="rect">
                <a:avLst/>
              </a:prstGeom>
              <a:solidFill>
                <a:schemeClr val="accent1">
                  <a:alpha val="39000"/>
                </a:schemeClr>
              </a:solidFill>
              <a:ln w="190500" cap="rnd">
                <a:solidFill>
                  <a:schemeClr val="bg1">
                    <a:alpha val="77000"/>
                  </a:schemeClr>
                </a:solidFill>
              </a:ln>
              <a:scene3d>
                <a:camera prst="orthographicFront"/>
                <a:lightRig rig="threePt" dir="t"/>
              </a:scene3d>
              <a:sp3d extrusionH="190500">
                <a:bevelT w="152400" h="215900"/>
              </a:sp3d>
            </p:spPr>
          </p:pic>
          <p:sp>
            <p:nvSpPr>
              <p:cNvPr id="7" name="Rectangle 6">
                <a:extLst>
                  <a:ext uri="{FF2B5EF4-FFF2-40B4-BE49-F238E27FC236}">
                    <a16:creationId xmlns:a16="http://schemas.microsoft.com/office/drawing/2014/main" id="{FF3D8111-10D1-0D4A-87DD-A1059F00ABD7}"/>
                  </a:ext>
                </a:extLst>
              </p:cNvPr>
              <p:cNvSpPr/>
              <p:nvPr/>
            </p:nvSpPr>
            <p:spPr>
              <a:xfrm rot="19415699">
                <a:off x="1375367" y="4841196"/>
                <a:ext cx="1337031" cy="476143"/>
              </a:xfrm>
              <a:prstGeom prst="rect">
                <a:avLst/>
              </a:prstGeom>
              <a:ln cap="rnd">
                <a:solidFill>
                  <a:schemeClr val="bg1"/>
                </a:solidFill>
                <a:prstDash val="sysDash"/>
                <a:extLst>
                  <a:ext uri="{C807C97D-BFC1-408E-A445-0C87EB9F89A2}">
                    <ask:lineSketchStyleProps xmlns:ask="http://schemas.microsoft.com/office/drawing/2018/sketchyshapes" sd="1219033472">
                      <a:custGeom>
                        <a:avLst/>
                        <a:gdLst>
                          <a:gd name="connsiteX0" fmla="*/ 0 w 2164858"/>
                          <a:gd name="connsiteY0" fmla="*/ 0 h 645759"/>
                          <a:gd name="connsiteX1" fmla="*/ 519566 w 2164858"/>
                          <a:gd name="connsiteY1" fmla="*/ 0 h 645759"/>
                          <a:gd name="connsiteX2" fmla="*/ 1060780 w 2164858"/>
                          <a:gd name="connsiteY2" fmla="*/ 0 h 645759"/>
                          <a:gd name="connsiteX3" fmla="*/ 1623644 w 2164858"/>
                          <a:gd name="connsiteY3" fmla="*/ 0 h 645759"/>
                          <a:gd name="connsiteX4" fmla="*/ 2164858 w 2164858"/>
                          <a:gd name="connsiteY4" fmla="*/ 0 h 645759"/>
                          <a:gd name="connsiteX5" fmla="*/ 2164858 w 2164858"/>
                          <a:gd name="connsiteY5" fmla="*/ 329337 h 645759"/>
                          <a:gd name="connsiteX6" fmla="*/ 2164858 w 2164858"/>
                          <a:gd name="connsiteY6" fmla="*/ 645759 h 645759"/>
                          <a:gd name="connsiteX7" fmla="*/ 1580346 w 2164858"/>
                          <a:gd name="connsiteY7" fmla="*/ 645759 h 645759"/>
                          <a:gd name="connsiteX8" fmla="*/ 995835 w 2164858"/>
                          <a:gd name="connsiteY8" fmla="*/ 645759 h 645759"/>
                          <a:gd name="connsiteX9" fmla="*/ 0 w 2164858"/>
                          <a:gd name="connsiteY9" fmla="*/ 645759 h 645759"/>
                          <a:gd name="connsiteX10" fmla="*/ 0 w 2164858"/>
                          <a:gd name="connsiteY10" fmla="*/ 329337 h 645759"/>
                          <a:gd name="connsiteX11" fmla="*/ 0 w 2164858"/>
                          <a:gd name="connsiteY11" fmla="*/ 0 h 64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4858" h="645759" fill="none" extrusionOk="0">
                            <a:moveTo>
                              <a:pt x="0" y="0"/>
                            </a:moveTo>
                            <a:cubicBezTo>
                              <a:pt x="210121" y="-28448"/>
                              <a:pt x="360399" y="26904"/>
                              <a:pt x="519566" y="0"/>
                            </a:cubicBezTo>
                            <a:cubicBezTo>
                              <a:pt x="678733" y="-26904"/>
                              <a:pt x="870622" y="51351"/>
                              <a:pt x="1060780" y="0"/>
                            </a:cubicBezTo>
                            <a:cubicBezTo>
                              <a:pt x="1250938" y="-51351"/>
                              <a:pt x="1467642" y="581"/>
                              <a:pt x="1623644" y="0"/>
                            </a:cubicBezTo>
                            <a:cubicBezTo>
                              <a:pt x="1779646" y="-581"/>
                              <a:pt x="1914491" y="12558"/>
                              <a:pt x="2164858" y="0"/>
                            </a:cubicBezTo>
                            <a:cubicBezTo>
                              <a:pt x="2179043" y="117035"/>
                              <a:pt x="2162642" y="196632"/>
                              <a:pt x="2164858" y="329337"/>
                            </a:cubicBezTo>
                            <a:cubicBezTo>
                              <a:pt x="2167074" y="462042"/>
                              <a:pt x="2132649" y="512679"/>
                              <a:pt x="2164858" y="645759"/>
                            </a:cubicBezTo>
                            <a:cubicBezTo>
                              <a:pt x="1872780" y="655325"/>
                              <a:pt x="1831336" y="601843"/>
                              <a:pt x="1580346" y="645759"/>
                            </a:cubicBezTo>
                            <a:cubicBezTo>
                              <a:pt x="1329356" y="689675"/>
                              <a:pt x="1281440" y="576168"/>
                              <a:pt x="995835" y="645759"/>
                            </a:cubicBezTo>
                            <a:cubicBezTo>
                              <a:pt x="710230" y="715350"/>
                              <a:pt x="266891" y="599184"/>
                              <a:pt x="0" y="645759"/>
                            </a:cubicBezTo>
                            <a:cubicBezTo>
                              <a:pt x="-29073" y="559284"/>
                              <a:pt x="26943" y="443946"/>
                              <a:pt x="0" y="329337"/>
                            </a:cubicBezTo>
                            <a:cubicBezTo>
                              <a:pt x="-26943" y="214728"/>
                              <a:pt x="7648" y="96238"/>
                              <a:pt x="0" y="0"/>
                            </a:cubicBezTo>
                            <a:close/>
                          </a:path>
                          <a:path w="2164858" h="645759" stroke="0" extrusionOk="0">
                            <a:moveTo>
                              <a:pt x="0" y="0"/>
                            </a:moveTo>
                            <a:cubicBezTo>
                              <a:pt x="106804" y="-23475"/>
                              <a:pt x="355149" y="3577"/>
                              <a:pt x="519566" y="0"/>
                            </a:cubicBezTo>
                            <a:cubicBezTo>
                              <a:pt x="683983" y="-3577"/>
                              <a:pt x="785400" y="43068"/>
                              <a:pt x="995835" y="0"/>
                            </a:cubicBezTo>
                            <a:cubicBezTo>
                              <a:pt x="1206270" y="-43068"/>
                              <a:pt x="1335806" y="50392"/>
                              <a:pt x="1580346" y="0"/>
                            </a:cubicBezTo>
                            <a:cubicBezTo>
                              <a:pt x="1824886" y="-50392"/>
                              <a:pt x="1927493" y="28314"/>
                              <a:pt x="2164858" y="0"/>
                            </a:cubicBezTo>
                            <a:cubicBezTo>
                              <a:pt x="2184625" y="114756"/>
                              <a:pt x="2136754" y="175043"/>
                              <a:pt x="2164858" y="316422"/>
                            </a:cubicBezTo>
                            <a:cubicBezTo>
                              <a:pt x="2192962" y="457801"/>
                              <a:pt x="2157951" y="490856"/>
                              <a:pt x="2164858" y="645759"/>
                            </a:cubicBezTo>
                            <a:cubicBezTo>
                              <a:pt x="1981655" y="694502"/>
                              <a:pt x="1797651" y="613339"/>
                              <a:pt x="1623644" y="645759"/>
                            </a:cubicBezTo>
                            <a:cubicBezTo>
                              <a:pt x="1449637" y="678179"/>
                              <a:pt x="1303022" y="617224"/>
                              <a:pt x="1039132" y="645759"/>
                            </a:cubicBezTo>
                            <a:cubicBezTo>
                              <a:pt x="775242" y="674294"/>
                              <a:pt x="714139" y="641918"/>
                              <a:pt x="562863" y="645759"/>
                            </a:cubicBezTo>
                            <a:cubicBezTo>
                              <a:pt x="411587" y="649600"/>
                              <a:pt x="230743" y="611285"/>
                              <a:pt x="0" y="645759"/>
                            </a:cubicBezTo>
                            <a:cubicBezTo>
                              <a:pt x="-7920" y="555918"/>
                              <a:pt x="7404" y="462680"/>
                              <a:pt x="0" y="322880"/>
                            </a:cubicBezTo>
                            <a:cubicBezTo>
                              <a:pt x="-7404" y="183080"/>
                              <a:pt x="24369" y="97913"/>
                              <a:pt x="0" y="0"/>
                            </a:cubicBezTo>
                            <a:close/>
                          </a:path>
                        </a:pathLst>
                      </a:custGeom>
                      <ask:type>
                        <ask:lineSketchNone/>
                      </ask:type>
                    </ask:lineSketchStyleProps>
                  </a:ext>
                </a:extLst>
              </a:ln>
              <a:scene3d>
                <a:camera prst="orthographicFront"/>
                <a:lightRig rig="threePt" dir="t">
                  <a:rot lat="0" lon="0" rev="9000000"/>
                </a:lightRig>
              </a:scene3d>
              <a:sp3d extrusionH="177800" prstMaterial="softEdge">
                <a:bevelT w="146050" h="215900" prst="coolSlant"/>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PIP II Complex</a:t>
                </a:r>
              </a:p>
            </p:txBody>
          </p:sp>
          <p:cxnSp>
            <p:nvCxnSpPr>
              <p:cNvPr id="9" name="Straight Connector 8">
                <a:extLst>
                  <a:ext uri="{FF2B5EF4-FFF2-40B4-BE49-F238E27FC236}">
                    <a16:creationId xmlns:a16="http://schemas.microsoft.com/office/drawing/2014/main" id="{FFB2CB3D-8260-2D44-8F12-197ABC541064}"/>
                  </a:ext>
                </a:extLst>
              </p:cNvPr>
              <p:cNvCxnSpPr>
                <a:cxnSpLocks/>
              </p:cNvCxnSpPr>
              <p:nvPr/>
            </p:nvCxnSpPr>
            <p:spPr>
              <a:xfrm flipV="1">
                <a:off x="1461052" y="4212614"/>
                <a:ext cx="2321236" cy="1738709"/>
              </a:xfrm>
              <a:prstGeom prst="line">
                <a:avLst/>
              </a:prstGeom>
              <a:ln w="244475">
                <a:solidFill>
                  <a:schemeClr val="accent2"/>
                </a:solidFill>
              </a:ln>
              <a:scene3d>
                <a:camera prst="orthographicFront"/>
                <a:lightRig rig="chilly" dir="t">
                  <a:rot lat="0" lon="0" rev="6600000"/>
                </a:lightRig>
              </a:scene3d>
              <a:sp3d extrusionH="215900" contourW="6350" prstMaterial="dkEdge">
                <a:bevelT w="139700" h="158750" prst="hardEdge"/>
                <a:bevelB w="241300"/>
              </a:sp3d>
            </p:spPr>
            <p:style>
              <a:lnRef idx="1">
                <a:schemeClr val="accent1"/>
              </a:lnRef>
              <a:fillRef idx="0">
                <a:schemeClr val="accent1"/>
              </a:fillRef>
              <a:effectRef idx="0">
                <a:schemeClr val="accent1"/>
              </a:effectRef>
              <a:fontRef idx="minor">
                <a:schemeClr val="tx1"/>
              </a:fontRef>
            </p:style>
          </p:cxnSp>
          <p:sp>
            <p:nvSpPr>
              <p:cNvPr id="36" name="Block Arc 35">
                <a:extLst>
                  <a:ext uri="{FF2B5EF4-FFF2-40B4-BE49-F238E27FC236}">
                    <a16:creationId xmlns:a16="http://schemas.microsoft.com/office/drawing/2014/main" id="{F4A921E9-8248-2346-9181-BA82A34BD4BA}"/>
                  </a:ext>
                </a:extLst>
              </p:cNvPr>
              <p:cNvSpPr/>
              <p:nvPr/>
            </p:nvSpPr>
            <p:spPr>
              <a:xfrm rot="3241595">
                <a:off x="3126086" y="3978685"/>
                <a:ext cx="925497" cy="1831362"/>
              </a:xfrm>
              <a:prstGeom prst="blockArc">
                <a:avLst>
                  <a:gd name="adj1" fmla="val 9617137"/>
                  <a:gd name="adj2" fmla="val 17404673"/>
                  <a:gd name="adj3" fmla="val 0"/>
                </a:avLst>
              </a:prstGeom>
              <a:solidFill>
                <a:srgbClr val="92D050"/>
              </a:solidFill>
              <a:ln w="730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7" name="Rectangle 46">
              <a:extLst>
                <a:ext uri="{FF2B5EF4-FFF2-40B4-BE49-F238E27FC236}">
                  <a16:creationId xmlns:a16="http://schemas.microsoft.com/office/drawing/2014/main" id="{3BEB74C3-5DD5-4648-B1B7-6279E160393F}"/>
                </a:ext>
              </a:extLst>
            </p:cNvPr>
            <p:cNvSpPr/>
            <p:nvPr/>
          </p:nvSpPr>
          <p:spPr>
            <a:xfrm>
              <a:off x="2723225" y="5148470"/>
              <a:ext cx="308210" cy="9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CCB2F22-DE80-B64B-9244-35F623940E17}"/>
                </a:ext>
              </a:extLst>
            </p:cNvPr>
            <p:cNvSpPr/>
            <p:nvPr/>
          </p:nvSpPr>
          <p:spPr>
            <a:xfrm rot="3062099">
              <a:off x="3997524" y="4373818"/>
              <a:ext cx="276914" cy="418856"/>
            </a:xfrm>
            <a:prstGeom prst="ellipse">
              <a:avLst/>
            </a:prstGeom>
            <a:solidFill>
              <a:schemeClr val="accent1">
                <a:lumMod val="20000"/>
                <a:lumOff val="80000"/>
              </a:schemeClr>
            </a:solid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C77EBC2-4C37-2E43-AF1C-E3518D151926}"/>
                </a:ext>
              </a:extLst>
            </p:cNvPr>
            <p:cNvSpPr txBox="1"/>
            <p:nvPr/>
          </p:nvSpPr>
          <p:spPr>
            <a:xfrm>
              <a:off x="3320052" y="3489978"/>
              <a:ext cx="815929" cy="523220"/>
            </a:xfrm>
            <a:prstGeom prst="rect">
              <a:avLst/>
            </a:prstGeom>
            <a:noFill/>
          </p:spPr>
          <p:txBody>
            <a:bodyPr wrap="none" rtlCol="0">
              <a:spAutoFit/>
            </a:bodyPr>
            <a:lstStyle/>
            <a:p>
              <a:r>
                <a:rPr lang="en-US" sz="2800" b="1" dirty="0">
                  <a:solidFill>
                    <a:srgbClr val="FF0000"/>
                  </a:solidFill>
                </a:rPr>
                <a:t>PAR</a:t>
              </a:r>
            </a:p>
          </p:txBody>
        </p:sp>
        <p:cxnSp>
          <p:nvCxnSpPr>
            <p:cNvPr id="11" name="Straight Arrow Connector 10">
              <a:extLst>
                <a:ext uri="{FF2B5EF4-FFF2-40B4-BE49-F238E27FC236}">
                  <a16:creationId xmlns:a16="http://schemas.microsoft.com/office/drawing/2014/main" id="{01E1D9B2-A728-D148-AE40-8F6E4B3D3D06}"/>
                </a:ext>
              </a:extLst>
            </p:cNvPr>
            <p:cNvCxnSpPr>
              <a:cxnSpLocks/>
            </p:cNvCxnSpPr>
            <p:nvPr/>
          </p:nvCxnSpPr>
          <p:spPr>
            <a:xfrm>
              <a:off x="4038902" y="3917697"/>
              <a:ext cx="92172" cy="4548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itle 1">
            <a:extLst>
              <a:ext uri="{FF2B5EF4-FFF2-40B4-BE49-F238E27FC236}">
                <a16:creationId xmlns:a16="http://schemas.microsoft.com/office/drawing/2014/main" id="{981A0DE8-2DC6-8643-AAC7-644DFDC61477}"/>
              </a:ext>
            </a:extLst>
          </p:cNvPr>
          <p:cNvSpPr txBox="1">
            <a:spLocks/>
          </p:cNvSpPr>
          <p:nvPr/>
        </p:nvSpPr>
        <p:spPr>
          <a:xfrm>
            <a:off x="87600" y="113012"/>
            <a:ext cx="3657429" cy="6631975"/>
          </a:xfrm>
          <a:prstGeom prst="rect">
            <a:avLst/>
          </a:prstGeom>
          <a:solidFill>
            <a:schemeClr val="accent2">
              <a:lumMod val="20000"/>
              <a:lumOff val="80000"/>
            </a:schemeClr>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PIP-II Complex &amp; PAR</a:t>
            </a:r>
            <a:br>
              <a:rPr lang="en-US" sz="3600" dirty="0"/>
            </a:br>
            <a:endParaRPr lang="en-US" sz="3600" dirty="0"/>
          </a:p>
          <a:p>
            <a:r>
              <a:rPr lang="en-US" sz="2000" dirty="0"/>
              <a:t>SRF PIPII: </a:t>
            </a:r>
            <a:r>
              <a:rPr lang="en-US" sz="2000" b="1" dirty="0"/>
              <a:t>800</a:t>
            </a:r>
            <a:r>
              <a:rPr lang="en-US" sz="2000" dirty="0"/>
              <a:t> MeV:</a:t>
            </a:r>
          </a:p>
          <a:p>
            <a:r>
              <a:rPr lang="en-US" sz="2000" dirty="0"/>
              <a:t>	2.5 ma</a:t>
            </a:r>
          </a:p>
          <a:p>
            <a:r>
              <a:rPr lang="en-US" sz="2000" dirty="0"/>
              <a:t>	</a:t>
            </a:r>
            <a:r>
              <a:rPr lang="en-US" sz="2000" b="1" dirty="0"/>
              <a:t>High Cycle Rate </a:t>
            </a:r>
          </a:p>
          <a:p>
            <a:r>
              <a:rPr lang="en-US" sz="2000" b="1" dirty="0"/>
              <a:t>	Upgradable</a:t>
            </a:r>
          </a:p>
          <a:p>
            <a:endParaRPr lang="en-US" sz="2000" b="1" dirty="0"/>
          </a:p>
          <a:p>
            <a:r>
              <a:rPr lang="en-US" sz="2000" b="1" dirty="0">
                <a:solidFill>
                  <a:srgbClr val="FF0000"/>
                </a:solidFill>
              </a:rPr>
              <a:t>PAR:</a:t>
            </a:r>
          </a:p>
          <a:p>
            <a:r>
              <a:rPr lang="en-US" sz="2000" b="1" dirty="0">
                <a:solidFill>
                  <a:srgbClr val="FF0000"/>
                </a:solidFill>
              </a:rPr>
              <a:t>	100Hz (Upgradable)</a:t>
            </a:r>
          </a:p>
          <a:p>
            <a:r>
              <a:rPr lang="en-US" sz="2000" b="1" dirty="0">
                <a:solidFill>
                  <a:srgbClr val="FF0000"/>
                </a:solidFill>
              </a:rPr>
              <a:t>	800 MeV (Upgradable)</a:t>
            </a:r>
          </a:p>
          <a:p>
            <a:r>
              <a:rPr lang="en-US" sz="2000" dirty="0"/>
              <a:t>	</a:t>
            </a:r>
          </a:p>
          <a:p>
            <a:br>
              <a:rPr lang="en-US" sz="2000" dirty="0"/>
            </a:br>
            <a:r>
              <a:rPr lang="en-US" sz="2000" dirty="0"/>
              <a:t>Booster: </a:t>
            </a:r>
          </a:p>
          <a:p>
            <a:r>
              <a:rPr lang="en-US" sz="2000" dirty="0"/>
              <a:t>	8 GeV</a:t>
            </a:r>
          </a:p>
          <a:p>
            <a:r>
              <a:rPr lang="en-US" sz="2000" dirty="0"/>
              <a:t>	</a:t>
            </a:r>
            <a:r>
              <a:rPr lang="en-US" sz="2000" b="1" dirty="0"/>
              <a:t>20 Hz</a:t>
            </a:r>
          </a:p>
          <a:p>
            <a:endParaRPr lang="en-US" sz="2000" dirty="0"/>
          </a:p>
          <a:p>
            <a:r>
              <a:rPr lang="en-US" sz="2000" dirty="0"/>
              <a:t>MI: 150, 120, 60 GeV</a:t>
            </a:r>
            <a:br>
              <a:rPr lang="en-US" sz="2000" dirty="0"/>
            </a:br>
            <a:endParaRPr lang="en-US" sz="2000" dirty="0"/>
          </a:p>
          <a:p>
            <a:r>
              <a:rPr lang="en-US" sz="2000" dirty="0"/>
              <a:t>Muon Campus, 8 GeV</a:t>
            </a:r>
            <a:br>
              <a:rPr lang="en-US" sz="2000" dirty="0"/>
            </a:br>
            <a:endParaRPr lang="en-US" sz="2000" dirty="0"/>
          </a:p>
          <a:p>
            <a:r>
              <a:rPr lang="en-US" sz="2000" dirty="0"/>
              <a:t>Fixed Target, 120 GeV</a:t>
            </a:r>
            <a:br>
              <a:rPr lang="en-US" sz="2000" dirty="0"/>
            </a:br>
            <a:br>
              <a:rPr lang="en-US" sz="2000" dirty="0"/>
            </a:br>
            <a:r>
              <a:rPr lang="en-US" sz="2000" dirty="0"/>
              <a:t>Physics:</a:t>
            </a:r>
            <a:br>
              <a:rPr lang="en-US" sz="2000" dirty="0"/>
            </a:br>
            <a:r>
              <a:rPr lang="en-US" sz="2000" dirty="0"/>
              <a:t>	Mu2E</a:t>
            </a:r>
            <a:br>
              <a:rPr lang="en-US" sz="2000" dirty="0"/>
            </a:br>
            <a:r>
              <a:rPr lang="en-US" sz="2000" dirty="0"/>
              <a:t>	</a:t>
            </a:r>
            <a:r>
              <a:rPr lang="en-US" sz="2000" b="1" dirty="0"/>
              <a:t>Neutrino - DUNE </a:t>
            </a:r>
            <a:br>
              <a:rPr lang="en-US" sz="2000" dirty="0"/>
            </a:br>
            <a:r>
              <a:rPr lang="en-US" sz="2000" dirty="0"/>
              <a:t>	Fixed Target -  Test Beams</a:t>
            </a:r>
            <a:br>
              <a:rPr lang="en-US" sz="2000" dirty="0"/>
            </a:br>
            <a:r>
              <a:rPr lang="en-US" sz="2000" dirty="0"/>
              <a:t>	</a:t>
            </a:r>
            <a:r>
              <a:rPr lang="en-US" sz="2000" b="1" dirty="0">
                <a:solidFill>
                  <a:srgbClr val="FF0000"/>
                </a:solidFill>
              </a:rPr>
              <a:t>Dark Search</a:t>
            </a:r>
          </a:p>
          <a:p>
            <a:r>
              <a:rPr lang="en-US" sz="2000" b="1" dirty="0">
                <a:solidFill>
                  <a:srgbClr val="FF0000"/>
                </a:solidFill>
              </a:rPr>
              <a:t>	…….TBD…….</a:t>
            </a:r>
            <a:br>
              <a:rPr lang="en-US" sz="2000" dirty="0">
                <a:solidFill>
                  <a:srgbClr val="FF0000"/>
                </a:solidFill>
              </a:rPr>
            </a:br>
            <a:br>
              <a:rPr lang="en-US" sz="2000" dirty="0">
                <a:solidFill>
                  <a:srgbClr val="FF0000"/>
                </a:solidFill>
              </a:rPr>
            </a:br>
            <a:endParaRPr lang="en-US" sz="3600" dirty="0">
              <a:solidFill>
                <a:srgbClr val="FF0000"/>
              </a:solidFill>
            </a:endParaRPr>
          </a:p>
        </p:txBody>
      </p:sp>
      <p:sp>
        <p:nvSpPr>
          <p:cNvPr id="2" name="TextBox 1">
            <a:extLst>
              <a:ext uri="{FF2B5EF4-FFF2-40B4-BE49-F238E27FC236}">
                <a16:creationId xmlns:a16="http://schemas.microsoft.com/office/drawing/2014/main" id="{4EA05378-36B9-4B88-9CC0-15C5888B3E13}"/>
              </a:ext>
            </a:extLst>
          </p:cNvPr>
          <p:cNvSpPr txBox="1"/>
          <p:nvPr/>
        </p:nvSpPr>
        <p:spPr>
          <a:xfrm>
            <a:off x="10557351" y="2460456"/>
            <a:ext cx="1379224" cy="646331"/>
          </a:xfrm>
          <a:prstGeom prst="rect">
            <a:avLst/>
          </a:prstGeom>
          <a:noFill/>
        </p:spPr>
        <p:txBody>
          <a:bodyPr wrap="none" rtlCol="0">
            <a:spAutoFit/>
          </a:bodyPr>
          <a:lstStyle/>
          <a:p>
            <a:r>
              <a:rPr lang="en-US" dirty="0"/>
              <a:t>New</a:t>
            </a:r>
          </a:p>
          <a:p>
            <a:r>
              <a:rPr lang="en-US" dirty="0"/>
              <a:t>Transfer Line</a:t>
            </a:r>
          </a:p>
        </p:txBody>
      </p:sp>
      <p:cxnSp>
        <p:nvCxnSpPr>
          <p:cNvPr id="6" name="Straight Arrow Connector 5">
            <a:extLst>
              <a:ext uri="{FF2B5EF4-FFF2-40B4-BE49-F238E27FC236}">
                <a16:creationId xmlns:a16="http://schemas.microsoft.com/office/drawing/2014/main" id="{A1B3F1AF-F1AD-4C56-85F5-7D541A6C8953}"/>
              </a:ext>
            </a:extLst>
          </p:cNvPr>
          <p:cNvCxnSpPr>
            <a:stCxn id="2" idx="1"/>
          </p:cNvCxnSpPr>
          <p:nvPr/>
        </p:nvCxnSpPr>
        <p:spPr>
          <a:xfrm flipH="1">
            <a:off x="10081846" y="2783622"/>
            <a:ext cx="475505" cy="264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4F9FEB83-C647-7DA8-0FDC-2905787BA549}"/>
              </a:ext>
            </a:extLst>
          </p:cNvPr>
          <p:cNvSpPr>
            <a:spLocks noGrp="1"/>
          </p:cNvSpPr>
          <p:nvPr>
            <p:ph type="dt" sz="half" idx="10"/>
          </p:nvPr>
        </p:nvSpPr>
        <p:spPr/>
        <p:txBody>
          <a:bodyPr/>
          <a:lstStyle/>
          <a:p>
            <a:fld id="{7ACE00BE-DF27-43C0-A703-BC4D69FDE763}" type="datetime1">
              <a:rPr lang="en-US" smtClean="0"/>
              <a:t>6/14/2023</a:t>
            </a:fld>
            <a:endParaRPr lang="en-US"/>
          </a:p>
        </p:txBody>
      </p:sp>
      <p:sp>
        <p:nvSpPr>
          <p:cNvPr id="10" name="Footer Placeholder 9">
            <a:extLst>
              <a:ext uri="{FF2B5EF4-FFF2-40B4-BE49-F238E27FC236}">
                <a16:creationId xmlns:a16="http://schemas.microsoft.com/office/drawing/2014/main" id="{8A4DD4E4-C2E0-2095-95F4-6052D2C107C3}"/>
              </a:ext>
            </a:extLst>
          </p:cNvPr>
          <p:cNvSpPr>
            <a:spLocks noGrp="1"/>
          </p:cNvSpPr>
          <p:nvPr>
            <p:ph type="ftr" sz="quarter" idx="11"/>
          </p:nvPr>
        </p:nvSpPr>
        <p:spPr/>
        <p:txBody>
          <a:bodyPr/>
          <a:lstStyle/>
          <a:p>
            <a:r>
              <a:rPr lang="en-US"/>
              <a:t>W. Pellico,  ACE Workshop</a:t>
            </a:r>
          </a:p>
        </p:txBody>
      </p:sp>
      <p:sp>
        <p:nvSpPr>
          <p:cNvPr id="12" name="Slide Number Placeholder 11">
            <a:extLst>
              <a:ext uri="{FF2B5EF4-FFF2-40B4-BE49-F238E27FC236}">
                <a16:creationId xmlns:a16="http://schemas.microsoft.com/office/drawing/2014/main" id="{6DA9CA19-8F77-6E9B-B732-77E536147DF5}"/>
              </a:ext>
            </a:extLst>
          </p:cNvPr>
          <p:cNvSpPr>
            <a:spLocks noGrp="1"/>
          </p:cNvSpPr>
          <p:nvPr>
            <p:ph type="sldNum" sz="quarter" idx="12"/>
          </p:nvPr>
        </p:nvSpPr>
        <p:spPr/>
        <p:txBody>
          <a:bodyPr/>
          <a:lstStyle/>
          <a:p>
            <a:fld id="{E9F25B83-39CE-004C-9B34-2F2DD9832F37}" type="slidenum">
              <a:rPr lang="en-US" smtClean="0"/>
              <a:t>5</a:t>
            </a:fld>
            <a:endParaRPr lang="en-US"/>
          </a:p>
        </p:txBody>
      </p:sp>
    </p:spTree>
    <p:extLst>
      <p:ext uri="{BB962C8B-B14F-4D97-AF65-F5344CB8AC3E}">
        <p14:creationId xmlns:p14="http://schemas.microsoft.com/office/powerpoint/2010/main" val="149538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9276-FB9E-16D5-8B8D-063D58172C98}"/>
              </a:ext>
            </a:extLst>
          </p:cNvPr>
          <p:cNvSpPr>
            <a:spLocks noGrp="1"/>
          </p:cNvSpPr>
          <p:nvPr>
            <p:ph type="title"/>
          </p:nvPr>
        </p:nvSpPr>
        <p:spPr>
          <a:xfrm>
            <a:off x="838200" y="82551"/>
            <a:ext cx="10515600" cy="774699"/>
          </a:xfrm>
        </p:spPr>
        <p:txBody>
          <a:bodyPr/>
          <a:lstStyle/>
          <a:p>
            <a:pPr algn="ctr"/>
            <a:r>
              <a:rPr lang="en-US" dirty="0"/>
              <a:t>Accumulator Rings </a:t>
            </a:r>
          </a:p>
        </p:txBody>
      </p:sp>
      <p:sp>
        <p:nvSpPr>
          <p:cNvPr id="3" name="Content Placeholder 2">
            <a:extLst>
              <a:ext uri="{FF2B5EF4-FFF2-40B4-BE49-F238E27FC236}">
                <a16:creationId xmlns:a16="http://schemas.microsoft.com/office/drawing/2014/main" id="{CA351D1C-EB68-05E2-0F4D-AACE9CD79343}"/>
              </a:ext>
            </a:extLst>
          </p:cNvPr>
          <p:cNvSpPr>
            <a:spLocks noGrp="1"/>
          </p:cNvSpPr>
          <p:nvPr>
            <p:ph idx="1"/>
          </p:nvPr>
        </p:nvSpPr>
        <p:spPr>
          <a:xfrm>
            <a:off x="500109" y="900112"/>
            <a:ext cx="10853691" cy="5413375"/>
          </a:xfrm>
        </p:spPr>
        <p:txBody>
          <a:bodyPr>
            <a:normAutofit fontScale="77500" lnSpcReduction="20000"/>
          </a:bodyPr>
          <a:lstStyle/>
          <a:p>
            <a:r>
              <a:rPr lang="en-US" dirty="0"/>
              <a:t>Serve as the middle layer between rapid cycling machines for delivery of higher flux to downstream slower ramping machines or target systems.</a:t>
            </a:r>
          </a:p>
          <a:p>
            <a:pPr lvl="1"/>
            <a:r>
              <a:rPr lang="en-US" dirty="0"/>
              <a:t>We have had two+ at FNAL </a:t>
            </a:r>
          </a:p>
          <a:p>
            <a:pPr lvl="2"/>
            <a:r>
              <a:rPr lang="en-US" dirty="0"/>
              <a:t>Pbar Accumulator Ring, Recycler and a test accumulator ring (prior to Pbar).</a:t>
            </a:r>
          </a:p>
          <a:p>
            <a:pPr lvl="1"/>
            <a:r>
              <a:rPr lang="en-US" dirty="0"/>
              <a:t>Both were essential to our HEP program</a:t>
            </a:r>
          </a:p>
          <a:p>
            <a:pPr lvl="1"/>
            <a:r>
              <a:rPr lang="en-US" dirty="0"/>
              <a:t>No acceleration is typically done is an accumulator ring (Pbar did test deacceleration)</a:t>
            </a:r>
          </a:p>
          <a:p>
            <a:r>
              <a:rPr lang="en-US" dirty="0"/>
              <a:t>Having an accumulator ring allows functions impossible in cycling machines or difficult to achieve.</a:t>
            </a:r>
          </a:p>
          <a:p>
            <a:pPr lvl="1"/>
            <a:r>
              <a:rPr lang="en-US" b="1" dirty="0"/>
              <a:t>Complex beam manipulations (PAR has multiple RF systems – harmonics #)</a:t>
            </a:r>
          </a:p>
          <a:p>
            <a:pPr lvl="1"/>
            <a:r>
              <a:rPr lang="en-US" dirty="0"/>
              <a:t>Accumulation of multiple cycles  (PAR could do this if necessary)</a:t>
            </a:r>
          </a:p>
          <a:p>
            <a:pPr lvl="1"/>
            <a:r>
              <a:rPr lang="en-US" b="1" dirty="0"/>
              <a:t>Accommodate long injection loading</a:t>
            </a:r>
          </a:p>
          <a:p>
            <a:pPr lvl="2"/>
            <a:r>
              <a:rPr lang="en-US" b="1" dirty="0"/>
              <a:t>Produce higher intensity bunches</a:t>
            </a:r>
          </a:p>
          <a:p>
            <a:pPr lvl="1"/>
            <a:r>
              <a:rPr lang="en-US" b="1" dirty="0"/>
              <a:t>Cleansing of beams </a:t>
            </a:r>
            <a:r>
              <a:rPr lang="en-US" dirty="0"/>
              <a:t>(scrapping or notching)</a:t>
            </a:r>
          </a:p>
          <a:p>
            <a:pPr lvl="1"/>
            <a:r>
              <a:rPr lang="en-US" dirty="0"/>
              <a:t>Cooling of beams</a:t>
            </a:r>
          </a:p>
          <a:p>
            <a:r>
              <a:rPr lang="en-US" dirty="0"/>
              <a:t>PAR does not plan to hold beam any longer than it needs to collect and manipulate</a:t>
            </a:r>
          </a:p>
          <a:p>
            <a:pPr lvl="1"/>
            <a:r>
              <a:rPr lang="en-US" dirty="0"/>
              <a:t>This is not intended to be a storage ring</a:t>
            </a:r>
          </a:p>
          <a:p>
            <a:pPr lvl="1"/>
            <a:r>
              <a:rPr lang="en-US" dirty="0"/>
              <a:t>Unlike storage rings – there is no cooling or damping systems </a:t>
            </a:r>
          </a:p>
          <a:p>
            <a:r>
              <a:rPr lang="en-US" dirty="0"/>
              <a:t>Cost is between 200,000 to 250,000 $ per meter for a standard accumulator ring.</a:t>
            </a:r>
          </a:p>
          <a:p>
            <a:pPr lvl="1"/>
            <a:r>
              <a:rPr lang="en-US" dirty="0"/>
              <a:t>Cost of civil, magnets, RF, standard diagnostics</a:t>
            </a:r>
          </a:p>
        </p:txBody>
      </p:sp>
      <p:sp>
        <p:nvSpPr>
          <p:cNvPr id="4" name="Date Placeholder 3">
            <a:extLst>
              <a:ext uri="{FF2B5EF4-FFF2-40B4-BE49-F238E27FC236}">
                <a16:creationId xmlns:a16="http://schemas.microsoft.com/office/drawing/2014/main" id="{B0D751E6-2958-AAA3-B66A-06079CBF587F}"/>
              </a:ext>
            </a:extLst>
          </p:cNvPr>
          <p:cNvSpPr>
            <a:spLocks noGrp="1"/>
          </p:cNvSpPr>
          <p:nvPr>
            <p:ph type="dt" sz="half" idx="10"/>
          </p:nvPr>
        </p:nvSpPr>
        <p:spPr/>
        <p:txBody>
          <a:bodyPr/>
          <a:lstStyle/>
          <a:p>
            <a:fld id="{0BF3B8EE-3DD8-4043-9153-C8179F0104F3}" type="datetime1">
              <a:rPr lang="en-US" smtClean="0"/>
              <a:t>6/14/2023</a:t>
            </a:fld>
            <a:endParaRPr lang="en-US"/>
          </a:p>
        </p:txBody>
      </p:sp>
      <p:sp>
        <p:nvSpPr>
          <p:cNvPr id="5" name="Footer Placeholder 4">
            <a:extLst>
              <a:ext uri="{FF2B5EF4-FFF2-40B4-BE49-F238E27FC236}">
                <a16:creationId xmlns:a16="http://schemas.microsoft.com/office/drawing/2014/main" id="{20C9F18D-83EB-53F6-C9B5-61D4193DA579}"/>
              </a:ext>
            </a:extLst>
          </p:cNvPr>
          <p:cNvSpPr>
            <a:spLocks noGrp="1"/>
          </p:cNvSpPr>
          <p:nvPr>
            <p:ph type="ftr" sz="quarter" idx="11"/>
          </p:nvPr>
        </p:nvSpPr>
        <p:spPr/>
        <p:txBody>
          <a:bodyPr/>
          <a:lstStyle/>
          <a:p>
            <a:r>
              <a:rPr lang="en-US"/>
              <a:t>W. Pellico,  ACE Workshop</a:t>
            </a:r>
          </a:p>
        </p:txBody>
      </p:sp>
      <p:sp>
        <p:nvSpPr>
          <p:cNvPr id="6" name="Slide Number Placeholder 5">
            <a:extLst>
              <a:ext uri="{FF2B5EF4-FFF2-40B4-BE49-F238E27FC236}">
                <a16:creationId xmlns:a16="http://schemas.microsoft.com/office/drawing/2014/main" id="{4112FCC3-419C-6279-EA59-7E09DB3DA917}"/>
              </a:ext>
            </a:extLst>
          </p:cNvPr>
          <p:cNvSpPr>
            <a:spLocks noGrp="1"/>
          </p:cNvSpPr>
          <p:nvPr>
            <p:ph type="sldNum" sz="quarter" idx="12"/>
          </p:nvPr>
        </p:nvSpPr>
        <p:spPr/>
        <p:txBody>
          <a:bodyPr/>
          <a:lstStyle/>
          <a:p>
            <a:fld id="{E9F25B83-39CE-004C-9B34-2F2DD9832F37}" type="slidenum">
              <a:rPr lang="en-US" smtClean="0"/>
              <a:t>6</a:t>
            </a:fld>
            <a:endParaRPr lang="en-US"/>
          </a:p>
        </p:txBody>
      </p:sp>
    </p:spTree>
    <p:extLst>
      <p:ext uri="{BB962C8B-B14F-4D97-AF65-F5344CB8AC3E}">
        <p14:creationId xmlns:p14="http://schemas.microsoft.com/office/powerpoint/2010/main" val="146353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93F393-88F0-4259-BDB4-7E1C61425E79}"/>
              </a:ext>
            </a:extLst>
          </p:cNvPr>
          <p:cNvGrpSpPr/>
          <p:nvPr/>
        </p:nvGrpSpPr>
        <p:grpSpPr>
          <a:xfrm>
            <a:off x="3079425" y="282234"/>
            <a:ext cx="9107299" cy="6042310"/>
            <a:chOff x="1207255" y="345357"/>
            <a:chExt cx="9766174" cy="6297027"/>
          </a:xfrm>
        </p:grpSpPr>
        <p:pic>
          <p:nvPicPr>
            <p:cNvPr id="5" name="Picture 4" descr="A picture containing text, electronics&#10;&#10;Description automatically generated">
              <a:extLst>
                <a:ext uri="{FF2B5EF4-FFF2-40B4-BE49-F238E27FC236}">
                  <a16:creationId xmlns:a16="http://schemas.microsoft.com/office/drawing/2014/main" id="{922B764E-5752-4EB3-859C-45BA32469C07}"/>
                </a:ext>
              </a:extLst>
            </p:cNvPr>
            <p:cNvPicPr>
              <a:picLocks noChangeAspect="1"/>
            </p:cNvPicPr>
            <p:nvPr/>
          </p:nvPicPr>
          <p:blipFill>
            <a:blip r:embed="rId2"/>
            <a:stretch>
              <a:fillRect/>
            </a:stretch>
          </p:blipFill>
          <p:spPr>
            <a:xfrm>
              <a:off x="1207255" y="345357"/>
              <a:ext cx="9766174" cy="6297027"/>
            </a:xfrm>
            <a:prstGeom prst="rect">
              <a:avLst/>
            </a:prstGeom>
          </p:spPr>
        </p:pic>
        <p:grpSp>
          <p:nvGrpSpPr>
            <p:cNvPr id="43" name="Group 42">
              <a:extLst>
                <a:ext uri="{FF2B5EF4-FFF2-40B4-BE49-F238E27FC236}">
                  <a16:creationId xmlns:a16="http://schemas.microsoft.com/office/drawing/2014/main" id="{991B3758-5839-4B5B-AFCD-005A59CB850A}"/>
                </a:ext>
              </a:extLst>
            </p:cNvPr>
            <p:cNvGrpSpPr/>
            <p:nvPr/>
          </p:nvGrpSpPr>
          <p:grpSpPr>
            <a:xfrm>
              <a:off x="4466669" y="2929095"/>
              <a:ext cx="2758096" cy="2631473"/>
              <a:chOff x="4404538" y="3141391"/>
              <a:chExt cx="2473531" cy="2355523"/>
            </a:xfrm>
          </p:grpSpPr>
          <p:cxnSp>
            <p:nvCxnSpPr>
              <p:cNvPr id="7" name="Straight Connector 6">
                <a:extLst>
                  <a:ext uri="{FF2B5EF4-FFF2-40B4-BE49-F238E27FC236}">
                    <a16:creationId xmlns:a16="http://schemas.microsoft.com/office/drawing/2014/main" id="{72B17EF0-9CA2-4CDF-B101-A7A49D89FCD7}"/>
                  </a:ext>
                </a:extLst>
              </p:cNvPr>
              <p:cNvCxnSpPr>
                <a:cxnSpLocks/>
              </p:cNvCxnSpPr>
              <p:nvPr/>
            </p:nvCxnSpPr>
            <p:spPr>
              <a:xfrm flipV="1">
                <a:off x="4567562" y="3251166"/>
                <a:ext cx="998620" cy="7986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1EC215A6-701F-4DEB-B025-2FA261C5ABBB}"/>
                  </a:ext>
                </a:extLst>
              </p:cNvPr>
              <p:cNvGrpSpPr/>
              <p:nvPr/>
            </p:nvGrpSpPr>
            <p:grpSpPr>
              <a:xfrm>
                <a:off x="4404538" y="3141391"/>
                <a:ext cx="2473531" cy="2355523"/>
                <a:chOff x="4161335" y="3039101"/>
                <a:chExt cx="2473531" cy="2355523"/>
              </a:xfrm>
            </p:grpSpPr>
            <p:sp>
              <p:nvSpPr>
                <p:cNvPr id="11" name="Arc 10">
                  <a:extLst>
                    <a:ext uri="{FF2B5EF4-FFF2-40B4-BE49-F238E27FC236}">
                      <a16:creationId xmlns:a16="http://schemas.microsoft.com/office/drawing/2014/main" id="{7313098F-7235-4113-AE55-E67F91E9213D}"/>
                    </a:ext>
                  </a:extLst>
                </p:cNvPr>
                <p:cNvSpPr/>
                <p:nvPr/>
              </p:nvSpPr>
              <p:spPr>
                <a:xfrm rot="3120000">
                  <a:off x="5578573" y="3551351"/>
                  <a:ext cx="1084710" cy="1027876"/>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a:extLst>
                    <a:ext uri="{FF2B5EF4-FFF2-40B4-BE49-F238E27FC236}">
                      <a16:creationId xmlns:a16="http://schemas.microsoft.com/office/drawing/2014/main" id="{8A86286C-2498-478A-9404-493A65A29E37}"/>
                    </a:ext>
                  </a:extLst>
                </p:cNvPr>
                <p:cNvSpPr/>
                <p:nvPr/>
              </p:nvSpPr>
              <p:spPr>
                <a:xfrm rot="19320000">
                  <a:off x="5112047" y="3039101"/>
                  <a:ext cx="1084710" cy="1027876"/>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Arc 26">
                  <a:extLst>
                    <a:ext uri="{FF2B5EF4-FFF2-40B4-BE49-F238E27FC236}">
                      <a16:creationId xmlns:a16="http://schemas.microsoft.com/office/drawing/2014/main" id="{0CE117D0-64A1-4C97-AA40-137705FEA03D}"/>
                    </a:ext>
                  </a:extLst>
                </p:cNvPr>
                <p:cNvSpPr/>
                <p:nvPr/>
              </p:nvSpPr>
              <p:spPr>
                <a:xfrm rot="13920000">
                  <a:off x="4132918" y="3851729"/>
                  <a:ext cx="1084710" cy="1027876"/>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Arc 28">
                  <a:extLst>
                    <a:ext uri="{FF2B5EF4-FFF2-40B4-BE49-F238E27FC236}">
                      <a16:creationId xmlns:a16="http://schemas.microsoft.com/office/drawing/2014/main" id="{61E1654D-5C4A-445E-893D-95B9F590C0D2}"/>
                    </a:ext>
                  </a:extLst>
                </p:cNvPr>
                <p:cNvSpPr/>
                <p:nvPr/>
              </p:nvSpPr>
              <p:spPr>
                <a:xfrm rot="8460000">
                  <a:off x="4590510" y="4366748"/>
                  <a:ext cx="1084710" cy="1027876"/>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4364495-8837-42F0-BCF8-E9ACF549ACA0}"/>
                    </a:ext>
                  </a:extLst>
                </p:cNvPr>
                <p:cNvCxnSpPr>
                  <a:cxnSpLocks/>
                </p:cNvCxnSpPr>
                <p:nvPr/>
              </p:nvCxnSpPr>
              <p:spPr>
                <a:xfrm flipV="1">
                  <a:off x="5481182" y="4488501"/>
                  <a:ext cx="998620" cy="78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81F823-A292-434C-A59C-34EE4E695221}"/>
                    </a:ext>
                  </a:extLst>
                </p:cNvPr>
                <p:cNvCxnSpPr>
                  <a:cxnSpLocks/>
                </p:cNvCxnSpPr>
                <p:nvPr/>
              </p:nvCxnSpPr>
              <p:spPr>
                <a:xfrm rot="-420000">
                  <a:off x="4303337" y="4648656"/>
                  <a:ext cx="373839" cy="60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73BE7E9-9A04-42F6-9A14-B6A4CE4B62A4}"/>
                    </a:ext>
                  </a:extLst>
                </p:cNvPr>
                <p:cNvCxnSpPr>
                  <a:cxnSpLocks/>
                </p:cNvCxnSpPr>
                <p:nvPr/>
              </p:nvCxnSpPr>
              <p:spPr>
                <a:xfrm rot="21120000">
                  <a:off x="6123565" y="3201479"/>
                  <a:ext cx="373839" cy="60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12" name="Straight Connector 11">
              <a:extLst>
                <a:ext uri="{FF2B5EF4-FFF2-40B4-BE49-F238E27FC236}">
                  <a16:creationId xmlns:a16="http://schemas.microsoft.com/office/drawing/2014/main" id="{DE867341-4D19-4D0B-9A44-BDC921B63E00}"/>
                </a:ext>
              </a:extLst>
            </p:cNvPr>
            <p:cNvCxnSpPr/>
            <p:nvPr/>
          </p:nvCxnSpPr>
          <p:spPr>
            <a:xfrm>
              <a:off x="5081157" y="3193961"/>
              <a:ext cx="0" cy="425002"/>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320853A1-9CE8-406B-AA09-7A6099505458}"/>
              </a:ext>
            </a:extLst>
          </p:cNvPr>
          <p:cNvSpPr txBox="1"/>
          <p:nvPr/>
        </p:nvSpPr>
        <p:spPr>
          <a:xfrm>
            <a:off x="1273" y="384763"/>
            <a:ext cx="3084701" cy="4585871"/>
          </a:xfrm>
          <a:prstGeom prst="rect">
            <a:avLst/>
          </a:prstGeom>
          <a:noFill/>
        </p:spPr>
        <p:txBody>
          <a:bodyPr wrap="square" rtlCol="0">
            <a:spAutoFit/>
          </a:bodyPr>
          <a:lstStyle/>
          <a:p>
            <a:pPr algn="ctr"/>
            <a:r>
              <a:rPr lang="en-US" sz="2400" b="1" dirty="0"/>
              <a:t>PAR</a:t>
            </a:r>
          </a:p>
          <a:p>
            <a:pPr algn="ctr"/>
            <a:r>
              <a:rPr lang="en-US" sz="2400" b="1" dirty="0"/>
              <a:t>Early Effort to locate </a:t>
            </a:r>
          </a:p>
          <a:p>
            <a:pPr algn="ctr"/>
            <a:r>
              <a:rPr lang="en-US" sz="2000" b="1" dirty="0"/>
              <a:t>With PIP-II civil support</a:t>
            </a:r>
          </a:p>
          <a:p>
            <a:endParaRPr lang="en-US" sz="2400" b="1" dirty="0"/>
          </a:p>
          <a:p>
            <a:r>
              <a:rPr lang="en-US" sz="3200" b="1" dirty="0"/>
              <a:t>Priorities</a:t>
            </a:r>
          </a:p>
          <a:p>
            <a:pPr marL="342900" indent="-342900">
              <a:buFont typeface="Arial" panose="020B0604020202020204" pitchFamily="34" charset="0"/>
              <a:buChar char="•"/>
            </a:pPr>
            <a:r>
              <a:rPr lang="en-US" sz="2400" b="1" dirty="0"/>
              <a:t>Minimize impact to PIPII</a:t>
            </a:r>
          </a:p>
          <a:p>
            <a:pPr marL="342900" indent="-342900">
              <a:buFont typeface="Arial" panose="020B0604020202020204" pitchFamily="34" charset="0"/>
              <a:buChar char="•"/>
            </a:pPr>
            <a:r>
              <a:rPr lang="en-US" sz="2400" b="1" dirty="0"/>
              <a:t>Allow design flexibility</a:t>
            </a:r>
          </a:p>
          <a:p>
            <a:pPr marL="342900" indent="-342900">
              <a:buFont typeface="Arial" panose="020B0604020202020204" pitchFamily="34" charset="0"/>
              <a:buChar char="•"/>
            </a:pPr>
            <a:r>
              <a:rPr lang="en-US" sz="2400" b="1" dirty="0"/>
              <a:t>Meet timeline goals</a:t>
            </a:r>
          </a:p>
          <a:p>
            <a:pPr marL="342900" indent="-342900">
              <a:buFont typeface="Arial" panose="020B0604020202020204" pitchFamily="34" charset="0"/>
              <a:buChar char="•"/>
            </a:pPr>
            <a:r>
              <a:rPr lang="en-US" sz="2400" b="1" dirty="0"/>
              <a:t>HEP flexibility</a:t>
            </a:r>
          </a:p>
          <a:p>
            <a:pPr marL="342900" indent="-342900">
              <a:buFont typeface="Arial" panose="020B0604020202020204" pitchFamily="34" charset="0"/>
              <a:buChar char="•"/>
            </a:pPr>
            <a:r>
              <a:rPr lang="en-US" sz="2400" b="1" dirty="0"/>
              <a:t>Reduced cost</a:t>
            </a:r>
          </a:p>
        </p:txBody>
      </p:sp>
      <p:cxnSp>
        <p:nvCxnSpPr>
          <p:cNvPr id="6" name="Straight Arrow Connector 5">
            <a:extLst>
              <a:ext uri="{FF2B5EF4-FFF2-40B4-BE49-F238E27FC236}">
                <a16:creationId xmlns:a16="http://schemas.microsoft.com/office/drawing/2014/main" id="{00194D28-0CE9-49E5-A115-1730F832BD16}"/>
              </a:ext>
            </a:extLst>
          </p:cNvPr>
          <p:cNvCxnSpPr/>
          <p:nvPr/>
        </p:nvCxnSpPr>
        <p:spPr>
          <a:xfrm flipH="1">
            <a:off x="9761220" y="1005840"/>
            <a:ext cx="1131570" cy="72009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A3E1B7-EA55-428C-B03D-EA3BA6E32510}"/>
              </a:ext>
            </a:extLst>
          </p:cNvPr>
          <p:cNvSpPr txBox="1"/>
          <p:nvPr/>
        </p:nvSpPr>
        <p:spPr>
          <a:xfrm>
            <a:off x="10892790" y="777240"/>
            <a:ext cx="859851" cy="369332"/>
          </a:xfrm>
          <a:prstGeom prst="rect">
            <a:avLst/>
          </a:prstGeom>
          <a:noFill/>
        </p:spPr>
        <p:txBody>
          <a:bodyPr wrap="none" rtlCol="0">
            <a:spAutoFit/>
          </a:bodyPr>
          <a:lstStyle/>
          <a:p>
            <a:r>
              <a:rPr lang="en-US" dirty="0">
                <a:highlight>
                  <a:srgbClr val="FFFF00"/>
                </a:highlight>
              </a:rPr>
              <a:t>Too Big</a:t>
            </a:r>
          </a:p>
        </p:txBody>
      </p:sp>
      <p:sp>
        <p:nvSpPr>
          <p:cNvPr id="19" name="TextBox 18">
            <a:extLst>
              <a:ext uri="{FF2B5EF4-FFF2-40B4-BE49-F238E27FC236}">
                <a16:creationId xmlns:a16="http://schemas.microsoft.com/office/drawing/2014/main" id="{CFF41E43-ADE5-488B-9151-06C4612A8389}"/>
              </a:ext>
            </a:extLst>
          </p:cNvPr>
          <p:cNvSpPr txBox="1"/>
          <p:nvPr/>
        </p:nvSpPr>
        <p:spPr>
          <a:xfrm>
            <a:off x="10220312" y="3642623"/>
            <a:ext cx="1055802" cy="369332"/>
          </a:xfrm>
          <a:prstGeom prst="rect">
            <a:avLst/>
          </a:prstGeom>
          <a:noFill/>
        </p:spPr>
        <p:txBody>
          <a:bodyPr wrap="none" rtlCol="0">
            <a:spAutoFit/>
          </a:bodyPr>
          <a:lstStyle/>
          <a:p>
            <a:r>
              <a:rPr lang="en-US" dirty="0">
                <a:highlight>
                  <a:srgbClr val="FFFF00"/>
                </a:highlight>
              </a:rPr>
              <a:t>Max Size </a:t>
            </a:r>
          </a:p>
        </p:txBody>
      </p:sp>
      <p:cxnSp>
        <p:nvCxnSpPr>
          <p:cNvPr id="13" name="Straight Arrow Connector 12">
            <a:extLst>
              <a:ext uri="{FF2B5EF4-FFF2-40B4-BE49-F238E27FC236}">
                <a16:creationId xmlns:a16="http://schemas.microsoft.com/office/drawing/2014/main" id="{1F087967-8918-43B8-AF15-6C59390F3671}"/>
              </a:ext>
            </a:extLst>
          </p:cNvPr>
          <p:cNvCxnSpPr>
            <a:cxnSpLocks/>
          </p:cNvCxnSpPr>
          <p:nvPr/>
        </p:nvCxnSpPr>
        <p:spPr>
          <a:xfrm flipH="1" flipV="1">
            <a:off x="9207413" y="3124915"/>
            <a:ext cx="1012900" cy="63972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1FE0F38-6B58-4C6E-8271-60A4C2A9600B}"/>
              </a:ext>
            </a:extLst>
          </p:cNvPr>
          <p:cNvSpPr txBox="1"/>
          <p:nvPr/>
        </p:nvSpPr>
        <p:spPr>
          <a:xfrm>
            <a:off x="8717094" y="4916141"/>
            <a:ext cx="2131033" cy="369332"/>
          </a:xfrm>
          <a:prstGeom prst="rect">
            <a:avLst/>
          </a:prstGeom>
          <a:noFill/>
        </p:spPr>
        <p:txBody>
          <a:bodyPr wrap="none" rtlCol="0">
            <a:spAutoFit/>
          </a:bodyPr>
          <a:lstStyle/>
          <a:p>
            <a:r>
              <a:rPr lang="en-US" dirty="0">
                <a:highlight>
                  <a:srgbClr val="FFFF00"/>
                </a:highlight>
              </a:rPr>
              <a:t>Half Booster Options</a:t>
            </a:r>
          </a:p>
        </p:txBody>
      </p:sp>
      <p:cxnSp>
        <p:nvCxnSpPr>
          <p:cNvPr id="16" name="Straight Arrow Connector 15">
            <a:extLst>
              <a:ext uri="{FF2B5EF4-FFF2-40B4-BE49-F238E27FC236}">
                <a16:creationId xmlns:a16="http://schemas.microsoft.com/office/drawing/2014/main" id="{C67E8A0B-94EB-41A1-AD4B-4E014F386B44}"/>
              </a:ext>
            </a:extLst>
          </p:cNvPr>
          <p:cNvCxnSpPr>
            <a:stCxn id="23" idx="1"/>
          </p:cNvCxnSpPr>
          <p:nvPr/>
        </p:nvCxnSpPr>
        <p:spPr>
          <a:xfrm flipH="1" flipV="1">
            <a:off x="8112083" y="4650280"/>
            <a:ext cx="605011" cy="45052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48E8DE9-8131-DFC1-CA86-F4E63E60F557}"/>
              </a:ext>
            </a:extLst>
          </p:cNvPr>
          <p:cNvSpPr>
            <a:spLocks noGrp="1"/>
          </p:cNvSpPr>
          <p:nvPr>
            <p:ph type="dt" sz="half" idx="10"/>
          </p:nvPr>
        </p:nvSpPr>
        <p:spPr/>
        <p:txBody>
          <a:bodyPr/>
          <a:lstStyle/>
          <a:p>
            <a:fld id="{19E34BA6-3CA1-40FE-A4E1-95ED7A4BB9FF}" type="datetime1">
              <a:rPr lang="en-US" smtClean="0"/>
              <a:t>6/14/2023</a:t>
            </a:fld>
            <a:endParaRPr lang="en-US"/>
          </a:p>
        </p:txBody>
      </p:sp>
      <p:sp>
        <p:nvSpPr>
          <p:cNvPr id="9" name="Footer Placeholder 8">
            <a:extLst>
              <a:ext uri="{FF2B5EF4-FFF2-40B4-BE49-F238E27FC236}">
                <a16:creationId xmlns:a16="http://schemas.microsoft.com/office/drawing/2014/main" id="{1B6C2B64-06FD-7482-F410-A56CDA60786D}"/>
              </a:ext>
            </a:extLst>
          </p:cNvPr>
          <p:cNvSpPr>
            <a:spLocks noGrp="1"/>
          </p:cNvSpPr>
          <p:nvPr>
            <p:ph type="ftr" sz="quarter" idx="11"/>
          </p:nvPr>
        </p:nvSpPr>
        <p:spPr/>
        <p:txBody>
          <a:bodyPr/>
          <a:lstStyle/>
          <a:p>
            <a:r>
              <a:rPr lang="en-US"/>
              <a:t>W. Pellico,  ACE Workshop</a:t>
            </a:r>
          </a:p>
        </p:txBody>
      </p:sp>
      <p:sp>
        <p:nvSpPr>
          <p:cNvPr id="14" name="Slide Number Placeholder 13">
            <a:extLst>
              <a:ext uri="{FF2B5EF4-FFF2-40B4-BE49-F238E27FC236}">
                <a16:creationId xmlns:a16="http://schemas.microsoft.com/office/drawing/2014/main" id="{218EBFA5-4655-F2B0-8CF3-243BB3497B4B}"/>
              </a:ext>
            </a:extLst>
          </p:cNvPr>
          <p:cNvSpPr>
            <a:spLocks noGrp="1"/>
          </p:cNvSpPr>
          <p:nvPr>
            <p:ph type="sldNum" sz="quarter" idx="12"/>
          </p:nvPr>
        </p:nvSpPr>
        <p:spPr/>
        <p:txBody>
          <a:bodyPr/>
          <a:lstStyle/>
          <a:p>
            <a:fld id="{E9F25B83-39CE-004C-9B34-2F2DD9832F37}" type="slidenum">
              <a:rPr lang="en-US" smtClean="0"/>
              <a:t>7</a:t>
            </a:fld>
            <a:endParaRPr lang="en-US"/>
          </a:p>
        </p:txBody>
      </p:sp>
      <p:grpSp>
        <p:nvGrpSpPr>
          <p:cNvPr id="56" name="Group 55">
            <a:extLst>
              <a:ext uri="{FF2B5EF4-FFF2-40B4-BE49-F238E27FC236}">
                <a16:creationId xmlns:a16="http://schemas.microsoft.com/office/drawing/2014/main" id="{ADD594A2-2447-D67E-02AA-50CFB1B67E4A}"/>
              </a:ext>
            </a:extLst>
          </p:cNvPr>
          <p:cNvGrpSpPr/>
          <p:nvPr/>
        </p:nvGrpSpPr>
        <p:grpSpPr>
          <a:xfrm rot="19348760">
            <a:off x="5062386" y="2782307"/>
            <a:ext cx="2265761" cy="1584413"/>
            <a:chOff x="3229038" y="2646760"/>
            <a:chExt cx="2121589" cy="1527752"/>
          </a:xfrm>
        </p:grpSpPr>
        <p:grpSp>
          <p:nvGrpSpPr>
            <p:cNvPr id="57" name="Group 56">
              <a:extLst>
                <a:ext uri="{FF2B5EF4-FFF2-40B4-BE49-F238E27FC236}">
                  <a16:creationId xmlns:a16="http://schemas.microsoft.com/office/drawing/2014/main" id="{9CF28F85-4621-96DF-8536-9B8C747074DD}"/>
                </a:ext>
              </a:extLst>
            </p:cNvPr>
            <p:cNvGrpSpPr/>
            <p:nvPr/>
          </p:nvGrpSpPr>
          <p:grpSpPr>
            <a:xfrm>
              <a:off x="4041105" y="2646760"/>
              <a:ext cx="1309522" cy="1527752"/>
              <a:chOff x="4041105" y="2646760"/>
              <a:chExt cx="1309522" cy="1527752"/>
            </a:xfrm>
          </p:grpSpPr>
          <p:sp>
            <p:nvSpPr>
              <p:cNvPr id="64" name="Arc 63">
                <a:extLst>
                  <a:ext uri="{FF2B5EF4-FFF2-40B4-BE49-F238E27FC236}">
                    <a16:creationId xmlns:a16="http://schemas.microsoft.com/office/drawing/2014/main" id="{F74BB612-32DE-9789-9DEC-8E20AA9014BE}"/>
                  </a:ext>
                </a:extLst>
              </p:cNvPr>
              <p:cNvSpPr/>
              <p:nvPr/>
            </p:nvSpPr>
            <p:spPr>
              <a:xfrm>
                <a:off x="4129363" y="2646760"/>
                <a:ext cx="1221264" cy="1309522"/>
              </a:xfrm>
              <a:prstGeom prst="arc">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Arc 64">
                <a:extLst>
                  <a:ext uri="{FF2B5EF4-FFF2-40B4-BE49-F238E27FC236}">
                    <a16:creationId xmlns:a16="http://schemas.microsoft.com/office/drawing/2014/main" id="{67CEA15B-C033-6DCB-118D-B2E30391C591}"/>
                  </a:ext>
                </a:extLst>
              </p:cNvPr>
              <p:cNvSpPr/>
              <p:nvPr/>
            </p:nvSpPr>
            <p:spPr>
              <a:xfrm rot="5400000">
                <a:off x="4085234" y="2909119"/>
                <a:ext cx="1221264" cy="1309522"/>
              </a:xfrm>
              <a:prstGeom prst="arc">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ABE57E2C-AA7E-B1A4-1794-D5EEF5233FDD}"/>
                  </a:ext>
                </a:extLst>
              </p:cNvPr>
              <p:cNvCxnSpPr>
                <a:cxnSpLocks/>
              </p:cNvCxnSpPr>
              <p:nvPr/>
            </p:nvCxnSpPr>
            <p:spPr>
              <a:xfrm>
                <a:off x="5350627" y="3295800"/>
                <a:ext cx="0" cy="28894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9ED9F9CD-F1BC-5B25-39D1-6F95D042DE5C}"/>
                </a:ext>
              </a:extLst>
            </p:cNvPr>
            <p:cNvCxnSpPr>
              <a:stCxn id="64" idx="0"/>
            </p:cNvCxnSpPr>
            <p:nvPr/>
          </p:nvCxnSpPr>
          <p:spPr>
            <a:xfrm flipH="1">
              <a:off x="3868615" y="2646760"/>
              <a:ext cx="8713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09EA787-523D-2C7B-A492-E522F5A9F32C}"/>
                </a:ext>
              </a:extLst>
            </p:cNvPr>
            <p:cNvCxnSpPr/>
            <p:nvPr/>
          </p:nvCxnSpPr>
          <p:spPr>
            <a:xfrm flipH="1">
              <a:off x="3824486" y="4174512"/>
              <a:ext cx="8713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D0AD3ACF-6431-F896-1EB9-40C0B6469AE9}"/>
                </a:ext>
              </a:extLst>
            </p:cNvPr>
            <p:cNvGrpSpPr/>
            <p:nvPr/>
          </p:nvGrpSpPr>
          <p:grpSpPr>
            <a:xfrm rot="10800000">
              <a:off x="3229038" y="2646760"/>
              <a:ext cx="1309522" cy="1527752"/>
              <a:chOff x="4041105" y="2646760"/>
              <a:chExt cx="1309522" cy="1527752"/>
            </a:xfrm>
          </p:grpSpPr>
          <p:sp>
            <p:nvSpPr>
              <p:cNvPr id="61" name="Arc 60">
                <a:extLst>
                  <a:ext uri="{FF2B5EF4-FFF2-40B4-BE49-F238E27FC236}">
                    <a16:creationId xmlns:a16="http://schemas.microsoft.com/office/drawing/2014/main" id="{218BE68F-6C83-D475-8C7C-AAD46D184522}"/>
                  </a:ext>
                </a:extLst>
              </p:cNvPr>
              <p:cNvSpPr/>
              <p:nvPr/>
            </p:nvSpPr>
            <p:spPr>
              <a:xfrm>
                <a:off x="4129363" y="2646760"/>
                <a:ext cx="1221264" cy="1309522"/>
              </a:xfrm>
              <a:prstGeom prst="arc">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63947F6B-8EFD-89D3-2709-D7ED4B92E1D8}"/>
                  </a:ext>
                </a:extLst>
              </p:cNvPr>
              <p:cNvSpPr/>
              <p:nvPr/>
            </p:nvSpPr>
            <p:spPr>
              <a:xfrm rot="5400000">
                <a:off x="4085234" y="2909119"/>
                <a:ext cx="1221264" cy="1309522"/>
              </a:xfrm>
              <a:prstGeom prst="arc">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2358C047-1F83-9A41-8360-B60D4D92702C}"/>
                  </a:ext>
                </a:extLst>
              </p:cNvPr>
              <p:cNvCxnSpPr>
                <a:cxnSpLocks/>
              </p:cNvCxnSpPr>
              <p:nvPr/>
            </p:nvCxnSpPr>
            <p:spPr>
              <a:xfrm>
                <a:off x="5350627" y="3295800"/>
                <a:ext cx="0" cy="28894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807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4308A91-22C0-58AB-CF72-3A3F703ABD30}"/>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1721193" y="971552"/>
            <a:ext cx="8730567" cy="5058833"/>
          </a:xfrm>
        </p:spPr>
      </p:pic>
      <p:sp>
        <p:nvSpPr>
          <p:cNvPr id="3" name="Title 2">
            <a:extLst>
              <a:ext uri="{FF2B5EF4-FFF2-40B4-BE49-F238E27FC236}">
                <a16:creationId xmlns:a16="http://schemas.microsoft.com/office/drawing/2014/main" id="{200B4B54-C240-4805-BC96-4082D7B9B0F9}"/>
              </a:ext>
            </a:extLst>
          </p:cNvPr>
          <p:cNvSpPr>
            <a:spLocks noGrp="1"/>
          </p:cNvSpPr>
          <p:nvPr>
            <p:ph type="title"/>
          </p:nvPr>
        </p:nvSpPr>
        <p:spPr/>
        <p:txBody>
          <a:bodyPr/>
          <a:lstStyle/>
          <a:p>
            <a:r>
              <a:rPr lang="en-US" dirty="0"/>
              <a:t>PAR Lattice Feature Locations</a:t>
            </a:r>
          </a:p>
        </p:txBody>
      </p:sp>
      <p:sp>
        <p:nvSpPr>
          <p:cNvPr id="4" name="Date Placeholder 3">
            <a:extLst>
              <a:ext uri="{FF2B5EF4-FFF2-40B4-BE49-F238E27FC236}">
                <a16:creationId xmlns:a16="http://schemas.microsoft.com/office/drawing/2014/main" id="{A445CFB0-189A-21D1-3AD8-DBA8C8B93CBF}"/>
              </a:ext>
            </a:extLst>
          </p:cNvPr>
          <p:cNvSpPr>
            <a:spLocks noGrp="1"/>
          </p:cNvSpPr>
          <p:nvPr>
            <p:ph type="dt" sz="half" idx="2"/>
          </p:nvPr>
        </p:nvSpPr>
        <p:spPr/>
        <p:txBody>
          <a:bodyPr/>
          <a:lstStyle/>
          <a:p>
            <a:pPr>
              <a:defRPr/>
            </a:pPr>
            <a:fld id="{ABBA0830-6126-454A-A17E-536A43BEEA6C}" type="datetime1">
              <a:rPr lang="en-US" smtClean="0"/>
              <a:t>6/14/2023</a:t>
            </a:fld>
            <a:endParaRPr lang="en-US" dirty="0"/>
          </a:p>
        </p:txBody>
      </p:sp>
      <p:sp>
        <p:nvSpPr>
          <p:cNvPr id="5" name="Footer Placeholder 4">
            <a:extLst>
              <a:ext uri="{FF2B5EF4-FFF2-40B4-BE49-F238E27FC236}">
                <a16:creationId xmlns:a16="http://schemas.microsoft.com/office/drawing/2014/main" id="{537300BF-F1AA-D7C9-EC81-8561805AEFAC}"/>
              </a:ext>
            </a:extLst>
          </p:cNvPr>
          <p:cNvSpPr>
            <a:spLocks noGrp="1"/>
          </p:cNvSpPr>
          <p:nvPr>
            <p:ph type="ftr" sz="quarter" idx="3"/>
          </p:nvPr>
        </p:nvSpPr>
        <p:spPr/>
        <p:txBody>
          <a:bodyPr/>
          <a:lstStyle/>
          <a:p>
            <a:pPr>
              <a:defRPr/>
            </a:pPr>
            <a:r>
              <a:rPr lang="en-US"/>
              <a:t>B. Simons | Workshop on a Future Muon Program At Fermilab </a:t>
            </a:r>
            <a:endParaRPr lang="en-US" b="1" dirty="0"/>
          </a:p>
        </p:txBody>
      </p:sp>
      <p:sp>
        <p:nvSpPr>
          <p:cNvPr id="6" name="Slide Number Placeholder 5">
            <a:extLst>
              <a:ext uri="{FF2B5EF4-FFF2-40B4-BE49-F238E27FC236}">
                <a16:creationId xmlns:a16="http://schemas.microsoft.com/office/drawing/2014/main" id="{31FC49DB-118A-07DB-81E8-F3AA8E127B1A}"/>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1" name="TextBox 10">
            <a:extLst>
              <a:ext uri="{FF2B5EF4-FFF2-40B4-BE49-F238E27FC236}">
                <a16:creationId xmlns:a16="http://schemas.microsoft.com/office/drawing/2014/main" id="{C276EAD5-EA45-3B34-A26A-A5221550B80D}"/>
              </a:ext>
            </a:extLst>
          </p:cNvPr>
          <p:cNvSpPr txBox="1"/>
          <p:nvPr/>
        </p:nvSpPr>
        <p:spPr>
          <a:xfrm>
            <a:off x="10651744" y="5697850"/>
            <a:ext cx="1235456" cy="420564"/>
          </a:xfrm>
          <a:prstGeom prst="rect">
            <a:avLst/>
          </a:prstGeom>
          <a:noFill/>
        </p:spPr>
        <p:txBody>
          <a:bodyPr wrap="square" rtlCol="0">
            <a:spAutoFit/>
          </a:bodyPr>
          <a:lstStyle/>
          <a:p>
            <a:r>
              <a:rPr lang="en-US" sz="2133" dirty="0">
                <a:latin typeface="Helvetica" panose="020B0604020202020204" pitchFamily="34" charset="0"/>
                <a:cs typeface="Helvetica" panose="020B0604020202020204" pitchFamily="34" charset="0"/>
              </a:rPr>
              <a:t>*CY Tan</a:t>
            </a:r>
          </a:p>
        </p:txBody>
      </p:sp>
      <p:sp>
        <p:nvSpPr>
          <p:cNvPr id="12" name="Rectangle 11">
            <a:extLst>
              <a:ext uri="{FF2B5EF4-FFF2-40B4-BE49-F238E27FC236}">
                <a16:creationId xmlns:a16="http://schemas.microsoft.com/office/drawing/2014/main" id="{EBB17F4F-A657-29B8-74BA-FF7E50677680}"/>
              </a:ext>
            </a:extLst>
          </p:cNvPr>
          <p:cNvSpPr/>
          <p:nvPr/>
        </p:nvSpPr>
        <p:spPr>
          <a:xfrm rot="1232452">
            <a:off x="2981186" y="4850665"/>
            <a:ext cx="2826572" cy="330480"/>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D30C30B6-8EE2-EB5E-7823-3C0700F08883}"/>
              </a:ext>
            </a:extLst>
          </p:cNvPr>
          <p:cNvSpPr/>
          <p:nvPr/>
        </p:nvSpPr>
        <p:spPr>
          <a:xfrm rot="19045863">
            <a:off x="1942592" y="1954963"/>
            <a:ext cx="1178560" cy="365760"/>
          </a:xfrm>
          <a:prstGeom prst="rect">
            <a:avLst/>
          </a:prstGeom>
          <a:noFill/>
          <a:ln w="28575">
            <a:solidFill>
              <a:srgbClr val="D277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D854070B-B8BE-82B6-0069-63F7627E04DA}"/>
              </a:ext>
            </a:extLst>
          </p:cNvPr>
          <p:cNvSpPr/>
          <p:nvPr/>
        </p:nvSpPr>
        <p:spPr>
          <a:xfrm rot="977071">
            <a:off x="6259184" y="1554121"/>
            <a:ext cx="2530979" cy="171096"/>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6E287B6C-FBDF-3743-677F-825F2CC0AE1F}"/>
              </a:ext>
            </a:extLst>
          </p:cNvPr>
          <p:cNvSpPr/>
          <p:nvPr/>
        </p:nvSpPr>
        <p:spPr>
          <a:xfrm rot="949006">
            <a:off x="6797291" y="1716213"/>
            <a:ext cx="1273652" cy="12010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9EDADD40-0DDC-F232-01F2-CBAE6C38029F}"/>
              </a:ext>
            </a:extLst>
          </p:cNvPr>
          <p:cNvSpPr/>
          <p:nvPr/>
        </p:nvSpPr>
        <p:spPr>
          <a:xfrm rot="936796">
            <a:off x="8049768" y="1993183"/>
            <a:ext cx="742224" cy="135323"/>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C93A17C1-E41D-0A56-AEAB-970C9C77F636}"/>
              </a:ext>
            </a:extLst>
          </p:cNvPr>
          <p:cNvSpPr/>
          <p:nvPr/>
        </p:nvSpPr>
        <p:spPr>
          <a:xfrm rot="18263695">
            <a:off x="9355197" y="4228396"/>
            <a:ext cx="1097280" cy="427877"/>
          </a:xfrm>
          <a:prstGeom prst="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FFE5D702-B23B-7C32-3F13-30D858B30051}"/>
              </a:ext>
            </a:extLst>
          </p:cNvPr>
          <p:cNvSpPr txBox="1"/>
          <p:nvPr/>
        </p:nvSpPr>
        <p:spPr>
          <a:xfrm>
            <a:off x="3738133" y="4365283"/>
            <a:ext cx="2477416" cy="318100"/>
          </a:xfrm>
          <a:prstGeom prst="rect">
            <a:avLst/>
          </a:prstGeom>
          <a:noFill/>
        </p:spPr>
        <p:txBody>
          <a:bodyPr wrap="square" rtlCol="0">
            <a:spAutoFit/>
          </a:bodyPr>
          <a:lstStyle/>
          <a:p>
            <a:r>
              <a:rPr lang="en-US" sz="1467" b="1" dirty="0">
                <a:solidFill>
                  <a:schemeClr val="accent3">
                    <a:lumMod val="75000"/>
                  </a:schemeClr>
                </a:solidFill>
                <a:latin typeface="Helvetica" panose="020B0604020202020204" pitchFamily="34" charset="0"/>
                <a:cs typeface="Helvetica" panose="020B0604020202020204" pitchFamily="34" charset="0"/>
              </a:rPr>
              <a:t>Cross-over region</a:t>
            </a:r>
          </a:p>
        </p:txBody>
      </p:sp>
      <p:sp>
        <p:nvSpPr>
          <p:cNvPr id="19" name="TextBox 18">
            <a:extLst>
              <a:ext uri="{FF2B5EF4-FFF2-40B4-BE49-F238E27FC236}">
                <a16:creationId xmlns:a16="http://schemas.microsoft.com/office/drawing/2014/main" id="{63B22E87-A285-1027-8449-057C768E56AB}"/>
              </a:ext>
            </a:extLst>
          </p:cNvPr>
          <p:cNvSpPr txBox="1"/>
          <p:nvPr/>
        </p:nvSpPr>
        <p:spPr>
          <a:xfrm>
            <a:off x="2531872" y="2225893"/>
            <a:ext cx="2055888" cy="318100"/>
          </a:xfrm>
          <a:prstGeom prst="rect">
            <a:avLst/>
          </a:prstGeom>
          <a:noFill/>
        </p:spPr>
        <p:txBody>
          <a:bodyPr wrap="square" rtlCol="0">
            <a:spAutoFit/>
          </a:bodyPr>
          <a:lstStyle/>
          <a:p>
            <a:r>
              <a:rPr lang="en-US" sz="1467" b="1" dirty="0">
                <a:solidFill>
                  <a:srgbClr val="D2771C"/>
                </a:solidFill>
                <a:latin typeface="Helvetica" panose="020B0604020202020204" pitchFamily="34" charset="0"/>
                <a:cs typeface="Helvetica" panose="020B0604020202020204" pitchFamily="34" charset="0"/>
              </a:rPr>
              <a:t>Extraction Sections</a:t>
            </a:r>
          </a:p>
        </p:txBody>
      </p:sp>
      <p:sp>
        <p:nvSpPr>
          <p:cNvPr id="20" name="TextBox 19">
            <a:extLst>
              <a:ext uri="{FF2B5EF4-FFF2-40B4-BE49-F238E27FC236}">
                <a16:creationId xmlns:a16="http://schemas.microsoft.com/office/drawing/2014/main" id="{7AE22793-6A36-19D2-A7BE-4E9DC5523B0A}"/>
              </a:ext>
            </a:extLst>
          </p:cNvPr>
          <p:cNvSpPr txBox="1"/>
          <p:nvPr/>
        </p:nvSpPr>
        <p:spPr>
          <a:xfrm>
            <a:off x="7064810" y="1152307"/>
            <a:ext cx="1960881" cy="318100"/>
          </a:xfrm>
          <a:prstGeom prst="rect">
            <a:avLst/>
          </a:prstGeom>
          <a:noFill/>
        </p:spPr>
        <p:txBody>
          <a:bodyPr wrap="square" rtlCol="0">
            <a:spAutoFit/>
          </a:bodyPr>
          <a:lstStyle/>
          <a:p>
            <a:r>
              <a:rPr lang="en-US" sz="1467" b="1" dirty="0">
                <a:solidFill>
                  <a:srgbClr val="7030A0"/>
                </a:solidFill>
                <a:latin typeface="Helvetica" panose="020B0604020202020204" pitchFamily="34" charset="0"/>
                <a:cs typeface="Helvetica" panose="020B0604020202020204" pitchFamily="34" charset="0"/>
              </a:rPr>
              <a:t>Phase Trombone</a:t>
            </a:r>
          </a:p>
        </p:txBody>
      </p:sp>
      <p:sp>
        <p:nvSpPr>
          <p:cNvPr id="21" name="TextBox 20">
            <a:extLst>
              <a:ext uri="{FF2B5EF4-FFF2-40B4-BE49-F238E27FC236}">
                <a16:creationId xmlns:a16="http://schemas.microsoft.com/office/drawing/2014/main" id="{C99F0016-C17D-5E14-02EA-79FD6C59DC9C}"/>
              </a:ext>
            </a:extLst>
          </p:cNvPr>
          <p:cNvSpPr txBox="1"/>
          <p:nvPr/>
        </p:nvSpPr>
        <p:spPr>
          <a:xfrm>
            <a:off x="5729442" y="1735347"/>
            <a:ext cx="1905740" cy="318100"/>
          </a:xfrm>
          <a:prstGeom prst="rect">
            <a:avLst/>
          </a:prstGeom>
          <a:noFill/>
        </p:spPr>
        <p:txBody>
          <a:bodyPr wrap="square" rtlCol="0">
            <a:spAutoFit/>
          </a:bodyPr>
          <a:lstStyle/>
          <a:p>
            <a:r>
              <a:rPr lang="en-US" sz="1467" b="1" dirty="0">
                <a:solidFill>
                  <a:srgbClr val="FF0000"/>
                </a:solidFill>
                <a:latin typeface="Helvetica" panose="020B0604020202020204" pitchFamily="34" charset="0"/>
                <a:cs typeface="Helvetica" panose="020B0604020202020204" pitchFamily="34" charset="0"/>
              </a:rPr>
              <a:t>Injection Chicane</a:t>
            </a:r>
          </a:p>
        </p:txBody>
      </p:sp>
      <p:sp>
        <p:nvSpPr>
          <p:cNvPr id="22" name="TextBox 21">
            <a:extLst>
              <a:ext uri="{FF2B5EF4-FFF2-40B4-BE49-F238E27FC236}">
                <a16:creationId xmlns:a16="http://schemas.microsoft.com/office/drawing/2014/main" id="{0419B0F5-4D92-7BF7-221D-85D94BF6815F}"/>
              </a:ext>
            </a:extLst>
          </p:cNvPr>
          <p:cNvSpPr txBox="1"/>
          <p:nvPr/>
        </p:nvSpPr>
        <p:spPr>
          <a:xfrm>
            <a:off x="7747228" y="2175421"/>
            <a:ext cx="1347304" cy="318100"/>
          </a:xfrm>
          <a:prstGeom prst="rect">
            <a:avLst/>
          </a:prstGeom>
          <a:noFill/>
        </p:spPr>
        <p:txBody>
          <a:bodyPr wrap="square" rtlCol="0">
            <a:spAutoFit/>
          </a:bodyPr>
          <a:lstStyle/>
          <a:p>
            <a:r>
              <a:rPr lang="en-US" sz="1467" b="1" dirty="0">
                <a:solidFill>
                  <a:srgbClr val="00B050"/>
                </a:solidFill>
                <a:latin typeface="Helvetica" panose="020B0604020202020204" pitchFamily="34" charset="0"/>
                <a:cs typeface="Helvetica" panose="020B0604020202020204" pitchFamily="34" charset="0"/>
              </a:rPr>
              <a:t>Collimation</a:t>
            </a:r>
          </a:p>
        </p:txBody>
      </p:sp>
      <p:sp>
        <p:nvSpPr>
          <p:cNvPr id="23" name="TextBox 22">
            <a:extLst>
              <a:ext uri="{FF2B5EF4-FFF2-40B4-BE49-F238E27FC236}">
                <a16:creationId xmlns:a16="http://schemas.microsoft.com/office/drawing/2014/main" id="{43294730-32A8-5958-6A99-161E072F58A6}"/>
              </a:ext>
            </a:extLst>
          </p:cNvPr>
          <p:cNvSpPr txBox="1"/>
          <p:nvPr/>
        </p:nvSpPr>
        <p:spPr>
          <a:xfrm>
            <a:off x="8520682" y="4030803"/>
            <a:ext cx="1372812" cy="318100"/>
          </a:xfrm>
          <a:prstGeom prst="rect">
            <a:avLst/>
          </a:prstGeom>
          <a:noFill/>
        </p:spPr>
        <p:txBody>
          <a:bodyPr wrap="square" rtlCol="0">
            <a:spAutoFit/>
          </a:bodyPr>
          <a:lstStyle/>
          <a:p>
            <a:r>
              <a:rPr lang="en-US" sz="1467" b="1" dirty="0">
                <a:solidFill>
                  <a:schemeClr val="tx2"/>
                </a:solidFill>
                <a:latin typeface="Helvetica" panose="020B0604020202020204" pitchFamily="34" charset="0"/>
                <a:cs typeface="Helvetica" panose="020B0604020202020204" pitchFamily="34" charset="0"/>
              </a:rPr>
              <a:t>RF Sections</a:t>
            </a:r>
          </a:p>
        </p:txBody>
      </p:sp>
    </p:spTree>
    <p:extLst>
      <p:ext uri="{BB962C8B-B14F-4D97-AF65-F5344CB8AC3E}">
        <p14:creationId xmlns:p14="http://schemas.microsoft.com/office/powerpoint/2010/main" val="347153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711DD4-2103-C64C-E876-49B868403707}"/>
              </a:ext>
            </a:extLst>
          </p:cNvPr>
          <p:cNvPicPr>
            <a:picLocks noChangeAspect="1"/>
          </p:cNvPicPr>
          <p:nvPr/>
        </p:nvPicPr>
        <p:blipFill rotWithShape="1">
          <a:blip r:embed="rId2"/>
          <a:srcRect b="5423"/>
          <a:stretch/>
        </p:blipFill>
        <p:spPr>
          <a:xfrm rot="5400000">
            <a:off x="5858744" y="185931"/>
            <a:ext cx="5970050" cy="6486138"/>
          </a:xfrm>
          <a:prstGeom prst="rect">
            <a:avLst/>
          </a:prstGeom>
          <a:ln>
            <a:solidFill>
              <a:srgbClr val="FF0000"/>
            </a:solidFill>
          </a:ln>
        </p:spPr>
      </p:pic>
      <p:sp>
        <p:nvSpPr>
          <p:cNvPr id="2" name="Title 1">
            <a:extLst>
              <a:ext uri="{FF2B5EF4-FFF2-40B4-BE49-F238E27FC236}">
                <a16:creationId xmlns:a16="http://schemas.microsoft.com/office/drawing/2014/main" id="{ADDF1373-278A-705A-941E-CF29D6CEB3AD}"/>
              </a:ext>
            </a:extLst>
          </p:cNvPr>
          <p:cNvSpPr>
            <a:spLocks noGrp="1"/>
          </p:cNvSpPr>
          <p:nvPr>
            <p:ph type="title"/>
          </p:nvPr>
        </p:nvSpPr>
        <p:spPr>
          <a:xfrm>
            <a:off x="169734" y="-8981"/>
            <a:ext cx="10515600" cy="1325563"/>
          </a:xfrm>
          <a:ln>
            <a:solidFill>
              <a:srgbClr val="FF0000"/>
            </a:solidFill>
          </a:ln>
        </p:spPr>
        <p:txBody>
          <a:bodyPr/>
          <a:lstStyle/>
          <a:p>
            <a:r>
              <a:rPr lang="en-US" dirty="0"/>
              <a:t>Present PAR Civil</a:t>
            </a:r>
          </a:p>
        </p:txBody>
      </p:sp>
      <p:sp>
        <p:nvSpPr>
          <p:cNvPr id="3" name="Date Placeholder 2">
            <a:extLst>
              <a:ext uri="{FF2B5EF4-FFF2-40B4-BE49-F238E27FC236}">
                <a16:creationId xmlns:a16="http://schemas.microsoft.com/office/drawing/2014/main" id="{D6EF6F86-38F0-189C-8AB6-14A1F2AF2974}"/>
              </a:ext>
            </a:extLst>
          </p:cNvPr>
          <p:cNvSpPr>
            <a:spLocks noGrp="1"/>
          </p:cNvSpPr>
          <p:nvPr>
            <p:ph type="dt" sz="half" idx="10"/>
          </p:nvPr>
        </p:nvSpPr>
        <p:spPr/>
        <p:txBody>
          <a:bodyPr/>
          <a:lstStyle/>
          <a:p>
            <a:fld id="{B93EBE45-A488-463E-B2E1-318F7F6DB5B9}" type="datetime1">
              <a:rPr lang="en-US" smtClean="0"/>
              <a:t>6/14/2023</a:t>
            </a:fld>
            <a:endParaRPr lang="en-US" dirty="0"/>
          </a:p>
        </p:txBody>
      </p:sp>
      <p:sp>
        <p:nvSpPr>
          <p:cNvPr id="4" name="Footer Placeholder 3">
            <a:extLst>
              <a:ext uri="{FF2B5EF4-FFF2-40B4-BE49-F238E27FC236}">
                <a16:creationId xmlns:a16="http://schemas.microsoft.com/office/drawing/2014/main" id="{1A88CC60-6D68-EBB8-5E7F-ED916C83E3A4}"/>
              </a:ext>
            </a:extLst>
          </p:cNvPr>
          <p:cNvSpPr>
            <a:spLocks noGrp="1"/>
          </p:cNvSpPr>
          <p:nvPr>
            <p:ph type="ftr" sz="quarter" idx="11"/>
          </p:nvPr>
        </p:nvSpPr>
        <p:spPr/>
        <p:txBody>
          <a:bodyPr/>
          <a:lstStyle/>
          <a:p>
            <a:r>
              <a:rPr lang="en-US"/>
              <a:t>W. Pellico,  ACE Workshop</a:t>
            </a:r>
            <a:endParaRPr lang="en-US" dirty="0"/>
          </a:p>
        </p:txBody>
      </p:sp>
      <p:sp>
        <p:nvSpPr>
          <p:cNvPr id="5" name="Slide Number Placeholder 4">
            <a:extLst>
              <a:ext uri="{FF2B5EF4-FFF2-40B4-BE49-F238E27FC236}">
                <a16:creationId xmlns:a16="http://schemas.microsoft.com/office/drawing/2014/main" id="{448112B8-3EAF-C8C6-585C-4C65AF0C03C1}"/>
              </a:ext>
            </a:extLst>
          </p:cNvPr>
          <p:cNvSpPr>
            <a:spLocks noGrp="1"/>
          </p:cNvSpPr>
          <p:nvPr>
            <p:ph type="sldNum" sz="quarter" idx="12"/>
          </p:nvPr>
        </p:nvSpPr>
        <p:spPr/>
        <p:txBody>
          <a:bodyPr/>
          <a:lstStyle/>
          <a:p>
            <a:fld id="{E9F25B83-39CE-004C-9B34-2F2DD9832F37}" type="slidenum">
              <a:rPr lang="en-US" smtClean="0"/>
              <a:t>9</a:t>
            </a:fld>
            <a:endParaRPr lang="en-US"/>
          </a:p>
        </p:txBody>
      </p:sp>
      <p:sp>
        <p:nvSpPr>
          <p:cNvPr id="7" name="Arc 6">
            <a:extLst>
              <a:ext uri="{FF2B5EF4-FFF2-40B4-BE49-F238E27FC236}">
                <a16:creationId xmlns:a16="http://schemas.microsoft.com/office/drawing/2014/main" id="{D78C4289-7693-BFB0-A35B-501ED2D13413}"/>
              </a:ext>
            </a:extLst>
          </p:cNvPr>
          <p:cNvSpPr/>
          <p:nvPr/>
        </p:nvSpPr>
        <p:spPr>
          <a:xfrm rot="19693548">
            <a:off x="7455192" y="2763469"/>
            <a:ext cx="1396413" cy="118602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7BC6B7C-CD8C-E7E1-D8A0-F568C08324F0}"/>
              </a:ext>
            </a:extLst>
          </p:cNvPr>
          <p:cNvSpPr/>
          <p:nvPr/>
        </p:nvSpPr>
        <p:spPr>
          <a:xfrm rot="19124798">
            <a:off x="8715122" y="2904450"/>
            <a:ext cx="169933" cy="218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B4AFF1E-92DB-B9DE-467B-2CE506366F6A}"/>
              </a:ext>
            </a:extLst>
          </p:cNvPr>
          <p:cNvSpPr/>
          <p:nvPr/>
        </p:nvSpPr>
        <p:spPr>
          <a:xfrm rot="19104080">
            <a:off x="9257964" y="3528152"/>
            <a:ext cx="228597" cy="27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0EC0BC5-F642-9CDB-6698-684D194046E5}"/>
              </a:ext>
            </a:extLst>
          </p:cNvPr>
          <p:cNvSpPr/>
          <p:nvPr/>
        </p:nvSpPr>
        <p:spPr>
          <a:xfrm rot="18855808">
            <a:off x="8500279" y="3145732"/>
            <a:ext cx="121381" cy="169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FB586E1-8B37-C4DE-2BB5-80FC800EBCF6}"/>
              </a:ext>
            </a:extLst>
          </p:cNvPr>
          <p:cNvSpPr/>
          <p:nvPr/>
        </p:nvSpPr>
        <p:spPr>
          <a:xfrm rot="18855808">
            <a:off x="8275622" y="2895289"/>
            <a:ext cx="121381" cy="169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4054263F-D1C7-0015-A992-FC14C04E1812}"/>
              </a:ext>
            </a:extLst>
          </p:cNvPr>
          <p:cNvSpPr/>
          <p:nvPr/>
        </p:nvSpPr>
        <p:spPr>
          <a:xfrm>
            <a:off x="8707030" y="2281954"/>
            <a:ext cx="1092425" cy="873940"/>
          </a:xfrm>
          <a:custGeom>
            <a:avLst/>
            <a:gdLst>
              <a:gd name="connsiteX0" fmla="*/ 0 w 1092425"/>
              <a:gd name="connsiteY0" fmla="*/ 0 h 873940"/>
              <a:gd name="connsiteX1" fmla="*/ 194209 w 1092425"/>
              <a:gd name="connsiteY1" fmla="*/ 105196 h 873940"/>
              <a:gd name="connsiteX2" fmla="*/ 590719 w 1092425"/>
              <a:gd name="connsiteY2" fmla="*/ 380326 h 873940"/>
              <a:gd name="connsiteX3" fmla="*/ 882032 w 1092425"/>
              <a:gd name="connsiteY3" fmla="*/ 663547 h 873940"/>
              <a:gd name="connsiteX4" fmla="*/ 1092425 w 1092425"/>
              <a:gd name="connsiteY4" fmla="*/ 873940 h 87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425" h="873940">
                <a:moveTo>
                  <a:pt x="0" y="0"/>
                </a:moveTo>
                <a:cubicBezTo>
                  <a:pt x="47878" y="20904"/>
                  <a:pt x="95756" y="41808"/>
                  <a:pt x="194209" y="105196"/>
                </a:cubicBezTo>
                <a:cubicBezTo>
                  <a:pt x="292662" y="168584"/>
                  <a:pt x="476082" y="287268"/>
                  <a:pt x="590719" y="380326"/>
                </a:cubicBezTo>
                <a:cubicBezTo>
                  <a:pt x="705356" y="473384"/>
                  <a:pt x="798414" y="581278"/>
                  <a:pt x="882032" y="663547"/>
                </a:cubicBezTo>
                <a:cubicBezTo>
                  <a:pt x="965650" y="745816"/>
                  <a:pt x="1029037" y="809878"/>
                  <a:pt x="1092425" y="87394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AE1A747-DA9C-E4F6-3F92-86D253CB3B91}"/>
              </a:ext>
            </a:extLst>
          </p:cNvPr>
          <p:cNvSpPr/>
          <p:nvPr/>
        </p:nvSpPr>
        <p:spPr>
          <a:xfrm>
            <a:off x="7824998" y="2419519"/>
            <a:ext cx="1234232" cy="477430"/>
          </a:xfrm>
          <a:custGeom>
            <a:avLst/>
            <a:gdLst>
              <a:gd name="connsiteX0" fmla="*/ 0 w 1319002"/>
              <a:gd name="connsiteY0" fmla="*/ 490120 h 490120"/>
              <a:gd name="connsiteX1" fmla="*/ 283221 w 1319002"/>
              <a:gd name="connsiteY1" fmla="*/ 206898 h 490120"/>
              <a:gd name="connsiteX2" fmla="*/ 574535 w 1319002"/>
              <a:gd name="connsiteY2" fmla="*/ 93610 h 490120"/>
              <a:gd name="connsiteX3" fmla="*/ 995321 w 1319002"/>
              <a:gd name="connsiteY3" fmla="*/ 4598 h 490120"/>
              <a:gd name="connsiteX4" fmla="*/ 1319002 w 1319002"/>
              <a:gd name="connsiteY4" fmla="*/ 20782 h 49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002" h="490120">
                <a:moveTo>
                  <a:pt x="0" y="490120"/>
                </a:moveTo>
                <a:cubicBezTo>
                  <a:pt x="93732" y="381551"/>
                  <a:pt x="187465" y="272983"/>
                  <a:pt x="283221" y="206898"/>
                </a:cubicBezTo>
                <a:cubicBezTo>
                  <a:pt x="378977" y="140813"/>
                  <a:pt x="455852" y="127327"/>
                  <a:pt x="574535" y="93610"/>
                </a:cubicBezTo>
                <a:cubicBezTo>
                  <a:pt x="693218" y="59893"/>
                  <a:pt x="871243" y="16736"/>
                  <a:pt x="995321" y="4598"/>
                </a:cubicBezTo>
                <a:cubicBezTo>
                  <a:pt x="1119399" y="-7540"/>
                  <a:pt x="1219200" y="6621"/>
                  <a:pt x="1319002" y="2078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163D11-305A-DF82-18DA-8BA1F24A5CD6}"/>
              </a:ext>
            </a:extLst>
          </p:cNvPr>
          <p:cNvSpPr txBox="1"/>
          <p:nvPr/>
        </p:nvSpPr>
        <p:spPr>
          <a:xfrm>
            <a:off x="7247567" y="5107648"/>
            <a:ext cx="890124" cy="369332"/>
          </a:xfrm>
          <a:prstGeom prst="rect">
            <a:avLst/>
          </a:prstGeom>
          <a:noFill/>
        </p:spPr>
        <p:txBody>
          <a:bodyPr wrap="square" rtlCol="0">
            <a:spAutoFit/>
          </a:bodyPr>
          <a:lstStyle/>
          <a:p>
            <a:r>
              <a:rPr lang="en-US" dirty="0"/>
              <a:t>MI X1</a:t>
            </a:r>
          </a:p>
        </p:txBody>
      </p:sp>
      <p:sp>
        <p:nvSpPr>
          <p:cNvPr id="17" name="TextBox 16">
            <a:extLst>
              <a:ext uri="{FF2B5EF4-FFF2-40B4-BE49-F238E27FC236}">
                <a16:creationId xmlns:a16="http://schemas.microsoft.com/office/drawing/2014/main" id="{95F242C9-5BE8-6D62-177E-6C821A967C51}"/>
              </a:ext>
            </a:extLst>
          </p:cNvPr>
          <p:cNvSpPr txBox="1"/>
          <p:nvPr/>
        </p:nvSpPr>
        <p:spPr>
          <a:xfrm>
            <a:off x="10685334" y="4329463"/>
            <a:ext cx="890124" cy="369332"/>
          </a:xfrm>
          <a:prstGeom prst="rect">
            <a:avLst/>
          </a:prstGeom>
          <a:noFill/>
        </p:spPr>
        <p:txBody>
          <a:bodyPr wrap="square" rtlCol="0">
            <a:spAutoFit/>
          </a:bodyPr>
          <a:lstStyle/>
          <a:p>
            <a:r>
              <a:rPr lang="en-US" dirty="0"/>
              <a:t>MI X2</a:t>
            </a:r>
          </a:p>
        </p:txBody>
      </p:sp>
      <p:sp>
        <p:nvSpPr>
          <p:cNvPr id="18" name="Freeform: Shape 17">
            <a:extLst>
              <a:ext uri="{FF2B5EF4-FFF2-40B4-BE49-F238E27FC236}">
                <a16:creationId xmlns:a16="http://schemas.microsoft.com/office/drawing/2014/main" id="{651DA752-3582-C478-687A-63F3ABDEF07B}"/>
              </a:ext>
            </a:extLst>
          </p:cNvPr>
          <p:cNvSpPr/>
          <p:nvPr/>
        </p:nvSpPr>
        <p:spPr>
          <a:xfrm>
            <a:off x="10131229" y="3503852"/>
            <a:ext cx="364452" cy="232196"/>
          </a:xfrm>
          <a:custGeom>
            <a:avLst/>
            <a:gdLst>
              <a:gd name="connsiteX0" fmla="*/ 0 w 566443"/>
              <a:gd name="connsiteY0" fmla="*/ 0 h 485867"/>
              <a:gd name="connsiteX1" fmla="*/ 283222 w 566443"/>
              <a:gd name="connsiteY1" fmla="*/ 234669 h 485867"/>
              <a:gd name="connsiteX2" fmla="*/ 517891 w 566443"/>
              <a:gd name="connsiteY2" fmla="*/ 461246 h 485867"/>
              <a:gd name="connsiteX3" fmla="*/ 566443 w 566443"/>
              <a:gd name="connsiteY3" fmla="*/ 469338 h 485867"/>
            </a:gdLst>
            <a:ahLst/>
            <a:cxnLst>
              <a:cxn ang="0">
                <a:pos x="connsiteX0" y="connsiteY0"/>
              </a:cxn>
              <a:cxn ang="0">
                <a:pos x="connsiteX1" y="connsiteY1"/>
              </a:cxn>
              <a:cxn ang="0">
                <a:pos x="connsiteX2" y="connsiteY2"/>
              </a:cxn>
              <a:cxn ang="0">
                <a:pos x="connsiteX3" y="connsiteY3"/>
              </a:cxn>
            </a:cxnLst>
            <a:rect l="l" t="t" r="r" b="b"/>
            <a:pathLst>
              <a:path w="566443" h="485867">
                <a:moveTo>
                  <a:pt x="0" y="0"/>
                </a:moveTo>
                <a:cubicBezTo>
                  <a:pt x="98453" y="78897"/>
                  <a:pt x="196907" y="157795"/>
                  <a:pt x="283222" y="234669"/>
                </a:cubicBezTo>
                <a:cubicBezTo>
                  <a:pt x="369537" y="311543"/>
                  <a:pt x="470688" y="422135"/>
                  <a:pt x="517891" y="461246"/>
                </a:cubicBezTo>
                <a:cubicBezTo>
                  <a:pt x="565095" y="500358"/>
                  <a:pt x="565769" y="484848"/>
                  <a:pt x="566443" y="46933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458F1A-B1DF-66A7-6F71-357AC1300EE7}"/>
              </a:ext>
            </a:extLst>
          </p:cNvPr>
          <p:cNvSpPr/>
          <p:nvPr/>
        </p:nvSpPr>
        <p:spPr>
          <a:xfrm rot="19022449" flipH="1">
            <a:off x="10428586" y="3697357"/>
            <a:ext cx="134190" cy="118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FADD59F-6D81-1F12-4DA5-D4D5291C9C45}"/>
              </a:ext>
            </a:extLst>
          </p:cNvPr>
          <p:cNvSpPr txBox="1"/>
          <p:nvPr/>
        </p:nvSpPr>
        <p:spPr>
          <a:xfrm>
            <a:off x="10495681" y="3412882"/>
            <a:ext cx="597279" cy="646331"/>
          </a:xfrm>
          <a:prstGeom prst="rect">
            <a:avLst/>
          </a:prstGeom>
          <a:noFill/>
        </p:spPr>
        <p:txBody>
          <a:bodyPr wrap="none" rtlCol="0">
            <a:spAutoFit/>
          </a:bodyPr>
          <a:lstStyle/>
          <a:p>
            <a:r>
              <a:rPr lang="en-US" dirty="0"/>
              <a:t>PAR </a:t>
            </a:r>
          </a:p>
          <a:p>
            <a:r>
              <a:rPr lang="en-US" dirty="0"/>
              <a:t>BD</a:t>
            </a:r>
          </a:p>
        </p:txBody>
      </p:sp>
      <p:sp>
        <p:nvSpPr>
          <p:cNvPr id="21" name="TextBox 20">
            <a:extLst>
              <a:ext uri="{FF2B5EF4-FFF2-40B4-BE49-F238E27FC236}">
                <a16:creationId xmlns:a16="http://schemas.microsoft.com/office/drawing/2014/main" id="{0DF8E806-21B2-90A9-120B-F03E239A9A47}"/>
              </a:ext>
            </a:extLst>
          </p:cNvPr>
          <p:cNvSpPr txBox="1"/>
          <p:nvPr/>
        </p:nvSpPr>
        <p:spPr>
          <a:xfrm>
            <a:off x="8790806" y="2706538"/>
            <a:ext cx="764697" cy="646331"/>
          </a:xfrm>
          <a:prstGeom prst="rect">
            <a:avLst/>
          </a:prstGeom>
          <a:noFill/>
        </p:spPr>
        <p:txBody>
          <a:bodyPr wrap="none" rtlCol="0">
            <a:spAutoFit/>
          </a:bodyPr>
          <a:lstStyle/>
          <a:p>
            <a:r>
              <a:rPr lang="en-US" dirty="0"/>
              <a:t>DS</a:t>
            </a:r>
          </a:p>
          <a:p>
            <a:r>
              <a:rPr lang="en-US" dirty="0"/>
              <a:t>Target</a:t>
            </a:r>
          </a:p>
        </p:txBody>
      </p:sp>
      <p:sp>
        <p:nvSpPr>
          <p:cNvPr id="22" name="TextBox 21">
            <a:extLst>
              <a:ext uri="{FF2B5EF4-FFF2-40B4-BE49-F238E27FC236}">
                <a16:creationId xmlns:a16="http://schemas.microsoft.com/office/drawing/2014/main" id="{BFD8D366-1690-2EFF-8CEE-7A39881A1C4F}"/>
              </a:ext>
            </a:extLst>
          </p:cNvPr>
          <p:cNvSpPr txBox="1"/>
          <p:nvPr/>
        </p:nvSpPr>
        <p:spPr>
          <a:xfrm>
            <a:off x="8830854" y="3377745"/>
            <a:ext cx="518475" cy="646331"/>
          </a:xfrm>
          <a:prstGeom prst="rect">
            <a:avLst/>
          </a:prstGeom>
          <a:noFill/>
        </p:spPr>
        <p:txBody>
          <a:bodyPr wrap="none" rtlCol="0">
            <a:spAutoFit/>
          </a:bodyPr>
          <a:lstStyle/>
          <a:p>
            <a:r>
              <a:rPr lang="en-US" dirty="0"/>
              <a:t>DS</a:t>
            </a:r>
          </a:p>
          <a:p>
            <a:r>
              <a:rPr lang="en-US" dirty="0"/>
              <a:t>Det</a:t>
            </a:r>
          </a:p>
        </p:txBody>
      </p:sp>
      <p:sp>
        <p:nvSpPr>
          <p:cNvPr id="23" name="TextBox 22">
            <a:extLst>
              <a:ext uri="{FF2B5EF4-FFF2-40B4-BE49-F238E27FC236}">
                <a16:creationId xmlns:a16="http://schemas.microsoft.com/office/drawing/2014/main" id="{2F82B519-C244-6614-DCEC-0B3D5D397054}"/>
              </a:ext>
            </a:extLst>
          </p:cNvPr>
          <p:cNvSpPr txBox="1"/>
          <p:nvPr/>
        </p:nvSpPr>
        <p:spPr>
          <a:xfrm>
            <a:off x="9751170" y="3033317"/>
            <a:ext cx="544380" cy="646331"/>
          </a:xfrm>
          <a:prstGeom prst="rect">
            <a:avLst/>
          </a:prstGeom>
          <a:noFill/>
        </p:spPr>
        <p:txBody>
          <a:bodyPr wrap="none" rtlCol="0">
            <a:spAutoFit/>
          </a:bodyPr>
          <a:lstStyle/>
          <a:p>
            <a:r>
              <a:rPr lang="en-US" dirty="0"/>
              <a:t>PAR</a:t>
            </a:r>
          </a:p>
          <a:p>
            <a:r>
              <a:rPr lang="en-US" dirty="0" err="1"/>
              <a:t>Inj</a:t>
            </a:r>
            <a:endParaRPr lang="en-US" dirty="0"/>
          </a:p>
        </p:txBody>
      </p:sp>
      <p:sp>
        <p:nvSpPr>
          <p:cNvPr id="24" name="TextBox 23">
            <a:extLst>
              <a:ext uri="{FF2B5EF4-FFF2-40B4-BE49-F238E27FC236}">
                <a16:creationId xmlns:a16="http://schemas.microsoft.com/office/drawing/2014/main" id="{D5ED4938-48CF-923F-AC3B-8FF7A6E34329}"/>
              </a:ext>
            </a:extLst>
          </p:cNvPr>
          <p:cNvSpPr txBox="1"/>
          <p:nvPr/>
        </p:nvSpPr>
        <p:spPr>
          <a:xfrm>
            <a:off x="7428645" y="2333924"/>
            <a:ext cx="544380" cy="646331"/>
          </a:xfrm>
          <a:prstGeom prst="rect">
            <a:avLst/>
          </a:prstGeom>
          <a:noFill/>
        </p:spPr>
        <p:txBody>
          <a:bodyPr wrap="none" rtlCol="0">
            <a:spAutoFit/>
          </a:bodyPr>
          <a:lstStyle/>
          <a:p>
            <a:r>
              <a:rPr lang="en-US" dirty="0"/>
              <a:t>PAR</a:t>
            </a:r>
          </a:p>
          <a:p>
            <a:r>
              <a:rPr lang="en-US" dirty="0"/>
              <a:t>Ext</a:t>
            </a:r>
          </a:p>
        </p:txBody>
      </p:sp>
      <p:sp>
        <p:nvSpPr>
          <p:cNvPr id="25" name="TextBox 24">
            <a:extLst>
              <a:ext uri="{FF2B5EF4-FFF2-40B4-BE49-F238E27FC236}">
                <a16:creationId xmlns:a16="http://schemas.microsoft.com/office/drawing/2014/main" id="{94CF3575-246C-61EE-2F17-3330AC46894B}"/>
              </a:ext>
            </a:extLst>
          </p:cNvPr>
          <p:cNvSpPr txBox="1"/>
          <p:nvPr/>
        </p:nvSpPr>
        <p:spPr>
          <a:xfrm>
            <a:off x="139268" y="1374808"/>
            <a:ext cx="5308569" cy="3139321"/>
          </a:xfrm>
          <a:prstGeom prst="rect">
            <a:avLst/>
          </a:prstGeom>
          <a:noFill/>
        </p:spPr>
        <p:txBody>
          <a:bodyPr wrap="none" rtlCol="0">
            <a:spAutoFit/>
          </a:bodyPr>
          <a:lstStyle/>
          <a:p>
            <a:r>
              <a:rPr lang="en-US" dirty="0"/>
              <a:t>PAR Civil Overview:</a:t>
            </a:r>
          </a:p>
          <a:p>
            <a:r>
              <a:rPr lang="en-US" dirty="0"/>
              <a:t>2 MI crossing – no interference</a:t>
            </a:r>
          </a:p>
          <a:p>
            <a:r>
              <a:rPr lang="en-US" dirty="0"/>
              <a:t>Injection Beam Dump – outside</a:t>
            </a:r>
          </a:p>
          <a:p>
            <a:r>
              <a:rPr lang="en-US" dirty="0"/>
              <a:t>Two rings: Top/Bottom Ring straights utilized</a:t>
            </a:r>
          </a:p>
          <a:p>
            <a:r>
              <a:rPr lang="en-US" dirty="0"/>
              <a:t>	RF is located on one location</a:t>
            </a:r>
          </a:p>
          <a:p>
            <a:r>
              <a:rPr lang="en-US" dirty="0"/>
              <a:t>	Extraction in one location</a:t>
            </a:r>
          </a:p>
          <a:p>
            <a:r>
              <a:rPr lang="en-US" dirty="0"/>
              <a:t>	Rings are offset in both V &amp; H for connivence</a:t>
            </a:r>
          </a:p>
          <a:p>
            <a:r>
              <a:rPr lang="en-US" dirty="0"/>
              <a:t>~ 10-meter injection region</a:t>
            </a:r>
          </a:p>
          <a:p>
            <a:r>
              <a:rPr lang="en-US" dirty="0"/>
              <a:t>	</a:t>
            </a:r>
          </a:p>
          <a:p>
            <a:r>
              <a:rPr lang="en-US" dirty="0"/>
              <a:t>	</a:t>
            </a:r>
          </a:p>
          <a:p>
            <a:endParaRPr lang="en-US" dirty="0"/>
          </a:p>
        </p:txBody>
      </p:sp>
      <p:sp>
        <p:nvSpPr>
          <p:cNvPr id="26" name="Oval 25">
            <a:extLst>
              <a:ext uri="{FF2B5EF4-FFF2-40B4-BE49-F238E27FC236}">
                <a16:creationId xmlns:a16="http://schemas.microsoft.com/office/drawing/2014/main" id="{C698A0BD-FBC5-721D-30AE-97D5DC9E1187}"/>
              </a:ext>
            </a:extLst>
          </p:cNvPr>
          <p:cNvSpPr/>
          <p:nvPr/>
        </p:nvSpPr>
        <p:spPr>
          <a:xfrm>
            <a:off x="7247567" y="4698796"/>
            <a:ext cx="985538" cy="870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42EB6AE-9822-737F-C07C-5CB750743C36}"/>
              </a:ext>
            </a:extLst>
          </p:cNvPr>
          <p:cNvSpPr txBox="1"/>
          <p:nvPr/>
        </p:nvSpPr>
        <p:spPr>
          <a:xfrm>
            <a:off x="138500" y="3700910"/>
            <a:ext cx="5238742" cy="2585323"/>
          </a:xfrm>
          <a:prstGeom prst="rect">
            <a:avLst/>
          </a:prstGeom>
          <a:noFill/>
          <a:ln>
            <a:solidFill>
              <a:srgbClr val="C00000"/>
            </a:solidFill>
          </a:ln>
        </p:spPr>
        <p:txBody>
          <a:bodyPr wrap="none" rtlCol="0">
            <a:spAutoFit/>
          </a:bodyPr>
          <a:lstStyle/>
          <a:p>
            <a:pPr algn="ctr"/>
            <a:r>
              <a:rPr lang="en-US" b="1" dirty="0"/>
              <a:t>Beam Dump Line Overview:</a:t>
            </a:r>
          </a:p>
          <a:p>
            <a:pPr marL="285750" indent="-285750">
              <a:buFont typeface="Arial" panose="020B0604020202020204" pitchFamily="34" charset="0"/>
              <a:buChar char="•"/>
            </a:pPr>
            <a:r>
              <a:rPr lang="en-US" dirty="0"/>
              <a:t>Water cooled </a:t>
            </a:r>
          </a:p>
          <a:p>
            <a:pPr marL="285750" indent="-285750">
              <a:buFont typeface="Arial" panose="020B0604020202020204" pitchFamily="34" charset="0"/>
              <a:buChar char="•"/>
            </a:pPr>
            <a:r>
              <a:rPr lang="en-US" dirty="0"/>
              <a:t>~20-meter transfer line with tunable optics</a:t>
            </a:r>
          </a:p>
          <a:p>
            <a:pPr marL="285750" indent="-285750">
              <a:buFont typeface="Arial" panose="020B0604020202020204" pitchFamily="34" charset="0"/>
              <a:buChar char="•"/>
            </a:pPr>
            <a:r>
              <a:rPr lang="en-US" dirty="0"/>
              <a:t>100 Hz pulsed extraction with DC line elements</a:t>
            </a:r>
          </a:p>
          <a:p>
            <a:pPr marL="285750" indent="-285750">
              <a:buFont typeface="Arial" panose="020B0604020202020204" pitchFamily="34" charset="0"/>
              <a:buChar char="•"/>
            </a:pPr>
            <a:r>
              <a:rPr lang="en-US" dirty="0">
                <a:solidFill>
                  <a:srgbClr val="C00000"/>
                </a:solidFill>
              </a:rPr>
              <a:t>Shared service building with extraction elements?</a:t>
            </a:r>
          </a:p>
          <a:p>
            <a:pPr marL="285750" indent="-285750">
              <a:buFont typeface="Arial" panose="020B0604020202020204" pitchFamily="34" charset="0"/>
              <a:buChar char="•"/>
            </a:pPr>
            <a:r>
              <a:rPr lang="en-US" dirty="0"/>
              <a:t>3.25 aperture beam pipe to window</a:t>
            </a:r>
          </a:p>
          <a:p>
            <a:pPr marL="285750" indent="-285750">
              <a:buFont typeface="Arial" panose="020B0604020202020204" pitchFamily="34" charset="0"/>
              <a:buChar char="•"/>
            </a:pPr>
            <a:r>
              <a:rPr lang="en-US" dirty="0"/>
              <a:t>Detector is shown 17 meters downstream of dump</a:t>
            </a:r>
          </a:p>
          <a:p>
            <a:pPr marL="285750" indent="-285750">
              <a:buFont typeface="Arial" panose="020B0604020202020204" pitchFamily="34" charset="0"/>
              <a:buChar char="•"/>
            </a:pPr>
            <a:r>
              <a:rPr lang="en-US" dirty="0"/>
              <a:t>A detector perpendicular to dump (TBD)</a:t>
            </a:r>
          </a:p>
          <a:p>
            <a:pPr marL="285750" indent="-285750">
              <a:buFont typeface="Arial" panose="020B0604020202020204" pitchFamily="34" charset="0"/>
              <a:buChar char="•"/>
            </a:pPr>
            <a:r>
              <a:rPr lang="en-US" dirty="0"/>
              <a:t>A detector just upstream of dump (TBD)</a:t>
            </a:r>
          </a:p>
        </p:txBody>
      </p:sp>
    </p:spTree>
    <p:extLst>
      <p:ext uri="{BB962C8B-B14F-4D97-AF65-F5344CB8AC3E}">
        <p14:creationId xmlns:p14="http://schemas.microsoft.com/office/powerpoint/2010/main" val="1647601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7" ma:contentTypeDescription="Create a new document." ma:contentTypeScope="" ma:versionID="d68f98df2ab1d70b1b54163df50c7ff3">
  <xsd:schema xmlns:xsd="http://www.w3.org/2001/XMLSchema" xmlns:xs="http://www.w3.org/2001/XMLSchema" xmlns:p="http://schemas.microsoft.com/office/2006/metadata/properties" xmlns:ns3="41ffd1a0-94dc-43ab-a856-3f671abd15fd" xmlns:ns4="4015de2c-2a62-45ba-8285-bdf4ae027a83" targetNamespace="http://schemas.microsoft.com/office/2006/metadata/properties" ma:root="true" ma:fieldsID="771ada7fab3af128d72d28c3c84af3ae" ns3:_="" ns4:_="">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9B8FAC-DDE5-4540-AE3D-CA85E5A4255A}">
  <ds:schemaRefs>
    <ds:schemaRef ds:uri="http://purl.org/dc/elements/1.1/"/>
    <ds:schemaRef ds:uri="http://schemas.microsoft.com/office/2006/documentManagement/types"/>
    <ds:schemaRef ds:uri="4015de2c-2a62-45ba-8285-bdf4ae027a83"/>
    <ds:schemaRef ds:uri="41ffd1a0-94dc-43ab-a856-3f671abd15f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39ECCB4-5A81-48A3-809C-56E4861967DA}">
  <ds:schemaRefs>
    <ds:schemaRef ds:uri="http://schemas.microsoft.com/sharepoint/v3/contenttype/forms"/>
  </ds:schemaRefs>
</ds:datastoreItem>
</file>

<file path=customXml/itemProps3.xml><?xml version="1.0" encoding="utf-8"?>
<ds:datastoreItem xmlns:ds="http://schemas.openxmlformats.org/officeDocument/2006/customXml" ds:itemID="{1DE405E3-DAC8-4B53-8DB7-3EE5D7E06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22164</TotalTime>
  <Words>3846</Words>
  <Application>Microsoft Office PowerPoint</Application>
  <PresentationFormat>Widescreen</PresentationFormat>
  <Paragraphs>558</Paragraphs>
  <Slides>37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Helvetica</vt:lpstr>
      <vt:lpstr>Roboto</vt:lpstr>
      <vt:lpstr>Office Theme</vt:lpstr>
      <vt:lpstr>PowerPoint Presentation</vt:lpstr>
      <vt:lpstr>Purpose of This Talk </vt:lpstr>
      <vt:lpstr>PAR People </vt:lpstr>
      <vt:lpstr>Present Complex Linac:   15 Hz  30 ma  Booster:   8 GeV,  15 Hz MI:   150,120, 60 GeV  1.2 sec cycle Muon Campus, 8 GeV Fixed Target (Test Beams), 120 GeV  Physics:  G-2  Neutrino –   NoVA: Short Baseline: ICARUS and SBND  Long Baseline:  NOvA   Fixed Target - Misc   Dark Matter &amp; Dark Energy  </vt:lpstr>
      <vt:lpstr>PowerPoint Presentation</vt:lpstr>
      <vt:lpstr>Accumulator Rings </vt:lpstr>
      <vt:lpstr>PowerPoint Presentation</vt:lpstr>
      <vt:lpstr>PAR Lattice Feature Locations</vt:lpstr>
      <vt:lpstr>Present PAR Civil</vt:lpstr>
      <vt:lpstr>Civil Views – PAR with PIP-II for Booster Injection </vt:lpstr>
      <vt:lpstr>PAR with DS dump</vt:lpstr>
      <vt:lpstr>PowerPoint Presentation</vt:lpstr>
      <vt:lpstr>Injection and Extraction</vt:lpstr>
      <vt:lpstr>PowerPoint Presentation</vt:lpstr>
      <vt:lpstr>PAR Benefits for DUNE </vt:lpstr>
      <vt:lpstr>PAR Benefits for DUNE Two categories: Ramp Up Flux &amp; Viability/Reliability</vt:lpstr>
      <vt:lpstr>PAR TASK – Show PAR Benefits to DUNE</vt:lpstr>
      <vt:lpstr>PAR For DS – Parameters</vt:lpstr>
      <vt:lpstr>Possible RF Systems for the PAR Ring &amp;  Beam Loading and RF Power Issues</vt:lpstr>
      <vt:lpstr>Possible h=2 RF System</vt:lpstr>
      <vt:lpstr>Bunch population with h=2 for  DSP program w/o SC effects at Injection</vt:lpstr>
      <vt:lpstr>Beam Distribution – Painted Injection</vt:lpstr>
      <vt:lpstr>Initial Tracking is Stable</vt:lpstr>
      <vt:lpstr>PAR Tune Diagram</vt:lpstr>
      <vt:lpstr>PAR Status</vt:lpstr>
      <vt:lpstr>PAR Operations</vt:lpstr>
      <vt:lpstr>PAR Operation  PIP-II - Booster – Recycler – MI cycles</vt:lpstr>
      <vt:lpstr>Beam Cycles</vt:lpstr>
      <vt:lpstr>PAR Beam to DS program (Matt Toups Talk)</vt:lpstr>
      <vt:lpstr>Why Not PAR - Funding Reality </vt:lpstr>
      <vt:lpstr>PowerPoint Presentation</vt:lpstr>
      <vt:lpstr>Three ACE Booster Replacement (BR) Questions:</vt:lpstr>
      <vt:lpstr>Questions 2 &amp; 3</vt:lpstr>
      <vt:lpstr>Summary</vt:lpstr>
      <vt:lpstr>PAR Costs (Fill In Numbers Over the Next year)</vt:lpstr>
      <vt:lpstr>PowerPoint Presentation</vt:lpstr>
      <vt:lpstr>PAR: Timeline of Development: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Booster Accumulator Ring</dc:title>
  <dc:creator>William A Pellico</dc:creator>
  <cp:lastModifiedBy>William A Pellico</cp:lastModifiedBy>
  <cp:revision>157</cp:revision>
  <dcterms:created xsi:type="dcterms:W3CDTF">2020-12-09T02:42:34Z</dcterms:created>
  <dcterms:modified xsi:type="dcterms:W3CDTF">2023-06-15T15:33:19Z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