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301" r:id="rId3"/>
    <p:sldId id="2532" r:id="rId4"/>
    <p:sldId id="2533" r:id="rId5"/>
    <p:sldId id="265" r:id="rId6"/>
    <p:sldId id="915" r:id="rId7"/>
    <p:sldId id="2531" r:id="rId8"/>
    <p:sldId id="304" r:id="rId9"/>
    <p:sldId id="2520" r:id="rId10"/>
    <p:sldId id="2519" r:id="rId11"/>
    <p:sldId id="305" r:id="rId12"/>
    <p:sldId id="2522" r:id="rId13"/>
    <p:sldId id="2570" r:id="rId14"/>
    <p:sldId id="2526" r:id="rId15"/>
    <p:sldId id="2524" r:id="rId16"/>
    <p:sldId id="2530" r:id="rId17"/>
    <p:sldId id="25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W Busch" initials="TWB" lastIdx="1" clrIdx="0">
    <p:extLst>
      <p:ext uri="{19B8F6BF-5375-455C-9EA6-DF929625EA0E}">
        <p15:presenceInfo xmlns:p15="http://schemas.microsoft.com/office/powerpoint/2012/main" userId="S::busch@services.fnal.gov::44db3a82-2e4d-48b0-b6d8-14b69eadd7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00"/>
    <a:srgbClr val="FF9300"/>
    <a:srgbClr val="01FFFF"/>
    <a:srgbClr val="FFFB00"/>
    <a:srgbClr val="FF544F"/>
    <a:srgbClr val="4ACA75"/>
    <a:srgbClr val="E0E0E0"/>
    <a:srgbClr val="FF5350"/>
    <a:srgbClr val="5D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 autoAdjust="0"/>
    <p:restoredTop sz="50067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752" y="5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8E54B09-4BE2-6361-5D47-0F1FC7345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2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0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6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20-1958-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EABA97-DC53-D11D-B81F-962A0F53A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Katsuya </a:t>
            </a:r>
            <a:r>
              <a:rPr lang="en-US" dirty="0" err="1"/>
              <a:t>Yonehara</a:t>
            </a:r>
            <a:endParaRPr lang="en-US" dirty="0"/>
          </a:p>
          <a:p>
            <a:r>
              <a:rPr lang="en-US" dirty="0"/>
              <a:t>Fermilab ACE Science Workshop</a:t>
            </a:r>
          </a:p>
          <a:p>
            <a:r>
              <a:rPr lang="en-US" dirty="0"/>
              <a:t>June 15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C64FC5-31DA-5438-8EE9-37AF0FEC3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Muon Collider R&amp;D with the FNAL Accelerator Complex Evolution (ACE) plan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7B6D7-7702-2C22-A8A0-3781FDDB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" y="1908483"/>
            <a:ext cx="8874107" cy="44260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200" kern="0" dirty="0" err="1">
                <a:solidFill>
                  <a:srgbClr val="404040"/>
                </a:solidFill>
                <a:latin typeface="Arial"/>
                <a:ea typeface="+mn-ea"/>
                <a:cs typeface="+mn-cs"/>
              </a:rPr>
              <a:t>MuC</a:t>
            </a:r>
            <a:r>
              <a:rPr lang="en-US" altLang="en-US" sz="2200" kern="0" dirty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en-US" sz="2200" kern="0" dirty="0" err="1">
                <a:solidFill>
                  <a:srgbClr val="404040"/>
                </a:solidFill>
                <a:latin typeface="Arial"/>
                <a:ea typeface="+mn-ea"/>
                <a:cs typeface="+mn-cs"/>
              </a:rPr>
              <a:t>targetry</a:t>
            </a:r>
            <a:r>
              <a:rPr lang="en-US" altLang="en-US" sz="2200" kern="0" dirty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 is included in the proposed GARD High Power </a:t>
            </a:r>
            <a:r>
              <a:rPr lang="en-US" altLang="en-US" sz="2200" kern="0" dirty="0" err="1">
                <a:solidFill>
                  <a:srgbClr val="404040"/>
                </a:solidFill>
                <a:latin typeface="Arial"/>
                <a:ea typeface="+mn-ea"/>
                <a:cs typeface="+mn-cs"/>
              </a:rPr>
              <a:t>Targetry</a:t>
            </a:r>
            <a:r>
              <a:rPr lang="en-US" altLang="en-US" sz="2200" kern="0" dirty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 Roadmap with a plan to have a prototype in the </a:t>
            </a:r>
            <a:r>
              <a:rPr lang="en-US" altLang="en-US" sz="2200" b="1" kern="0" dirty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late 2030s</a:t>
            </a: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 </a:t>
            </a:r>
            <a:r>
              <a:rPr lang="en-US" dirty="0" err="1"/>
              <a:t>Targetry</a:t>
            </a:r>
            <a:r>
              <a:rPr lang="en-US" dirty="0"/>
              <a:t> R&amp;D for </a:t>
            </a:r>
            <a:r>
              <a:rPr lang="en-US" dirty="0" err="1"/>
              <a:t>MuC</a:t>
            </a:r>
            <a:r>
              <a:rPr lang="en-US" dirty="0"/>
              <a:t> target study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E286BEF-FF9D-B40D-B5C4-F6804FC35C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0A67C32-010F-2BBC-3746-85F80019D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7B6C077-EB3B-296F-2A48-10B6190D2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BAB3F-848D-70A4-FF2C-2E07C8722EC6}"/>
              </a:ext>
            </a:extLst>
          </p:cNvPr>
          <p:cNvSpPr txBox="1"/>
          <p:nvPr/>
        </p:nvSpPr>
        <p:spPr>
          <a:xfrm>
            <a:off x="147711" y="5503566"/>
            <a:ext cx="2619424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R&amp;D</a:t>
            </a:r>
          </a:p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should start now! </a:t>
            </a:r>
          </a:p>
        </p:txBody>
      </p:sp>
    </p:spTree>
    <p:extLst>
      <p:ext uri="{BB962C8B-B14F-4D97-AF65-F5344CB8AC3E}">
        <p14:creationId xmlns:p14="http://schemas.microsoft.com/office/powerpoint/2010/main" val="62940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972CA-6B8B-1E8F-1F44-3635AEB2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building material including shielding block, beam window based on the material study</a:t>
            </a:r>
          </a:p>
          <a:p>
            <a:pPr lvl="1"/>
            <a:r>
              <a:rPr lang="en-US" dirty="0"/>
              <a:t>Study radiation &amp; thermal stresses of building materials (</a:t>
            </a:r>
            <a:r>
              <a:rPr lang="en-US" dirty="0" err="1"/>
              <a:t>RaDIATE</a:t>
            </a:r>
            <a:r>
              <a:rPr lang="en-US" dirty="0"/>
              <a:t>)</a:t>
            </a:r>
          </a:p>
          <a:p>
            <a:r>
              <a:rPr lang="en-US" dirty="0"/>
              <a:t>Design dimensions of target system from engineering and physics point views</a:t>
            </a:r>
          </a:p>
          <a:p>
            <a:pPr lvl="1"/>
            <a:r>
              <a:rPr lang="en-US" dirty="0"/>
              <a:t>Pion yield study </a:t>
            </a:r>
          </a:p>
          <a:p>
            <a:pPr lvl="2"/>
            <a:r>
              <a:rPr lang="en-US" dirty="0"/>
              <a:t>Angular distribution</a:t>
            </a:r>
          </a:p>
          <a:p>
            <a:pPr lvl="2"/>
            <a:r>
              <a:rPr lang="en-US" dirty="0"/>
              <a:t>Target Z dependence</a:t>
            </a:r>
          </a:p>
          <a:p>
            <a:pPr lvl="2"/>
            <a:r>
              <a:rPr lang="en-US" dirty="0"/>
              <a:t>Energy dependence</a:t>
            </a:r>
          </a:p>
          <a:p>
            <a:pPr lvl="2"/>
            <a:r>
              <a:rPr lang="en-US" dirty="0"/>
              <a:t>Hadronic shower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B01D8-8E54-D44C-F14C-044DB0BF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</a:t>
            </a:r>
            <a:r>
              <a:rPr lang="en-US" dirty="0" err="1"/>
              <a:t>MuC</a:t>
            </a:r>
            <a:r>
              <a:rPr lang="en-US" dirty="0"/>
              <a:t> Target performance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B423-A41C-5A21-BF36-06BB4AEC8A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F8129-ACE0-4C11-A0B7-3F097DE15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C1058-C4F9-218F-C41A-7FC668BF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E759B-4B60-EAB9-FC71-2D50DCE738F4}"/>
              </a:ext>
            </a:extLst>
          </p:cNvPr>
          <p:cNvSpPr txBox="1"/>
          <p:nvPr/>
        </p:nvSpPr>
        <p:spPr>
          <a:xfrm>
            <a:off x="6052279" y="2813913"/>
            <a:ext cx="154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EMPHATIC </a:t>
            </a:r>
          </a:p>
          <a:p>
            <a:r>
              <a:rPr lang="en-US" sz="1800" dirty="0"/>
              <a:t>for yield study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5C704-D751-1F0A-B4EC-A652D15F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05" y="3429000"/>
            <a:ext cx="4872949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5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6DD295-BCCA-EB83-EBC3-770991F1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3061"/>
            <a:ext cx="8672513" cy="4848157"/>
          </a:xfrm>
        </p:spPr>
        <p:txBody>
          <a:bodyPr/>
          <a:lstStyle/>
          <a:p>
            <a:r>
              <a:rPr lang="en-US" dirty="0"/>
              <a:t>High gradient RF cavity in strong magnetic fields </a:t>
            </a:r>
          </a:p>
          <a:p>
            <a:pPr lvl="1"/>
            <a:r>
              <a:rPr lang="en-US" dirty="0"/>
              <a:t>Study cold RF cavity with various wall materials (Cu, Be, Al)</a:t>
            </a:r>
          </a:p>
          <a:p>
            <a:pPr lvl="1"/>
            <a:r>
              <a:rPr lang="en-US" dirty="0"/>
              <a:t>Beam window</a:t>
            </a:r>
          </a:p>
          <a:p>
            <a:pPr lvl="1"/>
            <a:r>
              <a:rPr lang="en-US" dirty="0"/>
              <a:t>Power coupler</a:t>
            </a:r>
          </a:p>
          <a:p>
            <a:pPr lvl="1"/>
            <a:r>
              <a:rPr lang="en-US" dirty="0"/>
              <a:t>High power RF source</a:t>
            </a:r>
          </a:p>
          <a:p>
            <a:pPr lvl="1"/>
            <a:r>
              <a:rPr lang="en-US" dirty="0"/>
              <a:t>Gas-plasma process in gas-filled cavities (beam needed)</a:t>
            </a:r>
          </a:p>
          <a:p>
            <a:r>
              <a:rPr lang="en-US" dirty="0"/>
              <a:t>Prototype cooling cell </a:t>
            </a:r>
          </a:p>
          <a:p>
            <a:pPr lvl="1"/>
            <a:r>
              <a:rPr lang="en-US" dirty="0"/>
              <a:t>Integrate high field magnet coils</a:t>
            </a:r>
          </a:p>
          <a:p>
            <a:pPr lvl="1"/>
            <a:r>
              <a:rPr lang="en-US" dirty="0"/>
              <a:t>Infrastructure</a:t>
            </a:r>
          </a:p>
          <a:p>
            <a:pPr lvl="2"/>
            <a:r>
              <a:rPr lang="en-US" dirty="0"/>
              <a:t>LN2</a:t>
            </a:r>
          </a:p>
          <a:p>
            <a:pPr lvl="2"/>
            <a:r>
              <a:rPr lang="en-US" dirty="0"/>
              <a:t>RF waveguide</a:t>
            </a:r>
          </a:p>
          <a:p>
            <a:pPr lvl="2"/>
            <a:r>
              <a:rPr lang="en-US" dirty="0"/>
              <a:t>Beam instrumentation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58BABB-0355-4256-AC8D-841EBB89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3"/>
            <a:ext cx="8686800" cy="625030"/>
          </a:xfrm>
        </p:spPr>
        <p:txBody>
          <a:bodyPr/>
          <a:lstStyle/>
          <a:p>
            <a:r>
              <a:rPr lang="en-US" dirty="0" err="1"/>
              <a:t>MuC</a:t>
            </a:r>
            <a:r>
              <a:rPr lang="en-US" dirty="0"/>
              <a:t> Hardware R&amp;D (A couple of examples)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6A33-E98D-0961-9FF0-B9212FC83D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4B7F9-E316-6D24-7013-68C9CB675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088CA-E2C5-5F9F-9C6C-19FC7FF51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08618-58E8-B29B-C020-E8A54A0A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04" y="4317256"/>
            <a:ext cx="2289066" cy="1920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92C039-BD2E-2AD5-DE63-8BD94CB81EBE}"/>
              </a:ext>
            </a:extLst>
          </p:cNvPr>
          <p:cNvSpPr txBox="1"/>
          <p:nvPr/>
        </p:nvSpPr>
        <p:spPr>
          <a:xfrm>
            <a:off x="6062870" y="3766930"/>
            <a:ext cx="27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cooling cell</a:t>
            </a:r>
          </a:p>
        </p:txBody>
      </p:sp>
    </p:spTree>
    <p:extLst>
      <p:ext uri="{BB962C8B-B14F-4D97-AF65-F5344CB8AC3E}">
        <p14:creationId xmlns:p14="http://schemas.microsoft.com/office/powerpoint/2010/main" val="95372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BB6306-D172-3480-91CB-28420571B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3" t="27864" r="54466" b="41431"/>
          <a:stretch/>
        </p:blipFill>
        <p:spPr>
          <a:xfrm>
            <a:off x="19996" y="3111446"/>
            <a:ext cx="6262117" cy="1895174"/>
          </a:xfrm>
          <a:prstGeom prst="rect">
            <a:avLst/>
          </a:prstGeom>
          <a:ln w="25400"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409" y="888238"/>
            <a:ext cx="8916700" cy="2543943"/>
          </a:xfr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While the physics of ionization cooling has been shown [</a:t>
            </a:r>
            <a:r>
              <a:rPr lang="en-US" alt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/>
              </a:rPr>
              <a:t>ref</a:t>
            </a:r>
            <a:r>
              <a:rPr lang="en-US" alt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] it is </a:t>
            </a:r>
            <a:r>
              <a:rPr lang="en-US" altLang="en-US" sz="2200" b="1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critical</a:t>
            </a:r>
            <a:r>
              <a:rPr lang="en-US" altLang="en-US" sz="2200" b="1" kern="0" dirty="0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altLang="en-US" sz="2200" kern="0" dirty="0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benchmark a </a:t>
            </a:r>
            <a:r>
              <a:rPr lang="en-US" altLang="en-US" sz="2200" b="1" kern="0" dirty="0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realistic</a:t>
            </a:r>
            <a:r>
              <a:rPr lang="en-US" altLang="en-US" sz="2200" kern="0" dirty="0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altLang="en-US" sz="2200" kern="0" dirty="0" err="1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MuC</a:t>
            </a:r>
            <a:r>
              <a:rPr lang="en-US" altLang="en-US" sz="2200" kern="0" dirty="0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cooling lattice</a:t>
            </a:r>
          </a:p>
          <a:p>
            <a:pPr lvl="1" defTabSz="914400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en-US" sz="1800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This will give us the input, knowledge, and experience to design a real, buildable cooling channel for a </a:t>
            </a:r>
            <a:r>
              <a:rPr lang="en-US" altLang="en-US" sz="1800" kern="0" dirty="0" err="1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MuC</a:t>
            </a:r>
            <a:endParaRPr lang="en-US" altLang="en-US" sz="1800" kern="0" dirty="0">
              <a:solidFill>
                <a:srgbClr val="003087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1" defTabSz="914400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en-US" sz="1800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Next </a:t>
            </a:r>
            <a:r>
              <a:rPr lang="en-US" altLang="en-US" sz="1800" b="1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 years: </a:t>
            </a:r>
            <a:r>
              <a:rPr lang="en-US" altLang="en-US" sz="1800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(1) A conceptual design of a demonstrator facility that allows testing the technology for cooling (2) Site exploration &amp; cost estimate of a demo facility (3) Engineering design &amp; start fabrication of a 1.5 prototype cooling cell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37684"/>
            <a:ext cx="8999806" cy="427877"/>
          </a:xfrm>
        </p:spPr>
        <p:txBody>
          <a:bodyPr/>
          <a:lstStyle/>
          <a:p>
            <a:r>
              <a:rPr lang="en-US" dirty="0"/>
              <a:t>Muon Collider cooling: Path forward (demonstrator)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5/03/2023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B904-3C27-465B-BD23-344EEF1BD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14B8D-7BF4-88CD-9E59-3C5968DF7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P5 Town Hall at SLAC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0DB48-1401-0BAC-9CE8-239C93B82506}"/>
              </a:ext>
            </a:extLst>
          </p:cNvPr>
          <p:cNvSpPr txBox="1"/>
          <p:nvPr/>
        </p:nvSpPr>
        <p:spPr>
          <a:xfrm flipH="1">
            <a:off x="1776045" y="3944486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D237D2-4059-5FEC-540E-EFBD34CA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42" y="4868878"/>
            <a:ext cx="1668620" cy="13997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4A6DB5-F607-FB90-9E0C-92727A5E6B5D}"/>
              </a:ext>
            </a:extLst>
          </p:cNvPr>
          <p:cNvSpPr txBox="1"/>
          <p:nvPr/>
        </p:nvSpPr>
        <p:spPr>
          <a:xfrm flipH="1">
            <a:off x="4604759" y="5249155"/>
            <a:ext cx="9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x10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DCC915-03BC-AA3A-96FA-5B8D3938C189}"/>
              </a:ext>
            </a:extLst>
          </p:cNvPr>
          <p:cNvCxnSpPr/>
          <p:nvPr/>
        </p:nvCxnSpPr>
        <p:spPr>
          <a:xfrm flipV="1">
            <a:off x="5690382" y="5781822"/>
            <a:ext cx="0" cy="14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44831C-A508-7A12-0192-4421CCE3C0A7}"/>
              </a:ext>
            </a:extLst>
          </p:cNvPr>
          <p:cNvCxnSpPr>
            <a:cxnSpLocks/>
          </p:cNvCxnSpPr>
          <p:nvPr/>
        </p:nvCxnSpPr>
        <p:spPr>
          <a:xfrm flipH="1" flipV="1">
            <a:off x="3629465" y="4030394"/>
            <a:ext cx="893298" cy="7104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67E2813-1F84-44EB-25E1-2878B863483F}"/>
              </a:ext>
            </a:extLst>
          </p:cNvPr>
          <p:cNvSpPr/>
          <p:nvPr/>
        </p:nvSpPr>
        <p:spPr>
          <a:xfrm>
            <a:off x="2658792" y="4740812"/>
            <a:ext cx="2736168" cy="1527829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6030C6-D2A8-C993-98E0-EC9B4DFCE482}"/>
              </a:ext>
            </a:extLst>
          </p:cNvPr>
          <p:cNvSpPr txBox="1"/>
          <p:nvPr/>
        </p:nvSpPr>
        <p:spPr>
          <a:xfrm rot="2270713" flipH="1">
            <a:off x="3700155" y="4520526"/>
            <a:ext cx="19230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 cells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8FEFAB-857F-9F1B-853D-E29EBC8E5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447" y="4721617"/>
            <a:ext cx="3656454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D89D1-ACEF-FD23-B341-83EF699E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 booster upgrade should be designed to be compatible with the requirements for a muon collider proton driver</a:t>
            </a:r>
          </a:p>
          <a:p>
            <a:r>
              <a:rPr lang="en-US" dirty="0"/>
              <a:t>Muon collider target R&amp;D will utilize 8 and 120 GeV ACE beam in synergy with the Fermilab physics program</a:t>
            </a:r>
          </a:p>
          <a:p>
            <a:r>
              <a:rPr lang="en-US" dirty="0"/>
              <a:t>In ACE scenario A, the AP0 campus can be used for muon collider R&amp;D</a:t>
            </a:r>
          </a:p>
          <a:p>
            <a:r>
              <a:rPr lang="en-US" dirty="0"/>
              <a:t>In ACE scenario B and beyond, 8 GeV from the booster will have to be extracted for muon collider </a:t>
            </a:r>
            <a:r>
              <a:rPr lang="en-US"/>
              <a:t>R&amp;D and </a:t>
            </a:r>
            <a:r>
              <a:rPr lang="en-US" dirty="0"/>
              <a:t>shared with the SBN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33F69-6203-B3AE-EAE9-978293C7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0134-822B-E8B8-16A2-BDFF807CAA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7EE2-B867-FB02-B6DB-3B716466B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3A9FF-3163-098E-C4DA-8384534C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2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7900E-549B-5801-C824-118C7722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82617-6772-1289-ADAC-359A177145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D34F-DE42-B033-1DB7-29A75B75E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CD23-2C37-FCB7-C2A9-4DCC2BF8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EF0352-5DE7-62B6-1024-7904657B4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679630"/>
            <a:ext cx="8672513" cy="6061868"/>
          </a:xfrm>
          <a:solidFill>
            <a:schemeClr val="bg1"/>
          </a:solidFill>
        </p:spPr>
        <p:txBody>
          <a:bodyPr/>
          <a:lstStyle/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Experiments: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How does the experiment make use of the ACE beam?</a:t>
            </a:r>
          </a:p>
          <a:p>
            <a:pPr marL="914400" lvl="2" indent="0">
              <a:buNone/>
            </a:pPr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Muon collider demo facility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Is the experiment uniquely enabled by The ACE upgrades? 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432FF"/>
                </a:solidFill>
                <a:latin typeface="Segoe UI" panose="020B0502040204020203" pitchFamily="34" charset="0"/>
              </a:rPr>
              <a:t>Yes</a:t>
            </a:r>
            <a:endParaRPr lang="en-US" sz="18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Can this experiments be performed elsewhere?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432FF"/>
                </a:solidFill>
                <a:latin typeface="Segoe UI" panose="020B0502040204020203" pitchFamily="34" charset="0"/>
              </a:rPr>
              <a:t>ACE BR is needed to demonstrate muon collider system which is the last stage to construct real muon colliders</a:t>
            </a:r>
            <a:endParaRPr lang="en-US" sz="18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particular accelerator components or capabilities are necessary?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proton energies are needed?</a:t>
            </a:r>
          </a:p>
          <a:p>
            <a:pPr marL="857250" lvl="2" indent="0">
              <a:buNone/>
            </a:pPr>
            <a:r>
              <a:rPr lang="en-US" sz="1800" dirty="0">
                <a:solidFill>
                  <a:srgbClr val="0432FF"/>
                </a:solidFill>
                <a:latin typeface="Segoe UI" panose="020B0502040204020203" pitchFamily="34" charset="0"/>
              </a:rPr>
              <a:t>	5-15 GeV</a:t>
            </a:r>
            <a:endParaRPr lang="en-US" sz="18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proton quantities are needed?</a:t>
            </a:r>
          </a:p>
          <a:p>
            <a:pPr marL="857250" lvl="2" indent="0">
              <a:buNone/>
            </a:pPr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&gt; 10</a:t>
            </a:r>
            <a:r>
              <a:rPr lang="en-US" sz="1800" b="0" i="0" baseline="3000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12</a:t>
            </a:r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 protons per bunch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time structure is needed? (bunch length, train structure)</a:t>
            </a:r>
          </a:p>
          <a:p>
            <a:pPr marL="857250" lvl="2" indent="0">
              <a:buNone/>
            </a:pPr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Bunch length something in the ns scale, Repetition rate is not so important for the demo facility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Can the demonstrator be performed with 800 MeV protons from PIP-II or 8 GeV protons from the Booster with PIP-II?</a:t>
            </a:r>
          </a:p>
          <a:p>
            <a:pPr marL="857250" lvl="2" indent="0">
              <a:buNone/>
            </a:pPr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Yes f</a:t>
            </a:r>
            <a:r>
              <a:rPr lang="en-US" sz="1800" dirty="0">
                <a:solidFill>
                  <a:srgbClr val="0432FF"/>
                </a:solidFill>
                <a:latin typeface="Segoe UI" panose="020B0502040204020203" pitchFamily="34" charset="0"/>
              </a:rPr>
              <a:t>or 8 GeV, No for 800 MeV</a:t>
            </a:r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9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ED538F-FD41-973E-E7E8-BA98BE99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 might an eventual Muon Collider benefit from ACE?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particular accelerator components or capabilities are necessary for the experiment?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proton energies are needed?</a:t>
            </a:r>
          </a:p>
          <a:p>
            <a:pPr marL="5715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432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5-15 GeV approximately </a:t>
            </a:r>
            <a:endParaRPr lang="en-US" sz="1800" b="0" dirty="0">
              <a:solidFill>
                <a:srgbClr val="0432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proton quantities are needed?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</a:t>
            </a:r>
            <a:r>
              <a:rPr lang="en-US" sz="1800" b="0" i="0" u="none" strike="noStrike" dirty="0">
                <a:solidFill>
                  <a:srgbClr val="0432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10^14 approximately </a:t>
            </a:r>
            <a:endParaRPr lang="en-US" sz="1800" b="0" dirty="0">
              <a:solidFill>
                <a:srgbClr val="0432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time structure is needed? (bunch length, train structure</a:t>
            </a:r>
          </a:p>
          <a:p>
            <a:pPr marL="5715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</a:t>
            </a:r>
            <a:r>
              <a:rPr lang="en-US" sz="1800" b="0" i="0" u="none" strike="noStrike" dirty="0">
                <a:solidFill>
                  <a:srgbClr val="0432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1-3 ns bunches, ideally at 5-10 Hz </a:t>
            </a:r>
            <a:endParaRPr lang="en-US" sz="1800" b="0" dirty="0">
              <a:solidFill>
                <a:srgbClr val="0432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23F75-4C22-BDFC-749B-DC7F2939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F75A-FA89-C43D-0842-01893C7511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6C31D-2567-09EE-BE3E-1D0A2D3FC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E1B4-8675-DBC2-EEF1-86C6A46B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0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F7E563D-52DC-F201-E54F-6D6652C60FA4}"/>
              </a:ext>
            </a:extLst>
          </p:cNvPr>
          <p:cNvSpPr txBox="1">
            <a:spLocks/>
          </p:cNvSpPr>
          <p:nvPr/>
        </p:nvSpPr>
        <p:spPr>
          <a:xfrm>
            <a:off x="29298" y="2099642"/>
            <a:ext cx="9114703" cy="3859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+mj-lt"/>
              <a:buAutoNum type="arabicPeriod"/>
            </a:pPr>
            <a:r>
              <a:rPr lang="en-US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your system/development address the above three BR goals?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</a:rPr>
              <a:t>Answers are given in the previous slides</a:t>
            </a:r>
          </a:p>
          <a:p>
            <a:pPr marL="0" indent="0">
              <a:buNone/>
            </a:pPr>
            <a:r>
              <a:rPr lang="en-US" sz="2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2. What are the biggest technical/performance risks of your system/development?</a:t>
            </a:r>
          </a:p>
          <a:p>
            <a:pPr lvl="1"/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Lower than nominal luminosity due to performance of target/capture and ionization cooling systems</a:t>
            </a:r>
            <a:endParaRPr lang="en-US" sz="1800" dirty="0">
              <a:solidFill>
                <a:srgbClr val="0432FF"/>
              </a:solidFill>
              <a:ea typeface="ＭＳ Ｐゴシック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3. What are the most sensible first steps to enable progress in your system/ development? What can be done before the next ACE event (Fall’23 workshop)?</a:t>
            </a:r>
          </a:p>
          <a:p>
            <a:pPr lvl="1"/>
            <a:r>
              <a:rPr lang="en-US" sz="18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Initiate design work towards a self consistent set of parameters for the demo and the final facility hosted at Fermilab</a:t>
            </a:r>
            <a:endParaRPr lang="en-US" sz="1800" dirty="0">
              <a:solidFill>
                <a:srgbClr val="0432FF"/>
              </a:solidFill>
            </a:endParaRP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6697BAC-65C5-11C5-5C8D-24C8DCE9F9F7}"/>
              </a:ext>
            </a:extLst>
          </p:cNvPr>
          <p:cNvSpPr txBox="1">
            <a:spLocks/>
          </p:cNvSpPr>
          <p:nvPr/>
        </p:nvSpPr>
        <p:spPr>
          <a:xfrm>
            <a:off x="29297" y="1557652"/>
            <a:ext cx="6515100" cy="6711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</a:rPr>
              <a:t>Three Questions (to accelerator session speakers):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72F3751-923D-6DB8-CE98-89B0A8DE0373}"/>
              </a:ext>
            </a:extLst>
          </p:cNvPr>
          <p:cNvSpPr txBox="1">
            <a:spLocks/>
          </p:cNvSpPr>
          <p:nvPr/>
        </p:nvSpPr>
        <p:spPr>
          <a:xfrm>
            <a:off x="178904" y="899298"/>
            <a:ext cx="8855765" cy="757744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 Booster Replacement (BR) </a:t>
            </a:r>
            <a:r>
              <a:rPr lang="en-US" sz="1650" dirty="0"/>
              <a:t>has potential for: a) help LBNF/DUNE Phase II and improve reliability of the accelerator complex; b) enable new physics “spigots” (RPF, </a:t>
            </a:r>
            <a:r>
              <a:rPr lang="en-US" sz="1650" dirty="0" err="1"/>
              <a:t>etc</a:t>
            </a:r>
            <a:r>
              <a:rPr lang="en-US" sz="1650" dirty="0"/>
              <a:t>); c) layout foundation for the future </a:t>
            </a:r>
            <a:r>
              <a:rPr lang="en-US" sz="1650" dirty="0" err="1"/>
              <a:t>MuColl</a:t>
            </a:r>
            <a:r>
              <a:rPr lang="en-US" sz="1650" dirty="0"/>
              <a:t> R&amp;D and facility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398B4-0EC1-2F4B-55CC-B9D93D6B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 (III)</a:t>
            </a:r>
          </a:p>
        </p:txBody>
      </p:sp>
    </p:spTree>
    <p:extLst>
      <p:ext uri="{BB962C8B-B14F-4D97-AF65-F5344CB8AC3E}">
        <p14:creationId xmlns:p14="http://schemas.microsoft.com/office/powerpoint/2010/main" val="408001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406AB7-1020-028A-0C1F-CC5024F7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Collider design parameter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8E7CE-34CA-55DC-FF6C-0E14F9790D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A2F3-0741-89D0-7E3D-93C842CDF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BEE05-8A3A-1ACC-210C-F1CDA29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4158E-8CF4-66C4-26CC-DE4E8E3C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6" y="3458818"/>
            <a:ext cx="5852160" cy="2675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92A6-5888-239B-D617-3D848F94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798" y="4084625"/>
            <a:ext cx="3206931" cy="1000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2F52B6C-4056-87A9-D49D-DEB5FAA6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2689"/>
            <a:ext cx="8686800" cy="1997917"/>
          </a:xfrm>
          <a:noFill/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200" b="0" i="0" u="none" strike="noStrike" kern="0" baseline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goal is to get to </a:t>
            </a:r>
            <a:r>
              <a:rPr lang="en-US" sz="2200" b="1" i="0" u="none" strike="noStrike" kern="0" baseline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 </a:t>
            </a:r>
            <a:r>
              <a:rPr lang="en-US" sz="2200" b="1" i="0" u="none" strike="noStrike" kern="0" baseline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TeV</a:t>
            </a:r>
            <a:r>
              <a:rPr lang="en-US" sz="2200" b="1" i="0" u="none" strike="noStrike" kern="0" baseline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center-of-mass energy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Consider proton driver based Muon Collider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Low </a:t>
            </a:r>
            <a:r>
              <a:rPr lang="en-US" sz="2000" kern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EMittance</a:t>
            </a: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Muon Accelerator (LEMMA) use </a:t>
            </a:r>
            <a:r>
              <a:rPr lang="en-US" sz="2000" kern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</a:t>
            </a:r>
            <a:r>
              <a:rPr lang="en-US" sz="2000" kern="0" baseline="3000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2000" kern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</a:t>
            </a:r>
            <a:r>
              <a:rPr lang="en-US" sz="2000" kern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</a:t>
            </a: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en-US" sz="2000" kern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Wingdings" pitchFamily="2" charset="2"/>
              </a:rPr>
              <a:t>mu</a:t>
            </a:r>
            <a:r>
              <a:rPr lang="en-US" sz="2000" kern="0" baseline="3000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Wingdings" pitchFamily="2" charset="2"/>
              </a:rPr>
              <a:t>+</a:t>
            </a:r>
            <a:r>
              <a:rPr lang="en-US" sz="2000" kern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Wingdings" pitchFamily="2" charset="2"/>
              </a:rPr>
              <a:t>mu</a:t>
            </a:r>
            <a:r>
              <a:rPr lang="en-US" sz="2000" kern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Wingdings" pitchFamily="2" charset="2"/>
              </a:rPr>
              <a:t>-</a:t>
            </a: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though production rate is extremely low</a:t>
            </a:r>
            <a:endParaRPr lang="en-US" sz="2000" i="0" u="none" strike="noStrike" kern="0" baseline="0" dirty="0">
              <a:solidFill>
                <a:srgbClr val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200" b="0" i="0" u="none" strike="noStrike" kern="0" baseline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Staging at 3 </a:t>
            </a:r>
            <a:r>
              <a:rPr lang="en-US" sz="2200" b="0" i="0" u="none" strike="noStrike" kern="0" baseline="0" dirty="0" err="1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TeV</a:t>
            </a:r>
            <a:r>
              <a:rPr lang="en-US" sz="2200" b="0" i="0" u="none" strike="noStrike" kern="0" baseline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is the current baseline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2200" kern="0" dirty="0">
                <a:solidFill>
                  <a:srgbClr val="40404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Aim to have two detectors but only experiment assumed now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8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7900E-549B-5801-C824-118C7722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82617-6772-1289-ADAC-359A177145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D34F-DE42-B033-1DB7-29A75B75E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CD23-2C37-FCB7-C2A9-4DCC2BF8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EF0352-5DE7-62B6-1024-7904657B4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679630"/>
            <a:ext cx="8672513" cy="6061868"/>
          </a:xfrm>
          <a:solidFill>
            <a:schemeClr val="bg1"/>
          </a:solidFill>
        </p:spPr>
        <p:txBody>
          <a:bodyPr/>
          <a:lstStyle/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Experiments: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How does the experiment make use of the ACE beam?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ACE phase I is utilize for </a:t>
            </a:r>
            <a:r>
              <a:rPr lang="en-US" sz="1600" dirty="0" err="1">
                <a:solidFill>
                  <a:srgbClr val="0432FF"/>
                </a:solidFill>
                <a:latin typeface="Segoe UI" panose="020B0502040204020203" pitchFamily="34" charset="0"/>
              </a:rPr>
              <a:t>MuC</a:t>
            </a: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 R&amp;D </a:t>
            </a:r>
          </a:p>
          <a:p>
            <a:pPr marL="914400" lvl="2" indent="0">
              <a:buNone/>
            </a:pPr>
            <a:r>
              <a:rPr lang="en-US" sz="16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And ACE p</a:t>
            </a: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hase II (Booster Replacement) is useful for </a:t>
            </a:r>
            <a:r>
              <a:rPr lang="en-US" sz="1600" dirty="0" err="1">
                <a:solidFill>
                  <a:srgbClr val="0432FF"/>
                </a:solidFill>
                <a:latin typeface="Segoe UI" panose="020B0502040204020203" pitchFamily="34" charset="0"/>
              </a:rPr>
              <a:t>MuC</a:t>
            </a: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 cooling demo</a:t>
            </a:r>
            <a:endParaRPr lang="en-US" sz="16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Is the experiment uniquely enabled by The ACE upgrades? 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Yes</a:t>
            </a:r>
            <a:endParaRPr lang="en-US" sz="16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Can this experiments be performed elsewhere?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ACE BR is needed to demonstrate muon collider system which is the last stage to construct real muon colliders</a:t>
            </a:r>
            <a:endParaRPr lang="en-US" sz="16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particular accelerator components or capabilities are necessary?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proton energies are needed?</a:t>
            </a:r>
          </a:p>
          <a:p>
            <a:pPr marL="857250" lvl="2" indent="0">
              <a:buNone/>
            </a:pP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	5-15 GeV</a:t>
            </a:r>
            <a:endParaRPr lang="en-US" sz="1600" b="0" i="0" dirty="0">
              <a:solidFill>
                <a:srgbClr val="0432FF"/>
              </a:solidFill>
              <a:effectLst/>
              <a:latin typeface="Segoe UI" panose="020B0502040204020203" pitchFamily="34" charset="0"/>
            </a:endParaRP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proton quantities are needed?</a:t>
            </a:r>
          </a:p>
          <a:p>
            <a:pPr marL="857250" lvl="2" indent="0">
              <a:buNone/>
            </a:pPr>
            <a:r>
              <a:rPr lang="en-US" sz="16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&gt; 10</a:t>
            </a:r>
            <a:r>
              <a:rPr lang="en-US" sz="1600" b="0" i="0" baseline="3000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12</a:t>
            </a:r>
            <a:r>
              <a:rPr lang="en-US" sz="16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 protons per bunch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time structure is needed? (bunch length, train structure)</a:t>
            </a:r>
          </a:p>
          <a:p>
            <a:pPr marL="857250" lvl="2" indent="0">
              <a:buNone/>
            </a:pPr>
            <a:r>
              <a:rPr lang="en-US" sz="16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Bunch length something in the ns scale, Repetition rate is not so important for the demo facility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Can the demonstrator be performed with 800 MeV protons from PIP-II or 8 GeV protons from the Booster with PIP-II?</a:t>
            </a:r>
          </a:p>
          <a:p>
            <a:pPr marL="857250" lvl="2" indent="0">
              <a:buNone/>
            </a:pPr>
            <a:r>
              <a:rPr lang="en-US" sz="16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Yes f</a:t>
            </a:r>
            <a:r>
              <a:rPr lang="en-US" sz="1600" dirty="0">
                <a:solidFill>
                  <a:srgbClr val="0432FF"/>
                </a:solidFill>
                <a:latin typeface="Segoe UI" panose="020B0502040204020203" pitchFamily="34" charset="0"/>
              </a:rPr>
              <a:t>or 8 GeV, No for 800 MeV</a:t>
            </a:r>
            <a:r>
              <a:rPr lang="en-US" sz="1600" b="0" i="0" dirty="0">
                <a:solidFill>
                  <a:srgbClr val="0432FF"/>
                </a:solidFill>
                <a:effectLst/>
                <a:latin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846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ED538F-FD41-973E-E7E8-BA98BE99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 might an eventual Muon Collider benefit from ACE?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particular accelerator components or capabilities are necessary for the experiment?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proton energies are needed?</a:t>
            </a:r>
          </a:p>
          <a:p>
            <a:pPr marL="5715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432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5-15 GeV approximately </a:t>
            </a:r>
            <a:endParaRPr lang="en-US" sz="1800" b="0" dirty="0">
              <a:solidFill>
                <a:srgbClr val="0432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proton quantities are needed?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</a:t>
            </a:r>
            <a:r>
              <a:rPr lang="en-US" sz="1800" b="0" i="0" u="none" strike="noStrike" dirty="0">
                <a:solidFill>
                  <a:srgbClr val="0432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10^14 approximately </a:t>
            </a:r>
            <a:endParaRPr lang="en-US" sz="1800" b="0" dirty="0">
              <a:solidFill>
                <a:srgbClr val="0432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time structure is needed? (bunch length, train structure</a:t>
            </a:r>
          </a:p>
          <a:p>
            <a:pPr marL="5715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</a:t>
            </a:r>
            <a:r>
              <a:rPr lang="en-US" sz="1800" b="0" i="0" u="none" strike="noStrike" dirty="0">
                <a:solidFill>
                  <a:srgbClr val="0432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1-3 ns bunches, ideally at 5-10 Hz </a:t>
            </a:r>
            <a:endParaRPr lang="en-US" sz="1800" b="0" dirty="0">
              <a:solidFill>
                <a:srgbClr val="0432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23F75-4C22-BDFC-749B-DC7F2939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F75A-FA89-C43D-0842-01893C7511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6C31D-2567-09EE-BE3E-1D0A2D3FC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E1B4-8675-DBC2-EEF1-86C6A46B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1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2D042-41FA-063F-2AE2-45A8E0E3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78287"/>
            <a:ext cx="8766313" cy="792992"/>
          </a:xfrm>
        </p:spPr>
        <p:txBody>
          <a:bodyPr/>
          <a:lstStyle/>
          <a:p>
            <a:r>
              <a:rPr lang="en-US" dirty="0"/>
              <a:t>ACE + Booster Replacement will be expected around the year 17 where the Muon Collider facility design will be done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88659A-4845-31AD-AD06-C7969720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Muon Collider timeline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E7938-73B8-A99D-2A37-1AD3AF97B6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BC638-0252-B056-59BA-2902250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ACE Science workshop, Muon Collider R&amp;D: </a:t>
            </a:r>
            <a:r>
              <a:rPr lang="en-US" b="1" dirty="0" err="1"/>
              <a:t>Yonehara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0E07D-879D-9E0F-1F6D-043A8058F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C2A0F-3CCC-68CB-B799-83B5A3A4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8" y="1071007"/>
            <a:ext cx="8998476" cy="3840813"/>
          </a:xfrm>
          <a:prstGeom prst="rect">
            <a:avLst/>
          </a:prstGeom>
        </p:spPr>
      </p:pic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39BD838C-A4C1-8476-AD11-1710F1341B59}"/>
              </a:ext>
            </a:extLst>
          </p:cNvPr>
          <p:cNvSpPr/>
          <p:nvPr/>
        </p:nvSpPr>
        <p:spPr>
          <a:xfrm>
            <a:off x="4651513" y="586375"/>
            <a:ext cx="2077277" cy="484632"/>
          </a:xfrm>
          <a:prstGeom prst="striped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ACE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6F1C1684-B507-D937-FC40-3C4ACE07D367}"/>
              </a:ext>
            </a:extLst>
          </p:cNvPr>
          <p:cNvSpPr/>
          <p:nvPr/>
        </p:nvSpPr>
        <p:spPr>
          <a:xfrm>
            <a:off x="7005692" y="589654"/>
            <a:ext cx="2077277" cy="484632"/>
          </a:xfrm>
          <a:prstGeom prst="striped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Booster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06745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S0D: 8 GeV Booster Experiments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6/15/2023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ACE Science Workshop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ontent Placeholder 29 1">
            <a:extLst>
              <a:ext uri="{FF2B5EF4-FFF2-40B4-BE49-F238E27FC236}">
                <a16:creationId xmlns:a16="http://schemas.microsoft.com/office/drawing/2014/main" id="{27BFAE07-091E-3536-9171-ED8E8DE63732}"/>
              </a:ext>
            </a:extLst>
          </p:cNvPr>
          <p:cNvSpPr txBox="1">
            <a:spLocks/>
          </p:cNvSpPr>
          <p:nvPr/>
        </p:nvSpPr>
        <p:spPr bwMode="auto">
          <a:xfrm>
            <a:off x="228600" y="956930"/>
            <a:ext cx="8672513" cy="16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Example: Current BNB Program.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Booster provides 1.8</a:t>
            </a:r>
            <a:r>
              <a:rPr lang="el-GR" altLang="en-US" sz="2000" dirty="0">
                <a:solidFill>
                  <a:schemeClr val="accent6"/>
                </a:solidFill>
              </a:rPr>
              <a:t>μ</a:t>
            </a:r>
            <a:r>
              <a:rPr lang="en-US" altLang="en-US" sz="2000" dirty="0">
                <a:solidFill>
                  <a:schemeClr val="accent6"/>
                </a:solidFill>
              </a:rPr>
              <a:t>s pulses every 20 Hz of 6.5e12 </a:t>
            </a:r>
            <a:r>
              <a:rPr lang="en-US" altLang="en-US" sz="2000" dirty="0" err="1">
                <a:solidFill>
                  <a:schemeClr val="accent6"/>
                </a:solidFill>
              </a:rPr>
              <a:t>protns</a:t>
            </a:r>
            <a:r>
              <a:rPr lang="en-US" altLang="en-US" sz="2000" dirty="0">
                <a:solidFill>
                  <a:schemeClr val="accent6"/>
                </a:solidFill>
              </a:rPr>
              <a:t> at 8 GeV.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Impacted by MI cycle rate, but at least as high as present.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5A20A71-463F-8E9A-B592-D096F225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5" y="2665775"/>
            <a:ext cx="7081889" cy="34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1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FD8DD9-559E-E636-F677-ABF8251F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1049510"/>
          </a:xfrm>
        </p:spPr>
        <p:txBody>
          <a:bodyPr/>
          <a:lstStyle/>
          <a:p>
            <a:r>
              <a:rPr lang="en-US" dirty="0"/>
              <a:t>Evaluate ACE beam parameter for </a:t>
            </a:r>
            <a:r>
              <a:rPr lang="en-US" dirty="0" err="1"/>
              <a:t>MuC</a:t>
            </a:r>
            <a:r>
              <a:rPr lang="en-US" dirty="0"/>
              <a:t> R&amp;D scenario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F6725-F4B3-4B70-0FBA-00FFFEC60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35834"/>
            <a:ext cx="8672513" cy="4195079"/>
          </a:xfrm>
        </p:spPr>
        <p:txBody>
          <a:bodyPr/>
          <a:lstStyle/>
          <a:p>
            <a:r>
              <a:rPr lang="en-US" dirty="0"/>
              <a:t>Scenario A</a:t>
            </a:r>
          </a:p>
          <a:p>
            <a:pPr lvl="1"/>
            <a:r>
              <a:rPr lang="en-US" dirty="0"/>
              <a:t>Capable to deliver 8 GeV ACE beam to Recycler Ring </a:t>
            </a:r>
          </a:p>
          <a:p>
            <a:pPr lvl="1"/>
            <a:r>
              <a:rPr lang="en-US" dirty="0"/>
              <a:t>AP0 could be potential to utilize for Target R&amp;D and Muon Cooling demo</a:t>
            </a:r>
          </a:p>
          <a:p>
            <a:r>
              <a:rPr lang="en-US" dirty="0"/>
              <a:t>Scenario B</a:t>
            </a:r>
          </a:p>
          <a:p>
            <a:pPr lvl="1"/>
            <a:r>
              <a:rPr lang="en-US" dirty="0"/>
              <a:t>Share 8 GeV ACE beam with SBN 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2647CA6-E0F3-7841-48BE-081F88BA7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6/14/2023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FEFB2ED-CC52-6037-5510-181C486AC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ACE Science workshop, Muon Collider R&amp;D: </a:t>
            </a:r>
            <a:r>
              <a:rPr lang="en-US" b="1" dirty="0" err="1"/>
              <a:t>Yonehara</a:t>
            </a:r>
            <a:endParaRPr lang="en-US" b="1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58FD77-D852-6AD1-1454-2CD28AD3A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EF72EC7-3557-C06E-BE2D-65192589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2"/>
            <a:ext cx="8686800" cy="5059363"/>
          </a:xfrm>
        </p:spPr>
        <p:txBody>
          <a:bodyPr/>
          <a:lstStyle/>
          <a:p>
            <a:r>
              <a:rPr lang="en-US" dirty="0"/>
              <a:t>High Power Target technology has been developed for neutrino program</a:t>
            </a:r>
          </a:p>
          <a:p>
            <a:pPr lvl="1"/>
            <a:r>
              <a:rPr lang="en-US" dirty="0"/>
              <a:t>Established 1.2 MW graphite target for LBNF</a:t>
            </a:r>
          </a:p>
          <a:p>
            <a:pPr lvl="1"/>
            <a:r>
              <a:rPr lang="en-US" dirty="0"/>
              <a:t>ACE plan pushes the target R&amp;D to produce 2+ MW target </a:t>
            </a:r>
          </a:p>
          <a:p>
            <a:r>
              <a:rPr lang="en-US" dirty="0"/>
              <a:t>ACE plan opens more high power target applications</a:t>
            </a:r>
          </a:p>
          <a:p>
            <a:pPr lvl="1"/>
            <a:r>
              <a:rPr lang="en-US" dirty="0"/>
              <a:t>Target R&amp;D roadmap to support Mu2e+, AMF and </a:t>
            </a:r>
            <a:r>
              <a:rPr lang="en-US" dirty="0" err="1"/>
              <a:t>MuC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969C9-0838-C5EB-6F38-66FEAF9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825948" cy="427877"/>
          </a:xfrm>
        </p:spPr>
        <p:txBody>
          <a:bodyPr/>
          <a:lstStyle/>
          <a:p>
            <a:r>
              <a:rPr lang="en-US" dirty="0"/>
              <a:t>R&amp;D of </a:t>
            </a:r>
            <a:r>
              <a:rPr lang="en-US" dirty="0" err="1"/>
              <a:t>Targetry</a:t>
            </a:r>
            <a:r>
              <a:rPr lang="en-US" dirty="0"/>
              <a:t> for Fermilab accelerator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2D0E4-82CF-7066-A4BE-209C904C13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32DB1-668A-3F95-F8DE-DE5078166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F46C4-B2E1-FC76-F29F-66854B629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CDC4ED-8B80-E8FA-8086-E2C981DB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891546" cy="2834640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879411BA-52CC-B8AA-076D-CF62E49EB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r="1744" b="24997"/>
          <a:stretch>
            <a:fillRect/>
          </a:stretch>
        </p:blipFill>
        <p:spPr bwMode="auto">
          <a:xfrm>
            <a:off x="5311090" y="4415455"/>
            <a:ext cx="383291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FB5593-6BC8-5522-8BCE-889A51727393}"/>
              </a:ext>
            </a:extLst>
          </p:cNvPr>
          <p:cNvSpPr txBox="1"/>
          <p:nvPr/>
        </p:nvSpPr>
        <p:spPr>
          <a:xfrm>
            <a:off x="5311090" y="4100810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MAP + IMCC design</a:t>
            </a:r>
          </a:p>
        </p:txBody>
      </p:sp>
    </p:spTree>
    <p:extLst>
      <p:ext uri="{BB962C8B-B14F-4D97-AF65-F5344CB8AC3E}">
        <p14:creationId xmlns:p14="http://schemas.microsoft.com/office/powerpoint/2010/main" val="225825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7A686E-D631-3D9A-934E-35F3DFBE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Roadmap of </a:t>
            </a:r>
            <a:r>
              <a:rPr lang="en-US" dirty="0" err="1"/>
              <a:t>Targetry</a:t>
            </a:r>
            <a:r>
              <a:rPr lang="en-US" dirty="0"/>
              <a:t> R&amp;D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06A54-0CB9-477E-EC46-BB2A9B9AFC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6C84-1214-57A6-68AA-92293A9D5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ACE Science workshop, Muon Collider R&amp;D: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2A89-BCC2-7F20-C79F-02BF5E01B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69EA4-A323-9C35-7EC4-AA5A4E7B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" r="868"/>
          <a:stretch/>
        </p:blipFill>
        <p:spPr>
          <a:xfrm>
            <a:off x="527847" y="777240"/>
            <a:ext cx="7663254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E06DCA-52DA-356A-9E91-E215794433F4}"/>
              </a:ext>
            </a:extLst>
          </p:cNvPr>
          <p:cNvSpPr txBox="1"/>
          <p:nvPr/>
        </p:nvSpPr>
        <p:spPr>
          <a:xfrm>
            <a:off x="6907991" y="6024410"/>
            <a:ext cx="200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Workshop – April 11-12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EE54F-4026-3FD7-AA09-0E7F2D06BFE3}"/>
              </a:ext>
            </a:extLst>
          </p:cNvPr>
          <p:cNvSpPr/>
          <p:nvPr/>
        </p:nvSpPr>
        <p:spPr>
          <a:xfrm>
            <a:off x="408579" y="3776870"/>
            <a:ext cx="7860779" cy="596347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95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86013</TotalTime>
  <Words>1441</Words>
  <Application>Microsoft Office PowerPoint</Application>
  <PresentationFormat>On-screen Show (4:3)</PresentationFormat>
  <Paragraphs>193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Helvetica</vt:lpstr>
      <vt:lpstr>Segoe UI</vt:lpstr>
      <vt:lpstr>Times New Roman</vt:lpstr>
      <vt:lpstr>Fermilab_PowerPoint_Template_090915</vt:lpstr>
      <vt:lpstr>PowerPoint Presentation</vt:lpstr>
      <vt:lpstr>Muon Collider design parameter </vt:lpstr>
      <vt:lpstr>Questions and Answers (I)</vt:lpstr>
      <vt:lpstr>Questions and Answers (II)</vt:lpstr>
      <vt:lpstr>US Muon Collider timeline</vt:lpstr>
      <vt:lpstr>PowerPoint Presentation</vt:lpstr>
      <vt:lpstr>Evaluate ACE beam parameter for MuC R&amp;D scenario</vt:lpstr>
      <vt:lpstr>R&amp;D of Targetry for Fermilab accelerator program</vt:lpstr>
      <vt:lpstr>Proposed Roadmap of Targetry R&amp;D</vt:lpstr>
      <vt:lpstr>Collaborate Targetry R&amp;D for MuC target study</vt:lpstr>
      <vt:lpstr>Optimize MuC Target performance </vt:lpstr>
      <vt:lpstr>MuC Hardware R&amp;D (A couple of examples) </vt:lpstr>
      <vt:lpstr>Muon Collider cooling: Path forward (demonstrator) </vt:lpstr>
      <vt:lpstr>Summary</vt:lpstr>
      <vt:lpstr>Questions and Answers (I)</vt:lpstr>
      <vt:lpstr>Questions and Answers (II)</vt:lpstr>
      <vt:lpstr>Questions and Answers (III)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Berg, J Scott</cp:lastModifiedBy>
  <cp:revision>2451</cp:revision>
  <cp:lastPrinted>2019-10-08T19:10:15Z</cp:lastPrinted>
  <dcterms:created xsi:type="dcterms:W3CDTF">2014-01-03T20:18:13Z</dcterms:created>
  <dcterms:modified xsi:type="dcterms:W3CDTF">2023-06-15T16:35:25Z</dcterms:modified>
</cp:coreProperties>
</file>