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5"/>
  </p:notesMasterIdLst>
  <p:handoutMasterIdLst>
    <p:handoutMasterId r:id="rId16"/>
  </p:handoutMasterIdLst>
  <p:sldIdLst>
    <p:sldId id="265" r:id="rId3"/>
    <p:sldId id="769" r:id="rId4"/>
    <p:sldId id="2542" r:id="rId5"/>
    <p:sldId id="757" r:id="rId6"/>
    <p:sldId id="257" r:id="rId7"/>
    <p:sldId id="2534" r:id="rId8"/>
    <p:sldId id="2535" r:id="rId9"/>
    <p:sldId id="2536" r:id="rId10"/>
    <p:sldId id="2538" r:id="rId11"/>
    <p:sldId id="2539" r:id="rId12"/>
    <p:sldId id="2540" r:id="rId13"/>
    <p:sldId id="2541" r:id="rId1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404040"/>
    <a:srgbClr val="505050"/>
    <a:srgbClr val="00FF00"/>
    <a:srgbClr val="004C97"/>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snapToObjects="1">
      <p:cViewPr varScale="1">
        <p:scale>
          <a:sx n="90" d="100"/>
          <a:sy n="90" d="100"/>
        </p:scale>
        <p:origin x="645" y="4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6/15/2023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6/15/2023</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3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fld id="{90D40A94-F08D-4CD4-B29F-E34BE6CEA4DC}" type="slidenum">
              <a:rPr lang="en-US" altLang="en-US" sz="1400" smtClean="0">
                <a:ea typeface="DejaVu Sans"/>
                <a:cs typeface="DejaVu Sans"/>
              </a:rPr>
              <a:pPr>
                <a:spcBef>
                  <a:spcPct val="0"/>
                </a:spcBef>
                <a:buClrTx/>
                <a:buFontTx/>
                <a:buNone/>
              </a:pPr>
              <a:t>2</a:t>
            </a:fld>
            <a:endParaRPr lang="en-US" altLang="en-US" sz="1400">
              <a:ea typeface="DejaVu Sans"/>
              <a:cs typeface="DejaVu Sans"/>
            </a:endParaRPr>
          </a:p>
        </p:txBody>
      </p:sp>
      <p:sp>
        <p:nvSpPr>
          <p:cNvPr id="15363" name="Text Box 1"/>
          <p:cNvSpPr txBox="1">
            <a:spLocks noChangeArrowheads="1"/>
          </p:cNvSpPr>
          <p:nvPr/>
        </p:nvSpPr>
        <p:spPr bwMode="auto">
          <a:xfrm>
            <a:off x="4398963" y="9555163"/>
            <a:ext cx="333375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7112A648-30BA-4405-A15D-D820356621FC}" type="slidenum">
              <a:rPr lang="en-US" altLang="en-US" sz="1400">
                <a:ea typeface="DejaVu Sans"/>
                <a:cs typeface="DejaVu Sans"/>
              </a:rPr>
              <a:pPr algn="r" eaLnBrk="1">
                <a:lnSpc>
                  <a:spcPct val="93000"/>
                </a:lnSpc>
                <a:spcBef>
                  <a:spcPct val="0"/>
                </a:spcBef>
                <a:buClrTx/>
                <a:buFontTx/>
                <a:buNone/>
              </a:pPr>
              <a:t>2</a:t>
            </a:fld>
            <a:endParaRPr lang="en-US" altLang="en-US" sz="1400">
              <a:ea typeface="DejaVu Sans"/>
              <a:cs typeface="DejaVu Sans"/>
            </a:endParaRPr>
          </a:p>
        </p:txBody>
      </p:sp>
      <p:sp>
        <p:nvSpPr>
          <p:cNvPr id="15364" name="Text Box 2"/>
          <p:cNvSpPr txBox="1">
            <a:spLocks noChangeArrowheads="1"/>
          </p:cNvSpPr>
          <p:nvPr/>
        </p:nvSpPr>
        <p:spPr bwMode="auto">
          <a:xfrm>
            <a:off x="4398963" y="9555163"/>
            <a:ext cx="3367087"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BC2E6FDE-E650-4FCA-924B-1FF30E1E55A2}" type="slidenum">
              <a:rPr lang="en-US" altLang="en-US" sz="1400"/>
              <a:pPr algn="r" eaLnBrk="1">
                <a:lnSpc>
                  <a:spcPct val="93000"/>
                </a:lnSpc>
                <a:spcBef>
                  <a:spcPct val="0"/>
                </a:spcBef>
                <a:buClrTx/>
                <a:buFontTx/>
                <a:buNone/>
              </a:pPr>
              <a:t>2</a:t>
            </a:fld>
            <a:endParaRPr lang="en-US" altLang="en-US" sz="1400"/>
          </a:p>
        </p:txBody>
      </p:sp>
      <p:sp>
        <p:nvSpPr>
          <p:cNvPr id="15365" name="Text Box 3"/>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1E64C6FB-87A0-42BB-B506-B42340131B1B}" type="slidenum">
              <a:rPr lang="en-US" altLang="en-US" sz="1400"/>
              <a:pPr algn="r" eaLnBrk="1">
                <a:lnSpc>
                  <a:spcPct val="93000"/>
                </a:lnSpc>
                <a:spcBef>
                  <a:spcPct val="0"/>
                </a:spcBef>
                <a:buClrTx/>
                <a:buFontTx/>
                <a:buNone/>
              </a:pPr>
              <a:t>2</a:t>
            </a:fld>
            <a:endParaRPr lang="en-US" altLang="en-US" sz="1400"/>
          </a:p>
        </p:txBody>
      </p:sp>
      <p:sp>
        <p:nvSpPr>
          <p:cNvPr id="15366" name="Rectangle 4"/>
          <p:cNvSpPr>
            <a:spLocks noGrp="1" noRot="1" noChangeAspect="1" noChangeArrowheads="1" noTextEdit="1"/>
          </p:cNvSpPr>
          <p:nvPr>
            <p:ph type="sldImg"/>
          </p:nvPr>
        </p:nvSpPr>
        <p:spPr>
          <a:xfrm>
            <a:off x="1373188" y="763588"/>
            <a:ext cx="5026025" cy="377031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7" name="Text Box 5"/>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Tree>
    <p:extLst>
      <p:ext uri="{BB962C8B-B14F-4D97-AF65-F5344CB8AC3E}">
        <p14:creationId xmlns:p14="http://schemas.microsoft.com/office/powerpoint/2010/main" val="3631805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3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fld id="{90D40A94-F08D-4CD4-B29F-E34BE6CEA4DC}" type="slidenum">
              <a:rPr lang="en-US" altLang="en-US" sz="1400" smtClean="0">
                <a:ea typeface="DejaVu Sans"/>
                <a:cs typeface="DejaVu Sans"/>
              </a:rPr>
              <a:pPr>
                <a:spcBef>
                  <a:spcPct val="0"/>
                </a:spcBef>
                <a:buClrTx/>
                <a:buFontTx/>
                <a:buNone/>
              </a:pPr>
              <a:t>3</a:t>
            </a:fld>
            <a:endParaRPr lang="en-US" altLang="en-US" sz="1400">
              <a:ea typeface="DejaVu Sans"/>
              <a:cs typeface="DejaVu Sans"/>
            </a:endParaRPr>
          </a:p>
        </p:txBody>
      </p:sp>
      <p:sp>
        <p:nvSpPr>
          <p:cNvPr id="15363" name="Text Box 1"/>
          <p:cNvSpPr txBox="1">
            <a:spLocks noChangeArrowheads="1"/>
          </p:cNvSpPr>
          <p:nvPr/>
        </p:nvSpPr>
        <p:spPr bwMode="auto">
          <a:xfrm>
            <a:off x="4398963" y="9555163"/>
            <a:ext cx="333375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7112A648-30BA-4405-A15D-D820356621FC}" type="slidenum">
              <a:rPr lang="en-US" altLang="en-US" sz="1400">
                <a:ea typeface="DejaVu Sans"/>
                <a:cs typeface="DejaVu Sans"/>
              </a:rPr>
              <a:pPr algn="r" eaLnBrk="1">
                <a:lnSpc>
                  <a:spcPct val="93000"/>
                </a:lnSpc>
                <a:spcBef>
                  <a:spcPct val="0"/>
                </a:spcBef>
                <a:buClrTx/>
                <a:buFontTx/>
                <a:buNone/>
              </a:pPr>
              <a:t>3</a:t>
            </a:fld>
            <a:endParaRPr lang="en-US" altLang="en-US" sz="1400">
              <a:ea typeface="DejaVu Sans"/>
              <a:cs typeface="DejaVu Sans"/>
            </a:endParaRPr>
          </a:p>
        </p:txBody>
      </p:sp>
      <p:sp>
        <p:nvSpPr>
          <p:cNvPr id="15364" name="Text Box 2"/>
          <p:cNvSpPr txBox="1">
            <a:spLocks noChangeArrowheads="1"/>
          </p:cNvSpPr>
          <p:nvPr/>
        </p:nvSpPr>
        <p:spPr bwMode="auto">
          <a:xfrm>
            <a:off x="4398963" y="9555163"/>
            <a:ext cx="3367087"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BC2E6FDE-E650-4FCA-924B-1FF30E1E55A2}" type="slidenum">
              <a:rPr lang="en-US" altLang="en-US" sz="1400"/>
              <a:pPr algn="r" eaLnBrk="1">
                <a:lnSpc>
                  <a:spcPct val="93000"/>
                </a:lnSpc>
                <a:spcBef>
                  <a:spcPct val="0"/>
                </a:spcBef>
                <a:buClrTx/>
                <a:buFontTx/>
                <a:buNone/>
              </a:pPr>
              <a:t>3</a:t>
            </a:fld>
            <a:endParaRPr lang="en-US" altLang="en-US" sz="1400"/>
          </a:p>
        </p:txBody>
      </p:sp>
      <p:sp>
        <p:nvSpPr>
          <p:cNvPr id="15365" name="Text Box 3"/>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a:lnSpc>
                <a:spcPct val="93000"/>
              </a:lnSpc>
              <a:spcBef>
                <a:spcPct val="0"/>
              </a:spcBef>
              <a:buClrTx/>
              <a:buFontTx/>
              <a:buNone/>
            </a:pPr>
            <a:fld id="{1E64C6FB-87A0-42BB-B506-B42340131B1B}" type="slidenum">
              <a:rPr lang="en-US" altLang="en-US" sz="1400"/>
              <a:pPr algn="r" eaLnBrk="1">
                <a:lnSpc>
                  <a:spcPct val="93000"/>
                </a:lnSpc>
                <a:spcBef>
                  <a:spcPct val="0"/>
                </a:spcBef>
                <a:buClrTx/>
                <a:buFontTx/>
                <a:buNone/>
              </a:pPr>
              <a:t>3</a:t>
            </a:fld>
            <a:endParaRPr lang="en-US" altLang="en-US" sz="1400"/>
          </a:p>
        </p:txBody>
      </p:sp>
      <p:sp>
        <p:nvSpPr>
          <p:cNvPr id="15366" name="Rectangle 4"/>
          <p:cNvSpPr>
            <a:spLocks noGrp="1" noRot="1" noChangeAspect="1" noChangeArrowheads="1" noTextEdit="1"/>
          </p:cNvSpPr>
          <p:nvPr>
            <p:ph type="sldImg"/>
          </p:nvPr>
        </p:nvSpPr>
        <p:spPr>
          <a:xfrm>
            <a:off x="1373188" y="763588"/>
            <a:ext cx="5026025" cy="377031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7" name="Text Box 5"/>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Tree>
    <p:extLst>
      <p:ext uri="{BB962C8B-B14F-4D97-AF65-F5344CB8AC3E}">
        <p14:creationId xmlns:p14="http://schemas.microsoft.com/office/powerpoint/2010/main" val="205873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328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6/15/2023</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6/15/2023</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6/15/2023</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6/15/2023</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6/15/2023</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ltLang="en-US"/>
              <a:t>Wednesday, October 23, 2013</a:t>
            </a:r>
          </a:p>
        </p:txBody>
      </p:sp>
      <p:sp>
        <p:nvSpPr>
          <p:cNvPr id="3" name="Rectangle 7"/>
          <p:cNvSpPr>
            <a:spLocks noGrp="1" noChangeArrowheads="1"/>
          </p:cNvSpPr>
          <p:nvPr>
            <p:ph type="sldNum" idx="11"/>
          </p:nvPr>
        </p:nvSpPr>
        <p:spPr>
          <a:ln/>
        </p:spPr>
        <p:txBody>
          <a:bodyPr/>
          <a:lstStyle>
            <a:lvl1pPr>
              <a:defRPr/>
            </a:lvl1pPr>
          </a:lstStyle>
          <a:p>
            <a:pPr>
              <a:defRPr/>
            </a:pPr>
            <a:fld id="{C2E44C4D-BEB7-4624-8D2A-34E58A073E98}" type="slidenum">
              <a:rPr lang="en-US" altLang="en-US"/>
              <a:pPr>
                <a:defRPr/>
              </a:pPr>
              <a:t>‹#›</a:t>
            </a:fld>
            <a:endParaRPr lang="en-US" altLang="en-US"/>
          </a:p>
        </p:txBody>
      </p:sp>
    </p:spTree>
    <p:extLst>
      <p:ext uri="{BB962C8B-B14F-4D97-AF65-F5344CB8AC3E}">
        <p14:creationId xmlns:p14="http://schemas.microsoft.com/office/powerpoint/2010/main" val="313610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6/15/2023</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6/15/2023</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6/15/2023</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6/15/2023</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7" r:id="rId6"/>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6/15/2023</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8831" y="3088759"/>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fr-FR" altLang="en-US" sz="2800" dirty="0">
                <a:latin typeface="Helvetica" panose="020B0604020202020204" pitchFamily="34" charset="0"/>
                <a:ea typeface="Geneva" pitchFamily="121" charset="-128"/>
              </a:rPr>
              <a:t>Accelerator Session </a:t>
            </a:r>
            <a:r>
              <a:rPr lang="fr-FR" altLang="en-US" sz="2800" dirty="0" err="1">
                <a:latin typeface="Helvetica" panose="020B0604020202020204" pitchFamily="34" charset="0"/>
                <a:ea typeface="Geneva" pitchFamily="121" charset="-128"/>
              </a:rPr>
              <a:t>Summary</a:t>
            </a:r>
            <a:endParaRPr lang="en-US" altLang="en-US" sz="2800" dirty="0">
              <a:latin typeface="Helvetica" panose="020B0604020202020204" pitchFamily="34" charset="0"/>
              <a:ea typeface="Geneva" pitchFamily="121" charset="-128"/>
            </a:endParaRPr>
          </a:p>
        </p:txBody>
      </p:sp>
      <p:sp>
        <p:nvSpPr>
          <p:cNvPr id="14338" name="Text Placeholder 2"/>
          <p:cNvSpPr>
            <a:spLocks noGrp="1"/>
          </p:cNvSpPr>
          <p:nvPr>
            <p:ph type="body" sz="quarter" idx="10"/>
          </p:nvPr>
        </p:nvSpPr>
        <p:spPr bwMode="auto">
          <a:xfrm>
            <a:off x="806450" y="4841875"/>
            <a:ext cx="7746786"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b="1" dirty="0">
                <a:latin typeface="Helvetica" panose="020B0604020202020204" pitchFamily="34" charset="0"/>
                <a:ea typeface="Geneva" pitchFamily="121" charset="-128"/>
              </a:rPr>
              <a:t>Jeffrey Eldred</a:t>
            </a:r>
          </a:p>
          <a:p>
            <a:pPr eaLnBrk="1" hangingPunct="1"/>
            <a:r>
              <a:rPr lang="en-US" altLang="en-US" b="1" dirty="0">
                <a:solidFill>
                  <a:schemeClr val="accent6"/>
                </a:solidFill>
                <a:latin typeface="Helvetica" panose="020B0604020202020204" pitchFamily="34" charset="0"/>
                <a:ea typeface="Geneva" pitchFamily="121" charset="-128"/>
              </a:rPr>
              <a:t>ACE Science Workshop</a:t>
            </a:r>
          </a:p>
          <a:p>
            <a:pPr eaLnBrk="1" hangingPunct="1"/>
            <a:r>
              <a:rPr lang="en-US" altLang="en-US" dirty="0">
                <a:latin typeface="Helvetica" panose="020B0604020202020204" pitchFamily="34" charset="0"/>
                <a:ea typeface="Geneva" pitchFamily="121" charset="-128"/>
              </a:rPr>
              <a:t>June 15, 2023</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Katsuya Yonehara – Muon Collider R&amp;D</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10</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
        <p:nvSpPr>
          <p:cNvPr id="9" name="Content Placeholder 1">
            <a:extLst>
              <a:ext uri="{FF2B5EF4-FFF2-40B4-BE49-F238E27FC236}">
                <a16:creationId xmlns:a16="http://schemas.microsoft.com/office/drawing/2014/main" id="{E3C1465B-93B4-9899-C2DA-0C6401D5074A}"/>
              </a:ext>
            </a:extLst>
          </p:cNvPr>
          <p:cNvSpPr>
            <a:spLocks noGrp="1"/>
          </p:cNvSpPr>
          <p:nvPr>
            <p:ph idx="1"/>
          </p:nvPr>
        </p:nvSpPr>
        <p:spPr>
          <a:xfrm>
            <a:off x="228600" y="971550"/>
            <a:ext cx="8672513" cy="5059363"/>
          </a:xfrm>
        </p:spPr>
        <p:txBody>
          <a:bodyPr/>
          <a:lstStyle/>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Segoe UI" panose="020B0502040204020203" pitchFamily="34" charset="0"/>
                <a:cs typeface="Segoe UI" panose="020B0502040204020203" pitchFamily="34" charset="0"/>
              </a:rPr>
              <a:t>How might an eventual Muon Collider benefit from ACE?</a:t>
            </a:r>
          </a:p>
          <a:p>
            <a:pPr marL="742950" lvl="1" indent="-28575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Segoe UI" panose="020B0502040204020203" pitchFamily="34" charset="0"/>
                <a:cs typeface="Segoe UI" panose="020B0502040204020203" pitchFamily="34" charset="0"/>
              </a:rPr>
              <a:t>What particular accelerator components or capabilities are necessary for the experiment?</a:t>
            </a:r>
          </a:p>
          <a:p>
            <a:pPr marL="1143000" lvl="2" indent="-2286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Segoe UI" panose="020B0502040204020203" pitchFamily="34" charset="0"/>
                <a:cs typeface="Segoe UI" panose="020B0502040204020203" pitchFamily="34" charset="0"/>
              </a:rPr>
              <a:t>What proton energies are needed?</a:t>
            </a:r>
          </a:p>
          <a:p>
            <a:pPr marL="571500" indent="0" rtl="0">
              <a:spcBef>
                <a:spcPts val="0"/>
              </a:spcBef>
              <a:spcAft>
                <a:spcPts val="0"/>
              </a:spcAft>
              <a:buNone/>
            </a:pPr>
            <a:r>
              <a:rPr lang="en-US" sz="1800" b="0" i="0" u="none" strike="noStrike" dirty="0">
                <a:solidFill>
                  <a:srgbClr val="0432FF"/>
                </a:solidFill>
                <a:effectLst/>
                <a:latin typeface="Segoe UI" panose="020B0502040204020203" pitchFamily="34" charset="0"/>
                <a:cs typeface="Segoe UI" panose="020B0502040204020203" pitchFamily="34" charset="0"/>
              </a:rPr>
              <a:t>	5-15 GeV approximately </a:t>
            </a:r>
            <a:endParaRPr lang="en-US" sz="1800" b="0" dirty="0">
              <a:solidFill>
                <a:srgbClr val="0432FF"/>
              </a:solidFill>
              <a:effectLst/>
              <a:latin typeface="Segoe UI" panose="020B0502040204020203" pitchFamily="34" charset="0"/>
              <a:cs typeface="Segoe UI" panose="020B0502040204020203" pitchFamily="34" charset="0"/>
            </a:endParaRPr>
          </a:p>
          <a:p>
            <a:pPr marL="9144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Segoe UI" panose="020B0502040204020203" pitchFamily="34" charset="0"/>
                <a:cs typeface="Segoe UI" panose="020B0502040204020203" pitchFamily="34" charset="0"/>
              </a:rPr>
              <a:t>What proton quantities are needed?</a:t>
            </a:r>
          </a:p>
          <a:p>
            <a:pPr marL="0" indent="0" rtl="0">
              <a:spcBef>
                <a:spcPts val="0"/>
              </a:spcBef>
              <a:spcAft>
                <a:spcPts val="0"/>
              </a:spcAft>
              <a:buNone/>
            </a:pPr>
            <a:r>
              <a:rPr lang="en-US" sz="1800" b="0" i="0" u="none" strike="noStrike" dirty="0">
                <a:solidFill>
                  <a:srgbClr val="000000"/>
                </a:solidFill>
                <a:effectLst/>
                <a:latin typeface="Segoe UI" panose="020B0502040204020203" pitchFamily="34" charset="0"/>
                <a:cs typeface="Segoe UI" panose="020B0502040204020203" pitchFamily="34" charset="0"/>
              </a:rPr>
              <a:t>              </a:t>
            </a:r>
            <a:r>
              <a:rPr lang="en-US" sz="1800" b="0" i="0" u="none" strike="noStrike" dirty="0">
                <a:solidFill>
                  <a:srgbClr val="0432FF"/>
                </a:solidFill>
                <a:effectLst/>
                <a:latin typeface="Segoe UI" panose="020B0502040204020203" pitchFamily="34" charset="0"/>
                <a:cs typeface="Segoe UI" panose="020B0502040204020203" pitchFamily="34" charset="0"/>
              </a:rPr>
              <a:t> 10^14 approximately </a:t>
            </a:r>
            <a:endParaRPr lang="en-US" sz="1800" b="0" dirty="0">
              <a:solidFill>
                <a:srgbClr val="0432FF"/>
              </a:solidFill>
              <a:effectLst/>
              <a:latin typeface="Segoe UI" panose="020B0502040204020203" pitchFamily="34" charset="0"/>
              <a:cs typeface="Segoe UI" panose="020B0502040204020203" pitchFamily="34" charset="0"/>
            </a:endParaRPr>
          </a:p>
          <a:p>
            <a:pPr marL="9144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Segoe UI" panose="020B0502040204020203" pitchFamily="34" charset="0"/>
                <a:cs typeface="Segoe UI" panose="020B0502040204020203" pitchFamily="34" charset="0"/>
              </a:rPr>
              <a:t>What time structure is needed? (bunch length, train structure</a:t>
            </a:r>
          </a:p>
          <a:p>
            <a:pPr marL="571500" indent="0" rtl="0" fontAlgn="base">
              <a:spcBef>
                <a:spcPts val="0"/>
              </a:spcBef>
              <a:spcAft>
                <a:spcPts val="0"/>
              </a:spcAft>
              <a:buNone/>
            </a:pPr>
            <a:r>
              <a:rPr lang="en-US" sz="1800" b="0" i="0" u="none" strike="noStrike" dirty="0">
                <a:solidFill>
                  <a:srgbClr val="000000"/>
                </a:solidFill>
                <a:effectLst/>
                <a:latin typeface="Segoe UI" panose="020B0502040204020203" pitchFamily="34" charset="0"/>
                <a:cs typeface="Segoe UI" panose="020B0502040204020203" pitchFamily="34" charset="0"/>
              </a:rPr>
              <a:t>      </a:t>
            </a:r>
            <a:r>
              <a:rPr lang="en-US" sz="1800" b="0" i="0" u="none" strike="noStrike" dirty="0">
                <a:solidFill>
                  <a:srgbClr val="0432FF"/>
                </a:solidFill>
                <a:effectLst/>
                <a:latin typeface="Segoe UI" panose="020B0502040204020203" pitchFamily="34" charset="0"/>
                <a:cs typeface="Segoe UI" panose="020B0502040204020203" pitchFamily="34" charset="0"/>
              </a:rPr>
              <a:t>1-3 ns bunches, ideally at 5-10 Hz </a:t>
            </a:r>
            <a:endParaRPr lang="en-US" sz="1800" b="0" dirty="0">
              <a:solidFill>
                <a:srgbClr val="0432FF"/>
              </a:solidFill>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515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Katsuya Yonehara – Muon Collider R&amp;D</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11</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
        <p:nvSpPr>
          <p:cNvPr id="9" name="Content Placeholder 1">
            <a:extLst>
              <a:ext uri="{FF2B5EF4-FFF2-40B4-BE49-F238E27FC236}">
                <a16:creationId xmlns:a16="http://schemas.microsoft.com/office/drawing/2014/main" id="{E3C1465B-93B4-9899-C2DA-0C6401D5074A}"/>
              </a:ext>
            </a:extLst>
          </p:cNvPr>
          <p:cNvSpPr>
            <a:spLocks noGrp="1"/>
          </p:cNvSpPr>
          <p:nvPr>
            <p:ph idx="1"/>
          </p:nvPr>
        </p:nvSpPr>
        <p:spPr>
          <a:xfrm>
            <a:off x="228600" y="971550"/>
            <a:ext cx="8672513" cy="5059363"/>
          </a:xfrm>
        </p:spPr>
        <p:txBody>
          <a:bodyPr/>
          <a:lstStyle/>
          <a:p>
            <a:pPr marL="0" indent="0">
              <a:buNone/>
            </a:pPr>
            <a:r>
              <a:rPr lang="en-US" sz="2250" dirty="0">
                <a:solidFill>
                  <a:srgbClr val="C00000"/>
                </a:solidFill>
                <a:effectLst>
                  <a:outerShdw blurRad="38100" dist="38100" dir="2700000" algn="tl">
                    <a:srgbClr val="000000">
                      <a:alpha val="43137"/>
                    </a:srgbClr>
                  </a:outerShdw>
                </a:effectLst>
                <a:ea typeface="ＭＳ Ｐゴシック"/>
              </a:rPr>
              <a:t>2. What are the biggest technical/performance risks of your system/development?</a:t>
            </a:r>
          </a:p>
          <a:p>
            <a:pPr lvl="1"/>
            <a:r>
              <a:rPr lang="en-US" sz="1800" b="0" i="0" dirty="0">
                <a:solidFill>
                  <a:srgbClr val="0432FF"/>
                </a:solidFill>
                <a:effectLst/>
                <a:latin typeface="Segoe UI" panose="020B0502040204020203" pitchFamily="34" charset="0"/>
              </a:rPr>
              <a:t>Lower than nominal luminosity due to performance of target/capture and ionization cooling systems</a:t>
            </a:r>
            <a:endParaRPr lang="en-US" sz="1800" dirty="0">
              <a:solidFill>
                <a:srgbClr val="0432FF"/>
              </a:solidFill>
              <a:ea typeface="ＭＳ Ｐゴシック"/>
            </a:endParaRPr>
          </a:p>
          <a:p>
            <a:pPr marL="0" indent="0">
              <a:buNone/>
            </a:pPr>
            <a:r>
              <a:rPr lang="en-US" sz="2100" dirty="0">
                <a:solidFill>
                  <a:srgbClr val="C00000"/>
                </a:solidFill>
                <a:effectLst>
                  <a:outerShdw blurRad="38100" dist="38100" dir="2700000" algn="tl">
                    <a:srgbClr val="000000">
                      <a:alpha val="43137"/>
                    </a:srgbClr>
                  </a:outerShdw>
                </a:effectLst>
                <a:ea typeface="ＭＳ Ｐゴシック"/>
              </a:rPr>
              <a:t>3. What are the most sensible first steps to enable progress in your system/ development? What can be done before the next ACE event (Fall’23 workshop)?</a:t>
            </a:r>
          </a:p>
          <a:p>
            <a:pPr lvl="1"/>
            <a:r>
              <a:rPr lang="en-US" sz="1800" b="0" i="0" dirty="0">
                <a:solidFill>
                  <a:srgbClr val="0432FF"/>
                </a:solidFill>
                <a:effectLst/>
                <a:latin typeface="Segoe UI" panose="020B0502040204020203" pitchFamily="34" charset="0"/>
              </a:rPr>
              <a:t>Initiate design work towards a self consistent set of parameters for the demo and the final facility hosted at Fermilab</a:t>
            </a:r>
            <a:endParaRPr lang="en-US" sz="1800" dirty="0">
              <a:solidFill>
                <a:srgbClr val="0432FF"/>
              </a:solidFill>
            </a:endParaRPr>
          </a:p>
        </p:txBody>
      </p:sp>
    </p:spTree>
    <p:extLst>
      <p:ext uri="{BB962C8B-B14F-4D97-AF65-F5344CB8AC3E}">
        <p14:creationId xmlns:p14="http://schemas.microsoft.com/office/powerpoint/2010/main" val="182451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Kevin Lynch – </a:t>
            </a:r>
            <a:r>
              <a:rPr lang="en-US" sz="2400" dirty="0" err="1"/>
              <a:t>Targetry</a:t>
            </a:r>
            <a:r>
              <a:rPr lang="en-US" sz="2400" dirty="0"/>
              <a:t> R&amp;D</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12</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
        <p:nvSpPr>
          <p:cNvPr id="9" name="Content Placeholder 1">
            <a:extLst>
              <a:ext uri="{FF2B5EF4-FFF2-40B4-BE49-F238E27FC236}">
                <a16:creationId xmlns:a16="http://schemas.microsoft.com/office/drawing/2014/main" id="{E3C1465B-93B4-9899-C2DA-0C6401D5074A}"/>
              </a:ext>
            </a:extLst>
          </p:cNvPr>
          <p:cNvSpPr>
            <a:spLocks noGrp="1"/>
          </p:cNvSpPr>
          <p:nvPr>
            <p:ph idx="1"/>
          </p:nvPr>
        </p:nvSpPr>
        <p:spPr>
          <a:xfrm>
            <a:off x="228600" y="971550"/>
            <a:ext cx="8672513" cy="5059363"/>
          </a:xfrm>
        </p:spPr>
        <p:txBody>
          <a:bodyPr/>
          <a:lstStyle/>
          <a:p>
            <a:pPr marL="257175" indent="-257175">
              <a:buFont typeface="+mj-lt"/>
              <a:buAutoNum type="arabicPeriod"/>
            </a:pPr>
            <a:r>
              <a:rPr lang="en-US" sz="2100" dirty="0">
                <a:solidFill>
                  <a:srgbClr val="C00000"/>
                </a:solidFill>
                <a:effectLst>
                  <a:outerShdw blurRad="38100" dist="38100" dir="2700000" algn="tl">
                    <a:srgbClr val="000000">
                      <a:alpha val="43137"/>
                    </a:srgbClr>
                  </a:outerShdw>
                </a:effectLst>
              </a:rPr>
              <a:t>How will your system/development address the BR goals of DUNE/LBNF, New Physics, </a:t>
            </a:r>
            <a:r>
              <a:rPr lang="en-US" sz="2100" dirty="0" err="1">
                <a:solidFill>
                  <a:srgbClr val="C00000"/>
                </a:solidFill>
                <a:effectLst>
                  <a:outerShdw blurRad="38100" dist="38100" dir="2700000" algn="tl">
                    <a:srgbClr val="000000">
                      <a:alpha val="43137"/>
                    </a:srgbClr>
                  </a:outerShdw>
                </a:effectLst>
              </a:rPr>
              <a:t>MuC</a:t>
            </a:r>
            <a:r>
              <a:rPr lang="en-US" sz="2100" dirty="0">
                <a:solidFill>
                  <a:srgbClr val="C00000"/>
                </a:solidFill>
                <a:effectLst>
                  <a:outerShdw blurRad="38100" dist="38100" dir="2700000" algn="tl">
                    <a:srgbClr val="000000">
                      <a:alpha val="43137"/>
                    </a:srgbClr>
                  </a:outerShdw>
                </a:effectLst>
              </a:rPr>
              <a:t>?</a:t>
            </a:r>
          </a:p>
          <a:p>
            <a:pPr marL="342900" lvl="1">
              <a:spcBef>
                <a:spcPts val="0"/>
              </a:spcBef>
              <a:spcAft>
                <a:spcPts val="600"/>
              </a:spcAft>
            </a:pPr>
            <a:r>
              <a:rPr lang="en-US" sz="1800" dirty="0"/>
              <a:t>HPT R&amp;D required for a successful LBNF 2.4MW target and beam windows</a:t>
            </a:r>
          </a:p>
          <a:p>
            <a:pPr marL="342900" lvl="1">
              <a:spcBef>
                <a:spcPts val="0"/>
              </a:spcBef>
              <a:spcAft>
                <a:spcPts val="600"/>
              </a:spcAft>
            </a:pPr>
            <a:r>
              <a:rPr lang="en-US" sz="1800" dirty="0"/>
              <a:t>HPT R&amp;D required for other high power “spigots” (Mu2e-II, AMF, BD, </a:t>
            </a:r>
            <a:r>
              <a:rPr lang="en-US" sz="1800" dirty="0" err="1"/>
              <a:t>etc</a:t>
            </a:r>
            <a:r>
              <a:rPr lang="en-US" sz="1800" dirty="0"/>
              <a:t>)</a:t>
            </a:r>
          </a:p>
          <a:p>
            <a:pPr marL="342900" indent="-342900">
              <a:spcBef>
                <a:spcPts val="0"/>
              </a:spcBef>
              <a:spcAft>
                <a:spcPts val="600"/>
              </a:spcAft>
              <a:buFont typeface="+mj-lt"/>
              <a:buAutoNum type="arabicPeriod"/>
            </a:pPr>
            <a:r>
              <a:rPr lang="en-US" sz="2100" dirty="0">
                <a:solidFill>
                  <a:srgbClr val="C00000"/>
                </a:solidFill>
                <a:effectLst>
                  <a:outerShdw blurRad="38100" dist="38100" dir="2700000" algn="tl">
                    <a:srgbClr val="000000">
                      <a:alpha val="43137"/>
                    </a:srgbClr>
                  </a:outerShdw>
                </a:effectLst>
                <a:ea typeface="ＭＳ Ｐゴシック"/>
              </a:rPr>
              <a:t>What are the biggest technical/performance risks of your system/development?</a:t>
            </a:r>
          </a:p>
          <a:p>
            <a:pPr marL="342900" lvl="1">
              <a:spcBef>
                <a:spcPts val="0"/>
              </a:spcBef>
              <a:spcAft>
                <a:spcPts val="600"/>
              </a:spcAft>
            </a:pPr>
            <a:r>
              <a:rPr lang="en-US" sz="1800" dirty="0"/>
              <a:t>Not getting started early enough!  Irradiating materials followed by PIE is time and resource </a:t>
            </a:r>
            <a:r>
              <a:rPr lang="en-US" sz="1800" dirty="0" err="1"/>
              <a:t>intensitive</a:t>
            </a:r>
            <a:r>
              <a:rPr lang="en-US" sz="1800" dirty="0"/>
              <a:t>: significant planning, coordination, cooldown, </a:t>
            </a:r>
            <a:r>
              <a:rPr lang="en-US" sz="1800" dirty="0" err="1"/>
              <a:t>etc</a:t>
            </a:r>
            <a:endParaRPr lang="en-US" sz="1800" dirty="0"/>
          </a:p>
          <a:p>
            <a:pPr marL="342900" lvl="1">
              <a:spcBef>
                <a:spcPts val="0"/>
              </a:spcBef>
              <a:spcAft>
                <a:spcPts val="600"/>
              </a:spcAft>
            </a:pPr>
            <a:r>
              <a:rPr lang="en-US" sz="1800" dirty="0"/>
              <a:t>Failures/conservative operations limit beam power and physics reach</a:t>
            </a:r>
            <a:endParaRPr lang="en-US" sz="2100" dirty="0">
              <a:solidFill>
                <a:srgbClr val="C00000"/>
              </a:solidFill>
              <a:effectLst>
                <a:outerShdw blurRad="38100" dist="38100" dir="2700000" algn="tl">
                  <a:srgbClr val="000000">
                    <a:alpha val="43137"/>
                  </a:srgbClr>
                </a:outerShdw>
              </a:effectLst>
              <a:ea typeface="ＭＳ Ｐゴシック"/>
            </a:endParaRPr>
          </a:p>
          <a:p>
            <a:pPr marL="342900" indent="-342900">
              <a:spcBef>
                <a:spcPts val="0"/>
              </a:spcBef>
              <a:spcAft>
                <a:spcPts val="600"/>
              </a:spcAft>
              <a:buFont typeface="+mj-lt"/>
              <a:buAutoNum type="arabicPeriod"/>
            </a:pPr>
            <a:r>
              <a:rPr lang="en-US" sz="2100" dirty="0">
                <a:solidFill>
                  <a:srgbClr val="C00000"/>
                </a:solidFill>
                <a:effectLst>
                  <a:outerShdw blurRad="38100" dist="38100" dir="2700000" algn="tl">
                    <a:srgbClr val="000000">
                      <a:alpha val="43137"/>
                    </a:srgbClr>
                  </a:outerShdw>
                </a:effectLst>
                <a:ea typeface="ＭＳ Ｐゴシック"/>
              </a:rPr>
              <a:t>What are the most sensible first steps to enable progress in your system/ development? What can be done before the next ACE event (Fall’23 workshop)?</a:t>
            </a:r>
          </a:p>
          <a:p>
            <a:pPr marL="342900" lvl="1">
              <a:spcBef>
                <a:spcPts val="0"/>
              </a:spcBef>
              <a:spcAft>
                <a:spcPts val="600"/>
              </a:spcAft>
            </a:pPr>
            <a:r>
              <a:rPr lang="en-US" sz="1800" dirty="0"/>
              <a:t>We have already articulated a plan to P5 for ACE target R&amp;D, and outlined a roadmap for GARD.  Execution requires a funding profile.</a:t>
            </a:r>
          </a:p>
          <a:p>
            <a:pPr marL="0" indent="0">
              <a:buNone/>
            </a:pPr>
            <a:endParaRPr lang="en-US" sz="1600" dirty="0"/>
          </a:p>
        </p:txBody>
      </p:sp>
    </p:spTree>
    <p:extLst>
      <p:ext uri="{BB962C8B-B14F-4D97-AF65-F5344CB8AC3E}">
        <p14:creationId xmlns:p14="http://schemas.microsoft.com/office/powerpoint/2010/main" val="33283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reeform 3"/>
          <p:cNvSpPr>
            <a:spLocks noChangeArrowheads="1"/>
          </p:cNvSpPr>
          <p:nvPr/>
        </p:nvSpPr>
        <p:spPr bwMode="auto">
          <a:xfrm>
            <a:off x="6869113" y="5257800"/>
            <a:ext cx="346075" cy="895350"/>
          </a:xfrm>
          <a:custGeom>
            <a:avLst/>
            <a:gdLst>
              <a:gd name="T0" fmla="*/ 0 w 222250"/>
              <a:gd name="T1" fmla="*/ 0 h 723900"/>
              <a:gd name="T2" fmla="*/ 80514 w 222250"/>
              <a:gd name="T3" fmla="*/ 0 h 723900"/>
              <a:gd name="T4" fmla="*/ 80514 w 222250"/>
              <a:gd name="T5" fmla="*/ 20872 h 723900"/>
              <a:gd name="T6" fmla="*/ 0 w 222250"/>
              <a:gd name="T7" fmla="*/ 20872 h 723900"/>
              <a:gd name="T8" fmla="*/ 0 w 222250"/>
              <a:gd name="T9" fmla="*/ 0 h 723900"/>
              <a:gd name="T10" fmla="*/ 0 60000 65536"/>
              <a:gd name="T11" fmla="*/ 0 60000 65536"/>
              <a:gd name="T12" fmla="*/ 0 60000 65536"/>
              <a:gd name="T13" fmla="*/ 0 60000 65536"/>
              <a:gd name="T14" fmla="*/ 0 60000 65536"/>
              <a:gd name="T15" fmla="*/ 0 w 222250"/>
              <a:gd name="T16" fmla="*/ 0 h 723900"/>
              <a:gd name="T17" fmla="*/ 222250 w 222250"/>
              <a:gd name="T18" fmla="*/ 723900 h 723900"/>
            </a:gdLst>
            <a:ahLst/>
            <a:cxnLst>
              <a:cxn ang="T10">
                <a:pos x="T0" y="T1"/>
              </a:cxn>
              <a:cxn ang="T11">
                <a:pos x="T2" y="T3"/>
              </a:cxn>
              <a:cxn ang="T12">
                <a:pos x="T4" y="T5"/>
              </a:cxn>
              <a:cxn ang="T13">
                <a:pos x="T6" y="T7"/>
              </a:cxn>
              <a:cxn ang="T14">
                <a:pos x="T8" y="T9"/>
              </a:cxn>
            </a:cxnLst>
            <a:rect l="T15" t="T16" r="T17" b="T18"/>
            <a:pathLst>
              <a:path w="222250" h="723900">
                <a:moveTo>
                  <a:pt x="0" y="0"/>
                </a:moveTo>
                <a:lnTo>
                  <a:pt x="617" y="0"/>
                </a:lnTo>
                <a:lnTo>
                  <a:pt x="617" y="2014"/>
                </a:lnTo>
                <a:lnTo>
                  <a:pt x="0" y="2014"/>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341" name="Text Box 4"/>
          <p:cNvSpPr txBox="1">
            <a:spLocks noChangeArrowheads="1"/>
          </p:cNvSpPr>
          <p:nvPr/>
        </p:nvSpPr>
        <p:spPr bwMode="auto">
          <a:xfrm>
            <a:off x="7620000" y="7938"/>
            <a:ext cx="1033463"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WenQuanYi Micro Hei"/>
                <a:cs typeface="WenQuanYi Micro Hei"/>
              </a:defRPr>
            </a:lvl1pPr>
            <a:lvl2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WenQuanYi Micro Hei"/>
                <a:cs typeface="WenQuanYi Micro Hei"/>
              </a:defRPr>
            </a:lvl2pPr>
            <a:lvl3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WenQuanYi Micro Hei"/>
                <a:cs typeface="WenQuanYi Micro Hei"/>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WenQuanYi Micro Hei"/>
                <a:cs typeface="WenQuanYi Micro Hei"/>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9pPr>
          </a:lstStyle>
          <a:p>
            <a:pPr>
              <a:spcBef>
                <a:spcPct val="0"/>
              </a:spcBef>
              <a:buClrTx/>
              <a:buFontTx/>
              <a:buNone/>
            </a:pPr>
            <a:fld id="{AC27BFD5-1794-4FD9-A037-BBC87146A6C0}" type="slidenum">
              <a:rPr lang="en-US" altLang="en-US" sz="1800">
                <a:solidFill>
                  <a:srgbClr val="FFFFFF"/>
                </a:solidFill>
              </a:rPr>
              <a:pPr>
                <a:spcBef>
                  <a:spcPct val="0"/>
                </a:spcBef>
                <a:buClrTx/>
                <a:buFontTx/>
                <a:buNone/>
              </a:pPr>
              <a:t>2</a:t>
            </a:fld>
            <a:endParaRPr lang="en-US" altLang="en-US" sz="1800">
              <a:solidFill>
                <a:srgbClr val="FFFFFF"/>
              </a:solidFill>
            </a:endParaRPr>
          </a:p>
        </p:txBody>
      </p:sp>
      <p:sp>
        <p:nvSpPr>
          <p:cNvPr id="6" name="Title 1"/>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High-Level Summary</a:t>
            </a:r>
            <a:r>
              <a:rPr lang="en-US" sz="2400"/>
              <a:t>, Programs</a:t>
            </a:r>
            <a:endParaRPr lang="en-US" sz="2400" dirty="0"/>
          </a:p>
        </p:txBody>
      </p:sp>
      <p:sp>
        <p:nvSpPr>
          <p:cNvPr id="12" name="Slide Number Placeholder 5">
            <a:extLst>
              <a:ext uri="{FF2B5EF4-FFF2-40B4-BE49-F238E27FC236}">
                <a16:creationId xmlns:a16="http://schemas.microsoft.com/office/drawing/2014/main" id="{B9590385-BB59-41AC-A651-98B0CD6812AD}"/>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2</a:t>
            </a:fld>
            <a:endParaRPr lang="en-US" altLang="en-US" sz="1600" b="1" dirty="0">
              <a:solidFill>
                <a:srgbClr val="004C97"/>
              </a:solidFill>
              <a:latin typeface="Helvetica" panose="020B0604020202020204" pitchFamily="34" charset="0"/>
            </a:endParaRPr>
          </a:p>
        </p:txBody>
      </p:sp>
      <p:sp>
        <p:nvSpPr>
          <p:cNvPr id="13" name="Date Placeholder 3">
            <a:extLst>
              <a:ext uri="{FF2B5EF4-FFF2-40B4-BE49-F238E27FC236}">
                <a16:creationId xmlns:a16="http://schemas.microsoft.com/office/drawing/2014/main" id="{E4F8BE8B-96DA-452A-B9D9-0833C48B613A}"/>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2" name="Rectangle 1">
            <a:extLst>
              <a:ext uri="{FF2B5EF4-FFF2-40B4-BE49-F238E27FC236}">
                <a16:creationId xmlns:a16="http://schemas.microsoft.com/office/drawing/2014/main" id="{7EEF410B-9289-44F9-98A6-EA8B07D0CDC9}"/>
              </a:ext>
            </a:extLst>
          </p:cNvPr>
          <p:cNvSpPr/>
          <p:nvPr/>
        </p:nvSpPr>
        <p:spPr>
          <a:xfrm>
            <a:off x="6241312" y="5544879"/>
            <a:ext cx="1929809" cy="3615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9">
            <a:extLst>
              <a:ext uri="{FF2B5EF4-FFF2-40B4-BE49-F238E27FC236}">
                <a16:creationId xmlns:a16="http://schemas.microsoft.com/office/drawing/2014/main" id="{C366E071-9252-482C-9BBF-5E13B06EB2E7}"/>
              </a:ext>
            </a:extLst>
          </p:cNvPr>
          <p:cNvSpPr txBox="1">
            <a:spLocks/>
          </p:cNvSpPr>
          <p:nvPr/>
        </p:nvSpPr>
        <p:spPr bwMode="auto">
          <a:xfrm>
            <a:off x="228600" y="1032856"/>
            <a:ext cx="8740739" cy="517769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LBNF: </a:t>
            </a:r>
            <a:r>
              <a:rPr lang="en-US" sz="2000" dirty="0">
                <a:solidFill>
                  <a:schemeClr val="accent6"/>
                </a:solidFill>
                <a:latin typeface="Helvetica" panose="020B0604020202020204" pitchFamily="34" charset="0"/>
                <a:cs typeface="Helvetica" panose="020B0604020202020204" pitchFamily="34" charset="0"/>
              </a:rPr>
              <a:t>Both ACE RCS and ACE Linac approaches are both technically sound and reasonably costed solutions. Power, reliability, flexibility.</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	- </a:t>
            </a:r>
            <a:r>
              <a:rPr lang="en-US" sz="2000">
                <a:solidFill>
                  <a:schemeClr val="accent6"/>
                </a:solidFill>
                <a:latin typeface="Helvetica" panose="020B0604020202020204" pitchFamily="34" charset="0"/>
                <a:cs typeface="Helvetica" panose="020B0604020202020204" pitchFamily="34" charset="0"/>
              </a:rPr>
              <a:t>Both start </a:t>
            </a:r>
            <a:r>
              <a:rPr lang="en-US" sz="2000" dirty="0">
                <a:solidFill>
                  <a:schemeClr val="accent6"/>
                </a:solidFill>
                <a:latin typeface="Helvetica" panose="020B0604020202020204" pitchFamily="34" charset="0"/>
                <a:cs typeface="Helvetica" panose="020B0604020202020204" pitchFamily="34" charset="0"/>
              </a:rPr>
              <a:t>with a 2 GeV Linac</a:t>
            </a:r>
          </a:p>
          <a:p>
            <a:pPr marL="0" indent="0">
              <a:spcBef>
                <a:spcPts val="0"/>
              </a:spcBef>
              <a:buClrTx/>
              <a:buNone/>
              <a:defRPr>
                <a:uFillTx/>
              </a:defRPr>
            </a:pPr>
            <a:endParaRPr lang="en-US" sz="1200" b="1"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New Physics: </a:t>
            </a:r>
            <a:r>
              <a:rPr lang="en-US" sz="2000" dirty="0">
                <a:solidFill>
                  <a:schemeClr val="accent6"/>
                </a:solidFill>
                <a:latin typeface="Helvetica" panose="020B0604020202020204" pitchFamily="34" charset="0"/>
                <a:cs typeface="Helvetica" panose="020B0604020202020204" pitchFamily="34" charset="0"/>
              </a:rPr>
              <a:t>Spigots presented yesterday, Both scenarios extend linac to 2 GeV and increase beam power at 8 GeV, but some variation in the relative beam powers available for each spigot.</a:t>
            </a:r>
            <a:endParaRPr lang="en-US" sz="2000" b="1"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endParaRPr lang="en-US" sz="1200" b="1"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Muon Collider:</a:t>
            </a:r>
            <a:r>
              <a:rPr lang="en-US" sz="2000" dirty="0">
                <a:solidFill>
                  <a:schemeClr val="accent6"/>
                </a:solidFill>
                <a:latin typeface="Helvetica" panose="020B0604020202020204" pitchFamily="34" charset="0"/>
                <a:cs typeface="Helvetica" panose="020B0604020202020204" pitchFamily="34" charset="0"/>
              </a:rPr>
              <a:t> Neither ACE RCS not ACE Linac can be directly used as an 2-3 MW </a:t>
            </a:r>
            <a:r>
              <a:rPr lang="en-US" sz="2000" dirty="0" err="1">
                <a:solidFill>
                  <a:schemeClr val="accent6"/>
                </a:solidFill>
                <a:latin typeface="Helvetica" panose="020B0604020202020204" pitchFamily="34" charset="0"/>
                <a:cs typeface="Helvetica" panose="020B0604020202020204" pitchFamily="34" charset="0"/>
              </a:rPr>
              <a:t>MuC</a:t>
            </a:r>
            <a:r>
              <a:rPr lang="en-US" sz="2000" dirty="0">
                <a:solidFill>
                  <a:schemeClr val="accent6"/>
                </a:solidFill>
                <a:latin typeface="Helvetica" panose="020B0604020202020204" pitchFamily="34" charset="0"/>
                <a:cs typeface="Helvetica" panose="020B0604020202020204" pitchFamily="34" charset="0"/>
              </a:rPr>
              <a:t> proton driver. Should be re-optimized.</a:t>
            </a:r>
          </a:p>
          <a:p>
            <a:pPr marL="0" indent="0">
              <a:spcBef>
                <a:spcPts val="0"/>
              </a:spcBef>
              <a:buClrTx/>
              <a:buNone/>
              <a:defRPr>
                <a:uFillTx/>
              </a:defRPr>
            </a:pPr>
            <a:endParaRPr lang="en-US" sz="800"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 ACE RCS should be modified to be 100-200e12, 5-10 Hz. This requires </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serious consideration of space-charge issues.</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	- Possibility of 2-8 GeV 10 Hz RCS upgrade to 3-12 GeV 5Hz RCS?</a:t>
            </a:r>
          </a:p>
          <a:p>
            <a:pPr marL="0" indent="0">
              <a:spcBef>
                <a:spcPts val="0"/>
              </a:spcBef>
              <a:buClrTx/>
              <a:buNone/>
              <a:defRPr>
                <a:uFillTx/>
              </a:defRPr>
            </a:pPr>
            <a:endParaRPr lang="en-US" sz="800"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 ACE Linac should be as high current as possible at 10 Hz.</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	- 5mA x 2ms x 10Hz configuration upgrade to 20mA x 2ms x 10Hz.</a:t>
            </a:r>
          </a:p>
          <a:p>
            <a:pPr marL="0" indent="0">
              <a:spcBef>
                <a:spcPts val="0"/>
              </a:spcBef>
              <a:buClrTx/>
              <a:buNone/>
              <a:defRPr>
                <a:uFillTx/>
              </a:defRPr>
            </a:pPr>
            <a:endParaRPr lang="en-US" sz="800"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 ACE Linac a more natural fit for </a:t>
            </a:r>
            <a:r>
              <a:rPr lang="en-US" sz="2000" b="1" dirty="0" err="1">
                <a:solidFill>
                  <a:schemeClr val="accent6"/>
                </a:solidFill>
                <a:latin typeface="Helvetica" panose="020B0604020202020204" pitchFamily="34" charset="0"/>
                <a:cs typeface="Helvetica" panose="020B0604020202020204" pitchFamily="34" charset="0"/>
              </a:rPr>
              <a:t>MuC</a:t>
            </a:r>
            <a:r>
              <a:rPr lang="en-US" sz="2000" b="1" dirty="0">
                <a:solidFill>
                  <a:schemeClr val="accent6"/>
                </a:solidFill>
                <a:latin typeface="Helvetica" panose="020B0604020202020204" pitchFamily="34" charset="0"/>
                <a:cs typeface="Helvetica" panose="020B0604020202020204" pitchFamily="34" charset="0"/>
              </a:rPr>
              <a:t> than ACE RCS.</a:t>
            </a:r>
          </a:p>
        </p:txBody>
      </p:sp>
      <p:sp>
        <p:nvSpPr>
          <p:cNvPr id="16" name="Footer Placeholder 4">
            <a:extLst>
              <a:ext uri="{FF2B5EF4-FFF2-40B4-BE49-F238E27FC236}">
                <a16:creationId xmlns:a16="http://schemas.microsoft.com/office/drawing/2014/main" id="{E7B01EE0-163C-54D0-9EA4-5B14F2E071F1}"/>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Tree>
    <p:extLst>
      <p:ext uri="{BB962C8B-B14F-4D97-AF65-F5344CB8AC3E}">
        <p14:creationId xmlns:p14="http://schemas.microsoft.com/office/powerpoint/2010/main" val="14528851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reeform 3"/>
          <p:cNvSpPr>
            <a:spLocks noChangeArrowheads="1"/>
          </p:cNvSpPr>
          <p:nvPr/>
        </p:nvSpPr>
        <p:spPr bwMode="auto">
          <a:xfrm>
            <a:off x="6869113" y="5257800"/>
            <a:ext cx="346075" cy="895350"/>
          </a:xfrm>
          <a:custGeom>
            <a:avLst/>
            <a:gdLst>
              <a:gd name="T0" fmla="*/ 0 w 222250"/>
              <a:gd name="T1" fmla="*/ 0 h 723900"/>
              <a:gd name="T2" fmla="*/ 80514 w 222250"/>
              <a:gd name="T3" fmla="*/ 0 h 723900"/>
              <a:gd name="T4" fmla="*/ 80514 w 222250"/>
              <a:gd name="T5" fmla="*/ 20872 h 723900"/>
              <a:gd name="T6" fmla="*/ 0 w 222250"/>
              <a:gd name="T7" fmla="*/ 20872 h 723900"/>
              <a:gd name="T8" fmla="*/ 0 w 222250"/>
              <a:gd name="T9" fmla="*/ 0 h 723900"/>
              <a:gd name="T10" fmla="*/ 0 60000 65536"/>
              <a:gd name="T11" fmla="*/ 0 60000 65536"/>
              <a:gd name="T12" fmla="*/ 0 60000 65536"/>
              <a:gd name="T13" fmla="*/ 0 60000 65536"/>
              <a:gd name="T14" fmla="*/ 0 60000 65536"/>
              <a:gd name="T15" fmla="*/ 0 w 222250"/>
              <a:gd name="T16" fmla="*/ 0 h 723900"/>
              <a:gd name="T17" fmla="*/ 222250 w 222250"/>
              <a:gd name="T18" fmla="*/ 723900 h 723900"/>
            </a:gdLst>
            <a:ahLst/>
            <a:cxnLst>
              <a:cxn ang="T10">
                <a:pos x="T0" y="T1"/>
              </a:cxn>
              <a:cxn ang="T11">
                <a:pos x="T2" y="T3"/>
              </a:cxn>
              <a:cxn ang="T12">
                <a:pos x="T4" y="T5"/>
              </a:cxn>
              <a:cxn ang="T13">
                <a:pos x="T6" y="T7"/>
              </a:cxn>
              <a:cxn ang="T14">
                <a:pos x="T8" y="T9"/>
              </a:cxn>
            </a:cxnLst>
            <a:rect l="T15" t="T16" r="T17" b="T18"/>
            <a:pathLst>
              <a:path w="222250" h="723900">
                <a:moveTo>
                  <a:pt x="0" y="0"/>
                </a:moveTo>
                <a:lnTo>
                  <a:pt x="617" y="0"/>
                </a:lnTo>
                <a:lnTo>
                  <a:pt x="617" y="2014"/>
                </a:lnTo>
                <a:lnTo>
                  <a:pt x="0" y="2014"/>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341" name="Text Box 4"/>
          <p:cNvSpPr txBox="1">
            <a:spLocks noChangeArrowheads="1"/>
          </p:cNvSpPr>
          <p:nvPr/>
        </p:nvSpPr>
        <p:spPr bwMode="auto">
          <a:xfrm>
            <a:off x="7620000" y="7938"/>
            <a:ext cx="1033463"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WenQuanYi Micro Hei"/>
                <a:cs typeface="WenQuanYi Micro Hei"/>
              </a:defRPr>
            </a:lvl1pPr>
            <a:lvl2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WenQuanYi Micro Hei"/>
                <a:cs typeface="WenQuanYi Micro Hei"/>
              </a:defRPr>
            </a:lvl2pPr>
            <a:lvl3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WenQuanYi Micro Hei"/>
                <a:cs typeface="WenQuanYi Micro Hei"/>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WenQuanYi Micro Hei"/>
                <a:cs typeface="WenQuanYi Micro Hei"/>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9pPr>
          </a:lstStyle>
          <a:p>
            <a:pPr>
              <a:spcBef>
                <a:spcPct val="0"/>
              </a:spcBef>
              <a:buClrTx/>
              <a:buFontTx/>
              <a:buNone/>
            </a:pPr>
            <a:fld id="{AC27BFD5-1794-4FD9-A037-BBC87146A6C0}" type="slidenum">
              <a:rPr lang="en-US" altLang="en-US" sz="1800">
                <a:solidFill>
                  <a:srgbClr val="FFFFFF"/>
                </a:solidFill>
              </a:rPr>
              <a:pPr>
                <a:spcBef>
                  <a:spcPct val="0"/>
                </a:spcBef>
                <a:buClrTx/>
                <a:buFontTx/>
                <a:buNone/>
              </a:pPr>
              <a:t>3</a:t>
            </a:fld>
            <a:endParaRPr lang="en-US" altLang="en-US" sz="1800">
              <a:solidFill>
                <a:srgbClr val="FFFFFF"/>
              </a:solidFill>
            </a:endParaRPr>
          </a:p>
        </p:txBody>
      </p:sp>
      <p:sp>
        <p:nvSpPr>
          <p:cNvPr id="6" name="Title 1"/>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High-Level Summary, R&amp;D Needs</a:t>
            </a:r>
          </a:p>
        </p:txBody>
      </p:sp>
      <p:sp>
        <p:nvSpPr>
          <p:cNvPr id="12" name="Slide Number Placeholder 5">
            <a:extLst>
              <a:ext uri="{FF2B5EF4-FFF2-40B4-BE49-F238E27FC236}">
                <a16:creationId xmlns:a16="http://schemas.microsoft.com/office/drawing/2014/main" id="{B9590385-BB59-41AC-A651-98B0CD6812AD}"/>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3</a:t>
            </a:fld>
            <a:endParaRPr lang="en-US" altLang="en-US" sz="1600" b="1" dirty="0">
              <a:solidFill>
                <a:srgbClr val="004C97"/>
              </a:solidFill>
              <a:latin typeface="Helvetica" panose="020B0604020202020204" pitchFamily="34" charset="0"/>
            </a:endParaRPr>
          </a:p>
        </p:txBody>
      </p:sp>
      <p:sp>
        <p:nvSpPr>
          <p:cNvPr id="13" name="Date Placeholder 3">
            <a:extLst>
              <a:ext uri="{FF2B5EF4-FFF2-40B4-BE49-F238E27FC236}">
                <a16:creationId xmlns:a16="http://schemas.microsoft.com/office/drawing/2014/main" id="{E4F8BE8B-96DA-452A-B9D9-0833C48B613A}"/>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2" name="Rectangle 1">
            <a:extLst>
              <a:ext uri="{FF2B5EF4-FFF2-40B4-BE49-F238E27FC236}">
                <a16:creationId xmlns:a16="http://schemas.microsoft.com/office/drawing/2014/main" id="{7EEF410B-9289-44F9-98A6-EA8B07D0CDC9}"/>
              </a:ext>
            </a:extLst>
          </p:cNvPr>
          <p:cNvSpPr/>
          <p:nvPr/>
        </p:nvSpPr>
        <p:spPr>
          <a:xfrm>
            <a:off x="6241312" y="5544879"/>
            <a:ext cx="1929809" cy="3615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ontent Placeholder 29">
            <a:extLst>
              <a:ext uri="{FF2B5EF4-FFF2-40B4-BE49-F238E27FC236}">
                <a16:creationId xmlns:a16="http://schemas.microsoft.com/office/drawing/2014/main" id="{C366E071-9252-482C-9BBF-5E13B06EB2E7}"/>
              </a:ext>
            </a:extLst>
          </p:cNvPr>
          <p:cNvSpPr txBox="1">
            <a:spLocks/>
          </p:cNvSpPr>
          <p:nvPr/>
        </p:nvSpPr>
        <p:spPr bwMode="auto">
          <a:xfrm>
            <a:off x="228600" y="1032856"/>
            <a:ext cx="8740739" cy="517769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 High-Power </a:t>
            </a:r>
            <a:r>
              <a:rPr lang="en-US" sz="2000" b="1" dirty="0" err="1">
                <a:solidFill>
                  <a:schemeClr val="accent6"/>
                </a:solidFill>
                <a:latin typeface="Helvetica" panose="020B0604020202020204" pitchFamily="34" charset="0"/>
                <a:cs typeface="Helvetica" panose="020B0604020202020204" pitchFamily="34" charset="0"/>
              </a:rPr>
              <a:t>Targetry</a:t>
            </a:r>
            <a:r>
              <a:rPr lang="en-US" sz="2000" b="1" dirty="0">
                <a:solidFill>
                  <a:schemeClr val="accent6"/>
                </a:solidFill>
                <a:latin typeface="Helvetica" panose="020B0604020202020204" pitchFamily="34" charset="0"/>
                <a:cs typeface="Helvetica" panose="020B0604020202020204" pitchFamily="34" charset="0"/>
              </a:rPr>
              <a:t> R&amp;D</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We need to develop 2+ MW DUNE/LBNF target as soon as possible.</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All our ambitious muon programs require novel/advanced targets.</a:t>
            </a:r>
          </a:p>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 H- Laser Stripping</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H- Foil injection is the most challenging part of both ACE RCS/Linac</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	- For 8-GeV H- stripping, no direct precedent.</a:t>
            </a:r>
          </a:p>
          <a:p>
            <a:pPr marL="0" indent="0">
              <a:spcBef>
                <a:spcPts val="0"/>
              </a:spcBef>
              <a:buNone/>
              <a:defRPr>
                <a:uFillTx/>
              </a:defRPr>
            </a:pPr>
            <a:r>
              <a:rPr lang="en-US" sz="2000" b="1" dirty="0">
                <a:solidFill>
                  <a:schemeClr val="accent6"/>
                </a:solidFill>
                <a:latin typeface="Helvetica" panose="020B0604020202020204" pitchFamily="34" charset="0"/>
                <a:cs typeface="Helvetica" panose="020B0604020202020204" pitchFamily="34" charset="0"/>
              </a:rPr>
              <a:t>** Muon Collider Target Demonstrator, Cooling Demonstrator</a:t>
            </a:r>
          </a:p>
          <a:p>
            <a:pPr marL="0" indent="0">
              <a:spcBef>
                <a:spcPts val="0"/>
              </a:spcBef>
              <a:buNone/>
              <a:defRPr>
                <a:uFillTx/>
              </a:defRPr>
            </a:pPr>
            <a:r>
              <a:rPr lang="en-US" sz="2000" dirty="0">
                <a:solidFill>
                  <a:schemeClr val="accent6"/>
                </a:solidFill>
                <a:latin typeface="Helvetica" panose="020B0604020202020204" pitchFamily="34" charset="0"/>
                <a:cs typeface="Helvetica" panose="020B0604020202020204" pitchFamily="34" charset="0"/>
              </a:rPr>
              <a:t>Planning </a:t>
            </a:r>
            <a:r>
              <a:rPr lang="en-US" sz="2000">
                <a:solidFill>
                  <a:schemeClr val="accent6"/>
                </a:solidFill>
                <a:latin typeface="Helvetica" panose="020B0604020202020204" pitchFamily="34" charset="0"/>
                <a:cs typeface="Helvetica" panose="020B0604020202020204" pitchFamily="34" charset="0"/>
              </a:rPr>
              <a:t>to use </a:t>
            </a:r>
            <a:r>
              <a:rPr lang="en-US" sz="2000" dirty="0">
                <a:solidFill>
                  <a:schemeClr val="accent6"/>
                </a:solidFill>
                <a:latin typeface="Helvetica" panose="020B0604020202020204" pitchFamily="34" charset="0"/>
                <a:cs typeface="Helvetica" panose="020B0604020202020204" pitchFamily="34" charset="0"/>
              </a:rPr>
              <a:t>0.8 GeV, 2 GeV Linac beam and/or 8 GeV Booster beam.</a:t>
            </a:r>
          </a:p>
          <a:p>
            <a:pPr marL="0" indent="0">
              <a:spcBef>
                <a:spcPts val="0"/>
              </a:spcBef>
              <a:buNone/>
              <a:defRPr>
                <a:uFillTx/>
              </a:defRPr>
            </a:pPr>
            <a:r>
              <a:rPr lang="en-US" sz="2000" b="1" dirty="0">
                <a:solidFill>
                  <a:schemeClr val="accent6"/>
                </a:solidFill>
                <a:latin typeface="Helvetica" panose="020B0604020202020204" pitchFamily="34" charset="0"/>
                <a:cs typeface="Helvetica" panose="020B0604020202020204" pitchFamily="34" charset="0"/>
              </a:rPr>
              <a:t>** GeV-Scale Accumulator Ring Design</a:t>
            </a:r>
          </a:p>
          <a:p>
            <a:pPr marL="0" indent="0">
              <a:spcBef>
                <a:spcPts val="0"/>
              </a:spcBef>
              <a:buNone/>
              <a:defRPr>
                <a:uFillTx/>
              </a:defRPr>
            </a:pPr>
            <a:r>
              <a:rPr lang="en-US" sz="2000" dirty="0">
                <a:solidFill>
                  <a:schemeClr val="accent6"/>
                </a:solidFill>
                <a:latin typeface="Helvetica" panose="020B0604020202020204" pitchFamily="34" charset="0"/>
                <a:cs typeface="Helvetica" panose="020B0604020202020204" pitchFamily="34" charset="0"/>
              </a:rPr>
              <a:t>Real opportunity for 0.8 GeV compact AR with short pulses</a:t>
            </a:r>
          </a:p>
          <a:p>
            <a:pPr marL="0" indent="0">
              <a:spcBef>
                <a:spcPts val="0"/>
              </a:spcBef>
              <a:buNone/>
              <a:defRPr>
                <a:uFillTx/>
              </a:defRPr>
            </a:pPr>
            <a:r>
              <a:rPr lang="en-US" sz="2000" dirty="0">
                <a:solidFill>
                  <a:schemeClr val="accent6"/>
                </a:solidFill>
                <a:latin typeface="Helvetica" panose="020B0604020202020204" pitchFamily="34" charset="0"/>
                <a:cs typeface="Helvetica" panose="020B0604020202020204" pitchFamily="34" charset="0"/>
              </a:rPr>
              <a:t>	- Start with 100-300 kW at 0.8 GeV suitable for PIP2-BD</a:t>
            </a:r>
          </a:p>
          <a:p>
            <a:pPr marL="0" indent="0">
              <a:spcBef>
                <a:spcPts val="0"/>
              </a:spcBef>
              <a:buNone/>
              <a:defRPr>
                <a:uFillTx/>
              </a:defRPr>
            </a:pPr>
            <a:r>
              <a:rPr lang="en-US" sz="2000" dirty="0">
                <a:solidFill>
                  <a:schemeClr val="accent6"/>
                </a:solidFill>
                <a:latin typeface="Helvetica" panose="020B0604020202020204" pitchFamily="34" charset="0"/>
                <a:cs typeface="Helvetica" panose="020B0604020202020204" pitchFamily="34" charset="0"/>
              </a:rPr>
              <a:t>	- Updated to 1+ MW at ~2 GeV great for AMF/PIP2-BD </a:t>
            </a:r>
          </a:p>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 Metallized Ceramic Beampipe</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For 20 Hz RCS configurations, benefit from developing a prototype.</a:t>
            </a:r>
          </a:p>
          <a:p>
            <a:pPr marL="0" indent="0">
              <a:spcBef>
                <a:spcPts val="0"/>
              </a:spcBef>
              <a:buClrTx/>
              <a:buNone/>
              <a:defRPr>
                <a:uFillTx/>
              </a:defRPr>
            </a:pPr>
            <a:r>
              <a:rPr lang="en-US" sz="2000" b="1" dirty="0">
                <a:solidFill>
                  <a:schemeClr val="accent6"/>
                </a:solidFill>
                <a:latin typeface="Helvetica" panose="020B0604020202020204" pitchFamily="34" charset="0"/>
                <a:cs typeface="Helvetica" panose="020B0604020202020204" pitchFamily="34" charset="0"/>
              </a:rPr>
              <a:t>* High-Gradient, High-Q SRF Linac</a:t>
            </a:r>
          </a:p>
          <a:p>
            <a:pPr marL="0" indent="0">
              <a:spcBef>
                <a:spcPts val="0"/>
              </a:spcBef>
              <a:buClrTx/>
              <a:buNone/>
              <a:defRPr>
                <a:uFillTx/>
              </a:defRPr>
            </a:pPr>
            <a:r>
              <a:rPr lang="en-US" sz="2000" dirty="0">
                <a:solidFill>
                  <a:schemeClr val="accent6"/>
                </a:solidFill>
                <a:latin typeface="Helvetica" panose="020B0604020202020204" pitchFamily="34" charset="0"/>
                <a:cs typeface="Helvetica" panose="020B0604020202020204" pitchFamily="34" charset="0"/>
              </a:rPr>
              <a:t>Continuous improvement in cost/benefit SRF technology.</a:t>
            </a:r>
            <a:endParaRPr lang="en-US" sz="2000" b="1"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endParaRPr lang="en-US" sz="2000" dirty="0">
              <a:solidFill>
                <a:schemeClr val="accent6"/>
              </a:solidFill>
              <a:latin typeface="Helvetica" panose="020B0604020202020204" pitchFamily="34" charset="0"/>
              <a:cs typeface="Helvetica" panose="020B0604020202020204" pitchFamily="34" charset="0"/>
            </a:endParaRPr>
          </a:p>
          <a:p>
            <a:pPr marL="0" indent="0">
              <a:spcBef>
                <a:spcPts val="0"/>
              </a:spcBef>
              <a:buClrTx/>
              <a:buNone/>
              <a:defRPr>
                <a:uFillTx/>
              </a:defRPr>
            </a:pPr>
            <a:endParaRPr lang="en-US" sz="2000" dirty="0">
              <a:solidFill>
                <a:schemeClr val="accent6"/>
              </a:solidFill>
              <a:latin typeface="Helvetica" panose="020B0604020202020204" pitchFamily="34" charset="0"/>
              <a:cs typeface="Helvetica" panose="020B0604020202020204" pitchFamily="34" charset="0"/>
            </a:endParaRPr>
          </a:p>
        </p:txBody>
      </p:sp>
      <p:sp>
        <p:nvSpPr>
          <p:cNvPr id="16" name="Footer Placeholder 4">
            <a:extLst>
              <a:ext uri="{FF2B5EF4-FFF2-40B4-BE49-F238E27FC236}">
                <a16:creationId xmlns:a16="http://schemas.microsoft.com/office/drawing/2014/main" id="{E7B01EE0-163C-54D0-9EA4-5B14F2E071F1}"/>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Tree>
    <p:extLst>
      <p:ext uri="{BB962C8B-B14F-4D97-AF65-F5344CB8AC3E}">
        <p14:creationId xmlns:p14="http://schemas.microsoft.com/office/powerpoint/2010/main" val="2164372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7620000" y="-28575"/>
            <a:ext cx="1025525" cy="325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WenQuanYi Micro Hei"/>
                <a:cs typeface="WenQuanYi Micro Hei"/>
              </a:defRPr>
            </a:lvl1pPr>
            <a:lvl2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WenQuanYi Micro Hei"/>
                <a:cs typeface="WenQuanYi Micro Hei"/>
              </a:defRPr>
            </a:lvl2pPr>
            <a:lvl3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WenQuanYi Micro Hei"/>
                <a:cs typeface="WenQuanYi Micro Hei"/>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WenQuanYi Micro Hei"/>
                <a:cs typeface="WenQuanYi Micro Hei"/>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9pPr>
          </a:lstStyle>
          <a:p>
            <a:pPr>
              <a:spcBef>
                <a:spcPct val="0"/>
              </a:spcBef>
              <a:buClrTx/>
              <a:buFontTx/>
              <a:buNone/>
            </a:pPr>
            <a:fld id="{A47371DA-F349-4C1E-9688-7F4329C40053}" type="slidenum">
              <a:rPr lang="en-US" altLang="en-US" sz="1800">
                <a:solidFill>
                  <a:srgbClr val="FFFFFF"/>
                </a:solidFill>
              </a:rPr>
              <a:pPr>
                <a:spcBef>
                  <a:spcPct val="0"/>
                </a:spcBef>
                <a:buClrTx/>
                <a:buFontTx/>
                <a:buNone/>
              </a:pPr>
              <a:t>4</a:t>
            </a:fld>
            <a:endParaRPr lang="en-US" altLang="en-US" sz="1800">
              <a:solidFill>
                <a:srgbClr val="FFFFFF"/>
              </a:solidFill>
            </a:endParaRPr>
          </a:p>
        </p:txBody>
      </p:sp>
      <p:sp>
        <p:nvSpPr>
          <p:cNvPr id="20483" name="AutoShape 2"/>
          <p:cNvSpPr>
            <a:spLocks noChangeArrowheads="1"/>
          </p:cNvSpPr>
          <p:nvPr/>
        </p:nvSpPr>
        <p:spPr bwMode="auto">
          <a:xfrm>
            <a:off x="685800" y="2209801"/>
            <a:ext cx="7847013" cy="1930684"/>
          </a:xfrm>
          <a:custGeom>
            <a:avLst/>
            <a:gdLst>
              <a:gd name="T0" fmla="*/ 7847013 w 7847013"/>
              <a:gd name="T1" fmla="*/ 1 h 1979613"/>
              <a:gd name="T2" fmla="*/ 3923507 w 7847013"/>
              <a:gd name="T3" fmla="*/ 1 h 1979613"/>
              <a:gd name="T4" fmla="*/ 0 w 7847013"/>
              <a:gd name="T5" fmla="*/ 1 h 1979613"/>
              <a:gd name="T6" fmla="*/ 3923507 w 7847013"/>
              <a:gd name="T7" fmla="*/ 0 h 1979613"/>
              <a:gd name="T8" fmla="*/ 0 60000 65536"/>
              <a:gd name="T9" fmla="*/ 0 60000 65536"/>
              <a:gd name="T10" fmla="*/ 0 60000 65536"/>
              <a:gd name="T11" fmla="*/ 0 60000 65536"/>
              <a:gd name="T12" fmla="*/ 0 w 7847013"/>
              <a:gd name="T13" fmla="*/ 0 h 1979613"/>
              <a:gd name="T14" fmla="*/ 7847013 w 7847013"/>
              <a:gd name="T15" fmla="*/ 1979613 h 1979613"/>
            </a:gdLst>
            <a:ahLst/>
            <a:cxnLst>
              <a:cxn ang="T8">
                <a:pos x="T0" y="T1"/>
              </a:cxn>
              <a:cxn ang="T9">
                <a:pos x="T2" y="T3"/>
              </a:cxn>
              <a:cxn ang="T10">
                <a:pos x="T4" y="T5"/>
              </a:cxn>
              <a:cxn ang="T11">
                <a:pos x="T6" y="T7"/>
              </a:cxn>
            </a:cxnLst>
            <a:rect l="T12" t="T13" r="T14" b="T15"/>
            <a:pathLst>
              <a:path w="7847013" h="1979613">
                <a:moveTo>
                  <a:pt x="0" y="0"/>
                </a:moveTo>
                <a:lnTo>
                  <a:pt x="21798" y="0"/>
                </a:lnTo>
                <a:lnTo>
                  <a:pt x="21798" y="5499"/>
                </a:lnTo>
                <a:lnTo>
                  <a:pt x="0" y="54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WenQuanYi Micro Hei"/>
                <a:cs typeface="WenQuanYi Micro Hei"/>
              </a:defRPr>
            </a:lvl1pPr>
            <a:lvl2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WenQuanYi Micro Hei"/>
                <a:cs typeface="WenQuanYi Micro Hei"/>
              </a:defRPr>
            </a:lvl2pPr>
            <a:lvl3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WenQuanYi Micro Hei"/>
                <a:cs typeface="WenQuanYi Micro Hei"/>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WenQuanYi Micro Hei"/>
                <a:cs typeface="WenQuanYi Micro Hei"/>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9pPr>
          </a:lstStyle>
          <a:p>
            <a:pPr algn="ctr" eaLnBrk="1">
              <a:spcBef>
                <a:spcPct val="0"/>
              </a:spcBef>
              <a:buClrTx/>
              <a:buFontTx/>
              <a:buNone/>
            </a:pPr>
            <a:r>
              <a:rPr lang="en-US" altLang="en-US" sz="4200" dirty="0">
                <a:solidFill>
                  <a:schemeClr val="tx2"/>
                </a:solidFill>
              </a:rPr>
              <a:t>Final Slides</a:t>
            </a:r>
          </a:p>
          <a:p>
            <a:pPr algn="ctr" eaLnBrk="1">
              <a:spcBef>
                <a:spcPct val="0"/>
              </a:spcBef>
              <a:buClrTx/>
              <a:buFontTx/>
              <a:buNone/>
            </a:pPr>
            <a:r>
              <a:rPr lang="en-US" altLang="en-US" sz="4200" dirty="0">
                <a:solidFill>
                  <a:schemeClr val="tx2"/>
                </a:solidFill>
              </a:rPr>
              <a:t>Three Questions about</a:t>
            </a:r>
          </a:p>
          <a:p>
            <a:pPr algn="ctr" eaLnBrk="1">
              <a:spcBef>
                <a:spcPct val="0"/>
              </a:spcBef>
              <a:buClrTx/>
              <a:buFontTx/>
              <a:buNone/>
            </a:pPr>
            <a:r>
              <a:rPr lang="en-US" altLang="en-US" sz="4200" dirty="0">
                <a:solidFill>
                  <a:schemeClr val="tx2"/>
                </a:solidFill>
              </a:rPr>
              <a:t>Accelerator Upgrades</a:t>
            </a:r>
          </a:p>
        </p:txBody>
      </p:sp>
      <p:sp>
        <p:nvSpPr>
          <p:cNvPr id="20484" name="Text Box 3"/>
          <p:cNvSpPr txBox="1">
            <a:spLocks noChangeArrowheads="1"/>
          </p:cNvSpPr>
          <p:nvPr/>
        </p:nvSpPr>
        <p:spPr bwMode="auto">
          <a:xfrm>
            <a:off x="7620000" y="7938"/>
            <a:ext cx="10366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WenQuanYi Micro Hei"/>
                <a:cs typeface="WenQuanYi Micro Hei"/>
              </a:defRPr>
            </a:lvl1pPr>
            <a:lvl2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WenQuanYi Micro Hei"/>
                <a:cs typeface="WenQuanYi Micro Hei"/>
              </a:defRPr>
            </a:lvl2pPr>
            <a:lvl3pPr>
              <a:spcBef>
                <a:spcPts val="4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WenQuanYi Micro Hei"/>
                <a:cs typeface="WenQuanYi Micro Hei"/>
              </a:defRPr>
            </a:lvl3pPr>
            <a:lvl4pPr>
              <a:spcBef>
                <a:spcPts val="4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WenQuanYi Micro Hei"/>
                <a:cs typeface="WenQuanYi Micro Hei"/>
              </a:defRPr>
            </a:lvl4pPr>
            <a:lvl5pPr>
              <a:spcBef>
                <a:spcPts val="35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5pPr>
            <a:lvl6pPr marL="25146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6pPr>
            <a:lvl7pPr marL="29718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7pPr>
            <a:lvl8pPr marL="34290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8pPr>
            <a:lvl9pPr marL="3886200" indent="-228600" defTabSz="457200" eaLnBrk="0" fontAlgn="base" hangingPunct="0">
              <a:spcBef>
                <a:spcPts val="35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WenQuanYi Micro Hei"/>
                <a:cs typeface="WenQuanYi Micro Hei"/>
              </a:defRPr>
            </a:lvl9pPr>
          </a:lstStyle>
          <a:p>
            <a:pPr eaLnBrk="1">
              <a:lnSpc>
                <a:spcPct val="93000"/>
              </a:lnSpc>
              <a:spcBef>
                <a:spcPct val="0"/>
              </a:spcBef>
              <a:buClrTx/>
              <a:buFontTx/>
              <a:buNone/>
            </a:pPr>
            <a:fld id="{CCE331F3-4EA3-4A80-9C1C-648856DBCFC4}" type="slidenum">
              <a:rPr lang="en-US" altLang="en-US" sz="1800">
                <a:solidFill>
                  <a:srgbClr val="FFFFFF"/>
                </a:solidFill>
              </a:rPr>
              <a:pPr eaLnBrk="1">
                <a:lnSpc>
                  <a:spcPct val="93000"/>
                </a:lnSpc>
                <a:spcBef>
                  <a:spcPct val="0"/>
                </a:spcBef>
                <a:buClrTx/>
                <a:buFontTx/>
                <a:buNone/>
              </a:pPr>
              <a:t>4</a:t>
            </a:fld>
            <a:endParaRPr lang="en-US" altLang="en-US" sz="1800">
              <a:solidFill>
                <a:srgbClr val="FFFFFF"/>
              </a:solidFill>
            </a:endParaRPr>
          </a:p>
        </p:txBody>
      </p:sp>
      <p:sp>
        <p:nvSpPr>
          <p:cNvPr id="9" name="Slide Number Placeholder 5">
            <a:extLst>
              <a:ext uri="{FF2B5EF4-FFF2-40B4-BE49-F238E27FC236}">
                <a16:creationId xmlns:a16="http://schemas.microsoft.com/office/drawing/2014/main" id="{78F3B0B0-2CEF-474E-8AB1-F938E2361BB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4</a:t>
            </a:fld>
            <a:endParaRPr lang="en-US" altLang="en-US" sz="1600" b="1"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0A264B7A-CF25-C6B6-914A-45F09A3BD2C1}"/>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
        <p:nvSpPr>
          <p:cNvPr id="11" name="Date Placeholder 3">
            <a:extLst>
              <a:ext uri="{FF2B5EF4-FFF2-40B4-BE49-F238E27FC236}">
                <a16:creationId xmlns:a16="http://schemas.microsoft.com/office/drawing/2014/main" id="{04C93F92-A422-2FA4-D761-DF5557456DAD}"/>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Tree>
    <p:extLst>
      <p:ext uri="{BB962C8B-B14F-4D97-AF65-F5344CB8AC3E}">
        <p14:creationId xmlns:p14="http://schemas.microsoft.com/office/powerpoint/2010/main" val="36620556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DF7E563D-52DC-F201-E54F-6D6652C60FA4}"/>
              </a:ext>
            </a:extLst>
          </p:cNvPr>
          <p:cNvSpPr txBox="1">
            <a:spLocks/>
          </p:cNvSpPr>
          <p:nvPr/>
        </p:nvSpPr>
        <p:spPr>
          <a:xfrm>
            <a:off x="228601" y="1004777"/>
            <a:ext cx="8686800" cy="4953925"/>
          </a:xfrm>
          <a:prstGeom prst="rect">
            <a:avLst/>
          </a:prstGeom>
        </p:spPr>
        <p:txBody>
          <a:bodyPr vert="horz" lIns="68580" tIns="34290" rIns="68580" bIns="3429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mj-lt"/>
              <a:buAutoNum type="arabicPeriod"/>
            </a:pPr>
            <a:r>
              <a:rPr lang="en-US" sz="2250" dirty="0">
                <a:solidFill>
                  <a:srgbClr val="C00000"/>
                </a:solidFill>
                <a:effectLst>
                  <a:outerShdw blurRad="38100" dist="38100" dir="2700000" algn="tl">
                    <a:srgbClr val="000000">
                      <a:alpha val="43137"/>
                    </a:srgbClr>
                  </a:outerShdw>
                </a:effectLst>
              </a:rPr>
              <a:t>How will your system/development address the BR goals of DUNE/LBNF, New Physics, </a:t>
            </a:r>
            <a:r>
              <a:rPr lang="en-US" sz="2250" dirty="0" err="1">
                <a:solidFill>
                  <a:srgbClr val="C00000"/>
                </a:solidFill>
                <a:effectLst>
                  <a:outerShdw blurRad="38100" dist="38100" dir="2700000" algn="tl">
                    <a:srgbClr val="000000">
                      <a:alpha val="43137"/>
                    </a:srgbClr>
                  </a:outerShdw>
                </a:effectLst>
              </a:rPr>
              <a:t>MuC</a:t>
            </a:r>
            <a:r>
              <a:rPr lang="en-US" sz="2250" dirty="0">
                <a:solidFill>
                  <a:srgbClr val="C00000"/>
                </a:solidFill>
                <a:effectLst>
                  <a:outerShdw blurRad="38100" dist="38100" dir="2700000" algn="tl">
                    <a:srgbClr val="000000">
                      <a:alpha val="43137"/>
                    </a:srgbClr>
                  </a:outerShdw>
                </a:effectLst>
              </a:rPr>
              <a:t>?</a:t>
            </a:r>
          </a:p>
          <a:p>
            <a:pPr lvl="1"/>
            <a:r>
              <a:rPr lang="en-US" sz="1900" dirty="0">
                <a:solidFill>
                  <a:schemeClr val="accent6"/>
                </a:solidFill>
              </a:rPr>
              <a:t>DUNE/LBNF: 10Hz RCS may be the lowest cost, lowest risk configuration.</a:t>
            </a:r>
          </a:p>
          <a:p>
            <a:pPr lvl="1"/>
            <a:r>
              <a:rPr lang="en-US" sz="1900" dirty="0">
                <a:solidFill>
                  <a:schemeClr val="accent6"/>
                </a:solidFill>
              </a:rPr>
              <a:t>New Physics: Spigots yesterday, CW up to 2 GeV</a:t>
            </a:r>
          </a:p>
          <a:p>
            <a:pPr lvl="1"/>
            <a:r>
              <a:rPr lang="en-US" sz="1900" dirty="0" err="1">
                <a:solidFill>
                  <a:schemeClr val="accent6"/>
                </a:solidFill>
              </a:rPr>
              <a:t>MuC</a:t>
            </a:r>
            <a:r>
              <a:rPr lang="en-US" sz="1900" dirty="0">
                <a:solidFill>
                  <a:schemeClr val="accent6"/>
                </a:solidFill>
              </a:rPr>
              <a:t>: There’s a viable path, but advantage goes to Linac option.</a:t>
            </a:r>
          </a:p>
          <a:p>
            <a:pPr lvl="2"/>
            <a:r>
              <a:rPr lang="en-US" sz="1900" dirty="0">
                <a:solidFill>
                  <a:schemeClr val="accent6"/>
                </a:solidFill>
              </a:rPr>
              <a:t>RCS gets more interesting with higher energies.</a:t>
            </a:r>
          </a:p>
          <a:p>
            <a:pPr marL="0" indent="0">
              <a:buNone/>
            </a:pPr>
            <a:r>
              <a:rPr lang="en-US" sz="2250" dirty="0">
                <a:solidFill>
                  <a:srgbClr val="C00000"/>
                </a:solidFill>
                <a:effectLst>
                  <a:outerShdw blurRad="38100" dist="38100" dir="2700000" algn="tl">
                    <a:srgbClr val="000000">
                      <a:alpha val="43137"/>
                    </a:srgbClr>
                  </a:outerShdw>
                </a:effectLst>
                <a:ea typeface="ＭＳ Ｐゴシック"/>
              </a:rPr>
              <a:t>2. What are the biggest technical/performance risks of your system/development?</a:t>
            </a:r>
          </a:p>
          <a:p>
            <a:pPr lvl="1"/>
            <a:r>
              <a:rPr lang="en-US" sz="1900" dirty="0">
                <a:solidFill>
                  <a:schemeClr val="accent6"/>
                </a:solidFill>
              </a:rPr>
              <a:t>H- Foil Injection, Laser stripping R&amp;D. Looks okay, but biggest risk/limit.</a:t>
            </a:r>
          </a:p>
          <a:p>
            <a:pPr lvl="1"/>
            <a:r>
              <a:rPr lang="en-US" sz="1900" dirty="0">
                <a:solidFill>
                  <a:schemeClr val="accent6"/>
                </a:solidFill>
                <a:ea typeface="ＭＳ Ｐゴシック"/>
              </a:rPr>
              <a:t>Ceramic/Dielectric Beampipe. Barrier to 20+ Hz ramp rate.</a:t>
            </a:r>
          </a:p>
          <a:p>
            <a:pPr lvl="1"/>
            <a:r>
              <a:rPr lang="en-US" sz="1900" dirty="0" err="1">
                <a:solidFill>
                  <a:schemeClr val="accent6"/>
                </a:solidFill>
                <a:ea typeface="ＭＳ Ｐゴシック"/>
              </a:rPr>
              <a:t>MuC</a:t>
            </a:r>
            <a:r>
              <a:rPr lang="en-US" sz="1900" dirty="0">
                <a:solidFill>
                  <a:schemeClr val="accent6"/>
                </a:solidFill>
                <a:ea typeface="ＭＳ Ｐゴシック"/>
              </a:rPr>
              <a:t> R&amp;D, proton compression, HTS, muon production, cooling.</a:t>
            </a:r>
          </a:p>
          <a:p>
            <a:pPr marL="0" indent="0">
              <a:buNone/>
            </a:pPr>
            <a:r>
              <a:rPr lang="en-US" sz="2100" dirty="0">
                <a:solidFill>
                  <a:srgbClr val="C00000"/>
                </a:solidFill>
                <a:effectLst>
                  <a:outerShdw blurRad="38100" dist="38100" dir="2700000" algn="tl">
                    <a:srgbClr val="000000">
                      <a:alpha val="43137"/>
                    </a:srgbClr>
                  </a:outerShdw>
                </a:effectLst>
                <a:ea typeface="ＭＳ Ｐゴシック"/>
              </a:rPr>
              <a:t>3. What are the most sensible first steps to enable progress in your system/ development? What can be done before the next ACE event (Fall’23 workshop)?</a:t>
            </a:r>
          </a:p>
          <a:p>
            <a:pPr lvl="1"/>
            <a:r>
              <a:rPr lang="en-US" sz="1900" dirty="0">
                <a:solidFill>
                  <a:schemeClr val="accent6"/>
                </a:solidFill>
              </a:rPr>
              <a:t>Start prototype RCS ceramic beampipes.</a:t>
            </a:r>
          </a:p>
          <a:p>
            <a:pPr lvl="1"/>
            <a:r>
              <a:rPr lang="en-US" sz="1900" dirty="0">
                <a:solidFill>
                  <a:schemeClr val="accent6"/>
                </a:solidFill>
              </a:rPr>
              <a:t>Develop decision tree/timeline for choosing RCS vs Linac upgrade.</a:t>
            </a:r>
          </a:p>
          <a:p>
            <a:pPr lvl="1"/>
            <a:r>
              <a:rPr lang="en-US" sz="1900" dirty="0">
                <a:solidFill>
                  <a:schemeClr val="accent6"/>
                </a:solidFill>
              </a:rPr>
              <a:t>Resolve </a:t>
            </a:r>
            <a:r>
              <a:rPr lang="en-US" sz="1900" dirty="0" err="1">
                <a:solidFill>
                  <a:schemeClr val="accent6"/>
                </a:solidFill>
              </a:rPr>
              <a:t>MuC</a:t>
            </a:r>
            <a:r>
              <a:rPr lang="en-US" sz="1900" dirty="0">
                <a:solidFill>
                  <a:schemeClr val="accent6"/>
                </a:solidFill>
              </a:rPr>
              <a:t> R&amp;D plan, role for Fermilab proton complex.</a:t>
            </a:r>
          </a:p>
        </p:txBody>
      </p:sp>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Jeff Eldred – ACE “2-Gev Linac + 8-GeV RCS” Design</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5</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Tree>
    <p:extLst>
      <p:ext uri="{BB962C8B-B14F-4D97-AF65-F5344CB8AC3E}">
        <p14:creationId xmlns:p14="http://schemas.microsoft.com/office/powerpoint/2010/main" val="1999784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DF7E563D-52DC-F201-E54F-6D6652C60FA4}"/>
              </a:ext>
            </a:extLst>
          </p:cNvPr>
          <p:cNvSpPr txBox="1">
            <a:spLocks/>
          </p:cNvSpPr>
          <p:nvPr/>
        </p:nvSpPr>
        <p:spPr>
          <a:xfrm>
            <a:off x="228601" y="1004777"/>
            <a:ext cx="8686800" cy="4953925"/>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mj-lt"/>
              <a:buAutoNum type="arabicPeriod"/>
            </a:pPr>
            <a:r>
              <a:rPr lang="en-US" sz="2100" dirty="0">
                <a:solidFill>
                  <a:srgbClr val="C00000"/>
                </a:solidFill>
                <a:effectLst>
                  <a:outerShdw blurRad="38100" dist="38100" dir="2700000" algn="tl">
                    <a:srgbClr val="000000">
                      <a:alpha val="43137"/>
                    </a:srgbClr>
                  </a:outerShdw>
                </a:effectLst>
              </a:rPr>
              <a:t>How will your system/development address the BR goals of DUNE/LBNF, New Physics, </a:t>
            </a:r>
            <a:r>
              <a:rPr lang="en-US" sz="2100" dirty="0" err="1">
                <a:solidFill>
                  <a:srgbClr val="C00000"/>
                </a:solidFill>
                <a:effectLst>
                  <a:outerShdw blurRad="38100" dist="38100" dir="2700000" algn="tl">
                    <a:srgbClr val="000000">
                      <a:alpha val="43137"/>
                    </a:srgbClr>
                  </a:outerShdw>
                </a:effectLst>
              </a:rPr>
              <a:t>MuC</a:t>
            </a:r>
            <a:r>
              <a:rPr lang="en-US" sz="2100" dirty="0">
                <a:solidFill>
                  <a:srgbClr val="C00000"/>
                </a:solidFill>
                <a:effectLst>
                  <a:outerShdw blurRad="38100" dist="38100" dir="2700000" algn="tl">
                    <a:srgbClr val="000000">
                      <a:alpha val="43137"/>
                    </a:srgbClr>
                  </a:outerShdw>
                </a:effectLst>
              </a:rPr>
              <a:t>?</a:t>
            </a:r>
          </a:p>
          <a:p>
            <a:pPr marL="342900" lvl="1">
              <a:spcBef>
                <a:spcPts val="0"/>
              </a:spcBef>
              <a:spcAft>
                <a:spcPts val="600"/>
              </a:spcAft>
            </a:pPr>
            <a:r>
              <a:rPr lang="en-US" sz="1800" dirty="0"/>
              <a:t>All 3 BRL options deliver 2.4 MW to LBNF/DUNE and have extra beam for other experiments. The linac can be designed with additional spigots at intermediate energies if desired. Option C would have 1.2 MW power at 8 GeV available, which is close to what </a:t>
            </a:r>
            <a:r>
              <a:rPr lang="en-US" sz="1800" dirty="0" err="1"/>
              <a:t>MuColl</a:t>
            </a:r>
            <a:r>
              <a:rPr lang="en-US" sz="1800" dirty="0"/>
              <a:t> R&amp;D would need.</a:t>
            </a:r>
          </a:p>
          <a:p>
            <a:pPr marL="342900" indent="-342900">
              <a:spcBef>
                <a:spcPts val="0"/>
              </a:spcBef>
              <a:spcAft>
                <a:spcPts val="600"/>
              </a:spcAft>
              <a:buFont typeface="+mj-lt"/>
              <a:buAutoNum type="arabicPeriod"/>
            </a:pPr>
            <a:r>
              <a:rPr lang="en-US" sz="2100" dirty="0">
                <a:solidFill>
                  <a:srgbClr val="C00000"/>
                </a:solidFill>
                <a:effectLst>
                  <a:outerShdw blurRad="38100" dist="38100" dir="2700000" algn="tl">
                    <a:srgbClr val="000000">
                      <a:alpha val="43137"/>
                    </a:srgbClr>
                  </a:outerShdw>
                </a:effectLst>
                <a:ea typeface="ＭＳ Ｐゴシック"/>
              </a:rPr>
              <a:t>What are the biggest technical/performance risks of your system/development?</a:t>
            </a:r>
          </a:p>
          <a:p>
            <a:pPr lvl="1">
              <a:spcBef>
                <a:spcPts val="0"/>
              </a:spcBef>
              <a:spcAft>
                <a:spcPts val="600"/>
              </a:spcAft>
            </a:pPr>
            <a:r>
              <a:rPr lang="en-US" sz="1800" dirty="0"/>
              <a:t>Develop a robust injection scheme?</a:t>
            </a:r>
            <a:endParaRPr lang="en-US" sz="1800" dirty="0">
              <a:ea typeface="ＭＳ Ｐゴシック"/>
            </a:endParaRPr>
          </a:p>
          <a:p>
            <a:pPr marL="342900" indent="-342900">
              <a:spcBef>
                <a:spcPts val="0"/>
              </a:spcBef>
              <a:spcAft>
                <a:spcPts val="600"/>
              </a:spcAft>
              <a:buFont typeface="+mj-lt"/>
              <a:buAutoNum type="arabicPeriod"/>
            </a:pPr>
            <a:r>
              <a:rPr lang="en-US" sz="2100" dirty="0">
                <a:solidFill>
                  <a:srgbClr val="C00000"/>
                </a:solidFill>
                <a:effectLst>
                  <a:outerShdw blurRad="38100" dist="38100" dir="2700000" algn="tl">
                    <a:srgbClr val="000000">
                      <a:alpha val="43137"/>
                    </a:srgbClr>
                  </a:outerShdw>
                </a:effectLst>
                <a:ea typeface="ＭＳ Ｐゴシック"/>
              </a:rPr>
              <a:t>What are the most sensible first steps to enable progress in your system/ development? What can be done before the next ACE event (Fall’23 workshop)?</a:t>
            </a:r>
          </a:p>
          <a:p>
            <a:pPr lvl="1">
              <a:spcBef>
                <a:spcPts val="0"/>
              </a:spcBef>
              <a:spcAft>
                <a:spcPts val="600"/>
              </a:spcAft>
            </a:pPr>
            <a:r>
              <a:rPr lang="en-US" sz="1800" dirty="0"/>
              <a:t>R&amp;D on: high-gradient SRF cryomodule, laser-assisted injection, modeling the complete linac design, simulation and optimization of the injection painting and foil heating.</a:t>
            </a:r>
          </a:p>
          <a:p>
            <a:pPr lvl="1">
              <a:spcBef>
                <a:spcPts val="0"/>
              </a:spcBef>
              <a:spcAft>
                <a:spcPts val="600"/>
              </a:spcAft>
            </a:pPr>
            <a:r>
              <a:rPr lang="en-US" sz="1800" dirty="0"/>
              <a:t>Fall’23 is too soon to accomplish anything, but we can initiate some R&amp;D topics and perhaps have preliminary results.</a:t>
            </a:r>
          </a:p>
          <a:p>
            <a:pPr marL="0" indent="0">
              <a:buNone/>
            </a:pPr>
            <a:endParaRPr lang="en-US" sz="1600" dirty="0"/>
          </a:p>
        </p:txBody>
      </p:sp>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Sergey B – ACE “8-GeV Linac + 8-GeV AR” Design</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6</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Tree>
    <p:extLst>
      <p:ext uri="{BB962C8B-B14F-4D97-AF65-F5344CB8AC3E}">
        <p14:creationId xmlns:p14="http://schemas.microsoft.com/office/powerpoint/2010/main" val="1086333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DF7E563D-52DC-F201-E54F-6D6652C60FA4}"/>
              </a:ext>
            </a:extLst>
          </p:cNvPr>
          <p:cNvSpPr txBox="1">
            <a:spLocks/>
          </p:cNvSpPr>
          <p:nvPr/>
        </p:nvSpPr>
        <p:spPr>
          <a:xfrm>
            <a:off x="228601" y="1004777"/>
            <a:ext cx="8686800" cy="4953925"/>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mj-lt"/>
              <a:buAutoNum type="arabicPeriod"/>
            </a:pPr>
            <a:r>
              <a:rPr lang="en-US" sz="2100" dirty="0">
                <a:solidFill>
                  <a:srgbClr val="C00000"/>
                </a:solidFill>
                <a:effectLst>
                  <a:outerShdw blurRad="38100" dist="38100" dir="2700000" algn="tl">
                    <a:srgbClr val="000000">
                      <a:alpha val="43137"/>
                    </a:srgbClr>
                  </a:outerShdw>
                </a:effectLst>
              </a:rPr>
              <a:t>How will your system/development address the BR goals of DUNE/LBNF, New Physics, </a:t>
            </a:r>
            <a:r>
              <a:rPr lang="en-US" sz="2100" dirty="0" err="1">
                <a:solidFill>
                  <a:srgbClr val="C00000"/>
                </a:solidFill>
                <a:effectLst>
                  <a:outerShdw blurRad="38100" dist="38100" dir="2700000" algn="tl">
                    <a:srgbClr val="000000">
                      <a:alpha val="43137"/>
                    </a:srgbClr>
                  </a:outerShdw>
                </a:effectLst>
              </a:rPr>
              <a:t>MuC</a:t>
            </a:r>
            <a:r>
              <a:rPr lang="en-US" sz="2100" dirty="0">
                <a:solidFill>
                  <a:srgbClr val="C00000"/>
                </a:solidFill>
                <a:effectLst>
                  <a:outerShdw blurRad="38100" dist="38100" dir="2700000" algn="tl">
                    <a:srgbClr val="000000">
                      <a:alpha val="43137"/>
                    </a:srgbClr>
                  </a:outerShdw>
                </a:effectLst>
              </a:rPr>
              <a:t>?</a:t>
            </a:r>
          </a:p>
          <a:p>
            <a:r>
              <a:rPr lang="en-US" sz="1650" dirty="0">
                <a:solidFill>
                  <a:schemeClr val="accent6"/>
                </a:solidFill>
                <a:latin typeface="Calibri" panose="020F0502020204030204"/>
                <a:ea typeface="+mn-ea"/>
                <a:cs typeface="+mn-cs"/>
              </a:rPr>
              <a:t>a) help LBNF/DUNE Phase II and improve reliability of the accelerator complex; </a:t>
            </a:r>
          </a:p>
          <a:p>
            <a:pPr lvl="1"/>
            <a:r>
              <a:rPr lang="en-US" sz="1350" dirty="0">
                <a:solidFill>
                  <a:schemeClr val="accent6"/>
                </a:solidFill>
                <a:latin typeface="Calibri" panose="020F0502020204030204"/>
              </a:rPr>
              <a:t>To achieve Phase II – you have to be successful in phase one!  Success requires operating the Booster for the initial power ramp up during the critical commissioning and at least 5 years of running at required power.  PAR is capable of helping the Booster deliver the necessary beam by reducing losses in the Booster and significantly reducing the complexity of the Booster operations.</a:t>
            </a:r>
          </a:p>
          <a:p>
            <a:pPr lvl="1"/>
            <a:r>
              <a:rPr lang="en-US" sz="1350" dirty="0">
                <a:solidFill>
                  <a:schemeClr val="accent6"/>
                </a:solidFill>
                <a:latin typeface="Calibri" panose="020F0502020204030204"/>
                <a:ea typeface="+mn-ea"/>
                <a:cs typeface="+mn-cs"/>
              </a:rPr>
              <a:t>Taking the Booster Injection out of the Booster has several benefits that can’t be underestimated:</a:t>
            </a:r>
          </a:p>
          <a:p>
            <a:pPr lvl="1"/>
            <a:r>
              <a:rPr lang="en-US" sz="1350" dirty="0">
                <a:solidFill>
                  <a:schemeClr val="accent6"/>
                </a:solidFill>
                <a:latin typeface="Calibri" panose="020F0502020204030204"/>
              </a:rPr>
              <a:t>More space for a robust beam dump – will be a HRA in Booster!</a:t>
            </a:r>
          </a:p>
          <a:p>
            <a:pPr lvl="1"/>
            <a:r>
              <a:rPr lang="en-US" sz="1350" dirty="0">
                <a:solidFill>
                  <a:schemeClr val="accent6"/>
                </a:solidFill>
                <a:latin typeface="Calibri" panose="020F0502020204030204"/>
                <a:ea typeface="+mn-ea"/>
                <a:cs typeface="+mn-cs"/>
              </a:rPr>
              <a:t>Single turn injection into a rapid cycling Booster – still uncertain how to do this without PAR</a:t>
            </a:r>
          </a:p>
          <a:p>
            <a:pPr lvl="1"/>
            <a:r>
              <a:rPr lang="en-US" sz="1350" dirty="0">
                <a:solidFill>
                  <a:schemeClr val="accent6"/>
                </a:solidFill>
                <a:latin typeface="Calibri" panose="020F0502020204030204"/>
              </a:rPr>
              <a:t>Simplify the Booster RF locking to PIP-II</a:t>
            </a:r>
          </a:p>
          <a:p>
            <a:pPr lvl="1"/>
            <a:r>
              <a:rPr lang="en-US" sz="1350" dirty="0">
                <a:solidFill>
                  <a:schemeClr val="accent6"/>
                </a:solidFill>
                <a:latin typeface="Calibri" panose="020F0502020204030204"/>
              </a:rPr>
              <a:t>Does not require Booster correctors to flatten orbit – removing risks associated with pushing correctors</a:t>
            </a:r>
          </a:p>
          <a:p>
            <a:pPr lvl="1"/>
            <a:r>
              <a:rPr lang="en-US" sz="1350" dirty="0">
                <a:solidFill>
                  <a:schemeClr val="accent6"/>
                </a:solidFill>
                <a:latin typeface="Calibri" panose="020F0502020204030204"/>
              </a:rPr>
              <a:t>Simple acceleration process in the Booster – no longer need to transition from flat to ramping GMPS</a:t>
            </a:r>
            <a:endParaRPr lang="en-US" sz="750" dirty="0">
              <a:solidFill>
                <a:schemeClr val="accent6"/>
              </a:solidFill>
              <a:latin typeface="Calibri" panose="020F0502020204030204"/>
              <a:ea typeface="+mn-ea"/>
              <a:cs typeface="+mn-cs"/>
            </a:endParaRPr>
          </a:p>
          <a:p>
            <a:r>
              <a:rPr lang="en-US" sz="1650" dirty="0">
                <a:solidFill>
                  <a:schemeClr val="accent6"/>
                </a:solidFill>
                <a:latin typeface="Calibri" panose="020F0502020204030204"/>
                <a:ea typeface="+mn-ea"/>
                <a:cs typeface="+mn-cs"/>
              </a:rPr>
              <a:t>b) enable new physics “spigots” (RPF, </a:t>
            </a:r>
            <a:r>
              <a:rPr lang="en-US" sz="1650" dirty="0" err="1">
                <a:solidFill>
                  <a:schemeClr val="accent6"/>
                </a:solidFill>
                <a:latin typeface="Calibri" panose="020F0502020204030204"/>
                <a:ea typeface="+mn-ea"/>
                <a:cs typeface="+mn-cs"/>
              </a:rPr>
              <a:t>etc</a:t>
            </a:r>
            <a:r>
              <a:rPr lang="en-US" sz="1650" dirty="0">
                <a:solidFill>
                  <a:schemeClr val="accent6"/>
                </a:solidFill>
                <a:latin typeface="Calibri" panose="020F0502020204030204"/>
                <a:ea typeface="+mn-ea"/>
                <a:cs typeface="+mn-cs"/>
              </a:rPr>
              <a:t>); </a:t>
            </a:r>
          </a:p>
          <a:p>
            <a:pPr lvl="1"/>
            <a:r>
              <a:rPr lang="en-US" sz="1350" dirty="0">
                <a:solidFill>
                  <a:schemeClr val="accent6"/>
                </a:solidFill>
                <a:latin typeface="Calibri" panose="020F0502020204030204"/>
              </a:rPr>
              <a:t>The only way to achieve a DS or any other beam based new physics program within a decade is PAR!</a:t>
            </a:r>
          </a:p>
          <a:p>
            <a:pPr lvl="1"/>
            <a:r>
              <a:rPr lang="en-US" sz="1350" dirty="0">
                <a:solidFill>
                  <a:schemeClr val="accent6"/>
                </a:solidFill>
                <a:latin typeface="Calibri" panose="020F0502020204030204"/>
                <a:ea typeface="+mn-ea"/>
                <a:cs typeface="+mn-cs"/>
              </a:rPr>
              <a:t>Every other plan is 20 years away – unless you leave Fermilab (the nations' HEP lab)</a:t>
            </a:r>
          </a:p>
          <a:p>
            <a:r>
              <a:rPr lang="en-US" sz="1650" dirty="0">
                <a:solidFill>
                  <a:schemeClr val="accent6"/>
                </a:solidFill>
                <a:latin typeface="Calibri" panose="020F0502020204030204"/>
                <a:ea typeface="+mn-ea"/>
                <a:cs typeface="+mn-cs"/>
              </a:rPr>
              <a:t>c) layout foundation for the future </a:t>
            </a:r>
            <a:r>
              <a:rPr lang="en-US" sz="1650" dirty="0" err="1">
                <a:solidFill>
                  <a:schemeClr val="accent6"/>
                </a:solidFill>
                <a:latin typeface="Calibri" panose="020F0502020204030204"/>
                <a:ea typeface="+mn-ea"/>
                <a:cs typeface="+mn-cs"/>
              </a:rPr>
              <a:t>MuColl</a:t>
            </a:r>
            <a:r>
              <a:rPr lang="en-US" sz="1650" dirty="0">
                <a:solidFill>
                  <a:schemeClr val="accent6"/>
                </a:solidFill>
                <a:latin typeface="Calibri" panose="020F0502020204030204"/>
                <a:ea typeface="+mn-ea"/>
                <a:cs typeface="+mn-cs"/>
              </a:rPr>
              <a:t> R&amp;D and facility</a:t>
            </a:r>
          </a:p>
          <a:p>
            <a:pPr lvl="1"/>
            <a:r>
              <a:rPr lang="en-US" sz="1350" dirty="0">
                <a:solidFill>
                  <a:schemeClr val="accent6"/>
                </a:solidFill>
              </a:rPr>
              <a:t>If an accumulation ring is required for </a:t>
            </a:r>
            <a:r>
              <a:rPr lang="en-US" sz="1350" dirty="0" err="1">
                <a:solidFill>
                  <a:schemeClr val="accent6"/>
                </a:solidFill>
              </a:rPr>
              <a:t>MuColl</a:t>
            </a:r>
            <a:r>
              <a:rPr lang="en-US" sz="1350" dirty="0">
                <a:solidFill>
                  <a:schemeClr val="accent6"/>
                </a:solidFill>
              </a:rPr>
              <a:t> – this will be a testing ground.</a:t>
            </a:r>
          </a:p>
          <a:p>
            <a:pPr lvl="1"/>
            <a:r>
              <a:rPr lang="en-US" sz="1350" dirty="0">
                <a:solidFill>
                  <a:schemeClr val="accent6"/>
                </a:solidFill>
              </a:rPr>
              <a:t>We have not built an accumulator ring in decades – PARs unique design and potential training is important to helping us ensure success at the next stage.</a:t>
            </a:r>
          </a:p>
          <a:p>
            <a:pPr marL="0" indent="0">
              <a:buNone/>
            </a:pPr>
            <a:endParaRPr lang="en-US" sz="1600" dirty="0"/>
          </a:p>
        </p:txBody>
      </p:sp>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B. </a:t>
            </a:r>
            <a:r>
              <a:rPr lang="en-US" sz="2400" dirty="0" err="1"/>
              <a:t>Pellico</a:t>
            </a:r>
            <a:r>
              <a:rPr lang="en-US" sz="2400" dirty="0"/>
              <a:t> – PAR “AR for Booster” Design</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7</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Tree>
    <p:extLst>
      <p:ext uri="{BB962C8B-B14F-4D97-AF65-F5344CB8AC3E}">
        <p14:creationId xmlns:p14="http://schemas.microsoft.com/office/powerpoint/2010/main" val="76801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DF7E563D-52DC-F201-E54F-6D6652C60FA4}"/>
              </a:ext>
            </a:extLst>
          </p:cNvPr>
          <p:cNvSpPr txBox="1">
            <a:spLocks/>
          </p:cNvSpPr>
          <p:nvPr/>
        </p:nvSpPr>
        <p:spPr>
          <a:xfrm>
            <a:off x="228601" y="1004777"/>
            <a:ext cx="8686800" cy="4953925"/>
          </a:xfrm>
          <a:prstGeom prst="rect">
            <a:avLst/>
          </a:prstGeom>
        </p:spPr>
        <p:txBody>
          <a:bodyPr vert="horz" lIns="68580" tIns="34290" rIns="68580" bIns="3429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0"/>
              </a:spcBef>
              <a:spcAft>
                <a:spcPts val="600"/>
              </a:spcAft>
              <a:buFont typeface="+mj-lt"/>
              <a:buAutoNum type="arabicPeriod"/>
            </a:pPr>
            <a:r>
              <a:rPr lang="en-US" sz="2100" dirty="0">
                <a:solidFill>
                  <a:srgbClr val="C00000"/>
                </a:solidFill>
                <a:effectLst>
                  <a:outerShdw blurRad="38100" dist="38100" dir="2700000" algn="tl">
                    <a:srgbClr val="000000">
                      <a:alpha val="43137"/>
                    </a:srgbClr>
                  </a:outerShdw>
                </a:effectLst>
                <a:ea typeface="ＭＳ Ｐゴシック"/>
              </a:rPr>
              <a:t>What are the biggest technical/performance risks of your system/development?</a:t>
            </a:r>
          </a:p>
          <a:p>
            <a:pPr lvl="1"/>
            <a:r>
              <a:rPr lang="en-US" sz="1900" dirty="0">
                <a:effectLst>
                  <a:outerShdw blurRad="38100" dist="38100" dir="2700000" algn="tl">
                    <a:srgbClr val="000000">
                      <a:alpha val="43137"/>
                    </a:srgbClr>
                  </a:outerShdw>
                </a:effectLst>
                <a:ea typeface="ＭＳ Ｐゴシック"/>
              </a:rPr>
              <a:t>I see no significant technical risks, but I do see timing challenges – given approval – how quickly can you manufacture required magnet systems – fully tested.</a:t>
            </a:r>
          </a:p>
          <a:p>
            <a:pPr lvl="1"/>
            <a:r>
              <a:rPr lang="en-US" sz="1900" dirty="0">
                <a:effectLst>
                  <a:outerShdw blurRad="38100" dist="38100" dir="2700000" algn="tl">
                    <a:srgbClr val="000000">
                      <a:alpha val="43137"/>
                    </a:srgbClr>
                  </a:outerShdw>
                </a:effectLst>
                <a:ea typeface="ＭＳ Ｐゴシック"/>
              </a:rPr>
              <a:t>Placement ands design of service building requires site planning outside the PAR immediate group and may delay deployment of PAR.</a:t>
            </a:r>
          </a:p>
          <a:p>
            <a:pPr lvl="1"/>
            <a:r>
              <a:rPr lang="en-US" sz="1900" dirty="0">
                <a:effectLst>
                  <a:outerShdw blurRad="38100" dist="38100" dir="2700000" algn="tl">
                    <a:srgbClr val="000000">
                      <a:alpha val="43137"/>
                    </a:srgbClr>
                  </a:outerShdw>
                </a:effectLst>
                <a:ea typeface="ＭＳ Ｐゴシック"/>
              </a:rPr>
              <a:t>Performance risk – Should be thought of as Flux limit(s) .</a:t>
            </a:r>
          </a:p>
          <a:p>
            <a:pPr lvl="2"/>
            <a:r>
              <a:rPr lang="en-US" sz="1900" dirty="0">
                <a:effectLst>
                  <a:outerShdw blurRad="38100" dist="38100" dir="2700000" algn="tl">
                    <a:srgbClr val="000000">
                      <a:alpha val="43137"/>
                    </a:srgbClr>
                  </a:outerShdw>
                </a:effectLst>
                <a:ea typeface="ＭＳ Ｐゴシック"/>
              </a:rPr>
              <a:t>Pulse systems – 60to 80 Hz been shown – how much is 100 Hz going to stress design</a:t>
            </a:r>
          </a:p>
          <a:p>
            <a:pPr lvl="2"/>
            <a:r>
              <a:rPr lang="en-US" sz="1900" dirty="0">
                <a:effectLst>
                  <a:outerShdw blurRad="38100" dist="38100" dir="2700000" algn="tl">
                    <a:srgbClr val="000000">
                      <a:alpha val="43137"/>
                    </a:srgbClr>
                  </a:outerShdw>
                </a:effectLst>
                <a:ea typeface="ＭＳ Ｐゴシック"/>
              </a:rPr>
              <a:t>Beam extraction loss, </a:t>
            </a:r>
          </a:p>
          <a:p>
            <a:pPr lvl="2"/>
            <a:r>
              <a:rPr lang="en-US" sz="1900" dirty="0">
                <a:effectLst>
                  <a:outerShdw blurRad="38100" dist="38100" dir="2700000" algn="tl">
                    <a:srgbClr val="000000">
                      <a:alpha val="43137"/>
                    </a:srgbClr>
                  </a:outerShdw>
                </a:effectLst>
                <a:ea typeface="ＭＳ Ｐゴシック"/>
              </a:rPr>
              <a:t>Beam Injection Loss</a:t>
            </a:r>
          </a:p>
          <a:p>
            <a:pPr marL="342900" indent="-342900">
              <a:spcBef>
                <a:spcPts val="0"/>
              </a:spcBef>
              <a:spcAft>
                <a:spcPts val="600"/>
              </a:spcAft>
              <a:buFont typeface="+mj-lt"/>
              <a:buAutoNum type="arabicPeriod"/>
            </a:pPr>
            <a:r>
              <a:rPr lang="en-US" sz="2100" dirty="0">
                <a:solidFill>
                  <a:srgbClr val="C00000"/>
                </a:solidFill>
                <a:effectLst>
                  <a:outerShdw blurRad="38100" dist="38100" dir="2700000" algn="tl">
                    <a:srgbClr val="000000">
                      <a:alpha val="43137"/>
                    </a:srgbClr>
                  </a:outerShdw>
                </a:effectLst>
                <a:ea typeface="ＭＳ Ｐゴシック"/>
              </a:rPr>
              <a:t>What are the most sensible first steps to enable progress in your system/ development? What can be done before the next ACE event (Fall’23 workshop)?</a:t>
            </a:r>
          </a:p>
          <a:p>
            <a:pPr lvl="1"/>
            <a:r>
              <a:rPr lang="en-US" sz="2100" dirty="0">
                <a:effectLst>
                  <a:outerShdw blurRad="38100" dist="38100" dir="2700000" algn="tl">
                    <a:srgbClr val="000000">
                      <a:alpha val="43137"/>
                    </a:srgbClr>
                  </a:outerShdw>
                </a:effectLst>
                <a:ea typeface="ＭＳ Ｐゴシック"/>
              </a:rPr>
              <a:t>The PAR beam dump needs to be designed </a:t>
            </a:r>
            <a:r>
              <a:rPr lang="en-US" sz="2100" dirty="0">
                <a:solidFill>
                  <a:srgbClr val="FF0000"/>
                </a:solidFill>
                <a:effectLst>
                  <a:outerShdw blurRad="38100" dist="38100" dir="2700000" algn="tl">
                    <a:srgbClr val="000000">
                      <a:alpha val="43137"/>
                    </a:srgbClr>
                  </a:outerShdw>
                </a:effectLst>
                <a:ea typeface="ＭＳ Ｐゴシック"/>
              </a:rPr>
              <a:t>(Could be done by fall)</a:t>
            </a:r>
          </a:p>
          <a:p>
            <a:pPr lvl="1"/>
            <a:r>
              <a:rPr lang="en-US" sz="2100" dirty="0">
                <a:effectLst>
                  <a:outerShdw blurRad="38100" dist="38100" dir="2700000" algn="tl">
                    <a:srgbClr val="000000">
                      <a:alpha val="43137"/>
                    </a:srgbClr>
                  </a:outerShdw>
                </a:effectLst>
                <a:ea typeface="ＭＳ Ｐゴシック"/>
              </a:rPr>
              <a:t>Actual mechanical stands and supports </a:t>
            </a:r>
          </a:p>
          <a:p>
            <a:pPr lvl="2"/>
            <a:r>
              <a:rPr lang="en-US" sz="2100" dirty="0">
                <a:effectLst>
                  <a:outerShdw blurRad="38100" dist="38100" dir="2700000" algn="tl">
                    <a:srgbClr val="000000">
                      <a:alpha val="43137"/>
                    </a:srgbClr>
                  </a:outerShdw>
                </a:effectLst>
                <a:ea typeface="ＭＳ Ｐゴシック"/>
              </a:rPr>
              <a:t>It would take two years to complete ME designs and drawings</a:t>
            </a:r>
          </a:p>
          <a:p>
            <a:pPr lvl="1"/>
            <a:r>
              <a:rPr lang="en-US" sz="2100" dirty="0">
                <a:effectLst>
                  <a:outerShdw blurRad="38100" dist="38100" dir="2700000" algn="tl">
                    <a:srgbClr val="000000">
                      <a:alpha val="43137"/>
                    </a:srgbClr>
                  </a:outerShdw>
                </a:effectLst>
                <a:ea typeface="ＭＳ Ｐゴシック"/>
              </a:rPr>
              <a:t>Civil work on building, penetrations, and cable runs all to be done </a:t>
            </a:r>
          </a:p>
          <a:p>
            <a:pPr marL="342900" indent="-342900">
              <a:spcBef>
                <a:spcPts val="0"/>
              </a:spcBef>
              <a:spcAft>
                <a:spcPts val="600"/>
              </a:spcAft>
              <a:buFont typeface="+mj-lt"/>
              <a:buAutoNum type="arabicPeriod"/>
            </a:pPr>
            <a:endParaRPr lang="en-US" sz="2100" dirty="0">
              <a:solidFill>
                <a:srgbClr val="C00000"/>
              </a:solidFill>
              <a:effectLst>
                <a:outerShdw blurRad="38100" dist="38100" dir="2700000" algn="tl">
                  <a:srgbClr val="000000">
                    <a:alpha val="43137"/>
                  </a:srgbClr>
                </a:outerShdw>
              </a:effectLst>
              <a:ea typeface="ＭＳ Ｐゴシック"/>
            </a:endParaRPr>
          </a:p>
        </p:txBody>
      </p:sp>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B. </a:t>
            </a:r>
            <a:r>
              <a:rPr lang="en-US" sz="2400" dirty="0" err="1"/>
              <a:t>Pellico</a:t>
            </a:r>
            <a:r>
              <a:rPr lang="en-US" sz="2400" dirty="0"/>
              <a:t> – PAR “AR for Booster” Design</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8</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Tree>
    <p:extLst>
      <p:ext uri="{BB962C8B-B14F-4D97-AF65-F5344CB8AC3E}">
        <p14:creationId xmlns:p14="http://schemas.microsoft.com/office/powerpoint/2010/main" val="9537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EE5C-6AB8-7022-E897-20C493A1571D}"/>
              </a:ext>
            </a:extLst>
          </p:cNvPr>
          <p:cNvSpPr txBox="1">
            <a:spLocks/>
          </p:cNvSpPr>
          <p:nvPr/>
        </p:nvSpPr>
        <p:spPr>
          <a:xfrm>
            <a:off x="228600" y="289034"/>
            <a:ext cx="8686800" cy="541283"/>
          </a:xfrm>
          <a:prstGeom prst="rect">
            <a:avLst/>
          </a:prstGeom>
        </p:spPr>
        <p:txBody>
          <a:bodyPr/>
          <a:lst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400" dirty="0"/>
              <a:t>Katsuya Yonehara – Muon Collider R&amp;D</a:t>
            </a:r>
          </a:p>
        </p:txBody>
      </p:sp>
      <p:sp>
        <p:nvSpPr>
          <p:cNvPr id="3" name="Slide Number Placeholder 5">
            <a:extLst>
              <a:ext uri="{FF2B5EF4-FFF2-40B4-BE49-F238E27FC236}">
                <a16:creationId xmlns:a16="http://schemas.microsoft.com/office/drawing/2014/main" id="{3301A060-5B71-2D0E-1E36-052E76BFCA9F}"/>
              </a:ext>
            </a:extLst>
          </p:cNvPr>
          <p:cNvSpPr txBox="1">
            <a:spLocks/>
          </p:cNvSpPr>
          <p:nvPr/>
        </p:nvSpPr>
        <p:spPr bwMode="auto">
          <a:xfrm>
            <a:off x="228600" y="6515100"/>
            <a:ext cx="447675"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eaLnBrk="1" hangingPunct="1"/>
            <a:fld id="{626492DB-2F06-44C7-8B18-72CF568DED1B}" type="slidenum">
              <a:rPr lang="en-US" altLang="en-US" sz="1600" b="1" smtClean="0">
                <a:solidFill>
                  <a:srgbClr val="004C97"/>
                </a:solidFill>
                <a:latin typeface="Helvetica" panose="020B0604020202020204" pitchFamily="34" charset="0"/>
              </a:rPr>
              <a:pPr eaLnBrk="1" hangingPunct="1"/>
              <a:t>9</a:t>
            </a:fld>
            <a:endParaRPr lang="en-US" altLang="en-US" sz="1600" b="1" dirty="0">
              <a:solidFill>
                <a:srgbClr val="004C97"/>
              </a:solidFill>
              <a:latin typeface="Helvetica" panose="020B0604020202020204" pitchFamily="34" charset="0"/>
            </a:endParaRPr>
          </a:p>
        </p:txBody>
      </p:sp>
      <p:sp>
        <p:nvSpPr>
          <p:cNvPr id="7" name="Date Placeholder 3">
            <a:extLst>
              <a:ext uri="{FF2B5EF4-FFF2-40B4-BE49-F238E27FC236}">
                <a16:creationId xmlns:a16="http://schemas.microsoft.com/office/drawing/2014/main" id="{38F2515E-A1F7-F911-DD3F-9E7BA6551C90}"/>
              </a:ext>
            </a:extLst>
          </p:cNvPr>
          <p:cNvSpPr>
            <a:spLocks noGrp="1"/>
          </p:cNvSpPr>
          <p:nvPr>
            <p:ph type="dt" sz="quarter" idx="10"/>
          </p:nvPr>
        </p:nvSpPr>
        <p:spPr bwMode="auto">
          <a:xfrm>
            <a:off x="6450013" y="6541375"/>
            <a:ext cx="10763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6/15/2023</a:t>
            </a:fld>
            <a:endParaRPr lang="en-US" altLang="en-US" sz="1200" dirty="0">
              <a:solidFill>
                <a:srgbClr val="004C97"/>
              </a:solidFill>
              <a:latin typeface="Helvetica" panose="020B0604020202020204" pitchFamily="34" charset="0"/>
            </a:endParaRPr>
          </a:p>
        </p:txBody>
      </p:sp>
      <p:sp>
        <p:nvSpPr>
          <p:cNvPr id="8" name="Footer Placeholder 4">
            <a:extLst>
              <a:ext uri="{FF2B5EF4-FFF2-40B4-BE49-F238E27FC236}">
                <a16:creationId xmlns:a16="http://schemas.microsoft.com/office/drawing/2014/main" id="{77A32561-E276-83CD-0042-FDFD1F98508E}"/>
              </a:ext>
            </a:extLst>
          </p:cNvPr>
          <p:cNvSpPr txBox="1">
            <a:spLocks/>
          </p:cNvSpPr>
          <p:nvPr/>
        </p:nvSpPr>
        <p:spPr bwMode="auto">
          <a:xfrm>
            <a:off x="676275" y="6557142"/>
            <a:ext cx="5946447" cy="2413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Geneva" pitchFamily="121" charset="-128"/>
                <a:cs typeface="+mn-cs"/>
              </a:defRPr>
            </a:lvl9pPr>
          </a:lstStyle>
          <a:p>
            <a:pPr>
              <a:defRPr/>
            </a:pPr>
            <a:r>
              <a:rPr lang="en-US" altLang="en-US" sz="1200" dirty="0">
                <a:latin typeface="Helvetica" panose="020B0604020202020204" pitchFamily="34" charset="0"/>
              </a:rPr>
              <a:t>Jeffrey Eldred |</a:t>
            </a:r>
            <a:r>
              <a:rPr lang="en-US" sz="1200" dirty="0"/>
              <a:t> </a:t>
            </a:r>
            <a:r>
              <a:rPr lang="en-US" altLang="en-US" sz="1200" dirty="0">
                <a:latin typeface="Helvetica" panose="020B0604020202020204" pitchFamily="34" charset="0"/>
                <a:ea typeface="Geneva" pitchFamily="121" charset="-128"/>
              </a:rPr>
              <a:t>Snowmass 2.4 MW Upgrade with RCS</a:t>
            </a:r>
            <a:endParaRPr lang="en-US" sz="1200" b="1" dirty="0"/>
          </a:p>
        </p:txBody>
      </p:sp>
      <p:sp>
        <p:nvSpPr>
          <p:cNvPr id="5" name="Content Placeholder 1">
            <a:extLst>
              <a:ext uri="{FF2B5EF4-FFF2-40B4-BE49-F238E27FC236}">
                <a16:creationId xmlns:a16="http://schemas.microsoft.com/office/drawing/2014/main" id="{2D95E16B-1F3F-D365-61A1-57D8DC233465}"/>
              </a:ext>
            </a:extLst>
          </p:cNvPr>
          <p:cNvSpPr>
            <a:spLocks noGrp="1"/>
          </p:cNvSpPr>
          <p:nvPr>
            <p:ph idx="1"/>
          </p:nvPr>
        </p:nvSpPr>
        <p:spPr>
          <a:xfrm>
            <a:off x="235743" y="872358"/>
            <a:ext cx="8672513" cy="5869139"/>
          </a:xfrm>
          <a:solidFill>
            <a:schemeClr val="bg1"/>
          </a:solidFill>
        </p:spPr>
        <p:txBody>
          <a:bodyPr/>
          <a:lstStyle/>
          <a:p>
            <a:pPr algn="l" fontAlgn="base"/>
            <a:r>
              <a:rPr lang="en-US" sz="1600" b="0" i="0" dirty="0">
                <a:solidFill>
                  <a:srgbClr val="000000"/>
                </a:solidFill>
                <a:effectLst/>
                <a:latin typeface="Segoe UI" panose="020B0502040204020203" pitchFamily="34" charset="0"/>
              </a:rPr>
              <a:t>Experiments:</a:t>
            </a:r>
          </a:p>
          <a:p>
            <a:pPr lvl="1">
              <a:buFont typeface="Arial" panose="020B0604020202020204" pitchFamily="34" charset="0"/>
              <a:buChar char="•"/>
            </a:pPr>
            <a:r>
              <a:rPr lang="en-US" sz="1600" b="0" i="0" dirty="0">
                <a:solidFill>
                  <a:srgbClr val="000000"/>
                </a:solidFill>
                <a:effectLst/>
                <a:latin typeface="Segoe UI" panose="020B0502040204020203" pitchFamily="34" charset="0"/>
              </a:rPr>
              <a:t>How does the experiment make use of the ACE beam?</a:t>
            </a:r>
          </a:p>
          <a:p>
            <a:pPr marL="914400" lvl="2" indent="0">
              <a:buNone/>
            </a:pPr>
            <a:r>
              <a:rPr lang="en-US" sz="1600" b="0" i="0" dirty="0">
                <a:solidFill>
                  <a:srgbClr val="0432FF"/>
                </a:solidFill>
                <a:effectLst/>
                <a:latin typeface="Segoe UI" panose="020B0502040204020203" pitchFamily="34" charset="0"/>
              </a:rPr>
              <a:t>Muon collider demo facility</a:t>
            </a:r>
          </a:p>
          <a:p>
            <a:pPr lvl="1">
              <a:buFont typeface="Arial" panose="020B0604020202020204" pitchFamily="34" charset="0"/>
              <a:buChar char="•"/>
            </a:pPr>
            <a:r>
              <a:rPr lang="en-US" sz="1600" b="0" i="0" dirty="0">
                <a:solidFill>
                  <a:srgbClr val="000000"/>
                </a:solidFill>
                <a:effectLst/>
                <a:latin typeface="Segoe UI" panose="020B0502040204020203" pitchFamily="34" charset="0"/>
              </a:rPr>
              <a:t>Is the experiment uniquely enabled by The ACE upgrades? </a:t>
            </a:r>
          </a:p>
          <a:p>
            <a:pPr marL="914400" lvl="2" indent="0">
              <a:buNone/>
            </a:pPr>
            <a:r>
              <a:rPr lang="en-US" sz="1600" dirty="0">
                <a:solidFill>
                  <a:srgbClr val="0432FF"/>
                </a:solidFill>
                <a:latin typeface="Segoe UI" panose="020B0502040204020203" pitchFamily="34" charset="0"/>
              </a:rPr>
              <a:t>Yes</a:t>
            </a:r>
            <a:endParaRPr lang="en-US" sz="1600" b="0" i="0" dirty="0">
              <a:solidFill>
                <a:srgbClr val="0432FF"/>
              </a:solidFill>
              <a:effectLst/>
              <a:latin typeface="Segoe UI" panose="020B0502040204020203" pitchFamily="34" charset="0"/>
            </a:endParaRPr>
          </a:p>
          <a:p>
            <a:pPr lvl="1">
              <a:buFont typeface="Arial" panose="020B0604020202020204" pitchFamily="34" charset="0"/>
              <a:buChar char="•"/>
            </a:pPr>
            <a:r>
              <a:rPr lang="en-US" sz="1600" b="0" i="0" dirty="0">
                <a:solidFill>
                  <a:srgbClr val="000000"/>
                </a:solidFill>
                <a:effectLst/>
                <a:latin typeface="Segoe UI" panose="020B0502040204020203" pitchFamily="34" charset="0"/>
              </a:rPr>
              <a:t>Can this experiments be performed elsewhere?</a:t>
            </a:r>
          </a:p>
          <a:p>
            <a:pPr marL="914400" lvl="2" indent="0">
              <a:buNone/>
            </a:pPr>
            <a:r>
              <a:rPr lang="en-US" sz="1600" dirty="0">
                <a:solidFill>
                  <a:srgbClr val="0432FF"/>
                </a:solidFill>
                <a:latin typeface="Segoe UI" panose="020B0502040204020203" pitchFamily="34" charset="0"/>
              </a:rPr>
              <a:t>ACE BR is needed to demonstrate muon collider system which is the last stage to construct real muon colliders</a:t>
            </a:r>
            <a:endParaRPr lang="en-US" sz="1600" b="0" i="0" dirty="0">
              <a:solidFill>
                <a:srgbClr val="0432FF"/>
              </a:solidFill>
              <a:effectLst/>
              <a:latin typeface="Segoe UI" panose="020B0502040204020203" pitchFamily="34" charset="0"/>
            </a:endParaRPr>
          </a:p>
          <a:p>
            <a:pPr lvl="1">
              <a:buFont typeface="Arial" panose="020B0604020202020204" pitchFamily="34" charset="0"/>
              <a:buChar char="•"/>
            </a:pPr>
            <a:r>
              <a:rPr lang="en-US" sz="1600" b="0" i="0" dirty="0">
                <a:solidFill>
                  <a:srgbClr val="000000"/>
                </a:solidFill>
                <a:effectLst/>
                <a:latin typeface="Segoe UI" panose="020B0502040204020203" pitchFamily="34" charset="0"/>
              </a:rPr>
              <a:t>What particular accelerator components or capabilities are necessary?</a:t>
            </a:r>
          </a:p>
          <a:p>
            <a:pPr lvl="2" indent="-285750">
              <a:buFont typeface="Courier New" panose="02070309020205020404" pitchFamily="49" charset="0"/>
              <a:buChar char="o"/>
            </a:pPr>
            <a:r>
              <a:rPr lang="en-US" sz="1600" b="0" i="0" dirty="0">
                <a:solidFill>
                  <a:srgbClr val="000000"/>
                </a:solidFill>
                <a:effectLst/>
                <a:latin typeface="Segoe UI" panose="020B0502040204020203" pitchFamily="34" charset="0"/>
              </a:rPr>
              <a:t>What proton energies are needed?</a:t>
            </a:r>
          </a:p>
          <a:p>
            <a:pPr marL="857250" lvl="2" indent="0">
              <a:buNone/>
            </a:pPr>
            <a:r>
              <a:rPr lang="en-US" sz="1600" dirty="0">
                <a:solidFill>
                  <a:srgbClr val="0432FF"/>
                </a:solidFill>
                <a:latin typeface="Segoe UI" panose="020B0502040204020203" pitchFamily="34" charset="0"/>
              </a:rPr>
              <a:t>	5-15 GeV</a:t>
            </a:r>
            <a:endParaRPr lang="en-US" sz="1600" b="0" i="0" dirty="0">
              <a:solidFill>
                <a:srgbClr val="0432FF"/>
              </a:solidFill>
              <a:effectLst/>
              <a:latin typeface="Segoe UI" panose="020B0502040204020203" pitchFamily="34" charset="0"/>
            </a:endParaRPr>
          </a:p>
          <a:p>
            <a:pPr lvl="2" indent="-285750">
              <a:buFont typeface="Courier New" panose="02070309020205020404" pitchFamily="49" charset="0"/>
              <a:buChar char="o"/>
            </a:pPr>
            <a:r>
              <a:rPr lang="en-US" sz="1600" b="0" i="0" dirty="0">
                <a:solidFill>
                  <a:srgbClr val="000000"/>
                </a:solidFill>
                <a:effectLst/>
                <a:latin typeface="Segoe UI" panose="020B0502040204020203" pitchFamily="34" charset="0"/>
              </a:rPr>
              <a:t>What proton quantities are needed?</a:t>
            </a:r>
          </a:p>
          <a:p>
            <a:pPr marL="857250" lvl="2" indent="0">
              <a:buNone/>
            </a:pPr>
            <a:r>
              <a:rPr lang="en-US" sz="1600" b="0" i="0" dirty="0">
                <a:solidFill>
                  <a:srgbClr val="0432FF"/>
                </a:solidFill>
                <a:effectLst/>
                <a:latin typeface="Segoe UI" panose="020B0502040204020203" pitchFamily="34" charset="0"/>
              </a:rPr>
              <a:t>&gt; 10</a:t>
            </a:r>
            <a:r>
              <a:rPr lang="en-US" sz="1600" b="0" i="0" baseline="30000" dirty="0">
                <a:solidFill>
                  <a:srgbClr val="0432FF"/>
                </a:solidFill>
                <a:effectLst/>
                <a:latin typeface="Segoe UI" panose="020B0502040204020203" pitchFamily="34" charset="0"/>
              </a:rPr>
              <a:t>12</a:t>
            </a:r>
            <a:r>
              <a:rPr lang="en-US" sz="1600" b="0" i="0" dirty="0">
                <a:solidFill>
                  <a:srgbClr val="0432FF"/>
                </a:solidFill>
                <a:effectLst/>
                <a:latin typeface="Segoe UI" panose="020B0502040204020203" pitchFamily="34" charset="0"/>
              </a:rPr>
              <a:t> protons per bunch</a:t>
            </a:r>
          </a:p>
          <a:p>
            <a:pPr lvl="2" indent="-285750">
              <a:buFont typeface="Courier New" panose="02070309020205020404" pitchFamily="49" charset="0"/>
              <a:buChar char="o"/>
            </a:pPr>
            <a:r>
              <a:rPr lang="en-US" sz="1600" b="0" i="0" dirty="0">
                <a:solidFill>
                  <a:srgbClr val="000000"/>
                </a:solidFill>
                <a:effectLst/>
                <a:latin typeface="Segoe UI" panose="020B0502040204020203" pitchFamily="34" charset="0"/>
              </a:rPr>
              <a:t>What time structure is needed? (bunch length, train structure)</a:t>
            </a:r>
          </a:p>
          <a:p>
            <a:pPr marL="857250" lvl="2" indent="0">
              <a:buNone/>
            </a:pPr>
            <a:r>
              <a:rPr lang="en-US" sz="1600" b="0" i="0" dirty="0">
                <a:solidFill>
                  <a:srgbClr val="0432FF"/>
                </a:solidFill>
                <a:effectLst/>
                <a:latin typeface="Segoe UI" panose="020B0502040204020203" pitchFamily="34" charset="0"/>
              </a:rPr>
              <a:t>Bunch length something in the ns scale, Repetition rate is not so important for the demo facility</a:t>
            </a:r>
          </a:p>
          <a:p>
            <a:pPr lvl="2" indent="-285750">
              <a:buFont typeface="Courier New" panose="02070309020205020404" pitchFamily="49" charset="0"/>
              <a:buChar char="o"/>
            </a:pPr>
            <a:r>
              <a:rPr lang="en-US" sz="1600" b="0" i="0" u="none" strike="noStrike" dirty="0">
                <a:solidFill>
                  <a:srgbClr val="000000"/>
                </a:solidFill>
                <a:effectLst/>
                <a:latin typeface="Segoe UI" panose="020B0502040204020203" pitchFamily="34" charset="0"/>
                <a:cs typeface="Segoe UI" panose="020B0502040204020203" pitchFamily="34" charset="0"/>
              </a:rPr>
              <a:t>Can the demonstrator be performed with 800 MeV protons from PIP-II or 8 GeV protons from the Booster with PIP-II?</a:t>
            </a:r>
          </a:p>
          <a:p>
            <a:pPr marL="857250" lvl="2" indent="0">
              <a:buNone/>
            </a:pPr>
            <a:r>
              <a:rPr lang="en-US" sz="1600" b="0" i="0" dirty="0">
                <a:solidFill>
                  <a:srgbClr val="0432FF"/>
                </a:solidFill>
                <a:effectLst/>
                <a:latin typeface="Segoe UI" panose="020B0502040204020203" pitchFamily="34" charset="0"/>
              </a:rPr>
              <a:t>Yes f</a:t>
            </a:r>
            <a:r>
              <a:rPr lang="en-US" sz="1600" dirty="0">
                <a:solidFill>
                  <a:srgbClr val="0432FF"/>
                </a:solidFill>
                <a:latin typeface="Segoe UI" panose="020B0502040204020203" pitchFamily="34" charset="0"/>
              </a:rPr>
              <a:t>or 8 GeV, No for 800 MeV</a:t>
            </a:r>
            <a:r>
              <a:rPr lang="en-US" sz="1600" b="0" i="0" dirty="0">
                <a:solidFill>
                  <a:srgbClr val="0432FF"/>
                </a:solidFill>
                <a:effectLst/>
                <a:latin typeface="Segoe UI" panose="020B0502040204020203" pitchFamily="34" charset="0"/>
              </a:rPr>
              <a:t> </a:t>
            </a:r>
          </a:p>
        </p:txBody>
      </p:sp>
    </p:spTree>
    <p:extLst>
      <p:ext uri="{BB962C8B-B14F-4D97-AF65-F5344CB8AC3E}">
        <p14:creationId xmlns:p14="http://schemas.microsoft.com/office/powerpoint/2010/main" val="1724926892"/>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73787</TotalTime>
  <Words>1873</Words>
  <Application>Microsoft Office PowerPoint</Application>
  <PresentationFormat>On-screen Show (4:3)</PresentationFormat>
  <Paragraphs>176</Paragraphs>
  <Slides>12</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Helvetica</vt:lpstr>
      <vt:lpstr>Segoe UI</vt:lpstr>
      <vt:lpstr>Times New Roman</vt:lpstr>
      <vt:lpstr>FNAL_TemplateMac_060514</vt:lpstr>
      <vt:lpstr>Fermilab: Footer Only</vt:lpstr>
      <vt:lpstr>Accelerator Session 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IOTA Optics Update: Flexibility for Experiments</dc:title>
  <dc:creator>Alexander L. Romanov x 13883N</dc:creator>
  <cp:lastModifiedBy>jseldredphysics@gmail.com</cp:lastModifiedBy>
  <cp:revision>955</cp:revision>
  <cp:lastPrinted>2014-01-20T19:40:21Z</cp:lastPrinted>
  <dcterms:created xsi:type="dcterms:W3CDTF">2016-06-09T21:29:32Z</dcterms:created>
  <dcterms:modified xsi:type="dcterms:W3CDTF">2023-06-15T22:26:52Z</dcterms:modified>
</cp:coreProperties>
</file>