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image1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  <p:sldMasterId id="2147484106" r:id="rId6"/>
  </p:sldMasterIdLst>
  <p:notesMasterIdLst>
    <p:notesMasterId r:id="rId17"/>
  </p:notesMasterIdLst>
  <p:handoutMasterIdLst>
    <p:handoutMasterId r:id="rId18"/>
  </p:handoutMasterIdLst>
  <p:sldIdLst>
    <p:sldId id="274" r:id="rId7"/>
    <p:sldId id="284" r:id="rId8"/>
    <p:sldId id="579" r:id="rId9"/>
    <p:sldId id="275" r:id="rId10"/>
    <p:sldId id="614" r:id="rId11"/>
    <p:sldId id="615" r:id="rId12"/>
    <p:sldId id="620" r:id="rId13"/>
    <p:sldId id="618" r:id="rId14"/>
    <p:sldId id="619" r:id="rId15"/>
    <p:sldId id="611" r:id="rId16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9900"/>
    <a:srgbClr val="FFFFFF"/>
    <a:srgbClr val="CC6600"/>
    <a:srgbClr val="CC9900"/>
    <a:srgbClr val="996633"/>
    <a:srgbClr val="FD7301"/>
    <a:srgbClr val="686868"/>
    <a:srgbClr val="63666A"/>
    <a:srgbClr val="FFFFCC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3" autoAdjust="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1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233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5/5/2023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5/5/2023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1980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5/5/2023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10" name="object 2">
            <a:extLst>
              <a:ext uri="{FF2B5EF4-FFF2-40B4-BE49-F238E27FC236}">
                <a16:creationId xmlns:a16="http://schemas.microsoft.com/office/drawing/2014/main" id="{A68D3EC1-4770-4897-BE96-65449DB2DCDF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7761" y="896838"/>
            <a:ext cx="9161761" cy="296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0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DA93E-FBCE-4463-8D8C-71232F35328B}" type="datetimeFigureOut">
              <a:rPr lang="en-IN" smtClean="0"/>
              <a:t>05-05-2023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1F17-0500-40E1-A899-6E720B8682FE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7361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5/5/2023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5/5/2023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5/5/2023</a:t>
            </a:fld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946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5/5/2023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147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5/5/2023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400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5/5/2023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7699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5/5/2023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276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5/5/2023</a:t>
            </a:fld>
            <a:endParaRPr lang="en-US" alt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5/5/2023</a:t>
            </a:fld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57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25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0608" y="5248405"/>
            <a:ext cx="8499231" cy="1427968"/>
          </a:xfrm>
        </p:spPr>
        <p:txBody>
          <a:bodyPr/>
          <a:lstStyle/>
          <a:p>
            <a:br>
              <a:rPr lang="en-US" altLang="en-US" dirty="0"/>
            </a:br>
            <a:r>
              <a:rPr lang="en-US" altLang="en-US" dirty="0"/>
              <a:t>Cons Gattuso</a:t>
            </a:r>
          </a:p>
          <a:p>
            <a:r>
              <a:rPr lang="en-US" altLang="en-US" dirty="0"/>
              <a:t>May 5</a:t>
            </a:r>
            <a:r>
              <a:rPr lang="en-US" altLang="en-US" baseline="30000" dirty="0"/>
              <a:t>th</a:t>
            </a:r>
            <a:r>
              <a:rPr lang="en-US" altLang="en-US" dirty="0"/>
              <a:t>, 2023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0608" y="3960723"/>
            <a:ext cx="8802077" cy="1003049"/>
          </a:xfrm>
        </p:spPr>
        <p:txBody>
          <a:bodyPr>
            <a:normAutofit/>
          </a:bodyPr>
          <a:lstStyle/>
          <a:p>
            <a:r>
              <a:rPr lang="en-US" altLang="en-US" dirty="0"/>
              <a:t>Summer Shutdown 2023</a:t>
            </a:r>
          </a:p>
        </p:txBody>
      </p:sp>
    </p:spTree>
    <p:extLst>
      <p:ext uri="{BB962C8B-B14F-4D97-AF65-F5344CB8AC3E}">
        <p14:creationId xmlns:p14="http://schemas.microsoft.com/office/powerpoint/2010/main" val="1051541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79F2C-15AC-3CC6-3270-94149BF2D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05512-91A2-660A-6C53-9A9A6A5B8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That’s all for this week…….</a:t>
            </a:r>
          </a:p>
          <a:p>
            <a:endParaRPr lang="en-US" dirty="0"/>
          </a:p>
          <a:p>
            <a:r>
              <a:rPr lang="en-US" dirty="0"/>
              <a:t>Next Week </a:t>
            </a:r>
          </a:p>
          <a:p>
            <a:pPr lvl="1"/>
            <a:r>
              <a:rPr lang="en-US" dirty="0"/>
              <a:t>Switching over to Weekly Shutdown planning meetings</a:t>
            </a:r>
          </a:p>
          <a:p>
            <a:pPr lvl="2"/>
            <a:r>
              <a:rPr lang="en-US" dirty="0"/>
              <a:t>Tuesday at 11:00 in the huddle and Via Zoom </a:t>
            </a:r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E77F9-320F-2F34-8703-A914D9C8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5/5/2023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74E9F-3813-622C-1BF7-EF64318F4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F5CEB-34B5-F03E-AE68-0A8E980FA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9945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Shutdown Parameters   (Tentative)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78011"/>
            <a:ext cx="8915400" cy="5504480"/>
          </a:xfrm>
        </p:spPr>
        <p:txBody>
          <a:bodyPr/>
          <a:lstStyle/>
          <a:p>
            <a:r>
              <a:rPr lang="en-US" sz="1800" dirty="0"/>
              <a:t>Start Shutdown</a:t>
            </a:r>
          </a:p>
          <a:p>
            <a:pPr lvl="1"/>
            <a:r>
              <a:rPr lang="en-US" sz="1600" dirty="0"/>
              <a:t>We will determine if the need  intensity reduction intensity as the work list evolves.</a:t>
            </a:r>
          </a:p>
          <a:p>
            <a:pPr lvl="1"/>
            <a:r>
              <a:rPr lang="en-US" sz="1600" dirty="0"/>
              <a:t>Duration</a:t>
            </a:r>
          </a:p>
          <a:p>
            <a:pPr lvl="2"/>
            <a:r>
              <a:rPr lang="en-US" sz="1400" dirty="0"/>
              <a:t>10-12 Weeks (duration may change depending on the major tasks undertaken )</a:t>
            </a:r>
          </a:p>
          <a:p>
            <a:pPr lvl="1"/>
            <a:r>
              <a:rPr lang="en-US" sz="1600" dirty="0"/>
              <a:t>Beam Off </a:t>
            </a:r>
          </a:p>
          <a:p>
            <a:pPr lvl="2"/>
            <a:r>
              <a:rPr lang="en-US" sz="1400" dirty="0"/>
              <a:t>Sunday  July 9</a:t>
            </a:r>
            <a:r>
              <a:rPr lang="en-US" sz="1400" baseline="30000" dirty="0"/>
              <a:t>th</a:t>
            </a:r>
            <a:r>
              <a:rPr lang="en-US" sz="1400" dirty="0"/>
              <a:t> @0001 hrs.</a:t>
            </a:r>
          </a:p>
          <a:p>
            <a:pPr lvl="2"/>
            <a:r>
              <a:rPr lang="en-US" sz="1400" dirty="0"/>
              <a:t>Configuration Control</a:t>
            </a:r>
          </a:p>
          <a:p>
            <a:pPr lvl="2"/>
            <a:r>
              <a:rPr lang="en-US" sz="1400" dirty="0"/>
              <a:t>Open surveys  would take place Monday 10</a:t>
            </a:r>
            <a:r>
              <a:rPr lang="en-US" sz="1400" baseline="30000" dirty="0"/>
              <a:t>th</a:t>
            </a:r>
            <a:r>
              <a:rPr lang="en-US" sz="1400" dirty="0"/>
              <a:t> -Wednesday 12</a:t>
            </a:r>
            <a:r>
              <a:rPr lang="en-US" sz="1400" baseline="30000" dirty="0"/>
              <a:t>th</a:t>
            </a:r>
            <a:r>
              <a:rPr lang="en-US" sz="1400" dirty="0"/>
              <a:t> </a:t>
            </a:r>
          </a:p>
          <a:p>
            <a:pPr lvl="3"/>
            <a:r>
              <a:rPr lang="en-US" sz="1200" dirty="0">
                <a:highlight>
                  <a:srgbClr val="FFFF00"/>
                </a:highlight>
              </a:rPr>
              <a:t>Go over order this next week </a:t>
            </a:r>
          </a:p>
          <a:p>
            <a:pPr lvl="2"/>
            <a:r>
              <a:rPr lang="en-US" sz="1400" dirty="0"/>
              <a:t>Specialty access would be from Wednesday-Friday</a:t>
            </a:r>
          </a:p>
          <a:p>
            <a:pPr lvl="3"/>
            <a:r>
              <a:rPr lang="en-US" sz="1200" dirty="0"/>
              <a:t>Lighting Assessment, Phone Assessments, Fire protection testing, WiFi installation … </a:t>
            </a:r>
            <a:r>
              <a:rPr lang="en-US" sz="1200" dirty="0">
                <a:solidFill>
                  <a:srgbClr val="FF0000"/>
                </a:solidFill>
              </a:rPr>
              <a:t>*</a:t>
            </a:r>
          </a:p>
          <a:p>
            <a:pPr lvl="3"/>
            <a:r>
              <a:rPr lang="en-US" sz="1200" dirty="0">
                <a:highlight>
                  <a:srgbClr val="FFFF00"/>
                </a:highlight>
              </a:rPr>
              <a:t>Go over order this next week </a:t>
            </a:r>
          </a:p>
          <a:p>
            <a:pPr lvl="2"/>
            <a:r>
              <a:rPr lang="en-US" sz="1400" dirty="0"/>
              <a:t>General tunnel access would commence Monday July 17</a:t>
            </a:r>
            <a:r>
              <a:rPr lang="en-US" sz="1400" baseline="30000" dirty="0"/>
              <a:t>th</a:t>
            </a:r>
            <a:r>
              <a:rPr lang="en-US" sz="1400" dirty="0"/>
              <a:t>  </a:t>
            </a:r>
          </a:p>
          <a:p>
            <a:pPr lvl="1"/>
            <a:r>
              <a:rPr lang="en-US" sz="1600" dirty="0"/>
              <a:t>Start of tunnel work</a:t>
            </a:r>
          </a:p>
          <a:p>
            <a:pPr lvl="2"/>
            <a:r>
              <a:rPr lang="en-US" sz="1400" dirty="0"/>
              <a:t>Monday July 17</a:t>
            </a:r>
            <a:r>
              <a:rPr lang="en-US" sz="1400" baseline="30000" dirty="0"/>
              <a:t>th</a:t>
            </a:r>
            <a:r>
              <a:rPr lang="en-US" sz="1400" dirty="0"/>
              <a:t> </a:t>
            </a:r>
          </a:p>
          <a:p>
            <a:pPr lvl="1"/>
            <a:r>
              <a:rPr lang="en-US" sz="1600" dirty="0"/>
              <a:t>End of tunnel work</a:t>
            </a:r>
          </a:p>
          <a:p>
            <a:pPr lvl="2"/>
            <a:r>
              <a:rPr lang="en-US" sz="1400" dirty="0"/>
              <a:t>Week of Monday October 9</a:t>
            </a:r>
            <a:r>
              <a:rPr lang="en-US" sz="1400" baseline="30000" dirty="0"/>
              <a:t>th </a:t>
            </a:r>
            <a:endParaRPr lang="en-US" sz="1400" dirty="0"/>
          </a:p>
          <a:p>
            <a:pPr lvl="1"/>
            <a:r>
              <a:rPr lang="en-US" sz="1600" dirty="0"/>
              <a:t>HEP</a:t>
            </a:r>
          </a:p>
          <a:p>
            <a:pPr lvl="2"/>
            <a:r>
              <a:rPr lang="en-US" sz="1400" dirty="0"/>
              <a:t>Monday October 16</a:t>
            </a:r>
            <a:r>
              <a:rPr lang="en-US" sz="1400" baseline="30000" dirty="0"/>
              <a:t>th</a:t>
            </a:r>
            <a:r>
              <a:rPr lang="en-US" sz="1400" dirty="0"/>
              <a:t> 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  <a:latin typeface="Comic Sans MS"/>
              </a:rPr>
              <a:t>C. Gattuso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D7B62C-F013-477A-8B34-FB25F3EF241E}" type="slidenum">
              <a:rPr lang="en-US" altLang="en-US">
                <a:solidFill>
                  <a:srgbClr val="000000"/>
                </a:solidFill>
                <a:latin typeface="Comic Sans MS"/>
              </a:rPr>
              <a:pPr/>
              <a:t>2</a:t>
            </a:fld>
            <a:endParaRPr lang="en-US" altLang="en-US" dirty="0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D59631-A78B-9E1C-32BB-70340134040A}"/>
              </a:ext>
            </a:extLst>
          </p:cNvPr>
          <p:cNvSpPr txBox="1"/>
          <p:nvPr/>
        </p:nvSpPr>
        <p:spPr>
          <a:xfrm>
            <a:off x="5701893" y="4457700"/>
            <a:ext cx="2418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Calendar Days: 67</a:t>
            </a:r>
          </a:p>
          <a:p>
            <a:r>
              <a:rPr lang="en-US" dirty="0"/>
              <a:t>Working Days:  48</a:t>
            </a:r>
          </a:p>
        </p:txBody>
      </p:sp>
    </p:spTree>
    <p:extLst>
      <p:ext uri="{BB962C8B-B14F-4D97-AF65-F5344CB8AC3E}">
        <p14:creationId xmlns:p14="http://schemas.microsoft.com/office/powerpoint/2010/main" val="2919065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B218812-F932-A8A9-B14C-FD6FFBBD6614}"/>
              </a:ext>
            </a:extLst>
          </p:cNvPr>
          <p:cNvCxnSpPr>
            <a:cxnSpLocks/>
          </p:cNvCxnSpPr>
          <p:nvPr/>
        </p:nvCxnSpPr>
        <p:spPr>
          <a:xfrm>
            <a:off x="3339688" y="1505555"/>
            <a:ext cx="0" cy="1098666"/>
          </a:xfrm>
          <a:prstGeom prst="straightConnector1">
            <a:avLst/>
          </a:prstGeom>
          <a:ln w="22225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Arrow: Left-Right 61">
            <a:extLst>
              <a:ext uri="{FF2B5EF4-FFF2-40B4-BE49-F238E27FC236}">
                <a16:creationId xmlns:a16="http://schemas.microsoft.com/office/drawing/2014/main" id="{71E65E9A-6116-4E9D-84BD-988EF9691667}"/>
              </a:ext>
            </a:extLst>
          </p:cNvPr>
          <p:cNvSpPr/>
          <p:nvPr/>
        </p:nvSpPr>
        <p:spPr>
          <a:xfrm>
            <a:off x="7523095" y="3052101"/>
            <a:ext cx="1570492" cy="385901"/>
          </a:xfrm>
          <a:prstGeom prst="leftRightArrow">
            <a:avLst>
              <a:gd name="adj1" fmla="val 57291"/>
              <a:gd name="adj2" fmla="val 4453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900" dirty="0">
                <a:solidFill>
                  <a:schemeClr val="accent6">
                    <a:lumMod val="50000"/>
                  </a:schemeClr>
                </a:solidFill>
              </a:rPr>
              <a:t>HEP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C4C9BDB-6524-416D-9C13-678CAEB26FC0}"/>
              </a:ext>
            </a:extLst>
          </p:cNvPr>
          <p:cNvSpPr/>
          <p:nvPr/>
        </p:nvSpPr>
        <p:spPr>
          <a:xfrm>
            <a:off x="219836" y="3497024"/>
            <a:ext cx="3173543" cy="349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25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Plan phase 1:Determine Jobs and Define schedule</a:t>
            </a:r>
            <a:endParaRPr kumimoji="0" lang="en-IN" sz="825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5681F79-892C-400C-B3C9-BE5593041610}"/>
              </a:ext>
            </a:extLst>
          </p:cNvPr>
          <p:cNvSpPr/>
          <p:nvPr/>
        </p:nvSpPr>
        <p:spPr>
          <a:xfrm>
            <a:off x="5174815" y="3530042"/>
            <a:ext cx="1801370" cy="3492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Plan Phase 3:Execute Shutdown</a:t>
            </a:r>
            <a:endParaRPr kumimoji="0" lang="en-IN" sz="825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175E7B8-D5C6-4099-AE33-3A2CDF3D0C7E}"/>
              </a:ext>
            </a:extLst>
          </p:cNvPr>
          <p:cNvSpPr/>
          <p:nvPr/>
        </p:nvSpPr>
        <p:spPr>
          <a:xfrm>
            <a:off x="6995194" y="3521980"/>
            <a:ext cx="678210" cy="3492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Close out</a:t>
            </a:r>
            <a:endParaRPr kumimoji="0" lang="en-IN" sz="825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AA7FF18A-F9E3-40C4-B4B0-0CBB7B9FE24F}"/>
              </a:ext>
            </a:extLst>
          </p:cNvPr>
          <p:cNvCxnSpPr>
            <a:cxnSpLocks/>
            <a:endCxn id="137" idx="3"/>
          </p:cNvCxnSpPr>
          <p:nvPr/>
        </p:nvCxnSpPr>
        <p:spPr>
          <a:xfrm>
            <a:off x="7659730" y="1131352"/>
            <a:ext cx="13674" cy="2565272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134">
            <a:extLst>
              <a:ext uri="{FF2B5EF4-FFF2-40B4-BE49-F238E27FC236}">
                <a16:creationId xmlns:a16="http://schemas.microsoft.com/office/drawing/2014/main" id="{97547027-17A8-454F-8A4A-AFE7A85766DC}"/>
              </a:ext>
            </a:extLst>
          </p:cNvPr>
          <p:cNvSpPr/>
          <p:nvPr/>
        </p:nvSpPr>
        <p:spPr>
          <a:xfrm>
            <a:off x="3406202" y="3500359"/>
            <a:ext cx="1513029" cy="3426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Plan phase 2: Finalize Schedule</a:t>
            </a:r>
            <a:endParaRPr kumimoji="0" lang="en-IN" sz="825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940BAE-1D6A-4515-B908-04A3F6D7BDC1}"/>
              </a:ext>
            </a:extLst>
          </p:cNvPr>
          <p:cNvSpPr/>
          <p:nvPr/>
        </p:nvSpPr>
        <p:spPr>
          <a:xfrm>
            <a:off x="2696520" y="32376"/>
            <a:ext cx="3416320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Shutdown 2023 Timeline</a:t>
            </a:r>
            <a:endParaRPr kumimoji="0" lang="en-IN" sz="2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5427AF2-67BE-4A7B-954F-53B3073C6DEC}"/>
              </a:ext>
            </a:extLst>
          </p:cNvPr>
          <p:cNvSpPr/>
          <p:nvPr/>
        </p:nvSpPr>
        <p:spPr>
          <a:xfrm>
            <a:off x="4487046" y="3842614"/>
            <a:ext cx="678210" cy="4148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Crew Marching orders</a:t>
            </a:r>
            <a:endParaRPr kumimoji="0" lang="en-IN" sz="825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Arrow: Left-Right 24">
            <a:extLst>
              <a:ext uri="{FF2B5EF4-FFF2-40B4-BE49-F238E27FC236}">
                <a16:creationId xmlns:a16="http://schemas.microsoft.com/office/drawing/2014/main" id="{E08CE2BE-7550-4BD1-ADF0-51EA1D7FF2C7}"/>
              </a:ext>
            </a:extLst>
          </p:cNvPr>
          <p:cNvSpPr/>
          <p:nvPr/>
        </p:nvSpPr>
        <p:spPr>
          <a:xfrm>
            <a:off x="219836" y="3027614"/>
            <a:ext cx="1376475" cy="395990"/>
          </a:xfrm>
          <a:prstGeom prst="leftRightArrow">
            <a:avLst>
              <a:gd name="adj1" fmla="val 57291"/>
              <a:gd name="adj2" fmla="val 4453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</a:rPr>
              <a:t>Define 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Scope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8" name="Arrow: Left-Right 87">
            <a:extLst>
              <a:ext uri="{FF2B5EF4-FFF2-40B4-BE49-F238E27FC236}">
                <a16:creationId xmlns:a16="http://schemas.microsoft.com/office/drawing/2014/main" id="{163D7CDA-BBE2-4BE0-B760-354A62F18B41}"/>
              </a:ext>
            </a:extLst>
          </p:cNvPr>
          <p:cNvSpPr/>
          <p:nvPr/>
        </p:nvSpPr>
        <p:spPr>
          <a:xfrm>
            <a:off x="1632050" y="3040609"/>
            <a:ext cx="3534905" cy="385901"/>
          </a:xfrm>
          <a:prstGeom prst="leftRightArrow">
            <a:avLst>
              <a:gd name="adj1" fmla="val 57291"/>
              <a:gd name="adj2" fmla="val 4453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</a:rPr>
              <a:t>Plan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9" name="Arrow: Left-Right 88">
            <a:extLst>
              <a:ext uri="{FF2B5EF4-FFF2-40B4-BE49-F238E27FC236}">
                <a16:creationId xmlns:a16="http://schemas.microsoft.com/office/drawing/2014/main" id="{BDB60C66-0185-4D56-A42C-DB2B8CF1B0FB}"/>
              </a:ext>
            </a:extLst>
          </p:cNvPr>
          <p:cNvSpPr/>
          <p:nvPr/>
        </p:nvSpPr>
        <p:spPr>
          <a:xfrm>
            <a:off x="5178100" y="3046643"/>
            <a:ext cx="1810961" cy="384311"/>
          </a:xfrm>
          <a:prstGeom prst="leftRightArrow">
            <a:avLst>
              <a:gd name="adj1" fmla="val 57291"/>
              <a:gd name="adj2" fmla="val 4453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</a:rPr>
              <a:t>Execute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0" name="Arrow: Left-Right 89">
            <a:extLst>
              <a:ext uri="{FF2B5EF4-FFF2-40B4-BE49-F238E27FC236}">
                <a16:creationId xmlns:a16="http://schemas.microsoft.com/office/drawing/2014/main" id="{F46C2F4C-9F3B-4254-8F85-A9AFF4CF8476}"/>
              </a:ext>
            </a:extLst>
          </p:cNvPr>
          <p:cNvSpPr/>
          <p:nvPr/>
        </p:nvSpPr>
        <p:spPr>
          <a:xfrm>
            <a:off x="6917843" y="3058251"/>
            <a:ext cx="675228" cy="385901"/>
          </a:xfrm>
          <a:prstGeom prst="leftRightArrow">
            <a:avLst>
              <a:gd name="adj1" fmla="val 57291"/>
              <a:gd name="adj2" fmla="val 4453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700" dirty="0">
                <a:solidFill>
                  <a:schemeClr val="accent6">
                    <a:lumMod val="50000"/>
                  </a:schemeClr>
                </a:solidFill>
              </a:rPr>
              <a:t>Close out</a:t>
            </a:r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9ECDC7-82DF-4F65-BBC3-E4BF616C4F44}"/>
              </a:ext>
            </a:extLst>
          </p:cNvPr>
          <p:cNvSpPr/>
          <p:nvPr/>
        </p:nvSpPr>
        <p:spPr>
          <a:xfrm>
            <a:off x="3399502" y="3844030"/>
            <a:ext cx="1087544" cy="416506"/>
          </a:xfrm>
          <a:prstGeom prst="rect">
            <a:avLst/>
          </a:prstGeom>
          <a:gradFill flip="none" rotWithShape="1">
            <a:gsLst>
              <a:gs pos="100000">
                <a:srgbClr val="FFC000"/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E3EE7E-574D-4D62-88F4-F3A18DBC0532}"/>
              </a:ext>
            </a:extLst>
          </p:cNvPr>
          <p:cNvSpPr txBox="1"/>
          <p:nvPr/>
        </p:nvSpPr>
        <p:spPr>
          <a:xfrm>
            <a:off x="1044792" y="5428352"/>
            <a:ext cx="3003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AB4AF0-1B4B-4136-ACF2-E617B989ECF5}"/>
              </a:ext>
            </a:extLst>
          </p:cNvPr>
          <p:cNvGrpSpPr/>
          <p:nvPr/>
        </p:nvGrpSpPr>
        <p:grpSpPr>
          <a:xfrm>
            <a:off x="3681873" y="4414828"/>
            <a:ext cx="2068240" cy="1469788"/>
            <a:chOff x="3322358" y="4424354"/>
            <a:chExt cx="2068240" cy="1469788"/>
          </a:xfrm>
        </p:grpSpPr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4EF14B14-6294-44FA-88C9-D5B58837F8C4}"/>
                </a:ext>
              </a:extLst>
            </p:cNvPr>
            <p:cNvSpPr/>
            <p:nvPr/>
          </p:nvSpPr>
          <p:spPr>
            <a:xfrm rot="5400000">
              <a:off x="3993778" y="4545175"/>
              <a:ext cx="349288" cy="723356"/>
            </a:xfrm>
            <a:prstGeom prst="rightBrac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417533D-36E0-48D5-AA04-083BAC1B5A0B}"/>
                </a:ext>
              </a:extLst>
            </p:cNvPr>
            <p:cNvSpPr txBox="1"/>
            <p:nvPr/>
          </p:nvSpPr>
          <p:spPr>
            <a:xfrm>
              <a:off x="3322358" y="5045338"/>
              <a:ext cx="117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Shutdown Boot Camp</a:t>
              </a:r>
            </a:p>
          </p:txBody>
        </p:sp>
        <p:sp>
          <p:nvSpPr>
            <p:cNvPr id="28" name="Arrow: Down 27">
              <a:extLst>
                <a:ext uri="{FF2B5EF4-FFF2-40B4-BE49-F238E27FC236}">
                  <a16:creationId xmlns:a16="http://schemas.microsoft.com/office/drawing/2014/main" id="{3DE25A8B-D605-4CAF-8CD7-23F6D593FBB4}"/>
                </a:ext>
              </a:extLst>
            </p:cNvPr>
            <p:cNvSpPr/>
            <p:nvPr/>
          </p:nvSpPr>
          <p:spPr>
            <a:xfrm rot="16200000">
              <a:off x="4495386" y="5019954"/>
              <a:ext cx="349289" cy="524762"/>
            </a:xfrm>
            <a:prstGeom prst="down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Left Brace 29">
              <a:extLst>
                <a:ext uri="{FF2B5EF4-FFF2-40B4-BE49-F238E27FC236}">
                  <a16:creationId xmlns:a16="http://schemas.microsoft.com/office/drawing/2014/main" id="{0AD6E5AA-1B78-4762-A267-56E4A10CF81A}"/>
                </a:ext>
              </a:extLst>
            </p:cNvPr>
            <p:cNvSpPr/>
            <p:nvPr/>
          </p:nvSpPr>
          <p:spPr>
            <a:xfrm>
              <a:off x="4985706" y="4424354"/>
              <a:ext cx="404892" cy="1469788"/>
            </a:xfrm>
            <a:prstGeom prst="leftBrace">
              <a:avLst>
                <a:gd name="adj1" fmla="val 8333"/>
                <a:gd name="adj2" fmla="val 58167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26F3ED8-752C-489B-B2EB-BD2295C35A3B}"/>
              </a:ext>
            </a:extLst>
          </p:cNvPr>
          <p:cNvSpPr txBox="1"/>
          <p:nvPr/>
        </p:nvSpPr>
        <p:spPr>
          <a:xfrm>
            <a:off x="5626722" y="4440535"/>
            <a:ext cx="171393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highlight>
                  <a:srgbClr val="FFFF00"/>
                </a:highlight>
              </a:rPr>
              <a:t>Work Planning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HA’s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Dose Plan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Permits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Etc..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C674D24-A705-4596-B6ED-D57599B20FA0}"/>
              </a:ext>
            </a:extLst>
          </p:cNvPr>
          <p:cNvSpPr txBox="1"/>
          <p:nvPr/>
        </p:nvSpPr>
        <p:spPr>
          <a:xfrm>
            <a:off x="7396450" y="4420791"/>
            <a:ext cx="17556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highlight>
                  <a:srgbClr val="FFFF00"/>
                </a:highlight>
              </a:rPr>
              <a:t>Class Zero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highlight>
                  <a:srgbClr val="FFFF00"/>
                </a:highlight>
              </a:rPr>
              <a:t>Expectations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highlight>
                  <a:srgbClr val="FFFF00"/>
                </a:highlight>
              </a:rPr>
              <a:t>General Task Approval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highlight>
                  <a:srgbClr val="FFFF00"/>
                </a:highlight>
              </a:rPr>
              <a:t>Work In HRA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8DDDD7B-3A4E-446E-8139-4B02A1BAAEE1}"/>
              </a:ext>
            </a:extLst>
          </p:cNvPr>
          <p:cNvGrpSpPr/>
          <p:nvPr/>
        </p:nvGrpSpPr>
        <p:grpSpPr>
          <a:xfrm>
            <a:off x="79316" y="857399"/>
            <a:ext cx="9015290" cy="2178462"/>
            <a:chOff x="78297" y="787947"/>
            <a:chExt cx="9015290" cy="217846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0D0EFD5-91CE-4D6D-9F38-4F77649FEF15}"/>
                </a:ext>
              </a:extLst>
            </p:cNvPr>
            <p:cNvGrpSpPr/>
            <p:nvPr/>
          </p:nvGrpSpPr>
          <p:grpSpPr>
            <a:xfrm>
              <a:off x="164026" y="787947"/>
              <a:ext cx="8929561" cy="2178462"/>
              <a:chOff x="-327383" y="1712474"/>
              <a:chExt cx="8938820" cy="2178462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FECF894-9965-449A-BB2B-A54A81D96CC4}"/>
                  </a:ext>
                </a:extLst>
              </p:cNvPr>
              <p:cNvSpPr/>
              <p:nvPr/>
            </p:nvSpPr>
            <p:spPr>
              <a:xfrm>
                <a:off x="290958" y="3464710"/>
                <a:ext cx="675929" cy="426226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+mn-ea"/>
                    <a:cs typeface="Arial" panose="020B0604020202020204" pitchFamily="34" charset="0"/>
                  </a:rPr>
                  <a:t>JAN</a:t>
                </a:r>
                <a:endParaRPr kumimoji="0" lang="en-I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95F2059-F393-4CC3-94ED-32090E2296D7}"/>
                  </a:ext>
                </a:extLst>
              </p:cNvPr>
              <p:cNvSpPr/>
              <p:nvPr/>
            </p:nvSpPr>
            <p:spPr>
              <a:xfrm>
                <a:off x="985916" y="3464710"/>
                <a:ext cx="675929" cy="426226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+mn-ea"/>
                    <a:cs typeface="Arial" panose="020B0604020202020204" pitchFamily="34" charset="0"/>
                  </a:rPr>
                  <a:t>FEB</a:t>
                </a:r>
                <a:endParaRPr kumimoji="0" lang="en-I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EE982B5-1EB2-42D5-96FA-023215BF6C3D}"/>
                  </a:ext>
                </a:extLst>
              </p:cNvPr>
              <p:cNvSpPr/>
              <p:nvPr/>
            </p:nvSpPr>
            <p:spPr>
              <a:xfrm>
                <a:off x="1680875" y="3464710"/>
                <a:ext cx="675929" cy="426226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+mn-ea"/>
                    <a:cs typeface="Arial" panose="020B0604020202020204" pitchFamily="34" charset="0"/>
                  </a:rPr>
                  <a:t>MAR</a:t>
                </a:r>
                <a:endParaRPr kumimoji="0" lang="en-I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5B53C6-F5EB-4AB0-9824-6F981B38E767}"/>
                  </a:ext>
                </a:extLst>
              </p:cNvPr>
              <p:cNvSpPr/>
              <p:nvPr/>
            </p:nvSpPr>
            <p:spPr>
              <a:xfrm>
                <a:off x="2375834" y="3464710"/>
                <a:ext cx="675929" cy="426226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+mn-ea"/>
                    <a:cs typeface="Arial" panose="020B0604020202020204" pitchFamily="34" charset="0"/>
                  </a:rPr>
                  <a:t>APR</a:t>
                </a:r>
                <a:endParaRPr kumimoji="0" lang="en-I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68B19FB-219C-44B5-B65B-F78A88B8A731}"/>
                  </a:ext>
                </a:extLst>
              </p:cNvPr>
              <p:cNvSpPr/>
              <p:nvPr/>
            </p:nvSpPr>
            <p:spPr>
              <a:xfrm>
                <a:off x="3070794" y="3464710"/>
                <a:ext cx="675929" cy="426226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+mn-ea"/>
                    <a:cs typeface="Arial" panose="020B0604020202020204" pitchFamily="34" charset="0"/>
                  </a:rPr>
                  <a:t>MAY</a:t>
                </a:r>
                <a:endParaRPr kumimoji="0" lang="en-I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816F54F-AD2B-4373-8C1A-E1C1685C946B}"/>
                  </a:ext>
                </a:extLst>
              </p:cNvPr>
              <p:cNvSpPr/>
              <p:nvPr/>
            </p:nvSpPr>
            <p:spPr>
              <a:xfrm>
                <a:off x="3765752" y="3464710"/>
                <a:ext cx="675929" cy="42622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+mn-ea"/>
                    <a:cs typeface="Arial" panose="020B0604020202020204" pitchFamily="34" charset="0"/>
                  </a:rPr>
                  <a:t>JUN</a:t>
                </a:r>
                <a:endParaRPr kumimoji="0" lang="en-I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79FE4E9-50A9-4A64-B054-FF35666B78A1}"/>
                  </a:ext>
                </a:extLst>
              </p:cNvPr>
              <p:cNvSpPr/>
              <p:nvPr/>
            </p:nvSpPr>
            <p:spPr>
              <a:xfrm>
                <a:off x="4460710" y="3464710"/>
                <a:ext cx="675929" cy="42622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+mn-ea"/>
                    <a:cs typeface="Arial" panose="020B0604020202020204" pitchFamily="34" charset="0"/>
                  </a:rPr>
                  <a:t>JULY</a:t>
                </a:r>
                <a:endParaRPr kumimoji="0" lang="en-I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6AEF21F-F5B8-4D7F-9280-2C82E85A3CD1}"/>
                  </a:ext>
                </a:extLst>
              </p:cNvPr>
              <p:cNvSpPr/>
              <p:nvPr/>
            </p:nvSpPr>
            <p:spPr>
              <a:xfrm>
                <a:off x="5155669" y="3464710"/>
                <a:ext cx="675929" cy="42622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+mn-ea"/>
                    <a:cs typeface="Arial" panose="020B0604020202020204" pitchFamily="34" charset="0"/>
                  </a:rPr>
                  <a:t>AUG</a:t>
                </a:r>
                <a:endParaRPr kumimoji="0" lang="en-I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F2746AA-F17F-4D39-B0CC-E1A5A9A90508}"/>
                  </a:ext>
                </a:extLst>
              </p:cNvPr>
              <p:cNvSpPr/>
              <p:nvPr/>
            </p:nvSpPr>
            <p:spPr>
              <a:xfrm>
                <a:off x="5850628" y="3464710"/>
                <a:ext cx="675929" cy="42622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+mn-ea"/>
                    <a:cs typeface="Arial" panose="020B0604020202020204" pitchFamily="34" charset="0"/>
                  </a:rPr>
                  <a:t>SEP</a:t>
                </a:r>
                <a:endParaRPr kumimoji="0" lang="en-I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84CCC32-9F3F-421A-AD96-2F7AB035B826}"/>
                  </a:ext>
                </a:extLst>
              </p:cNvPr>
              <p:cNvSpPr/>
              <p:nvPr/>
            </p:nvSpPr>
            <p:spPr>
              <a:xfrm>
                <a:off x="6545587" y="3464710"/>
                <a:ext cx="675929" cy="42622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+mn-ea"/>
                    <a:cs typeface="Arial" panose="020B0604020202020204" pitchFamily="34" charset="0"/>
                  </a:rPr>
                  <a:t>OCT</a:t>
                </a:r>
                <a:endParaRPr kumimoji="0" lang="en-I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F440BD6-B494-4786-B35A-C631EAD4BDCC}"/>
                  </a:ext>
                </a:extLst>
              </p:cNvPr>
              <p:cNvSpPr/>
              <p:nvPr/>
            </p:nvSpPr>
            <p:spPr>
              <a:xfrm>
                <a:off x="7240545" y="3464710"/>
                <a:ext cx="675929" cy="42622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+mn-ea"/>
                    <a:cs typeface="Arial" panose="020B0604020202020204" pitchFamily="34" charset="0"/>
                  </a:rPr>
                  <a:t>NOV</a:t>
                </a:r>
                <a:endParaRPr kumimoji="0" lang="en-I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F056FC2-AFCB-445B-B049-1CE58C16F274}"/>
                  </a:ext>
                </a:extLst>
              </p:cNvPr>
              <p:cNvSpPr/>
              <p:nvPr/>
            </p:nvSpPr>
            <p:spPr>
              <a:xfrm>
                <a:off x="7935508" y="3464710"/>
                <a:ext cx="675929" cy="42622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25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+mn-ea"/>
                    <a:cs typeface="Arial" panose="020B0604020202020204" pitchFamily="34" charset="0"/>
                  </a:rPr>
                  <a:t>DEC</a:t>
                </a:r>
                <a:endParaRPr kumimoji="0" lang="en-IN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C8191FF6-7CB8-4247-A0CB-2B27A9A1DE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526" y="1900856"/>
                <a:ext cx="0" cy="1537848"/>
              </a:xfrm>
              <a:prstGeom prst="straightConnector1">
                <a:avLst/>
              </a:prstGeom>
              <a:ln w="22225">
                <a:solidFill>
                  <a:schemeClr val="bg1">
                    <a:lumMod val="6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5CEE01AB-95BD-4E06-B038-E7C6BFEF38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6043" y="3132820"/>
                <a:ext cx="9588" cy="288776"/>
              </a:xfrm>
              <a:prstGeom prst="straightConnector1">
                <a:avLst/>
              </a:prstGeom>
              <a:ln w="22225">
                <a:solidFill>
                  <a:schemeClr val="bg1">
                    <a:lumMod val="6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34A4D634-A81C-4421-9EDA-AAB37A6E23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93907" y="1841400"/>
                <a:ext cx="9906" cy="1576117"/>
              </a:xfrm>
              <a:prstGeom prst="straightConnector1">
                <a:avLst/>
              </a:prstGeom>
              <a:ln w="22225">
                <a:solidFill>
                  <a:schemeClr val="bg1">
                    <a:lumMod val="6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28CA75A2-FC36-4E57-AF93-27636B0BBC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5581" y="2672794"/>
                <a:ext cx="0" cy="765197"/>
              </a:xfrm>
              <a:prstGeom prst="straightConnector1">
                <a:avLst/>
              </a:prstGeom>
              <a:ln w="22225">
                <a:solidFill>
                  <a:schemeClr val="bg1">
                    <a:lumMod val="6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5376FC08-4DE9-4E81-8419-0774BB7415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5752" y="1911234"/>
                <a:ext cx="0" cy="1560332"/>
              </a:xfrm>
              <a:prstGeom prst="straightConnector1">
                <a:avLst/>
              </a:prstGeom>
              <a:ln w="22225">
                <a:solidFill>
                  <a:schemeClr val="bg1">
                    <a:lumMod val="6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455D758C-9C26-4DBD-8096-2104DF55FC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62465" y="1801101"/>
                <a:ext cx="0" cy="1655496"/>
              </a:xfrm>
              <a:prstGeom prst="straightConnector1">
                <a:avLst/>
              </a:prstGeom>
              <a:ln w="22225">
                <a:solidFill>
                  <a:schemeClr val="bg1">
                    <a:lumMod val="6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1BF87B56-8865-49CD-B009-092E4CF330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5418" y="2691400"/>
                <a:ext cx="0" cy="765197"/>
              </a:xfrm>
              <a:prstGeom prst="straightConnector1">
                <a:avLst/>
              </a:prstGeom>
              <a:ln w="22225">
                <a:solidFill>
                  <a:schemeClr val="bg1">
                    <a:lumMod val="6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9C92307-FF53-4692-88A6-C4ED24AD8924}"/>
                  </a:ext>
                </a:extLst>
              </p:cNvPr>
              <p:cNvGrpSpPr/>
              <p:nvPr/>
            </p:nvGrpSpPr>
            <p:grpSpPr>
              <a:xfrm>
                <a:off x="-327383" y="1854911"/>
                <a:ext cx="2208951" cy="648389"/>
                <a:chOff x="3620030" y="2210580"/>
                <a:chExt cx="2697547" cy="716098"/>
              </a:xfrm>
              <a:noFill/>
            </p:grpSpPr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CA60A621-A17A-46ED-A4EC-D2EC4E47FEAA}"/>
                    </a:ext>
                  </a:extLst>
                </p:cNvPr>
                <p:cNvSpPr txBox="1"/>
                <p:nvPr/>
              </p:nvSpPr>
              <p:spPr>
                <a:xfrm>
                  <a:off x="4703531" y="2210580"/>
                  <a:ext cx="1614046" cy="25493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+mn-ea"/>
                      <a:cs typeface="Arial" panose="020B0604020202020204" pitchFamily="34" charset="0"/>
                    </a:rPr>
                    <a:t>Milestone 1</a:t>
                  </a:r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1D1E6E32-66F6-480F-B53D-21688409BB14}"/>
                    </a:ext>
                  </a:extLst>
                </p:cNvPr>
                <p:cNvSpPr/>
                <p:nvPr/>
              </p:nvSpPr>
              <p:spPr>
                <a:xfrm>
                  <a:off x="3620030" y="2365816"/>
                  <a:ext cx="1293937" cy="560862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Georgia Pro Light" panose="02040302050405020303" pitchFamily="18" charset="0"/>
                      <a:ea typeface="+mn-ea"/>
                      <a:cs typeface="+mn-cs"/>
                    </a:rPr>
                    <a:t>Define Shutdown Coordinators</a:t>
                  </a:r>
                  <a:r>
                    <a:rPr kumimoji="0" lang="en-US" sz="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Georgia Pro Light" panose="02040302050405020303" pitchFamily="18" charset="0"/>
                      <a:ea typeface="+mn-ea"/>
                      <a:cs typeface="+mn-cs"/>
                    </a:rPr>
                    <a:t>. 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900" b="1" dirty="0">
                      <a:solidFill>
                        <a:schemeClr val="accent3"/>
                      </a:solidFill>
                      <a:latin typeface="Georgia Pro Light" panose="02040302050405020303" pitchFamily="18" charset="0"/>
                      <a:ea typeface="+mn-ea"/>
                    </a:rPr>
                    <a:t>Completed</a:t>
                  </a:r>
                  <a:r>
                    <a:rPr kumimoji="0" lang="en-U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accent3"/>
                      </a:solidFill>
                      <a:effectLst/>
                      <a:uLnTx/>
                      <a:uFillTx/>
                      <a:latin typeface="Georgia Pro Light" panose="02040302050405020303" pitchFamily="18" charset="0"/>
                      <a:ea typeface="+mn-ea"/>
                      <a:cs typeface="+mn-cs"/>
                    </a:rPr>
                    <a:t> </a:t>
                  </a:r>
                </a:p>
              </p:txBody>
            </p:sp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A4E2C12A-1294-4F5F-854D-BD13A20C710E}"/>
                  </a:ext>
                </a:extLst>
              </p:cNvPr>
              <p:cNvGrpSpPr/>
              <p:nvPr/>
            </p:nvGrpSpPr>
            <p:grpSpPr>
              <a:xfrm>
                <a:off x="1105123" y="2874967"/>
                <a:ext cx="1321699" cy="498142"/>
                <a:chOff x="4555351" y="2090882"/>
                <a:chExt cx="1614045" cy="550161"/>
              </a:xfrm>
              <a:noFill/>
            </p:grpSpPr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3F6C500C-4757-4213-A047-C5825144B6FC}"/>
                    </a:ext>
                  </a:extLst>
                </p:cNvPr>
                <p:cNvSpPr txBox="1"/>
                <p:nvPr/>
              </p:nvSpPr>
              <p:spPr>
                <a:xfrm>
                  <a:off x="4555351" y="2090882"/>
                  <a:ext cx="1614045" cy="28478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88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+mn-ea"/>
                      <a:cs typeface="Arial" panose="020B0604020202020204" pitchFamily="34" charset="0"/>
                    </a:rPr>
                    <a:t>Milestone 2</a:t>
                  </a:r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A91FE03F-C6F0-4F3A-909C-6472615BCBB0}"/>
                    </a:ext>
                  </a:extLst>
                </p:cNvPr>
                <p:cNvSpPr/>
                <p:nvPr/>
              </p:nvSpPr>
              <p:spPr>
                <a:xfrm>
                  <a:off x="4626069" y="2233143"/>
                  <a:ext cx="1111573" cy="407900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900" dirty="0">
                      <a:solidFill>
                        <a:srgbClr val="000000"/>
                      </a:solidFill>
                      <a:highlight>
                        <a:srgbClr val="FFFFFF"/>
                      </a:highlight>
                      <a:latin typeface="Georgia Pro Light" panose="02040302050405020303" pitchFamily="18" charset="0"/>
                      <a:ea typeface="+mn-ea"/>
                    </a:rPr>
                    <a:t>ID Jobs to the 90% level</a:t>
                  </a: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highlight>
                        <a:srgbClr val="FFFFFF"/>
                      </a:highlight>
                      <a:uLnTx/>
                      <a:uFillTx/>
                      <a:latin typeface="Georgia Pro Light" panose="02040302050405020303" pitchFamily="18" charset="0"/>
                      <a:ea typeface="+mn-ea"/>
                      <a:cs typeface="+mn-cs"/>
                    </a:rPr>
                    <a:t>.  </a:t>
                  </a:r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07089017-421C-4AFD-B55C-5740958E98B3}"/>
                  </a:ext>
                </a:extLst>
              </p:cNvPr>
              <p:cNvGrpSpPr/>
              <p:nvPr/>
            </p:nvGrpSpPr>
            <p:grpSpPr>
              <a:xfrm>
                <a:off x="2074731" y="1850518"/>
                <a:ext cx="1321699" cy="675290"/>
                <a:chOff x="4057424" y="1881802"/>
                <a:chExt cx="1614045" cy="745809"/>
              </a:xfrm>
              <a:noFill/>
            </p:grpSpPr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F7E30952-7CD1-4EDC-B0AB-49DD5CA4A0CF}"/>
                    </a:ext>
                  </a:extLst>
                </p:cNvPr>
                <p:cNvSpPr txBox="1"/>
                <p:nvPr/>
              </p:nvSpPr>
              <p:spPr>
                <a:xfrm>
                  <a:off x="4057424" y="1881802"/>
                  <a:ext cx="1614045" cy="28478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788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+mn-ea"/>
                      <a:cs typeface="Arial" panose="020B0604020202020204" pitchFamily="34" charset="0"/>
                    </a:rPr>
                    <a:t>Milestone 3</a:t>
                  </a:r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E760D65C-C24A-451C-8C64-61B610023815}"/>
                    </a:ext>
                  </a:extLst>
                </p:cNvPr>
                <p:cNvSpPr/>
                <p:nvPr/>
              </p:nvSpPr>
              <p:spPr>
                <a:xfrm>
                  <a:off x="4082839" y="2066748"/>
                  <a:ext cx="1062188" cy="560863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Georgia Pro Light" panose="02040302050405020303" pitchFamily="18" charset="0"/>
                      <a:ea typeface="+mn-ea"/>
                      <a:cs typeface="+mn-cs"/>
                    </a:rPr>
                    <a:t>First pass resource level Schedule</a:t>
                  </a:r>
                  <a:r>
                    <a:rPr kumimoji="0" lang="en-US" sz="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Georgia Pro Light" panose="02040302050405020303" pitchFamily="18" charset="0"/>
                      <a:ea typeface="+mn-ea"/>
                      <a:cs typeface="+mn-cs"/>
                    </a:rPr>
                    <a:t>.  </a:t>
                  </a:r>
                </a:p>
              </p:txBody>
            </p:sp>
          </p:grp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3923F4EB-BFC9-49FD-BA6A-7EFB04D9C679}"/>
                  </a:ext>
                </a:extLst>
              </p:cNvPr>
              <p:cNvSpPr txBox="1"/>
              <p:nvPr/>
            </p:nvSpPr>
            <p:spPr>
              <a:xfrm>
                <a:off x="2688909" y="2603993"/>
                <a:ext cx="1321698" cy="257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88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+mn-ea"/>
                    <a:cs typeface="Arial" panose="020B0604020202020204" pitchFamily="34" charset="0"/>
                  </a:rPr>
                  <a:t>Milestone 4</a:t>
                </a: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281C86BB-E092-403B-A769-CA34E0912F46}"/>
                  </a:ext>
                </a:extLst>
              </p:cNvPr>
              <p:cNvSpPr txBox="1"/>
              <p:nvPr/>
            </p:nvSpPr>
            <p:spPr>
              <a:xfrm>
                <a:off x="3784781" y="1845258"/>
                <a:ext cx="1321699" cy="257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88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+mn-ea"/>
                    <a:cs typeface="Arial" panose="020B0604020202020204" pitchFamily="34" charset="0"/>
                  </a:rPr>
                  <a:t>Milestone 5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535A4DFF-1ED4-40D8-A8B0-4A12955873F6}"/>
                  </a:ext>
                </a:extLst>
              </p:cNvPr>
              <p:cNvSpPr txBox="1"/>
              <p:nvPr/>
            </p:nvSpPr>
            <p:spPr>
              <a:xfrm>
                <a:off x="4667442" y="2641893"/>
                <a:ext cx="1321698" cy="257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88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+mn-ea"/>
                    <a:cs typeface="Arial" panose="020B0604020202020204" pitchFamily="34" charset="0"/>
                  </a:rPr>
                  <a:t>Milestone 6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D7BA08C0-870B-4623-A9ED-7FC55D3C9065}"/>
                  </a:ext>
                </a:extLst>
              </p:cNvPr>
              <p:cNvSpPr txBox="1"/>
              <p:nvPr/>
            </p:nvSpPr>
            <p:spPr>
              <a:xfrm>
                <a:off x="6518417" y="1712474"/>
                <a:ext cx="1321699" cy="257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88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+mn-ea"/>
                    <a:cs typeface="Arial" panose="020B0604020202020204" pitchFamily="34" charset="0"/>
                  </a:rPr>
                  <a:t>Milestone 7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4A02BA0-4A19-4485-9E66-E5FC09C27659}"/>
                  </a:ext>
                </a:extLst>
              </p:cNvPr>
              <p:cNvSpPr/>
              <p:nvPr/>
            </p:nvSpPr>
            <p:spPr>
              <a:xfrm>
                <a:off x="2735581" y="2705000"/>
                <a:ext cx="869798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 Pro Light" panose="02040302050405020303" pitchFamily="18" charset="0"/>
                    <a:ea typeface="+mn-ea"/>
                    <a:cs typeface="+mn-cs"/>
                  </a:rPr>
                  <a:t>Second pass resource level Schedule</a:t>
                </a: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 Pro Light" panose="02040302050405020303" pitchFamily="18" charset="0"/>
                    <a:ea typeface="+mn-ea"/>
                    <a:cs typeface="+mn-cs"/>
                  </a:rPr>
                  <a:t>.  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4424453-7633-4626-AF87-A636E80176B8}"/>
                  </a:ext>
                </a:extLst>
              </p:cNvPr>
              <p:cNvSpPr/>
              <p:nvPr/>
            </p:nvSpPr>
            <p:spPr>
              <a:xfrm>
                <a:off x="3770407" y="1994273"/>
                <a:ext cx="869798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 Pro Light" panose="02040302050405020303" pitchFamily="18" charset="0"/>
                    <a:ea typeface="+mn-ea"/>
                    <a:cs typeface="+mn-cs"/>
                  </a:rPr>
                  <a:t>Final resource level Schedule</a:t>
                </a: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 Pro Light" panose="02040302050405020303" pitchFamily="18" charset="0"/>
                    <a:ea typeface="+mn-ea"/>
                    <a:cs typeface="+mn-cs"/>
                  </a:rPr>
                  <a:t>.  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BB08F66-7203-4F04-8C1C-E840BD298A05}"/>
                  </a:ext>
                </a:extLst>
              </p:cNvPr>
              <p:cNvSpPr/>
              <p:nvPr/>
            </p:nvSpPr>
            <p:spPr>
              <a:xfrm>
                <a:off x="4740647" y="2777842"/>
                <a:ext cx="86979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 Pro Light" panose="02040302050405020303" pitchFamily="18" charset="0"/>
                    <a:ea typeface="+mn-ea"/>
                    <a:cs typeface="+mn-cs"/>
                  </a:rPr>
                  <a:t>Start Shutdown</a:t>
                </a: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 Pro Light" panose="02040302050405020303" pitchFamily="18" charset="0"/>
                    <a:ea typeface="+mn-ea"/>
                    <a:cs typeface="+mn-cs"/>
                  </a:rPr>
                  <a:t>.  </a:t>
                </a:r>
              </a:p>
            </p:txBody>
          </p: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B305F4D1-B656-465E-9173-42C2DC049D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14256" y="2691400"/>
                <a:ext cx="0" cy="765197"/>
              </a:xfrm>
              <a:prstGeom prst="straightConnector1">
                <a:avLst/>
              </a:prstGeom>
              <a:ln w="22225">
                <a:solidFill>
                  <a:schemeClr val="bg1">
                    <a:lumMod val="6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D6E6CCC-E14A-481E-A8DB-FD78DCAAF0DB}"/>
                  </a:ext>
                </a:extLst>
              </p:cNvPr>
              <p:cNvSpPr/>
              <p:nvPr/>
            </p:nvSpPr>
            <p:spPr>
              <a:xfrm>
                <a:off x="6552207" y="1861883"/>
                <a:ext cx="86979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 Pro Light" panose="02040302050405020303" pitchFamily="18" charset="0"/>
                    <a:ea typeface="+mn-ea"/>
                    <a:cs typeface="+mn-cs"/>
                  </a:rPr>
                  <a:t>Complete shutdown</a:t>
                </a: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 Pro Light" panose="02040302050405020303" pitchFamily="18" charset="0"/>
                    <a:ea typeface="+mn-ea"/>
                    <a:cs typeface="+mn-cs"/>
                  </a:rPr>
                  <a:t>.  </a:t>
                </a:r>
              </a:p>
            </p:txBody>
          </p: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6377E335-0FE0-41BE-86FB-7FD6FD3F8B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77194" y="2335714"/>
                <a:ext cx="4174" cy="1124940"/>
              </a:xfrm>
              <a:prstGeom prst="straightConnector1">
                <a:avLst/>
              </a:prstGeom>
              <a:ln w="22225">
                <a:solidFill>
                  <a:schemeClr val="bg1">
                    <a:lumMod val="6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CF64DEA-0C3F-4F52-8CA2-2B03893B3A55}"/>
                  </a:ext>
                </a:extLst>
              </p:cNvPr>
              <p:cNvSpPr txBox="1"/>
              <p:nvPr/>
            </p:nvSpPr>
            <p:spPr>
              <a:xfrm>
                <a:off x="7017448" y="2672794"/>
                <a:ext cx="1321699" cy="213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88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+mn-ea"/>
                    <a:cs typeface="Arial" panose="020B0604020202020204" pitchFamily="34" charset="0"/>
                  </a:rPr>
                  <a:t>Milestone 9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B22D0B6-C483-4CFA-A533-F06B65B2B21F}"/>
                  </a:ext>
                </a:extLst>
              </p:cNvPr>
              <p:cNvSpPr txBox="1"/>
              <p:nvPr/>
            </p:nvSpPr>
            <p:spPr>
              <a:xfrm>
                <a:off x="6729171" y="2188797"/>
                <a:ext cx="1321699" cy="213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88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+mn-ea"/>
                    <a:cs typeface="Arial" panose="020B0604020202020204" pitchFamily="34" charset="0"/>
                  </a:rPr>
                  <a:t>Milestone 8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B615E07-01D1-406B-A0CD-6A183330FF71}"/>
                  </a:ext>
                </a:extLst>
              </p:cNvPr>
              <p:cNvSpPr/>
              <p:nvPr/>
            </p:nvSpPr>
            <p:spPr>
              <a:xfrm>
                <a:off x="6744368" y="2317762"/>
                <a:ext cx="86979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 Pro Light" panose="02040302050405020303" pitchFamily="18" charset="0"/>
                    <a:ea typeface="+mn-ea"/>
                    <a:cs typeface="+mn-cs"/>
                  </a:rPr>
                  <a:t>Complete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 Pro Light" panose="02040302050405020303" pitchFamily="18" charset="0"/>
                    <a:ea typeface="+mn-ea"/>
                    <a:cs typeface="+mn-cs"/>
                  </a:rPr>
                  <a:t>Startup</a:t>
                </a: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 Pro Light" panose="02040302050405020303" pitchFamily="18" charset="0"/>
                    <a:ea typeface="+mn-ea"/>
                    <a:cs typeface="+mn-cs"/>
                  </a:rPr>
                  <a:t>.  </a:t>
                </a: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5F3B2D2-74CB-42A8-88A5-E4EA971A171D}"/>
                  </a:ext>
                </a:extLst>
              </p:cNvPr>
              <p:cNvSpPr/>
              <p:nvPr/>
            </p:nvSpPr>
            <p:spPr>
              <a:xfrm>
                <a:off x="7040644" y="2845346"/>
                <a:ext cx="86979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eorgia Pro Light" panose="02040302050405020303" pitchFamily="18" charset="0"/>
                    <a:ea typeface="+mn-ea"/>
                    <a:cs typeface="+mn-cs"/>
                  </a:rPr>
                  <a:t>Return HEP</a:t>
                </a:r>
                <a:endPara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eorgia Pro Light" panose="02040302050405020303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5198C7E-33B0-4F10-ABF9-35216C64130F}"/>
                </a:ext>
              </a:extLst>
            </p:cNvPr>
            <p:cNvSpPr/>
            <p:nvPr/>
          </p:nvSpPr>
          <p:spPr>
            <a:xfrm>
              <a:off x="78297" y="2530231"/>
              <a:ext cx="675929" cy="42622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Arial" panose="020B0604020202020204" pitchFamily="34" charset="0"/>
                </a:rPr>
                <a:t>DEC</a:t>
              </a:r>
              <a:endParaRPr kumimoji="0" lang="en-IN" sz="82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1057381-C404-4889-86A0-7C909CEBF450}"/>
              </a:ext>
            </a:extLst>
          </p:cNvPr>
          <p:cNvCxnSpPr>
            <a:cxnSpLocks/>
          </p:cNvCxnSpPr>
          <p:nvPr/>
        </p:nvCxnSpPr>
        <p:spPr>
          <a:xfrm flipH="1">
            <a:off x="432699" y="1451141"/>
            <a:ext cx="12298" cy="1110212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246B311D-A3E6-40FC-828C-CCF1E4C53A74}"/>
              </a:ext>
            </a:extLst>
          </p:cNvPr>
          <p:cNvSpPr txBox="1"/>
          <p:nvPr/>
        </p:nvSpPr>
        <p:spPr>
          <a:xfrm>
            <a:off x="189022" y="897485"/>
            <a:ext cx="13203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Milestone </a:t>
            </a:r>
            <a:r>
              <a:rPr lang="en-US" sz="900" b="1" dirty="0">
                <a:solidFill>
                  <a:srgbClr val="000000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0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30B87DE-E859-4DFF-A659-6EC1600B0131}"/>
              </a:ext>
            </a:extLst>
          </p:cNvPr>
          <p:cNvSpPr/>
          <p:nvPr/>
        </p:nvSpPr>
        <p:spPr>
          <a:xfrm>
            <a:off x="1012161" y="1158404"/>
            <a:ext cx="10584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Refine  Shutdown Parameters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chemeClr val="accent3"/>
                </a:solidFill>
                <a:latin typeface="Georgia Pro Light" panose="02040302050405020303" pitchFamily="18" charset="0"/>
                <a:ea typeface="+mn-ea"/>
              </a:rPr>
              <a:t>Completed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 Pro Light" panose="0204030205040502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 Pro Light" panose="02040302050405020303" pitchFamily="18" charset="0"/>
              <a:ea typeface="+mn-ea"/>
              <a:cs typeface="+mn-cs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73CD109-D9CC-4D6A-87DE-14DAD435C811}"/>
              </a:ext>
            </a:extLst>
          </p:cNvPr>
          <p:cNvCxnSpPr/>
          <p:nvPr/>
        </p:nvCxnSpPr>
        <p:spPr>
          <a:xfrm>
            <a:off x="78297" y="4414828"/>
            <a:ext cx="90506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B630650-81B0-469D-9993-0C57F8FCCE48}"/>
              </a:ext>
            </a:extLst>
          </p:cNvPr>
          <p:cNvSpPr txBox="1"/>
          <p:nvPr/>
        </p:nvSpPr>
        <p:spPr>
          <a:xfrm>
            <a:off x="47693" y="4423494"/>
            <a:ext cx="1529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Activities planned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A7E30FF-5F60-401E-A264-D04364700A1E}"/>
              </a:ext>
            </a:extLst>
          </p:cNvPr>
          <p:cNvGrpSpPr/>
          <p:nvPr/>
        </p:nvGrpSpPr>
        <p:grpSpPr>
          <a:xfrm>
            <a:off x="4823206" y="5860488"/>
            <a:ext cx="3581441" cy="415902"/>
            <a:chOff x="4823206" y="5860488"/>
            <a:chExt cx="3581441" cy="415902"/>
          </a:xfrm>
        </p:grpSpPr>
        <p:sp>
          <p:nvSpPr>
            <p:cNvPr id="85" name="Right Brace 84">
              <a:extLst>
                <a:ext uri="{FF2B5EF4-FFF2-40B4-BE49-F238E27FC236}">
                  <a16:creationId xmlns:a16="http://schemas.microsoft.com/office/drawing/2014/main" id="{89ECEB70-F426-45A9-8992-8AA52992375E}"/>
                </a:ext>
              </a:extLst>
            </p:cNvPr>
            <p:cNvSpPr/>
            <p:nvPr/>
          </p:nvSpPr>
          <p:spPr>
            <a:xfrm rot="10800000">
              <a:off x="5139338" y="5955014"/>
              <a:ext cx="222724" cy="321376"/>
            </a:xfrm>
            <a:prstGeom prst="rightBrace">
              <a:avLst/>
            </a:prstGeom>
            <a:ln>
              <a:solidFill>
                <a:srgbClr val="FB8B18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727EE58-C959-4EEE-9462-FF0350386E85}"/>
                </a:ext>
              </a:extLst>
            </p:cNvPr>
            <p:cNvGrpSpPr/>
            <p:nvPr/>
          </p:nvGrpSpPr>
          <p:grpSpPr>
            <a:xfrm>
              <a:off x="4823206" y="5860488"/>
              <a:ext cx="3581441" cy="307777"/>
              <a:chOff x="4823206" y="5860488"/>
              <a:chExt cx="3581441" cy="307777"/>
            </a:xfrm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C1C63235-76AF-4B30-8C78-80C099D8180A}"/>
                  </a:ext>
                </a:extLst>
              </p:cNvPr>
              <p:cNvSpPr txBox="1"/>
              <p:nvPr/>
            </p:nvSpPr>
            <p:spPr>
              <a:xfrm>
                <a:off x="5301926" y="5860488"/>
                <a:ext cx="31027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CC6600"/>
                    </a:solidFill>
                  </a:rPr>
                  <a:t>AD All Hands</a:t>
                </a:r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0DC9694E-4369-4C2F-94C6-927C921F10B7}"/>
                  </a:ext>
                </a:extLst>
              </p:cNvPr>
              <p:cNvCxnSpPr>
                <a:cxnSpLocks/>
                <a:endCxn id="100" idx="1"/>
              </p:cNvCxnSpPr>
              <p:nvPr/>
            </p:nvCxnSpPr>
            <p:spPr>
              <a:xfrm flipH="1" flipV="1">
                <a:off x="4983894" y="6101464"/>
                <a:ext cx="155444" cy="20634"/>
              </a:xfrm>
              <a:prstGeom prst="line">
                <a:avLst/>
              </a:prstGeom>
              <a:ln>
                <a:solidFill>
                  <a:srgbClr val="FF99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0" name="Right Brace 99">
                <a:extLst>
                  <a:ext uri="{FF2B5EF4-FFF2-40B4-BE49-F238E27FC236}">
                    <a16:creationId xmlns:a16="http://schemas.microsoft.com/office/drawing/2014/main" id="{F41571B3-3F58-42D1-8645-C7585B035BA2}"/>
                  </a:ext>
                </a:extLst>
              </p:cNvPr>
              <p:cNvSpPr/>
              <p:nvPr/>
            </p:nvSpPr>
            <p:spPr>
              <a:xfrm rot="5400000">
                <a:off x="4872532" y="5829414"/>
                <a:ext cx="222724" cy="321376"/>
              </a:xfrm>
              <a:prstGeom prst="rightBrace">
                <a:avLst/>
              </a:prstGeom>
              <a:ln>
                <a:solidFill>
                  <a:srgbClr val="FB8B18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A617EECD-1701-B7F0-E4B1-0D27F132DFF1}"/>
              </a:ext>
            </a:extLst>
          </p:cNvPr>
          <p:cNvSpPr/>
          <p:nvPr/>
        </p:nvSpPr>
        <p:spPr>
          <a:xfrm>
            <a:off x="3449362" y="929397"/>
            <a:ext cx="90929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FF0000"/>
                </a:solidFill>
                <a:highlight>
                  <a:srgbClr val="FFFFFF"/>
                </a:highlight>
                <a:latin typeface="Georgia Pro Light" panose="02040302050405020303" pitchFamily="18" charset="0"/>
                <a:ea typeface="+mn-ea"/>
              </a:rPr>
              <a:t>Commence ISD Job Collections</a:t>
            </a:r>
            <a:r>
              <a:rPr lang="en-US" sz="900" dirty="0">
                <a:solidFill>
                  <a:srgbClr val="000000"/>
                </a:solidFill>
                <a:highlight>
                  <a:srgbClr val="FFFFFF"/>
                </a:highlight>
                <a:latin typeface="Georgia Pro Light" panose="02040302050405020303" pitchFamily="18" charset="0"/>
                <a:ea typeface="+mn-ea"/>
              </a:rPr>
              <a:t>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203AF25-D0AC-7089-A460-E755A48CAFA5}"/>
              </a:ext>
            </a:extLst>
          </p:cNvPr>
          <p:cNvSpPr txBox="1"/>
          <p:nvPr/>
        </p:nvSpPr>
        <p:spPr>
          <a:xfrm>
            <a:off x="3452979" y="1361701"/>
            <a:ext cx="1320330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Milestone 4A</a:t>
            </a: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A650CEC9-2FD6-D430-C50D-7A16E19116D9}"/>
              </a:ext>
            </a:extLst>
          </p:cNvPr>
          <p:cNvSpPr/>
          <p:nvPr/>
        </p:nvSpPr>
        <p:spPr>
          <a:xfrm>
            <a:off x="136146" y="4022519"/>
            <a:ext cx="3534905" cy="1315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Planned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7159DB0-472E-06EB-D668-A1A11AC55EDF}"/>
              </a:ext>
            </a:extLst>
          </p:cNvPr>
          <p:cNvSpPr txBox="1"/>
          <p:nvPr/>
        </p:nvSpPr>
        <p:spPr>
          <a:xfrm>
            <a:off x="0" y="3807929"/>
            <a:ext cx="1498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Progress Indicator</a:t>
            </a: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BE1FA40A-FB28-7A9A-5403-7B76E8A68CAE}"/>
              </a:ext>
            </a:extLst>
          </p:cNvPr>
          <p:cNvSpPr/>
          <p:nvPr/>
        </p:nvSpPr>
        <p:spPr>
          <a:xfrm>
            <a:off x="157219" y="4154101"/>
            <a:ext cx="3513832" cy="184630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Achieved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0F6184B-FD62-692F-9E4F-8122D43E8366}"/>
              </a:ext>
            </a:extLst>
          </p:cNvPr>
          <p:cNvSpPr txBox="1"/>
          <p:nvPr/>
        </p:nvSpPr>
        <p:spPr>
          <a:xfrm>
            <a:off x="980545" y="1766567"/>
            <a:ext cx="907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Commence  Major Job collection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00B0F0"/>
                </a:solidFill>
                <a:highlight>
                  <a:srgbClr val="FFFF00"/>
                </a:highlight>
                <a:latin typeface="Georgia Pro Light" panose="02040302050405020303" pitchFamily="18" charset="0"/>
                <a:ea typeface="+mn-ea"/>
              </a:rPr>
              <a:t>Completed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highlight>
                <a:srgbClr val="FFFF00"/>
              </a:highlight>
              <a:uLnTx/>
              <a:uFillTx/>
              <a:latin typeface="Georgia Pro Light" panose="02040302050405020303" pitchFamily="18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B4B0AB8-A62D-A9D6-EF41-B4E137A28447}"/>
              </a:ext>
            </a:extLst>
          </p:cNvPr>
          <p:cNvSpPr txBox="1"/>
          <p:nvPr/>
        </p:nvSpPr>
        <p:spPr>
          <a:xfrm>
            <a:off x="908073" y="1617922"/>
            <a:ext cx="13203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Milestone 1A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6115C4E-A0BF-415F-4EC8-F5259DD4DFF6}"/>
              </a:ext>
            </a:extLst>
          </p:cNvPr>
          <p:cNvCxnSpPr>
            <a:cxnSpLocks/>
          </p:cNvCxnSpPr>
          <p:nvPr/>
        </p:nvCxnSpPr>
        <p:spPr>
          <a:xfrm>
            <a:off x="1682638" y="2148702"/>
            <a:ext cx="0" cy="434214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0DC08AF-42AC-CCDC-812C-938ADFD71758}"/>
              </a:ext>
            </a:extLst>
          </p:cNvPr>
          <p:cNvSpPr txBox="1"/>
          <p:nvPr/>
        </p:nvSpPr>
        <p:spPr>
          <a:xfrm>
            <a:off x="1691189" y="2385659"/>
            <a:ext cx="80989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rgbClr val="00B0F0"/>
                </a:solidFill>
                <a:highlight>
                  <a:srgbClr val="FFFF00"/>
                </a:highlight>
                <a:latin typeface="Georgia Pro Light" panose="02040302050405020303" pitchFamily="18" charset="0"/>
                <a:ea typeface="+mn-ea"/>
              </a:rPr>
              <a:t>Completed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highlight>
                <a:srgbClr val="FFFF00"/>
              </a:highlight>
              <a:uLnTx/>
              <a:uFillTx/>
              <a:latin typeface="Georgia Pro Light" panose="02040302050405020303" pitchFamily="18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13FEF4-DBFB-0E91-56EB-A89371688C8D}"/>
              </a:ext>
            </a:extLst>
          </p:cNvPr>
          <p:cNvSpPr txBox="1"/>
          <p:nvPr/>
        </p:nvSpPr>
        <p:spPr>
          <a:xfrm>
            <a:off x="2529790" y="1623481"/>
            <a:ext cx="80989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rgbClr val="00B0F0"/>
                </a:solidFill>
                <a:highlight>
                  <a:srgbClr val="FFFF00"/>
                </a:highlight>
                <a:latin typeface="Georgia Pro Light" panose="02040302050405020303" pitchFamily="18" charset="0"/>
                <a:ea typeface="+mn-ea"/>
              </a:rPr>
              <a:t>Completed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highlight>
                <a:srgbClr val="FFFF00"/>
              </a:highlight>
              <a:uLnTx/>
              <a:uFillTx/>
              <a:latin typeface="Georgia Pro Light" panose="020403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729A73-9DE2-0494-3C1D-75379F44D028}"/>
              </a:ext>
            </a:extLst>
          </p:cNvPr>
          <p:cNvSpPr txBox="1"/>
          <p:nvPr/>
        </p:nvSpPr>
        <p:spPr>
          <a:xfrm>
            <a:off x="3254335" y="2255816"/>
            <a:ext cx="80989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rgbClr val="00B0F0"/>
                </a:solidFill>
                <a:highlight>
                  <a:srgbClr val="FFFF00"/>
                </a:highlight>
                <a:latin typeface="Georgia Pro Light" panose="02040302050405020303" pitchFamily="18" charset="0"/>
                <a:ea typeface="+mn-ea"/>
              </a:rPr>
              <a:t>Completed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highlight>
                <a:srgbClr val="FFFF00"/>
              </a:highlight>
              <a:uLnTx/>
              <a:uFillTx/>
              <a:latin typeface="Georgia Pro Light" panose="02040302050405020303" pitchFamily="18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EFFD8A-2DD7-245F-3124-B9C21DF74E7E}"/>
              </a:ext>
            </a:extLst>
          </p:cNvPr>
          <p:cNvSpPr txBox="1"/>
          <p:nvPr/>
        </p:nvSpPr>
        <p:spPr>
          <a:xfrm>
            <a:off x="3473978" y="1531524"/>
            <a:ext cx="80989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highlight>
                  <a:srgbClr val="FFFF00"/>
                </a:highlight>
                <a:uLnTx/>
                <a:uFillTx/>
                <a:latin typeface="Georgia Pro Light" panose="02040302050405020303" pitchFamily="18" charset="0"/>
                <a:ea typeface="+mn-ea"/>
                <a:cs typeface="+mn-cs"/>
              </a:rPr>
              <a:t>Underway</a:t>
            </a:r>
          </a:p>
        </p:txBody>
      </p:sp>
    </p:spTree>
    <p:extLst>
      <p:ext uri="{BB962C8B-B14F-4D97-AF65-F5344CB8AC3E}">
        <p14:creationId xmlns:p14="http://schemas.microsoft.com/office/powerpoint/2010/main" val="119418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48418"/>
            <a:ext cx="8915400" cy="5905918"/>
          </a:xfrm>
        </p:spPr>
        <p:txBody>
          <a:bodyPr/>
          <a:lstStyle/>
          <a:p>
            <a:r>
              <a:rPr lang="en-US" dirty="0"/>
              <a:t>Planning Milestones</a:t>
            </a:r>
          </a:p>
          <a:p>
            <a:pPr lvl="1"/>
            <a:r>
              <a:rPr lang="en-US" sz="1800" dirty="0"/>
              <a:t>Kick off meeting </a:t>
            </a:r>
            <a:r>
              <a:rPr lang="en-US" sz="1800" dirty="0">
                <a:highlight>
                  <a:srgbClr val="00FF00"/>
                </a:highlight>
              </a:rPr>
              <a:t>(completed)</a:t>
            </a:r>
          </a:p>
          <a:p>
            <a:pPr lvl="1"/>
            <a:r>
              <a:rPr lang="en-US" sz="1800" dirty="0"/>
              <a:t>Set Major Jobs </a:t>
            </a:r>
            <a:r>
              <a:rPr lang="en-US" sz="1800" dirty="0">
                <a:highlight>
                  <a:srgbClr val="00FF00"/>
                </a:highlight>
              </a:rPr>
              <a:t>(completed)</a:t>
            </a:r>
          </a:p>
          <a:p>
            <a:pPr lvl="1"/>
            <a:r>
              <a:rPr lang="en-US" sz="1800" dirty="0"/>
              <a:t>Get T&amp;M/Fixed price packets out by early March </a:t>
            </a:r>
            <a:r>
              <a:rPr lang="en-US" sz="1800" dirty="0">
                <a:highlight>
                  <a:srgbClr val="00FF00"/>
                </a:highlight>
              </a:rPr>
              <a:t>(completed)</a:t>
            </a:r>
          </a:p>
          <a:p>
            <a:pPr lvl="1"/>
            <a:r>
              <a:rPr lang="en-US" sz="1800" dirty="0"/>
              <a:t>Setup up Prep-work for given areas </a:t>
            </a:r>
            <a:r>
              <a:rPr lang="en-US" sz="1800" dirty="0">
                <a:highlight>
                  <a:srgbClr val="FFFF00"/>
                </a:highlight>
              </a:rPr>
              <a:t>(Underway)</a:t>
            </a:r>
          </a:p>
          <a:p>
            <a:pPr lvl="2"/>
            <a:r>
              <a:rPr lang="en-US" sz="1600" dirty="0"/>
              <a:t>Booster West Gallery </a:t>
            </a:r>
          </a:p>
          <a:p>
            <a:pPr lvl="1"/>
            <a:r>
              <a:rPr lang="en-US" sz="1800" dirty="0"/>
              <a:t>Set Alignment Tasks </a:t>
            </a:r>
            <a:r>
              <a:rPr lang="en-US" sz="1800" dirty="0">
                <a:highlight>
                  <a:srgbClr val="FF00FF"/>
                </a:highlight>
              </a:rPr>
              <a:t>~90% complete</a:t>
            </a:r>
          </a:p>
          <a:p>
            <a:pPr lvl="2"/>
            <a:r>
              <a:rPr lang="en-US" sz="1600" dirty="0"/>
              <a:t>Input into their system  (end of April)</a:t>
            </a:r>
          </a:p>
          <a:p>
            <a:pPr lvl="1"/>
            <a:r>
              <a:rPr lang="en-US" sz="1800" dirty="0"/>
              <a:t>Finalizing ISD work in and around Tunnel Enclosures </a:t>
            </a:r>
            <a:r>
              <a:rPr lang="en-US" sz="1800" dirty="0">
                <a:highlight>
                  <a:srgbClr val="FF00FF"/>
                </a:highlight>
              </a:rPr>
              <a:t>85% Complete</a:t>
            </a:r>
          </a:p>
          <a:p>
            <a:pPr lvl="1"/>
            <a:r>
              <a:rPr lang="en-US" sz="1800" dirty="0"/>
              <a:t>Finalize Service Building Outages (early May) </a:t>
            </a:r>
            <a:r>
              <a:rPr lang="en-US" sz="1800" dirty="0">
                <a:highlight>
                  <a:srgbClr val="00FF00"/>
                </a:highlight>
              </a:rPr>
              <a:t>(completed)</a:t>
            </a:r>
          </a:p>
          <a:p>
            <a:pPr lvl="1"/>
            <a:r>
              <a:rPr lang="en-US" sz="1800" dirty="0"/>
              <a:t>Set Maintenance tasks (mid of May)</a:t>
            </a:r>
            <a:r>
              <a:rPr lang="en-US" sz="1800" dirty="0">
                <a:highlight>
                  <a:srgbClr val="FF00FF"/>
                </a:highlight>
              </a:rPr>
              <a:t>75% Complete</a:t>
            </a:r>
          </a:p>
          <a:p>
            <a:pPr lvl="2"/>
            <a:r>
              <a:rPr lang="en-US" sz="1600" dirty="0"/>
              <a:t>FESS and Machine activities </a:t>
            </a:r>
          </a:p>
          <a:p>
            <a:pPr lvl="1"/>
            <a:r>
              <a:rPr lang="en-US" sz="1800" dirty="0"/>
              <a:t>Fit tasks with our Manpower (mid May)   </a:t>
            </a:r>
            <a:r>
              <a:rPr lang="en-US" sz="1800" dirty="0">
                <a:highlight>
                  <a:srgbClr val="FF00FF"/>
                </a:highlight>
              </a:rPr>
              <a:t>80% Complete</a:t>
            </a:r>
          </a:p>
          <a:p>
            <a:pPr lvl="1"/>
            <a:r>
              <a:rPr lang="en-US" sz="1800" dirty="0"/>
              <a:t>Resource leveled schedule  </a:t>
            </a:r>
            <a:r>
              <a:rPr lang="en-US" sz="1800" dirty="0">
                <a:highlight>
                  <a:srgbClr val="FF00FF"/>
                </a:highlight>
              </a:rPr>
              <a:t>65%Complete</a:t>
            </a:r>
          </a:p>
          <a:p>
            <a:pPr lvl="2"/>
            <a:r>
              <a:rPr lang="en-US" sz="1600" dirty="0"/>
              <a:t>Primary  (mid April)</a:t>
            </a:r>
          </a:p>
          <a:p>
            <a:pPr lvl="2"/>
            <a:r>
              <a:rPr lang="en-US" sz="1600" dirty="0"/>
              <a:t>Final   (mid/end May)</a:t>
            </a:r>
          </a:p>
          <a:p>
            <a:pPr lvl="1"/>
            <a:r>
              <a:rPr lang="en-US" sz="1800" dirty="0"/>
              <a:t>Please label jobs in the work list </a:t>
            </a:r>
            <a:r>
              <a:rPr lang="en-US" sz="1800" dirty="0">
                <a:solidFill>
                  <a:srgbClr val="FF0000"/>
                </a:solidFill>
              </a:rPr>
              <a:t>“Summer shutdown 2023:…”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  <a:latin typeface="Comic Sans MS"/>
              </a:rPr>
              <a:t>C. Gattuso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D7B62C-F013-477A-8B34-FB25F3EF241E}" type="slidenum">
              <a:rPr lang="en-US" altLang="en-US">
                <a:solidFill>
                  <a:srgbClr val="000000"/>
                </a:solidFill>
                <a:latin typeface="Comic Sans MS"/>
              </a:rPr>
              <a:pPr/>
              <a:t>4</a:t>
            </a:fld>
            <a:endParaRPr lang="en-US" altLang="en-US" dirty="0">
              <a:solidFill>
                <a:srgbClr val="000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66705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09213BDF-482C-5839-AC7B-BE3267DC9B61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BC1C6F5-91CD-2DA4-1ADB-70F2C0E7B0B8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50C9897-E2C2-E7DC-1D61-4B2ADF169C72}"/>
              </a:ext>
            </a:extLst>
          </p:cNvPr>
          <p:cNvPicPr>
            <a:picLocks noGrp="1" noChangeAspect="1"/>
          </p:cNvPicPr>
          <p:nvPr>
            <p:ph sz="half" idx="17"/>
          </p:nvPr>
        </p:nvPicPr>
        <p:blipFill>
          <a:blip r:embed="rId2"/>
          <a:stretch>
            <a:fillRect/>
          </a:stretch>
        </p:blipFill>
        <p:spPr>
          <a:xfrm>
            <a:off x="82228" y="2762844"/>
            <a:ext cx="7003584" cy="374000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14C5772-3D9C-99BD-E411-F28ABDC09EB1}"/>
              </a:ext>
            </a:extLst>
          </p:cNvPr>
          <p:cNvPicPr>
            <a:picLocks noGrp="1" noChangeAspect="1"/>
          </p:cNvPicPr>
          <p:nvPr>
            <p:ph sz="half" idx="18"/>
          </p:nvPr>
        </p:nvPicPr>
        <p:blipFill>
          <a:blip r:embed="rId3"/>
          <a:stretch>
            <a:fillRect/>
          </a:stretch>
        </p:blipFill>
        <p:spPr>
          <a:xfrm>
            <a:off x="4481325" y="0"/>
            <a:ext cx="4662675" cy="2855888"/>
          </a:xfrm>
          <a:prstGeom prst="rect">
            <a:avLst/>
          </a:prstGeom>
          <a:noFill/>
        </p:spPr>
      </p:pic>
      <p:sp>
        <p:nvSpPr>
          <p:cNvPr id="19" name="Title 5">
            <a:extLst>
              <a:ext uri="{FF2B5EF4-FFF2-40B4-BE49-F238E27FC236}">
                <a16:creationId xmlns:a16="http://schemas.microsoft.com/office/drawing/2014/main" id="{8D8DC344-1075-AE98-2567-8FF290AE2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295437"/>
          </a:xfrm>
        </p:spPr>
        <p:txBody>
          <a:bodyPr/>
          <a:lstStyle/>
          <a:p>
            <a:r>
              <a:rPr lang="en-US" dirty="0"/>
              <a:t>Culvert Replacement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700E0-D333-DBAB-ABB5-E2BAB9C9E874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6459538" y="6515100"/>
            <a:ext cx="1076325" cy="2413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50889BEA-2B91-403F-ADA4-053DEE04721E}" type="datetime1">
              <a:rPr lang="en-US" altLang="en-US" smtClean="0"/>
              <a:pPr>
                <a:spcAft>
                  <a:spcPts val="600"/>
                </a:spcAft>
              </a:pPr>
              <a:t>5/5/2023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2F302-EA45-8E5A-3DC1-A82205A3D5D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806450" y="6515100"/>
            <a:ext cx="5373688" cy="2413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796B8-DC79-C862-4005-BE7E4A92703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28600" y="6515100"/>
            <a:ext cx="447675" cy="2413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52E9C158-AEF1-41A2-A6CE-6F0BAB305EFD}" type="slidenum">
              <a:rPr lang="en-US" altLang="en-US" smtClean="0"/>
              <a:pPr>
                <a:spcAft>
                  <a:spcPts val="600"/>
                </a:spcAft>
              </a:pPr>
              <a:t>5</a:t>
            </a:fld>
            <a:endParaRPr lang="en-US" altLang="en-US"/>
          </a:p>
        </p:txBody>
      </p:sp>
      <p:pic>
        <p:nvPicPr>
          <p:cNvPr id="25" name="Graphic 24" descr="Dump truck with solid fill">
            <a:extLst>
              <a:ext uri="{FF2B5EF4-FFF2-40B4-BE49-F238E27FC236}">
                <a16:creationId xmlns:a16="http://schemas.microsoft.com/office/drawing/2014/main" id="{0761CAAC-B2E9-3FAF-FF4E-A1FC3BB51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43459">
            <a:off x="592154" y="966214"/>
            <a:ext cx="770467" cy="770467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783708D9-2A34-AD58-019D-0A68B0563F9C}"/>
              </a:ext>
            </a:extLst>
          </p:cNvPr>
          <p:cNvGrpSpPr/>
          <p:nvPr/>
        </p:nvGrpSpPr>
        <p:grpSpPr>
          <a:xfrm>
            <a:off x="2228" y="979581"/>
            <a:ext cx="4420017" cy="1109017"/>
            <a:chOff x="-32046" y="548043"/>
            <a:chExt cx="4420017" cy="110901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ABD1193-FDC1-DBC6-5CA4-042C7173E097}"/>
                </a:ext>
              </a:extLst>
            </p:cNvPr>
            <p:cNvCxnSpPr>
              <a:cxnSpLocks/>
            </p:cNvCxnSpPr>
            <p:nvPr/>
          </p:nvCxnSpPr>
          <p:spPr>
            <a:xfrm>
              <a:off x="14655" y="1166912"/>
              <a:ext cx="898777" cy="8681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88D6AC-BDD7-2A62-DF20-E82A41B3247F}"/>
                </a:ext>
              </a:extLst>
            </p:cNvPr>
            <p:cNvCxnSpPr/>
            <p:nvPr/>
          </p:nvCxnSpPr>
          <p:spPr>
            <a:xfrm>
              <a:off x="2780069" y="1159357"/>
              <a:ext cx="1607902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E330E27-5C7F-6879-8A56-8A6C02A2AB18}"/>
                </a:ext>
              </a:extLst>
            </p:cNvPr>
            <p:cNvSpPr txBox="1"/>
            <p:nvPr/>
          </p:nvSpPr>
          <p:spPr>
            <a:xfrm>
              <a:off x="-32046" y="859135"/>
              <a:ext cx="665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Before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E1DF382-C06B-58E2-2A5E-EC0022C62946}"/>
                </a:ext>
              </a:extLst>
            </p:cNvPr>
            <p:cNvSpPr txBox="1"/>
            <p:nvPr/>
          </p:nvSpPr>
          <p:spPr>
            <a:xfrm>
              <a:off x="2821032" y="830604"/>
              <a:ext cx="6072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</a:rPr>
                <a:t>After</a:t>
              </a:r>
            </a:p>
          </p:txBody>
        </p:sp>
        <p:sp>
          <p:nvSpPr>
            <p:cNvPr id="22" name="Arrow: Left-Right 21">
              <a:extLst>
                <a:ext uri="{FF2B5EF4-FFF2-40B4-BE49-F238E27FC236}">
                  <a16:creationId xmlns:a16="http://schemas.microsoft.com/office/drawing/2014/main" id="{9E75648F-DA4A-918D-40A2-63EC1BEE29D7}"/>
                </a:ext>
              </a:extLst>
            </p:cNvPr>
            <p:cNvSpPr/>
            <p:nvPr/>
          </p:nvSpPr>
          <p:spPr>
            <a:xfrm>
              <a:off x="1770091" y="933277"/>
              <a:ext cx="939753" cy="484632"/>
            </a:xfrm>
            <a:prstGeom prst="left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Road</a:t>
              </a:r>
            </a:p>
          </p:txBody>
        </p:sp>
        <p:pic>
          <p:nvPicPr>
            <p:cNvPr id="26" name="Graphic 25" descr="Dump truck with solid fill">
              <a:extLst>
                <a:ext uri="{FF2B5EF4-FFF2-40B4-BE49-F238E27FC236}">
                  <a16:creationId xmlns:a16="http://schemas.microsoft.com/office/drawing/2014/main" id="{C5FB37E5-C3D8-B9B5-94DB-3D4C07435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82258" y="548043"/>
              <a:ext cx="770467" cy="770467"/>
            </a:xfrm>
            <a:prstGeom prst="rect">
              <a:avLst/>
            </a:prstGeom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B93AD4C-A96B-D9CB-423E-903089D9FC88}"/>
                </a:ext>
              </a:extLst>
            </p:cNvPr>
            <p:cNvSpPr/>
            <p:nvPr/>
          </p:nvSpPr>
          <p:spPr>
            <a:xfrm>
              <a:off x="945444" y="1366264"/>
              <a:ext cx="276965" cy="25221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D2E47EA-B2E3-6D76-F9AE-C824412AAA9D}"/>
                </a:ext>
              </a:extLst>
            </p:cNvPr>
            <p:cNvCxnSpPr>
              <a:cxnSpLocks/>
            </p:cNvCxnSpPr>
            <p:nvPr/>
          </p:nvCxnSpPr>
          <p:spPr>
            <a:xfrm>
              <a:off x="891264" y="1177615"/>
              <a:ext cx="276965" cy="71914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4AD4B7F-F3D0-F9B8-4BEA-11B0D65A73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3516" y="1200419"/>
              <a:ext cx="226774" cy="51516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9F45B32-ADB9-6A8B-A647-0F366E59713E}"/>
                </a:ext>
              </a:extLst>
            </p:cNvPr>
            <p:cNvCxnSpPr>
              <a:cxnSpLocks/>
            </p:cNvCxnSpPr>
            <p:nvPr/>
          </p:nvCxnSpPr>
          <p:spPr>
            <a:xfrm>
              <a:off x="1402612" y="1200205"/>
              <a:ext cx="281992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72D1A0B-1BF1-1C25-8011-2B639D105082}"/>
                </a:ext>
              </a:extLst>
            </p:cNvPr>
            <p:cNvSpPr/>
            <p:nvPr/>
          </p:nvSpPr>
          <p:spPr>
            <a:xfrm>
              <a:off x="3510197" y="1323370"/>
              <a:ext cx="276965" cy="25221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ame 36">
              <a:extLst>
                <a:ext uri="{FF2B5EF4-FFF2-40B4-BE49-F238E27FC236}">
                  <a16:creationId xmlns:a16="http://schemas.microsoft.com/office/drawing/2014/main" id="{AA04B291-86CD-B0CA-A506-2E2340748B3E}"/>
                </a:ext>
              </a:extLst>
            </p:cNvPr>
            <p:cNvSpPr/>
            <p:nvPr/>
          </p:nvSpPr>
          <p:spPr>
            <a:xfrm>
              <a:off x="3404007" y="1251936"/>
              <a:ext cx="500374" cy="405124"/>
            </a:xfrm>
            <a:prstGeom prst="fram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016E717-48DA-B047-C5B8-7A190E06363C}"/>
              </a:ext>
            </a:extLst>
          </p:cNvPr>
          <p:cNvSpPr txBox="1"/>
          <p:nvPr/>
        </p:nvSpPr>
        <p:spPr>
          <a:xfrm>
            <a:off x="323180" y="1804641"/>
            <a:ext cx="630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Culvert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557D55-E064-8DFB-DD94-D8F2F0DB1A8C}"/>
              </a:ext>
            </a:extLst>
          </p:cNvPr>
          <p:cNvSpPr txBox="1"/>
          <p:nvPr/>
        </p:nvSpPr>
        <p:spPr>
          <a:xfrm>
            <a:off x="3081865" y="2181176"/>
            <a:ext cx="1072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Culvert Inside </a:t>
            </a:r>
          </a:p>
          <a:p>
            <a:r>
              <a:rPr lang="en-US" sz="1200" dirty="0"/>
              <a:t>Concrete Box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27D94D6-0E05-4E3E-0F32-6E971BD193D5}"/>
              </a:ext>
            </a:extLst>
          </p:cNvPr>
          <p:cNvSpPr txBox="1"/>
          <p:nvPr/>
        </p:nvSpPr>
        <p:spPr>
          <a:xfrm>
            <a:off x="229365" y="2412008"/>
            <a:ext cx="2175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* Artist rendition not to scale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AAE417B-EFBF-ED95-CBF0-83E108545CA8}"/>
              </a:ext>
            </a:extLst>
          </p:cNvPr>
          <p:cNvSpPr txBox="1"/>
          <p:nvPr/>
        </p:nvSpPr>
        <p:spPr>
          <a:xfrm>
            <a:off x="323180" y="431714"/>
            <a:ext cx="45804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https://admd.fnal.gov/Culvert%20road%20work/index.html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569FCF2F-0F31-585E-5293-F54DCAFA27BD}"/>
              </a:ext>
            </a:extLst>
          </p:cNvPr>
          <p:cNvSpPr/>
          <p:nvPr/>
        </p:nvSpPr>
        <p:spPr>
          <a:xfrm>
            <a:off x="7214222" y="3766600"/>
            <a:ext cx="1137298" cy="356616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Underway</a:t>
            </a:r>
            <a:endParaRPr lang="en-US" dirty="0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CCD6D2FC-6B1A-4B02-5CA6-49D5BE4C5E40}"/>
              </a:ext>
            </a:extLst>
          </p:cNvPr>
          <p:cNvSpPr/>
          <p:nvPr/>
        </p:nvSpPr>
        <p:spPr>
          <a:xfrm>
            <a:off x="7214222" y="4207065"/>
            <a:ext cx="1137298" cy="356616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On Schedule</a:t>
            </a:r>
            <a:endParaRPr lang="en-US" dirty="0"/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52249F4C-9E73-BC23-F95D-2BBC5944B82E}"/>
              </a:ext>
            </a:extLst>
          </p:cNvPr>
          <p:cNvSpPr/>
          <p:nvPr/>
        </p:nvSpPr>
        <p:spPr>
          <a:xfrm>
            <a:off x="7214222" y="3282413"/>
            <a:ext cx="1137298" cy="356616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7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2DF34-9735-9D79-3AD9-7F491F1D0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and New Gate Work….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9E06C-9EB9-31FE-8D9C-8297395CC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4824413" cy="4987867"/>
          </a:xfrm>
        </p:spPr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Roadway and Parking lot work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ea typeface="Yu Gothic" panose="020B0400000000000000" pitchFamily="34" charset="-128"/>
              </a:rPr>
              <a:t>T</a:t>
            </a:r>
            <a:r>
              <a:rPr lang="en-US" sz="16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o start work in the f</a:t>
            </a:r>
            <a:r>
              <a:rPr lang="en-US" sz="1600" dirty="0">
                <a:latin typeface="Calibri" panose="020F0502020204030204" pitchFamily="34" charset="0"/>
                <a:ea typeface="Yu Gothic" panose="020B0400000000000000" pitchFamily="34" charset="-128"/>
              </a:rPr>
              <a:t>all/Late Fall</a:t>
            </a:r>
            <a:r>
              <a:rPr lang="en-US" sz="16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, covering Kautz road and the Wilson Hall west parking lot roughly as indicated in the screen shot below.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ea typeface="Yu Gothic" panose="020B0400000000000000" pitchFamily="34" charset="-128"/>
              </a:rPr>
              <a:t>Traffic patterns are still being worked out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Gate installation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ea typeface="Yu Gothic" panose="020B0400000000000000" pitchFamily="34" charset="-128"/>
              </a:rPr>
              <a:t>To start ASAP</a:t>
            </a:r>
            <a:r>
              <a:rPr lang="en-US" sz="16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 </a:t>
            </a:r>
          </a:p>
          <a:p>
            <a:pPr lvl="2"/>
            <a:r>
              <a:rPr lang="en-US" sz="1400" dirty="0">
                <a:latin typeface="Calibri" panose="020F0502020204030204" pitchFamily="34" charset="0"/>
                <a:ea typeface="Yu Gothic" panose="020B0400000000000000" pitchFamily="34" charset="-128"/>
              </a:rPr>
              <a:t>Impact to AD</a:t>
            </a:r>
          </a:p>
          <a:p>
            <a:pPr lvl="2"/>
            <a:r>
              <a:rPr lang="en-US" sz="1400" dirty="0">
                <a:latin typeface="Calibri" panose="020F0502020204030204" pitchFamily="34" charset="0"/>
                <a:ea typeface="Yu Gothic" panose="020B0400000000000000" pitchFamily="34" charset="-128"/>
              </a:rPr>
              <a:t>New Traffic patterns</a:t>
            </a:r>
          </a:p>
          <a:p>
            <a:pPr lvl="2"/>
            <a:endParaRPr lang="en-US" sz="1400" dirty="0"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Impacts to AD</a:t>
            </a:r>
          </a:p>
          <a:p>
            <a:pPr lvl="1"/>
            <a:r>
              <a:rPr lang="en-US" sz="16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Magnet loads </a:t>
            </a:r>
            <a:endParaRPr lang="en-US" sz="1600" dirty="0"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lvl="2"/>
            <a:r>
              <a:rPr lang="en-US" sz="14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We should plan on Moving Magnets to staging area in Accelerator Complex prior to this work starting.</a:t>
            </a:r>
          </a:p>
          <a:p>
            <a:pPr lvl="1"/>
            <a:endParaRPr lang="en-US" sz="16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33129-5CB1-A008-7CB5-7E86D4135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5/5/2023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26BF8-F039-FB3A-7C4D-61D27919D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EB504-E413-0B74-FE15-96AE62CAF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F2ABFCEE-692A-C3BD-2B35-91C421665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979516"/>
            <a:ext cx="38481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9CE96F1-D36D-A4AF-315C-B01E86502D3F}"/>
              </a:ext>
            </a:extLst>
          </p:cNvPr>
          <p:cNvCxnSpPr/>
          <p:nvPr/>
        </p:nvCxnSpPr>
        <p:spPr>
          <a:xfrm>
            <a:off x="5478780" y="4168140"/>
            <a:ext cx="243840" cy="21336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007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E3044-3C70-8A0F-71F6-FDC8F9DAB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Gate</a:t>
            </a:r>
          </a:p>
        </p:txBody>
      </p:sp>
      <p:pic>
        <p:nvPicPr>
          <p:cNvPr id="8" name="Content Placeholder 7" descr="A picture containing diagram, plan, map, sketch&#10;&#10;Description automatically generated">
            <a:extLst>
              <a:ext uri="{FF2B5EF4-FFF2-40B4-BE49-F238E27FC236}">
                <a16:creationId xmlns:a16="http://schemas.microsoft.com/office/drawing/2014/main" id="{62DECD50-653A-BE17-7227-3878A568D8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6474" y="0"/>
            <a:ext cx="6677526" cy="636190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0727A-C600-34C7-D495-5EF0B0B6D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5/5/2023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F94FD-9EE5-726B-EF2D-525A88EE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1BEC8-31D6-5D3D-A127-53DFADD91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DF8CA46-3D47-D32A-D904-9A0A5249D527}"/>
              </a:ext>
            </a:extLst>
          </p:cNvPr>
          <p:cNvGrpSpPr/>
          <p:nvPr/>
        </p:nvGrpSpPr>
        <p:grpSpPr>
          <a:xfrm>
            <a:off x="132347" y="862501"/>
            <a:ext cx="3879816" cy="864847"/>
            <a:chOff x="132347" y="862501"/>
            <a:chExt cx="3879816" cy="86484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69D352-BF59-AC02-F90F-C388FC270693}"/>
                </a:ext>
              </a:extLst>
            </p:cNvPr>
            <p:cNvSpPr txBox="1"/>
            <p:nvPr/>
          </p:nvSpPr>
          <p:spPr>
            <a:xfrm>
              <a:off x="132347" y="862501"/>
              <a:ext cx="20934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Removal Fencing 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870E046-A3E9-4469-FD00-57B9AB6FAB81}"/>
                </a:ext>
              </a:extLst>
            </p:cNvPr>
            <p:cNvCxnSpPr>
              <a:cxnSpLocks/>
            </p:cNvCxnSpPr>
            <p:nvPr/>
          </p:nvCxnSpPr>
          <p:spPr>
            <a:xfrm>
              <a:off x="1996751" y="1047167"/>
              <a:ext cx="2015412" cy="6801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570CBD7-C5EA-A80F-A53A-24C323138F00}"/>
              </a:ext>
            </a:extLst>
          </p:cNvPr>
          <p:cNvGrpSpPr/>
          <p:nvPr/>
        </p:nvGrpSpPr>
        <p:grpSpPr>
          <a:xfrm>
            <a:off x="0" y="1804793"/>
            <a:ext cx="3303037" cy="369332"/>
            <a:chOff x="0" y="1804793"/>
            <a:chExt cx="3303037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FE2B23-7802-8D65-158B-6F00B08DF50F}"/>
                </a:ext>
              </a:extLst>
            </p:cNvPr>
            <p:cNvSpPr txBox="1"/>
            <p:nvPr/>
          </p:nvSpPr>
          <p:spPr>
            <a:xfrm>
              <a:off x="0" y="1804793"/>
              <a:ext cx="2466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New Guard House/gate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0510804-97C7-ADAB-8F0C-5CAE095577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1984" y="1912014"/>
              <a:ext cx="961053" cy="11709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CBDF1BB-D409-8FAE-AD40-C9D29BB447FC}"/>
              </a:ext>
            </a:extLst>
          </p:cNvPr>
          <p:cNvGrpSpPr/>
          <p:nvPr/>
        </p:nvGrpSpPr>
        <p:grpSpPr>
          <a:xfrm>
            <a:off x="175440" y="4386571"/>
            <a:ext cx="7055451" cy="1578567"/>
            <a:chOff x="175440" y="4386571"/>
            <a:chExt cx="7055451" cy="157856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D22C908-6280-75D5-2B34-91CDA85BD25B}"/>
                </a:ext>
              </a:extLst>
            </p:cNvPr>
            <p:cNvSpPr txBox="1"/>
            <p:nvPr/>
          </p:nvSpPr>
          <p:spPr>
            <a:xfrm>
              <a:off x="175440" y="5318807"/>
              <a:ext cx="24664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Staging are for Booster RF work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7D4AF6B-101A-75EA-204F-A8FC136422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6474" y="4538182"/>
              <a:ext cx="3794367" cy="95754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7C4D1D0-ABA8-5AF0-A974-EDE6F91A176D}"/>
                </a:ext>
              </a:extLst>
            </p:cNvPr>
            <p:cNvSpPr/>
            <p:nvPr/>
          </p:nvSpPr>
          <p:spPr>
            <a:xfrm>
              <a:off x="6294778" y="4386571"/>
              <a:ext cx="603930" cy="20176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FEDB340-F120-225B-2AB7-5E5B2335353B}"/>
                </a:ext>
              </a:extLst>
            </p:cNvPr>
            <p:cNvSpPr txBox="1"/>
            <p:nvPr/>
          </p:nvSpPr>
          <p:spPr>
            <a:xfrm>
              <a:off x="5962595" y="4563260"/>
              <a:ext cx="12682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Shipping Container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A7CFD08-08C0-3DA2-A079-9DE6A04F8AA1}"/>
              </a:ext>
            </a:extLst>
          </p:cNvPr>
          <p:cNvGrpSpPr/>
          <p:nvPr/>
        </p:nvGrpSpPr>
        <p:grpSpPr>
          <a:xfrm>
            <a:off x="114300" y="1626912"/>
            <a:ext cx="7196235" cy="2776341"/>
            <a:chOff x="114300" y="1626912"/>
            <a:chExt cx="7196235" cy="277634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BE9D6E7-F59B-EA39-A228-ABD5C8CA11E0}"/>
                </a:ext>
              </a:extLst>
            </p:cNvPr>
            <p:cNvGrpSpPr/>
            <p:nvPr/>
          </p:nvGrpSpPr>
          <p:grpSpPr>
            <a:xfrm>
              <a:off x="114300" y="3032988"/>
              <a:ext cx="4383055" cy="646331"/>
              <a:chOff x="114300" y="3032988"/>
              <a:chExt cx="4383055" cy="646331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91DCEB-7F0A-0371-33BC-023CBD8054B0}"/>
                  </a:ext>
                </a:extLst>
              </p:cNvPr>
              <p:cNvSpPr txBox="1"/>
              <p:nvPr/>
            </p:nvSpPr>
            <p:spPr>
              <a:xfrm>
                <a:off x="114300" y="3032988"/>
                <a:ext cx="24664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Power distribution modification </a:t>
                </a: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5C99087C-5D5B-2392-58E7-1579994BA4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5947" y="3236550"/>
                <a:ext cx="2511408" cy="7530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DE58C13-DB81-52D1-C662-63F023B9573B}"/>
                </a:ext>
              </a:extLst>
            </p:cNvPr>
            <p:cNvSpPr/>
            <p:nvPr/>
          </p:nvSpPr>
          <p:spPr>
            <a:xfrm>
              <a:off x="5211147" y="4023360"/>
              <a:ext cx="2099388" cy="90829"/>
            </a:xfrm>
            <a:prstGeom prst="rect">
              <a:avLst/>
            </a:prstGeom>
            <a:gradFill>
              <a:gsLst>
                <a:gs pos="0">
                  <a:schemeClr val="accent2">
                    <a:tint val="100000"/>
                    <a:shade val="100000"/>
                    <a:satMod val="130000"/>
                    <a:alpha val="23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546641A-A406-842C-F0D2-FA827E144A29}"/>
                </a:ext>
              </a:extLst>
            </p:cNvPr>
            <p:cNvSpPr/>
            <p:nvPr/>
          </p:nvSpPr>
          <p:spPr>
            <a:xfrm rot="2995117">
              <a:off x="2973104" y="2957659"/>
              <a:ext cx="2776341" cy="114847"/>
            </a:xfrm>
            <a:prstGeom prst="rect">
              <a:avLst/>
            </a:prstGeom>
            <a:gradFill>
              <a:gsLst>
                <a:gs pos="0">
                  <a:schemeClr val="accent2">
                    <a:tint val="100000"/>
                    <a:shade val="100000"/>
                    <a:satMod val="130000"/>
                    <a:alpha val="23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8E80B6B-DE14-9189-D573-C0DAD11E8954}"/>
              </a:ext>
            </a:extLst>
          </p:cNvPr>
          <p:cNvGrpSpPr/>
          <p:nvPr/>
        </p:nvGrpSpPr>
        <p:grpSpPr>
          <a:xfrm>
            <a:off x="-62245" y="3910395"/>
            <a:ext cx="7497270" cy="979103"/>
            <a:chOff x="-62245" y="3910395"/>
            <a:chExt cx="7497270" cy="97910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83A2583-069C-5685-458B-C614A9733CE4}"/>
                </a:ext>
              </a:extLst>
            </p:cNvPr>
            <p:cNvSpPr txBox="1"/>
            <p:nvPr/>
          </p:nvSpPr>
          <p:spPr>
            <a:xfrm>
              <a:off x="-62245" y="4520166"/>
              <a:ext cx="2466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Tie into Electrical  Panel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CB90724-E7CD-8495-99EC-AAAA208137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5697" y="3910395"/>
              <a:ext cx="5129328" cy="71409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191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D807D-A874-1E3D-D6B2-54041DC1F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ISD Activities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70E9E-2B49-3C89-374E-71AB4AA0B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95472"/>
            <a:ext cx="8672513" cy="5420578"/>
          </a:xfrm>
        </p:spPr>
        <p:txBody>
          <a:bodyPr/>
          <a:lstStyle/>
          <a:p>
            <a:r>
              <a:rPr lang="en-US" dirty="0"/>
              <a:t>Power Outage</a:t>
            </a:r>
          </a:p>
          <a:p>
            <a:pPr lvl="1"/>
            <a:r>
              <a:rPr lang="en-US" sz="2000" dirty="0"/>
              <a:t>This week </a:t>
            </a:r>
          </a:p>
          <a:p>
            <a:pPr lvl="2"/>
            <a:r>
              <a:rPr lang="en-US" sz="1800" dirty="0"/>
              <a:t>Wednesday May 3</a:t>
            </a:r>
            <a:r>
              <a:rPr lang="en-US" sz="1800" baseline="30000" dirty="0"/>
              <a:t>rd</a:t>
            </a:r>
            <a:endParaRPr lang="en-US" sz="1800" dirty="0"/>
          </a:p>
          <a:p>
            <a:pPr lvl="3"/>
            <a:r>
              <a:rPr lang="en-US" sz="1600" b="1" dirty="0"/>
              <a:t>NL LABS A-C-D-CDX</a:t>
            </a:r>
          </a:p>
          <a:p>
            <a:pPr lvl="2"/>
            <a:r>
              <a:rPr lang="en-US" sz="1800" dirty="0"/>
              <a:t>Thursday</a:t>
            </a:r>
            <a:r>
              <a:rPr lang="en-US" sz="1800" b="1" dirty="0"/>
              <a:t> </a:t>
            </a:r>
            <a:r>
              <a:rPr lang="en-US" sz="1800" dirty="0"/>
              <a:t>May 4</a:t>
            </a:r>
            <a:r>
              <a:rPr lang="en-US" sz="1800" baseline="30000" dirty="0"/>
              <a:t>th</a:t>
            </a:r>
            <a:r>
              <a:rPr lang="en-US" sz="1800" dirty="0"/>
              <a:t> </a:t>
            </a:r>
          </a:p>
          <a:p>
            <a:pPr lvl="3"/>
            <a:r>
              <a:rPr lang="en-US" sz="1600" b="1" dirty="0"/>
              <a:t>PAB, TPL, Site 50 &amp; 52</a:t>
            </a:r>
            <a:endParaRPr lang="en-US" sz="1600" dirty="0"/>
          </a:p>
          <a:p>
            <a:pPr lvl="2"/>
            <a:r>
              <a:rPr lang="en-US" sz="1800" dirty="0"/>
              <a:t>Saturday May 6</a:t>
            </a:r>
            <a:r>
              <a:rPr lang="en-US" sz="1800" baseline="30000" dirty="0"/>
              <a:t>th</a:t>
            </a:r>
            <a:endParaRPr lang="en-US" sz="1800" dirty="0"/>
          </a:p>
          <a:p>
            <a:pPr lvl="3"/>
            <a:r>
              <a:rPr lang="en-US" sz="1600" dirty="0"/>
              <a:t>Village PM</a:t>
            </a:r>
          </a:p>
          <a:p>
            <a:pPr lvl="4"/>
            <a:r>
              <a:rPr lang="en-US" sz="1600" dirty="0"/>
              <a:t>07:30-16:00 </a:t>
            </a:r>
            <a:r>
              <a:rPr lang="en-US" sz="1600" dirty="0" err="1"/>
              <a:t>hrs</a:t>
            </a:r>
            <a:endParaRPr lang="en-US" sz="1600" dirty="0"/>
          </a:p>
          <a:p>
            <a:pPr lvl="4"/>
            <a:r>
              <a:rPr lang="en-US" sz="1600" dirty="0"/>
              <a:t>Entire Village, All village labs and residences.</a:t>
            </a:r>
          </a:p>
          <a:p>
            <a:pPr lvl="1"/>
            <a:r>
              <a:rPr lang="en-US" dirty="0"/>
              <a:t>Next week </a:t>
            </a:r>
          </a:p>
          <a:p>
            <a:pPr lvl="2"/>
            <a:r>
              <a:rPr lang="en-US" sz="1800" dirty="0"/>
              <a:t>Wednesday May 10</a:t>
            </a:r>
            <a:r>
              <a:rPr lang="en-US" sz="1800" baseline="30000" dirty="0"/>
              <a:t>th</a:t>
            </a:r>
            <a:r>
              <a:rPr lang="en-US" sz="1800" dirty="0"/>
              <a:t> </a:t>
            </a:r>
          </a:p>
          <a:p>
            <a:pPr lvl="3"/>
            <a:r>
              <a:rPr lang="en-US" sz="1600" b="1" dirty="0"/>
              <a:t>PS4, PC4, PS2, PW2,3,4</a:t>
            </a:r>
            <a:endParaRPr lang="en-US" sz="1600" dirty="0"/>
          </a:p>
          <a:p>
            <a:pPr lvl="3"/>
            <a:r>
              <a:rPr lang="en-US" dirty="0"/>
              <a:t>All day</a:t>
            </a:r>
          </a:p>
          <a:p>
            <a:r>
              <a:rPr lang="en-US" dirty="0"/>
              <a:t>Tevatron A-E (all week)</a:t>
            </a:r>
          </a:p>
          <a:p>
            <a:pPr lvl="1"/>
            <a:r>
              <a:rPr lang="en-US" sz="1800" dirty="0"/>
              <a:t>P&amp;M on Tunnel Sumps and Dehumidifies</a:t>
            </a:r>
          </a:p>
          <a:p>
            <a:pPr lvl="1"/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0B726-35E9-DAD6-836D-DFFE07C1D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5/5/2023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800F0-2D33-CA59-F08C-F3791502F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72751-22FA-2A0A-0A19-79552A724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93219E-A536-23AE-9AFF-C457542C3CD5}"/>
              </a:ext>
            </a:extLst>
          </p:cNvPr>
          <p:cNvSpPr txBox="1"/>
          <p:nvPr/>
        </p:nvSpPr>
        <p:spPr>
          <a:xfrm>
            <a:off x="4205769" y="1655085"/>
            <a:ext cx="1214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3">
                    <a:lumMod val="75000"/>
                  </a:schemeClr>
                </a:solidFill>
                <a:highlight>
                  <a:srgbClr val="FFFF00"/>
                </a:highlight>
              </a:rPr>
              <a:t>Completed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877689-F6B8-DC3E-0477-D5AF8524BA42}"/>
              </a:ext>
            </a:extLst>
          </p:cNvPr>
          <p:cNvSpPr txBox="1"/>
          <p:nvPr/>
        </p:nvSpPr>
        <p:spPr>
          <a:xfrm>
            <a:off x="4205769" y="2182129"/>
            <a:ext cx="1214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3">
                    <a:lumMod val="75000"/>
                  </a:schemeClr>
                </a:solidFill>
                <a:highlight>
                  <a:srgbClr val="FFFF00"/>
                </a:highlight>
              </a:rPr>
              <a:t>Completed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2971A1-4424-687D-6A3B-3487F862D16E}"/>
              </a:ext>
            </a:extLst>
          </p:cNvPr>
          <p:cNvSpPr txBox="1"/>
          <p:nvPr/>
        </p:nvSpPr>
        <p:spPr>
          <a:xfrm>
            <a:off x="4205769" y="3059668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3">
                    <a:lumMod val="75000"/>
                  </a:schemeClr>
                </a:solidFill>
                <a:highlight>
                  <a:srgbClr val="FF0000"/>
                </a:highlight>
              </a:rPr>
              <a:t>Scheduled </a:t>
            </a:r>
          </a:p>
        </p:txBody>
      </p:sp>
    </p:spTree>
    <p:extLst>
      <p:ext uri="{BB962C8B-B14F-4D97-AF65-F5344CB8AC3E}">
        <p14:creationId xmlns:p14="http://schemas.microsoft.com/office/powerpoint/2010/main" val="3062100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75958-9839-5E7D-531F-01275DEE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BDF65-BA04-3224-607D-91142A5A5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Releases</a:t>
            </a:r>
          </a:p>
          <a:p>
            <a:pPr lvl="1"/>
            <a:r>
              <a:rPr lang="en-US" dirty="0"/>
              <a:t>Electrical should start coming in in the next week</a:t>
            </a:r>
          </a:p>
          <a:p>
            <a:r>
              <a:rPr lang="en-US" dirty="0"/>
              <a:t>Schedule</a:t>
            </a:r>
          </a:p>
          <a:p>
            <a:pPr lvl="1"/>
            <a:r>
              <a:rPr lang="en-US" dirty="0"/>
              <a:t>~ 800 jobs have been posted to the Shutdown worklist</a:t>
            </a:r>
          </a:p>
          <a:p>
            <a:pPr lvl="1"/>
            <a:r>
              <a:rPr lang="en-US" dirty="0"/>
              <a:t>Next Phase of our planning</a:t>
            </a:r>
          </a:p>
          <a:p>
            <a:pPr lvl="2"/>
            <a:r>
              <a:rPr lang="en-US" dirty="0"/>
              <a:t>Meeting with each Machine Coordinator/system Coordinator</a:t>
            </a:r>
          </a:p>
          <a:p>
            <a:pPr lvl="3"/>
            <a:r>
              <a:rPr lang="en-US" dirty="0"/>
              <a:t>Review the current schedule</a:t>
            </a:r>
          </a:p>
          <a:p>
            <a:pPr lvl="4"/>
            <a:r>
              <a:rPr lang="en-US" dirty="0"/>
              <a:t>Task order and when in the shutdown they occur</a:t>
            </a:r>
          </a:p>
          <a:p>
            <a:pPr lvl="4"/>
            <a:r>
              <a:rPr lang="en-US" dirty="0"/>
              <a:t>Review general scope</a:t>
            </a:r>
          </a:p>
          <a:p>
            <a:pPr lvl="4"/>
            <a:r>
              <a:rPr lang="en-US" dirty="0"/>
              <a:t>Review critical activities than may need to be detail out further</a:t>
            </a:r>
          </a:p>
          <a:p>
            <a:pPr lvl="4"/>
            <a:r>
              <a:rPr lang="en-US" dirty="0"/>
              <a:t>Review schedule Pivot Points</a:t>
            </a:r>
          </a:p>
          <a:p>
            <a:pPr lvl="3"/>
            <a:r>
              <a:rPr lang="en-US" dirty="0"/>
              <a:t>Revise Schedule</a:t>
            </a:r>
          </a:p>
          <a:p>
            <a:pPr lvl="3"/>
            <a:r>
              <a:rPr lang="en-US" dirty="0"/>
              <a:t>Resource level schedule</a:t>
            </a:r>
          </a:p>
          <a:p>
            <a:pPr lvl="3"/>
            <a:r>
              <a:rPr lang="en-US" dirty="0"/>
              <a:t>Post schedule</a:t>
            </a:r>
          </a:p>
          <a:p>
            <a:pPr lvl="3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17D7E-514E-40EE-DA18-7A44912EA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5/5/2023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39B96-AE76-0CE1-7FB5-E3C68D067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6A742-399A-9A94-150F-3B137AD4D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964512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2.xml><?xml version="1.0" encoding="utf-8"?>
<a:theme xmlns:a="http://schemas.openxmlformats.org/drawingml/2006/main" name="1_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C34968A2406C47822C62F5238C2269" ma:contentTypeVersion="1" ma:contentTypeDescription="Create a new document." ma:contentTypeScope="" ma:versionID="2c91e7d11895783182de53b8f86e4566">
  <xsd:schema xmlns:xsd="http://www.w3.org/2001/XMLSchema" xmlns:xs="http://www.w3.org/2001/XMLSchema" xmlns:p="http://schemas.microsoft.com/office/2006/metadata/properties" xmlns:ns1="http://schemas.microsoft.com/sharepoint/v3" xmlns:ns2="45260a83-08c0-4921-92a3-cd56dcdbef58" targetNamespace="http://schemas.microsoft.com/office/2006/metadata/properties" ma:root="true" ma:fieldsID="dc9a600711541399c9eb8d5cca6fec40" ns1:_="" ns2:_="">
    <xsd:import namespace="http://schemas.microsoft.com/sharepoint/v3"/>
    <xsd:import namespace="45260a83-08c0-4921-92a3-cd56dcdbef5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60a83-08c0-4921-92a3-cd56dcdbef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F4E74B-E3F6-43A3-AE97-236A00A0A9E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EC2AEDC-9B1A-4315-9334-B4E54B7E13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FD1DDD-80CB-42D5-8276-BE146D57951A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45260a83-08c0-4921-92a3-cd56dcdbef58"/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8D6ECD23-4210-4A6D-9E46-F17ECEF2D7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5260a83-08c0-4921-92a3-cd56dcdbef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24698</TotalTime>
  <Words>790</Words>
  <Application>Microsoft Office PowerPoint</Application>
  <PresentationFormat>On-screen Show (4:3)</PresentationFormat>
  <Paragraphs>212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Comic Sans MS</vt:lpstr>
      <vt:lpstr>Georgia</vt:lpstr>
      <vt:lpstr>Georgia Pro Light</vt:lpstr>
      <vt:lpstr>Helvetica</vt:lpstr>
      <vt:lpstr>Fermilab: Footer Only</vt:lpstr>
      <vt:lpstr>1_FNAL_TemplateMac_060514</vt:lpstr>
      <vt:lpstr>PowerPoint Presentation</vt:lpstr>
      <vt:lpstr>Shutdown Parameters   (Tentative)</vt:lpstr>
      <vt:lpstr>PowerPoint Presentation</vt:lpstr>
      <vt:lpstr>Planning Stages</vt:lpstr>
      <vt:lpstr>Culvert Replacement</vt:lpstr>
      <vt:lpstr>Road and New Gate Work….</vt:lpstr>
      <vt:lpstr>New Gate</vt:lpstr>
      <vt:lpstr>ISD Activities </vt:lpstr>
      <vt:lpstr>Schedule  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Consolato Gattuso</dc:creator>
  <cp:lastModifiedBy>Consolato Gattuso</cp:lastModifiedBy>
  <cp:revision>354</cp:revision>
  <cp:lastPrinted>2018-01-25T13:53:18Z</cp:lastPrinted>
  <dcterms:created xsi:type="dcterms:W3CDTF">2018-01-11T18:06:37Z</dcterms:created>
  <dcterms:modified xsi:type="dcterms:W3CDTF">2023-05-05T12:41:32Z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0x01010072C34968A2406C47822C62F5238C2269</vt:lpwstr>
  </property>
</Properties>
</file>