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6"/>
  </p:notesMasterIdLst>
  <p:handoutMasterIdLst>
    <p:handoutMasterId r:id="rId7"/>
  </p:handoutMasterIdLst>
  <p:sldIdLst>
    <p:sldId id="294" r:id="rId2"/>
    <p:sldId id="349" r:id="rId3"/>
    <p:sldId id="370" r:id="rId4"/>
    <p:sldId id="371" r:id="rId5"/>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792" autoAdjust="0"/>
  </p:normalViewPr>
  <p:slideViewPr>
    <p:cSldViewPr snapToGrid="0" snapToObjects="1" showGuides="1">
      <p:cViewPr varScale="1">
        <p:scale>
          <a:sx n="86" d="100"/>
          <a:sy n="86" d="100"/>
        </p:scale>
        <p:origin x="1378" y="5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5/5/2023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5/5/2023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irectorate-docdb.fnal.gov/cgi-bin/sso/RetrieveFile?docid=108&amp;filename=Policy%20on%20Access%20to%20Fermilab%2020230321.pdf&amp;version=1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sh-docdb.fnal.gov:440/cgibin/ShowDocument?docid=3846" TargetMode="External"/><Relationship Id="rId2" Type="http://schemas.openxmlformats.org/officeDocument/2006/relationships/hyperlink" Target="mailto:ESH_RSO@FNAL.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05/05/2023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71550"/>
            <a:ext cx="8915400" cy="5059363"/>
          </a:xfrm>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05/05/2023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2219923"/>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Current List: </a:t>
            </a:r>
          </a:p>
          <a:p>
            <a:r>
              <a:rPr lang="en-US" sz="2000" dirty="0"/>
              <a:t>MTA + </a:t>
            </a:r>
          </a:p>
          <a:p>
            <a:r>
              <a:rPr lang="en-US" sz="2000" dirty="0">
                <a:solidFill>
                  <a:srgbClr val="FF0000"/>
                </a:solidFill>
              </a:rPr>
              <a:t>Booster *+</a:t>
            </a:r>
          </a:p>
          <a:p>
            <a:r>
              <a:rPr lang="en-US" sz="2000" dirty="0">
                <a:solidFill>
                  <a:srgbClr val="FF0000"/>
                </a:solidFill>
              </a:rPr>
              <a:t>8  GeV *+</a:t>
            </a:r>
          </a:p>
          <a:p>
            <a:r>
              <a:rPr lang="en-US" sz="2000" dirty="0">
                <a:solidFill>
                  <a:srgbClr val="FF0000"/>
                </a:solidFill>
              </a:rPr>
              <a:t>BNB *</a:t>
            </a:r>
          </a:p>
          <a:p>
            <a:r>
              <a:rPr lang="en-US" sz="2000" dirty="0">
                <a:solidFill>
                  <a:srgbClr val="FF0000"/>
                </a:solidFill>
              </a:rPr>
              <a:t>MI-20—MI-62 *+</a:t>
            </a:r>
          </a:p>
          <a:p>
            <a:r>
              <a:rPr lang="en-US" sz="2000" dirty="0"/>
              <a:t>NuMI Pre-Target / Target Hall *+%</a:t>
            </a:r>
          </a:p>
          <a:p>
            <a:r>
              <a:rPr lang="en-US" sz="2000" dirty="0">
                <a:solidFill>
                  <a:srgbClr val="FF0000"/>
                </a:solidFill>
              </a:rPr>
              <a:t>NuMI Absorber Hall *+</a:t>
            </a:r>
          </a:p>
          <a:p>
            <a:r>
              <a:rPr lang="en-US" sz="2000" dirty="0"/>
              <a:t>Muon Campus US/DS +</a:t>
            </a:r>
          </a:p>
          <a:p>
            <a:pPr marL="0" indent="0">
              <a:buNone/>
            </a:pPr>
            <a:r>
              <a:rPr lang="en-US" sz="2000" b="1" dirty="0"/>
              <a:t>Looking to schedule May/June briefings the week of the 15</a:t>
            </a:r>
            <a:r>
              <a:rPr lang="en-US" sz="2000" b="1" baseline="30000" dirty="0"/>
              <a:t>th</a:t>
            </a:r>
            <a:r>
              <a:rPr lang="en-US" sz="2000" b="1" dirty="0"/>
              <a:t> – Stay tuned!</a:t>
            </a:r>
            <a:endParaRPr lang="en-US" b="1" dirty="0"/>
          </a:p>
        </p:txBody>
      </p:sp>
      <p:sp>
        <p:nvSpPr>
          <p:cNvPr id="9" name="TextBox 8">
            <a:extLst>
              <a:ext uri="{FF2B5EF4-FFF2-40B4-BE49-F238E27FC236}">
                <a16:creationId xmlns:a16="http://schemas.microsoft.com/office/drawing/2014/main" id="{1A3A3230-B3C9-496D-AA8B-17187ED5D3F4}"/>
              </a:ext>
            </a:extLst>
          </p:cNvPr>
          <p:cNvSpPr txBox="1"/>
          <p:nvPr/>
        </p:nvSpPr>
        <p:spPr>
          <a:xfrm>
            <a:off x="4311941" y="2205241"/>
            <a:ext cx="4001549" cy="2308324"/>
          </a:xfrm>
          <a:prstGeom prst="rect">
            <a:avLst/>
          </a:prstGeom>
          <a:noFill/>
        </p:spPr>
        <p:txBody>
          <a:bodyPr wrap="square" rtlCol="0">
            <a:spAutoFit/>
          </a:bodyPr>
          <a:lstStyle/>
          <a:p>
            <a:r>
              <a:rPr lang="nl-NL" sz="1600" dirty="0"/>
              <a:t>Contact RSO is you are unable to attend scheduled briefing.</a:t>
            </a:r>
          </a:p>
          <a:p>
            <a:endParaRPr lang="nl-NL" sz="1600" dirty="0"/>
          </a:p>
          <a:p>
            <a:r>
              <a:rPr lang="nl-NL" sz="1600" dirty="0"/>
              <a:t>Daily briefings for non-AD available on access days.</a:t>
            </a:r>
          </a:p>
          <a:p>
            <a:endParaRPr lang="nl-NL" sz="1600" dirty="0"/>
          </a:p>
          <a:p>
            <a:r>
              <a:rPr lang="nl-NL" sz="1600" dirty="0"/>
              <a:t>+ means Contamination Area</a:t>
            </a:r>
          </a:p>
          <a:p>
            <a:r>
              <a:rPr lang="nl-NL" sz="1600" dirty="0">
                <a:solidFill>
                  <a:srgbClr val="FF0000"/>
                </a:solidFill>
              </a:rPr>
              <a:t>* means High Radiation Area</a:t>
            </a:r>
          </a:p>
          <a:p>
            <a:r>
              <a:rPr lang="nl-NL" sz="1600" dirty="0"/>
              <a:t>% means only when shield blocks removed</a:t>
            </a:r>
          </a:p>
        </p:txBody>
      </p:sp>
    </p:spTree>
    <p:extLst>
      <p:ext uri="{BB962C8B-B14F-4D97-AF65-F5344CB8AC3E}">
        <p14:creationId xmlns:p14="http://schemas.microsoft.com/office/powerpoint/2010/main" val="33082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228600" y="251752"/>
            <a:ext cx="8915400" cy="427877"/>
          </a:xfrm>
        </p:spPr>
        <p:txBody>
          <a:bodyPr/>
          <a:lstStyle/>
          <a:p>
            <a:r>
              <a:rPr lang="en-US" dirty="0"/>
              <a:t>Other Information – Close Doors and Wear Badges!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05/05/2023</a:t>
            </a:r>
          </a:p>
        </p:txBody>
      </p:sp>
      <p:pic>
        <p:nvPicPr>
          <p:cNvPr id="8" name="Picture 7">
            <a:extLst>
              <a:ext uri="{FF2B5EF4-FFF2-40B4-BE49-F238E27FC236}">
                <a16:creationId xmlns:a16="http://schemas.microsoft.com/office/drawing/2014/main" id="{9FAE2C74-7B7D-840B-8861-28DB54AF1B6E}"/>
              </a:ext>
            </a:extLst>
          </p:cNvPr>
          <p:cNvPicPr>
            <a:picLocks noChangeAspect="1"/>
          </p:cNvPicPr>
          <p:nvPr/>
        </p:nvPicPr>
        <p:blipFill>
          <a:blip r:embed="rId2"/>
          <a:stretch>
            <a:fillRect/>
          </a:stretch>
        </p:blipFill>
        <p:spPr>
          <a:xfrm>
            <a:off x="222250" y="679629"/>
            <a:ext cx="8582025" cy="4848225"/>
          </a:xfrm>
          <a:prstGeom prst="rect">
            <a:avLst/>
          </a:prstGeom>
        </p:spPr>
      </p:pic>
      <p:sp>
        <p:nvSpPr>
          <p:cNvPr id="10" name="TextBox 9">
            <a:extLst>
              <a:ext uri="{FF2B5EF4-FFF2-40B4-BE49-F238E27FC236}">
                <a16:creationId xmlns:a16="http://schemas.microsoft.com/office/drawing/2014/main" id="{D3FAA384-E4A2-09D8-FEB4-31A6D9D85AA0}"/>
              </a:ext>
            </a:extLst>
          </p:cNvPr>
          <p:cNvSpPr txBox="1"/>
          <p:nvPr/>
        </p:nvSpPr>
        <p:spPr>
          <a:xfrm>
            <a:off x="429419" y="5350051"/>
            <a:ext cx="8582024" cy="923330"/>
          </a:xfrm>
          <a:prstGeom prst="rect">
            <a:avLst/>
          </a:prstGeom>
          <a:noFill/>
        </p:spPr>
        <p:txBody>
          <a:bodyPr wrap="square">
            <a:spAutoFit/>
          </a:bodyPr>
          <a:lstStyle/>
          <a:p>
            <a:r>
              <a:rPr lang="en-US" sz="1800" u="sng" dirty="0">
                <a:solidFill>
                  <a:srgbClr val="0563C1"/>
                </a:solidFill>
                <a:effectLst/>
                <a:latin typeface="Calibri" panose="020F0502020204030204" pitchFamily="34" charset="0"/>
                <a:ea typeface="Calibri" panose="020F0502020204030204" pitchFamily="34" charset="0"/>
                <a:hlinkClick r:id="rId3"/>
              </a:rPr>
              <a:t>https://directorate-docdb.fnal.gov/cgi-bin/sso/RetrieveFile?docid=108&amp;filename=Policy%20on%20Access%20to%20Fermilab%2020230321.pdf&amp;version=12</a:t>
            </a:r>
            <a:endParaRPr lang="en-US" sz="1800" dirty="0"/>
          </a:p>
        </p:txBody>
      </p:sp>
    </p:spTree>
    <p:extLst>
      <p:ext uri="{BB962C8B-B14F-4D97-AF65-F5344CB8AC3E}">
        <p14:creationId xmlns:p14="http://schemas.microsoft.com/office/powerpoint/2010/main" val="368256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23278"/>
            <a:ext cx="8711214" cy="1553594"/>
          </a:xfrm>
        </p:spPr>
        <p:txBody>
          <a:bodyPr/>
          <a:lstStyle/>
          <a:p>
            <a:pPr marL="0" indent="0">
              <a:buNone/>
            </a:pPr>
            <a:endParaRPr lang="en-US" b="1" dirty="0"/>
          </a:p>
          <a:p>
            <a:pPr marL="0" indent="0">
              <a:buNone/>
            </a:pPr>
            <a:r>
              <a:rPr lang="en-US" b="1" dirty="0"/>
              <a:t>If you’re unsure which RSO is responsible for your area, or need to reach a wider audience of RSOs, we have a group email.</a:t>
            </a:r>
          </a:p>
          <a:p>
            <a:pPr marL="0" indent="0" algn="ctr">
              <a:buNone/>
            </a:pPr>
            <a:r>
              <a:rPr lang="en-US" b="1" dirty="0">
                <a:hlinkClick r:id="rId2"/>
              </a:rPr>
              <a:t>ESH_RSO@FNAL.GOV</a:t>
            </a:r>
            <a:endParaRPr lang="en-US" b="1" dirty="0"/>
          </a:p>
          <a:p>
            <a:pPr marL="0" indent="0">
              <a:buNone/>
            </a:pPr>
            <a:r>
              <a:rPr lang="en-US" b="1" dirty="0"/>
              <a:t>If you’re curious who your assigned RSO is, please use the link below or go to the ESH website, click on Radiological Protection, then click RSO Coverage and Contact Info on the right hand column:</a:t>
            </a:r>
          </a:p>
          <a:p>
            <a:pPr marL="0" indent="0">
              <a:buNone/>
            </a:pPr>
            <a:r>
              <a:rPr lang="en-US" b="1" dirty="0">
                <a:hlinkClick r:id="rId3"/>
              </a:rPr>
              <a:t>https://esh-docdb.fnal.gov:440/cgibin/ShowDocument?docid=3846</a:t>
            </a:r>
            <a:endParaRPr lang="en-US" b="1" dirty="0"/>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Contacting your RSO!</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05/05/2023</a:t>
            </a:r>
          </a:p>
        </p:txBody>
      </p:sp>
    </p:spTree>
    <p:extLst>
      <p:ext uri="{BB962C8B-B14F-4D97-AF65-F5344CB8AC3E}">
        <p14:creationId xmlns:p14="http://schemas.microsoft.com/office/powerpoint/2010/main" val="294486568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40003</TotalTime>
  <Words>281</Words>
  <Application>Microsoft Office PowerPoint</Application>
  <PresentationFormat>On-screen Show (4:3)</PresentationFormat>
  <Paragraphs>39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Helvetica</vt:lpstr>
      <vt:lpstr>Fermilab_PPT_090815</vt:lpstr>
      <vt:lpstr>PowerPoint Presentation</vt:lpstr>
      <vt:lpstr>Enclosure Briefings</vt:lpstr>
      <vt:lpstr>Other Information – Close Doors and Wear Badges!</vt:lpstr>
      <vt:lpstr>Contacting your RSO!</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Benjamin R. Russell</cp:lastModifiedBy>
  <cp:revision>522</cp:revision>
  <cp:lastPrinted>2021-04-29T21:25:00Z</cp:lastPrinted>
  <dcterms:created xsi:type="dcterms:W3CDTF">2019-04-19T18:59:21Z</dcterms:created>
  <dcterms:modified xsi:type="dcterms:W3CDTF">2023-05-05T14:00:30Z</dcterms:modified>
</cp:coreProperties>
</file>