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</p:sldMasterIdLst>
  <p:notesMasterIdLst>
    <p:notesMasterId r:id="rId75"/>
  </p:notesMasterIdLst>
  <p:sldIdLst>
    <p:sldId id="256" r:id="rId2"/>
    <p:sldId id="1895" r:id="rId3"/>
    <p:sldId id="1897" r:id="rId4"/>
    <p:sldId id="1900" r:id="rId5"/>
    <p:sldId id="1934" r:id="rId6"/>
    <p:sldId id="1901" r:id="rId7"/>
    <p:sldId id="1907" r:id="rId8"/>
    <p:sldId id="1933" r:id="rId9"/>
    <p:sldId id="1909" r:id="rId10"/>
    <p:sldId id="1910" r:id="rId11"/>
    <p:sldId id="1911" r:id="rId12"/>
    <p:sldId id="2058" r:id="rId13"/>
    <p:sldId id="1912" r:id="rId14"/>
    <p:sldId id="2045" r:id="rId15"/>
    <p:sldId id="2046" r:id="rId16"/>
    <p:sldId id="2047" r:id="rId17"/>
    <p:sldId id="2048" r:id="rId18"/>
    <p:sldId id="2050" r:id="rId19"/>
    <p:sldId id="2057" r:id="rId20"/>
    <p:sldId id="2051" r:id="rId21"/>
    <p:sldId id="2052" r:id="rId22"/>
    <p:sldId id="2054" r:id="rId23"/>
    <p:sldId id="2055" r:id="rId24"/>
    <p:sldId id="2056" r:id="rId25"/>
    <p:sldId id="1874" r:id="rId26"/>
    <p:sldId id="2059" r:id="rId27"/>
    <p:sldId id="2014" r:id="rId28"/>
    <p:sldId id="2062" r:id="rId29"/>
    <p:sldId id="2061" r:id="rId30"/>
    <p:sldId id="2063" r:id="rId31"/>
    <p:sldId id="2064" r:id="rId32"/>
    <p:sldId id="1879" r:id="rId33"/>
    <p:sldId id="1880" r:id="rId34"/>
    <p:sldId id="1882" r:id="rId35"/>
    <p:sldId id="2065" r:id="rId36"/>
    <p:sldId id="1884" r:id="rId37"/>
    <p:sldId id="1983" r:id="rId38"/>
    <p:sldId id="1987" r:id="rId39"/>
    <p:sldId id="1887" r:id="rId40"/>
    <p:sldId id="963" r:id="rId41"/>
    <p:sldId id="2060" r:id="rId42"/>
    <p:sldId id="1995" r:id="rId43"/>
    <p:sldId id="1888" r:id="rId44"/>
    <p:sldId id="1889" r:id="rId45"/>
    <p:sldId id="964" r:id="rId46"/>
    <p:sldId id="1602" r:id="rId47"/>
    <p:sldId id="1608" r:id="rId48"/>
    <p:sldId id="1609" r:id="rId49"/>
    <p:sldId id="1610" r:id="rId50"/>
    <p:sldId id="1625" r:id="rId51"/>
    <p:sldId id="1611" r:id="rId52"/>
    <p:sldId id="1612" r:id="rId53"/>
    <p:sldId id="1613" r:id="rId54"/>
    <p:sldId id="1627" r:id="rId55"/>
    <p:sldId id="1614" r:id="rId56"/>
    <p:sldId id="1615" r:id="rId57"/>
    <p:sldId id="1616" r:id="rId58"/>
    <p:sldId id="1618" r:id="rId59"/>
    <p:sldId id="1619" r:id="rId60"/>
    <p:sldId id="1620" r:id="rId61"/>
    <p:sldId id="1622" r:id="rId62"/>
    <p:sldId id="967" r:id="rId63"/>
    <p:sldId id="968" r:id="rId64"/>
    <p:sldId id="1228" r:id="rId65"/>
    <p:sldId id="1233" r:id="rId66"/>
    <p:sldId id="1894" r:id="rId67"/>
    <p:sldId id="1223" r:id="rId68"/>
    <p:sldId id="1224" r:id="rId69"/>
    <p:sldId id="1225" r:id="rId70"/>
    <p:sldId id="1209" r:id="rId71"/>
    <p:sldId id="273" r:id="rId72"/>
    <p:sldId id="1893" r:id="rId73"/>
    <p:sldId id="1939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68"/>
    <p:restoredTop sz="95274" autoAdjust="0"/>
  </p:normalViewPr>
  <p:slideViewPr>
    <p:cSldViewPr snapToGrid="0" snapToObjects="1">
      <p:cViewPr varScale="1">
        <p:scale>
          <a:sx n="105" d="100"/>
          <a:sy n="105" d="100"/>
        </p:scale>
        <p:origin x="1056" y="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5C57D-8366-D547-9D62-E24107E68576}" type="datetimeFigureOut">
              <a:rPr lang="en-US" smtClean="0"/>
              <a:t>6/7/23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4BB46-1A1B-D441-844F-14FEEE481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02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4BB46-1A1B-D441-844F-14FEEE4818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95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George Gamow, Fred Hoyle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126F2F-6335-A842-B735-45863308DE0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85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Relative abundances in our solar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290377-CDDD-274D-B4A0-16FD91C3595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14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WITH ERROR BARS!, 2.726 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F5A7C1-3853-6048-99D6-3D8B0150E24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12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26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95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27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21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28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98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29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66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30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78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32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78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33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34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78475A2-E885-3543-9A76-09712B58C044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1956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34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7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35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22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736587-CEE9-6A48-9D5C-4A1E96A85307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1020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344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736587-CEE9-6A48-9D5C-4A1E96A85307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1020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38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/>
              <a:t>Simulation, cold, warm, hot</a:t>
            </a: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18E103-DFA5-9249-AF12-A545E1264EBF}" type="slidenum">
              <a:rPr lang="en-US" sz="1200" u="none"/>
              <a:pPr/>
              <a:t>38</a:t>
            </a:fld>
            <a:endParaRPr lang="en-US" sz="1200" u="none"/>
          </a:p>
        </p:txBody>
      </p:sp>
    </p:spTree>
    <p:extLst>
      <p:ext uri="{BB962C8B-B14F-4D97-AF65-F5344CB8AC3E}">
        <p14:creationId xmlns:p14="http://schemas.microsoft.com/office/powerpoint/2010/main" val="1797814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736587-CEE9-6A48-9D5C-4A1E96A85307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1020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033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C1B34BF-BB11-C54D-A69A-8C0A874F9BF4}" type="slidenum">
              <a:rPr lang="en-US" altLang="en-US" sz="1200"/>
              <a:pPr/>
              <a:t>41</a:t>
            </a:fld>
            <a:endParaRPr lang="en-US" altLang="en-US" sz="120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3376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E86332-4C17-CB40-9A2F-20B1BE762F25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860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4299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736587-CEE9-6A48-9D5C-4A1E96A85307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1020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473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0F1276-A6FF-3244-9081-E2AF28963BAF}" type="slidenum">
              <a:rPr lang="en-US" sz="1200" i="0"/>
              <a:pPr/>
              <a:t>44</a:t>
            </a:fld>
            <a:endParaRPr lang="en-US" sz="1200" i="0"/>
          </a:p>
        </p:txBody>
      </p:sp>
      <p:sp>
        <p:nvSpPr>
          <p:cNvPr id="804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91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96DE160-91A1-034F-821D-9A9AB41BEAC2}" type="slidenum">
              <a:rPr lang="en-US" altLang="en-US"/>
              <a:pPr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07496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4876E5-EFF5-8F48-BBF1-8FE84431D8D3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923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49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D31EEA-E661-CB4D-B50C-1DF7F19445E3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931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02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1476C0-AEBB-A144-800F-9B12FCDFA551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933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858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F2CCD6C-F2C1-B64D-9445-50934BB70FF1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93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500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7BD98E-FB57-B140-A3A2-2D6A9AD2A404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929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13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25E68B-5E64-F247-810C-47AF6967F0DB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1002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310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1B8599-47CD-824E-8C5C-BFEEBD25CC9E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1006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284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F37D25-788C-3F4C-8B79-2AA857E445EB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1004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972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53EA46-8B13-1A41-A8E4-A474992257FD}" type="slidenum">
              <a:rPr lang="en-US"/>
              <a:pPr/>
              <a:t>54</a:t>
            </a:fld>
            <a:endParaRPr lang="en-US"/>
          </a:p>
        </p:txBody>
      </p:sp>
      <p:sp>
        <p:nvSpPr>
          <p:cNvPr id="34099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81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FD1CDA-073D-E14B-8DE0-CDCC47BDB22A}" type="slidenum">
              <a:rPr lang="en-US" sz="1200"/>
              <a:pPr/>
              <a:t>55</a:t>
            </a:fld>
            <a:endParaRPr lang="en-US" sz="1200"/>
          </a:p>
        </p:txBody>
      </p:sp>
      <p:sp>
        <p:nvSpPr>
          <p:cNvPr id="940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1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FB6C44A-088F-684C-B7CF-C9C5E1C471D7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4418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19B5F2B-1C09-4E43-9611-65851694AA3D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1010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305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D09FE2-9F0A-934F-A692-EEEC6CE79A2E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1012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560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CDD34BB-2CDD-2649-8666-03B612E81B0B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1014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120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6EB8E0-31ED-BE4D-9BEF-C4E87286F9D4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952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585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A58EF5-D069-E543-8608-BCEFBE6F89D7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1016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362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905931-6DB2-1844-B3A6-60544D11D07C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10188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458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1827ABE-864A-D441-92DC-C5B3D32F3DA2}" type="slidenum">
              <a:rPr lang="en-US" sz="1200"/>
              <a:pPr/>
              <a:t>64</a:t>
            </a:fld>
            <a:endParaRPr lang="en-US" sz="1200"/>
          </a:p>
        </p:txBody>
      </p:sp>
      <p:sp>
        <p:nvSpPr>
          <p:cNvPr id="10229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202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72888E-03E1-E74D-8A29-54A39E08B898}" type="slidenum">
              <a:rPr lang="en-US" sz="1200"/>
              <a:pPr/>
              <a:t>65</a:t>
            </a:fld>
            <a:endParaRPr lang="en-US" sz="1200"/>
          </a:p>
        </p:txBody>
      </p:sp>
      <p:sp>
        <p:nvSpPr>
          <p:cNvPr id="962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242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72888E-03E1-E74D-8A29-54A39E08B898}" type="slidenum">
              <a:rPr lang="en-US" sz="1200"/>
              <a:pPr/>
              <a:t>66</a:t>
            </a:fld>
            <a:endParaRPr lang="en-US" sz="1200"/>
          </a:p>
        </p:txBody>
      </p:sp>
      <p:sp>
        <p:nvSpPr>
          <p:cNvPr id="962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38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2242A-136F-3547-A0CF-EE3680DF8A67}" type="slidenum">
              <a:rPr lang="en-US" sz="1200" i="0"/>
              <a:pPr/>
              <a:t>67</a:t>
            </a:fld>
            <a:endParaRPr lang="en-US" sz="1200" i="0"/>
          </a:p>
        </p:txBody>
      </p:sp>
      <p:sp>
        <p:nvSpPr>
          <p:cNvPr id="792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52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FB6C44A-088F-684C-B7CF-C9C5E1C471D7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98841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C35F6F-4357-0D48-9044-91F7DF0F78C4}" type="slidenum">
              <a:rPr lang="en-US" sz="1200" i="0"/>
              <a:pPr/>
              <a:t>68</a:t>
            </a:fld>
            <a:endParaRPr lang="en-US" sz="1200" i="0"/>
          </a:p>
        </p:txBody>
      </p:sp>
      <p:sp>
        <p:nvSpPr>
          <p:cNvPr id="792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360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30A6CD-D204-BD44-BCB9-B27472A3D5D2}" type="slidenum">
              <a:rPr lang="en-US" sz="1200" i="0"/>
              <a:pPr/>
              <a:t>69</a:t>
            </a:fld>
            <a:endParaRPr lang="en-US" sz="1200" i="0"/>
          </a:p>
        </p:txBody>
      </p:sp>
      <p:sp>
        <p:nvSpPr>
          <p:cNvPr id="792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832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5B7C1F-FDB0-844F-9187-B9E53A07CA5C}" type="slidenum">
              <a:rPr lang="en-US"/>
              <a:pPr/>
              <a:t>72</a:t>
            </a:fld>
            <a:endParaRPr lang="en-US"/>
          </a:p>
        </p:txBody>
      </p:sp>
      <p:sp>
        <p:nvSpPr>
          <p:cNvPr id="654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4903" y="689040"/>
            <a:ext cx="4335926" cy="34246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85" y="4346007"/>
            <a:ext cx="5030230" cy="410895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886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5B7C1F-FDB0-844F-9187-B9E53A07CA5C}" type="slidenum">
              <a:rPr lang="en-US"/>
              <a:pPr/>
              <a:t>73</a:t>
            </a:fld>
            <a:endParaRPr lang="en-US"/>
          </a:p>
        </p:txBody>
      </p:sp>
      <p:sp>
        <p:nvSpPr>
          <p:cNvPr id="654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0938" y="688975"/>
            <a:ext cx="4564062" cy="3424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85" y="4346007"/>
            <a:ext cx="5030230" cy="410895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3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9DE0B11-1820-3F48-ADFD-DC86A77A8A3E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7238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45AC00-66F3-4C49-AA3F-8F0176B36166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0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00B3E3B-FA37-2041-9D47-9402B0EB136D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Edwin Hubble</a:t>
            </a:r>
          </a:p>
        </p:txBody>
      </p:sp>
    </p:spTree>
    <p:extLst>
      <p:ext uri="{BB962C8B-B14F-4D97-AF65-F5344CB8AC3E}">
        <p14:creationId xmlns:p14="http://schemas.microsoft.com/office/powerpoint/2010/main" val="1272080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C1B34BF-BB11-C54D-A69A-8C0A874F9BF4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564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99C9-F41C-F748-ABA4-DC795BAAF2E4}" type="datetimeFigureOut">
              <a:rPr lang="en-US" smtClean="0"/>
              <a:t>6/7/23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99C9-F41C-F748-ABA4-DC795BAAF2E4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D280-38FA-7341-977A-3C49550C3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99C9-F41C-F748-ABA4-DC795BAAF2E4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D280-38FA-7341-977A-3C49550C3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99C9-F41C-F748-ABA4-DC795BAAF2E4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D280-38FA-7341-977A-3C49550C3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99C9-F41C-F748-ABA4-DC795BAAF2E4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D280-38FA-7341-977A-3C49550C335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99C9-F41C-F748-ABA4-DC795BAAF2E4}" type="datetimeFigureOut">
              <a:rPr lang="en-US" smtClean="0"/>
              <a:t>6/7/23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D280-38FA-7341-977A-3C49550C3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99C9-F41C-F748-ABA4-DC795BAAF2E4}" type="datetimeFigureOut">
              <a:rPr lang="en-US" smtClean="0"/>
              <a:t>6/7/23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D280-38FA-7341-977A-3C49550C3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99C9-F41C-F748-ABA4-DC795BAAF2E4}" type="datetimeFigureOut">
              <a:rPr lang="en-US" smtClean="0"/>
              <a:t>6/7/23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2DD280-38FA-7341-977A-3C49550C335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99C9-F41C-F748-ABA4-DC795BAAF2E4}" type="datetimeFigureOut">
              <a:rPr lang="en-US" smtClean="0"/>
              <a:t>6/7/23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D280-38FA-7341-977A-3C49550C3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99C9-F41C-F748-ABA4-DC795BAAF2E4}" type="datetimeFigureOut">
              <a:rPr lang="en-US" smtClean="0"/>
              <a:t>6/7/23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9F0A99C9-F41C-F748-ABA4-DC795BAAF2E4}" type="datetimeFigureOut">
              <a:rPr lang="en-US" smtClean="0"/>
              <a:t>6/7/23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D280-38FA-7341-977A-3C49550C3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F0A99C9-F41C-F748-ABA4-DC795BAAF2E4}" type="datetimeFigureOut">
              <a:rPr lang="en-US" smtClean="0"/>
              <a:t>6/7/23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F2DD280-38FA-7341-977A-3C49550C3353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656" y="2299864"/>
            <a:ext cx="8074000" cy="4091100"/>
          </a:xfrm>
        </p:spPr>
        <p:txBody>
          <a:bodyPr>
            <a:normAutofit/>
          </a:bodyPr>
          <a:lstStyle/>
          <a:p>
            <a:r>
              <a:rPr lang="en-US" sz="4100" dirty="0"/>
              <a:t>An Introduction to Cosmology</a:t>
            </a:r>
            <a:endParaRPr lang="en-US" sz="3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3872" y="2601770"/>
            <a:ext cx="6480048" cy="1752600"/>
          </a:xfrm>
        </p:spPr>
        <p:txBody>
          <a:bodyPr/>
          <a:lstStyle/>
          <a:p>
            <a:r>
              <a:rPr lang="en-US" sz="3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Dan Hooper </a:t>
            </a:r>
            <a:r>
              <a:rPr lang="en-US" sz="2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– </a:t>
            </a:r>
            <a:r>
              <a:rPr lang="en-US" sz="24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Fermilab</a:t>
            </a:r>
            <a:endParaRPr lang="en-US" sz="24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Undergraduate Lecture Series</a:t>
            </a:r>
          </a:p>
          <a:p>
            <a:r>
              <a:rPr lang="en-US" sz="2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June 8, 2023</a:t>
            </a:r>
          </a:p>
        </p:txBody>
      </p:sp>
    </p:spTree>
    <p:extLst>
      <p:ext uri="{BB962C8B-B14F-4D97-AF65-F5344CB8AC3E}">
        <p14:creationId xmlns:p14="http://schemas.microsoft.com/office/powerpoint/2010/main" val="2681641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034" name="Picture 1026" descr="eph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200400" cy="3787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3186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15994" r="24605" b="21365"/>
          <a:stretch>
            <a:fillRect/>
          </a:stretch>
        </p:blipFill>
        <p:spPr bwMode="auto">
          <a:xfrm>
            <a:off x="3817938" y="1220788"/>
            <a:ext cx="4938712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1030"/>
          <p:cNvSpPr>
            <a:spLocks noChangeArrowheads="1"/>
          </p:cNvSpPr>
          <p:nvPr/>
        </p:nvSpPr>
        <p:spPr bwMode="auto">
          <a:xfrm>
            <a:off x="8205788" y="5446713"/>
            <a:ext cx="554037" cy="254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114593857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0"/>
            <a:ext cx="9144000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509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9" y="1130300"/>
            <a:ext cx="7377046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68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938" name="Picture 2" descr="bigb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533400"/>
            <a:ext cx="7183437" cy="5576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178877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9"/>
          <a:stretch>
            <a:fillRect/>
          </a:stretch>
        </p:blipFill>
        <p:spPr bwMode="auto">
          <a:xfrm>
            <a:off x="4343400" y="1295400"/>
            <a:ext cx="441325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57288"/>
            <a:ext cx="3505200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793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800" y="-232166"/>
            <a:ext cx="9307512" cy="1204501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82504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0" b="5248"/>
          <a:stretch/>
        </p:blipFill>
        <p:spPr bwMode="auto">
          <a:xfrm>
            <a:off x="1143000" y="3822700"/>
            <a:ext cx="7048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ttps://upload.wikimedia.org/wikipedia/commons/thumb/5/56/Proton-proton_reaction_chain.svg/1280px-Proton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314069"/>
            <a:ext cx="5613400" cy="354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86400" y="2980706"/>
            <a:ext cx="2339439" cy="97377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01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7" y="909436"/>
            <a:ext cx="8024840" cy="50018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3771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4300"/>
            <a:ext cx="9144000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113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9" t="10997" r="15410" b="51583"/>
          <a:stretch/>
        </p:blipFill>
        <p:spPr>
          <a:xfrm>
            <a:off x="1140031" y="914400"/>
            <a:ext cx="6911439" cy="502326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8272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54864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D60093"/>
              </a:solidFill>
              <a:latin typeface="ヒラギノ明朝 ProN W3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D60093"/>
              </a:solidFill>
              <a:latin typeface="ヒラギノ明朝 ProN W3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D60093"/>
                </a:solidFill>
              </a:rPr>
              <a:t> </a:t>
            </a:r>
          </a:p>
        </p:txBody>
      </p:sp>
      <p:pic>
        <p:nvPicPr>
          <p:cNvPr id="6656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620713"/>
            <a:ext cx="4240212" cy="5784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035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850900"/>
            <a:ext cx="6908800" cy="5156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014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4976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121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4"/>
          <a:stretch>
            <a:fillRect/>
          </a:stretch>
        </p:blipFill>
        <p:spPr bwMode="auto">
          <a:xfrm>
            <a:off x="457200" y="304800"/>
            <a:ext cx="7672388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808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63746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096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6096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696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71500"/>
            <a:ext cx="84582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878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60" y="1330038"/>
            <a:ext cx="8673670" cy="433683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5488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712" t="7187"/>
          <a:stretch/>
        </p:blipFill>
        <p:spPr>
          <a:xfrm>
            <a:off x="949379" y="1255891"/>
            <a:ext cx="7320918" cy="429484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503178" y="4967114"/>
            <a:ext cx="6738897" cy="5603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712" t="2709" b="92210"/>
          <a:stretch/>
        </p:blipFill>
        <p:spPr>
          <a:xfrm>
            <a:off x="949379" y="5290337"/>
            <a:ext cx="7320918" cy="2350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047" t="7546" b="87373"/>
          <a:stretch/>
        </p:blipFill>
        <p:spPr>
          <a:xfrm>
            <a:off x="1503177" y="4946728"/>
            <a:ext cx="6751441" cy="2350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503178" y="1300737"/>
            <a:ext cx="6738897" cy="2102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4001" b="14438"/>
          <a:stretch/>
        </p:blipFill>
        <p:spPr>
          <a:xfrm>
            <a:off x="5823599" y="932078"/>
            <a:ext cx="2967623" cy="1593811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102371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712" t="7187"/>
          <a:stretch/>
        </p:blipFill>
        <p:spPr>
          <a:xfrm>
            <a:off x="949379" y="1255891"/>
            <a:ext cx="7320918" cy="429484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503178" y="4967114"/>
            <a:ext cx="6738897" cy="5603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712" t="2709" b="92210"/>
          <a:stretch/>
        </p:blipFill>
        <p:spPr>
          <a:xfrm>
            <a:off x="949379" y="5290337"/>
            <a:ext cx="7320918" cy="235096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503178" y="1255891"/>
            <a:ext cx="6738897" cy="29633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4001" b="14438"/>
          <a:stretch/>
        </p:blipFill>
        <p:spPr>
          <a:xfrm>
            <a:off x="5823599" y="932078"/>
            <a:ext cx="2967623" cy="1593811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3441700" y="2260600"/>
            <a:ext cx="0" cy="246380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EE3EDDB-7597-1449-951F-328143902D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47" t="7546" b="87373"/>
          <a:stretch/>
        </p:blipFill>
        <p:spPr>
          <a:xfrm>
            <a:off x="1503177" y="4946728"/>
            <a:ext cx="6751441" cy="2350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17886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841" y="7526"/>
            <a:ext cx="9142569" cy="68428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</a:t>
            </a:r>
          </a:p>
        </p:txBody>
      </p:sp>
      <p:sp>
        <p:nvSpPr>
          <p:cNvPr id="9" name="Oval 8"/>
          <p:cNvSpPr/>
          <p:nvPr/>
        </p:nvSpPr>
        <p:spPr>
          <a:xfrm>
            <a:off x="6347638" y="938151"/>
            <a:ext cx="866899" cy="866898"/>
          </a:xfrm>
          <a:prstGeom prst="ellipse">
            <a:avLst/>
          </a:prstGeom>
          <a:solidFill>
            <a:srgbClr val="FFC000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146246" y="938151"/>
            <a:ext cx="5609113" cy="49876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1122497" y="1436915"/>
            <a:ext cx="5632862" cy="36813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73961" y="1159263"/>
            <a:ext cx="13661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𝚹</a:t>
            </a:r>
            <a:r>
              <a:rPr lang="en-US" baseline="-25000" dirty="0">
                <a:solidFill>
                  <a:schemeClr val="bg1"/>
                </a:solidFill>
              </a:rPr>
              <a:t>Flat </a:t>
            </a:r>
            <a:r>
              <a:rPr lang="en-US" sz="2200" dirty="0">
                <a:solidFill>
                  <a:schemeClr val="bg1"/>
                </a:solidFill>
              </a:rPr>
              <a:t>≃ </a:t>
            </a:r>
            <a:r>
              <a:rPr lang="en-US" dirty="0">
                <a:solidFill>
                  <a:schemeClr val="bg1"/>
                </a:solidFill>
              </a:rPr>
              <a:t>1</a:t>
            </a:r>
            <a:r>
              <a:rPr lang="en-US" baseline="30000" dirty="0">
                <a:solidFill>
                  <a:schemeClr val="bg1"/>
                </a:solidFill>
              </a:rPr>
              <a:t>∘</a:t>
            </a:r>
          </a:p>
        </p:txBody>
      </p:sp>
    </p:spTree>
    <p:extLst>
      <p:ext uri="{BB962C8B-B14F-4D97-AF65-F5344CB8AC3E}">
        <p14:creationId xmlns:p14="http://schemas.microsoft.com/office/powerpoint/2010/main" val="393452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3"/>
          <p:cNvSpPr txBox="1">
            <a:spLocks noChangeArrowheads="1"/>
          </p:cNvSpPr>
          <p:nvPr/>
        </p:nvSpPr>
        <p:spPr bwMode="auto">
          <a:xfrm>
            <a:off x="228600" y="1295400"/>
            <a:ext cx="876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D60093"/>
              </a:solidFill>
              <a:latin typeface="ヒラギノ明朝 ProN W3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D60093"/>
              </a:solidFill>
              <a:latin typeface="ヒラギノ明朝 ProN W3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D60093"/>
                </a:solidFill>
                <a:latin typeface="Times New Roman" charset="0"/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2497138"/>
            <a:ext cx="3556000" cy="355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8200"/>
            <a:ext cx="5029200" cy="122396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6231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841" y="7526"/>
            <a:ext cx="9142569" cy="68428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</a:t>
            </a:r>
          </a:p>
        </p:txBody>
      </p:sp>
      <p:sp>
        <p:nvSpPr>
          <p:cNvPr id="9" name="Oval 8"/>
          <p:cNvSpPr/>
          <p:nvPr/>
        </p:nvSpPr>
        <p:spPr>
          <a:xfrm>
            <a:off x="6347638" y="938151"/>
            <a:ext cx="866899" cy="866898"/>
          </a:xfrm>
          <a:prstGeom prst="ellipse">
            <a:avLst/>
          </a:prstGeom>
          <a:solidFill>
            <a:srgbClr val="FFC000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146246" y="938151"/>
            <a:ext cx="5609113" cy="49876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1122497" y="1436915"/>
            <a:ext cx="5632862" cy="36813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73961" y="1159263"/>
            <a:ext cx="12355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𝚹</a:t>
            </a:r>
            <a:r>
              <a:rPr lang="en-US" baseline="-25000" dirty="0">
                <a:solidFill>
                  <a:schemeClr val="bg1"/>
                </a:solidFill>
              </a:rPr>
              <a:t>Flat </a:t>
            </a:r>
            <a:r>
              <a:rPr lang="en-US" sz="2200" dirty="0">
                <a:solidFill>
                  <a:schemeClr val="bg1"/>
                </a:solidFill>
              </a:rPr>
              <a:t>≃ </a:t>
            </a:r>
            <a:r>
              <a:rPr lang="en-US" dirty="0">
                <a:solidFill>
                  <a:schemeClr val="bg1"/>
                </a:solidFill>
              </a:rPr>
              <a:t>1</a:t>
            </a:r>
            <a:r>
              <a:rPr lang="en-US" baseline="30000" dirty="0">
                <a:solidFill>
                  <a:schemeClr val="bg1"/>
                </a:solidFill>
              </a:rPr>
              <a:t>∘</a:t>
            </a:r>
          </a:p>
        </p:txBody>
      </p:sp>
      <p:sp>
        <p:nvSpPr>
          <p:cNvPr id="18" name="Oval 17"/>
          <p:cNvSpPr/>
          <p:nvPr/>
        </p:nvSpPr>
        <p:spPr>
          <a:xfrm>
            <a:off x="6317392" y="2959688"/>
            <a:ext cx="866899" cy="866898"/>
          </a:xfrm>
          <a:prstGeom prst="ellipse">
            <a:avLst/>
          </a:prstGeom>
          <a:solidFill>
            <a:srgbClr val="FFC000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531989" y="3192375"/>
            <a:ext cx="1183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𝚹 &gt; 𝚹</a:t>
            </a:r>
            <a:r>
              <a:rPr lang="en-US" baseline="-25000" dirty="0">
                <a:solidFill>
                  <a:schemeClr val="bg1"/>
                </a:solidFill>
              </a:rPr>
              <a:t>Flat</a:t>
            </a:r>
          </a:p>
          <a:p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2" name="Arc 21"/>
          <p:cNvSpPr/>
          <p:nvPr/>
        </p:nvSpPr>
        <p:spPr>
          <a:xfrm rot="10967485">
            <a:off x="350490" y="2918791"/>
            <a:ext cx="8243051" cy="868234"/>
          </a:xfrm>
          <a:prstGeom prst="arc">
            <a:avLst>
              <a:gd name="adj1" fmla="val 11369318"/>
              <a:gd name="adj2" fmla="val 21348434"/>
            </a:avLst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/>
        </p:nvSpPr>
        <p:spPr>
          <a:xfrm rot="10595680" flipV="1">
            <a:off x="190229" y="3032163"/>
            <a:ext cx="9324789" cy="901588"/>
          </a:xfrm>
          <a:prstGeom prst="arc">
            <a:avLst>
              <a:gd name="adj1" fmla="val 11551197"/>
              <a:gd name="adj2" fmla="val 21352616"/>
            </a:avLst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307308" y="5029355"/>
            <a:ext cx="875697" cy="876906"/>
          </a:xfrm>
          <a:prstGeom prst="ellipse">
            <a:avLst/>
          </a:prstGeom>
          <a:solidFill>
            <a:srgbClr val="FFC000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516028" y="5285875"/>
            <a:ext cx="1183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𝚹 &lt; 𝚹</a:t>
            </a:r>
            <a:r>
              <a:rPr lang="en-US" baseline="-25000" dirty="0">
                <a:solidFill>
                  <a:schemeClr val="bg1"/>
                </a:solidFill>
              </a:rPr>
              <a:t>Flat</a:t>
            </a:r>
          </a:p>
          <a:p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4" name="Arc 33"/>
          <p:cNvSpPr/>
          <p:nvPr/>
        </p:nvSpPr>
        <p:spPr>
          <a:xfrm rot="21314600" flipV="1">
            <a:off x="-1359766" y="4714805"/>
            <a:ext cx="9319344" cy="701052"/>
          </a:xfrm>
          <a:prstGeom prst="arc">
            <a:avLst>
              <a:gd name="adj1" fmla="val 11321472"/>
              <a:gd name="adj2" fmla="val 21352616"/>
            </a:avLst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/>
          <p:cNvSpPr/>
          <p:nvPr/>
        </p:nvSpPr>
        <p:spPr>
          <a:xfrm rot="170731">
            <a:off x="-1437605" y="5604389"/>
            <a:ext cx="9197522" cy="696333"/>
          </a:xfrm>
          <a:prstGeom prst="arc">
            <a:avLst>
              <a:gd name="adj1" fmla="val 11369304"/>
              <a:gd name="adj2" fmla="val 21392760"/>
            </a:avLst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079452" y="1101388"/>
            <a:ext cx="819455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k = 0</a:t>
            </a:r>
          </a:p>
          <a:p>
            <a:endParaRPr lang="en-US" b="1" dirty="0">
              <a:solidFill>
                <a:schemeClr val="bg1"/>
              </a:solidFill>
              <a:latin typeface="+mj-lt"/>
            </a:endParaRPr>
          </a:p>
          <a:p>
            <a:endParaRPr lang="en-US" b="1" dirty="0">
              <a:solidFill>
                <a:schemeClr val="bg1"/>
              </a:solidFill>
              <a:latin typeface="+mj-lt"/>
            </a:endParaRPr>
          </a:p>
          <a:p>
            <a:endParaRPr lang="en-US" b="1" dirty="0">
              <a:solidFill>
                <a:schemeClr val="bg1"/>
              </a:solidFill>
              <a:latin typeface="+mj-lt"/>
            </a:endParaRPr>
          </a:p>
          <a:p>
            <a:endParaRPr lang="en-US" b="1" dirty="0">
              <a:solidFill>
                <a:schemeClr val="bg1"/>
              </a:solidFill>
              <a:latin typeface="+mj-lt"/>
            </a:endParaRPr>
          </a:p>
          <a:p>
            <a:endParaRPr lang="en-US" b="1" dirty="0">
              <a:solidFill>
                <a:schemeClr val="bg1"/>
              </a:solidFill>
              <a:latin typeface="+mj-lt"/>
            </a:endParaRPr>
          </a:p>
          <a:p>
            <a:endParaRPr lang="en-US" b="1" dirty="0">
              <a:solidFill>
                <a:schemeClr val="bg1"/>
              </a:solidFill>
              <a:latin typeface="+mj-lt"/>
            </a:endParaRPr>
          </a:p>
          <a:p>
            <a:endParaRPr lang="en-US" sz="1000" b="1" dirty="0">
              <a:solidFill>
                <a:schemeClr val="bg1"/>
              </a:solidFill>
              <a:latin typeface="+mj-lt"/>
            </a:endParaRPr>
          </a:p>
          <a:p>
            <a:r>
              <a:rPr lang="en-US" b="1" dirty="0">
                <a:solidFill>
                  <a:schemeClr val="bg1"/>
                </a:solidFill>
                <a:latin typeface="+mj-lt"/>
              </a:rPr>
              <a:t>k = +1</a:t>
            </a:r>
          </a:p>
          <a:p>
            <a:endParaRPr lang="en-US" b="1" dirty="0">
              <a:solidFill>
                <a:schemeClr val="bg1"/>
              </a:solidFill>
              <a:latin typeface="+mj-lt"/>
            </a:endParaRPr>
          </a:p>
          <a:p>
            <a:endParaRPr lang="en-US" b="1" dirty="0">
              <a:solidFill>
                <a:schemeClr val="bg1"/>
              </a:solidFill>
              <a:latin typeface="+mj-lt"/>
            </a:endParaRPr>
          </a:p>
          <a:p>
            <a:endParaRPr lang="en-US" b="1" dirty="0">
              <a:solidFill>
                <a:schemeClr val="bg1"/>
              </a:solidFill>
              <a:latin typeface="+mj-lt"/>
            </a:endParaRPr>
          </a:p>
          <a:p>
            <a:endParaRPr lang="en-US" b="1" dirty="0">
              <a:solidFill>
                <a:schemeClr val="bg1"/>
              </a:solidFill>
              <a:latin typeface="+mj-lt"/>
            </a:endParaRPr>
          </a:p>
          <a:p>
            <a:endParaRPr lang="en-US" b="1" dirty="0">
              <a:solidFill>
                <a:schemeClr val="bg1"/>
              </a:solidFill>
              <a:latin typeface="+mj-lt"/>
            </a:endParaRPr>
          </a:p>
          <a:p>
            <a:endParaRPr lang="en-US" b="1" dirty="0">
              <a:solidFill>
                <a:schemeClr val="bg1"/>
              </a:solidFill>
              <a:latin typeface="+mj-lt"/>
            </a:endParaRPr>
          </a:p>
          <a:p>
            <a:endParaRPr lang="en-US" sz="1200" b="1" dirty="0">
              <a:solidFill>
                <a:schemeClr val="bg1"/>
              </a:solidFill>
              <a:latin typeface="+mj-lt"/>
            </a:endParaRPr>
          </a:p>
          <a:p>
            <a:r>
              <a:rPr lang="en-US" b="1" dirty="0">
                <a:solidFill>
                  <a:schemeClr val="bg1"/>
                </a:solidFill>
                <a:latin typeface="+mj-lt"/>
              </a:rPr>
              <a:t>k = -1</a:t>
            </a:r>
          </a:p>
        </p:txBody>
      </p:sp>
    </p:spTree>
    <p:extLst>
      <p:ext uri="{BB962C8B-B14F-4D97-AF65-F5344CB8AC3E}">
        <p14:creationId xmlns:p14="http://schemas.microsoft.com/office/powerpoint/2010/main" val="1920762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3841" y="7526"/>
            <a:ext cx="9142569" cy="68428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6113" b="52027"/>
          <a:stretch/>
        </p:blipFill>
        <p:spPr>
          <a:xfrm>
            <a:off x="1391722" y="616409"/>
            <a:ext cx="6324001" cy="556055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5384800" y="1841500"/>
            <a:ext cx="723900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99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05" y="597932"/>
            <a:ext cx="6537588" cy="560170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02782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32" y="1222810"/>
            <a:ext cx="7764365" cy="462739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01184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22" y="65546"/>
            <a:ext cx="6750203" cy="666701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93626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22" y="65546"/>
            <a:ext cx="6750203" cy="666701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sp>
        <p:nvSpPr>
          <p:cNvPr id="2" name="Frame 1"/>
          <p:cNvSpPr/>
          <p:nvPr/>
        </p:nvSpPr>
        <p:spPr>
          <a:xfrm>
            <a:off x="1409700" y="3175000"/>
            <a:ext cx="6616700" cy="3557560"/>
          </a:xfrm>
          <a:prstGeom prst="frame">
            <a:avLst>
              <a:gd name="adj1" fmla="val 213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51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278" y="311105"/>
            <a:ext cx="6506233" cy="624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1452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182" y="-15680"/>
            <a:ext cx="9186182" cy="689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256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851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954" y="349993"/>
            <a:ext cx="6553265" cy="614696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4395548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/>
            <a:r>
              <a:rPr lang="en-US" altLang="en-US" sz="4200" dirty="0">
                <a:solidFill>
                  <a:srgbClr val="505050"/>
                </a:solidFill>
                <a:latin typeface="Times New Roman" charset="0"/>
              </a:rPr>
              <a:t>Cosmological Solution</a:t>
            </a:r>
          </a:p>
        </p:txBody>
      </p:sp>
      <p:sp>
        <p:nvSpPr>
          <p:cNvPr id="76802" name="TextBox 3"/>
          <p:cNvSpPr txBox="1">
            <a:spLocks noChangeArrowheads="1"/>
          </p:cNvSpPr>
          <p:nvPr/>
        </p:nvSpPr>
        <p:spPr bwMode="auto">
          <a:xfrm>
            <a:off x="2309813" y="3352800"/>
            <a:ext cx="890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D60093"/>
                </a:solidFill>
                <a:latin typeface="ヒラギノ明朝 ProN W3" charset="-128"/>
              </a:rPr>
              <a:t>AND</a:t>
            </a:r>
            <a:endParaRPr lang="en-US" altLang="en-US" sz="2400">
              <a:latin typeface="Times New Roman" charset="0"/>
            </a:endParaRPr>
          </a:p>
        </p:txBody>
      </p:sp>
      <p:pic>
        <p:nvPicPr>
          <p:cNvPr id="7680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20"/>
          <a:stretch>
            <a:fillRect/>
          </a:stretch>
        </p:blipFill>
        <p:spPr bwMode="auto">
          <a:xfrm>
            <a:off x="1100138" y="2209800"/>
            <a:ext cx="2073275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7680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56"/>
          <a:stretch>
            <a:fillRect/>
          </a:stretch>
        </p:blipFill>
        <p:spPr bwMode="auto">
          <a:xfrm>
            <a:off x="609600" y="4114800"/>
            <a:ext cx="2716213" cy="81280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76805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0" r="1074"/>
          <a:stretch>
            <a:fillRect/>
          </a:stretch>
        </p:blipFill>
        <p:spPr bwMode="auto">
          <a:xfrm>
            <a:off x="3325813" y="4126345"/>
            <a:ext cx="1573212" cy="81280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76806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9"/>
          <a:stretch>
            <a:fillRect/>
          </a:stretch>
        </p:blipFill>
        <p:spPr bwMode="auto">
          <a:xfrm>
            <a:off x="3178318" y="2209800"/>
            <a:ext cx="1463675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47825"/>
            <a:ext cx="32766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9"/>
          <p:cNvSpPr>
            <a:spLocks noChangeAspect="1" noChangeArrowheads="1"/>
          </p:cNvSpPr>
          <p:nvPr/>
        </p:nvSpPr>
        <p:spPr bwMode="auto">
          <a:xfrm>
            <a:off x="5867400" y="2286000"/>
            <a:ext cx="457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5486400" y="2971800"/>
            <a:ext cx="457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5638800" y="4191000"/>
            <a:ext cx="457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5486400" y="4495800"/>
            <a:ext cx="457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5410200" y="5638800"/>
            <a:ext cx="457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5815013" y="1809750"/>
            <a:ext cx="585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505050"/>
                </a:solidFill>
                <a:latin typeface="Times New Roman" charset="0"/>
              </a:rPr>
              <a:t>k=1</a:t>
            </a:r>
          </a:p>
        </p:txBody>
      </p:sp>
      <p:sp>
        <p:nvSpPr>
          <p:cNvPr id="25" name="TextBox 19"/>
          <p:cNvSpPr txBox="1">
            <a:spLocks noChangeArrowheads="1"/>
          </p:cNvSpPr>
          <p:nvPr/>
        </p:nvSpPr>
        <p:spPr bwMode="auto">
          <a:xfrm>
            <a:off x="5638800" y="2952750"/>
            <a:ext cx="671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505050"/>
                </a:solidFill>
                <a:latin typeface="Times New Roman" charset="0"/>
              </a:rPr>
              <a:t>k=-1</a:t>
            </a:r>
          </a:p>
        </p:txBody>
      </p:sp>
      <p:sp>
        <p:nvSpPr>
          <p:cNvPr id="26" name="TextBox 20"/>
          <p:cNvSpPr txBox="1">
            <a:spLocks noChangeArrowheads="1"/>
          </p:cNvSpPr>
          <p:nvPr/>
        </p:nvSpPr>
        <p:spPr bwMode="auto">
          <a:xfrm>
            <a:off x="5434013" y="4800600"/>
            <a:ext cx="585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505050"/>
                </a:solidFill>
                <a:latin typeface="Times New Roman" charset="0"/>
              </a:rPr>
              <a:t>k=0</a:t>
            </a:r>
          </a:p>
        </p:txBody>
      </p:sp>
    </p:spTree>
    <p:extLst>
      <p:ext uri="{BB962C8B-B14F-4D97-AF65-F5344CB8AC3E}">
        <p14:creationId xmlns:p14="http://schemas.microsoft.com/office/powerpoint/2010/main" val="2029443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89" t="10986" r="1882"/>
          <a:stretch/>
        </p:blipFill>
        <p:spPr>
          <a:xfrm>
            <a:off x="488462" y="508005"/>
            <a:ext cx="8206153" cy="57745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86541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938" name="Picture 2" descr="bigb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533400"/>
            <a:ext cx="7183437" cy="5576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907488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igb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587570"/>
            <a:ext cx="7183437" cy="5576888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59139" name="Line 3"/>
          <p:cNvSpPr>
            <a:spLocks noChangeShapeType="1"/>
          </p:cNvSpPr>
          <p:nvPr/>
        </p:nvSpPr>
        <p:spPr bwMode="auto">
          <a:xfrm>
            <a:off x="10698163" y="7200900"/>
            <a:ext cx="1493837" cy="62706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59142" name="Freeform 6"/>
          <p:cNvSpPr>
            <a:spLocks/>
          </p:cNvSpPr>
          <p:nvPr/>
        </p:nvSpPr>
        <p:spPr bwMode="auto">
          <a:xfrm>
            <a:off x="1441450" y="925513"/>
            <a:ext cx="954088" cy="3616325"/>
          </a:xfrm>
          <a:custGeom>
            <a:avLst/>
            <a:gdLst>
              <a:gd name="T0" fmla="*/ 0 w 661"/>
              <a:gd name="T1" fmla="*/ 2582 h 2582"/>
              <a:gd name="T2" fmla="*/ 384 w 661"/>
              <a:gd name="T3" fmla="*/ 2006 h 2582"/>
              <a:gd name="T4" fmla="*/ 554 w 661"/>
              <a:gd name="T5" fmla="*/ 1398 h 2582"/>
              <a:gd name="T6" fmla="*/ 661 w 661"/>
              <a:gd name="T7" fmla="*/ 0 h 2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61" h="2582">
                <a:moveTo>
                  <a:pt x="0" y="2582"/>
                </a:moveTo>
                <a:cubicBezTo>
                  <a:pt x="146" y="2392"/>
                  <a:pt x="292" y="2203"/>
                  <a:pt x="384" y="2006"/>
                </a:cubicBezTo>
                <a:cubicBezTo>
                  <a:pt x="476" y="1809"/>
                  <a:pt x="508" y="1732"/>
                  <a:pt x="554" y="1398"/>
                </a:cubicBezTo>
                <a:cubicBezTo>
                  <a:pt x="600" y="1064"/>
                  <a:pt x="645" y="233"/>
                  <a:pt x="661" y="0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59143" name="Freeform 7"/>
          <p:cNvSpPr>
            <a:spLocks/>
          </p:cNvSpPr>
          <p:nvPr/>
        </p:nvSpPr>
        <p:spPr bwMode="auto">
          <a:xfrm>
            <a:off x="2343150" y="1309688"/>
            <a:ext cx="628650" cy="3213100"/>
          </a:xfrm>
          <a:custGeom>
            <a:avLst/>
            <a:gdLst>
              <a:gd name="T0" fmla="*/ 0 w 661"/>
              <a:gd name="T1" fmla="*/ 2560 h 2560"/>
              <a:gd name="T2" fmla="*/ 309 w 661"/>
              <a:gd name="T3" fmla="*/ 2123 h 2560"/>
              <a:gd name="T4" fmla="*/ 586 w 661"/>
              <a:gd name="T5" fmla="*/ 1141 h 2560"/>
              <a:gd name="T6" fmla="*/ 661 w 661"/>
              <a:gd name="T7" fmla="*/ 0 h 2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61" h="2560">
                <a:moveTo>
                  <a:pt x="0" y="2560"/>
                </a:moveTo>
                <a:cubicBezTo>
                  <a:pt x="105" y="2459"/>
                  <a:pt x="211" y="2359"/>
                  <a:pt x="309" y="2123"/>
                </a:cubicBezTo>
                <a:cubicBezTo>
                  <a:pt x="407" y="1887"/>
                  <a:pt x="527" y="1495"/>
                  <a:pt x="586" y="1141"/>
                </a:cubicBezTo>
                <a:cubicBezTo>
                  <a:pt x="645" y="787"/>
                  <a:pt x="649" y="190"/>
                  <a:pt x="661" y="0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59859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886" y="457780"/>
            <a:ext cx="6725719" cy="590908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4520008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9" name="Rectangle 9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4200" i="0">
                <a:solidFill>
                  <a:schemeClr val="tx2"/>
                </a:solidFill>
                <a:latin typeface="Century Gothic" charset="0"/>
              </a:rPr>
              <a:t>The Pillars Of Physical Cosmology</a:t>
            </a:r>
            <a:endParaRPr lang="en-US" sz="4200" i="0">
              <a:solidFill>
                <a:schemeClr val="tx2"/>
              </a:solidFill>
            </a:endParaRPr>
          </a:p>
        </p:txBody>
      </p:sp>
      <p:sp>
        <p:nvSpPr>
          <p:cNvPr id="803850" name="Rectangle 10"/>
          <p:cNvSpPr>
            <a:spLocks noChangeArrowheads="1"/>
          </p:cNvSpPr>
          <p:nvPr/>
        </p:nvSpPr>
        <p:spPr bwMode="auto">
          <a:xfrm>
            <a:off x="152400" y="762000"/>
            <a:ext cx="8839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  <a:defRPr/>
            </a:pPr>
            <a:endParaRPr lang="en-US" sz="2800" b="1" i="0" u="sng" dirty="0">
              <a:latin typeface="Century Gothic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Hubble Expansion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The Light Element Abundances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The Cosmic Microwave Background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Large Scale Structure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8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r>
              <a:rPr lang="en-US" sz="1800" i="0" dirty="0">
                <a:latin typeface="Century Gothic" charset="0"/>
                <a:cs typeface="Times New Roman" charset="0"/>
              </a:rPr>
              <a:t>The Big Bang Theory, although remarkably                        			   successful, requires us to introduce: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Arial" charset="0"/>
              <a:buNone/>
              <a:defRPr/>
            </a:pPr>
            <a:r>
              <a:rPr lang="en-US" sz="1800" i="0" dirty="0">
                <a:latin typeface="Century Gothic" charset="0"/>
                <a:cs typeface="Times New Roman" charset="0"/>
              </a:rPr>
              <a:t>1) Something that drives accelerated                           				    expansion in the early universe (inflation) 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Arial" charset="0"/>
              <a:buNone/>
              <a:defRPr/>
            </a:pPr>
            <a:r>
              <a:rPr lang="en-US" sz="1800" i="0" dirty="0">
                <a:latin typeface="Century Gothic" charset="0"/>
                <a:cs typeface="Times New Roman" charset="0"/>
              </a:rPr>
              <a:t>2) Non-baryonic dark matter 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Arial" charset="0"/>
              <a:buNone/>
              <a:defRPr/>
            </a:pPr>
            <a:r>
              <a:rPr lang="en-US" sz="1800" i="0" dirty="0">
                <a:latin typeface="Century Gothic" charset="0"/>
                <a:cs typeface="Times New Roman" charset="0"/>
              </a:rPr>
              <a:t>3) Something that drives 		                                                                      accelerated expansion in the 	                                 				          current era (dark energy)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20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endParaRPr lang="en-US" sz="22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22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22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sz="2200" i="0" dirty="0">
              <a:latin typeface="Century Gothic" charset="0"/>
              <a:cs typeface="Times New Roman" charset="0"/>
            </a:endParaRPr>
          </a:p>
        </p:txBody>
      </p:sp>
      <p:sp>
        <p:nvSpPr>
          <p:cNvPr id="34826" name="Text Box 11"/>
          <p:cNvSpPr txBox="1">
            <a:spLocks noChangeArrowheads="1"/>
          </p:cNvSpPr>
          <p:nvPr/>
        </p:nvSpPr>
        <p:spPr bwMode="auto">
          <a:xfrm>
            <a:off x="152400" y="6394450"/>
            <a:ext cx="36576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400" i="0">
              <a:latin typeface="Century Gothic" charset="0"/>
            </a:endParaRPr>
          </a:p>
        </p:txBody>
      </p:sp>
      <p:pic>
        <p:nvPicPr>
          <p:cNvPr id="803852" name="Picture 12" descr="bbnconstraint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2819400"/>
            <a:ext cx="2146300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385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15994" r="24605" b="21365"/>
          <a:stretch>
            <a:fillRect/>
          </a:stretch>
        </p:blipFill>
        <p:spPr bwMode="auto">
          <a:xfrm>
            <a:off x="6480175" y="1219200"/>
            <a:ext cx="2206625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0385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"/>
          <a:stretch>
            <a:fillRect/>
          </a:stretch>
        </p:blipFill>
        <p:spPr bwMode="auto">
          <a:xfrm>
            <a:off x="6781800" y="4114800"/>
            <a:ext cx="2249488" cy="2262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03855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4984750"/>
            <a:ext cx="2374900" cy="177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989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43"/>
            <a:ext cx="7467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Evidence for Dark Matter</a:t>
            </a:r>
          </a:p>
        </p:txBody>
      </p:sp>
      <p:pic>
        <p:nvPicPr>
          <p:cNvPr id="4" name="Picture 1030" descr="f12_spectrum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04"/>
          <a:stretch>
            <a:fillRect/>
          </a:stretch>
        </p:blipFill>
        <p:spPr bwMode="auto">
          <a:xfrm>
            <a:off x="4989828" y="1498547"/>
            <a:ext cx="3414805" cy="22053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32" descr="bbnconstraint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71924"/>
            <a:ext cx="2327564" cy="3058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33" descr="hubbleDeepFi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5" y="1384203"/>
            <a:ext cx="3660836" cy="2813724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3399" y="4387131"/>
            <a:ext cx="3041049" cy="2280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3360" y="3371924"/>
            <a:ext cx="3206503" cy="2225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5501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26" name="Picture 2" descr="zwic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1568450"/>
            <a:ext cx="3265488" cy="400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27" name="Picture 3" descr="verarub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2881313"/>
            <a:ext cx="3336925" cy="3324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628" name="Text Box 4"/>
          <p:cNvSpPr txBox="1">
            <a:spLocks noChangeArrowheads="1"/>
          </p:cNvSpPr>
          <p:nvPr/>
        </p:nvSpPr>
        <p:spPr bwMode="auto">
          <a:xfrm>
            <a:off x="1423988" y="1023938"/>
            <a:ext cx="243046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2500" dirty="0">
                <a:solidFill>
                  <a:schemeClr val="tx2"/>
                </a:solidFill>
                <a:latin typeface="Copperplate Gothic Bold" charset="0"/>
              </a:rPr>
              <a:t>Fritz </a:t>
            </a:r>
            <a:r>
              <a:rPr lang="en-US" sz="2500" dirty="0" err="1">
                <a:solidFill>
                  <a:schemeClr val="tx2"/>
                </a:solidFill>
                <a:latin typeface="Copperplate Gothic Bold" charset="0"/>
              </a:rPr>
              <a:t>Zwicky</a:t>
            </a:r>
            <a:endParaRPr lang="en-US" sz="2500" dirty="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dirty="0"/>
          </a:p>
        </p:txBody>
      </p:sp>
      <p:sp>
        <p:nvSpPr>
          <p:cNvPr id="922629" name="Text Box 5"/>
          <p:cNvSpPr txBox="1">
            <a:spLocks noChangeArrowheads="1"/>
          </p:cNvSpPr>
          <p:nvPr/>
        </p:nvSpPr>
        <p:spPr bwMode="auto">
          <a:xfrm>
            <a:off x="5249863" y="6281738"/>
            <a:ext cx="2205037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2500">
                <a:solidFill>
                  <a:schemeClr val="tx2"/>
                </a:solidFill>
                <a:latin typeface="Copperplate Gothic Bold" charset="0"/>
              </a:rPr>
              <a:t>Vera Rubin</a:t>
            </a:r>
            <a:endParaRPr lang="en-US" sz="250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385887" y="112713"/>
            <a:ext cx="6499225" cy="120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4200" dirty="0">
                <a:solidFill>
                  <a:schemeClr val="tx2"/>
                </a:solidFill>
                <a:latin typeface="Copperplate Gothic Bold" charset="0"/>
              </a:rPr>
              <a:t>Early Pioneers</a:t>
            </a:r>
            <a:endParaRPr lang="en-US" sz="4200" dirty="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09344690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ark ma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955675"/>
            <a:ext cx="81407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0819" name="AutoShape 3"/>
          <p:cNvSpPr>
            <a:spLocks noChangeArrowheads="1"/>
          </p:cNvSpPr>
          <p:nvPr/>
        </p:nvSpPr>
        <p:spPr bwMode="auto">
          <a:xfrm>
            <a:off x="1892300" y="1419225"/>
            <a:ext cx="6311900" cy="10302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30820" name="AutoShape 4"/>
          <p:cNvSpPr>
            <a:spLocks noChangeArrowheads="1"/>
          </p:cNvSpPr>
          <p:nvPr/>
        </p:nvSpPr>
        <p:spPr bwMode="auto">
          <a:xfrm>
            <a:off x="1839913" y="1017588"/>
            <a:ext cx="6065837" cy="8969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30821" name="AutoShape 5"/>
          <p:cNvSpPr>
            <a:spLocks noChangeArrowheads="1"/>
          </p:cNvSpPr>
          <p:nvPr/>
        </p:nvSpPr>
        <p:spPr bwMode="auto">
          <a:xfrm rot="350036">
            <a:off x="5413375" y="3432175"/>
            <a:ext cx="2895600" cy="4032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30822" name="AutoShape 6"/>
          <p:cNvSpPr>
            <a:spLocks noChangeArrowheads="1"/>
          </p:cNvSpPr>
          <p:nvPr/>
        </p:nvSpPr>
        <p:spPr bwMode="auto">
          <a:xfrm>
            <a:off x="4787900" y="1035050"/>
            <a:ext cx="3557588" cy="1479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30823" name="AutoShape 7"/>
          <p:cNvSpPr>
            <a:spLocks noChangeArrowheads="1"/>
          </p:cNvSpPr>
          <p:nvPr/>
        </p:nvSpPr>
        <p:spPr bwMode="auto">
          <a:xfrm rot="1380231">
            <a:off x="4267200" y="2533650"/>
            <a:ext cx="1449388" cy="9112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30824" name="AutoShape 8"/>
          <p:cNvSpPr>
            <a:spLocks noChangeArrowheads="1"/>
          </p:cNvSpPr>
          <p:nvPr/>
        </p:nvSpPr>
        <p:spPr bwMode="auto">
          <a:xfrm rot="1523359">
            <a:off x="1833563" y="1560513"/>
            <a:ext cx="190500" cy="8302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8030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ark ma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955675"/>
            <a:ext cx="81407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867" name="AutoShape 3"/>
          <p:cNvSpPr>
            <a:spLocks noChangeArrowheads="1"/>
          </p:cNvSpPr>
          <p:nvPr/>
        </p:nvSpPr>
        <p:spPr bwMode="auto">
          <a:xfrm>
            <a:off x="5881688" y="1433513"/>
            <a:ext cx="1876425" cy="5667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32868" name="AutoShape 4"/>
          <p:cNvSpPr>
            <a:spLocks noChangeArrowheads="1"/>
          </p:cNvSpPr>
          <p:nvPr/>
        </p:nvSpPr>
        <p:spPr bwMode="auto">
          <a:xfrm rot="238394">
            <a:off x="4560888" y="1320800"/>
            <a:ext cx="1876425" cy="5667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32869" name="AutoShape 5"/>
          <p:cNvSpPr>
            <a:spLocks noChangeArrowheads="1"/>
          </p:cNvSpPr>
          <p:nvPr/>
        </p:nvSpPr>
        <p:spPr bwMode="auto">
          <a:xfrm rot="352781">
            <a:off x="5570538" y="3525838"/>
            <a:ext cx="2894012" cy="3143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32870" name="AutoShape 6"/>
          <p:cNvSpPr>
            <a:spLocks noChangeArrowheads="1"/>
          </p:cNvSpPr>
          <p:nvPr/>
        </p:nvSpPr>
        <p:spPr bwMode="auto">
          <a:xfrm rot="1514169">
            <a:off x="4249738" y="3198813"/>
            <a:ext cx="1298575" cy="2508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35646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5" name="Text Box 3"/>
          <p:cNvSpPr txBox="1">
            <a:spLocks noChangeArrowheads="1"/>
          </p:cNvSpPr>
          <p:nvPr/>
        </p:nvSpPr>
        <p:spPr bwMode="auto">
          <a:xfrm>
            <a:off x="1040021" y="5938838"/>
            <a:ext cx="70643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900" b="1" dirty="0">
                <a:solidFill>
                  <a:schemeClr val="hlink"/>
                </a:solidFill>
              </a:rPr>
              <a:t>Most of the mass is invisible</a:t>
            </a:r>
            <a:endParaRPr lang="en-US" sz="3200" b="1" dirty="0">
              <a:solidFill>
                <a:schemeClr val="hlink"/>
              </a:solidFill>
            </a:endParaRPr>
          </a:p>
        </p:txBody>
      </p:sp>
      <p:pic>
        <p:nvPicPr>
          <p:cNvPr id="34820" name="Picture 4" descr="Dark ma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955675"/>
            <a:ext cx="81407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1995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/>
            <a:r>
              <a:rPr lang="en-US" altLang="en-US" sz="4200" dirty="0">
                <a:solidFill>
                  <a:srgbClr val="505050"/>
                </a:solidFill>
                <a:latin typeface="Times New Roman" charset="0"/>
              </a:rPr>
              <a:t>Cosmological Solution</a:t>
            </a:r>
          </a:p>
        </p:txBody>
      </p:sp>
      <p:pic>
        <p:nvPicPr>
          <p:cNvPr id="1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47825"/>
            <a:ext cx="32766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9"/>
          <p:cNvSpPr>
            <a:spLocks noChangeAspect="1" noChangeArrowheads="1"/>
          </p:cNvSpPr>
          <p:nvPr/>
        </p:nvSpPr>
        <p:spPr bwMode="auto">
          <a:xfrm>
            <a:off x="5867400" y="2286000"/>
            <a:ext cx="457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5486400" y="2971800"/>
            <a:ext cx="457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5638800" y="4191000"/>
            <a:ext cx="457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5486400" y="4495800"/>
            <a:ext cx="457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5410200" y="5638800"/>
            <a:ext cx="457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5815013" y="1809750"/>
            <a:ext cx="585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505050"/>
                </a:solidFill>
                <a:latin typeface="Times New Roman" charset="0"/>
              </a:rPr>
              <a:t>k=1</a:t>
            </a:r>
          </a:p>
        </p:txBody>
      </p:sp>
      <p:sp>
        <p:nvSpPr>
          <p:cNvPr id="25" name="TextBox 19"/>
          <p:cNvSpPr txBox="1">
            <a:spLocks noChangeArrowheads="1"/>
          </p:cNvSpPr>
          <p:nvPr/>
        </p:nvSpPr>
        <p:spPr bwMode="auto">
          <a:xfrm>
            <a:off x="5638800" y="2952750"/>
            <a:ext cx="671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505050"/>
                </a:solidFill>
                <a:latin typeface="Times New Roman" charset="0"/>
              </a:rPr>
              <a:t>k=-1</a:t>
            </a:r>
          </a:p>
        </p:txBody>
      </p:sp>
      <p:sp>
        <p:nvSpPr>
          <p:cNvPr id="26" name="TextBox 20"/>
          <p:cNvSpPr txBox="1">
            <a:spLocks noChangeArrowheads="1"/>
          </p:cNvSpPr>
          <p:nvPr/>
        </p:nvSpPr>
        <p:spPr bwMode="auto">
          <a:xfrm>
            <a:off x="5434013" y="4800600"/>
            <a:ext cx="585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505050"/>
                </a:solidFill>
                <a:latin typeface="Times New Roman" charset="0"/>
              </a:rPr>
              <a:t>k=0</a:t>
            </a:r>
          </a:p>
        </p:txBody>
      </p:sp>
      <p:pic>
        <p:nvPicPr>
          <p:cNvPr id="27" name="Picture 2" descr="bigb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5" y="1752600"/>
            <a:ext cx="4937755" cy="40302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9729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jwm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403600"/>
            <a:ext cx="2867025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8771" name="AutoShape 3"/>
          <p:cNvSpPr>
            <a:spLocks noChangeArrowheads="1"/>
          </p:cNvSpPr>
          <p:nvPr/>
        </p:nvSpPr>
        <p:spPr bwMode="auto">
          <a:xfrm>
            <a:off x="1528763" y="1401763"/>
            <a:ext cx="466725" cy="476250"/>
          </a:xfrm>
          <a:prstGeom prst="star5">
            <a:avLst/>
          </a:prstGeom>
          <a:solidFill>
            <a:schemeClr val="tx2"/>
          </a:solidFill>
          <a:ln w="28575">
            <a:solidFill>
              <a:srgbClr val="E0C10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8772" name="Oval 4"/>
          <p:cNvSpPr>
            <a:spLocks noChangeArrowheads="1"/>
          </p:cNvSpPr>
          <p:nvPr/>
        </p:nvSpPr>
        <p:spPr bwMode="auto">
          <a:xfrm>
            <a:off x="185738" y="147638"/>
            <a:ext cx="3152775" cy="308451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8773" name="Oval 5"/>
          <p:cNvSpPr>
            <a:spLocks noChangeArrowheads="1"/>
          </p:cNvSpPr>
          <p:nvPr/>
        </p:nvSpPr>
        <p:spPr bwMode="auto">
          <a:xfrm>
            <a:off x="3198813" y="1423988"/>
            <a:ext cx="260350" cy="277812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8774" name="Line 6"/>
          <p:cNvSpPr>
            <a:spLocks noChangeShapeType="1"/>
          </p:cNvSpPr>
          <p:nvPr/>
        </p:nvSpPr>
        <p:spPr bwMode="auto">
          <a:xfrm flipH="1">
            <a:off x="3308350" y="1635125"/>
            <a:ext cx="20638" cy="385763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8775" name="AutoShape 7"/>
          <p:cNvSpPr>
            <a:spLocks noChangeArrowheads="1"/>
          </p:cNvSpPr>
          <p:nvPr/>
        </p:nvSpPr>
        <p:spPr bwMode="auto">
          <a:xfrm>
            <a:off x="6850063" y="1033463"/>
            <a:ext cx="830262" cy="806450"/>
          </a:xfrm>
          <a:prstGeom prst="star8">
            <a:avLst>
              <a:gd name="adj" fmla="val 38250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 algn="ctr" defTabSz="820738"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Char char="v"/>
              <a:defRPr/>
            </a:pPr>
            <a:endParaRPr lang="en-US" sz="2500">
              <a:solidFill>
                <a:schemeClr val="tx2"/>
              </a:solidFill>
            </a:endParaRPr>
          </a:p>
        </p:txBody>
      </p:sp>
      <p:sp>
        <p:nvSpPr>
          <p:cNvPr id="928776" name="Line 8"/>
          <p:cNvSpPr>
            <a:spLocks noChangeShapeType="1"/>
          </p:cNvSpPr>
          <p:nvPr/>
        </p:nvSpPr>
        <p:spPr bwMode="auto">
          <a:xfrm flipV="1">
            <a:off x="1846263" y="1571625"/>
            <a:ext cx="1258887" cy="92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8777" name="Text Box 9"/>
          <p:cNvSpPr txBox="1">
            <a:spLocks noChangeArrowheads="1"/>
          </p:cNvSpPr>
          <p:nvPr/>
        </p:nvSpPr>
        <p:spPr bwMode="auto">
          <a:xfrm rot="-319603">
            <a:off x="2185988" y="1208088"/>
            <a:ext cx="4127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2500" b="1"/>
              <a:t>R</a:t>
            </a:r>
            <a:endParaRPr lang="en-US" sz="2500"/>
          </a:p>
        </p:txBody>
      </p:sp>
      <p:sp>
        <p:nvSpPr>
          <p:cNvPr id="928778" name="Text Box 10"/>
          <p:cNvSpPr txBox="1">
            <a:spLocks noChangeArrowheads="1"/>
          </p:cNvSpPr>
          <p:nvPr/>
        </p:nvSpPr>
        <p:spPr bwMode="auto">
          <a:xfrm rot="51722">
            <a:off x="3427413" y="1598613"/>
            <a:ext cx="3603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2500" b="1"/>
              <a:t>v</a:t>
            </a:r>
            <a:endParaRPr lang="en-US" sz="2500"/>
          </a:p>
        </p:txBody>
      </p:sp>
      <p:grpSp>
        <p:nvGrpSpPr>
          <p:cNvPr id="16395" name="Group 11"/>
          <p:cNvGrpSpPr>
            <a:grpSpLocks/>
          </p:cNvGrpSpPr>
          <p:nvPr/>
        </p:nvGrpSpPr>
        <p:grpSpPr bwMode="auto">
          <a:xfrm>
            <a:off x="4002088" y="327025"/>
            <a:ext cx="3024187" cy="1290638"/>
            <a:chOff x="2773" y="234"/>
            <a:chExt cx="2096" cy="920"/>
          </a:xfrm>
        </p:grpSpPr>
        <p:sp>
          <p:nvSpPr>
            <p:cNvPr id="928780" name="Text Box 12"/>
            <p:cNvSpPr txBox="1">
              <a:spLocks noChangeArrowheads="1"/>
            </p:cNvSpPr>
            <p:nvPr/>
          </p:nvSpPr>
          <p:spPr bwMode="auto">
            <a:xfrm>
              <a:off x="2781" y="234"/>
              <a:ext cx="2022" cy="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48" tIns="41024" rIns="82048" bIns="41024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FF0000"/>
                </a:buClr>
                <a:buSzPct val="80000"/>
                <a:buFont typeface="ZapfDingbats BT" charset="0"/>
                <a:buNone/>
                <a:defRPr/>
              </a:pPr>
              <a:r>
                <a:rPr lang="en-US" sz="3600" b="1"/>
                <a:t>v</a:t>
              </a:r>
              <a:r>
                <a:rPr lang="en-US" sz="3600" b="1" baseline="30000"/>
                <a:t>2</a:t>
              </a:r>
              <a:r>
                <a:rPr lang="en-US" sz="3600" b="1"/>
                <a:t>       G M</a:t>
              </a:r>
              <a:r>
                <a:rPr lang="en-US" sz="3600" b="1" baseline="-25000"/>
                <a:t>Sun</a:t>
              </a:r>
            </a:p>
            <a:p>
              <a:pPr eaLnBrk="1" hangingPunct="1">
                <a:spcBef>
                  <a:spcPct val="20000"/>
                </a:spcBef>
                <a:buClr>
                  <a:srgbClr val="FF0000"/>
                </a:buClr>
                <a:buSzPct val="80000"/>
                <a:buFont typeface="ZapfDingbats BT" charset="0"/>
                <a:buNone/>
                <a:defRPr/>
              </a:pPr>
              <a:r>
                <a:rPr lang="en-US" sz="3600" b="1"/>
                <a:t>R            R</a:t>
              </a:r>
              <a:r>
                <a:rPr lang="en-US" sz="3600" b="1" baseline="30000"/>
                <a:t>2</a:t>
              </a:r>
              <a:endParaRPr lang="en-US" sz="3200"/>
            </a:p>
          </p:txBody>
        </p:sp>
        <p:sp>
          <p:nvSpPr>
            <p:cNvPr id="928781" name="Line 13"/>
            <p:cNvSpPr>
              <a:spLocks noChangeShapeType="1"/>
            </p:cNvSpPr>
            <p:nvPr/>
          </p:nvSpPr>
          <p:spPr bwMode="auto">
            <a:xfrm>
              <a:off x="2773" y="704"/>
              <a:ext cx="3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48" tIns="41024" rIns="82048" bIns="41024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8782" name="Line 14"/>
            <p:cNvSpPr>
              <a:spLocks noChangeShapeType="1"/>
            </p:cNvSpPr>
            <p:nvPr/>
          </p:nvSpPr>
          <p:spPr bwMode="auto">
            <a:xfrm>
              <a:off x="3796" y="700"/>
              <a:ext cx="10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48" tIns="41024" rIns="82048" bIns="41024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8783" name="Text Box 15"/>
            <p:cNvSpPr txBox="1">
              <a:spLocks noChangeArrowheads="1"/>
            </p:cNvSpPr>
            <p:nvPr/>
          </p:nvSpPr>
          <p:spPr bwMode="auto">
            <a:xfrm>
              <a:off x="3300" y="497"/>
              <a:ext cx="299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48" tIns="41024" rIns="82048" bIns="41024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FF0000"/>
                </a:buClr>
                <a:buSzPct val="80000"/>
                <a:buFont typeface="ZapfDingbats BT" charset="0"/>
                <a:buNone/>
                <a:defRPr/>
              </a:pPr>
              <a:r>
                <a:rPr lang="en-US" sz="3600" b="1"/>
                <a:t>=</a:t>
              </a:r>
              <a:endParaRPr lang="en-US" sz="2500"/>
            </a:p>
          </p:txBody>
        </p:sp>
      </p:grpSp>
      <p:grpSp>
        <p:nvGrpSpPr>
          <p:cNvPr id="16396" name="Group 16"/>
          <p:cNvGrpSpPr>
            <a:grpSpLocks/>
          </p:cNvGrpSpPr>
          <p:nvPr/>
        </p:nvGrpSpPr>
        <p:grpSpPr bwMode="auto">
          <a:xfrm>
            <a:off x="4002088" y="3856959"/>
            <a:ext cx="4648488" cy="1301848"/>
            <a:chOff x="2773" y="2754"/>
            <a:chExt cx="3221" cy="929"/>
          </a:xfrm>
        </p:grpSpPr>
        <p:sp>
          <p:nvSpPr>
            <p:cNvPr id="928785" name="Text Box 17"/>
            <p:cNvSpPr txBox="1">
              <a:spLocks noChangeArrowheads="1"/>
            </p:cNvSpPr>
            <p:nvPr/>
          </p:nvSpPr>
          <p:spPr bwMode="auto">
            <a:xfrm>
              <a:off x="2781" y="2754"/>
              <a:ext cx="3213" cy="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48" tIns="41024" rIns="82048" bIns="41024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FF0000"/>
                </a:buClr>
                <a:buSzPct val="80000"/>
                <a:buFont typeface="ZapfDingbats BT" charset="0"/>
                <a:buNone/>
                <a:defRPr/>
              </a:pPr>
              <a:r>
                <a:rPr lang="en-US" sz="3600" b="1" dirty="0"/>
                <a:t>v</a:t>
              </a:r>
              <a:r>
                <a:rPr lang="en-US" sz="3600" b="1" baseline="30000" dirty="0"/>
                <a:t>2</a:t>
              </a:r>
              <a:r>
                <a:rPr lang="en-US" sz="3600" b="1" dirty="0"/>
                <a:t>       G M</a:t>
              </a:r>
              <a:r>
                <a:rPr lang="en-US" sz="3600" b="1" baseline="-25000" dirty="0"/>
                <a:t>GALAXY </a:t>
              </a:r>
              <a:r>
                <a:rPr lang="en-US" sz="3600" b="1" dirty="0"/>
                <a:t>(&lt;R)</a:t>
              </a:r>
              <a:endParaRPr lang="en-US" sz="3600" b="1" baseline="-25000" dirty="0"/>
            </a:p>
            <a:p>
              <a:pPr eaLnBrk="1" hangingPunct="1">
                <a:spcBef>
                  <a:spcPct val="20000"/>
                </a:spcBef>
                <a:buClr>
                  <a:srgbClr val="FF0000"/>
                </a:buClr>
                <a:buSzPct val="80000"/>
                <a:buFont typeface="ZapfDingbats BT" charset="0"/>
                <a:buNone/>
                <a:defRPr/>
              </a:pPr>
              <a:r>
                <a:rPr lang="en-US" sz="3600" b="1" dirty="0"/>
                <a:t>R               R</a:t>
              </a:r>
              <a:r>
                <a:rPr lang="en-US" sz="3600" b="1" baseline="30000" dirty="0"/>
                <a:t>2</a:t>
              </a:r>
              <a:endParaRPr lang="en-US" sz="3200" dirty="0"/>
            </a:p>
          </p:txBody>
        </p:sp>
        <p:sp>
          <p:nvSpPr>
            <p:cNvPr id="928786" name="Line 18"/>
            <p:cNvSpPr>
              <a:spLocks noChangeShapeType="1"/>
            </p:cNvSpPr>
            <p:nvPr/>
          </p:nvSpPr>
          <p:spPr bwMode="auto">
            <a:xfrm>
              <a:off x="2773" y="3246"/>
              <a:ext cx="3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48" tIns="41024" rIns="82048" bIns="41024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8787" name="Line 19"/>
            <p:cNvSpPr>
              <a:spLocks noChangeShapeType="1"/>
            </p:cNvSpPr>
            <p:nvPr/>
          </p:nvSpPr>
          <p:spPr bwMode="auto">
            <a:xfrm>
              <a:off x="3796" y="3242"/>
              <a:ext cx="2198" cy="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82048" tIns="41024" rIns="82048" bIns="41024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8788" name="Text Box 20"/>
            <p:cNvSpPr txBox="1">
              <a:spLocks noChangeArrowheads="1"/>
            </p:cNvSpPr>
            <p:nvPr/>
          </p:nvSpPr>
          <p:spPr bwMode="auto">
            <a:xfrm>
              <a:off x="3300" y="3039"/>
              <a:ext cx="299" cy="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48" tIns="41024" rIns="82048" bIns="41024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FF0000"/>
                </a:buClr>
                <a:buSzPct val="80000"/>
                <a:buFont typeface="ZapfDingbats BT" charset="0"/>
                <a:buNone/>
                <a:defRPr/>
              </a:pPr>
              <a:r>
                <a:rPr lang="en-US" sz="3600" b="1"/>
                <a:t>=</a:t>
              </a:r>
              <a:endParaRPr lang="en-US" sz="2500"/>
            </a:p>
          </p:txBody>
        </p:sp>
      </p:grpSp>
      <p:sp>
        <p:nvSpPr>
          <p:cNvPr id="928789" name="AutoShape 21"/>
          <p:cNvSpPr>
            <a:spLocks noChangeArrowheads="1"/>
          </p:cNvSpPr>
          <p:nvPr/>
        </p:nvSpPr>
        <p:spPr bwMode="auto">
          <a:xfrm>
            <a:off x="2801938" y="4506913"/>
            <a:ext cx="174625" cy="192087"/>
          </a:xfrm>
          <a:prstGeom prst="star5">
            <a:avLst/>
          </a:prstGeom>
          <a:solidFill>
            <a:srgbClr val="FF0000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8790" name="Line 22"/>
          <p:cNvSpPr>
            <a:spLocks noChangeShapeType="1"/>
          </p:cNvSpPr>
          <p:nvPr/>
        </p:nvSpPr>
        <p:spPr bwMode="auto">
          <a:xfrm>
            <a:off x="1943100" y="4422775"/>
            <a:ext cx="849313" cy="1825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8791" name="Text Box 23"/>
          <p:cNvSpPr txBox="1">
            <a:spLocks noChangeArrowheads="1"/>
          </p:cNvSpPr>
          <p:nvPr/>
        </p:nvSpPr>
        <p:spPr bwMode="auto">
          <a:xfrm>
            <a:off x="531813" y="5697538"/>
            <a:ext cx="86439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2900"/>
              <a:t>Measure the speeds   </a:t>
            </a:r>
            <a:r>
              <a:rPr lang="en-US" sz="3900">
                <a:sym typeface="Symbol" charset="0"/>
              </a:rPr>
              <a:t></a:t>
            </a:r>
            <a:r>
              <a:rPr lang="en-US" sz="2900"/>
              <a:t>   Determine the mass            	  of stars		  	        of their galaxy</a:t>
            </a:r>
          </a:p>
        </p:txBody>
      </p:sp>
    </p:spTree>
    <p:extLst>
      <p:ext uri="{BB962C8B-B14F-4D97-AF65-F5344CB8AC3E}">
        <p14:creationId xmlns:p14="http://schemas.microsoft.com/office/powerpoint/2010/main" val="412788981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5" name="Text Box 3"/>
          <p:cNvSpPr txBox="1">
            <a:spLocks noChangeArrowheads="1"/>
          </p:cNvSpPr>
          <p:nvPr/>
        </p:nvSpPr>
        <p:spPr bwMode="auto">
          <a:xfrm>
            <a:off x="1423988" y="430213"/>
            <a:ext cx="447833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>
                <a:solidFill>
                  <a:schemeClr val="tx2"/>
                </a:solidFill>
                <a:latin typeface="Copperplate Gothic Bold" charset="0"/>
              </a:rPr>
              <a:t>Three Possibilities</a:t>
            </a:r>
            <a:endParaRPr lang="en-US" sz="320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/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304800" y="1341438"/>
            <a:ext cx="899160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1) Galaxies are mostly made up of very non-luminous objects       (black holes, neutron stars, white dwarf stars, large planets, etc.)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1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6258443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1" name="Text Box 3"/>
          <p:cNvSpPr txBox="1">
            <a:spLocks noChangeArrowheads="1"/>
          </p:cNvSpPr>
          <p:nvPr/>
        </p:nvSpPr>
        <p:spPr bwMode="auto">
          <a:xfrm>
            <a:off x="1423988" y="430213"/>
            <a:ext cx="447833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>
                <a:solidFill>
                  <a:schemeClr val="tx2"/>
                </a:solidFill>
                <a:latin typeface="Copperplate Gothic Bold" charset="0"/>
              </a:rPr>
              <a:t>Three Possibilities</a:t>
            </a:r>
            <a:endParaRPr lang="en-US" sz="320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/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304800" y="1341438"/>
            <a:ext cx="8991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1) Galaxies are mostly made up of very non-luminous objects        (black holes, neutron stars, white dwarf stars, large planets, etc.)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2) Gravity does not work in galaxies or clusters the way it 	            does on Earth or in our Solar System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1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3846092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3" name="Text Box 3"/>
          <p:cNvSpPr txBox="1">
            <a:spLocks noChangeArrowheads="1"/>
          </p:cNvSpPr>
          <p:nvPr/>
        </p:nvSpPr>
        <p:spPr bwMode="auto">
          <a:xfrm>
            <a:off x="1423988" y="430213"/>
            <a:ext cx="447833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>
                <a:solidFill>
                  <a:schemeClr val="tx2"/>
                </a:solidFill>
                <a:latin typeface="Copperplate Gothic Bold" charset="0"/>
              </a:rPr>
              <a:t>Three Possibilities</a:t>
            </a:r>
            <a:endParaRPr lang="en-US" sz="320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/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304800" y="1341438"/>
            <a:ext cx="899160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1) Galaxies are mostly made up of very non-luminous objects       (black holes, neutron stars, white dwarf stars, large planets, etc.)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2) Gravity does not work in galaxies or clusters the way it               does on Earth or in our Solar System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3) The missing mass consists of some other form of matter</a:t>
            </a: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1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30439476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Text Box 2"/>
          <p:cNvSpPr txBox="1">
            <a:spLocks noChangeArrowheads="1"/>
          </p:cNvSpPr>
          <p:nvPr/>
        </p:nvSpPr>
        <p:spPr bwMode="auto">
          <a:xfrm>
            <a:off x="304800" y="1069975"/>
            <a:ext cx="4267200" cy="293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u="sng" dirty="0">
                <a:cs typeface="Times New Roman" charset="0"/>
              </a:rPr>
              <a:t>MACHOs</a:t>
            </a:r>
            <a:endParaRPr lang="en-US" dirty="0"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cs typeface="Times New Roman" charset="0"/>
              </a:rPr>
              <a:t>Massive Compact Halo Objects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cs typeface="Times New Roman" charset="0"/>
              </a:rPr>
              <a:t>Faint stars or planets (or rocks, baseballs, automobiles…)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cs typeface="Times New Roman" charset="0"/>
              </a:rPr>
              <a:t>As most of the visible matter in our universe is made up of baryons (protons and neutrons), a first good guess is non-luminous or faint baryonic objects</a:t>
            </a:r>
          </a:p>
        </p:txBody>
      </p:sp>
      <p:sp>
        <p:nvSpPr>
          <p:cNvPr id="339971" name="Text Box 3"/>
          <p:cNvSpPr txBox="1">
            <a:spLocks noChangeArrowheads="1"/>
          </p:cNvSpPr>
          <p:nvPr/>
        </p:nvSpPr>
        <p:spPr bwMode="auto">
          <a:xfrm>
            <a:off x="152400" y="228600"/>
            <a:ext cx="883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What Is Dark Matter?</a:t>
            </a:r>
            <a:endParaRPr lang="en-US" b="1">
              <a:solidFill>
                <a:schemeClr val="folHlink"/>
              </a:solidFill>
            </a:endParaRPr>
          </a:p>
        </p:txBody>
      </p:sp>
      <p:sp>
        <p:nvSpPr>
          <p:cNvPr id="339972" name="Text Box 4"/>
          <p:cNvSpPr txBox="1">
            <a:spLocks noChangeArrowheads="1"/>
          </p:cNvSpPr>
          <p:nvPr/>
        </p:nvSpPr>
        <p:spPr bwMode="auto">
          <a:xfrm>
            <a:off x="4648200" y="1069975"/>
            <a:ext cx="42672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u="sng" dirty="0">
                <a:solidFill>
                  <a:srgbClr val="FFFFFF"/>
                </a:solidFill>
                <a:cs typeface="Times New Roman" charset="0"/>
              </a:rPr>
              <a:t>WIMPs</a:t>
            </a:r>
            <a:endParaRPr lang="en-US" dirty="0">
              <a:solidFill>
                <a:srgbClr val="FFFFFF"/>
              </a:solidFill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FF"/>
                </a:solidFill>
                <a:cs typeface="Times New Roman" charset="0"/>
              </a:rPr>
              <a:t>Weakly Interacting Massive Particles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FF"/>
                </a:solidFill>
                <a:cs typeface="Times New Roman" charset="0"/>
              </a:rPr>
              <a:t>A gas of subatomic particles, interacting only through the weak force and gravity </a:t>
            </a:r>
          </a:p>
        </p:txBody>
      </p:sp>
    </p:spTree>
    <p:extLst>
      <p:ext uri="{BB962C8B-B14F-4D97-AF65-F5344CB8AC3E}">
        <p14:creationId xmlns:p14="http://schemas.microsoft.com/office/powerpoint/2010/main" val="503637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010" name="Picture 2" descr="lifeofst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"/>
            <a:ext cx="6858000" cy="6659563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11741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9667" name="Picture 3" descr="lifeofst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"/>
            <a:ext cx="6858000" cy="6659563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9668" name="AutoShape 4"/>
          <p:cNvSpPr>
            <a:spLocks noChangeArrowheads="1"/>
          </p:cNvSpPr>
          <p:nvPr/>
        </p:nvSpPr>
        <p:spPr bwMode="auto">
          <a:xfrm>
            <a:off x="3098800" y="-163513"/>
            <a:ext cx="1385888" cy="1196976"/>
          </a:xfrm>
          <a:custGeom>
            <a:avLst/>
            <a:gdLst>
              <a:gd name="G0" fmla="+- 1218 0 0"/>
              <a:gd name="G1" fmla="+- 21600 0 1218"/>
              <a:gd name="G2" fmla="+- 21600 0 121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18" y="10800"/>
                </a:moveTo>
                <a:cubicBezTo>
                  <a:pt x="1218" y="16092"/>
                  <a:pt x="5508" y="20382"/>
                  <a:pt x="10800" y="20382"/>
                </a:cubicBezTo>
                <a:cubicBezTo>
                  <a:pt x="16092" y="20382"/>
                  <a:pt x="20382" y="16092"/>
                  <a:pt x="20382" y="10800"/>
                </a:cubicBezTo>
                <a:cubicBezTo>
                  <a:pt x="20382" y="5508"/>
                  <a:pt x="16092" y="1218"/>
                  <a:pt x="10800" y="1218"/>
                </a:cubicBezTo>
                <a:cubicBezTo>
                  <a:pt x="5508" y="1218"/>
                  <a:pt x="1218" y="5508"/>
                  <a:pt x="1218" y="10800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1009669" name="AutoShape 5"/>
          <p:cNvSpPr>
            <a:spLocks noChangeArrowheads="1"/>
          </p:cNvSpPr>
          <p:nvPr/>
        </p:nvSpPr>
        <p:spPr bwMode="auto">
          <a:xfrm>
            <a:off x="3448050" y="1203325"/>
            <a:ext cx="1168400" cy="1090613"/>
          </a:xfrm>
          <a:custGeom>
            <a:avLst/>
            <a:gdLst>
              <a:gd name="G0" fmla="+- 1218 0 0"/>
              <a:gd name="G1" fmla="+- 21600 0 1218"/>
              <a:gd name="G2" fmla="+- 21600 0 121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18" y="10800"/>
                </a:moveTo>
                <a:cubicBezTo>
                  <a:pt x="1218" y="16092"/>
                  <a:pt x="5508" y="20382"/>
                  <a:pt x="10800" y="20382"/>
                </a:cubicBezTo>
                <a:cubicBezTo>
                  <a:pt x="16092" y="20382"/>
                  <a:pt x="20382" y="16092"/>
                  <a:pt x="20382" y="10800"/>
                </a:cubicBezTo>
                <a:cubicBezTo>
                  <a:pt x="20382" y="5508"/>
                  <a:pt x="16092" y="1218"/>
                  <a:pt x="10800" y="1218"/>
                </a:cubicBezTo>
                <a:cubicBezTo>
                  <a:pt x="5508" y="1218"/>
                  <a:pt x="1218" y="5508"/>
                  <a:pt x="1218" y="10800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1009670" name="AutoShape 6"/>
          <p:cNvSpPr>
            <a:spLocks noChangeArrowheads="1"/>
          </p:cNvSpPr>
          <p:nvPr/>
        </p:nvSpPr>
        <p:spPr bwMode="auto">
          <a:xfrm>
            <a:off x="3403600" y="2393950"/>
            <a:ext cx="1063625" cy="971550"/>
          </a:xfrm>
          <a:custGeom>
            <a:avLst/>
            <a:gdLst>
              <a:gd name="G0" fmla="+- 1218 0 0"/>
              <a:gd name="G1" fmla="+- 21600 0 1218"/>
              <a:gd name="G2" fmla="+- 21600 0 121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18" y="10800"/>
                </a:moveTo>
                <a:cubicBezTo>
                  <a:pt x="1218" y="16092"/>
                  <a:pt x="5508" y="20382"/>
                  <a:pt x="10800" y="20382"/>
                </a:cubicBezTo>
                <a:cubicBezTo>
                  <a:pt x="16092" y="20382"/>
                  <a:pt x="20382" y="16092"/>
                  <a:pt x="20382" y="10800"/>
                </a:cubicBezTo>
                <a:cubicBezTo>
                  <a:pt x="20382" y="5508"/>
                  <a:pt x="16092" y="1218"/>
                  <a:pt x="10800" y="1218"/>
                </a:cubicBezTo>
                <a:cubicBezTo>
                  <a:pt x="5508" y="1218"/>
                  <a:pt x="1218" y="5508"/>
                  <a:pt x="1218" y="10800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1009671" name="AutoShape 7"/>
          <p:cNvSpPr>
            <a:spLocks noChangeArrowheads="1"/>
          </p:cNvSpPr>
          <p:nvPr/>
        </p:nvSpPr>
        <p:spPr bwMode="auto">
          <a:xfrm>
            <a:off x="4462463" y="5702300"/>
            <a:ext cx="1260475" cy="1123950"/>
          </a:xfrm>
          <a:custGeom>
            <a:avLst/>
            <a:gdLst>
              <a:gd name="G0" fmla="+- 1218 0 0"/>
              <a:gd name="G1" fmla="+- 21600 0 1218"/>
              <a:gd name="G2" fmla="+- 21600 0 121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18" y="10800"/>
                </a:moveTo>
                <a:cubicBezTo>
                  <a:pt x="1218" y="16092"/>
                  <a:pt x="5508" y="20382"/>
                  <a:pt x="10800" y="20382"/>
                </a:cubicBezTo>
                <a:cubicBezTo>
                  <a:pt x="16092" y="20382"/>
                  <a:pt x="20382" y="16092"/>
                  <a:pt x="20382" y="10800"/>
                </a:cubicBezTo>
                <a:cubicBezTo>
                  <a:pt x="20382" y="5508"/>
                  <a:pt x="16092" y="1218"/>
                  <a:pt x="10800" y="1218"/>
                </a:cubicBezTo>
                <a:cubicBezTo>
                  <a:pt x="5508" y="1218"/>
                  <a:pt x="1218" y="5508"/>
                  <a:pt x="1218" y="10800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1009672" name="AutoShape 8"/>
          <p:cNvSpPr>
            <a:spLocks noChangeArrowheads="1"/>
          </p:cNvSpPr>
          <p:nvPr/>
        </p:nvSpPr>
        <p:spPr bwMode="auto">
          <a:xfrm>
            <a:off x="3092450" y="4875213"/>
            <a:ext cx="1400175" cy="1212850"/>
          </a:xfrm>
          <a:custGeom>
            <a:avLst/>
            <a:gdLst>
              <a:gd name="G0" fmla="+- 1218 0 0"/>
              <a:gd name="G1" fmla="+- 21600 0 1218"/>
              <a:gd name="G2" fmla="+- 21600 0 121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18" y="10800"/>
                </a:moveTo>
                <a:cubicBezTo>
                  <a:pt x="1218" y="16092"/>
                  <a:pt x="5508" y="20382"/>
                  <a:pt x="10800" y="20382"/>
                </a:cubicBezTo>
                <a:cubicBezTo>
                  <a:pt x="16092" y="20382"/>
                  <a:pt x="20382" y="16092"/>
                  <a:pt x="20382" y="10800"/>
                </a:cubicBezTo>
                <a:cubicBezTo>
                  <a:pt x="20382" y="5508"/>
                  <a:pt x="16092" y="1218"/>
                  <a:pt x="10800" y="1218"/>
                </a:cubicBezTo>
                <a:cubicBezTo>
                  <a:pt x="5508" y="1218"/>
                  <a:pt x="1218" y="5508"/>
                  <a:pt x="1218" y="10800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31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715" name="Text Box 3"/>
          <p:cNvSpPr txBox="1">
            <a:spLocks noChangeArrowheads="1"/>
          </p:cNvSpPr>
          <p:nvPr/>
        </p:nvSpPr>
        <p:spPr bwMode="auto">
          <a:xfrm>
            <a:off x="1423988" y="430213"/>
            <a:ext cx="28495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>
                <a:solidFill>
                  <a:schemeClr val="tx2"/>
                </a:solidFill>
                <a:latin typeface="Copperplate Gothic Bold" charset="0"/>
              </a:rPr>
              <a:t>Faint Stars</a:t>
            </a:r>
            <a:endParaRPr lang="en-US" sz="2500"/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78390" y="1143000"/>
            <a:ext cx="9144000" cy="589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 dirty="0"/>
              <a:t>When most (~97%, including the Sun) stars run out of nuclear fuel, they compress into objects about the size of the Earth - white dwarfs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 dirty="0"/>
              <a:t>White dwarfs become fainter as they age; most are 20% to 0.03% as luminous as the Sun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 dirty="0"/>
              <a:t>When massive stars (~3%) run out of fuel, they explode as supernovae, leaving behind either a neutron star or a black hole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 dirty="0"/>
              <a:t>Neutron stars are objects made up almost entirely                     			      of neutrons (few protons, electrons); they consist 	                             		      of a solar mass worth of material within a radius 	                             		       of ~10 kilometers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 dirty="0"/>
              <a:t>Black holes are remnants of stars so massive 			                        that they collapse to a single point of space, with 			                   infinite density; nothing (including light) can escape 			                  their gravitational pull</a:t>
            </a: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1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</p:txBody>
      </p:sp>
      <p:pic>
        <p:nvPicPr>
          <p:cNvPr id="10117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546" y="3706839"/>
            <a:ext cx="2579687" cy="28194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441337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64" name="Text Box 4"/>
          <p:cNvSpPr txBox="1">
            <a:spLocks noChangeArrowheads="1"/>
          </p:cNvSpPr>
          <p:nvPr/>
        </p:nvSpPr>
        <p:spPr bwMode="auto">
          <a:xfrm>
            <a:off x="2098675" y="715963"/>
            <a:ext cx="5140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ja-JP" altLang="en-US" sz="3200">
                <a:solidFill>
                  <a:schemeClr val="tx2"/>
                </a:solidFill>
                <a:latin typeface="Arial"/>
              </a:rPr>
              <a:t>“</a:t>
            </a:r>
            <a:r>
              <a:rPr lang="en-US" sz="3200">
                <a:solidFill>
                  <a:schemeClr val="tx2"/>
                </a:solidFill>
                <a:latin typeface="Copperplate Gothic Bold" charset="0"/>
              </a:rPr>
              <a:t>Seeing</a:t>
            </a:r>
            <a:r>
              <a:rPr lang="ja-JP" altLang="en-US" sz="3200">
                <a:solidFill>
                  <a:schemeClr val="tx2"/>
                </a:solidFill>
                <a:latin typeface="Arial"/>
              </a:rPr>
              <a:t>”</a:t>
            </a:r>
            <a:r>
              <a:rPr lang="en-US" sz="3200">
                <a:solidFill>
                  <a:schemeClr val="tx2"/>
                </a:solidFill>
                <a:latin typeface="Copperplate Gothic Bold" charset="0"/>
              </a:rPr>
              <a:t> Black Holes</a:t>
            </a:r>
            <a:endParaRPr lang="en-US" sz="2500"/>
          </a:p>
        </p:txBody>
      </p:sp>
      <p:pic>
        <p:nvPicPr>
          <p:cNvPr id="1013765" name="Picture 5" descr="distantobj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676400"/>
            <a:ext cx="8943975" cy="2551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4" name="Text Box 7"/>
          <p:cNvSpPr txBox="1">
            <a:spLocks noChangeArrowheads="1"/>
          </p:cNvSpPr>
          <p:nvPr/>
        </p:nvSpPr>
        <p:spPr bwMode="auto">
          <a:xfrm>
            <a:off x="838200" y="4648200"/>
            <a:ext cx="7848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Massive objects can be detected as gravitational lenses, even if they are themselves non-luminous </a:t>
            </a:r>
          </a:p>
        </p:txBody>
      </p:sp>
    </p:spTree>
    <p:extLst>
      <p:ext uri="{BB962C8B-B14F-4D97-AF65-F5344CB8AC3E}">
        <p14:creationId xmlns:p14="http://schemas.microsoft.com/office/powerpoint/2010/main" val="303458699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1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222250"/>
            <a:ext cx="8362950" cy="598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1299" name="Text Box 3"/>
          <p:cNvSpPr txBox="1">
            <a:spLocks noChangeArrowheads="1"/>
          </p:cNvSpPr>
          <p:nvPr/>
        </p:nvSpPr>
        <p:spPr bwMode="auto">
          <a:xfrm>
            <a:off x="15875" y="6310313"/>
            <a:ext cx="91440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2500"/>
              <a:t>Caused by a black hole six times more massive than the Sun</a:t>
            </a:r>
          </a:p>
        </p:txBody>
      </p:sp>
    </p:spTree>
    <p:extLst>
      <p:ext uri="{BB962C8B-B14F-4D97-AF65-F5344CB8AC3E}">
        <p14:creationId xmlns:p14="http://schemas.microsoft.com/office/powerpoint/2010/main" val="53881613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0" y="3429000"/>
            <a:ext cx="569753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2"/>
          <a:stretch>
            <a:fillRect/>
          </a:stretch>
        </p:blipFill>
        <p:spPr bwMode="auto">
          <a:xfrm>
            <a:off x="4803775" y="781050"/>
            <a:ext cx="21304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62"/>
          <a:stretch>
            <a:fillRect/>
          </a:stretch>
        </p:blipFill>
        <p:spPr bwMode="auto">
          <a:xfrm>
            <a:off x="2441575" y="781050"/>
            <a:ext cx="24066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351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811" name="Text Box 3"/>
          <p:cNvSpPr txBox="1">
            <a:spLocks noChangeArrowheads="1"/>
          </p:cNvSpPr>
          <p:nvPr/>
        </p:nvSpPr>
        <p:spPr bwMode="auto">
          <a:xfrm>
            <a:off x="617518" y="228600"/>
            <a:ext cx="8016896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>
                <a:solidFill>
                  <a:schemeClr val="tx2"/>
                </a:solidFill>
                <a:latin typeface="Copperplate Gothic Bold" charset="0"/>
              </a:rPr>
              <a:t>Searches For Dark Matter With Gravitational Microlensing</a:t>
            </a:r>
            <a:endParaRPr lang="en-US" sz="320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dirty="0"/>
          </a:p>
        </p:txBody>
      </p:sp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152400" y="1341438"/>
            <a:ext cx="8991600" cy="530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200" dirty="0"/>
              <a:t>Although </a:t>
            </a:r>
            <a:r>
              <a:rPr lang="en-US" sz="2200" dirty="0" err="1"/>
              <a:t>microlensing</a:t>
            </a:r>
            <a:r>
              <a:rPr lang="en-US" sz="2200" dirty="0"/>
              <a:t> searches have found some faint and compact objects, they seem to be far too rare to make up much of the missing matter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200" dirty="0"/>
              <a:t>Whatever the dark matter is, it does not consist of compact objects with masses between about 3x10</a:t>
            </a:r>
            <a:r>
              <a:rPr lang="en-US" sz="2200" baseline="30000" dirty="0"/>
              <a:t>-8</a:t>
            </a:r>
            <a:r>
              <a:rPr lang="en-US" sz="2200" dirty="0"/>
              <a:t> and 50 solar masses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200" dirty="0"/>
              <a:t>MACHO dark matter also conflicts with the successful predictions of Big Bang nucleosynthesis, the cosmic microwave background, and large scale structure (primordial black holes being an exception)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1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180448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859" name="Text Box 3"/>
          <p:cNvSpPr txBox="1">
            <a:spLocks noChangeArrowheads="1"/>
          </p:cNvSpPr>
          <p:nvPr/>
        </p:nvSpPr>
        <p:spPr bwMode="auto">
          <a:xfrm>
            <a:off x="1423988" y="430213"/>
            <a:ext cx="447833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>
                <a:solidFill>
                  <a:schemeClr val="tx2"/>
                </a:solidFill>
                <a:latin typeface="Copperplate Gothic Bold" charset="0"/>
              </a:rPr>
              <a:t>Three Possibilities</a:t>
            </a:r>
            <a:endParaRPr lang="en-US" sz="320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/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304800" y="1341438"/>
            <a:ext cx="8991600" cy="303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1) Galaxies are mostly made up of very non-luminous objects       (black holes, neutron stars, white dwarf stars, large planets, etc.)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2) Gravity does not work in galaxies or clusters the way it 	            does on Earth or in our Solar System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3) The missing mass consists of some other form of matter</a:t>
            </a: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1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</p:txBody>
      </p:sp>
      <p:sp>
        <p:nvSpPr>
          <p:cNvPr id="59396" name="Line 5"/>
          <p:cNvSpPr>
            <a:spLocks noChangeShapeType="1"/>
          </p:cNvSpPr>
          <p:nvPr/>
        </p:nvSpPr>
        <p:spPr bwMode="auto">
          <a:xfrm>
            <a:off x="1447800" y="1295400"/>
            <a:ext cx="5715000" cy="8382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7" name="Line 6"/>
          <p:cNvSpPr>
            <a:spLocks noChangeShapeType="1"/>
          </p:cNvSpPr>
          <p:nvPr/>
        </p:nvSpPr>
        <p:spPr bwMode="auto">
          <a:xfrm flipV="1">
            <a:off x="1447800" y="1371600"/>
            <a:ext cx="5638800" cy="7620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30734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61504" y="5314613"/>
            <a:ext cx="5446029" cy="1085561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8721" y="1774454"/>
            <a:ext cx="4647072" cy="529181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4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Modified Newtonian Dynamics (MOND)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24" y="1240393"/>
            <a:ext cx="8716099" cy="470575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2"/>
                </a:solidFill>
              </a:rPr>
              <a:t>Begin by modifying Newtonian dynamics as follows:</a:t>
            </a: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r>
              <a:rPr lang="en-US" sz="2200" dirty="0">
                <a:solidFill>
                  <a:schemeClr val="tx2"/>
                </a:solidFill>
              </a:rPr>
              <a:t>       where μ≈1, except for small at 			  	                                                                                            	acceleration, at which μ=a/a</a:t>
            </a:r>
            <a:r>
              <a:rPr lang="en-US" sz="2200" baseline="-25000" dirty="0">
                <a:solidFill>
                  <a:schemeClr val="tx2"/>
                </a:solidFill>
              </a:rPr>
              <a:t>0</a:t>
            </a:r>
          </a:p>
          <a:p>
            <a:r>
              <a:rPr lang="en-US" sz="2200" dirty="0">
                <a:solidFill>
                  <a:schemeClr val="tx2"/>
                </a:solidFill>
              </a:rPr>
              <a:t>For a circular orbit, </a:t>
            </a:r>
          </a:p>
          <a:p>
            <a:endParaRPr lang="en-US" sz="22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r>
              <a:rPr lang="en-US" sz="2200" dirty="0">
                <a:solidFill>
                  <a:schemeClr val="tx2"/>
                </a:solidFill>
              </a:rPr>
              <a:t>       which in the low-acceleration limit yields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532" y="5684312"/>
            <a:ext cx="475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chemeClr val="accent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955" y="1831107"/>
            <a:ext cx="3290994" cy="2283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40"/>
          <a:stretch>
            <a:fillRect/>
          </a:stretch>
        </p:blipFill>
        <p:spPr bwMode="auto">
          <a:xfrm>
            <a:off x="976425" y="1843370"/>
            <a:ext cx="1143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7"/>
          <a:stretch>
            <a:fillRect/>
          </a:stretch>
        </p:blipFill>
        <p:spPr bwMode="auto">
          <a:xfrm>
            <a:off x="3262425" y="1843370"/>
            <a:ext cx="19542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2271825" y="2024345"/>
            <a:ext cx="9239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01725" y="3748179"/>
            <a:ext cx="2471218" cy="1018261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/>
          <a:stretch>
            <a:fillRect/>
          </a:stretch>
        </p:blipFill>
        <p:spPr bwMode="auto">
          <a:xfrm>
            <a:off x="1862665" y="3778695"/>
            <a:ext cx="2311400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9" y="5397200"/>
            <a:ext cx="1689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" name="Picture 1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9" b="19663"/>
          <a:stretch/>
        </p:blipFill>
        <p:spPr bwMode="auto">
          <a:xfrm>
            <a:off x="2254139" y="5416250"/>
            <a:ext cx="35814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331914" y="5250975"/>
            <a:ext cx="3029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accent2"/>
                </a:solidFill>
              </a:rPr>
              <a:t>Rotational velocity independent of galactic radius         (flat rotation curve)</a:t>
            </a:r>
          </a:p>
        </p:txBody>
      </p:sp>
    </p:spTree>
    <p:extLst>
      <p:ext uri="{BB962C8B-B14F-4D97-AF65-F5344CB8AC3E}">
        <p14:creationId xmlns:p14="http://schemas.microsoft.com/office/powerpoint/2010/main" val="28648650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4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Modified Newtonian Dynamics (MOND)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24" y="1240393"/>
            <a:ext cx="8716099" cy="470575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2"/>
                </a:solidFill>
              </a:rPr>
              <a:t>MOND has been quite successful in explaining the dynamics of galaxies, and provides an explanation for the Tully-Fisher relationship</a:t>
            </a:r>
          </a:p>
          <a:p>
            <a:r>
              <a:rPr lang="en-US" sz="2200" dirty="0">
                <a:solidFill>
                  <a:schemeClr val="tx2"/>
                </a:solidFill>
              </a:rPr>
              <a:t>Galaxy clusters are not well described by MOND</a:t>
            </a:r>
          </a:p>
          <a:p>
            <a:r>
              <a:rPr lang="en-US" sz="2200" dirty="0">
                <a:solidFill>
                  <a:schemeClr val="tx2"/>
                </a:solidFill>
              </a:rPr>
              <a:t>MOND is not consistent with cosmological measurements </a:t>
            </a:r>
          </a:p>
          <a:p>
            <a:r>
              <a:rPr lang="en-US" sz="2200" dirty="0">
                <a:solidFill>
                  <a:schemeClr val="tx2"/>
                </a:solidFill>
              </a:rPr>
              <a:t>Dark matter suppresses the impact of baryon acoustic oscillations, explaining the observed matter power spectrum – MOND does not</a:t>
            </a: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25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955" name="Text Box 3"/>
          <p:cNvSpPr txBox="1">
            <a:spLocks noChangeArrowheads="1"/>
          </p:cNvSpPr>
          <p:nvPr/>
        </p:nvSpPr>
        <p:spPr bwMode="auto">
          <a:xfrm>
            <a:off x="1423988" y="430213"/>
            <a:ext cx="642778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>
                <a:solidFill>
                  <a:schemeClr val="tx2"/>
                </a:solidFill>
                <a:latin typeface="Copperplate Gothic Bold" charset="0"/>
              </a:rPr>
              <a:t>Properties of Dark Matter</a:t>
            </a:r>
            <a:endParaRPr lang="en-US" sz="320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/>
          </a:p>
        </p:txBody>
      </p:sp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152400" y="1341438"/>
            <a:ext cx="9144000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1) Not made of baryons </a:t>
            </a:r>
            <a:r>
              <a:rPr lang="en-US" sz="1800" dirty="0"/>
              <a:t>(protons, neutrons)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2) Comes in </a:t>
            </a:r>
            <a:r>
              <a:rPr lang="ja-JP" altLang="en-US" sz="2200" dirty="0"/>
              <a:t>“</a:t>
            </a:r>
            <a:r>
              <a:rPr lang="en-US" altLang="ja-JP" sz="2200" dirty="0"/>
              <a:t>small</a:t>
            </a:r>
            <a:r>
              <a:rPr lang="ja-JP" altLang="en-US" sz="2200" dirty="0"/>
              <a:t>”</a:t>
            </a:r>
            <a:r>
              <a:rPr lang="en-US" altLang="ja-JP" sz="2200" dirty="0"/>
              <a:t> pieces </a:t>
            </a:r>
            <a:r>
              <a:rPr lang="en-US" altLang="ja-JP" sz="1800" dirty="0"/>
              <a:t>(relative to stars, planets)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3) Does not significantly emit, reflect, or absorb light </a:t>
            </a:r>
            <a:r>
              <a:rPr lang="en-US" sz="1800" dirty="0"/>
              <a:t>(electrically neutral)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4) Stable (or at least cosmologically long-lived)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100" dirty="0"/>
              <a:t>5) Massive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03653735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 b="4132"/>
          <a:stretch>
            <a:fillRect/>
          </a:stretch>
        </p:blipFill>
        <p:spPr bwMode="auto">
          <a:xfrm>
            <a:off x="1941513" y="265113"/>
            <a:ext cx="5367337" cy="625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510051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 b="4132"/>
          <a:stretch>
            <a:fillRect/>
          </a:stretch>
        </p:blipFill>
        <p:spPr bwMode="auto">
          <a:xfrm>
            <a:off x="1941513" y="265113"/>
            <a:ext cx="5367337" cy="625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2" name="Donut 1"/>
          <p:cNvSpPr/>
          <p:nvPr/>
        </p:nvSpPr>
        <p:spPr>
          <a:xfrm>
            <a:off x="2825750" y="3762375"/>
            <a:ext cx="3127375" cy="1158875"/>
          </a:xfrm>
          <a:prstGeom prst="donut">
            <a:avLst>
              <a:gd name="adj" fmla="val 44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001687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533400" y="228600"/>
            <a:ext cx="8077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4200" i="0" dirty="0">
                <a:solidFill>
                  <a:schemeClr val="tx2"/>
                </a:solidFill>
                <a:latin typeface="Century Gothic" charset="0"/>
              </a:rPr>
              <a:t>Cosmic Background Neutrinos</a:t>
            </a:r>
            <a:endParaRPr lang="en-US" sz="4200" i="0" dirty="0">
              <a:solidFill>
                <a:schemeClr val="tx2"/>
              </a:solidFill>
            </a:endParaRPr>
          </a:p>
        </p:txBody>
      </p:sp>
      <p:sp>
        <p:nvSpPr>
          <p:cNvPr id="791556" name="Rectangle 4"/>
          <p:cNvSpPr>
            <a:spLocks noChangeArrowheads="1"/>
          </p:cNvSpPr>
          <p:nvPr/>
        </p:nvSpPr>
        <p:spPr bwMode="auto">
          <a:xfrm>
            <a:off x="762000" y="838200"/>
            <a:ext cx="7848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12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dirty="0">
                <a:latin typeface="Century Gothic" charset="0"/>
                <a:cs typeface="Times New Roman" charset="0"/>
              </a:rPr>
              <a:t>N</a:t>
            </a:r>
            <a:r>
              <a:rPr lang="en-US" sz="2200" i="0" dirty="0">
                <a:latin typeface="Century Gothic" charset="0"/>
                <a:cs typeface="Times New Roman" charset="0"/>
              </a:rPr>
              <a:t>eutrinos were very abundant in the early universe, and some of them survived as a thermal relic 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Thermal decoupling and annihilation freeze-out happens at approximately the same time/temperature (t~2</a:t>
            </a:r>
            <a:r>
              <a:rPr lang="en-US" sz="2200" i="0" baseline="30000" dirty="0">
                <a:latin typeface="Century Gothic" charset="0"/>
                <a:cs typeface="Times New Roman" charset="0"/>
              </a:rPr>
              <a:t> </a:t>
            </a:r>
            <a:r>
              <a:rPr lang="en-US" sz="2200" i="0" dirty="0">
                <a:latin typeface="Century Gothic" charset="0"/>
                <a:cs typeface="Times New Roman" charset="0"/>
              </a:rPr>
              <a:t>sec, </a:t>
            </a:r>
            <a:r>
              <a:rPr lang="en-US" sz="2200" i="0" dirty="0" err="1">
                <a:latin typeface="Century Gothic" charset="0"/>
                <a:cs typeface="Times New Roman" charset="0"/>
              </a:rPr>
              <a:t>T~MeV</a:t>
            </a:r>
            <a:r>
              <a:rPr lang="en-US" sz="2200" i="0" dirty="0">
                <a:latin typeface="Century Gothic" charset="0"/>
                <a:cs typeface="Times New Roman" charset="0"/>
              </a:rPr>
              <a:t>)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Assuming that neutrinos are stable, this should lead to a cosmic background of neutrinos with a similar density and temperature as the CMB (1.95 K vs 2.73 K)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Indirect evidence of this background is observed in the anisotropies CMB 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endParaRPr lang="en-US" sz="1200" i="0" dirty="0">
              <a:latin typeface="Century Gothic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4835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990600" y="68580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4200" i="0" dirty="0">
                <a:solidFill>
                  <a:schemeClr val="tx2"/>
                </a:solidFill>
                <a:latin typeface="Century Gothic" charset="0"/>
              </a:rPr>
              <a:t>Could Neutrinos Be The Dark Matter?</a:t>
            </a:r>
            <a:endParaRPr lang="en-US" sz="4200" i="0" dirty="0">
              <a:solidFill>
                <a:schemeClr val="tx2"/>
              </a:solidFill>
            </a:endParaRPr>
          </a:p>
        </p:txBody>
      </p:sp>
      <p:sp>
        <p:nvSpPr>
          <p:cNvPr id="791556" name="Rectangle 4"/>
          <p:cNvSpPr>
            <a:spLocks noChangeArrowheads="1"/>
          </p:cNvSpPr>
          <p:nvPr/>
        </p:nvSpPr>
        <p:spPr bwMode="auto">
          <a:xfrm>
            <a:off x="762000" y="1143000"/>
            <a:ext cx="533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12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The only weakly interacting massive particles in the Standard Model are neutrinos – might they make up the dark matter?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Neutrinos decouple at ~MeV temperatures, and were thus relativistic when gravity began to bind dark matter into large scale structure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Neutrinos therefore act as “hot”  dark matter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endParaRPr lang="en-US" sz="1200" i="0" dirty="0">
              <a:latin typeface="Century Gothic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 b="4132"/>
          <a:stretch>
            <a:fillRect/>
          </a:stretch>
        </p:blipFill>
        <p:spPr bwMode="auto">
          <a:xfrm>
            <a:off x="6102350" y="2049463"/>
            <a:ext cx="2736850" cy="328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5312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990600" y="22860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4200" i="0" dirty="0">
                <a:solidFill>
                  <a:schemeClr val="tx2"/>
                </a:solidFill>
                <a:latin typeface="Century Gothic" charset="0"/>
              </a:rPr>
              <a:t>Hot and Cold Dark Matter</a:t>
            </a:r>
            <a:endParaRPr lang="en-US" sz="4200" i="0" dirty="0">
              <a:solidFill>
                <a:schemeClr val="tx2"/>
              </a:solidFill>
            </a:endParaRPr>
          </a:p>
        </p:txBody>
      </p:sp>
      <p:sp>
        <p:nvSpPr>
          <p:cNvPr id="791556" name="Rectangle 4"/>
          <p:cNvSpPr>
            <a:spLocks noChangeArrowheads="1"/>
          </p:cNvSpPr>
          <p:nvPr/>
        </p:nvSpPr>
        <p:spPr bwMode="auto">
          <a:xfrm>
            <a:off x="304799" y="685795"/>
            <a:ext cx="8714509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12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000" i="0" dirty="0">
                <a:latin typeface="Century Gothic" charset="0"/>
                <a:cs typeface="Times New Roman" charset="0"/>
              </a:rPr>
              <a:t>Cosmologists use simulations to predict how dark matter will form structures under the influence of gravity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000" i="0" dirty="0">
                <a:latin typeface="Century Gothic" charset="0"/>
                <a:cs typeface="Times New Roman" charset="0"/>
              </a:rPr>
              <a:t>The hotter the dark matter is, the less small scale structure forms, and the more “puffy” halos are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000" i="0" dirty="0">
                <a:latin typeface="Century Gothic" charset="0"/>
                <a:cs typeface="Times New Roman" charset="0"/>
              </a:rPr>
              <a:t>When compared to observations, it is clear that dark matter is not hot – dark matter is not neutrinos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defRPr/>
            </a:pPr>
            <a:endParaRPr lang="en-US" sz="22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endParaRPr lang="en-US" sz="1200" i="0" dirty="0">
              <a:latin typeface="Century Gothic" charset="0"/>
              <a:cs typeface="Times New Roman" charset="0"/>
            </a:endParaRPr>
          </a:p>
        </p:txBody>
      </p:sp>
      <p:pic>
        <p:nvPicPr>
          <p:cNvPr id="860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22"/>
          <a:stretch>
            <a:fillRect/>
          </a:stretch>
        </p:blipFill>
        <p:spPr bwMode="auto">
          <a:xfrm>
            <a:off x="5126616" y="3366655"/>
            <a:ext cx="32258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Box 2"/>
          <p:cNvSpPr txBox="1">
            <a:spLocks noChangeArrowheads="1"/>
          </p:cNvSpPr>
          <p:nvPr/>
        </p:nvSpPr>
        <p:spPr bwMode="auto">
          <a:xfrm rot="-5400000">
            <a:off x="3628016" y="4677930"/>
            <a:ext cx="2535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HOT         COLD</a:t>
            </a:r>
          </a:p>
        </p:txBody>
      </p:sp>
      <p:pic>
        <p:nvPicPr>
          <p:cNvPr id="8602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4" y="3411966"/>
            <a:ext cx="3235036" cy="321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37"/>
          <a:stretch>
            <a:fillRect/>
          </a:stretch>
        </p:blipFill>
        <p:spPr bwMode="auto">
          <a:xfrm>
            <a:off x="5126616" y="5003368"/>
            <a:ext cx="32258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468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295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200" dirty="0">
                <a:solidFill>
                  <a:srgbClr val="505050"/>
                </a:solidFill>
                <a:latin typeface="Times New Roman" charset="0"/>
              </a:rPr>
              <a:t>Solution with a “Cosmological Term”</a:t>
            </a:r>
          </a:p>
        </p:txBody>
      </p:sp>
      <p:sp>
        <p:nvSpPr>
          <p:cNvPr id="88066" name="TextBox 3"/>
          <p:cNvSpPr txBox="1">
            <a:spLocks noChangeArrowheads="1"/>
          </p:cNvSpPr>
          <p:nvPr/>
        </p:nvSpPr>
        <p:spPr bwMode="auto">
          <a:xfrm>
            <a:off x="2279650" y="3124200"/>
            <a:ext cx="890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D60093"/>
                </a:solidFill>
                <a:latin typeface="ヒラギノ明朝 ProN W3" charset="-128"/>
              </a:rPr>
              <a:t>AND</a:t>
            </a:r>
            <a:endParaRPr lang="en-US" altLang="en-US" sz="2400">
              <a:latin typeface="Times New Roman" charset="0"/>
            </a:endParaRPr>
          </a:p>
        </p:txBody>
      </p:sp>
      <p:pic>
        <p:nvPicPr>
          <p:cNvPr id="8806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69"/>
          <a:stretch>
            <a:fillRect/>
          </a:stretch>
        </p:blipFill>
        <p:spPr bwMode="auto">
          <a:xfrm>
            <a:off x="547688" y="1981200"/>
            <a:ext cx="47291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"/>
          <a:stretch>
            <a:fillRect/>
          </a:stretch>
        </p:blipFill>
        <p:spPr bwMode="auto">
          <a:xfrm>
            <a:off x="247650" y="3886200"/>
            <a:ext cx="52387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Text Box 3"/>
          <p:cNvSpPr txBox="1">
            <a:spLocks noChangeArrowheads="1"/>
          </p:cNvSpPr>
          <p:nvPr/>
        </p:nvSpPr>
        <p:spPr bwMode="auto">
          <a:xfrm>
            <a:off x="457200" y="5162550"/>
            <a:ext cx="82296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>
                <a:solidFill>
                  <a:srgbClr val="D60093"/>
                </a:solidFill>
                <a:latin typeface="ヒラギノ明朝 ProN W3" charset="-128"/>
              </a:rPr>
              <a:t>	</a:t>
            </a:r>
            <a:endParaRPr lang="en-US" altLang="en-US" sz="2400">
              <a:solidFill>
                <a:srgbClr val="D60093"/>
              </a:solidFill>
              <a:latin typeface="ヒラギノ明朝 ProN W3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800">
              <a:solidFill>
                <a:srgbClr val="D60093"/>
              </a:solidFill>
              <a:latin typeface="ヒラギノ明朝 ProN W3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D60093"/>
                </a:solidFill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295" y="1647825"/>
            <a:ext cx="32766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spect="1" noChangeArrowheads="1"/>
          </p:cNvSpPr>
          <p:nvPr/>
        </p:nvSpPr>
        <p:spPr bwMode="auto">
          <a:xfrm>
            <a:off x="5992095" y="2286000"/>
            <a:ext cx="457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5611095" y="2971800"/>
            <a:ext cx="457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5763495" y="4191000"/>
            <a:ext cx="457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5611095" y="4495800"/>
            <a:ext cx="457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534895" y="5638800"/>
            <a:ext cx="457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5939708" y="1809750"/>
            <a:ext cx="585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505050"/>
                </a:solidFill>
                <a:latin typeface="Times New Roman" charset="0"/>
              </a:rPr>
              <a:t>k=1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5763495" y="2952750"/>
            <a:ext cx="671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505050"/>
                </a:solidFill>
                <a:latin typeface="Times New Roman" charset="0"/>
              </a:rPr>
              <a:t>k=-1</a:t>
            </a: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5558708" y="4800600"/>
            <a:ext cx="585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505050"/>
                </a:solidFill>
                <a:latin typeface="Times New Roman" charset="0"/>
              </a:rPr>
              <a:t>k=0</a:t>
            </a:r>
          </a:p>
        </p:txBody>
      </p:sp>
    </p:spTree>
    <p:extLst>
      <p:ext uri="{BB962C8B-B14F-4D97-AF65-F5344CB8AC3E}">
        <p14:creationId xmlns:p14="http://schemas.microsoft.com/office/powerpoint/2010/main" val="18217487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663" y="166343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The Dark Matter Candidate Zoo</a:t>
            </a:r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152400" y="6512590"/>
            <a:ext cx="465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Century Gothic" charset="0"/>
              </a:rPr>
              <a:t>  </a:t>
            </a:r>
            <a:endParaRPr lang="en-US" sz="1400" dirty="0">
              <a:latin typeface="Century Gothic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4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120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84" y="166343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Putting the WIMP Hypothesis to the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75" y="1653672"/>
            <a:ext cx="6424781" cy="5272197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59" y="1522039"/>
            <a:ext cx="1996255" cy="267217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Picture 9" descr="ATLAS_3D_09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163" y="1653672"/>
            <a:ext cx="2788570" cy="1498372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1" name="Picture 11" descr="CMSn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353" y="3424804"/>
            <a:ext cx="2315773" cy="1538809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Picture 23" descr="tel_oct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/>
          <a:stretch>
            <a:fillRect/>
          </a:stretch>
        </p:blipFill>
        <p:spPr bwMode="auto">
          <a:xfrm>
            <a:off x="1431191" y="4113571"/>
            <a:ext cx="1916467" cy="2105254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5" name="Picture 24" descr="AM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t="17445" r="17291" b="6854"/>
          <a:stretch>
            <a:fillRect/>
          </a:stretch>
        </p:blipFill>
        <p:spPr bwMode="auto">
          <a:xfrm>
            <a:off x="6300526" y="4567939"/>
            <a:ext cx="2560202" cy="1650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246" y="1522039"/>
            <a:ext cx="2342312" cy="22992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796755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316" name="Picture 4" descr="pieces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t="2481" r="3192" b="29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011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1219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3" t="4308" r="47187" b="4871"/>
          <a:stretch/>
        </p:blipFill>
        <p:spPr>
          <a:xfrm>
            <a:off x="203154" y="201287"/>
            <a:ext cx="4346369" cy="650767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1D200D-E1C0-0D4D-9C0D-C0F62DE8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43" y="1543929"/>
            <a:ext cx="3945988" cy="394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98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81986" y="228600"/>
            <a:ext cx="845820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200" dirty="0">
                <a:latin typeface="Times New Roman" charset="0"/>
              </a:rPr>
              <a:t>“Einstein’s World”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66255" y="4668396"/>
            <a:ext cx="8894617" cy="229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latin typeface="ヒラギノ明朝 ProN W3" charset="0"/>
                <a:cs typeface="Arial" charset="0"/>
              </a:rPr>
              <a:t>Einstein showed that for the choice of </a:t>
            </a:r>
            <a:r>
              <a:rPr lang="en-US" sz="2400" dirty="0" err="1">
                <a:latin typeface="ヒラギノ明朝 ProN W3" charset="0"/>
                <a:cs typeface="Arial" charset="0"/>
              </a:rPr>
              <a:t>Λ</a:t>
            </a:r>
            <a:r>
              <a:rPr lang="en-US" sz="2400" dirty="0">
                <a:latin typeface="ヒラギノ明朝 ProN W3" charset="0"/>
                <a:cs typeface="Arial" charset="0"/>
              </a:rPr>
              <a:t>=4π</a:t>
            </a:r>
            <a:r>
              <a:rPr lang="en-US" sz="2400" dirty="0" err="1">
                <a:latin typeface="ヒラギノ明朝 ProN W3" charset="0"/>
                <a:cs typeface="Arial" charset="0"/>
              </a:rPr>
              <a:t>Gρ</a:t>
            </a:r>
            <a:r>
              <a:rPr lang="en-US" sz="2400" dirty="0">
                <a:latin typeface="ヒラギノ明朝 ProN W3" charset="0"/>
                <a:cs typeface="Arial" charset="0"/>
              </a:rPr>
              <a:t>/c</a:t>
            </a:r>
            <a:r>
              <a:rPr lang="en-US" sz="2400" baseline="30000" dirty="0">
                <a:latin typeface="ヒラギノ明朝 ProN W3" charset="0"/>
                <a:cs typeface="Arial" charset="0"/>
              </a:rPr>
              <a:t>2</a:t>
            </a:r>
            <a:r>
              <a:rPr lang="en-US" sz="2400" dirty="0">
                <a:latin typeface="ヒラギノ明朝 ProN W3" charset="0"/>
                <a:cs typeface="Arial" charset="0"/>
              </a:rPr>
              <a:t>, a static solution could be found (with positive curvature, k=1) </a:t>
            </a:r>
          </a:p>
          <a:p>
            <a:pPr>
              <a:defRPr/>
            </a:pPr>
            <a:endParaRPr lang="en-US" sz="2400" dirty="0">
              <a:latin typeface="ヒラギノ明朝 ProN W3" charset="0"/>
              <a:cs typeface="Arial" charset="0"/>
            </a:endParaRPr>
          </a:p>
          <a:p>
            <a:pPr>
              <a:defRPr/>
            </a:pPr>
            <a:r>
              <a:rPr lang="en-US" sz="2400" dirty="0">
                <a:latin typeface="ヒラギノ明朝 ProN W3" charset="0"/>
                <a:cs typeface="Arial" charset="0"/>
              </a:rPr>
              <a:t>But this solution was unstable</a:t>
            </a:r>
          </a:p>
          <a:p>
            <a:pPr>
              <a:defRPr/>
            </a:pPr>
            <a:r>
              <a:rPr lang="en-US" sz="2100" dirty="0">
                <a:solidFill>
                  <a:srgbClr val="D60093"/>
                </a:solidFill>
                <a:latin typeface="ヒラギノ明朝 ProN W3" charset="0"/>
                <a:cs typeface="Arial" charset="0"/>
              </a:rPr>
              <a:t>	</a:t>
            </a:r>
            <a:endParaRPr lang="en-US" dirty="0">
              <a:solidFill>
                <a:srgbClr val="D60093"/>
              </a:solidFill>
              <a:latin typeface="ヒラギノ明朝 ProN W3" charset="0"/>
              <a:cs typeface="Arial" charset="0"/>
            </a:endParaRPr>
          </a:p>
          <a:p>
            <a:pPr>
              <a:defRPr/>
            </a:pPr>
            <a:endParaRPr lang="en-US" sz="800" dirty="0">
              <a:solidFill>
                <a:srgbClr val="D60093"/>
              </a:solidFill>
              <a:latin typeface="ヒラギノ明朝 ProN W3" charset="0"/>
              <a:cs typeface="Arial" charset="0"/>
            </a:endParaRPr>
          </a:p>
          <a:p>
            <a:pPr>
              <a:defRPr/>
            </a:pPr>
            <a:r>
              <a:rPr lang="en-US" dirty="0">
                <a:solidFill>
                  <a:srgbClr val="D60093"/>
                </a:solidFill>
                <a:cs typeface="Arial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86" y="1627478"/>
            <a:ext cx="4879776" cy="247742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0" t="-88872" r="-25720" b="63548"/>
          <a:stretch/>
        </p:blipFill>
        <p:spPr bwMode="auto">
          <a:xfrm>
            <a:off x="6345381" y="-3490582"/>
            <a:ext cx="4728404" cy="743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678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9"/>
          <a:stretch>
            <a:fillRect/>
          </a:stretch>
        </p:blipFill>
        <p:spPr bwMode="auto">
          <a:xfrm>
            <a:off x="762000" y="1295400"/>
            <a:ext cx="7670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64160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20105</TotalTime>
  <Words>1314</Words>
  <Application>Microsoft Macintosh PowerPoint</Application>
  <PresentationFormat>On-screen Show (4:3)</PresentationFormat>
  <Paragraphs>250</Paragraphs>
  <Slides>73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5" baseType="lpstr">
      <vt:lpstr>ヒラギノ明朝 ProN W3</vt:lpstr>
      <vt:lpstr>Arial</vt:lpstr>
      <vt:lpstr>Calibri</vt:lpstr>
      <vt:lpstr>Century Gothic</vt:lpstr>
      <vt:lpstr>Copperplate Gothic Bold</vt:lpstr>
      <vt:lpstr>Franklin Gothic Book</vt:lpstr>
      <vt:lpstr>Times New Roman</vt:lpstr>
      <vt:lpstr>Westminster</vt:lpstr>
      <vt:lpstr>Wingdings</vt:lpstr>
      <vt:lpstr>Wingdings 2</vt:lpstr>
      <vt:lpstr>ZapfDingbats BT</vt:lpstr>
      <vt:lpstr>Technic</vt:lpstr>
      <vt:lpstr>An Introduction to Cosmology</vt:lpstr>
      <vt:lpstr>PowerPoint Presentation</vt:lpstr>
      <vt:lpstr>PowerPoint Presentation</vt:lpstr>
      <vt:lpstr>Cosmological Solution</vt:lpstr>
      <vt:lpstr>Cosmological Solution</vt:lpstr>
      <vt:lpstr>PowerPoint Presentation</vt:lpstr>
      <vt:lpstr>Solution with a “Cosmological Term”</vt:lpstr>
      <vt:lpstr>“Einstein’s World”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Evidence for Dark Matter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Modified Newtonian Dynamics (MOND)</vt:lpstr>
      <vt:lpstr>Modified Newtonian Dynamics (MOND)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Dark Matter Candidate Zoo</vt:lpstr>
      <vt:lpstr>Putting the WIMP Hypothesis to the Test</vt:lpstr>
      <vt:lpstr>PowerPoint Presentation</vt:lpstr>
      <vt:lpstr>PowerPoint Presentation</vt:lpstr>
    </vt:vector>
  </TitlesOfParts>
  <Company>Fermi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Searching for dark matter in the Discovery Age</dc:title>
  <dc:creator>Dan Hooper</dc:creator>
  <cp:lastModifiedBy>Daniel W Hooper</cp:lastModifiedBy>
  <cp:revision>210</cp:revision>
  <dcterms:created xsi:type="dcterms:W3CDTF">2012-02-23T03:31:27Z</dcterms:created>
  <dcterms:modified xsi:type="dcterms:W3CDTF">2023-06-08T19:16:53Z</dcterms:modified>
</cp:coreProperties>
</file>