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3698" r:id="rId5"/>
  </p:sldMasterIdLst>
  <p:notesMasterIdLst>
    <p:notesMasterId r:id="rId30"/>
  </p:notesMasterIdLst>
  <p:handoutMasterIdLst>
    <p:handoutMasterId r:id="rId31"/>
  </p:handoutMasterIdLst>
  <p:sldIdLst>
    <p:sldId id="263" r:id="rId6"/>
    <p:sldId id="2817" r:id="rId7"/>
    <p:sldId id="2754" r:id="rId8"/>
    <p:sldId id="2755" r:id="rId9"/>
    <p:sldId id="2756" r:id="rId10"/>
    <p:sldId id="2758" r:id="rId11"/>
    <p:sldId id="2826" r:id="rId12"/>
    <p:sldId id="2818" r:id="rId13"/>
    <p:sldId id="2820" r:id="rId14"/>
    <p:sldId id="2812" r:id="rId15"/>
    <p:sldId id="2814" r:id="rId16"/>
    <p:sldId id="2759" r:id="rId17"/>
    <p:sldId id="2822" r:id="rId18"/>
    <p:sldId id="2821" r:id="rId19"/>
    <p:sldId id="2760" r:id="rId20"/>
    <p:sldId id="2823" r:id="rId21"/>
    <p:sldId id="2824" r:id="rId22"/>
    <p:sldId id="2825" r:id="rId23"/>
    <p:sldId id="2813" r:id="rId24"/>
    <p:sldId id="2810" r:id="rId25"/>
    <p:sldId id="2804" r:id="rId26"/>
    <p:sldId id="2811" r:id="rId27"/>
    <p:sldId id="2741" r:id="rId28"/>
    <p:sldId id="2602" r:id="rId29"/>
  </p:sldIdLst>
  <p:sldSz cx="12192000" cy="6858000"/>
  <p:notesSz cx="6985000" cy="92837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988" userDrawn="1">
          <p15:clr>
            <a:srgbClr val="A4A3A4"/>
          </p15:clr>
        </p15:guide>
        <p15:guide id="2" orient="horz" pos="4186" userDrawn="1">
          <p15:clr>
            <a:srgbClr val="A4A3A4"/>
          </p15:clr>
        </p15:guide>
        <p15:guide id="3" orient="horz" pos="3394" userDrawn="1">
          <p15:clr>
            <a:srgbClr val="A4A3A4"/>
          </p15:clr>
        </p15:guide>
        <p15:guide id="4" orient="horz" pos="777" userDrawn="1">
          <p15:clr>
            <a:srgbClr val="A4A3A4"/>
          </p15:clr>
        </p15:guide>
        <p15:guide id="5" orient="horz" pos="1749" userDrawn="1">
          <p15:clr>
            <a:srgbClr val="A4A3A4"/>
          </p15:clr>
        </p15:guide>
        <p15:guide id="6" orient="horz" pos="457" userDrawn="1">
          <p15:clr>
            <a:srgbClr val="A4A3A4"/>
          </p15:clr>
        </p15:guide>
        <p15:guide id="7" pos="380" userDrawn="1">
          <p15:clr>
            <a:srgbClr val="A4A3A4"/>
          </p15:clr>
        </p15:guide>
        <p15:guide id="8" pos="73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242424"/>
    <a:srgbClr val="F79646"/>
    <a:srgbClr val="FFFF99"/>
    <a:srgbClr val="C9FFC9"/>
    <a:srgbClr val="004C97"/>
    <a:srgbClr val="C0504D"/>
    <a:srgbClr val="00B5E2"/>
    <a:srgbClr val="63666A"/>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40" autoAdjust="0"/>
    <p:restoredTop sz="98464" autoAdjust="0"/>
  </p:normalViewPr>
  <p:slideViewPr>
    <p:cSldViewPr snapToGrid="0" snapToObjects="1">
      <p:cViewPr varScale="1">
        <p:scale>
          <a:sx n="110" d="100"/>
          <a:sy n="110" d="100"/>
        </p:scale>
        <p:origin x="64" y="360"/>
      </p:cViewPr>
      <p:guideLst>
        <p:guide orient="horz" pos="988"/>
        <p:guide orient="horz" pos="4186"/>
        <p:guide orient="horz" pos="3394"/>
        <p:guide orient="horz" pos="777"/>
        <p:guide orient="horz" pos="1749"/>
        <p:guide orient="horz" pos="457"/>
        <p:guide pos="380"/>
        <p:guide pos="7349"/>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MIP Efficiency</a:t>
            </a:r>
            <a:r>
              <a:rPr lang="en-US" baseline="0" dirty="0"/>
              <a:t> Vs. Threshold</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Sheet1!$A$1:$A$31</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Sheet1!$B$1:$B$31</c:f>
              <c:numCache>
                <c:formatCode>General</c:formatCode>
                <c:ptCount val="31"/>
                <c:pt idx="0">
                  <c:v>3.0590232050182579E-7</c:v>
                </c:pt>
                <c:pt idx="1">
                  <c:v>4.8944371280292126E-6</c:v>
                </c:pt>
                <c:pt idx="2">
                  <c:v>3.9308448184484612E-5</c:v>
                </c:pt>
                <c:pt idx="3">
                  <c:v>2.1137850346676163E-4</c:v>
                </c:pt>
                <c:pt idx="4">
                  <c:v>8.5664121077530042E-4</c:v>
                </c:pt>
                <c:pt idx="5">
                  <c:v>2.7924293327009166E-3</c:v>
                </c:pt>
                <c:pt idx="6">
                  <c:v>7.6318996375149576E-3</c:v>
                </c:pt>
                <c:pt idx="7">
                  <c:v>1.8002193147830761E-2</c:v>
                </c:pt>
                <c:pt idx="8">
                  <c:v>3.7446493479672882E-2</c:v>
                </c:pt>
                <c:pt idx="9">
                  <c:v>6.9853660699409792E-2</c:v>
                </c:pt>
                <c:pt idx="10">
                  <c:v>0.1184644115290151</c:v>
                </c:pt>
                <c:pt idx="11">
                  <c:v>0.18475179902393143</c:v>
                </c:pt>
                <c:pt idx="12">
                  <c:v>0.26761103339257686</c:v>
                </c:pt>
                <c:pt idx="13">
                  <c:v>0.36321784227947546</c:v>
                </c:pt>
                <c:pt idx="14">
                  <c:v>0.46565370894400981</c:v>
                </c:pt>
                <c:pt idx="15">
                  <c:v>0.56808957560854367</c:v>
                </c:pt>
                <c:pt idx="16">
                  <c:v>0.66412320060654451</c:v>
                </c:pt>
                <c:pt idx="17">
                  <c:v>0.74885875207536889</c:v>
                </c:pt>
                <c:pt idx="18">
                  <c:v>0.81947171163272248</c:v>
                </c:pt>
                <c:pt idx="19">
                  <c:v>0.87521878496747518</c:v>
                </c:pt>
                <c:pt idx="20">
                  <c:v>0.91702908996853982</c:v>
                </c:pt>
                <c:pt idx="21">
                  <c:v>0.94689359354072877</c:v>
                </c:pt>
                <c:pt idx="22">
                  <c:v>0.96725575506722128</c:v>
                </c:pt>
                <c:pt idx="23">
                  <c:v>0.98053542562797724</c:v>
                </c:pt>
                <c:pt idx="24">
                  <c:v>0.98883521972844979</c:v>
                </c:pt>
                <c:pt idx="25">
                  <c:v>0.9938150961887332</c:v>
                </c:pt>
                <c:pt idx="26">
                  <c:v>0.99668810183889678</c:v>
                </c:pt>
                <c:pt idx="27">
                  <c:v>0.99828421608898754</c:v>
                </c:pt>
                <c:pt idx="28">
                  <c:v>0.99913927729439345</c:v>
                </c:pt>
                <c:pt idx="29">
                  <c:v>0.99958155033167229</c:v>
                </c:pt>
                <c:pt idx="30">
                  <c:v>0.99980268685031182</c:v>
                </c:pt>
              </c:numCache>
            </c:numRef>
          </c:yVal>
          <c:smooth val="0"/>
          <c:extLst>
            <c:ext xmlns:c16="http://schemas.microsoft.com/office/drawing/2014/chart" uri="{C3380CC4-5D6E-409C-BE32-E72D297353CC}">
              <c16:uniqueId val="{00000000-2827-4EA6-8BC1-024F9A27BE8E}"/>
            </c:ext>
          </c:extLst>
        </c:ser>
        <c:dLbls>
          <c:showLegendKey val="0"/>
          <c:showVal val="0"/>
          <c:showCatName val="0"/>
          <c:showSerName val="0"/>
          <c:showPercent val="0"/>
          <c:showBubbleSize val="0"/>
        </c:dLbls>
        <c:axId val="924203343"/>
        <c:axId val="924202511"/>
      </c:scatterChart>
      <c:valAx>
        <c:axId val="9242033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202511"/>
        <c:crosses val="autoZero"/>
        <c:crossBetween val="midCat"/>
      </c:valAx>
      <c:valAx>
        <c:axId val="924202511"/>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203343"/>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chemeClr val="accent2"/>
            </a:solidFill>
            <a:ln>
              <a:noFill/>
            </a:ln>
            <a:effectLst/>
          </c:spPr>
          <c:invertIfNegative val="0"/>
          <c:val>
            <c:numRef>
              <c:f>Sheet1!$B$1:$B$6</c:f>
              <c:numCache>
                <c:formatCode>General</c:formatCode>
                <c:ptCount val="6"/>
                <c:pt idx="0">
                  <c:v>0.01</c:v>
                </c:pt>
                <c:pt idx="1">
                  <c:v>0.01</c:v>
                </c:pt>
                <c:pt idx="2">
                  <c:v>0.5</c:v>
                </c:pt>
                <c:pt idx="3">
                  <c:v>0.5</c:v>
                </c:pt>
                <c:pt idx="4">
                  <c:v>0.2</c:v>
                </c:pt>
                <c:pt idx="5">
                  <c:v>0.2</c:v>
                </c:pt>
              </c:numCache>
            </c:numRef>
          </c:val>
          <c:extLst>
            <c:ext xmlns:c16="http://schemas.microsoft.com/office/drawing/2014/chart" uri="{C3380CC4-5D6E-409C-BE32-E72D297353CC}">
              <c16:uniqueId val="{00000000-5043-451B-BE28-816DA2C1F053}"/>
            </c:ext>
          </c:extLst>
        </c:ser>
        <c:dLbls>
          <c:showLegendKey val="0"/>
          <c:showVal val="0"/>
          <c:showCatName val="0"/>
          <c:showSerName val="0"/>
          <c:showPercent val="0"/>
          <c:showBubbleSize val="0"/>
        </c:dLbls>
        <c:gapWidth val="0"/>
        <c:overlap val="-27"/>
        <c:axId val="576391839"/>
        <c:axId val="576403903"/>
      </c:barChart>
      <c:catAx>
        <c:axId val="576391839"/>
        <c:scaling>
          <c:orientation val="minMax"/>
        </c:scaling>
        <c:delete val="1"/>
        <c:axPos val="b"/>
        <c:majorTickMark val="none"/>
        <c:minorTickMark val="none"/>
        <c:tickLblPos val="nextTo"/>
        <c:crossAx val="576403903"/>
        <c:crosses val="autoZero"/>
        <c:auto val="1"/>
        <c:lblAlgn val="ctr"/>
        <c:lblOffset val="100"/>
        <c:noMultiLvlLbl val="0"/>
      </c:catAx>
      <c:valAx>
        <c:axId val="576403903"/>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76391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chemeClr val="accent2"/>
            </a:solidFill>
            <a:ln>
              <a:noFill/>
            </a:ln>
            <a:effectLst/>
          </c:spPr>
          <c:invertIfNegative val="0"/>
          <c:val>
            <c:numRef>
              <c:f>Sheet1!$B$1:$B$6</c:f>
              <c:numCache>
                <c:formatCode>General</c:formatCode>
                <c:ptCount val="6"/>
                <c:pt idx="0">
                  <c:v>0</c:v>
                </c:pt>
                <c:pt idx="1">
                  <c:v>0.02</c:v>
                </c:pt>
                <c:pt idx="2">
                  <c:v>0.6</c:v>
                </c:pt>
                <c:pt idx="3">
                  <c:v>0.4</c:v>
                </c:pt>
                <c:pt idx="4">
                  <c:v>0.3</c:v>
                </c:pt>
                <c:pt idx="5">
                  <c:v>0.1</c:v>
                </c:pt>
              </c:numCache>
            </c:numRef>
          </c:val>
          <c:extLst>
            <c:ext xmlns:c16="http://schemas.microsoft.com/office/drawing/2014/chart" uri="{C3380CC4-5D6E-409C-BE32-E72D297353CC}">
              <c16:uniqueId val="{00000000-703B-438E-AFF6-FF0106082135}"/>
            </c:ext>
          </c:extLst>
        </c:ser>
        <c:dLbls>
          <c:showLegendKey val="0"/>
          <c:showVal val="0"/>
          <c:showCatName val="0"/>
          <c:showSerName val="0"/>
          <c:showPercent val="0"/>
          <c:showBubbleSize val="0"/>
        </c:dLbls>
        <c:gapWidth val="0"/>
        <c:overlap val="-27"/>
        <c:axId val="576391839"/>
        <c:axId val="576403903"/>
      </c:barChart>
      <c:catAx>
        <c:axId val="576391839"/>
        <c:scaling>
          <c:orientation val="minMax"/>
        </c:scaling>
        <c:delete val="1"/>
        <c:axPos val="b"/>
        <c:majorTickMark val="none"/>
        <c:minorTickMark val="none"/>
        <c:tickLblPos val="nextTo"/>
        <c:crossAx val="576403903"/>
        <c:crosses val="autoZero"/>
        <c:auto val="1"/>
        <c:lblAlgn val="ctr"/>
        <c:lblOffset val="100"/>
        <c:noMultiLvlLbl val="0"/>
      </c:catAx>
      <c:valAx>
        <c:axId val="576403903"/>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7639183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5/9/2023</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dirty="0"/>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5/9/2023</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dirty="0"/>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A82294-BF3E-954A-9E49-35D72A5F0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0379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A82294-BF3E-954A-9E49-35D72A5F0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986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A82294-BF3E-954A-9E49-35D72A5F0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7320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A82294-BF3E-954A-9E49-35D72A5F0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8503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A82294-BF3E-954A-9E49-35D72A5F0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9810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A82294-BF3E-954A-9E49-35D72A5F0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082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A82294-BF3E-954A-9E49-35D72A5F0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2937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A82294-BF3E-954A-9E49-35D72A5F0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467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A82294-BF3E-954A-9E49-35D72A5F0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6041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A82294-BF3E-954A-9E49-35D72A5F0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9539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A82294-BF3E-954A-9E49-35D72A5F0004}" type="slidenum">
              <a:rPr lang="en-US" smtClean="0"/>
              <a:pPr>
                <a:defRPr/>
              </a:pPr>
              <a:t>20</a:t>
            </a:fld>
            <a:endParaRPr lang="en-US" dirty="0"/>
          </a:p>
        </p:txBody>
      </p:sp>
    </p:spTree>
    <p:extLst>
      <p:ext uri="{BB962C8B-B14F-4D97-AF65-F5344CB8AC3E}">
        <p14:creationId xmlns:p14="http://schemas.microsoft.com/office/powerpoint/2010/main" val="334134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A82294-BF3E-954A-9E49-35D72A5F0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0597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A82294-BF3E-954A-9E49-35D72A5F0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4768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A82294-BF3E-954A-9E49-35D72A5F0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8268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A82294-BF3E-954A-9E49-35D72A5F0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8386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A82294-BF3E-954A-9E49-35D72A5F0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8990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A82294-BF3E-954A-9E49-35D72A5F0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284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A82294-BF3E-954A-9E49-35D72A5F0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2041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A82294-BF3E-954A-9E49-35D72A5F0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576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A82294-BF3E-954A-9E49-35D72A5F0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0085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A82294-BF3E-954A-9E49-35D72A5F0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4956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A82294-BF3E-954A-9E49-35D72A5F0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3146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A82294-BF3E-954A-9E49-35D72A5F0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4334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5" name="Footer Placeholder 4"/>
          <p:cNvSpPr>
            <a:spLocks noGrp="1"/>
          </p:cNvSpPr>
          <p:nvPr>
            <p:ph type="ftr" sz="quarter" idx="11"/>
          </p:nvPr>
        </p:nvSpPr>
        <p:spPr>
          <a:xfrm>
            <a:off x="2599363" y="6488431"/>
            <a:ext cx="6965878" cy="187325"/>
          </a:xfrm>
        </p:spPr>
        <p:txBody>
          <a:bodyPr/>
          <a:lstStyle/>
          <a:p>
            <a:pPr>
              <a:defRPr/>
            </a:pPr>
            <a:r>
              <a:rPr lang="en-US" dirty="0"/>
              <a:t>T. LeCompte | Magnetic Fields</a:t>
            </a:r>
          </a:p>
        </p:txBody>
      </p:sp>
      <p:sp>
        <p:nvSpPr>
          <p:cNvPr id="6" name="Slide Number Placeholder 5"/>
          <p:cNvSpPr>
            <a:spLocks noGrp="1"/>
          </p:cNvSpPr>
          <p:nvPr>
            <p:ph type="sldNum" sz="quarter" idx="12"/>
          </p:nvPr>
        </p:nvSpPr>
        <p:spPr>
          <a:xfrm>
            <a:off x="492352" y="6488431"/>
            <a:ext cx="700617" cy="187325"/>
          </a:xfrm>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B8FB8245-C0E1-4471-BB93-7EA3F3DC9623}"/>
              </a:ext>
            </a:extLst>
          </p:cNvPr>
          <p:cNvSpPr>
            <a:spLocks noGrp="1"/>
          </p:cNvSpPr>
          <p:nvPr>
            <p:ph type="dt" sz="half" idx="2"/>
          </p:nvPr>
        </p:nvSpPr>
        <p:spPr>
          <a:xfrm>
            <a:off x="1305984" y="6488431"/>
            <a:ext cx="1098169"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dirty="0"/>
              <a:t>08.04.20</a:t>
            </a:r>
          </a:p>
        </p:txBody>
      </p:sp>
    </p:spTree>
    <p:extLst>
      <p:ext uri="{BB962C8B-B14F-4D97-AF65-F5344CB8AC3E}">
        <p14:creationId xmlns:p14="http://schemas.microsoft.com/office/powerpoint/2010/main" val="287968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609600" y="432610"/>
            <a:ext cx="11057467" cy="548785"/>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6" name="Footer Placeholder 4"/>
          <p:cNvSpPr>
            <a:spLocks noGrp="1"/>
          </p:cNvSpPr>
          <p:nvPr>
            <p:ph type="ftr" sz="quarter" idx="14"/>
          </p:nvPr>
        </p:nvSpPr>
        <p:spPr/>
        <p:txBody>
          <a:bodyPr/>
          <a:lstStyle>
            <a:lvl1pPr>
              <a:defRPr/>
            </a:lvl1pPr>
          </a:lstStyle>
          <a:p>
            <a:pPr>
              <a:defRPr/>
            </a:pPr>
            <a:r>
              <a:rPr lang="en-US" dirty="0"/>
              <a:t>T. LeCompte | Magnetic Fields</a:t>
            </a:r>
          </a:p>
        </p:txBody>
      </p:sp>
      <p:sp>
        <p:nvSpPr>
          <p:cNvPr id="7" name="Slide Number Placeholder 5"/>
          <p:cNvSpPr>
            <a:spLocks noGrp="1"/>
          </p:cNvSpPr>
          <p:nvPr>
            <p:ph type="sldNum" sz="quarter" idx="15"/>
          </p:nvPr>
        </p:nvSpPr>
        <p:spPr>
          <a:xfrm>
            <a:off x="399885" y="6488431"/>
            <a:ext cx="700617" cy="187325"/>
          </a:xfrm>
        </p:spPr>
        <p:txBody>
          <a:bodyPr/>
          <a:lstStyle>
            <a:lvl1pPr>
              <a:defRPr/>
            </a:lvl1pPr>
          </a:lstStyle>
          <a:p>
            <a:pPr>
              <a:defRPr/>
            </a:pPr>
            <a:fld id="{98AA3EDC-84CE-5D44-955B-22A59AD27526}" type="slidenum">
              <a:rPr lang="en-US"/>
              <a:pPr>
                <a:defRPr/>
              </a:pPr>
              <a:t>‹#›</a:t>
            </a:fld>
            <a:endParaRPr lang="en-US" dirty="0"/>
          </a:p>
        </p:txBody>
      </p:sp>
      <p:sp>
        <p:nvSpPr>
          <p:cNvPr id="8" name="Content Placeholder 2"/>
          <p:cNvSpPr>
            <a:spLocks noGrp="1"/>
          </p:cNvSpPr>
          <p:nvPr>
            <p:ph idx="16"/>
          </p:nvPr>
        </p:nvSpPr>
        <p:spPr>
          <a:xfrm>
            <a:off x="609600"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p:nvPr>
        </p:nvSpPr>
        <p:spPr>
          <a:xfrm>
            <a:off x="6335272"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0DAAE906-8AAE-4B53-A6A5-981574B10F1C}"/>
              </a:ext>
            </a:extLst>
          </p:cNvPr>
          <p:cNvSpPr>
            <a:spLocks noGrp="1"/>
          </p:cNvSpPr>
          <p:nvPr>
            <p:ph type="dt" sz="half" idx="2"/>
          </p:nvPr>
        </p:nvSpPr>
        <p:spPr>
          <a:xfrm>
            <a:off x="1305984" y="6488431"/>
            <a:ext cx="135502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dirty="0"/>
              <a:t>08.04.20</a:t>
            </a:r>
          </a:p>
        </p:txBody>
      </p:sp>
    </p:spTree>
    <p:extLst>
      <p:ext uri="{BB962C8B-B14F-4D97-AF65-F5344CB8AC3E}">
        <p14:creationId xmlns:p14="http://schemas.microsoft.com/office/powerpoint/2010/main" val="148206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6" y="5347369"/>
            <a:ext cx="5338140"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
          <p:cNvSpPr>
            <a:spLocks noGrp="1"/>
          </p:cNvSpPr>
          <p:nvPr>
            <p:ph type="title"/>
          </p:nvPr>
        </p:nvSpPr>
        <p:spPr>
          <a:xfrm>
            <a:off x="594745" y="432611"/>
            <a:ext cx="11072356" cy="57950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4" name="Text Placeholder 2"/>
          <p:cNvSpPr>
            <a:spLocks noGrp="1"/>
          </p:cNvSpPr>
          <p:nvPr>
            <p:ph type="body" idx="13"/>
          </p:nvPr>
        </p:nvSpPr>
        <p:spPr>
          <a:xfrm>
            <a:off x="6244260" y="5347369"/>
            <a:ext cx="5422840"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4"/>
          <p:cNvSpPr>
            <a:spLocks noGrp="1"/>
          </p:cNvSpPr>
          <p:nvPr>
            <p:ph type="ftr" sz="quarter" idx="17"/>
          </p:nvPr>
        </p:nvSpPr>
        <p:spPr/>
        <p:txBody>
          <a:bodyPr/>
          <a:lstStyle>
            <a:lvl1pPr>
              <a:defRPr/>
            </a:lvl1pPr>
          </a:lstStyle>
          <a:p>
            <a:pPr>
              <a:defRPr/>
            </a:pPr>
            <a:r>
              <a:rPr lang="en-US" dirty="0"/>
              <a:t>T. LeCompte | Magnetic Fields</a:t>
            </a:r>
          </a:p>
        </p:txBody>
      </p:sp>
      <p:sp>
        <p:nvSpPr>
          <p:cNvPr id="9" name="Slide Number Placeholder 5"/>
          <p:cNvSpPr>
            <a:spLocks noGrp="1"/>
          </p:cNvSpPr>
          <p:nvPr>
            <p:ph type="sldNum" sz="quarter" idx="18"/>
          </p:nvPr>
        </p:nvSpPr>
        <p:spPr/>
        <p:txBody>
          <a:bodyPr/>
          <a:lstStyle>
            <a:lvl1pPr>
              <a:defRPr/>
            </a:lvl1pPr>
          </a:lstStyle>
          <a:p>
            <a:pPr>
              <a:defRPr/>
            </a:pPr>
            <a:fld id="{68139268-D729-4C4B-81BB-35603E7F3BD0}" type="slidenum">
              <a:rPr lang="en-US"/>
              <a:pPr>
                <a:defRPr/>
              </a:pPr>
              <a:t>‹#›</a:t>
            </a:fld>
            <a:endParaRPr lang="en-US" dirty="0"/>
          </a:p>
        </p:txBody>
      </p:sp>
      <p:sp>
        <p:nvSpPr>
          <p:cNvPr id="10" name="Content Placeholder 2"/>
          <p:cNvSpPr>
            <a:spLocks noGrp="1"/>
          </p:cNvSpPr>
          <p:nvPr>
            <p:ph idx="19"/>
          </p:nvPr>
        </p:nvSpPr>
        <p:spPr>
          <a:xfrm>
            <a:off x="609600" y="1238250"/>
            <a:ext cx="5331795" cy="3892550"/>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20"/>
          </p:nvPr>
        </p:nvSpPr>
        <p:spPr>
          <a:xfrm>
            <a:off x="6335272" y="1238250"/>
            <a:ext cx="5331795" cy="3892550"/>
          </a:xfrm>
          <a:prstGeom prst="rect">
            <a:avLst/>
          </a:prstGeom>
        </p:spPr>
        <p:txBody>
          <a:bodyPr lIns="0" rIns="0"/>
          <a:lstStyle>
            <a:lvl1pPr marL="256032" indent="-265176">
              <a:lnSpc>
                <a:spcPct val="100000"/>
              </a:lnSpc>
              <a:spcBef>
                <a:spcPts val="0"/>
              </a:spcBef>
              <a:spcAft>
                <a:spcPts val="0"/>
              </a:spcAft>
              <a:buFont typeface="Arial"/>
              <a:buChar char="•"/>
              <a:defRPr lang="en-US" sz="2200" b="0" i="0" kern="1200" dirty="0" smtClean="0">
                <a:solidFill>
                  <a:srgbClr val="63666A"/>
                </a:solidFill>
                <a:latin typeface="Helvetica"/>
                <a:ea typeface="Geneva" charset="0"/>
                <a:cs typeface="Geneva" charset="0"/>
              </a:defRPr>
            </a:lvl1pPr>
            <a:lvl2pPr marL="320040" indent="256032" algn="l" defTabSz="457200" rtl="0" fontAlgn="base">
              <a:lnSpc>
                <a:spcPct val="100000"/>
              </a:lnSpc>
              <a:spcBef>
                <a:spcPts val="300"/>
              </a:spcBef>
              <a:spcAft>
                <a:spcPts val="300"/>
              </a:spcAft>
              <a:buSzPct val="90000"/>
              <a:buFont typeface="Lucida Grande"/>
              <a:buChar char="-"/>
              <a:defRPr lang="en-US" sz="2000" b="0" i="0" kern="1200" dirty="0" smtClean="0">
                <a:solidFill>
                  <a:srgbClr val="63666A"/>
                </a:solidFill>
                <a:latin typeface="Helvetica"/>
                <a:ea typeface="Geneva" charset="0"/>
                <a:cs typeface="+mn-cs"/>
              </a:defRPr>
            </a:lvl2pPr>
            <a:lvl3pPr marL="640080" indent="228600" algn="l" defTabSz="457200" rtl="0" fontAlgn="base">
              <a:lnSpc>
                <a:spcPct val="100000"/>
              </a:lnSpc>
              <a:spcBef>
                <a:spcPts val="300"/>
              </a:spcBef>
              <a:spcAft>
                <a:spcPts val="300"/>
              </a:spcAft>
              <a:buSzPct val="88000"/>
              <a:buFont typeface="Arial"/>
              <a:buChar char="•"/>
              <a:defRPr lang="en-US" sz="2000" b="0" i="0" kern="1200" dirty="0" smtClean="0">
                <a:solidFill>
                  <a:srgbClr val="63666A"/>
                </a:solidFill>
                <a:latin typeface="Helvetica"/>
                <a:ea typeface="Geneva" charset="0"/>
                <a:cs typeface="+mn-cs"/>
              </a:defRPr>
            </a:lvl3pPr>
            <a:lvl4pPr marL="914400" indent="228600" algn="l" defTabSz="457200" rtl="0" fontAlgn="base">
              <a:lnSpc>
                <a:spcPct val="100000"/>
              </a:lnSpc>
              <a:spcBef>
                <a:spcPts val="300"/>
              </a:spcBef>
              <a:spcAft>
                <a:spcPts val="300"/>
              </a:spcAft>
              <a:buSzPct val="90000"/>
              <a:buFont typeface="Lucida Grande"/>
              <a:buChar char="-"/>
              <a:defRPr lang="en-US" sz="2000" b="0" i="0" kern="1200" dirty="0" smtClean="0">
                <a:solidFill>
                  <a:srgbClr val="63666A"/>
                </a:solidFill>
                <a:latin typeface="Helvetica"/>
                <a:ea typeface="Geneva" charset="0"/>
                <a:cs typeface="+mn-cs"/>
              </a:defRPr>
            </a:lvl4pPr>
            <a:lvl5pPr marL="1143000" indent="192024" algn="l" defTabSz="457200" rtl="0" fontAlgn="base">
              <a:lnSpc>
                <a:spcPct val="100000"/>
              </a:lnSpc>
              <a:spcBef>
                <a:spcPts val="300"/>
              </a:spcBef>
              <a:spcAft>
                <a:spcPts val="300"/>
              </a:spcAft>
              <a:buSzPct val="88000"/>
              <a:buFont typeface="Arial"/>
              <a:buChar char="•"/>
              <a:defRPr lang="en-US" sz="2000" b="0" i="0" kern="1200" dirty="0">
                <a:solidFill>
                  <a:srgbClr val="63666A"/>
                </a:solidFill>
                <a:latin typeface="Helvetica"/>
                <a:ea typeface="Geneva" charset="0"/>
                <a:cs typeface="+mn-cs"/>
              </a:defRPr>
            </a:lvl5pPr>
          </a:lstStyle>
          <a:p>
            <a:pPr marL="256032" lvl="0" indent="-265176" algn="l" defTabSz="457200" rtl="0" fontAlgn="base">
              <a:lnSpc>
                <a:spcPct val="100000"/>
              </a:lnSpc>
              <a:spcBef>
                <a:spcPts val="600"/>
              </a:spcBef>
              <a:spcAft>
                <a:spcPts val="600"/>
              </a:spcAft>
              <a:buFont typeface="Arial"/>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57BC82D-A827-42AE-A090-8B827C4B3988}"/>
              </a:ext>
            </a:extLst>
          </p:cNvPr>
          <p:cNvSpPr>
            <a:spLocks noGrp="1"/>
          </p:cNvSpPr>
          <p:nvPr>
            <p:ph type="dt" sz="half" idx="2"/>
          </p:nvPr>
        </p:nvSpPr>
        <p:spPr>
          <a:xfrm>
            <a:off x="1305984" y="6488431"/>
            <a:ext cx="151553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dirty="0"/>
              <a:t>08.04.20</a:t>
            </a:r>
          </a:p>
        </p:txBody>
      </p:sp>
    </p:spTree>
    <p:extLst>
      <p:ext uri="{BB962C8B-B14F-4D97-AF65-F5344CB8AC3E}">
        <p14:creationId xmlns:p14="http://schemas.microsoft.com/office/powerpoint/2010/main" val="131962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9" name="Title 1"/>
          <p:cNvSpPr>
            <a:spLocks noGrp="1"/>
          </p:cNvSpPr>
          <p:nvPr>
            <p:ph type="title"/>
          </p:nvPr>
        </p:nvSpPr>
        <p:spPr>
          <a:xfrm>
            <a:off x="609600" y="432610"/>
            <a:ext cx="11057467" cy="64695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3" name="Picture Placeholder 12"/>
          <p:cNvSpPr>
            <a:spLocks noGrp="1"/>
          </p:cNvSpPr>
          <p:nvPr>
            <p:ph type="pic" sz="quarter" idx="10"/>
          </p:nvPr>
        </p:nvSpPr>
        <p:spPr>
          <a:xfrm>
            <a:off x="609600" y="1238251"/>
            <a:ext cx="11057467" cy="4846639"/>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5" name="Footer Placeholder 4"/>
          <p:cNvSpPr>
            <a:spLocks noGrp="1"/>
          </p:cNvSpPr>
          <p:nvPr>
            <p:ph type="ftr" sz="quarter" idx="12"/>
          </p:nvPr>
        </p:nvSpPr>
        <p:spPr>
          <a:xfrm>
            <a:off x="2821519" y="6488431"/>
            <a:ext cx="7103318" cy="187325"/>
          </a:xfrm>
        </p:spPr>
        <p:txBody>
          <a:bodyPr/>
          <a:lstStyle>
            <a:lvl1pPr>
              <a:defRPr/>
            </a:lvl1pPr>
          </a:lstStyle>
          <a:p>
            <a:pPr>
              <a:defRPr/>
            </a:pPr>
            <a:r>
              <a:rPr lang="en-US" dirty="0"/>
              <a:t>T. LeCompte | Magnetic Fields</a:t>
            </a:r>
          </a:p>
        </p:txBody>
      </p:sp>
      <p:sp>
        <p:nvSpPr>
          <p:cNvPr id="6" name="Slide Number Placeholder 5"/>
          <p:cNvSpPr>
            <a:spLocks noGrp="1"/>
          </p:cNvSpPr>
          <p:nvPr>
            <p:ph type="sldNum" sz="quarter" idx="13"/>
          </p:nvPr>
        </p:nvSpPr>
        <p:spPr>
          <a:xfrm>
            <a:off x="492352" y="6488431"/>
            <a:ext cx="700617" cy="187325"/>
          </a:xfrm>
        </p:spPr>
        <p:txBody>
          <a:bodyPr/>
          <a:lstStyle>
            <a:lvl1pPr>
              <a:defRPr/>
            </a:lvl1pPr>
          </a:lstStyle>
          <a:p>
            <a:pPr>
              <a:defRPr/>
            </a:pPr>
            <a:fld id="{C663080B-B7DD-F94E-BF93-E5AF96AB2174}" type="slidenum">
              <a:rPr lang="en-US"/>
              <a:pPr>
                <a:defRPr/>
              </a:pPr>
              <a:t>‹#›</a:t>
            </a:fld>
            <a:endParaRPr lang="en-US" dirty="0"/>
          </a:p>
        </p:txBody>
      </p:sp>
      <p:sp>
        <p:nvSpPr>
          <p:cNvPr id="7" name="Date Placeholder 3">
            <a:extLst>
              <a:ext uri="{FF2B5EF4-FFF2-40B4-BE49-F238E27FC236}">
                <a16:creationId xmlns:a16="http://schemas.microsoft.com/office/drawing/2014/main" id="{980F84C3-AAAD-42A4-BF3D-6ACE9E350A58}"/>
              </a:ext>
            </a:extLst>
          </p:cNvPr>
          <p:cNvSpPr>
            <a:spLocks noGrp="1"/>
          </p:cNvSpPr>
          <p:nvPr>
            <p:ph type="dt" sz="half" idx="2"/>
          </p:nvPr>
        </p:nvSpPr>
        <p:spPr>
          <a:xfrm>
            <a:off x="1305985" y="6488431"/>
            <a:ext cx="132420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dirty="0"/>
              <a:t>08.04.20</a:t>
            </a:r>
          </a:p>
        </p:txBody>
      </p:sp>
    </p:spTree>
    <p:extLst>
      <p:ext uri="{BB962C8B-B14F-4D97-AF65-F5344CB8AC3E}">
        <p14:creationId xmlns:p14="http://schemas.microsoft.com/office/powerpoint/2010/main" val="285078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12192000" cy="6099175"/>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4" name="Footer Placeholder 4"/>
          <p:cNvSpPr>
            <a:spLocks noGrp="1"/>
          </p:cNvSpPr>
          <p:nvPr>
            <p:ph type="ftr" sz="quarter" idx="12"/>
          </p:nvPr>
        </p:nvSpPr>
        <p:spPr/>
        <p:txBody>
          <a:bodyPr/>
          <a:lstStyle>
            <a:lvl1pPr>
              <a:defRPr/>
            </a:lvl1pPr>
          </a:lstStyle>
          <a:p>
            <a:pPr>
              <a:defRPr/>
            </a:pPr>
            <a:r>
              <a:rPr lang="en-US" dirty="0"/>
              <a:t>T. LeCompte | Magnetic Fields</a:t>
            </a:r>
          </a:p>
        </p:txBody>
      </p:sp>
      <p:sp>
        <p:nvSpPr>
          <p:cNvPr id="5" name="Slide Number Placeholder 5"/>
          <p:cNvSpPr>
            <a:spLocks noGrp="1"/>
          </p:cNvSpPr>
          <p:nvPr>
            <p:ph type="sldNum" sz="quarter" idx="13"/>
          </p:nvPr>
        </p:nvSpPr>
        <p:spPr>
          <a:xfrm>
            <a:off x="461529" y="6488430"/>
            <a:ext cx="700617" cy="187325"/>
          </a:xfrm>
        </p:spPr>
        <p:txBody>
          <a:bodyPr/>
          <a:lstStyle>
            <a:lvl1pPr>
              <a:defRPr/>
            </a:lvl1pPr>
          </a:lstStyle>
          <a:p>
            <a:pPr>
              <a:defRPr/>
            </a:pPr>
            <a:fld id="{72F71154-E60D-9942-9C7E-C9963561CB3F}" type="slidenum">
              <a:rPr lang="en-US"/>
              <a:pPr>
                <a:defRPr/>
              </a:pPr>
              <a:t>‹#›</a:t>
            </a:fld>
            <a:endParaRPr lang="en-US" dirty="0"/>
          </a:p>
        </p:txBody>
      </p:sp>
      <p:sp>
        <p:nvSpPr>
          <p:cNvPr id="6" name="Date Placeholder 3">
            <a:extLst>
              <a:ext uri="{FF2B5EF4-FFF2-40B4-BE49-F238E27FC236}">
                <a16:creationId xmlns:a16="http://schemas.microsoft.com/office/drawing/2014/main" id="{03F8F6C8-BAAF-4D4A-A3A0-448596DDB28C}"/>
              </a:ext>
            </a:extLst>
          </p:cNvPr>
          <p:cNvSpPr>
            <a:spLocks noGrp="1"/>
          </p:cNvSpPr>
          <p:nvPr>
            <p:ph type="dt" sz="half" idx="2"/>
          </p:nvPr>
        </p:nvSpPr>
        <p:spPr>
          <a:xfrm>
            <a:off x="1305984" y="6488431"/>
            <a:ext cx="151553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dirty="0"/>
              <a:t>08.04.20</a:t>
            </a:r>
          </a:p>
        </p:txBody>
      </p:sp>
    </p:spTree>
    <p:extLst>
      <p:ext uri="{BB962C8B-B14F-4D97-AF65-F5344CB8AC3E}">
        <p14:creationId xmlns:p14="http://schemas.microsoft.com/office/powerpoint/2010/main" val="345808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609605" y="5175906"/>
            <a:ext cx="4023360" cy="915332"/>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4955118" y="1238250"/>
            <a:ext cx="6711949" cy="4852988"/>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7" name="Footer Placeholder 4"/>
          <p:cNvSpPr>
            <a:spLocks noGrp="1"/>
          </p:cNvSpPr>
          <p:nvPr>
            <p:ph type="ftr" sz="quarter" idx="17"/>
          </p:nvPr>
        </p:nvSpPr>
        <p:spPr/>
        <p:txBody>
          <a:bodyPr/>
          <a:lstStyle>
            <a:lvl1pPr>
              <a:defRPr sz="1200" baseline="0" dirty="0">
                <a:solidFill>
                  <a:srgbClr val="004C97"/>
                </a:solidFill>
                <a:latin typeface="Helvetica"/>
              </a:defRPr>
            </a:lvl1pPr>
          </a:lstStyle>
          <a:p>
            <a:pPr>
              <a:defRPr/>
            </a:pPr>
            <a:r>
              <a:rPr lang="en-US" dirty="0"/>
              <a:t>T. LeCompte | Magnetic Fields</a:t>
            </a:r>
          </a:p>
        </p:txBody>
      </p:sp>
      <p:sp>
        <p:nvSpPr>
          <p:cNvPr id="8" name="Slide Number Placeholder 5"/>
          <p:cNvSpPr>
            <a:spLocks noGrp="1"/>
          </p:cNvSpPr>
          <p:nvPr>
            <p:ph type="sldNum" sz="quarter" idx="18"/>
          </p:nvPr>
        </p:nvSpPr>
        <p:spPr/>
        <p:txBody>
          <a:bodyPr/>
          <a:lstStyle>
            <a:lvl1pPr>
              <a:defRPr sz="1200" b="1" i="0" baseline="0" smtClean="0">
                <a:solidFill>
                  <a:srgbClr val="004C97"/>
                </a:solidFill>
                <a:latin typeface="Helvetica"/>
              </a:defRPr>
            </a:lvl1pPr>
          </a:lstStyle>
          <a:p>
            <a:pPr>
              <a:defRPr/>
            </a:pPr>
            <a:fld id="{609735B5-E0F8-D44A-A3DE-E2CD0DCDE7CF}" type="slidenum">
              <a:rPr lang="en-US"/>
              <a:pPr>
                <a:defRPr/>
              </a:pPr>
              <a:t>‹#›</a:t>
            </a:fld>
            <a:endParaRPr lang="en-US" dirty="0"/>
          </a:p>
        </p:txBody>
      </p:sp>
      <p:sp>
        <p:nvSpPr>
          <p:cNvPr id="2" name="Title 1"/>
          <p:cNvSpPr>
            <a:spLocks noGrp="1"/>
          </p:cNvSpPr>
          <p:nvPr>
            <p:ph type="title"/>
          </p:nvPr>
        </p:nvSpPr>
        <p:spPr>
          <a:xfrm>
            <a:off x="609600" y="429098"/>
            <a:ext cx="11057467" cy="647102"/>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9" name="Content Placeholder 2"/>
          <p:cNvSpPr>
            <a:spLocks noGrp="1"/>
          </p:cNvSpPr>
          <p:nvPr>
            <p:ph idx="19"/>
          </p:nvPr>
        </p:nvSpPr>
        <p:spPr>
          <a:xfrm>
            <a:off x="609600" y="1238250"/>
            <a:ext cx="4023365" cy="372268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9C23A2E0-AF67-414B-A4B4-E66525B2D5BB}"/>
              </a:ext>
            </a:extLst>
          </p:cNvPr>
          <p:cNvSpPr>
            <a:spLocks noGrp="1"/>
          </p:cNvSpPr>
          <p:nvPr>
            <p:ph type="dt" sz="half" idx="2"/>
          </p:nvPr>
        </p:nvSpPr>
        <p:spPr>
          <a:xfrm>
            <a:off x="1305985" y="6488431"/>
            <a:ext cx="1313926"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dirty="0"/>
              <a:t>08.04.20</a:t>
            </a:r>
          </a:p>
        </p:txBody>
      </p:sp>
    </p:spTree>
    <p:extLst>
      <p:ext uri="{BB962C8B-B14F-4D97-AF65-F5344CB8AC3E}">
        <p14:creationId xmlns:p14="http://schemas.microsoft.com/office/powerpoint/2010/main" val="164548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5366" y="1227138"/>
            <a:ext cx="11061700" cy="4241851"/>
          </a:xfrm>
          <a:prstGeom prst="rect">
            <a:avLst/>
          </a:prstGeom>
        </p:spPr>
        <p:txBody>
          <a:bodyPr/>
          <a:lstStyle>
            <a:lvl1pPr marL="0" indent="0">
              <a:buNone/>
              <a:defRPr sz="3200">
                <a:solidFill>
                  <a:srgbClr val="63666A"/>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609605" y="5686118"/>
            <a:ext cx="11057460" cy="439738"/>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Footer Placeholder 4"/>
          <p:cNvSpPr>
            <a:spLocks noGrp="1"/>
          </p:cNvSpPr>
          <p:nvPr>
            <p:ph type="ftr" sz="quarter" idx="13"/>
          </p:nvPr>
        </p:nvSpPr>
        <p:spPr/>
        <p:txBody>
          <a:bodyPr/>
          <a:lstStyle>
            <a:lvl1pPr>
              <a:defRPr sz="1200" baseline="0" dirty="0">
                <a:solidFill>
                  <a:srgbClr val="004C97"/>
                </a:solidFill>
                <a:latin typeface="Helvetica"/>
              </a:defRPr>
            </a:lvl1pPr>
          </a:lstStyle>
          <a:p>
            <a:pPr>
              <a:defRPr/>
            </a:pPr>
            <a:r>
              <a:rPr lang="en-US" dirty="0"/>
              <a:t>T. LeCompte | Magnetic Fields</a:t>
            </a:r>
          </a:p>
        </p:txBody>
      </p:sp>
      <p:sp>
        <p:nvSpPr>
          <p:cNvPr id="7" name="Slide Number Placeholder 5"/>
          <p:cNvSpPr>
            <a:spLocks noGrp="1"/>
          </p:cNvSpPr>
          <p:nvPr>
            <p:ph type="sldNum" sz="quarter" idx="14"/>
          </p:nvPr>
        </p:nvSpPr>
        <p:spPr/>
        <p:txBody>
          <a:bodyPr/>
          <a:lstStyle>
            <a:lvl1pPr>
              <a:defRPr sz="1200" b="1" i="0" baseline="0" smtClean="0">
                <a:solidFill>
                  <a:srgbClr val="004C97"/>
                </a:solidFill>
                <a:latin typeface="Helvetica"/>
              </a:defRPr>
            </a:lvl1pPr>
          </a:lstStyle>
          <a:p>
            <a:pPr>
              <a:defRPr/>
            </a:pPr>
            <a:fld id="{D7C6703C-D516-5C41-9D7B-DB72F4B68AE4}" type="slidenum">
              <a:rPr lang="en-US"/>
              <a:pPr>
                <a:defRPr/>
              </a:pPr>
              <a:t>‹#›</a:t>
            </a:fld>
            <a:endParaRPr lang="en-US" dirty="0"/>
          </a:p>
        </p:txBody>
      </p:sp>
      <p:sp>
        <p:nvSpPr>
          <p:cNvPr id="2" name="Title 1"/>
          <p:cNvSpPr>
            <a:spLocks noGrp="1"/>
          </p:cNvSpPr>
          <p:nvPr>
            <p:ph type="title"/>
          </p:nvPr>
        </p:nvSpPr>
        <p:spPr>
          <a:xfrm>
            <a:off x="609606" y="425569"/>
            <a:ext cx="11057461" cy="603767"/>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
        <p:nvSpPr>
          <p:cNvPr id="8" name="Date Placeholder 3">
            <a:extLst>
              <a:ext uri="{FF2B5EF4-FFF2-40B4-BE49-F238E27FC236}">
                <a16:creationId xmlns:a16="http://schemas.microsoft.com/office/drawing/2014/main" id="{1B9DBF6E-42F6-4744-BB00-707B0BEDCBDF}"/>
              </a:ext>
            </a:extLst>
          </p:cNvPr>
          <p:cNvSpPr>
            <a:spLocks noGrp="1"/>
          </p:cNvSpPr>
          <p:nvPr>
            <p:ph type="dt" sz="half" idx="2"/>
          </p:nvPr>
        </p:nvSpPr>
        <p:spPr>
          <a:xfrm>
            <a:off x="1305984" y="6488431"/>
            <a:ext cx="151553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dirty="0"/>
              <a:t>08.04.20</a:t>
            </a:r>
          </a:p>
        </p:txBody>
      </p:sp>
    </p:spTree>
    <p:extLst>
      <p:ext uri="{BB962C8B-B14F-4D97-AF65-F5344CB8AC3E}">
        <p14:creationId xmlns:p14="http://schemas.microsoft.com/office/powerpoint/2010/main" val="241241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609600" y="1711746"/>
            <a:ext cx="11057467" cy="1143000"/>
          </a:xfrm>
          <a:prstGeom prst="rect">
            <a:avLst/>
          </a:prstGeom>
        </p:spPr>
        <p:txBody>
          <a:bodyPr vert="horz" lIns="0" tIns="0" rIns="0" bIns="0" anchor="b" anchorCtr="0"/>
          <a:lstStyle>
            <a:lvl1pPr algn="l">
              <a:defRPr sz="3200" b="1" i="0" baseline="0">
                <a:solidFill>
                  <a:srgbClr val="004C97"/>
                </a:solidFill>
                <a:latin typeface="Helvetica"/>
              </a:defRPr>
            </a:lvl1pPr>
          </a:lstStyle>
          <a:p>
            <a:r>
              <a:rPr lang="en-US"/>
              <a:t>Click to edit Master title style</a:t>
            </a:r>
            <a:endParaRPr lang="en-US" dirty="0"/>
          </a:p>
        </p:txBody>
      </p:sp>
      <p:sp>
        <p:nvSpPr>
          <p:cNvPr id="4" name="Text Placeholder 3"/>
          <p:cNvSpPr>
            <a:spLocks noGrp="1"/>
          </p:cNvSpPr>
          <p:nvPr>
            <p:ph type="body" sz="quarter" idx="10"/>
          </p:nvPr>
        </p:nvSpPr>
        <p:spPr>
          <a:xfrm>
            <a:off x="605367" y="3209908"/>
            <a:ext cx="11061700" cy="1721069"/>
          </a:xfrm>
          <a:prstGeom prst="rect">
            <a:avLst/>
          </a:prstGeom>
        </p:spPr>
        <p:txBody>
          <a:bodyPr vert="horz" lIns="0" tIns="0" rIns="0" bIns="0"/>
          <a:lstStyle>
            <a:lvl1pPr marL="0" indent="0">
              <a:buFontTx/>
              <a:buNone/>
              <a:defRPr sz="2200" baseline="0">
                <a:solidFill>
                  <a:srgbClr val="004C97"/>
                </a:solidFill>
                <a:latin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2112237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3" name="Straight Connector 12"/>
          <p:cNvCxnSpPr>
            <a:cxnSpLocks/>
          </p:cNvCxnSpPr>
          <p:nvPr/>
        </p:nvCxnSpPr>
        <p:spPr>
          <a:xfrm>
            <a:off x="287676" y="6357938"/>
            <a:ext cx="11667705"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1305985" y="6488431"/>
            <a:ext cx="1313926" cy="200023"/>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dirty="0"/>
              <a:t>08.04.20</a:t>
            </a:r>
          </a:p>
        </p:txBody>
      </p:sp>
      <p:sp>
        <p:nvSpPr>
          <p:cNvPr id="5" name="Footer Placeholder 4"/>
          <p:cNvSpPr>
            <a:spLocks noGrp="1"/>
          </p:cNvSpPr>
          <p:nvPr>
            <p:ph type="ftr" sz="quarter" idx="3"/>
          </p:nvPr>
        </p:nvSpPr>
        <p:spPr>
          <a:xfrm>
            <a:off x="2821518" y="6488432"/>
            <a:ext cx="7329349" cy="187324"/>
          </a:xfrm>
          <a:prstGeom prst="rect">
            <a:avLst/>
          </a:prstGeom>
        </p:spPr>
        <p:txBody>
          <a:bodyPr lIns="0" tIns="0" rIns="0" bIns="0" anchor="b" anchorCtr="0"/>
          <a:lstStyle>
            <a:lvl1pPr fontAlgn="auto">
              <a:spcBef>
                <a:spcPts val="0"/>
              </a:spcBef>
              <a:spcAft>
                <a:spcPts val="0"/>
              </a:spcAft>
              <a:defRPr sz="1200" baseline="0" dirty="0">
                <a:solidFill>
                  <a:srgbClr val="004C97"/>
                </a:solidFill>
                <a:latin typeface="Helvetica"/>
                <a:ea typeface="+mn-ea"/>
                <a:cs typeface="+mn-cs"/>
              </a:defRPr>
            </a:lvl1pPr>
          </a:lstStyle>
          <a:p>
            <a:pPr>
              <a:defRPr/>
            </a:pPr>
            <a:r>
              <a:rPr lang="en-US" dirty="0"/>
              <a:t>T. LeCompte | Magnetic Fields</a:t>
            </a:r>
          </a:p>
        </p:txBody>
      </p:sp>
      <p:sp>
        <p:nvSpPr>
          <p:cNvPr id="6" name="Slide Number Placeholder 5"/>
          <p:cNvSpPr>
            <a:spLocks noGrp="1"/>
          </p:cNvSpPr>
          <p:nvPr>
            <p:ph type="sldNum" sz="quarter" idx="4"/>
          </p:nvPr>
        </p:nvSpPr>
        <p:spPr>
          <a:xfrm>
            <a:off x="363679" y="6488431"/>
            <a:ext cx="700617" cy="187325"/>
          </a:xfrm>
          <a:prstGeom prst="rect">
            <a:avLst/>
          </a:prstGeom>
        </p:spPr>
        <p:txBody>
          <a:bodyPr lIns="0" tIns="0" rIns="0" bIns="0" anchor="b" anchorCtr="0"/>
          <a:lstStyle>
            <a:lvl1pPr fontAlgn="auto">
              <a:spcBef>
                <a:spcPts val="0"/>
              </a:spcBef>
              <a:spcAft>
                <a:spcPts val="0"/>
              </a:spcAft>
              <a:defRPr sz="1200" b="1" i="0" baseline="0" smtClean="0">
                <a:solidFill>
                  <a:srgbClr val="004C97"/>
                </a:solidFill>
                <a:latin typeface="Helvetica"/>
                <a:ea typeface="+mn-ea"/>
                <a:cs typeface="+mn-cs"/>
              </a:defRPr>
            </a:lvl1pPr>
          </a:lstStyle>
          <a:p>
            <a:pPr>
              <a:defRPr/>
            </a:pPr>
            <a:fld id="{0C39C72E-2A13-EB4D-AD45-6D4E6ACAED8D}" type="slidenum">
              <a:rPr lang="en-US"/>
              <a:pPr>
                <a:defRPr/>
              </a:pPr>
              <a:t>‹#›</a:t>
            </a:fld>
            <a:endParaRPr lang="en-US" dirty="0"/>
          </a:p>
        </p:txBody>
      </p:sp>
      <p:pic>
        <p:nvPicPr>
          <p:cNvPr id="7" name="Picture 6">
            <a:extLst>
              <a:ext uri="{FF2B5EF4-FFF2-40B4-BE49-F238E27FC236}">
                <a16:creationId xmlns:a16="http://schemas.microsoft.com/office/drawing/2014/main" id="{11F0F08D-1383-4141-915C-29DECEA73C87}"/>
              </a:ext>
            </a:extLst>
          </p:cNvPr>
          <p:cNvPicPr>
            <a:picLocks noChangeAspect="1"/>
          </p:cNvPicPr>
          <p:nvPr userDrawn="1"/>
        </p:nvPicPr>
        <p:blipFill>
          <a:blip r:embed="rId9"/>
          <a:stretch>
            <a:fillRect/>
          </a:stretch>
        </p:blipFill>
        <p:spPr>
          <a:xfrm>
            <a:off x="10310285" y="6425229"/>
            <a:ext cx="1518036" cy="313728"/>
          </a:xfrm>
          <a:prstGeom prst="rect">
            <a:avLst/>
          </a:prstGeom>
        </p:spPr>
      </p:pic>
    </p:spTree>
  </p:cSld>
  <p:clrMap bg1="lt1" tx1="dk1" bg2="lt2" tx2="dk2" accent1="accent1" accent2="accent2" accent3="accent3" accent4="accent4" accent5="accent5" accent6="accent6" hlink="hlink" folHlink="folHlink"/>
  <p:sldLayoutIdLst>
    <p:sldLayoutId id="2147483705" r:id="rId1"/>
    <p:sldLayoutId id="2147483701" r:id="rId2"/>
    <p:sldLayoutId id="2147483702" r:id="rId3"/>
    <p:sldLayoutId id="2147483703" r:id="rId4"/>
    <p:sldLayoutId id="2147483704" r:id="rId5"/>
    <p:sldLayoutId id="2147483706" r:id="rId6"/>
    <p:sldLayoutId id="2147483707" r:id="rId7"/>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p:cNvCxnSpPr>
            <a:cxnSpLocks/>
          </p:cNvCxnSpPr>
          <p:nvPr/>
        </p:nvCxnSpPr>
        <p:spPr>
          <a:xfrm>
            <a:off x="380144" y="475760"/>
            <a:ext cx="11599523" cy="0"/>
          </a:xfrm>
          <a:prstGeom prst="line">
            <a:avLst/>
          </a:prstGeom>
          <a:ln w="19050" cmpd="sng">
            <a:solidFill>
              <a:srgbClr val="004C97"/>
            </a:solidFill>
          </a:ln>
        </p:spPr>
        <p:style>
          <a:lnRef idx="1">
            <a:schemeClr val="dk1"/>
          </a:lnRef>
          <a:fillRef idx="0">
            <a:schemeClr val="dk1"/>
          </a:fillRef>
          <a:effectRef idx="0">
            <a:schemeClr val="dk1"/>
          </a:effectRef>
          <a:fontRef idx="minor">
            <a:schemeClr val="tx1"/>
          </a:fontRef>
        </p:style>
      </p:cxnSp>
      <p:pic>
        <p:nvPicPr>
          <p:cNvPr id="1029"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368" y="6083428"/>
            <a:ext cx="2100381" cy="3794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3" name="Straight Connector 12"/>
          <p:cNvCxnSpPr>
            <a:cxnSpLocks/>
          </p:cNvCxnSpPr>
          <p:nvPr/>
        </p:nvCxnSpPr>
        <p:spPr>
          <a:xfrm>
            <a:off x="287676" y="5728951"/>
            <a:ext cx="11691991"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pic>
        <p:nvPicPr>
          <p:cNvPr id="1031" name="Picture 13" descr="CERN-logo_outli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9941" y="5916605"/>
            <a:ext cx="874109" cy="8596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3" name="Picture 16" descr="SanfordSURF-horiz-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57905" y="5807965"/>
            <a:ext cx="2489454" cy="930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Color-Seal_Green-Mark_SC_Horizont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1214" y="6030041"/>
            <a:ext cx="2909413" cy="486249"/>
          </a:xfrm>
          <a:prstGeom prst="rect">
            <a:avLst/>
          </a:prstGeom>
        </p:spPr>
      </p:pic>
      <p:pic>
        <p:nvPicPr>
          <p:cNvPr id="12" name="Picture 11">
            <a:extLst>
              <a:ext uri="{FF2B5EF4-FFF2-40B4-BE49-F238E27FC236}">
                <a16:creationId xmlns:a16="http://schemas.microsoft.com/office/drawing/2014/main" id="{D36C1517-621B-43C2-9BA9-5BF605AF9101}"/>
              </a:ext>
            </a:extLst>
          </p:cNvPr>
          <p:cNvPicPr>
            <a:picLocks noChangeAspect="1"/>
          </p:cNvPicPr>
          <p:nvPr userDrawn="1"/>
        </p:nvPicPr>
        <p:blipFill>
          <a:blip r:embed="rId7"/>
          <a:stretch>
            <a:fillRect/>
          </a:stretch>
        </p:blipFill>
        <p:spPr>
          <a:xfrm>
            <a:off x="10109090" y="41084"/>
            <a:ext cx="1810669" cy="374205"/>
          </a:xfrm>
          <a:prstGeom prst="rect">
            <a:avLst/>
          </a:prstGeom>
        </p:spPr>
      </p:pic>
    </p:spTree>
    <p:extLst>
      <p:ext uri="{BB962C8B-B14F-4D97-AF65-F5344CB8AC3E}">
        <p14:creationId xmlns:p14="http://schemas.microsoft.com/office/powerpoint/2010/main" val="3824768524"/>
      </p:ext>
    </p:extLst>
  </p:cSld>
  <p:clrMap bg1="lt1" tx1="dk1" bg2="lt2" tx2="dk2" accent1="accent1" accent2="accent2" accent3="accent3" accent4="accent4" accent5="accent5" accent6="accent6" hlink="hlink" folHlink="folHlink"/>
  <p:sldLayoutIdLst>
    <p:sldLayoutId id="2147483699" r:id="rId1"/>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609600" y="1706066"/>
            <a:ext cx="11057467" cy="1143000"/>
          </a:xfrm>
        </p:spPr>
        <p:txBody>
          <a:bodyPr/>
          <a:lstStyle/>
          <a:p>
            <a:r>
              <a:rPr lang="en-US" dirty="0"/>
              <a:t>TMS Electronics</a:t>
            </a:r>
            <a:br>
              <a:rPr lang="en-US" dirty="0"/>
            </a:br>
            <a:endParaRPr lang="en-US" sz="1400" dirty="0"/>
          </a:p>
        </p:txBody>
      </p:sp>
      <p:sp>
        <p:nvSpPr>
          <p:cNvPr id="6146" name="Text Placeholder 2"/>
          <p:cNvSpPr>
            <a:spLocks noGrp="1"/>
          </p:cNvSpPr>
          <p:nvPr>
            <p:ph type="body" sz="quarter" idx="10"/>
          </p:nvPr>
        </p:nvSpPr>
        <p:spPr/>
        <p:txBody>
          <a:bodyPr/>
          <a:lstStyle/>
          <a:p>
            <a:r>
              <a:rPr lang="en-US" dirty="0"/>
              <a:t>Tom LeCompte (</a:t>
            </a:r>
            <a:r>
              <a:rPr lang="en-US" i="1" dirty="0"/>
              <a:t>SLAC)</a:t>
            </a:r>
            <a:br>
              <a:rPr lang="en-US" i="1" dirty="0"/>
            </a:br>
            <a:endParaRPr lang="en-US" i="1" dirty="0"/>
          </a:p>
        </p:txBody>
      </p:sp>
      <p:pic>
        <p:nvPicPr>
          <p:cNvPr id="4" name="Picture 3">
            <a:extLst>
              <a:ext uri="{FF2B5EF4-FFF2-40B4-BE49-F238E27FC236}">
                <a16:creationId xmlns:a16="http://schemas.microsoft.com/office/drawing/2014/main" id="{E90B9E62-661D-412C-B03F-C10C7C15FB9D}"/>
              </a:ext>
            </a:extLst>
          </p:cNvPr>
          <p:cNvPicPr>
            <a:picLocks noChangeAspect="1"/>
          </p:cNvPicPr>
          <p:nvPr/>
        </p:nvPicPr>
        <p:blipFill>
          <a:blip r:embed="rId3"/>
          <a:stretch>
            <a:fillRect/>
          </a:stretch>
        </p:blipFill>
        <p:spPr>
          <a:xfrm>
            <a:off x="10383012" y="5798440"/>
            <a:ext cx="955928" cy="9559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909C70-FC4D-4D75-9B64-883ECBDB82CB}"/>
              </a:ext>
            </a:extLst>
          </p:cNvPr>
          <p:cNvSpPr>
            <a:spLocks noGrp="1"/>
          </p:cNvSpPr>
          <p:nvPr>
            <p:ph type="title"/>
          </p:nvPr>
        </p:nvSpPr>
        <p:spPr/>
        <p:txBody>
          <a:bodyPr>
            <a:normAutofit/>
          </a:bodyPr>
          <a:lstStyle/>
          <a:p>
            <a:r>
              <a:rPr lang="en-US" dirty="0"/>
              <a:t>Comparison</a:t>
            </a:r>
            <a:endParaRPr lang="en-US" sz="2200" dirty="0">
              <a:solidFill>
                <a:srgbClr val="004C97"/>
              </a:solidFill>
            </a:endParaRPr>
          </a:p>
        </p:txBody>
      </p:sp>
      <p:sp>
        <p:nvSpPr>
          <p:cNvPr id="2" name="Footer Placeholder 1">
            <a:extLst>
              <a:ext uri="{FF2B5EF4-FFF2-40B4-BE49-F238E27FC236}">
                <a16:creationId xmlns:a16="http://schemas.microsoft.com/office/drawing/2014/main" id="{CDD8FE81-8C74-4E68-A580-5F075CCCDC51}"/>
              </a:ext>
            </a:extLst>
          </p:cNvPr>
          <p:cNvSpPr>
            <a:spLocks noGrp="1"/>
          </p:cNvSpPr>
          <p:nvPr>
            <p:ph type="ftr" sz="quarter" idx="11"/>
          </p:nvPr>
        </p:nvSpPr>
        <p:spPr/>
        <p:txBody>
          <a:bodyPr/>
          <a:lstStyle/>
          <a:p>
            <a:pPr lvl="0">
              <a:defRPr/>
            </a:pPr>
            <a:r>
              <a:rPr kumimoji="0" lang="en-US" sz="1200" b="0" i="0" u="none" strike="noStrike" kern="1200" cap="none" spc="0" normalizeH="0" baseline="0" noProof="0" dirty="0">
                <a:ln>
                  <a:noFill/>
                </a:ln>
                <a:solidFill>
                  <a:srgbClr val="004C97"/>
                </a:solidFill>
                <a:effectLst/>
                <a:uLnTx/>
                <a:uFillTx/>
                <a:latin typeface="Helvetica"/>
                <a:ea typeface="+mn-ea"/>
                <a:cs typeface="Helvetica"/>
              </a:rPr>
              <a:t>LeCompte | </a:t>
            </a:r>
            <a:r>
              <a:rPr lang="en-US" dirty="0">
                <a:cs typeface="Helvetica"/>
              </a:rPr>
              <a:t>TMS</a:t>
            </a:r>
            <a:endParaRPr kumimoji="0" lang="en-US" sz="1200" b="0"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 name="Slide Number Placeholder 3">
            <a:extLst>
              <a:ext uri="{FF2B5EF4-FFF2-40B4-BE49-F238E27FC236}">
                <a16:creationId xmlns:a16="http://schemas.microsoft.com/office/drawing/2014/main" id="{CE3B240E-FA9D-42B7-B17B-3155E285FE8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39C72E-2A13-EB4D-AD45-6D4E6ACAED8D}" type="slidenum">
              <a:rPr kumimoji="0" lang="en-US" sz="1200" b="1" i="0" u="none" strike="noStrike" kern="1200" cap="none" spc="0" normalizeH="0" baseline="0" noProof="0" smtClean="0">
                <a:ln>
                  <a:noFill/>
                </a:ln>
                <a:solidFill>
                  <a:srgbClr val="004C97"/>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0" name="Content Placeholder 4">
            <a:extLst>
              <a:ext uri="{FF2B5EF4-FFF2-40B4-BE49-F238E27FC236}">
                <a16:creationId xmlns:a16="http://schemas.microsoft.com/office/drawing/2014/main" id="{9AFFF242-3087-4453-BBF4-FF0979EE6469}"/>
              </a:ext>
            </a:extLst>
          </p:cNvPr>
          <p:cNvSpPr>
            <a:spLocks noGrp="1"/>
          </p:cNvSpPr>
          <p:nvPr>
            <p:ph idx="13"/>
          </p:nvPr>
        </p:nvSpPr>
        <p:spPr>
          <a:xfrm>
            <a:off x="5420921" y="5856122"/>
            <a:ext cx="6605311" cy="420276"/>
          </a:xfrm>
          <a:solidFill>
            <a:schemeClr val="bg1"/>
          </a:solidFill>
        </p:spPr>
        <p:txBody>
          <a:bodyPr/>
          <a:lstStyle/>
          <a:p>
            <a:r>
              <a:rPr lang="en-US" sz="1600" dirty="0"/>
              <a:t>Green is better,</a:t>
            </a:r>
            <a:r>
              <a:rPr lang="en-US" sz="1600" dirty="0">
                <a:sym typeface="Wingdings" panose="05000000000000000000" pitchFamily="2" charset="2"/>
              </a:rPr>
              <a:t> gray is good enough, red is potentially troublesome</a:t>
            </a:r>
            <a:endParaRPr lang="en-US" sz="1600" dirty="0"/>
          </a:p>
        </p:txBody>
      </p:sp>
      <p:graphicFrame>
        <p:nvGraphicFramePr>
          <p:cNvPr id="5" name="Table 5">
            <a:extLst>
              <a:ext uri="{FF2B5EF4-FFF2-40B4-BE49-F238E27FC236}">
                <a16:creationId xmlns:a16="http://schemas.microsoft.com/office/drawing/2014/main" id="{C33A91F1-D078-4BDD-BE01-2ED0527BDAF4}"/>
              </a:ext>
            </a:extLst>
          </p:cNvPr>
          <p:cNvGraphicFramePr>
            <a:graphicFrameLocks noGrp="1"/>
          </p:cNvGraphicFramePr>
          <p:nvPr>
            <p:extLst>
              <p:ext uri="{D42A27DB-BD31-4B8C-83A1-F6EECF244321}">
                <p14:modId xmlns:p14="http://schemas.microsoft.com/office/powerpoint/2010/main" val="1850024475"/>
              </p:ext>
            </p:extLst>
          </p:nvPr>
        </p:nvGraphicFramePr>
        <p:xfrm>
          <a:off x="741172" y="1001878"/>
          <a:ext cx="10650729" cy="3332480"/>
        </p:xfrm>
        <a:graphic>
          <a:graphicData uri="http://schemas.openxmlformats.org/drawingml/2006/table">
            <a:tbl>
              <a:tblPr firstRow="1" bandRow="1">
                <a:tableStyleId>{5C22544A-7EE6-4342-B048-85BDC9FD1C3A}</a:tableStyleId>
              </a:tblPr>
              <a:tblGrid>
                <a:gridCol w="2788091">
                  <a:extLst>
                    <a:ext uri="{9D8B030D-6E8A-4147-A177-3AD203B41FA5}">
                      <a16:colId xmlns:a16="http://schemas.microsoft.com/office/drawing/2014/main" val="1134353663"/>
                    </a:ext>
                  </a:extLst>
                </a:gridCol>
                <a:gridCol w="3716421">
                  <a:extLst>
                    <a:ext uri="{9D8B030D-6E8A-4147-A177-3AD203B41FA5}">
                      <a16:colId xmlns:a16="http://schemas.microsoft.com/office/drawing/2014/main" val="3439879634"/>
                    </a:ext>
                  </a:extLst>
                </a:gridCol>
                <a:gridCol w="4146217">
                  <a:extLst>
                    <a:ext uri="{9D8B030D-6E8A-4147-A177-3AD203B41FA5}">
                      <a16:colId xmlns:a16="http://schemas.microsoft.com/office/drawing/2014/main" val="3456760315"/>
                    </a:ext>
                  </a:extLst>
                </a:gridCol>
              </a:tblGrid>
              <a:tr h="0">
                <a:tc>
                  <a:txBody>
                    <a:bodyPr/>
                    <a:lstStyle/>
                    <a:p>
                      <a:endParaRPr lang="en-US" dirty="0"/>
                    </a:p>
                  </a:txBody>
                  <a:tcPr/>
                </a:tc>
                <a:tc>
                  <a:txBody>
                    <a:bodyPr/>
                    <a:lstStyle/>
                    <a:p>
                      <a:pPr algn="ctr"/>
                      <a:r>
                        <a:rPr lang="en-US" dirty="0"/>
                        <a:t>AFE5807</a:t>
                      </a:r>
                    </a:p>
                  </a:txBody>
                  <a:tcPr/>
                </a:tc>
                <a:tc>
                  <a:txBody>
                    <a:bodyPr/>
                    <a:lstStyle/>
                    <a:p>
                      <a:pPr algn="ctr"/>
                      <a:r>
                        <a:rPr lang="en-US" dirty="0"/>
                        <a:t>KlauS</a:t>
                      </a:r>
                    </a:p>
                  </a:txBody>
                  <a:tcPr/>
                </a:tc>
                <a:extLst>
                  <a:ext uri="{0D108BD9-81ED-4DB2-BD59-A6C34878D82A}">
                    <a16:rowId xmlns:a16="http://schemas.microsoft.com/office/drawing/2014/main" val="705620553"/>
                  </a:ext>
                </a:extLst>
              </a:tr>
              <a:tr h="370840">
                <a:tc>
                  <a:txBody>
                    <a:bodyPr/>
                    <a:lstStyle/>
                    <a:p>
                      <a:r>
                        <a:rPr lang="en-US" dirty="0"/>
                        <a:t>Cost</a:t>
                      </a:r>
                    </a:p>
                  </a:txBody>
                  <a:tcPr>
                    <a:solidFill>
                      <a:schemeClr val="bg1">
                        <a:lumMod val="85000"/>
                      </a:schemeClr>
                    </a:solidFill>
                  </a:tcPr>
                </a:tc>
                <a:tc>
                  <a:txBody>
                    <a:bodyPr/>
                    <a:lstStyle/>
                    <a:p>
                      <a:pPr algn="r"/>
                      <a:r>
                        <a:rPr lang="en-US" dirty="0"/>
                        <a:t>$170,000 (base)</a:t>
                      </a:r>
                    </a:p>
                  </a:txBody>
                  <a:tcPr>
                    <a:solidFill>
                      <a:schemeClr val="bg1">
                        <a:lumMod val="65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Potentially in-kind from Germany</a:t>
                      </a:r>
                    </a:p>
                  </a:txBody>
                  <a:tcPr>
                    <a:solidFill>
                      <a:srgbClr val="92D050"/>
                    </a:solidFill>
                  </a:tcPr>
                </a:tc>
                <a:extLst>
                  <a:ext uri="{0D108BD9-81ED-4DB2-BD59-A6C34878D82A}">
                    <a16:rowId xmlns:a16="http://schemas.microsoft.com/office/drawing/2014/main" val="823265322"/>
                  </a:ext>
                </a:extLst>
              </a:tr>
              <a:tr h="370840">
                <a:tc>
                  <a:txBody>
                    <a:bodyPr/>
                    <a:lstStyle/>
                    <a:p>
                      <a:r>
                        <a:rPr lang="en-US" dirty="0"/>
                        <a:t>Channel count</a:t>
                      </a:r>
                    </a:p>
                  </a:txBody>
                  <a:tcPr>
                    <a:solidFill>
                      <a:schemeClr val="bg1">
                        <a:lumMod val="85000"/>
                      </a:schemeClr>
                    </a:solidFill>
                  </a:tcPr>
                </a:tc>
                <a:tc>
                  <a:txBody>
                    <a:bodyPr/>
                    <a:lstStyle/>
                    <a:p>
                      <a:pPr algn="r"/>
                      <a:r>
                        <a:rPr lang="en-US" dirty="0"/>
                        <a:t>8</a:t>
                      </a:r>
                    </a:p>
                  </a:txBody>
                  <a:tcPr>
                    <a:solidFill>
                      <a:srgbClr val="92D050"/>
                    </a:solidFill>
                  </a:tcPr>
                </a:tc>
                <a:tc>
                  <a:txBody>
                    <a:bodyPr/>
                    <a:lstStyle/>
                    <a:p>
                      <a:pPr algn="r"/>
                      <a:r>
                        <a:rPr lang="en-US" dirty="0"/>
                        <a:t>32 (need 48)</a:t>
                      </a:r>
                    </a:p>
                  </a:txBody>
                  <a:tcPr>
                    <a:solidFill>
                      <a:schemeClr val="bg1">
                        <a:lumMod val="65000"/>
                      </a:schemeClr>
                    </a:solidFill>
                  </a:tcPr>
                </a:tc>
                <a:extLst>
                  <a:ext uri="{0D108BD9-81ED-4DB2-BD59-A6C34878D82A}">
                    <a16:rowId xmlns:a16="http://schemas.microsoft.com/office/drawing/2014/main" val="942350921"/>
                  </a:ext>
                </a:extLst>
              </a:tr>
              <a:tr h="370840">
                <a:tc>
                  <a:txBody>
                    <a:bodyPr/>
                    <a:lstStyle/>
                    <a:p>
                      <a:r>
                        <a:rPr lang="en-US" dirty="0"/>
                        <a:t>ADC</a:t>
                      </a:r>
                    </a:p>
                  </a:txBody>
                  <a:tcPr>
                    <a:solidFill>
                      <a:schemeClr val="bg1">
                        <a:lumMod val="85000"/>
                      </a:schemeClr>
                    </a:solidFill>
                  </a:tcPr>
                </a:tc>
                <a:tc>
                  <a:txBody>
                    <a:bodyPr/>
                    <a:lstStyle/>
                    <a:p>
                      <a:pPr algn="r"/>
                      <a:r>
                        <a:rPr lang="en-US" dirty="0"/>
                        <a:t>12-bit</a:t>
                      </a:r>
                    </a:p>
                  </a:txBody>
                  <a:tcPr>
                    <a:solidFill>
                      <a:srgbClr val="92D050"/>
                    </a:solidFill>
                  </a:tcPr>
                </a:tc>
                <a:tc>
                  <a:txBody>
                    <a:bodyPr/>
                    <a:lstStyle/>
                    <a:p>
                      <a:pPr algn="r"/>
                      <a:r>
                        <a:rPr lang="en-US" dirty="0"/>
                        <a:t>10/12-bit</a:t>
                      </a:r>
                    </a:p>
                  </a:txBody>
                  <a:tcPr>
                    <a:solidFill>
                      <a:schemeClr val="bg1">
                        <a:lumMod val="65000"/>
                      </a:schemeClr>
                    </a:solidFill>
                  </a:tcPr>
                </a:tc>
                <a:extLst>
                  <a:ext uri="{0D108BD9-81ED-4DB2-BD59-A6C34878D82A}">
                    <a16:rowId xmlns:a16="http://schemas.microsoft.com/office/drawing/2014/main" val="1044912323"/>
                  </a:ext>
                </a:extLst>
              </a:tr>
              <a:tr h="370840">
                <a:tc>
                  <a:txBody>
                    <a:bodyPr/>
                    <a:lstStyle/>
                    <a:p>
                      <a:r>
                        <a:rPr lang="en-US" dirty="0"/>
                        <a:t>Sample Time</a:t>
                      </a:r>
                    </a:p>
                  </a:txBody>
                  <a:tcPr>
                    <a:solidFill>
                      <a:schemeClr val="bg1">
                        <a:lumMod val="85000"/>
                      </a:schemeClr>
                    </a:solidFill>
                  </a:tcPr>
                </a:tc>
                <a:tc>
                  <a:txBody>
                    <a:bodyPr/>
                    <a:lstStyle/>
                    <a:p>
                      <a:pPr algn="r"/>
                      <a:r>
                        <a:rPr lang="en-US" dirty="0"/>
                        <a:t>12.5 ns</a:t>
                      </a:r>
                    </a:p>
                  </a:txBody>
                  <a:tcPr>
                    <a:solidFill>
                      <a:srgbClr val="FF0000"/>
                    </a:solidFill>
                  </a:tcPr>
                </a:tc>
                <a:tc>
                  <a:txBody>
                    <a:bodyPr/>
                    <a:lstStyle/>
                    <a:p>
                      <a:pPr algn="r"/>
                      <a:r>
                        <a:rPr lang="en-US" dirty="0"/>
                        <a:t> Sample and hold “0.2 ns”</a:t>
                      </a:r>
                    </a:p>
                  </a:txBody>
                  <a:tcPr>
                    <a:solidFill>
                      <a:srgbClr val="92D050"/>
                    </a:solidFill>
                  </a:tcPr>
                </a:tc>
                <a:extLst>
                  <a:ext uri="{0D108BD9-81ED-4DB2-BD59-A6C34878D82A}">
                    <a16:rowId xmlns:a16="http://schemas.microsoft.com/office/drawing/2014/main" val="1527945372"/>
                  </a:ext>
                </a:extLst>
              </a:tr>
              <a:tr h="370840">
                <a:tc>
                  <a:txBody>
                    <a:bodyPr/>
                    <a:lstStyle/>
                    <a:p>
                      <a:r>
                        <a:rPr lang="en-US" dirty="0"/>
                        <a:t>Deadtime</a:t>
                      </a:r>
                    </a:p>
                  </a:txBody>
                  <a:tcPr>
                    <a:solidFill>
                      <a:schemeClr val="bg1">
                        <a:lumMod val="85000"/>
                      </a:schemeClr>
                    </a:solidFill>
                  </a:tcPr>
                </a:tc>
                <a:tc>
                  <a:txBody>
                    <a:bodyPr/>
                    <a:lstStyle/>
                    <a:p>
                      <a:pPr algn="r"/>
                      <a:r>
                        <a:rPr lang="en-US" dirty="0"/>
                        <a:t>Deadtimeless</a:t>
                      </a:r>
                    </a:p>
                  </a:txBody>
                  <a:tcPr>
                    <a:solidFill>
                      <a:srgbClr val="92D050"/>
                    </a:solidFill>
                  </a:tcPr>
                </a:tc>
                <a:tc>
                  <a:txBody>
                    <a:bodyPr/>
                    <a:lstStyle/>
                    <a:p>
                      <a:pPr algn="r"/>
                      <a:r>
                        <a:rPr lang="en-US" dirty="0"/>
                        <a:t>Average 3-4% (but adjustable</a:t>
                      </a:r>
                    </a:p>
                  </a:txBody>
                  <a:tcPr>
                    <a:solidFill>
                      <a:srgbClr val="FF0000"/>
                    </a:solidFill>
                  </a:tcPr>
                </a:tc>
                <a:extLst>
                  <a:ext uri="{0D108BD9-81ED-4DB2-BD59-A6C34878D82A}">
                    <a16:rowId xmlns:a16="http://schemas.microsoft.com/office/drawing/2014/main" val="2514532395"/>
                  </a:ext>
                </a:extLst>
              </a:tr>
              <a:tr h="370840">
                <a:tc>
                  <a:txBody>
                    <a:bodyPr/>
                    <a:lstStyle/>
                    <a:p>
                      <a:r>
                        <a:rPr lang="en-US" dirty="0"/>
                        <a:t>System Power</a:t>
                      </a:r>
                    </a:p>
                  </a:txBody>
                  <a:tcPr>
                    <a:solidFill>
                      <a:schemeClr val="bg1">
                        <a:lumMod val="85000"/>
                      </a:schemeClr>
                    </a:solidFill>
                  </a:tcPr>
                </a:tc>
                <a:tc>
                  <a:txBody>
                    <a:bodyPr/>
                    <a:lstStyle/>
                    <a:p>
                      <a:pPr algn="r"/>
                      <a:r>
                        <a:rPr lang="en-US" dirty="0"/>
                        <a:t>1 kW</a:t>
                      </a:r>
                    </a:p>
                  </a:txBody>
                  <a:tcPr>
                    <a:solidFill>
                      <a:schemeClr val="bg1">
                        <a:lumMod val="65000"/>
                      </a:schemeClr>
                    </a:solidFill>
                  </a:tcPr>
                </a:tc>
                <a:tc>
                  <a:txBody>
                    <a:bodyPr/>
                    <a:lstStyle/>
                    <a:p>
                      <a:pPr algn="r"/>
                      <a:r>
                        <a:rPr lang="en-US" dirty="0"/>
                        <a:t>&lt; 100 W</a:t>
                      </a:r>
                    </a:p>
                  </a:txBody>
                  <a:tcPr>
                    <a:solidFill>
                      <a:srgbClr val="92D050"/>
                    </a:solidFill>
                  </a:tcPr>
                </a:tc>
                <a:extLst>
                  <a:ext uri="{0D108BD9-81ED-4DB2-BD59-A6C34878D82A}">
                    <a16:rowId xmlns:a16="http://schemas.microsoft.com/office/drawing/2014/main" val="2519215259"/>
                  </a:ext>
                </a:extLst>
              </a:tr>
              <a:tr h="370840">
                <a:tc>
                  <a:txBody>
                    <a:bodyPr/>
                    <a:lstStyle/>
                    <a:p>
                      <a:r>
                        <a:rPr lang="en-US" dirty="0"/>
                        <a:t>Input</a:t>
                      </a:r>
                    </a:p>
                  </a:txBody>
                  <a:tcPr>
                    <a:solidFill>
                      <a:schemeClr val="bg1">
                        <a:lumMod val="85000"/>
                      </a:schemeClr>
                    </a:solidFill>
                  </a:tcPr>
                </a:tc>
                <a:tc>
                  <a:txBody>
                    <a:bodyPr/>
                    <a:lstStyle/>
                    <a:p>
                      <a:pPr algn="r"/>
                      <a:r>
                        <a:rPr lang="en-US" dirty="0"/>
                        <a:t>Single-ended</a:t>
                      </a:r>
                    </a:p>
                  </a:txBody>
                  <a:tcPr>
                    <a:solidFill>
                      <a:srgbClr val="FF0000"/>
                    </a:solidFill>
                  </a:tcPr>
                </a:tc>
                <a:tc>
                  <a:txBody>
                    <a:bodyPr/>
                    <a:lstStyle/>
                    <a:p>
                      <a:pPr algn="r"/>
                      <a:r>
                        <a:rPr lang="en-US" dirty="0"/>
                        <a:t>Single-ended</a:t>
                      </a:r>
                    </a:p>
                  </a:txBody>
                  <a:tcPr>
                    <a:solidFill>
                      <a:srgbClr val="FF0000"/>
                    </a:solidFill>
                  </a:tcPr>
                </a:tc>
                <a:extLst>
                  <a:ext uri="{0D108BD9-81ED-4DB2-BD59-A6C34878D82A}">
                    <a16:rowId xmlns:a16="http://schemas.microsoft.com/office/drawing/2014/main" val="1036014974"/>
                  </a:ext>
                </a:extLst>
              </a:tr>
              <a:tr h="370840">
                <a:tc>
                  <a:txBody>
                    <a:bodyPr/>
                    <a:lstStyle/>
                    <a:p>
                      <a:r>
                        <a:rPr lang="en-US" dirty="0"/>
                        <a:t>Support Circuitry Impact</a:t>
                      </a:r>
                    </a:p>
                  </a:txBody>
                  <a:tcPr>
                    <a:solidFill>
                      <a:schemeClr val="bg1">
                        <a:lumMod val="85000"/>
                      </a:schemeClr>
                    </a:solidFill>
                  </a:tcPr>
                </a:tc>
                <a:tc>
                  <a:txBody>
                    <a:bodyPr/>
                    <a:lstStyle/>
                    <a:p>
                      <a:pPr algn="r"/>
                      <a:r>
                        <a:rPr lang="en-US" dirty="0"/>
                        <a:t>Unknown</a:t>
                      </a:r>
                    </a:p>
                  </a:txBody>
                  <a:tcPr>
                    <a:solidFill>
                      <a:schemeClr val="bg1">
                        <a:lumMod val="65000"/>
                      </a:schemeClr>
                    </a:solidFill>
                  </a:tcPr>
                </a:tc>
                <a:tc>
                  <a:txBody>
                    <a:bodyPr/>
                    <a:lstStyle/>
                    <a:p>
                      <a:pPr algn="r"/>
                      <a:r>
                        <a:rPr lang="en-US" dirty="0"/>
                        <a:t>Unknown</a:t>
                      </a:r>
                    </a:p>
                  </a:txBody>
                  <a:tcPr>
                    <a:solidFill>
                      <a:schemeClr val="bg1">
                        <a:lumMod val="65000"/>
                      </a:schemeClr>
                    </a:solidFill>
                  </a:tcPr>
                </a:tc>
                <a:extLst>
                  <a:ext uri="{0D108BD9-81ED-4DB2-BD59-A6C34878D82A}">
                    <a16:rowId xmlns:a16="http://schemas.microsoft.com/office/drawing/2014/main" val="955012796"/>
                  </a:ext>
                </a:extLst>
              </a:tr>
            </a:tbl>
          </a:graphicData>
        </a:graphic>
      </p:graphicFrame>
    </p:spTree>
    <p:extLst>
      <p:ext uri="{BB962C8B-B14F-4D97-AF65-F5344CB8AC3E}">
        <p14:creationId xmlns:p14="http://schemas.microsoft.com/office/powerpoint/2010/main" val="4248475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909C70-FC4D-4D75-9B64-883ECBDB82CB}"/>
              </a:ext>
            </a:extLst>
          </p:cNvPr>
          <p:cNvSpPr>
            <a:spLocks noGrp="1"/>
          </p:cNvSpPr>
          <p:nvPr>
            <p:ph type="title"/>
          </p:nvPr>
        </p:nvSpPr>
        <p:spPr/>
        <p:txBody>
          <a:bodyPr>
            <a:normAutofit/>
          </a:bodyPr>
          <a:lstStyle/>
          <a:p>
            <a:r>
              <a:rPr lang="en-US" dirty="0"/>
              <a:t>Deadtime and the Operating Point</a:t>
            </a:r>
            <a:endParaRPr lang="en-US" sz="2200" dirty="0">
              <a:solidFill>
                <a:srgbClr val="004C97"/>
              </a:solidFill>
            </a:endParaRPr>
          </a:p>
        </p:txBody>
      </p:sp>
      <p:sp>
        <p:nvSpPr>
          <p:cNvPr id="40" name="Content Placeholder 4">
            <a:extLst>
              <a:ext uri="{FF2B5EF4-FFF2-40B4-BE49-F238E27FC236}">
                <a16:creationId xmlns:a16="http://schemas.microsoft.com/office/drawing/2014/main" id="{9AFFF242-3087-4453-BBF4-FF0979EE6469}"/>
              </a:ext>
            </a:extLst>
          </p:cNvPr>
          <p:cNvSpPr>
            <a:spLocks noGrp="1"/>
          </p:cNvSpPr>
          <p:nvPr>
            <p:ph idx="13"/>
          </p:nvPr>
        </p:nvSpPr>
        <p:spPr>
          <a:xfrm>
            <a:off x="609599" y="1353922"/>
            <a:ext cx="7756151" cy="4767986"/>
          </a:xfrm>
          <a:solidFill>
            <a:schemeClr val="bg1"/>
          </a:solidFill>
        </p:spPr>
        <p:txBody>
          <a:bodyPr/>
          <a:lstStyle/>
          <a:p>
            <a:r>
              <a:rPr lang="en-US" sz="2000" dirty="0"/>
              <a:t>Originally I had not considered deadtime</a:t>
            </a:r>
          </a:p>
          <a:p>
            <a:pPr lvl="1"/>
            <a:r>
              <a:rPr lang="en-US" sz="1600" dirty="0">
                <a:sym typeface="Wingdings" panose="05000000000000000000" pitchFamily="2" charset="2"/>
              </a:rPr>
              <a:t>Commercial front-end chips can handle our rates with no deadtime</a:t>
            </a:r>
          </a:p>
          <a:p>
            <a:pPr lvl="1"/>
            <a:r>
              <a:rPr lang="en-US" sz="1600" dirty="0">
                <a:sym typeface="Wingdings" panose="05000000000000000000" pitchFamily="2" charset="2"/>
              </a:rPr>
              <a:t>However, noise is still noise – signal pulses can be distorted</a:t>
            </a:r>
            <a:br>
              <a:rPr lang="en-US" sz="1600" dirty="0">
                <a:sym typeface="Wingdings" panose="05000000000000000000" pitchFamily="2" charset="2"/>
              </a:rPr>
            </a:br>
            <a:endParaRPr lang="en-US" sz="1600" dirty="0">
              <a:sym typeface="Wingdings" panose="05000000000000000000" pitchFamily="2" charset="2"/>
            </a:endParaRPr>
          </a:p>
          <a:p>
            <a:r>
              <a:rPr lang="en-US" sz="2000" dirty="0">
                <a:sym typeface="Wingdings" panose="05000000000000000000" pitchFamily="2" charset="2"/>
              </a:rPr>
              <a:t>I would rather have a 99% efficiency than a 1% deadtime</a:t>
            </a:r>
          </a:p>
          <a:p>
            <a:pPr lvl="1"/>
            <a:r>
              <a:rPr lang="en-US" sz="1600" dirty="0">
                <a:sym typeface="Wingdings" panose="05000000000000000000" pitchFamily="2" charset="2"/>
              </a:rPr>
              <a:t>An efficiency is just that – deadtime is correlated with beam intensity, particle location, etc.</a:t>
            </a:r>
          </a:p>
          <a:p>
            <a:pPr lvl="1"/>
            <a:endParaRPr lang="en-US" sz="1600" dirty="0">
              <a:sym typeface="Wingdings" panose="05000000000000000000" pitchFamily="2" charset="2"/>
            </a:endParaRPr>
          </a:p>
          <a:p>
            <a:r>
              <a:rPr lang="en-US" sz="1800" dirty="0">
                <a:sym typeface="Wingdings" panose="05000000000000000000" pitchFamily="2" charset="2"/>
              </a:rPr>
              <a:t>We would probably operate KlauS at a higher threshold than the TI AFE5807</a:t>
            </a:r>
          </a:p>
          <a:p>
            <a:pPr lvl="1"/>
            <a:r>
              <a:rPr lang="en-US" sz="1600" dirty="0">
                <a:sym typeface="Wingdings" panose="05000000000000000000" pitchFamily="2" charset="2"/>
              </a:rPr>
              <a:t>Lowers deadtime (at a small cost in efficiency)  that’s the tradeoff</a:t>
            </a:r>
          </a:p>
          <a:p>
            <a:pPr lvl="1"/>
            <a:r>
              <a:rPr lang="en-US" sz="1600" dirty="0">
                <a:sym typeface="Wingdings" panose="05000000000000000000" pitchFamily="2" charset="2"/>
              </a:rPr>
              <a:t>Looks like ~4 photoelectrons (~¼ mip) would be where we end up – a fraction of a percent of each (not the 3-4% at the lower threshold)</a:t>
            </a:r>
            <a:endParaRPr lang="en-US" sz="1600" dirty="0"/>
          </a:p>
          <a:p>
            <a:pPr lvl="1" indent="0">
              <a:buNone/>
            </a:pPr>
            <a:r>
              <a:rPr lang="en-US" sz="1600" dirty="0"/>
              <a:t> </a:t>
            </a:r>
          </a:p>
          <a:p>
            <a:pPr lvl="1"/>
            <a:endParaRPr lang="en-US" sz="1800" dirty="0"/>
          </a:p>
        </p:txBody>
      </p:sp>
      <p:sp>
        <p:nvSpPr>
          <p:cNvPr id="20" name="TextBox 19">
            <a:extLst>
              <a:ext uri="{FF2B5EF4-FFF2-40B4-BE49-F238E27FC236}">
                <a16:creationId xmlns:a16="http://schemas.microsoft.com/office/drawing/2014/main" id="{D3E9FE7C-C3E5-4615-8860-DBA135971B0B}"/>
              </a:ext>
            </a:extLst>
          </p:cNvPr>
          <p:cNvSpPr txBox="1"/>
          <p:nvPr/>
        </p:nvSpPr>
        <p:spPr>
          <a:xfrm>
            <a:off x="9334785" y="3331928"/>
            <a:ext cx="2247154" cy="646331"/>
          </a:xfrm>
          <a:prstGeom prst="rect">
            <a:avLst/>
          </a:prstGeom>
          <a:noFill/>
        </p:spPr>
        <p:txBody>
          <a:bodyPr wrap="none" rtlCol="0">
            <a:spAutoFit/>
          </a:bodyPr>
          <a:lstStyle/>
          <a:p>
            <a:pPr algn="ctr"/>
            <a:r>
              <a:rPr lang="en-US" sz="1800" b="0" i="0" u="none" strike="noStrike" baseline="0" dirty="0">
                <a:latin typeface="Times New Roman" panose="02020603050405020304" pitchFamily="18" charset="0"/>
              </a:rPr>
              <a:t>SiPM noise model</a:t>
            </a:r>
            <a:br>
              <a:rPr lang="en-US" sz="1800" b="0" i="0" u="none" strike="noStrike" baseline="0" dirty="0">
                <a:latin typeface="Times New Roman" panose="02020603050405020304" pitchFamily="18" charset="0"/>
              </a:rPr>
            </a:br>
            <a:r>
              <a:rPr lang="en-US" sz="1800" b="0" i="0" u="none" strike="noStrike" baseline="0" dirty="0">
                <a:latin typeface="Times New Roman" panose="02020603050405020304" pitchFamily="18" charset="0"/>
              </a:rPr>
              <a:t>(arXiv:1710.11410v1)</a:t>
            </a:r>
            <a:endParaRPr lang="en-US" dirty="0"/>
          </a:p>
        </p:txBody>
      </p:sp>
      <p:pic>
        <p:nvPicPr>
          <p:cNvPr id="22" name="Picture 21">
            <a:extLst>
              <a:ext uri="{FF2B5EF4-FFF2-40B4-BE49-F238E27FC236}">
                <a16:creationId xmlns:a16="http://schemas.microsoft.com/office/drawing/2014/main" id="{86BE3724-9895-484B-972D-7CD169243BA2}"/>
              </a:ext>
            </a:extLst>
          </p:cNvPr>
          <p:cNvPicPr>
            <a:picLocks noChangeAspect="1"/>
          </p:cNvPicPr>
          <p:nvPr/>
        </p:nvPicPr>
        <p:blipFill>
          <a:blip r:embed="rId3"/>
          <a:stretch>
            <a:fillRect/>
          </a:stretch>
        </p:blipFill>
        <p:spPr>
          <a:xfrm>
            <a:off x="8365751" y="550761"/>
            <a:ext cx="3461946" cy="2986182"/>
          </a:xfrm>
          <a:prstGeom prst="rect">
            <a:avLst/>
          </a:prstGeom>
        </p:spPr>
      </p:pic>
      <p:graphicFrame>
        <p:nvGraphicFramePr>
          <p:cNvPr id="39" name="Chart 38">
            <a:extLst>
              <a:ext uri="{FF2B5EF4-FFF2-40B4-BE49-F238E27FC236}">
                <a16:creationId xmlns:a16="http://schemas.microsoft.com/office/drawing/2014/main" id="{BDCA6439-47AD-408A-AEB9-F480BEE84EA9}"/>
              </a:ext>
            </a:extLst>
          </p:cNvPr>
          <p:cNvGraphicFramePr>
            <a:graphicFrameLocks/>
          </p:cNvGraphicFramePr>
          <p:nvPr>
            <p:extLst>
              <p:ext uri="{D42A27DB-BD31-4B8C-83A1-F6EECF244321}">
                <p14:modId xmlns:p14="http://schemas.microsoft.com/office/powerpoint/2010/main" val="3301005574"/>
              </p:ext>
            </p:extLst>
          </p:nvPr>
        </p:nvGraphicFramePr>
        <p:xfrm>
          <a:off x="8768318" y="4244478"/>
          <a:ext cx="2813621" cy="18275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3987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909C70-FC4D-4D75-9B64-883ECBDB82CB}"/>
              </a:ext>
            </a:extLst>
          </p:cNvPr>
          <p:cNvSpPr>
            <a:spLocks noGrp="1"/>
          </p:cNvSpPr>
          <p:nvPr>
            <p:ph type="title"/>
          </p:nvPr>
        </p:nvSpPr>
        <p:spPr/>
        <p:txBody>
          <a:bodyPr>
            <a:normAutofit/>
          </a:bodyPr>
          <a:lstStyle/>
          <a:p>
            <a:r>
              <a:rPr lang="en-US" dirty="0"/>
              <a:t>How Noisy are the SiPMs?</a:t>
            </a:r>
            <a:endParaRPr lang="en-US" sz="2200" dirty="0">
              <a:solidFill>
                <a:srgbClr val="004C97"/>
              </a:solidFill>
            </a:endParaRPr>
          </a:p>
        </p:txBody>
      </p:sp>
      <p:sp>
        <p:nvSpPr>
          <p:cNvPr id="2" name="Footer Placeholder 1">
            <a:extLst>
              <a:ext uri="{FF2B5EF4-FFF2-40B4-BE49-F238E27FC236}">
                <a16:creationId xmlns:a16="http://schemas.microsoft.com/office/drawing/2014/main" id="{CDD8FE81-8C74-4E68-A580-5F075CCCDC51}"/>
              </a:ext>
            </a:extLst>
          </p:cNvPr>
          <p:cNvSpPr>
            <a:spLocks noGrp="1"/>
          </p:cNvSpPr>
          <p:nvPr>
            <p:ph type="ftr" sz="quarter" idx="11"/>
          </p:nvPr>
        </p:nvSpPr>
        <p:spPr/>
        <p:txBody>
          <a:bodyPr/>
          <a:lstStyle/>
          <a:p>
            <a:pPr lvl="0">
              <a:defRPr/>
            </a:pPr>
            <a:r>
              <a:rPr kumimoji="0" lang="en-US" sz="1200" b="0" i="0" u="none" strike="noStrike" kern="1200" cap="none" spc="0" normalizeH="0" baseline="0" noProof="0" dirty="0">
                <a:ln>
                  <a:noFill/>
                </a:ln>
                <a:solidFill>
                  <a:srgbClr val="004C97"/>
                </a:solidFill>
                <a:effectLst/>
                <a:uLnTx/>
                <a:uFillTx/>
                <a:latin typeface="Helvetica"/>
                <a:ea typeface="+mn-ea"/>
                <a:cs typeface="Helvetica"/>
              </a:rPr>
              <a:t>LeCompte | </a:t>
            </a:r>
            <a:r>
              <a:rPr lang="en-US" dirty="0">
                <a:cs typeface="Helvetica"/>
              </a:rPr>
              <a:t>TMS</a:t>
            </a:r>
            <a:endParaRPr kumimoji="0" lang="en-US" sz="1200" b="0"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 name="Slide Number Placeholder 3">
            <a:extLst>
              <a:ext uri="{FF2B5EF4-FFF2-40B4-BE49-F238E27FC236}">
                <a16:creationId xmlns:a16="http://schemas.microsoft.com/office/drawing/2014/main" id="{CE3B240E-FA9D-42B7-B17B-3155E285FE8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39C72E-2A13-EB4D-AD45-6D4E6ACAED8D}" type="slidenum">
              <a:rPr kumimoji="0" lang="en-US" sz="1200" b="1" i="0" u="none" strike="noStrike" kern="1200" cap="none" spc="0" normalizeH="0" baseline="0" noProof="0" smtClean="0">
                <a:ln>
                  <a:noFill/>
                </a:ln>
                <a:solidFill>
                  <a:srgbClr val="004C97"/>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5" name="Content Placeholder 4">
            <a:extLst>
              <a:ext uri="{FF2B5EF4-FFF2-40B4-BE49-F238E27FC236}">
                <a16:creationId xmlns:a16="http://schemas.microsoft.com/office/drawing/2014/main" id="{95D44DE1-BB56-4826-9A7B-CF00DB827908}"/>
              </a:ext>
            </a:extLst>
          </p:cNvPr>
          <p:cNvSpPr>
            <a:spLocks noGrp="1"/>
          </p:cNvSpPr>
          <p:nvPr>
            <p:ph idx="13"/>
          </p:nvPr>
        </p:nvSpPr>
        <p:spPr>
          <a:xfrm>
            <a:off x="706416" y="1326139"/>
            <a:ext cx="11174158" cy="4816244"/>
          </a:xfrm>
        </p:spPr>
        <p:txBody>
          <a:bodyPr/>
          <a:lstStyle/>
          <a:p>
            <a:r>
              <a:rPr lang="en-US" dirty="0"/>
              <a:t>All the SiPMs we have looked at have noise (dark count rate) in the 0.5-1.0 MHz ballpark</a:t>
            </a:r>
          </a:p>
          <a:p>
            <a:pPr lvl="1"/>
            <a:r>
              <a:rPr lang="en-US" dirty="0"/>
              <a:t>For a 2 bucket-wide pulse, that’s an “occupancy” of 2-3%.</a:t>
            </a:r>
          </a:p>
          <a:p>
            <a:pPr lvl="1"/>
            <a:r>
              <a:rPr lang="en-US" dirty="0"/>
              <a:t>“Occupancy” is for at least 1 photoelectron</a:t>
            </a:r>
          </a:p>
          <a:p>
            <a:pPr lvl="2"/>
            <a:r>
              <a:rPr lang="en-US" dirty="0"/>
              <a:t>At 2 pe, it’s more like 0.4%</a:t>
            </a:r>
            <a:br>
              <a:rPr lang="en-US" dirty="0"/>
            </a:br>
            <a:endParaRPr lang="en-US" dirty="0"/>
          </a:p>
          <a:p>
            <a:r>
              <a:rPr lang="en-US" dirty="0"/>
              <a:t>We don’t know the noise</a:t>
            </a:r>
            <a:br>
              <a:rPr lang="en-US" dirty="0"/>
            </a:br>
            <a:r>
              <a:rPr lang="en-US" dirty="0"/>
              <a:t>spectrum for any of the</a:t>
            </a:r>
            <a:br>
              <a:rPr lang="en-US" dirty="0"/>
            </a:br>
            <a:r>
              <a:rPr lang="en-US" dirty="0"/>
              <a:t>candidate SiPMs.</a:t>
            </a:r>
          </a:p>
          <a:p>
            <a:pPr lvl="1"/>
            <a:r>
              <a:rPr lang="en-US" dirty="0"/>
              <a:t>Much less coherent noise</a:t>
            </a:r>
          </a:p>
          <a:p>
            <a:pPr lvl="1"/>
            <a:r>
              <a:rPr lang="en-US" dirty="0"/>
              <a:t>Reminder: single-ended front-end </a:t>
            </a:r>
            <a:br>
              <a:rPr lang="en-US" dirty="0"/>
            </a:br>
            <a:r>
              <a:rPr lang="en-US" dirty="0"/>
              <a:t>chips are more susceptible to </a:t>
            </a:r>
            <a:br>
              <a:rPr lang="en-US" dirty="0"/>
            </a:br>
            <a:r>
              <a:rPr lang="en-US" dirty="0"/>
              <a:t>coherent noise</a:t>
            </a:r>
          </a:p>
          <a:p>
            <a:pPr lvl="2"/>
            <a:endParaRPr lang="en-US" dirty="0"/>
          </a:p>
        </p:txBody>
      </p:sp>
      <p:pic>
        <p:nvPicPr>
          <p:cNvPr id="10" name="Picture 9">
            <a:extLst>
              <a:ext uri="{FF2B5EF4-FFF2-40B4-BE49-F238E27FC236}">
                <a16:creationId xmlns:a16="http://schemas.microsoft.com/office/drawing/2014/main" id="{289E7FAC-2D84-4A61-B886-03D9D657EBF0}"/>
              </a:ext>
            </a:extLst>
          </p:cNvPr>
          <p:cNvPicPr>
            <a:picLocks noChangeAspect="1"/>
          </p:cNvPicPr>
          <p:nvPr/>
        </p:nvPicPr>
        <p:blipFill>
          <a:blip r:embed="rId3"/>
          <a:stretch>
            <a:fillRect/>
          </a:stretch>
        </p:blipFill>
        <p:spPr>
          <a:xfrm>
            <a:off x="8767823" y="2843839"/>
            <a:ext cx="3222931" cy="3119492"/>
          </a:xfrm>
          <a:prstGeom prst="rect">
            <a:avLst/>
          </a:prstGeom>
        </p:spPr>
      </p:pic>
      <p:sp>
        <p:nvSpPr>
          <p:cNvPr id="12" name="TextBox 11">
            <a:extLst>
              <a:ext uri="{FF2B5EF4-FFF2-40B4-BE49-F238E27FC236}">
                <a16:creationId xmlns:a16="http://schemas.microsoft.com/office/drawing/2014/main" id="{20850BD2-F748-41B0-AD9B-AA7DBCD4294F}"/>
              </a:ext>
            </a:extLst>
          </p:cNvPr>
          <p:cNvSpPr txBox="1"/>
          <p:nvPr/>
        </p:nvSpPr>
        <p:spPr>
          <a:xfrm>
            <a:off x="10515600" y="5856549"/>
            <a:ext cx="1676400" cy="369332"/>
          </a:xfrm>
          <a:prstGeom prst="rect">
            <a:avLst/>
          </a:prstGeom>
          <a:noFill/>
        </p:spPr>
        <p:txBody>
          <a:bodyPr wrap="square" rtlCol="0">
            <a:spAutoFit/>
          </a:bodyPr>
          <a:lstStyle/>
          <a:p>
            <a:r>
              <a:rPr lang="en-US" dirty="0"/>
              <a:t>Hamamatsu</a:t>
            </a:r>
          </a:p>
        </p:txBody>
      </p:sp>
      <p:pic>
        <p:nvPicPr>
          <p:cNvPr id="14" name="Picture 13">
            <a:extLst>
              <a:ext uri="{FF2B5EF4-FFF2-40B4-BE49-F238E27FC236}">
                <a16:creationId xmlns:a16="http://schemas.microsoft.com/office/drawing/2014/main" id="{24AFEA17-C520-4871-8238-D93EDE673662}"/>
              </a:ext>
            </a:extLst>
          </p:cNvPr>
          <p:cNvPicPr>
            <a:picLocks noChangeAspect="1"/>
          </p:cNvPicPr>
          <p:nvPr/>
        </p:nvPicPr>
        <p:blipFill>
          <a:blip r:embed="rId4"/>
          <a:stretch>
            <a:fillRect/>
          </a:stretch>
        </p:blipFill>
        <p:spPr>
          <a:xfrm>
            <a:off x="5217789" y="2951543"/>
            <a:ext cx="3348788" cy="2978723"/>
          </a:xfrm>
          <a:prstGeom prst="rect">
            <a:avLst/>
          </a:prstGeom>
        </p:spPr>
      </p:pic>
      <p:sp>
        <p:nvSpPr>
          <p:cNvPr id="15" name="TextBox 14">
            <a:extLst>
              <a:ext uri="{FF2B5EF4-FFF2-40B4-BE49-F238E27FC236}">
                <a16:creationId xmlns:a16="http://schemas.microsoft.com/office/drawing/2014/main" id="{6CF8E76C-6D97-46F0-A16D-C6C9EE7793C6}"/>
              </a:ext>
            </a:extLst>
          </p:cNvPr>
          <p:cNvSpPr txBox="1"/>
          <p:nvPr/>
        </p:nvSpPr>
        <p:spPr>
          <a:xfrm>
            <a:off x="6444540" y="5822507"/>
            <a:ext cx="1971201" cy="369332"/>
          </a:xfrm>
          <a:prstGeom prst="rect">
            <a:avLst/>
          </a:prstGeom>
          <a:noFill/>
        </p:spPr>
        <p:txBody>
          <a:bodyPr wrap="square" rtlCol="0">
            <a:spAutoFit/>
          </a:bodyPr>
          <a:lstStyle/>
          <a:p>
            <a:r>
              <a:rPr lang="en-US" dirty="0"/>
              <a:t>arXiv:1710.11410</a:t>
            </a:r>
          </a:p>
        </p:txBody>
      </p:sp>
      <p:sp>
        <p:nvSpPr>
          <p:cNvPr id="16" name="TextBox 15">
            <a:extLst>
              <a:ext uri="{FF2B5EF4-FFF2-40B4-BE49-F238E27FC236}">
                <a16:creationId xmlns:a16="http://schemas.microsoft.com/office/drawing/2014/main" id="{5427640E-9B9B-49D8-BB58-C509258D18B8}"/>
              </a:ext>
            </a:extLst>
          </p:cNvPr>
          <p:cNvSpPr txBox="1"/>
          <p:nvPr/>
        </p:nvSpPr>
        <p:spPr>
          <a:xfrm>
            <a:off x="5665200" y="2850082"/>
            <a:ext cx="417102" cy="369332"/>
          </a:xfrm>
          <a:prstGeom prst="rect">
            <a:avLst/>
          </a:prstGeom>
          <a:noFill/>
        </p:spPr>
        <p:txBody>
          <a:bodyPr wrap="none" rtlCol="0">
            <a:spAutoFit/>
          </a:bodyPr>
          <a:lstStyle/>
          <a:p>
            <a:r>
              <a:rPr lang="en-US" dirty="0"/>
              <a:t>1e</a:t>
            </a:r>
          </a:p>
        </p:txBody>
      </p:sp>
      <p:sp>
        <p:nvSpPr>
          <p:cNvPr id="17" name="TextBox 16">
            <a:extLst>
              <a:ext uri="{FF2B5EF4-FFF2-40B4-BE49-F238E27FC236}">
                <a16:creationId xmlns:a16="http://schemas.microsoft.com/office/drawing/2014/main" id="{B3015EA6-D4C5-4A4E-95A5-5700C1B3F518}"/>
              </a:ext>
            </a:extLst>
          </p:cNvPr>
          <p:cNvSpPr txBox="1"/>
          <p:nvPr/>
        </p:nvSpPr>
        <p:spPr>
          <a:xfrm>
            <a:off x="5876393" y="4711201"/>
            <a:ext cx="417102" cy="369332"/>
          </a:xfrm>
          <a:prstGeom prst="rect">
            <a:avLst/>
          </a:prstGeom>
          <a:noFill/>
        </p:spPr>
        <p:txBody>
          <a:bodyPr wrap="none" rtlCol="0">
            <a:spAutoFit/>
          </a:bodyPr>
          <a:lstStyle/>
          <a:p>
            <a:r>
              <a:rPr lang="en-US" dirty="0"/>
              <a:t>2e</a:t>
            </a:r>
          </a:p>
        </p:txBody>
      </p:sp>
    </p:spTree>
    <p:extLst>
      <p:ext uri="{BB962C8B-B14F-4D97-AF65-F5344CB8AC3E}">
        <p14:creationId xmlns:p14="http://schemas.microsoft.com/office/powerpoint/2010/main" val="747471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909C70-FC4D-4D75-9B64-883ECBDB82CB}"/>
              </a:ext>
            </a:extLst>
          </p:cNvPr>
          <p:cNvSpPr>
            <a:spLocks noGrp="1"/>
          </p:cNvSpPr>
          <p:nvPr>
            <p:ph type="title"/>
          </p:nvPr>
        </p:nvSpPr>
        <p:spPr/>
        <p:txBody>
          <a:bodyPr>
            <a:normAutofit/>
          </a:bodyPr>
          <a:lstStyle/>
          <a:p>
            <a:r>
              <a:rPr lang="en-US" dirty="0"/>
              <a:t>Deadtime And Cheating</a:t>
            </a:r>
            <a:endParaRPr lang="en-US" sz="2200" dirty="0">
              <a:solidFill>
                <a:srgbClr val="004C97"/>
              </a:solidFill>
            </a:endParaRPr>
          </a:p>
        </p:txBody>
      </p:sp>
      <p:sp>
        <p:nvSpPr>
          <p:cNvPr id="40" name="Content Placeholder 4">
            <a:extLst>
              <a:ext uri="{FF2B5EF4-FFF2-40B4-BE49-F238E27FC236}">
                <a16:creationId xmlns:a16="http://schemas.microsoft.com/office/drawing/2014/main" id="{9AFFF242-3087-4453-BBF4-FF0979EE6469}"/>
              </a:ext>
            </a:extLst>
          </p:cNvPr>
          <p:cNvSpPr>
            <a:spLocks noGrp="1"/>
          </p:cNvSpPr>
          <p:nvPr>
            <p:ph idx="13"/>
          </p:nvPr>
        </p:nvSpPr>
        <p:spPr>
          <a:xfrm>
            <a:off x="609599" y="1353922"/>
            <a:ext cx="11352836" cy="4767986"/>
          </a:xfrm>
          <a:solidFill>
            <a:schemeClr val="bg1"/>
          </a:solidFill>
        </p:spPr>
        <p:txBody>
          <a:bodyPr/>
          <a:lstStyle/>
          <a:p>
            <a:r>
              <a:rPr lang="en-US" sz="2400" dirty="0"/>
              <a:t>Can we cheat and reduce/eliminate the KlauS deadtime?</a:t>
            </a:r>
          </a:p>
          <a:p>
            <a:pPr lvl="1"/>
            <a:r>
              <a:rPr lang="en-US" dirty="0"/>
              <a:t>A panel box contains 16 extra channels – can we use them somehow?</a:t>
            </a:r>
          </a:p>
          <a:p>
            <a:pPr lvl="2"/>
            <a:r>
              <a:rPr lang="en-US" dirty="0"/>
              <a:t>Seems non-optimal to have deadtime and unused channels at the same time if it can be avoided.</a:t>
            </a:r>
          </a:p>
          <a:p>
            <a:pPr lvl="2" indent="0">
              <a:buNone/>
            </a:pPr>
            <a:endParaRPr lang="en-US" dirty="0"/>
          </a:p>
          <a:p>
            <a:pPr lvl="1"/>
            <a:r>
              <a:rPr lang="en-US" dirty="0"/>
              <a:t>Can we do analog shaping of the signal?</a:t>
            </a:r>
          </a:p>
          <a:p>
            <a:pPr lvl="2"/>
            <a:r>
              <a:rPr lang="en-US" dirty="0"/>
              <a:t>We need an output time-stamped every 19 ns, but we can wait microseconds or longer for it</a:t>
            </a:r>
          </a:p>
          <a:p>
            <a:pPr lvl="2"/>
            <a:endParaRPr lang="en-US" dirty="0"/>
          </a:p>
          <a:p>
            <a:pPr lvl="1"/>
            <a:r>
              <a:rPr lang="en-US" dirty="0"/>
              <a:t>Double-up the SiPMs</a:t>
            </a:r>
          </a:p>
          <a:p>
            <a:pPr lvl="2"/>
            <a:r>
              <a:rPr lang="en-US" dirty="0"/>
              <a:t>Add an analog coincidence circuit (they exist – and go back to the days of vacuum tubes)</a:t>
            </a:r>
          </a:p>
          <a:p>
            <a:pPr lvl="2"/>
            <a:r>
              <a:rPr lang="en-US" dirty="0"/>
              <a:t>Doubling up the SiPMs is on the edge of what is financially possible; doubling the channel count is probably a whole ‘nother kettle of fish</a:t>
            </a:r>
            <a:br>
              <a:rPr lang="en-US" dirty="0"/>
            </a:br>
            <a:endParaRPr lang="en-US" dirty="0"/>
          </a:p>
          <a:p>
            <a:pPr lvl="1"/>
            <a:r>
              <a:rPr lang="en-US" dirty="0"/>
              <a:t>Other ideas?</a:t>
            </a:r>
          </a:p>
        </p:txBody>
      </p:sp>
      <p:pic>
        <p:nvPicPr>
          <p:cNvPr id="2" name="Picture 1">
            <a:extLst>
              <a:ext uri="{FF2B5EF4-FFF2-40B4-BE49-F238E27FC236}">
                <a16:creationId xmlns:a16="http://schemas.microsoft.com/office/drawing/2014/main" id="{3A33D3B1-1A05-9A0B-6EF0-5D0C96A24FEE}"/>
              </a:ext>
            </a:extLst>
          </p:cNvPr>
          <p:cNvPicPr>
            <a:picLocks noChangeAspect="1"/>
          </p:cNvPicPr>
          <p:nvPr/>
        </p:nvPicPr>
        <p:blipFill>
          <a:blip r:embed="rId3"/>
          <a:stretch>
            <a:fillRect/>
          </a:stretch>
        </p:blipFill>
        <p:spPr>
          <a:xfrm>
            <a:off x="9034041" y="187141"/>
            <a:ext cx="2928394" cy="1629474"/>
          </a:xfrm>
          <a:prstGeom prst="rect">
            <a:avLst/>
          </a:prstGeom>
        </p:spPr>
      </p:pic>
    </p:spTree>
    <p:extLst>
      <p:ext uri="{BB962C8B-B14F-4D97-AF65-F5344CB8AC3E}">
        <p14:creationId xmlns:p14="http://schemas.microsoft.com/office/powerpoint/2010/main" val="3223422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909C70-FC4D-4D75-9B64-883ECBDB82CB}"/>
              </a:ext>
            </a:extLst>
          </p:cNvPr>
          <p:cNvSpPr>
            <a:spLocks noGrp="1"/>
          </p:cNvSpPr>
          <p:nvPr>
            <p:ph type="title"/>
          </p:nvPr>
        </p:nvSpPr>
        <p:spPr/>
        <p:txBody>
          <a:bodyPr>
            <a:normAutofit/>
          </a:bodyPr>
          <a:lstStyle/>
          <a:p>
            <a:r>
              <a:rPr lang="en-US" sz="2200" dirty="0">
                <a:solidFill>
                  <a:srgbClr val="004C97"/>
                </a:solidFill>
              </a:rPr>
              <a:t>QCMB Alternatives</a:t>
            </a:r>
          </a:p>
        </p:txBody>
      </p:sp>
      <p:sp>
        <p:nvSpPr>
          <p:cNvPr id="2" name="Footer Placeholder 1">
            <a:extLst>
              <a:ext uri="{FF2B5EF4-FFF2-40B4-BE49-F238E27FC236}">
                <a16:creationId xmlns:a16="http://schemas.microsoft.com/office/drawing/2014/main" id="{CDD8FE81-8C74-4E68-A580-5F075CCCDC51}"/>
              </a:ext>
            </a:extLst>
          </p:cNvPr>
          <p:cNvSpPr>
            <a:spLocks noGrp="1"/>
          </p:cNvSpPr>
          <p:nvPr>
            <p:ph type="ftr" sz="quarter" idx="11"/>
          </p:nvPr>
        </p:nvSpPr>
        <p:spPr/>
        <p:txBody>
          <a:bodyPr/>
          <a:lstStyle/>
          <a:p>
            <a:pPr lvl="0">
              <a:defRPr/>
            </a:pPr>
            <a:r>
              <a:rPr kumimoji="0" lang="en-US" sz="1200" b="0" i="0" u="none" strike="noStrike" kern="1200" cap="none" spc="0" normalizeH="0" baseline="0" noProof="0" dirty="0">
                <a:ln>
                  <a:noFill/>
                </a:ln>
                <a:solidFill>
                  <a:srgbClr val="004C97"/>
                </a:solidFill>
                <a:effectLst/>
                <a:uLnTx/>
                <a:uFillTx/>
                <a:latin typeface="Helvetica"/>
                <a:ea typeface="+mn-ea"/>
                <a:cs typeface="Helvetica"/>
              </a:rPr>
              <a:t>LeCompte | </a:t>
            </a:r>
            <a:r>
              <a:rPr lang="en-US" dirty="0">
                <a:cs typeface="Helvetica"/>
              </a:rPr>
              <a:t>TMS</a:t>
            </a:r>
            <a:endParaRPr kumimoji="0" lang="en-US" sz="1200" b="0"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 name="Slide Number Placeholder 3">
            <a:extLst>
              <a:ext uri="{FF2B5EF4-FFF2-40B4-BE49-F238E27FC236}">
                <a16:creationId xmlns:a16="http://schemas.microsoft.com/office/drawing/2014/main" id="{CE3B240E-FA9D-42B7-B17B-3155E285FE8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39C72E-2A13-EB4D-AD45-6D4E6ACAED8D}" type="slidenum">
              <a:rPr kumimoji="0" lang="en-US" sz="1200" b="1" i="0" u="none" strike="noStrike" kern="1200" cap="none" spc="0" normalizeH="0" baseline="0" noProof="0" smtClean="0">
                <a:ln>
                  <a:noFill/>
                </a:ln>
                <a:solidFill>
                  <a:srgbClr val="004C97"/>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9" name="Content Placeholder 4">
            <a:extLst>
              <a:ext uri="{FF2B5EF4-FFF2-40B4-BE49-F238E27FC236}">
                <a16:creationId xmlns:a16="http://schemas.microsoft.com/office/drawing/2014/main" id="{BED937E3-38DC-43D3-9B3C-0453AB816901}"/>
              </a:ext>
            </a:extLst>
          </p:cNvPr>
          <p:cNvSpPr>
            <a:spLocks noGrp="1"/>
          </p:cNvSpPr>
          <p:nvPr>
            <p:ph idx="13"/>
          </p:nvPr>
        </p:nvSpPr>
        <p:spPr>
          <a:xfrm>
            <a:off x="434821" y="1001879"/>
            <a:ext cx="11232246" cy="3782156"/>
          </a:xfrm>
        </p:spPr>
        <p:txBody>
          <a:bodyPr/>
          <a:lstStyle/>
          <a:p>
            <a:r>
              <a:rPr lang="en-US" sz="2000" dirty="0"/>
              <a:t>Obviously we need something to do this - -our discussions have revolved around where to put them.</a:t>
            </a:r>
          </a:p>
          <a:p>
            <a:r>
              <a:rPr lang="en-US" sz="2000" dirty="0"/>
              <a:t>Commercial and custom “light cables” are in the $2M range</a:t>
            </a:r>
          </a:p>
          <a:p>
            <a:pPr lvl="1"/>
            <a:r>
              <a:rPr lang="en-US" sz="1800" dirty="0"/>
              <a:t>See Andy’s previous talk</a:t>
            </a:r>
          </a:p>
          <a:p>
            <a:pPr lvl="1"/>
            <a:r>
              <a:rPr lang="en-US" sz="1800" dirty="0"/>
              <a:t>The odds of getting this $2M from DOE are slim – we would need another funding source.</a:t>
            </a:r>
            <a:br>
              <a:rPr lang="en-US" sz="1800" dirty="0"/>
            </a:br>
            <a:endParaRPr lang="en-US" sz="1800" dirty="0"/>
          </a:p>
          <a:p>
            <a:r>
              <a:rPr lang="en-US" sz="2000" dirty="0"/>
              <a:t>SiPMs are not phototubes – experience (or at least lore) is that they are much less likely to die.</a:t>
            </a:r>
          </a:p>
        </p:txBody>
      </p:sp>
    </p:spTree>
    <p:extLst>
      <p:ext uri="{BB962C8B-B14F-4D97-AF65-F5344CB8AC3E}">
        <p14:creationId xmlns:p14="http://schemas.microsoft.com/office/powerpoint/2010/main" val="2712263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909C70-FC4D-4D75-9B64-883ECBDB82CB}"/>
              </a:ext>
            </a:extLst>
          </p:cNvPr>
          <p:cNvSpPr>
            <a:spLocks noGrp="1"/>
          </p:cNvSpPr>
          <p:nvPr>
            <p:ph type="title"/>
          </p:nvPr>
        </p:nvSpPr>
        <p:spPr/>
        <p:txBody>
          <a:bodyPr>
            <a:normAutofit/>
          </a:bodyPr>
          <a:lstStyle/>
          <a:p>
            <a:r>
              <a:rPr lang="en-US" sz="2200" dirty="0">
                <a:solidFill>
                  <a:srgbClr val="004C97"/>
                </a:solidFill>
              </a:rPr>
              <a:t>TMS and “Smart Sensors”</a:t>
            </a:r>
          </a:p>
        </p:txBody>
      </p:sp>
      <p:sp>
        <p:nvSpPr>
          <p:cNvPr id="2" name="Footer Placeholder 1">
            <a:extLst>
              <a:ext uri="{FF2B5EF4-FFF2-40B4-BE49-F238E27FC236}">
                <a16:creationId xmlns:a16="http://schemas.microsoft.com/office/drawing/2014/main" id="{CDD8FE81-8C74-4E68-A580-5F075CCCDC51}"/>
              </a:ext>
            </a:extLst>
          </p:cNvPr>
          <p:cNvSpPr>
            <a:spLocks noGrp="1"/>
          </p:cNvSpPr>
          <p:nvPr>
            <p:ph type="ftr" sz="quarter" idx="11"/>
          </p:nvPr>
        </p:nvSpPr>
        <p:spPr/>
        <p:txBody>
          <a:bodyPr/>
          <a:lstStyle/>
          <a:p>
            <a:pPr lvl="0">
              <a:defRPr/>
            </a:pPr>
            <a:r>
              <a:rPr kumimoji="0" lang="en-US" sz="1200" b="0" i="0" u="none" strike="noStrike" kern="1200" cap="none" spc="0" normalizeH="0" baseline="0" noProof="0" dirty="0">
                <a:ln>
                  <a:noFill/>
                </a:ln>
                <a:solidFill>
                  <a:srgbClr val="004C97"/>
                </a:solidFill>
                <a:effectLst/>
                <a:uLnTx/>
                <a:uFillTx/>
                <a:latin typeface="Helvetica"/>
                <a:ea typeface="+mn-ea"/>
                <a:cs typeface="Helvetica"/>
              </a:rPr>
              <a:t>LeCompte | </a:t>
            </a:r>
            <a:r>
              <a:rPr lang="en-US" dirty="0">
                <a:cs typeface="Helvetica"/>
              </a:rPr>
              <a:t>TMS</a:t>
            </a:r>
            <a:endParaRPr kumimoji="0" lang="en-US" sz="1200" b="0"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 name="Slide Number Placeholder 3">
            <a:extLst>
              <a:ext uri="{FF2B5EF4-FFF2-40B4-BE49-F238E27FC236}">
                <a16:creationId xmlns:a16="http://schemas.microsoft.com/office/drawing/2014/main" id="{CE3B240E-FA9D-42B7-B17B-3155E285FE8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39C72E-2A13-EB4D-AD45-6D4E6ACAED8D}" type="slidenum">
              <a:rPr kumimoji="0" lang="en-US" sz="1200" b="1" i="0" u="none" strike="noStrike" kern="1200" cap="none" spc="0" normalizeH="0" baseline="0" noProof="0" smtClean="0">
                <a:ln>
                  <a:noFill/>
                </a:ln>
                <a:solidFill>
                  <a:srgbClr val="004C97"/>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13" name="Content Placeholder 4">
            <a:extLst>
              <a:ext uri="{FF2B5EF4-FFF2-40B4-BE49-F238E27FC236}">
                <a16:creationId xmlns:a16="http://schemas.microsoft.com/office/drawing/2014/main" id="{6D6717F8-7665-4E89-A89B-1E32140643F1}"/>
              </a:ext>
            </a:extLst>
          </p:cNvPr>
          <p:cNvSpPr>
            <a:spLocks noGrp="1"/>
          </p:cNvSpPr>
          <p:nvPr>
            <p:ph idx="13"/>
          </p:nvPr>
        </p:nvSpPr>
        <p:spPr>
          <a:xfrm>
            <a:off x="314354" y="3114982"/>
            <a:ext cx="7822481" cy="2922018"/>
          </a:xfrm>
          <a:solidFill>
            <a:schemeClr val="bg1">
              <a:lumMod val="85000"/>
            </a:schemeClr>
          </a:solidFill>
        </p:spPr>
        <p:txBody>
          <a:bodyPr>
            <a:normAutofit fontScale="92500" lnSpcReduction="10000"/>
          </a:bodyPr>
          <a:lstStyle/>
          <a:p>
            <a:r>
              <a:rPr lang="en-US" dirty="0"/>
              <a:t>Timing:</a:t>
            </a:r>
          </a:p>
          <a:p>
            <a:pPr lvl="1"/>
            <a:r>
              <a:rPr lang="en-US" dirty="0"/>
              <a:t>Needs to drift less than ~half an RF bucket over a second: 10</a:t>
            </a:r>
            <a:r>
              <a:rPr lang="en-US" baseline="30000" dirty="0"/>
              <a:t>-8</a:t>
            </a:r>
            <a:r>
              <a:rPr lang="en-US" dirty="0"/>
              <a:t> or so (this is an oversimplification: we should be using Allan variances)</a:t>
            </a:r>
          </a:p>
          <a:p>
            <a:pPr lvl="2"/>
            <a:r>
              <a:rPr lang="en-US" dirty="0"/>
              <a:t>Ethernet cannot be used to send timing signals this precise</a:t>
            </a:r>
          </a:p>
          <a:p>
            <a:pPr lvl="3"/>
            <a:r>
              <a:rPr lang="en-US" dirty="0"/>
              <a:t>Smallest packet is 19 RF buckets long</a:t>
            </a:r>
          </a:p>
          <a:p>
            <a:pPr lvl="3"/>
            <a:r>
              <a:rPr lang="en-US" dirty="0"/>
              <a:t>Architecture (CSMA-CD) doesn’t support precision timing</a:t>
            </a:r>
          </a:p>
          <a:p>
            <a:pPr lvl="2"/>
            <a:r>
              <a:rPr lang="en-US" dirty="0"/>
              <a:t>Therefore this depends on a good local clock</a:t>
            </a:r>
          </a:p>
          <a:p>
            <a:pPr lvl="3"/>
            <a:r>
              <a:rPr lang="en-US" dirty="0"/>
              <a:t>With 400 clocks talking to each other (via an NTP derivative like PTP or White Rabbit) we need individual clocks good to a few x 10</a:t>
            </a:r>
            <a:r>
              <a:rPr lang="en-US" baseline="30000" dirty="0"/>
              <a:t>-7</a:t>
            </a:r>
            <a:r>
              <a:rPr lang="en-US" dirty="0"/>
              <a:t>. This is in the range of TCXO’s.</a:t>
            </a:r>
          </a:p>
          <a:p>
            <a:pPr lvl="3"/>
            <a:endParaRPr lang="en-US" dirty="0"/>
          </a:p>
        </p:txBody>
      </p:sp>
      <p:sp>
        <p:nvSpPr>
          <p:cNvPr id="19" name="Content Placeholder 4">
            <a:extLst>
              <a:ext uri="{FF2B5EF4-FFF2-40B4-BE49-F238E27FC236}">
                <a16:creationId xmlns:a16="http://schemas.microsoft.com/office/drawing/2014/main" id="{5A3C3372-6E1B-41F2-90F0-CE08A819D504}"/>
              </a:ext>
            </a:extLst>
          </p:cNvPr>
          <p:cNvSpPr txBox="1">
            <a:spLocks/>
          </p:cNvSpPr>
          <p:nvPr/>
        </p:nvSpPr>
        <p:spPr>
          <a:xfrm>
            <a:off x="424421" y="1008930"/>
            <a:ext cx="11647958" cy="2098914"/>
          </a:xfrm>
          <a:prstGeom prst="rect">
            <a:avLst/>
          </a:prstGeom>
        </p:spPr>
        <p:txBody>
          <a:bodyPr lIns="0" rIns="0">
            <a:normAutofit/>
          </a:bodyPr>
          <a:lstStyle>
            <a:lvl1pPr marL="256032" indent="-265176" algn="l" defTabSz="457200" rtl="0" fontAlgn="base">
              <a:lnSpc>
                <a:spcPct val="100000"/>
              </a:lnSpc>
              <a:spcBef>
                <a:spcPts val="600"/>
              </a:spcBef>
              <a:spcAft>
                <a:spcPts val="600"/>
              </a:spcAft>
              <a:buFont typeface="Arial"/>
              <a:buChar char="•"/>
              <a:defRPr sz="2200" b="0" i="0" kern="1200">
                <a:solidFill>
                  <a:srgbClr val="63666A"/>
                </a:solidFill>
                <a:latin typeface="Helvetica"/>
                <a:ea typeface="Geneva" charset="0"/>
                <a:cs typeface="Geneva" charset="0"/>
              </a:defRPr>
            </a:lvl1pPr>
            <a:lvl2pPr marL="320040" indent="256032" algn="l" defTabSz="457200" rtl="0" fontAlgn="base">
              <a:lnSpc>
                <a:spcPct val="100000"/>
              </a:lnSpc>
              <a:spcBef>
                <a:spcPts val="300"/>
              </a:spcBef>
              <a:spcAft>
                <a:spcPts val="300"/>
              </a:spcAft>
              <a:buSzPct val="90000"/>
              <a:buFont typeface="Lucida Grande"/>
              <a:buChar char="-"/>
              <a:defRPr sz="2000" b="0" i="0" kern="1200">
                <a:solidFill>
                  <a:srgbClr val="63666A"/>
                </a:solidFill>
                <a:latin typeface="Helvetica"/>
                <a:ea typeface="Geneva" charset="0"/>
                <a:cs typeface="+mn-cs"/>
              </a:defRPr>
            </a:lvl2pPr>
            <a:lvl3pPr marL="640080" indent="228600" algn="l" defTabSz="457200" rtl="0" fontAlgn="base">
              <a:lnSpc>
                <a:spcPct val="100000"/>
              </a:lnSpc>
              <a:spcBef>
                <a:spcPts val="300"/>
              </a:spcBef>
              <a:spcAft>
                <a:spcPts val="300"/>
              </a:spcAft>
              <a:buSzPct val="88000"/>
              <a:buFont typeface="Arial"/>
              <a:buChar char="•"/>
              <a:defRPr sz="1800" b="0" i="0" kern="1200">
                <a:solidFill>
                  <a:srgbClr val="63666A"/>
                </a:solidFill>
                <a:latin typeface="Helvetica"/>
                <a:ea typeface="Geneva" charset="0"/>
                <a:cs typeface="+mn-cs"/>
              </a:defRPr>
            </a:lvl3pPr>
            <a:lvl4pPr marL="914400" indent="228600" algn="l" defTabSz="457200" rtl="0" fontAlgn="base">
              <a:lnSpc>
                <a:spcPct val="100000"/>
              </a:lnSpc>
              <a:spcBef>
                <a:spcPts val="300"/>
              </a:spcBef>
              <a:spcAft>
                <a:spcPts val="300"/>
              </a:spcAft>
              <a:buSzPct val="90000"/>
              <a:buFont typeface="Lucida Grande"/>
              <a:buChar char="-"/>
              <a:defRPr sz="1600" b="0" i="0" kern="1200">
                <a:solidFill>
                  <a:srgbClr val="63666A"/>
                </a:solidFill>
                <a:latin typeface="Helvetica"/>
                <a:ea typeface="Geneva" charset="0"/>
                <a:cs typeface="+mn-cs"/>
              </a:defRPr>
            </a:lvl4pPr>
            <a:lvl5pPr marL="1143000" indent="192024" algn="l" defTabSz="457200" rtl="0" fontAlgn="base">
              <a:lnSpc>
                <a:spcPct val="100000"/>
              </a:lnSpc>
              <a:spcBef>
                <a:spcPts val="300"/>
              </a:spcBef>
              <a:spcAft>
                <a:spcPts val="300"/>
              </a:spcAft>
              <a:buSzPct val="88000"/>
              <a:buFont typeface="Arial"/>
              <a:buChar char="•"/>
              <a:defRPr sz="1400" b="0" i="0" kern="1200">
                <a:solidFill>
                  <a:srgbClr val="63666A"/>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TMS Panels are only a little more accessible as the South Pole. Could the 400 TMS Panels be self-configuring and self-calibrating, with only a single RJ-45 connector? (Power over gigabit ethernet) </a:t>
            </a:r>
            <a:r>
              <a:rPr lang="en-US" sz="2000" b="1" i="1" dirty="0">
                <a:solidFill>
                  <a:srgbClr val="FF0000"/>
                </a:solidFill>
              </a:rPr>
              <a:t>Almost</a:t>
            </a:r>
          </a:p>
          <a:p>
            <a:pPr lvl="1"/>
            <a:r>
              <a:rPr lang="en-US" sz="1800" dirty="0"/>
              <a:t>Placing a small computer (like an ARM Cortex – 100’s of VAX equivalents) on the digitizer board is a few dollars. Some other elements of the system might need to be reworked, but this should be possible. </a:t>
            </a:r>
            <a:r>
              <a:rPr lang="en-US" sz="1800" dirty="0">
                <a:solidFill>
                  <a:srgbClr val="FF0000"/>
                </a:solidFill>
              </a:rPr>
              <a:t>The unresolved issue is timing</a:t>
            </a:r>
            <a:r>
              <a:rPr lang="en-US" sz="1800" dirty="0"/>
              <a:t>.</a:t>
            </a:r>
          </a:p>
        </p:txBody>
      </p:sp>
      <p:pic>
        <p:nvPicPr>
          <p:cNvPr id="5" name="Picture 4">
            <a:extLst>
              <a:ext uri="{FF2B5EF4-FFF2-40B4-BE49-F238E27FC236}">
                <a16:creationId xmlns:a16="http://schemas.microsoft.com/office/drawing/2014/main" id="{3CC73285-488F-46A6-9B7C-05A318F77137}"/>
              </a:ext>
            </a:extLst>
          </p:cNvPr>
          <p:cNvPicPr>
            <a:picLocks noChangeAspect="1"/>
          </p:cNvPicPr>
          <p:nvPr/>
        </p:nvPicPr>
        <p:blipFill>
          <a:blip r:embed="rId3"/>
          <a:stretch>
            <a:fillRect/>
          </a:stretch>
        </p:blipFill>
        <p:spPr>
          <a:xfrm>
            <a:off x="8837729" y="3610586"/>
            <a:ext cx="2776330" cy="1449109"/>
          </a:xfrm>
          <a:prstGeom prst="rect">
            <a:avLst/>
          </a:prstGeom>
        </p:spPr>
      </p:pic>
    </p:spTree>
    <p:extLst>
      <p:ext uri="{BB962C8B-B14F-4D97-AF65-F5344CB8AC3E}">
        <p14:creationId xmlns:p14="http://schemas.microsoft.com/office/powerpoint/2010/main" val="2793500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909C70-FC4D-4D75-9B64-883ECBDB82CB}"/>
              </a:ext>
            </a:extLst>
          </p:cNvPr>
          <p:cNvSpPr>
            <a:spLocks noGrp="1"/>
          </p:cNvSpPr>
          <p:nvPr>
            <p:ph type="title"/>
          </p:nvPr>
        </p:nvSpPr>
        <p:spPr/>
        <p:txBody>
          <a:bodyPr>
            <a:normAutofit/>
          </a:bodyPr>
          <a:lstStyle/>
          <a:p>
            <a:r>
              <a:rPr lang="en-US" sz="2200" dirty="0">
                <a:solidFill>
                  <a:srgbClr val="004C97"/>
                </a:solidFill>
              </a:rPr>
              <a:t>Smart Sensors II</a:t>
            </a:r>
          </a:p>
        </p:txBody>
      </p:sp>
      <p:sp>
        <p:nvSpPr>
          <p:cNvPr id="2" name="Footer Placeholder 1">
            <a:extLst>
              <a:ext uri="{FF2B5EF4-FFF2-40B4-BE49-F238E27FC236}">
                <a16:creationId xmlns:a16="http://schemas.microsoft.com/office/drawing/2014/main" id="{CDD8FE81-8C74-4E68-A580-5F075CCCDC51}"/>
              </a:ext>
            </a:extLst>
          </p:cNvPr>
          <p:cNvSpPr>
            <a:spLocks noGrp="1"/>
          </p:cNvSpPr>
          <p:nvPr>
            <p:ph type="ftr" sz="quarter" idx="11"/>
          </p:nvPr>
        </p:nvSpPr>
        <p:spPr/>
        <p:txBody>
          <a:bodyPr/>
          <a:lstStyle/>
          <a:p>
            <a:pPr lvl="0">
              <a:defRPr/>
            </a:pPr>
            <a:r>
              <a:rPr kumimoji="0" lang="en-US" sz="1200" b="0" i="0" u="none" strike="noStrike" kern="1200" cap="none" spc="0" normalizeH="0" baseline="0" noProof="0" dirty="0">
                <a:ln>
                  <a:noFill/>
                </a:ln>
                <a:solidFill>
                  <a:srgbClr val="004C97"/>
                </a:solidFill>
                <a:effectLst/>
                <a:uLnTx/>
                <a:uFillTx/>
                <a:latin typeface="Helvetica"/>
                <a:ea typeface="+mn-ea"/>
                <a:cs typeface="Helvetica"/>
              </a:rPr>
              <a:t>LeCompte | </a:t>
            </a:r>
            <a:r>
              <a:rPr lang="en-US" dirty="0">
                <a:cs typeface="Helvetica"/>
              </a:rPr>
              <a:t>TMS</a:t>
            </a:r>
            <a:endParaRPr kumimoji="0" lang="en-US" sz="1200" b="0"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 name="Slide Number Placeholder 3">
            <a:extLst>
              <a:ext uri="{FF2B5EF4-FFF2-40B4-BE49-F238E27FC236}">
                <a16:creationId xmlns:a16="http://schemas.microsoft.com/office/drawing/2014/main" id="{CE3B240E-FA9D-42B7-B17B-3155E285FE8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39C72E-2A13-EB4D-AD45-6D4E6ACAED8D}" type="slidenum">
              <a:rPr kumimoji="0" lang="en-US" sz="1200" b="1" i="0" u="none" strike="noStrike" kern="1200" cap="none" spc="0" normalizeH="0" baseline="0" noProof="0" smtClean="0">
                <a:ln>
                  <a:noFill/>
                </a:ln>
                <a:solidFill>
                  <a:srgbClr val="004C97"/>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19" name="Content Placeholder 4">
            <a:extLst>
              <a:ext uri="{FF2B5EF4-FFF2-40B4-BE49-F238E27FC236}">
                <a16:creationId xmlns:a16="http://schemas.microsoft.com/office/drawing/2014/main" id="{5A3C3372-6E1B-41F2-90F0-CE08A819D504}"/>
              </a:ext>
            </a:extLst>
          </p:cNvPr>
          <p:cNvSpPr txBox="1">
            <a:spLocks/>
          </p:cNvSpPr>
          <p:nvPr/>
        </p:nvSpPr>
        <p:spPr>
          <a:xfrm>
            <a:off x="424421" y="1008929"/>
            <a:ext cx="11647958" cy="5015694"/>
          </a:xfrm>
          <a:prstGeom prst="rect">
            <a:avLst/>
          </a:prstGeom>
        </p:spPr>
        <p:txBody>
          <a:bodyPr lIns="0" rIns="0">
            <a:normAutofit/>
          </a:bodyPr>
          <a:lstStyle>
            <a:lvl1pPr marL="256032" indent="-265176" algn="l" defTabSz="457200" rtl="0" fontAlgn="base">
              <a:lnSpc>
                <a:spcPct val="100000"/>
              </a:lnSpc>
              <a:spcBef>
                <a:spcPts val="600"/>
              </a:spcBef>
              <a:spcAft>
                <a:spcPts val="600"/>
              </a:spcAft>
              <a:buFont typeface="Arial"/>
              <a:buChar char="•"/>
              <a:defRPr sz="2200" b="0" i="0" kern="1200">
                <a:solidFill>
                  <a:srgbClr val="63666A"/>
                </a:solidFill>
                <a:latin typeface="Helvetica"/>
                <a:ea typeface="Geneva" charset="0"/>
                <a:cs typeface="Geneva" charset="0"/>
              </a:defRPr>
            </a:lvl1pPr>
            <a:lvl2pPr marL="320040" indent="256032" algn="l" defTabSz="457200" rtl="0" fontAlgn="base">
              <a:lnSpc>
                <a:spcPct val="100000"/>
              </a:lnSpc>
              <a:spcBef>
                <a:spcPts val="300"/>
              </a:spcBef>
              <a:spcAft>
                <a:spcPts val="300"/>
              </a:spcAft>
              <a:buSzPct val="90000"/>
              <a:buFont typeface="Lucida Grande"/>
              <a:buChar char="-"/>
              <a:defRPr sz="2000" b="0" i="0" kern="1200">
                <a:solidFill>
                  <a:srgbClr val="63666A"/>
                </a:solidFill>
                <a:latin typeface="Helvetica"/>
                <a:ea typeface="Geneva" charset="0"/>
                <a:cs typeface="+mn-cs"/>
              </a:defRPr>
            </a:lvl2pPr>
            <a:lvl3pPr marL="640080" indent="228600" algn="l" defTabSz="457200" rtl="0" fontAlgn="base">
              <a:lnSpc>
                <a:spcPct val="100000"/>
              </a:lnSpc>
              <a:spcBef>
                <a:spcPts val="300"/>
              </a:spcBef>
              <a:spcAft>
                <a:spcPts val="300"/>
              </a:spcAft>
              <a:buSzPct val="88000"/>
              <a:buFont typeface="Arial"/>
              <a:buChar char="•"/>
              <a:defRPr sz="1800" b="0" i="0" kern="1200">
                <a:solidFill>
                  <a:srgbClr val="63666A"/>
                </a:solidFill>
                <a:latin typeface="Helvetica"/>
                <a:ea typeface="Geneva" charset="0"/>
                <a:cs typeface="+mn-cs"/>
              </a:defRPr>
            </a:lvl3pPr>
            <a:lvl4pPr marL="914400" indent="228600" algn="l" defTabSz="457200" rtl="0" fontAlgn="base">
              <a:lnSpc>
                <a:spcPct val="100000"/>
              </a:lnSpc>
              <a:spcBef>
                <a:spcPts val="300"/>
              </a:spcBef>
              <a:spcAft>
                <a:spcPts val="300"/>
              </a:spcAft>
              <a:buSzPct val="90000"/>
              <a:buFont typeface="Lucida Grande"/>
              <a:buChar char="-"/>
              <a:defRPr sz="1600" b="0" i="0" kern="1200">
                <a:solidFill>
                  <a:srgbClr val="63666A"/>
                </a:solidFill>
                <a:latin typeface="Helvetica"/>
                <a:ea typeface="Geneva" charset="0"/>
                <a:cs typeface="+mn-cs"/>
              </a:defRPr>
            </a:lvl4pPr>
            <a:lvl5pPr marL="1143000" indent="192024" algn="l" defTabSz="457200" rtl="0" fontAlgn="base">
              <a:lnSpc>
                <a:spcPct val="100000"/>
              </a:lnSpc>
              <a:spcBef>
                <a:spcPts val="300"/>
              </a:spcBef>
              <a:spcAft>
                <a:spcPts val="300"/>
              </a:spcAft>
              <a:buSzPct val="88000"/>
              <a:buFont typeface="Arial"/>
              <a:buChar char="•"/>
              <a:defRPr sz="1400" b="0" i="0" kern="1200">
                <a:solidFill>
                  <a:srgbClr val="63666A"/>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Smart Sensors were a DOE initiative a few years back</a:t>
            </a:r>
          </a:p>
          <a:p>
            <a:pPr lvl="1"/>
            <a:r>
              <a:rPr lang="en-US" sz="1800" dirty="0"/>
              <a:t>I presume that pot of money is spent</a:t>
            </a:r>
          </a:p>
          <a:p>
            <a:pPr lvl="1"/>
            <a:r>
              <a:rPr lang="en-US" sz="1800" dirty="0"/>
              <a:t>This is nonetheless a reasonable Research program</a:t>
            </a:r>
            <a:br>
              <a:rPr lang="en-US" sz="1800" dirty="0"/>
            </a:br>
            <a:endParaRPr lang="en-US" sz="1800" dirty="0"/>
          </a:p>
          <a:p>
            <a:r>
              <a:rPr lang="en-US" sz="2000" dirty="0"/>
              <a:t>Doesn’t this move in the wrong direction – bury even more electronics?</a:t>
            </a:r>
          </a:p>
          <a:p>
            <a:pPr lvl="1"/>
            <a:r>
              <a:rPr lang="en-US" sz="1800" dirty="0"/>
              <a:t>Maybe – it does that, but it also reduces connector counts (a less reliable component), has shorter signal runs, etc. </a:t>
            </a:r>
          </a:p>
          <a:p>
            <a:pPr lvl="1"/>
            <a:r>
              <a:rPr lang="en-US" sz="1800" dirty="0"/>
              <a:t>I don’t think it’s immediately obvious whether this is a net winner or net loser</a:t>
            </a:r>
            <a:br>
              <a:rPr lang="en-US" sz="1800" dirty="0"/>
            </a:br>
            <a:endParaRPr lang="en-US" sz="1800" dirty="0"/>
          </a:p>
          <a:p>
            <a:r>
              <a:rPr lang="en-US" sz="2000" dirty="0"/>
              <a:t>It certainly makes checkout and QA/QC smoother</a:t>
            </a:r>
          </a:p>
          <a:p>
            <a:pPr lvl="1"/>
            <a:r>
              <a:rPr lang="en-US" sz="1800" dirty="0"/>
              <a:t>One click and you can run your tests. </a:t>
            </a:r>
          </a:p>
          <a:p>
            <a:pPr lvl="1"/>
            <a:r>
              <a:rPr lang="en-US" sz="1800" dirty="0"/>
              <a:t>Any laptop can be a test stand!</a:t>
            </a:r>
          </a:p>
          <a:p>
            <a:pPr lvl="1"/>
            <a:r>
              <a:rPr lang="en-US" sz="1800" dirty="0"/>
              <a:t>Probably means more reliable components </a:t>
            </a:r>
            <a:r>
              <a:rPr lang="en-US" sz="1600" dirty="0"/>
              <a:t>go into TMS – as said, it’s not obvious if this is a net winner or net loser</a:t>
            </a:r>
          </a:p>
        </p:txBody>
      </p:sp>
    </p:spTree>
    <p:extLst>
      <p:ext uri="{BB962C8B-B14F-4D97-AF65-F5344CB8AC3E}">
        <p14:creationId xmlns:p14="http://schemas.microsoft.com/office/powerpoint/2010/main" val="2649411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909C70-FC4D-4D75-9B64-883ECBDB82CB}"/>
              </a:ext>
            </a:extLst>
          </p:cNvPr>
          <p:cNvSpPr>
            <a:spLocks noGrp="1"/>
          </p:cNvSpPr>
          <p:nvPr>
            <p:ph type="title"/>
          </p:nvPr>
        </p:nvSpPr>
        <p:spPr/>
        <p:txBody>
          <a:bodyPr>
            <a:normAutofit/>
          </a:bodyPr>
          <a:lstStyle/>
          <a:p>
            <a:r>
              <a:rPr lang="en-US" dirty="0"/>
              <a:t>Replaceable</a:t>
            </a:r>
            <a:r>
              <a:rPr lang="en-US" sz="2200" dirty="0">
                <a:solidFill>
                  <a:srgbClr val="004C97"/>
                </a:solidFill>
              </a:rPr>
              <a:t> Digitizers</a:t>
            </a:r>
          </a:p>
        </p:txBody>
      </p:sp>
      <p:sp>
        <p:nvSpPr>
          <p:cNvPr id="2" name="Footer Placeholder 1">
            <a:extLst>
              <a:ext uri="{FF2B5EF4-FFF2-40B4-BE49-F238E27FC236}">
                <a16:creationId xmlns:a16="http://schemas.microsoft.com/office/drawing/2014/main" id="{CDD8FE81-8C74-4E68-A580-5F075CCCDC51}"/>
              </a:ext>
            </a:extLst>
          </p:cNvPr>
          <p:cNvSpPr>
            <a:spLocks noGrp="1"/>
          </p:cNvSpPr>
          <p:nvPr>
            <p:ph type="ftr" sz="quarter" idx="11"/>
          </p:nvPr>
        </p:nvSpPr>
        <p:spPr/>
        <p:txBody>
          <a:bodyPr/>
          <a:lstStyle/>
          <a:p>
            <a:pPr lvl="0">
              <a:defRPr/>
            </a:pPr>
            <a:r>
              <a:rPr kumimoji="0" lang="en-US" sz="1200" b="0" i="0" u="none" strike="noStrike" kern="1200" cap="none" spc="0" normalizeH="0" baseline="0" noProof="0" dirty="0">
                <a:ln>
                  <a:noFill/>
                </a:ln>
                <a:solidFill>
                  <a:srgbClr val="004C97"/>
                </a:solidFill>
                <a:effectLst/>
                <a:uLnTx/>
                <a:uFillTx/>
                <a:latin typeface="Helvetica"/>
                <a:ea typeface="+mn-ea"/>
                <a:cs typeface="Helvetica"/>
              </a:rPr>
              <a:t>LeCompte | </a:t>
            </a:r>
            <a:r>
              <a:rPr lang="en-US" dirty="0">
                <a:cs typeface="Helvetica"/>
              </a:rPr>
              <a:t>TMS</a:t>
            </a:r>
            <a:endParaRPr kumimoji="0" lang="en-US" sz="1200" b="0"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 name="Slide Number Placeholder 3">
            <a:extLst>
              <a:ext uri="{FF2B5EF4-FFF2-40B4-BE49-F238E27FC236}">
                <a16:creationId xmlns:a16="http://schemas.microsoft.com/office/drawing/2014/main" id="{CE3B240E-FA9D-42B7-B17B-3155E285FE8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39C72E-2A13-EB4D-AD45-6D4E6ACAED8D}" type="slidenum">
              <a:rPr kumimoji="0" lang="en-US" sz="1200" b="1" i="0" u="none" strike="noStrike" kern="1200" cap="none" spc="0" normalizeH="0" baseline="0" noProof="0" smtClean="0">
                <a:ln>
                  <a:noFill/>
                </a:ln>
                <a:solidFill>
                  <a:srgbClr val="004C97"/>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19" name="Content Placeholder 4">
            <a:extLst>
              <a:ext uri="{FF2B5EF4-FFF2-40B4-BE49-F238E27FC236}">
                <a16:creationId xmlns:a16="http://schemas.microsoft.com/office/drawing/2014/main" id="{5A3C3372-6E1B-41F2-90F0-CE08A819D504}"/>
              </a:ext>
            </a:extLst>
          </p:cNvPr>
          <p:cNvSpPr txBox="1">
            <a:spLocks/>
          </p:cNvSpPr>
          <p:nvPr/>
        </p:nvSpPr>
        <p:spPr>
          <a:xfrm>
            <a:off x="424421" y="1008929"/>
            <a:ext cx="11647958" cy="5015694"/>
          </a:xfrm>
          <a:prstGeom prst="rect">
            <a:avLst/>
          </a:prstGeom>
        </p:spPr>
        <p:txBody>
          <a:bodyPr lIns="0" rIns="0">
            <a:normAutofit/>
          </a:bodyPr>
          <a:lstStyle>
            <a:lvl1pPr marL="256032" indent="-265176" algn="l" defTabSz="457200" rtl="0" fontAlgn="base">
              <a:lnSpc>
                <a:spcPct val="100000"/>
              </a:lnSpc>
              <a:spcBef>
                <a:spcPts val="600"/>
              </a:spcBef>
              <a:spcAft>
                <a:spcPts val="600"/>
              </a:spcAft>
              <a:buFont typeface="Arial"/>
              <a:buChar char="•"/>
              <a:defRPr sz="2200" b="0" i="0" kern="1200">
                <a:solidFill>
                  <a:srgbClr val="63666A"/>
                </a:solidFill>
                <a:latin typeface="Helvetica"/>
                <a:ea typeface="Geneva" charset="0"/>
                <a:cs typeface="Geneva" charset="0"/>
              </a:defRPr>
            </a:lvl1pPr>
            <a:lvl2pPr marL="320040" indent="256032" algn="l" defTabSz="457200" rtl="0" fontAlgn="base">
              <a:lnSpc>
                <a:spcPct val="100000"/>
              </a:lnSpc>
              <a:spcBef>
                <a:spcPts val="300"/>
              </a:spcBef>
              <a:spcAft>
                <a:spcPts val="300"/>
              </a:spcAft>
              <a:buSzPct val="90000"/>
              <a:buFont typeface="Lucida Grande"/>
              <a:buChar char="-"/>
              <a:defRPr sz="2000" b="0" i="0" kern="1200">
                <a:solidFill>
                  <a:srgbClr val="63666A"/>
                </a:solidFill>
                <a:latin typeface="Helvetica"/>
                <a:ea typeface="Geneva" charset="0"/>
                <a:cs typeface="+mn-cs"/>
              </a:defRPr>
            </a:lvl2pPr>
            <a:lvl3pPr marL="640080" indent="228600" algn="l" defTabSz="457200" rtl="0" fontAlgn="base">
              <a:lnSpc>
                <a:spcPct val="100000"/>
              </a:lnSpc>
              <a:spcBef>
                <a:spcPts val="300"/>
              </a:spcBef>
              <a:spcAft>
                <a:spcPts val="300"/>
              </a:spcAft>
              <a:buSzPct val="88000"/>
              <a:buFont typeface="Arial"/>
              <a:buChar char="•"/>
              <a:defRPr sz="1800" b="0" i="0" kern="1200">
                <a:solidFill>
                  <a:srgbClr val="63666A"/>
                </a:solidFill>
                <a:latin typeface="Helvetica"/>
                <a:ea typeface="Geneva" charset="0"/>
                <a:cs typeface="+mn-cs"/>
              </a:defRPr>
            </a:lvl3pPr>
            <a:lvl4pPr marL="914400" indent="228600" algn="l" defTabSz="457200" rtl="0" fontAlgn="base">
              <a:lnSpc>
                <a:spcPct val="100000"/>
              </a:lnSpc>
              <a:spcBef>
                <a:spcPts val="300"/>
              </a:spcBef>
              <a:spcAft>
                <a:spcPts val="300"/>
              </a:spcAft>
              <a:buSzPct val="90000"/>
              <a:buFont typeface="Lucida Grande"/>
              <a:buChar char="-"/>
              <a:defRPr sz="1600" b="0" i="0" kern="1200">
                <a:solidFill>
                  <a:srgbClr val="63666A"/>
                </a:solidFill>
                <a:latin typeface="Helvetica"/>
                <a:ea typeface="Geneva" charset="0"/>
                <a:cs typeface="+mn-cs"/>
              </a:defRPr>
            </a:lvl4pPr>
            <a:lvl5pPr marL="1143000" indent="192024" algn="l" defTabSz="457200" rtl="0" fontAlgn="base">
              <a:lnSpc>
                <a:spcPct val="100000"/>
              </a:lnSpc>
              <a:spcBef>
                <a:spcPts val="300"/>
              </a:spcBef>
              <a:spcAft>
                <a:spcPts val="300"/>
              </a:spcAft>
              <a:buSzPct val="88000"/>
              <a:buFont typeface="Arial"/>
              <a:buChar char="•"/>
              <a:defRPr sz="1400" b="0" i="0" kern="1200">
                <a:solidFill>
                  <a:srgbClr val="63666A"/>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What if we put the digitizers on sockets – maybe we could replace one with some custom tool?</a:t>
            </a:r>
            <a:endParaRPr lang="en-US" sz="1600" dirty="0"/>
          </a:p>
          <a:p>
            <a:pPr lvl="1"/>
            <a:r>
              <a:rPr lang="en-US" sz="1800" dirty="0"/>
              <a:t>Uh….</a:t>
            </a:r>
          </a:p>
          <a:p>
            <a:pPr lvl="1"/>
            <a:r>
              <a:rPr lang="en-US" sz="1800" dirty="0"/>
              <a:t>This sounds hard. Real hard.</a:t>
            </a:r>
          </a:p>
          <a:p>
            <a:pPr lvl="1"/>
            <a:r>
              <a:rPr lang="en-US" sz="1800" dirty="0"/>
              <a:t>It’s also not clear that the socketing wouldn’t add to the unreliability</a:t>
            </a:r>
            <a:br>
              <a:rPr lang="en-US" sz="1800" dirty="0"/>
            </a:br>
            <a:endParaRPr lang="en-US" sz="1800" dirty="0"/>
          </a:p>
          <a:p>
            <a:r>
              <a:rPr lang="en-US" sz="2000" dirty="0"/>
              <a:t>What might work is to pre-install spares – 5 panels of readout per 4 panels</a:t>
            </a:r>
          </a:p>
          <a:p>
            <a:pPr lvl="1"/>
            <a:r>
              <a:rPr lang="en-US" sz="1800" dirty="0"/>
              <a:t>Boot configuration could select which units to use</a:t>
            </a:r>
          </a:p>
          <a:p>
            <a:pPr lvl="1"/>
            <a:r>
              <a:rPr lang="en-US" sz="1800" dirty="0"/>
              <a:t>Cost would be about $250K, plus additional mechanical costs and cables</a:t>
            </a:r>
          </a:p>
          <a:p>
            <a:pPr lvl="2"/>
            <a:r>
              <a:rPr lang="en-US" sz="1600" dirty="0"/>
              <a:t>I’d like to run these on spare cables, so as to protect against cable/connector issues.</a:t>
            </a:r>
          </a:p>
        </p:txBody>
      </p:sp>
      <p:pic>
        <p:nvPicPr>
          <p:cNvPr id="3" name="Picture 2">
            <a:extLst>
              <a:ext uri="{FF2B5EF4-FFF2-40B4-BE49-F238E27FC236}">
                <a16:creationId xmlns:a16="http://schemas.microsoft.com/office/drawing/2014/main" id="{2FAE59FC-CC67-7C75-748D-021C16CE993E}"/>
              </a:ext>
            </a:extLst>
          </p:cNvPr>
          <p:cNvPicPr>
            <a:picLocks noChangeAspect="1"/>
          </p:cNvPicPr>
          <p:nvPr/>
        </p:nvPicPr>
        <p:blipFill>
          <a:blip r:embed="rId3"/>
          <a:stretch>
            <a:fillRect/>
          </a:stretch>
        </p:blipFill>
        <p:spPr>
          <a:xfrm>
            <a:off x="10462480" y="-378804"/>
            <a:ext cx="1687862" cy="1264267"/>
          </a:xfrm>
          <a:prstGeom prst="rect">
            <a:avLst/>
          </a:prstGeom>
        </p:spPr>
      </p:pic>
    </p:spTree>
    <p:extLst>
      <p:ext uri="{BB962C8B-B14F-4D97-AF65-F5344CB8AC3E}">
        <p14:creationId xmlns:p14="http://schemas.microsoft.com/office/powerpoint/2010/main" val="1470124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909C70-FC4D-4D75-9B64-883ECBDB82CB}"/>
              </a:ext>
            </a:extLst>
          </p:cNvPr>
          <p:cNvSpPr>
            <a:spLocks noGrp="1"/>
          </p:cNvSpPr>
          <p:nvPr>
            <p:ph type="title"/>
          </p:nvPr>
        </p:nvSpPr>
        <p:spPr/>
        <p:txBody>
          <a:bodyPr>
            <a:normAutofit/>
          </a:bodyPr>
          <a:lstStyle/>
          <a:p>
            <a:r>
              <a:rPr lang="en-US" dirty="0"/>
              <a:t>PCIe Data Concentrators</a:t>
            </a:r>
            <a:endParaRPr lang="en-US" sz="2200" dirty="0">
              <a:solidFill>
                <a:srgbClr val="004C97"/>
              </a:solidFill>
            </a:endParaRPr>
          </a:p>
        </p:txBody>
      </p:sp>
      <p:sp>
        <p:nvSpPr>
          <p:cNvPr id="2" name="Footer Placeholder 1">
            <a:extLst>
              <a:ext uri="{FF2B5EF4-FFF2-40B4-BE49-F238E27FC236}">
                <a16:creationId xmlns:a16="http://schemas.microsoft.com/office/drawing/2014/main" id="{CDD8FE81-8C74-4E68-A580-5F075CCCDC51}"/>
              </a:ext>
            </a:extLst>
          </p:cNvPr>
          <p:cNvSpPr>
            <a:spLocks noGrp="1"/>
          </p:cNvSpPr>
          <p:nvPr>
            <p:ph type="ftr" sz="quarter" idx="11"/>
          </p:nvPr>
        </p:nvSpPr>
        <p:spPr/>
        <p:txBody>
          <a:bodyPr/>
          <a:lstStyle/>
          <a:p>
            <a:pPr lvl="0">
              <a:defRPr/>
            </a:pPr>
            <a:r>
              <a:rPr kumimoji="0" lang="en-US" sz="1200" b="0" i="0" u="none" strike="noStrike" kern="1200" cap="none" spc="0" normalizeH="0" baseline="0" noProof="0" dirty="0">
                <a:ln>
                  <a:noFill/>
                </a:ln>
                <a:solidFill>
                  <a:srgbClr val="004C97"/>
                </a:solidFill>
                <a:effectLst/>
                <a:uLnTx/>
                <a:uFillTx/>
                <a:latin typeface="Helvetica"/>
                <a:ea typeface="+mn-ea"/>
                <a:cs typeface="Helvetica"/>
              </a:rPr>
              <a:t>LeCompte | </a:t>
            </a:r>
            <a:r>
              <a:rPr lang="en-US" dirty="0">
                <a:cs typeface="Helvetica"/>
              </a:rPr>
              <a:t>TMS</a:t>
            </a:r>
            <a:endParaRPr kumimoji="0" lang="en-US" sz="1200" b="0"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 name="Slide Number Placeholder 3">
            <a:extLst>
              <a:ext uri="{FF2B5EF4-FFF2-40B4-BE49-F238E27FC236}">
                <a16:creationId xmlns:a16="http://schemas.microsoft.com/office/drawing/2014/main" id="{CE3B240E-FA9D-42B7-B17B-3155E285FE8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39C72E-2A13-EB4D-AD45-6D4E6ACAED8D}" type="slidenum">
              <a:rPr kumimoji="0" lang="en-US" sz="1200" b="1" i="0" u="none" strike="noStrike" kern="1200" cap="none" spc="0" normalizeH="0" baseline="0" noProof="0" smtClean="0">
                <a:ln>
                  <a:noFill/>
                </a:ln>
                <a:solidFill>
                  <a:srgbClr val="004C97"/>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19" name="Content Placeholder 4">
            <a:extLst>
              <a:ext uri="{FF2B5EF4-FFF2-40B4-BE49-F238E27FC236}">
                <a16:creationId xmlns:a16="http://schemas.microsoft.com/office/drawing/2014/main" id="{5A3C3372-6E1B-41F2-90F0-CE08A819D504}"/>
              </a:ext>
            </a:extLst>
          </p:cNvPr>
          <p:cNvSpPr txBox="1">
            <a:spLocks/>
          </p:cNvSpPr>
          <p:nvPr/>
        </p:nvSpPr>
        <p:spPr>
          <a:xfrm>
            <a:off x="424421" y="1008929"/>
            <a:ext cx="11647958" cy="5015694"/>
          </a:xfrm>
          <a:prstGeom prst="rect">
            <a:avLst/>
          </a:prstGeom>
        </p:spPr>
        <p:txBody>
          <a:bodyPr lIns="0" rIns="0">
            <a:normAutofit/>
          </a:bodyPr>
          <a:lstStyle>
            <a:lvl1pPr marL="256032" indent="-265176" algn="l" defTabSz="457200" rtl="0" fontAlgn="base">
              <a:lnSpc>
                <a:spcPct val="100000"/>
              </a:lnSpc>
              <a:spcBef>
                <a:spcPts val="600"/>
              </a:spcBef>
              <a:spcAft>
                <a:spcPts val="600"/>
              </a:spcAft>
              <a:buFont typeface="Arial"/>
              <a:buChar char="•"/>
              <a:defRPr sz="2200" b="0" i="0" kern="1200">
                <a:solidFill>
                  <a:srgbClr val="63666A"/>
                </a:solidFill>
                <a:latin typeface="Helvetica"/>
                <a:ea typeface="Geneva" charset="0"/>
                <a:cs typeface="Geneva" charset="0"/>
              </a:defRPr>
            </a:lvl1pPr>
            <a:lvl2pPr marL="320040" indent="256032" algn="l" defTabSz="457200" rtl="0" fontAlgn="base">
              <a:lnSpc>
                <a:spcPct val="100000"/>
              </a:lnSpc>
              <a:spcBef>
                <a:spcPts val="300"/>
              </a:spcBef>
              <a:spcAft>
                <a:spcPts val="300"/>
              </a:spcAft>
              <a:buSzPct val="90000"/>
              <a:buFont typeface="Lucida Grande"/>
              <a:buChar char="-"/>
              <a:defRPr sz="2000" b="0" i="0" kern="1200">
                <a:solidFill>
                  <a:srgbClr val="63666A"/>
                </a:solidFill>
                <a:latin typeface="Helvetica"/>
                <a:ea typeface="Geneva" charset="0"/>
                <a:cs typeface="+mn-cs"/>
              </a:defRPr>
            </a:lvl2pPr>
            <a:lvl3pPr marL="640080" indent="228600" algn="l" defTabSz="457200" rtl="0" fontAlgn="base">
              <a:lnSpc>
                <a:spcPct val="100000"/>
              </a:lnSpc>
              <a:spcBef>
                <a:spcPts val="300"/>
              </a:spcBef>
              <a:spcAft>
                <a:spcPts val="300"/>
              </a:spcAft>
              <a:buSzPct val="88000"/>
              <a:buFont typeface="Arial"/>
              <a:buChar char="•"/>
              <a:defRPr sz="1800" b="0" i="0" kern="1200">
                <a:solidFill>
                  <a:srgbClr val="63666A"/>
                </a:solidFill>
                <a:latin typeface="Helvetica"/>
                <a:ea typeface="Geneva" charset="0"/>
                <a:cs typeface="+mn-cs"/>
              </a:defRPr>
            </a:lvl3pPr>
            <a:lvl4pPr marL="914400" indent="228600" algn="l" defTabSz="457200" rtl="0" fontAlgn="base">
              <a:lnSpc>
                <a:spcPct val="100000"/>
              </a:lnSpc>
              <a:spcBef>
                <a:spcPts val="300"/>
              </a:spcBef>
              <a:spcAft>
                <a:spcPts val="300"/>
              </a:spcAft>
              <a:buSzPct val="90000"/>
              <a:buFont typeface="Lucida Grande"/>
              <a:buChar char="-"/>
              <a:defRPr sz="1600" b="0" i="0" kern="1200">
                <a:solidFill>
                  <a:srgbClr val="63666A"/>
                </a:solidFill>
                <a:latin typeface="Helvetica"/>
                <a:ea typeface="Geneva" charset="0"/>
                <a:cs typeface="+mn-cs"/>
              </a:defRPr>
            </a:lvl4pPr>
            <a:lvl5pPr marL="1143000" indent="192024" algn="l" defTabSz="457200" rtl="0" fontAlgn="base">
              <a:lnSpc>
                <a:spcPct val="100000"/>
              </a:lnSpc>
              <a:spcBef>
                <a:spcPts val="300"/>
              </a:spcBef>
              <a:spcAft>
                <a:spcPts val="300"/>
              </a:spcAft>
              <a:buSzPct val="88000"/>
              <a:buFont typeface="Arial"/>
              <a:buChar char="•"/>
              <a:defRPr sz="1400" b="0" i="0" kern="1200">
                <a:solidFill>
                  <a:srgbClr val="63666A"/>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There is no longer a good reason to make data concentrators as custom </a:t>
            </a:r>
            <a:br>
              <a:rPr lang="en-US" sz="2000" dirty="0"/>
            </a:br>
            <a:r>
              <a:rPr lang="en-US" sz="2000" dirty="0"/>
              <a:t>PCBs in their own  enclosure.</a:t>
            </a:r>
          </a:p>
          <a:p>
            <a:pPr lvl="1"/>
            <a:r>
              <a:rPr lang="en-US" sz="1800" dirty="0"/>
              <a:t>When we started this, very few CPUs had enough PCIe lanes to run this – no longer the case</a:t>
            </a:r>
            <a:br>
              <a:rPr lang="en-US" sz="1800" dirty="0"/>
            </a:br>
            <a:r>
              <a:rPr lang="en-US" sz="1800" dirty="0"/>
              <a:t>|</a:t>
            </a:r>
          </a:p>
          <a:p>
            <a:r>
              <a:rPr lang="en-US" sz="2000" dirty="0"/>
              <a:t>The job looks like a firewall – take data on one side, look at it, maybe tweak it, and send it to the other.</a:t>
            </a:r>
          </a:p>
          <a:p>
            <a:pPr lvl="1"/>
            <a:r>
              <a:rPr lang="en-US" sz="1800" dirty="0"/>
              <a:t>There exist commercially many-lane PCIe enclosure to do this for cloud computing – about $8K/enclosure with a “DPU”” – data processing unit </a:t>
            </a:r>
            <a:br>
              <a:rPr lang="en-US" sz="1800" dirty="0"/>
            </a:br>
            <a:endParaRPr lang="en-US" sz="1800" dirty="0"/>
          </a:p>
          <a:p>
            <a:r>
              <a:rPr lang="en-US" sz="2000" dirty="0"/>
              <a:t>Moving to a set of PCIe cards probably won’t save any money (dominated by engineering) but it makes it easier to get small units in the hands of the Consortium”</a:t>
            </a:r>
          </a:p>
          <a:p>
            <a:pPr lvl="1"/>
            <a:r>
              <a:rPr lang="en-US" sz="1800" dirty="0"/>
              <a:t>Minimum is probably one panel, not 5/</a:t>
            </a:r>
          </a:p>
        </p:txBody>
      </p:sp>
      <p:pic>
        <p:nvPicPr>
          <p:cNvPr id="6" name="Picture 5">
            <a:extLst>
              <a:ext uri="{FF2B5EF4-FFF2-40B4-BE49-F238E27FC236}">
                <a16:creationId xmlns:a16="http://schemas.microsoft.com/office/drawing/2014/main" id="{5818E6F8-23E2-0979-B3B0-F767CC64B573}"/>
              </a:ext>
            </a:extLst>
          </p:cNvPr>
          <p:cNvPicPr>
            <a:picLocks noChangeAspect="1"/>
          </p:cNvPicPr>
          <p:nvPr/>
        </p:nvPicPr>
        <p:blipFill>
          <a:blip r:embed="rId3"/>
          <a:stretch>
            <a:fillRect/>
          </a:stretch>
        </p:blipFill>
        <p:spPr>
          <a:xfrm>
            <a:off x="10075762" y="39853"/>
            <a:ext cx="1996617" cy="1619746"/>
          </a:xfrm>
          <a:prstGeom prst="rect">
            <a:avLst/>
          </a:prstGeom>
        </p:spPr>
      </p:pic>
    </p:spTree>
    <p:extLst>
      <p:ext uri="{BB962C8B-B14F-4D97-AF65-F5344CB8AC3E}">
        <p14:creationId xmlns:p14="http://schemas.microsoft.com/office/powerpoint/2010/main" val="1113321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909C70-FC4D-4D75-9B64-883ECBDB82CB}"/>
              </a:ext>
            </a:extLst>
          </p:cNvPr>
          <p:cNvSpPr>
            <a:spLocks noGrp="1"/>
          </p:cNvSpPr>
          <p:nvPr>
            <p:ph type="title"/>
          </p:nvPr>
        </p:nvSpPr>
        <p:spPr/>
        <p:txBody>
          <a:bodyPr>
            <a:normAutofit/>
          </a:bodyPr>
          <a:lstStyle/>
          <a:p>
            <a:r>
              <a:rPr lang="en-US" dirty="0"/>
              <a:t>Summary</a:t>
            </a:r>
            <a:endParaRPr lang="en-US" sz="2200" dirty="0">
              <a:solidFill>
                <a:srgbClr val="004C97"/>
              </a:solidFill>
            </a:endParaRPr>
          </a:p>
        </p:txBody>
      </p:sp>
      <p:sp>
        <p:nvSpPr>
          <p:cNvPr id="2" name="Footer Placeholder 1">
            <a:extLst>
              <a:ext uri="{FF2B5EF4-FFF2-40B4-BE49-F238E27FC236}">
                <a16:creationId xmlns:a16="http://schemas.microsoft.com/office/drawing/2014/main" id="{CDD8FE81-8C74-4E68-A580-5F075CCCDC51}"/>
              </a:ext>
            </a:extLst>
          </p:cNvPr>
          <p:cNvSpPr>
            <a:spLocks noGrp="1"/>
          </p:cNvSpPr>
          <p:nvPr>
            <p:ph type="ftr" sz="quarter" idx="11"/>
          </p:nvPr>
        </p:nvSpPr>
        <p:spPr/>
        <p:txBody>
          <a:bodyPr/>
          <a:lstStyle/>
          <a:p>
            <a:pPr lvl="0">
              <a:defRPr/>
            </a:pPr>
            <a:r>
              <a:rPr kumimoji="0" lang="en-US" sz="1200" b="0" i="0" u="none" strike="noStrike" kern="1200" cap="none" spc="0" normalizeH="0" baseline="0" noProof="0" dirty="0">
                <a:ln>
                  <a:noFill/>
                </a:ln>
                <a:solidFill>
                  <a:srgbClr val="004C97"/>
                </a:solidFill>
                <a:effectLst/>
                <a:uLnTx/>
                <a:uFillTx/>
                <a:latin typeface="Helvetica"/>
                <a:ea typeface="+mn-ea"/>
                <a:cs typeface="Helvetica"/>
              </a:rPr>
              <a:t>LeCompte | </a:t>
            </a:r>
            <a:r>
              <a:rPr lang="en-US" dirty="0">
                <a:cs typeface="Helvetica"/>
              </a:rPr>
              <a:t>TMS</a:t>
            </a:r>
            <a:endParaRPr kumimoji="0" lang="en-US" sz="1200" b="0"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 name="Slide Number Placeholder 3">
            <a:extLst>
              <a:ext uri="{FF2B5EF4-FFF2-40B4-BE49-F238E27FC236}">
                <a16:creationId xmlns:a16="http://schemas.microsoft.com/office/drawing/2014/main" id="{CE3B240E-FA9D-42B7-B17B-3155E285FE8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39C72E-2A13-EB4D-AD45-6D4E6ACAED8D}" type="slidenum">
              <a:rPr kumimoji="0" lang="en-US" sz="1200" b="1" i="0" u="none" strike="noStrike" kern="1200" cap="none" spc="0" normalizeH="0" baseline="0" noProof="0" smtClean="0">
                <a:ln>
                  <a:noFill/>
                </a:ln>
                <a:solidFill>
                  <a:srgbClr val="004C97"/>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0" name="Content Placeholder 4">
            <a:extLst>
              <a:ext uri="{FF2B5EF4-FFF2-40B4-BE49-F238E27FC236}">
                <a16:creationId xmlns:a16="http://schemas.microsoft.com/office/drawing/2014/main" id="{9AFFF242-3087-4453-BBF4-FF0979EE6469}"/>
              </a:ext>
            </a:extLst>
          </p:cNvPr>
          <p:cNvSpPr>
            <a:spLocks noGrp="1"/>
          </p:cNvSpPr>
          <p:nvPr>
            <p:ph idx="13"/>
          </p:nvPr>
        </p:nvSpPr>
        <p:spPr>
          <a:xfrm>
            <a:off x="285660" y="1001878"/>
            <a:ext cx="11057466" cy="4858838"/>
          </a:xfrm>
          <a:solidFill>
            <a:schemeClr val="bg1"/>
          </a:solidFill>
        </p:spPr>
        <p:txBody>
          <a:bodyPr/>
          <a:lstStyle/>
          <a:p>
            <a:r>
              <a:rPr lang="en-US" sz="2000" dirty="0">
                <a:sym typeface="Wingdings" panose="05000000000000000000" pitchFamily="2" charset="2"/>
              </a:rPr>
              <a:t>Now is the time to get going on the electronics</a:t>
            </a:r>
            <a:br>
              <a:rPr lang="en-US" sz="2000" dirty="0">
                <a:sym typeface="Wingdings" panose="05000000000000000000" pitchFamily="2" charset="2"/>
              </a:rPr>
            </a:br>
            <a:endParaRPr lang="en-US" sz="2000" dirty="0">
              <a:sym typeface="Wingdings" panose="05000000000000000000" pitchFamily="2" charset="2"/>
            </a:endParaRPr>
          </a:p>
          <a:p>
            <a:r>
              <a:rPr lang="en-US" sz="2000" dirty="0">
                <a:sym typeface="Wingdings" panose="05000000000000000000" pitchFamily="2" charset="2"/>
              </a:rPr>
              <a:t>I believe both the TI AFE5807 (and variants/successors) and KlauS can be made to work as front-end chips, although neither is perfect. </a:t>
            </a:r>
          </a:p>
          <a:p>
            <a:pPr lvl="1"/>
            <a:r>
              <a:rPr lang="en-US" sz="1800" dirty="0">
                <a:sym typeface="Wingdings" panose="05000000000000000000" pitchFamily="2" charset="2"/>
              </a:rPr>
              <a:t>The biggest issue with the AFE5807 is speed</a:t>
            </a:r>
          </a:p>
          <a:p>
            <a:pPr lvl="1"/>
            <a:r>
              <a:rPr lang="en-US" sz="1800" dirty="0">
                <a:sym typeface="Wingdings" panose="05000000000000000000" pitchFamily="2" charset="2"/>
              </a:rPr>
              <a:t>The biggest issue with KlauS is deadtime</a:t>
            </a:r>
          </a:p>
          <a:p>
            <a:pPr lvl="1"/>
            <a:r>
              <a:rPr lang="en-US" sz="1800" dirty="0">
                <a:sym typeface="Wingdings" panose="05000000000000000000" pitchFamily="2" charset="2"/>
              </a:rPr>
              <a:t>Neither seems to be a show-stopper, but both have physics impact</a:t>
            </a:r>
          </a:p>
          <a:p>
            <a:pPr lvl="1"/>
            <a:r>
              <a:rPr lang="en-US" sz="1800" dirty="0">
                <a:sym typeface="Wingdings" panose="05000000000000000000" pitchFamily="2" charset="2"/>
              </a:rPr>
              <a:t>There are some other smaller annoyances with each option</a:t>
            </a:r>
          </a:p>
          <a:p>
            <a:pPr lvl="1"/>
            <a:r>
              <a:rPr lang="en-US" sz="1800" dirty="0">
                <a:sym typeface="Wingdings" panose="05000000000000000000" pitchFamily="2" charset="2"/>
              </a:rPr>
              <a:t>But we need to settle this soon – it drives other decisions</a:t>
            </a:r>
            <a:br>
              <a:rPr lang="en-US" sz="1800" dirty="0">
                <a:sym typeface="Wingdings" panose="05000000000000000000" pitchFamily="2" charset="2"/>
              </a:rPr>
            </a:br>
            <a:endParaRPr lang="en-US" sz="1800" dirty="0">
              <a:sym typeface="Wingdings" panose="05000000000000000000" pitchFamily="2" charset="2"/>
            </a:endParaRPr>
          </a:p>
          <a:p>
            <a:r>
              <a:rPr lang="en-US" sz="1800" dirty="0">
                <a:sym typeface="Wingdings" panose="05000000000000000000" pitchFamily="2" charset="2"/>
              </a:rPr>
              <a:t>There are other decisions to make and they are coupled – doing X here can preclude doing Y there.</a:t>
            </a:r>
            <a:endParaRPr lang="en-US" sz="1800" dirty="0"/>
          </a:p>
          <a:p>
            <a:pPr lvl="1"/>
            <a:endParaRPr lang="en-US" sz="1800" dirty="0"/>
          </a:p>
        </p:txBody>
      </p:sp>
    </p:spTree>
    <p:extLst>
      <p:ext uri="{BB962C8B-B14F-4D97-AF65-F5344CB8AC3E}">
        <p14:creationId xmlns:p14="http://schemas.microsoft.com/office/powerpoint/2010/main" val="263090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909C70-FC4D-4D75-9B64-883ECBDB82CB}"/>
              </a:ext>
            </a:extLst>
          </p:cNvPr>
          <p:cNvSpPr>
            <a:spLocks noGrp="1"/>
          </p:cNvSpPr>
          <p:nvPr>
            <p:ph type="title"/>
          </p:nvPr>
        </p:nvSpPr>
        <p:spPr/>
        <p:txBody>
          <a:bodyPr>
            <a:normAutofit/>
          </a:bodyPr>
          <a:lstStyle/>
          <a:p>
            <a:r>
              <a:rPr lang="en-US" dirty="0"/>
              <a:t>Outline</a:t>
            </a:r>
            <a:endParaRPr lang="en-US" sz="2200" dirty="0">
              <a:solidFill>
                <a:srgbClr val="004C97"/>
              </a:solidFill>
            </a:endParaRPr>
          </a:p>
        </p:txBody>
      </p:sp>
      <p:sp>
        <p:nvSpPr>
          <p:cNvPr id="2" name="Footer Placeholder 1">
            <a:extLst>
              <a:ext uri="{FF2B5EF4-FFF2-40B4-BE49-F238E27FC236}">
                <a16:creationId xmlns:a16="http://schemas.microsoft.com/office/drawing/2014/main" id="{CDD8FE81-8C74-4E68-A580-5F075CCCDC51}"/>
              </a:ext>
            </a:extLst>
          </p:cNvPr>
          <p:cNvSpPr>
            <a:spLocks noGrp="1"/>
          </p:cNvSpPr>
          <p:nvPr>
            <p:ph type="ftr" sz="quarter" idx="11"/>
          </p:nvPr>
        </p:nvSpPr>
        <p:spPr/>
        <p:txBody>
          <a:bodyPr/>
          <a:lstStyle/>
          <a:p>
            <a:pPr lvl="0">
              <a:defRPr/>
            </a:pPr>
            <a:r>
              <a:rPr kumimoji="0" lang="en-US" sz="1200" b="0" i="0" u="none" strike="noStrike" kern="1200" cap="none" spc="0" normalizeH="0" baseline="0" noProof="0" dirty="0">
                <a:ln>
                  <a:noFill/>
                </a:ln>
                <a:solidFill>
                  <a:srgbClr val="004C97"/>
                </a:solidFill>
                <a:effectLst/>
                <a:uLnTx/>
                <a:uFillTx/>
                <a:latin typeface="Helvetica"/>
                <a:ea typeface="+mn-ea"/>
                <a:cs typeface="Helvetica"/>
              </a:rPr>
              <a:t>LeCompte | </a:t>
            </a:r>
            <a:r>
              <a:rPr lang="en-US" dirty="0">
                <a:cs typeface="Helvetica"/>
              </a:rPr>
              <a:t>TMS</a:t>
            </a:r>
            <a:endParaRPr kumimoji="0" lang="en-US" sz="1200" b="0"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 name="Slide Number Placeholder 3">
            <a:extLst>
              <a:ext uri="{FF2B5EF4-FFF2-40B4-BE49-F238E27FC236}">
                <a16:creationId xmlns:a16="http://schemas.microsoft.com/office/drawing/2014/main" id="{CE3B240E-FA9D-42B7-B17B-3155E285FE8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39C72E-2A13-EB4D-AD45-6D4E6ACAED8D}" type="slidenum">
              <a:rPr kumimoji="0" lang="en-US" sz="1200" b="1" i="0" u="none" strike="noStrike" kern="1200" cap="none" spc="0" normalizeH="0" baseline="0" noProof="0" smtClean="0">
                <a:ln>
                  <a:noFill/>
                </a:ln>
                <a:solidFill>
                  <a:srgbClr val="004C97"/>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0" name="Content Placeholder 4">
            <a:extLst>
              <a:ext uri="{FF2B5EF4-FFF2-40B4-BE49-F238E27FC236}">
                <a16:creationId xmlns:a16="http://schemas.microsoft.com/office/drawing/2014/main" id="{9AFFF242-3087-4453-BBF4-FF0979EE6469}"/>
              </a:ext>
            </a:extLst>
          </p:cNvPr>
          <p:cNvSpPr>
            <a:spLocks noGrp="1"/>
          </p:cNvSpPr>
          <p:nvPr>
            <p:ph idx="13"/>
          </p:nvPr>
        </p:nvSpPr>
        <p:spPr>
          <a:xfrm>
            <a:off x="285659" y="1001878"/>
            <a:ext cx="10856473" cy="4858838"/>
          </a:xfrm>
          <a:solidFill>
            <a:schemeClr val="bg1"/>
          </a:solidFill>
        </p:spPr>
        <p:txBody>
          <a:bodyPr/>
          <a:lstStyle/>
          <a:p>
            <a:r>
              <a:rPr lang="en-US" sz="2000" dirty="0">
                <a:sym typeface="Wingdings" panose="05000000000000000000" pitchFamily="2" charset="2"/>
              </a:rPr>
              <a:t>Description of what we put in the CDR (following the signal)</a:t>
            </a:r>
          </a:p>
          <a:p>
            <a:pPr lvl="1"/>
            <a:r>
              <a:rPr lang="en-US" sz="1800" dirty="0">
                <a:sym typeface="Wingdings" panose="05000000000000000000" pitchFamily="2" charset="2"/>
              </a:rPr>
              <a:t>Quad Counter Mounting Boards</a:t>
            </a:r>
          </a:p>
          <a:p>
            <a:pPr lvl="1"/>
            <a:r>
              <a:rPr lang="en-US" sz="1800" dirty="0">
                <a:sym typeface="Wingdings" panose="05000000000000000000" pitchFamily="2" charset="2"/>
              </a:rPr>
              <a:t>Digitizers</a:t>
            </a:r>
          </a:p>
          <a:p>
            <a:pPr lvl="1"/>
            <a:r>
              <a:rPr lang="en-US" sz="1800" dirty="0">
                <a:sym typeface="Wingdings" panose="05000000000000000000" pitchFamily="2" charset="2"/>
              </a:rPr>
              <a:t>Data Concentrators &amp; Timing</a:t>
            </a:r>
            <a:br>
              <a:rPr lang="en-US" sz="1800" dirty="0">
                <a:sym typeface="Wingdings" panose="05000000000000000000" pitchFamily="2" charset="2"/>
              </a:rPr>
            </a:br>
            <a:endParaRPr lang="en-US" sz="1800" dirty="0">
              <a:sym typeface="Wingdings" panose="05000000000000000000" pitchFamily="2" charset="2"/>
            </a:endParaRPr>
          </a:p>
          <a:p>
            <a:r>
              <a:rPr lang="en-US" sz="2000" dirty="0">
                <a:sym typeface="Wingdings" panose="05000000000000000000" pitchFamily="2" charset="2"/>
              </a:rPr>
              <a:t>Problems and Complaints</a:t>
            </a:r>
            <a:br>
              <a:rPr lang="en-US" sz="2000" dirty="0">
                <a:sym typeface="Wingdings" panose="05000000000000000000" pitchFamily="2" charset="2"/>
              </a:rPr>
            </a:br>
            <a:endParaRPr lang="en-US" sz="2000" dirty="0">
              <a:sym typeface="Wingdings" panose="05000000000000000000" pitchFamily="2" charset="2"/>
            </a:endParaRPr>
          </a:p>
          <a:p>
            <a:r>
              <a:rPr lang="en-US" sz="2000" dirty="0">
                <a:sym typeface="Wingdings" panose="05000000000000000000" pitchFamily="2" charset="2"/>
              </a:rPr>
              <a:t>Some Options (not following the signal)</a:t>
            </a:r>
            <a:endParaRPr lang="en-US" sz="2000" dirty="0"/>
          </a:p>
          <a:p>
            <a:pPr lvl="1"/>
            <a:endParaRPr lang="en-US" sz="1800" dirty="0"/>
          </a:p>
        </p:txBody>
      </p:sp>
    </p:spTree>
    <p:extLst>
      <p:ext uri="{BB962C8B-B14F-4D97-AF65-F5344CB8AC3E}">
        <p14:creationId xmlns:p14="http://schemas.microsoft.com/office/powerpoint/2010/main" val="2925968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5BC10B-BC46-4E84-8C02-8DFD725B510B}"/>
              </a:ext>
            </a:extLst>
          </p:cNvPr>
          <p:cNvSpPr>
            <a:spLocks noGrp="1"/>
          </p:cNvSpPr>
          <p:nvPr>
            <p:ph type="title"/>
          </p:nvPr>
        </p:nvSpPr>
        <p:spPr/>
        <p:txBody>
          <a:bodyPr/>
          <a:lstStyle/>
          <a:p>
            <a:r>
              <a:rPr lang="en-US" dirty="0"/>
              <a:t>Backup</a:t>
            </a:r>
          </a:p>
        </p:txBody>
      </p:sp>
      <p:sp>
        <p:nvSpPr>
          <p:cNvPr id="3" name="Footer Placeholder 2">
            <a:extLst>
              <a:ext uri="{FF2B5EF4-FFF2-40B4-BE49-F238E27FC236}">
                <a16:creationId xmlns:a16="http://schemas.microsoft.com/office/drawing/2014/main" id="{43AF4610-CC42-48B3-8C6A-DEFF65B8C15E}"/>
              </a:ext>
            </a:extLst>
          </p:cNvPr>
          <p:cNvSpPr>
            <a:spLocks noGrp="1"/>
          </p:cNvSpPr>
          <p:nvPr>
            <p:ph type="ftr" sz="quarter" idx="12"/>
          </p:nvPr>
        </p:nvSpPr>
        <p:spPr/>
        <p:txBody>
          <a:bodyPr/>
          <a:lstStyle/>
          <a:p>
            <a:pPr>
              <a:defRPr/>
            </a:pPr>
            <a:r>
              <a:rPr lang="en-US" dirty="0"/>
              <a:t>T. LeCompte | TMS</a:t>
            </a:r>
          </a:p>
        </p:txBody>
      </p:sp>
      <p:sp>
        <p:nvSpPr>
          <p:cNvPr id="4" name="Slide Number Placeholder 3">
            <a:extLst>
              <a:ext uri="{FF2B5EF4-FFF2-40B4-BE49-F238E27FC236}">
                <a16:creationId xmlns:a16="http://schemas.microsoft.com/office/drawing/2014/main" id="{FFD4832D-AB39-49C4-AAE3-30E9A0EDF245}"/>
              </a:ext>
            </a:extLst>
          </p:cNvPr>
          <p:cNvSpPr>
            <a:spLocks noGrp="1"/>
          </p:cNvSpPr>
          <p:nvPr>
            <p:ph type="sldNum" sz="quarter" idx="13"/>
          </p:nvPr>
        </p:nvSpPr>
        <p:spPr/>
        <p:txBody>
          <a:bodyPr/>
          <a:lstStyle/>
          <a:p>
            <a:pPr>
              <a:defRPr/>
            </a:pPr>
            <a:fld id="{98AA3EDC-84CE-5D44-955B-22A59AD27526}" type="slidenum">
              <a:rPr lang="en-US" smtClean="0"/>
              <a:pPr>
                <a:defRPr/>
              </a:pPr>
              <a:t>20</a:t>
            </a:fld>
            <a:endParaRPr lang="en-US" dirty="0"/>
          </a:p>
        </p:txBody>
      </p:sp>
      <p:sp>
        <p:nvSpPr>
          <p:cNvPr id="7" name="Date Placeholder 6">
            <a:extLst>
              <a:ext uri="{FF2B5EF4-FFF2-40B4-BE49-F238E27FC236}">
                <a16:creationId xmlns:a16="http://schemas.microsoft.com/office/drawing/2014/main" id="{49ED6FFD-F374-43D2-8D48-4A1B969BB630}"/>
              </a:ext>
            </a:extLst>
          </p:cNvPr>
          <p:cNvSpPr>
            <a:spLocks noGrp="1"/>
          </p:cNvSpPr>
          <p:nvPr>
            <p:ph type="dt" sz="half" idx="2"/>
          </p:nvPr>
        </p:nvSpPr>
        <p:spPr/>
        <p:txBody>
          <a:bodyPr/>
          <a:lstStyle/>
          <a:p>
            <a:pPr>
              <a:defRPr/>
            </a:pPr>
            <a:r>
              <a:rPr lang="en-US" dirty="0"/>
              <a:t>08.04.20</a:t>
            </a:r>
          </a:p>
        </p:txBody>
      </p:sp>
    </p:spTree>
    <p:extLst>
      <p:ext uri="{BB962C8B-B14F-4D97-AF65-F5344CB8AC3E}">
        <p14:creationId xmlns:p14="http://schemas.microsoft.com/office/powerpoint/2010/main" val="1837250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909C70-FC4D-4D75-9B64-883ECBDB82CB}"/>
              </a:ext>
            </a:extLst>
          </p:cNvPr>
          <p:cNvSpPr>
            <a:spLocks noGrp="1"/>
          </p:cNvSpPr>
          <p:nvPr>
            <p:ph type="title"/>
          </p:nvPr>
        </p:nvSpPr>
        <p:spPr/>
        <p:txBody>
          <a:bodyPr>
            <a:normAutofit/>
          </a:bodyPr>
          <a:lstStyle/>
          <a:p>
            <a:r>
              <a:rPr lang="en-US" dirty="0"/>
              <a:t>Why Does Sample Time Matter?</a:t>
            </a:r>
            <a:endParaRPr lang="en-US" sz="2200" dirty="0">
              <a:solidFill>
                <a:srgbClr val="004C97"/>
              </a:solidFill>
            </a:endParaRPr>
          </a:p>
        </p:txBody>
      </p:sp>
      <p:sp>
        <p:nvSpPr>
          <p:cNvPr id="2" name="Footer Placeholder 1">
            <a:extLst>
              <a:ext uri="{FF2B5EF4-FFF2-40B4-BE49-F238E27FC236}">
                <a16:creationId xmlns:a16="http://schemas.microsoft.com/office/drawing/2014/main" id="{CDD8FE81-8C74-4E68-A580-5F075CCCDC51}"/>
              </a:ext>
            </a:extLst>
          </p:cNvPr>
          <p:cNvSpPr>
            <a:spLocks noGrp="1"/>
          </p:cNvSpPr>
          <p:nvPr>
            <p:ph type="ftr" sz="quarter" idx="11"/>
          </p:nvPr>
        </p:nvSpPr>
        <p:spPr/>
        <p:txBody>
          <a:bodyPr/>
          <a:lstStyle/>
          <a:p>
            <a:pPr lvl="0">
              <a:defRPr/>
            </a:pPr>
            <a:r>
              <a:rPr kumimoji="0" lang="en-US" sz="1200" b="0" i="0" u="none" strike="noStrike" kern="1200" cap="none" spc="0" normalizeH="0" baseline="0" noProof="0" dirty="0">
                <a:ln>
                  <a:noFill/>
                </a:ln>
                <a:solidFill>
                  <a:srgbClr val="004C97"/>
                </a:solidFill>
                <a:effectLst/>
                <a:uLnTx/>
                <a:uFillTx/>
                <a:latin typeface="Helvetica"/>
                <a:ea typeface="+mn-ea"/>
                <a:cs typeface="Helvetica"/>
              </a:rPr>
              <a:t>LeCompte | </a:t>
            </a:r>
            <a:r>
              <a:rPr lang="en-US" dirty="0">
                <a:cs typeface="Helvetica"/>
              </a:rPr>
              <a:t>TMS</a:t>
            </a:r>
            <a:endParaRPr kumimoji="0" lang="en-US" sz="1200" b="0"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 name="Slide Number Placeholder 3">
            <a:extLst>
              <a:ext uri="{FF2B5EF4-FFF2-40B4-BE49-F238E27FC236}">
                <a16:creationId xmlns:a16="http://schemas.microsoft.com/office/drawing/2014/main" id="{CE3B240E-FA9D-42B7-B17B-3155E285FE8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39C72E-2A13-EB4D-AD45-6D4E6ACAED8D}" type="slidenum">
              <a:rPr kumimoji="0" lang="en-US" sz="1200" b="1" i="0" u="none" strike="noStrike" kern="1200" cap="none" spc="0" normalizeH="0" baseline="0" noProof="0" smtClean="0">
                <a:ln>
                  <a:noFill/>
                </a:ln>
                <a:solidFill>
                  <a:srgbClr val="004C97"/>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0" name="Content Placeholder 4">
            <a:extLst>
              <a:ext uri="{FF2B5EF4-FFF2-40B4-BE49-F238E27FC236}">
                <a16:creationId xmlns:a16="http://schemas.microsoft.com/office/drawing/2014/main" id="{9AFFF242-3087-4453-BBF4-FF0979EE6469}"/>
              </a:ext>
            </a:extLst>
          </p:cNvPr>
          <p:cNvSpPr>
            <a:spLocks noGrp="1"/>
          </p:cNvSpPr>
          <p:nvPr>
            <p:ph idx="13"/>
          </p:nvPr>
        </p:nvSpPr>
        <p:spPr>
          <a:xfrm>
            <a:off x="454824" y="1001878"/>
            <a:ext cx="11127576" cy="4858838"/>
          </a:xfrm>
          <a:solidFill>
            <a:schemeClr val="bg1"/>
          </a:solidFill>
        </p:spPr>
        <p:txBody>
          <a:bodyPr/>
          <a:lstStyle/>
          <a:p>
            <a:r>
              <a:rPr lang="en-US" sz="2000" dirty="0"/>
              <a:t>Signal formation time is ~30-40 ns.</a:t>
            </a:r>
          </a:p>
          <a:p>
            <a:endParaRPr lang="en-US" dirty="0"/>
          </a:p>
          <a:p>
            <a:endParaRPr lang="en-US" dirty="0"/>
          </a:p>
          <a:p>
            <a:endParaRPr lang="en-US" dirty="0"/>
          </a:p>
          <a:p>
            <a:endParaRPr lang="en-US" dirty="0"/>
          </a:p>
          <a:p>
            <a:endParaRPr lang="en-US" dirty="0"/>
          </a:p>
          <a:p>
            <a:pPr marL="0" indent="0">
              <a:buNone/>
            </a:pPr>
            <a:endParaRPr lang="en-US" dirty="0"/>
          </a:p>
          <a:p>
            <a:r>
              <a:rPr lang="en-US" sz="1800" dirty="0"/>
              <a:t>With 106 MHz, you can do so-called “optimal filtering” – take the four or five measurements and quickly convert them to </a:t>
            </a:r>
            <a:r>
              <a:rPr lang="en-US" sz="1800" dirty="0">
                <a:latin typeface="Symbol" panose="05050102010706020507" pitchFamily="18" charset="2"/>
              </a:rPr>
              <a:t>S</a:t>
            </a:r>
            <a:r>
              <a:rPr lang="en-US" sz="1800" dirty="0"/>
              <a:t>Q, t</a:t>
            </a:r>
            <a:r>
              <a:rPr lang="en-US" sz="1800" baseline="-25000" dirty="0"/>
              <a:t>0</a:t>
            </a:r>
            <a:r>
              <a:rPr lang="en-US" sz="1800" dirty="0"/>
              <a:t>, and </a:t>
            </a:r>
            <a:r>
              <a:rPr lang="en-US" sz="1800" dirty="0">
                <a:latin typeface="Symbol" panose="05050102010706020507" pitchFamily="18" charset="2"/>
              </a:rPr>
              <a:t>c</a:t>
            </a:r>
            <a:r>
              <a:rPr lang="en-US" sz="1800" baseline="30000" dirty="0"/>
              <a:t>2</a:t>
            </a:r>
            <a:r>
              <a:rPr lang="en-US" sz="1800" dirty="0"/>
              <a:t>.</a:t>
            </a:r>
          </a:p>
          <a:p>
            <a:pPr lvl="1"/>
            <a:r>
              <a:rPr lang="en-US" sz="1600" dirty="0"/>
              <a:t>With 80 MHz (AFE5807), you can do this, but “even” events look different than “odd” events – offset by ½ an RF bucket. Probably more trouble than its worth. </a:t>
            </a:r>
          </a:p>
          <a:p>
            <a:r>
              <a:rPr lang="en-US" sz="1800" dirty="0"/>
              <a:t>How to do this with KlauS’ sample and hold remains to be seen.</a:t>
            </a:r>
          </a:p>
        </p:txBody>
      </p:sp>
      <p:graphicFrame>
        <p:nvGraphicFramePr>
          <p:cNvPr id="8" name="Chart 7">
            <a:extLst>
              <a:ext uri="{FF2B5EF4-FFF2-40B4-BE49-F238E27FC236}">
                <a16:creationId xmlns:a16="http://schemas.microsoft.com/office/drawing/2014/main" id="{725113B8-7C2E-4CB4-8D96-65D0A78B31AE}"/>
              </a:ext>
            </a:extLst>
          </p:cNvPr>
          <p:cNvGraphicFramePr>
            <a:graphicFrameLocks/>
          </p:cNvGraphicFramePr>
          <p:nvPr>
            <p:extLst>
              <p:ext uri="{D42A27DB-BD31-4B8C-83A1-F6EECF244321}">
                <p14:modId xmlns:p14="http://schemas.microsoft.com/office/powerpoint/2010/main" val="2306344984"/>
              </p:ext>
            </p:extLst>
          </p:nvPr>
        </p:nvGraphicFramePr>
        <p:xfrm>
          <a:off x="938464" y="133548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725113B8-7C2E-4CB4-8D96-65D0A78B31AE}"/>
              </a:ext>
            </a:extLst>
          </p:cNvPr>
          <p:cNvGraphicFramePr>
            <a:graphicFrameLocks/>
          </p:cNvGraphicFramePr>
          <p:nvPr>
            <p:extLst>
              <p:ext uri="{D42A27DB-BD31-4B8C-83A1-F6EECF244321}">
                <p14:modId xmlns:p14="http://schemas.microsoft.com/office/powerpoint/2010/main" val="4003556974"/>
              </p:ext>
            </p:extLst>
          </p:nvPr>
        </p:nvGraphicFramePr>
        <p:xfrm>
          <a:off x="5820611" y="1335488"/>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ED8A2CCD-A636-43CE-8918-0FBB5ACBC4B1}"/>
              </a:ext>
            </a:extLst>
          </p:cNvPr>
          <p:cNvSpPr txBox="1"/>
          <p:nvPr/>
        </p:nvSpPr>
        <p:spPr>
          <a:xfrm>
            <a:off x="1799389" y="1465859"/>
            <a:ext cx="3136051" cy="369332"/>
          </a:xfrm>
          <a:prstGeom prst="rect">
            <a:avLst/>
          </a:prstGeom>
          <a:noFill/>
        </p:spPr>
        <p:txBody>
          <a:bodyPr wrap="none" rtlCol="0">
            <a:spAutoFit/>
          </a:bodyPr>
          <a:lstStyle/>
          <a:p>
            <a:r>
              <a:rPr lang="en-US" dirty="0"/>
              <a:t>Fake Signal at 53 MHz Sampling</a:t>
            </a:r>
          </a:p>
        </p:txBody>
      </p:sp>
      <p:sp>
        <p:nvSpPr>
          <p:cNvPr id="10" name="TextBox 9">
            <a:extLst>
              <a:ext uri="{FF2B5EF4-FFF2-40B4-BE49-F238E27FC236}">
                <a16:creationId xmlns:a16="http://schemas.microsoft.com/office/drawing/2014/main" id="{26ABD0FE-279A-4421-A7C8-8AC8CE80A510}"/>
              </a:ext>
            </a:extLst>
          </p:cNvPr>
          <p:cNvSpPr txBox="1"/>
          <p:nvPr/>
        </p:nvSpPr>
        <p:spPr>
          <a:xfrm>
            <a:off x="6082302" y="1465859"/>
            <a:ext cx="3822137" cy="369332"/>
          </a:xfrm>
          <a:prstGeom prst="rect">
            <a:avLst/>
          </a:prstGeom>
          <a:noFill/>
        </p:spPr>
        <p:txBody>
          <a:bodyPr wrap="none" rtlCol="0">
            <a:spAutoFit/>
          </a:bodyPr>
          <a:lstStyle/>
          <a:p>
            <a:r>
              <a:rPr lang="en-US" dirty="0"/>
              <a:t>Same Fake Signal at 106 MHz Sampling</a:t>
            </a:r>
          </a:p>
        </p:txBody>
      </p:sp>
    </p:spTree>
    <p:extLst>
      <p:ext uri="{BB962C8B-B14F-4D97-AF65-F5344CB8AC3E}">
        <p14:creationId xmlns:p14="http://schemas.microsoft.com/office/powerpoint/2010/main" val="2577957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909C70-FC4D-4D75-9B64-883ECBDB82CB}"/>
              </a:ext>
            </a:extLst>
          </p:cNvPr>
          <p:cNvSpPr>
            <a:spLocks noGrp="1"/>
          </p:cNvSpPr>
          <p:nvPr>
            <p:ph type="title"/>
          </p:nvPr>
        </p:nvSpPr>
        <p:spPr/>
        <p:txBody>
          <a:bodyPr>
            <a:normAutofit/>
          </a:bodyPr>
          <a:lstStyle/>
          <a:p>
            <a:r>
              <a:rPr lang="en-US" dirty="0"/>
              <a:t>Noise &amp; Efficiency</a:t>
            </a:r>
            <a:endParaRPr lang="en-US" sz="2200" dirty="0">
              <a:solidFill>
                <a:srgbClr val="004C97"/>
              </a:solidFill>
            </a:endParaRPr>
          </a:p>
        </p:txBody>
      </p:sp>
      <p:sp>
        <p:nvSpPr>
          <p:cNvPr id="2" name="Footer Placeholder 1">
            <a:extLst>
              <a:ext uri="{FF2B5EF4-FFF2-40B4-BE49-F238E27FC236}">
                <a16:creationId xmlns:a16="http://schemas.microsoft.com/office/drawing/2014/main" id="{CDD8FE81-8C74-4E68-A580-5F075CCCDC51}"/>
              </a:ext>
            </a:extLst>
          </p:cNvPr>
          <p:cNvSpPr>
            <a:spLocks noGrp="1"/>
          </p:cNvSpPr>
          <p:nvPr>
            <p:ph type="ftr" sz="quarter" idx="11"/>
          </p:nvPr>
        </p:nvSpPr>
        <p:spPr/>
        <p:txBody>
          <a:bodyPr/>
          <a:lstStyle/>
          <a:p>
            <a:pPr lvl="0">
              <a:defRPr/>
            </a:pPr>
            <a:r>
              <a:rPr kumimoji="0" lang="en-US" sz="1200" b="0" i="0" u="none" strike="noStrike" kern="1200" cap="none" spc="0" normalizeH="0" baseline="0" noProof="0" dirty="0">
                <a:ln>
                  <a:noFill/>
                </a:ln>
                <a:solidFill>
                  <a:srgbClr val="004C97"/>
                </a:solidFill>
                <a:effectLst/>
                <a:uLnTx/>
                <a:uFillTx/>
                <a:latin typeface="Helvetica"/>
                <a:ea typeface="+mn-ea"/>
                <a:cs typeface="Helvetica"/>
              </a:rPr>
              <a:t>LeCompte | </a:t>
            </a:r>
            <a:r>
              <a:rPr lang="en-US" dirty="0">
                <a:cs typeface="Helvetica"/>
              </a:rPr>
              <a:t>TMS</a:t>
            </a:r>
            <a:endParaRPr kumimoji="0" lang="en-US" sz="1200" b="0"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 name="Slide Number Placeholder 3">
            <a:extLst>
              <a:ext uri="{FF2B5EF4-FFF2-40B4-BE49-F238E27FC236}">
                <a16:creationId xmlns:a16="http://schemas.microsoft.com/office/drawing/2014/main" id="{CE3B240E-FA9D-42B7-B17B-3155E285FE8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39C72E-2A13-EB4D-AD45-6D4E6ACAED8D}" type="slidenum">
              <a:rPr kumimoji="0" lang="en-US" sz="1200" b="1" i="0" u="none" strike="noStrike" kern="1200" cap="none" spc="0" normalizeH="0" baseline="0" noProof="0" smtClean="0">
                <a:ln>
                  <a:noFill/>
                </a:ln>
                <a:solidFill>
                  <a:srgbClr val="004C97"/>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0" name="Content Placeholder 4">
            <a:extLst>
              <a:ext uri="{FF2B5EF4-FFF2-40B4-BE49-F238E27FC236}">
                <a16:creationId xmlns:a16="http://schemas.microsoft.com/office/drawing/2014/main" id="{9AFFF242-3087-4453-BBF4-FF0979EE6469}"/>
              </a:ext>
            </a:extLst>
          </p:cNvPr>
          <p:cNvSpPr>
            <a:spLocks noGrp="1"/>
          </p:cNvSpPr>
          <p:nvPr>
            <p:ph idx="13"/>
          </p:nvPr>
        </p:nvSpPr>
        <p:spPr>
          <a:xfrm>
            <a:off x="4751769" y="901294"/>
            <a:ext cx="6787959" cy="3090966"/>
          </a:xfrm>
          <a:solidFill>
            <a:schemeClr val="bg1"/>
          </a:solidFill>
        </p:spPr>
        <p:txBody>
          <a:bodyPr/>
          <a:lstStyle/>
          <a:p>
            <a:r>
              <a:rPr lang="en-US" sz="2000" dirty="0"/>
              <a:t>TMS measures momentum by range</a:t>
            </a:r>
          </a:p>
          <a:p>
            <a:pPr lvl="1"/>
            <a:r>
              <a:rPr lang="en-US" sz="1800" dirty="0"/>
              <a:t>Missing the last hit causes us to underestimate the momentum </a:t>
            </a:r>
            <a:r>
              <a:rPr lang="en-US" sz="1800" dirty="0">
                <a:sym typeface="Wingdings" panose="05000000000000000000" pitchFamily="2" charset="2"/>
              </a:rPr>
              <a:t> keep the threshold low</a:t>
            </a:r>
          </a:p>
          <a:p>
            <a:pPr lvl="1"/>
            <a:r>
              <a:rPr lang="en-US" sz="1800" dirty="0">
                <a:sym typeface="Wingdings" panose="05000000000000000000" pitchFamily="2" charset="2"/>
              </a:rPr>
              <a:t>Adding an extra hit at the end causes us to overestimate the momentum  keep the threshold high</a:t>
            </a:r>
          </a:p>
          <a:p>
            <a:pPr lvl="1"/>
            <a:r>
              <a:rPr lang="en-US" sz="1800" dirty="0">
                <a:sym typeface="Wingdings" panose="05000000000000000000" pitchFamily="2" charset="2"/>
              </a:rPr>
              <a:t>Both can be corrected for statistically, but small corrections are better than large ones</a:t>
            </a:r>
            <a:br>
              <a:rPr lang="en-US" sz="1800" dirty="0">
                <a:sym typeface="Wingdings" panose="05000000000000000000" pitchFamily="2" charset="2"/>
              </a:rPr>
            </a:br>
            <a:endParaRPr lang="en-US" sz="1800" dirty="0">
              <a:sym typeface="Wingdings" panose="05000000000000000000" pitchFamily="2" charset="2"/>
            </a:endParaRPr>
          </a:p>
          <a:p>
            <a:r>
              <a:rPr lang="en-US" sz="2000" dirty="0">
                <a:sym typeface="Wingdings" panose="05000000000000000000" pitchFamily="2" charset="2"/>
              </a:rPr>
              <a:t>An important decision will be the operating point</a:t>
            </a:r>
          </a:p>
          <a:p>
            <a:pPr lvl="1"/>
            <a:r>
              <a:rPr lang="en-US" sz="1800" dirty="0">
                <a:sym typeface="Wingdings" panose="05000000000000000000" pitchFamily="2" charset="2"/>
              </a:rPr>
              <a:t>Likely to be chip dependent.</a:t>
            </a:r>
            <a:endParaRPr lang="en-US" sz="1800" dirty="0"/>
          </a:p>
          <a:p>
            <a:pPr lvl="1" indent="0">
              <a:buNone/>
            </a:pPr>
            <a:r>
              <a:rPr lang="en-US" sz="1600" dirty="0"/>
              <a:t> </a:t>
            </a:r>
          </a:p>
          <a:p>
            <a:pPr lvl="1"/>
            <a:endParaRPr lang="en-US" sz="1800" dirty="0"/>
          </a:p>
        </p:txBody>
      </p:sp>
      <p:sp>
        <p:nvSpPr>
          <p:cNvPr id="8" name="Rectangle 7">
            <a:extLst>
              <a:ext uri="{FF2B5EF4-FFF2-40B4-BE49-F238E27FC236}">
                <a16:creationId xmlns:a16="http://schemas.microsoft.com/office/drawing/2014/main" id="{B014AB7F-1519-4C25-A154-E0AA92C40EE1}"/>
              </a:ext>
            </a:extLst>
          </p:cNvPr>
          <p:cNvSpPr/>
          <p:nvPr/>
        </p:nvSpPr>
        <p:spPr>
          <a:xfrm>
            <a:off x="2868199" y="1482260"/>
            <a:ext cx="290593" cy="4644547"/>
          </a:xfrm>
          <a:prstGeom prst="rect">
            <a:avLst/>
          </a:prstGeom>
          <a:solidFill>
            <a:schemeClr val="tx1">
              <a:lumMod val="65000"/>
              <a:lumOff val="3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2B993B6-9FD0-464E-89FF-939624354637}"/>
              </a:ext>
            </a:extLst>
          </p:cNvPr>
          <p:cNvSpPr/>
          <p:nvPr/>
        </p:nvSpPr>
        <p:spPr>
          <a:xfrm>
            <a:off x="2308770" y="1500378"/>
            <a:ext cx="290593" cy="4644547"/>
          </a:xfrm>
          <a:prstGeom prst="rect">
            <a:avLst/>
          </a:prstGeom>
          <a:solidFill>
            <a:schemeClr val="tx1">
              <a:lumMod val="65000"/>
              <a:lumOff val="3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A466533-43D2-4524-9982-4FEF6C483213}"/>
              </a:ext>
            </a:extLst>
          </p:cNvPr>
          <p:cNvSpPr/>
          <p:nvPr/>
        </p:nvSpPr>
        <p:spPr>
          <a:xfrm>
            <a:off x="1736327" y="1500379"/>
            <a:ext cx="290593" cy="4644547"/>
          </a:xfrm>
          <a:prstGeom prst="rect">
            <a:avLst/>
          </a:prstGeom>
          <a:solidFill>
            <a:schemeClr val="tx1">
              <a:lumMod val="65000"/>
              <a:lumOff val="3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7A76293-D65F-406B-B777-1755187D9033}"/>
              </a:ext>
            </a:extLst>
          </p:cNvPr>
          <p:cNvSpPr/>
          <p:nvPr/>
        </p:nvSpPr>
        <p:spPr>
          <a:xfrm>
            <a:off x="3496168" y="1500377"/>
            <a:ext cx="290593" cy="4644547"/>
          </a:xfrm>
          <a:prstGeom prst="rect">
            <a:avLst/>
          </a:prstGeom>
          <a:solidFill>
            <a:schemeClr val="tx1">
              <a:lumMod val="65000"/>
              <a:lumOff val="3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B6DF640-7481-4EA4-88AB-7EBF458F8B41}"/>
              </a:ext>
            </a:extLst>
          </p:cNvPr>
          <p:cNvSpPr/>
          <p:nvPr/>
        </p:nvSpPr>
        <p:spPr>
          <a:xfrm>
            <a:off x="2113079" y="1577012"/>
            <a:ext cx="100643" cy="4567912"/>
          </a:xfrm>
          <a:prstGeom prst="rect">
            <a:avLst/>
          </a:prstGeom>
          <a:solidFill>
            <a:schemeClr val="accent5">
              <a:lumMod val="20000"/>
              <a:lumOff val="80000"/>
            </a:schemeClr>
          </a:solidFill>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4610C7-F397-4686-9D86-93ED399DEC88}"/>
              </a:ext>
            </a:extLst>
          </p:cNvPr>
          <p:cNvSpPr/>
          <p:nvPr/>
        </p:nvSpPr>
        <p:spPr>
          <a:xfrm>
            <a:off x="2698409" y="1577014"/>
            <a:ext cx="100643" cy="4567912"/>
          </a:xfrm>
          <a:prstGeom prst="rect">
            <a:avLst/>
          </a:prstGeom>
          <a:solidFill>
            <a:schemeClr val="accent5">
              <a:lumMod val="20000"/>
              <a:lumOff val="80000"/>
            </a:schemeClr>
          </a:solidFill>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4DF6E7D-35C0-4E7E-854C-67F1E1B098CB}"/>
              </a:ext>
            </a:extLst>
          </p:cNvPr>
          <p:cNvSpPr/>
          <p:nvPr/>
        </p:nvSpPr>
        <p:spPr>
          <a:xfrm>
            <a:off x="3273277" y="1577014"/>
            <a:ext cx="100643" cy="4567912"/>
          </a:xfrm>
          <a:prstGeom prst="rect">
            <a:avLst/>
          </a:prstGeom>
          <a:solidFill>
            <a:schemeClr val="accent5">
              <a:lumMod val="20000"/>
              <a:lumOff val="80000"/>
            </a:schemeClr>
          </a:solidFill>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4700283-83F2-4274-9DAA-5172C309268A}"/>
              </a:ext>
            </a:extLst>
          </p:cNvPr>
          <p:cNvSpPr/>
          <p:nvPr/>
        </p:nvSpPr>
        <p:spPr>
          <a:xfrm>
            <a:off x="4111123" y="1500375"/>
            <a:ext cx="290593" cy="4644547"/>
          </a:xfrm>
          <a:prstGeom prst="rect">
            <a:avLst/>
          </a:prstGeom>
          <a:solidFill>
            <a:schemeClr val="tx1">
              <a:lumMod val="65000"/>
              <a:lumOff val="3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50B441F-BA43-4971-B804-8C93F5FF5BFD}"/>
              </a:ext>
            </a:extLst>
          </p:cNvPr>
          <p:cNvSpPr/>
          <p:nvPr/>
        </p:nvSpPr>
        <p:spPr>
          <a:xfrm>
            <a:off x="3888232" y="1577012"/>
            <a:ext cx="100643" cy="4567912"/>
          </a:xfrm>
          <a:prstGeom prst="rect">
            <a:avLst/>
          </a:prstGeom>
          <a:solidFill>
            <a:schemeClr val="accent5">
              <a:lumMod val="20000"/>
              <a:lumOff val="80000"/>
            </a:schemeClr>
          </a:solidFill>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4D7D376-2BCD-4BEF-B634-E6E08096D7D7}"/>
              </a:ext>
            </a:extLst>
          </p:cNvPr>
          <p:cNvSpPr/>
          <p:nvPr/>
        </p:nvSpPr>
        <p:spPr>
          <a:xfrm>
            <a:off x="1143904" y="1500375"/>
            <a:ext cx="290593" cy="4644547"/>
          </a:xfrm>
          <a:prstGeom prst="rect">
            <a:avLst/>
          </a:prstGeom>
          <a:solidFill>
            <a:schemeClr val="tx1">
              <a:lumMod val="65000"/>
              <a:lumOff val="3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7A44E0F-4232-4B2C-BB4B-CAD0FDB3A80C}"/>
              </a:ext>
            </a:extLst>
          </p:cNvPr>
          <p:cNvSpPr/>
          <p:nvPr/>
        </p:nvSpPr>
        <p:spPr>
          <a:xfrm>
            <a:off x="1520656" y="1577008"/>
            <a:ext cx="100643" cy="4567912"/>
          </a:xfrm>
          <a:prstGeom prst="rect">
            <a:avLst/>
          </a:prstGeom>
          <a:solidFill>
            <a:schemeClr val="accent5">
              <a:lumMod val="20000"/>
              <a:lumOff val="80000"/>
            </a:schemeClr>
          </a:solidFill>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D9062343-0EA4-481E-8976-73FC3080D80D}"/>
              </a:ext>
            </a:extLst>
          </p:cNvPr>
          <p:cNvSpPr/>
          <p:nvPr/>
        </p:nvSpPr>
        <p:spPr>
          <a:xfrm>
            <a:off x="226904" y="2404477"/>
            <a:ext cx="2807034" cy="143691"/>
          </a:xfrm>
          <a:prstGeom prst="rightArrow">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tar: 5 Points 10">
            <a:extLst>
              <a:ext uri="{FF2B5EF4-FFF2-40B4-BE49-F238E27FC236}">
                <a16:creationId xmlns:a16="http://schemas.microsoft.com/office/drawing/2014/main" id="{0AF7B512-C20D-4B8E-8C41-EF37FC0C5981}"/>
              </a:ext>
            </a:extLst>
          </p:cNvPr>
          <p:cNvSpPr/>
          <p:nvPr/>
        </p:nvSpPr>
        <p:spPr>
          <a:xfrm>
            <a:off x="1948809" y="2285071"/>
            <a:ext cx="494387" cy="361584"/>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Star: 5 Points 24">
            <a:extLst>
              <a:ext uri="{FF2B5EF4-FFF2-40B4-BE49-F238E27FC236}">
                <a16:creationId xmlns:a16="http://schemas.microsoft.com/office/drawing/2014/main" id="{FDE669C9-FF94-4712-A5DF-26F7E9D9809E}"/>
              </a:ext>
            </a:extLst>
          </p:cNvPr>
          <p:cNvSpPr/>
          <p:nvPr/>
        </p:nvSpPr>
        <p:spPr>
          <a:xfrm>
            <a:off x="1323783" y="2295530"/>
            <a:ext cx="494387" cy="361584"/>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Star: 5 Points 25">
            <a:extLst>
              <a:ext uri="{FF2B5EF4-FFF2-40B4-BE49-F238E27FC236}">
                <a16:creationId xmlns:a16="http://schemas.microsoft.com/office/drawing/2014/main" id="{3108D7DB-A506-4BA2-AB9F-A842716B1453}"/>
              </a:ext>
            </a:extLst>
          </p:cNvPr>
          <p:cNvSpPr/>
          <p:nvPr/>
        </p:nvSpPr>
        <p:spPr>
          <a:xfrm>
            <a:off x="2487028" y="2280206"/>
            <a:ext cx="494387" cy="361584"/>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Arrow: Right 26">
            <a:extLst>
              <a:ext uri="{FF2B5EF4-FFF2-40B4-BE49-F238E27FC236}">
                <a16:creationId xmlns:a16="http://schemas.microsoft.com/office/drawing/2014/main" id="{0B5D5F41-E693-495B-BE67-1E7BF71BB797}"/>
              </a:ext>
            </a:extLst>
          </p:cNvPr>
          <p:cNvSpPr/>
          <p:nvPr/>
        </p:nvSpPr>
        <p:spPr>
          <a:xfrm>
            <a:off x="236199" y="3715881"/>
            <a:ext cx="2807034" cy="143691"/>
          </a:xfrm>
          <a:prstGeom prst="rightArrow">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Arrow: Right 27">
            <a:extLst>
              <a:ext uri="{FF2B5EF4-FFF2-40B4-BE49-F238E27FC236}">
                <a16:creationId xmlns:a16="http://schemas.microsoft.com/office/drawing/2014/main" id="{8137BFFC-C78B-4AED-85D6-8088C7F15B3E}"/>
              </a:ext>
            </a:extLst>
          </p:cNvPr>
          <p:cNvSpPr/>
          <p:nvPr/>
        </p:nvSpPr>
        <p:spPr>
          <a:xfrm>
            <a:off x="235666" y="5102156"/>
            <a:ext cx="2807034" cy="143691"/>
          </a:xfrm>
          <a:prstGeom prst="rightArrow">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Star: 5 Points 28">
            <a:extLst>
              <a:ext uri="{FF2B5EF4-FFF2-40B4-BE49-F238E27FC236}">
                <a16:creationId xmlns:a16="http://schemas.microsoft.com/office/drawing/2014/main" id="{EF4ACE9F-E811-4ED7-B454-5F0C2610FDC7}"/>
              </a:ext>
            </a:extLst>
          </p:cNvPr>
          <p:cNvSpPr/>
          <p:nvPr/>
        </p:nvSpPr>
        <p:spPr>
          <a:xfrm>
            <a:off x="1318165" y="3606934"/>
            <a:ext cx="494387" cy="361584"/>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Star: 5 Points 29">
            <a:extLst>
              <a:ext uri="{FF2B5EF4-FFF2-40B4-BE49-F238E27FC236}">
                <a16:creationId xmlns:a16="http://schemas.microsoft.com/office/drawing/2014/main" id="{FF62377C-8F27-47D5-BE14-17F4AF4D9479}"/>
              </a:ext>
            </a:extLst>
          </p:cNvPr>
          <p:cNvSpPr/>
          <p:nvPr/>
        </p:nvSpPr>
        <p:spPr>
          <a:xfrm>
            <a:off x="1927580" y="3630676"/>
            <a:ext cx="494387" cy="361584"/>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Star: 5 Points 30">
            <a:extLst>
              <a:ext uri="{FF2B5EF4-FFF2-40B4-BE49-F238E27FC236}">
                <a16:creationId xmlns:a16="http://schemas.microsoft.com/office/drawing/2014/main" id="{74C0D33F-DEFD-4E29-8424-F8025700F89A}"/>
              </a:ext>
            </a:extLst>
          </p:cNvPr>
          <p:cNvSpPr/>
          <p:nvPr/>
        </p:nvSpPr>
        <p:spPr>
          <a:xfrm>
            <a:off x="1318497" y="5027284"/>
            <a:ext cx="494387" cy="361584"/>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Star: 5 Points 31">
            <a:extLst>
              <a:ext uri="{FF2B5EF4-FFF2-40B4-BE49-F238E27FC236}">
                <a16:creationId xmlns:a16="http://schemas.microsoft.com/office/drawing/2014/main" id="{259FE803-72E9-41F7-ADB6-BE505627E819}"/>
              </a:ext>
            </a:extLst>
          </p:cNvPr>
          <p:cNvSpPr/>
          <p:nvPr/>
        </p:nvSpPr>
        <p:spPr>
          <a:xfrm>
            <a:off x="1924073" y="5021192"/>
            <a:ext cx="494387" cy="361584"/>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Star: 5 Points 32">
            <a:extLst>
              <a:ext uri="{FF2B5EF4-FFF2-40B4-BE49-F238E27FC236}">
                <a16:creationId xmlns:a16="http://schemas.microsoft.com/office/drawing/2014/main" id="{8D428622-8F72-4FA6-BCB9-0F53D6AF2AAC}"/>
              </a:ext>
            </a:extLst>
          </p:cNvPr>
          <p:cNvSpPr/>
          <p:nvPr/>
        </p:nvSpPr>
        <p:spPr>
          <a:xfrm>
            <a:off x="2495628" y="5027284"/>
            <a:ext cx="494387" cy="361584"/>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Star: 5 Points 33">
            <a:extLst>
              <a:ext uri="{FF2B5EF4-FFF2-40B4-BE49-F238E27FC236}">
                <a16:creationId xmlns:a16="http://schemas.microsoft.com/office/drawing/2014/main" id="{3B4C72DA-4CB6-4564-9645-405E6D2CA0C8}"/>
              </a:ext>
            </a:extLst>
          </p:cNvPr>
          <p:cNvSpPr/>
          <p:nvPr/>
        </p:nvSpPr>
        <p:spPr>
          <a:xfrm>
            <a:off x="3086432" y="5027284"/>
            <a:ext cx="494387" cy="361584"/>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105FA81-2BDA-475A-B97F-2A4B304AFFEF}"/>
              </a:ext>
            </a:extLst>
          </p:cNvPr>
          <p:cNvSpPr txBox="1"/>
          <p:nvPr/>
        </p:nvSpPr>
        <p:spPr>
          <a:xfrm>
            <a:off x="2846012" y="2034564"/>
            <a:ext cx="794013" cy="307777"/>
          </a:xfrm>
          <a:prstGeom prst="rect">
            <a:avLst/>
          </a:prstGeom>
          <a:solidFill>
            <a:schemeClr val="bg1"/>
          </a:solidFill>
          <a:ln>
            <a:solidFill>
              <a:schemeClr val="tx1"/>
            </a:solidFill>
          </a:ln>
        </p:spPr>
        <p:txBody>
          <a:bodyPr wrap="square" rtlCol="0">
            <a:spAutoFit/>
          </a:bodyPr>
          <a:lstStyle/>
          <a:p>
            <a:r>
              <a:rPr lang="en-US" sz="1400" dirty="0"/>
              <a:t>Correct</a:t>
            </a:r>
          </a:p>
        </p:txBody>
      </p:sp>
      <p:sp>
        <p:nvSpPr>
          <p:cNvPr id="35" name="TextBox 34">
            <a:extLst>
              <a:ext uri="{FF2B5EF4-FFF2-40B4-BE49-F238E27FC236}">
                <a16:creationId xmlns:a16="http://schemas.microsoft.com/office/drawing/2014/main" id="{6C0A7E06-9447-4E81-8614-BE52EA474B5B}"/>
              </a:ext>
            </a:extLst>
          </p:cNvPr>
          <p:cNvSpPr txBox="1"/>
          <p:nvPr/>
        </p:nvSpPr>
        <p:spPr>
          <a:xfrm>
            <a:off x="1803056" y="3303497"/>
            <a:ext cx="1996382" cy="307777"/>
          </a:xfrm>
          <a:prstGeom prst="rect">
            <a:avLst/>
          </a:prstGeom>
          <a:solidFill>
            <a:schemeClr val="bg1"/>
          </a:solidFill>
          <a:ln>
            <a:solidFill>
              <a:schemeClr val="tx1"/>
            </a:solidFill>
          </a:ln>
        </p:spPr>
        <p:txBody>
          <a:bodyPr wrap="square" rtlCol="0">
            <a:spAutoFit/>
          </a:bodyPr>
          <a:lstStyle/>
          <a:p>
            <a:r>
              <a:rPr lang="en-US" sz="1400" dirty="0"/>
              <a:t>Wrong – Missed Real Hit</a:t>
            </a:r>
          </a:p>
        </p:txBody>
      </p:sp>
      <p:sp>
        <p:nvSpPr>
          <p:cNvPr id="36" name="TextBox 35">
            <a:extLst>
              <a:ext uri="{FF2B5EF4-FFF2-40B4-BE49-F238E27FC236}">
                <a16:creationId xmlns:a16="http://schemas.microsoft.com/office/drawing/2014/main" id="{33D483E7-4EFA-401B-B89E-8390F1E85966}"/>
              </a:ext>
            </a:extLst>
          </p:cNvPr>
          <p:cNvSpPr txBox="1"/>
          <p:nvPr/>
        </p:nvSpPr>
        <p:spPr>
          <a:xfrm>
            <a:off x="2241715" y="4672694"/>
            <a:ext cx="2014704" cy="307777"/>
          </a:xfrm>
          <a:prstGeom prst="rect">
            <a:avLst/>
          </a:prstGeom>
          <a:solidFill>
            <a:schemeClr val="bg1"/>
          </a:solidFill>
          <a:ln>
            <a:solidFill>
              <a:schemeClr val="tx1"/>
            </a:solidFill>
          </a:ln>
        </p:spPr>
        <p:txBody>
          <a:bodyPr wrap="square" rtlCol="0">
            <a:spAutoFit/>
          </a:bodyPr>
          <a:lstStyle/>
          <a:p>
            <a:r>
              <a:rPr lang="en-US" sz="1400" dirty="0"/>
              <a:t>Wrong – Added Noise Hit</a:t>
            </a:r>
          </a:p>
        </p:txBody>
      </p:sp>
      <p:sp>
        <p:nvSpPr>
          <p:cNvPr id="6" name="TextBox 5">
            <a:extLst>
              <a:ext uri="{FF2B5EF4-FFF2-40B4-BE49-F238E27FC236}">
                <a16:creationId xmlns:a16="http://schemas.microsoft.com/office/drawing/2014/main" id="{7B46B8B2-D90F-4295-91C3-8059F55D871A}"/>
              </a:ext>
            </a:extLst>
          </p:cNvPr>
          <p:cNvSpPr txBox="1"/>
          <p:nvPr/>
        </p:nvSpPr>
        <p:spPr>
          <a:xfrm>
            <a:off x="4859477" y="4465538"/>
            <a:ext cx="6368796" cy="923330"/>
          </a:xfrm>
          <a:prstGeom prst="rect">
            <a:avLst/>
          </a:prstGeom>
          <a:solidFill>
            <a:schemeClr val="accent4">
              <a:lumMod val="20000"/>
              <a:lumOff val="80000"/>
            </a:schemeClr>
          </a:solidFill>
        </p:spPr>
        <p:txBody>
          <a:bodyPr wrap="square" rtlCol="0">
            <a:spAutoFit/>
          </a:bodyPr>
          <a:lstStyle/>
          <a:p>
            <a:r>
              <a:rPr lang="en-US" dirty="0"/>
              <a:t>If the TMS is a pure downstream tracker, this is not too complicated – we’ll end up at around ½ mip.  (Zero is too low…one is too high)  If we start looking at dE/dx, this gets more interesting.</a:t>
            </a:r>
          </a:p>
        </p:txBody>
      </p:sp>
    </p:spTree>
    <p:extLst>
      <p:ext uri="{BB962C8B-B14F-4D97-AF65-F5344CB8AC3E}">
        <p14:creationId xmlns:p14="http://schemas.microsoft.com/office/powerpoint/2010/main" val="1251544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909C70-FC4D-4D75-9B64-883ECBDB82CB}"/>
              </a:ext>
            </a:extLst>
          </p:cNvPr>
          <p:cNvSpPr>
            <a:spLocks noGrp="1"/>
          </p:cNvSpPr>
          <p:nvPr>
            <p:ph type="title"/>
          </p:nvPr>
        </p:nvSpPr>
        <p:spPr/>
        <p:txBody>
          <a:bodyPr>
            <a:normAutofit/>
          </a:bodyPr>
          <a:lstStyle/>
          <a:p>
            <a:r>
              <a:rPr lang="en-US" dirty="0"/>
              <a:t>Cables</a:t>
            </a:r>
            <a:endParaRPr lang="en-US" sz="2200" dirty="0">
              <a:solidFill>
                <a:srgbClr val="004C97"/>
              </a:solidFill>
            </a:endParaRPr>
          </a:p>
        </p:txBody>
      </p:sp>
      <p:sp>
        <p:nvSpPr>
          <p:cNvPr id="2" name="Footer Placeholder 1">
            <a:extLst>
              <a:ext uri="{FF2B5EF4-FFF2-40B4-BE49-F238E27FC236}">
                <a16:creationId xmlns:a16="http://schemas.microsoft.com/office/drawing/2014/main" id="{CDD8FE81-8C74-4E68-A580-5F075CCCDC51}"/>
              </a:ext>
            </a:extLst>
          </p:cNvPr>
          <p:cNvSpPr>
            <a:spLocks noGrp="1"/>
          </p:cNvSpPr>
          <p:nvPr>
            <p:ph type="ftr" sz="quarter" idx="11"/>
          </p:nvPr>
        </p:nvSpPr>
        <p:spPr/>
        <p:txBody>
          <a:bodyPr/>
          <a:lstStyle/>
          <a:p>
            <a:pPr lvl="0">
              <a:defRPr/>
            </a:pPr>
            <a:r>
              <a:rPr kumimoji="0" lang="en-US" sz="1200" b="0" i="0" u="none" strike="noStrike" kern="1200" cap="none" spc="0" normalizeH="0" baseline="0" noProof="0" dirty="0">
                <a:ln>
                  <a:noFill/>
                </a:ln>
                <a:solidFill>
                  <a:srgbClr val="004C97"/>
                </a:solidFill>
                <a:effectLst/>
                <a:uLnTx/>
                <a:uFillTx/>
                <a:latin typeface="Helvetica"/>
                <a:ea typeface="+mn-ea"/>
                <a:cs typeface="Helvetica"/>
              </a:rPr>
              <a:t>LeCompte | </a:t>
            </a:r>
            <a:r>
              <a:rPr lang="en-US" dirty="0">
                <a:cs typeface="Helvetica"/>
              </a:rPr>
              <a:t>TMS</a:t>
            </a:r>
            <a:endParaRPr kumimoji="0" lang="en-US" sz="1200" b="0"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 name="Slide Number Placeholder 3">
            <a:extLst>
              <a:ext uri="{FF2B5EF4-FFF2-40B4-BE49-F238E27FC236}">
                <a16:creationId xmlns:a16="http://schemas.microsoft.com/office/drawing/2014/main" id="{CE3B240E-FA9D-42B7-B17B-3155E285FE8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39C72E-2A13-EB4D-AD45-6D4E6ACAED8D}" type="slidenum">
              <a:rPr kumimoji="0" lang="en-US" sz="1200" b="1" i="0" u="none" strike="noStrike" kern="1200" cap="none" spc="0" normalizeH="0" baseline="0" noProof="0" smtClean="0">
                <a:ln>
                  <a:noFill/>
                </a:ln>
                <a:solidFill>
                  <a:srgbClr val="004C97"/>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10" name="TextBox 9">
            <a:extLst>
              <a:ext uri="{FF2B5EF4-FFF2-40B4-BE49-F238E27FC236}">
                <a16:creationId xmlns:a16="http://schemas.microsoft.com/office/drawing/2014/main" id="{4BF36A31-AF7C-4383-BE71-183705A3A00C}"/>
              </a:ext>
            </a:extLst>
          </p:cNvPr>
          <p:cNvSpPr txBox="1"/>
          <p:nvPr/>
        </p:nvSpPr>
        <p:spPr>
          <a:xfrm>
            <a:off x="7956774" y="3317918"/>
            <a:ext cx="2556213" cy="369332"/>
          </a:xfrm>
          <a:prstGeom prst="rect">
            <a:avLst/>
          </a:prstGeom>
          <a:noFill/>
        </p:spPr>
        <p:txBody>
          <a:bodyPr wrap="none" rtlCol="0">
            <a:spAutoFit/>
          </a:bodyPr>
          <a:lstStyle/>
          <a:p>
            <a:r>
              <a:rPr lang="en-US" dirty="0"/>
              <a:t>Cables from the Digitizer:</a:t>
            </a:r>
          </a:p>
        </p:txBody>
      </p:sp>
      <p:sp>
        <p:nvSpPr>
          <p:cNvPr id="11" name="Rectangle 10">
            <a:extLst>
              <a:ext uri="{FF2B5EF4-FFF2-40B4-BE49-F238E27FC236}">
                <a16:creationId xmlns:a16="http://schemas.microsoft.com/office/drawing/2014/main" id="{2963CF4F-8B30-4188-90B1-670D93EFD60D}"/>
              </a:ext>
            </a:extLst>
          </p:cNvPr>
          <p:cNvSpPr/>
          <p:nvPr/>
        </p:nvSpPr>
        <p:spPr>
          <a:xfrm>
            <a:off x="7956774" y="1189692"/>
            <a:ext cx="3711676" cy="806941"/>
          </a:xfrm>
          <a:prstGeom prst="rect">
            <a:avLst/>
          </a:prstGeom>
          <a:solidFill>
            <a:srgbClr val="C9FFC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Base cost: $22,038</a:t>
            </a:r>
            <a:br>
              <a:rPr lang="en-US" dirty="0">
                <a:solidFill>
                  <a:schemeClr val="tx1"/>
                </a:solidFill>
              </a:rPr>
            </a:br>
            <a:r>
              <a:rPr lang="en-US" dirty="0">
                <a:solidFill>
                  <a:schemeClr val="tx1"/>
                </a:solidFill>
              </a:rPr>
              <a:t>Contingency: 20%</a:t>
            </a:r>
          </a:p>
        </p:txBody>
      </p:sp>
      <p:sp>
        <p:nvSpPr>
          <p:cNvPr id="12" name="Rectangle 11">
            <a:extLst>
              <a:ext uri="{FF2B5EF4-FFF2-40B4-BE49-F238E27FC236}">
                <a16:creationId xmlns:a16="http://schemas.microsoft.com/office/drawing/2014/main" id="{B6BE94BE-DE42-4105-B2C0-5B0B44BB4E0C}"/>
              </a:ext>
            </a:extLst>
          </p:cNvPr>
          <p:cNvSpPr/>
          <p:nvPr/>
        </p:nvSpPr>
        <p:spPr>
          <a:xfrm>
            <a:off x="7955391" y="3746057"/>
            <a:ext cx="3711676" cy="687048"/>
          </a:xfrm>
          <a:prstGeom prst="rect">
            <a:avLst/>
          </a:prstGeom>
          <a:solidFill>
            <a:srgbClr val="C9FFC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Base cost: $31,005</a:t>
            </a:r>
            <a:br>
              <a:rPr lang="en-US" dirty="0">
                <a:solidFill>
                  <a:schemeClr val="tx1"/>
                </a:solidFill>
              </a:rPr>
            </a:br>
            <a:r>
              <a:rPr lang="en-US" dirty="0">
                <a:solidFill>
                  <a:schemeClr val="tx1"/>
                </a:solidFill>
              </a:rPr>
              <a:t>Contingency: 15%</a:t>
            </a:r>
          </a:p>
        </p:txBody>
      </p:sp>
      <p:sp>
        <p:nvSpPr>
          <p:cNvPr id="13" name="TextBox 12">
            <a:extLst>
              <a:ext uri="{FF2B5EF4-FFF2-40B4-BE49-F238E27FC236}">
                <a16:creationId xmlns:a16="http://schemas.microsoft.com/office/drawing/2014/main" id="{FDF59606-1649-43BB-956D-6139CA5F8282}"/>
              </a:ext>
            </a:extLst>
          </p:cNvPr>
          <p:cNvSpPr txBox="1"/>
          <p:nvPr/>
        </p:nvSpPr>
        <p:spPr>
          <a:xfrm>
            <a:off x="7955391" y="761554"/>
            <a:ext cx="2299604" cy="369332"/>
          </a:xfrm>
          <a:prstGeom prst="rect">
            <a:avLst/>
          </a:prstGeom>
          <a:noFill/>
        </p:spPr>
        <p:txBody>
          <a:bodyPr wrap="none" rtlCol="0">
            <a:spAutoFit/>
          </a:bodyPr>
          <a:lstStyle/>
          <a:p>
            <a:r>
              <a:rPr lang="en-US" dirty="0"/>
              <a:t>Cables to the Digitizer:</a:t>
            </a:r>
          </a:p>
        </p:txBody>
      </p:sp>
      <p:pic>
        <p:nvPicPr>
          <p:cNvPr id="3" name="Picture 2">
            <a:extLst>
              <a:ext uri="{FF2B5EF4-FFF2-40B4-BE49-F238E27FC236}">
                <a16:creationId xmlns:a16="http://schemas.microsoft.com/office/drawing/2014/main" id="{280F6408-184E-4197-B690-42309B84F6B6}"/>
              </a:ext>
            </a:extLst>
          </p:cNvPr>
          <p:cNvPicPr>
            <a:picLocks noChangeAspect="1"/>
          </p:cNvPicPr>
          <p:nvPr/>
        </p:nvPicPr>
        <p:blipFill>
          <a:blip r:embed="rId3"/>
          <a:stretch>
            <a:fillRect/>
          </a:stretch>
        </p:blipFill>
        <p:spPr>
          <a:xfrm>
            <a:off x="1424883" y="946220"/>
            <a:ext cx="3902492" cy="1613754"/>
          </a:xfrm>
          <a:prstGeom prst="rect">
            <a:avLst/>
          </a:prstGeom>
        </p:spPr>
      </p:pic>
      <p:sp>
        <p:nvSpPr>
          <p:cNvPr id="14" name="TextBox 13">
            <a:extLst>
              <a:ext uri="{FF2B5EF4-FFF2-40B4-BE49-F238E27FC236}">
                <a16:creationId xmlns:a16="http://schemas.microsoft.com/office/drawing/2014/main" id="{221D0F6E-9232-4ECA-8182-839E6DA3FE55}"/>
              </a:ext>
            </a:extLst>
          </p:cNvPr>
          <p:cNvSpPr txBox="1"/>
          <p:nvPr/>
        </p:nvSpPr>
        <p:spPr>
          <a:xfrm>
            <a:off x="980934" y="2676921"/>
            <a:ext cx="5041637" cy="369332"/>
          </a:xfrm>
          <a:prstGeom prst="rect">
            <a:avLst/>
          </a:prstGeom>
          <a:noFill/>
        </p:spPr>
        <p:txBody>
          <a:bodyPr wrap="none" rtlCol="0">
            <a:spAutoFit/>
          </a:bodyPr>
          <a:lstStyle/>
          <a:p>
            <a:r>
              <a:rPr lang="en-US" dirty="0"/>
              <a:t>Cables to Digitizer – HDMI, four pairs, one per SiPM</a:t>
            </a:r>
          </a:p>
        </p:txBody>
      </p:sp>
      <p:pic>
        <p:nvPicPr>
          <p:cNvPr id="16" name="Picture 15">
            <a:extLst>
              <a:ext uri="{FF2B5EF4-FFF2-40B4-BE49-F238E27FC236}">
                <a16:creationId xmlns:a16="http://schemas.microsoft.com/office/drawing/2014/main" id="{AB70DEDA-E19B-4B9E-8D24-14906BEA9305}"/>
              </a:ext>
            </a:extLst>
          </p:cNvPr>
          <p:cNvPicPr>
            <a:picLocks noChangeAspect="1"/>
          </p:cNvPicPr>
          <p:nvPr/>
        </p:nvPicPr>
        <p:blipFill>
          <a:blip r:embed="rId4"/>
          <a:stretch>
            <a:fillRect/>
          </a:stretch>
        </p:blipFill>
        <p:spPr>
          <a:xfrm>
            <a:off x="1333414" y="3073584"/>
            <a:ext cx="4336676" cy="2704192"/>
          </a:xfrm>
          <a:prstGeom prst="rect">
            <a:avLst/>
          </a:prstGeom>
        </p:spPr>
      </p:pic>
      <p:sp>
        <p:nvSpPr>
          <p:cNvPr id="17" name="TextBox 16">
            <a:extLst>
              <a:ext uri="{FF2B5EF4-FFF2-40B4-BE49-F238E27FC236}">
                <a16:creationId xmlns:a16="http://schemas.microsoft.com/office/drawing/2014/main" id="{47536507-D2BA-4F72-A03A-8B8F24A61FA5}"/>
              </a:ext>
            </a:extLst>
          </p:cNvPr>
          <p:cNvSpPr txBox="1"/>
          <p:nvPr/>
        </p:nvSpPr>
        <p:spPr>
          <a:xfrm>
            <a:off x="492352" y="5727114"/>
            <a:ext cx="6778651" cy="369332"/>
          </a:xfrm>
          <a:prstGeom prst="rect">
            <a:avLst/>
          </a:prstGeom>
          <a:noFill/>
        </p:spPr>
        <p:txBody>
          <a:bodyPr wrap="none" rtlCol="0">
            <a:spAutoFit/>
          </a:bodyPr>
          <a:lstStyle/>
          <a:p>
            <a:r>
              <a:rPr lang="en-US" dirty="0"/>
              <a:t>Cables from Digitizer – DisplayPort, three pairs used, one per 16 SiPMs</a:t>
            </a:r>
          </a:p>
        </p:txBody>
      </p:sp>
    </p:spTree>
    <p:extLst>
      <p:ext uri="{BB962C8B-B14F-4D97-AF65-F5344CB8AC3E}">
        <p14:creationId xmlns:p14="http://schemas.microsoft.com/office/powerpoint/2010/main" val="2364143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909C70-FC4D-4D75-9B64-883ECBDB82CB}"/>
              </a:ext>
            </a:extLst>
          </p:cNvPr>
          <p:cNvSpPr>
            <a:spLocks noGrp="1"/>
          </p:cNvSpPr>
          <p:nvPr>
            <p:ph type="title"/>
          </p:nvPr>
        </p:nvSpPr>
        <p:spPr/>
        <p:txBody>
          <a:bodyPr>
            <a:normAutofit fontScale="90000"/>
          </a:bodyPr>
          <a:lstStyle/>
          <a:p>
            <a:r>
              <a:rPr lang="en-US" sz="2400" dirty="0">
                <a:solidFill>
                  <a:srgbClr val="004C97"/>
                </a:solidFill>
              </a:rPr>
              <a:t>Electronics Labor</a:t>
            </a:r>
            <a:br>
              <a:rPr lang="en-US" sz="2200" dirty="0">
                <a:solidFill>
                  <a:srgbClr val="004C97"/>
                </a:solidFill>
              </a:rPr>
            </a:br>
            <a:endParaRPr lang="en-US" sz="2200" dirty="0">
              <a:solidFill>
                <a:srgbClr val="004C97"/>
              </a:solidFill>
            </a:endParaRPr>
          </a:p>
        </p:txBody>
      </p:sp>
      <p:sp>
        <p:nvSpPr>
          <p:cNvPr id="2" name="Footer Placeholder 1">
            <a:extLst>
              <a:ext uri="{FF2B5EF4-FFF2-40B4-BE49-F238E27FC236}">
                <a16:creationId xmlns:a16="http://schemas.microsoft.com/office/drawing/2014/main" id="{CDD8FE81-8C74-4E68-A580-5F075CCCDC51}"/>
              </a:ext>
            </a:extLst>
          </p:cNvPr>
          <p:cNvSpPr>
            <a:spLocks noGrp="1"/>
          </p:cNvSpPr>
          <p:nvPr>
            <p:ph type="ftr" sz="quarter" idx="11"/>
          </p:nvPr>
        </p:nvSpPr>
        <p:spPr/>
        <p:txBody>
          <a:bodyPr/>
          <a:lstStyle/>
          <a:p>
            <a:pPr lvl="0">
              <a:defRPr/>
            </a:pPr>
            <a:r>
              <a:rPr kumimoji="0" lang="en-US" sz="1200" b="0" i="0" u="none" strike="noStrike" kern="1200" cap="none" spc="0" normalizeH="0" baseline="0" noProof="0" dirty="0">
                <a:ln>
                  <a:noFill/>
                </a:ln>
                <a:solidFill>
                  <a:srgbClr val="004C97"/>
                </a:solidFill>
                <a:effectLst/>
                <a:uLnTx/>
                <a:uFillTx/>
                <a:latin typeface="Helvetica"/>
                <a:ea typeface="+mn-ea"/>
                <a:cs typeface="Helvetica"/>
              </a:rPr>
              <a:t>LeCompte | </a:t>
            </a:r>
            <a:r>
              <a:rPr lang="en-US" dirty="0">
                <a:cs typeface="Helvetica"/>
              </a:rPr>
              <a:t>TMS</a:t>
            </a:r>
            <a:endParaRPr kumimoji="0" lang="en-US" sz="1200" b="0"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 name="Slide Number Placeholder 3">
            <a:extLst>
              <a:ext uri="{FF2B5EF4-FFF2-40B4-BE49-F238E27FC236}">
                <a16:creationId xmlns:a16="http://schemas.microsoft.com/office/drawing/2014/main" id="{CE3B240E-FA9D-42B7-B17B-3155E285FE8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39C72E-2A13-EB4D-AD45-6D4E6ACAED8D}" type="slidenum">
              <a:rPr kumimoji="0" lang="en-US" sz="1200" b="1" i="0" u="none" strike="noStrike" kern="1200" cap="none" spc="0" normalizeH="0" baseline="0" noProof="0" smtClean="0">
                <a:ln>
                  <a:noFill/>
                </a:ln>
                <a:solidFill>
                  <a:srgbClr val="004C97"/>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5" name="Content Placeholder 4">
            <a:extLst>
              <a:ext uri="{FF2B5EF4-FFF2-40B4-BE49-F238E27FC236}">
                <a16:creationId xmlns:a16="http://schemas.microsoft.com/office/drawing/2014/main" id="{95D44DE1-BB56-4826-9A7B-CF00DB827908}"/>
              </a:ext>
            </a:extLst>
          </p:cNvPr>
          <p:cNvSpPr>
            <a:spLocks noGrp="1"/>
          </p:cNvSpPr>
          <p:nvPr>
            <p:ph idx="13"/>
          </p:nvPr>
        </p:nvSpPr>
        <p:spPr>
          <a:xfrm>
            <a:off x="434821" y="1001878"/>
            <a:ext cx="11232246" cy="4822451"/>
          </a:xfrm>
        </p:spPr>
        <p:txBody>
          <a:bodyPr/>
          <a:lstStyle/>
          <a:p>
            <a:r>
              <a:rPr lang="en-US" sz="2000" dirty="0"/>
              <a:t>What we do and do not have</a:t>
            </a:r>
          </a:p>
          <a:p>
            <a:pPr lvl="1"/>
            <a:r>
              <a:rPr lang="en-US" sz="1600" dirty="0"/>
              <a:t>The estimate described on the last slide is based on functional blocks. We have a BOM for each block.</a:t>
            </a:r>
          </a:p>
          <a:p>
            <a:pPr lvl="1"/>
            <a:r>
              <a:rPr lang="en-US" sz="1600" dirty="0"/>
              <a:t>Which blocks go on which boards and how the signals go from one to the other is a physicist-level (me) design</a:t>
            </a:r>
          </a:p>
          <a:p>
            <a:pPr lvl="1"/>
            <a:r>
              <a:rPr lang="en-US" sz="1600" dirty="0"/>
              <a:t>We have an engineering estimate on what engineering needs to be done</a:t>
            </a:r>
          </a:p>
          <a:p>
            <a:pPr lvl="2"/>
            <a:r>
              <a:rPr lang="en-US" sz="1400" dirty="0"/>
              <a:t>We don’t have a final design, which means we don’t have a layout, which means we don’t have a vendor estimate on what it costs to make and stuff a board.</a:t>
            </a:r>
          </a:p>
          <a:p>
            <a:pPr lvl="2"/>
            <a:endParaRPr lang="en-US" sz="1400" dirty="0"/>
          </a:p>
          <a:p>
            <a:r>
              <a:rPr lang="en-US" sz="2000" dirty="0"/>
              <a:t>Programming</a:t>
            </a:r>
          </a:p>
          <a:p>
            <a:pPr lvl="1"/>
            <a:r>
              <a:rPr lang="en-US" sz="1600" dirty="0"/>
              <a:t>FPGA programming is costed as Lab EE effort.</a:t>
            </a:r>
          </a:p>
          <a:p>
            <a:pPr lvl="2"/>
            <a:r>
              <a:rPr lang="en-US" sz="1400" dirty="0"/>
              <a:t>There have been bad experiences with assigning this to universities</a:t>
            </a:r>
          </a:p>
          <a:p>
            <a:pPr lvl="1"/>
            <a:r>
              <a:rPr lang="en-US" sz="1600" dirty="0"/>
              <a:t>“Regular” programming is uncosted scientific labor</a:t>
            </a:r>
          </a:p>
          <a:p>
            <a:pPr lvl="2"/>
            <a:r>
              <a:rPr lang="en-US" sz="1400" dirty="0"/>
              <a:t>The majority of this is interfacing with the DAQ. This will be largely dealing with exceptions and edge cases.</a:t>
            </a:r>
          </a:p>
          <a:p>
            <a:pPr lvl="3"/>
            <a:r>
              <a:rPr lang="en-US" sz="1200" dirty="0"/>
              <a:t>To remind people, the DAQ does not do data acquisition. We do. The DAQ does event building and writing to storage. The Data Concentrators are essentially our DAQ.</a:t>
            </a:r>
          </a:p>
          <a:p>
            <a:pPr lvl="3"/>
            <a:r>
              <a:rPr lang="en-US" sz="1200" dirty="0"/>
              <a:t>The risk mitigation will be “offload to Labs if necessary”, but this probably isn’t the right answer. If the collaboration can’t find someone to write the DAQ software, is that a project problem or a collaboration problem?</a:t>
            </a:r>
          </a:p>
          <a:p>
            <a:pPr lvl="1"/>
            <a:endParaRPr lang="en-US" sz="1400" dirty="0"/>
          </a:p>
          <a:p>
            <a:pPr lvl="1"/>
            <a:endParaRPr lang="en-US" sz="1400" dirty="0"/>
          </a:p>
        </p:txBody>
      </p:sp>
      <p:pic>
        <p:nvPicPr>
          <p:cNvPr id="6" name="Picture 5">
            <a:extLst>
              <a:ext uri="{FF2B5EF4-FFF2-40B4-BE49-F238E27FC236}">
                <a16:creationId xmlns:a16="http://schemas.microsoft.com/office/drawing/2014/main" id="{A63EEDA7-B5ED-467E-AD8E-D9994E677875}"/>
              </a:ext>
            </a:extLst>
          </p:cNvPr>
          <p:cNvPicPr>
            <a:picLocks noChangeAspect="1"/>
          </p:cNvPicPr>
          <p:nvPr/>
        </p:nvPicPr>
        <p:blipFill>
          <a:blip r:embed="rId3"/>
          <a:stretch>
            <a:fillRect/>
          </a:stretch>
        </p:blipFill>
        <p:spPr>
          <a:xfrm>
            <a:off x="10190922" y="0"/>
            <a:ext cx="2001078" cy="2014419"/>
          </a:xfrm>
          <a:prstGeom prst="rect">
            <a:avLst/>
          </a:prstGeom>
        </p:spPr>
      </p:pic>
    </p:spTree>
    <p:extLst>
      <p:ext uri="{BB962C8B-B14F-4D97-AF65-F5344CB8AC3E}">
        <p14:creationId xmlns:p14="http://schemas.microsoft.com/office/powerpoint/2010/main" val="1407164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909C70-FC4D-4D75-9B64-883ECBDB82CB}"/>
              </a:ext>
            </a:extLst>
          </p:cNvPr>
          <p:cNvSpPr>
            <a:spLocks noGrp="1"/>
          </p:cNvSpPr>
          <p:nvPr>
            <p:ph type="title"/>
          </p:nvPr>
        </p:nvSpPr>
        <p:spPr/>
        <p:txBody>
          <a:bodyPr>
            <a:normAutofit/>
          </a:bodyPr>
          <a:lstStyle/>
          <a:p>
            <a:r>
              <a:rPr lang="en-US" sz="2200" dirty="0">
                <a:solidFill>
                  <a:srgbClr val="004C97"/>
                </a:solidFill>
              </a:rPr>
              <a:t>Following the Signal - QCMB</a:t>
            </a:r>
          </a:p>
        </p:txBody>
      </p:sp>
      <p:sp>
        <p:nvSpPr>
          <p:cNvPr id="2" name="Footer Placeholder 1">
            <a:extLst>
              <a:ext uri="{FF2B5EF4-FFF2-40B4-BE49-F238E27FC236}">
                <a16:creationId xmlns:a16="http://schemas.microsoft.com/office/drawing/2014/main" id="{CDD8FE81-8C74-4E68-A580-5F075CCCDC51}"/>
              </a:ext>
            </a:extLst>
          </p:cNvPr>
          <p:cNvSpPr>
            <a:spLocks noGrp="1"/>
          </p:cNvSpPr>
          <p:nvPr>
            <p:ph type="ftr" sz="quarter" idx="11"/>
          </p:nvPr>
        </p:nvSpPr>
        <p:spPr/>
        <p:txBody>
          <a:bodyPr/>
          <a:lstStyle/>
          <a:p>
            <a:pPr lvl="0">
              <a:defRPr/>
            </a:pPr>
            <a:r>
              <a:rPr kumimoji="0" lang="en-US" sz="1200" b="0" i="0" u="none" strike="noStrike" kern="1200" cap="none" spc="0" normalizeH="0" baseline="0" noProof="0" dirty="0">
                <a:ln>
                  <a:noFill/>
                </a:ln>
                <a:solidFill>
                  <a:srgbClr val="004C97"/>
                </a:solidFill>
                <a:effectLst/>
                <a:uLnTx/>
                <a:uFillTx/>
                <a:latin typeface="Helvetica"/>
                <a:ea typeface="+mn-ea"/>
                <a:cs typeface="Helvetica"/>
              </a:rPr>
              <a:t>LeCompte | </a:t>
            </a:r>
            <a:r>
              <a:rPr lang="en-US" dirty="0">
                <a:cs typeface="Helvetica"/>
              </a:rPr>
              <a:t>TMS</a:t>
            </a:r>
            <a:endParaRPr kumimoji="0" lang="en-US" sz="1200" b="0"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 name="Slide Number Placeholder 3">
            <a:extLst>
              <a:ext uri="{FF2B5EF4-FFF2-40B4-BE49-F238E27FC236}">
                <a16:creationId xmlns:a16="http://schemas.microsoft.com/office/drawing/2014/main" id="{CE3B240E-FA9D-42B7-B17B-3155E285FE8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39C72E-2A13-EB4D-AD45-6D4E6ACAED8D}" type="slidenum">
              <a:rPr kumimoji="0" lang="en-US" sz="1200" b="1" i="0" u="none" strike="noStrike" kern="1200" cap="none" spc="0" normalizeH="0" baseline="0" noProof="0" smtClean="0">
                <a:ln>
                  <a:noFill/>
                </a:ln>
                <a:solidFill>
                  <a:srgbClr val="004C97"/>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9" name="Content Placeholder 4">
            <a:extLst>
              <a:ext uri="{FF2B5EF4-FFF2-40B4-BE49-F238E27FC236}">
                <a16:creationId xmlns:a16="http://schemas.microsoft.com/office/drawing/2014/main" id="{BED937E3-38DC-43D3-9B3C-0453AB816901}"/>
              </a:ext>
            </a:extLst>
          </p:cNvPr>
          <p:cNvSpPr>
            <a:spLocks noGrp="1"/>
          </p:cNvSpPr>
          <p:nvPr>
            <p:ph idx="13"/>
          </p:nvPr>
        </p:nvSpPr>
        <p:spPr>
          <a:xfrm>
            <a:off x="434821" y="1001879"/>
            <a:ext cx="5402762" cy="3782156"/>
          </a:xfrm>
        </p:spPr>
        <p:txBody>
          <a:bodyPr/>
          <a:lstStyle/>
          <a:p>
            <a:r>
              <a:rPr lang="en-US" sz="1800" dirty="0"/>
              <a:t>Quad-counter Mounting Board: the analog SiPM signal gets placed on an HDMI connector</a:t>
            </a:r>
          </a:p>
          <a:p>
            <a:pPr lvl="1"/>
            <a:r>
              <a:rPr lang="en-US" sz="1600" dirty="0"/>
              <a:t>Also some LED flasher controls</a:t>
            </a:r>
          </a:p>
          <a:p>
            <a:r>
              <a:rPr lang="en-US" sz="1800" dirty="0"/>
              <a:t>HDMI cable runs up to 1 meter to digitizer box</a:t>
            </a:r>
          </a:p>
          <a:p>
            <a:r>
              <a:rPr lang="en-US" sz="1800" dirty="0"/>
              <a:t>Why HDMI?</a:t>
            </a:r>
          </a:p>
          <a:p>
            <a:pPr lvl="1"/>
            <a:r>
              <a:rPr lang="en-US" sz="1400" dirty="0"/>
              <a:t>It’s commercial, widely available, with lots of downward price pressure</a:t>
            </a:r>
          </a:p>
          <a:p>
            <a:pPr lvl="1"/>
            <a:r>
              <a:rPr lang="en-US" sz="1400" dirty="0"/>
              <a:t>It has 4 pairs intended for data – we have four channels per quad-counter</a:t>
            </a:r>
          </a:p>
          <a:p>
            <a:pPr lvl="1"/>
            <a:r>
              <a:rPr lang="en-US" sz="1400" dirty="0"/>
              <a:t>Locking versions are available</a:t>
            </a:r>
          </a:p>
        </p:txBody>
      </p:sp>
      <p:grpSp>
        <p:nvGrpSpPr>
          <p:cNvPr id="13" name="Group 12">
            <a:extLst>
              <a:ext uri="{FF2B5EF4-FFF2-40B4-BE49-F238E27FC236}">
                <a16:creationId xmlns:a16="http://schemas.microsoft.com/office/drawing/2014/main" id="{B358C3C9-C638-42D9-B81B-795402DC38D5}"/>
              </a:ext>
            </a:extLst>
          </p:cNvPr>
          <p:cNvGrpSpPr/>
          <p:nvPr/>
        </p:nvGrpSpPr>
        <p:grpSpPr>
          <a:xfrm>
            <a:off x="1119691" y="5182175"/>
            <a:ext cx="2011680" cy="569268"/>
            <a:chOff x="9389047" y="324328"/>
            <a:chExt cx="2011680" cy="569268"/>
          </a:xfrm>
        </p:grpSpPr>
        <p:sp>
          <p:nvSpPr>
            <p:cNvPr id="14" name="Rectangle: Rounded Corners 13">
              <a:extLst>
                <a:ext uri="{FF2B5EF4-FFF2-40B4-BE49-F238E27FC236}">
                  <a16:creationId xmlns:a16="http://schemas.microsoft.com/office/drawing/2014/main" id="{9E1F0537-44A4-4D23-BAB8-BCD109223A3B}"/>
                </a:ext>
              </a:extLst>
            </p:cNvPr>
            <p:cNvSpPr/>
            <p:nvPr/>
          </p:nvSpPr>
          <p:spPr>
            <a:xfrm>
              <a:off x="9389047" y="324328"/>
              <a:ext cx="2011680" cy="5692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CCD69B0-953F-4637-A4F4-D6BED892CCF2}"/>
                </a:ext>
              </a:extLst>
            </p:cNvPr>
            <p:cNvSpPr/>
            <p:nvPr/>
          </p:nvSpPr>
          <p:spPr>
            <a:xfrm>
              <a:off x="10307257" y="525142"/>
              <a:ext cx="175260" cy="1676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787374A2-F909-4B3B-9C3E-C41F08AF1504}"/>
              </a:ext>
            </a:extLst>
          </p:cNvPr>
          <p:cNvGrpSpPr/>
          <p:nvPr/>
        </p:nvGrpSpPr>
        <p:grpSpPr>
          <a:xfrm>
            <a:off x="3131371" y="5182175"/>
            <a:ext cx="2011680" cy="569268"/>
            <a:chOff x="9389047" y="324328"/>
            <a:chExt cx="2011680" cy="569268"/>
          </a:xfrm>
        </p:grpSpPr>
        <p:sp>
          <p:nvSpPr>
            <p:cNvPr id="17" name="Rectangle: Rounded Corners 16">
              <a:extLst>
                <a:ext uri="{FF2B5EF4-FFF2-40B4-BE49-F238E27FC236}">
                  <a16:creationId xmlns:a16="http://schemas.microsoft.com/office/drawing/2014/main" id="{0CE9AA75-B5B2-4832-8409-3D0B5B522420}"/>
                </a:ext>
              </a:extLst>
            </p:cNvPr>
            <p:cNvSpPr/>
            <p:nvPr/>
          </p:nvSpPr>
          <p:spPr>
            <a:xfrm>
              <a:off x="9389047" y="324328"/>
              <a:ext cx="2011680" cy="5692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834EF8F-4DD4-4CE2-B4DD-B0CFD448BE54}"/>
                </a:ext>
              </a:extLst>
            </p:cNvPr>
            <p:cNvSpPr/>
            <p:nvPr/>
          </p:nvSpPr>
          <p:spPr>
            <a:xfrm>
              <a:off x="10307257" y="525142"/>
              <a:ext cx="175260" cy="1676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523211C-35D5-4D0F-B378-E09ABE5C401D}"/>
              </a:ext>
            </a:extLst>
          </p:cNvPr>
          <p:cNvGrpSpPr/>
          <p:nvPr/>
        </p:nvGrpSpPr>
        <p:grpSpPr>
          <a:xfrm>
            <a:off x="5143051" y="5182175"/>
            <a:ext cx="2011680" cy="569268"/>
            <a:chOff x="9389047" y="324328"/>
            <a:chExt cx="2011680" cy="569268"/>
          </a:xfrm>
        </p:grpSpPr>
        <p:sp>
          <p:nvSpPr>
            <p:cNvPr id="20" name="Rectangle: Rounded Corners 19">
              <a:extLst>
                <a:ext uri="{FF2B5EF4-FFF2-40B4-BE49-F238E27FC236}">
                  <a16:creationId xmlns:a16="http://schemas.microsoft.com/office/drawing/2014/main" id="{B049EAC2-2206-4F48-9079-D6A36F6570C8}"/>
                </a:ext>
              </a:extLst>
            </p:cNvPr>
            <p:cNvSpPr/>
            <p:nvPr/>
          </p:nvSpPr>
          <p:spPr>
            <a:xfrm>
              <a:off x="9389047" y="324328"/>
              <a:ext cx="2011680" cy="5692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CB6888D9-612E-4EE2-B204-037E6C1F32BF}"/>
                </a:ext>
              </a:extLst>
            </p:cNvPr>
            <p:cNvSpPr/>
            <p:nvPr/>
          </p:nvSpPr>
          <p:spPr>
            <a:xfrm>
              <a:off x="10307257" y="525142"/>
              <a:ext cx="175260" cy="1676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343F6681-963C-4DD9-A099-58B787AE158E}"/>
              </a:ext>
            </a:extLst>
          </p:cNvPr>
          <p:cNvGrpSpPr/>
          <p:nvPr/>
        </p:nvGrpSpPr>
        <p:grpSpPr>
          <a:xfrm>
            <a:off x="7154731" y="5182175"/>
            <a:ext cx="2011680" cy="569268"/>
            <a:chOff x="9389047" y="324328"/>
            <a:chExt cx="2011680" cy="569268"/>
          </a:xfrm>
        </p:grpSpPr>
        <p:sp>
          <p:nvSpPr>
            <p:cNvPr id="23" name="Rectangle: Rounded Corners 22">
              <a:extLst>
                <a:ext uri="{FF2B5EF4-FFF2-40B4-BE49-F238E27FC236}">
                  <a16:creationId xmlns:a16="http://schemas.microsoft.com/office/drawing/2014/main" id="{0E472E4F-B13D-44F5-853D-6D6BC95EA6C1}"/>
                </a:ext>
              </a:extLst>
            </p:cNvPr>
            <p:cNvSpPr/>
            <p:nvPr/>
          </p:nvSpPr>
          <p:spPr>
            <a:xfrm>
              <a:off x="9389047" y="324328"/>
              <a:ext cx="2011680" cy="5692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85FC46F-83AA-4A8C-AE5B-2AC45AF0AED7}"/>
                </a:ext>
              </a:extLst>
            </p:cNvPr>
            <p:cNvSpPr/>
            <p:nvPr/>
          </p:nvSpPr>
          <p:spPr>
            <a:xfrm>
              <a:off x="10307257" y="525142"/>
              <a:ext cx="175260" cy="1676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FD91C58B-50BD-4BCD-A4EE-E2F9E6C3618E}"/>
              </a:ext>
            </a:extLst>
          </p:cNvPr>
          <p:cNvSpPr txBox="1"/>
          <p:nvPr/>
        </p:nvSpPr>
        <p:spPr>
          <a:xfrm>
            <a:off x="1119691" y="5772510"/>
            <a:ext cx="2384884" cy="369332"/>
          </a:xfrm>
          <a:prstGeom prst="rect">
            <a:avLst/>
          </a:prstGeom>
          <a:noFill/>
        </p:spPr>
        <p:txBody>
          <a:bodyPr wrap="none" rtlCol="0">
            <a:spAutoFit/>
          </a:bodyPr>
          <a:lstStyle/>
          <a:p>
            <a:r>
              <a:rPr lang="en-US" dirty="0"/>
              <a:t>Quad-counter footprint</a:t>
            </a:r>
          </a:p>
        </p:txBody>
      </p:sp>
      <p:pic>
        <p:nvPicPr>
          <p:cNvPr id="26" name="Picture 25">
            <a:extLst>
              <a:ext uri="{FF2B5EF4-FFF2-40B4-BE49-F238E27FC236}">
                <a16:creationId xmlns:a16="http://schemas.microsoft.com/office/drawing/2014/main" id="{D0F1369A-63F6-4DF9-AB59-7953F38F7882}"/>
              </a:ext>
            </a:extLst>
          </p:cNvPr>
          <p:cNvPicPr>
            <a:picLocks noChangeAspect="1"/>
          </p:cNvPicPr>
          <p:nvPr/>
        </p:nvPicPr>
        <p:blipFill>
          <a:blip r:embed="rId3"/>
          <a:stretch>
            <a:fillRect/>
          </a:stretch>
        </p:blipFill>
        <p:spPr>
          <a:xfrm>
            <a:off x="9714470" y="4698762"/>
            <a:ext cx="1536093" cy="1536093"/>
          </a:xfrm>
          <a:prstGeom prst="rect">
            <a:avLst/>
          </a:prstGeom>
        </p:spPr>
      </p:pic>
      <p:pic>
        <p:nvPicPr>
          <p:cNvPr id="27" name="Picture 26">
            <a:extLst>
              <a:ext uri="{FF2B5EF4-FFF2-40B4-BE49-F238E27FC236}">
                <a16:creationId xmlns:a16="http://schemas.microsoft.com/office/drawing/2014/main" id="{C0D3295A-FB6C-40A6-84E0-009569227835}"/>
              </a:ext>
            </a:extLst>
          </p:cNvPr>
          <p:cNvPicPr>
            <a:picLocks noChangeAspect="1"/>
          </p:cNvPicPr>
          <p:nvPr/>
        </p:nvPicPr>
        <p:blipFill>
          <a:blip r:embed="rId4"/>
          <a:stretch>
            <a:fillRect/>
          </a:stretch>
        </p:blipFill>
        <p:spPr>
          <a:xfrm>
            <a:off x="6061261" y="1202692"/>
            <a:ext cx="6118378" cy="2142578"/>
          </a:xfrm>
          <a:prstGeom prst="rect">
            <a:avLst/>
          </a:prstGeom>
        </p:spPr>
      </p:pic>
      <p:sp>
        <p:nvSpPr>
          <p:cNvPr id="28" name="TextBox 27">
            <a:extLst>
              <a:ext uri="{FF2B5EF4-FFF2-40B4-BE49-F238E27FC236}">
                <a16:creationId xmlns:a16="http://schemas.microsoft.com/office/drawing/2014/main" id="{11D89CCB-88D1-479C-9AE1-7CDAA074A8CF}"/>
              </a:ext>
            </a:extLst>
          </p:cNvPr>
          <p:cNvSpPr txBox="1"/>
          <p:nvPr/>
        </p:nvSpPr>
        <p:spPr>
          <a:xfrm>
            <a:off x="9654064" y="3389439"/>
            <a:ext cx="2166875" cy="369332"/>
          </a:xfrm>
          <a:prstGeom prst="rect">
            <a:avLst/>
          </a:prstGeom>
          <a:noFill/>
        </p:spPr>
        <p:txBody>
          <a:bodyPr wrap="none" rtlCol="0">
            <a:spAutoFit/>
          </a:bodyPr>
          <a:lstStyle/>
          <a:p>
            <a:r>
              <a:rPr lang="en-US" dirty="0"/>
              <a:t>The mu2e equivalent</a:t>
            </a:r>
          </a:p>
        </p:txBody>
      </p:sp>
      <p:sp>
        <p:nvSpPr>
          <p:cNvPr id="5" name="TextBox 4">
            <a:extLst>
              <a:ext uri="{FF2B5EF4-FFF2-40B4-BE49-F238E27FC236}">
                <a16:creationId xmlns:a16="http://schemas.microsoft.com/office/drawing/2014/main" id="{EAC0BE3E-3ACF-485F-A6EC-0DC7999A0B73}"/>
              </a:ext>
            </a:extLst>
          </p:cNvPr>
          <p:cNvSpPr txBox="1"/>
          <p:nvPr/>
        </p:nvSpPr>
        <p:spPr>
          <a:xfrm>
            <a:off x="6997148" y="3916475"/>
            <a:ext cx="3014870" cy="923330"/>
          </a:xfrm>
          <a:prstGeom prst="rect">
            <a:avLst/>
          </a:prstGeom>
          <a:solidFill>
            <a:schemeClr val="accent3">
              <a:lumMod val="20000"/>
              <a:lumOff val="80000"/>
            </a:schemeClr>
          </a:solidFill>
        </p:spPr>
        <p:txBody>
          <a:bodyPr wrap="square" rtlCol="0">
            <a:spAutoFit/>
          </a:bodyPr>
          <a:lstStyle/>
          <a:p>
            <a:r>
              <a:rPr lang="en-US" dirty="0"/>
              <a:t>Essentially, the mu2e CMB board re-layed-out to fit the DUNE TMS footprint.</a:t>
            </a:r>
          </a:p>
        </p:txBody>
      </p:sp>
      <p:sp>
        <p:nvSpPr>
          <p:cNvPr id="29" name="Rectangle 28">
            <a:extLst>
              <a:ext uri="{FF2B5EF4-FFF2-40B4-BE49-F238E27FC236}">
                <a16:creationId xmlns:a16="http://schemas.microsoft.com/office/drawing/2014/main" id="{AB565515-9F13-46EC-B676-19F0F0D8C33A}"/>
              </a:ext>
            </a:extLst>
          </p:cNvPr>
          <p:cNvSpPr/>
          <p:nvPr/>
        </p:nvSpPr>
        <p:spPr>
          <a:xfrm>
            <a:off x="8248201" y="103918"/>
            <a:ext cx="3711676" cy="941070"/>
          </a:xfrm>
          <a:prstGeom prst="rect">
            <a:avLst/>
          </a:prstGeom>
          <a:solidFill>
            <a:srgbClr val="C9FFC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Base cost: $540,701</a:t>
            </a:r>
            <a:br>
              <a:rPr lang="en-US" dirty="0">
                <a:solidFill>
                  <a:schemeClr val="tx1"/>
                </a:solidFill>
              </a:rPr>
            </a:br>
            <a:r>
              <a:rPr lang="en-US" dirty="0">
                <a:solidFill>
                  <a:schemeClr val="tx1"/>
                </a:solidFill>
              </a:rPr>
              <a:t>Contingency: 34.6%</a:t>
            </a:r>
          </a:p>
        </p:txBody>
      </p:sp>
    </p:spTree>
    <p:extLst>
      <p:ext uri="{BB962C8B-B14F-4D97-AF65-F5344CB8AC3E}">
        <p14:creationId xmlns:p14="http://schemas.microsoft.com/office/powerpoint/2010/main" val="230333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909C70-FC4D-4D75-9B64-883ECBDB82CB}"/>
              </a:ext>
            </a:extLst>
          </p:cNvPr>
          <p:cNvSpPr>
            <a:spLocks noGrp="1"/>
          </p:cNvSpPr>
          <p:nvPr>
            <p:ph type="title"/>
          </p:nvPr>
        </p:nvSpPr>
        <p:spPr/>
        <p:txBody>
          <a:bodyPr>
            <a:normAutofit/>
          </a:bodyPr>
          <a:lstStyle/>
          <a:p>
            <a:r>
              <a:rPr lang="en-US" sz="2200" dirty="0">
                <a:solidFill>
                  <a:srgbClr val="004C97"/>
                </a:solidFill>
              </a:rPr>
              <a:t>Following the Signal – Digitizer Boards</a:t>
            </a:r>
          </a:p>
        </p:txBody>
      </p:sp>
      <p:sp>
        <p:nvSpPr>
          <p:cNvPr id="2" name="Footer Placeholder 1">
            <a:extLst>
              <a:ext uri="{FF2B5EF4-FFF2-40B4-BE49-F238E27FC236}">
                <a16:creationId xmlns:a16="http://schemas.microsoft.com/office/drawing/2014/main" id="{CDD8FE81-8C74-4E68-A580-5F075CCCDC51}"/>
              </a:ext>
            </a:extLst>
          </p:cNvPr>
          <p:cNvSpPr>
            <a:spLocks noGrp="1"/>
          </p:cNvSpPr>
          <p:nvPr>
            <p:ph type="ftr" sz="quarter" idx="11"/>
          </p:nvPr>
        </p:nvSpPr>
        <p:spPr/>
        <p:txBody>
          <a:bodyPr/>
          <a:lstStyle/>
          <a:p>
            <a:pPr lvl="0">
              <a:defRPr/>
            </a:pPr>
            <a:r>
              <a:rPr kumimoji="0" lang="en-US" sz="1200" b="0" i="0" u="none" strike="noStrike" kern="1200" cap="none" spc="0" normalizeH="0" baseline="0" noProof="0" dirty="0">
                <a:ln>
                  <a:noFill/>
                </a:ln>
                <a:solidFill>
                  <a:srgbClr val="004C97"/>
                </a:solidFill>
                <a:effectLst/>
                <a:uLnTx/>
                <a:uFillTx/>
                <a:latin typeface="Helvetica"/>
                <a:ea typeface="+mn-ea"/>
                <a:cs typeface="Helvetica"/>
              </a:rPr>
              <a:t>LeCompte | </a:t>
            </a:r>
            <a:r>
              <a:rPr lang="en-US" dirty="0">
                <a:cs typeface="Helvetica"/>
              </a:rPr>
              <a:t>TMS</a:t>
            </a:r>
            <a:endParaRPr kumimoji="0" lang="en-US" sz="1200" b="0"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 name="Slide Number Placeholder 3">
            <a:extLst>
              <a:ext uri="{FF2B5EF4-FFF2-40B4-BE49-F238E27FC236}">
                <a16:creationId xmlns:a16="http://schemas.microsoft.com/office/drawing/2014/main" id="{CE3B240E-FA9D-42B7-B17B-3155E285FE8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39C72E-2A13-EB4D-AD45-6D4E6ACAED8D}" type="slidenum">
              <a:rPr kumimoji="0" lang="en-US" sz="1200" b="1" i="0" u="none" strike="noStrike" kern="1200" cap="none" spc="0" normalizeH="0" baseline="0" noProof="0" smtClean="0">
                <a:ln>
                  <a:noFill/>
                </a:ln>
                <a:solidFill>
                  <a:srgbClr val="004C97"/>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9" name="Content Placeholder 4">
            <a:extLst>
              <a:ext uri="{FF2B5EF4-FFF2-40B4-BE49-F238E27FC236}">
                <a16:creationId xmlns:a16="http://schemas.microsoft.com/office/drawing/2014/main" id="{BED937E3-38DC-43D3-9B3C-0453AB816901}"/>
              </a:ext>
            </a:extLst>
          </p:cNvPr>
          <p:cNvSpPr>
            <a:spLocks noGrp="1"/>
          </p:cNvSpPr>
          <p:nvPr>
            <p:ph idx="13"/>
          </p:nvPr>
        </p:nvSpPr>
        <p:spPr>
          <a:xfrm>
            <a:off x="434821" y="1001879"/>
            <a:ext cx="8987476" cy="4729686"/>
          </a:xfrm>
        </p:spPr>
        <p:txBody>
          <a:bodyPr/>
          <a:lstStyle/>
          <a:p>
            <a:r>
              <a:rPr lang="en-US" sz="1800" dirty="0"/>
              <a:t>Accepts signals from QCMBs are digitizes them using the TI AF5807 ultrasound chip</a:t>
            </a:r>
          </a:p>
          <a:p>
            <a:pPr lvl="1"/>
            <a:r>
              <a:rPr lang="en-US" sz="1600" dirty="0"/>
              <a:t>Several variants of this chip exist: mu2e CRV uses one.</a:t>
            </a:r>
          </a:p>
          <a:p>
            <a:pPr lvl="1"/>
            <a:r>
              <a:rPr lang="en-US" sz="1600" dirty="0"/>
              <a:t>Yes, I know this chip is single-ended. I don’t like it either. </a:t>
            </a:r>
            <a:br>
              <a:rPr lang="en-US" sz="1400" dirty="0"/>
            </a:br>
            <a:endParaRPr lang="en-US" sz="1400" dirty="0"/>
          </a:p>
          <a:p>
            <a:r>
              <a:rPr lang="en-US" sz="1600" dirty="0"/>
              <a:t>Signals are sent to an Artrix-7 FPGA which zero-suppresses them and sends the data out on Display Port cables</a:t>
            </a:r>
          </a:p>
          <a:p>
            <a:pPr lvl="1"/>
            <a:r>
              <a:rPr lang="en-US" sz="1400" dirty="0"/>
              <a:t>Channel/energy/time + packet overhead</a:t>
            </a:r>
            <a:br>
              <a:rPr lang="en-US" sz="1400" dirty="0"/>
            </a:br>
            <a:endParaRPr lang="en-US" sz="1400" dirty="0"/>
          </a:p>
          <a:p>
            <a:r>
              <a:rPr lang="en-US" sz="1600" dirty="0"/>
              <a:t>Why Display Port?</a:t>
            </a:r>
          </a:p>
          <a:p>
            <a:pPr lvl="1"/>
            <a:r>
              <a:rPr lang="en-US" sz="1600" dirty="0"/>
              <a:t>It’s commercial, widely available, with lots of downward price pressure</a:t>
            </a:r>
          </a:p>
          <a:p>
            <a:pPr lvl="1"/>
            <a:r>
              <a:rPr lang="en-US" sz="1600" dirty="0"/>
              <a:t>It has 4 pairs intended for data – 3 out and 1 in fits naturally to 48 counters</a:t>
            </a:r>
          </a:p>
          <a:p>
            <a:pPr lvl="2"/>
            <a:r>
              <a:rPr lang="en-US" sz="1400" dirty="0"/>
              <a:t>Timing could come in on the 4</a:t>
            </a:r>
            <a:r>
              <a:rPr lang="en-US" sz="1400" baseline="30000" dirty="0"/>
              <a:t>th</a:t>
            </a:r>
            <a:r>
              <a:rPr lang="en-US" sz="1400" dirty="0"/>
              <a:t> channel</a:t>
            </a:r>
          </a:p>
          <a:p>
            <a:pPr lvl="1"/>
            <a:r>
              <a:rPr lang="en-US" sz="1600" dirty="0"/>
              <a:t>I don’t like using the same connector twice if there is any risk of miscabling</a:t>
            </a:r>
          </a:p>
          <a:p>
            <a:endParaRPr lang="en-US" sz="1600" dirty="0"/>
          </a:p>
        </p:txBody>
      </p:sp>
      <p:grpSp>
        <p:nvGrpSpPr>
          <p:cNvPr id="6" name="Group 5">
            <a:extLst>
              <a:ext uri="{FF2B5EF4-FFF2-40B4-BE49-F238E27FC236}">
                <a16:creationId xmlns:a16="http://schemas.microsoft.com/office/drawing/2014/main" id="{0B5FB370-24C0-480F-8251-A14336B839AF}"/>
              </a:ext>
            </a:extLst>
          </p:cNvPr>
          <p:cNvGrpSpPr/>
          <p:nvPr/>
        </p:nvGrpSpPr>
        <p:grpSpPr>
          <a:xfrm>
            <a:off x="10451513" y="1317902"/>
            <a:ext cx="1305666" cy="4729686"/>
            <a:chOff x="10296612" y="1099241"/>
            <a:chExt cx="1460567" cy="5155210"/>
          </a:xfrm>
        </p:grpSpPr>
        <p:pic>
          <p:nvPicPr>
            <p:cNvPr id="29" name="Picture 4">
              <a:extLst>
                <a:ext uri="{FF2B5EF4-FFF2-40B4-BE49-F238E27FC236}">
                  <a16:creationId xmlns:a16="http://schemas.microsoft.com/office/drawing/2014/main" id="{2725DA29-6DF5-492A-AA36-2492336A6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6612" y="1099241"/>
              <a:ext cx="1460567" cy="3785303"/>
            </a:xfrm>
            <a:prstGeom prst="rect">
              <a:avLst/>
            </a:prstGeom>
            <a:noFill/>
            <a:extLst>
              <a:ext uri="{909E8E84-426E-40DD-AFC4-6F175D3DCCD1}">
                <a14:hiddenFill xmlns:a14="http://schemas.microsoft.com/office/drawing/2010/main">
                  <a:solidFill>
                    <a:srgbClr val="FFFFFF"/>
                  </a:solidFill>
                </a14:hiddenFill>
              </a:ext>
            </a:extLst>
          </p:spPr>
        </p:pic>
        <p:sp>
          <p:nvSpPr>
            <p:cNvPr id="5" name="Arrow: Down 4">
              <a:extLst>
                <a:ext uri="{FF2B5EF4-FFF2-40B4-BE49-F238E27FC236}">
                  <a16:creationId xmlns:a16="http://schemas.microsoft.com/office/drawing/2014/main" id="{43F52D12-2996-43B0-B015-0B08629555E9}"/>
                </a:ext>
              </a:extLst>
            </p:cNvPr>
            <p:cNvSpPr/>
            <p:nvPr/>
          </p:nvSpPr>
          <p:spPr>
            <a:xfrm flipV="1">
              <a:off x="10718782" y="5167772"/>
              <a:ext cx="616226" cy="1086679"/>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BAABEC36-F0FD-428A-921F-EAB11057314A}"/>
              </a:ext>
            </a:extLst>
          </p:cNvPr>
          <p:cNvSpPr/>
          <p:nvPr/>
        </p:nvSpPr>
        <p:spPr>
          <a:xfrm>
            <a:off x="8269766" y="116983"/>
            <a:ext cx="3711676" cy="941070"/>
          </a:xfrm>
          <a:prstGeom prst="rect">
            <a:avLst/>
          </a:prstGeom>
          <a:solidFill>
            <a:srgbClr val="C9FFC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Base cost: $1,154,522</a:t>
            </a:r>
            <a:br>
              <a:rPr lang="en-US" dirty="0">
                <a:solidFill>
                  <a:schemeClr val="tx1"/>
                </a:solidFill>
              </a:rPr>
            </a:br>
            <a:r>
              <a:rPr lang="en-US" dirty="0">
                <a:solidFill>
                  <a:schemeClr val="tx1"/>
                </a:solidFill>
              </a:rPr>
              <a:t>Contingency: 58.6%</a:t>
            </a:r>
          </a:p>
        </p:txBody>
      </p:sp>
    </p:spTree>
    <p:extLst>
      <p:ext uri="{BB962C8B-B14F-4D97-AF65-F5344CB8AC3E}">
        <p14:creationId xmlns:p14="http://schemas.microsoft.com/office/powerpoint/2010/main" val="2778848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909C70-FC4D-4D75-9B64-883ECBDB82CB}"/>
              </a:ext>
            </a:extLst>
          </p:cNvPr>
          <p:cNvSpPr>
            <a:spLocks noGrp="1"/>
          </p:cNvSpPr>
          <p:nvPr>
            <p:ph type="title"/>
          </p:nvPr>
        </p:nvSpPr>
        <p:spPr/>
        <p:txBody>
          <a:bodyPr>
            <a:normAutofit/>
          </a:bodyPr>
          <a:lstStyle/>
          <a:p>
            <a:r>
              <a:rPr lang="en-US" sz="2200" dirty="0">
                <a:solidFill>
                  <a:srgbClr val="004C97"/>
                </a:solidFill>
              </a:rPr>
              <a:t>Following the Signal – Data Concentrator/Timing Boards</a:t>
            </a:r>
          </a:p>
        </p:txBody>
      </p:sp>
      <p:sp>
        <p:nvSpPr>
          <p:cNvPr id="2" name="Footer Placeholder 1">
            <a:extLst>
              <a:ext uri="{FF2B5EF4-FFF2-40B4-BE49-F238E27FC236}">
                <a16:creationId xmlns:a16="http://schemas.microsoft.com/office/drawing/2014/main" id="{CDD8FE81-8C74-4E68-A580-5F075CCCDC51}"/>
              </a:ext>
            </a:extLst>
          </p:cNvPr>
          <p:cNvSpPr>
            <a:spLocks noGrp="1"/>
          </p:cNvSpPr>
          <p:nvPr>
            <p:ph type="ftr" sz="quarter" idx="11"/>
          </p:nvPr>
        </p:nvSpPr>
        <p:spPr/>
        <p:txBody>
          <a:bodyPr/>
          <a:lstStyle/>
          <a:p>
            <a:pPr lvl="0">
              <a:defRPr/>
            </a:pPr>
            <a:r>
              <a:rPr kumimoji="0" lang="en-US" sz="1200" b="0" i="0" u="none" strike="noStrike" kern="1200" cap="none" spc="0" normalizeH="0" baseline="0" noProof="0" dirty="0">
                <a:ln>
                  <a:noFill/>
                </a:ln>
                <a:solidFill>
                  <a:srgbClr val="004C97"/>
                </a:solidFill>
                <a:effectLst/>
                <a:uLnTx/>
                <a:uFillTx/>
                <a:latin typeface="Helvetica"/>
                <a:ea typeface="+mn-ea"/>
                <a:cs typeface="Helvetica"/>
              </a:rPr>
              <a:t>LeCompte | </a:t>
            </a:r>
            <a:r>
              <a:rPr lang="en-US" dirty="0">
                <a:cs typeface="Helvetica"/>
              </a:rPr>
              <a:t>TMS</a:t>
            </a:r>
            <a:endParaRPr kumimoji="0" lang="en-US" sz="1200" b="0"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 name="Slide Number Placeholder 3">
            <a:extLst>
              <a:ext uri="{FF2B5EF4-FFF2-40B4-BE49-F238E27FC236}">
                <a16:creationId xmlns:a16="http://schemas.microsoft.com/office/drawing/2014/main" id="{CE3B240E-FA9D-42B7-B17B-3155E285FE8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39C72E-2A13-EB4D-AD45-6D4E6ACAED8D}" type="slidenum">
              <a:rPr kumimoji="0" lang="en-US" sz="1200" b="1" i="0" u="none" strike="noStrike" kern="1200" cap="none" spc="0" normalizeH="0" baseline="0" noProof="0" smtClean="0">
                <a:ln>
                  <a:noFill/>
                </a:ln>
                <a:solidFill>
                  <a:srgbClr val="004C97"/>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9" name="Content Placeholder 4">
            <a:extLst>
              <a:ext uri="{FF2B5EF4-FFF2-40B4-BE49-F238E27FC236}">
                <a16:creationId xmlns:a16="http://schemas.microsoft.com/office/drawing/2014/main" id="{BED937E3-38DC-43D3-9B3C-0453AB816901}"/>
              </a:ext>
            </a:extLst>
          </p:cNvPr>
          <p:cNvSpPr>
            <a:spLocks noGrp="1"/>
          </p:cNvSpPr>
          <p:nvPr>
            <p:ph idx="13"/>
          </p:nvPr>
        </p:nvSpPr>
        <p:spPr>
          <a:xfrm>
            <a:off x="434820" y="1001879"/>
            <a:ext cx="7463476" cy="4729686"/>
          </a:xfrm>
        </p:spPr>
        <p:txBody>
          <a:bodyPr/>
          <a:lstStyle/>
          <a:p>
            <a:r>
              <a:rPr lang="en-US" sz="1800" dirty="0"/>
              <a:t>These each support 5 digitizer boards</a:t>
            </a:r>
          </a:p>
          <a:p>
            <a:r>
              <a:rPr lang="en-US" sz="1800" dirty="0"/>
              <a:t>Take the signals from the Display Port Cables</a:t>
            </a:r>
          </a:p>
          <a:p>
            <a:r>
              <a:rPr lang="en-US" sz="1800" dirty="0"/>
              <a:t>Use a Zynq FPGA/SoC to suppress noise, format the TCP/IP packet the DAQ expects and send it to a switch</a:t>
            </a:r>
          </a:p>
          <a:p>
            <a:pPr lvl="1"/>
            <a:r>
              <a:rPr lang="en-US" sz="1600" dirty="0"/>
              <a:t>This is a commercial switch, most likely RJ-45 + SPF+ uplink</a:t>
            </a:r>
          </a:p>
          <a:p>
            <a:pPr lvl="1"/>
            <a:r>
              <a:rPr lang="en-US" sz="1600" dirty="0"/>
              <a:t>We hope to fit on a 10 GbE optical link. We could write out more SiPM noise, but why?</a:t>
            </a:r>
            <a:br>
              <a:rPr lang="en-US" sz="1600" dirty="0"/>
            </a:br>
            <a:endParaRPr lang="en-US" sz="1600" dirty="0"/>
          </a:p>
          <a:p>
            <a:r>
              <a:rPr lang="en-US" sz="1800" dirty="0"/>
              <a:t>Right now this is on a custom motherboard in a 19” enclosure</a:t>
            </a:r>
            <a:br>
              <a:rPr lang="en-US" sz="1600" dirty="0"/>
            </a:br>
            <a:endParaRPr lang="en-US" sz="1600" dirty="0"/>
          </a:p>
          <a:p>
            <a:r>
              <a:rPr lang="en-US" sz="1800" dirty="0"/>
              <a:t>This board provides power and timing to the digitizer boards</a:t>
            </a:r>
          </a:p>
          <a:p>
            <a:endParaRPr lang="en-US" sz="1800" dirty="0"/>
          </a:p>
          <a:p>
            <a:pPr marL="0" indent="0">
              <a:buNone/>
            </a:pPr>
            <a:endParaRPr lang="en-US" sz="1200" dirty="0"/>
          </a:p>
          <a:p>
            <a:endParaRPr lang="en-US" sz="1600" dirty="0"/>
          </a:p>
        </p:txBody>
      </p:sp>
      <p:sp>
        <p:nvSpPr>
          <p:cNvPr id="8" name="Rectangle 7">
            <a:extLst>
              <a:ext uri="{FF2B5EF4-FFF2-40B4-BE49-F238E27FC236}">
                <a16:creationId xmlns:a16="http://schemas.microsoft.com/office/drawing/2014/main" id="{D811B374-6463-4EFE-9511-B85ADA55A032}"/>
              </a:ext>
            </a:extLst>
          </p:cNvPr>
          <p:cNvSpPr/>
          <p:nvPr/>
        </p:nvSpPr>
        <p:spPr>
          <a:xfrm>
            <a:off x="8230247" y="1073138"/>
            <a:ext cx="3711676" cy="639915"/>
          </a:xfrm>
          <a:prstGeom prst="rect">
            <a:avLst/>
          </a:prstGeom>
          <a:solidFill>
            <a:srgbClr val="C9FFC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Base cost: $211,523</a:t>
            </a:r>
            <a:br>
              <a:rPr lang="en-US" dirty="0">
                <a:solidFill>
                  <a:schemeClr val="tx1"/>
                </a:solidFill>
              </a:rPr>
            </a:br>
            <a:r>
              <a:rPr lang="en-US" dirty="0">
                <a:solidFill>
                  <a:schemeClr val="tx1"/>
                </a:solidFill>
              </a:rPr>
              <a:t>Contingency: 75%</a:t>
            </a:r>
          </a:p>
        </p:txBody>
      </p:sp>
      <p:sp>
        <p:nvSpPr>
          <p:cNvPr id="10" name="Rectangle 9">
            <a:extLst>
              <a:ext uri="{FF2B5EF4-FFF2-40B4-BE49-F238E27FC236}">
                <a16:creationId xmlns:a16="http://schemas.microsoft.com/office/drawing/2014/main" id="{17127434-4E87-4AA2-88FC-051E186FAF2F}"/>
              </a:ext>
            </a:extLst>
          </p:cNvPr>
          <p:cNvSpPr/>
          <p:nvPr/>
        </p:nvSpPr>
        <p:spPr>
          <a:xfrm>
            <a:off x="8230247" y="2450392"/>
            <a:ext cx="3711676" cy="94107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Contingency is 50% from the estimate + 25% in case we can only support 4 panels instead of 5.</a:t>
            </a:r>
          </a:p>
        </p:txBody>
      </p:sp>
      <p:sp>
        <p:nvSpPr>
          <p:cNvPr id="11" name="Rectangle 10">
            <a:extLst>
              <a:ext uri="{FF2B5EF4-FFF2-40B4-BE49-F238E27FC236}">
                <a16:creationId xmlns:a16="http://schemas.microsoft.com/office/drawing/2014/main" id="{EDFB59F0-8158-4FA6-BF45-DA1B413408E5}"/>
              </a:ext>
            </a:extLst>
          </p:cNvPr>
          <p:cNvSpPr/>
          <p:nvPr/>
        </p:nvSpPr>
        <p:spPr>
          <a:xfrm>
            <a:off x="8230247" y="3922335"/>
            <a:ext cx="3711676" cy="94107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We know the sum of the cost of the last two boards better than we know the individual costs.</a:t>
            </a:r>
          </a:p>
        </p:txBody>
      </p:sp>
    </p:spTree>
    <p:extLst>
      <p:ext uri="{BB962C8B-B14F-4D97-AF65-F5344CB8AC3E}">
        <p14:creationId xmlns:p14="http://schemas.microsoft.com/office/powerpoint/2010/main" val="649870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909C70-FC4D-4D75-9B64-883ECBDB82CB}"/>
              </a:ext>
            </a:extLst>
          </p:cNvPr>
          <p:cNvSpPr>
            <a:spLocks noGrp="1"/>
          </p:cNvSpPr>
          <p:nvPr>
            <p:ph type="title"/>
          </p:nvPr>
        </p:nvSpPr>
        <p:spPr/>
        <p:txBody>
          <a:bodyPr>
            <a:normAutofit/>
          </a:bodyPr>
          <a:lstStyle/>
          <a:p>
            <a:r>
              <a:rPr lang="en-US" dirty="0"/>
              <a:t>Electronics Power</a:t>
            </a:r>
            <a:endParaRPr lang="en-US" sz="2200" dirty="0">
              <a:solidFill>
                <a:srgbClr val="004C97"/>
              </a:solidFill>
            </a:endParaRPr>
          </a:p>
        </p:txBody>
      </p:sp>
      <p:sp>
        <p:nvSpPr>
          <p:cNvPr id="2" name="Footer Placeholder 1">
            <a:extLst>
              <a:ext uri="{FF2B5EF4-FFF2-40B4-BE49-F238E27FC236}">
                <a16:creationId xmlns:a16="http://schemas.microsoft.com/office/drawing/2014/main" id="{CDD8FE81-8C74-4E68-A580-5F075CCCDC51}"/>
              </a:ext>
            </a:extLst>
          </p:cNvPr>
          <p:cNvSpPr>
            <a:spLocks noGrp="1"/>
          </p:cNvSpPr>
          <p:nvPr>
            <p:ph type="ftr" sz="quarter" idx="11"/>
          </p:nvPr>
        </p:nvSpPr>
        <p:spPr/>
        <p:txBody>
          <a:bodyPr/>
          <a:lstStyle/>
          <a:p>
            <a:pPr lvl="0">
              <a:defRPr/>
            </a:pPr>
            <a:r>
              <a:rPr kumimoji="0" lang="en-US" sz="1200" b="0" i="0" u="none" strike="noStrike" kern="1200" cap="none" spc="0" normalizeH="0" baseline="0" noProof="0" dirty="0">
                <a:ln>
                  <a:noFill/>
                </a:ln>
                <a:solidFill>
                  <a:srgbClr val="004C97"/>
                </a:solidFill>
                <a:effectLst/>
                <a:uLnTx/>
                <a:uFillTx/>
                <a:latin typeface="Helvetica"/>
                <a:ea typeface="+mn-ea"/>
                <a:cs typeface="Helvetica"/>
              </a:rPr>
              <a:t>LeCompte | </a:t>
            </a:r>
            <a:r>
              <a:rPr lang="en-US" dirty="0">
                <a:cs typeface="Helvetica"/>
              </a:rPr>
              <a:t>TMS</a:t>
            </a:r>
            <a:endParaRPr kumimoji="0" lang="en-US" sz="1200" b="0"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 name="Slide Number Placeholder 3">
            <a:extLst>
              <a:ext uri="{FF2B5EF4-FFF2-40B4-BE49-F238E27FC236}">
                <a16:creationId xmlns:a16="http://schemas.microsoft.com/office/drawing/2014/main" id="{CE3B240E-FA9D-42B7-B17B-3155E285FE8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39C72E-2A13-EB4D-AD45-6D4E6ACAED8D}" type="slidenum">
              <a:rPr kumimoji="0" lang="en-US" sz="1200" b="1" i="0" u="none" strike="noStrike" kern="1200" cap="none" spc="0" normalizeH="0" baseline="0" noProof="0" smtClean="0">
                <a:ln>
                  <a:noFill/>
                </a:ln>
                <a:solidFill>
                  <a:srgbClr val="004C97"/>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5" name="Content Placeholder 4">
            <a:extLst>
              <a:ext uri="{FF2B5EF4-FFF2-40B4-BE49-F238E27FC236}">
                <a16:creationId xmlns:a16="http://schemas.microsoft.com/office/drawing/2014/main" id="{95D44DE1-BB56-4826-9A7B-CF00DB827908}"/>
              </a:ext>
            </a:extLst>
          </p:cNvPr>
          <p:cNvSpPr>
            <a:spLocks noGrp="1"/>
          </p:cNvSpPr>
          <p:nvPr>
            <p:ph idx="13"/>
          </p:nvPr>
        </p:nvSpPr>
        <p:spPr>
          <a:xfrm>
            <a:off x="609598" y="1073137"/>
            <a:ext cx="9044611" cy="5075871"/>
          </a:xfrm>
        </p:spPr>
        <p:txBody>
          <a:bodyPr/>
          <a:lstStyle/>
          <a:p>
            <a:r>
              <a:rPr lang="en-US" sz="1800" dirty="0"/>
              <a:t>This will work, and can be costed. As the electronics design has evolved, some legacy </a:t>
            </a:r>
            <a:br>
              <a:rPr lang="en-US" sz="1800" dirty="0"/>
            </a:br>
            <a:r>
              <a:rPr lang="en-US" sz="1800" dirty="0"/>
              <a:t>features look kind of goofy. We have time to change things.</a:t>
            </a:r>
            <a:br>
              <a:rPr lang="en-US" sz="1800" dirty="0"/>
            </a:br>
            <a:endParaRPr lang="en-US" sz="1800" dirty="0"/>
          </a:p>
          <a:p>
            <a:r>
              <a:rPr lang="en-US" sz="1800" dirty="0"/>
              <a:t>120VC AC powers ethernet switches (w/Power Over Ethernet)</a:t>
            </a:r>
            <a:br>
              <a:rPr lang="en-US" sz="1800" dirty="0"/>
            </a:br>
            <a:endParaRPr lang="en-US" sz="1800" dirty="0"/>
          </a:p>
          <a:p>
            <a:r>
              <a:rPr lang="en-US" sz="1800" dirty="0"/>
              <a:t>The Data Concentrators – in the same racks as the switches - are powered by PoE and send power to the digitizers on D-sub connectors</a:t>
            </a:r>
          </a:p>
          <a:p>
            <a:pPr lvl="1"/>
            <a:r>
              <a:rPr lang="en-US" sz="1600" dirty="0"/>
              <a:t>One could also send timing this way (or through the DisplayPort cable)</a:t>
            </a:r>
            <a:br>
              <a:rPr lang="en-US" sz="1600" dirty="0"/>
            </a:br>
            <a:endParaRPr lang="en-US" sz="1600" dirty="0"/>
          </a:p>
          <a:p>
            <a:r>
              <a:rPr lang="en-US" sz="1800" dirty="0"/>
              <a:t>The Digitizer Boards send power to the QCMBs where the SiPMs are located.</a:t>
            </a:r>
            <a:br>
              <a:rPr lang="en-US" sz="1800" dirty="0"/>
            </a:br>
            <a:br>
              <a:rPr lang="en-US" sz="1800" dirty="0"/>
            </a:br>
            <a:br>
              <a:rPr lang="en-US" sz="1800" dirty="0"/>
            </a:br>
            <a:endParaRPr lang="en-US" sz="1800" dirty="0"/>
          </a:p>
          <a:p>
            <a:r>
              <a:rPr lang="en-US" sz="1800" dirty="0"/>
              <a:t>Aside: all float with respect to the building ground – for us, the PRISM rails.</a:t>
            </a:r>
          </a:p>
          <a:p>
            <a:pPr lvl="1"/>
            <a:endParaRPr lang="en-US" dirty="0"/>
          </a:p>
        </p:txBody>
      </p:sp>
      <p:pic>
        <p:nvPicPr>
          <p:cNvPr id="3" name="Picture 2">
            <a:extLst>
              <a:ext uri="{FF2B5EF4-FFF2-40B4-BE49-F238E27FC236}">
                <a16:creationId xmlns:a16="http://schemas.microsoft.com/office/drawing/2014/main" id="{A7451680-57F0-4BE2-A2D9-8F228C144969}"/>
              </a:ext>
            </a:extLst>
          </p:cNvPr>
          <p:cNvPicPr>
            <a:picLocks noChangeAspect="1"/>
          </p:cNvPicPr>
          <p:nvPr/>
        </p:nvPicPr>
        <p:blipFill>
          <a:blip r:embed="rId3"/>
          <a:stretch>
            <a:fillRect/>
          </a:stretch>
        </p:blipFill>
        <p:spPr>
          <a:xfrm>
            <a:off x="10760764" y="109745"/>
            <a:ext cx="1249017" cy="1453183"/>
          </a:xfrm>
          <a:prstGeom prst="rect">
            <a:avLst/>
          </a:prstGeom>
        </p:spPr>
      </p:pic>
      <p:pic>
        <p:nvPicPr>
          <p:cNvPr id="6" name="Picture 5">
            <a:extLst>
              <a:ext uri="{FF2B5EF4-FFF2-40B4-BE49-F238E27FC236}">
                <a16:creationId xmlns:a16="http://schemas.microsoft.com/office/drawing/2014/main" id="{5E9BBED0-6281-4B53-9A15-8DB244DA88DE}"/>
              </a:ext>
            </a:extLst>
          </p:cNvPr>
          <p:cNvPicPr>
            <a:picLocks noChangeAspect="1"/>
          </p:cNvPicPr>
          <p:nvPr/>
        </p:nvPicPr>
        <p:blipFill>
          <a:blip r:embed="rId4"/>
          <a:stretch>
            <a:fillRect/>
          </a:stretch>
        </p:blipFill>
        <p:spPr>
          <a:xfrm>
            <a:off x="9654209" y="2543175"/>
            <a:ext cx="1974288" cy="1147555"/>
          </a:xfrm>
          <a:prstGeom prst="rect">
            <a:avLst/>
          </a:prstGeom>
        </p:spPr>
      </p:pic>
    </p:spTree>
    <p:extLst>
      <p:ext uri="{BB962C8B-B14F-4D97-AF65-F5344CB8AC3E}">
        <p14:creationId xmlns:p14="http://schemas.microsoft.com/office/powerpoint/2010/main" val="33335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0AAB-CE45-3995-57EA-7F06FAE0010B}"/>
              </a:ext>
            </a:extLst>
          </p:cNvPr>
          <p:cNvSpPr>
            <a:spLocks noGrp="1"/>
          </p:cNvSpPr>
          <p:nvPr>
            <p:ph type="title"/>
          </p:nvPr>
        </p:nvSpPr>
        <p:spPr>
          <a:xfrm>
            <a:off x="136348" y="135859"/>
            <a:ext cx="11057467" cy="513169"/>
          </a:xfrm>
        </p:spPr>
        <p:txBody>
          <a:bodyPr/>
          <a:lstStyle/>
          <a:p>
            <a:r>
              <a:rPr lang="en-US" dirty="0"/>
              <a:t>Block Diagram</a:t>
            </a:r>
          </a:p>
        </p:txBody>
      </p:sp>
      <p:sp>
        <p:nvSpPr>
          <p:cNvPr id="4" name="Footer Placeholder 3">
            <a:extLst>
              <a:ext uri="{FF2B5EF4-FFF2-40B4-BE49-F238E27FC236}">
                <a16:creationId xmlns:a16="http://schemas.microsoft.com/office/drawing/2014/main" id="{55339608-89E0-051B-D643-A59810121140}"/>
              </a:ext>
            </a:extLst>
          </p:cNvPr>
          <p:cNvSpPr>
            <a:spLocks noGrp="1"/>
          </p:cNvSpPr>
          <p:nvPr>
            <p:ph type="ftr" sz="quarter" idx="12"/>
          </p:nvPr>
        </p:nvSpPr>
        <p:spPr/>
        <p:txBody>
          <a:bodyPr/>
          <a:lstStyle/>
          <a:p>
            <a:pPr>
              <a:defRPr/>
            </a:pPr>
            <a:r>
              <a:rPr lang="en-US" dirty="0"/>
              <a:t>T. LeCompte | Magnetic Fields</a:t>
            </a:r>
          </a:p>
        </p:txBody>
      </p:sp>
      <p:sp>
        <p:nvSpPr>
          <p:cNvPr id="5" name="Slide Number Placeholder 4">
            <a:extLst>
              <a:ext uri="{FF2B5EF4-FFF2-40B4-BE49-F238E27FC236}">
                <a16:creationId xmlns:a16="http://schemas.microsoft.com/office/drawing/2014/main" id="{98A7DC13-3F96-150A-6D4B-7EF5F9327EB8}"/>
              </a:ext>
            </a:extLst>
          </p:cNvPr>
          <p:cNvSpPr>
            <a:spLocks noGrp="1"/>
          </p:cNvSpPr>
          <p:nvPr>
            <p:ph type="sldNum" sz="quarter" idx="13"/>
          </p:nvPr>
        </p:nvSpPr>
        <p:spPr/>
        <p:txBody>
          <a:bodyPr/>
          <a:lstStyle/>
          <a:p>
            <a:pPr>
              <a:defRPr/>
            </a:pPr>
            <a:fld id="{C663080B-B7DD-F94E-BF93-E5AF96AB2174}" type="slidenum">
              <a:rPr lang="en-US" smtClean="0"/>
              <a:pPr>
                <a:defRPr/>
              </a:pPr>
              <a:t>7</a:t>
            </a:fld>
            <a:endParaRPr lang="en-US" dirty="0"/>
          </a:p>
        </p:txBody>
      </p:sp>
      <p:sp>
        <p:nvSpPr>
          <p:cNvPr id="6" name="Date Placeholder 5">
            <a:extLst>
              <a:ext uri="{FF2B5EF4-FFF2-40B4-BE49-F238E27FC236}">
                <a16:creationId xmlns:a16="http://schemas.microsoft.com/office/drawing/2014/main" id="{B53E3348-BBB0-239B-7296-60CC55E66EE1}"/>
              </a:ext>
            </a:extLst>
          </p:cNvPr>
          <p:cNvSpPr>
            <a:spLocks noGrp="1"/>
          </p:cNvSpPr>
          <p:nvPr>
            <p:ph type="dt" sz="half" idx="2"/>
          </p:nvPr>
        </p:nvSpPr>
        <p:spPr/>
        <p:txBody>
          <a:bodyPr/>
          <a:lstStyle/>
          <a:p>
            <a:pPr>
              <a:defRPr/>
            </a:pPr>
            <a:r>
              <a:rPr lang="en-US" dirty="0"/>
              <a:t>08.04.20</a:t>
            </a:r>
          </a:p>
        </p:txBody>
      </p:sp>
      <p:cxnSp>
        <p:nvCxnSpPr>
          <p:cNvPr id="8" name="Straight Connector 7">
            <a:extLst>
              <a:ext uri="{FF2B5EF4-FFF2-40B4-BE49-F238E27FC236}">
                <a16:creationId xmlns:a16="http://schemas.microsoft.com/office/drawing/2014/main" id="{8F8996DA-94CC-5D23-AB93-3F33177E8CCA}"/>
              </a:ext>
            </a:extLst>
          </p:cNvPr>
          <p:cNvCxnSpPr/>
          <p:nvPr/>
        </p:nvCxnSpPr>
        <p:spPr>
          <a:xfrm>
            <a:off x="934454" y="1756609"/>
            <a:ext cx="69638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6B7EFD2-05F9-4795-18B0-247693CBCF82}"/>
              </a:ext>
            </a:extLst>
          </p:cNvPr>
          <p:cNvCxnSpPr/>
          <p:nvPr/>
        </p:nvCxnSpPr>
        <p:spPr>
          <a:xfrm>
            <a:off x="934454" y="1957137"/>
            <a:ext cx="69638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114FD79-8FED-C315-D11F-8C4758B3390A}"/>
              </a:ext>
            </a:extLst>
          </p:cNvPr>
          <p:cNvCxnSpPr/>
          <p:nvPr/>
        </p:nvCxnSpPr>
        <p:spPr>
          <a:xfrm>
            <a:off x="934454" y="2172432"/>
            <a:ext cx="69638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7FF533-EBBD-CE40-8652-F40BBC52DF73}"/>
              </a:ext>
            </a:extLst>
          </p:cNvPr>
          <p:cNvCxnSpPr/>
          <p:nvPr/>
        </p:nvCxnSpPr>
        <p:spPr>
          <a:xfrm>
            <a:off x="962524" y="2442410"/>
            <a:ext cx="696385"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48B0E5F2-1D12-6DB2-712C-6A83CD63D274}"/>
              </a:ext>
            </a:extLst>
          </p:cNvPr>
          <p:cNvSpPr txBox="1"/>
          <p:nvPr/>
        </p:nvSpPr>
        <p:spPr>
          <a:xfrm>
            <a:off x="136353" y="1587805"/>
            <a:ext cx="822165" cy="369332"/>
          </a:xfrm>
          <a:prstGeom prst="rect">
            <a:avLst/>
          </a:prstGeom>
          <a:noFill/>
        </p:spPr>
        <p:txBody>
          <a:bodyPr wrap="square" rtlCol="0">
            <a:spAutoFit/>
          </a:bodyPr>
          <a:lstStyle/>
          <a:p>
            <a:pPr algn="ctr"/>
            <a:r>
              <a:rPr lang="en-US" dirty="0"/>
              <a:t>SIPM1</a:t>
            </a:r>
          </a:p>
        </p:txBody>
      </p:sp>
      <p:sp>
        <p:nvSpPr>
          <p:cNvPr id="13" name="TextBox 12">
            <a:extLst>
              <a:ext uri="{FF2B5EF4-FFF2-40B4-BE49-F238E27FC236}">
                <a16:creationId xmlns:a16="http://schemas.microsoft.com/office/drawing/2014/main" id="{5E601F9B-148C-B99B-AF00-9E694994E699}"/>
              </a:ext>
            </a:extLst>
          </p:cNvPr>
          <p:cNvSpPr txBox="1"/>
          <p:nvPr/>
        </p:nvSpPr>
        <p:spPr>
          <a:xfrm>
            <a:off x="136348" y="1823152"/>
            <a:ext cx="822165" cy="369332"/>
          </a:xfrm>
          <a:prstGeom prst="rect">
            <a:avLst/>
          </a:prstGeom>
          <a:noFill/>
        </p:spPr>
        <p:txBody>
          <a:bodyPr wrap="square" rtlCol="0">
            <a:spAutoFit/>
          </a:bodyPr>
          <a:lstStyle/>
          <a:p>
            <a:pPr algn="ctr"/>
            <a:r>
              <a:rPr lang="en-US" dirty="0"/>
              <a:t>SIPM2</a:t>
            </a:r>
          </a:p>
        </p:txBody>
      </p:sp>
      <p:sp>
        <p:nvSpPr>
          <p:cNvPr id="19" name="TextBox 18">
            <a:extLst>
              <a:ext uri="{FF2B5EF4-FFF2-40B4-BE49-F238E27FC236}">
                <a16:creationId xmlns:a16="http://schemas.microsoft.com/office/drawing/2014/main" id="{D40EEA1E-DB5A-4967-EE81-55F185B73FD7}"/>
              </a:ext>
            </a:extLst>
          </p:cNvPr>
          <p:cNvSpPr txBox="1"/>
          <p:nvPr/>
        </p:nvSpPr>
        <p:spPr>
          <a:xfrm>
            <a:off x="144364" y="2011648"/>
            <a:ext cx="822165" cy="369332"/>
          </a:xfrm>
          <a:prstGeom prst="rect">
            <a:avLst/>
          </a:prstGeom>
          <a:noFill/>
        </p:spPr>
        <p:txBody>
          <a:bodyPr wrap="square" rtlCol="0">
            <a:spAutoFit/>
          </a:bodyPr>
          <a:lstStyle/>
          <a:p>
            <a:pPr algn="ctr"/>
            <a:r>
              <a:rPr lang="en-US" dirty="0"/>
              <a:t>SIPM3</a:t>
            </a:r>
          </a:p>
        </p:txBody>
      </p:sp>
      <p:sp>
        <p:nvSpPr>
          <p:cNvPr id="20" name="TextBox 19">
            <a:extLst>
              <a:ext uri="{FF2B5EF4-FFF2-40B4-BE49-F238E27FC236}">
                <a16:creationId xmlns:a16="http://schemas.microsoft.com/office/drawing/2014/main" id="{DFF5CA84-7F93-F2F8-549A-3EFBCFE05AAC}"/>
              </a:ext>
            </a:extLst>
          </p:cNvPr>
          <p:cNvSpPr txBox="1"/>
          <p:nvPr/>
        </p:nvSpPr>
        <p:spPr>
          <a:xfrm>
            <a:off x="136348" y="2223112"/>
            <a:ext cx="822165" cy="369332"/>
          </a:xfrm>
          <a:prstGeom prst="rect">
            <a:avLst/>
          </a:prstGeom>
          <a:noFill/>
        </p:spPr>
        <p:txBody>
          <a:bodyPr wrap="square" rtlCol="0">
            <a:spAutoFit/>
          </a:bodyPr>
          <a:lstStyle/>
          <a:p>
            <a:pPr algn="ctr"/>
            <a:r>
              <a:rPr lang="en-US" dirty="0"/>
              <a:t>SIPM4</a:t>
            </a:r>
          </a:p>
        </p:txBody>
      </p:sp>
      <p:sp>
        <p:nvSpPr>
          <p:cNvPr id="21" name="Rectangle 20">
            <a:extLst>
              <a:ext uri="{FF2B5EF4-FFF2-40B4-BE49-F238E27FC236}">
                <a16:creationId xmlns:a16="http://schemas.microsoft.com/office/drawing/2014/main" id="{3145D4C5-6CA3-F44E-3168-D17887257254}"/>
              </a:ext>
            </a:extLst>
          </p:cNvPr>
          <p:cNvSpPr/>
          <p:nvPr/>
        </p:nvSpPr>
        <p:spPr>
          <a:xfrm>
            <a:off x="1630839" y="1455821"/>
            <a:ext cx="907824" cy="13475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EA1754A0-16BB-FE53-D944-4B519040B293}"/>
              </a:ext>
            </a:extLst>
          </p:cNvPr>
          <p:cNvSpPr txBox="1"/>
          <p:nvPr/>
        </p:nvSpPr>
        <p:spPr>
          <a:xfrm>
            <a:off x="2642776" y="1754232"/>
            <a:ext cx="1227222" cy="369332"/>
          </a:xfrm>
          <a:prstGeom prst="rect">
            <a:avLst/>
          </a:prstGeom>
          <a:noFill/>
        </p:spPr>
        <p:txBody>
          <a:bodyPr wrap="square" rtlCol="0">
            <a:spAutoFit/>
          </a:bodyPr>
          <a:lstStyle/>
          <a:p>
            <a:pPr algn="ctr"/>
            <a:r>
              <a:rPr lang="en-US" dirty="0"/>
              <a:t>HDMI_1</a:t>
            </a:r>
          </a:p>
        </p:txBody>
      </p:sp>
      <p:sp>
        <p:nvSpPr>
          <p:cNvPr id="23" name="Rectangle 22">
            <a:extLst>
              <a:ext uri="{FF2B5EF4-FFF2-40B4-BE49-F238E27FC236}">
                <a16:creationId xmlns:a16="http://schemas.microsoft.com/office/drawing/2014/main" id="{9F070CA0-9E7A-B409-A428-C75A85B54949}"/>
              </a:ext>
            </a:extLst>
          </p:cNvPr>
          <p:cNvSpPr/>
          <p:nvPr/>
        </p:nvSpPr>
        <p:spPr>
          <a:xfrm>
            <a:off x="1630839" y="3170689"/>
            <a:ext cx="907824" cy="13475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C2890C1B-8028-D4E9-C3F5-59C16C40E027}"/>
              </a:ext>
            </a:extLst>
          </p:cNvPr>
          <p:cNvSpPr txBox="1"/>
          <p:nvPr/>
        </p:nvSpPr>
        <p:spPr>
          <a:xfrm>
            <a:off x="2713120" y="3478577"/>
            <a:ext cx="1227222" cy="369332"/>
          </a:xfrm>
          <a:prstGeom prst="rect">
            <a:avLst/>
          </a:prstGeom>
          <a:noFill/>
        </p:spPr>
        <p:txBody>
          <a:bodyPr wrap="square" rtlCol="0">
            <a:spAutoFit/>
          </a:bodyPr>
          <a:lstStyle/>
          <a:p>
            <a:pPr algn="ctr"/>
            <a:r>
              <a:rPr lang="en-US" dirty="0"/>
              <a:t>HDMI_12</a:t>
            </a:r>
          </a:p>
        </p:txBody>
      </p:sp>
      <p:sp>
        <p:nvSpPr>
          <p:cNvPr id="25" name="Rectangle 24">
            <a:extLst>
              <a:ext uri="{FF2B5EF4-FFF2-40B4-BE49-F238E27FC236}">
                <a16:creationId xmlns:a16="http://schemas.microsoft.com/office/drawing/2014/main" id="{5A9ACCF2-6607-5AC1-CDFD-4DD0D37CCE7A}"/>
              </a:ext>
            </a:extLst>
          </p:cNvPr>
          <p:cNvSpPr/>
          <p:nvPr/>
        </p:nvSpPr>
        <p:spPr>
          <a:xfrm>
            <a:off x="4138863" y="1756609"/>
            <a:ext cx="1648326" cy="19731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E072A564-3F74-0305-A8EF-085A03DDE12D}"/>
              </a:ext>
            </a:extLst>
          </p:cNvPr>
          <p:cNvSpPr txBox="1"/>
          <p:nvPr/>
        </p:nvSpPr>
        <p:spPr>
          <a:xfrm>
            <a:off x="4349415" y="2368711"/>
            <a:ext cx="1227222" cy="369332"/>
          </a:xfrm>
          <a:prstGeom prst="rect">
            <a:avLst/>
          </a:prstGeom>
          <a:noFill/>
        </p:spPr>
        <p:txBody>
          <a:bodyPr wrap="square" rtlCol="0">
            <a:spAutoFit/>
          </a:bodyPr>
          <a:lstStyle/>
          <a:p>
            <a:pPr algn="ctr"/>
            <a:r>
              <a:rPr lang="en-US" dirty="0"/>
              <a:t>Digitizer_1</a:t>
            </a:r>
          </a:p>
        </p:txBody>
      </p:sp>
      <p:cxnSp>
        <p:nvCxnSpPr>
          <p:cNvPr id="27" name="Straight Connector 26">
            <a:extLst>
              <a:ext uri="{FF2B5EF4-FFF2-40B4-BE49-F238E27FC236}">
                <a16:creationId xmlns:a16="http://schemas.microsoft.com/office/drawing/2014/main" id="{F16D27D6-5F09-9D56-CC91-7F52503D0623}"/>
              </a:ext>
            </a:extLst>
          </p:cNvPr>
          <p:cNvCxnSpPr>
            <a:cxnSpLocks/>
          </p:cNvCxnSpPr>
          <p:nvPr/>
        </p:nvCxnSpPr>
        <p:spPr>
          <a:xfrm>
            <a:off x="2538663" y="2138888"/>
            <a:ext cx="1600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04A6272-7084-C0D9-F16B-C82D963F6A53}"/>
              </a:ext>
            </a:extLst>
          </p:cNvPr>
          <p:cNvCxnSpPr>
            <a:cxnSpLocks/>
          </p:cNvCxnSpPr>
          <p:nvPr/>
        </p:nvCxnSpPr>
        <p:spPr>
          <a:xfrm>
            <a:off x="2546679" y="3501192"/>
            <a:ext cx="1600200" cy="0"/>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9FA35874-5977-52E1-9EEF-51F85BACB19F}"/>
              </a:ext>
            </a:extLst>
          </p:cNvPr>
          <p:cNvSpPr txBox="1"/>
          <p:nvPr/>
        </p:nvSpPr>
        <p:spPr>
          <a:xfrm>
            <a:off x="1265875" y="540804"/>
            <a:ext cx="1718673" cy="923330"/>
          </a:xfrm>
          <a:prstGeom prst="rect">
            <a:avLst/>
          </a:prstGeom>
          <a:noFill/>
        </p:spPr>
        <p:txBody>
          <a:bodyPr wrap="square" rtlCol="0">
            <a:spAutoFit/>
          </a:bodyPr>
          <a:lstStyle/>
          <a:p>
            <a:pPr algn="ctr"/>
            <a:r>
              <a:rPr lang="en-US" dirty="0"/>
              <a:t>12 per panel</a:t>
            </a:r>
          </a:p>
          <a:p>
            <a:pPr algn="ctr"/>
            <a:r>
              <a:rPr lang="en-US" dirty="0"/>
              <a:t>48 per layer</a:t>
            </a:r>
          </a:p>
          <a:p>
            <a:pPr algn="ctr"/>
            <a:r>
              <a:rPr lang="en-US" dirty="0"/>
              <a:t>4800 in TMS</a:t>
            </a:r>
          </a:p>
        </p:txBody>
      </p:sp>
      <p:sp>
        <p:nvSpPr>
          <p:cNvPr id="33" name="Rectangle 32">
            <a:extLst>
              <a:ext uri="{FF2B5EF4-FFF2-40B4-BE49-F238E27FC236}">
                <a16:creationId xmlns:a16="http://schemas.microsoft.com/office/drawing/2014/main" id="{8B53207D-467F-3946-8823-98277879BD1A}"/>
              </a:ext>
            </a:extLst>
          </p:cNvPr>
          <p:cNvSpPr/>
          <p:nvPr/>
        </p:nvSpPr>
        <p:spPr>
          <a:xfrm>
            <a:off x="4146879" y="3994469"/>
            <a:ext cx="1648326" cy="19090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F704042-9DF6-FA67-7C3D-CE41E91FAEEA}"/>
              </a:ext>
            </a:extLst>
          </p:cNvPr>
          <p:cNvSpPr txBox="1"/>
          <p:nvPr/>
        </p:nvSpPr>
        <p:spPr>
          <a:xfrm>
            <a:off x="4369463" y="4530386"/>
            <a:ext cx="1227222" cy="369332"/>
          </a:xfrm>
          <a:prstGeom prst="rect">
            <a:avLst/>
          </a:prstGeom>
          <a:noFill/>
        </p:spPr>
        <p:txBody>
          <a:bodyPr wrap="square" rtlCol="0">
            <a:spAutoFit/>
          </a:bodyPr>
          <a:lstStyle/>
          <a:p>
            <a:pPr algn="ctr"/>
            <a:r>
              <a:rPr lang="en-US" dirty="0"/>
              <a:t>Digitizer_4</a:t>
            </a:r>
          </a:p>
        </p:txBody>
      </p:sp>
      <p:sp>
        <p:nvSpPr>
          <p:cNvPr id="35" name="TextBox 34">
            <a:extLst>
              <a:ext uri="{FF2B5EF4-FFF2-40B4-BE49-F238E27FC236}">
                <a16:creationId xmlns:a16="http://schemas.microsoft.com/office/drawing/2014/main" id="{0D752DB9-E88D-3F46-9E64-EEC12502AB44}"/>
              </a:ext>
            </a:extLst>
          </p:cNvPr>
          <p:cNvSpPr txBox="1"/>
          <p:nvPr/>
        </p:nvSpPr>
        <p:spPr>
          <a:xfrm>
            <a:off x="4103689" y="733390"/>
            <a:ext cx="1718673" cy="923330"/>
          </a:xfrm>
          <a:prstGeom prst="rect">
            <a:avLst/>
          </a:prstGeom>
          <a:noFill/>
        </p:spPr>
        <p:txBody>
          <a:bodyPr wrap="square" rtlCol="0">
            <a:spAutoFit/>
          </a:bodyPr>
          <a:lstStyle/>
          <a:p>
            <a:pPr algn="ctr"/>
            <a:r>
              <a:rPr lang="en-US" dirty="0"/>
              <a:t>1 per panel</a:t>
            </a:r>
          </a:p>
          <a:p>
            <a:pPr algn="ctr"/>
            <a:r>
              <a:rPr lang="en-US" dirty="0"/>
              <a:t>4 per layer</a:t>
            </a:r>
          </a:p>
          <a:p>
            <a:pPr algn="ctr"/>
            <a:r>
              <a:rPr lang="en-US" dirty="0"/>
              <a:t>400 in TMS</a:t>
            </a:r>
          </a:p>
        </p:txBody>
      </p:sp>
      <p:sp>
        <p:nvSpPr>
          <p:cNvPr id="36" name="TextBox 35">
            <a:extLst>
              <a:ext uri="{FF2B5EF4-FFF2-40B4-BE49-F238E27FC236}">
                <a16:creationId xmlns:a16="http://schemas.microsoft.com/office/drawing/2014/main" id="{2F5223D8-9A6A-951B-E818-E4C4FB0F7860}"/>
              </a:ext>
            </a:extLst>
          </p:cNvPr>
          <p:cNvSpPr txBox="1"/>
          <p:nvPr/>
        </p:nvSpPr>
        <p:spPr>
          <a:xfrm>
            <a:off x="1864741" y="2740839"/>
            <a:ext cx="469231" cy="369332"/>
          </a:xfrm>
          <a:prstGeom prst="rect">
            <a:avLst/>
          </a:prstGeom>
          <a:noFill/>
        </p:spPr>
        <p:txBody>
          <a:bodyPr wrap="square" rtlCol="0">
            <a:spAutoFit/>
          </a:bodyPr>
          <a:lstStyle/>
          <a:p>
            <a:pPr algn="ctr"/>
            <a:r>
              <a:rPr lang="en-US" dirty="0"/>
              <a:t>…</a:t>
            </a:r>
          </a:p>
        </p:txBody>
      </p:sp>
      <p:sp>
        <p:nvSpPr>
          <p:cNvPr id="37" name="TextBox 36">
            <a:extLst>
              <a:ext uri="{FF2B5EF4-FFF2-40B4-BE49-F238E27FC236}">
                <a16:creationId xmlns:a16="http://schemas.microsoft.com/office/drawing/2014/main" id="{FBA61109-C68A-A8D1-0172-EA3E71D1810A}"/>
              </a:ext>
            </a:extLst>
          </p:cNvPr>
          <p:cNvSpPr txBox="1"/>
          <p:nvPr/>
        </p:nvSpPr>
        <p:spPr>
          <a:xfrm>
            <a:off x="4748458" y="3629511"/>
            <a:ext cx="469231" cy="369332"/>
          </a:xfrm>
          <a:prstGeom prst="rect">
            <a:avLst/>
          </a:prstGeom>
          <a:noFill/>
        </p:spPr>
        <p:txBody>
          <a:bodyPr wrap="square" rtlCol="0">
            <a:spAutoFit/>
          </a:bodyPr>
          <a:lstStyle/>
          <a:p>
            <a:pPr algn="ctr"/>
            <a:r>
              <a:rPr lang="en-US" dirty="0"/>
              <a:t>…</a:t>
            </a:r>
          </a:p>
        </p:txBody>
      </p:sp>
      <p:sp>
        <p:nvSpPr>
          <p:cNvPr id="38" name="Rectangle 37">
            <a:extLst>
              <a:ext uri="{FF2B5EF4-FFF2-40B4-BE49-F238E27FC236}">
                <a16:creationId xmlns:a16="http://schemas.microsoft.com/office/drawing/2014/main" id="{8324EC7E-1512-788C-10A1-485CF027A0C2}"/>
              </a:ext>
            </a:extLst>
          </p:cNvPr>
          <p:cNvSpPr/>
          <p:nvPr/>
        </p:nvSpPr>
        <p:spPr>
          <a:xfrm>
            <a:off x="6937641" y="1823152"/>
            <a:ext cx="1648326" cy="36874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84FED9D7-861B-07CC-697A-AEE426EBC29D}"/>
              </a:ext>
            </a:extLst>
          </p:cNvPr>
          <p:cNvCxnSpPr>
            <a:cxnSpLocks/>
          </p:cNvCxnSpPr>
          <p:nvPr/>
        </p:nvCxnSpPr>
        <p:spPr>
          <a:xfrm>
            <a:off x="5787189" y="4555727"/>
            <a:ext cx="11504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C45C9AA9-29C5-DA91-DF61-D757EF0238CA}"/>
              </a:ext>
            </a:extLst>
          </p:cNvPr>
          <p:cNvCxnSpPr>
            <a:cxnSpLocks/>
          </p:cNvCxnSpPr>
          <p:nvPr/>
        </p:nvCxnSpPr>
        <p:spPr>
          <a:xfrm>
            <a:off x="5787189" y="2592444"/>
            <a:ext cx="1150452" cy="0"/>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C9E9D7E5-2045-AD30-9AE9-A92352967568}"/>
              </a:ext>
            </a:extLst>
          </p:cNvPr>
          <p:cNvSpPr txBox="1"/>
          <p:nvPr/>
        </p:nvSpPr>
        <p:spPr>
          <a:xfrm>
            <a:off x="6932908" y="848360"/>
            <a:ext cx="1718673" cy="646331"/>
          </a:xfrm>
          <a:prstGeom prst="rect">
            <a:avLst/>
          </a:prstGeom>
          <a:noFill/>
        </p:spPr>
        <p:txBody>
          <a:bodyPr wrap="square" rtlCol="0">
            <a:spAutoFit/>
          </a:bodyPr>
          <a:lstStyle/>
          <a:p>
            <a:pPr algn="ctr"/>
            <a:r>
              <a:rPr lang="en-US" dirty="0"/>
              <a:t>0.8 per layer</a:t>
            </a:r>
          </a:p>
          <a:p>
            <a:pPr algn="ctr"/>
            <a:r>
              <a:rPr lang="en-US" dirty="0"/>
              <a:t>80 in TMS</a:t>
            </a:r>
          </a:p>
        </p:txBody>
      </p:sp>
      <p:sp>
        <p:nvSpPr>
          <p:cNvPr id="46" name="TextBox 45">
            <a:extLst>
              <a:ext uri="{FF2B5EF4-FFF2-40B4-BE49-F238E27FC236}">
                <a16:creationId xmlns:a16="http://schemas.microsoft.com/office/drawing/2014/main" id="{8877D55D-D8E5-9AF2-06DD-09617632B5A4}"/>
              </a:ext>
            </a:extLst>
          </p:cNvPr>
          <p:cNvSpPr txBox="1"/>
          <p:nvPr/>
        </p:nvSpPr>
        <p:spPr>
          <a:xfrm>
            <a:off x="1495354" y="1889413"/>
            <a:ext cx="1227222" cy="369332"/>
          </a:xfrm>
          <a:prstGeom prst="rect">
            <a:avLst/>
          </a:prstGeom>
          <a:noFill/>
        </p:spPr>
        <p:txBody>
          <a:bodyPr wrap="square" rtlCol="0">
            <a:spAutoFit/>
          </a:bodyPr>
          <a:lstStyle/>
          <a:p>
            <a:pPr algn="ctr"/>
            <a:r>
              <a:rPr lang="en-US" dirty="0"/>
              <a:t>QCMB</a:t>
            </a:r>
          </a:p>
        </p:txBody>
      </p:sp>
      <p:sp>
        <p:nvSpPr>
          <p:cNvPr id="47" name="TextBox 46">
            <a:extLst>
              <a:ext uri="{FF2B5EF4-FFF2-40B4-BE49-F238E27FC236}">
                <a16:creationId xmlns:a16="http://schemas.microsoft.com/office/drawing/2014/main" id="{D1FEFC2F-BF99-A4A2-026E-60593FC21A26}"/>
              </a:ext>
            </a:extLst>
          </p:cNvPr>
          <p:cNvSpPr txBox="1"/>
          <p:nvPr/>
        </p:nvSpPr>
        <p:spPr>
          <a:xfrm>
            <a:off x="1471140" y="3581762"/>
            <a:ext cx="1227222" cy="369332"/>
          </a:xfrm>
          <a:prstGeom prst="rect">
            <a:avLst/>
          </a:prstGeom>
          <a:noFill/>
        </p:spPr>
        <p:txBody>
          <a:bodyPr wrap="square" rtlCol="0">
            <a:spAutoFit/>
          </a:bodyPr>
          <a:lstStyle/>
          <a:p>
            <a:pPr algn="ctr"/>
            <a:r>
              <a:rPr lang="en-US" dirty="0"/>
              <a:t>QCMB</a:t>
            </a:r>
          </a:p>
        </p:txBody>
      </p:sp>
      <p:cxnSp>
        <p:nvCxnSpPr>
          <p:cNvPr id="48" name="Straight Connector 47">
            <a:extLst>
              <a:ext uri="{FF2B5EF4-FFF2-40B4-BE49-F238E27FC236}">
                <a16:creationId xmlns:a16="http://schemas.microsoft.com/office/drawing/2014/main" id="{3246D606-6105-478C-02B5-92F56C1DCA26}"/>
              </a:ext>
            </a:extLst>
          </p:cNvPr>
          <p:cNvCxnSpPr/>
          <p:nvPr/>
        </p:nvCxnSpPr>
        <p:spPr>
          <a:xfrm>
            <a:off x="918406" y="3437020"/>
            <a:ext cx="69638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936C5C6-900B-460D-A336-5693F8F888D6}"/>
              </a:ext>
            </a:extLst>
          </p:cNvPr>
          <p:cNvCxnSpPr/>
          <p:nvPr/>
        </p:nvCxnSpPr>
        <p:spPr>
          <a:xfrm>
            <a:off x="918406" y="3637548"/>
            <a:ext cx="69638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0E9D1C72-2317-C4C8-73F5-5469B53E8C15}"/>
              </a:ext>
            </a:extLst>
          </p:cNvPr>
          <p:cNvCxnSpPr/>
          <p:nvPr/>
        </p:nvCxnSpPr>
        <p:spPr>
          <a:xfrm>
            <a:off x="918406" y="3852843"/>
            <a:ext cx="69638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21B1139-E503-C90A-BF8C-0AA90A56ABF3}"/>
              </a:ext>
            </a:extLst>
          </p:cNvPr>
          <p:cNvCxnSpPr/>
          <p:nvPr/>
        </p:nvCxnSpPr>
        <p:spPr>
          <a:xfrm>
            <a:off x="946476" y="4122821"/>
            <a:ext cx="696385" cy="0"/>
          </a:xfrm>
          <a:prstGeom prst="line">
            <a:avLst/>
          </a:prstGeom>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824861F7-6F7D-78C3-02D2-1E033CAF0E88}"/>
              </a:ext>
            </a:extLst>
          </p:cNvPr>
          <p:cNvSpPr txBox="1"/>
          <p:nvPr/>
        </p:nvSpPr>
        <p:spPr>
          <a:xfrm>
            <a:off x="22623" y="3268216"/>
            <a:ext cx="919847" cy="369332"/>
          </a:xfrm>
          <a:prstGeom prst="rect">
            <a:avLst/>
          </a:prstGeom>
          <a:noFill/>
        </p:spPr>
        <p:txBody>
          <a:bodyPr wrap="square" rtlCol="0">
            <a:spAutoFit/>
          </a:bodyPr>
          <a:lstStyle/>
          <a:p>
            <a:pPr algn="ctr"/>
            <a:r>
              <a:rPr lang="en-US" dirty="0"/>
              <a:t>SIPM45</a:t>
            </a:r>
          </a:p>
        </p:txBody>
      </p:sp>
      <p:sp>
        <p:nvSpPr>
          <p:cNvPr id="53" name="TextBox 52">
            <a:extLst>
              <a:ext uri="{FF2B5EF4-FFF2-40B4-BE49-F238E27FC236}">
                <a16:creationId xmlns:a16="http://schemas.microsoft.com/office/drawing/2014/main" id="{6023BE7F-744E-85FA-5AF4-54B33F274367}"/>
              </a:ext>
            </a:extLst>
          </p:cNvPr>
          <p:cNvSpPr txBox="1"/>
          <p:nvPr/>
        </p:nvSpPr>
        <p:spPr>
          <a:xfrm>
            <a:off x="22618" y="3503563"/>
            <a:ext cx="919847" cy="369332"/>
          </a:xfrm>
          <a:prstGeom prst="rect">
            <a:avLst/>
          </a:prstGeom>
          <a:noFill/>
        </p:spPr>
        <p:txBody>
          <a:bodyPr wrap="square" rtlCol="0">
            <a:spAutoFit/>
          </a:bodyPr>
          <a:lstStyle/>
          <a:p>
            <a:pPr algn="ctr"/>
            <a:r>
              <a:rPr lang="en-US" dirty="0"/>
              <a:t>SIPM46</a:t>
            </a:r>
          </a:p>
        </p:txBody>
      </p:sp>
      <p:sp>
        <p:nvSpPr>
          <p:cNvPr id="54" name="TextBox 53">
            <a:extLst>
              <a:ext uri="{FF2B5EF4-FFF2-40B4-BE49-F238E27FC236}">
                <a16:creationId xmlns:a16="http://schemas.microsoft.com/office/drawing/2014/main" id="{89B341AF-B060-513A-D8E8-B25CFE0F374D}"/>
              </a:ext>
            </a:extLst>
          </p:cNvPr>
          <p:cNvSpPr txBox="1"/>
          <p:nvPr/>
        </p:nvSpPr>
        <p:spPr>
          <a:xfrm>
            <a:off x="0" y="3692059"/>
            <a:ext cx="950481" cy="369332"/>
          </a:xfrm>
          <a:prstGeom prst="rect">
            <a:avLst/>
          </a:prstGeom>
          <a:noFill/>
        </p:spPr>
        <p:txBody>
          <a:bodyPr wrap="square" rtlCol="0">
            <a:spAutoFit/>
          </a:bodyPr>
          <a:lstStyle/>
          <a:p>
            <a:pPr algn="ctr"/>
            <a:r>
              <a:rPr lang="en-US" dirty="0"/>
              <a:t>SIPM47</a:t>
            </a:r>
          </a:p>
        </p:txBody>
      </p:sp>
      <p:sp>
        <p:nvSpPr>
          <p:cNvPr id="55" name="TextBox 54">
            <a:extLst>
              <a:ext uri="{FF2B5EF4-FFF2-40B4-BE49-F238E27FC236}">
                <a16:creationId xmlns:a16="http://schemas.microsoft.com/office/drawing/2014/main" id="{F7E2B00A-E47F-F8FD-5A35-4385BCDE4529}"/>
              </a:ext>
            </a:extLst>
          </p:cNvPr>
          <p:cNvSpPr txBox="1"/>
          <p:nvPr/>
        </p:nvSpPr>
        <p:spPr>
          <a:xfrm>
            <a:off x="22618" y="3903523"/>
            <a:ext cx="919847" cy="369332"/>
          </a:xfrm>
          <a:prstGeom prst="rect">
            <a:avLst/>
          </a:prstGeom>
          <a:noFill/>
        </p:spPr>
        <p:txBody>
          <a:bodyPr wrap="square" rtlCol="0">
            <a:spAutoFit/>
          </a:bodyPr>
          <a:lstStyle/>
          <a:p>
            <a:pPr algn="ctr"/>
            <a:r>
              <a:rPr lang="en-US" dirty="0"/>
              <a:t>SIPM48</a:t>
            </a:r>
          </a:p>
        </p:txBody>
      </p:sp>
      <p:sp>
        <p:nvSpPr>
          <p:cNvPr id="56" name="TextBox 55">
            <a:extLst>
              <a:ext uri="{FF2B5EF4-FFF2-40B4-BE49-F238E27FC236}">
                <a16:creationId xmlns:a16="http://schemas.microsoft.com/office/drawing/2014/main" id="{6997C054-CB4F-2049-905E-71C775D76488}"/>
              </a:ext>
            </a:extLst>
          </p:cNvPr>
          <p:cNvSpPr txBox="1"/>
          <p:nvPr/>
        </p:nvSpPr>
        <p:spPr>
          <a:xfrm>
            <a:off x="5710419" y="2242250"/>
            <a:ext cx="1227222" cy="369332"/>
          </a:xfrm>
          <a:prstGeom prst="rect">
            <a:avLst/>
          </a:prstGeom>
          <a:noFill/>
        </p:spPr>
        <p:txBody>
          <a:bodyPr wrap="square" rtlCol="0">
            <a:spAutoFit/>
          </a:bodyPr>
          <a:lstStyle/>
          <a:p>
            <a:pPr algn="ctr"/>
            <a:r>
              <a:rPr lang="en-US" dirty="0"/>
              <a:t>DPC_1</a:t>
            </a:r>
          </a:p>
        </p:txBody>
      </p:sp>
      <p:sp>
        <p:nvSpPr>
          <p:cNvPr id="57" name="TextBox 56">
            <a:extLst>
              <a:ext uri="{FF2B5EF4-FFF2-40B4-BE49-F238E27FC236}">
                <a16:creationId xmlns:a16="http://schemas.microsoft.com/office/drawing/2014/main" id="{2C0F0328-75E3-A882-CFD7-913F36A924B6}"/>
              </a:ext>
            </a:extLst>
          </p:cNvPr>
          <p:cNvSpPr txBox="1"/>
          <p:nvPr/>
        </p:nvSpPr>
        <p:spPr>
          <a:xfrm>
            <a:off x="5710419" y="4115433"/>
            <a:ext cx="1227222" cy="369332"/>
          </a:xfrm>
          <a:prstGeom prst="rect">
            <a:avLst/>
          </a:prstGeom>
          <a:noFill/>
        </p:spPr>
        <p:txBody>
          <a:bodyPr wrap="square" rtlCol="0">
            <a:spAutoFit/>
          </a:bodyPr>
          <a:lstStyle/>
          <a:p>
            <a:pPr algn="ctr"/>
            <a:r>
              <a:rPr lang="en-US" dirty="0"/>
              <a:t>DPC_4</a:t>
            </a:r>
          </a:p>
        </p:txBody>
      </p:sp>
      <p:cxnSp>
        <p:nvCxnSpPr>
          <p:cNvPr id="58" name="Straight Connector 57">
            <a:extLst>
              <a:ext uri="{FF2B5EF4-FFF2-40B4-BE49-F238E27FC236}">
                <a16:creationId xmlns:a16="http://schemas.microsoft.com/office/drawing/2014/main" id="{F5E34495-8A71-8707-1DC3-20C3041CE432}"/>
              </a:ext>
            </a:extLst>
          </p:cNvPr>
          <p:cNvCxnSpPr>
            <a:cxnSpLocks/>
          </p:cNvCxnSpPr>
          <p:nvPr/>
        </p:nvCxnSpPr>
        <p:spPr>
          <a:xfrm>
            <a:off x="6207495" y="3224452"/>
            <a:ext cx="7301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9A95069E-617B-AAA1-BDB6-5B87D15F9A26}"/>
              </a:ext>
            </a:extLst>
          </p:cNvPr>
          <p:cNvCxnSpPr>
            <a:cxnSpLocks/>
          </p:cNvCxnSpPr>
          <p:nvPr/>
        </p:nvCxnSpPr>
        <p:spPr>
          <a:xfrm>
            <a:off x="8585967" y="3474366"/>
            <a:ext cx="19055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Elbow Connector 62">
            <a:extLst>
              <a:ext uri="{FF2B5EF4-FFF2-40B4-BE49-F238E27FC236}">
                <a16:creationId xmlns:a16="http://schemas.microsoft.com/office/drawing/2014/main" id="{DF229FAC-E010-6700-D5D4-F6798729B89B}"/>
              </a:ext>
            </a:extLst>
          </p:cNvPr>
          <p:cNvCxnSpPr>
            <a:stCxn id="33" idx="2"/>
            <a:endCxn id="23" idx="2"/>
          </p:cNvCxnSpPr>
          <p:nvPr/>
        </p:nvCxnSpPr>
        <p:spPr>
          <a:xfrm rot="5400000" flipH="1">
            <a:off x="2835270" y="3767708"/>
            <a:ext cx="1385254" cy="2886291"/>
          </a:xfrm>
          <a:prstGeom prst="bentConnector3">
            <a:avLst>
              <a:gd name="adj1" fmla="val -1650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4" name="Elbow Connector 63">
            <a:extLst>
              <a:ext uri="{FF2B5EF4-FFF2-40B4-BE49-F238E27FC236}">
                <a16:creationId xmlns:a16="http://schemas.microsoft.com/office/drawing/2014/main" id="{607C40F8-1531-FC6E-0FEF-06DAF6485938}"/>
              </a:ext>
            </a:extLst>
          </p:cNvPr>
          <p:cNvCxnSpPr>
            <a:cxnSpLocks/>
            <a:stCxn id="38" idx="2"/>
            <a:endCxn id="33" idx="2"/>
          </p:cNvCxnSpPr>
          <p:nvPr/>
        </p:nvCxnSpPr>
        <p:spPr>
          <a:xfrm rot="5400000">
            <a:off x="6169978" y="4311654"/>
            <a:ext cx="392890" cy="2790762"/>
          </a:xfrm>
          <a:prstGeom prst="bentConnector3">
            <a:avLst>
              <a:gd name="adj1" fmla="val 158184"/>
            </a:avLst>
          </a:prstGeom>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C46597A8-DF9A-F1B2-8227-B0EECE373ED4}"/>
              </a:ext>
            </a:extLst>
          </p:cNvPr>
          <p:cNvSpPr txBox="1"/>
          <p:nvPr/>
        </p:nvSpPr>
        <p:spPr>
          <a:xfrm>
            <a:off x="7050505" y="3359091"/>
            <a:ext cx="1450676" cy="646331"/>
          </a:xfrm>
          <a:prstGeom prst="rect">
            <a:avLst/>
          </a:prstGeom>
          <a:noFill/>
        </p:spPr>
        <p:txBody>
          <a:bodyPr wrap="square" rtlCol="0">
            <a:spAutoFit/>
          </a:bodyPr>
          <a:lstStyle/>
          <a:p>
            <a:pPr algn="ctr"/>
            <a:r>
              <a:rPr lang="en-US" dirty="0"/>
              <a:t>Data Concentrator</a:t>
            </a:r>
          </a:p>
        </p:txBody>
      </p:sp>
      <p:cxnSp>
        <p:nvCxnSpPr>
          <p:cNvPr id="69" name="Straight Connector 68">
            <a:extLst>
              <a:ext uri="{FF2B5EF4-FFF2-40B4-BE49-F238E27FC236}">
                <a16:creationId xmlns:a16="http://schemas.microsoft.com/office/drawing/2014/main" id="{9B545EB0-4654-069B-C87E-6A3A06F39806}"/>
              </a:ext>
            </a:extLst>
          </p:cNvPr>
          <p:cNvCxnSpPr>
            <a:cxnSpLocks/>
          </p:cNvCxnSpPr>
          <p:nvPr/>
        </p:nvCxnSpPr>
        <p:spPr>
          <a:xfrm>
            <a:off x="6207495" y="3663974"/>
            <a:ext cx="730146" cy="0"/>
          </a:xfrm>
          <a:prstGeom prst="line">
            <a:avLst/>
          </a:prstGeom>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65F3E897-9B52-66D3-6F11-978BF9591EED}"/>
              </a:ext>
            </a:extLst>
          </p:cNvPr>
          <p:cNvSpPr txBox="1"/>
          <p:nvPr/>
        </p:nvSpPr>
        <p:spPr>
          <a:xfrm>
            <a:off x="8853237" y="2989759"/>
            <a:ext cx="1227222" cy="369332"/>
          </a:xfrm>
          <a:prstGeom prst="rect">
            <a:avLst/>
          </a:prstGeom>
          <a:noFill/>
        </p:spPr>
        <p:txBody>
          <a:bodyPr wrap="square" rtlCol="0">
            <a:spAutoFit/>
          </a:bodyPr>
          <a:lstStyle/>
          <a:p>
            <a:pPr algn="ctr"/>
            <a:r>
              <a:rPr lang="en-US" dirty="0"/>
              <a:t>Fiber_1</a:t>
            </a:r>
          </a:p>
        </p:txBody>
      </p:sp>
      <p:sp>
        <p:nvSpPr>
          <p:cNvPr id="71" name="TextBox 70">
            <a:extLst>
              <a:ext uri="{FF2B5EF4-FFF2-40B4-BE49-F238E27FC236}">
                <a16:creationId xmlns:a16="http://schemas.microsoft.com/office/drawing/2014/main" id="{E01CE579-054F-22A1-3E62-AA161CF30504}"/>
              </a:ext>
            </a:extLst>
          </p:cNvPr>
          <p:cNvSpPr txBox="1"/>
          <p:nvPr/>
        </p:nvSpPr>
        <p:spPr>
          <a:xfrm>
            <a:off x="934454" y="5346162"/>
            <a:ext cx="1227222" cy="369332"/>
          </a:xfrm>
          <a:prstGeom prst="rect">
            <a:avLst/>
          </a:prstGeom>
          <a:noFill/>
        </p:spPr>
        <p:txBody>
          <a:bodyPr wrap="square" rtlCol="0">
            <a:spAutoFit/>
          </a:bodyPr>
          <a:lstStyle/>
          <a:p>
            <a:pPr algn="ctr"/>
            <a:r>
              <a:rPr lang="en-US" dirty="0"/>
              <a:t>Power IN</a:t>
            </a:r>
          </a:p>
        </p:txBody>
      </p:sp>
      <p:sp>
        <p:nvSpPr>
          <p:cNvPr id="72" name="TextBox 71">
            <a:extLst>
              <a:ext uri="{FF2B5EF4-FFF2-40B4-BE49-F238E27FC236}">
                <a16:creationId xmlns:a16="http://schemas.microsoft.com/office/drawing/2014/main" id="{A3FE5213-4802-BF92-4A58-07929B76441B}"/>
              </a:ext>
            </a:extLst>
          </p:cNvPr>
          <p:cNvSpPr txBox="1"/>
          <p:nvPr/>
        </p:nvSpPr>
        <p:spPr>
          <a:xfrm>
            <a:off x="5705686" y="5775270"/>
            <a:ext cx="1227222" cy="646331"/>
          </a:xfrm>
          <a:prstGeom prst="rect">
            <a:avLst/>
          </a:prstGeom>
          <a:noFill/>
        </p:spPr>
        <p:txBody>
          <a:bodyPr wrap="square" rtlCol="0">
            <a:spAutoFit/>
          </a:bodyPr>
          <a:lstStyle/>
          <a:p>
            <a:pPr algn="ctr"/>
            <a:r>
              <a:rPr lang="en-US" dirty="0"/>
              <a:t>Timing, Power IN</a:t>
            </a:r>
          </a:p>
        </p:txBody>
      </p:sp>
      <p:cxnSp>
        <p:nvCxnSpPr>
          <p:cNvPr id="3" name="Straight Connector 2">
            <a:extLst>
              <a:ext uri="{FF2B5EF4-FFF2-40B4-BE49-F238E27FC236}">
                <a16:creationId xmlns:a16="http://schemas.microsoft.com/office/drawing/2014/main" id="{FE9AD877-3CB6-9BE1-B650-76E0F854EA49}"/>
              </a:ext>
            </a:extLst>
          </p:cNvPr>
          <p:cNvCxnSpPr>
            <a:cxnSpLocks/>
          </p:cNvCxnSpPr>
          <p:nvPr/>
        </p:nvCxnSpPr>
        <p:spPr>
          <a:xfrm>
            <a:off x="3408717" y="2282809"/>
            <a:ext cx="7301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6B9A0F7A-1A6F-091E-C31D-2959ED493F3D}"/>
              </a:ext>
            </a:extLst>
          </p:cNvPr>
          <p:cNvCxnSpPr>
            <a:cxnSpLocks/>
          </p:cNvCxnSpPr>
          <p:nvPr/>
        </p:nvCxnSpPr>
        <p:spPr>
          <a:xfrm>
            <a:off x="3404701" y="2387081"/>
            <a:ext cx="7301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654B1F0-2C94-DD1A-AE76-3464FEB1DA60}"/>
              </a:ext>
            </a:extLst>
          </p:cNvPr>
          <p:cNvCxnSpPr>
            <a:cxnSpLocks/>
          </p:cNvCxnSpPr>
          <p:nvPr/>
        </p:nvCxnSpPr>
        <p:spPr>
          <a:xfrm>
            <a:off x="3404701" y="2495369"/>
            <a:ext cx="7301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7DEB179-163E-E164-C7CC-E7B7DE513FCA}"/>
              </a:ext>
            </a:extLst>
          </p:cNvPr>
          <p:cNvCxnSpPr>
            <a:cxnSpLocks/>
          </p:cNvCxnSpPr>
          <p:nvPr/>
        </p:nvCxnSpPr>
        <p:spPr>
          <a:xfrm>
            <a:off x="3400685" y="2611673"/>
            <a:ext cx="7301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9D16426-1656-8C55-64C5-553B38320F29}"/>
              </a:ext>
            </a:extLst>
          </p:cNvPr>
          <p:cNvCxnSpPr>
            <a:cxnSpLocks/>
          </p:cNvCxnSpPr>
          <p:nvPr/>
        </p:nvCxnSpPr>
        <p:spPr>
          <a:xfrm>
            <a:off x="3396669" y="2727977"/>
            <a:ext cx="7301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893E46A-EB84-3B93-14D5-5608180B003B}"/>
              </a:ext>
            </a:extLst>
          </p:cNvPr>
          <p:cNvCxnSpPr>
            <a:cxnSpLocks/>
          </p:cNvCxnSpPr>
          <p:nvPr/>
        </p:nvCxnSpPr>
        <p:spPr>
          <a:xfrm>
            <a:off x="3392653" y="2844281"/>
            <a:ext cx="7301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B04EF21-5592-754F-D6A1-32206DB0A684}"/>
              </a:ext>
            </a:extLst>
          </p:cNvPr>
          <p:cNvCxnSpPr>
            <a:cxnSpLocks/>
          </p:cNvCxnSpPr>
          <p:nvPr/>
        </p:nvCxnSpPr>
        <p:spPr>
          <a:xfrm>
            <a:off x="3400669" y="2960585"/>
            <a:ext cx="7301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74C9D2C-3729-8F7B-CB30-A784B83C0B31}"/>
              </a:ext>
            </a:extLst>
          </p:cNvPr>
          <p:cNvCxnSpPr>
            <a:cxnSpLocks/>
          </p:cNvCxnSpPr>
          <p:nvPr/>
        </p:nvCxnSpPr>
        <p:spPr>
          <a:xfrm>
            <a:off x="3408685" y="3076889"/>
            <a:ext cx="7301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1A16152-3E70-B9AA-3F80-8AABE8DCF6F0}"/>
              </a:ext>
            </a:extLst>
          </p:cNvPr>
          <p:cNvCxnSpPr>
            <a:cxnSpLocks/>
          </p:cNvCxnSpPr>
          <p:nvPr/>
        </p:nvCxnSpPr>
        <p:spPr>
          <a:xfrm>
            <a:off x="3404677" y="3181161"/>
            <a:ext cx="7301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AEB6829-C22B-857F-9402-E7975B6BFCA7}"/>
              </a:ext>
            </a:extLst>
          </p:cNvPr>
          <p:cNvCxnSpPr>
            <a:cxnSpLocks/>
          </p:cNvCxnSpPr>
          <p:nvPr/>
        </p:nvCxnSpPr>
        <p:spPr>
          <a:xfrm>
            <a:off x="3400665" y="3297466"/>
            <a:ext cx="7301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C77FA08E-0FFC-F375-A87C-E5C0B7C1BDB6}"/>
              </a:ext>
            </a:extLst>
          </p:cNvPr>
          <p:cNvCxnSpPr>
            <a:cxnSpLocks/>
          </p:cNvCxnSpPr>
          <p:nvPr/>
        </p:nvCxnSpPr>
        <p:spPr>
          <a:xfrm>
            <a:off x="3416733" y="4396364"/>
            <a:ext cx="7301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AE3CE61E-4536-E98E-0540-65B828E878BA}"/>
              </a:ext>
            </a:extLst>
          </p:cNvPr>
          <p:cNvCxnSpPr>
            <a:cxnSpLocks/>
          </p:cNvCxnSpPr>
          <p:nvPr/>
        </p:nvCxnSpPr>
        <p:spPr>
          <a:xfrm>
            <a:off x="3412717" y="4500636"/>
            <a:ext cx="7301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2DD23C35-7B46-C2E1-38D1-BA04DF25AE6A}"/>
              </a:ext>
            </a:extLst>
          </p:cNvPr>
          <p:cNvCxnSpPr>
            <a:cxnSpLocks/>
          </p:cNvCxnSpPr>
          <p:nvPr/>
        </p:nvCxnSpPr>
        <p:spPr>
          <a:xfrm>
            <a:off x="3412717" y="4608924"/>
            <a:ext cx="7301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C72B9DD-FE77-697F-6499-807AD0EDA8D1}"/>
              </a:ext>
            </a:extLst>
          </p:cNvPr>
          <p:cNvCxnSpPr>
            <a:cxnSpLocks/>
          </p:cNvCxnSpPr>
          <p:nvPr/>
        </p:nvCxnSpPr>
        <p:spPr>
          <a:xfrm>
            <a:off x="3408701" y="4725228"/>
            <a:ext cx="7301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D3EA3E7-4267-FD14-3B5D-E661CD71B52D}"/>
              </a:ext>
            </a:extLst>
          </p:cNvPr>
          <p:cNvCxnSpPr>
            <a:cxnSpLocks/>
          </p:cNvCxnSpPr>
          <p:nvPr/>
        </p:nvCxnSpPr>
        <p:spPr>
          <a:xfrm>
            <a:off x="3404685" y="4841532"/>
            <a:ext cx="7301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9E9E0981-251C-BD84-E005-F2B2A1E0EF89}"/>
              </a:ext>
            </a:extLst>
          </p:cNvPr>
          <p:cNvCxnSpPr>
            <a:cxnSpLocks/>
          </p:cNvCxnSpPr>
          <p:nvPr/>
        </p:nvCxnSpPr>
        <p:spPr>
          <a:xfrm>
            <a:off x="3400669" y="4957836"/>
            <a:ext cx="7301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1B45EF4B-37B9-FFFA-6FFD-71423B853BB0}"/>
              </a:ext>
            </a:extLst>
          </p:cNvPr>
          <p:cNvCxnSpPr>
            <a:cxnSpLocks/>
          </p:cNvCxnSpPr>
          <p:nvPr/>
        </p:nvCxnSpPr>
        <p:spPr>
          <a:xfrm>
            <a:off x="3408685" y="5074140"/>
            <a:ext cx="7301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967C5045-39FF-40E9-FE1A-E8E994036237}"/>
              </a:ext>
            </a:extLst>
          </p:cNvPr>
          <p:cNvCxnSpPr>
            <a:cxnSpLocks/>
          </p:cNvCxnSpPr>
          <p:nvPr/>
        </p:nvCxnSpPr>
        <p:spPr>
          <a:xfrm>
            <a:off x="3416701" y="5190444"/>
            <a:ext cx="7301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5EBE71BD-2F06-6C0E-6911-00EFE93CBC57}"/>
              </a:ext>
            </a:extLst>
          </p:cNvPr>
          <p:cNvCxnSpPr>
            <a:cxnSpLocks/>
          </p:cNvCxnSpPr>
          <p:nvPr/>
        </p:nvCxnSpPr>
        <p:spPr>
          <a:xfrm>
            <a:off x="3412693" y="5294716"/>
            <a:ext cx="7301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159929FE-0CB5-1E03-D184-3F192D0D8AED}"/>
              </a:ext>
            </a:extLst>
          </p:cNvPr>
          <p:cNvCxnSpPr>
            <a:cxnSpLocks/>
          </p:cNvCxnSpPr>
          <p:nvPr/>
        </p:nvCxnSpPr>
        <p:spPr>
          <a:xfrm>
            <a:off x="3408681" y="5411021"/>
            <a:ext cx="7301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0AAFF02A-6005-3E0E-6A2D-C65FA36D273E}"/>
              </a:ext>
            </a:extLst>
          </p:cNvPr>
          <p:cNvCxnSpPr>
            <a:cxnSpLocks/>
          </p:cNvCxnSpPr>
          <p:nvPr/>
        </p:nvCxnSpPr>
        <p:spPr>
          <a:xfrm>
            <a:off x="3412717" y="4296100"/>
            <a:ext cx="7301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C5041140-B619-9DBB-65EE-A4FFFDEB331B}"/>
              </a:ext>
            </a:extLst>
          </p:cNvPr>
          <p:cNvCxnSpPr>
            <a:cxnSpLocks/>
          </p:cNvCxnSpPr>
          <p:nvPr/>
        </p:nvCxnSpPr>
        <p:spPr>
          <a:xfrm>
            <a:off x="3392633" y="5515293"/>
            <a:ext cx="73014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7213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909C70-FC4D-4D75-9B64-883ECBDB82CB}"/>
              </a:ext>
            </a:extLst>
          </p:cNvPr>
          <p:cNvSpPr>
            <a:spLocks noGrp="1"/>
          </p:cNvSpPr>
          <p:nvPr>
            <p:ph type="title"/>
          </p:nvPr>
        </p:nvSpPr>
        <p:spPr/>
        <p:txBody>
          <a:bodyPr>
            <a:normAutofit/>
          </a:bodyPr>
          <a:lstStyle/>
          <a:p>
            <a:r>
              <a:rPr lang="en-US" dirty="0"/>
              <a:t>Pros and Cons</a:t>
            </a:r>
            <a:endParaRPr lang="en-US" sz="2200" dirty="0">
              <a:solidFill>
                <a:srgbClr val="004C97"/>
              </a:solidFill>
            </a:endParaRPr>
          </a:p>
        </p:txBody>
      </p:sp>
      <p:sp>
        <p:nvSpPr>
          <p:cNvPr id="2" name="Footer Placeholder 1">
            <a:extLst>
              <a:ext uri="{FF2B5EF4-FFF2-40B4-BE49-F238E27FC236}">
                <a16:creationId xmlns:a16="http://schemas.microsoft.com/office/drawing/2014/main" id="{CDD8FE81-8C74-4E68-A580-5F075CCCDC51}"/>
              </a:ext>
            </a:extLst>
          </p:cNvPr>
          <p:cNvSpPr>
            <a:spLocks noGrp="1"/>
          </p:cNvSpPr>
          <p:nvPr>
            <p:ph type="ftr" sz="quarter" idx="11"/>
          </p:nvPr>
        </p:nvSpPr>
        <p:spPr/>
        <p:txBody>
          <a:bodyPr/>
          <a:lstStyle/>
          <a:p>
            <a:pPr lvl="0">
              <a:defRPr/>
            </a:pPr>
            <a:r>
              <a:rPr kumimoji="0" lang="en-US" sz="1200" b="0" i="0" u="none" strike="noStrike" kern="1200" cap="none" spc="0" normalizeH="0" baseline="0" noProof="0" dirty="0">
                <a:ln>
                  <a:noFill/>
                </a:ln>
                <a:solidFill>
                  <a:srgbClr val="004C97"/>
                </a:solidFill>
                <a:effectLst/>
                <a:uLnTx/>
                <a:uFillTx/>
                <a:latin typeface="Helvetica"/>
                <a:ea typeface="+mn-ea"/>
                <a:cs typeface="Helvetica"/>
              </a:rPr>
              <a:t>LeCompte | </a:t>
            </a:r>
            <a:r>
              <a:rPr lang="en-US" dirty="0">
                <a:cs typeface="Helvetica"/>
              </a:rPr>
              <a:t>TMS</a:t>
            </a:r>
            <a:endParaRPr kumimoji="0" lang="en-US" sz="1200" b="0"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 name="Slide Number Placeholder 3">
            <a:extLst>
              <a:ext uri="{FF2B5EF4-FFF2-40B4-BE49-F238E27FC236}">
                <a16:creationId xmlns:a16="http://schemas.microsoft.com/office/drawing/2014/main" id="{CE3B240E-FA9D-42B7-B17B-3155E285FE8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39C72E-2A13-EB4D-AD45-6D4E6ACAED8D}" type="slidenum">
              <a:rPr kumimoji="0" lang="en-US" sz="1200" b="1" i="0" u="none" strike="noStrike" kern="1200" cap="none" spc="0" normalizeH="0" baseline="0" noProof="0" smtClean="0">
                <a:ln>
                  <a:noFill/>
                </a:ln>
                <a:solidFill>
                  <a:srgbClr val="004C97"/>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0" name="Content Placeholder 4">
            <a:extLst>
              <a:ext uri="{FF2B5EF4-FFF2-40B4-BE49-F238E27FC236}">
                <a16:creationId xmlns:a16="http://schemas.microsoft.com/office/drawing/2014/main" id="{9AFFF242-3087-4453-BBF4-FF0979EE6469}"/>
              </a:ext>
            </a:extLst>
          </p:cNvPr>
          <p:cNvSpPr>
            <a:spLocks noGrp="1"/>
          </p:cNvSpPr>
          <p:nvPr>
            <p:ph idx="13"/>
          </p:nvPr>
        </p:nvSpPr>
        <p:spPr>
          <a:xfrm>
            <a:off x="285659" y="1001878"/>
            <a:ext cx="10856473" cy="4858838"/>
          </a:xfrm>
          <a:solidFill>
            <a:schemeClr val="bg1"/>
          </a:solidFill>
        </p:spPr>
        <p:txBody>
          <a:bodyPr/>
          <a:lstStyle/>
          <a:p>
            <a:r>
              <a:rPr lang="en-US" sz="2000" dirty="0">
                <a:sym typeface="Wingdings" panose="05000000000000000000" pitchFamily="2" charset="2"/>
              </a:rPr>
              <a:t>Pros</a:t>
            </a:r>
          </a:p>
          <a:p>
            <a:pPr lvl="1"/>
            <a:r>
              <a:rPr lang="en-US" sz="1800" dirty="0">
                <a:sym typeface="Wingdings" panose="05000000000000000000" pitchFamily="2" charset="2"/>
              </a:rPr>
              <a:t>We know this will work – and reasonably well</a:t>
            </a:r>
          </a:p>
          <a:p>
            <a:pPr lvl="1"/>
            <a:r>
              <a:rPr lang="en-US" sz="1800" dirty="0">
                <a:sym typeface="Wingdings" panose="05000000000000000000" pitchFamily="2" charset="2"/>
              </a:rPr>
              <a:t>Mu2e has already done most of the R&amp;D for us</a:t>
            </a:r>
            <a:br>
              <a:rPr lang="en-US" sz="1800" dirty="0">
                <a:sym typeface="Wingdings" panose="05000000000000000000" pitchFamily="2" charset="2"/>
              </a:rPr>
            </a:br>
            <a:endParaRPr lang="en-US" sz="1800" dirty="0">
              <a:sym typeface="Wingdings" panose="05000000000000000000" pitchFamily="2" charset="2"/>
            </a:endParaRPr>
          </a:p>
          <a:p>
            <a:r>
              <a:rPr lang="en-US" sz="2000" dirty="0">
                <a:sym typeface="Wingdings" panose="05000000000000000000" pitchFamily="2" charset="2"/>
              </a:rPr>
              <a:t>Cons</a:t>
            </a:r>
          </a:p>
          <a:p>
            <a:pPr lvl="1"/>
            <a:r>
              <a:rPr lang="en-US" sz="1800" dirty="0">
                <a:sym typeface="Wingdings" panose="05000000000000000000" pitchFamily="2" charset="2"/>
              </a:rPr>
              <a:t>Much of the electronics is inaccessible - what if it breaks?</a:t>
            </a:r>
          </a:p>
          <a:p>
            <a:pPr lvl="1"/>
            <a:r>
              <a:rPr lang="en-US" sz="1800" dirty="0">
                <a:sym typeface="Wingdings" panose="05000000000000000000" pitchFamily="2" charset="2"/>
              </a:rPr>
              <a:t>There is no provision to gain match the SiPMs by adjusting their voltage</a:t>
            </a:r>
          </a:p>
          <a:p>
            <a:pPr lvl="1"/>
            <a:r>
              <a:rPr lang="en-US" sz="1800" dirty="0">
                <a:sym typeface="Wingdings" panose="05000000000000000000" pitchFamily="2" charset="2"/>
              </a:rPr>
              <a:t>Setting up the minimal test stand supports a lot of channels (240)</a:t>
            </a:r>
          </a:p>
          <a:p>
            <a:pPr lvl="1"/>
            <a:r>
              <a:rPr lang="en-US" sz="1800" dirty="0">
                <a:sym typeface="Wingdings" panose="05000000000000000000" pitchFamily="2" charset="2"/>
              </a:rPr>
              <a:t>Data volume is dominated by SiPM noise</a:t>
            </a:r>
          </a:p>
          <a:p>
            <a:pPr lvl="1"/>
            <a:r>
              <a:rPr lang="en-US" sz="1800" dirty="0">
                <a:sym typeface="Wingdings" panose="05000000000000000000" pitchFamily="2" charset="2"/>
              </a:rPr>
              <a:t>Cosmic rays (especially east-bound) look different than CC muons</a:t>
            </a:r>
          </a:p>
          <a:p>
            <a:r>
              <a:rPr lang="en-US" sz="2000" dirty="0">
                <a:sym typeface="Wingdings" panose="05000000000000000000" pitchFamily="2" charset="2"/>
              </a:rPr>
              <a:t>.</a:t>
            </a:r>
            <a:endParaRPr lang="en-US" sz="2000" dirty="0"/>
          </a:p>
          <a:p>
            <a:pPr lvl="1"/>
            <a:endParaRPr lang="en-US" sz="1800" dirty="0"/>
          </a:p>
        </p:txBody>
      </p:sp>
    </p:spTree>
    <p:extLst>
      <p:ext uri="{BB962C8B-B14F-4D97-AF65-F5344CB8AC3E}">
        <p14:creationId xmlns:p14="http://schemas.microsoft.com/office/powerpoint/2010/main" val="3927449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909C70-FC4D-4D75-9B64-883ECBDB82CB}"/>
              </a:ext>
            </a:extLst>
          </p:cNvPr>
          <p:cNvSpPr>
            <a:spLocks noGrp="1"/>
          </p:cNvSpPr>
          <p:nvPr>
            <p:ph type="title"/>
          </p:nvPr>
        </p:nvSpPr>
        <p:spPr/>
        <p:txBody>
          <a:bodyPr>
            <a:normAutofit/>
          </a:bodyPr>
          <a:lstStyle/>
          <a:p>
            <a:r>
              <a:rPr lang="en-US" sz="2200" dirty="0">
                <a:solidFill>
                  <a:srgbClr val="004C97"/>
                </a:solidFill>
              </a:rPr>
              <a:t>Analog Front End Alternatives</a:t>
            </a:r>
          </a:p>
        </p:txBody>
      </p:sp>
      <p:sp>
        <p:nvSpPr>
          <p:cNvPr id="2" name="Footer Placeholder 1">
            <a:extLst>
              <a:ext uri="{FF2B5EF4-FFF2-40B4-BE49-F238E27FC236}">
                <a16:creationId xmlns:a16="http://schemas.microsoft.com/office/drawing/2014/main" id="{CDD8FE81-8C74-4E68-A580-5F075CCCDC51}"/>
              </a:ext>
            </a:extLst>
          </p:cNvPr>
          <p:cNvSpPr>
            <a:spLocks noGrp="1"/>
          </p:cNvSpPr>
          <p:nvPr>
            <p:ph type="ftr" sz="quarter" idx="11"/>
          </p:nvPr>
        </p:nvSpPr>
        <p:spPr/>
        <p:txBody>
          <a:bodyPr/>
          <a:lstStyle/>
          <a:p>
            <a:pPr lvl="0">
              <a:defRPr/>
            </a:pPr>
            <a:r>
              <a:rPr kumimoji="0" lang="en-US" sz="1200" b="0" i="0" u="none" strike="noStrike" kern="1200" cap="none" spc="0" normalizeH="0" baseline="0" noProof="0" dirty="0">
                <a:ln>
                  <a:noFill/>
                </a:ln>
                <a:solidFill>
                  <a:srgbClr val="004C97"/>
                </a:solidFill>
                <a:effectLst/>
                <a:uLnTx/>
                <a:uFillTx/>
                <a:latin typeface="Helvetica"/>
                <a:ea typeface="+mn-ea"/>
                <a:cs typeface="Helvetica"/>
              </a:rPr>
              <a:t>LeCompte | </a:t>
            </a:r>
            <a:r>
              <a:rPr lang="en-US" dirty="0">
                <a:cs typeface="Helvetica"/>
              </a:rPr>
              <a:t>TMS</a:t>
            </a:r>
            <a:endParaRPr kumimoji="0" lang="en-US" sz="1200" b="0"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4" name="Slide Number Placeholder 3">
            <a:extLst>
              <a:ext uri="{FF2B5EF4-FFF2-40B4-BE49-F238E27FC236}">
                <a16:creationId xmlns:a16="http://schemas.microsoft.com/office/drawing/2014/main" id="{CE3B240E-FA9D-42B7-B17B-3155E285FE8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39C72E-2A13-EB4D-AD45-6D4E6ACAED8D}" type="slidenum">
              <a:rPr kumimoji="0" lang="en-US" sz="1200" b="1" i="0" u="none" strike="noStrike" kern="1200" cap="none" spc="0" normalizeH="0" baseline="0" noProof="0" smtClean="0">
                <a:ln>
                  <a:noFill/>
                </a:ln>
                <a:solidFill>
                  <a:srgbClr val="004C97"/>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solidFill>
                <a:srgbClr val="004C97"/>
              </a:solidFill>
              <a:effectLst/>
              <a:uLnTx/>
              <a:uFillTx/>
              <a:latin typeface="Helvetica"/>
              <a:ea typeface="+mn-ea"/>
              <a:cs typeface="Helvetica"/>
            </a:endParaRPr>
          </a:p>
        </p:txBody>
      </p:sp>
      <p:sp>
        <p:nvSpPr>
          <p:cNvPr id="9" name="Content Placeholder 4">
            <a:extLst>
              <a:ext uri="{FF2B5EF4-FFF2-40B4-BE49-F238E27FC236}">
                <a16:creationId xmlns:a16="http://schemas.microsoft.com/office/drawing/2014/main" id="{BED937E3-38DC-43D3-9B3C-0453AB816901}"/>
              </a:ext>
            </a:extLst>
          </p:cNvPr>
          <p:cNvSpPr>
            <a:spLocks noGrp="1"/>
          </p:cNvSpPr>
          <p:nvPr>
            <p:ph idx="13"/>
          </p:nvPr>
        </p:nvSpPr>
        <p:spPr>
          <a:xfrm>
            <a:off x="434820" y="1001879"/>
            <a:ext cx="9328425" cy="3782156"/>
          </a:xfrm>
        </p:spPr>
        <p:txBody>
          <a:bodyPr/>
          <a:lstStyle/>
          <a:p>
            <a:r>
              <a:rPr lang="en-US" sz="2000" dirty="0"/>
              <a:t>“Type 1A”</a:t>
            </a:r>
          </a:p>
          <a:p>
            <a:pPr lvl="1"/>
            <a:r>
              <a:rPr lang="en-US" sz="1800" dirty="0"/>
              <a:t>The TI ultrasound chip you just heard about</a:t>
            </a:r>
          </a:p>
          <a:p>
            <a:r>
              <a:rPr lang="en-US" sz="2000" dirty="0"/>
              <a:t>“Type 1B”</a:t>
            </a:r>
          </a:p>
          <a:p>
            <a:pPr lvl="1"/>
            <a:r>
              <a:rPr lang="en-US" sz="1600" dirty="0"/>
              <a:t>An updated version of this chip</a:t>
            </a:r>
          </a:p>
          <a:p>
            <a:pPr lvl="1"/>
            <a:r>
              <a:rPr lang="en-US" sz="1600" dirty="0"/>
              <a:t>One exists that is faster (2X the Main Injector RF). 16 channels and originally dismissed as too expensive (2.1x the price of 1A). It’s now at 1.5v, “uses less support circuitry”, whatever that means</a:t>
            </a:r>
          </a:p>
          <a:p>
            <a:pPr lvl="1"/>
            <a:r>
              <a:rPr lang="en-US" sz="1600" dirty="0"/>
              <a:t>TI might be trying to move people to this chip</a:t>
            </a:r>
          </a:p>
          <a:p>
            <a:r>
              <a:rPr lang="en-US" sz="2000" dirty="0"/>
              <a:t>“Type 2”</a:t>
            </a:r>
          </a:p>
          <a:p>
            <a:pPr lvl="1"/>
            <a:r>
              <a:rPr lang="en-US" sz="1800" dirty="0"/>
              <a:t>The KlauS ASIC from Germany</a:t>
            </a:r>
          </a:p>
        </p:txBody>
      </p:sp>
      <p:sp>
        <p:nvSpPr>
          <p:cNvPr id="3" name="TextBox 2">
            <a:extLst>
              <a:ext uri="{FF2B5EF4-FFF2-40B4-BE49-F238E27FC236}">
                <a16:creationId xmlns:a16="http://schemas.microsoft.com/office/drawing/2014/main" id="{1CE6BE4C-EEDA-E986-B48C-F51D12ECF144}"/>
              </a:ext>
            </a:extLst>
          </p:cNvPr>
          <p:cNvSpPr txBox="1"/>
          <p:nvPr/>
        </p:nvSpPr>
        <p:spPr>
          <a:xfrm>
            <a:off x="5706319" y="4166886"/>
            <a:ext cx="4537276" cy="1754326"/>
          </a:xfrm>
          <a:prstGeom prst="rect">
            <a:avLst/>
          </a:prstGeom>
          <a:noFill/>
        </p:spPr>
        <p:txBody>
          <a:bodyPr wrap="square" rtlCol="0">
            <a:spAutoFit/>
          </a:bodyPr>
          <a:lstStyle/>
          <a:p>
            <a:r>
              <a:rPr lang="en-US" dirty="0"/>
              <a:t>I lead off with this because it influences other decisions .</a:t>
            </a:r>
            <a:br>
              <a:rPr lang="en-US" dirty="0"/>
            </a:br>
            <a:br>
              <a:rPr lang="en-US" dirty="0"/>
            </a:br>
            <a:r>
              <a:rPr lang="en-US" dirty="0"/>
              <a:t>Because it was designed for calorimeters, the more we are interested in energy as well as position, the better it will suit us.</a:t>
            </a:r>
          </a:p>
        </p:txBody>
      </p:sp>
    </p:spTree>
    <p:extLst>
      <p:ext uri="{BB962C8B-B14F-4D97-AF65-F5344CB8AC3E}">
        <p14:creationId xmlns:p14="http://schemas.microsoft.com/office/powerpoint/2010/main" val="3629833416"/>
      </p:ext>
    </p:extLst>
  </p:cSld>
  <p:clrMapOvr>
    <a:masterClrMapping/>
  </p:clrMapOvr>
</p:sld>
</file>

<file path=ppt/theme/theme1.xml><?xml version="1.0" encoding="utf-8"?>
<a:theme xmlns:a="http://schemas.openxmlformats.org/drawingml/2006/main" name="LBNF Content-Footer Theme">
  <a:themeElements>
    <a:clrScheme name="Office">
      <a:dk1>
        <a:sysClr val="windowText" lastClr="FFFF00"/>
      </a:dk1>
      <a:lt1>
        <a:sysClr val="window" lastClr="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Template_051215">
  <a:themeElements>
    <a:clrScheme name="Office">
      <a:dk1>
        <a:sysClr val="windowText" lastClr="FFFF00"/>
      </a:dk1>
      <a:lt1>
        <a:sysClr val="window" lastClr="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FFFF00"/>
      </a:dk1>
      <a:lt1>
        <a:sysClr val="window" lastClr="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FFFF00"/>
      </a:dk1>
      <a:lt1>
        <a:sysClr val="window" lastClr="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E136C6823184499040EF32FECB2863" ma:contentTypeVersion="12" ma:contentTypeDescription="Create a new document." ma:contentTypeScope="" ma:versionID="86b5167867d8a0c97ef44d66abf3dbbf">
  <xsd:schema xmlns:xsd="http://www.w3.org/2001/XMLSchema" xmlns:xs="http://www.w3.org/2001/XMLSchema" xmlns:p="http://schemas.microsoft.com/office/2006/metadata/properties" xmlns:ns3="217384e2-1cc7-462a-88d5-a9f0c79de128" xmlns:ns4="47630a84-84bd-4c0e-8a4d-0e925dfde686" targetNamespace="http://schemas.microsoft.com/office/2006/metadata/properties" ma:root="true" ma:fieldsID="7129394e52a3b6990431e8a208151742" ns3:_="" ns4:_="">
    <xsd:import namespace="217384e2-1cc7-462a-88d5-a9f0c79de128"/>
    <xsd:import namespace="47630a84-84bd-4c0e-8a4d-0e925dfde68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384e2-1cc7-462a-88d5-a9f0c79de1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630a84-84bd-4c0e-8a4d-0e925dfde6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28CDF4-6FDF-45D6-AD58-64E5583DF1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7384e2-1cc7-462a-88d5-a9f0c79de128"/>
    <ds:schemaRef ds:uri="47630a84-84bd-4c0e-8a4d-0e925dfde6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1AB8FB-521F-436B-8DB8-AF19661E6E7B}">
  <ds:schemaRefs>
    <ds:schemaRef ds:uri="http://schemas.microsoft.com/office/2006/documentManagement/types"/>
    <ds:schemaRef ds:uri="http://schemas.openxmlformats.org/package/2006/metadata/core-properties"/>
    <ds:schemaRef ds:uri="http://purl.org/dc/elements/1.1/"/>
    <ds:schemaRef ds:uri="http://purl.org/dc/terms/"/>
    <ds:schemaRef ds:uri="217384e2-1cc7-462a-88d5-a9f0c79de128"/>
    <ds:schemaRef ds:uri="http://www.w3.org/XML/1998/namespace"/>
    <ds:schemaRef ds:uri="http://purl.org/dc/dcmitype/"/>
    <ds:schemaRef ds:uri="http://schemas.microsoft.com/office/infopath/2007/PartnerControls"/>
    <ds:schemaRef ds:uri="47630a84-84bd-4c0e-8a4d-0e925dfde686"/>
    <ds:schemaRef ds:uri="http://schemas.microsoft.com/office/2006/metadata/properties"/>
  </ds:schemaRefs>
</ds:datastoreItem>
</file>

<file path=customXml/itemProps3.xml><?xml version="1.0" encoding="utf-8"?>
<ds:datastoreItem xmlns:ds="http://schemas.openxmlformats.org/officeDocument/2006/customXml" ds:itemID="{665A8348-B893-480E-B73E-F68EF07244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31109</TotalTime>
  <Words>2670</Words>
  <Application>Microsoft Office PowerPoint</Application>
  <PresentationFormat>Widescreen</PresentationFormat>
  <Paragraphs>335</Paragraphs>
  <Slides>24</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Helvetica</vt:lpstr>
      <vt:lpstr>Lucida Grande</vt:lpstr>
      <vt:lpstr>Symbol</vt:lpstr>
      <vt:lpstr>Times New Roman</vt:lpstr>
      <vt:lpstr>LBNF Content-Footer Theme</vt:lpstr>
      <vt:lpstr>LBNF Template_051215</vt:lpstr>
      <vt:lpstr>TMS Electronics </vt:lpstr>
      <vt:lpstr>Outline</vt:lpstr>
      <vt:lpstr>Following the Signal - QCMB</vt:lpstr>
      <vt:lpstr>Following the Signal – Digitizer Boards</vt:lpstr>
      <vt:lpstr>Following the Signal – Data Concentrator/Timing Boards</vt:lpstr>
      <vt:lpstr>Electronics Power</vt:lpstr>
      <vt:lpstr>Block Diagram</vt:lpstr>
      <vt:lpstr>Pros and Cons</vt:lpstr>
      <vt:lpstr>Analog Front End Alternatives</vt:lpstr>
      <vt:lpstr>Comparison</vt:lpstr>
      <vt:lpstr>Deadtime and the Operating Point</vt:lpstr>
      <vt:lpstr>How Noisy are the SiPMs?</vt:lpstr>
      <vt:lpstr>Deadtime And Cheating</vt:lpstr>
      <vt:lpstr>QCMB Alternatives</vt:lpstr>
      <vt:lpstr>TMS and “Smart Sensors”</vt:lpstr>
      <vt:lpstr>Smart Sensors II</vt:lpstr>
      <vt:lpstr>Replaceable Digitizers</vt:lpstr>
      <vt:lpstr>PCIe Data Concentrators</vt:lpstr>
      <vt:lpstr>Summary</vt:lpstr>
      <vt:lpstr>Backup</vt:lpstr>
      <vt:lpstr>Why Does Sample Time Matter?</vt:lpstr>
      <vt:lpstr>Noise &amp; Efficiency</vt:lpstr>
      <vt:lpstr>Cables</vt:lpstr>
      <vt:lpstr>Electronics Labor </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LeCompte, Thomas J.</cp:lastModifiedBy>
  <cp:revision>2150</cp:revision>
  <cp:lastPrinted>2015-05-22T11:54:13Z</cp:lastPrinted>
  <dcterms:created xsi:type="dcterms:W3CDTF">2015-04-30T14:29:22Z</dcterms:created>
  <dcterms:modified xsi:type="dcterms:W3CDTF">2023-05-09T21:39:07Z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0x010100FDE136C6823184499040EF32FECB2863</vt:lpwstr>
  </property>
</Properties>
</file>