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9"/>
  </p:notesMasterIdLst>
  <p:handoutMasterIdLst>
    <p:handoutMasterId r:id="rId10"/>
  </p:handoutMasterIdLst>
  <p:sldIdLst>
    <p:sldId id="3806" r:id="rId2"/>
    <p:sldId id="3900" r:id="rId3"/>
    <p:sldId id="3905" r:id="rId4"/>
    <p:sldId id="3903" r:id="rId5"/>
    <p:sldId id="3902" r:id="rId6"/>
    <p:sldId id="3898" r:id="rId7"/>
    <p:sldId id="3899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000000"/>
    <a:srgbClr val="800000"/>
    <a:srgbClr val="50504E"/>
    <a:srgbClr val="FFFF00"/>
    <a:srgbClr val="050C9B"/>
    <a:srgbClr val="B0144C"/>
    <a:srgbClr val="004C97"/>
    <a:srgbClr val="99D6EA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9" autoAdjust="0"/>
    <p:restoredTop sz="94660"/>
  </p:normalViewPr>
  <p:slideViewPr>
    <p:cSldViewPr snapToGrid="0" snapToObjects="1" showGuides="1">
      <p:cViewPr varScale="1">
        <p:scale>
          <a:sx n="65" d="100"/>
          <a:sy n="65" d="100"/>
        </p:scale>
        <p:origin x="1603" y="3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6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6"/>
          </a:xfrm>
          <a:prstGeom prst="rect">
            <a:avLst/>
          </a:prstGeom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6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6"/>
          </a:xfrm>
          <a:prstGeom prst="rect">
            <a:avLst/>
          </a:prstGeom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6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6"/>
          </a:xfrm>
          <a:prstGeom prst="rect">
            <a:avLst/>
          </a:prstGeom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8" rIns="91420" bIns="4570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6"/>
          </a:xfrm>
          <a:prstGeom prst="rect">
            <a:avLst/>
          </a:prstGeom>
        </p:spPr>
        <p:txBody>
          <a:bodyPr vert="horz" lIns="91420" tIns="45708" rIns="91420" bIns="45708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6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6"/>
          </a:xfrm>
          <a:prstGeom prst="rect">
            <a:avLst/>
          </a:prstGeom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EA1A1E-BD76-486C-81D9-68AEDCA04B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39239" b="12407"/>
          <a:stretch/>
        </p:blipFill>
        <p:spPr>
          <a:xfrm>
            <a:off x="-17761" y="908224"/>
            <a:ext cx="9189720" cy="296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2"/>
            <a:ext cx="1362906" cy="3537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7377" y="6504213"/>
            <a:ext cx="4925343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1103262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0710" y="6504213"/>
            <a:ext cx="5772009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96599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35" r:id="rId8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in Injector &amp; Recycler overview">
            <a:extLst>
              <a:ext uri="{FF2B5EF4-FFF2-40B4-BE49-F238E27FC236}">
                <a16:creationId xmlns:a16="http://schemas.microsoft.com/office/drawing/2014/main" id="{D75ED6A3-B6B6-0B40-CF38-82950BE2240C}"/>
              </a:ext>
            </a:extLst>
          </p:cNvPr>
          <p:cNvSpPr txBox="1">
            <a:spLocks/>
          </p:cNvSpPr>
          <p:nvPr/>
        </p:nvSpPr>
        <p:spPr>
          <a:xfrm>
            <a:off x="178190" y="4121800"/>
            <a:ext cx="8778241" cy="113486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SzTx/>
              <a:buFontTx/>
              <a:buNone/>
              <a:defRPr sz="3200" b="1" kern="1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800000"/>
                </a:solidFill>
              </a:rPr>
              <a:t>IOTA/FAST Research and Facility </a:t>
            </a:r>
          </a:p>
          <a:p>
            <a:r>
              <a:rPr lang="en-US" sz="3600" dirty="0">
                <a:solidFill>
                  <a:srgbClr val="800000"/>
                </a:solidFill>
              </a:rPr>
              <a:t>“5 year” Plan</a:t>
            </a:r>
          </a:p>
        </p:txBody>
      </p:sp>
      <p:sp>
        <p:nvSpPr>
          <p:cNvPr id="9" name="Accelerators Capabilities Enhancement workshop…">
            <a:extLst>
              <a:ext uri="{FF2B5EF4-FFF2-40B4-BE49-F238E27FC236}">
                <a16:creationId xmlns:a16="http://schemas.microsoft.com/office/drawing/2014/main" id="{107C56AC-0D82-13A1-BF2D-F3936E729698}"/>
              </a:ext>
            </a:extLst>
          </p:cNvPr>
          <p:cNvSpPr txBox="1">
            <a:spLocks/>
          </p:cNvSpPr>
          <p:nvPr/>
        </p:nvSpPr>
        <p:spPr>
          <a:xfrm>
            <a:off x="178190" y="5393840"/>
            <a:ext cx="8453512" cy="1134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7F7F7F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sz="3200" b="1" dirty="0" err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rPr>
              <a:t>D.Broemmelsiek</a:t>
            </a:r>
            <a:r>
              <a:rPr lang="en-US" sz="3200" b="1" dirty="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rPr>
              <a:t>, </a:t>
            </a:r>
            <a:r>
              <a:rPr lang="en-US" sz="3200" b="1" dirty="0" err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rPr>
              <a:t>J.Jarvis</a:t>
            </a:r>
            <a:r>
              <a:rPr lang="en-US" sz="3200" b="1" dirty="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rPr>
              <a:t>, </a:t>
            </a:r>
            <a:r>
              <a:rPr lang="en-US" sz="3200" b="1" dirty="0" err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rPr>
              <a:t>V.Shiltsev</a:t>
            </a:r>
            <a:endParaRPr lang="en-US" sz="3200" b="1" dirty="0">
              <a:solidFill>
                <a:srgbClr val="0061A8"/>
              </a:solidFill>
              <a:uFill>
                <a:solidFill>
                  <a:srgbClr val="074184"/>
                </a:solidFill>
              </a:u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sz="2000" dirty="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rPr>
              <a:t>April,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D8B1-72FB-9863-9476-D18CB1A8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IOTA/FAST Long-Term Strategy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23194-D6C6-4272-4358-365DE713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941" y="807949"/>
            <a:ext cx="8877993" cy="5881777"/>
          </a:xfrm>
          <a:solidFill>
            <a:schemeClr val="bg1"/>
          </a:solidFill>
        </p:spPr>
        <p:txBody>
          <a:bodyPr/>
          <a:lstStyle/>
          <a:p>
            <a:pPr marL="0" marR="228600" lvl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365760" algn="l"/>
              </a:tabLst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IOTA/FAST is the US leading ABP research test facility, centerpiece of the US CAP: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0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3-5(?) experiments per year; ~50(?) users; (Users’ Facility?)</a:t>
            </a:r>
          </a:p>
          <a:p>
            <a:pPr marL="457200" marR="2286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365760" algn="l"/>
              </a:tabLst>
            </a:pPr>
            <a:r>
              <a:rPr lang="en-US" sz="2000" dirty="0">
                <a:solidFill>
                  <a:srgbClr val="8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Accelerator &amp; Beam Physics</a:t>
            </a:r>
            <a:r>
              <a:rPr lang="en-US" sz="20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research </a:t>
            </a:r>
            <a:r>
              <a:rPr lang="en-US" sz="2000" dirty="0">
                <a:solidFill>
                  <a:srgbClr val="8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with electrons: 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0000FF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now-Fall 2024, ~50% after 2024</a:t>
            </a:r>
            <a:endParaRPr lang="en-US" sz="1400" dirty="0">
              <a:solidFill>
                <a:srgbClr val="0000FF"/>
              </a:solidFill>
              <a:effectLst/>
              <a:latin typeface="Amasis MT Pro Medium" panose="020406040500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2286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365760" algn="l"/>
              </a:tabLst>
            </a:pPr>
            <a:r>
              <a:rPr lang="en-US" sz="20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Accelerator </a:t>
            </a:r>
            <a:r>
              <a:rPr lang="en-US" sz="2000" dirty="0">
                <a:solidFill>
                  <a:srgbClr val="8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&amp; Beam Physics</a:t>
            </a:r>
            <a:r>
              <a:rPr lang="en-US" sz="20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research </a:t>
            </a:r>
            <a:r>
              <a:rPr lang="en-US" sz="2000" dirty="0">
                <a:solidFill>
                  <a:srgbClr val="8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with protons: 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0000FF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Starting ~Fall 2024 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0000FF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Electron lens ~Fall 2025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0000FF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50% or more after</a:t>
            </a:r>
            <a:endParaRPr lang="en-US" sz="1400" dirty="0">
              <a:solidFill>
                <a:srgbClr val="0000FF"/>
              </a:solidFill>
              <a:effectLst/>
              <a:latin typeface="Amasis MT Pro Medium" panose="020406040500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2286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365760" algn="l"/>
              </a:tabLst>
            </a:pPr>
            <a:r>
              <a:rPr lang="en-US" sz="20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VTS (</a:t>
            </a:r>
            <a:r>
              <a:rPr lang="en-US" sz="2000" dirty="0">
                <a:solidFill>
                  <a:srgbClr val="8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lang="en-US" sz="20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irtual </a:t>
            </a:r>
            <a:r>
              <a:rPr lang="en-US" sz="2000" dirty="0">
                <a:solidFill>
                  <a:srgbClr val="8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en-US" sz="20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est Stand) AI/ML control system: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First elements and test ~Fall 2026</a:t>
            </a:r>
          </a:p>
          <a:p>
            <a:pPr marL="457200" marR="228600" lvl="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365760" algn="l"/>
              </a:tabLst>
            </a:pPr>
            <a:r>
              <a:rPr lang="en-US" sz="2000" dirty="0">
                <a:solidFill>
                  <a:srgbClr val="800000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Accelerator Operations and Upgrades</a:t>
            </a:r>
            <a:r>
              <a:rPr lang="en-US" sz="2000" dirty="0">
                <a:solidFill>
                  <a:srgbClr val="800000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0000FF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6-9 </a:t>
            </a:r>
            <a:r>
              <a:rPr lang="en-US" sz="1800" dirty="0" err="1">
                <a:solidFill>
                  <a:srgbClr val="0000FF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mos</a:t>
            </a:r>
            <a:r>
              <a:rPr lang="en-US" sz="1800" dirty="0">
                <a:solidFill>
                  <a:srgbClr val="0000FF"/>
                </a:solidFill>
                <a:effectLst/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/year</a:t>
            </a:r>
          </a:p>
          <a:p>
            <a:pPr marL="571500" marR="228600" lvl="1" indent="-342900" algn="just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365760" algn="l"/>
              </a:tabLst>
            </a:pPr>
            <a:r>
              <a:rPr lang="en-US" sz="1800" dirty="0">
                <a:solidFill>
                  <a:srgbClr val="0000FF"/>
                </a:solidFill>
                <a:latin typeface="Amasis MT Pro Medium" panose="020406040500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 upgrades: proton injector (2024); e-lens (2025); VTS (2026)</a:t>
            </a:r>
            <a:endParaRPr lang="en-US" sz="1400" dirty="0">
              <a:solidFill>
                <a:srgbClr val="0000FF"/>
              </a:solidFill>
              <a:effectLst/>
              <a:latin typeface="Amasis MT Pro Medium" panose="020406040500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21F35-67E9-D999-8160-D2BA30C7CEE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5731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A234BA9A-45AE-8148-C409-214FAD6D9BF5}"/>
              </a:ext>
            </a:extLst>
          </p:cNvPr>
          <p:cNvSpPr/>
          <p:nvPr/>
        </p:nvSpPr>
        <p:spPr>
          <a:xfrm>
            <a:off x="134678" y="876300"/>
            <a:ext cx="8839199" cy="5269319"/>
          </a:xfrm>
          <a:prstGeom prst="round2SameRect">
            <a:avLst>
              <a:gd name="adj1" fmla="val 3349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F3AFCB-F201-468C-7CB8-DC2BA4216008}"/>
              </a:ext>
            </a:extLst>
          </p:cNvPr>
          <p:cNvSpPr/>
          <p:nvPr/>
        </p:nvSpPr>
        <p:spPr>
          <a:xfrm>
            <a:off x="134677" y="5706296"/>
            <a:ext cx="8839201" cy="4591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6BA30-A5D3-9A59-55EE-D9D5A202CE2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C6E1819F-0E9D-E41E-C700-37B98CFC95CA}"/>
              </a:ext>
            </a:extLst>
          </p:cNvPr>
          <p:cNvSpPr/>
          <p:nvPr/>
        </p:nvSpPr>
        <p:spPr>
          <a:xfrm>
            <a:off x="134679" y="876300"/>
            <a:ext cx="8839199" cy="390525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6ECCE6-CAD6-6202-3B86-20CDE1C9A607}"/>
              </a:ext>
            </a:extLst>
          </p:cNvPr>
          <p:cNvSpPr txBox="1"/>
          <p:nvPr/>
        </p:nvSpPr>
        <p:spPr>
          <a:xfrm>
            <a:off x="1681742" y="897493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7C2721-5760-A116-C704-F5D2CCD129C8}"/>
              </a:ext>
            </a:extLst>
          </p:cNvPr>
          <p:cNvSpPr txBox="1"/>
          <p:nvPr/>
        </p:nvSpPr>
        <p:spPr>
          <a:xfrm>
            <a:off x="3142822" y="897493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930E38-77EA-5EFD-E48D-E69BD8E6AEBA}"/>
              </a:ext>
            </a:extLst>
          </p:cNvPr>
          <p:cNvSpPr txBox="1"/>
          <p:nvPr/>
        </p:nvSpPr>
        <p:spPr>
          <a:xfrm>
            <a:off x="4603902" y="897493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2026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2735B4-6856-DBD9-80F0-8CCF2046BF6C}"/>
              </a:ext>
            </a:extLst>
          </p:cNvPr>
          <p:cNvSpPr txBox="1"/>
          <p:nvPr/>
        </p:nvSpPr>
        <p:spPr>
          <a:xfrm>
            <a:off x="6064982" y="876300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2027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53D84D-25BE-D3B9-E876-E9FAE6829B74}"/>
              </a:ext>
            </a:extLst>
          </p:cNvPr>
          <p:cNvSpPr txBox="1"/>
          <p:nvPr/>
        </p:nvSpPr>
        <p:spPr>
          <a:xfrm>
            <a:off x="7526061" y="876300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2028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4612C6-2A0F-F00F-398A-7A5A6D7FA0D6}"/>
              </a:ext>
            </a:extLst>
          </p:cNvPr>
          <p:cNvSpPr txBox="1"/>
          <p:nvPr/>
        </p:nvSpPr>
        <p:spPr>
          <a:xfrm>
            <a:off x="220662" y="897493"/>
            <a:ext cx="91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14" name="Rectangle: Diagonal Corners Snipped 13">
            <a:extLst>
              <a:ext uri="{FF2B5EF4-FFF2-40B4-BE49-F238E27FC236}">
                <a16:creationId xmlns:a16="http://schemas.microsoft.com/office/drawing/2014/main" id="{4F803FBE-8EFE-1F87-9211-6575E83BF107}"/>
              </a:ext>
            </a:extLst>
          </p:cNvPr>
          <p:cNvSpPr/>
          <p:nvPr/>
        </p:nvSpPr>
        <p:spPr>
          <a:xfrm flipH="1">
            <a:off x="676275" y="1380829"/>
            <a:ext cx="904432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7AC198-EF5D-95BC-28F7-F1845DE7AD58}"/>
              </a:ext>
            </a:extLst>
          </p:cNvPr>
          <p:cNvCxnSpPr/>
          <p:nvPr/>
        </p:nvCxnSpPr>
        <p:spPr>
          <a:xfrm>
            <a:off x="1682555" y="897493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40F4A79-3531-31E4-1B34-711606A50F09}"/>
              </a:ext>
            </a:extLst>
          </p:cNvPr>
          <p:cNvCxnSpPr/>
          <p:nvPr/>
        </p:nvCxnSpPr>
        <p:spPr>
          <a:xfrm>
            <a:off x="3101106" y="897493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08DD116-3B44-2F86-330A-0B56F424D2ED}"/>
              </a:ext>
            </a:extLst>
          </p:cNvPr>
          <p:cNvCxnSpPr/>
          <p:nvPr/>
        </p:nvCxnSpPr>
        <p:spPr>
          <a:xfrm>
            <a:off x="4603902" y="897493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CC7DE1F-6FED-6850-57F1-8C31F699A0F7}"/>
              </a:ext>
            </a:extLst>
          </p:cNvPr>
          <p:cNvCxnSpPr/>
          <p:nvPr/>
        </p:nvCxnSpPr>
        <p:spPr>
          <a:xfrm>
            <a:off x="6064982" y="897493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5DD0B59-B498-0C4F-43A7-1D3FFC3EF37F}"/>
              </a:ext>
            </a:extLst>
          </p:cNvPr>
          <p:cNvCxnSpPr/>
          <p:nvPr/>
        </p:nvCxnSpPr>
        <p:spPr>
          <a:xfrm>
            <a:off x="7526061" y="897493"/>
            <a:ext cx="0" cy="348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252727B-2C95-5CBE-461F-C3DC97C6A6AD}"/>
              </a:ext>
            </a:extLst>
          </p:cNvPr>
          <p:cNvSpPr txBox="1"/>
          <p:nvPr/>
        </p:nvSpPr>
        <p:spPr>
          <a:xfrm>
            <a:off x="1772094" y="1315951"/>
            <a:ext cx="28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p</a:t>
            </a:r>
            <a:r>
              <a:rPr lang="en-US" sz="2000" baseline="30000" dirty="0">
                <a:solidFill>
                  <a:schemeClr val="accent6"/>
                </a:solidFill>
              </a:rPr>
              <a:t>+</a:t>
            </a:r>
            <a:r>
              <a:rPr lang="en-US" sz="2000" dirty="0">
                <a:solidFill>
                  <a:schemeClr val="accent6"/>
                </a:solidFill>
              </a:rPr>
              <a:t> source commissioning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69AB2D-85F6-461E-23FA-E75D71BE4F69}"/>
              </a:ext>
            </a:extLst>
          </p:cNvPr>
          <p:cNvSpPr txBox="1"/>
          <p:nvPr/>
        </p:nvSpPr>
        <p:spPr>
          <a:xfrm>
            <a:off x="2494403" y="1668433"/>
            <a:ext cx="2561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RFQ+MEBT installation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59627C-20D4-BB9F-5AF1-E7CAF5E3CACA}"/>
              </a:ext>
            </a:extLst>
          </p:cNvPr>
          <p:cNvSpPr txBox="1"/>
          <p:nvPr/>
        </p:nvSpPr>
        <p:spPr>
          <a:xfrm>
            <a:off x="3007202" y="2020915"/>
            <a:ext cx="2406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2.5-MeV p</a:t>
            </a:r>
            <a:r>
              <a:rPr lang="en-US" sz="2000" baseline="30000" dirty="0">
                <a:solidFill>
                  <a:schemeClr val="accent6"/>
                </a:solidFill>
              </a:rPr>
              <a:t>+</a:t>
            </a:r>
            <a:r>
              <a:rPr lang="en-US" sz="2000" dirty="0">
                <a:solidFill>
                  <a:schemeClr val="accent6"/>
                </a:solidFill>
              </a:rPr>
              <a:t> from RFQ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51D404-7E70-8A83-D713-EE850702D0A7}"/>
              </a:ext>
            </a:extLst>
          </p:cNvPr>
          <p:cNvSpPr txBox="1"/>
          <p:nvPr/>
        </p:nvSpPr>
        <p:spPr>
          <a:xfrm>
            <a:off x="3598434" y="2373396"/>
            <a:ext cx="255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IOTA p</a:t>
            </a:r>
            <a:r>
              <a:rPr lang="en-US" sz="2000" baseline="30000" dirty="0">
                <a:solidFill>
                  <a:schemeClr val="accent6"/>
                </a:solidFill>
              </a:rPr>
              <a:t>+</a:t>
            </a:r>
            <a:r>
              <a:rPr lang="en-US" sz="2000" dirty="0">
                <a:solidFill>
                  <a:schemeClr val="accent6"/>
                </a:solidFill>
              </a:rPr>
              <a:t> commissioning</a:t>
            </a:r>
          </a:p>
        </p:txBody>
      </p:sp>
      <p:sp>
        <p:nvSpPr>
          <p:cNvPr id="35" name="Rectangle: Diagonal Corners Snipped 34">
            <a:extLst>
              <a:ext uri="{FF2B5EF4-FFF2-40B4-BE49-F238E27FC236}">
                <a16:creationId xmlns:a16="http://schemas.microsoft.com/office/drawing/2014/main" id="{EFFFC9F8-8B0F-4B71-D806-6D63F8CB5B43}"/>
              </a:ext>
            </a:extLst>
          </p:cNvPr>
          <p:cNvSpPr/>
          <p:nvPr/>
        </p:nvSpPr>
        <p:spPr>
          <a:xfrm flipH="1">
            <a:off x="1319878" y="1725318"/>
            <a:ext cx="904432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Rectangle: Diagonal Corners Snipped 35">
            <a:extLst>
              <a:ext uri="{FF2B5EF4-FFF2-40B4-BE49-F238E27FC236}">
                <a16:creationId xmlns:a16="http://schemas.microsoft.com/office/drawing/2014/main" id="{E5FAD6F9-7C3A-E096-15DF-7784B87EDDE1}"/>
              </a:ext>
            </a:extLst>
          </p:cNvPr>
          <p:cNvSpPr/>
          <p:nvPr/>
        </p:nvSpPr>
        <p:spPr>
          <a:xfrm flipH="1">
            <a:off x="1832677" y="2077800"/>
            <a:ext cx="904432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: Diagonal Corners Snipped 36">
            <a:extLst>
              <a:ext uri="{FF2B5EF4-FFF2-40B4-BE49-F238E27FC236}">
                <a16:creationId xmlns:a16="http://schemas.microsoft.com/office/drawing/2014/main" id="{3D4E549A-A742-9947-6771-375802FE1CDD}"/>
              </a:ext>
            </a:extLst>
          </p:cNvPr>
          <p:cNvSpPr/>
          <p:nvPr/>
        </p:nvSpPr>
        <p:spPr>
          <a:xfrm flipH="1">
            <a:off x="2279974" y="2430282"/>
            <a:ext cx="904431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7000">
                <a:schemeClr val="accent2">
                  <a:lumMod val="60000"/>
                  <a:lumOff val="40000"/>
                </a:schemeClr>
              </a:gs>
              <a:gs pos="63000">
                <a:schemeClr val="accent2">
                  <a:lumMod val="60000"/>
                  <a:lumOff val="40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D320C2-A574-F9F7-6234-7D3949FE8219}"/>
              </a:ext>
            </a:extLst>
          </p:cNvPr>
          <p:cNvSpPr txBox="1"/>
          <p:nvPr/>
        </p:nvSpPr>
        <p:spPr>
          <a:xfrm>
            <a:off x="434594" y="2725877"/>
            <a:ext cx="1844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IOTA Run-5 (p</a:t>
            </a:r>
            <a:r>
              <a:rPr lang="en-US" sz="2000" baseline="30000" dirty="0">
                <a:solidFill>
                  <a:schemeClr val="accent6"/>
                </a:solidFill>
              </a:rPr>
              <a:t>+</a:t>
            </a:r>
            <a:r>
              <a:rPr lang="en-US" sz="2000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40" name="Rectangle: Diagonal Corners Snipped 39">
            <a:extLst>
              <a:ext uri="{FF2B5EF4-FFF2-40B4-BE49-F238E27FC236}">
                <a16:creationId xmlns:a16="http://schemas.microsoft.com/office/drawing/2014/main" id="{22BF7AE9-2FA3-7D81-0F0F-7491EC348520}"/>
              </a:ext>
            </a:extLst>
          </p:cNvPr>
          <p:cNvSpPr/>
          <p:nvPr/>
        </p:nvSpPr>
        <p:spPr>
          <a:xfrm flipH="1">
            <a:off x="2669666" y="2782763"/>
            <a:ext cx="1020231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4000">
                <a:schemeClr val="accent2"/>
              </a:gs>
              <a:gs pos="71000">
                <a:schemeClr val="accent2"/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NIO+</a:t>
            </a:r>
          </a:p>
        </p:txBody>
      </p:sp>
      <p:sp>
        <p:nvSpPr>
          <p:cNvPr id="43" name="Rectangle: Diagonal Corners Snipped 42">
            <a:extLst>
              <a:ext uri="{FF2B5EF4-FFF2-40B4-BE49-F238E27FC236}">
                <a16:creationId xmlns:a16="http://schemas.microsoft.com/office/drawing/2014/main" id="{CD189CE2-530D-7BEF-D3D4-46718DE73E88}"/>
              </a:ext>
            </a:extLst>
          </p:cNvPr>
          <p:cNvSpPr/>
          <p:nvPr/>
        </p:nvSpPr>
        <p:spPr>
          <a:xfrm flipH="1">
            <a:off x="5645234" y="2782763"/>
            <a:ext cx="1031678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2000">
                <a:schemeClr val="accent2"/>
              </a:gs>
              <a:gs pos="71000">
                <a:schemeClr val="accent2"/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NIO &amp; SC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92995E-DEC4-4C01-1387-F63CC68633CD}"/>
              </a:ext>
            </a:extLst>
          </p:cNvPr>
          <p:cNvSpPr txBox="1"/>
          <p:nvPr/>
        </p:nvSpPr>
        <p:spPr>
          <a:xfrm>
            <a:off x="3870068" y="2725877"/>
            <a:ext cx="1775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IOTA Run-7 (p</a:t>
            </a:r>
            <a:r>
              <a:rPr lang="en-US" sz="2000" baseline="30000" dirty="0">
                <a:solidFill>
                  <a:schemeClr val="accent6"/>
                </a:solidFill>
              </a:rPr>
              <a:t>+</a:t>
            </a:r>
            <a:r>
              <a:rPr lang="en-US" sz="2000" dirty="0">
                <a:solidFill>
                  <a:schemeClr val="accent6"/>
                </a:solidFill>
              </a:rPr>
              <a:t>)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33F2BD-07C8-EBDE-7C43-9F20F44756DB}"/>
              </a:ext>
            </a:extLst>
          </p:cNvPr>
          <p:cNvGrpSpPr/>
          <p:nvPr/>
        </p:nvGrpSpPr>
        <p:grpSpPr>
          <a:xfrm>
            <a:off x="1131887" y="5743681"/>
            <a:ext cx="7841990" cy="400110"/>
            <a:chOff x="1131887" y="5630268"/>
            <a:chExt cx="7841990" cy="400110"/>
          </a:xfrm>
        </p:grpSpPr>
        <p:sp>
          <p:nvSpPr>
            <p:cNvPr id="55" name="Rectangle: Diagonal Corners Snipped 54">
              <a:extLst>
                <a:ext uri="{FF2B5EF4-FFF2-40B4-BE49-F238E27FC236}">
                  <a16:creationId xmlns:a16="http://schemas.microsoft.com/office/drawing/2014/main" id="{E6870FCB-DD46-C590-E00F-06E80325579A}"/>
                </a:ext>
              </a:extLst>
            </p:cNvPr>
            <p:cNvSpPr/>
            <p:nvPr/>
          </p:nvSpPr>
          <p:spPr>
            <a:xfrm flipH="1">
              <a:off x="3542602" y="5682393"/>
              <a:ext cx="813497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6" name="Rectangle: Diagonal Corners Snipped 55">
              <a:extLst>
                <a:ext uri="{FF2B5EF4-FFF2-40B4-BE49-F238E27FC236}">
                  <a16:creationId xmlns:a16="http://schemas.microsoft.com/office/drawing/2014/main" id="{8C8C417F-DF5C-3D65-D242-1500D9FE6705}"/>
                </a:ext>
              </a:extLst>
            </p:cNvPr>
            <p:cNvSpPr/>
            <p:nvPr/>
          </p:nvSpPr>
          <p:spPr>
            <a:xfrm flipH="1">
              <a:off x="1131887" y="5682393"/>
              <a:ext cx="1008750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8" name="Rectangle: Diagonal Corners Snipped 57">
              <a:extLst>
                <a:ext uri="{FF2B5EF4-FFF2-40B4-BE49-F238E27FC236}">
                  <a16:creationId xmlns:a16="http://schemas.microsoft.com/office/drawing/2014/main" id="{8564944B-0B10-99E7-AE66-2FEA00D67D8C}"/>
                </a:ext>
              </a:extLst>
            </p:cNvPr>
            <p:cNvSpPr/>
            <p:nvPr/>
          </p:nvSpPr>
          <p:spPr>
            <a:xfrm flipH="1">
              <a:off x="4991880" y="5682393"/>
              <a:ext cx="813497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A22312C-244F-B3A9-3B4C-0B85A878D3E9}"/>
                </a:ext>
              </a:extLst>
            </p:cNvPr>
            <p:cNvSpPr txBox="1"/>
            <p:nvPr/>
          </p:nvSpPr>
          <p:spPr>
            <a:xfrm>
              <a:off x="7630945" y="5630268"/>
              <a:ext cx="13429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Shutdowns</a:t>
              </a:r>
            </a:p>
          </p:txBody>
        </p:sp>
        <p:sp>
          <p:nvSpPr>
            <p:cNvPr id="61" name="Rectangle: Diagonal Corners Snipped 60">
              <a:extLst>
                <a:ext uri="{FF2B5EF4-FFF2-40B4-BE49-F238E27FC236}">
                  <a16:creationId xmlns:a16="http://schemas.microsoft.com/office/drawing/2014/main" id="{A34F17D8-0789-15DB-CC37-3024DF849E37}"/>
                </a:ext>
              </a:extLst>
            </p:cNvPr>
            <p:cNvSpPr/>
            <p:nvPr/>
          </p:nvSpPr>
          <p:spPr>
            <a:xfrm flipH="1">
              <a:off x="6676912" y="5682393"/>
              <a:ext cx="813497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accent6"/>
                </a:gs>
                <a:gs pos="71000">
                  <a:schemeClr val="accent6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E8017D3-1623-B8A4-1ABA-0B62E5979315}"/>
              </a:ext>
            </a:extLst>
          </p:cNvPr>
          <p:cNvGrpSpPr/>
          <p:nvPr/>
        </p:nvGrpSpPr>
        <p:grpSpPr>
          <a:xfrm>
            <a:off x="2140637" y="4417730"/>
            <a:ext cx="5244996" cy="1200643"/>
            <a:chOff x="2140637" y="4219263"/>
            <a:chExt cx="5244996" cy="1200643"/>
          </a:xfrm>
        </p:grpSpPr>
        <p:sp>
          <p:nvSpPr>
            <p:cNvPr id="18" name="Rectangle: Diagonal Corners Snipped 17">
              <a:extLst>
                <a:ext uri="{FF2B5EF4-FFF2-40B4-BE49-F238E27FC236}">
                  <a16:creationId xmlns:a16="http://schemas.microsoft.com/office/drawing/2014/main" id="{8A26FB2F-BC67-F59C-D37B-82126327A22B}"/>
                </a:ext>
              </a:extLst>
            </p:cNvPr>
            <p:cNvSpPr/>
            <p:nvPr/>
          </p:nvSpPr>
          <p:spPr>
            <a:xfrm flipH="1">
              <a:off x="2140637" y="4277078"/>
              <a:ext cx="1913409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40000">
                  <a:schemeClr val="accent3">
                    <a:lumMod val="60000"/>
                    <a:lumOff val="40000"/>
                  </a:schemeClr>
                </a:gs>
                <a:gs pos="62000">
                  <a:schemeClr val="accent3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70FF36-9539-D041-2B04-082934593567}"/>
                </a:ext>
              </a:extLst>
            </p:cNvPr>
            <p:cNvSpPr txBox="1"/>
            <p:nvPr/>
          </p:nvSpPr>
          <p:spPr>
            <a:xfrm>
              <a:off x="4261165" y="4219263"/>
              <a:ext cx="22527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E-lens development</a:t>
              </a:r>
            </a:p>
          </p:txBody>
        </p:sp>
        <p:sp>
          <p:nvSpPr>
            <p:cNvPr id="41" name="Rectangle: Diagonal Corners Snipped 40">
              <a:extLst>
                <a:ext uri="{FF2B5EF4-FFF2-40B4-BE49-F238E27FC236}">
                  <a16:creationId xmlns:a16="http://schemas.microsoft.com/office/drawing/2014/main" id="{3A8203B4-80DE-93D9-5003-21BB721D4CC0}"/>
                </a:ext>
              </a:extLst>
            </p:cNvPr>
            <p:cNvSpPr/>
            <p:nvPr/>
          </p:nvSpPr>
          <p:spPr>
            <a:xfrm flipH="1">
              <a:off x="3771014" y="4682598"/>
              <a:ext cx="701752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7000">
                  <a:schemeClr val="accent3"/>
                </a:gs>
                <a:gs pos="70000">
                  <a:schemeClr val="accent3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9561C3-8973-C65B-A5D3-1EB47D3D7EAE}"/>
                </a:ext>
              </a:extLst>
            </p:cNvPr>
            <p:cNvSpPr txBox="1"/>
            <p:nvPr/>
          </p:nvSpPr>
          <p:spPr>
            <a:xfrm>
              <a:off x="4612674" y="4624783"/>
              <a:ext cx="1602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E-lens in IOTA</a:t>
              </a:r>
            </a:p>
          </p:txBody>
        </p:sp>
        <p:sp>
          <p:nvSpPr>
            <p:cNvPr id="62" name="Rectangle: Diagonal Corners Snipped 61">
              <a:extLst>
                <a:ext uri="{FF2B5EF4-FFF2-40B4-BE49-F238E27FC236}">
                  <a16:creationId xmlns:a16="http://schemas.microsoft.com/office/drawing/2014/main" id="{2423B34E-C6B1-72DD-9C72-D2ECC3A56F51}"/>
                </a:ext>
              </a:extLst>
            </p:cNvPr>
            <p:cNvSpPr/>
            <p:nvPr/>
          </p:nvSpPr>
          <p:spPr>
            <a:xfrm flipH="1">
              <a:off x="5459535" y="5087249"/>
              <a:ext cx="1926098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7000">
                  <a:schemeClr val="accent3"/>
                </a:gs>
                <a:gs pos="70000">
                  <a:schemeClr val="accent3"/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7BE765C-C42C-7A27-8198-6F0C04E89F6B}"/>
                </a:ext>
              </a:extLst>
            </p:cNvPr>
            <p:cNvSpPr txBox="1"/>
            <p:nvPr/>
          </p:nvSpPr>
          <p:spPr>
            <a:xfrm>
              <a:off x="2529843" y="5019796"/>
              <a:ext cx="29795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AI/ML controls integration</a:t>
              </a:r>
            </a:p>
          </p:txBody>
        </p:sp>
      </p:grpSp>
      <p:sp>
        <p:nvSpPr>
          <p:cNvPr id="64" name="Rectangle: Diagonal Corners Snipped 63">
            <a:extLst>
              <a:ext uri="{FF2B5EF4-FFF2-40B4-BE49-F238E27FC236}">
                <a16:creationId xmlns:a16="http://schemas.microsoft.com/office/drawing/2014/main" id="{22D036BC-CBBD-7C24-4A85-F1D4DE677325}"/>
              </a:ext>
            </a:extLst>
          </p:cNvPr>
          <p:cNvSpPr/>
          <p:nvPr/>
        </p:nvSpPr>
        <p:spPr>
          <a:xfrm flipH="1">
            <a:off x="7598986" y="2782763"/>
            <a:ext cx="1020231" cy="286339"/>
          </a:xfrm>
          <a:prstGeom prst="snip2DiagRect">
            <a:avLst>
              <a:gd name="adj1" fmla="val 0"/>
              <a:gd name="adj2" fmla="val 5000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32000">
                <a:schemeClr val="accent2"/>
              </a:gs>
              <a:gs pos="71000">
                <a:schemeClr val="accent2"/>
              </a:gs>
              <a:gs pos="100000">
                <a:schemeClr val="bg1">
                  <a:lumMod val="95000"/>
                </a:schemeClr>
              </a:gs>
            </a:gsLst>
            <a:lin ang="81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TBD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2E5117C-06DF-670F-F9CE-8FD94B9CB8C7}"/>
              </a:ext>
            </a:extLst>
          </p:cNvPr>
          <p:cNvGrpSpPr/>
          <p:nvPr/>
        </p:nvGrpSpPr>
        <p:grpSpPr>
          <a:xfrm>
            <a:off x="307211" y="3373518"/>
            <a:ext cx="8415801" cy="860914"/>
            <a:chOff x="307211" y="4537323"/>
            <a:chExt cx="8415801" cy="86091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598FBC6-0F7D-E8AF-A728-720BE1783BF2}"/>
                </a:ext>
              </a:extLst>
            </p:cNvPr>
            <p:cNvSpPr txBox="1"/>
            <p:nvPr/>
          </p:nvSpPr>
          <p:spPr>
            <a:xfrm>
              <a:off x="307211" y="4998127"/>
              <a:ext cx="2278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IOTA/FAST Run-5 (e)</a:t>
              </a:r>
            </a:p>
          </p:txBody>
        </p:sp>
        <p:sp>
          <p:nvSpPr>
            <p:cNvPr id="46" name="Rectangle: Diagonal Corners Snipped 45">
              <a:extLst>
                <a:ext uri="{FF2B5EF4-FFF2-40B4-BE49-F238E27FC236}">
                  <a16:creationId xmlns:a16="http://schemas.microsoft.com/office/drawing/2014/main" id="{E6720584-34CA-3D4B-2D42-3E67B831C850}"/>
                </a:ext>
              </a:extLst>
            </p:cNvPr>
            <p:cNvSpPr/>
            <p:nvPr/>
          </p:nvSpPr>
          <p:spPr>
            <a:xfrm flipH="1">
              <a:off x="4289517" y="4594209"/>
              <a:ext cx="927523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/>
                <a:t>OSC+</a:t>
              </a:r>
            </a:p>
          </p:txBody>
        </p:sp>
        <p:sp>
          <p:nvSpPr>
            <p:cNvPr id="47" name="Rectangle: Diagonal Corners Snipped 46">
              <a:extLst>
                <a:ext uri="{FF2B5EF4-FFF2-40B4-BE49-F238E27FC236}">
                  <a16:creationId xmlns:a16="http://schemas.microsoft.com/office/drawing/2014/main" id="{39746DE6-CD25-BAA0-3557-F4D79232EF7A}"/>
                </a:ext>
              </a:extLst>
            </p:cNvPr>
            <p:cNvSpPr/>
            <p:nvPr/>
          </p:nvSpPr>
          <p:spPr>
            <a:xfrm flipH="1">
              <a:off x="5656681" y="5055013"/>
              <a:ext cx="1020232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TBD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EFAFEC9-345D-09F0-DA1A-2C994CDFA697}"/>
                </a:ext>
              </a:extLst>
            </p:cNvPr>
            <p:cNvSpPr txBox="1"/>
            <p:nvPr/>
          </p:nvSpPr>
          <p:spPr>
            <a:xfrm>
              <a:off x="4419447" y="4998127"/>
              <a:ext cx="11448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Run-7 (e)</a:t>
              </a:r>
            </a:p>
          </p:txBody>
        </p:sp>
        <p:sp>
          <p:nvSpPr>
            <p:cNvPr id="49" name="Rectangle: Diagonal Corners Snipped 48">
              <a:extLst>
                <a:ext uri="{FF2B5EF4-FFF2-40B4-BE49-F238E27FC236}">
                  <a16:creationId xmlns:a16="http://schemas.microsoft.com/office/drawing/2014/main" id="{3E9D7F3F-A723-C841-9771-8F33B65DAE3C}"/>
                </a:ext>
              </a:extLst>
            </p:cNvPr>
            <p:cNvSpPr/>
            <p:nvPr/>
          </p:nvSpPr>
          <p:spPr>
            <a:xfrm flipH="1">
              <a:off x="2614461" y="5055013"/>
              <a:ext cx="1075436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/>
                <a:t>GREENS+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B050A54-C3BD-B650-DB17-132EF166AE7F}"/>
                </a:ext>
              </a:extLst>
            </p:cNvPr>
            <p:cNvSpPr txBox="1"/>
            <p:nvPr/>
          </p:nvSpPr>
          <p:spPr>
            <a:xfrm>
              <a:off x="2020260" y="4537323"/>
              <a:ext cx="2278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IOTA/FAST Run-6 (e)</a:t>
              </a:r>
            </a:p>
          </p:txBody>
        </p:sp>
        <p:sp>
          <p:nvSpPr>
            <p:cNvPr id="65" name="Rectangle: Diagonal Corners Snipped 64">
              <a:extLst>
                <a:ext uri="{FF2B5EF4-FFF2-40B4-BE49-F238E27FC236}">
                  <a16:creationId xmlns:a16="http://schemas.microsoft.com/office/drawing/2014/main" id="{F1F0D4C4-C6A8-8C3D-EDE1-34246C9DFB83}"/>
                </a:ext>
              </a:extLst>
            </p:cNvPr>
            <p:cNvSpPr/>
            <p:nvPr/>
          </p:nvSpPr>
          <p:spPr>
            <a:xfrm flipH="1">
              <a:off x="7598986" y="5055013"/>
              <a:ext cx="1020232" cy="286339"/>
            </a:xfrm>
            <a:prstGeom prst="snip2DiagRect">
              <a:avLst>
                <a:gd name="adj1" fmla="val 0"/>
                <a:gd name="adj2" fmla="val 5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35000">
                  <a:schemeClr val="tx2">
                    <a:lumMod val="60000"/>
                    <a:lumOff val="40000"/>
                  </a:schemeClr>
                </a:gs>
                <a:gs pos="71000">
                  <a:schemeClr val="tx2">
                    <a:lumMod val="60000"/>
                    <a:lumOff val="4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TBD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94832D7-D26E-DB83-5034-4D017FBC5FBA}"/>
                </a:ext>
              </a:extLst>
            </p:cNvPr>
            <p:cNvSpPr txBox="1"/>
            <p:nvPr/>
          </p:nvSpPr>
          <p:spPr>
            <a:xfrm>
              <a:off x="7598986" y="4635072"/>
              <a:ext cx="11240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6"/>
                  </a:solidFill>
                </a:rPr>
                <a:t>Run 8 (e)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E3172BCA-3D94-BA6E-15F6-A2AC1A2EBA3E}"/>
              </a:ext>
            </a:extLst>
          </p:cNvPr>
          <p:cNvSpPr txBox="1"/>
          <p:nvPr/>
        </p:nvSpPr>
        <p:spPr>
          <a:xfrm>
            <a:off x="7598986" y="2382653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Run 8 (p</a:t>
            </a:r>
            <a:r>
              <a:rPr lang="en-US" sz="2000" baseline="30000" dirty="0">
                <a:solidFill>
                  <a:schemeClr val="accent6"/>
                </a:solidFill>
              </a:rPr>
              <a:t>+</a:t>
            </a:r>
            <a:r>
              <a:rPr lang="en-US" sz="2000" dirty="0">
                <a:solidFill>
                  <a:schemeClr val="accent6"/>
                </a:solidFill>
              </a:rPr>
              <a:t>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FBEDA5B-FFAB-4101-6082-E0A08499C85A}"/>
              </a:ext>
            </a:extLst>
          </p:cNvPr>
          <p:cNvCxnSpPr/>
          <p:nvPr/>
        </p:nvCxnSpPr>
        <p:spPr>
          <a:xfrm>
            <a:off x="134679" y="3232311"/>
            <a:ext cx="8839199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73B37EE-0FAE-C0C8-85A5-B153143DB2AC}"/>
              </a:ext>
            </a:extLst>
          </p:cNvPr>
          <p:cNvCxnSpPr/>
          <p:nvPr/>
        </p:nvCxnSpPr>
        <p:spPr>
          <a:xfrm>
            <a:off x="134679" y="4345187"/>
            <a:ext cx="8839199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5" name="Title 1">
            <a:extLst>
              <a:ext uri="{FF2B5EF4-FFF2-40B4-BE49-F238E27FC236}">
                <a16:creationId xmlns:a16="http://schemas.microsoft.com/office/drawing/2014/main" id="{CD63E6A0-4D36-C2FF-2988-AF6B9D5E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68274"/>
            <a:ext cx="8686800" cy="576073"/>
          </a:xfrm>
        </p:spPr>
        <p:txBody>
          <a:bodyPr/>
          <a:lstStyle/>
          <a:p>
            <a:r>
              <a:rPr lang="en-US" sz="3400" dirty="0"/>
              <a:t>Expected IOTA/FAST Schedule: CY23-28</a:t>
            </a:r>
          </a:p>
        </p:txBody>
      </p:sp>
    </p:spTree>
    <p:extLst>
      <p:ext uri="{BB962C8B-B14F-4D97-AF65-F5344CB8AC3E}">
        <p14:creationId xmlns:p14="http://schemas.microsoft.com/office/powerpoint/2010/main" val="665405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D8B1-72FB-9863-9476-D18CB1A8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View on FAST/IOTA: FY24-28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578E000-4051-7259-8A82-AA3213515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3227"/>
              </p:ext>
            </p:extLst>
          </p:nvPr>
        </p:nvGraphicFramePr>
        <p:xfrm>
          <a:off x="628650" y="872490"/>
          <a:ext cx="7951078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46">
                  <a:extLst>
                    <a:ext uri="{9D8B030D-6E8A-4147-A177-3AD203B41FA5}">
                      <a16:colId xmlns:a16="http://schemas.microsoft.com/office/drawing/2014/main" val="255408854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07947496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612623928"/>
                    </a:ext>
                  </a:extLst>
                </a:gridCol>
                <a:gridCol w="759142">
                  <a:extLst>
                    <a:ext uri="{9D8B030D-6E8A-4147-A177-3AD203B41FA5}">
                      <a16:colId xmlns:a16="http://schemas.microsoft.com/office/drawing/2014/main" val="616140632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1898690752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826908050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543364302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val="881561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FY23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FY24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FY25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FY26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FY27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FY28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043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Headcount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13 (18-5)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95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KA24 AI/ML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1.74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674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M&amp;S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0.150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1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SWF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1.59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1.563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1.612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1.814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1.814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1.814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191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KA25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2.89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33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M&amp;S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0.72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23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SWF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2.17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2.66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2.66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0000"/>
                          </a:solidFill>
                        </a:rPr>
                        <a:t>2.66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9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KA25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2.28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2.23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057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M&amp;S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0.515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734451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algn="l"/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SWF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1.77 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1.82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1.92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15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KA25 EQU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*0.308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37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$M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7.212</a:t>
                      </a:r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7.413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01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Incl M&amp;S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1.69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52522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AF17AA-3E05-5D2E-DC18-7E7AF9F3984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99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15E3F-AB4C-9F35-AB4A-992E8F4C5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765552"/>
            <a:ext cx="7600950" cy="6634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Back 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6BA30-A5D3-9A59-55EE-D9D5A202CE2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58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368C45-AC02-8CAF-04FB-95BD65943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83" y="774627"/>
            <a:ext cx="4664218" cy="50593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Roadmap approved 03/31/23</a:t>
            </a:r>
          </a:p>
          <a:p>
            <a:r>
              <a:rPr lang="en-US" dirty="0">
                <a:solidFill>
                  <a:schemeClr val="tx1"/>
                </a:solidFill>
              </a:rPr>
              <a:t>It is:</a:t>
            </a:r>
          </a:p>
          <a:p>
            <a:pPr lvl="1"/>
            <a:r>
              <a:rPr lang="en-US" dirty="0"/>
              <a:t>On one hand – “all inclusive”</a:t>
            </a:r>
          </a:p>
          <a:p>
            <a:pPr lvl="1"/>
            <a:r>
              <a:rPr lang="en-US" dirty="0"/>
              <a:t>On another – “focused”</a:t>
            </a:r>
          </a:p>
          <a:p>
            <a:r>
              <a:rPr lang="en-US" dirty="0">
                <a:solidFill>
                  <a:schemeClr val="tx1"/>
                </a:solidFill>
              </a:rPr>
              <a:t>DOE will follow up with changes in the GARD planning</a:t>
            </a:r>
          </a:p>
          <a:p>
            <a:pPr lvl="1"/>
            <a:r>
              <a:rPr lang="en-US" dirty="0"/>
              <a:t>After the P5 (Q1 FY24 or later) </a:t>
            </a:r>
          </a:p>
          <a:p>
            <a:r>
              <a:rPr lang="en-US" dirty="0">
                <a:solidFill>
                  <a:schemeClr val="tx1"/>
                </a:solidFill>
              </a:rPr>
              <a:t>IOTA/FAST research program is central in several aspects:</a:t>
            </a:r>
          </a:p>
          <a:p>
            <a:pPr lvl="1"/>
            <a:r>
              <a:rPr lang="en-US" dirty="0"/>
              <a:t>Grand challenges 1, 2, 3, and 4</a:t>
            </a:r>
          </a:p>
          <a:p>
            <a:pPr lvl="1"/>
            <a:r>
              <a:rPr lang="en-US" dirty="0"/>
              <a:t>The only ABP facility; 1</a:t>
            </a:r>
            <a:r>
              <a:rPr lang="en-US" baseline="30000" dirty="0"/>
              <a:t>st</a:t>
            </a:r>
            <a:r>
              <a:rPr lang="en-US" dirty="0"/>
              <a:t> VTS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F7721F-481C-2EEE-DBDD-6D98643C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5577"/>
            <a:ext cx="8686800" cy="427877"/>
          </a:xfrm>
        </p:spPr>
        <p:txBody>
          <a:bodyPr/>
          <a:lstStyle/>
          <a:p>
            <a:r>
              <a:rPr lang="en-US" sz="3600" dirty="0"/>
              <a:t>High level – GARD ABP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D79F2-79D0-FEDC-4C6B-B4AC29A4B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8A6581-F886-280B-B19D-922CDE9E7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037" y="774627"/>
            <a:ext cx="3743325" cy="4762500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8021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D8B1-72FB-9863-9476-D18CB1A8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GARD ABP Roadmap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21F35-67E9-D999-8160-D2BA30C7CEE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E15022-2197-CC03-76DA-4C3E94332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8FCCD5-5D72-43BE-51C4-64A45EFAF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374"/>
            <a:ext cx="9144000" cy="6011626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7771FFA-3682-42EA-1A7D-DFC15E611ADA}"/>
              </a:ext>
            </a:extLst>
          </p:cNvPr>
          <p:cNvSpPr/>
          <p:nvPr/>
        </p:nvSpPr>
        <p:spPr>
          <a:xfrm>
            <a:off x="0" y="2318500"/>
            <a:ext cx="4572000" cy="498764"/>
          </a:xfrm>
          <a:prstGeom prst="roundRect">
            <a:avLst/>
          </a:prstGeom>
          <a:noFill/>
          <a:ln w="2540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C1ACA70-D5D9-43D2-3CEF-B14480E7F393}"/>
              </a:ext>
            </a:extLst>
          </p:cNvPr>
          <p:cNvSpPr/>
          <p:nvPr/>
        </p:nvSpPr>
        <p:spPr>
          <a:xfrm>
            <a:off x="0" y="4113414"/>
            <a:ext cx="4572000" cy="498764"/>
          </a:xfrm>
          <a:prstGeom prst="roundRect">
            <a:avLst/>
          </a:prstGeom>
          <a:noFill/>
          <a:ln w="2540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1765C0-CC47-94D0-E9B9-E76ACB6A9EB2}"/>
              </a:ext>
            </a:extLst>
          </p:cNvPr>
          <p:cNvSpPr/>
          <p:nvPr/>
        </p:nvSpPr>
        <p:spPr>
          <a:xfrm>
            <a:off x="0" y="5155275"/>
            <a:ext cx="3848793" cy="498764"/>
          </a:xfrm>
          <a:prstGeom prst="roundRect">
            <a:avLst/>
          </a:prstGeom>
          <a:noFill/>
          <a:ln w="25400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47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FNAL_PowerPoint_4x3_100716</Template>
  <TotalTime>139124</TotalTime>
  <Words>474</Words>
  <Application>Microsoft Office PowerPoint</Application>
  <PresentationFormat>On-screen Show (4:3)</PresentationFormat>
  <Paragraphs>169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Amasis MT Pro Medium</vt:lpstr>
      <vt:lpstr>Arial</vt:lpstr>
      <vt:lpstr>Calibri</vt:lpstr>
      <vt:lpstr>Helvetica</vt:lpstr>
      <vt:lpstr>Symbol</vt:lpstr>
      <vt:lpstr>Fermilab_PPT_090815</vt:lpstr>
      <vt:lpstr>PowerPoint Presentation</vt:lpstr>
      <vt:lpstr>IOTA/FAST Long-Term Strategy </vt:lpstr>
      <vt:lpstr>Expected IOTA/FAST Schedule: CY23-28</vt:lpstr>
      <vt:lpstr>Global View on FAST/IOTA: FY24-28 </vt:lpstr>
      <vt:lpstr>PowerPoint Presentation</vt:lpstr>
      <vt:lpstr>High level – GARD ABP</vt:lpstr>
      <vt:lpstr>GARD ABP Roadmap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Shiltsev x5241 11340N</dc:creator>
  <cp:lastModifiedBy>Vladimir Shiltsev</cp:lastModifiedBy>
  <cp:revision>1032</cp:revision>
  <cp:lastPrinted>2023-04-27T16:05:16Z</cp:lastPrinted>
  <dcterms:created xsi:type="dcterms:W3CDTF">2019-04-04T16:37:42Z</dcterms:created>
  <dcterms:modified xsi:type="dcterms:W3CDTF">2023-04-27T16:15:22Z</dcterms:modified>
</cp:coreProperties>
</file>